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DFF01"/>
    <a:srgbClr val="E818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91EC7-18E2-43BF-A787-0DF8BEA8FB24}" type="datetimeFigureOut">
              <a:rPr lang="sl-SI"/>
              <a:pPr>
                <a:defRPr/>
              </a:pPr>
              <a:t>25.6.2015</a:t>
            </a:fld>
            <a:endParaRPr lang="sl-SI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18EB7-6415-4BE7-8962-14A40A6B382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A423F-C192-41BA-A2C1-FF570EB47FB1}" type="datetimeFigureOut">
              <a:rPr lang="sl-SI"/>
              <a:pPr>
                <a:defRPr/>
              </a:pPr>
              <a:t>25.6.2015</a:t>
            </a:fld>
            <a:endParaRPr lang="sl-SI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09772-8D47-4EB8-953E-E72C9401B42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FE857-D09B-4B35-BADB-8F23DF4AC3E4}" type="datetimeFigureOut">
              <a:rPr lang="sl-SI"/>
              <a:pPr>
                <a:defRPr/>
              </a:pPr>
              <a:t>25.6.2015</a:t>
            </a:fld>
            <a:endParaRPr lang="sl-SI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C854B-7A69-47E0-A5B4-446E770B38D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A83ED-F61A-42C5-99D2-7853FE60679B}" type="datetimeFigureOut">
              <a:rPr lang="sl-SI"/>
              <a:pPr>
                <a:defRPr/>
              </a:pPr>
              <a:t>25.6.2015</a:t>
            </a:fld>
            <a:endParaRPr lang="sl-SI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72468-3431-4887-96FC-A8A4A552793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56BBB-3AAD-4219-B79B-C2745108D315}" type="datetimeFigureOut">
              <a:rPr lang="sl-SI"/>
              <a:pPr>
                <a:defRPr/>
              </a:pPr>
              <a:t>25.6.2015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BB737-5068-43CC-969B-C4D55AE46D3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3EF9A-B45A-433D-BA15-84DCACD83360}" type="datetimeFigureOut">
              <a:rPr lang="sl-SI"/>
              <a:pPr>
                <a:defRPr/>
              </a:pPr>
              <a:t>25.6.2015</a:t>
            </a:fld>
            <a:endParaRPr lang="sl-SI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A3D1F-E968-483B-9CF3-51A061A298B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5FAAA-0C20-49BF-BC71-9397B6EE103F}" type="datetimeFigureOut">
              <a:rPr lang="sl-SI"/>
              <a:pPr>
                <a:defRPr/>
              </a:pPr>
              <a:t>25.6.2015</a:t>
            </a:fld>
            <a:endParaRPr lang="sl-SI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8D4FA-6993-4961-8B84-33069D6654B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09444-B7E4-43C4-8EC9-09EF9E8B96E8}" type="datetimeFigureOut">
              <a:rPr lang="sl-SI"/>
              <a:pPr>
                <a:defRPr/>
              </a:pPr>
              <a:t>25.6.2015</a:t>
            </a:fld>
            <a:endParaRPr lang="sl-SI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48E25-8D1E-4DCD-AB75-1DEC7ECD6FC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135E7-8AF5-4529-81D5-A2CD7FAF2B75}" type="datetimeFigureOut">
              <a:rPr lang="sl-SI"/>
              <a:pPr>
                <a:defRPr/>
              </a:pPr>
              <a:t>25.6.2015</a:t>
            </a:fld>
            <a:endParaRPr lang="sl-SI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7C61A-2B41-4C0A-B2E9-2C7D58D8D1F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ED550-08F7-4098-A8B3-8A09EB8E23FA}" type="datetimeFigureOut">
              <a:rPr lang="sl-SI"/>
              <a:pPr>
                <a:defRPr/>
              </a:pPr>
              <a:t>25.6.2015</a:t>
            </a:fld>
            <a:endParaRPr lang="sl-SI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65A5F-DE57-45C3-B43A-A7FAD2814A8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36AB1-B88C-4B12-A1B9-9D890D5185C4}" type="datetimeFigureOut">
              <a:rPr lang="sl-SI"/>
              <a:pPr>
                <a:defRPr/>
              </a:pPr>
              <a:t>25.6.2015</a:t>
            </a:fld>
            <a:endParaRPr lang="sl-SI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28072-842A-407E-8EA2-5370A60DC6F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3565E4-7EB0-4081-9376-4DF62947E00D}" type="datetimeFigureOut">
              <a:rPr lang="sl-SI"/>
              <a:pPr>
                <a:defRPr/>
              </a:pPr>
              <a:t>25.6.2015</a:t>
            </a:fld>
            <a:endParaRPr lang="sl-SI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48762C-D0CC-41CF-AF57-E787A72EBAE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1" r:id="rId7"/>
    <p:sldLayoutId id="2147483690" r:id="rId8"/>
    <p:sldLayoutId id="2147483698" r:id="rId9"/>
    <p:sldLayoutId id="2147483689" r:id="rId10"/>
    <p:sldLayoutId id="214748368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175351" cy="2808312"/>
          </a:xfrm>
        </p:spPr>
        <p:txBody>
          <a:bodyPr/>
          <a:lstStyle/>
          <a:p>
            <a:pPr marL="182880" algn="ctr" fontAlgn="auto">
              <a:spcAft>
                <a:spcPts val="0"/>
              </a:spcAft>
              <a:defRPr/>
            </a:pPr>
            <a:r>
              <a:rPr lang="sl-SI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Komercialne radijske postaje (zgodovina,splošno)</a:t>
            </a:r>
            <a:endParaRPr lang="sl-SI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4213" y="3789363"/>
            <a:ext cx="7272337" cy="2447925"/>
          </a:xfrm>
        </p:spPr>
        <p:txBody>
          <a:bodyPr/>
          <a:lstStyle/>
          <a:p>
            <a:pPr marR="0" algn="ctr"/>
            <a:endParaRPr lang="sl-SI" dirty="0" smtClean="0">
              <a:solidFill>
                <a:srgbClr val="0DFF01"/>
              </a:solidFill>
              <a:latin typeface="Arial" charset="0"/>
              <a:cs typeface="Arial" charset="0"/>
            </a:endParaRPr>
          </a:p>
          <a:p>
            <a:pPr marR="0" algn="ctr"/>
            <a:endParaRPr lang="sl-SI" dirty="0" smtClean="0">
              <a:solidFill>
                <a:srgbClr val="0DFF01"/>
              </a:solidFill>
              <a:latin typeface="Arial" charset="0"/>
              <a:cs typeface="Arial" charset="0"/>
            </a:endParaRPr>
          </a:p>
          <a:p>
            <a:pPr marR="0" algn="ctr"/>
            <a:r>
              <a:rPr lang="sl-SI" dirty="0" smtClean="0">
                <a:solidFill>
                  <a:srgbClr val="0DFF01"/>
                </a:solidFill>
                <a:latin typeface="Arial" charset="0"/>
                <a:cs typeface="Arial" charset="0"/>
              </a:rPr>
              <a:t>K. K., G. L., M. </a:t>
            </a:r>
            <a:r>
              <a:rPr lang="sl-SI" smtClean="0">
                <a:solidFill>
                  <a:srgbClr val="0DFF01"/>
                </a:solidFill>
                <a:latin typeface="Arial" charset="0"/>
                <a:cs typeface="Arial" charset="0"/>
              </a:rPr>
              <a:t>Č.</a:t>
            </a:r>
            <a:endParaRPr lang="sl-SI" dirty="0" smtClean="0">
              <a:solidFill>
                <a:srgbClr val="0DFF01"/>
              </a:solidFill>
              <a:latin typeface="Arial" charset="0"/>
              <a:cs typeface="Arial" charset="0"/>
            </a:endParaRPr>
          </a:p>
          <a:p>
            <a:pPr marR="0" algn="just"/>
            <a:endParaRPr lang="sl-SI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33400" y="765175"/>
            <a:ext cx="7854950" cy="5688013"/>
          </a:xfrm>
        </p:spPr>
        <p:txBody>
          <a:bodyPr>
            <a:normAutofit/>
          </a:bodyPr>
          <a:lstStyle/>
          <a:p>
            <a:pPr marL="457200" marR="0" indent="-457200" algn="just">
              <a:buFont typeface="Wingdings" pitchFamily="2" charset="2"/>
              <a:buChar char="Ø"/>
            </a:pPr>
            <a:r>
              <a:rPr lang="sl-SI" sz="3000" smtClean="0">
                <a:solidFill>
                  <a:srgbClr val="0DFF01"/>
                </a:solidFill>
                <a:latin typeface="Arial" charset="0"/>
                <a:cs typeface="Arial" charset="0"/>
              </a:rPr>
              <a:t>1992 ustanovitev nacionalnega komercialnega radia</a:t>
            </a:r>
          </a:p>
          <a:p>
            <a:pPr marL="457200" marR="0" indent="-457200" algn="just">
              <a:buFont typeface="Wingdings" pitchFamily="2" charset="2"/>
              <a:buChar char="Ø"/>
            </a:pPr>
            <a:r>
              <a:rPr lang="sl-SI" sz="3000" smtClean="0">
                <a:solidFill>
                  <a:srgbClr val="0DFF01"/>
                </a:solidFill>
                <a:latin typeface="Arial" charset="0"/>
                <a:cs typeface="Arial" charset="0"/>
              </a:rPr>
              <a:t>Licenco so dobile tri radijske postaje in njihovo podobo je, do neke mere, odredil parlament</a:t>
            </a:r>
          </a:p>
          <a:p>
            <a:pPr marL="457200" marR="0" indent="-457200" algn="just">
              <a:buFont typeface="Wingdings" pitchFamily="2" charset="2"/>
              <a:buChar char="Ø"/>
            </a:pPr>
            <a:r>
              <a:rPr lang="sl-SI" sz="3000" smtClean="0">
                <a:solidFill>
                  <a:srgbClr val="0DFF01"/>
                </a:solidFill>
                <a:latin typeface="Arial" charset="0"/>
                <a:cs typeface="Arial" charset="0"/>
              </a:rPr>
              <a:t>„Športno obvestilo, ki ste ga slišali, je omogočilo podjetje X.“</a:t>
            </a:r>
          </a:p>
          <a:p>
            <a:pPr marL="457200" marR="0" indent="-457200" algn="just">
              <a:buFont typeface="Wingdings" pitchFamily="2" charset="2"/>
              <a:buChar char="Ø"/>
            </a:pPr>
            <a:r>
              <a:rPr lang="pl-PL" sz="3000" smtClean="0">
                <a:solidFill>
                  <a:srgbClr val="0DFF01"/>
                </a:solidFill>
                <a:latin typeface="Arial" charset="0"/>
                <a:cs typeface="Arial" charset="0"/>
              </a:rPr>
              <a:t>V uporabo pride tudi digitalni radio - leta 1998 nastane Digital One</a:t>
            </a:r>
          </a:p>
          <a:p>
            <a:pPr marL="457200" marR="0" indent="-457200" algn="just"/>
            <a:endParaRPr lang="sl-SI" sz="3000" smtClean="0">
              <a:solidFill>
                <a:srgbClr val="0DFF0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851648" cy="1828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40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Razvoj komercialnih radijskih postaj v Sloveniji</a:t>
            </a:r>
            <a:endParaRPr lang="sl-SI" sz="40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39750" y="2708275"/>
            <a:ext cx="7854950" cy="3673475"/>
          </a:xfrm>
        </p:spPr>
        <p:txBody>
          <a:bodyPr>
            <a:normAutofit/>
          </a:bodyPr>
          <a:lstStyle/>
          <a:p>
            <a:pPr marL="457200" marR="0" indent="-457200" algn="l">
              <a:buFont typeface="Wingdings" pitchFamily="2" charset="2"/>
              <a:buChar char="Ø"/>
            </a:pPr>
            <a:r>
              <a:rPr lang="sl-SI" sz="3000" smtClean="0">
                <a:solidFill>
                  <a:srgbClr val="0DFF01"/>
                </a:solidFill>
                <a:latin typeface="Arial" charset="0"/>
                <a:cs typeface="Arial" charset="0"/>
              </a:rPr>
              <a:t>Čas pred pojavom komercialnih radijskih postaj</a:t>
            </a:r>
          </a:p>
          <a:p>
            <a:pPr marL="457200" marR="0" indent="-457200" algn="l">
              <a:buFont typeface="Wingdings" pitchFamily="2" charset="2"/>
              <a:buChar char="Ø"/>
            </a:pPr>
            <a:r>
              <a:rPr lang="sl-SI" sz="3000" smtClean="0">
                <a:solidFill>
                  <a:srgbClr val="0DFF01"/>
                </a:solidFill>
                <a:latin typeface="Arial" charset="0"/>
                <a:cs typeface="Arial" charset="0"/>
              </a:rPr>
              <a:t>Dolga leta je v slovenskem prostoru prevladoval monopol Radia Ljubljana</a:t>
            </a:r>
          </a:p>
          <a:p>
            <a:pPr marL="457200" marR="0" indent="-457200" algn="l">
              <a:buFont typeface="Wingdings" pitchFamily="2" charset="2"/>
              <a:buChar char="Ø"/>
            </a:pPr>
            <a:r>
              <a:rPr lang="sl-SI" sz="3000" smtClean="0">
                <a:solidFill>
                  <a:srgbClr val="0DFF01"/>
                </a:solidFill>
                <a:latin typeface="Arial" charset="0"/>
                <a:cs typeface="Arial" charset="0"/>
              </a:rPr>
              <a:t> V 50. letih se pojavijo prve lokalne postaje, ki bogatijo slovenski medijski prostor</a:t>
            </a:r>
          </a:p>
          <a:p>
            <a:pPr marL="457200" marR="0" indent="-457200" algn="l"/>
            <a:endParaRPr lang="sl-SI" sz="30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851648" cy="1944216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40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Razvoj komercialnih radijskih postaj pred ZJG leta 1994</a:t>
            </a:r>
            <a:endParaRPr lang="sl-SI" sz="40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33400" y="2492375"/>
            <a:ext cx="7854950" cy="4032250"/>
          </a:xfrm>
        </p:spPr>
        <p:txBody>
          <a:bodyPr>
            <a:normAutofit/>
          </a:bodyPr>
          <a:lstStyle/>
          <a:p>
            <a:pPr marL="457200" marR="0" indent="-4572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sl-SI" sz="2800" smtClean="0">
                <a:solidFill>
                  <a:srgbClr val="0DFF01"/>
                </a:solidFill>
                <a:latin typeface="Arial" charset="0"/>
                <a:cs typeface="Arial" charset="0"/>
              </a:rPr>
              <a:t>Leta 1992 prva lokalna komercialna radijska postaja Radio Morje</a:t>
            </a:r>
          </a:p>
          <a:p>
            <a:pPr marL="457200" marR="0" indent="-4572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sl-SI" sz="2800" smtClean="0">
                <a:solidFill>
                  <a:srgbClr val="0DFF01"/>
                </a:solidFill>
                <a:latin typeface="Arial" charset="0"/>
                <a:cs typeface="Arial" charset="0"/>
              </a:rPr>
              <a:t>Leto kasneje 1993  nastane osem komercialnih radijskih postaj</a:t>
            </a:r>
          </a:p>
          <a:p>
            <a:pPr marL="457200" marR="0" indent="-4572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sl-SI" sz="2800" smtClean="0">
                <a:solidFill>
                  <a:srgbClr val="0DFF01"/>
                </a:solidFill>
                <a:latin typeface="Arial" charset="0"/>
                <a:cs typeface="Arial" charset="0"/>
              </a:rPr>
              <a:t>Do sprejema Zakona o javnih glasilih (1994) so bile frekvence, ki segajo na najširša območja razdeljene.</a:t>
            </a:r>
          </a:p>
          <a:p>
            <a:pPr marL="457200" marR="0" indent="-4572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sl-SI" sz="2800" smtClean="0">
                <a:solidFill>
                  <a:srgbClr val="0DFF01"/>
                </a:solidFill>
                <a:latin typeface="Arial" charset="0"/>
                <a:cs typeface="Arial" charset="0"/>
              </a:rPr>
              <a:t>Radijska dovoljenja so bila v tem času podeljena brezplačno </a:t>
            </a:r>
          </a:p>
          <a:p>
            <a:pPr marL="457200" marR="0" indent="-457200">
              <a:lnSpc>
                <a:spcPct val="90000"/>
              </a:lnSpc>
            </a:pPr>
            <a:endParaRPr lang="sl-SI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7851648" cy="79208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0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Zakon o javnih glasilih (ZJG) 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33400" y="1268413"/>
            <a:ext cx="7854950" cy="5256212"/>
          </a:xfrm>
        </p:spPr>
        <p:txBody>
          <a:bodyPr>
            <a:normAutofit/>
          </a:bodyPr>
          <a:lstStyle/>
          <a:p>
            <a:pPr marL="457200" marR="0" indent="-4572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sl-SI" sz="3200" smtClean="0">
                <a:solidFill>
                  <a:srgbClr val="0DFF01"/>
                </a:solidFill>
                <a:latin typeface="Arial" charset="0"/>
                <a:cs typeface="Arial" charset="0"/>
              </a:rPr>
              <a:t>Razlikuje štiri radiofuzne medije</a:t>
            </a:r>
          </a:p>
          <a:p>
            <a:pPr marL="457200" marR="0" indent="-4572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sl-SI" sz="3200" smtClean="0">
                <a:solidFill>
                  <a:srgbClr val="0DFF01"/>
                </a:solidFill>
                <a:latin typeface="Arial" charset="0"/>
                <a:cs typeface="Arial" charset="0"/>
              </a:rPr>
              <a:t>Pri komercialnem RTV programu mora delež lastne produkcije obsegati najmanj 10 % dnevnega programskega časa </a:t>
            </a:r>
          </a:p>
          <a:p>
            <a:pPr marL="457200" marR="0" indent="-4572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sl-SI" sz="3200" smtClean="0">
                <a:solidFill>
                  <a:srgbClr val="0DFF01"/>
                </a:solidFill>
                <a:latin typeface="Arial" charset="0"/>
                <a:cs typeface="Arial" charset="0"/>
              </a:rPr>
              <a:t>Po ZJG je izdajatelj javnega glasila posameznik, podjetje, gospodarska družba, zavod ali fizična oseba</a:t>
            </a:r>
          </a:p>
          <a:p>
            <a:pPr marL="457200" marR="0" indent="-4572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sl-SI" sz="3200" smtClean="0">
                <a:solidFill>
                  <a:srgbClr val="0DFF01"/>
                </a:solidFill>
                <a:latin typeface="Arial" charset="0"/>
                <a:cs typeface="Arial" charset="0"/>
              </a:rPr>
              <a:t>Do sprejetja  Zakona o medijih leta 2002 nastane 40 novih  radijskih postaj</a:t>
            </a:r>
          </a:p>
          <a:p>
            <a:pPr marL="457200" marR="0" indent="-4572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sl-SI" sz="3200" smtClean="0">
                <a:solidFill>
                  <a:srgbClr val="0DFF01"/>
                </a:solidFill>
                <a:latin typeface="Arial" charset="0"/>
                <a:cs typeface="Arial" charset="0"/>
              </a:rPr>
              <a:t>Zakon o medijih</a:t>
            </a:r>
          </a:p>
          <a:p>
            <a:pPr marL="457200" marR="0" indent="-457200" algn="just">
              <a:lnSpc>
                <a:spcPct val="90000"/>
              </a:lnSpc>
            </a:pPr>
            <a:endParaRPr lang="sl-SI" sz="3000" smtClean="0">
              <a:solidFill>
                <a:srgbClr val="0DFF01"/>
              </a:solidFill>
              <a:latin typeface="Arial" charset="0"/>
              <a:cs typeface="Arial" charset="0"/>
            </a:endParaRPr>
          </a:p>
          <a:p>
            <a:pPr marL="457200" marR="0" indent="-457200" algn="just">
              <a:lnSpc>
                <a:spcPct val="90000"/>
              </a:lnSpc>
            </a:pPr>
            <a:endParaRPr lang="sl-SI" sz="3000" smtClean="0">
              <a:solidFill>
                <a:srgbClr val="0DFF0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3400" y="476672"/>
            <a:ext cx="7851648" cy="151216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0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Slovenski komercialni </a:t>
            </a:r>
            <a:r>
              <a:rPr lang="sl-SI" sz="4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radii </a:t>
            </a:r>
            <a:r>
              <a:rPr lang="sl-SI" sz="40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danes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33400" y="2205038"/>
            <a:ext cx="7854950" cy="4176712"/>
          </a:xfrm>
        </p:spPr>
        <p:txBody>
          <a:bodyPr>
            <a:normAutofit/>
          </a:bodyPr>
          <a:lstStyle/>
          <a:p>
            <a:pPr marL="457200" marR="0" indent="-457200" algn="just">
              <a:buFont typeface="Wingdings" pitchFamily="2" charset="2"/>
              <a:buChar char="Ø"/>
            </a:pPr>
            <a:r>
              <a:rPr lang="sl-SI" sz="3000" smtClean="0">
                <a:solidFill>
                  <a:srgbClr val="0DFF01"/>
                </a:solidFill>
                <a:latin typeface="Arial" charset="0"/>
                <a:cs typeface="Arial" charset="0"/>
              </a:rPr>
              <a:t>Imamo 86 radijskih postaj, večina od teh je komercialnih </a:t>
            </a:r>
          </a:p>
          <a:p>
            <a:pPr marL="457200" marR="0" indent="-457200" algn="just">
              <a:buFont typeface="Wingdings" pitchFamily="2" charset="2"/>
              <a:buChar char="Ø"/>
            </a:pPr>
            <a:r>
              <a:rPr lang="sl-SI" sz="3000" smtClean="0">
                <a:solidFill>
                  <a:srgbClr val="0DFF01"/>
                </a:solidFill>
                <a:latin typeface="Arial" charset="0"/>
                <a:cs typeface="Arial" charset="0"/>
              </a:rPr>
              <a:t>Bilo je že 120 radijskih postaj, a so se komercialne radijske postaje povezale v mreže </a:t>
            </a:r>
          </a:p>
          <a:p>
            <a:pPr marL="457200" marR="0" indent="-457200" algn="just">
              <a:buFont typeface="Wingdings" pitchFamily="2" charset="2"/>
              <a:buChar char="Ø"/>
            </a:pPr>
            <a:r>
              <a:rPr lang="sl-SI" sz="3000" smtClean="0">
                <a:solidFill>
                  <a:srgbClr val="0DFF01"/>
                </a:solidFill>
                <a:latin typeface="Arial" charset="0"/>
                <a:cs typeface="Arial" charset="0"/>
              </a:rPr>
              <a:t>Radijska mreža Infonet je največja (lokalna) radijska mreža v Sloveniji</a:t>
            </a:r>
          </a:p>
          <a:p>
            <a:pPr marL="457200" marR="0" indent="-457200" algn="just"/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32656"/>
            <a:ext cx="7851648" cy="115212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000" dirty="0" smtClean="0">
                <a:solidFill>
                  <a:srgbClr val="FFC000"/>
                </a:solidFill>
              </a:rPr>
              <a:t>Ameriške komercialne radijske postaje</a:t>
            </a:r>
            <a:endParaRPr lang="sl-SI" sz="4000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28775"/>
            <a:ext cx="7854950" cy="4679950"/>
          </a:xfrm>
        </p:spPr>
        <p:txBody>
          <a:bodyPr>
            <a:normAutofit/>
          </a:bodyPr>
          <a:lstStyle/>
          <a:p>
            <a:pPr marL="457200" marR="0" indent="-457200" algn="just">
              <a:buFont typeface="Wingdings" pitchFamily="2" charset="2"/>
              <a:buChar char="Ø"/>
            </a:pPr>
            <a:endParaRPr lang="sl-SI" smtClean="0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pPr marL="457200" marR="0" indent="-457200" algn="just">
              <a:buFont typeface="Wingdings" pitchFamily="2" charset="2"/>
              <a:buChar char="Ø"/>
            </a:pPr>
            <a:r>
              <a:rPr lang="sl-SI" sz="3000" smtClean="0">
                <a:solidFill>
                  <a:srgbClr val="0DFF01"/>
                </a:solidFill>
                <a:latin typeface="Arial" charset="0"/>
                <a:cs typeface="Arial" charset="0"/>
              </a:rPr>
              <a:t>Prva nastane leta 1920 pod imenom KDKA</a:t>
            </a:r>
          </a:p>
          <a:p>
            <a:pPr marL="457200" marR="0" indent="-457200" algn="just">
              <a:buFont typeface="Wingdings" pitchFamily="2" charset="2"/>
              <a:buChar char="Ø"/>
            </a:pPr>
            <a:r>
              <a:rPr lang="sl-SI" sz="3000" smtClean="0">
                <a:solidFill>
                  <a:srgbClr val="0DFF01"/>
                </a:solidFill>
                <a:latin typeface="Arial" charset="0"/>
                <a:cs typeface="Arial" charset="0"/>
              </a:rPr>
              <a:t>Radio postane atraktiven za oglaševalce</a:t>
            </a:r>
          </a:p>
          <a:p>
            <a:pPr marL="457200" marR="0" indent="-457200" algn="just">
              <a:buFont typeface="Wingdings" pitchFamily="2" charset="2"/>
              <a:buChar char="Ø"/>
            </a:pPr>
            <a:r>
              <a:rPr lang="sl-SI" sz="3000" smtClean="0">
                <a:solidFill>
                  <a:srgbClr val="0DFF01"/>
                </a:solidFill>
                <a:latin typeface="Arial" charset="0"/>
                <a:cs typeface="Arial" charset="0"/>
              </a:rPr>
              <a:t>8. 8. 1922 na postaji WEAF predvajan prvi komercialni radijski oglas</a:t>
            </a:r>
          </a:p>
          <a:p>
            <a:pPr marL="457200" marR="0" indent="-457200" algn="just">
              <a:buFont typeface="Wingdings" pitchFamily="2" charset="2"/>
              <a:buChar char="Ø"/>
            </a:pPr>
            <a:r>
              <a:rPr lang="sl-SI" sz="3000" smtClean="0">
                <a:solidFill>
                  <a:srgbClr val="0DFF01"/>
                </a:solidFill>
                <a:latin typeface="Arial" charset="0"/>
                <a:cs typeface="Arial" charset="0"/>
              </a:rPr>
              <a:t>1926 ustanovljena prva radijska mreža NBC</a:t>
            </a:r>
          </a:p>
          <a:p>
            <a:pPr marL="457200" marR="0" indent="-457200" algn="just">
              <a:buFont typeface="Wingdings" pitchFamily="2" charset="2"/>
              <a:buChar char="Ø"/>
            </a:pPr>
            <a:r>
              <a:rPr lang="sl-SI" sz="3000" smtClean="0">
                <a:solidFill>
                  <a:srgbClr val="0DFF01"/>
                </a:solidFill>
                <a:latin typeface="Arial" charset="0"/>
                <a:cs typeface="Arial" charset="0"/>
              </a:rPr>
              <a:t>1927 prvi prenos, ki ga je mogoče slišati po vsej državi</a:t>
            </a:r>
          </a:p>
          <a:p>
            <a:pPr marL="457200" marR="0" indent="-457200" algn="just"/>
            <a:endParaRPr lang="sl-SI" sz="3200" smtClean="0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pPr marL="457200" marR="0" indent="-457200" algn="just">
              <a:buFont typeface="Wingdings" pitchFamily="2" charset="2"/>
              <a:buChar char="Ø"/>
            </a:pPr>
            <a:endParaRPr lang="sl-SI" smtClean="0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pPr marL="457200" marR="0" indent="-457200" algn="just">
              <a:buFont typeface="Wingdings" pitchFamily="2" charset="2"/>
              <a:buChar char="Ø"/>
            </a:pPr>
            <a:endParaRPr lang="sl-SI" smtClean="0">
              <a:solidFill>
                <a:srgbClr val="0DFF01"/>
              </a:solidFill>
              <a:latin typeface="Arial" charset="0"/>
              <a:cs typeface="Arial" charset="0"/>
            </a:endParaRPr>
          </a:p>
          <a:p>
            <a:pPr marL="457200" marR="0" indent="-457200" algn="just"/>
            <a:endParaRPr lang="sl-SI" smtClean="0">
              <a:solidFill>
                <a:srgbClr val="0DFF0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765175"/>
            <a:ext cx="7854950" cy="5616575"/>
          </a:xfrm>
        </p:spPr>
        <p:txBody>
          <a:bodyPr>
            <a:normAutofit/>
          </a:bodyPr>
          <a:lstStyle/>
          <a:p>
            <a:pPr marL="457200" marR="0" indent="-457200">
              <a:buFont typeface="Wingdings" pitchFamily="2" charset="2"/>
              <a:buChar char="Ø"/>
            </a:pPr>
            <a:endParaRPr lang="sl-SI" sz="2400" smtClean="0"/>
          </a:p>
          <a:p>
            <a:pPr marL="457200" marR="0" indent="-457200" algn="just">
              <a:buFont typeface="Wingdings" pitchFamily="2" charset="2"/>
              <a:buChar char="Ø"/>
            </a:pPr>
            <a:r>
              <a:rPr lang="sl-SI" sz="3000" smtClean="0">
                <a:solidFill>
                  <a:srgbClr val="0DFF01"/>
                </a:solidFill>
                <a:latin typeface="Arial" charset="0"/>
                <a:cs typeface="Arial" charset="0"/>
              </a:rPr>
              <a:t>1927 ustanovitev zvezne komisije, ki nadzira delovanje radijskih postaj</a:t>
            </a:r>
          </a:p>
          <a:p>
            <a:pPr marL="457200" marR="0" indent="-457200" algn="just">
              <a:buFont typeface="Wingdings" pitchFamily="2" charset="2"/>
              <a:buChar char="Ø"/>
            </a:pPr>
            <a:r>
              <a:rPr lang="sl-SI" sz="3000" smtClean="0">
                <a:solidFill>
                  <a:srgbClr val="0DFF01"/>
                </a:solidFill>
                <a:latin typeface="Arial" charset="0"/>
                <a:cs typeface="Arial" charset="0"/>
              </a:rPr>
              <a:t>30. in 40. leta - zlata leta radia</a:t>
            </a:r>
          </a:p>
          <a:p>
            <a:pPr marL="457200" marR="0" indent="-457200" algn="just">
              <a:buFont typeface="Wingdings" pitchFamily="2" charset="2"/>
              <a:buChar char="Ø"/>
            </a:pPr>
            <a:r>
              <a:rPr lang="sl-SI" sz="3000" smtClean="0">
                <a:solidFill>
                  <a:srgbClr val="0DFF01"/>
                </a:solidFill>
                <a:latin typeface="Arial" charset="0"/>
                <a:cs typeface="Arial" charset="0"/>
              </a:rPr>
              <a:t>Po 2. svetovni vojni je glavno vlogo v medijih prevzela televizija</a:t>
            </a:r>
          </a:p>
          <a:p>
            <a:pPr marL="457200" marR="0" indent="-457200" algn="just">
              <a:buFont typeface="Wingdings" pitchFamily="2" charset="2"/>
              <a:buChar char="Ø"/>
            </a:pPr>
            <a:r>
              <a:rPr lang="sl-SI" sz="3000" smtClean="0">
                <a:solidFill>
                  <a:srgbClr val="0DFF01"/>
                </a:solidFill>
                <a:latin typeface="Arial" charset="0"/>
                <a:cs typeface="Arial" charset="0"/>
              </a:rPr>
              <a:t>1966 Gordon McLendon ustanovi radijsko postajo KGLA, kjer so predvajali le oglase</a:t>
            </a:r>
          </a:p>
          <a:p>
            <a:pPr marL="457200" marR="0" indent="-457200" algn="just">
              <a:buFont typeface="Wingdings" pitchFamily="2" charset="2"/>
              <a:buChar char="Ø"/>
            </a:pPr>
            <a:r>
              <a:rPr lang="sl-SI" sz="3000" smtClean="0">
                <a:solidFill>
                  <a:srgbClr val="0DFF01"/>
                </a:solidFill>
                <a:latin typeface="Arial" charset="0"/>
                <a:cs typeface="Arial" charset="0"/>
              </a:rPr>
              <a:t>Leto kasneje je postajo ukinil, saj postaja ni bila uspešna, zato je začel s predvajanjem glasbe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32656"/>
            <a:ext cx="7851648" cy="144016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 smtClean="0">
                <a:solidFill>
                  <a:srgbClr val="FFC000"/>
                </a:solidFill>
              </a:rPr>
              <a:t>KDKA</a:t>
            </a:r>
            <a:endParaRPr lang="sl-SI" dirty="0">
              <a:solidFill>
                <a:srgbClr val="FFC000"/>
              </a:solidFill>
            </a:endParaRPr>
          </a:p>
        </p:txBody>
      </p:sp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533400" y="1844675"/>
            <a:ext cx="7854950" cy="4537075"/>
          </a:xfrm>
        </p:spPr>
        <p:txBody>
          <a:bodyPr/>
          <a:lstStyle/>
          <a:p>
            <a:pPr marL="457200" marR="0" indent="-457200" algn="just">
              <a:buFont typeface="Wingdings" pitchFamily="2" charset="2"/>
              <a:buChar char="Ø"/>
            </a:pPr>
            <a:r>
              <a:rPr lang="sl-SI" sz="3000" smtClean="0">
                <a:solidFill>
                  <a:srgbClr val="0DFF01"/>
                </a:solidFill>
                <a:latin typeface="Arial" charset="0"/>
                <a:cs typeface="Arial" charset="0"/>
              </a:rPr>
              <a:t>V Pittsburghu Frank Conrad začne oddajati glasbo iz svoje garaže</a:t>
            </a:r>
          </a:p>
          <a:p>
            <a:pPr marL="457200" marR="0" indent="-457200" algn="just">
              <a:buFont typeface="Wingdings" pitchFamily="2" charset="2"/>
              <a:buChar char="Ø"/>
            </a:pPr>
            <a:r>
              <a:rPr lang="sl-SI" sz="3000" smtClean="0">
                <a:solidFill>
                  <a:srgbClr val="0DFF01"/>
                </a:solidFill>
                <a:latin typeface="Arial" charset="0"/>
                <a:cs typeface="Arial" charset="0"/>
              </a:rPr>
              <a:t>Ljudje začnejo množično kupovati radijske sprejemnike</a:t>
            </a:r>
          </a:p>
          <a:p>
            <a:pPr marL="457200" marR="0" indent="-457200" algn="just">
              <a:buFont typeface="Wingdings" pitchFamily="2" charset="2"/>
              <a:buChar char="Ø"/>
            </a:pPr>
            <a:r>
              <a:rPr lang="sl-SI" sz="3000" smtClean="0">
                <a:solidFill>
                  <a:srgbClr val="0DFF01"/>
                </a:solidFill>
                <a:latin typeface="Arial" charset="0"/>
                <a:cs typeface="Arial" charset="0"/>
              </a:rPr>
              <a:t>Conradov oddajnik prestavijo na streho tovarne Westinghouse – ustanovitev KDKA</a:t>
            </a:r>
          </a:p>
          <a:p>
            <a:pPr marL="457200" marR="0" indent="-457200" algn="just">
              <a:buFont typeface="Wingdings" pitchFamily="2" charset="2"/>
              <a:buChar char="Ø"/>
            </a:pPr>
            <a:r>
              <a:rPr lang="sl-SI" sz="3000" smtClean="0">
                <a:solidFill>
                  <a:srgbClr val="0DFF01"/>
                </a:solidFill>
                <a:latin typeface="Arial" charset="0"/>
                <a:cs typeface="Arial" charset="0"/>
              </a:rPr>
              <a:t>V naslednjih štirih letih se ustanovi še 600 radijskih postaj v ZDA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32656"/>
            <a:ext cx="7851648" cy="108012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000" dirty="0" smtClean="0">
                <a:solidFill>
                  <a:srgbClr val="FFC000"/>
                </a:solidFill>
              </a:rPr>
              <a:t>Kako je potekalo oglaševanje</a:t>
            </a:r>
            <a:endParaRPr lang="sl-SI" sz="4000" dirty="0">
              <a:solidFill>
                <a:srgbClr val="FFC000"/>
              </a:solidFill>
            </a:endParaRPr>
          </a:p>
        </p:txBody>
      </p:sp>
      <p:sp>
        <p:nvSpPr>
          <p:cNvPr id="17410" name="Subtitle 2"/>
          <p:cNvSpPr>
            <a:spLocks noGrp="1"/>
          </p:cNvSpPr>
          <p:nvPr>
            <p:ph type="subTitle" idx="1"/>
          </p:nvPr>
        </p:nvSpPr>
        <p:spPr>
          <a:xfrm>
            <a:off x="533400" y="1557338"/>
            <a:ext cx="7854950" cy="4967287"/>
          </a:xfrm>
        </p:spPr>
        <p:txBody>
          <a:bodyPr/>
          <a:lstStyle/>
          <a:p>
            <a:pPr marL="457200" marR="0" indent="-457200" algn="just">
              <a:buFont typeface="Wingdings" pitchFamily="2" charset="2"/>
              <a:buChar char="Ø"/>
            </a:pPr>
            <a:r>
              <a:rPr lang="sl-SI" sz="3000" smtClean="0">
                <a:solidFill>
                  <a:srgbClr val="0DFF01"/>
                </a:solidFill>
                <a:latin typeface="Arial" charset="0"/>
                <a:cs typeface="Arial" charset="0"/>
              </a:rPr>
              <a:t>Na začetku veliko pritožb zaradi prekomernega predvajanja oglasov</a:t>
            </a:r>
          </a:p>
          <a:p>
            <a:pPr marL="457200" marR="0" indent="-457200" algn="just">
              <a:buFont typeface="Wingdings" pitchFamily="2" charset="2"/>
              <a:buChar char="Ø"/>
            </a:pPr>
            <a:r>
              <a:rPr lang="sl-SI" sz="3000" smtClean="0">
                <a:solidFill>
                  <a:srgbClr val="0DFF01"/>
                </a:solidFill>
                <a:latin typeface="Arial" charset="0"/>
                <a:cs typeface="Arial" charset="0"/>
              </a:rPr>
              <a:t>Tedanji ameriški minister za trgovino uvede t.i. posredno oglaševanje</a:t>
            </a:r>
          </a:p>
          <a:p>
            <a:pPr marL="457200" marR="0" indent="-457200" algn="just">
              <a:buFont typeface="Wingdings" pitchFamily="2" charset="2"/>
              <a:buChar char="Ø"/>
            </a:pPr>
            <a:r>
              <a:rPr lang="sl-SI" sz="3000" smtClean="0">
                <a:solidFill>
                  <a:srgbClr val="0DFF01"/>
                </a:solidFill>
                <a:latin typeface="Arial" charset="0"/>
                <a:cs typeface="Arial" charset="0"/>
              </a:rPr>
              <a:t>Od 1924 poleg nočnega tudi dnevni program, nad čimer so navdušene predvsem ženske – nastanek soap oper</a:t>
            </a:r>
          </a:p>
          <a:p>
            <a:pPr marL="457200" marR="0" indent="-457200" algn="just">
              <a:buFont typeface="Wingdings" pitchFamily="2" charset="2"/>
              <a:buChar char="Ø"/>
            </a:pPr>
            <a:r>
              <a:rPr lang="sl-SI" sz="3000" smtClean="0">
                <a:solidFill>
                  <a:srgbClr val="0DFF01"/>
                </a:solidFill>
                <a:latin typeface="Arial" charset="0"/>
                <a:cs typeface="Arial" charset="0"/>
              </a:rPr>
              <a:t>Začetek tudi prikritega oglaševanja (Paul Oliver, Olive Palmer za Palmolive Company)</a:t>
            </a:r>
          </a:p>
          <a:p>
            <a:pPr marL="457200" marR="0" indent="-457200" algn="just">
              <a:buFont typeface="Wingdings" pitchFamily="2" charset="2"/>
              <a:buChar char="Ø"/>
            </a:pPr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648" cy="1224136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Nasprotniki komercialnega radia</a:t>
            </a:r>
            <a:endParaRPr lang="sl-SI" sz="40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750" y="1628775"/>
            <a:ext cx="7854950" cy="4824413"/>
          </a:xfrm>
        </p:spPr>
        <p:txBody>
          <a:bodyPr>
            <a:normAutofit/>
          </a:bodyPr>
          <a:lstStyle/>
          <a:p>
            <a:pPr marL="457200" marR="0" indent="-4572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sl-SI" sz="3000" smtClean="0">
                <a:solidFill>
                  <a:srgbClr val="0DFF01"/>
                </a:solidFill>
                <a:latin typeface="Arial" charset="0"/>
                <a:cs typeface="Arial" charset="0"/>
              </a:rPr>
              <a:t>Predstavniki nekomercialnih radijskih postaj</a:t>
            </a:r>
          </a:p>
          <a:p>
            <a:pPr marL="457200" marR="0" indent="-4572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sl-SI" sz="3000" smtClean="0">
                <a:solidFill>
                  <a:srgbClr val="0DFF01"/>
                </a:solidFill>
                <a:latin typeface="Arial" charset="0"/>
                <a:cs typeface="Arial" charset="0"/>
              </a:rPr>
              <a:t>Prednost komercialnega radia je podpora države</a:t>
            </a:r>
          </a:p>
          <a:p>
            <a:pPr marL="457200" marR="0" indent="-4572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sl-SI" sz="3000" smtClean="0">
                <a:solidFill>
                  <a:srgbClr val="0DFF01"/>
                </a:solidFill>
                <a:latin typeface="Arial" charset="0"/>
                <a:cs typeface="Arial" charset="0"/>
              </a:rPr>
              <a:t>Leta 1934 ameriški kongres podpre komercialne in neprofitne radijske postaje postavi v slab položaj</a:t>
            </a:r>
          </a:p>
          <a:p>
            <a:pPr marL="457200" marR="0" indent="-4572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sl-SI" sz="3000" smtClean="0">
                <a:solidFill>
                  <a:srgbClr val="0DFF01"/>
                </a:solidFill>
                <a:latin typeface="Arial" charset="0"/>
                <a:cs typeface="Arial" charset="0"/>
              </a:rPr>
              <a:t>1971 je začel delovati NPR (National Public Radio), ki je v naslednjih letih prehitel komercialni radio</a:t>
            </a:r>
          </a:p>
          <a:p>
            <a:pPr marL="457200" marR="0" indent="-457200" algn="just">
              <a:lnSpc>
                <a:spcPct val="90000"/>
              </a:lnSpc>
              <a:buFont typeface="Wingdings" pitchFamily="2" charset="2"/>
              <a:buChar char="Ø"/>
            </a:pPr>
            <a:endParaRPr lang="sl-SI" sz="3000" smtClean="0">
              <a:solidFill>
                <a:srgbClr val="0DFF0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7851648" cy="108012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Velika Britanija</a:t>
            </a:r>
            <a:endParaRPr lang="sl-SI" sz="40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Subtitle 2"/>
          <p:cNvSpPr>
            <a:spLocks noGrp="1"/>
          </p:cNvSpPr>
          <p:nvPr>
            <p:ph type="subTitle" idx="1"/>
          </p:nvPr>
        </p:nvSpPr>
        <p:spPr>
          <a:xfrm>
            <a:off x="533400" y="1916113"/>
            <a:ext cx="7854950" cy="4537075"/>
          </a:xfrm>
        </p:spPr>
        <p:txBody>
          <a:bodyPr/>
          <a:lstStyle/>
          <a:p>
            <a:pPr marL="457200" marR="0" indent="-457200" algn="just">
              <a:buFont typeface="Wingdings" pitchFamily="2" charset="2"/>
              <a:buChar char="Ø"/>
            </a:pPr>
            <a:r>
              <a:rPr lang="sl-SI" sz="3000" smtClean="0">
                <a:solidFill>
                  <a:srgbClr val="0DFF01"/>
                </a:solidFill>
                <a:latin typeface="Arial" charset="0"/>
                <a:cs typeface="Arial" charset="0"/>
              </a:rPr>
              <a:t>Doživel bolj negativen vpliv kot v ZDA</a:t>
            </a:r>
          </a:p>
          <a:p>
            <a:pPr marL="457200" marR="0" indent="-457200" algn="just">
              <a:buFont typeface="Wingdings" pitchFamily="2" charset="2"/>
              <a:buChar char="Ø"/>
            </a:pPr>
            <a:r>
              <a:rPr lang="sl-SI" sz="3000" smtClean="0">
                <a:solidFill>
                  <a:srgbClr val="0DFF01"/>
                </a:solidFill>
                <a:latin typeface="Arial" charset="0"/>
                <a:cs typeface="Arial" charset="0"/>
              </a:rPr>
              <a:t>Radio je želela nadzorovati država, zato je radijskim postajam podeljevala licence in upoštevala pritožbe poslušalcev</a:t>
            </a:r>
          </a:p>
          <a:p>
            <a:pPr marL="457200" marR="0" indent="-457200" algn="just">
              <a:buFont typeface="Wingdings" pitchFamily="2" charset="2"/>
              <a:buChar char="Ø"/>
            </a:pPr>
            <a:r>
              <a:rPr lang="sl-SI" sz="3000" smtClean="0">
                <a:solidFill>
                  <a:srgbClr val="0DFF01"/>
                </a:solidFill>
                <a:latin typeface="Arial" charset="0"/>
                <a:cs typeface="Arial" charset="0"/>
              </a:rPr>
              <a:t>BBC je imel 50 let monopol nad oddajanjem radijskih programov</a:t>
            </a:r>
          </a:p>
          <a:p>
            <a:pPr marL="457200" marR="0" indent="-457200" algn="just">
              <a:buFont typeface="Wingdings" pitchFamily="2" charset="2"/>
              <a:buChar char="Ø"/>
            </a:pPr>
            <a:r>
              <a:rPr lang="sl-SI" sz="3000" smtClean="0">
                <a:solidFill>
                  <a:srgbClr val="0DFF01"/>
                </a:solidFill>
                <a:latin typeface="Arial" charset="0"/>
                <a:cs typeface="Arial" charset="0"/>
              </a:rPr>
              <a:t>Kot protiutež državnemu radiu nastanejo piratske radijske postaje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908050"/>
            <a:ext cx="7854950" cy="5545138"/>
          </a:xfrm>
        </p:spPr>
        <p:txBody>
          <a:bodyPr>
            <a:normAutofit/>
          </a:bodyPr>
          <a:lstStyle/>
          <a:p>
            <a:pPr marL="457200" marR="0" indent="-457200" algn="just">
              <a:buFont typeface="Wingdings" pitchFamily="2" charset="2"/>
              <a:buChar char="Ø"/>
            </a:pPr>
            <a:r>
              <a:rPr lang="sl-SI" sz="3000" smtClean="0">
                <a:solidFill>
                  <a:srgbClr val="0DFF01"/>
                </a:solidFill>
                <a:latin typeface="Arial" charset="0"/>
                <a:cs typeface="Arial" charset="0"/>
              </a:rPr>
              <a:t>Prvi neodvisni lokalni radio komercialne narave (ILR) je začel delovati šele leta 1973</a:t>
            </a:r>
          </a:p>
          <a:p>
            <a:pPr marL="457200" marR="0" indent="-457200" algn="just">
              <a:buFont typeface="Wingdings" pitchFamily="2" charset="2"/>
              <a:buChar char="Ø"/>
            </a:pPr>
            <a:r>
              <a:rPr lang="sl-SI" sz="3000" smtClean="0">
                <a:solidFill>
                  <a:srgbClr val="0DFF01"/>
                </a:solidFill>
                <a:latin typeface="Arial" charset="0"/>
                <a:cs typeface="Arial" charset="0"/>
              </a:rPr>
              <a:t>To je bilo 18 let po tem, ko se je BBC spopadel s prvo komercialno konkurenco</a:t>
            </a:r>
          </a:p>
          <a:p>
            <a:pPr marL="457200" marR="0" indent="-457200" algn="just">
              <a:buFont typeface="Wingdings" pitchFamily="2" charset="2"/>
              <a:buChar char="Ø"/>
            </a:pPr>
            <a:r>
              <a:rPr lang="sl-SI" sz="3000" smtClean="0">
                <a:solidFill>
                  <a:srgbClr val="0DFF01"/>
                </a:solidFill>
                <a:latin typeface="Arial" charset="0"/>
                <a:cs typeface="Arial" charset="0"/>
              </a:rPr>
              <a:t>K nastanku ILR je pripomogla sprememba vlade in potreba poslušalcev po različnih vsebinah</a:t>
            </a:r>
          </a:p>
          <a:p>
            <a:pPr marL="457200" marR="0" indent="-457200" algn="just">
              <a:buFont typeface="Wingdings" pitchFamily="2" charset="2"/>
              <a:buChar char="Ø"/>
            </a:pPr>
            <a:r>
              <a:rPr lang="sl-SI" sz="3000" smtClean="0">
                <a:solidFill>
                  <a:srgbClr val="0DFF01"/>
                </a:solidFill>
                <a:latin typeface="Arial" charset="0"/>
                <a:cs typeface="Arial" charset="0"/>
              </a:rPr>
              <a:t>Načrt je bil v treh letih postaviti 18 komercialnih radijskih postaj, ki bi bile lokalno vodene </a:t>
            </a:r>
          </a:p>
          <a:p>
            <a:pPr marL="457200" marR="0" indent="-457200" algn="just"/>
            <a:endParaRPr lang="sl-SI" sz="30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33400" y="692150"/>
            <a:ext cx="7854950" cy="5689600"/>
          </a:xfrm>
        </p:spPr>
        <p:txBody>
          <a:bodyPr>
            <a:normAutofit/>
          </a:bodyPr>
          <a:lstStyle/>
          <a:p>
            <a:pPr marL="457200" marR="0" indent="-457200" algn="just">
              <a:buFont typeface="Wingdings" pitchFamily="2" charset="2"/>
              <a:buChar char="Ø"/>
            </a:pPr>
            <a:r>
              <a:rPr lang="sl-SI" sz="3000" smtClean="0">
                <a:solidFill>
                  <a:srgbClr val="0DFF01"/>
                </a:solidFill>
                <a:latin typeface="Arial" charset="0"/>
                <a:cs typeface="Arial" charset="0"/>
              </a:rPr>
              <a:t>Na vsakem večjem področju je bila predvidena ena, le v Londonu sta bili dve</a:t>
            </a:r>
          </a:p>
          <a:p>
            <a:pPr marL="457200" marR="0" indent="-457200" algn="just">
              <a:buFont typeface="Wingdings" pitchFamily="2" charset="2"/>
              <a:buChar char="Ø"/>
            </a:pPr>
            <a:r>
              <a:rPr lang="sl-SI" sz="3000" smtClean="0">
                <a:solidFill>
                  <a:srgbClr val="0DFF01"/>
                </a:solidFill>
                <a:latin typeface="Arial" charset="0"/>
                <a:cs typeface="Arial" charset="0"/>
              </a:rPr>
              <a:t>Poslušalcu so ponujale aktualne novice, razne pogovore, različne vrste glasbe, verske vsebine …</a:t>
            </a:r>
          </a:p>
          <a:p>
            <a:pPr marL="457200" marR="0" indent="-457200" algn="just">
              <a:buFont typeface="Wingdings" pitchFamily="2" charset="2"/>
              <a:buChar char="Ø"/>
            </a:pPr>
            <a:r>
              <a:rPr lang="sl-SI" sz="3000" smtClean="0">
                <a:solidFill>
                  <a:srgbClr val="0DFF01"/>
                </a:solidFill>
                <a:latin typeface="Arial" charset="0"/>
                <a:cs typeface="Arial" charset="0"/>
              </a:rPr>
              <a:t>Ne porabijo tako veliko sredstev in napora za svoje informativne programe</a:t>
            </a:r>
          </a:p>
          <a:p>
            <a:pPr marL="457200" marR="0" indent="-457200" algn="just">
              <a:buFont typeface="Wingdings" pitchFamily="2" charset="2"/>
              <a:buChar char="Ø"/>
            </a:pPr>
            <a:r>
              <a:rPr lang="sl-SI" sz="3000" smtClean="0">
                <a:solidFill>
                  <a:srgbClr val="0DFF01"/>
                </a:solidFill>
                <a:latin typeface="Arial" charset="0"/>
                <a:cs typeface="Arial" charset="0"/>
              </a:rPr>
              <a:t>Do leta 1988 je bilo 69 lokalnih komercialnih radijskih postaj</a:t>
            </a:r>
          </a:p>
          <a:p>
            <a:pPr marL="457200" marR="0" indent="-457200" algn="just">
              <a:buFont typeface="Wingdings" pitchFamily="2" charset="2"/>
              <a:buChar char="Ø"/>
            </a:pPr>
            <a:r>
              <a:rPr lang="sl-SI" sz="3000" smtClean="0">
                <a:solidFill>
                  <a:srgbClr val="0DFF01"/>
                </a:solidFill>
                <a:latin typeface="Arial" charset="0"/>
                <a:cs typeface="Arial" charset="0"/>
              </a:rPr>
              <a:t>Od leta 1990 dalje velikim komercialnim radijskim postajam dodajo manjše</a:t>
            </a:r>
          </a:p>
          <a:p>
            <a:pPr marL="457200" marR="0" indent="-457200" algn="just"/>
            <a:endParaRPr lang="sl-SI" sz="3000" smtClean="0">
              <a:latin typeface="Arial" charset="0"/>
              <a:cs typeface="Arial" charset="0"/>
            </a:endParaRPr>
          </a:p>
          <a:p>
            <a:pPr marL="457200" marR="0" indent="-457200" algn="just">
              <a:buFont typeface="Wingdings" pitchFamily="2" charset="2"/>
              <a:buChar char="Ø"/>
            </a:pPr>
            <a:endParaRPr lang="sl-SI" sz="30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129</TotalTime>
  <Words>673</Words>
  <Application>Microsoft Office PowerPoint</Application>
  <PresentationFormat>On-screen Show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Komercialne radijske postaje (zgodovina,splošno)</vt:lpstr>
      <vt:lpstr>Ameriške komercialne radijske postaje</vt:lpstr>
      <vt:lpstr>PowerPoint Presentation</vt:lpstr>
      <vt:lpstr>KDKA</vt:lpstr>
      <vt:lpstr>Kako je potekalo oglaševanje</vt:lpstr>
      <vt:lpstr>Nasprotniki komercialnega radia</vt:lpstr>
      <vt:lpstr>Velika Britanija</vt:lpstr>
      <vt:lpstr>PowerPoint Presentation</vt:lpstr>
      <vt:lpstr>PowerPoint Presentation</vt:lpstr>
      <vt:lpstr>PowerPoint Presentation</vt:lpstr>
      <vt:lpstr>Razvoj komercialnih radijskih postaj v Sloveniji</vt:lpstr>
      <vt:lpstr>Razvoj komercialnih radijskih postaj pred ZJG leta 1994</vt:lpstr>
      <vt:lpstr>Zakon o javnih glasilih (ZJG) </vt:lpstr>
      <vt:lpstr>Slovenski komercialni radii danes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Komercialne radijske postaje (zgodovina,splošno)</dc:title>
  <dc:creator>Skrbnik</dc:creator>
  <cp:lastModifiedBy>Jaka</cp:lastModifiedBy>
  <cp:revision>31</cp:revision>
  <dcterms:created xsi:type="dcterms:W3CDTF">2011-11-07T11:48:46Z</dcterms:created>
  <dcterms:modified xsi:type="dcterms:W3CDTF">2015-06-25T18:39:12Z</dcterms:modified>
</cp:coreProperties>
</file>