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sldIdLst>
    <p:sldId id="256" r:id="rId2"/>
    <p:sldId id="259" r:id="rId3"/>
    <p:sldId id="260" r:id="rId4"/>
    <p:sldId id="261" r:id="rId5"/>
    <p:sldId id="257" r:id="rId6"/>
    <p:sldId id="258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8" r:id="rId22"/>
    <p:sldId id="279" r:id="rId23"/>
    <p:sldId id="280" r:id="rId24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94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aven konek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Naslov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l-SI" smtClean="0"/>
              <a:t>Kliknite, če želite urediti slog podnaslova matrice</a:t>
            </a:r>
            <a:endParaRPr lang="en-US"/>
          </a:p>
        </p:txBody>
      </p:sp>
      <p:sp>
        <p:nvSpPr>
          <p:cNvPr id="5" name="Ograda datuma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D1384-E392-4E0F-9AF6-C25D7187DF22}" type="datetimeFigureOut">
              <a:rPr lang="sl-SI"/>
              <a:pPr>
                <a:defRPr/>
              </a:pPr>
              <a:t>25.6.2015</a:t>
            </a:fld>
            <a:endParaRPr lang="sl-SI"/>
          </a:p>
        </p:txBody>
      </p:sp>
      <p:sp>
        <p:nvSpPr>
          <p:cNvPr id="6" name="Ograda no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172BF-5A3D-4FE5-9EA5-F35AC0C999C0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datuma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42E72-EECC-439E-B419-2CC9746D8237}" type="datetimeFigureOut">
              <a:rPr lang="sl-SI"/>
              <a:pPr>
                <a:defRPr/>
              </a:pPr>
              <a:t>25.6.2015</a:t>
            </a:fld>
            <a:endParaRPr lang="sl-SI"/>
          </a:p>
        </p:txBody>
      </p:sp>
      <p:sp>
        <p:nvSpPr>
          <p:cNvPr id="5" name="Ograda noge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0DC6A-E4D2-4775-9DFA-AB07781CD31A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08EDE-E9E9-429C-BE64-D7AF6444FD6F}" type="datetimeFigureOut">
              <a:rPr lang="sl-SI"/>
              <a:pPr>
                <a:defRPr/>
              </a:pPr>
              <a:t>25.6.2015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BFFB5-F485-4FE4-86EF-7334F3413CA4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slov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27" name="Ograda vsebine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datum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749B0-4D87-44D0-9C53-7D780F5C93D1}" type="datetimeFigureOut">
              <a:rPr lang="sl-SI"/>
              <a:pPr>
                <a:defRPr/>
              </a:pPr>
              <a:t>25.6.2015</a:t>
            </a:fld>
            <a:endParaRPr lang="sl-SI"/>
          </a:p>
        </p:txBody>
      </p:sp>
      <p:sp>
        <p:nvSpPr>
          <p:cNvPr id="5" name="Ograda noge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A6E73-C88B-481C-A01D-C23EF2C7112F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aven konek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Ograda besedila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5" name="Ograda datuma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7AA90-809B-4566-AEAE-CF9BB6BBC17C}" type="datetimeFigureOut">
              <a:rPr lang="sl-SI"/>
              <a:pPr>
                <a:defRPr/>
              </a:pPr>
              <a:t>25.6.2015</a:t>
            </a:fld>
            <a:endParaRPr lang="sl-SI"/>
          </a:p>
        </p:txBody>
      </p:sp>
      <p:sp>
        <p:nvSpPr>
          <p:cNvPr id="7" name="Ograda no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74C11-3203-4C67-935E-44D6326F0452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slov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14" name="Ograda vsebine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13" name="Ograda vsebine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Ograda datuma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6560B-0B7F-42DC-ABF3-CAEF6EC7629E}" type="datetimeFigureOut">
              <a:rPr lang="sl-SI"/>
              <a:pPr>
                <a:defRPr/>
              </a:pPr>
              <a:t>25.6.2015</a:t>
            </a:fld>
            <a:endParaRPr lang="sl-SI"/>
          </a:p>
        </p:txBody>
      </p:sp>
      <p:sp>
        <p:nvSpPr>
          <p:cNvPr id="6" name="Ograda noge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B4433-121B-413D-860C-B2CF5ED560A1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ven konek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Naslov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13" name="Ograda besedila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25" name="Ograda besedila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28" name="Ograda vsebine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8" name="Ograda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59C2E-69AB-4F6D-B6A4-9292EE2DBA9D}" type="datetimeFigureOut">
              <a:rPr lang="sl-SI"/>
              <a:pPr>
                <a:defRPr/>
              </a:pPr>
              <a:t>25.6.2015</a:t>
            </a:fld>
            <a:endParaRPr lang="sl-SI"/>
          </a:p>
        </p:txBody>
      </p:sp>
      <p:sp>
        <p:nvSpPr>
          <p:cNvPr id="9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" name="Ograd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5320E-86AB-4702-86A4-BB47AB2F6F9C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slov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datuma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08D4D-CD24-47D0-8529-4C70D063CAD2}" type="datetimeFigureOut">
              <a:rPr lang="sl-SI"/>
              <a:pPr>
                <a:defRPr/>
              </a:pPr>
              <a:t>25.6.2015</a:t>
            </a:fld>
            <a:endParaRPr lang="sl-SI"/>
          </a:p>
        </p:txBody>
      </p:sp>
      <p:sp>
        <p:nvSpPr>
          <p:cNvPr id="4" name="Ograda noge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B1C94-DEAC-4409-BCA5-E7BD62802326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4E227-3B8A-42EF-8F7D-16BCA67D4B51}" type="datetimeFigureOut">
              <a:rPr lang="sl-SI"/>
              <a:pPr>
                <a:defRPr/>
              </a:pPr>
              <a:t>25.6.2015</a:t>
            </a:fld>
            <a:endParaRPr lang="sl-SI"/>
          </a:p>
        </p:txBody>
      </p:sp>
      <p:sp>
        <p:nvSpPr>
          <p:cNvPr id="3" name="Ograda noge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BF628-E295-4857-8F73-B5801BE11129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aven konek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Naslov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26" name="Ograda besedila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14" name="Ograda vsebine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6" name="Ograda datum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F0B81-7D21-4F30-8484-22370C94E74B}" type="datetimeFigureOut">
              <a:rPr lang="sl-SI"/>
              <a:pPr>
                <a:defRPr/>
              </a:pPr>
              <a:t>25.6.2015</a:t>
            </a:fld>
            <a:endParaRPr lang="sl-SI"/>
          </a:p>
        </p:txBody>
      </p:sp>
      <p:sp>
        <p:nvSpPr>
          <p:cNvPr id="7" name="Ograda noge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00F71-4C7E-471A-97C0-4C5C8A3EEC46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grada slike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l-SI" noProof="0" smtClean="0"/>
              <a:t>Kliknite ikono, če želite dodati sliko</a:t>
            </a:r>
            <a:endParaRPr lang="en-US" noProof="0" dirty="0"/>
          </a:p>
        </p:txBody>
      </p:sp>
      <p:sp>
        <p:nvSpPr>
          <p:cNvPr id="17" name="Naslov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26" name="Ograda besedila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B9E84-9442-457E-B8B7-2DA4AD200BAE}" type="datetimeFigureOut">
              <a:rPr lang="sl-SI"/>
              <a:pPr>
                <a:defRPr/>
              </a:pPr>
              <a:t>25.6.2015</a:t>
            </a:fld>
            <a:endParaRPr lang="sl-SI"/>
          </a:p>
        </p:txBody>
      </p:sp>
      <p:sp>
        <p:nvSpPr>
          <p:cNvPr id="6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E70DD-40CF-45AF-B0BB-D95D5C148120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ven konek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Ograda besedila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smtClean="0"/>
          </a:p>
        </p:txBody>
      </p:sp>
      <p:sp>
        <p:nvSpPr>
          <p:cNvPr id="11" name="Ograda datuma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E343B5F-9F20-4B27-AB6C-9577F3851A2D}" type="datetimeFigureOut">
              <a:rPr lang="sl-SI"/>
              <a:pPr>
                <a:defRPr/>
              </a:pPr>
              <a:t>25.6.2015</a:t>
            </a:fld>
            <a:endParaRPr lang="sl-SI"/>
          </a:p>
        </p:txBody>
      </p:sp>
      <p:sp>
        <p:nvSpPr>
          <p:cNvPr id="28" name="Ograda noge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FFA0CDD-903C-4624-8C88-ED0707980730}" type="slidenum">
              <a:rPr lang="sl-SI"/>
              <a:pPr>
                <a:defRPr/>
              </a:pPr>
              <a:t>‹#›</a:t>
            </a:fld>
            <a:endParaRPr lang="sl-SI"/>
          </a:p>
        </p:txBody>
      </p:sp>
      <p:sp>
        <p:nvSpPr>
          <p:cNvPr id="10" name="Ograda naslova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9" name="Raven konek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Raven konek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85" r:id="rId2"/>
    <p:sldLayoutId id="2147483986" r:id="rId3"/>
    <p:sldLayoutId id="2147483983" r:id="rId4"/>
    <p:sldLayoutId id="2147483987" r:id="rId5"/>
    <p:sldLayoutId id="2147483982" r:id="rId6"/>
    <p:sldLayoutId id="2147483988" r:id="rId7"/>
    <p:sldLayoutId id="2147483989" r:id="rId8"/>
    <p:sldLayoutId id="2147483990" r:id="rId9"/>
    <p:sldLayoutId id="2147483981" r:id="rId10"/>
    <p:sldLayoutId id="214748399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0" y="548680"/>
            <a:ext cx="8458200" cy="12223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dirty="0" smtClean="0"/>
              <a:t>Zasebni neprofitni radijski program: Radio Ognjišče</a:t>
            </a:r>
            <a:endParaRPr lang="sl-SI" dirty="0"/>
          </a:p>
        </p:txBody>
      </p:sp>
      <p:sp>
        <p:nvSpPr>
          <p:cNvPr id="13314" name="Podnaslov 2"/>
          <p:cNvSpPr>
            <a:spLocks noGrp="1"/>
          </p:cNvSpPr>
          <p:nvPr>
            <p:ph type="subTitle" idx="1"/>
          </p:nvPr>
        </p:nvSpPr>
        <p:spPr>
          <a:xfrm>
            <a:off x="685800" y="5229225"/>
            <a:ext cx="8458200" cy="1079500"/>
          </a:xfrm>
        </p:spPr>
        <p:txBody>
          <a:bodyPr/>
          <a:lstStyle/>
          <a:p>
            <a:pPr algn="r"/>
            <a:r>
              <a:rPr lang="sl-SI" dirty="0" smtClean="0">
                <a:solidFill>
                  <a:schemeClr val="tx1"/>
                </a:solidFill>
              </a:rPr>
              <a:t>A. H., M. Š., </a:t>
            </a:r>
            <a:endParaRPr lang="sl-SI" dirty="0" smtClean="0">
              <a:solidFill>
                <a:schemeClr val="tx1"/>
              </a:solidFill>
            </a:endParaRPr>
          </a:p>
          <a:p>
            <a:pPr algn="r"/>
            <a:r>
              <a:rPr lang="sl-SI" smtClean="0">
                <a:solidFill>
                  <a:schemeClr val="tx1"/>
                </a:solidFill>
              </a:rPr>
              <a:t>J. </a:t>
            </a:r>
            <a:r>
              <a:rPr lang="sl-SI" dirty="0" smtClean="0">
                <a:solidFill>
                  <a:schemeClr val="tx1"/>
                </a:solidFill>
              </a:rPr>
              <a:t>Š. </a:t>
            </a:r>
            <a:r>
              <a:rPr lang="sl-SI" dirty="0" smtClean="0">
                <a:solidFill>
                  <a:schemeClr val="tx1"/>
                </a:solidFill>
              </a:rPr>
              <a:t>in </a:t>
            </a:r>
            <a:r>
              <a:rPr lang="sl-SI" dirty="0" smtClean="0">
                <a:solidFill>
                  <a:schemeClr val="tx1"/>
                </a:solidFill>
              </a:rPr>
              <a:t>J. B.</a:t>
            </a:r>
            <a:endParaRPr lang="sl-SI" dirty="0" smtClean="0">
              <a:solidFill>
                <a:schemeClr val="tx1"/>
              </a:solidFill>
            </a:endParaRPr>
          </a:p>
        </p:txBody>
      </p:sp>
      <p:pic>
        <p:nvPicPr>
          <p:cNvPr id="13315" name="Slika 3" descr="radio_b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844675"/>
            <a:ext cx="4859338" cy="367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Slika 3" descr="old_radio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89025"/>
            <a:ext cx="9144000" cy="576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 smtClean="0"/>
              <a:t>ZGODOVINA RADIA OGNJIŠČE</a:t>
            </a:r>
            <a:endParaRPr lang="sl-SI" dirty="0"/>
          </a:p>
        </p:txBody>
      </p:sp>
      <p:sp>
        <p:nvSpPr>
          <p:cNvPr id="22531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u="sng" smtClean="0">
                <a:solidFill>
                  <a:schemeClr val="tx1"/>
                </a:solidFill>
              </a:rPr>
              <a:t>November 1991</a:t>
            </a:r>
            <a:r>
              <a:rPr lang="sl-SI" smtClean="0">
                <a:solidFill>
                  <a:schemeClr val="tx1"/>
                </a:solidFill>
              </a:rPr>
              <a:t>: vloga za ustanovitev radijske postaje</a:t>
            </a:r>
          </a:p>
          <a:p>
            <a:r>
              <a:rPr lang="sl-SI" smtClean="0">
                <a:solidFill>
                  <a:schemeClr val="tx1"/>
                </a:solidFill>
              </a:rPr>
              <a:t>2 leti zamrznjene frekvence</a:t>
            </a:r>
          </a:p>
          <a:p>
            <a:r>
              <a:rPr lang="sl-SI" u="sng" smtClean="0">
                <a:solidFill>
                  <a:schemeClr val="tx1"/>
                </a:solidFill>
              </a:rPr>
              <a:t>Jesen 1993</a:t>
            </a:r>
            <a:r>
              <a:rPr lang="sl-SI" smtClean="0">
                <a:solidFill>
                  <a:schemeClr val="tx1"/>
                </a:solidFill>
              </a:rPr>
              <a:t>: prve frekvence za Tinjan (pri Kopru) in Sveto Goro (nad Gorico), pozneje pa še Krvavec, Boč in Kum</a:t>
            </a:r>
          </a:p>
          <a:p>
            <a:r>
              <a:rPr lang="sl-SI" u="sng" smtClean="0">
                <a:solidFill>
                  <a:schemeClr val="tx1"/>
                </a:solidFill>
              </a:rPr>
              <a:t>5. junij 1994</a:t>
            </a:r>
            <a:r>
              <a:rPr lang="sl-SI" smtClean="0">
                <a:solidFill>
                  <a:schemeClr val="tx1"/>
                </a:solidFill>
              </a:rPr>
              <a:t>: pričnejo oddajati iz koprskega studia</a:t>
            </a:r>
          </a:p>
          <a:p>
            <a:endParaRPr lang="sl-SI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 smtClean="0"/>
              <a:t>ZGODOVINA RADIA OGNJIŠČE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4827587"/>
          </a:xfrm>
        </p:spPr>
        <p:txBody>
          <a:bodyPr>
            <a:normAutofit fontScale="925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l-SI" u="sng" dirty="0" smtClean="0">
                <a:solidFill>
                  <a:schemeClr val="tx1"/>
                </a:solidFill>
              </a:rPr>
              <a:t>28. november 1994</a:t>
            </a:r>
            <a:r>
              <a:rPr lang="sl-SI" dirty="0" smtClean="0">
                <a:solidFill>
                  <a:schemeClr val="tx1"/>
                </a:solidFill>
              </a:rPr>
              <a:t>: program se prične oddajati iz Ljubljane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l-SI" u="sng" dirty="0" smtClean="0">
                <a:solidFill>
                  <a:schemeClr val="tx1"/>
                </a:solidFill>
              </a:rPr>
              <a:t>Glasilo Ognjišče </a:t>
            </a:r>
            <a:r>
              <a:rPr lang="sl-SI" dirty="0" smtClean="0">
                <a:solidFill>
                  <a:schemeClr val="tx1"/>
                </a:solidFill>
              </a:rPr>
              <a:t>(leto 1965)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l-SI" u="sng" dirty="0" smtClean="0">
                <a:solidFill>
                  <a:schemeClr val="tx1"/>
                </a:solidFill>
              </a:rPr>
              <a:t>Prvi studio</a:t>
            </a:r>
            <a:r>
              <a:rPr lang="sl-SI" dirty="0" smtClean="0">
                <a:solidFill>
                  <a:schemeClr val="tx1"/>
                </a:solidFill>
              </a:rPr>
              <a:t>: 6. junij 1994, </a:t>
            </a:r>
            <a:r>
              <a:rPr lang="sl-SI" u="sng" dirty="0" smtClean="0">
                <a:solidFill>
                  <a:schemeClr val="tx1"/>
                </a:solidFill>
              </a:rPr>
              <a:t>drugi studio</a:t>
            </a:r>
            <a:r>
              <a:rPr lang="sl-SI" dirty="0" smtClean="0">
                <a:solidFill>
                  <a:schemeClr val="tx1"/>
                </a:solidFill>
              </a:rPr>
              <a:t>: 28. november 1994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l-SI" u="sng" dirty="0" smtClean="0">
                <a:solidFill>
                  <a:schemeClr val="tx1"/>
                </a:solidFill>
              </a:rPr>
              <a:t>15. april 1997</a:t>
            </a:r>
            <a:r>
              <a:rPr lang="sl-SI" dirty="0" smtClean="0">
                <a:solidFill>
                  <a:schemeClr val="tx1"/>
                </a:solidFill>
              </a:rPr>
              <a:t>: oddajanje tudi preko interneta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l-SI" u="sng" dirty="0" smtClean="0">
                <a:solidFill>
                  <a:schemeClr val="tx1"/>
                </a:solidFill>
              </a:rPr>
              <a:t>Maj 2004</a:t>
            </a:r>
            <a:r>
              <a:rPr lang="sl-SI" dirty="0" smtClean="0">
                <a:solidFill>
                  <a:schemeClr val="tx1"/>
                </a:solidFill>
              </a:rPr>
              <a:t>: oddajanje preko satelita HOT BIRD 3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l-SI" u="sng" dirty="0" smtClean="0">
                <a:solidFill>
                  <a:schemeClr val="tx1"/>
                </a:solidFill>
              </a:rPr>
              <a:t>1. september 2009</a:t>
            </a:r>
            <a:r>
              <a:rPr lang="sl-SI" dirty="0" smtClean="0">
                <a:solidFill>
                  <a:schemeClr val="tx1"/>
                </a:solidFill>
              </a:rPr>
              <a:t>: oddajanje preko satelita </a:t>
            </a:r>
            <a:r>
              <a:rPr lang="sl-SI" dirty="0" err="1" smtClean="0">
                <a:solidFill>
                  <a:schemeClr val="tx1"/>
                </a:solidFill>
              </a:rPr>
              <a:t>Eutelsat</a:t>
            </a:r>
            <a:endParaRPr lang="sl-SI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 smtClean="0"/>
              <a:t>Radio ognjišče</a:t>
            </a:r>
            <a:endParaRPr lang="sl-SI" dirty="0"/>
          </a:p>
        </p:txBody>
      </p:sp>
      <p:sp>
        <p:nvSpPr>
          <p:cNvPr id="24578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u="sng" smtClean="0">
                <a:solidFill>
                  <a:schemeClr val="tx1"/>
                </a:solidFill>
              </a:rPr>
              <a:t>Ciljna publika</a:t>
            </a:r>
            <a:r>
              <a:rPr lang="sl-SI" smtClean="0">
                <a:solidFill>
                  <a:schemeClr val="tx1"/>
                </a:solidFill>
              </a:rPr>
              <a:t>: celotna slovenska populacija</a:t>
            </a:r>
          </a:p>
          <a:p>
            <a:r>
              <a:rPr lang="sl-SI" u="sng" smtClean="0">
                <a:solidFill>
                  <a:schemeClr val="tx1"/>
                </a:solidFill>
              </a:rPr>
              <a:t>Posebnosti radia</a:t>
            </a:r>
            <a:r>
              <a:rPr lang="sl-SI" smtClean="0">
                <a:solidFill>
                  <a:schemeClr val="tx1"/>
                </a:solidFill>
              </a:rPr>
              <a:t>: vidik s stališča katoliškega nauka, v ospredju so slovenske vrednote in dediščina</a:t>
            </a:r>
          </a:p>
          <a:p>
            <a:r>
              <a:rPr lang="sl-SI" u="sng" smtClean="0">
                <a:solidFill>
                  <a:schemeClr val="tx1"/>
                </a:solidFill>
              </a:rPr>
              <a:t>Delež slovenske in tuje glasbe</a:t>
            </a:r>
            <a:r>
              <a:rPr lang="sl-SI" smtClean="0">
                <a:solidFill>
                  <a:schemeClr val="tx1"/>
                </a:solidFill>
              </a:rPr>
              <a:t>: približno 70 odstotkov slovenske glasbe in 30 odstotkov tuje glasbene scene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 smtClean="0"/>
              <a:t>Radio ognjišče</a:t>
            </a:r>
            <a:endParaRPr lang="sl-SI" dirty="0"/>
          </a:p>
        </p:txBody>
      </p:sp>
      <p:sp>
        <p:nvSpPr>
          <p:cNvPr id="25602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smtClean="0"/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/>
          <a:srcRect l="24586" t="32268" r="26688" b="14397"/>
          <a:stretch>
            <a:fillRect/>
          </a:stretch>
        </p:blipFill>
        <p:spPr bwMode="auto">
          <a:xfrm>
            <a:off x="323850" y="1196975"/>
            <a:ext cx="8496300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 smtClean="0"/>
              <a:t>Radio ognjišče</a:t>
            </a:r>
            <a:endParaRPr lang="sl-SI" dirty="0"/>
          </a:p>
        </p:txBody>
      </p:sp>
      <p:sp>
        <p:nvSpPr>
          <p:cNvPr id="26626" name="Ograda vsebine 2"/>
          <p:cNvSpPr>
            <a:spLocks noGrp="1"/>
          </p:cNvSpPr>
          <p:nvPr>
            <p:ph idx="1"/>
          </p:nvPr>
        </p:nvSpPr>
        <p:spPr>
          <a:xfrm>
            <a:off x="250825" y="2060575"/>
            <a:ext cx="8686800" cy="4525963"/>
          </a:xfrm>
        </p:spPr>
        <p:txBody>
          <a:bodyPr/>
          <a:lstStyle/>
          <a:p>
            <a:r>
              <a:rPr lang="sl-SI" smtClean="0">
                <a:solidFill>
                  <a:schemeClr val="tx1"/>
                </a:solidFill>
              </a:rPr>
              <a:t>Status Radia Ognjišče: </a:t>
            </a:r>
          </a:p>
          <a:p>
            <a:pPr>
              <a:buFont typeface="Wingdings 2" pitchFamily="18" charset="2"/>
              <a:buNone/>
            </a:pPr>
            <a:r>
              <a:rPr lang="sl-SI" u="sng" smtClean="0">
                <a:solidFill>
                  <a:schemeClr val="tx1"/>
                </a:solidFill>
              </a:rPr>
              <a:t>Franci Trstenjak</a:t>
            </a:r>
            <a:r>
              <a:rPr lang="sl-SI" smtClean="0">
                <a:solidFill>
                  <a:schemeClr val="tx1"/>
                </a:solidFill>
              </a:rPr>
              <a:t>: “Naš radio ima status nepridobitnega radia posebnega pomena, tako se nismo uvrstili sami, ampak nas je tako klasificiralo Ministrstvo za kulturo.”</a:t>
            </a:r>
          </a:p>
          <a:p>
            <a:pPr>
              <a:buFont typeface="Wingdings 2" pitchFamily="18" charset="2"/>
              <a:buNone/>
            </a:pPr>
            <a:r>
              <a:rPr lang="sl-SI" smtClean="0">
                <a:solidFill>
                  <a:schemeClr val="tx1"/>
                </a:solidFill>
              </a:rPr>
              <a:t>25. oktober 2004: radiu priznan status nepridobitnega radia posebnega pomena</a:t>
            </a:r>
          </a:p>
        </p:txBody>
      </p:sp>
      <p:pic>
        <p:nvPicPr>
          <p:cNvPr id="26627" name="Slika 4" descr="epq-DSC07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0"/>
            <a:ext cx="4064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 smtClean="0"/>
              <a:t>Radio ognjišče</a:t>
            </a:r>
            <a:endParaRPr lang="sl-SI" dirty="0"/>
          </a:p>
        </p:txBody>
      </p:sp>
      <p:sp>
        <p:nvSpPr>
          <p:cNvPr id="27650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u="sng" smtClean="0">
                <a:solidFill>
                  <a:schemeClr val="tx1"/>
                </a:solidFill>
              </a:rPr>
              <a:t>Prihodki radia: </a:t>
            </a:r>
            <a:r>
              <a:rPr lang="sl-SI" smtClean="0">
                <a:solidFill>
                  <a:schemeClr val="tx1"/>
                </a:solidFill>
              </a:rPr>
              <a:t>iz razpisov države, oglaševanje, prispevki Prijateljev Radia Ognjišče (PRO)</a:t>
            </a:r>
          </a:p>
          <a:p>
            <a:r>
              <a:rPr lang="sl-SI" smtClean="0">
                <a:solidFill>
                  <a:schemeClr val="tx1"/>
                </a:solidFill>
              </a:rPr>
              <a:t>Imajo </a:t>
            </a:r>
            <a:r>
              <a:rPr lang="sl-SI" u="sng" smtClean="0">
                <a:solidFill>
                  <a:schemeClr val="tx1"/>
                </a:solidFill>
              </a:rPr>
              <a:t>nacionalni</a:t>
            </a:r>
            <a:r>
              <a:rPr lang="sl-SI" smtClean="0">
                <a:solidFill>
                  <a:schemeClr val="tx1"/>
                </a:solidFill>
              </a:rPr>
              <a:t> in ne lokalni status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20" y="0"/>
            <a:ext cx="8686800" cy="8382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dirty="0" smtClean="0"/>
              <a:t>Kronološki pregled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04800" y="1052513"/>
            <a:ext cx="8686800" cy="6048375"/>
          </a:xfrm>
        </p:spPr>
        <p:txBody>
          <a:bodyPr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l-SI" b="1" dirty="0" smtClean="0">
                <a:solidFill>
                  <a:schemeClr val="tx1"/>
                </a:solidFill>
              </a:rPr>
              <a:t>Jesen 1993</a:t>
            </a:r>
            <a:r>
              <a:rPr lang="sl-SI" dirty="0" smtClean="0">
                <a:solidFill>
                  <a:schemeClr val="tx1"/>
                </a:solidFill>
              </a:rPr>
              <a:t> - Oddajniki na Krvavcu, Boču, Kumu Sveti Gori in Tinjanu (pokritost cele Slovenije).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l-SI" b="1" dirty="0" smtClean="0">
                <a:solidFill>
                  <a:schemeClr val="tx1"/>
                </a:solidFill>
              </a:rPr>
              <a:t>6. junij 1994</a:t>
            </a:r>
            <a:r>
              <a:rPr lang="sl-SI" dirty="0" smtClean="0">
                <a:solidFill>
                  <a:schemeClr val="tx1"/>
                </a:solidFill>
              </a:rPr>
              <a:t> - Koprski škof Metod Pirih blagoslovi studio Radia Ognjišče pri novi cerkvi sv. Marka v Kopru; oddajanje Radia Ognjišče v živo (rojstni dan tega radia).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l-SI" b="1" dirty="0" smtClean="0">
                <a:solidFill>
                  <a:schemeClr val="tx1"/>
                </a:solidFill>
              </a:rPr>
              <a:t>28. november 1994 </a:t>
            </a:r>
            <a:r>
              <a:rPr lang="sl-SI" dirty="0" smtClean="0">
                <a:solidFill>
                  <a:schemeClr val="tx1"/>
                </a:solidFill>
              </a:rPr>
              <a:t>-</a:t>
            </a:r>
            <a:r>
              <a:rPr lang="sl-SI" b="1" dirty="0" smtClean="0">
                <a:solidFill>
                  <a:schemeClr val="tx1"/>
                </a:solidFill>
              </a:rPr>
              <a:t> </a:t>
            </a:r>
            <a:r>
              <a:rPr lang="sl-SI" dirty="0" smtClean="0">
                <a:solidFill>
                  <a:schemeClr val="tx1"/>
                </a:solidFill>
              </a:rPr>
              <a:t>Pričeli oddajati iz Ljubljane.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l-SI" b="1" dirty="0" smtClean="0">
                <a:solidFill>
                  <a:schemeClr val="tx1"/>
                </a:solidFill>
              </a:rPr>
              <a:t>15. april 1997</a:t>
            </a:r>
            <a:r>
              <a:rPr lang="sl-SI" dirty="0" smtClean="0">
                <a:solidFill>
                  <a:schemeClr val="tx1"/>
                </a:solidFill>
              </a:rPr>
              <a:t> - Radio Ognjišče postane preko interneta slišen po vsem svetu.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l-SI" b="1" dirty="0" smtClean="0">
                <a:solidFill>
                  <a:schemeClr val="tx1"/>
                </a:solidFill>
              </a:rPr>
              <a:t>maj 2004</a:t>
            </a:r>
            <a:r>
              <a:rPr lang="sl-SI" dirty="0" smtClean="0">
                <a:solidFill>
                  <a:schemeClr val="tx1"/>
                </a:solidFill>
              </a:rPr>
              <a:t> - Začeli so oddajati </a:t>
            </a:r>
            <a:r>
              <a:rPr lang="sl-SI" i="1" dirty="0" smtClean="0">
                <a:solidFill>
                  <a:schemeClr val="tx1"/>
                </a:solidFill>
              </a:rPr>
              <a:t>preko satelita</a:t>
            </a:r>
            <a:r>
              <a:rPr lang="sl-SI" dirty="0" smtClean="0">
                <a:solidFill>
                  <a:schemeClr val="tx1"/>
                </a:solidFill>
              </a:rPr>
              <a:t> HOT BIRD 3. 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l-SI" b="1" dirty="0" smtClean="0">
                <a:solidFill>
                  <a:schemeClr val="tx1"/>
                </a:solidFill>
              </a:rPr>
              <a:t>25. oktobra 2004</a:t>
            </a:r>
            <a:r>
              <a:rPr lang="sl-SI" dirty="0" smtClean="0">
                <a:solidFill>
                  <a:schemeClr val="tx1"/>
                </a:solidFill>
              </a:rPr>
              <a:t> - Status nepridobitnega radijskega programa posebnega pomena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l-SI" b="1" dirty="0" smtClean="0">
                <a:solidFill>
                  <a:schemeClr val="tx1"/>
                </a:solidFill>
              </a:rPr>
              <a:t>1. september 2009</a:t>
            </a:r>
            <a:r>
              <a:rPr lang="sl-SI" dirty="0" smtClean="0">
                <a:solidFill>
                  <a:schemeClr val="tx1"/>
                </a:solidFill>
              </a:rPr>
              <a:t> – Rednim oddajanjem radijskega programa na satelitu Eutelsat.</a:t>
            </a:r>
            <a:endParaRPr lang="sl-SI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 smtClean="0"/>
              <a:t>PROGRAMSKA SHEMA</a:t>
            </a:r>
            <a:endParaRPr lang="sl-SI" dirty="0"/>
          </a:p>
        </p:txBody>
      </p:sp>
      <p:sp>
        <p:nvSpPr>
          <p:cNvPr id="29698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mtClean="0">
                <a:solidFill>
                  <a:schemeClr val="tx1"/>
                </a:solidFill>
              </a:rPr>
              <a:t>Glavni urednik </a:t>
            </a:r>
            <a:r>
              <a:rPr lang="sl-SI" u="sng" smtClean="0">
                <a:solidFill>
                  <a:schemeClr val="tx1"/>
                </a:solidFill>
              </a:rPr>
              <a:t>Franci Trstenjak</a:t>
            </a:r>
            <a:r>
              <a:rPr lang="sl-SI" smtClean="0">
                <a:solidFill>
                  <a:schemeClr val="tx1"/>
                </a:solidFill>
              </a:rPr>
              <a:t>: “Naša programska shema je bolj informativna, kot zabavna vendar ni samo to. Je tudi izobraževalen, kulturno-umetniški, verski, športni, otroško-mladinski in tudi zabaven radijski program. “</a:t>
            </a:r>
          </a:p>
          <a:p>
            <a:endParaRPr lang="sl-SI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30722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smtClean="0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/>
          <a:srcRect l="31253" t="20975" r="26173" b="1974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 smtClean="0"/>
              <a:t>PROGRAMSKA SHEMA</a:t>
            </a:r>
            <a:endParaRPr lang="sl-SI" dirty="0"/>
          </a:p>
        </p:txBody>
      </p:sp>
      <p:sp>
        <p:nvSpPr>
          <p:cNvPr id="31746" name="Ograda vsebine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5114925"/>
          </a:xfrm>
        </p:spPr>
        <p:txBody>
          <a:bodyPr/>
          <a:lstStyle/>
          <a:p>
            <a:r>
              <a:rPr lang="sl-SI" smtClean="0">
                <a:solidFill>
                  <a:schemeClr val="tx1"/>
                </a:solidFill>
              </a:rPr>
              <a:t>Poglobljena analiza je pokazala, da so na frekvencah Radia Ognjišče najpogosteje predstavljene teme:</a:t>
            </a:r>
          </a:p>
          <a:p>
            <a:pPr>
              <a:buFont typeface="Courier New" pitchFamily="49" charset="0"/>
              <a:buChar char="o"/>
            </a:pPr>
            <a:r>
              <a:rPr lang="sl-SI" u="sng" smtClean="0">
                <a:solidFill>
                  <a:schemeClr val="tx1"/>
                </a:solidFill>
              </a:rPr>
              <a:t>verske</a:t>
            </a:r>
            <a:r>
              <a:rPr lang="sl-SI" smtClean="0">
                <a:solidFill>
                  <a:schemeClr val="tx1"/>
                </a:solidFill>
              </a:rPr>
              <a:t>: 18</a:t>
            </a:r>
          </a:p>
          <a:p>
            <a:pPr>
              <a:buFont typeface="Courier New" pitchFamily="49" charset="0"/>
              <a:buChar char="o"/>
            </a:pPr>
            <a:r>
              <a:rPr lang="sl-SI" u="sng" smtClean="0">
                <a:solidFill>
                  <a:schemeClr val="tx1"/>
                </a:solidFill>
              </a:rPr>
              <a:t>informativne</a:t>
            </a:r>
            <a:r>
              <a:rPr lang="sl-SI" smtClean="0">
                <a:solidFill>
                  <a:schemeClr val="tx1"/>
                </a:solidFill>
              </a:rPr>
              <a:t>: 17</a:t>
            </a:r>
          </a:p>
          <a:p>
            <a:pPr>
              <a:buFont typeface="Courier New" pitchFamily="49" charset="0"/>
              <a:buChar char="o"/>
            </a:pPr>
            <a:r>
              <a:rPr lang="sl-SI" u="sng" smtClean="0">
                <a:solidFill>
                  <a:schemeClr val="tx1"/>
                </a:solidFill>
              </a:rPr>
              <a:t>izobraževalne</a:t>
            </a:r>
            <a:r>
              <a:rPr lang="sl-SI" smtClean="0">
                <a:solidFill>
                  <a:schemeClr val="tx1"/>
                </a:solidFill>
              </a:rPr>
              <a:t>: 16</a:t>
            </a:r>
          </a:p>
          <a:p>
            <a:pPr>
              <a:buFont typeface="Courier New" pitchFamily="49" charset="0"/>
              <a:buChar char="o"/>
            </a:pPr>
            <a:r>
              <a:rPr lang="sl-SI" u="sng" smtClean="0">
                <a:solidFill>
                  <a:schemeClr val="tx1"/>
                </a:solidFill>
              </a:rPr>
              <a:t>interaktivne</a:t>
            </a:r>
            <a:r>
              <a:rPr lang="sl-SI" smtClean="0">
                <a:solidFill>
                  <a:schemeClr val="tx1"/>
                </a:solidFill>
              </a:rPr>
              <a:t>: 11</a:t>
            </a:r>
          </a:p>
          <a:p>
            <a:pPr>
              <a:buFont typeface="Courier New" pitchFamily="49" charset="0"/>
              <a:buChar char="o"/>
            </a:pPr>
            <a:r>
              <a:rPr lang="sl-SI" u="sng" smtClean="0">
                <a:solidFill>
                  <a:schemeClr val="tx1"/>
                </a:solidFill>
              </a:rPr>
              <a:t>zabavne</a:t>
            </a:r>
            <a:r>
              <a:rPr lang="sl-SI" smtClean="0">
                <a:solidFill>
                  <a:schemeClr val="tx1"/>
                </a:solidFill>
              </a:rPr>
              <a:t>: 10</a:t>
            </a:r>
          </a:p>
          <a:p>
            <a:pPr>
              <a:buFont typeface="Courier New" pitchFamily="49" charset="0"/>
              <a:buChar char="o"/>
            </a:pPr>
            <a:endParaRPr lang="sl-SI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20" y="0"/>
            <a:ext cx="8686800" cy="838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b="1" dirty="0" smtClean="0"/>
              <a:t>ZASEBNI NEPROFITNI RADIJSKI PROGRAM</a:t>
            </a:r>
            <a:endParaRPr lang="sl-SI" dirty="0"/>
          </a:p>
        </p:txBody>
      </p:sp>
      <p:sp>
        <p:nvSpPr>
          <p:cNvPr id="14338" name="Ograda vsebin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endParaRPr lang="sl-SI" smtClean="0"/>
          </a:p>
        </p:txBody>
      </p:sp>
      <p:graphicFrame>
        <p:nvGraphicFramePr>
          <p:cNvPr id="6" name="Ograda vsebine 3"/>
          <p:cNvGraphicFramePr>
            <a:graphicFrameLocks/>
          </p:cNvGraphicFramePr>
          <p:nvPr/>
        </p:nvGraphicFramePr>
        <p:xfrm>
          <a:off x="755650" y="768350"/>
          <a:ext cx="7488833" cy="6169152"/>
        </p:xfrm>
        <a:graphic>
          <a:graphicData uri="http://schemas.openxmlformats.org/drawingml/2006/table">
            <a:tbl>
              <a:tblPr/>
              <a:tblGrid>
                <a:gridCol w="2495735"/>
                <a:gridCol w="2496549"/>
                <a:gridCol w="2496549"/>
              </a:tblGrid>
              <a:tr h="27184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l-SI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Pokritost</a:t>
                      </a:r>
                      <a:endParaRPr lang="sl-SI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Poglavitne značilnosti</a:t>
                      </a:r>
                      <a:endParaRPr lang="sl-SI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92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Javni servis</a:t>
                      </a:r>
                      <a:endParaRPr lang="sl-SI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nacionalna</a:t>
                      </a:r>
                      <a:endParaRPr lang="sl-SI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 svojimi programi zagotavlja programske</a:t>
                      </a:r>
                      <a:endParaRPr lang="sl-SI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vsebine javnega interesa;</a:t>
                      </a:r>
                      <a:endParaRPr lang="sl-SI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največja raznolikost vsebin in oblik.</a:t>
                      </a:r>
                      <a:endParaRPr lang="sl-SI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163104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Zasebni neprofitni programi</a:t>
                      </a:r>
                      <a:endParaRPr lang="sl-SI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nacionalna, regionalna ali lokalna</a:t>
                      </a:r>
                      <a:endParaRPr lang="sl-SI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V delu programa zagotavlja programske</a:t>
                      </a:r>
                      <a:endParaRPr lang="sl-SI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vsebine javnega interesa;</a:t>
                      </a:r>
                      <a:endParaRPr lang="sl-SI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navadno regionalno ali lokalno</a:t>
                      </a:r>
                      <a:endParaRPr lang="sl-SI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obarvane.</a:t>
                      </a:r>
                      <a:endParaRPr lang="sl-SI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592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Komercialni programi</a:t>
                      </a:r>
                      <a:endParaRPr lang="sl-SI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nacionalna, regionalna ali lokalna</a:t>
                      </a:r>
                      <a:endParaRPr lang="sl-SI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Oblikovanje programa</a:t>
                      </a:r>
                      <a:endParaRPr lang="sl-SI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podrejeno tržnim interesom;</a:t>
                      </a:r>
                      <a:endParaRPr lang="sl-SI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vsebinsko in žanrsko najmanj</a:t>
                      </a:r>
                      <a:endParaRPr lang="sl-SI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raznolik.</a:t>
                      </a:r>
                      <a:endParaRPr lang="sl-SI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13592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Alternativni programi</a:t>
                      </a:r>
                      <a:endParaRPr lang="sl-SI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praviloma lokalna</a:t>
                      </a:r>
                      <a:endParaRPr lang="sl-SI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Močan poudarek na vsebinah in</a:t>
                      </a:r>
                      <a:endParaRPr lang="sl-SI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zlasti oblikah, ki jih v drugih medijih</a:t>
                      </a:r>
                      <a:endParaRPr lang="sl-SI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ni.</a:t>
                      </a:r>
                      <a:endParaRPr lang="sl-SI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 smtClean="0"/>
              <a:t>PROGRAMSKA SHEMA</a:t>
            </a:r>
            <a:endParaRPr lang="sl-SI" dirty="0"/>
          </a:p>
        </p:txBody>
      </p:sp>
      <p:sp>
        <p:nvSpPr>
          <p:cNvPr id="32770" name="Ograda vsebine 2"/>
          <p:cNvSpPr>
            <a:spLocks noGrp="1"/>
          </p:cNvSpPr>
          <p:nvPr>
            <p:ph idx="1"/>
          </p:nvPr>
        </p:nvSpPr>
        <p:spPr>
          <a:xfrm>
            <a:off x="304800" y="1125538"/>
            <a:ext cx="8686800" cy="5399087"/>
          </a:xfrm>
        </p:spPr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sl-SI" u="sng" smtClean="0">
                <a:solidFill>
                  <a:schemeClr val="tx1"/>
                </a:solidFill>
              </a:rPr>
              <a:t>glasbene:</a:t>
            </a:r>
            <a:r>
              <a:rPr lang="sl-SI" smtClean="0">
                <a:solidFill>
                  <a:schemeClr val="tx1"/>
                </a:solidFill>
              </a:rPr>
              <a:t> 6</a:t>
            </a:r>
          </a:p>
          <a:p>
            <a:pPr>
              <a:buFont typeface="Courier New" pitchFamily="49" charset="0"/>
              <a:buChar char="o"/>
            </a:pPr>
            <a:r>
              <a:rPr lang="sl-SI" u="sng" smtClean="0">
                <a:solidFill>
                  <a:schemeClr val="tx1"/>
                </a:solidFill>
              </a:rPr>
              <a:t>komentarji</a:t>
            </a:r>
            <a:r>
              <a:rPr lang="sl-SI" smtClean="0">
                <a:solidFill>
                  <a:schemeClr val="tx1"/>
                </a:solidFill>
              </a:rPr>
              <a:t>: 5</a:t>
            </a:r>
          </a:p>
          <a:p>
            <a:pPr>
              <a:buFont typeface="Courier New" pitchFamily="49" charset="0"/>
              <a:buChar char="o"/>
            </a:pPr>
            <a:r>
              <a:rPr lang="sl-SI" u="sng" smtClean="0">
                <a:solidFill>
                  <a:schemeClr val="tx1"/>
                </a:solidFill>
              </a:rPr>
              <a:t>športne:</a:t>
            </a:r>
            <a:r>
              <a:rPr lang="sl-SI" smtClean="0">
                <a:solidFill>
                  <a:schemeClr val="tx1"/>
                </a:solidFill>
              </a:rPr>
              <a:t> 2</a:t>
            </a:r>
          </a:p>
          <a:p>
            <a:pPr>
              <a:buFont typeface="Courier New" pitchFamily="49" charset="0"/>
              <a:buChar char="o"/>
            </a:pPr>
            <a:r>
              <a:rPr lang="sl-SI" u="sng" smtClean="0">
                <a:solidFill>
                  <a:schemeClr val="tx1"/>
                </a:solidFill>
              </a:rPr>
              <a:t>kmetijske:</a:t>
            </a:r>
            <a:r>
              <a:rPr lang="sl-SI" smtClean="0">
                <a:solidFill>
                  <a:schemeClr val="tx1"/>
                </a:solidFill>
              </a:rPr>
              <a:t> 1</a:t>
            </a:r>
          </a:p>
          <a:p>
            <a:pPr>
              <a:buFont typeface="Courier New" pitchFamily="49" charset="0"/>
              <a:buChar char="o"/>
            </a:pPr>
            <a:r>
              <a:rPr lang="sl-SI" u="sng" smtClean="0">
                <a:solidFill>
                  <a:schemeClr val="tx1"/>
                </a:solidFill>
              </a:rPr>
              <a:t>oglasne:</a:t>
            </a:r>
            <a:r>
              <a:rPr lang="sl-SI" smtClean="0">
                <a:solidFill>
                  <a:schemeClr val="tx1"/>
                </a:solidFill>
              </a:rPr>
              <a:t> 1</a:t>
            </a:r>
          </a:p>
          <a:p>
            <a:pPr>
              <a:buFont typeface="Courier New" pitchFamily="49" charset="0"/>
              <a:buChar char="o"/>
            </a:pPr>
            <a:r>
              <a:rPr lang="sl-SI" u="sng" smtClean="0">
                <a:solidFill>
                  <a:schemeClr val="tx1"/>
                </a:solidFill>
              </a:rPr>
              <a:t>študentske</a:t>
            </a:r>
            <a:r>
              <a:rPr lang="sl-SI" smtClean="0">
                <a:solidFill>
                  <a:schemeClr val="tx1"/>
                </a:solidFill>
              </a:rPr>
              <a:t>: 1</a:t>
            </a:r>
          </a:p>
          <a:p>
            <a:pPr>
              <a:buFont typeface="Courier New" pitchFamily="49" charset="0"/>
              <a:buChar char="o"/>
            </a:pPr>
            <a:r>
              <a:rPr lang="sl-SI" u="sng" smtClean="0">
                <a:solidFill>
                  <a:schemeClr val="tx1"/>
                </a:solidFill>
              </a:rPr>
              <a:t>dijaške</a:t>
            </a:r>
            <a:r>
              <a:rPr lang="sl-SI" smtClean="0">
                <a:solidFill>
                  <a:schemeClr val="tx1"/>
                </a:solidFill>
              </a:rPr>
              <a:t>: 1</a:t>
            </a:r>
          </a:p>
          <a:p>
            <a:pPr>
              <a:buFont typeface="Courier New" pitchFamily="49" charset="0"/>
              <a:buChar char="o"/>
            </a:pPr>
            <a:r>
              <a:rPr lang="sl-SI" u="sng" smtClean="0">
                <a:solidFill>
                  <a:schemeClr val="tx1"/>
                </a:solidFill>
              </a:rPr>
              <a:t>otroške</a:t>
            </a:r>
            <a:r>
              <a:rPr lang="sl-SI" smtClean="0">
                <a:solidFill>
                  <a:schemeClr val="tx1"/>
                </a:solidFill>
              </a:rPr>
              <a:t>: 1</a:t>
            </a:r>
          </a:p>
          <a:p>
            <a:pPr>
              <a:buFont typeface="Courier New" pitchFamily="49" charset="0"/>
              <a:buChar char="o"/>
            </a:pPr>
            <a:endParaRPr lang="sl-SI" u="sng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 smtClean="0"/>
              <a:t>Kdo je </a:t>
            </a:r>
            <a:r>
              <a:rPr lang="sl-SI" dirty="0" err="1" smtClean="0"/>
              <a:t>pro</a:t>
            </a:r>
            <a:r>
              <a:rPr lang="sl-SI" dirty="0" smtClean="0"/>
              <a:t>?</a:t>
            </a:r>
            <a:endParaRPr lang="sl-SI" dirty="0"/>
          </a:p>
        </p:txBody>
      </p:sp>
      <p:sp>
        <p:nvSpPr>
          <p:cNvPr id="33794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u="sng" smtClean="0">
                <a:solidFill>
                  <a:schemeClr val="tx1"/>
                </a:solidFill>
              </a:rPr>
              <a:t>Prijatelji Radia Ognjišče</a:t>
            </a:r>
          </a:p>
          <a:p>
            <a:r>
              <a:rPr lang="sl-SI" smtClean="0">
                <a:solidFill>
                  <a:schemeClr val="tx1"/>
                </a:solidFill>
              </a:rPr>
              <a:t>Podpora 30 € na leto</a:t>
            </a:r>
          </a:p>
          <a:p>
            <a:r>
              <a:rPr lang="sl-SI" smtClean="0">
                <a:solidFill>
                  <a:schemeClr val="tx1"/>
                </a:solidFill>
              </a:rPr>
              <a:t>V družini PRO je približno 15.000 poslušalcev</a:t>
            </a:r>
          </a:p>
          <a:p>
            <a:r>
              <a:rPr lang="sl-SI" smtClean="0">
                <a:solidFill>
                  <a:schemeClr val="tx1"/>
                </a:solidFill>
              </a:rPr>
              <a:t>Darovi PRO predstavljajo 40 % vseh prihodkov Radia Ognjišča</a:t>
            </a:r>
          </a:p>
          <a:p>
            <a:r>
              <a:rPr lang="sl-SI" smtClean="0">
                <a:solidFill>
                  <a:schemeClr val="tx1"/>
                </a:solidFill>
              </a:rPr>
              <a:t>PRO-ju so namenjene tudi določene ugodnosti</a:t>
            </a:r>
            <a:endParaRPr lang="sl-SI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 smtClean="0"/>
              <a:t>Gala koncert in Ritem duha</a:t>
            </a:r>
            <a:endParaRPr lang="sl-SI" dirty="0"/>
          </a:p>
        </p:txBody>
      </p:sp>
      <p:sp>
        <p:nvSpPr>
          <p:cNvPr id="34818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u="sng" smtClean="0">
                <a:solidFill>
                  <a:schemeClr val="tx1"/>
                </a:solidFill>
              </a:rPr>
              <a:t>Gala koncert </a:t>
            </a:r>
            <a:r>
              <a:rPr lang="sl-SI" smtClean="0">
                <a:solidFill>
                  <a:schemeClr val="tx1"/>
                </a:solidFill>
              </a:rPr>
              <a:t>je za vse ljubitelje sodobne krščanske glasbe. Letos bo že 16. Gala koncert v 17 letih delovanja Radia Ognjišče. </a:t>
            </a:r>
          </a:p>
          <a:p>
            <a:r>
              <a:rPr lang="sl-SI" u="sng" smtClean="0">
                <a:solidFill>
                  <a:schemeClr val="tx1"/>
                </a:solidFill>
              </a:rPr>
              <a:t>Ritem Duha </a:t>
            </a:r>
            <a:r>
              <a:rPr lang="sl-SI" smtClean="0">
                <a:solidFill>
                  <a:schemeClr val="tx1"/>
                </a:solidFill>
              </a:rPr>
              <a:t>- pevsko tekmovanje, kjer imajo pesmi večinoma duhovno vsebino.  </a:t>
            </a:r>
          </a:p>
        </p:txBody>
      </p:sp>
      <p:pic>
        <p:nvPicPr>
          <p:cNvPr id="34819" name="Slika 3" descr="ritem_%20duha_0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4941888"/>
            <a:ext cx="33115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 smtClean="0"/>
              <a:t>zaključek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0" y="1412875"/>
            <a:ext cx="8991600" cy="4667250"/>
          </a:xfrm>
        </p:spPr>
        <p:txBody>
          <a:bodyPr>
            <a:normAutofit fontScale="925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sl-SI" dirty="0" smtClean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sl-SI" dirty="0" smtClean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sl-SI" dirty="0" smtClean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sl-SI" dirty="0" smtClean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sl-SI" dirty="0" smtClean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sl-SI" dirty="0" smtClean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sl-SI" dirty="0" smtClean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sl-SI" dirty="0" smtClean="0"/>
              <a:t>                                                 Kakšno vprašanje?</a:t>
            </a:r>
            <a:endParaRPr lang="sl-SI" dirty="0"/>
          </a:p>
        </p:txBody>
      </p:sp>
      <p:pic>
        <p:nvPicPr>
          <p:cNvPr id="35843" name="Slika 3" descr="original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0825"/>
            <a:ext cx="4643438" cy="464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b="1" dirty="0" smtClean="0"/>
              <a:t>ZASEBNI NEPROFITNI RADIJSKI PROGRAM</a:t>
            </a:r>
            <a:endParaRPr lang="sl-SI" dirty="0"/>
          </a:p>
        </p:txBody>
      </p:sp>
      <p:sp>
        <p:nvSpPr>
          <p:cNvPr id="15362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mtClean="0">
                <a:solidFill>
                  <a:schemeClr val="tx1"/>
                </a:solidFill>
              </a:rPr>
              <a:t>Glede na lastništvo razlikujemo javna in zasebna podjetja.</a:t>
            </a:r>
          </a:p>
          <a:p>
            <a:r>
              <a:rPr lang="sl-SI" u="sng" smtClean="0">
                <a:solidFill>
                  <a:schemeClr val="tx1"/>
                </a:solidFill>
              </a:rPr>
              <a:t>Javna podjetja</a:t>
            </a:r>
            <a:r>
              <a:rPr lang="sl-SI" smtClean="0">
                <a:solidFill>
                  <a:schemeClr val="tx1"/>
                </a:solidFill>
              </a:rPr>
              <a:t>: opravljajo javne naloge</a:t>
            </a:r>
          </a:p>
          <a:p>
            <a:r>
              <a:rPr lang="sl-SI" u="sng" smtClean="0">
                <a:solidFill>
                  <a:schemeClr val="tx1"/>
                </a:solidFill>
              </a:rPr>
              <a:t>Zasebna podjetja</a:t>
            </a:r>
            <a:r>
              <a:rPr lang="sl-SI" smtClean="0">
                <a:solidFill>
                  <a:schemeClr val="tx1"/>
                </a:solidFill>
              </a:rPr>
              <a:t>: dohodek pridobijo z radiodifuzijo, temeljni cilj je dobiček</a:t>
            </a:r>
          </a:p>
          <a:p>
            <a:endParaRPr lang="sl-SI" smtClean="0"/>
          </a:p>
          <a:p>
            <a:endParaRPr lang="sl-SI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b="1" dirty="0" smtClean="0"/>
              <a:t>ZASEBNI NEPROFITNI RADIJSKI PROGRAM</a:t>
            </a:r>
            <a:endParaRPr lang="sl-SI" dirty="0"/>
          </a:p>
        </p:txBody>
      </p:sp>
      <p:sp>
        <p:nvSpPr>
          <p:cNvPr id="16386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mtClean="0">
                <a:solidFill>
                  <a:schemeClr val="tx1"/>
                </a:solidFill>
              </a:rPr>
              <a:t>Največje pokrivanje med zasebnimi programi dosega Radio Ognjišče. </a:t>
            </a:r>
          </a:p>
          <a:p>
            <a:pPr>
              <a:buFont typeface="Wingdings 2" pitchFamily="18" charset="2"/>
              <a:buNone/>
            </a:pPr>
            <a:endParaRPr lang="sl-SI" smtClean="0"/>
          </a:p>
          <a:p>
            <a:endParaRPr lang="sl-SI" smtClean="0"/>
          </a:p>
          <a:p>
            <a:endParaRPr lang="sl-SI" smtClean="0"/>
          </a:p>
          <a:p>
            <a:endParaRPr lang="sl-SI" smtClean="0"/>
          </a:p>
          <a:p>
            <a:pPr>
              <a:buFont typeface="Wingdings 2" pitchFamily="18" charset="2"/>
              <a:buNone/>
            </a:pPr>
            <a:r>
              <a:rPr lang="sl-SI" sz="1600" smtClean="0">
                <a:solidFill>
                  <a:schemeClr val="tx1"/>
                </a:solidFill>
              </a:rPr>
              <a:t>Zemljevid pokrivanja </a:t>
            </a:r>
          </a:p>
          <a:p>
            <a:pPr>
              <a:buFont typeface="Wingdings 2" pitchFamily="18" charset="2"/>
              <a:buNone/>
            </a:pPr>
            <a:r>
              <a:rPr lang="sl-SI" sz="1600" smtClean="0">
                <a:solidFill>
                  <a:schemeClr val="tx1"/>
                </a:solidFill>
              </a:rPr>
              <a:t>Radia Ognjišče</a:t>
            </a:r>
          </a:p>
          <a:p>
            <a:pPr>
              <a:buFont typeface="Wingdings 2" pitchFamily="18" charset="2"/>
              <a:buNone/>
            </a:pPr>
            <a:r>
              <a:rPr lang="sl-SI" sz="1600" smtClean="0">
                <a:solidFill>
                  <a:schemeClr val="tx1"/>
                </a:solidFill>
              </a:rPr>
              <a:t>iz leta 2008</a:t>
            </a:r>
          </a:p>
        </p:txBody>
      </p:sp>
      <p:pic>
        <p:nvPicPr>
          <p:cNvPr id="1638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675" y="2708275"/>
            <a:ext cx="5976938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Ograda vsebine 3" descr="Radi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b="1" dirty="0" smtClean="0"/>
              <a:t>ZASEBNI NEPROFITNI RADIJSKI PROGRAM</a:t>
            </a:r>
            <a:endParaRPr lang="sl-SI" dirty="0"/>
          </a:p>
        </p:txBody>
      </p:sp>
      <p:sp>
        <p:nvSpPr>
          <p:cNvPr id="5" name="Ograda vsebine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l-SI" dirty="0" smtClean="0">
                <a:solidFill>
                  <a:schemeClr val="tx1"/>
                </a:solidFill>
              </a:rPr>
              <a:t>“Tretji radijski sektor”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l-SI" dirty="0" smtClean="0">
                <a:solidFill>
                  <a:schemeClr val="tx1"/>
                </a:solidFill>
              </a:rPr>
              <a:t>Komercialni – nekomercialni radii:</a:t>
            </a:r>
          </a:p>
          <a:p>
            <a:pPr algn="ctr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sl-SI" dirty="0" smtClean="0">
                <a:solidFill>
                  <a:schemeClr val="tx1"/>
                </a:solidFill>
              </a:rPr>
              <a:t>delovanje</a:t>
            </a:r>
          </a:p>
          <a:p>
            <a:pPr algn="ctr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sl-SI" dirty="0" smtClean="0">
                <a:solidFill>
                  <a:schemeClr val="tx1"/>
                </a:solidFill>
              </a:rPr>
              <a:t>financiranje</a:t>
            </a:r>
          </a:p>
          <a:p>
            <a:pPr algn="ctr" fontAlgn="auto">
              <a:spcAft>
                <a:spcPts val="0"/>
              </a:spcAft>
              <a:buFont typeface="Wingdings" pitchFamily="2" charset="2"/>
              <a:buChar char="v"/>
              <a:defRPr/>
            </a:pPr>
            <a:endParaRPr lang="sl-SI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l-SI" b="1" dirty="0" smtClean="0">
                <a:solidFill>
                  <a:schemeClr val="tx1"/>
                </a:solidFill>
              </a:rPr>
              <a:t>Novi zakon o medijih</a:t>
            </a:r>
            <a:r>
              <a:rPr lang="sl-SI" dirty="0" smtClean="0">
                <a:solidFill>
                  <a:schemeClr val="tx1"/>
                </a:solidFill>
              </a:rPr>
              <a:t>: nekomercialni program opredeljen kot nepridobitni program</a:t>
            </a:r>
          </a:p>
          <a:p>
            <a:pPr marL="514350" indent="-514350" fontAlgn="auto">
              <a:spcAft>
                <a:spcPts val="0"/>
              </a:spcAft>
              <a:buFont typeface="Wingdings" pitchFamily="2" charset="2"/>
              <a:buChar char="q"/>
              <a:defRPr/>
            </a:pP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260648"/>
            <a:ext cx="8686800" cy="252028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sz="6000" dirty="0" smtClean="0"/>
              <a:t>Radio ognjišče</a:t>
            </a:r>
            <a:endParaRPr lang="sl-SI" sz="6000" dirty="0"/>
          </a:p>
        </p:txBody>
      </p:sp>
      <p:pic>
        <p:nvPicPr>
          <p:cNvPr id="18434" name="Ograda vsebine 3" descr="logo_radio_ognjisce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708400" y="2205038"/>
            <a:ext cx="4519613" cy="43227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 smtClean="0"/>
              <a:t>RADIO OGNJIŠČE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l-SI" b="1" dirty="0" smtClean="0">
                <a:solidFill>
                  <a:schemeClr val="tx1"/>
                </a:solidFill>
              </a:rPr>
              <a:t>Osnovni podatki: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sl-SI" dirty="0" smtClean="0">
                <a:solidFill>
                  <a:schemeClr val="tx1"/>
                </a:solidFill>
              </a:rPr>
              <a:t>RTV organizacija: Radio-TV OGNJIŠČE d.o.o.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sl-SI" dirty="0" smtClean="0">
                <a:solidFill>
                  <a:schemeClr val="tx1"/>
                </a:solidFill>
              </a:rPr>
              <a:t>Zvrst: </a:t>
            </a:r>
            <a:r>
              <a:rPr lang="sl-SI" u="sng" dirty="0" smtClean="0">
                <a:solidFill>
                  <a:schemeClr val="tx1"/>
                </a:solidFill>
              </a:rPr>
              <a:t>komercialna</a:t>
            </a:r>
            <a:r>
              <a:rPr lang="sl-SI" dirty="0" smtClean="0">
                <a:solidFill>
                  <a:schemeClr val="tx1"/>
                </a:solidFill>
              </a:rPr>
              <a:t> (iz leta 1999), </a:t>
            </a:r>
            <a:r>
              <a:rPr lang="sl-SI" u="sng" dirty="0" smtClean="0">
                <a:solidFill>
                  <a:schemeClr val="tx1"/>
                </a:solidFill>
              </a:rPr>
              <a:t>nepridobitni radijski program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sl-SI" dirty="0" smtClean="0">
                <a:solidFill>
                  <a:schemeClr val="tx1"/>
                </a:solidFill>
              </a:rPr>
              <a:t>Programska usmeritev: informacije, verska problematika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sl-SI" dirty="0" smtClean="0">
                <a:solidFill>
                  <a:schemeClr val="tx1"/>
                </a:solidFill>
              </a:rPr>
              <a:t>Direktor: Franc Bole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sl-SI" dirty="0" smtClean="0">
                <a:solidFill>
                  <a:schemeClr val="tx1"/>
                </a:solidFill>
              </a:rPr>
              <a:t>Odgovorni urednik: </a:t>
            </a:r>
            <a:r>
              <a:rPr lang="sl-SI" u="sng" dirty="0" smtClean="0">
                <a:solidFill>
                  <a:schemeClr val="tx1"/>
                </a:solidFill>
              </a:rPr>
              <a:t>Franci Trstenjak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 smtClean="0"/>
              <a:t>RADIO OGNJIŠČE</a:t>
            </a:r>
            <a:endParaRPr lang="sl-SI" dirty="0"/>
          </a:p>
        </p:txBody>
      </p:sp>
      <p:sp>
        <p:nvSpPr>
          <p:cNvPr id="20482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sl-SI" u="sng" smtClean="0">
                <a:solidFill>
                  <a:schemeClr val="tx1"/>
                </a:solidFill>
              </a:rPr>
              <a:t>Območje pokrivanja</a:t>
            </a:r>
            <a:r>
              <a:rPr lang="sl-SI" smtClean="0">
                <a:solidFill>
                  <a:schemeClr val="tx1"/>
                </a:solidFill>
              </a:rPr>
              <a:t>: skoraj cela Slovenija</a:t>
            </a:r>
          </a:p>
          <a:p>
            <a:pPr>
              <a:buFont typeface="Wingdings" pitchFamily="2" charset="2"/>
              <a:buChar char="v"/>
            </a:pPr>
            <a:r>
              <a:rPr lang="sl-SI" u="sng" smtClean="0">
                <a:solidFill>
                  <a:schemeClr val="tx1"/>
                </a:solidFill>
              </a:rPr>
              <a:t>Ocena slišanosti</a:t>
            </a:r>
            <a:r>
              <a:rPr lang="sl-SI" smtClean="0">
                <a:solidFill>
                  <a:schemeClr val="tx1"/>
                </a:solidFill>
              </a:rPr>
              <a:t>: 80% prebivalstva</a:t>
            </a:r>
          </a:p>
          <a:p>
            <a:pPr>
              <a:buFont typeface="Wingdings" pitchFamily="2" charset="2"/>
              <a:buChar char="v"/>
            </a:pPr>
            <a:r>
              <a:rPr lang="sl-SI" smtClean="0">
                <a:solidFill>
                  <a:schemeClr val="tx1"/>
                </a:solidFill>
              </a:rPr>
              <a:t>Trajanje programa: 24 ur</a:t>
            </a:r>
          </a:p>
          <a:p>
            <a:pPr>
              <a:buFont typeface="Wingdings" pitchFamily="2" charset="2"/>
              <a:buChar char="v"/>
            </a:pPr>
            <a:r>
              <a:rPr lang="sl-SI" smtClean="0">
                <a:solidFill>
                  <a:schemeClr val="tx1"/>
                </a:solidFill>
              </a:rPr>
              <a:t>Frekvence: </a:t>
            </a:r>
            <a:r>
              <a:rPr lang="sl-SI" sz="2600" smtClean="0">
                <a:solidFill>
                  <a:schemeClr val="tx1"/>
                </a:solidFill>
              </a:rPr>
              <a:t>104,5/ 105,9/ 107,3/ 107,5/ 91,2MHz/ 102,4 MHz/ 96,8 MHz/ 96,5 MHz/ 95,7 MHz/ 93,2 MHz/ 88,9 MHz/ 99,7 MHz/ 92,8 MHz/ 91,8 MHz/ 101,1 MHz/ 102,3 MHz/ 89,1 MHz/ 97,1 MHz/ 104,8 MHz</a:t>
            </a:r>
          </a:p>
          <a:p>
            <a:pPr>
              <a:buFont typeface="Wingdings 2" pitchFamily="18" charset="2"/>
              <a:buNone/>
            </a:pPr>
            <a:endParaRPr lang="sl-SI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21506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sl-SI" sz="2000" smtClean="0">
                <a:solidFill>
                  <a:schemeClr val="tx1"/>
                </a:solidFill>
              </a:rPr>
              <a:t>Poslušanost</a:t>
            </a:r>
          </a:p>
          <a:p>
            <a:pPr>
              <a:buFont typeface="Wingdings 2" pitchFamily="18" charset="2"/>
              <a:buNone/>
            </a:pPr>
            <a:r>
              <a:rPr lang="sl-SI" sz="2000" smtClean="0">
                <a:solidFill>
                  <a:schemeClr val="tx1"/>
                </a:solidFill>
              </a:rPr>
              <a:t>radijskih programov</a:t>
            </a:r>
          </a:p>
          <a:p>
            <a:pPr>
              <a:buFont typeface="Wingdings 2" pitchFamily="18" charset="2"/>
              <a:buNone/>
            </a:pPr>
            <a:r>
              <a:rPr lang="sl-SI" sz="2000" smtClean="0">
                <a:solidFill>
                  <a:schemeClr val="tx1"/>
                </a:solidFill>
              </a:rPr>
              <a:t>v letu 2008</a:t>
            </a:r>
          </a:p>
        </p:txBody>
      </p:sp>
      <p:pic>
        <p:nvPicPr>
          <p:cNvPr id="21507" name="Picture 6"/>
          <p:cNvPicPr>
            <a:picLocks noChangeAspect="1" noChangeArrowheads="1"/>
          </p:cNvPicPr>
          <p:nvPr/>
        </p:nvPicPr>
        <p:blipFill>
          <a:blip r:embed="rId2"/>
          <a:srcRect l="12000" t="13043" r="11729" b="23688"/>
          <a:stretch>
            <a:fillRect/>
          </a:stretch>
        </p:blipFill>
        <p:spPr bwMode="auto">
          <a:xfrm>
            <a:off x="2843213" y="0"/>
            <a:ext cx="55451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otovanje">
  <a:themeElements>
    <a:clrScheme name="Razkošn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Potovanj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otovanj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Razkošno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394</TotalTime>
  <Words>827</Words>
  <Application>Microsoft Office PowerPoint</Application>
  <PresentationFormat>On-screen Show (4:3)</PresentationFormat>
  <Paragraphs>132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Potovanje</vt:lpstr>
      <vt:lpstr>Zasebni neprofitni radijski program: Radio Ognjišče</vt:lpstr>
      <vt:lpstr>ZASEBNI NEPROFITNI RADIJSKI PROGRAM</vt:lpstr>
      <vt:lpstr>ZASEBNI NEPROFITNI RADIJSKI PROGRAM</vt:lpstr>
      <vt:lpstr>ZASEBNI NEPROFITNI RADIJSKI PROGRAM</vt:lpstr>
      <vt:lpstr>ZASEBNI NEPROFITNI RADIJSKI PROGRAM</vt:lpstr>
      <vt:lpstr>Radio ognjišče</vt:lpstr>
      <vt:lpstr>RADIO OGNJIŠČE</vt:lpstr>
      <vt:lpstr>RADIO OGNJIŠČE</vt:lpstr>
      <vt:lpstr>PowerPoint Presentation</vt:lpstr>
      <vt:lpstr>ZGODOVINA RADIA OGNJIŠČE</vt:lpstr>
      <vt:lpstr>ZGODOVINA RADIA OGNJIŠČE</vt:lpstr>
      <vt:lpstr>Radio ognjišče</vt:lpstr>
      <vt:lpstr>Radio ognjišče</vt:lpstr>
      <vt:lpstr>Radio ognjišče</vt:lpstr>
      <vt:lpstr>Radio ognjišče</vt:lpstr>
      <vt:lpstr>Kronološki pregled</vt:lpstr>
      <vt:lpstr>PROGRAMSKA SHEMA</vt:lpstr>
      <vt:lpstr>PowerPoint Presentation</vt:lpstr>
      <vt:lpstr>PROGRAMSKA SHEMA</vt:lpstr>
      <vt:lpstr>PROGRAMSKA SHEMA</vt:lpstr>
      <vt:lpstr>Kdo je pro?</vt:lpstr>
      <vt:lpstr>Gala koncert in Ritem duha</vt:lpstr>
      <vt:lpstr>zaključek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win 7</dc:creator>
  <cp:lastModifiedBy>Jaka</cp:lastModifiedBy>
  <cp:revision>44</cp:revision>
  <dcterms:created xsi:type="dcterms:W3CDTF">2011-11-16T15:53:35Z</dcterms:created>
  <dcterms:modified xsi:type="dcterms:W3CDTF">2015-06-25T18:31:11Z</dcterms:modified>
</cp:coreProperties>
</file>