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1" d="100"/>
          <a:sy n="71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Kliknite, če želite urediti slog podnaslova matrice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l-SI" altLang="ja-JP" smtClean="0"/>
              <a:t>Kliknite, če želite urediti slog podnaslova matrice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sl-SI" altLang="ja-JP" smtClean="0"/>
              <a:t>Kliknite, če želite urediti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l-SI" altLang="ja-JP" smtClean="0"/>
              <a:t>Kliknite, če želite urediti slog naslova matrice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l-SI" altLang="ja-JP" smtClean="0"/>
              <a:t>Kliknite, če želite urediti slog naslova matrice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l-SI" altLang="ja-JP" smtClean="0"/>
              <a:t>Kliknite ikono, če želite dodati sliko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l-SI" altLang="ja-JP" smtClean="0"/>
              <a:t>Kliknite, če želite urediti sloge besedila matrice</a:t>
            </a:r>
          </a:p>
          <a:p>
            <a:pPr lvl="1"/>
            <a:r>
              <a:rPr kumimoji="1" lang="sl-SI" altLang="ja-JP" smtClean="0"/>
              <a:t>Druga raven</a:t>
            </a:r>
          </a:p>
          <a:p>
            <a:pPr lvl="2"/>
            <a:r>
              <a:rPr kumimoji="1" lang="sl-SI" altLang="ja-JP" smtClean="0"/>
              <a:t>Tretja raven</a:t>
            </a:r>
          </a:p>
          <a:p>
            <a:pPr lvl="3"/>
            <a:r>
              <a:rPr kumimoji="1" lang="sl-SI" altLang="ja-JP" smtClean="0"/>
              <a:t>Četrta raven</a:t>
            </a:r>
          </a:p>
          <a:p>
            <a:pPr lvl="4"/>
            <a:r>
              <a:rPr kumimoji="1" lang="sl-SI" altLang="ja-JP" smtClean="0"/>
              <a:t>Peta raven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AB7838C-B1EE-4608-94FC-9760DFE819D5}" type="datetimeFigureOut">
              <a:rPr lang="sl-SI" smtClean="0"/>
              <a:pPr/>
              <a:t>25.6.2015</a:t>
            </a:fld>
            <a:endParaRPr lang="sl-SI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D6EB7D6-FFB1-4095-9482-89B0177A8340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2348" cy="2796341"/>
          </a:xfrm>
        </p:spPr>
        <p:txBody>
          <a:bodyPr>
            <a:normAutofit/>
          </a:bodyPr>
          <a:lstStyle/>
          <a:p>
            <a:r>
              <a:rPr lang="sl-SI" dirty="0" err="1" smtClean="0"/>
              <a:t>Popular</a:t>
            </a:r>
            <a:r>
              <a:rPr lang="sl-SI" dirty="0" smtClean="0"/>
              <a:t> </a:t>
            </a:r>
            <a:r>
              <a:rPr lang="sl-SI" dirty="0" err="1" smtClean="0"/>
              <a:t>culture</a:t>
            </a:r>
            <a:r>
              <a:rPr lang="sl-SI" dirty="0" smtClean="0"/>
              <a:t> as </a:t>
            </a:r>
            <a:r>
              <a:rPr lang="sl-SI" dirty="0" err="1" smtClean="0"/>
              <a:t>the</a:t>
            </a:r>
            <a:r>
              <a:rPr lang="sl-SI" dirty="0" smtClean="0"/>
              <a:t> “</a:t>
            </a:r>
            <a:r>
              <a:rPr lang="sl-SI" dirty="0" err="1" smtClean="0"/>
              <a:t>Other</a:t>
            </a:r>
            <a:r>
              <a:rPr lang="sl-SI" dirty="0" smtClean="0"/>
              <a:t>“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High</a:t>
            </a:r>
            <a:r>
              <a:rPr lang="sl-SI" dirty="0" smtClean="0"/>
              <a:t> </a:t>
            </a:r>
            <a:r>
              <a:rPr lang="sl-SI" dirty="0" err="1" smtClean="0"/>
              <a:t>Culture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(Popularna kultura kot del visoke kulture)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2161950"/>
          </a:xfrm>
        </p:spPr>
        <p:txBody>
          <a:bodyPr>
            <a:normAutofit lnSpcReduction="10000"/>
          </a:bodyPr>
          <a:lstStyle/>
          <a:p>
            <a:endParaRPr lang="sl-SI" dirty="0" smtClean="0"/>
          </a:p>
          <a:p>
            <a:r>
              <a:rPr lang="sl-SI" dirty="0" smtClean="0"/>
              <a:t>John </a:t>
            </a:r>
            <a:r>
              <a:rPr lang="sl-SI" dirty="0" err="1" smtClean="0"/>
              <a:t>Storey</a:t>
            </a:r>
            <a:endParaRPr lang="sl-SI" dirty="0" smtClean="0"/>
          </a:p>
          <a:p>
            <a:r>
              <a:rPr lang="sl-SI" dirty="0" smtClean="0"/>
              <a:t>                                              </a:t>
            </a:r>
          </a:p>
          <a:p>
            <a:pPr algn="r"/>
            <a:r>
              <a:rPr lang="sl-SI" smtClean="0"/>
              <a:t>A. </a:t>
            </a:r>
            <a:r>
              <a:rPr lang="sl-SI" dirty="0" smtClean="0"/>
              <a:t>H. 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Estetika popularne kulture (</a:t>
            </a:r>
            <a:r>
              <a:rPr lang="sl-SI" b="1" dirty="0" err="1" smtClean="0"/>
              <a:t>Carroll</a:t>
            </a:r>
            <a:r>
              <a:rPr lang="sl-SI" b="1" dirty="0" smtClean="0"/>
              <a:t>, </a:t>
            </a:r>
            <a:r>
              <a:rPr lang="sl-SI" b="1" dirty="0" err="1" smtClean="0"/>
              <a:t>Shusterman</a:t>
            </a:r>
            <a:r>
              <a:rPr lang="sl-SI" b="1" dirty="0" smtClean="0"/>
              <a:t>, Hall, </a:t>
            </a:r>
            <a:r>
              <a:rPr lang="sl-SI" b="1" dirty="0" err="1" smtClean="0"/>
              <a:t>Whannel</a:t>
            </a:r>
            <a:r>
              <a:rPr lang="sl-SI" b="1" dirty="0" smtClean="0"/>
              <a:t>, </a:t>
            </a:r>
            <a:r>
              <a:rPr lang="sl-SI" b="1" dirty="0" err="1" smtClean="0"/>
              <a:t>Storey</a:t>
            </a:r>
            <a:r>
              <a:rPr lang="sl-SI" b="1" dirty="0" smtClean="0"/>
              <a:t>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Množična kultura se od umetnosti loči po tem, da je proizvedena in distribuirana skozi množične medije in je lažje razumljiva kot visoka kultura. </a:t>
            </a:r>
          </a:p>
          <a:p>
            <a:r>
              <a:rPr lang="sl-SI" sz="2400" u="sng" dirty="0" err="1" smtClean="0"/>
              <a:t>Carroll</a:t>
            </a:r>
            <a:r>
              <a:rPr lang="sl-SI" sz="2400" u="sng" dirty="0" smtClean="0"/>
              <a:t> </a:t>
            </a:r>
            <a:r>
              <a:rPr lang="sl-SI" sz="2400" dirty="0" smtClean="0"/>
              <a:t>meni, da pomen umetnosti ima nek vsesplošen pomen, ki ga vsi enako prepoznamo in razumemo. </a:t>
            </a:r>
          </a:p>
          <a:p>
            <a:r>
              <a:rPr lang="sl-SI" sz="2400" dirty="0" smtClean="0"/>
              <a:t> </a:t>
            </a:r>
            <a:r>
              <a:rPr lang="sl-SI" sz="2400" u="sng" dirty="0" err="1" smtClean="0"/>
              <a:t>Shusterman</a:t>
            </a:r>
            <a:r>
              <a:rPr lang="sl-SI" sz="2400" u="sng" dirty="0" smtClean="0"/>
              <a:t> </a:t>
            </a:r>
            <a:r>
              <a:rPr lang="sl-SI" sz="2400" dirty="0" smtClean="0"/>
              <a:t>pravi, da je popularna umetnost dobra le še zaradi njenega potenciala, da nekoč preide v višjo umetnost (čeprav rahlo spremenjena). </a:t>
            </a:r>
          </a:p>
          <a:p>
            <a:r>
              <a:rPr lang="sl-SI" sz="2400" u="sng" dirty="0" smtClean="0"/>
              <a:t>Hall in </a:t>
            </a:r>
            <a:r>
              <a:rPr lang="sl-SI" sz="2400" u="sng" dirty="0" err="1" smtClean="0"/>
              <a:t>Whannel</a:t>
            </a:r>
            <a:r>
              <a:rPr lang="sl-SI" sz="2400" u="sng" dirty="0" smtClean="0"/>
              <a:t> </a:t>
            </a:r>
            <a:r>
              <a:rPr lang="sl-SI" sz="2400" dirty="0" smtClean="0"/>
              <a:t>priznavata, da znotraj popularne kulture obstaja nekaj, kar ji pravimo popularna umetnost. </a:t>
            </a:r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 smtClean="0"/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r>
              <a:rPr lang="sl-SI" sz="2400" u="sng" dirty="0" err="1" smtClean="0"/>
              <a:t>Storey</a:t>
            </a:r>
            <a:r>
              <a:rPr lang="sl-SI" sz="2400" dirty="0" smtClean="0"/>
              <a:t> razlikuje popularno in množično kulturo. Popularna kultura je pravzaprav množična kultura, ki se je dvignila nad svoje izvore. </a:t>
            </a:r>
          </a:p>
          <a:p>
            <a:endParaRPr lang="sl-SI" sz="2400" dirty="0"/>
          </a:p>
        </p:txBody>
      </p:sp>
      <p:pic>
        <p:nvPicPr>
          <p:cNvPr id="5" name="Slika 4" descr="9781405874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2945334" cy="4149080"/>
          </a:xfrm>
          <a:prstGeom prst="rect">
            <a:avLst/>
          </a:prstGeom>
        </p:spPr>
      </p:pic>
      <p:pic>
        <p:nvPicPr>
          <p:cNvPr id="7" name="Slika 6" descr="20-03-vesti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4176886" cy="2836240"/>
          </a:xfrm>
          <a:prstGeom prst="rect">
            <a:avLst/>
          </a:prstGeom>
        </p:spPr>
      </p:pic>
      <p:pic>
        <p:nvPicPr>
          <p:cNvPr id="23554" name="Picture 2" descr="http://info-brda.net/media/cd285cb4961579e3c18800b79a0b7d19/Dionysos_Dioniz.jpeg?job=BAhbB1sHOgZmSSIwMjAxMS8wNi8wMi8xMF8zMV8wMl8zNzJfRGlvbnlzb3NfRGlvbml6LmpwZwY6BkVUWwk6BnA6DGNvbnZlcnRJIjQtc2NhbGUgMzgyeDU3M14gLWdyYXZpdHkgY2VudGVyIC1leHRlbnQgMzgyeDU3MwY7Bk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4974"/>
            <a:ext cx="3429000" cy="5153026"/>
          </a:xfrm>
          <a:prstGeom prst="rect">
            <a:avLst/>
          </a:prstGeom>
          <a:noFill/>
        </p:spPr>
      </p:pic>
      <p:pic>
        <p:nvPicPr>
          <p:cNvPr id="23556" name="Picture 4" descr="http://www.os-volicina.si/ip/rom_grafiti_jbreznik_nornik/slike/2436951686_ea194a9fb2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5602" name="Picture 2" descr="http://i98.photobucket.com/albums/l272/dzeremaja/Hvala600x424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Zgodovina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l-SI" sz="2400" dirty="0" smtClean="0"/>
              <a:t>Visoka kultura postane institucionalen prostor v drugi polovici 19.st., zaradi: </a:t>
            </a:r>
          </a:p>
          <a:p>
            <a:r>
              <a:rPr lang="sl-SI" sz="2400" dirty="0" smtClean="0"/>
              <a:t>selektivne prisvojitve elitnih skupin tega, kar je bilo prej skupna javna kultura </a:t>
            </a:r>
          </a:p>
          <a:p>
            <a:r>
              <a:rPr lang="sl-SI" sz="2400" dirty="0" smtClean="0"/>
              <a:t>in zaradi premikov kulture v smeri modernizma. </a:t>
            </a:r>
          </a:p>
          <a:p>
            <a:pPr>
              <a:buNone/>
            </a:pPr>
            <a:r>
              <a:rPr lang="sl-SI" sz="2400" dirty="0" smtClean="0"/>
              <a:t>Razlikovanje med visoko in popularno kulturo: v ZDA, med leti 1850 in 1900</a:t>
            </a:r>
          </a:p>
          <a:p>
            <a:r>
              <a:rPr lang="sl-SI" sz="2400" dirty="0" smtClean="0"/>
              <a:t>KULTURNI KAPITALISTI (</a:t>
            </a:r>
            <a:r>
              <a:rPr lang="sl-SI" sz="2400" dirty="0" err="1" smtClean="0"/>
              <a:t>DiMaggio</a:t>
            </a:r>
            <a:r>
              <a:rPr lang="sl-SI" sz="2400" dirty="0" smtClean="0"/>
              <a:t>)</a:t>
            </a:r>
          </a:p>
          <a:p>
            <a:endParaRPr lang="sl-SI" sz="2400" dirty="0"/>
          </a:p>
        </p:txBody>
      </p:sp>
      <p:pic>
        <p:nvPicPr>
          <p:cNvPr id="4" name="Slika 3" descr="x_f652ca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Ločevanje med popularno kulturo in visoko kulturo (umetnostjo)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sz="2400" b="1" dirty="0" smtClean="0"/>
              <a:t>PRIMER BOSTONA (Paul </a:t>
            </a:r>
            <a:r>
              <a:rPr lang="sl-SI" sz="2400" b="1" dirty="0" err="1" smtClean="0"/>
              <a:t>Di</a:t>
            </a:r>
            <a:r>
              <a:rPr lang="sl-SI" sz="2400" b="1" dirty="0" smtClean="0"/>
              <a:t> MAGGIO)</a:t>
            </a:r>
          </a:p>
          <a:p>
            <a:r>
              <a:rPr lang="sl-SI" sz="2400" dirty="0" smtClean="0"/>
              <a:t>Elite so izolirale visoko kulturo in jo razločile od popularne kulture. </a:t>
            </a:r>
          </a:p>
          <a:p>
            <a:r>
              <a:rPr lang="sl-SI" sz="2400" dirty="0" smtClean="0"/>
              <a:t>Trije projekti:</a:t>
            </a:r>
          </a:p>
          <a:p>
            <a:pPr>
              <a:buNone/>
            </a:pPr>
            <a:r>
              <a:rPr lang="sl-SI" sz="2400" dirty="0" smtClean="0"/>
              <a:t>1. </a:t>
            </a:r>
            <a:r>
              <a:rPr lang="sl-SI" sz="2400" u="sng" dirty="0" smtClean="0"/>
              <a:t>kulturno podjetništvo</a:t>
            </a: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2. </a:t>
            </a:r>
            <a:r>
              <a:rPr lang="sl-SI" sz="2400" u="sng" dirty="0" smtClean="0"/>
              <a:t>klasifikacija</a:t>
            </a:r>
            <a:r>
              <a:rPr lang="sl-SI" sz="2400" dirty="0" smtClean="0"/>
              <a:t> </a:t>
            </a:r>
          </a:p>
          <a:p>
            <a:pPr>
              <a:buNone/>
            </a:pPr>
            <a:r>
              <a:rPr lang="sl-SI" sz="2400" dirty="0" smtClean="0"/>
              <a:t>3. </a:t>
            </a:r>
            <a:r>
              <a:rPr lang="sl-SI" sz="2400" u="sng" dirty="0" smtClean="0"/>
              <a:t>skozi okvirjanje/oblikovanje</a:t>
            </a:r>
            <a:r>
              <a:rPr lang="sl-SI" sz="2400" dirty="0" smtClean="0"/>
              <a:t> (</a:t>
            </a:r>
            <a:r>
              <a:rPr lang="sl-SI" sz="2400" dirty="0" err="1" smtClean="0"/>
              <a:t>framing</a:t>
            </a:r>
            <a:r>
              <a:rPr lang="sl-SI" sz="2400" dirty="0" smtClean="0"/>
              <a:t>), </a:t>
            </a:r>
          </a:p>
          <a:p>
            <a:r>
              <a:rPr lang="sl-SI" sz="2400" dirty="0" smtClean="0"/>
              <a:t>Ideal visoke kulture v Bostonu sta: </a:t>
            </a:r>
            <a:r>
              <a:rPr lang="sl-SI" sz="2400" dirty="0" err="1" smtClean="0"/>
              <a:t>Museum</a:t>
            </a:r>
            <a:r>
              <a:rPr lang="sl-SI" sz="2400" dirty="0" smtClean="0"/>
              <a:t> </a:t>
            </a:r>
            <a:r>
              <a:rPr lang="sl-SI" sz="2400" dirty="0" err="1" smtClean="0"/>
              <a:t>of</a:t>
            </a:r>
            <a:r>
              <a:rPr lang="sl-SI" sz="2400" dirty="0" smtClean="0"/>
              <a:t> Fine </a:t>
            </a:r>
            <a:r>
              <a:rPr lang="sl-SI" sz="2400" dirty="0" err="1" smtClean="0"/>
              <a:t>Arts</a:t>
            </a:r>
            <a:r>
              <a:rPr lang="sl-SI" sz="2400" dirty="0" smtClean="0"/>
              <a:t> in Boston </a:t>
            </a:r>
            <a:r>
              <a:rPr lang="sl-SI" sz="2400" dirty="0" err="1" smtClean="0"/>
              <a:t>Symphony</a:t>
            </a:r>
            <a:r>
              <a:rPr lang="sl-SI" sz="2400" dirty="0" smtClean="0"/>
              <a:t> </a:t>
            </a:r>
            <a:r>
              <a:rPr lang="sl-SI" sz="2400" dirty="0" err="1" smtClean="0"/>
              <a:t>Orchestra</a:t>
            </a:r>
            <a:r>
              <a:rPr lang="sl-SI" sz="2400" dirty="0" smtClean="0"/>
              <a:t>. </a:t>
            </a:r>
          </a:p>
          <a:p>
            <a:r>
              <a:rPr lang="sl-SI" sz="2400" b="1" dirty="0" smtClean="0"/>
              <a:t>Konec 19. stol. se jasno pokaže razlikovanje med visoko in popularno kulturo!</a:t>
            </a:r>
          </a:p>
          <a:p>
            <a:pPr lvl="0">
              <a:buNone/>
            </a:pPr>
            <a:endParaRPr lang="sl-SI" sz="2400" dirty="0" smtClean="0"/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3367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b="1" dirty="0" smtClean="0"/>
              <a:t>PRIMER SPREMEMBE KULTURNE VREDNOSTI SHAKESPEARE-JA (Lawrence W. Levine)</a:t>
            </a:r>
          </a:p>
          <a:p>
            <a:pPr lvl="0">
              <a:buNone/>
            </a:pPr>
            <a:endParaRPr lang="sl-SI" dirty="0" smtClean="0"/>
          </a:p>
          <a:p>
            <a:r>
              <a:rPr lang="sl-SI" sz="2400" dirty="0" smtClean="0"/>
              <a:t>Prva polovica 19. stoletja: Shakespeare → popularna kultura,</a:t>
            </a:r>
          </a:p>
          <a:p>
            <a:r>
              <a:rPr lang="sl-SI" sz="2400" dirty="0" smtClean="0"/>
              <a:t>2. polovica 19. stoletja→ </a:t>
            </a:r>
            <a:r>
              <a:rPr lang="sl-SI" sz="2400" dirty="0" err="1" smtClean="0"/>
              <a:t>redefiniranja</a:t>
            </a:r>
            <a:r>
              <a:rPr lang="sl-SI" sz="2400" dirty="0" smtClean="0"/>
              <a:t> Shakespearjevih del</a:t>
            </a:r>
          </a:p>
          <a:p>
            <a:r>
              <a:rPr lang="sl-SI" sz="2400" dirty="0" smtClean="0"/>
              <a:t> Namen ni več zabava, ampak izobraževanje, ni bil več igra, ampak poezija.</a:t>
            </a:r>
          </a:p>
          <a:p>
            <a:r>
              <a:rPr lang="sl-SI" sz="2400" dirty="0" smtClean="0"/>
              <a:t>Shakespeare postal nekaj, kar je bilo namenjeno višjemu razredu</a:t>
            </a:r>
          </a:p>
          <a:p>
            <a:endParaRPr lang="sl-SI" dirty="0"/>
          </a:p>
        </p:txBody>
      </p:sp>
      <p:pic>
        <p:nvPicPr>
          <p:cNvPr id="1028" name="Picture 4" descr="http://film.lzmk.hr/userfiles/image/slike_film/fe_0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90" y="4365104"/>
            <a:ext cx="2537589" cy="2492896"/>
          </a:xfrm>
          <a:prstGeom prst="rect">
            <a:avLst/>
          </a:prstGeom>
          <a:noFill/>
        </p:spPr>
      </p:pic>
      <p:pic>
        <p:nvPicPr>
          <p:cNvPr id="1030" name="Picture 6" descr="http://vijesti.gorila.hr/var/mojportal/storage/images/gorilopedija/lifestyle/knjizevnost/william_shakespeare_biografija_zaljubljeni_shakespeare/1116499-1-cro-HR/william_shakespeare_biografija_zaljubljeni_shakespeare_news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81128"/>
            <a:ext cx="33337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633670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sl-SI" sz="2400" b="1" dirty="0" smtClean="0"/>
              <a:t>PRIMER OPERE</a:t>
            </a:r>
          </a:p>
          <a:p>
            <a:r>
              <a:rPr lang="sl-SI" sz="2400" dirty="0" smtClean="0"/>
              <a:t>V poznem 18. in na začetku 19. stoletja je bila opera široko dostopen način popularnega razvedrila, </a:t>
            </a:r>
            <a:r>
              <a:rPr lang="sl-SI" sz="2400" u="sng" dirty="0" smtClean="0"/>
              <a:t>ne glede na razred oz. družbeni status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Strategije pri preoblikovanju opere v »visoko kulturo«:</a:t>
            </a:r>
          </a:p>
          <a:p>
            <a:pPr>
              <a:buNone/>
            </a:pPr>
            <a:r>
              <a:rPr lang="sl-SI" sz="2400" dirty="0" smtClean="0"/>
              <a:t>- posebne zgradbe namenjene posebej za izvajanje opera, ločitev od gledališča,</a:t>
            </a:r>
          </a:p>
          <a:p>
            <a:pPr>
              <a:buNone/>
            </a:pPr>
            <a:r>
              <a:rPr lang="sl-SI" sz="2400" dirty="0" smtClean="0"/>
              <a:t>- vnos pravil obnašanja in oblačenja pri obisku opere,</a:t>
            </a:r>
          </a:p>
          <a:p>
            <a:pPr>
              <a:buNone/>
            </a:pPr>
            <a:r>
              <a:rPr lang="sl-SI" sz="2400" dirty="0" smtClean="0"/>
              <a:t>- izvaja se le v tujih jezikih</a:t>
            </a:r>
          </a:p>
          <a:p>
            <a:r>
              <a:rPr lang="sl-SI" sz="2400" u="sng" dirty="0" smtClean="0"/>
              <a:t>Zanimivost</a:t>
            </a:r>
            <a:r>
              <a:rPr lang="sl-SI" sz="2400" dirty="0" smtClean="0"/>
              <a:t>: Tudi karte so postale predrage, da bi si jih lahko kdorkoli privoščil. </a:t>
            </a:r>
          </a:p>
          <a:p>
            <a:pPr lvl="0">
              <a:buNone/>
            </a:pPr>
            <a:endParaRPr lang="sl-SI" sz="2400" dirty="0" smtClean="0"/>
          </a:p>
          <a:p>
            <a:endParaRPr lang="sl-SI" sz="2400" dirty="0"/>
          </a:p>
        </p:txBody>
      </p:sp>
      <p:pic>
        <p:nvPicPr>
          <p:cNvPr id="18434" name="Picture 2" descr="http://www4.slikomat.com/11/0110/4j-448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2262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>Modernizem in modernistična revolucija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069160"/>
          </a:xfrm>
        </p:spPr>
        <p:txBody>
          <a:bodyPr>
            <a:noAutofit/>
          </a:bodyPr>
          <a:lstStyle/>
          <a:p>
            <a:r>
              <a:rPr lang="sl-SI" sz="2400" u="sng" dirty="0" smtClean="0"/>
              <a:t>Namen modernizma</a:t>
            </a:r>
            <a:r>
              <a:rPr lang="sl-SI" sz="2400" dirty="0" smtClean="0"/>
              <a:t>: izključiti na novo izobražene z velikim razmahom izobraževalnih reform in obdržati le intelektualce, ne mase ljudi→privede do namernega izključevanja in ločevanja. </a:t>
            </a:r>
          </a:p>
          <a:p>
            <a:r>
              <a:rPr lang="sl-SI" sz="2400" dirty="0" smtClean="0"/>
              <a:t>odvisnost od tržne ekonomije</a:t>
            </a:r>
          </a:p>
          <a:p>
            <a:r>
              <a:rPr lang="sl-SI" sz="2400" dirty="0" smtClean="0"/>
              <a:t> Moderna umetnost razdelil družbo v dva razreda: tiste, posebej nadarjene manjšine, ki jo razumejo in neizoblikovane množice, ki je ne razumejo</a:t>
            </a:r>
          </a:p>
          <a:p>
            <a:r>
              <a:rPr lang="sl-SI" sz="2400" b="1" dirty="0" smtClean="0"/>
              <a:t>PROCES PURIFIKACIJE</a:t>
            </a:r>
          </a:p>
          <a:p>
            <a:r>
              <a:rPr lang="sl-SI" sz="2400" u="sng" dirty="0" smtClean="0"/>
              <a:t>Načela modernistične literature:</a:t>
            </a:r>
          </a:p>
          <a:p>
            <a:pPr lvl="0">
              <a:buFont typeface="Courier New" pitchFamily="49" charset="0"/>
              <a:buChar char="o"/>
            </a:pPr>
            <a:r>
              <a:rPr lang="sl-SI" sz="2400" dirty="0" smtClean="0"/>
              <a:t>izključitev množic</a:t>
            </a:r>
          </a:p>
          <a:p>
            <a:pPr lvl="0">
              <a:buFont typeface="Courier New" pitchFamily="49" charset="0"/>
              <a:buChar char="o"/>
            </a:pPr>
            <a:r>
              <a:rPr lang="sl-SI" sz="2400" dirty="0" smtClean="0"/>
              <a:t>premoč nad množicami</a:t>
            </a:r>
          </a:p>
          <a:p>
            <a:pPr lvl="0">
              <a:buFont typeface="Courier New" pitchFamily="49" charset="0"/>
              <a:buChar char="o"/>
            </a:pPr>
            <a:r>
              <a:rPr lang="sl-SI" sz="2400" dirty="0" smtClean="0"/>
              <a:t>zmanjšanje pismenosti množic</a:t>
            </a:r>
          </a:p>
          <a:p>
            <a:pPr lvl="0">
              <a:buFont typeface="Courier New" pitchFamily="49" charset="0"/>
              <a:buChar char="o"/>
            </a:pPr>
            <a:r>
              <a:rPr lang="sl-SI" sz="2400" dirty="0" smtClean="0"/>
              <a:t> zanikanje humanosti/človeškosti množic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>Politika kulturne izključitve (Pierra </a:t>
            </a:r>
            <a:r>
              <a:rPr lang="sl-SI" b="1" dirty="0" err="1" smtClean="0"/>
              <a:t>Bourdieua</a:t>
            </a:r>
            <a:r>
              <a:rPr lang="sl-SI" b="1" dirty="0" smtClean="0"/>
              <a:t>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l-SI" sz="2400" dirty="0" smtClean="0"/>
              <a:t>Razlaga dve stvari:</a:t>
            </a:r>
          </a:p>
          <a:p>
            <a:pPr lvl="0"/>
            <a:r>
              <a:rPr lang="sl-SI" sz="2400" dirty="0" smtClean="0"/>
              <a:t>kako moč družbenega razreda deluje znotraj kulture in</a:t>
            </a:r>
          </a:p>
          <a:p>
            <a:pPr lvl="0"/>
            <a:r>
              <a:rPr lang="sl-SI" sz="2400" dirty="0" smtClean="0"/>
              <a:t>kako dejanja v neki kulturi pripomorejo k reprodukciji neenakosti družbenih razredov</a:t>
            </a:r>
          </a:p>
          <a:p>
            <a:pPr lvl="0">
              <a:buNone/>
            </a:pPr>
            <a:endParaRPr lang="sl-SI" sz="2400" dirty="0" smtClean="0"/>
          </a:p>
          <a:p>
            <a:r>
              <a:rPr lang="sl-SI" sz="2400" dirty="0" smtClean="0"/>
              <a:t>Sami sebe klasificiramo s svojimi klasifikacijami in druge klasificiramo po njihovih. </a:t>
            </a:r>
          </a:p>
          <a:p>
            <a:r>
              <a:rPr lang="sl-SI" sz="2400" dirty="0" smtClean="0"/>
              <a:t>Vladanje razredov je pogojeno z njihovimi sredstvi (denar),oblika, ki jo zavzamejo je kulturna. </a:t>
            </a:r>
          </a:p>
          <a:p>
            <a:r>
              <a:rPr lang="sl-SI" sz="2400" dirty="0" smtClean="0"/>
              <a:t>Določa nas tisto, kar mi določamo, oziroma razvrščamo, ter po čemur določamo ostale (taste </a:t>
            </a:r>
            <a:r>
              <a:rPr lang="sl-SI" sz="2400" dirty="0" err="1" smtClean="0"/>
              <a:t>classifies</a:t>
            </a:r>
            <a:r>
              <a:rPr lang="sl-SI" sz="2400" dirty="0" smtClean="0"/>
              <a:t>, </a:t>
            </a:r>
            <a:r>
              <a:rPr lang="sl-SI" sz="2400" dirty="0" err="1" smtClean="0"/>
              <a:t>and</a:t>
            </a:r>
            <a:r>
              <a:rPr lang="sl-SI" sz="2400" dirty="0" smtClean="0"/>
              <a:t> it </a:t>
            </a:r>
            <a:r>
              <a:rPr lang="sl-SI" sz="2400" dirty="0" err="1" smtClean="0"/>
              <a:t>classifies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classifier</a:t>
            </a:r>
            <a:r>
              <a:rPr lang="sl-SI" sz="2400" dirty="0" smtClean="0"/>
              <a:t>). </a:t>
            </a:r>
          </a:p>
          <a:p>
            <a:r>
              <a:rPr lang="sl-SI" sz="2400" b="1" dirty="0" smtClean="0"/>
              <a:t>Kultura ni nekaj kar nekdo je ampak nekaj kar nekdo ima oz. je nekdo postal.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>Kultura in razred (Richard </a:t>
            </a:r>
            <a:r>
              <a:rPr lang="sl-SI" b="1" dirty="0" err="1" smtClean="0"/>
              <a:t>Peterson</a:t>
            </a:r>
            <a:r>
              <a:rPr lang="sl-SI" b="1" dirty="0" smtClean="0"/>
              <a:t>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sl-SI" sz="2400" dirty="0" smtClean="0"/>
              <a:t>Razlikovanje med elitno in popularno kulturo nadomešča razlikovanje med:</a:t>
            </a:r>
          </a:p>
          <a:p>
            <a:pPr>
              <a:buFont typeface="Courier New" pitchFamily="49" charset="0"/>
              <a:buChar char="o"/>
            </a:pPr>
            <a:r>
              <a:rPr lang="sl-SI" sz="2400" dirty="0" smtClean="0"/>
              <a:t> »</a:t>
            </a:r>
            <a:r>
              <a:rPr lang="sl-SI" sz="2400" dirty="0" err="1" smtClean="0"/>
              <a:t>omnivornimi</a:t>
            </a:r>
            <a:r>
              <a:rPr lang="sl-SI" sz="2400" dirty="0" smtClean="0"/>
              <a:t>« (širokimi spektri okusov) in</a:t>
            </a:r>
          </a:p>
          <a:p>
            <a:pPr>
              <a:buFont typeface="Courier New" pitchFamily="49" charset="0"/>
              <a:buChar char="o"/>
            </a:pPr>
            <a:r>
              <a:rPr lang="sl-SI" sz="2400" dirty="0" smtClean="0"/>
              <a:t> »</a:t>
            </a:r>
            <a:r>
              <a:rPr lang="sl-SI" sz="2400" dirty="0" err="1" smtClean="0"/>
              <a:t>univornimi</a:t>
            </a:r>
            <a:r>
              <a:rPr lang="sl-SI" sz="2400" dirty="0" smtClean="0"/>
              <a:t>« (ozki, monotoni, snobovski) vzorci kulturne potrošnje.</a:t>
            </a:r>
          </a:p>
          <a:p>
            <a:r>
              <a:rPr lang="sl-SI" sz="2400" dirty="0" smtClean="0"/>
              <a:t> Okus in preference so povezane z razredom. </a:t>
            </a:r>
          </a:p>
          <a:p>
            <a:r>
              <a:rPr lang="sl-SI" sz="2400" u="sng" dirty="0" smtClean="0"/>
              <a:t>OMNIVORNOST</a:t>
            </a:r>
            <a:r>
              <a:rPr lang="sl-SI" sz="2400" dirty="0" smtClean="0"/>
              <a:t> : odprtost do spoštovanja drugačnih okusov.</a:t>
            </a:r>
          </a:p>
          <a:p>
            <a:r>
              <a:rPr lang="sl-SI" sz="2400" dirty="0" smtClean="0"/>
              <a:t>Dominantne statusne skupine pogosto definirale popularno kulturo na načine, ki so ustrezali njihovim interesom in so delali na tem, da so ustvarjali neškodljive, podrejene kulturne statusne skupine.</a:t>
            </a:r>
          </a:p>
          <a:p>
            <a:endParaRPr lang="sl-S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l-SI" b="1" dirty="0" smtClean="0"/>
              <a:t>Kulturna moč ( Barbara </a:t>
            </a:r>
            <a:r>
              <a:rPr lang="sl-SI" b="1" dirty="0" err="1" smtClean="0"/>
              <a:t>Herrnstein</a:t>
            </a:r>
            <a:r>
              <a:rPr lang="sl-SI" b="1" dirty="0" smtClean="0"/>
              <a:t> Smith, </a:t>
            </a:r>
            <a:r>
              <a:rPr lang="sl-SI" b="1" dirty="0" err="1" smtClean="0"/>
              <a:t>Rymond</a:t>
            </a:r>
            <a:r>
              <a:rPr lang="sl-SI" b="1" dirty="0" smtClean="0"/>
              <a:t> Williams)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smtClean="0"/>
              <a:t>Estetičen način gledanja na objekte, ne gre za gledanje lastnosti predmeta samega </a:t>
            </a:r>
          </a:p>
          <a:p>
            <a:r>
              <a:rPr lang="sl-SI" sz="2400" dirty="0" smtClean="0"/>
              <a:t>Hierarhijo predstavljajo kulturne institucije (šole, knjižnice, gledališča, muzeji..), ki jih vodijo ljudje, ki imajo kulturno moč.</a:t>
            </a:r>
            <a:r>
              <a:rPr lang="sl-SI" sz="2400" b="1" dirty="0" smtClean="0"/>
              <a:t> </a:t>
            </a:r>
          </a:p>
          <a:p>
            <a:r>
              <a:rPr lang="sl-SI" sz="2400" dirty="0" smtClean="0"/>
              <a:t>SELEKTIVNA TRADICIJA. </a:t>
            </a:r>
          </a:p>
          <a:p>
            <a:pPr>
              <a:buNone/>
            </a:pPr>
            <a:endParaRPr lang="sl-SI" sz="2400" dirty="0"/>
          </a:p>
        </p:txBody>
      </p:sp>
      <p:pic>
        <p:nvPicPr>
          <p:cNvPr id="19458" name="Picture 2" descr="http://50.asc.upenn.edu/drupal/sites/default/files/50th%20Anniversary/Faculty/1970's/Barbara%20Herrnstein-Smith%201974-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356992"/>
            <a:ext cx="3312368" cy="3149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215</TotalTime>
  <Words>738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YamatoPainting</vt:lpstr>
      <vt:lpstr>Popular culture as the “Other“ of High Culture (Popularna kultura kot del visoke kulture)</vt:lpstr>
      <vt:lpstr>Zgodovina</vt:lpstr>
      <vt:lpstr>Ločevanje med popularno kulturo in visoko kulturo (umetnostjo)</vt:lpstr>
      <vt:lpstr>PowerPoint Presentation</vt:lpstr>
      <vt:lpstr>PowerPoint Presentation</vt:lpstr>
      <vt:lpstr>Modernizem in modernistična revolucija</vt:lpstr>
      <vt:lpstr>Politika kulturne izključitve (Pierra Bourdieua)</vt:lpstr>
      <vt:lpstr>Kultura in razred (Richard Peterson)</vt:lpstr>
      <vt:lpstr>Kulturna moč ( Barbara Herrnstein Smith, Rymond Williams)</vt:lpstr>
      <vt:lpstr>Estetika popularne kulture (Carroll, Shusterman, Hall, Whannel, Storey)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win 7</dc:creator>
  <cp:lastModifiedBy>Jaka</cp:lastModifiedBy>
  <cp:revision>43</cp:revision>
  <dcterms:created xsi:type="dcterms:W3CDTF">2012-04-04T12:49:04Z</dcterms:created>
  <dcterms:modified xsi:type="dcterms:W3CDTF">2015-06-25T18:49:01Z</dcterms:modified>
</cp:coreProperties>
</file>