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1"/>
  </p:notesMasterIdLst>
  <p:sldIdLst>
    <p:sldId id="362" r:id="rId3"/>
    <p:sldId id="382" r:id="rId4"/>
    <p:sldId id="259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6" r:id="rId13"/>
    <p:sldId id="370" r:id="rId14"/>
    <p:sldId id="371" r:id="rId15"/>
    <p:sldId id="372" r:id="rId16"/>
    <p:sldId id="373" r:id="rId17"/>
    <p:sldId id="374" r:id="rId18"/>
    <p:sldId id="385" r:id="rId19"/>
    <p:sldId id="383" r:id="rId20"/>
    <p:sldId id="384" r:id="rId21"/>
    <p:sldId id="392" r:id="rId22"/>
    <p:sldId id="386" r:id="rId23"/>
    <p:sldId id="387" r:id="rId24"/>
    <p:sldId id="388" r:id="rId25"/>
    <p:sldId id="377" r:id="rId26"/>
    <p:sldId id="378" r:id="rId27"/>
    <p:sldId id="379" r:id="rId28"/>
    <p:sldId id="380" r:id="rId29"/>
    <p:sldId id="381" r:id="rId30"/>
    <p:sldId id="393" r:id="rId31"/>
    <p:sldId id="398" r:id="rId32"/>
    <p:sldId id="396" r:id="rId33"/>
    <p:sldId id="399" r:id="rId34"/>
    <p:sldId id="397" r:id="rId35"/>
    <p:sldId id="402" r:id="rId36"/>
    <p:sldId id="404" r:id="rId37"/>
    <p:sldId id="405" r:id="rId38"/>
    <p:sldId id="400" r:id="rId39"/>
    <p:sldId id="401" r:id="rId40"/>
  </p:sldIdLst>
  <p:sldSz cx="9144000" cy="6858000" type="screen4x3"/>
  <p:notesSz cx="6858000" cy="9144000"/>
  <p:embeddedFontLst>
    <p:embeddedFont>
      <p:font typeface="MT Extra" pitchFamily="18" charset="2"/>
      <p:regular r:id="rId42"/>
    </p:embeddedFont>
    <p:embeddedFont>
      <p:font typeface="Arial Unicode MS" pitchFamily="34" charset="-128"/>
      <p:regular r:id="rId43"/>
    </p:embeddedFont>
    <p:embeddedFont>
      <p:font typeface="Euclid Math Two"/>
      <p:regular r:id="rId44"/>
      <p:bold r:id="rId45"/>
    </p:embeddedFont>
    <p:embeddedFont>
      <p:font typeface="Comic Sans MS" pitchFamily="66" charset="0"/>
      <p:regular r:id="rId46"/>
      <p:bold r:id="rId47"/>
    </p:embeddedFont>
    <p:embeddedFont>
      <p:font typeface="Georgia" pitchFamily="18" charset="0"/>
      <p:regular r:id="rId48"/>
      <p:bold r:id="rId49"/>
      <p:italic r:id="rId50"/>
      <p:boldItalic r:id="rId51"/>
    </p:embeddedFont>
    <p:embeddedFont>
      <p:font typeface="Euclid Math One"/>
      <p:regular r:id="rId52"/>
      <p:bold r:id="rId53"/>
    </p:embeddedFont>
    <p:embeddedFont>
      <p:font typeface="Calibri" pitchFamily="3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99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87" autoAdjust="0"/>
    <p:restoredTop sz="94660"/>
  </p:normalViewPr>
  <p:slideViewPr>
    <p:cSldViewPr>
      <p:cViewPr>
        <p:scale>
          <a:sx n="25" d="100"/>
          <a:sy n="25" d="100"/>
        </p:scale>
        <p:origin x="-2251" y="-7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6.xml"/><Relationship Id="rId51" Type="http://schemas.openxmlformats.org/officeDocument/2006/relationships/font" Target="fonts/font1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7" Type="http://schemas.openxmlformats.org/officeDocument/2006/relationships/image" Target="../media/image89.emf"/><Relationship Id="rId2" Type="http://schemas.openxmlformats.org/officeDocument/2006/relationships/image" Target="../media/image84.emf"/><Relationship Id="rId1" Type="http://schemas.openxmlformats.org/officeDocument/2006/relationships/image" Target="../media/image83.emf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emf"/><Relationship Id="rId1" Type="http://schemas.openxmlformats.org/officeDocument/2006/relationships/image" Target="../media/image90.emf"/><Relationship Id="rId6" Type="http://schemas.openxmlformats.org/officeDocument/2006/relationships/image" Target="../media/image95.emf"/><Relationship Id="rId5" Type="http://schemas.openxmlformats.org/officeDocument/2006/relationships/image" Target="../media/image94.wmf"/><Relationship Id="rId4" Type="http://schemas.openxmlformats.org/officeDocument/2006/relationships/image" Target="../media/image9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3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10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emf"/><Relationship Id="rId3" Type="http://schemas.openxmlformats.org/officeDocument/2006/relationships/image" Target="../media/image118.emf"/><Relationship Id="rId7" Type="http://schemas.openxmlformats.org/officeDocument/2006/relationships/image" Target="../media/image122.emf"/><Relationship Id="rId2" Type="http://schemas.openxmlformats.org/officeDocument/2006/relationships/image" Target="../media/image117.emf"/><Relationship Id="rId1" Type="http://schemas.openxmlformats.org/officeDocument/2006/relationships/image" Target="../media/image116.emf"/><Relationship Id="rId6" Type="http://schemas.openxmlformats.org/officeDocument/2006/relationships/image" Target="../media/image121.emf"/><Relationship Id="rId5" Type="http://schemas.openxmlformats.org/officeDocument/2006/relationships/image" Target="../media/image120.emf"/><Relationship Id="rId4" Type="http://schemas.openxmlformats.org/officeDocument/2006/relationships/image" Target="../media/image11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5.emf"/><Relationship Id="rId1" Type="http://schemas.openxmlformats.org/officeDocument/2006/relationships/image" Target="../media/image124.emf"/><Relationship Id="rId6" Type="http://schemas.openxmlformats.org/officeDocument/2006/relationships/image" Target="../media/image129.emf"/><Relationship Id="rId5" Type="http://schemas.openxmlformats.org/officeDocument/2006/relationships/image" Target="../media/image128.emf"/><Relationship Id="rId4" Type="http://schemas.openxmlformats.org/officeDocument/2006/relationships/image" Target="../media/image12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7" Type="http://schemas.openxmlformats.org/officeDocument/2006/relationships/image" Target="../media/image137.emf"/><Relationship Id="rId2" Type="http://schemas.openxmlformats.org/officeDocument/2006/relationships/image" Target="../media/image132.emf"/><Relationship Id="rId1" Type="http://schemas.openxmlformats.org/officeDocument/2006/relationships/image" Target="../media/image131.emf"/><Relationship Id="rId6" Type="http://schemas.openxmlformats.org/officeDocument/2006/relationships/image" Target="../media/image136.emf"/><Relationship Id="rId5" Type="http://schemas.openxmlformats.org/officeDocument/2006/relationships/image" Target="../media/image135.emf"/><Relationship Id="rId4" Type="http://schemas.openxmlformats.org/officeDocument/2006/relationships/image" Target="../media/image134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7" Type="http://schemas.openxmlformats.org/officeDocument/2006/relationships/image" Target="../media/image144.emf"/><Relationship Id="rId2" Type="http://schemas.openxmlformats.org/officeDocument/2006/relationships/image" Target="../media/image139.emf"/><Relationship Id="rId1" Type="http://schemas.openxmlformats.org/officeDocument/2006/relationships/image" Target="../media/image138.emf"/><Relationship Id="rId6" Type="http://schemas.openxmlformats.org/officeDocument/2006/relationships/image" Target="../media/image143.emf"/><Relationship Id="rId5" Type="http://schemas.openxmlformats.org/officeDocument/2006/relationships/image" Target="../media/image142.emf"/><Relationship Id="rId4" Type="http://schemas.openxmlformats.org/officeDocument/2006/relationships/image" Target="../media/image141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image" Target="../media/image146.emf"/><Relationship Id="rId1" Type="http://schemas.openxmlformats.org/officeDocument/2006/relationships/image" Target="../media/image145.emf"/><Relationship Id="rId6" Type="http://schemas.openxmlformats.org/officeDocument/2006/relationships/image" Target="../media/image150.emf"/><Relationship Id="rId5" Type="http://schemas.openxmlformats.org/officeDocument/2006/relationships/image" Target="../media/image149.emf"/><Relationship Id="rId4" Type="http://schemas.openxmlformats.org/officeDocument/2006/relationships/image" Target="../media/image14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emf"/><Relationship Id="rId2" Type="http://schemas.openxmlformats.org/officeDocument/2006/relationships/image" Target="../media/image153.emf"/><Relationship Id="rId1" Type="http://schemas.openxmlformats.org/officeDocument/2006/relationships/image" Target="../media/image152.emf"/><Relationship Id="rId6" Type="http://schemas.openxmlformats.org/officeDocument/2006/relationships/image" Target="../media/image157.emf"/><Relationship Id="rId5" Type="http://schemas.openxmlformats.org/officeDocument/2006/relationships/image" Target="../media/image156.emf"/><Relationship Id="rId4" Type="http://schemas.openxmlformats.org/officeDocument/2006/relationships/image" Target="../media/image155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emf"/><Relationship Id="rId1" Type="http://schemas.openxmlformats.org/officeDocument/2006/relationships/image" Target="../media/image158.e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emf"/><Relationship Id="rId3" Type="http://schemas.openxmlformats.org/officeDocument/2006/relationships/image" Target="../media/image162.emf"/><Relationship Id="rId7" Type="http://schemas.openxmlformats.org/officeDocument/2006/relationships/image" Target="../media/image166.emf"/><Relationship Id="rId2" Type="http://schemas.openxmlformats.org/officeDocument/2006/relationships/image" Target="../media/image161.emf"/><Relationship Id="rId1" Type="http://schemas.openxmlformats.org/officeDocument/2006/relationships/image" Target="../media/image160.emf"/><Relationship Id="rId6" Type="http://schemas.openxmlformats.org/officeDocument/2006/relationships/image" Target="../media/image165.emf"/><Relationship Id="rId5" Type="http://schemas.openxmlformats.org/officeDocument/2006/relationships/image" Target="../media/image164.emf"/><Relationship Id="rId10" Type="http://schemas.openxmlformats.org/officeDocument/2006/relationships/image" Target="../media/image169.emf"/><Relationship Id="rId4" Type="http://schemas.openxmlformats.org/officeDocument/2006/relationships/image" Target="../media/image163.emf"/><Relationship Id="rId9" Type="http://schemas.openxmlformats.org/officeDocument/2006/relationships/image" Target="../media/image168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emf"/><Relationship Id="rId1" Type="http://schemas.openxmlformats.org/officeDocument/2006/relationships/image" Target="../media/image170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image" Target="../media/image176.emf"/><Relationship Id="rId1" Type="http://schemas.openxmlformats.org/officeDocument/2006/relationships/image" Target="../media/image175.emf"/><Relationship Id="rId4" Type="http://schemas.openxmlformats.org/officeDocument/2006/relationships/image" Target="../media/image178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emf"/><Relationship Id="rId2" Type="http://schemas.openxmlformats.org/officeDocument/2006/relationships/image" Target="../media/image181.emf"/><Relationship Id="rId1" Type="http://schemas.openxmlformats.org/officeDocument/2006/relationships/image" Target="../media/image180.emf"/><Relationship Id="rId5" Type="http://schemas.openxmlformats.org/officeDocument/2006/relationships/image" Target="../media/image184.emf"/><Relationship Id="rId4" Type="http://schemas.openxmlformats.org/officeDocument/2006/relationships/image" Target="../media/image183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image" Target="../media/image186.emf"/><Relationship Id="rId1" Type="http://schemas.openxmlformats.org/officeDocument/2006/relationships/image" Target="../media/image18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9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emf"/><Relationship Id="rId2" Type="http://schemas.openxmlformats.org/officeDocument/2006/relationships/image" Target="../media/image191.emf"/><Relationship Id="rId1" Type="http://schemas.openxmlformats.org/officeDocument/2006/relationships/image" Target="../media/image190.emf"/><Relationship Id="rId4" Type="http://schemas.openxmlformats.org/officeDocument/2006/relationships/image" Target="../media/image19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12" Type="http://schemas.openxmlformats.org/officeDocument/2006/relationships/image" Target="../media/image55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11" Type="http://schemas.openxmlformats.org/officeDocument/2006/relationships/image" Target="../media/image54.wmf"/><Relationship Id="rId5" Type="http://schemas.openxmlformats.org/officeDocument/2006/relationships/image" Target="../media/image48.wmf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Relationship Id="rId6" Type="http://schemas.openxmlformats.org/officeDocument/2006/relationships/image" Target="../media/image65.emf"/><Relationship Id="rId11" Type="http://schemas.openxmlformats.org/officeDocument/2006/relationships/image" Target="../media/image70.emf"/><Relationship Id="rId5" Type="http://schemas.openxmlformats.org/officeDocument/2006/relationships/image" Target="../media/image64.emf"/><Relationship Id="rId10" Type="http://schemas.openxmlformats.org/officeDocument/2006/relationships/image" Target="../media/image69.emf"/><Relationship Id="rId4" Type="http://schemas.openxmlformats.org/officeDocument/2006/relationships/image" Target="../media/image63.emf"/><Relationship Id="rId9" Type="http://schemas.openxmlformats.org/officeDocument/2006/relationships/image" Target="../media/image68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73.emf"/><Relationship Id="rId7" Type="http://schemas.openxmlformats.org/officeDocument/2006/relationships/image" Target="../media/image77.emf"/><Relationship Id="rId12" Type="http://schemas.openxmlformats.org/officeDocument/2006/relationships/image" Target="../media/image82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Relationship Id="rId6" Type="http://schemas.openxmlformats.org/officeDocument/2006/relationships/image" Target="../media/image76.emf"/><Relationship Id="rId11" Type="http://schemas.openxmlformats.org/officeDocument/2006/relationships/image" Target="../media/image81.emf"/><Relationship Id="rId5" Type="http://schemas.openxmlformats.org/officeDocument/2006/relationships/image" Target="../media/image75.emf"/><Relationship Id="rId10" Type="http://schemas.openxmlformats.org/officeDocument/2006/relationships/image" Target="../media/image80.emf"/><Relationship Id="rId4" Type="http://schemas.openxmlformats.org/officeDocument/2006/relationships/image" Target="../media/image74.emf"/><Relationship Id="rId9" Type="http://schemas.openxmlformats.org/officeDocument/2006/relationships/image" Target="../media/image7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F577CE-0D0D-40D7-9686-29A92699FA4F}" type="datetimeFigureOut">
              <a:rPr lang="sl-SI"/>
              <a:pPr>
                <a:defRPr/>
              </a:pPr>
              <a:t>24.11.2012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l-SI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575B4FD-E353-4767-920E-AEC50170180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3759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1BB7C-BCAB-4F0C-A040-BFFC2FEBF7C2}" type="datetimeFigureOut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148E2-11B4-48B3-AC36-1400A5DD7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9D893-CA4B-4C38-A6CE-DE4C0B962C71}" type="datetimeFigureOut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123C7-07F2-4333-9A3A-7404830FF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E4D0-6A5C-495F-9B0E-03E6E96C8F0E}" type="datetimeFigureOut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E56C1-8DB9-43AE-BE30-BC5B64960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DDF5E-3386-4551-9474-5E725492A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1821E-3027-49CD-96C9-F9C43374F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0DF02-15E3-4A17-83E6-0BFFC5D2F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DD00-4533-4A2F-BE9F-422DDE08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F9CB-02B3-4DCD-A3A5-0904CB16F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6E154-6A36-494D-9E4D-E5783DBFF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ADF5B-DC95-40B9-BCB1-C23A11441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E3E97-70F3-4D8C-8B4D-D20C06868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BC719-530C-4B6F-B53F-752CAA82FEE3}" type="datetimeFigureOut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C61BC-7FCA-4438-A8EE-AEC90F663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D3614-D09E-487E-9675-5EC58469C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FDFBC-19F0-4006-A9C7-1929E3354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56544-0A8A-4EB6-AA60-25D9B0E48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CF78-8731-4FD6-8348-328F109FB39A}" type="datetimeFigureOut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20055-521C-46BA-8024-E5A03C4C8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9254-B263-4867-BE68-6AB96F2F1F53}" type="datetimeFigureOut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CDEED-BF6C-4A19-87DF-E4EFA719B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32B71-A85E-407F-9ACE-CD10B4E227E4}" type="datetimeFigureOut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F1F49-0B44-46DC-B09F-8C40D8AB5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6B9FA-4702-4403-9B59-7FC21644D171}" type="datetimeFigureOut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E2DC-F941-4931-8E1C-F1765DAFE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577BC-31E6-403E-8C10-5A0454836B43}" type="datetimeFigureOut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0434D-D2E4-43EA-BAE6-BCB2F13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02B2-6D89-4054-A6D9-F9F11B96A365}" type="datetimeFigureOut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F7C34-B5B9-4CDD-AF01-F07C32900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C88AB-716F-4E15-81C4-B405164F1ACC}" type="datetimeFigureOut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7253-8DEA-47B2-BA4A-8727B6AFE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C9326B-B163-48DE-A99F-1EE1E7EA8BE6}" type="datetimeFigureOut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17C1E3-AA81-48D0-87C3-A3759A0CE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B1BA6C-1052-44A1-BF26-DEAEA16E7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67.emf"/><Relationship Id="rId3" Type="http://schemas.openxmlformats.org/officeDocument/2006/relationships/oleObject" Target="../embeddings/oleObject55.bin"/><Relationship Id="rId21" Type="http://schemas.openxmlformats.org/officeDocument/2006/relationships/oleObject" Target="../embeddings/oleObject64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4.emf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66.emf"/><Relationship Id="rId20" Type="http://schemas.openxmlformats.org/officeDocument/2006/relationships/image" Target="../media/image68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1.emf"/><Relationship Id="rId11" Type="http://schemas.openxmlformats.org/officeDocument/2006/relationships/oleObject" Target="../embeddings/oleObject59.bin"/><Relationship Id="rId24" Type="http://schemas.openxmlformats.org/officeDocument/2006/relationships/image" Target="../media/image70.emf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23" Type="http://schemas.openxmlformats.org/officeDocument/2006/relationships/oleObject" Target="../embeddings/oleObject65.bin"/><Relationship Id="rId10" Type="http://schemas.openxmlformats.org/officeDocument/2006/relationships/image" Target="../media/image63.emf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60.e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5.emf"/><Relationship Id="rId22" Type="http://schemas.openxmlformats.org/officeDocument/2006/relationships/image" Target="../media/image6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78.emf"/><Relationship Id="rId26" Type="http://schemas.openxmlformats.org/officeDocument/2006/relationships/image" Target="../media/image82.emf"/><Relationship Id="rId3" Type="http://schemas.openxmlformats.org/officeDocument/2006/relationships/oleObject" Target="../embeddings/oleObject66.bin"/><Relationship Id="rId21" Type="http://schemas.openxmlformats.org/officeDocument/2006/relationships/oleObject" Target="../embeddings/oleObject75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5.emf"/><Relationship Id="rId17" Type="http://schemas.openxmlformats.org/officeDocument/2006/relationships/oleObject" Target="../embeddings/oleObject73.bin"/><Relationship Id="rId25" Type="http://schemas.openxmlformats.org/officeDocument/2006/relationships/oleObject" Target="../embeddings/oleObject77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77.emf"/><Relationship Id="rId20" Type="http://schemas.openxmlformats.org/officeDocument/2006/relationships/image" Target="../media/image79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72.emf"/><Relationship Id="rId11" Type="http://schemas.openxmlformats.org/officeDocument/2006/relationships/oleObject" Target="../embeddings/oleObject70.bin"/><Relationship Id="rId24" Type="http://schemas.openxmlformats.org/officeDocument/2006/relationships/image" Target="../media/image81.emf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23" Type="http://schemas.openxmlformats.org/officeDocument/2006/relationships/oleObject" Target="../embeddings/oleObject76.bin"/><Relationship Id="rId10" Type="http://schemas.openxmlformats.org/officeDocument/2006/relationships/image" Target="../media/image74.emf"/><Relationship Id="rId19" Type="http://schemas.openxmlformats.org/officeDocument/2006/relationships/oleObject" Target="../embeddings/oleObject74.bin"/><Relationship Id="rId4" Type="http://schemas.openxmlformats.org/officeDocument/2006/relationships/image" Target="../media/image71.e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76.emf"/><Relationship Id="rId22" Type="http://schemas.openxmlformats.org/officeDocument/2006/relationships/image" Target="../media/image8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13" Type="http://schemas.openxmlformats.org/officeDocument/2006/relationships/oleObject" Target="../embeddings/oleObject83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87.e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89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4.e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10" Type="http://schemas.openxmlformats.org/officeDocument/2006/relationships/image" Target="../media/image86.emf"/><Relationship Id="rId4" Type="http://schemas.openxmlformats.org/officeDocument/2006/relationships/image" Target="../media/image83.e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8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90.bin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1.e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93.emf"/><Relationship Id="rId4" Type="http://schemas.openxmlformats.org/officeDocument/2006/relationships/image" Target="../media/image90.emf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9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9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9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10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10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10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11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11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emf"/><Relationship Id="rId13" Type="http://schemas.openxmlformats.org/officeDocument/2006/relationships/oleObject" Target="../embeddings/oleObject117.bin"/><Relationship Id="rId18" Type="http://schemas.openxmlformats.org/officeDocument/2006/relationships/image" Target="../media/image123.emf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120.emf"/><Relationship Id="rId17" Type="http://schemas.openxmlformats.org/officeDocument/2006/relationships/oleObject" Target="../embeddings/oleObject119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22.e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7.emf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3.bin"/><Relationship Id="rId15" Type="http://schemas.openxmlformats.org/officeDocument/2006/relationships/oleObject" Target="../embeddings/oleObject118.bin"/><Relationship Id="rId10" Type="http://schemas.openxmlformats.org/officeDocument/2006/relationships/image" Target="../media/image119.emf"/><Relationship Id="rId4" Type="http://schemas.openxmlformats.org/officeDocument/2006/relationships/image" Target="../media/image116.emf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12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13" Type="http://schemas.openxmlformats.org/officeDocument/2006/relationships/oleObject" Target="../embeddings/oleObject125.bin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128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5.emf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21.bin"/><Relationship Id="rId10" Type="http://schemas.openxmlformats.org/officeDocument/2006/relationships/image" Target="../media/image127.emf"/><Relationship Id="rId4" Type="http://schemas.openxmlformats.org/officeDocument/2006/relationships/image" Target="../media/image124.emf"/><Relationship Id="rId9" Type="http://schemas.openxmlformats.org/officeDocument/2006/relationships/oleObject" Target="../embeddings/oleObject123.bin"/><Relationship Id="rId14" Type="http://schemas.openxmlformats.org/officeDocument/2006/relationships/image" Target="../media/image1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3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13" Type="http://schemas.openxmlformats.org/officeDocument/2006/relationships/oleObject" Target="../embeddings/oleObject132.bin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135.e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37.e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2.emf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8.bin"/><Relationship Id="rId15" Type="http://schemas.openxmlformats.org/officeDocument/2006/relationships/oleObject" Target="../embeddings/oleObject133.bin"/><Relationship Id="rId10" Type="http://schemas.openxmlformats.org/officeDocument/2006/relationships/image" Target="../media/image134.emf"/><Relationship Id="rId4" Type="http://schemas.openxmlformats.org/officeDocument/2006/relationships/image" Target="../media/image131.emf"/><Relationship Id="rId9" Type="http://schemas.openxmlformats.org/officeDocument/2006/relationships/oleObject" Target="../embeddings/oleObject130.bin"/><Relationship Id="rId14" Type="http://schemas.openxmlformats.org/officeDocument/2006/relationships/image" Target="../media/image136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emf"/><Relationship Id="rId13" Type="http://schemas.openxmlformats.org/officeDocument/2006/relationships/oleObject" Target="../embeddings/oleObject139.bin"/><Relationship Id="rId3" Type="http://schemas.openxmlformats.org/officeDocument/2006/relationships/oleObject" Target="../embeddings/oleObject134.bin"/><Relationship Id="rId7" Type="http://schemas.openxmlformats.org/officeDocument/2006/relationships/oleObject" Target="../embeddings/oleObject136.bin"/><Relationship Id="rId12" Type="http://schemas.openxmlformats.org/officeDocument/2006/relationships/image" Target="../media/image142.e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44.e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9.emf"/><Relationship Id="rId11" Type="http://schemas.openxmlformats.org/officeDocument/2006/relationships/oleObject" Target="../embeddings/oleObject138.bin"/><Relationship Id="rId5" Type="http://schemas.openxmlformats.org/officeDocument/2006/relationships/oleObject" Target="../embeddings/oleObject135.bin"/><Relationship Id="rId15" Type="http://schemas.openxmlformats.org/officeDocument/2006/relationships/oleObject" Target="../embeddings/oleObject140.bin"/><Relationship Id="rId10" Type="http://schemas.openxmlformats.org/officeDocument/2006/relationships/image" Target="../media/image141.emf"/><Relationship Id="rId4" Type="http://schemas.openxmlformats.org/officeDocument/2006/relationships/image" Target="../media/image138.emf"/><Relationship Id="rId9" Type="http://schemas.openxmlformats.org/officeDocument/2006/relationships/oleObject" Target="../embeddings/oleObject137.bin"/><Relationship Id="rId14" Type="http://schemas.openxmlformats.org/officeDocument/2006/relationships/image" Target="../media/image14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emf"/><Relationship Id="rId13" Type="http://schemas.openxmlformats.org/officeDocument/2006/relationships/oleObject" Target="../embeddings/oleObject146.bin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12" Type="http://schemas.openxmlformats.org/officeDocument/2006/relationships/image" Target="../media/image149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46.emf"/><Relationship Id="rId11" Type="http://schemas.openxmlformats.org/officeDocument/2006/relationships/oleObject" Target="../embeddings/oleObject145.bin"/><Relationship Id="rId5" Type="http://schemas.openxmlformats.org/officeDocument/2006/relationships/oleObject" Target="../embeddings/oleObject142.bin"/><Relationship Id="rId10" Type="http://schemas.openxmlformats.org/officeDocument/2006/relationships/image" Target="../media/image148.emf"/><Relationship Id="rId4" Type="http://schemas.openxmlformats.org/officeDocument/2006/relationships/image" Target="../media/image145.emf"/><Relationship Id="rId9" Type="http://schemas.openxmlformats.org/officeDocument/2006/relationships/oleObject" Target="../embeddings/oleObject144.bin"/><Relationship Id="rId14" Type="http://schemas.openxmlformats.org/officeDocument/2006/relationships/image" Target="../media/image15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5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emf"/><Relationship Id="rId13" Type="http://schemas.openxmlformats.org/officeDocument/2006/relationships/oleObject" Target="../embeddings/oleObject153.bin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12" Type="http://schemas.openxmlformats.org/officeDocument/2006/relationships/image" Target="../media/image156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53.emf"/><Relationship Id="rId11" Type="http://schemas.openxmlformats.org/officeDocument/2006/relationships/oleObject" Target="../embeddings/oleObject152.bin"/><Relationship Id="rId5" Type="http://schemas.openxmlformats.org/officeDocument/2006/relationships/oleObject" Target="../embeddings/oleObject149.bin"/><Relationship Id="rId10" Type="http://schemas.openxmlformats.org/officeDocument/2006/relationships/image" Target="../media/image155.emf"/><Relationship Id="rId4" Type="http://schemas.openxmlformats.org/officeDocument/2006/relationships/image" Target="../media/image152.emf"/><Relationship Id="rId9" Type="http://schemas.openxmlformats.org/officeDocument/2006/relationships/oleObject" Target="../embeddings/oleObject151.bin"/><Relationship Id="rId14" Type="http://schemas.openxmlformats.org/officeDocument/2006/relationships/image" Target="../media/image15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59.emf"/><Relationship Id="rId5" Type="http://schemas.openxmlformats.org/officeDocument/2006/relationships/oleObject" Target="../embeddings/oleObject155.bin"/><Relationship Id="rId4" Type="http://schemas.openxmlformats.org/officeDocument/2006/relationships/image" Target="../media/image158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emf"/><Relationship Id="rId13" Type="http://schemas.openxmlformats.org/officeDocument/2006/relationships/oleObject" Target="../embeddings/oleObject161.bin"/><Relationship Id="rId18" Type="http://schemas.openxmlformats.org/officeDocument/2006/relationships/image" Target="../media/image167.emf"/><Relationship Id="rId3" Type="http://schemas.openxmlformats.org/officeDocument/2006/relationships/oleObject" Target="../embeddings/oleObject156.bin"/><Relationship Id="rId21" Type="http://schemas.openxmlformats.org/officeDocument/2006/relationships/oleObject" Target="../embeddings/oleObject165.bin"/><Relationship Id="rId7" Type="http://schemas.openxmlformats.org/officeDocument/2006/relationships/oleObject" Target="../embeddings/oleObject158.bin"/><Relationship Id="rId12" Type="http://schemas.openxmlformats.org/officeDocument/2006/relationships/image" Target="../media/image164.emf"/><Relationship Id="rId17" Type="http://schemas.openxmlformats.org/officeDocument/2006/relationships/oleObject" Target="../embeddings/oleObject163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66.emf"/><Relationship Id="rId20" Type="http://schemas.openxmlformats.org/officeDocument/2006/relationships/image" Target="../media/image168.e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61.emf"/><Relationship Id="rId11" Type="http://schemas.openxmlformats.org/officeDocument/2006/relationships/oleObject" Target="../embeddings/oleObject160.bin"/><Relationship Id="rId5" Type="http://schemas.openxmlformats.org/officeDocument/2006/relationships/oleObject" Target="../embeddings/oleObject157.bin"/><Relationship Id="rId15" Type="http://schemas.openxmlformats.org/officeDocument/2006/relationships/oleObject" Target="../embeddings/oleObject162.bin"/><Relationship Id="rId10" Type="http://schemas.openxmlformats.org/officeDocument/2006/relationships/image" Target="../media/image163.emf"/><Relationship Id="rId19" Type="http://schemas.openxmlformats.org/officeDocument/2006/relationships/oleObject" Target="../embeddings/oleObject164.bin"/><Relationship Id="rId4" Type="http://schemas.openxmlformats.org/officeDocument/2006/relationships/image" Target="../media/image160.emf"/><Relationship Id="rId9" Type="http://schemas.openxmlformats.org/officeDocument/2006/relationships/oleObject" Target="../embeddings/oleObject159.bin"/><Relationship Id="rId14" Type="http://schemas.openxmlformats.org/officeDocument/2006/relationships/image" Target="../media/image165.emf"/><Relationship Id="rId22" Type="http://schemas.openxmlformats.org/officeDocument/2006/relationships/image" Target="../media/image16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71.emf"/><Relationship Id="rId5" Type="http://schemas.openxmlformats.org/officeDocument/2006/relationships/oleObject" Target="../embeddings/oleObject167.bin"/><Relationship Id="rId4" Type="http://schemas.openxmlformats.org/officeDocument/2006/relationships/image" Target="../media/image17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emf"/><Relationship Id="rId3" Type="http://schemas.openxmlformats.org/officeDocument/2006/relationships/oleObject" Target="../embeddings/oleObject168.bin"/><Relationship Id="rId7" Type="http://schemas.openxmlformats.org/officeDocument/2006/relationships/oleObject" Target="../embeddings/oleObject17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76.emf"/><Relationship Id="rId11" Type="http://schemas.openxmlformats.org/officeDocument/2006/relationships/image" Target="../media/image179.png"/><Relationship Id="rId5" Type="http://schemas.openxmlformats.org/officeDocument/2006/relationships/oleObject" Target="../embeddings/oleObject169.bin"/><Relationship Id="rId10" Type="http://schemas.openxmlformats.org/officeDocument/2006/relationships/image" Target="../media/image178.emf"/><Relationship Id="rId4" Type="http://schemas.openxmlformats.org/officeDocument/2006/relationships/image" Target="../media/image175.emf"/><Relationship Id="rId9" Type="http://schemas.openxmlformats.org/officeDocument/2006/relationships/oleObject" Target="../embeddings/oleObject17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emf"/><Relationship Id="rId3" Type="http://schemas.openxmlformats.org/officeDocument/2006/relationships/oleObject" Target="../embeddings/oleObject172.bin"/><Relationship Id="rId7" Type="http://schemas.openxmlformats.org/officeDocument/2006/relationships/oleObject" Target="../embeddings/oleObject174.bin"/><Relationship Id="rId12" Type="http://schemas.openxmlformats.org/officeDocument/2006/relationships/image" Target="../media/image184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81.emf"/><Relationship Id="rId11" Type="http://schemas.openxmlformats.org/officeDocument/2006/relationships/oleObject" Target="../embeddings/oleObject176.bin"/><Relationship Id="rId5" Type="http://schemas.openxmlformats.org/officeDocument/2006/relationships/oleObject" Target="../embeddings/oleObject173.bin"/><Relationship Id="rId10" Type="http://schemas.openxmlformats.org/officeDocument/2006/relationships/image" Target="../media/image183.emf"/><Relationship Id="rId4" Type="http://schemas.openxmlformats.org/officeDocument/2006/relationships/image" Target="../media/image180.emf"/><Relationship Id="rId9" Type="http://schemas.openxmlformats.org/officeDocument/2006/relationships/oleObject" Target="../embeddings/oleObject175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emf"/><Relationship Id="rId3" Type="http://schemas.openxmlformats.org/officeDocument/2006/relationships/oleObject" Target="../embeddings/oleObject177.bin"/><Relationship Id="rId7" Type="http://schemas.openxmlformats.org/officeDocument/2006/relationships/oleObject" Target="../embeddings/oleObject17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86.emf"/><Relationship Id="rId5" Type="http://schemas.openxmlformats.org/officeDocument/2006/relationships/oleObject" Target="../embeddings/oleObject178.bin"/><Relationship Id="rId4" Type="http://schemas.openxmlformats.org/officeDocument/2006/relationships/image" Target="../media/image185.emf"/><Relationship Id="rId9" Type="http://schemas.openxmlformats.org/officeDocument/2006/relationships/image" Target="../media/image18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89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emf"/><Relationship Id="rId3" Type="http://schemas.openxmlformats.org/officeDocument/2006/relationships/oleObject" Target="../embeddings/oleObject181.bin"/><Relationship Id="rId7" Type="http://schemas.openxmlformats.org/officeDocument/2006/relationships/oleObject" Target="../embeddings/oleObject18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91.emf"/><Relationship Id="rId5" Type="http://schemas.openxmlformats.org/officeDocument/2006/relationships/oleObject" Target="../embeddings/oleObject182.bin"/><Relationship Id="rId10" Type="http://schemas.openxmlformats.org/officeDocument/2006/relationships/image" Target="../media/image193.emf"/><Relationship Id="rId4" Type="http://schemas.openxmlformats.org/officeDocument/2006/relationships/image" Target="../media/image190.emf"/><Relationship Id="rId9" Type="http://schemas.openxmlformats.org/officeDocument/2006/relationships/oleObject" Target="../embeddings/oleObject18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38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4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51.wmf"/><Relationship Id="rId26" Type="http://schemas.openxmlformats.org/officeDocument/2006/relationships/image" Target="../media/image55.wmf"/><Relationship Id="rId3" Type="http://schemas.openxmlformats.org/officeDocument/2006/relationships/oleObject" Target="../embeddings/oleObject43.bin"/><Relationship Id="rId21" Type="http://schemas.openxmlformats.org/officeDocument/2006/relationships/oleObject" Target="../embeddings/oleObject52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50.bin"/><Relationship Id="rId25" Type="http://schemas.openxmlformats.org/officeDocument/2006/relationships/oleObject" Target="../embeddings/oleObject54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7.bin"/><Relationship Id="rId24" Type="http://schemas.openxmlformats.org/officeDocument/2006/relationships/image" Target="../media/image54.wmf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23" Type="http://schemas.openxmlformats.org/officeDocument/2006/relationships/oleObject" Target="../embeddings/oleObject53.bin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49.wmf"/><Relationship Id="rId22" Type="http://schemas.openxmlformats.org/officeDocument/2006/relationships/image" Target="../media/image5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0" y="2297113"/>
            <a:ext cx="1447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bg1"/>
                </a:solidFill>
                <a:latin typeface="+mn-lt"/>
              </a:rPr>
              <a:t>abc</a:t>
            </a:r>
            <a:r>
              <a:rPr lang="sl-SI">
                <a:solidFill>
                  <a:schemeClr val="bg1"/>
                </a:solidFill>
                <a:latin typeface="+mn-lt"/>
                <a:sym typeface="Euclid Math One"/>
              </a:rPr>
              <a:t></a:t>
            </a:r>
            <a:r>
              <a:rPr lang="sl-SI">
                <a:solidFill>
                  <a:schemeClr val="bg1"/>
                </a:solidFill>
                <a:latin typeface="+mn-lt"/>
                <a:sym typeface="Euclid Math Two"/>
              </a:rPr>
              <a:t></a:t>
            </a:r>
            <a:r>
              <a:rPr lang="sl-SI">
                <a:solidFill>
                  <a:schemeClr val="bg1"/>
                </a:solidFill>
                <a:latin typeface="+mn-lt"/>
                <a:sym typeface="MT Extra"/>
              </a:rPr>
              <a:t></a:t>
            </a:r>
            <a:r>
              <a:rPr lang="sl-SI">
                <a:solidFill>
                  <a:schemeClr val="bg1"/>
                </a:solidFill>
                <a:latin typeface="+mn-lt"/>
                <a:sym typeface="Symbol"/>
              </a:rPr>
              <a:t></a:t>
            </a:r>
            <a:endParaRPr lang="sl-SI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2057400"/>
            <a:ext cx="6477000" cy="1295400"/>
          </a:xfrm>
          <a:prstGeom prst="roundRect">
            <a:avLst/>
          </a:prstGeom>
          <a:solidFill>
            <a:schemeClr val="accent1">
              <a:alpha val="5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3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3962400"/>
            <a:ext cx="6477000" cy="1143000"/>
          </a:xfrm>
          <a:prstGeom prst="roundRect">
            <a:avLst/>
          </a:prstGeom>
          <a:solidFill>
            <a:schemeClr val="accent1">
              <a:alpha val="5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UNIVERZITETNA ŠTUDIJSKA PROGRAMA</a:t>
            </a:r>
          </a:p>
          <a:p>
            <a:pPr algn="ctr">
              <a:defRPr/>
            </a:pPr>
            <a:r>
              <a:rPr lang="sl-SI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LABORATORIJSKA BIOMEDICINA IN KOZMETOLOGIJA</a:t>
            </a:r>
          </a:p>
          <a:p>
            <a:pPr algn="ctr">
              <a:defRPr/>
            </a:pPr>
            <a:r>
              <a:rPr lang="sl-SI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sl-SI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753820-74BF-4B3C-B2B0-2D6CAD341A9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3352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sl-SI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UPORABA INTEGRALA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90600" y="2743200"/>
            <a:ext cx="160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Ploščine likov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657600" y="2754868"/>
            <a:ext cx="182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Dolžine krivulj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2" name="Picture 5" descr="plos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6" t="7745" r="23586" b="41429"/>
          <a:stretch>
            <a:fillRect/>
          </a:stretch>
        </p:blipFill>
        <p:spPr bwMode="auto">
          <a:xfrm>
            <a:off x="533400" y="1243012"/>
            <a:ext cx="2362200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spira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14412"/>
            <a:ext cx="172085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629400" y="2754868"/>
            <a:ext cx="1676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Povprečja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5" name="Picture 8" descr="povp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 t="13281" r="5263" b="17653"/>
          <a:stretch>
            <a:fillRect/>
          </a:stretch>
        </p:blipFill>
        <p:spPr bwMode="auto">
          <a:xfrm>
            <a:off x="5562600" y="1090612"/>
            <a:ext cx="3200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917121" y="5791200"/>
            <a:ext cx="274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Diferencialne enačbe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57200" y="3947517"/>
            <a:ext cx="3570514" cy="153888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sl-SI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Hitrost ohlajanja nekega telesa je sorazmerna razliki med temperaturo telesa in temperaturo okolice: 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sl-SI" sz="14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                      T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’=</a:t>
            </a:r>
            <a:r>
              <a:rPr lang="en-US" sz="14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k</a:t>
            </a:r>
            <a:r>
              <a:rPr lang="en-US" sz="14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(T-</a:t>
            </a:r>
            <a:r>
              <a:rPr lang="en-US" sz="1400" b="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1400" b="0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en-US" sz="14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sl-SI" sz="1400" b="0" i="1" dirty="0" smtClean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  <a:ea typeface="Arial Unicode MS" pitchFamily="34" charset="-128"/>
              <a:cs typeface="Arial Unicode MS" pitchFamily="34" charset="-128"/>
            </a:endParaRPr>
          </a:p>
          <a:p>
            <a:endParaRPr lang="en-US" sz="700" b="0" i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Kako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hitro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se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bo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vrela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juha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v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prostoru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kjer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je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20</a:t>
            </a:r>
            <a:r>
              <a:rPr lang="en-US" sz="1400" b="0" baseline="30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</a:t>
            </a:r>
            <a:r>
              <a:rPr lang="sl-SI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ohladila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do u</a:t>
            </a:r>
            <a:r>
              <a:rPr lang="sl-SI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žitnih</a:t>
            </a:r>
            <a:r>
              <a:rPr lang="sl-SI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5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0</a:t>
            </a:r>
            <a:r>
              <a:rPr lang="en-US" sz="1400" b="0" baseline="30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715000" y="594360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Verjetnost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7086600" y="4227493"/>
            <a:ext cx="1792288" cy="954107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Kolik</a:t>
            </a:r>
            <a:r>
              <a:rPr lang="sl-SI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šna je verjetnost, da bo žlica, ki pade na tla obležala na eni sami ploščici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?</a:t>
            </a:r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634840" y="3505319"/>
            <a:ext cx="2362200" cy="2362200"/>
            <a:chOff x="2928" y="2208"/>
            <a:chExt cx="1488" cy="1488"/>
          </a:xfrm>
        </p:grpSpPr>
        <p:pic>
          <p:nvPicPr>
            <p:cNvPr id="21" name="Picture 11" descr="ploscic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208"/>
              <a:ext cx="1488" cy="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18"/>
            <p:cNvGrpSpPr>
              <a:grpSpLocks/>
            </p:cNvGrpSpPr>
            <p:nvPr/>
          </p:nvGrpSpPr>
          <p:grpSpPr bwMode="auto">
            <a:xfrm rot="2239128">
              <a:off x="3552" y="2688"/>
              <a:ext cx="96" cy="23"/>
              <a:chOff x="2592" y="2016"/>
              <a:chExt cx="96" cy="23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2640" y="2028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sl-SI"/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auto">
              <a:xfrm>
                <a:off x="2592" y="2016"/>
                <a:ext cx="45" cy="23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sl-SI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RAČUNANJE INTEGRALOV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80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1" grpId="0" autoUpdateAnimBg="0"/>
      <p:bldP spid="14" grpId="0" autoUpdateAnimBg="0"/>
      <p:bldP spid="16" grpId="0" autoUpdateAnimBg="0"/>
      <p:bldP spid="17" grpId="0" animBg="1" autoUpdateAnimBg="0"/>
      <p:bldP spid="18" grpId="0" autoUpdateAnimBg="0"/>
      <p:bldP spid="1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0"/>
            <a:ext cx="3733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INTEGRACIJSKE  METODE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6910043" y="5435025"/>
            <a:ext cx="2005357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integracija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po delih</a:t>
            </a:r>
            <a:endParaRPr lang="sl-SI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sl-SI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  </a:t>
            </a:r>
            <a:r>
              <a:rPr lang="sl-SI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            </a:t>
            </a:r>
            <a:r>
              <a:rPr lang="sl-SI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</a:t>
            </a:r>
            <a:r>
              <a:rPr lang="sl-SI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per</a:t>
            </a:r>
            <a:r>
              <a:rPr lang="sl-SI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partes</a:t>
            </a:r>
            <a:r>
              <a:rPr lang="sl-SI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</a:t>
            </a:r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6113992" y="3733800"/>
            <a:ext cx="2801408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uvedba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nove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spremenljivke</a:t>
            </a:r>
            <a:endParaRPr lang="sl-SI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sl-SI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               </a:t>
            </a:r>
            <a:r>
              <a:rPr lang="sl-SI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      </a:t>
            </a:r>
            <a:r>
              <a:rPr lang="sl-SI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(substitucija)</a:t>
            </a:r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4" name="Object 0"/>
          <p:cNvGraphicFramePr>
            <a:graphicFrameLocks noChangeAspect="1"/>
          </p:cNvGraphicFramePr>
          <p:nvPr/>
        </p:nvGraphicFramePr>
        <p:xfrm>
          <a:off x="3886201" y="5334000"/>
          <a:ext cx="2286000" cy="413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24" name="Equation" r:id="rId3" imgW="43450560" imgH="8928000" progId="Equation.DSMT4">
                  <p:embed/>
                </p:oleObj>
              </mc:Choice>
              <mc:Fallback>
                <p:oleObj name="Equation" r:id="rId3" imgW="43450560" imgH="8928000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1" y="5334000"/>
                        <a:ext cx="2286000" cy="413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/>
        </p:nvGraphicFramePr>
        <p:xfrm>
          <a:off x="3878263" y="3352800"/>
          <a:ext cx="33607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25" name="Equation" r:id="rId5" imgW="62948160" imgH="8928000" progId="Equation.DSMT4">
                  <p:embed/>
                </p:oleObj>
              </mc:Choice>
              <mc:Fallback>
                <p:oleObj name="Equation" r:id="rId5" imgW="62948160" imgH="892800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3" y="3352800"/>
                        <a:ext cx="336073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3886200" y="4800600"/>
          <a:ext cx="49037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26" name="Equation" r:id="rId7" imgW="93007080" imgH="8928000" progId="Equation.DSMT4">
                  <p:embed/>
                </p:oleObj>
              </mc:Choice>
              <mc:Fallback>
                <p:oleObj name="Equation" r:id="rId7" imgW="93007080" imgH="8928000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800600"/>
                        <a:ext cx="4903787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3903662" y="2438400"/>
          <a:ext cx="2882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27" name="Equation" r:id="rId9" imgW="54011880" imgH="8928000" progId="Equation.DSMT4">
                  <p:embed/>
                </p:oleObj>
              </mc:Choice>
              <mc:Fallback>
                <p:oleObj name="Equation" r:id="rId9" imgW="54011880" imgH="8928000" progId="Equation.DSMT4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62" y="2438400"/>
                        <a:ext cx="28829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/>
        </p:nvGraphicFramePr>
        <p:xfrm>
          <a:off x="3886200" y="1600200"/>
          <a:ext cx="42719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28" name="Equation" r:id="rId11" imgW="80008560" imgH="8928000" progId="Equation.DSMT4">
                  <p:embed/>
                </p:oleObj>
              </mc:Choice>
              <mc:Fallback>
                <p:oleObj name="Equation" r:id="rId11" imgW="80008560" imgH="8928000" progId="Equation.DSMT4">
                  <p:embed/>
                  <p:pic>
                    <p:nvPicPr>
                      <p:cNvPr id="0" name="Picture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00200"/>
                        <a:ext cx="427196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44"/>
          <p:cNvGrpSpPr>
            <a:grpSpLocks/>
          </p:cNvGrpSpPr>
          <p:nvPr/>
        </p:nvGrpSpPr>
        <p:grpSpPr bwMode="auto">
          <a:xfrm>
            <a:off x="457200" y="1352549"/>
            <a:ext cx="2735263" cy="4648201"/>
            <a:chOff x="295" y="1152"/>
            <a:chExt cx="1723" cy="2928"/>
          </a:xfrm>
        </p:grpSpPr>
        <p:graphicFrame>
          <p:nvGraphicFramePr>
            <p:cNvPr id="20" name="Object 7"/>
            <p:cNvGraphicFramePr>
              <a:graphicFrameLocks noChangeAspect="1"/>
            </p:cNvGraphicFramePr>
            <p:nvPr/>
          </p:nvGraphicFramePr>
          <p:xfrm>
            <a:off x="302" y="2128"/>
            <a:ext cx="799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529" name="Equation" r:id="rId13" imgW="23140800" imgH="8928000" progId="Equation.DSMT4">
                    <p:embed/>
                  </p:oleObj>
                </mc:Choice>
                <mc:Fallback>
                  <p:oleObj name="Equation" r:id="rId13" imgW="23140800" imgH="8928000" progId="Equation.DSMT4">
                    <p:embed/>
                    <p:pic>
                      <p:nvPicPr>
                        <p:cNvPr id="0" name="Picture 2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" y="2128"/>
                          <a:ext cx="799" cy="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8"/>
            <p:cNvGraphicFramePr>
              <a:graphicFrameLocks noChangeAspect="1"/>
            </p:cNvGraphicFramePr>
            <p:nvPr/>
          </p:nvGraphicFramePr>
          <p:xfrm>
            <a:off x="295" y="2556"/>
            <a:ext cx="1297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530" name="Equation" r:id="rId15" imgW="38576160" imgH="8928000" progId="Equation.DSMT4">
                    <p:embed/>
                  </p:oleObj>
                </mc:Choice>
                <mc:Fallback>
                  <p:oleObj name="Equation" r:id="rId15" imgW="38576160" imgH="8928000" progId="Equation.DSMT4">
                    <p:embed/>
                    <p:pic>
                      <p:nvPicPr>
                        <p:cNvPr id="0" name="Picture 2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2556"/>
                          <a:ext cx="1297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9"/>
            <p:cNvGraphicFramePr>
              <a:graphicFrameLocks noChangeAspect="1"/>
            </p:cNvGraphicFramePr>
            <p:nvPr/>
          </p:nvGraphicFramePr>
          <p:xfrm>
            <a:off x="295" y="2941"/>
            <a:ext cx="1220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531" name="Equation" r:id="rId17" imgW="35326800" imgH="8928000" progId="Equation.DSMT4">
                    <p:embed/>
                  </p:oleObj>
                </mc:Choice>
                <mc:Fallback>
                  <p:oleObj name="Equation" r:id="rId17" imgW="35326800" imgH="8928000" progId="Equation.DSMT4">
                    <p:embed/>
                    <p:pic>
                      <p:nvPicPr>
                        <p:cNvPr id="0" name="Picture 2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2941"/>
                          <a:ext cx="1220" cy="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10"/>
            <p:cNvGraphicFramePr>
              <a:graphicFrameLocks noChangeAspect="1"/>
            </p:cNvGraphicFramePr>
            <p:nvPr/>
          </p:nvGraphicFramePr>
          <p:xfrm>
            <a:off x="356" y="1152"/>
            <a:ext cx="1662" cy="8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532" name="Equation" r:id="rId19" imgW="51980760" imgH="28435320" progId="Equation.DSMT4">
                    <p:embed/>
                  </p:oleObj>
                </mc:Choice>
                <mc:Fallback>
                  <p:oleObj name="Equation" r:id="rId19" imgW="51980760" imgH="28435320" progId="Equation.DSMT4">
                    <p:embed/>
                    <p:pic>
                      <p:nvPicPr>
                        <p:cNvPr id="0" name="Picture 2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" y="1152"/>
                          <a:ext cx="1662" cy="8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11"/>
            <p:cNvGraphicFramePr>
              <a:graphicFrameLocks noChangeAspect="1"/>
            </p:cNvGraphicFramePr>
            <p:nvPr/>
          </p:nvGraphicFramePr>
          <p:xfrm>
            <a:off x="295" y="3258"/>
            <a:ext cx="1599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533" name="Equation" r:id="rId21" imgW="47512800" imgH="13804920" progId="Equation.DSMT4">
                    <p:embed/>
                  </p:oleObj>
                </mc:Choice>
                <mc:Fallback>
                  <p:oleObj name="Equation" r:id="rId21" imgW="47512800" imgH="13804920" progId="Equation.DSMT4">
                    <p:embed/>
                    <p:pic>
                      <p:nvPicPr>
                        <p:cNvPr id="0" name="Picture 2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3258"/>
                          <a:ext cx="1599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2"/>
            <p:cNvGraphicFramePr>
              <a:graphicFrameLocks noChangeAspect="1"/>
            </p:cNvGraphicFramePr>
            <p:nvPr/>
          </p:nvGraphicFramePr>
          <p:xfrm>
            <a:off x="295" y="3708"/>
            <a:ext cx="1530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534" name="Equation" r:id="rId23" imgW="45481680" imgH="12585600" progId="Equation.DSMT4">
                    <p:embed/>
                  </p:oleObj>
                </mc:Choice>
                <mc:Fallback>
                  <p:oleObj name="Equation" r:id="rId23" imgW="45481680" imgH="12585600" progId="Equation.DSMT4">
                    <p:embed/>
                    <p:pic>
                      <p:nvPicPr>
                        <p:cNvPr id="0" name="Picture 2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3708"/>
                          <a:ext cx="1530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 useBgFill="1">
        <p:nvSpPr>
          <p:cNvPr id="26" name="Text Box 45"/>
          <p:cNvSpPr txBox="1">
            <a:spLocks noChangeArrowheads="1"/>
          </p:cNvSpPr>
          <p:nvPr/>
        </p:nvSpPr>
        <p:spPr bwMode="auto">
          <a:xfrm>
            <a:off x="457200" y="533400"/>
            <a:ext cx="7315200" cy="402291"/>
          </a:xfrm>
          <a:prstGeom prst="rect">
            <a:avLst/>
          </a:prstGeom>
          <a:ln w="1905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0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TABELA OSNOVNIH INTEGRALOV IN PRAVIL </a:t>
            </a:r>
            <a:r>
              <a:rPr lang="sl-SI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 INTEGRIRANJE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379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753820-74BF-4B3C-B2B0-2D6CAD341A9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81000" y="381000"/>
            <a:ext cx="4066370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INTEGR</a:t>
            </a:r>
            <a:r>
              <a:rPr lang="sl-SI" sz="20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ACIJA</a:t>
            </a:r>
            <a:r>
              <a:rPr lang="en-US" sz="20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RACIONALNIH FUNKCIJ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0" name="Object 30"/>
          <p:cNvGraphicFramePr>
            <a:graphicFrameLocks noChangeAspect="1"/>
          </p:cNvGraphicFramePr>
          <p:nvPr/>
        </p:nvGraphicFramePr>
        <p:xfrm>
          <a:off x="447675" y="814387"/>
          <a:ext cx="1131888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6" name="Equation" r:id="rId3" imgW="22328280" imgH="13398480" progId="Equation.DSMT4">
                  <p:embed/>
                </p:oleObj>
              </mc:Choice>
              <mc:Fallback>
                <p:oleObj name="Equation" r:id="rId3" imgW="22328280" imgH="13398480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814387"/>
                        <a:ext cx="1131888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752600" y="890587"/>
            <a:ext cx="2514600" cy="3715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P(x),Q(x)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polinoma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457200" y="1447800"/>
          <a:ext cx="35512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7" name="Equation" r:id="rId5" imgW="75134160" imgH="12585600" progId="Equation.DSMT4">
                  <p:embed/>
                </p:oleObj>
              </mc:Choice>
              <mc:Fallback>
                <p:oleObj name="Equation" r:id="rId5" imgW="75134160" imgH="1258560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355123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4267200" y="1066800"/>
            <a:ext cx="4630094" cy="53340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4443413" y="1143000"/>
          <a:ext cx="1901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8" name="Equation" r:id="rId7" imgW="39388680" imgH="13398480" progId="Equation.DSMT4">
                  <p:embed/>
                </p:oleObj>
              </mc:Choice>
              <mc:Fallback>
                <p:oleObj name="Equation" r:id="rId7" imgW="39388680" imgH="1339848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413" y="1143000"/>
                        <a:ext cx="19018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04800" y="2064603"/>
            <a:ext cx="3505200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1.korak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</a:t>
            </a:r>
            <a:r>
              <a:rPr lang="sl-SI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je potrebno, z deljenjem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prevedemo na primer, ko je stopnja števca manjša od stopnje imenovalca.</a:t>
            </a: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/>
        </p:nvGraphicFramePr>
        <p:xfrm>
          <a:off x="4367214" y="1981200"/>
          <a:ext cx="3886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9" name="Equation" r:id="rId9" imgW="80821080" imgH="7302600" progId="Equation.DSMT4">
                  <p:embed/>
                </p:oleObj>
              </mc:Choice>
              <mc:Fallback>
                <p:oleObj name="Equation" r:id="rId9" imgW="80821080" imgH="73026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4" y="1981200"/>
                        <a:ext cx="3886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205728" y="1981200"/>
            <a:ext cx="8748000" cy="1588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5728" y="2971800"/>
            <a:ext cx="8748000" cy="1588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05728" y="5105400"/>
            <a:ext cx="8748000" cy="1588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304800" y="2971800"/>
            <a:ext cx="3352800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16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lang="en-US" sz="16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r>
              <a:rPr lang="en-US" sz="1600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korak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</a:t>
            </a:r>
            <a:r>
              <a:rPr lang="sl-SI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Imenovalec razcepimo na faktorje, potem pa </a:t>
            </a:r>
            <a:r>
              <a:rPr lang="sl-SI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integrand</a:t>
            </a:r>
            <a:r>
              <a:rPr lang="sl-SI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razcepimo na delne ulomke oblike</a:t>
            </a: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24" name="Object 34"/>
          <p:cNvGraphicFramePr>
            <a:graphicFrameLocks noChangeAspect="1"/>
          </p:cNvGraphicFramePr>
          <p:nvPr/>
        </p:nvGraphicFramePr>
        <p:xfrm>
          <a:off x="533400" y="3886200"/>
          <a:ext cx="2743200" cy="632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40" name="Equation" r:id="rId11" imgW="55636560" imgH="13398480" progId="Equation.DSMT4">
                  <p:embed/>
                </p:oleObj>
              </mc:Choice>
              <mc:Fallback>
                <p:oleObj name="Equation" r:id="rId11" imgW="55636560" imgH="1339848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86200"/>
                        <a:ext cx="2743200" cy="632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/>
          <p:cNvGraphicFramePr>
            <a:graphicFrameLocks noChangeAspect="1"/>
          </p:cNvGraphicFramePr>
          <p:nvPr/>
        </p:nvGraphicFramePr>
        <p:xfrm>
          <a:off x="4443413" y="2971800"/>
          <a:ext cx="24225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41" name="Equation" r:id="rId13" imgW="54417960" imgH="13398480" progId="Equation.DSMT4">
                  <p:embed/>
                </p:oleObj>
              </mc:Choice>
              <mc:Fallback>
                <p:oleObj name="Equation" r:id="rId13" imgW="54417960" imgH="1339848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413" y="2971800"/>
                        <a:ext cx="242252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8"/>
          <p:cNvGraphicFramePr>
            <a:graphicFrameLocks noChangeAspect="1"/>
          </p:cNvGraphicFramePr>
          <p:nvPr/>
        </p:nvGraphicFramePr>
        <p:xfrm>
          <a:off x="4495800" y="3657600"/>
          <a:ext cx="4246562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42" name="Equation" r:id="rId15" imgW="95444280" imgH="6489720" progId="Equation.DSMT4">
                  <p:embed/>
                </p:oleObj>
              </mc:Choice>
              <mc:Fallback>
                <p:oleObj name="Equation" r:id="rId15" imgW="95444280" imgH="648972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657600"/>
                        <a:ext cx="4246562" cy="290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9"/>
          <p:cNvGraphicFramePr>
            <a:graphicFrameLocks noChangeAspect="1"/>
          </p:cNvGraphicFramePr>
          <p:nvPr/>
        </p:nvGraphicFramePr>
        <p:xfrm>
          <a:off x="4495800" y="3954382"/>
          <a:ext cx="3352800" cy="541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43" name="Equation" r:id="rId17" imgW="77977800" imgH="12585600" progId="Equation.DSMT4">
                  <p:embed/>
                </p:oleObj>
              </mc:Choice>
              <mc:Fallback>
                <p:oleObj name="Equation" r:id="rId17" imgW="77977800" imgH="1258560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954382"/>
                        <a:ext cx="3352800" cy="5414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1"/>
          <p:cNvGraphicFramePr>
            <a:graphicFrameLocks noChangeAspect="1"/>
          </p:cNvGraphicFramePr>
          <p:nvPr/>
        </p:nvGraphicFramePr>
        <p:xfrm>
          <a:off x="5784850" y="4495800"/>
          <a:ext cx="30543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44" name="Equation" r:id="rId19" imgW="68635080" imgH="13398480" progId="Equation.DSMT4">
                  <p:embed/>
                </p:oleObj>
              </mc:Choice>
              <mc:Fallback>
                <p:oleObj name="Equation" r:id="rId19" imgW="68635080" imgH="1339848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850" y="4495800"/>
                        <a:ext cx="305435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567089"/>
              </p:ext>
            </p:extLst>
          </p:nvPr>
        </p:nvGraphicFramePr>
        <p:xfrm>
          <a:off x="6172200" y="2339975"/>
          <a:ext cx="26384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45" name="Equation" r:id="rId21" imgW="59292360" imgH="14211360" progId="Equation.DSMT4">
                  <p:embed/>
                </p:oleObj>
              </mc:Choice>
              <mc:Fallback>
                <p:oleObj name="Equation" r:id="rId21" imgW="59292360" imgH="1421136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339975"/>
                        <a:ext cx="263842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381000" y="5181600"/>
            <a:ext cx="310886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3.korak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</a:t>
            </a:r>
            <a:r>
              <a:rPr lang="sl-SI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ntegriramo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dobljeni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izraz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r>
              <a:rPr lang="sl-SI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99342" name="Object 14"/>
          <p:cNvGraphicFramePr>
            <a:graphicFrameLocks noChangeAspect="1"/>
          </p:cNvGraphicFramePr>
          <p:nvPr/>
        </p:nvGraphicFramePr>
        <p:xfrm>
          <a:off x="4519613" y="5115108"/>
          <a:ext cx="4090987" cy="599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46" name="Equation" r:id="rId23" imgW="97068960" imgH="14211360" progId="Equation.DSMT4">
                  <p:embed/>
                </p:oleObj>
              </mc:Choice>
              <mc:Fallback>
                <p:oleObj name="Equation" r:id="rId23" imgW="97068960" imgH="1421136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613" y="5115108"/>
                        <a:ext cx="4090987" cy="5998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3" name="Object 15"/>
          <p:cNvGraphicFramePr>
            <a:graphicFrameLocks noChangeAspect="1"/>
          </p:cNvGraphicFramePr>
          <p:nvPr/>
        </p:nvGraphicFramePr>
        <p:xfrm>
          <a:off x="6114878" y="5767688"/>
          <a:ext cx="262096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47" name="Equation" r:id="rId25" imgW="58886280" imgH="13398480" progId="Equation.DSMT4">
                  <p:embed/>
                </p:oleObj>
              </mc:Choice>
              <mc:Fallback>
                <p:oleObj name="Equation" r:id="rId25" imgW="58886280" imgH="1339848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4878" y="5767688"/>
                        <a:ext cx="2620963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410200" y="0"/>
            <a:ext cx="3733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INTEGRACIJSKE  METODE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80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/>
      <p:bldP spid="23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04800" y="3505200"/>
            <a:ext cx="8592494" cy="28956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5" name="Rounded Rectangle 24"/>
          <p:cNvSpPr/>
          <p:nvPr/>
        </p:nvSpPr>
        <p:spPr>
          <a:xfrm>
            <a:off x="304800" y="838200"/>
            <a:ext cx="8592494" cy="20574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753820-74BF-4B3C-B2B0-2D6CAD341A9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0"/>
            <a:ext cx="3733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INTEGRACIJSKE  METODE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67056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sl-SI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ima imenovalec dvojno ničlo </a:t>
            </a:r>
            <a:r>
              <a:rPr lang="sl-SI" b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lahko vpeljemo </a:t>
            </a:r>
            <a:r>
              <a:rPr lang="sl-SI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novo spremenljivko:</a:t>
            </a:r>
            <a:endParaRPr lang="en-GB" b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533400" y="914400"/>
          <a:ext cx="17256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73" name="Equation" r:id="rId3" imgW="35732880" imgH="13398480" progId="Equation.DSMT4">
                  <p:embed/>
                </p:oleObj>
              </mc:Choice>
              <mc:Fallback>
                <p:oleObj name="Equation" r:id="rId3" imgW="35732880" imgH="13398480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14400"/>
                        <a:ext cx="1725613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3581400" y="1066800"/>
          <a:ext cx="28638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74" name="Equation" r:id="rId5" imgW="59292360" imgH="6489720" progId="Equation.DSMT4">
                  <p:embed/>
                </p:oleObj>
              </mc:Choice>
              <mc:Fallback>
                <p:oleObj name="Equation" r:id="rId5" imgW="59292360" imgH="6489720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066800"/>
                        <a:ext cx="286385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696912" y="1822450"/>
          <a:ext cx="760888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75" name="Equation" r:id="rId7" imgW="157592880" imgH="19088280" progId="Equation.DSMT4">
                  <p:embed/>
                </p:oleObj>
              </mc:Choice>
              <mc:Fallback>
                <p:oleObj name="Equation" r:id="rId7" imgW="157592880" imgH="1908828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2" y="1822450"/>
                        <a:ext cx="7608888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/>
        </p:nvGraphicFramePr>
        <p:xfrm>
          <a:off x="568325" y="3581400"/>
          <a:ext cx="148907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76" name="Equation" r:id="rId9" imgW="30858480" imgH="12585600" progId="Equation.DSMT4">
                  <p:embed/>
                </p:oleObj>
              </mc:Choice>
              <mc:Fallback>
                <p:oleObj name="Equation" r:id="rId9" imgW="30858480" imgH="12585600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3581400"/>
                        <a:ext cx="1489075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81000" y="3048000"/>
            <a:ext cx="83058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imenovalec nima realnih ničel, </a:t>
            </a:r>
            <a:r>
              <a:rPr lang="sl-SI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lahko prevedemo </a:t>
            </a:r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 logaritem in arkus tangens:</a:t>
            </a:r>
            <a:endParaRPr lang="en-GB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8" name="Object 13"/>
          <p:cNvGraphicFramePr>
            <a:graphicFrameLocks noChangeAspect="1"/>
          </p:cNvGraphicFramePr>
          <p:nvPr/>
        </p:nvGraphicFramePr>
        <p:xfrm>
          <a:off x="2971800" y="3600450"/>
          <a:ext cx="31083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77" name="Equation" r:id="rId11" imgW="76352760" imgH="12585600" progId="Equation.DSMT4">
                  <p:embed/>
                </p:oleObj>
              </mc:Choice>
              <mc:Fallback>
                <p:oleObj name="Equation" r:id="rId11" imgW="76352760" imgH="12585600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600450"/>
                        <a:ext cx="31083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4"/>
          <p:cNvGraphicFramePr>
            <a:graphicFrameLocks noChangeAspect="1"/>
          </p:cNvGraphicFramePr>
          <p:nvPr/>
        </p:nvGraphicFramePr>
        <p:xfrm>
          <a:off x="533400" y="4419600"/>
          <a:ext cx="459898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78" name="Equation" r:id="rId13" imgW="112910760" imgH="20307240" progId="Equation.DSMT4">
                  <p:embed/>
                </p:oleObj>
              </mc:Choice>
              <mc:Fallback>
                <p:oleObj name="Equation" r:id="rId13" imgW="112910760" imgH="20307240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19600"/>
                        <a:ext cx="4598988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/>
          <p:cNvGraphicFramePr>
            <a:graphicFrameLocks noChangeAspect="1"/>
          </p:cNvGraphicFramePr>
          <p:nvPr/>
        </p:nvGraphicFramePr>
        <p:xfrm>
          <a:off x="533400" y="5334000"/>
          <a:ext cx="67278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79" name="Equation" r:id="rId15" imgW="165310560" imgH="23558400" progId="Equation.DSMT4">
                  <p:embed/>
                </p:oleObj>
              </mc:Choice>
              <mc:Fallback>
                <p:oleObj name="Equation" r:id="rId15" imgW="165310560" imgH="23558400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34000"/>
                        <a:ext cx="6727825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80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753820-74BF-4B3C-B2B0-2D6CAD341A9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1000" y="514290"/>
            <a:ext cx="35052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sl-SI" sz="20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RAČUNANJE PLOŠČIN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57200" y="1050925"/>
            <a:ext cx="32004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Želimo določiti ploščino pod grafom funkcije 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y=f(x</a:t>
            </a:r>
            <a:r>
              <a:rPr lang="en-US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.</a:t>
            </a:r>
            <a:endParaRPr lang="en-GB" b="0" i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57200" y="2133600"/>
            <a:ext cx="34290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l-SI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 </a:t>
            </a:r>
            <a:r>
              <a:rPr lang="sl-SI" sz="16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P(x</a:t>
            </a:r>
            <a:r>
              <a:rPr lang="sl-SI" sz="16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označimo ploščino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pod grafom na intervalu od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do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x:</a:t>
            </a:r>
            <a:endParaRPr lang="en-GB" b="0" i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22" name="Object 16"/>
          <p:cNvGraphicFramePr>
            <a:graphicFrameLocks noChangeAspect="1"/>
          </p:cNvGraphicFramePr>
          <p:nvPr/>
        </p:nvGraphicFramePr>
        <p:xfrm>
          <a:off x="762000" y="4038600"/>
          <a:ext cx="46021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6" name="Equation" r:id="rId3" imgW="97475400" imgH="8521560" progId="Equation.DSMT4">
                  <p:embed/>
                </p:oleObj>
              </mc:Choice>
              <mc:Fallback>
                <p:oleObj name="Equation" r:id="rId3" imgW="97475400" imgH="8521560" progId="Equation.DSMT4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038600"/>
                        <a:ext cx="4602163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0"/>
          <p:cNvGraphicFramePr>
            <a:graphicFrameLocks noChangeAspect="1"/>
          </p:cNvGraphicFramePr>
          <p:nvPr/>
        </p:nvGraphicFramePr>
        <p:xfrm>
          <a:off x="5410200" y="4648200"/>
          <a:ext cx="31575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7" name="Equation" r:id="rId5" imgW="67822560" imgH="13398480" progId="Equation.DSMT4">
                  <p:embed/>
                </p:oleObj>
              </mc:Choice>
              <mc:Fallback>
                <p:oleObj name="Equation" r:id="rId5" imgW="67822560" imgH="13398480" progId="Equation.DSMT4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648200"/>
                        <a:ext cx="3157538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2590800" y="5867400"/>
            <a:ext cx="4419600" cy="369332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sl-SI" sz="18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P(x)</a:t>
            </a:r>
            <a:r>
              <a:rPr lang="sl-SI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primitivna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funkcija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8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sl-SI" sz="18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(x</a:t>
            </a:r>
            <a:r>
              <a:rPr lang="sl-SI" sz="18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).</a:t>
            </a:r>
            <a:endParaRPr lang="en-GB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Freeform 19"/>
          <p:cNvSpPr>
            <a:spLocks/>
          </p:cNvSpPr>
          <p:nvPr/>
        </p:nvSpPr>
        <p:spPr bwMode="auto">
          <a:xfrm>
            <a:off x="4715054" y="921082"/>
            <a:ext cx="3223419" cy="2567282"/>
          </a:xfrm>
          <a:custGeom>
            <a:avLst/>
            <a:gdLst>
              <a:gd name="T0" fmla="*/ 0 w 1439"/>
              <a:gd name="T1" fmla="*/ 505 h 1239"/>
              <a:gd name="T2" fmla="*/ 322 w 1439"/>
              <a:gd name="T3" fmla="*/ 0 h 1239"/>
              <a:gd name="T4" fmla="*/ 921 w 1439"/>
              <a:gd name="T5" fmla="*/ 371 h 1239"/>
              <a:gd name="T6" fmla="*/ 1439 w 1439"/>
              <a:gd name="T7" fmla="*/ 325 h 1239"/>
              <a:gd name="T8" fmla="*/ 1439 w 1439"/>
              <a:gd name="T9" fmla="*/ 1239 h 1239"/>
              <a:gd name="T10" fmla="*/ 0 w 1439"/>
              <a:gd name="T11" fmla="*/ 1239 h 1239"/>
              <a:gd name="T12" fmla="*/ 0 w 1439"/>
              <a:gd name="T13" fmla="*/ 505 h 12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9"/>
              <a:gd name="T22" fmla="*/ 0 h 1239"/>
              <a:gd name="T23" fmla="*/ 1439 w 1439"/>
              <a:gd name="T24" fmla="*/ 1239 h 12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9" h="1239">
                <a:moveTo>
                  <a:pt x="0" y="505"/>
                </a:moveTo>
                <a:cubicBezTo>
                  <a:pt x="54" y="299"/>
                  <a:pt x="169" y="22"/>
                  <a:pt x="322" y="0"/>
                </a:cubicBezTo>
                <a:cubicBezTo>
                  <a:pt x="507" y="8"/>
                  <a:pt x="759" y="341"/>
                  <a:pt x="921" y="371"/>
                </a:cubicBezTo>
                <a:cubicBezTo>
                  <a:pt x="1082" y="399"/>
                  <a:pt x="1310" y="399"/>
                  <a:pt x="1439" y="325"/>
                </a:cubicBezTo>
                <a:cubicBezTo>
                  <a:pt x="1439" y="781"/>
                  <a:pt x="1439" y="1239"/>
                  <a:pt x="1439" y="1239"/>
                </a:cubicBezTo>
                <a:lnTo>
                  <a:pt x="0" y="1239"/>
                </a:lnTo>
                <a:lnTo>
                  <a:pt x="0" y="505"/>
                </a:lnTo>
                <a:close/>
              </a:path>
            </a:pathLst>
          </a:custGeom>
          <a:solidFill>
            <a:srgbClr val="FFFF99"/>
          </a:solidFill>
          <a:ln w="63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graphicFrame>
        <p:nvGraphicFramePr>
          <p:cNvPr id="45" name="Object 1032"/>
          <p:cNvGraphicFramePr>
            <a:graphicFrameLocks noChangeAspect="1"/>
          </p:cNvGraphicFramePr>
          <p:nvPr/>
        </p:nvGraphicFramePr>
        <p:xfrm>
          <a:off x="7745829" y="3531877"/>
          <a:ext cx="483849" cy="296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8" name="Equation" r:id="rId7" imgW="355138" imgH="177569" progId="Equation.DSMT4">
                  <p:embed/>
                </p:oleObj>
              </mc:Choice>
              <mc:Fallback>
                <p:oleObj name="Equation" r:id="rId7" imgW="355138" imgH="177569" progId="Equation.DSMT4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5829" y="3531877"/>
                        <a:ext cx="483849" cy="2963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4571226" y="912794"/>
            <a:ext cx="2896374" cy="2973406"/>
            <a:chOff x="3577" y="822"/>
            <a:chExt cx="1293" cy="1435"/>
          </a:xfrm>
        </p:grpSpPr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3635" y="822"/>
              <a:ext cx="1201" cy="1251"/>
            </a:xfrm>
            <a:custGeom>
              <a:avLst/>
              <a:gdLst>
                <a:gd name="T0" fmla="*/ 0 w 1305"/>
                <a:gd name="T1" fmla="*/ 528 h 1243"/>
                <a:gd name="T2" fmla="*/ 324 w 1305"/>
                <a:gd name="T3" fmla="*/ 0 h 1243"/>
                <a:gd name="T4" fmla="*/ 922 w 1305"/>
                <a:gd name="T5" fmla="*/ 371 h 1243"/>
                <a:gd name="T6" fmla="*/ 1305 w 1305"/>
                <a:gd name="T7" fmla="*/ 371 h 1243"/>
                <a:gd name="T8" fmla="*/ 1302 w 1305"/>
                <a:gd name="T9" fmla="*/ 1242 h 1243"/>
                <a:gd name="T10" fmla="*/ 2 w 1305"/>
                <a:gd name="T11" fmla="*/ 1239 h 1243"/>
                <a:gd name="T12" fmla="*/ 0 w 1305"/>
                <a:gd name="T13" fmla="*/ 528 h 12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5"/>
                <a:gd name="T22" fmla="*/ 0 h 1243"/>
                <a:gd name="T23" fmla="*/ 1305 w 1305"/>
                <a:gd name="T24" fmla="*/ 1243 h 1243"/>
                <a:gd name="connsiteX0" fmla="*/ 0 w 10000"/>
                <a:gd name="connsiteY0" fmla="*/ 4248 h 9968"/>
                <a:gd name="connsiteX1" fmla="*/ 2483 w 10000"/>
                <a:gd name="connsiteY1" fmla="*/ 0 h 9968"/>
                <a:gd name="connsiteX2" fmla="*/ 7065 w 10000"/>
                <a:gd name="connsiteY2" fmla="*/ 2985 h 9968"/>
                <a:gd name="connsiteX3" fmla="*/ 10000 w 10000"/>
                <a:gd name="connsiteY3" fmla="*/ 2985 h 9968"/>
                <a:gd name="connsiteX4" fmla="*/ 9200 w 10000"/>
                <a:gd name="connsiteY4" fmla="*/ 9770 h 9968"/>
                <a:gd name="connsiteX5" fmla="*/ 15 w 10000"/>
                <a:gd name="connsiteY5" fmla="*/ 9968 h 9968"/>
                <a:gd name="connsiteX6" fmla="*/ 0 w 10000"/>
                <a:gd name="connsiteY6" fmla="*/ 4248 h 9968"/>
                <a:gd name="connsiteX0" fmla="*/ 0 w 10000"/>
                <a:gd name="connsiteY0" fmla="*/ 4262 h 10098"/>
                <a:gd name="connsiteX1" fmla="*/ 2483 w 10000"/>
                <a:gd name="connsiteY1" fmla="*/ 0 h 10098"/>
                <a:gd name="connsiteX2" fmla="*/ 7065 w 10000"/>
                <a:gd name="connsiteY2" fmla="*/ 2995 h 10098"/>
                <a:gd name="connsiteX3" fmla="*/ 10000 w 10000"/>
                <a:gd name="connsiteY3" fmla="*/ 2995 h 10098"/>
                <a:gd name="connsiteX4" fmla="*/ 9200 w 10000"/>
                <a:gd name="connsiteY4" fmla="*/ 10098 h 10098"/>
                <a:gd name="connsiteX5" fmla="*/ 15 w 10000"/>
                <a:gd name="connsiteY5" fmla="*/ 10000 h 10098"/>
                <a:gd name="connsiteX6" fmla="*/ 0 w 10000"/>
                <a:gd name="connsiteY6" fmla="*/ 4262 h 10098"/>
                <a:gd name="connsiteX0" fmla="*/ 0 w 9200"/>
                <a:gd name="connsiteY0" fmla="*/ 4262 h 10098"/>
                <a:gd name="connsiteX1" fmla="*/ 2483 w 9200"/>
                <a:gd name="connsiteY1" fmla="*/ 0 h 10098"/>
                <a:gd name="connsiteX2" fmla="*/ 7065 w 9200"/>
                <a:gd name="connsiteY2" fmla="*/ 2995 h 10098"/>
                <a:gd name="connsiteX3" fmla="*/ 9200 w 9200"/>
                <a:gd name="connsiteY3" fmla="*/ 2974 h 10098"/>
                <a:gd name="connsiteX4" fmla="*/ 9200 w 9200"/>
                <a:gd name="connsiteY4" fmla="*/ 10098 h 10098"/>
                <a:gd name="connsiteX5" fmla="*/ 15 w 9200"/>
                <a:gd name="connsiteY5" fmla="*/ 10000 h 10098"/>
                <a:gd name="connsiteX6" fmla="*/ 0 w 9200"/>
                <a:gd name="connsiteY6" fmla="*/ 4262 h 10098"/>
                <a:gd name="connsiteX0" fmla="*/ 0 w 10000"/>
                <a:gd name="connsiteY0" fmla="*/ 4221 h 10000"/>
                <a:gd name="connsiteX1" fmla="*/ 2699 w 10000"/>
                <a:gd name="connsiteY1" fmla="*/ 0 h 10000"/>
                <a:gd name="connsiteX2" fmla="*/ 7679 w 10000"/>
                <a:gd name="connsiteY2" fmla="*/ 2966 h 10000"/>
                <a:gd name="connsiteX3" fmla="*/ 9970 w 10000"/>
                <a:gd name="connsiteY3" fmla="*/ 3197 h 10000"/>
                <a:gd name="connsiteX4" fmla="*/ 10000 w 10000"/>
                <a:gd name="connsiteY4" fmla="*/ 10000 h 10000"/>
                <a:gd name="connsiteX5" fmla="*/ 16 w 10000"/>
                <a:gd name="connsiteY5" fmla="*/ 9903 h 10000"/>
                <a:gd name="connsiteX6" fmla="*/ 0 w 10000"/>
                <a:gd name="connsiteY6" fmla="*/ 422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0" y="4221"/>
                  </a:moveTo>
                  <a:cubicBezTo>
                    <a:pt x="450" y="2574"/>
                    <a:pt x="1416" y="208"/>
                    <a:pt x="2699" y="0"/>
                  </a:cubicBezTo>
                  <a:cubicBezTo>
                    <a:pt x="4239" y="63"/>
                    <a:pt x="6467" y="2433"/>
                    <a:pt x="7679" y="2966"/>
                  </a:cubicBezTo>
                  <a:cubicBezTo>
                    <a:pt x="8891" y="3499"/>
                    <a:pt x="9970" y="3197"/>
                    <a:pt x="9970" y="3197"/>
                  </a:cubicBezTo>
                  <a:cubicBezTo>
                    <a:pt x="9980" y="5465"/>
                    <a:pt x="9990" y="7732"/>
                    <a:pt x="10000" y="10000"/>
                  </a:cubicBezTo>
                  <a:lnTo>
                    <a:pt x="16" y="9903"/>
                  </a:lnTo>
                  <a:cubicBezTo>
                    <a:pt x="11" y="8009"/>
                    <a:pt x="5" y="6115"/>
                    <a:pt x="0" y="4221"/>
                  </a:cubicBezTo>
                  <a:close/>
                </a:path>
              </a:pathLst>
            </a:custGeom>
            <a:solidFill>
              <a:srgbClr val="CCFFCC"/>
            </a:solidFill>
            <a:ln w="63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graphicFrame>
          <p:nvGraphicFramePr>
            <p:cNvPr id="48" name="Object 1030"/>
            <p:cNvGraphicFramePr>
              <a:graphicFrameLocks noChangeAspect="1"/>
            </p:cNvGraphicFramePr>
            <p:nvPr/>
          </p:nvGraphicFramePr>
          <p:xfrm>
            <a:off x="3577" y="2132"/>
            <a:ext cx="117" cy="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09" name="Equation" r:id="rId9" imgW="4455360" imgH="4457880" progId="Equation.DSMT4">
                    <p:embed/>
                  </p:oleObj>
                </mc:Choice>
                <mc:Fallback>
                  <p:oleObj name="Equation" r:id="rId9" imgW="4455360" imgH="4457880" progId="Equation.DSMT4">
                    <p:embed/>
                    <p:pic>
                      <p:nvPicPr>
                        <p:cNvPr id="0" name="Picture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7" y="2132"/>
                          <a:ext cx="117" cy="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1031"/>
            <p:cNvGraphicFramePr>
              <a:graphicFrameLocks noChangeAspect="1"/>
            </p:cNvGraphicFramePr>
            <p:nvPr/>
          </p:nvGraphicFramePr>
          <p:xfrm>
            <a:off x="4790" y="2110"/>
            <a:ext cx="80" cy="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10" name="Equation" r:id="rId11" imgW="139700" imgH="139700" progId="Equation.DSMT4">
                    <p:embed/>
                  </p:oleObj>
                </mc:Choice>
                <mc:Fallback>
                  <p:oleObj name="Equation" r:id="rId11" imgW="139700" imgH="139700" progId="Equation.DSMT4">
                    <p:embed/>
                    <p:pic>
                      <p:nvPicPr>
                        <p:cNvPr id="0" name="Picture 1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0" y="2110"/>
                          <a:ext cx="80" cy="1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Rectangle 31"/>
          <p:cNvSpPr>
            <a:spLocks noChangeArrowheads="1"/>
          </p:cNvSpPr>
          <p:nvPr/>
        </p:nvSpPr>
        <p:spPr bwMode="auto">
          <a:xfrm>
            <a:off x="7384800" y="1649241"/>
            <a:ext cx="540000" cy="1844133"/>
          </a:xfrm>
          <a:prstGeom prst="rect">
            <a:avLst/>
          </a:prstGeom>
          <a:solidFill>
            <a:srgbClr val="99CCFF">
              <a:alpha val="50195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sl-SI"/>
          </a:p>
        </p:txBody>
      </p:sp>
      <p:grpSp>
        <p:nvGrpSpPr>
          <p:cNvPr id="51" name="Group 35"/>
          <p:cNvGrpSpPr>
            <a:grpSpLocks/>
          </p:cNvGrpSpPr>
          <p:nvPr/>
        </p:nvGrpSpPr>
        <p:grpSpPr bwMode="auto">
          <a:xfrm>
            <a:off x="3962400" y="838200"/>
            <a:ext cx="4419600" cy="2849082"/>
            <a:chOff x="3251" y="402"/>
            <a:chExt cx="1973" cy="1375"/>
          </a:xfrm>
        </p:grpSpPr>
        <p:sp>
          <p:nvSpPr>
            <p:cNvPr id="52" name="Line 24"/>
            <p:cNvSpPr>
              <a:spLocks noChangeShapeType="1"/>
            </p:cNvSpPr>
            <p:nvPr/>
          </p:nvSpPr>
          <p:spPr bwMode="auto">
            <a:xfrm flipV="1">
              <a:off x="3351" y="416"/>
              <a:ext cx="0" cy="136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" name="Freeform 27"/>
            <p:cNvSpPr>
              <a:spLocks/>
            </p:cNvSpPr>
            <p:nvPr/>
          </p:nvSpPr>
          <p:spPr bwMode="auto">
            <a:xfrm>
              <a:off x="3450" y="402"/>
              <a:ext cx="1766" cy="827"/>
            </a:xfrm>
            <a:custGeom>
              <a:avLst/>
              <a:gdLst>
                <a:gd name="T0" fmla="*/ 0 w 1766"/>
                <a:gd name="T1" fmla="*/ 827 h 827"/>
                <a:gd name="T2" fmla="*/ 420 w 1766"/>
                <a:gd name="T3" fmla="*/ 49 h 827"/>
                <a:gd name="T4" fmla="*/ 940 w 1766"/>
                <a:gd name="T5" fmla="*/ 355 h 827"/>
                <a:gd name="T6" fmla="*/ 1358 w 1766"/>
                <a:gd name="T7" fmla="*/ 424 h 827"/>
                <a:gd name="T8" fmla="*/ 1766 w 1766"/>
                <a:gd name="T9" fmla="*/ 270 h 8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6"/>
                <a:gd name="T16" fmla="*/ 0 h 827"/>
                <a:gd name="T17" fmla="*/ 1766 w 1766"/>
                <a:gd name="T18" fmla="*/ 827 h 8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6" h="827">
                  <a:moveTo>
                    <a:pt x="0" y="827"/>
                  </a:moveTo>
                  <a:cubicBezTo>
                    <a:pt x="71" y="697"/>
                    <a:pt x="263" y="128"/>
                    <a:pt x="420" y="49"/>
                  </a:cubicBezTo>
                  <a:cubicBezTo>
                    <a:pt x="571" y="0"/>
                    <a:pt x="785" y="253"/>
                    <a:pt x="940" y="355"/>
                  </a:cubicBezTo>
                  <a:cubicBezTo>
                    <a:pt x="1095" y="456"/>
                    <a:pt x="1252" y="422"/>
                    <a:pt x="1358" y="424"/>
                  </a:cubicBezTo>
                  <a:cubicBezTo>
                    <a:pt x="1496" y="410"/>
                    <a:pt x="1681" y="302"/>
                    <a:pt x="1766" y="27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4" name="Line 23"/>
            <p:cNvSpPr>
              <a:spLocks noChangeShapeType="1"/>
            </p:cNvSpPr>
            <p:nvPr/>
          </p:nvSpPr>
          <p:spPr bwMode="auto">
            <a:xfrm>
              <a:off x="3251" y="1685"/>
              <a:ext cx="1973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56" name="Line 32"/>
          <p:cNvSpPr>
            <a:spLocks noChangeShapeType="1"/>
          </p:cNvSpPr>
          <p:nvPr/>
        </p:nvSpPr>
        <p:spPr bwMode="auto">
          <a:xfrm>
            <a:off x="7696200" y="1675311"/>
            <a:ext cx="0" cy="181098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 type="arrow" w="sm" len="sm"/>
            <a:tailEnd type="arrow" w="sm" len="sm"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59" name="Rectangle 58"/>
          <p:cNvSpPr/>
          <p:nvPr/>
        </p:nvSpPr>
        <p:spPr>
          <a:xfrm>
            <a:off x="6167529" y="2069068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i="1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P(x)</a:t>
            </a:r>
            <a:endParaRPr lang="sl-SI"/>
          </a:p>
        </p:txBody>
      </p:sp>
      <p:graphicFrame>
        <p:nvGraphicFramePr>
          <p:cNvPr id="106509" name="Object 13"/>
          <p:cNvGraphicFramePr>
            <a:graphicFrameLocks noChangeAspect="1"/>
          </p:cNvGraphicFramePr>
          <p:nvPr/>
        </p:nvGraphicFramePr>
        <p:xfrm>
          <a:off x="914400" y="4724400"/>
          <a:ext cx="41989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1" name="Equation" r:id="rId13" imgW="88945200" imgH="12585600" progId="Equation.DSMT4">
                  <p:embed/>
                </p:oleObj>
              </mc:Choice>
              <mc:Fallback>
                <p:oleObj name="Equation" r:id="rId13" imgW="88945200" imgH="12585600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24400"/>
                        <a:ext cx="419893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410200" y="0"/>
            <a:ext cx="3733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RAČUNANJE PLOŠČIN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48600" y="1024199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y=f(x)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7312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7" grpId="0" animBg="1"/>
      <p:bldP spid="44" grpId="0" animBg="1"/>
      <p:bldP spid="50" grpId="0" animBg="1"/>
      <p:bldP spid="56" grpId="0" animBg="1"/>
      <p:bldP spid="59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753820-74BF-4B3C-B2B0-2D6CAD341A9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7200" y="593725"/>
            <a:ext cx="80010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je </a:t>
            </a:r>
            <a:r>
              <a:rPr lang="sl-SI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tudi </a:t>
            </a:r>
            <a:r>
              <a:rPr lang="sl-SI" b="0" i="1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F(x</a:t>
            </a:r>
            <a:r>
              <a:rPr lang="sl-SI" b="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primitivna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funkcija za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b="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f(x)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potem je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b="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F(x)-P(x)</a:t>
            </a:r>
            <a:r>
              <a:rPr lang="en-US" b="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=c. </a:t>
            </a:r>
            <a:endParaRPr lang="en-GB" b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590800" y="1304453"/>
            <a:ext cx="61722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Vstavimo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x=a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F(a)-P(a)=c 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⇒ 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c=F(a)  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⇒  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P(x)=F(x)-F(a).</a:t>
            </a:r>
            <a:endParaRPr lang="en-GB" b="0" i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7200" y="1307068"/>
            <a:ext cx="20662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Kako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bi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izra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čunali</a:t>
            </a:r>
            <a:r>
              <a:rPr lang="sl-SI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c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?</a:t>
            </a:r>
            <a:endParaRPr lang="en-GB" b="0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914400" y="5257800"/>
            <a:ext cx="7162800" cy="727075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je </a:t>
            </a:r>
            <a:r>
              <a:rPr lang="sl-SI" sz="20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F(x)</a:t>
            </a:r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poljubna primitivna funkcija za </a:t>
            </a:r>
            <a:r>
              <a:rPr lang="sl-SI" sz="20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f(x)</a:t>
            </a:r>
            <a:r>
              <a:rPr lang="en-US" sz="20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,</a:t>
            </a:r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potem je ploščina </a:t>
            </a:r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pod grafom</a:t>
            </a:r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y=f(x)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intervalu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20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[</a:t>
            </a:r>
            <a:r>
              <a:rPr lang="en-US" sz="2000" b="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a,b</a:t>
            </a:r>
            <a:r>
              <a:rPr lang="en-US" sz="20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enaka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P=F(b)-F(a).</a:t>
            </a:r>
            <a:endParaRPr lang="en-GB" sz="2000" b="0" i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676400" y="1905000"/>
            <a:ext cx="5791200" cy="3056288"/>
            <a:chOff x="1828800" y="2125312"/>
            <a:chExt cx="4419600" cy="3056288"/>
          </a:xfrm>
        </p:grpSpPr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2581454" y="2216482"/>
              <a:ext cx="3223419" cy="2567282"/>
            </a:xfrm>
            <a:custGeom>
              <a:avLst/>
              <a:gdLst>
                <a:gd name="T0" fmla="*/ 0 w 1439"/>
                <a:gd name="T1" fmla="*/ 505 h 1239"/>
                <a:gd name="T2" fmla="*/ 322 w 1439"/>
                <a:gd name="T3" fmla="*/ 0 h 1239"/>
                <a:gd name="T4" fmla="*/ 921 w 1439"/>
                <a:gd name="T5" fmla="*/ 371 h 1239"/>
                <a:gd name="T6" fmla="*/ 1439 w 1439"/>
                <a:gd name="T7" fmla="*/ 325 h 1239"/>
                <a:gd name="T8" fmla="*/ 1439 w 1439"/>
                <a:gd name="T9" fmla="*/ 1239 h 1239"/>
                <a:gd name="T10" fmla="*/ 0 w 1439"/>
                <a:gd name="T11" fmla="*/ 1239 h 1239"/>
                <a:gd name="T12" fmla="*/ 0 w 1439"/>
                <a:gd name="T13" fmla="*/ 505 h 12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9"/>
                <a:gd name="T22" fmla="*/ 0 h 1239"/>
                <a:gd name="T23" fmla="*/ 1439 w 1439"/>
                <a:gd name="T24" fmla="*/ 1239 h 12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9" h="1239">
                  <a:moveTo>
                    <a:pt x="0" y="505"/>
                  </a:moveTo>
                  <a:cubicBezTo>
                    <a:pt x="54" y="299"/>
                    <a:pt x="169" y="22"/>
                    <a:pt x="322" y="0"/>
                  </a:cubicBezTo>
                  <a:cubicBezTo>
                    <a:pt x="507" y="8"/>
                    <a:pt x="759" y="341"/>
                    <a:pt x="921" y="371"/>
                  </a:cubicBezTo>
                  <a:cubicBezTo>
                    <a:pt x="1082" y="399"/>
                    <a:pt x="1310" y="399"/>
                    <a:pt x="1439" y="325"/>
                  </a:cubicBezTo>
                  <a:cubicBezTo>
                    <a:pt x="1439" y="781"/>
                    <a:pt x="1439" y="1239"/>
                    <a:pt x="1439" y="1239"/>
                  </a:cubicBezTo>
                  <a:lnTo>
                    <a:pt x="0" y="1239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FFCC"/>
            </a:solidFill>
            <a:ln w="63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graphicFrame>
          <p:nvGraphicFramePr>
            <p:cNvPr id="18" name="Object 1030"/>
            <p:cNvGraphicFramePr>
              <a:graphicFrameLocks noChangeAspect="1"/>
            </p:cNvGraphicFramePr>
            <p:nvPr/>
          </p:nvGraphicFramePr>
          <p:xfrm>
            <a:off x="2438403" y="4922593"/>
            <a:ext cx="262085" cy="2590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58" name="Equation" r:id="rId3" imgW="4455360" imgH="4457880" progId="Equation.DSMT4">
                    <p:embed/>
                  </p:oleObj>
                </mc:Choice>
                <mc:Fallback>
                  <p:oleObj name="Equation" r:id="rId3" imgW="4455360" imgH="4457880" progId="Equation.DSMT4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8403" y="4922593"/>
                          <a:ext cx="262085" cy="2590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" name="Group 35"/>
            <p:cNvGrpSpPr>
              <a:grpSpLocks/>
            </p:cNvGrpSpPr>
            <p:nvPr/>
          </p:nvGrpSpPr>
          <p:grpSpPr bwMode="auto">
            <a:xfrm>
              <a:off x="1828800" y="2125312"/>
              <a:ext cx="4419600" cy="2857370"/>
              <a:chOff x="3251" y="398"/>
              <a:chExt cx="1973" cy="1379"/>
            </a:xfrm>
          </p:grpSpPr>
          <p:sp>
            <p:nvSpPr>
              <p:cNvPr id="22" name="Line 24"/>
              <p:cNvSpPr>
                <a:spLocks noChangeShapeType="1"/>
              </p:cNvSpPr>
              <p:nvPr/>
            </p:nvSpPr>
            <p:spPr bwMode="auto">
              <a:xfrm flipV="1">
                <a:off x="3351" y="416"/>
                <a:ext cx="0" cy="1361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 type="arrow" w="sm" len="sm"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3" name="Freeform 27"/>
              <p:cNvSpPr>
                <a:spLocks/>
              </p:cNvSpPr>
              <p:nvPr/>
            </p:nvSpPr>
            <p:spPr bwMode="auto">
              <a:xfrm>
                <a:off x="3450" y="398"/>
                <a:ext cx="1766" cy="827"/>
              </a:xfrm>
              <a:custGeom>
                <a:avLst/>
                <a:gdLst>
                  <a:gd name="T0" fmla="*/ 0 w 1766"/>
                  <a:gd name="T1" fmla="*/ 827 h 827"/>
                  <a:gd name="T2" fmla="*/ 420 w 1766"/>
                  <a:gd name="T3" fmla="*/ 49 h 827"/>
                  <a:gd name="T4" fmla="*/ 940 w 1766"/>
                  <a:gd name="T5" fmla="*/ 355 h 827"/>
                  <a:gd name="T6" fmla="*/ 1358 w 1766"/>
                  <a:gd name="T7" fmla="*/ 424 h 827"/>
                  <a:gd name="T8" fmla="*/ 1766 w 1766"/>
                  <a:gd name="T9" fmla="*/ 270 h 8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6"/>
                  <a:gd name="T16" fmla="*/ 0 h 827"/>
                  <a:gd name="T17" fmla="*/ 1766 w 1766"/>
                  <a:gd name="T18" fmla="*/ 827 h 8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6" h="827">
                    <a:moveTo>
                      <a:pt x="0" y="827"/>
                    </a:moveTo>
                    <a:cubicBezTo>
                      <a:pt x="71" y="697"/>
                      <a:pt x="263" y="128"/>
                      <a:pt x="420" y="49"/>
                    </a:cubicBezTo>
                    <a:cubicBezTo>
                      <a:pt x="571" y="0"/>
                      <a:pt x="785" y="253"/>
                      <a:pt x="940" y="355"/>
                    </a:cubicBezTo>
                    <a:cubicBezTo>
                      <a:pt x="1095" y="456"/>
                      <a:pt x="1252" y="422"/>
                      <a:pt x="1358" y="424"/>
                    </a:cubicBezTo>
                    <a:cubicBezTo>
                      <a:pt x="1496" y="410"/>
                      <a:pt x="1681" y="302"/>
                      <a:pt x="1766" y="27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3251" y="1685"/>
                <a:ext cx="1973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 type="arrow" w="sm" len="sm"/>
              </a:ln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3689684" y="3505200"/>
              <a:ext cx="11012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P=F(b)-F(a)</a:t>
              </a:r>
              <a:endParaRPr lang="sl-SI" dirty="0"/>
            </a:p>
          </p:txBody>
        </p:sp>
      </p:grpSp>
      <p:graphicFrame>
        <p:nvGraphicFramePr>
          <p:cNvPr id="28" name="Object 1030"/>
          <p:cNvGraphicFramePr>
            <a:graphicFrameLocks noChangeAspect="1"/>
          </p:cNvGraphicFramePr>
          <p:nvPr/>
        </p:nvGraphicFramePr>
        <p:xfrm>
          <a:off x="6705600" y="4599338"/>
          <a:ext cx="457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9" name="Equation" r:id="rId5" imgW="126725" imgH="177415" progId="Equation.DSMT4">
                  <p:embed/>
                </p:oleObj>
              </mc:Choice>
              <mc:Fallback>
                <p:oleObj name="Equation" r:id="rId5" imgW="126725" imgH="177415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599338"/>
                        <a:ext cx="4572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5257800" y="6076890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l-SI" sz="2000" b="1" dirty="0">
                <a:solidFill>
                  <a:srgbClr val="FF0000"/>
                </a:solidFill>
                <a:latin typeface="+mn-lt"/>
              </a:rPr>
              <a:t>Newton-</a:t>
            </a:r>
            <a:r>
              <a:rPr lang="sl-SI" sz="2000" b="1" dirty="0" err="1">
                <a:solidFill>
                  <a:srgbClr val="FF0000"/>
                </a:solidFill>
                <a:latin typeface="+mn-lt"/>
              </a:rPr>
              <a:t>Leibnizova</a:t>
            </a:r>
            <a:r>
              <a:rPr lang="sl-SI" sz="2000" b="1" dirty="0">
                <a:solidFill>
                  <a:srgbClr val="FF0000"/>
                </a:solidFill>
                <a:latin typeface="+mn-lt"/>
              </a:rPr>
              <a:t> formula</a:t>
            </a:r>
            <a:endParaRPr lang="en-GB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10200" y="0"/>
            <a:ext cx="3733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RAČUNANJE PLOŠČIN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244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04800" y="3429000"/>
            <a:ext cx="8592494" cy="29718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7" name="Freeform 36"/>
          <p:cNvSpPr/>
          <p:nvPr/>
        </p:nvSpPr>
        <p:spPr>
          <a:xfrm>
            <a:off x="840921" y="4435928"/>
            <a:ext cx="1902279" cy="1616529"/>
          </a:xfrm>
          <a:custGeom>
            <a:avLst/>
            <a:gdLst>
              <a:gd name="connsiteX0" fmla="*/ 0 w 1902279"/>
              <a:gd name="connsiteY0" fmla="*/ 1616529 h 1616529"/>
              <a:gd name="connsiteX1" fmla="*/ 498022 w 1902279"/>
              <a:gd name="connsiteY1" fmla="*/ 734786 h 1616529"/>
              <a:gd name="connsiteX2" fmla="*/ 1902279 w 1902279"/>
              <a:gd name="connsiteY2" fmla="*/ 0 h 1616529"/>
              <a:gd name="connsiteX0" fmla="*/ 0 w 1902279"/>
              <a:gd name="connsiteY0" fmla="*/ 1616529 h 1616529"/>
              <a:gd name="connsiteX1" fmla="*/ 498022 w 1902279"/>
              <a:gd name="connsiteY1" fmla="*/ 734786 h 1616529"/>
              <a:gd name="connsiteX2" fmla="*/ 1902279 w 1902279"/>
              <a:gd name="connsiteY2" fmla="*/ 0 h 1616529"/>
              <a:gd name="connsiteX0" fmla="*/ 0 w 1902279"/>
              <a:gd name="connsiteY0" fmla="*/ 1616529 h 1616529"/>
              <a:gd name="connsiteX1" fmla="*/ 498022 w 1902279"/>
              <a:gd name="connsiteY1" fmla="*/ 734786 h 1616529"/>
              <a:gd name="connsiteX2" fmla="*/ 1902279 w 1902279"/>
              <a:gd name="connsiteY2" fmla="*/ 0 h 1616529"/>
              <a:gd name="connsiteX0" fmla="*/ 0 w 1902279"/>
              <a:gd name="connsiteY0" fmla="*/ 1616529 h 1616529"/>
              <a:gd name="connsiteX1" fmla="*/ 498022 w 1902279"/>
              <a:gd name="connsiteY1" fmla="*/ 734786 h 1616529"/>
              <a:gd name="connsiteX2" fmla="*/ 1902279 w 1902279"/>
              <a:gd name="connsiteY2" fmla="*/ 0 h 161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2279" h="1616529">
                <a:moveTo>
                  <a:pt x="0" y="1616529"/>
                </a:moveTo>
                <a:cubicBezTo>
                  <a:pt x="25173" y="1000124"/>
                  <a:pt x="180976" y="1004207"/>
                  <a:pt x="498022" y="734786"/>
                </a:cubicBezTo>
                <a:cubicBezTo>
                  <a:pt x="815069" y="465364"/>
                  <a:pt x="1358674" y="232682"/>
                  <a:pt x="1902279" y="0"/>
                </a:cubicBezTo>
              </a:path>
            </a:pathLst>
          </a:custGeom>
          <a:solidFill>
            <a:srgbClr val="FFFFCC"/>
          </a:solidFill>
          <a:ln w="19050">
            <a:solidFill>
              <a:schemeClr val="bg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Rounded Rectangle 9"/>
          <p:cNvSpPr/>
          <p:nvPr/>
        </p:nvSpPr>
        <p:spPr>
          <a:xfrm>
            <a:off x="304800" y="457200"/>
            <a:ext cx="8592494" cy="28194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1" name="Freeform 20"/>
          <p:cNvSpPr/>
          <p:nvPr/>
        </p:nvSpPr>
        <p:spPr>
          <a:xfrm>
            <a:off x="1567543" y="1567539"/>
            <a:ext cx="1534886" cy="873582"/>
          </a:xfrm>
          <a:custGeom>
            <a:avLst/>
            <a:gdLst>
              <a:gd name="connsiteX0" fmla="*/ 0 w 1534886"/>
              <a:gd name="connsiteY0" fmla="*/ 865417 h 873581"/>
              <a:gd name="connsiteX1" fmla="*/ 751114 w 1534886"/>
              <a:gd name="connsiteY1" fmla="*/ 3 h 873581"/>
              <a:gd name="connsiteX2" fmla="*/ 1534886 w 1534886"/>
              <a:gd name="connsiteY2" fmla="*/ 873581 h 873581"/>
              <a:gd name="connsiteX0" fmla="*/ 0 w 1534886"/>
              <a:gd name="connsiteY0" fmla="*/ 865417 h 873581"/>
              <a:gd name="connsiteX1" fmla="*/ 751114 w 1534886"/>
              <a:gd name="connsiteY1" fmla="*/ 3 h 873581"/>
              <a:gd name="connsiteX2" fmla="*/ 1534886 w 1534886"/>
              <a:gd name="connsiteY2" fmla="*/ 873581 h 873581"/>
              <a:gd name="connsiteX0" fmla="*/ 0 w 1534886"/>
              <a:gd name="connsiteY0" fmla="*/ 865418 h 873582"/>
              <a:gd name="connsiteX1" fmla="*/ 751114 w 1534886"/>
              <a:gd name="connsiteY1" fmla="*/ 4 h 873582"/>
              <a:gd name="connsiteX2" fmla="*/ 1534886 w 1534886"/>
              <a:gd name="connsiteY2" fmla="*/ 873582 h 87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4886" h="873582">
                <a:moveTo>
                  <a:pt x="0" y="865418"/>
                </a:moveTo>
                <a:cubicBezTo>
                  <a:pt x="247650" y="342223"/>
                  <a:pt x="495300" y="-1357"/>
                  <a:pt x="751114" y="4"/>
                </a:cubicBezTo>
                <a:cubicBezTo>
                  <a:pt x="1006928" y="1365"/>
                  <a:pt x="1311729" y="266023"/>
                  <a:pt x="1534886" y="873582"/>
                </a:cubicBezTo>
              </a:path>
            </a:pathLst>
          </a:custGeom>
          <a:solidFill>
            <a:srgbClr val="FFFFCC"/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753820-74BF-4B3C-B2B0-2D6CAD341A9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25450" y="609600"/>
            <a:ext cx="7880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Dolo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či ploščino lika, ki ga omejujeta abscisa in parabola 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y=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-</a:t>
            </a:r>
            <a:r>
              <a:rPr lang="en-US" b="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b="0" baseline="30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.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263650" y="2133600"/>
            <a:ext cx="4127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600" b="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971800" y="2133600"/>
            <a:ext cx="4127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GB" sz="1600" b="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713670"/>
              </p:ext>
            </p:extLst>
          </p:nvPr>
        </p:nvGraphicFramePr>
        <p:xfrm>
          <a:off x="4787900" y="1365250"/>
          <a:ext cx="2984500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08" name="Equation" r:id="rId3" imgW="1803240" imgH="914400" progId="Equation.DSMT4">
                  <p:embed/>
                </p:oleObj>
              </mc:Choice>
              <mc:Fallback>
                <p:oleObj name="Equation" r:id="rId3" imgW="1803240" imgH="91440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365250"/>
                        <a:ext cx="2984500" cy="145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838200" y="1017032"/>
            <a:ext cx="2971800" cy="2107168"/>
            <a:chOff x="838200" y="1017032"/>
            <a:chExt cx="2971800" cy="2107168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838200" y="2438400"/>
              <a:ext cx="2971800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318656" y="1017032"/>
              <a:ext cx="0" cy="2107168"/>
            </a:xfrm>
            <a:prstGeom prst="straightConnector1">
              <a:avLst/>
            </a:prstGeom>
            <a:ln w="19050">
              <a:solidFill>
                <a:schemeClr val="accent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1281793" y="1567539"/>
              <a:ext cx="2073728" cy="1551218"/>
            </a:xfrm>
            <a:custGeom>
              <a:avLst/>
              <a:gdLst>
                <a:gd name="connsiteX0" fmla="*/ 0 w 2073728"/>
                <a:gd name="connsiteY0" fmla="*/ 1551215 h 1551215"/>
                <a:gd name="connsiteX1" fmla="*/ 1045028 w 2073728"/>
                <a:gd name="connsiteY1" fmla="*/ 1 h 1551215"/>
                <a:gd name="connsiteX2" fmla="*/ 2073728 w 2073728"/>
                <a:gd name="connsiteY2" fmla="*/ 1543051 h 1551215"/>
                <a:gd name="connsiteX0" fmla="*/ 0 w 2073728"/>
                <a:gd name="connsiteY0" fmla="*/ 1551215 h 1551215"/>
                <a:gd name="connsiteX1" fmla="*/ 1045028 w 2073728"/>
                <a:gd name="connsiteY1" fmla="*/ 1 h 1551215"/>
                <a:gd name="connsiteX2" fmla="*/ 2073728 w 2073728"/>
                <a:gd name="connsiteY2" fmla="*/ 1543051 h 1551215"/>
                <a:gd name="connsiteX0" fmla="*/ 0 w 2073728"/>
                <a:gd name="connsiteY0" fmla="*/ 1551215 h 1551215"/>
                <a:gd name="connsiteX1" fmla="*/ 1045028 w 2073728"/>
                <a:gd name="connsiteY1" fmla="*/ 1 h 1551215"/>
                <a:gd name="connsiteX2" fmla="*/ 2073728 w 2073728"/>
                <a:gd name="connsiteY2" fmla="*/ 1543051 h 1551215"/>
                <a:gd name="connsiteX0" fmla="*/ 0 w 2073728"/>
                <a:gd name="connsiteY0" fmla="*/ 1551215 h 1551215"/>
                <a:gd name="connsiteX1" fmla="*/ 1045028 w 2073728"/>
                <a:gd name="connsiteY1" fmla="*/ 1 h 1551215"/>
                <a:gd name="connsiteX2" fmla="*/ 2073728 w 2073728"/>
                <a:gd name="connsiteY2" fmla="*/ 1543051 h 1551215"/>
                <a:gd name="connsiteX0" fmla="*/ 0 w 2073728"/>
                <a:gd name="connsiteY0" fmla="*/ 1551218 h 1551218"/>
                <a:gd name="connsiteX1" fmla="*/ 1045028 w 2073728"/>
                <a:gd name="connsiteY1" fmla="*/ 4 h 1551218"/>
                <a:gd name="connsiteX2" fmla="*/ 2073728 w 2073728"/>
                <a:gd name="connsiteY2" fmla="*/ 1543054 h 1551218"/>
                <a:gd name="connsiteX0" fmla="*/ 0 w 2073728"/>
                <a:gd name="connsiteY0" fmla="*/ 1551218 h 1551218"/>
                <a:gd name="connsiteX1" fmla="*/ 1045028 w 2073728"/>
                <a:gd name="connsiteY1" fmla="*/ 4 h 1551218"/>
                <a:gd name="connsiteX2" fmla="*/ 2073728 w 2073728"/>
                <a:gd name="connsiteY2" fmla="*/ 1543054 h 155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3728" h="1551218">
                  <a:moveTo>
                    <a:pt x="0" y="1551218"/>
                  </a:moveTo>
                  <a:cubicBezTo>
                    <a:pt x="455839" y="400734"/>
                    <a:pt x="699407" y="1365"/>
                    <a:pt x="1045028" y="4"/>
                  </a:cubicBezTo>
                  <a:cubicBezTo>
                    <a:pt x="1390649" y="-1357"/>
                    <a:pt x="1617888" y="297319"/>
                    <a:pt x="2073728" y="1543054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457200" y="3505200"/>
            <a:ext cx="403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Dolo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či ploščino lika med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x=</a:t>
            </a:r>
            <a:r>
              <a:rPr lang="en-US" b="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</a:t>
            </a:r>
            <a:r>
              <a:rPr lang="en-US" baseline="30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y=x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463101"/>
              </p:ext>
            </p:extLst>
          </p:nvPr>
        </p:nvGraphicFramePr>
        <p:xfrm>
          <a:off x="4601047" y="4769417"/>
          <a:ext cx="38481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09" name="Equation" r:id="rId5" imgW="2323800" imgH="507960" progId="Equation.DSMT4">
                  <p:embed/>
                </p:oleObj>
              </mc:Choice>
              <mc:Fallback>
                <p:oleObj name="Equation" r:id="rId5" imgW="2323800" imgH="50796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1047" y="4769417"/>
                        <a:ext cx="3848100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609600" y="3978728"/>
            <a:ext cx="3161211" cy="2362200"/>
            <a:chOff x="609600" y="3978728"/>
            <a:chExt cx="3161211" cy="2362200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838200" y="3978728"/>
              <a:ext cx="0" cy="2362200"/>
            </a:xfrm>
            <a:prstGeom prst="straightConnector1">
              <a:avLst/>
            </a:prstGeom>
            <a:ln w="19050">
              <a:solidFill>
                <a:schemeClr val="accent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09600" y="6060620"/>
              <a:ext cx="3161211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79750" y="3978728"/>
            <a:ext cx="2598425" cy="2313216"/>
            <a:chOff x="579750" y="3978728"/>
            <a:chExt cx="2598425" cy="2313216"/>
          </a:xfrm>
        </p:grpSpPr>
        <p:graphicFrame>
          <p:nvGraphicFramePr>
            <p:cNvPr id="2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1197725"/>
                </p:ext>
              </p:extLst>
            </p:nvPr>
          </p:nvGraphicFramePr>
          <p:xfrm>
            <a:off x="2438400" y="3978728"/>
            <a:ext cx="609600" cy="261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10" name="Equation" r:id="rId7" imgW="368280" imgH="164880" progId="Equation.DSMT4">
                    <p:embed/>
                  </p:oleObj>
                </mc:Choice>
                <mc:Fallback>
                  <p:oleObj name="Equation" r:id="rId7" imgW="368280" imgH="164880" progId="Equation.DSMT4">
                    <p:embed/>
                    <p:pic>
                      <p:nvPicPr>
                        <p:cNvPr id="0" name="Picture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8400" y="3978728"/>
                          <a:ext cx="609600" cy="261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" name="Straight Connector 32"/>
            <p:cNvCxnSpPr/>
            <p:nvPr/>
          </p:nvCxnSpPr>
          <p:spPr>
            <a:xfrm flipV="1">
              <a:off x="579750" y="4054928"/>
              <a:ext cx="2598425" cy="2237016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40921" y="4035878"/>
            <a:ext cx="3475265" cy="2032907"/>
            <a:chOff x="840921" y="4035878"/>
            <a:chExt cx="3475265" cy="2032907"/>
          </a:xfrm>
        </p:grpSpPr>
        <p:graphicFrame>
          <p:nvGraphicFramePr>
            <p:cNvPr id="2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0150277"/>
                </p:ext>
              </p:extLst>
            </p:nvPr>
          </p:nvGraphicFramePr>
          <p:xfrm>
            <a:off x="3516086" y="4054928"/>
            <a:ext cx="800100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11" name="Equation" r:id="rId9" imgW="482400" imgH="241200" progId="Equation.DSMT4">
                    <p:embed/>
                  </p:oleObj>
                </mc:Choice>
                <mc:Fallback>
                  <p:oleObj name="Equation" r:id="rId9" imgW="482400" imgH="241200" progId="Equation.DSMT4">
                    <p:embed/>
                    <p:pic>
                      <p:nvPicPr>
                        <p:cNvPr id="0" name="Picture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6086" y="4054928"/>
                          <a:ext cx="800100" cy="382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Freeform 35"/>
            <p:cNvSpPr/>
            <p:nvPr/>
          </p:nvSpPr>
          <p:spPr>
            <a:xfrm>
              <a:off x="840921" y="4035878"/>
              <a:ext cx="2873829" cy="2032907"/>
            </a:xfrm>
            <a:custGeom>
              <a:avLst/>
              <a:gdLst>
                <a:gd name="connsiteX0" fmla="*/ 0 w 2873829"/>
                <a:gd name="connsiteY0" fmla="*/ 2032907 h 2032907"/>
                <a:gd name="connsiteX1" fmla="*/ 604158 w 2873829"/>
                <a:gd name="connsiteY1" fmla="*/ 1085850 h 2032907"/>
                <a:gd name="connsiteX2" fmla="*/ 2873829 w 2873829"/>
                <a:gd name="connsiteY2" fmla="*/ 0 h 2032907"/>
                <a:gd name="connsiteX0" fmla="*/ 0 w 2873829"/>
                <a:gd name="connsiteY0" fmla="*/ 2032907 h 2032907"/>
                <a:gd name="connsiteX1" fmla="*/ 604158 w 2873829"/>
                <a:gd name="connsiteY1" fmla="*/ 1085850 h 2032907"/>
                <a:gd name="connsiteX2" fmla="*/ 2873829 w 2873829"/>
                <a:gd name="connsiteY2" fmla="*/ 0 h 2032907"/>
                <a:gd name="connsiteX0" fmla="*/ 0 w 2873829"/>
                <a:gd name="connsiteY0" fmla="*/ 2032907 h 2032907"/>
                <a:gd name="connsiteX1" fmla="*/ 604158 w 2873829"/>
                <a:gd name="connsiteY1" fmla="*/ 1085850 h 2032907"/>
                <a:gd name="connsiteX2" fmla="*/ 2873829 w 2873829"/>
                <a:gd name="connsiteY2" fmla="*/ 0 h 2032907"/>
                <a:gd name="connsiteX0" fmla="*/ 0 w 2873829"/>
                <a:gd name="connsiteY0" fmla="*/ 2032907 h 2032907"/>
                <a:gd name="connsiteX1" fmla="*/ 604158 w 2873829"/>
                <a:gd name="connsiteY1" fmla="*/ 1085850 h 2032907"/>
                <a:gd name="connsiteX2" fmla="*/ 2873829 w 2873829"/>
                <a:gd name="connsiteY2" fmla="*/ 0 h 2032907"/>
                <a:gd name="connsiteX0" fmla="*/ 0 w 2873829"/>
                <a:gd name="connsiteY0" fmla="*/ 2032907 h 2032907"/>
                <a:gd name="connsiteX1" fmla="*/ 571500 w 2873829"/>
                <a:gd name="connsiteY1" fmla="*/ 1045028 h 2032907"/>
                <a:gd name="connsiteX2" fmla="*/ 2873829 w 2873829"/>
                <a:gd name="connsiteY2" fmla="*/ 0 h 203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3829" h="2032907">
                  <a:moveTo>
                    <a:pt x="0" y="2032907"/>
                  </a:moveTo>
                  <a:cubicBezTo>
                    <a:pt x="13608" y="1614487"/>
                    <a:pt x="92529" y="1383846"/>
                    <a:pt x="571500" y="1045028"/>
                  </a:cubicBezTo>
                  <a:cubicBezTo>
                    <a:pt x="1050471" y="706210"/>
                    <a:pt x="1888671" y="357188"/>
                    <a:pt x="2873829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410200" y="0"/>
            <a:ext cx="3733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RAČUNANJE PLOŠČIN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73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7" grpId="0" animBg="1"/>
      <p:bldP spid="21" grpId="0" animBg="1"/>
      <p:bldP spid="13" grpId="0"/>
      <p:bldP spid="14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753820-74BF-4B3C-B2B0-2D6CAD341A9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3505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DOL</a:t>
            </a:r>
            <a:r>
              <a:rPr lang="sl-SI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ŽINE KRIVULJ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33400" y="1001486"/>
            <a:ext cx="7162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Želimo določiti dolžino krivulje, podane z  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y=f(x)</a:t>
            </a:r>
            <a:r>
              <a:rPr lang="sl-SI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.</a:t>
            </a:r>
            <a:endParaRPr lang="en-GB" b="0" i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19100" y="3606220"/>
            <a:ext cx="5266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l-SI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Označimo z </a:t>
            </a:r>
            <a:r>
              <a:rPr lang="sl-SI" sz="18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l(x</a:t>
            </a:r>
            <a:r>
              <a:rPr lang="sl-SI" sz="18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dolžino </a:t>
            </a:r>
            <a:r>
              <a:rPr lang="sl-SI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grafa na intervalu od </a:t>
            </a:r>
            <a:r>
              <a:rPr lang="sl-SI" sz="18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do</a:t>
            </a:r>
            <a:r>
              <a:rPr lang="sl-SI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18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x.</a:t>
            </a:r>
            <a:endParaRPr lang="en-GB" sz="1800" b="0" i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2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042427"/>
              </p:ext>
            </p:extLst>
          </p:nvPr>
        </p:nvGraphicFramePr>
        <p:xfrm>
          <a:off x="1712913" y="4114800"/>
          <a:ext cx="5719762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0" name="Equation" r:id="rId3" imgW="4724280" imgH="507960" progId="Equation.DSMT4">
                  <p:embed/>
                </p:oleObj>
              </mc:Choice>
              <mc:Fallback>
                <p:oleObj name="Equation" r:id="rId3" imgW="4724280" imgH="50796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4114800"/>
                        <a:ext cx="5719762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704597"/>
              </p:ext>
            </p:extLst>
          </p:nvPr>
        </p:nvGraphicFramePr>
        <p:xfrm>
          <a:off x="2971800" y="5014913"/>
          <a:ext cx="29702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1" name="Equation" r:id="rId5" imgW="2057400" imgH="393480" progId="Equation.DSMT4">
                  <p:embed/>
                </p:oleObj>
              </mc:Choice>
              <mc:Fallback>
                <p:oleObj name="Equation" r:id="rId5" imgW="2057400" imgH="39348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14913"/>
                        <a:ext cx="2970213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1905000" y="609600"/>
            <a:ext cx="5551871" cy="2827788"/>
            <a:chOff x="2514600" y="2819400"/>
            <a:chExt cx="7117783" cy="3625369"/>
          </a:xfrm>
        </p:grpSpPr>
        <p:sp>
          <p:nvSpPr>
            <p:cNvPr id="13" name="Line 22"/>
            <p:cNvSpPr>
              <a:spLocks noChangeShapeType="1"/>
            </p:cNvSpPr>
            <p:nvPr/>
          </p:nvSpPr>
          <p:spPr bwMode="auto">
            <a:xfrm>
              <a:off x="3352800" y="5006068"/>
              <a:ext cx="1588" cy="8382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l-SI"/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3152775" y="5910943"/>
              <a:ext cx="4127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sl-SI" sz="2000" b="0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a</a:t>
              </a:r>
              <a:endParaRPr lang="en-GB" sz="20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7010400" y="5971268"/>
              <a:ext cx="4127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sl-SI" sz="2000" b="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x</a:t>
              </a:r>
              <a:endParaRPr lang="en-GB" sz="2000" b="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8077200" y="5971267"/>
              <a:ext cx="740508" cy="473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sl-SI" sz="1800" b="0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x</a:t>
              </a:r>
              <a:r>
                <a:rPr lang="en-US" sz="1800" b="0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+h</a:t>
              </a:r>
              <a:endParaRPr lang="en-GB" sz="18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>
              <a:off x="7162800" y="5301343"/>
              <a:ext cx="1588" cy="5334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l-SI"/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auto">
            <a:xfrm>
              <a:off x="8305800" y="3863068"/>
              <a:ext cx="1588" cy="1990725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l-SI"/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 flipV="1">
              <a:off x="7162800" y="3841296"/>
              <a:ext cx="1143000" cy="14478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sl-SI"/>
            </a:p>
          </p:txBody>
        </p: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8571523" y="2917092"/>
              <a:ext cx="1060860" cy="473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0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y=f(x)</a:t>
              </a:r>
              <a:endParaRPr lang="en-GB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2514600" y="5875563"/>
              <a:ext cx="6400800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2631621" y="2819400"/>
              <a:ext cx="6074229" cy="3412672"/>
            </a:xfrm>
            <a:custGeom>
              <a:avLst/>
              <a:gdLst>
                <a:gd name="connsiteX0" fmla="*/ 0 w 6074229"/>
                <a:gd name="connsiteY0" fmla="*/ 3412672 h 3412672"/>
                <a:gd name="connsiteX1" fmla="*/ 538843 w 6074229"/>
                <a:gd name="connsiteY1" fmla="*/ 2424793 h 3412672"/>
                <a:gd name="connsiteX2" fmla="*/ 1240972 w 6074229"/>
                <a:gd name="connsiteY2" fmla="*/ 1804307 h 3412672"/>
                <a:gd name="connsiteX3" fmla="*/ 2155372 w 6074229"/>
                <a:gd name="connsiteY3" fmla="*/ 1812472 h 3412672"/>
                <a:gd name="connsiteX4" fmla="*/ 3535136 w 6074229"/>
                <a:gd name="connsiteY4" fmla="*/ 2441122 h 3412672"/>
                <a:gd name="connsiteX5" fmla="*/ 4531179 w 6074229"/>
                <a:gd name="connsiteY5" fmla="*/ 2473779 h 3412672"/>
                <a:gd name="connsiteX6" fmla="*/ 5257800 w 6074229"/>
                <a:gd name="connsiteY6" fmla="*/ 1804307 h 3412672"/>
                <a:gd name="connsiteX7" fmla="*/ 5682343 w 6074229"/>
                <a:gd name="connsiteY7" fmla="*/ 1028700 h 3412672"/>
                <a:gd name="connsiteX8" fmla="*/ 6074229 w 6074229"/>
                <a:gd name="connsiteY8" fmla="*/ 0 h 341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74229" h="3412672">
                  <a:moveTo>
                    <a:pt x="0" y="3412672"/>
                  </a:moveTo>
                  <a:cubicBezTo>
                    <a:pt x="166007" y="3052763"/>
                    <a:pt x="332014" y="2692854"/>
                    <a:pt x="538843" y="2424793"/>
                  </a:cubicBezTo>
                  <a:cubicBezTo>
                    <a:pt x="745672" y="2156732"/>
                    <a:pt x="971551" y="1906360"/>
                    <a:pt x="1240972" y="1804307"/>
                  </a:cubicBezTo>
                  <a:cubicBezTo>
                    <a:pt x="1510394" y="1702253"/>
                    <a:pt x="1773011" y="1706336"/>
                    <a:pt x="2155372" y="1812472"/>
                  </a:cubicBezTo>
                  <a:cubicBezTo>
                    <a:pt x="2537733" y="1918608"/>
                    <a:pt x="3139168" y="2330904"/>
                    <a:pt x="3535136" y="2441122"/>
                  </a:cubicBezTo>
                  <a:cubicBezTo>
                    <a:pt x="3931104" y="2551340"/>
                    <a:pt x="4244068" y="2579915"/>
                    <a:pt x="4531179" y="2473779"/>
                  </a:cubicBezTo>
                  <a:cubicBezTo>
                    <a:pt x="4818290" y="2367643"/>
                    <a:pt x="5065939" y="2045153"/>
                    <a:pt x="5257800" y="1804307"/>
                  </a:cubicBezTo>
                  <a:cubicBezTo>
                    <a:pt x="5449661" y="1563461"/>
                    <a:pt x="5546272" y="1329418"/>
                    <a:pt x="5682343" y="1028700"/>
                  </a:cubicBezTo>
                  <a:cubicBezTo>
                    <a:pt x="5818414" y="727982"/>
                    <a:pt x="5946321" y="363991"/>
                    <a:pt x="6074229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5863954" y="2631620"/>
            <a:ext cx="30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h</a:t>
            </a:r>
            <a:endParaRPr lang="sl-SI" sz="1600" dirty="0"/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6573065" y="1795046"/>
            <a:ext cx="12798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</a:t>
            </a:r>
            <a:r>
              <a:rPr lang="en-US" sz="1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x+h</a:t>
            </a:r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-</a:t>
            </a:r>
            <a:r>
              <a:rPr lang="en-US" sz="16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f(x</a:t>
            </a:r>
            <a:r>
              <a:rPr lang="en-US" sz="16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endParaRPr lang="en-GB" sz="1600" b="0" i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36" name="Right Brace 35"/>
          <p:cNvSpPr/>
          <p:nvPr/>
        </p:nvSpPr>
        <p:spPr>
          <a:xfrm>
            <a:off x="6447881" y="1439989"/>
            <a:ext cx="139064" cy="1080000"/>
          </a:xfrm>
          <a:prstGeom prst="rightBrace">
            <a:avLst>
              <a:gd name="adj1" fmla="val 81719"/>
              <a:gd name="adj2" fmla="val 50000"/>
            </a:avLst>
          </a:prstGeom>
          <a:ln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7" name="Right Brace 36"/>
          <p:cNvSpPr/>
          <p:nvPr/>
        </p:nvSpPr>
        <p:spPr>
          <a:xfrm rot="5400000">
            <a:off x="5926544" y="2195676"/>
            <a:ext cx="139064" cy="864000"/>
          </a:xfrm>
          <a:prstGeom prst="rightBrace">
            <a:avLst>
              <a:gd name="adj1" fmla="val 81719"/>
              <a:gd name="adj2" fmla="val 50000"/>
            </a:avLst>
          </a:prstGeom>
          <a:ln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3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857716"/>
              </p:ext>
            </p:extLst>
          </p:nvPr>
        </p:nvGraphicFramePr>
        <p:xfrm>
          <a:off x="2005013" y="5867400"/>
          <a:ext cx="51546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2" name="Equation" r:id="rId7" imgW="3340080" imgH="291960" progId="Equation.DSMT4">
                  <p:embed/>
                </p:oleObj>
              </mc:Choice>
              <mc:Fallback>
                <p:oleObj name="Equation" r:id="rId7" imgW="3340080" imgH="29196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5867400"/>
                        <a:ext cx="5154612" cy="5334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575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4" grpId="0"/>
      <p:bldP spid="35" grpId="0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77584" y="2895600"/>
            <a:ext cx="8592494" cy="34290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753820-74BF-4B3C-B2B0-2D6CAD341A9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7200" y="606879"/>
            <a:ext cx="7239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</a:t>
            </a:r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olžina krivulje, podane z  </a:t>
            </a:r>
            <a:r>
              <a:rPr lang="en-US" sz="20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y=f(x) </a:t>
            </a:r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 intervalu </a:t>
            </a:r>
            <a:r>
              <a:rPr lang="en-US" sz="20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[</a:t>
            </a:r>
            <a:r>
              <a:rPr lang="en-US" sz="2000" b="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a,b</a:t>
            </a:r>
            <a:r>
              <a:rPr lang="en-US" sz="20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64936"/>
              </p:ext>
            </p:extLst>
          </p:nvPr>
        </p:nvGraphicFramePr>
        <p:xfrm>
          <a:off x="3429000" y="1336675"/>
          <a:ext cx="236696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8" name="Equation" r:id="rId3" imgW="1396800" imgH="469800" progId="Equation.DSMT4">
                  <p:embed/>
                </p:oleObj>
              </mc:Choice>
              <mc:Fallback>
                <p:oleObj name="Equation" r:id="rId3" imgW="1396800" imgH="46980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336675"/>
                        <a:ext cx="2366963" cy="7969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81000" y="3048000"/>
            <a:ext cx="746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Izra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čunaj dolžino loka parabole 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y=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-</a:t>
            </a:r>
            <a:r>
              <a:rPr lang="en-US" b="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b="0" baseline="30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 intervalu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[-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1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428377"/>
              </p:ext>
            </p:extLst>
          </p:nvPr>
        </p:nvGraphicFramePr>
        <p:xfrm>
          <a:off x="4572000" y="3886200"/>
          <a:ext cx="3429000" cy="2230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9" name="Equation" r:id="rId5" imgW="2501640" imgH="1625400" progId="Equation.DSMT4">
                  <p:embed/>
                </p:oleObj>
              </mc:Choice>
              <mc:Fallback>
                <p:oleObj name="Equation" r:id="rId5" imgW="2501640" imgH="16254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86200"/>
                        <a:ext cx="3429000" cy="22305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54552"/>
              </p:ext>
            </p:extLst>
          </p:nvPr>
        </p:nvGraphicFramePr>
        <p:xfrm>
          <a:off x="4529138" y="3531632"/>
          <a:ext cx="1195060" cy="318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0" name="Equation" r:id="rId7" imgW="761760" imgH="203040" progId="Equation.DSMT4">
                  <p:embed/>
                </p:oleObj>
              </mc:Choice>
              <mc:Fallback>
                <p:oleObj name="Equation" r:id="rId7" imgW="761760" imgH="20304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3531632"/>
                        <a:ext cx="1195060" cy="318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263650" y="4648200"/>
            <a:ext cx="4127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600" b="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971800" y="4648200"/>
            <a:ext cx="4127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GB" sz="1600" b="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38200" y="3531632"/>
            <a:ext cx="2971800" cy="2107168"/>
            <a:chOff x="838200" y="1017032"/>
            <a:chExt cx="2971800" cy="2107168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838200" y="2438400"/>
              <a:ext cx="2971800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318656" y="1017032"/>
              <a:ext cx="0" cy="2107168"/>
            </a:xfrm>
            <a:prstGeom prst="straightConnector1">
              <a:avLst/>
            </a:prstGeom>
            <a:ln w="19050">
              <a:solidFill>
                <a:schemeClr val="accent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1567542" y="1567538"/>
              <a:ext cx="1526721" cy="865418"/>
            </a:xfrm>
            <a:custGeom>
              <a:avLst/>
              <a:gdLst>
                <a:gd name="connsiteX0" fmla="*/ 0 w 2073728"/>
                <a:gd name="connsiteY0" fmla="*/ 1551215 h 1551215"/>
                <a:gd name="connsiteX1" fmla="*/ 1045028 w 2073728"/>
                <a:gd name="connsiteY1" fmla="*/ 1 h 1551215"/>
                <a:gd name="connsiteX2" fmla="*/ 2073728 w 2073728"/>
                <a:gd name="connsiteY2" fmla="*/ 1543051 h 1551215"/>
                <a:gd name="connsiteX0" fmla="*/ 0 w 2073728"/>
                <a:gd name="connsiteY0" fmla="*/ 1551215 h 1551215"/>
                <a:gd name="connsiteX1" fmla="*/ 1045028 w 2073728"/>
                <a:gd name="connsiteY1" fmla="*/ 1 h 1551215"/>
                <a:gd name="connsiteX2" fmla="*/ 2073728 w 2073728"/>
                <a:gd name="connsiteY2" fmla="*/ 1543051 h 1551215"/>
                <a:gd name="connsiteX0" fmla="*/ 0 w 2073728"/>
                <a:gd name="connsiteY0" fmla="*/ 1551215 h 1551215"/>
                <a:gd name="connsiteX1" fmla="*/ 1045028 w 2073728"/>
                <a:gd name="connsiteY1" fmla="*/ 1 h 1551215"/>
                <a:gd name="connsiteX2" fmla="*/ 2073728 w 2073728"/>
                <a:gd name="connsiteY2" fmla="*/ 1543051 h 1551215"/>
                <a:gd name="connsiteX0" fmla="*/ 0 w 2073728"/>
                <a:gd name="connsiteY0" fmla="*/ 1551215 h 1551215"/>
                <a:gd name="connsiteX1" fmla="*/ 1045028 w 2073728"/>
                <a:gd name="connsiteY1" fmla="*/ 1 h 1551215"/>
                <a:gd name="connsiteX2" fmla="*/ 2073728 w 2073728"/>
                <a:gd name="connsiteY2" fmla="*/ 1543051 h 1551215"/>
                <a:gd name="connsiteX0" fmla="*/ 0 w 2073728"/>
                <a:gd name="connsiteY0" fmla="*/ 1551218 h 1551218"/>
                <a:gd name="connsiteX1" fmla="*/ 1045028 w 2073728"/>
                <a:gd name="connsiteY1" fmla="*/ 4 h 1551218"/>
                <a:gd name="connsiteX2" fmla="*/ 2073728 w 2073728"/>
                <a:gd name="connsiteY2" fmla="*/ 1543054 h 1551218"/>
                <a:gd name="connsiteX0" fmla="*/ 0 w 2073728"/>
                <a:gd name="connsiteY0" fmla="*/ 1551218 h 1551218"/>
                <a:gd name="connsiteX1" fmla="*/ 1045028 w 2073728"/>
                <a:gd name="connsiteY1" fmla="*/ 4 h 1551218"/>
                <a:gd name="connsiteX2" fmla="*/ 2073728 w 2073728"/>
                <a:gd name="connsiteY2" fmla="*/ 1543054 h 1551218"/>
                <a:gd name="connsiteX0" fmla="*/ 0 w 1787978"/>
                <a:gd name="connsiteY0" fmla="*/ 896109 h 1573745"/>
                <a:gd name="connsiteX1" fmla="*/ 759278 w 1787978"/>
                <a:gd name="connsiteY1" fmla="*/ 30695 h 1573745"/>
                <a:gd name="connsiteX2" fmla="*/ 1787978 w 1787978"/>
                <a:gd name="connsiteY2" fmla="*/ 1573745 h 1573745"/>
                <a:gd name="connsiteX0" fmla="*/ 0 w 1526721"/>
                <a:gd name="connsiteY0" fmla="*/ 923330 h 923330"/>
                <a:gd name="connsiteX1" fmla="*/ 759278 w 1526721"/>
                <a:gd name="connsiteY1" fmla="*/ 57916 h 923330"/>
                <a:gd name="connsiteX2" fmla="*/ 1526721 w 1526721"/>
                <a:gd name="connsiteY2" fmla="*/ 915166 h 923330"/>
                <a:gd name="connsiteX0" fmla="*/ 0 w 1526721"/>
                <a:gd name="connsiteY0" fmla="*/ 923330 h 923330"/>
                <a:gd name="connsiteX1" fmla="*/ 759278 w 1526721"/>
                <a:gd name="connsiteY1" fmla="*/ 57916 h 923330"/>
                <a:gd name="connsiteX2" fmla="*/ 1526721 w 1526721"/>
                <a:gd name="connsiteY2" fmla="*/ 915166 h 923330"/>
                <a:gd name="connsiteX0" fmla="*/ 0 w 1526721"/>
                <a:gd name="connsiteY0" fmla="*/ 865418 h 865418"/>
                <a:gd name="connsiteX1" fmla="*/ 759278 w 1526721"/>
                <a:gd name="connsiteY1" fmla="*/ 4 h 865418"/>
                <a:gd name="connsiteX2" fmla="*/ 1526721 w 1526721"/>
                <a:gd name="connsiteY2" fmla="*/ 857254 h 86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721" h="865418">
                  <a:moveTo>
                    <a:pt x="0" y="865418"/>
                  </a:moveTo>
                  <a:cubicBezTo>
                    <a:pt x="202746" y="482377"/>
                    <a:pt x="413657" y="1365"/>
                    <a:pt x="759278" y="4"/>
                  </a:cubicBezTo>
                  <a:cubicBezTo>
                    <a:pt x="1104899" y="-1357"/>
                    <a:pt x="1364796" y="436112"/>
                    <a:pt x="1526721" y="857254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68575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utoUpdateAnimBg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753820-74BF-4B3C-B2B0-2D6CAD341A9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3400" y="487362"/>
            <a:ext cx="2971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sl-SI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PROSTORNINA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VRTENINE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85800" y="1066800"/>
            <a:ext cx="640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Vrtenina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je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telo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dobimo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dani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lik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zavrtimo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okoli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osi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110843" y="832758"/>
            <a:ext cx="2881993" cy="1747157"/>
          </a:xfrm>
          <a:custGeom>
            <a:avLst/>
            <a:gdLst>
              <a:gd name="connsiteX0" fmla="*/ 0 w 2881993"/>
              <a:gd name="connsiteY0" fmla="*/ 1747157 h 1747157"/>
              <a:gd name="connsiteX1" fmla="*/ 228600 w 2881993"/>
              <a:gd name="connsiteY1" fmla="*/ 1363436 h 1747157"/>
              <a:gd name="connsiteX2" fmla="*/ 595993 w 2881993"/>
              <a:gd name="connsiteY2" fmla="*/ 1110343 h 1747157"/>
              <a:gd name="connsiteX3" fmla="*/ 1232807 w 2881993"/>
              <a:gd name="connsiteY3" fmla="*/ 1298121 h 1747157"/>
              <a:gd name="connsiteX4" fmla="*/ 1730828 w 2881993"/>
              <a:gd name="connsiteY4" fmla="*/ 1534886 h 1747157"/>
              <a:gd name="connsiteX5" fmla="*/ 2228850 w 2881993"/>
              <a:gd name="connsiteY5" fmla="*/ 1396093 h 1747157"/>
              <a:gd name="connsiteX6" fmla="*/ 2498271 w 2881993"/>
              <a:gd name="connsiteY6" fmla="*/ 1004207 h 1747157"/>
              <a:gd name="connsiteX7" fmla="*/ 2710543 w 2881993"/>
              <a:gd name="connsiteY7" fmla="*/ 530679 h 1747157"/>
              <a:gd name="connsiteX8" fmla="*/ 2881993 w 2881993"/>
              <a:gd name="connsiteY8" fmla="*/ 0 h 1747157"/>
              <a:gd name="connsiteX0" fmla="*/ 0 w 2881993"/>
              <a:gd name="connsiteY0" fmla="*/ 1747157 h 1747157"/>
              <a:gd name="connsiteX1" fmla="*/ 228600 w 2881993"/>
              <a:gd name="connsiteY1" fmla="*/ 1363436 h 1747157"/>
              <a:gd name="connsiteX2" fmla="*/ 595993 w 2881993"/>
              <a:gd name="connsiteY2" fmla="*/ 1110343 h 1747157"/>
              <a:gd name="connsiteX3" fmla="*/ 1730828 w 2881993"/>
              <a:gd name="connsiteY3" fmla="*/ 1534886 h 1747157"/>
              <a:gd name="connsiteX4" fmla="*/ 2228850 w 2881993"/>
              <a:gd name="connsiteY4" fmla="*/ 1396093 h 1747157"/>
              <a:gd name="connsiteX5" fmla="*/ 2498271 w 2881993"/>
              <a:gd name="connsiteY5" fmla="*/ 1004207 h 1747157"/>
              <a:gd name="connsiteX6" fmla="*/ 2710543 w 2881993"/>
              <a:gd name="connsiteY6" fmla="*/ 530679 h 1747157"/>
              <a:gd name="connsiteX7" fmla="*/ 2881993 w 2881993"/>
              <a:gd name="connsiteY7" fmla="*/ 0 h 1747157"/>
              <a:gd name="connsiteX0" fmla="*/ 0 w 2881993"/>
              <a:gd name="connsiteY0" fmla="*/ 1747157 h 1747157"/>
              <a:gd name="connsiteX1" fmla="*/ 595993 w 2881993"/>
              <a:gd name="connsiteY1" fmla="*/ 1110343 h 1747157"/>
              <a:gd name="connsiteX2" fmla="*/ 1730828 w 2881993"/>
              <a:gd name="connsiteY2" fmla="*/ 1534886 h 1747157"/>
              <a:gd name="connsiteX3" fmla="*/ 2228850 w 2881993"/>
              <a:gd name="connsiteY3" fmla="*/ 1396093 h 1747157"/>
              <a:gd name="connsiteX4" fmla="*/ 2498271 w 2881993"/>
              <a:gd name="connsiteY4" fmla="*/ 1004207 h 1747157"/>
              <a:gd name="connsiteX5" fmla="*/ 2710543 w 2881993"/>
              <a:gd name="connsiteY5" fmla="*/ 530679 h 1747157"/>
              <a:gd name="connsiteX6" fmla="*/ 2881993 w 2881993"/>
              <a:gd name="connsiteY6" fmla="*/ 0 h 174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1993" h="1747157">
                <a:moveTo>
                  <a:pt x="0" y="1747157"/>
                </a:moveTo>
                <a:cubicBezTo>
                  <a:pt x="124165" y="1614488"/>
                  <a:pt x="307522" y="1145721"/>
                  <a:pt x="595993" y="1110343"/>
                </a:cubicBezTo>
                <a:cubicBezTo>
                  <a:pt x="884464" y="1074965"/>
                  <a:pt x="1458685" y="1487261"/>
                  <a:pt x="1730828" y="1534886"/>
                </a:cubicBezTo>
                <a:cubicBezTo>
                  <a:pt x="2002971" y="1582511"/>
                  <a:pt x="2100943" y="1484539"/>
                  <a:pt x="2228850" y="1396093"/>
                </a:cubicBezTo>
                <a:cubicBezTo>
                  <a:pt x="2356757" y="1307647"/>
                  <a:pt x="2417989" y="1148443"/>
                  <a:pt x="2498271" y="1004207"/>
                </a:cubicBezTo>
                <a:cubicBezTo>
                  <a:pt x="2578553" y="859971"/>
                  <a:pt x="2646589" y="698047"/>
                  <a:pt x="2710543" y="530679"/>
                </a:cubicBezTo>
                <a:cubicBezTo>
                  <a:pt x="2774497" y="363311"/>
                  <a:pt x="2828245" y="181655"/>
                  <a:pt x="2881993" y="0"/>
                </a:cubicBezTo>
              </a:path>
            </a:pathLst>
          </a:cu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800600" y="2667540"/>
            <a:ext cx="4038600" cy="0"/>
          </a:xfrm>
          <a:prstGeom prst="straightConnector1">
            <a:avLst/>
          </a:prstGeom>
          <a:ln w="19050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5105400" y="2632160"/>
            <a:ext cx="2707820" cy="644440"/>
            <a:chOff x="5105400" y="2632160"/>
            <a:chExt cx="2707820" cy="644440"/>
          </a:xfrm>
        </p:grpSpPr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5105400" y="2909887"/>
              <a:ext cx="609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b="0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a</a:t>
              </a:r>
              <a:endParaRPr lang="en-GB" sz="18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7396840" y="2758027"/>
              <a:ext cx="41638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800" b="0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x</a:t>
              </a:r>
              <a:endParaRPr lang="en-GB" sz="18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285014" y="2632160"/>
              <a:ext cx="0" cy="76200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579180" y="2634884"/>
              <a:ext cx="0" cy="76200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7924800" y="2621280"/>
            <a:ext cx="609600" cy="503460"/>
            <a:chOff x="7924800" y="2621280"/>
            <a:chExt cx="609600" cy="503460"/>
          </a:xfrm>
        </p:grpSpPr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7924800" y="2758027"/>
              <a:ext cx="609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b="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x+h</a:t>
              </a:r>
              <a:endParaRPr lang="en-GB" sz="18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8001000" y="2621280"/>
              <a:ext cx="0" cy="76200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110843" y="1152525"/>
            <a:ext cx="3053445" cy="3370489"/>
            <a:chOff x="5110843" y="1152525"/>
            <a:chExt cx="3053445" cy="3370489"/>
          </a:xfrm>
        </p:grpSpPr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5242831" y="2286000"/>
              <a:ext cx="133350" cy="6858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6" name="Oval 3"/>
            <p:cNvSpPr>
              <a:spLocks noChangeArrowheads="1"/>
            </p:cNvSpPr>
            <p:nvPr/>
          </p:nvSpPr>
          <p:spPr bwMode="auto">
            <a:xfrm>
              <a:off x="7707088" y="1152525"/>
              <a:ext cx="457200" cy="29718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7453992" y="1905000"/>
              <a:ext cx="228600" cy="14478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597980" y="1964872"/>
              <a:ext cx="152400" cy="13716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6740980" y="2354036"/>
              <a:ext cx="152400" cy="6096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110843" y="2743200"/>
              <a:ext cx="2906486" cy="1779814"/>
            </a:xfrm>
            <a:custGeom>
              <a:avLst/>
              <a:gdLst>
                <a:gd name="connsiteX0" fmla="*/ 0 w 2906486"/>
                <a:gd name="connsiteY0" fmla="*/ 0 h 1779814"/>
                <a:gd name="connsiteX1" fmla="*/ 326571 w 2906486"/>
                <a:gd name="connsiteY1" fmla="*/ 465364 h 1779814"/>
                <a:gd name="connsiteX2" fmla="*/ 653143 w 2906486"/>
                <a:gd name="connsiteY2" fmla="*/ 620485 h 1779814"/>
                <a:gd name="connsiteX3" fmla="*/ 1240971 w 2906486"/>
                <a:gd name="connsiteY3" fmla="*/ 440871 h 1779814"/>
                <a:gd name="connsiteX4" fmla="*/ 1738993 w 2906486"/>
                <a:gd name="connsiteY4" fmla="*/ 212271 h 1779814"/>
                <a:gd name="connsiteX5" fmla="*/ 2220686 w 2906486"/>
                <a:gd name="connsiteY5" fmla="*/ 334735 h 1779814"/>
                <a:gd name="connsiteX6" fmla="*/ 2530928 w 2906486"/>
                <a:gd name="connsiteY6" fmla="*/ 783771 h 1779814"/>
                <a:gd name="connsiteX7" fmla="*/ 2784021 w 2906486"/>
                <a:gd name="connsiteY7" fmla="*/ 1379764 h 1779814"/>
                <a:gd name="connsiteX8" fmla="*/ 2906486 w 2906486"/>
                <a:gd name="connsiteY8" fmla="*/ 1779814 h 1779814"/>
                <a:gd name="connsiteX0" fmla="*/ 0 w 2906486"/>
                <a:gd name="connsiteY0" fmla="*/ 0 h 1779814"/>
                <a:gd name="connsiteX1" fmla="*/ 326571 w 2906486"/>
                <a:gd name="connsiteY1" fmla="*/ 465364 h 1779814"/>
                <a:gd name="connsiteX2" fmla="*/ 653143 w 2906486"/>
                <a:gd name="connsiteY2" fmla="*/ 620485 h 1779814"/>
                <a:gd name="connsiteX3" fmla="*/ 1738993 w 2906486"/>
                <a:gd name="connsiteY3" fmla="*/ 212271 h 1779814"/>
                <a:gd name="connsiteX4" fmla="*/ 2220686 w 2906486"/>
                <a:gd name="connsiteY4" fmla="*/ 334735 h 1779814"/>
                <a:gd name="connsiteX5" fmla="*/ 2530928 w 2906486"/>
                <a:gd name="connsiteY5" fmla="*/ 783771 h 1779814"/>
                <a:gd name="connsiteX6" fmla="*/ 2784021 w 2906486"/>
                <a:gd name="connsiteY6" fmla="*/ 1379764 h 1779814"/>
                <a:gd name="connsiteX7" fmla="*/ 2906486 w 2906486"/>
                <a:gd name="connsiteY7" fmla="*/ 1779814 h 1779814"/>
                <a:gd name="connsiteX0" fmla="*/ 0 w 2906486"/>
                <a:gd name="connsiteY0" fmla="*/ 0 h 1779814"/>
                <a:gd name="connsiteX1" fmla="*/ 653143 w 2906486"/>
                <a:gd name="connsiteY1" fmla="*/ 620485 h 1779814"/>
                <a:gd name="connsiteX2" fmla="*/ 1738993 w 2906486"/>
                <a:gd name="connsiteY2" fmla="*/ 212271 h 1779814"/>
                <a:gd name="connsiteX3" fmla="*/ 2220686 w 2906486"/>
                <a:gd name="connsiteY3" fmla="*/ 334735 h 1779814"/>
                <a:gd name="connsiteX4" fmla="*/ 2530928 w 2906486"/>
                <a:gd name="connsiteY4" fmla="*/ 783771 h 1779814"/>
                <a:gd name="connsiteX5" fmla="*/ 2784021 w 2906486"/>
                <a:gd name="connsiteY5" fmla="*/ 1379764 h 1779814"/>
                <a:gd name="connsiteX6" fmla="*/ 2906486 w 2906486"/>
                <a:gd name="connsiteY6" fmla="*/ 1779814 h 1779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6486" h="1779814">
                  <a:moveTo>
                    <a:pt x="0" y="0"/>
                  </a:moveTo>
                  <a:cubicBezTo>
                    <a:pt x="136071" y="129268"/>
                    <a:pt x="363311" y="585107"/>
                    <a:pt x="653143" y="620485"/>
                  </a:cubicBezTo>
                  <a:cubicBezTo>
                    <a:pt x="942975" y="655863"/>
                    <a:pt x="1477736" y="259896"/>
                    <a:pt x="1738993" y="212271"/>
                  </a:cubicBezTo>
                  <a:cubicBezTo>
                    <a:pt x="2000250" y="164646"/>
                    <a:pt x="2088697" y="239485"/>
                    <a:pt x="2220686" y="334735"/>
                  </a:cubicBezTo>
                  <a:cubicBezTo>
                    <a:pt x="2352675" y="429985"/>
                    <a:pt x="2437039" y="609600"/>
                    <a:pt x="2530928" y="783771"/>
                  </a:cubicBezTo>
                  <a:cubicBezTo>
                    <a:pt x="2624817" y="957943"/>
                    <a:pt x="2721428" y="1213757"/>
                    <a:pt x="2784021" y="1379764"/>
                  </a:cubicBezTo>
                  <a:cubicBezTo>
                    <a:pt x="2846614" y="1545771"/>
                    <a:pt x="2876550" y="1662792"/>
                    <a:pt x="2906486" y="1779814"/>
                  </a:cubicBezTo>
                </a:path>
              </a:pathLst>
            </a:cu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6079672" y="2072272"/>
              <a:ext cx="152400" cy="1188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685800" y="1905000"/>
            <a:ext cx="43787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V(x)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prostornina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intervalu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od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x.</a:t>
            </a:r>
            <a:endParaRPr lang="en-GB" b="0" i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935648"/>
              </p:ext>
            </p:extLst>
          </p:nvPr>
        </p:nvGraphicFramePr>
        <p:xfrm>
          <a:off x="920750" y="3733800"/>
          <a:ext cx="282416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7" name="Equation" r:id="rId3" imgW="1955520" imgH="583920" progId="Equation.DSMT4">
                  <p:embed/>
                </p:oleObj>
              </mc:Choice>
              <mc:Fallback>
                <p:oleObj name="Equation" r:id="rId3" imgW="1955520" imgH="58392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3733800"/>
                        <a:ext cx="2824163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941941"/>
              </p:ext>
            </p:extLst>
          </p:nvPr>
        </p:nvGraphicFramePr>
        <p:xfrm>
          <a:off x="849313" y="2986088"/>
          <a:ext cx="269716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8" name="Equation" r:id="rId5" imgW="1866600" imgH="457200" progId="Equation.DSMT4">
                  <p:embed/>
                </p:oleObj>
              </mc:Choice>
              <mc:Fallback>
                <p:oleObj name="Equation" r:id="rId5" imgW="1866600" imgH="4572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2986088"/>
                        <a:ext cx="2697162" cy="66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720536"/>
              </p:ext>
            </p:extLst>
          </p:nvPr>
        </p:nvGraphicFramePr>
        <p:xfrm>
          <a:off x="1638779" y="5410200"/>
          <a:ext cx="5597046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9" name="Equation" r:id="rId7" imgW="3213000" imgH="279360" progId="Equation.DSMT4">
                  <p:embed/>
                </p:oleObj>
              </mc:Choice>
              <mc:Fallback>
                <p:oleObj name="Equation" r:id="rId7" imgW="3213000" imgH="27936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779" y="5410200"/>
                        <a:ext cx="5597046" cy="4889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6969580" y="762000"/>
            <a:ext cx="1183820" cy="3703864"/>
          </a:xfrm>
          <a:prstGeom prst="rect">
            <a:avLst/>
          </a:prstGeom>
          <a:solidFill>
            <a:srgbClr val="FFFFCC">
              <a:alpha val="26000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tailEnd type="none"/>
          </a:ln>
          <a:scene3d>
            <a:camera prst="orthographicFront">
              <a:rot lat="526871" lon="17948678" rev="21568537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2" name="Rectangle 41"/>
          <p:cNvSpPr/>
          <p:nvPr/>
        </p:nvSpPr>
        <p:spPr>
          <a:xfrm>
            <a:off x="7426780" y="715736"/>
            <a:ext cx="1183820" cy="3703864"/>
          </a:xfrm>
          <a:prstGeom prst="rect">
            <a:avLst/>
          </a:prstGeom>
          <a:solidFill>
            <a:srgbClr val="FFFFCC">
              <a:alpha val="26000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tailEnd type="none"/>
          </a:ln>
          <a:scene3d>
            <a:camera prst="orthographicFront">
              <a:rot lat="526871" lon="17948678" rev="21568537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575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3" grpId="0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753820-74BF-4B3C-B2B0-2D6CAD341A9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730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77584" y="2698750"/>
            <a:ext cx="8592494" cy="362585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753820-74BF-4B3C-B2B0-2D6CAD341A9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33400" y="2774950"/>
            <a:ext cx="7315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Prostornina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krogle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: </a:t>
            </a:r>
            <a:r>
              <a:rPr lang="en-US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kroglo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dobimo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zavrtimo krožnico okoli abscisne osi.</a:t>
            </a:r>
            <a:endParaRPr lang="en-GB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5486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Prostornina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vrtenine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pod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y=f(x)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intervalu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[</a:t>
            </a:r>
            <a:r>
              <a:rPr lang="en-US" b="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a,b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]:</a:t>
            </a:r>
            <a:endParaRPr lang="en-GB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341955"/>
              </p:ext>
            </p:extLst>
          </p:nvPr>
        </p:nvGraphicFramePr>
        <p:xfrm>
          <a:off x="3149600" y="1143000"/>
          <a:ext cx="2387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4" name="Equation" r:id="rId3" imgW="1358640" imgH="469800" progId="Equation.DSMT4">
                  <p:embed/>
                </p:oleObj>
              </mc:Choice>
              <mc:Fallback>
                <p:oleObj name="Equation" r:id="rId3" imgW="1358640" imgH="4698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1143000"/>
                        <a:ext cx="2387600" cy="8255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518657"/>
              </p:ext>
            </p:extLst>
          </p:nvPr>
        </p:nvGraphicFramePr>
        <p:xfrm>
          <a:off x="4424363" y="3306763"/>
          <a:ext cx="3951287" cy="253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5" name="Equation" r:id="rId5" imgW="2374560" imgH="1523880" progId="Equation.DSMT4">
                  <p:embed/>
                </p:oleObj>
              </mc:Choice>
              <mc:Fallback>
                <p:oleObj name="Equation" r:id="rId5" imgW="2374560" imgH="15238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3306763"/>
                        <a:ext cx="3951287" cy="253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862825"/>
              </p:ext>
            </p:extLst>
          </p:nvPr>
        </p:nvGraphicFramePr>
        <p:xfrm>
          <a:off x="2466975" y="3536950"/>
          <a:ext cx="1132662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6" name="Equation" r:id="rId7" imgW="812520" imgH="266400" progId="Equation.DSMT4">
                  <p:embed/>
                </p:oleObj>
              </mc:Choice>
              <mc:Fallback>
                <p:oleObj name="Equation" r:id="rId7" imgW="812520" imgH="2664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5" y="3536950"/>
                        <a:ext cx="1132662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381000" y="3384550"/>
            <a:ext cx="2895600" cy="2438400"/>
            <a:chOff x="762000" y="3435350"/>
            <a:chExt cx="2895600" cy="2438400"/>
          </a:xfrm>
        </p:grpSpPr>
        <p:grpSp>
          <p:nvGrpSpPr>
            <p:cNvPr id="12" name="Group 17"/>
            <p:cNvGrpSpPr>
              <a:grpSpLocks/>
            </p:cNvGrpSpPr>
            <p:nvPr/>
          </p:nvGrpSpPr>
          <p:grpSpPr bwMode="auto">
            <a:xfrm>
              <a:off x="1457325" y="3663950"/>
              <a:ext cx="1390650" cy="1981200"/>
              <a:chOff x="918" y="2160"/>
              <a:chExt cx="876" cy="1248"/>
            </a:xfrm>
          </p:grpSpPr>
          <p:grpSp>
            <p:nvGrpSpPr>
              <p:cNvPr id="13" name="Group 13"/>
              <p:cNvGrpSpPr>
                <a:grpSpLocks/>
              </p:cNvGrpSpPr>
              <p:nvPr/>
            </p:nvGrpSpPr>
            <p:grpSpPr bwMode="auto">
              <a:xfrm>
                <a:off x="918" y="2160"/>
                <a:ext cx="876" cy="1248"/>
                <a:chOff x="918" y="2160"/>
                <a:chExt cx="876" cy="1248"/>
              </a:xfrm>
            </p:grpSpPr>
            <p:sp>
              <p:nvSpPr>
                <p:cNvPr id="18" name="Oval 7"/>
                <p:cNvSpPr>
                  <a:spLocks noChangeArrowheads="1"/>
                </p:cNvSpPr>
                <p:nvPr/>
              </p:nvSpPr>
              <p:spPr bwMode="auto">
                <a:xfrm>
                  <a:off x="1236" y="2160"/>
                  <a:ext cx="240" cy="1248"/>
                </a:xfrm>
                <a:prstGeom prst="ellips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19" name="Oval 8"/>
                <p:cNvSpPr>
                  <a:spLocks noChangeArrowheads="1"/>
                </p:cNvSpPr>
                <p:nvPr/>
              </p:nvSpPr>
              <p:spPr bwMode="auto">
                <a:xfrm>
                  <a:off x="1637" y="2255"/>
                  <a:ext cx="145" cy="1056"/>
                </a:xfrm>
                <a:prstGeom prst="ellips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20" name="Oval 9"/>
                <p:cNvSpPr>
                  <a:spLocks noChangeArrowheads="1"/>
                </p:cNvSpPr>
                <p:nvPr/>
              </p:nvSpPr>
              <p:spPr bwMode="auto">
                <a:xfrm>
                  <a:off x="918" y="2256"/>
                  <a:ext cx="145" cy="1056"/>
                </a:xfrm>
                <a:prstGeom prst="ellips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21" name="Arc 10"/>
                <p:cNvSpPr>
                  <a:spLocks/>
                </p:cNvSpPr>
                <p:nvPr/>
              </p:nvSpPr>
              <p:spPr bwMode="auto">
                <a:xfrm>
                  <a:off x="1698" y="2256"/>
                  <a:ext cx="96" cy="10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2652"/>
                    <a:gd name="T2" fmla="*/ 4835 w 21600"/>
                    <a:gd name="T3" fmla="*/ 42652 h 42652"/>
                    <a:gd name="T4" fmla="*/ 0 w 21600"/>
                    <a:gd name="T5" fmla="*/ 21600 h 426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652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1666"/>
                        <a:pt x="14646" y="40398"/>
                        <a:pt x="4834" y="42651"/>
                      </a:cubicBezTo>
                    </a:path>
                    <a:path w="21600" h="42652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1666"/>
                        <a:pt x="14646" y="40398"/>
                        <a:pt x="4834" y="4265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22" name="Arc 11"/>
                <p:cNvSpPr>
                  <a:spLocks/>
                </p:cNvSpPr>
                <p:nvPr/>
              </p:nvSpPr>
              <p:spPr bwMode="auto">
                <a:xfrm>
                  <a:off x="978" y="2256"/>
                  <a:ext cx="96" cy="10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2652"/>
                    <a:gd name="T2" fmla="*/ 4835 w 21600"/>
                    <a:gd name="T3" fmla="*/ 42652 h 42652"/>
                    <a:gd name="T4" fmla="*/ 0 w 21600"/>
                    <a:gd name="T5" fmla="*/ 21600 h 426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652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1666"/>
                        <a:pt x="14646" y="40398"/>
                        <a:pt x="4834" y="42651"/>
                      </a:cubicBezTo>
                    </a:path>
                    <a:path w="21600" h="42652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1666"/>
                        <a:pt x="14646" y="40398"/>
                        <a:pt x="4834" y="4265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23" name="Arc 12"/>
                <p:cNvSpPr>
                  <a:spLocks/>
                </p:cNvSpPr>
                <p:nvPr/>
              </p:nvSpPr>
              <p:spPr bwMode="auto">
                <a:xfrm>
                  <a:off x="1344" y="2160"/>
                  <a:ext cx="144" cy="12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2652"/>
                    <a:gd name="T2" fmla="*/ 4835 w 21600"/>
                    <a:gd name="T3" fmla="*/ 42652 h 42652"/>
                    <a:gd name="T4" fmla="*/ 0 w 21600"/>
                    <a:gd name="T5" fmla="*/ 21600 h 426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652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1666"/>
                        <a:pt x="14646" y="40398"/>
                        <a:pt x="4834" y="42651"/>
                      </a:cubicBezTo>
                    </a:path>
                    <a:path w="21600" h="42652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1666"/>
                        <a:pt x="14646" y="40398"/>
                        <a:pt x="4834" y="4265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1794" y="2688"/>
                <a:ext cx="0" cy="96"/>
              </a:xfrm>
              <a:prstGeom prst="line">
                <a:avLst/>
              </a:prstGeom>
              <a:noFill/>
              <a:ln w="22225">
                <a:solidFill>
                  <a:schemeClr val="accent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>
                <a:off x="1482" y="2664"/>
                <a:ext cx="0" cy="96"/>
              </a:xfrm>
              <a:prstGeom prst="line">
                <a:avLst/>
              </a:prstGeom>
              <a:noFill/>
              <a:ln w="22225">
                <a:solidFill>
                  <a:schemeClr val="accent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1068" y="2658"/>
                <a:ext cx="0" cy="96"/>
              </a:xfrm>
              <a:prstGeom prst="line">
                <a:avLst/>
              </a:prstGeom>
              <a:noFill/>
              <a:ln w="22225">
                <a:solidFill>
                  <a:schemeClr val="accent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25" name="Text Box 19"/>
            <p:cNvSpPr txBox="1">
              <a:spLocks noChangeArrowheads="1"/>
            </p:cNvSpPr>
            <p:nvPr/>
          </p:nvSpPr>
          <p:spPr bwMode="auto">
            <a:xfrm>
              <a:off x="3124200" y="4578350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sl-SI" sz="1800" b="0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r</a:t>
              </a:r>
              <a:endParaRPr lang="en-GB" sz="18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762000" y="4578350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b="0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-</a:t>
              </a:r>
              <a:r>
                <a:rPr lang="sl-SI" sz="1800" b="0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r</a:t>
              </a:r>
              <a:endParaRPr lang="en-GB" sz="18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1036320" y="4652963"/>
              <a:ext cx="2621280" cy="1587"/>
            </a:xfrm>
            <a:prstGeom prst="straightConnector1">
              <a:avLst/>
            </a:prstGeom>
            <a:ln w="19050">
              <a:solidFill>
                <a:schemeClr val="accent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148682" y="3435350"/>
              <a:ext cx="0" cy="2438400"/>
            </a:xfrm>
            <a:prstGeom prst="straightConnector1">
              <a:avLst/>
            </a:prstGeom>
            <a:ln w="19050">
              <a:solidFill>
                <a:schemeClr val="accent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1150620" y="3648710"/>
              <a:ext cx="2020463" cy="2019239"/>
            </a:xfrm>
            <a:prstGeom prst="ellips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422430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381000" y="1295400"/>
            <a:ext cx="8458200" cy="48768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0"/>
            <a:ext cx="3733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IZLIMITIRANI  INTEGRALI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81000" y="533400"/>
            <a:ext cx="27633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IZLIMITIRANI INTEGRALI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61999" y="3505200"/>
            <a:ext cx="49840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Formalno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uporabimo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Newton-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Leibnizovo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formulo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: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2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562964"/>
              </p:ext>
            </p:extLst>
          </p:nvPr>
        </p:nvGraphicFramePr>
        <p:xfrm>
          <a:off x="1000660" y="1573183"/>
          <a:ext cx="1524000" cy="872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9" name="Equation" r:id="rId3" imgW="927000" imgH="469800" progId="Equation.DSMT4">
                  <p:embed/>
                </p:oleObj>
              </mc:Choice>
              <mc:Fallback>
                <p:oleObj name="Equation" r:id="rId3" imgW="927000" imgH="4698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660" y="1573183"/>
                        <a:ext cx="1524000" cy="8720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100951" y="2058561"/>
            <a:ext cx="2673893" cy="815268"/>
          </a:xfrm>
          <a:custGeom>
            <a:avLst/>
            <a:gdLst>
              <a:gd name="connsiteX0" fmla="*/ 33123 w 2693167"/>
              <a:gd name="connsiteY0" fmla="*/ 798886 h 798886"/>
              <a:gd name="connsiteX1" fmla="*/ 24959 w 2693167"/>
              <a:gd name="connsiteY1" fmla="*/ 15115 h 798886"/>
              <a:gd name="connsiteX2" fmla="*/ 310709 w 2693167"/>
              <a:gd name="connsiteY2" fmla="*/ 309029 h 798886"/>
              <a:gd name="connsiteX3" fmla="*/ 702594 w 2693167"/>
              <a:gd name="connsiteY3" fmla="*/ 643765 h 798886"/>
              <a:gd name="connsiteX4" fmla="*/ 2555887 w 2693167"/>
              <a:gd name="connsiteY4" fmla="*/ 766229 h 798886"/>
              <a:gd name="connsiteX5" fmla="*/ 2555887 w 2693167"/>
              <a:gd name="connsiteY5" fmla="*/ 790722 h 798886"/>
              <a:gd name="connsiteX6" fmla="*/ 33123 w 2693167"/>
              <a:gd name="connsiteY6" fmla="*/ 798886 h 798886"/>
              <a:gd name="connsiteX0" fmla="*/ 13849 w 2673893"/>
              <a:gd name="connsiteY0" fmla="*/ 817479 h 817479"/>
              <a:gd name="connsiteX1" fmla="*/ 5685 w 2673893"/>
              <a:gd name="connsiteY1" fmla="*/ 33708 h 817479"/>
              <a:gd name="connsiteX2" fmla="*/ 291435 w 2673893"/>
              <a:gd name="connsiteY2" fmla="*/ 327622 h 817479"/>
              <a:gd name="connsiteX3" fmla="*/ 683320 w 2673893"/>
              <a:gd name="connsiteY3" fmla="*/ 662358 h 817479"/>
              <a:gd name="connsiteX4" fmla="*/ 2536613 w 2673893"/>
              <a:gd name="connsiteY4" fmla="*/ 784822 h 817479"/>
              <a:gd name="connsiteX5" fmla="*/ 2536613 w 2673893"/>
              <a:gd name="connsiteY5" fmla="*/ 809315 h 817479"/>
              <a:gd name="connsiteX6" fmla="*/ 13849 w 2673893"/>
              <a:gd name="connsiteY6" fmla="*/ 817479 h 817479"/>
              <a:gd name="connsiteX0" fmla="*/ 13849 w 2673893"/>
              <a:gd name="connsiteY0" fmla="*/ 817479 h 817479"/>
              <a:gd name="connsiteX1" fmla="*/ 5685 w 2673893"/>
              <a:gd name="connsiteY1" fmla="*/ 33708 h 817479"/>
              <a:gd name="connsiteX2" fmla="*/ 291435 w 2673893"/>
              <a:gd name="connsiteY2" fmla="*/ 327622 h 817479"/>
              <a:gd name="connsiteX3" fmla="*/ 683320 w 2673893"/>
              <a:gd name="connsiteY3" fmla="*/ 662358 h 817479"/>
              <a:gd name="connsiteX4" fmla="*/ 2536613 w 2673893"/>
              <a:gd name="connsiteY4" fmla="*/ 784822 h 817479"/>
              <a:gd name="connsiteX5" fmla="*/ 2536613 w 2673893"/>
              <a:gd name="connsiteY5" fmla="*/ 809315 h 817479"/>
              <a:gd name="connsiteX6" fmla="*/ 13849 w 2673893"/>
              <a:gd name="connsiteY6" fmla="*/ 817479 h 817479"/>
              <a:gd name="connsiteX0" fmla="*/ 13849 w 2673893"/>
              <a:gd name="connsiteY0" fmla="*/ 817479 h 817479"/>
              <a:gd name="connsiteX1" fmla="*/ 5685 w 2673893"/>
              <a:gd name="connsiteY1" fmla="*/ 33708 h 817479"/>
              <a:gd name="connsiteX2" fmla="*/ 291435 w 2673893"/>
              <a:gd name="connsiteY2" fmla="*/ 327622 h 817479"/>
              <a:gd name="connsiteX3" fmla="*/ 683320 w 2673893"/>
              <a:gd name="connsiteY3" fmla="*/ 662358 h 817479"/>
              <a:gd name="connsiteX4" fmla="*/ 2536613 w 2673893"/>
              <a:gd name="connsiteY4" fmla="*/ 784822 h 817479"/>
              <a:gd name="connsiteX5" fmla="*/ 2536613 w 2673893"/>
              <a:gd name="connsiteY5" fmla="*/ 809315 h 817479"/>
              <a:gd name="connsiteX6" fmla="*/ 13849 w 2673893"/>
              <a:gd name="connsiteY6" fmla="*/ 817479 h 817479"/>
              <a:gd name="connsiteX0" fmla="*/ 13849 w 2673893"/>
              <a:gd name="connsiteY0" fmla="*/ 815268 h 815268"/>
              <a:gd name="connsiteX1" fmla="*/ 5685 w 2673893"/>
              <a:gd name="connsiteY1" fmla="*/ 31497 h 815268"/>
              <a:gd name="connsiteX2" fmla="*/ 291435 w 2673893"/>
              <a:gd name="connsiteY2" fmla="*/ 325411 h 815268"/>
              <a:gd name="connsiteX3" fmla="*/ 683320 w 2673893"/>
              <a:gd name="connsiteY3" fmla="*/ 660147 h 815268"/>
              <a:gd name="connsiteX4" fmla="*/ 2536613 w 2673893"/>
              <a:gd name="connsiteY4" fmla="*/ 782611 h 815268"/>
              <a:gd name="connsiteX5" fmla="*/ 2536613 w 2673893"/>
              <a:gd name="connsiteY5" fmla="*/ 807104 h 815268"/>
              <a:gd name="connsiteX6" fmla="*/ 13849 w 2673893"/>
              <a:gd name="connsiteY6" fmla="*/ 815268 h 81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3893" h="815268">
                <a:moveTo>
                  <a:pt x="13849" y="815268"/>
                </a:moveTo>
                <a:cubicBezTo>
                  <a:pt x="-13365" y="464204"/>
                  <a:pt x="8406" y="170290"/>
                  <a:pt x="5685" y="31497"/>
                </a:cubicBezTo>
                <a:cubicBezTo>
                  <a:pt x="2964" y="-107296"/>
                  <a:pt x="235646" y="253293"/>
                  <a:pt x="291435" y="325411"/>
                </a:cubicBezTo>
                <a:cubicBezTo>
                  <a:pt x="347224" y="397529"/>
                  <a:pt x="309124" y="526797"/>
                  <a:pt x="683320" y="660147"/>
                </a:cubicBezTo>
                <a:cubicBezTo>
                  <a:pt x="1057516" y="793497"/>
                  <a:pt x="2227731" y="758118"/>
                  <a:pt x="2536613" y="782611"/>
                </a:cubicBezTo>
                <a:cubicBezTo>
                  <a:pt x="2845495" y="807104"/>
                  <a:pt x="2536613" y="807104"/>
                  <a:pt x="2536613" y="807104"/>
                </a:cubicBezTo>
                <a:lnTo>
                  <a:pt x="13849" y="815268"/>
                </a:lnTo>
                <a:close/>
              </a:path>
            </a:pathLst>
          </a:custGeom>
          <a:solidFill>
            <a:srgbClr val="FFFFCC"/>
          </a:solidFill>
          <a:ln w="19050">
            <a:solidFill>
              <a:schemeClr val="bg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35" name="Group 34"/>
          <p:cNvGrpSpPr/>
          <p:nvPr/>
        </p:nvGrpSpPr>
        <p:grpSpPr>
          <a:xfrm>
            <a:off x="1447800" y="1524000"/>
            <a:ext cx="5328000" cy="1676400"/>
            <a:chOff x="1447800" y="1524000"/>
            <a:chExt cx="5328000" cy="1676400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4111800" y="1524000"/>
              <a:ext cx="0" cy="1676400"/>
            </a:xfrm>
            <a:prstGeom prst="straightConnector1">
              <a:avLst/>
            </a:prstGeom>
            <a:ln w="19050">
              <a:solidFill>
                <a:schemeClr val="accent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447800" y="2895600"/>
              <a:ext cx="5328000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reeform 32"/>
          <p:cNvSpPr/>
          <p:nvPr/>
        </p:nvSpPr>
        <p:spPr>
          <a:xfrm>
            <a:off x="1453243" y="2065564"/>
            <a:ext cx="5208814" cy="759291"/>
          </a:xfrm>
          <a:custGeom>
            <a:avLst/>
            <a:gdLst>
              <a:gd name="connsiteX0" fmla="*/ 0 w 5208814"/>
              <a:gd name="connsiteY0" fmla="*/ 751114 h 759279"/>
              <a:gd name="connsiteX1" fmla="*/ 2367643 w 5208814"/>
              <a:gd name="connsiteY1" fmla="*/ 530679 h 759279"/>
              <a:gd name="connsiteX2" fmla="*/ 2661557 w 5208814"/>
              <a:gd name="connsiteY2" fmla="*/ 0 h 759279"/>
              <a:gd name="connsiteX3" fmla="*/ 2963636 w 5208814"/>
              <a:gd name="connsiteY3" fmla="*/ 530679 h 759279"/>
              <a:gd name="connsiteX4" fmla="*/ 5208814 w 5208814"/>
              <a:gd name="connsiteY4" fmla="*/ 759279 h 759279"/>
              <a:gd name="connsiteX0" fmla="*/ 0 w 5208814"/>
              <a:gd name="connsiteY0" fmla="*/ 751197 h 759362"/>
              <a:gd name="connsiteX1" fmla="*/ 2041071 w 5208814"/>
              <a:gd name="connsiteY1" fmla="*/ 571584 h 759362"/>
              <a:gd name="connsiteX2" fmla="*/ 2661557 w 5208814"/>
              <a:gd name="connsiteY2" fmla="*/ 83 h 759362"/>
              <a:gd name="connsiteX3" fmla="*/ 2963636 w 5208814"/>
              <a:gd name="connsiteY3" fmla="*/ 530762 h 759362"/>
              <a:gd name="connsiteX4" fmla="*/ 5208814 w 5208814"/>
              <a:gd name="connsiteY4" fmla="*/ 759362 h 759362"/>
              <a:gd name="connsiteX0" fmla="*/ 0 w 5208814"/>
              <a:gd name="connsiteY0" fmla="*/ 751118 h 759283"/>
              <a:gd name="connsiteX1" fmla="*/ 2041071 w 5208814"/>
              <a:gd name="connsiteY1" fmla="*/ 538848 h 759283"/>
              <a:gd name="connsiteX2" fmla="*/ 2661557 w 5208814"/>
              <a:gd name="connsiteY2" fmla="*/ 4 h 759283"/>
              <a:gd name="connsiteX3" fmla="*/ 2963636 w 5208814"/>
              <a:gd name="connsiteY3" fmla="*/ 530683 h 759283"/>
              <a:gd name="connsiteX4" fmla="*/ 5208814 w 5208814"/>
              <a:gd name="connsiteY4" fmla="*/ 759283 h 759283"/>
              <a:gd name="connsiteX0" fmla="*/ 0 w 5208814"/>
              <a:gd name="connsiteY0" fmla="*/ 751114 h 759279"/>
              <a:gd name="connsiteX1" fmla="*/ 2041071 w 5208814"/>
              <a:gd name="connsiteY1" fmla="*/ 538844 h 759279"/>
              <a:gd name="connsiteX2" fmla="*/ 2661557 w 5208814"/>
              <a:gd name="connsiteY2" fmla="*/ 0 h 759279"/>
              <a:gd name="connsiteX3" fmla="*/ 3314700 w 5208814"/>
              <a:gd name="connsiteY3" fmla="*/ 538843 h 759279"/>
              <a:gd name="connsiteX4" fmla="*/ 5208814 w 5208814"/>
              <a:gd name="connsiteY4" fmla="*/ 759279 h 759279"/>
              <a:gd name="connsiteX0" fmla="*/ 0 w 5208814"/>
              <a:gd name="connsiteY0" fmla="*/ 751320 h 759485"/>
              <a:gd name="connsiteX1" fmla="*/ 2041071 w 5208814"/>
              <a:gd name="connsiteY1" fmla="*/ 604364 h 759485"/>
              <a:gd name="connsiteX2" fmla="*/ 2661557 w 5208814"/>
              <a:gd name="connsiteY2" fmla="*/ 206 h 759485"/>
              <a:gd name="connsiteX3" fmla="*/ 3314700 w 5208814"/>
              <a:gd name="connsiteY3" fmla="*/ 539049 h 759485"/>
              <a:gd name="connsiteX4" fmla="*/ 5208814 w 5208814"/>
              <a:gd name="connsiteY4" fmla="*/ 759485 h 759485"/>
              <a:gd name="connsiteX0" fmla="*/ 0 w 5208814"/>
              <a:gd name="connsiteY0" fmla="*/ 751126 h 759291"/>
              <a:gd name="connsiteX1" fmla="*/ 2041071 w 5208814"/>
              <a:gd name="connsiteY1" fmla="*/ 604170 h 759291"/>
              <a:gd name="connsiteX2" fmla="*/ 2661557 w 5208814"/>
              <a:gd name="connsiteY2" fmla="*/ 12 h 759291"/>
              <a:gd name="connsiteX3" fmla="*/ 3314700 w 5208814"/>
              <a:gd name="connsiteY3" fmla="*/ 620497 h 759291"/>
              <a:gd name="connsiteX4" fmla="*/ 5208814 w 5208814"/>
              <a:gd name="connsiteY4" fmla="*/ 759291 h 75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8814" h="759291">
                <a:moveTo>
                  <a:pt x="0" y="751126"/>
                </a:moveTo>
                <a:cubicBezTo>
                  <a:pt x="962025" y="703501"/>
                  <a:pt x="1597478" y="729356"/>
                  <a:pt x="2041071" y="604170"/>
                </a:cubicBezTo>
                <a:cubicBezTo>
                  <a:pt x="2484664" y="478984"/>
                  <a:pt x="2449286" y="-2709"/>
                  <a:pt x="2661557" y="12"/>
                </a:cubicBezTo>
                <a:cubicBezTo>
                  <a:pt x="2873828" y="2733"/>
                  <a:pt x="2890157" y="493951"/>
                  <a:pt x="3314700" y="620497"/>
                </a:cubicBezTo>
                <a:cubicBezTo>
                  <a:pt x="3739243" y="747043"/>
                  <a:pt x="4298496" y="708264"/>
                  <a:pt x="5208814" y="759291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647561"/>
              </p:ext>
            </p:extLst>
          </p:nvPr>
        </p:nvGraphicFramePr>
        <p:xfrm>
          <a:off x="3144321" y="3962400"/>
          <a:ext cx="2357438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0" name="Equation" r:id="rId5" imgW="1434960" imgH="469800" progId="Equation.DSMT4">
                  <p:embed/>
                </p:oleObj>
              </mc:Choice>
              <mc:Fallback>
                <p:oleObj name="Equation" r:id="rId5" imgW="1434960" imgH="4698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321" y="3962400"/>
                        <a:ext cx="2357438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324270"/>
              </p:ext>
            </p:extLst>
          </p:nvPr>
        </p:nvGraphicFramePr>
        <p:xfrm>
          <a:off x="1524001" y="5181600"/>
          <a:ext cx="4876799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1" name="Equation" r:id="rId7" imgW="3225600" imgH="393480" progId="Equation.DSMT4">
                  <p:embed/>
                </p:oleObj>
              </mc:Choice>
              <mc:Fallback>
                <p:oleObj name="Equation" r:id="rId7" imgW="3225600" imgH="39348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5181600"/>
                        <a:ext cx="4876799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39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/>
      <p:bldP spid="34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/>
          <p:nvPr/>
        </p:nvSpPr>
        <p:spPr>
          <a:xfrm>
            <a:off x="1349829" y="1784777"/>
            <a:ext cx="2830285" cy="905691"/>
          </a:xfrm>
          <a:custGeom>
            <a:avLst/>
            <a:gdLst>
              <a:gd name="connsiteX0" fmla="*/ 0 w 2830285"/>
              <a:gd name="connsiteY0" fmla="*/ 505097 h 905691"/>
              <a:gd name="connsiteX1" fmla="*/ 17417 w 2830285"/>
              <a:gd name="connsiteY1" fmla="*/ 905691 h 905691"/>
              <a:gd name="connsiteX2" fmla="*/ 2830285 w 2830285"/>
              <a:gd name="connsiteY2" fmla="*/ 905691 h 905691"/>
              <a:gd name="connsiteX3" fmla="*/ 2830285 w 2830285"/>
              <a:gd name="connsiteY3" fmla="*/ 836023 h 905691"/>
              <a:gd name="connsiteX4" fmla="*/ 600891 w 2830285"/>
              <a:gd name="connsiteY4" fmla="*/ 0 h 905691"/>
              <a:gd name="connsiteX5" fmla="*/ 0 w 2830285"/>
              <a:gd name="connsiteY5" fmla="*/ 505097 h 905691"/>
              <a:gd name="connsiteX0" fmla="*/ 0 w 2830285"/>
              <a:gd name="connsiteY0" fmla="*/ 560251 h 960845"/>
              <a:gd name="connsiteX1" fmla="*/ 17417 w 2830285"/>
              <a:gd name="connsiteY1" fmla="*/ 960845 h 960845"/>
              <a:gd name="connsiteX2" fmla="*/ 2830285 w 2830285"/>
              <a:gd name="connsiteY2" fmla="*/ 960845 h 960845"/>
              <a:gd name="connsiteX3" fmla="*/ 2830285 w 2830285"/>
              <a:gd name="connsiteY3" fmla="*/ 891177 h 960845"/>
              <a:gd name="connsiteX4" fmla="*/ 600891 w 2830285"/>
              <a:gd name="connsiteY4" fmla="*/ 55154 h 960845"/>
              <a:gd name="connsiteX5" fmla="*/ 0 w 2830285"/>
              <a:gd name="connsiteY5" fmla="*/ 560251 h 960845"/>
              <a:gd name="connsiteX0" fmla="*/ 0 w 2830285"/>
              <a:gd name="connsiteY0" fmla="*/ 560251 h 960845"/>
              <a:gd name="connsiteX1" fmla="*/ 17417 w 2830285"/>
              <a:gd name="connsiteY1" fmla="*/ 960845 h 960845"/>
              <a:gd name="connsiteX2" fmla="*/ 2830285 w 2830285"/>
              <a:gd name="connsiteY2" fmla="*/ 960845 h 960845"/>
              <a:gd name="connsiteX3" fmla="*/ 2830285 w 2830285"/>
              <a:gd name="connsiteY3" fmla="*/ 891177 h 960845"/>
              <a:gd name="connsiteX4" fmla="*/ 600891 w 2830285"/>
              <a:gd name="connsiteY4" fmla="*/ 55154 h 960845"/>
              <a:gd name="connsiteX5" fmla="*/ 0 w 2830285"/>
              <a:gd name="connsiteY5" fmla="*/ 560251 h 960845"/>
              <a:gd name="connsiteX0" fmla="*/ 0 w 2830285"/>
              <a:gd name="connsiteY0" fmla="*/ 560251 h 960845"/>
              <a:gd name="connsiteX1" fmla="*/ 17417 w 2830285"/>
              <a:gd name="connsiteY1" fmla="*/ 960845 h 960845"/>
              <a:gd name="connsiteX2" fmla="*/ 2830285 w 2830285"/>
              <a:gd name="connsiteY2" fmla="*/ 960845 h 960845"/>
              <a:gd name="connsiteX3" fmla="*/ 2830285 w 2830285"/>
              <a:gd name="connsiteY3" fmla="*/ 891177 h 960845"/>
              <a:gd name="connsiteX4" fmla="*/ 600891 w 2830285"/>
              <a:gd name="connsiteY4" fmla="*/ 55154 h 960845"/>
              <a:gd name="connsiteX5" fmla="*/ 0 w 2830285"/>
              <a:gd name="connsiteY5" fmla="*/ 560251 h 960845"/>
              <a:gd name="connsiteX0" fmla="*/ 0 w 2830285"/>
              <a:gd name="connsiteY0" fmla="*/ 505097 h 905691"/>
              <a:gd name="connsiteX1" fmla="*/ 17417 w 2830285"/>
              <a:gd name="connsiteY1" fmla="*/ 905691 h 905691"/>
              <a:gd name="connsiteX2" fmla="*/ 2830285 w 2830285"/>
              <a:gd name="connsiteY2" fmla="*/ 905691 h 905691"/>
              <a:gd name="connsiteX3" fmla="*/ 2830285 w 2830285"/>
              <a:gd name="connsiteY3" fmla="*/ 836023 h 905691"/>
              <a:gd name="connsiteX4" fmla="*/ 600891 w 2830285"/>
              <a:gd name="connsiteY4" fmla="*/ 0 h 905691"/>
              <a:gd name="connsiteX5" fmla="*/ 0 w 2830285"/>
              <a:gd name="connsiteY5" fmla="*/ 505097 h 905691"/>
              <a:gd name="connsiteX0" fmla="*/ 0 w 2830285"/>
              <a:gd name="connsiteY0" fmla="*/ 505097 h 905691"/>
              <a:gd name="connsiteX1" fmla="*/ 17417 w 2830285"/>
              <a:gd name="connsiteY1" fmla="*/ 905691 h 905691"/>
              <a:gd name="connsiteX2" fmla="*/ 2830285 w 2830285"/>
              <a:gd name="connsiteY2" fmla="*/ 905691 h 905691"/>
              <a:gd name="connsiteX3" fmla="*/ 2830285 w 2830285"/>
              <a:gd name="connsiteY3" fmla="*/ 836023 h 905691"/>
              <a:gd name="connsiteX4" fmla="*/ 600891 w 2830285"/>
              <a:gd name="connsiteY4" fmla="*/ 0 h 905691"/>
              <a:gd name="connsiteX5" fmla="*/ 0 w 2830285"/>
              <a:gd name="connsiteY5" fmla="*/ 505097 h 905691"/>
              <a:gd name="connsiteX0" fmla="*/ 0 w 2830285"/>
              <a:gd name="connsiteY0" fmla="*/ 505097 h 905691"/>
              <a:gd name="connsiteX1" fmla="*/ 17417 w 2830285"/>
              <a:gd name="connsiteY1" fmla="*/ 905691 h 905691"/>
              <a:gd name="connsiteX2" fmla="*/ 2830285 w 2830285"/>
              <a:gd name="connsiteY2" fmla="*/ 905691 h 905691"/>
              <a:gd name="connsiteX3" fmla="*/ 2830285 w 2830285"/>
              <a:gd name="connsiteY3" fmla="*/ 836023 h 905691"/>
              <a:gd name="connsiteX4" fmla="*/ 600891 w 2830285"/>
              <a:gd name="connsiteY4" fmla="*/ 0 h 905691"/>
              <a:gd name="connsiteX5" fmla="*/ 0 w 2830285"/>
              <a:gd name="connsiteY5" fmla="*/ 505097 h 905691"/>
              <a:gd name="connsiteX0" fmla="*/ 0 w 2830285"/>
              <a:gd name="connsiteY0" fmla="*/ 505097 h 905691"/>
              <a:gd name="connsiteX1" fmla="*/ 17417 w 2830285"/>
              <a:gd name="connsiteY1" fmla="*/ 905691 h 905691"/>
              <a:gd name="connsiteX2" fmla="*/ 2830285 w 2830285"/>
              <a:gd name="connsiteY2" fmla="*/ 905691 h 905691"/>
              <a:gd name="connsiteX3" fmla="*/ 2830285 w 2830285"/>
              <a:gd name="connsiteY3" fmla="*/ 836023 h 905691"/>
              <a:gd name="connsiteX4" fmla="*/ 600891 w 2830285"/>
              <a:gd name="connsiteY4" fmla="*/ 0 h 905691"/>
              <a:gd name="connsiteX5" fmla="*/ 0 w 2830285"/>
              <a:gd name="connsiteY5" fmla="*/ 505097 h 90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0285" h="905691">
                <a:moveTo>
                  <a:pt x="0" y="505097"/>
                </a:moveTo>
                <a:lnTo>
                  <a:pt x="17417" y="905691"/>
                </a:lnTo>
                <a:lnTo>
                  <a:pt x="2830285" y="905691"/>
                </a:lnTo>
                <a:lnTo>
                  <a:pt x="2830285" y="836023"/>
                </a:lnTo>
                <a:cubicBezTo>
                  <a:pt x="895530" y="724264"/>
                  <a:pt x="1072605" y="55154"/>
                  <a:pt x="600891" y="0"/>
                </a:cubicBezTo>
                <a:cubicBezTo>
                  <a:pt x="179251" y="151674"/>
                  <a:pt x="256177" y="328023"/>
                  <a:pt x="0" y="505097"/>
                </a:cubicBezTo>
                <a:close/>
              </a:path>
            </a:pathLst>
          </a:custGeom>
          <a:solidFill>
            <a:srgbClr val="92D050">
              <a:alpha val="50000"/>
            </a:srgbClr>
          </a:solidFill>
          <a:ln w="15875">
            <a:solidFill>
              <a:schemeClr val="accent1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7" name="Freeform 36"/>
          <p:cNvSpPr/>
          <p:nvPr/>
        </p:nvSpPr>
        <p:spPr>
          <a:xfrm>
            <a:off x="1600200" y="4543697"/>
            <a:ext cx="2377440" cy="1471749"/>
          </a:xfrm>
          <a:custGeom>
            <a:avLst/>
            <a:gdLst>
              <a:gd name="connsiteX0" fmla="*/ 0 w 2377440"/>
              <a:gd name="connsiteY0" fmla="*/ 1471749 h 1471749"/>
              <a:gd name="connsiteX1" fmla="*/ 2368731 w 2377440"/>
              <a:gd name="connsiteY1" fmla="*/ 1471749 h 1471749"/>
              <a:gd name="connsiteX2" fmla="*/ 2377440 w 2377440"/>
              <a:gd name="connsiteY2" fmla="*/ 0 h 1471749"/>
              <a:gd name="connsiteX3" fmla="*/ 1837509 w 2377440"/>
              <a:gd name="connsiteY3" fmla="*/ 1175657 h 1471749"/>
              <a:gd name="connsiteX4" fmla="*/ 487680 w 2377440"/>
              <a:gd name="connsiteY4" fmla="*/ 748937 h 1471749"/>
              <a:gd name="connsiteX5" fmla="*/ 8709 w 2377440"/>
              <a:gd name="connsiteY5" fmla="*/ 1175657 h 1471749"/>
              <a:gd name="connsiteX0" fmla="*/ 0 w 2377440"/>
              <a:gd name="connsiteY0" fmla="*/ 1521098 h 1521098"/>
              <a:gd name="connsiteX1" fmla="*/ 2368731 w 2377440"/>
              <a:gd name="connsiteY1" fmla="*/ 1521098 h 1521098"/>
              <a:gd name="connsiteX2" fmla="*/ 2377440 w 2377440"/>
              <a:gd name="connsiteY2" fmla="*/ 49349 h 1521098"/>
              <a:gd name="connsiteX3" fmla="*/ 1837509 w 2377440"/>
              <a:gd name="connsiteY3" fmla="*/ 1225006 h 1521098"/>
              <a:gd name="connsiteX4" fmla="*/ 487680 w 2377440"/>
              <a:gd name="connsiteY4" fmla="*/ 798286 h 1521098"/>
              <a:gd name="connsiteX5" fmla="*/ 8709 w 2377440"/>
              <a:gd name="connsiteY5" fmla="*/ 1225006 h 1521098"/>
              <a:gd name="connsiteX0" fmla="*/ 0 w 2377440"/>
              <a:gd name="connsiteY0" fmla="*/ 1471749 h 1471749"/>
              <a:gd name="connsiteX1" fmla="*/ 2368731 w 2377440"/>
              <a:gd name="connsiteY1" fmla="*/ 1471749 h 1471749"/>
              <a:gd name="connsiteX2" fmla="*/ 2377440 w 2377440"/>
              <a:gd name="connsiteY2" fmla="*/ 0 h 1471749"/>
              <a:gd name="connsiteX3" fmla="*/ 1837509 w 2377440"/>
              <a:gd name="connsiteY3" fmla="*/ 1175657 h 1471749"/>
              <a:gd name="connsiteX4" fmla="*/ 487680 w 2377440"/>
              <a:gd name="connsiteY4" fmla="*/ 748937 h 1471749"/>
              <a:gd name="connsiteX5" fmla="*/ 8709 w 2377440"/>
              <a:gd name="connsiteY5" fmla="*/ 1175657 h 1471749"/>
              <a:gd name="connsiteX0" fmla="*/ 0 w 2377440"/>
              <a:gd name="connsiteY0" fmla="*/ 1471749 h 1471749"/>
              <a:gd name="connsiteX1" fmla="*/ 2368731 w 2377440"/>
              <a:gd name="connsiteY1" fmla="*/ 1471749 h 1471749"/>
              <a:gd name="connsiteX2" fmla="*/ 2377440 w 2377440"/>
              <a:gd name="connsiteY2" fmla="*/ 0 h 1471749"/>
              <a:gd name="connsiteX3" fmla="*/ 1837509 w 2377440"/>
              <a:gd name="connsiteY3" fmla="*/ 1175657 h 1471749"/>
              <a:gd name="connsiteX4" fmla="*/ 487680 w 2377440"/>
              <a:gd name="connsiteY4" fmla="*/ 748937 h 1471749"/>
              <a:gd name="connsiteX5" fmla="*/ 8709 w 2377440"/>
              <a:gd name="connsiteY5" fmla="*/ 1175657 h 1471749"/>
              <a:gd name="connsiteX0" fmla="*/ 0 w 2377440"/>
              <a:gd name="connsiteY0" fmla="*/ 1471749 h 1471749"/>
              <a:gd name="connsiteX1" fmla="*/ 2368731 w 2377440"/>
              <a:gd name="connsiteY1" fmla="*/ 1471749 h 1471749"/>
              <a:gd name="connsiteX2" fmla="*/ 2377440 w 2377440"/>
              <a:gd name="connsiteY2" fmla="*/ 0 h 1471749"/>
              <a:gd name="connsiteX3" fmla="*/ 1837509 w 2377440"/>
              <a:gd name="connsiteY3" fmla="*/ 1175657 h 1471749"/>
              <a:gd name="connsiteX4" fmla="*/ 487680 w 2377440"/>
              <a:gd name="connsiteY4" fmla="*/ 748937 h 1471749"/>
              <a:gd name="connsiteX5" fmla="*/ 8709 w 2377440"/>
              <a:gd name="connsiteY5" fmla="*/ 1175657 h 1471749"/>
              <a:gd name="connsiteX0" fmla="*/ 0 w 2377440"/>
              <a:gd name="connsiteY0" fmla="*/ 1471749 h 1471749"/>
              <a:gd name="connsiteX1" fmla="*/ 2368731 w 2377440"/>
              <a:gd name="connsiteY1" fmla="*/ 1471749 h 1471749"/>
              <a:gd name="connsiteX2" fmla="*/ 2377440 w 2377440"/>
              <a:gd name="connsiteY2" fmla="*/ 0 h 1471749"/>
              <a:gd name="connsiteX3" fmla="*/ 1837509 w 2377440"/>
              <a:gd name="connsiteY3" fmla="*/ 1175657 h 1471749"/>
              <a:gd name="connsiteX4" fmla="*/ 487680 w 2377440"/>
              <a:gd name="connsiteY4" fmla="*/ 748937 h 1471749"/>
              <a:gd name="connsiteX5" fmla="*/ 8709 w 2377440"/>
              <a:gd name="connsiteY5" fmla="*/ 1175657 h 1471749"/>
              <a:gd name="connsiteX0" fmla="*/ 0 w 2377440"/>
              <a:gd name="connsiteY0" fmla="*/ 1471749 h 1471749"/>
              <a:gd name="connsiteX1" fmla="*/ 2368731 w 2377440"/>
              <a:gd name="connsiteY1" fmla="*/ 1471749 h 1471749"/>
              <a:gd name="connsiteX2" fmla="*/ 2377440 w 2377440"/>
              <a:gd name="connsiteY2" fmla="*/ 0 h 1471749"/>
              <a:gd name="connsiteX3" fmla="*/ 1837509 w 2377440"/>
              <a:gd name="connsiteY3" fmla="*/ 1175657 h 1471749"/>
              <a:gd name="connsiteX4" fmla="*/ 487680 w 2377440"/>
              <a:gd name="connsiteY4" fmla="*/ 748937 h 1471749"/>
              <a:gd name="connsiteX5" fmla="*/ 8709 w 2377440"/>
              <a:gd name="connsiteY5" fmla="*/ 1175657 h 1471749"/>
              <a:gd name="connsiteX0" fmla="*/ 0 w 2377440"/>
              <a:gd name="connsiteY0" fmla="*/ 1471749 h 1471749"/>
              <a:gd name="connsiteX1" fmla="*/ 2368731 w 2377440"/>
              <a:gd name="connsiteY1" fmla="*/ 1471749 h 1471749"/>
              <a:gd name="connsiteX2" fmla="*/ 2377440 w 2377440"/>
              <a:gd name="connsiteY2" fmla="*/ 0 h 1471749"/>
              <a:gd name="connsiteX3" fmla="*/ 1837509 w 2377440"/>
              <a:gd name="connsiteY3" fmla="*/ 1175657 h 1471749"/>
              <a:gd name="connsiteX4" fmla="*/ 487680 w 2377440"/>
              <a:gd name="connsiteY4" fmla="*/ 748937 h 1471749"/>
              <a:gd name="connsiteX5" fmla="*/ 8709 w 2377440"/>
              <a:gd name="connsiteY5" fmla="*/ 1175657 h 147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7440" h="1471749">
                <a:moveTo>
                  <a:pt x="0" y="1471749"/>
                </a:moveTo>
                <a:lnTo>
                  <a:pt x="2368731" y="1471749"/>
                </a:lnTo>
                <a:lnTo>
                  <a:pt x="2377440" y="0"/>
                </a:lnTo>
                <a:cubicBezTo>
                  <a:pt x="2293257" y="730068"/>
                  <a:pt x="2187303" y="1129211"/>
                  <a:pt x="1837509" y="1175657"/>
                </a:cubicBezTo>
                <a:cubicBezTo>
                  <a:pt x="1339669" y="1187269"/>
                  <a:pt x="792480" y="748937"/>
                  <a:pt x="487680" y="748937"/>
                </a:cubicBezTo>
                <a:cubicBezTo>
                  <a:pt x="182880" y="748937"/>
                  <a:pt x="142241" y="972457"/>
                  <a:pt x="8709" y="1175657"/>
                </a:cubicBezTo>
              </a:path>
            </a:pathLst>
          </a:custGeom>
          <a:solidFill>
            <a:srgbClr val="92D050">
              <a:alpha val="50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sm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0"/>
            <a:ext cx="3733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IZLIMITIRANI  INTEGRALI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81000" y="457200"/>
            <a:ext cx="20922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Osnovna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primera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:</a:t>
            </a:r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62000" y="3657600"/>
            <a:ext cx="3962400" cy="3715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f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zvezna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[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a,b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),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b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neomejena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685800" y="1219200"/>
            <a:ext cx="5105400" cy="40229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f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zvezna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neomejenem intervalu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[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,+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∞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998973"/>
              </p:ext>
            </p:extLst>
          </p:nvPr>
        </p:nvGraphicFramePr>
        <p:xfrm>
          <a:off x="5638800" y="4114800"/>
          <a:ext cx="2057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8" name="Equation" r:id="rId3" imgW="40607280" imgH="15024240" progId="Equation.DSMT4">
                  <p:embed/>
                </p:oleObj>
              </mc:Choice>
              <mc:Fallback>
                <p:oleObj name="Equation" r:id="rId3" imgW="40607280" imgH="15024240" progId="Equation.DSMT4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114800"/>
                        <a:ext cx="20574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815179"/>
              </p:ext>
            </p:extLst>
          </p:nvPr>
        </p:nvGraphicFramePr>
        <p:xfrm>
          <a:off x="5740400" y="5086350"/>
          <a:ext cx="1701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9" name="Equation" r:id="rId5" imgW="27608760" imgH="15024240" progId="Equation.DSMT4">
                  <p:embed/>
                </p:oleObj>
              </mc:Choice>
              <mc:Fallback>
                <p:oleObj name="Equation" r:id="rId5" imgW="27608760" imgH="15024240" progId="Equation.DSMT4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5086350"/>
                        <a:ext cx="1701800" cy="863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127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785589"/>
              </p:ext>
            </p:extLst>
          </p:nvPr>
        </p:nvGraphicFramePr>
        <p:xfrm>
          <a:off x="5741987" y="1850091"/>
          <a:ext cx="18018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0" name="Equation" r:id="rId7" imgW="29233800" imgH="15024240" progId="Equation.DSMT4">
                  <p:embed/>
                </p:oleObj>
              </mc:Choice>
              <mc:Fallback>
                <p:oleObj name="Equation" r:id="rId7" imgW="29233800" imgH="15024240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987" y="1850091"/>
                        <a:ext cx="1801813" cy="863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127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reeform 35"/>
          <p:cNvSpPr/>
          <p:nvPr/>
        </p:nvSpPr>
        <p:spPr>
          <a:xfrm>
            <a:off x="1600200" y="5283925"/>
            <a:ext cx="2220686" cy="731520"/>
          </a:xfrm>
          <a:custGeom>
            <a:avLst/>
            <a:gdLst>
              <a:gd name="connsiteX0" fmla="*/ 0 w 2220686"/>
              <a:gd name="connsiteY0" fmla="*/ 731520 h 731520"/>
              <a:gd name="connsiteX1" fmla="*/ 2220686 w 2220686"/>
              <a:gd name="connsiteY1" fmla="*/ 731520 h 731520"/>
              <a:gd name="connsiteX2" fmla="*/ 2220686 w 2220686"/>
              <a:gd name="connsiteY2" fmla="*/ 104503 h 731520"/>
              <a:gd name="connsiteX3" fmla="*/ 1776549 w 2220686"/>
              <a:gd name="connsiteY3" fmla="*/ 426720 h 731520"/>
              <a:gd name="connsiteX4" fmla="*/ 444137 w 2220686"/>
              <a:gd name="connsiteY4" fmla="*/ 0 h 731520"/>
              <a:gd name="connsiteX5" fmla="*/ 8709 w 2220686"/>
              <a:gd name="connsiteY5" fmla="*/ 418012 h 731520"/>
              <a:gd name="connsiteX0" fmla="*/ 0 w 2220686"/>
              <a:gd name="connsiteY0" fmla="*/ 731520 h 731520"/>
              <a:gd name="connsiteX1" fmla="*/ 2220686 w 2220686"/>
              <a:gd name="connsiteY1" fmla="*/ 731520 h 731520"/>
              <a:gd name="connsiteX2" fmla="*/ 2220686 w 2220686"/>
              <a:gd name="connsiteY2" fmla="*/ 104503 h 731520"/>
              <a:gd name="connsiteX3" fmla="*/ 1776549 w 2220686"/>
              <a:gd name="connsiteY3" fmla="*/ 426720 h 731520"/>
              <a:gd name="connsiteX4" fmla="*/ 444137 w 2220686"/>
              <a:gd name="connsiteY4" fmla="*/ 0 h 731520"/>
              <a:gd name="connsiteX5" fmla="*/ 8709 w 2220686"/>
              <a:gd name="connsiteY5" fmla="*/ 418012 h 731520"/>
              <a:gd name="connsiteX0" fmla="*/ 0 w 2220686"/>
              <a:gd name="connsiteY0" fmla="*/ 731520 h 731520"/>
              <a:gd name="connsiteX1" fmla="*/ 2220686 w 2220686"/>
              <a:gd name="connsiteY1" fmla="*/ 731520 h 731520"/>
              <a:gd name="connsiteX2" fmla="*/ 2220686 w 2220686"/>
              <a:gd name="connsiteY2" fmla="*/ 104503 h 731520"/>
              <a:gd name="connsiteX3" fmla="*/ 1776549 w 2220686"/>
              <a:gd name="connsiteY3" fmla="*/ 426720 h 731520"/>
              <a:gd name="connsiteX4" fmla="*/ 444137 w 2220686"/>
              <a:gd name="connsiteY4" fmla="*/ 0 h 731520"/>
              <a:gd name="connsiteX5" fmla="*/ 8709 w 2220686"/>
              <a:gd name="connsiteY5" fmla="*/ 418012 h 731520"/>
              <a:gd name="connsiteX0" fmla="*/ 0 w 2220686"/>
              <a:gd name="connsiteY0" fmla="*/ 731520 h 731520"/>
              <a:gd name="connsiteX1" fmla="*/ 2220686 w 2220686"/>
              <a:gd name="connsiteY1" fmla="*/ 731520 h 731520"/>
              <a:gd name="connsiteX2" fmla="*/ 2220686 w 2220686"/>
              <a:gd name="connsiteY2" fmla="*/ 104503 h 731520"/>
              <a:gd name="connsiteX3" fmla="*/ 1776549 w 2220686"/>
              <a:gd name="connsiteY3" fmla="*/ 426720 h 731520"/>
              <a:gd name="connsiteX4" fmla="*/ 444137 w 2220686"/>
              <a:gd name="connsiteY4" fmla="*/ 0 h 731520"/>
              <a:gd name="connsiteX5" fmla="*/ 8709 w 2220686"/>
              <a:gd name="connsiteY5" fmla="*/ 418012 h 731520"/>
              <a:gd name="connsiteX0" fmla="*/ 0 w 2220686"/>
              <a:gd name="connsiteY0" fmla="*/ 732971 h 732971"/>
              <a:gd name="connsiteX1" fmla="*/ 2220686 w 2220686"/>
              <a:gd name="connsiteY1" fmla="*/ 732971 h 732971"/>
              <a:gd name="connsiteX2" fmla="*/ 2220686 w 2220686"/>
              <a:gd name="connsiteY2" fmla="*/ 105954 h 732971"/>
              <a:gd name="connsiteX3" fmla="*/ 1776549 w 2220686"/>
              <a:gd name="connsiteY3" fmla="*/ 428171 h 732971"/>
              <a:gd name="connsiteX4" fmla="*/ 444137 w 2220686"/>
              <a:gd name="connsiteY4" fmla="*/ 1451 h 732971"/>
              <a:gd name="connsiteX5" fmla="*/ 8709 w 2220686"/>
              <a:gd name="connsiteY5" fmla="*/ 419463 h 732971"/>
              <a:gd name="connsiteX0" fmla="*/ 0 w 2220686"/>
              <a:gd name="connsiteY0" fmla="*/ 732971 h 732971"/>
              <a:gd name="connsiteX1" fmla="*/ 2220686 w 2220686"/>
              <a:gd name="connsiteY1" fmla="*/ 732971 h 732971"/>
              <a:gd name="connsiteX2" fmla="*/ 2220686 w 2220686"/>
              <a:gd name="connsiteY2" fmla="*/ 105954 h 732971"/>
              <a:gd name="connsiteX3" fmla="*/ 1776549 w 2220686"/>
              <a:gd name="connsiteY3" fmla="*/ 428171 h 732971"/>
              <a:gd name="connsiteX4" fmla="*/ 444137 w 2220686"/>
              <a:gd name="connsiteY4" fmla="*/ 1451 h 732971"/>
              <a:gd name="connsiteX5" fmla="*/ 8709 w 2220686"/>
              <a:gd name="connsiteY5" fmla="*/ 419463 h 732971"/>
              <a:gd name="connsiteX0" fmla="*/ 0 w 2220686"/>
              <a:gd name="connsiteY0" fmla="*/ 731520 h 731520"/>
              <a:gd name="connsiteX1" fmla="*/ 2220686 w 2220686"/>
              <a:gd name="connsiteY1" fmla="*/ 731520 h 731520"/>
              <a:gd name="connsiteX2" fmla="*/ 2220686 w 2220686"/>
              <a:gd name="connsiteY2" fmla="*/ 104503 h 731520"/>
              <a:gd name="connsiteX3" fmla="*/ 1776549 w 2220686"/>
              <a:gd name="connsiteY3" fmla="*/ 426720 h 731520"/>
              <a:gd name="connsiteX4" fmla="*/ 444137 w 2220686"/>
              <a:gd name="connsiteY4" fmla="*/ 0 h 731520"/>
              <a:gd name="connsiteX5" fmla="*/ 8709 w 2220686"/>
              <a:gd name="connsiteY5" fmla="*/ 418012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0686" h="731520">
                <a:moveTo>
                  <a:pt x="0" y="731520"/>
                </a:moveTo>
                <a:lnTo>
                  <a:pt x="2220686" y="731520"/>
                </a:lnTo>
                <a:lnTo>
                  <a:pt x="2220686" y="104503"/>
                </a:lnTo>
                <a:cubicBezTo>
                  <a:pt x="2146663" y="53703"/>
                  <a:pt x="2166257" y="431074"/>
                  <a:pt x="1776549" y="426720"/>
                </a:cubicBezTo>
                <a:cubicBezTo>
                  <a:pt x="1480458" y="409303"/>
                  <a:pt x="738777" y="1451"/>
                  <a:pt x="444137" y="0"/>
                </a:cubicBezTo>
                <a:cubicBezTo>
                  <a:pt x="136434" y="59509"/>
                  <a:pt x="114663" y="278675"/>
                  <a:pt x="8709" y="418012"/>
                </a:cubicBezTo>
              </a:path>
            </a:pathLst>
          </a:custGeom>
          <a:solidFill>
            <a:srgbClr val="FFCC99">
              <a:alpha val="50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sm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Freeform 29"/>
          <p:cNvSpPr/>
          <p:nvPr/>
        </p:nvSpPr>
        <p:spPr>
          <a:xfrm>
            <a:off x="1608909" y="5283925"/>
            <a:ext cx="2032725" cy="731520"/>
          </a:xfrm>
          <a:custGeom>
            <a:avLst/>
            <a:gdLst>
              <a:gd name="connsiteX0" fmla="*/ 0 w 1994262"/>
              <a:gd name="connsiteY0" fmla="*/ 426720 h 731520"/>
              <a:gd name="connsiteX1" fmla="*/ 0 w 1994262"/>
              <a:gd name="connsiteY1" fmla="*/ 731520 h 731520"/>
              <a:gd name="connsiteX2" fmla="*/ 1994262 w 1994262"/>
              <a:gd name="connsiteY2" fmla="*/ 731520 h 731520"/>
              <a:gd name="connsiteX3" fmla="*/ 1994262 w 1994262"/>
              <a:gd name="connsiteY3" fmla="*/ 365760 h 731520"/>
              <a:gd name="connsiteX4" fmla="*/ 1785257 w 1994262"/>
              <a:gd name="connsiteY4" fmla="*/ 435429 h 731520"/>
              <a:gd name="connsiteX5" fmla="*/ 444137 w 1994262"/>
              <a:gd name="connsiteY5" fmla="*/ 0 h 731520"/>
              <a:gd name="connsiteX6" fmla="*/ 0 w 1994262"/>
              <a:gd name="connsiteY6" fmla="*/ 426720 h 731520"/>
              <a:gd name="connsiteX0" fmla="*/ 0 w 1994262"/>
              <a:gd name="connsiteY0" fmla="*/ 426720 h 731520"/>
              <a:gd name="connsiteX1" fmla="*/ 0 w 1994262"/>
              <a:gd name="connsiteY1" fmla="*/ 731520 h 731520"/>
              <a:gd name="connsiteX2" fmla="*/ 1994262 w 1994262"/>
              <a:gd name="connsiteY2" fmla="*/ 731520 h 731520"/>
              <a:gd name="connsiteX3" fmla="*/ 1994262 w 1994262"/>
              <a:gd name="connsiteY3" fmla="*/ 365760 h 731520"/>
              <a:gd name="connsiteX4" fmla="*/ 1785257 w 1994262"/>
              <a:gd name="connsiteY4" fmla="*/ 435429 h 731520"/>
              <a:gd name="connsiteX5" fmla="*/ 444137 w 1994262"/>
              <a:gd name="connsiteY5" fmla="*/ 0 h 731520"/>
              <a:gd name="connsiteX6" fmla="*/ 0 w 1994262"/>
              <a:gd name="connsiteY6" fmla="*/ 426720 h 731520"/>
              <a:gd name="connsiteX0" fmla="*/ 0 w 1994262"/>
              <a:gd name="connsiteY0" fmla="*/ 568960 h 873760"/>
              <a:gd name="connsiteX1" fmla="*/ 0 w 1994262"/>
              <a:gd name="connsiteY1" fmla="*/ 873760 h 873760"/>
              <a:gd name="connsiteX2" fmla="*/ 1994262 w 1994262"/>
              <a:gd name="connsiteY2" fmla="*/ 873760 h 873760"/>
              <a:gd name="connsiteX3" fmla="*/ 1994262 w 1994262"/>
              <a:gd name="connsiteY3" fmla="*/ 508000 h 873760"/>
              <a:gd name="connsiteX4" fmla="*/ 1785257 w 1994262"/>
              <a:gd name="connsiteY4" fmla="*/ 577669 h 873760"/>
              <a:gd name="connsiteX5" fmla="*/ 444137 w 1994262"/>
              <a:gd name="connsiteY5" fmla="*/ 142240 h 873760"/>
              <a:gd name="connsiteX6" fmla="*/ 0 w 1994262"/>
              <a:gd name="connsiteY6" fmla="*/ 568960 h 873760"/>
              <a:gd name="connsiteX0" fmla="*/ 0 w 1994262"/>
              <a:gd name="connsiteY0" fmla="*/ 568960 h 873760"/>
              <a:gd name="connsiteX1" fmla="*/ 0 w 1994262"/>
              <a:gd name="connsiteY1" fmla="*/ 873760 h 873760"/>
              <a:gd name="connsiteX2" fmla="*/ 1994262 w 1994262"/>
              <a:gd name="connsiteY2" fmla="*/ 873760 h 873760"/>
              <a:gd name="connsiteX3" fmla="*/ 1994262 w 1994262"/>
              <a:gd name="connsiteY3" fmla="*/ 508000 h 873760"/>
              <a:gd name="connsiteX4" fmla="*/ 1785257 w 1994262"/>
              <a:gd name="connsiteY4" fmla="*/ 577669 h 873760"/>
              <a:gd name="connsiteX5" fmla="*/ 444137 w 1994262"/>
              <a:gd name="connsiteY5" fmla="*/ 142240 h 873760"/>
              <a:gd name="connsiteX6" fmla="*/ 0 w 1994262"/>
              <a:gd name="connsiteY6" fmla="*/ 568960 h 873760"/>
              <a:gd name="connsiteX0" fmla="*/ 0 w 1994262"/>
              <a:gd name="connsiteY0" fmla="*/ 426720 h 731520"/>
              <a:gd name="connsiteX1" fmla="*/ 0 w 1994262"/>
              <a:gd name="connsiteY1" fmla="*/ 731520 h 731520"/>
              <a:gd name="connsiteX2" fmla="*/ 1994262 w 1994262"/>
              <a:gd name="connsiteY2" fmla="*/ 731520 h 731520"/>
              <a:gd name="connsiteX3" fmla="*/ 1994262 w 1994262"/>
              <a:gd name="connsiteY3" fmla="*/ 365760 h 731520"/>
              <a:gd name="connsiteX4" fmla="*/ 1785257 w 1994262"/>
              <a:gd name="connsiteY4" fmla="*/ 435429 h 731520"/>
              <a:gd name="connsiteX5" fmla="*/ 444137 w 1994262"/>
              <a:gd name="connsiteY5" fmla="*/ 0 h 731520"/>
              <a:gd name="connsiteX6" fmla="*/ 0 w 1994262"/>
              <a:gd name="connsiteY6" fmla="*/ 426720 h 731520"/>
              <a:gd name="connsiteX0" fmla="*/ 0 w 2043611"/>
              <a:gd name="connsiteY0" fmla="*/ 426720 h 731520"/>
              <a:gd name="connsiteX1" fmla="*/ 0 w 2043611"/>
              <a:gd name="connsiteY1" fmla="*/ 731520 h 731520"/>
              <a:gd name="connsiteX2" fmla="*/ 1994262 w 2043611"/>
              <a:gd name="connsiteY2" fmla="*/ 731520 h 731520"/>
              <a:gd name="connsiteX3" fmla="*/ 1994262 w 2043611"/>
              <a:gd name="connsiteY3" fmla="*/ 365760 h 731520"/>
              <a:gd name="connsiteX4" fmla="*/ 1785257 w 2043611"/>
              <a:gd name="connsiteY4" fmla="*/ 435429 h 731520"/>
              <a:gd name="connsiteX5" fmla="*/ 444137 w 2043611"/>
              <a:gd name="connsiteY5" fmla="*/ 0 h 731520"/>
              <a:gd name="connsiteX6" fmla="*/ 0 w 2043611"/>
              <a:gd name="connsiteY6" fmla="*/ 426720 h 731520"/>
              <a:gd name="connsiteX0" fmla="*/ 0 w 2032725"/>
              <a:gd name="connsiteY0" fmla="*/ 426720 h 731520"/>
              <a:gd name="connsiteX1" fmla="*/ 0 w 2032725"/>
              <a:gd name="connsiteY1" fmla="*/ 731520 h 731520"/>
              <a:gd name="connsiteX2" fmla="*/ 1994262 w 2032725"/>
              <a:gd name="connsiteY2" fmla="*/ 731520 h 731520"/>
              <a:gd name="connsiteX3" fmla="*/ 1994262 w 2032725"/>
              <a:gd name="connsiteY3" fmla="*/ 365760 h 731520"/>
              <a:gd name="connsiteX4" fmla="*/ 1785257 w 2032725"/>
              <a:gd name="connsiteY4" fmla="*/ 435429 h 731520"/>
              <a:gd name="connsiteX5" fmla="*/ 444137 w 2032725"/>
              <a:gd name="connsiteY5" fmla="*/ 0 h 731520"/>
              <a:gd name="connsiteX6" fmla="*/ 0 w 2032725"/>
              <a:gd name="connsiteY6" fmla="*/ 426720 h 731520"/>
              <a:gd name="connsiteX0" fmla="*/ 0 w 2032725"/>
              <a:gd name="connsiteY0" fmla="*/ 426720 h 731520"/>
              <a:gd name="connsiteX1" fmla="*/ 0 w 2032725"/>
              <a:gd name="connsiteY1" fmla="*/ 731520 h 731520"/>
              <a:gd name="connsiteX2" fmla="*/ 1994262 w 2032725"/>
              <a:gd name="connsiteY2" fmla="*/ 731520 h 731520"/>
              <a:gd name="connsiteX3" fmla="*/ 1994262 w 2032725"/>
              <a:gd name="connsiteY3" fmla="*/ 365760 h 731520"/>
              <a:gd name="connsiteX4" fmla="*/ 1785257 w 2032725"/>
              <a:gd name="connsiteY4" fmla="*/ 435429 h 731520"/>
              <a:gd name="connsiteX5" fmla="*/ 444137 w 2032725"/>
              <a:gd name="connsiteY5" fmla="*/ 0 h 731520"/>
              <a:gd name="connsiteX6" fmla="*/ 0 w 2032725"/>
              <a:gd name="connsiteY6" fmla="*/ 426720 h 731520"/>
              <a:gd name="connsiteX0" fmla="*/ 0 w 2032725"/>
              <a:gd name="connsiteY0" fmla="*/ 426720 h 731520"/>
              <a:gd name="connsiteX1" fmla="*/ 0 w 2032725"/>
              <a:gd name="connsiteY1" fmla="*/ 731520 h 731520"/>
              <a:gd name="connsiteX2" fmla="*/ 1994262 w 2032725"/>
              <a:gd name="connsiteY2" fmla="*/ 731520 h 731520"/>
              <a:gd name="connsiteX3" fmla="*/ 1994262 w 2032725"/>
              <a:gd name="connsiteY3" fmla="*/ 365760 h 731520"/>
              <a:gd name="connsiteX4" fmla="*/ 1785257 w 2032725"/>
              <a:gd name="connsiteY4" fmla="*/ 435429 h 731520"/>
              <a:gd name="connsiteX5" fmla="*/ 444137 w 2032725"/>
              <a:gd name="connsiteY5" fmla="*/ 0 h 731520"/>
              <a:gd name="connsiteX6" fmla="*/ 0 w 2032725"/>
              <a:gd name="connsiteY6" fmla="*/ 426720 h 731520"/>
              <a:gd name="connsiteX0" fmla="*/ 0 w 2032725"/>
              <a:gd name="connsiteY0" fmla="*/ 426720 h 731520"/>
              <a:gd name="connsiteX1" fmla="*/ 0 w 2032725"/>
              <a:gd name="connsiteY1" fmla="*/ 731520 h 731520"/>
              <a:gd name="connsiteX2" fmla="*/ 1994262 w 2032725"/>
              <a:gd name="connsiteY2" fmla="*/ 731520 h 731520"/>
              <a:gd name="connsiteX3" fmla="*/ 1994262 w 2032725"/>
              <a:gd name="connsiteY3" fmla="*/ 365760 h 731520"/>
              <a:gd name="connsiteX4" fmla="*/ 1785257 w 2032725"/>
              <a:gd name="connsiteY4" fmla="*/ 435429 h 731520"/>
              <a:gd name="connsiteX5" fmla="*/ 444137 w 2032725"/>
              <a:gd name="connsiteY5" fmla="*/ 0 h 731520"/>
              <a:gd name="connsiteX6" fmla="*/ 0 w 2032725"/>
              <a:gd name="connsiteY6" fmla="*/ 42672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725" h="731520">
                <a:moveTo>
                  <a:pt x="0" y="426720"/>
                </a:moveTo>
                <a:lnTo>
                  <a:pt x="0" y="731520"/>
                </a:lnTo>
                <a:lnTo>
                  <a:pt x="1994262" y="731520"/>
                </a:lnTo>
                <a:lnTo>
                  <a:pt x="1994262" y="365760"/>
                </a:lnTo>
                <a:cubicBezTo>
                  <a:pt x="1959428" y="316412"/>
                  <a:pt x="2032725" y="433252"/>
                  <a:pt x="1785257" y="435429"/>
                </a:cubicBezTo>
                <a:cubicBezTo>
                  <a:pt x="1483360" y="463732"/>
                  <a:pt x="779418" y="38463"/>
                  <a:pt x="444137" y="0"/>
                </a:cubicBezTo>
                <a:cubicBezTo>
                  <a:pt x="189411" y="29029"/>
                  <a:pt x="100149" y="223520"/>
                  <a:pt x="0" y="42672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50000"/>
            </a:schemeClr>
          </a:solidFill>
          <a:ln w="15875">
            <a:solidFill>
              <a:schemeClr val="accent1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38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0022"/>
              </p:ext>
            </p:extLst>
          </p:nvPr>
        </p:nvGraphicFramePr>
        <p:xfrm>
          <a:off x="3505200" y="6096000"/>
          <a:ext cx="17780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1" name="Equation" r:id="rId9" imgW="3236760" imgH="5270400" progId="Equation.DSMT4">
                  <p:embed/>
                </p:oleObj>
              </mc:Choice>
              <mc:Fallback>
                <p:oleObj name="Equation" r:id="rId9" imgW="3236760" imgH="527040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6096000"/>
                        <a:ext cx="177800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1295400" y="4039394"/>
            <a:ext cx="3276600" cy="2335279"/>
            <a:chOff x="1219200" y="1219994"/>
            <a:chExt cx="3276600" cy="2335279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1219200" y="3198812"/>
              <a:ext cx="3276600" cy="1588"/>
            </a:xfrm>
            <a:prstGeom prst="straightConnector1">
              <a:avLst/>
            </a:prstGeom>
            <a:ln>
              <a:headEnd type="none" w="sm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2895600" y="2286000"/>
              <a:ext cx="2133600" cy="1588"/>
            </a:xfrm>
            <a:prstGeom prst="line">
              <a:avLst/>
            </a:prstGeom>
            <a:ln>
              <a:prstDash val="dash"/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1532708" y="1294676"/>
              <a:ext cx="2403565" cy="1653176"/>
            </a:xfrm>
            <a:custGeom>
              <a:avLst/>
              <a:gdLst>
                <a:gd name="connsiteX0" fmla="*/ 0 w 2473234"/>
                <a:gd name="connsiteY0" fmla="*/ 1576251 h 1615439"/>
                <a:gd name="connsiteX1" fmla="*/ 478971 w 2473234"/>
                <a:gd name="connsiteY1" fmla="*/ 1166948 h 1615439"/>
                <a:gd name="connsiteX2" fmla="*/ 1881051 w 2473234"/>
                <a:gd name="connsiteY2" fmla="*/ 1567542 h 1615439"/>
                <a:gd name="connsiteX3" fmla="*/ 2386148 w 2473234"/>
                <a:gd name="connsiteY3" fmla="*/ 879565 h 1615439"/>
                <a:gd name="connsiteX4" fmla="*/ 2403565 w 2473234"/>
                <a:gd name="connsiteY4" fmla="*/ 0 h 1615439"/>
                <a:gd name="connsiteX0" fmla="*/ 0 w 2403565"/>
                <a:gd name="connsiteY0" fmla="*/ 1576251 h 1762033"/>
                <a:gd name="connsiteX1" fmla="*/ 478971 w 2403565"/>
                <a:gd name="connsiteY1" fmla="*/ 1166948 h 1762033"/>
                <a:gd name="connsiteX2" fmla="*/ 1881051 w 2403565"/>
                <a:gd name="connsiteY2" fmla="*/ 1567542 h 1762033"/>
                <a:gd name="connsiteX3" fmla="*/ 2403565 w 2403565"/>
                <a:gd name="connsiteY3" fmla="*/ 0 h 1762033"/>
                <a:gd name="connsiteX0" fmla="*/ 0 w 2403565"/>
                <a:gd name="connsiteY0" fmla="*/ 1576251 h 1762033"/>
                <a:gd name="connsiteX1" fmla="*/ 478971 w 2403565"/>
                <a:gd name="connsiteY1" fmla="*/ 1166948 h 1762033"/>
                <a:gd name="connsiteX2" fmla="*/ 1881051 w 2403565"/>
                <a:gd name="connsiteY2" fmla="*/ 1567542 h 1762033"/>
                <a:gd name="connsiteX3" fmla="*/ 2403565 w 2403565"/>
                <a:gd name="connsiteY3" fmla="*/ 0 h 1762033"/>
                <a:gd name="connsiteX0" fmla="*/ 0 w 2403565"/>
                <a:gd name="connsiteY0" fmla="*/ 1576251 h 1762033"/>
                <a:gd name="connsiteX1" fmla="*/ 478971 w 2403565"/>
                <a:gd name="connsiteY1" fmla="*/ 1166948 h 1762033"/>
                <a:gd name="connsiteX2" fmla="*/ 1881051 w 2403565"/>
                <a:gd name="connsiteY2" fmla="*/ 1567542 h 1762033"/>
                <a:gd name="connsiteX3" fmla="*/ 2403565 w 2403565"/>
                <a:gd name="connsiteY3" fmla="*/ 0 h 1762033"/>
                <a:gd name="connsiteX0" fmla="*/ 0 w 2403565"/>
                <a:gd name="connsiteY0" fmla="*/ 1576251 h 1653176"/>
                <a:gd name="connsiteX1" fmla="*/ 478971 w 2403565"/>
                <a:gd name="connsiteY1" fmla="*/ 1166948 h 1653176"/>
                <a:gd name="connsiteX2" fmla="*/ 1881051 w 2403565"/>
                <a:gd name="connsiteY2" fmla="*/ 1567542 h 1653176"/>
                <a:gd name="connsiteX3" fmla="*/ 2403565 w 2403565"/>
                <a:gd name="connsiteY3" fmla="*/ 0 h 165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3565" h="1653176">
                  <a:moveTo>
                    <a:pt x="0" y="1576251"/>
                  </a:moveTo>
                  <a:cubicBezTo>
                    <a:pt x="82731" y="1372325"/>
                    <a:pt x="165463" y="1168399"/>
                    <a:pt x="478971" y="1166948"/>
                  </a:cubicBezTo>
                  <a:cubicBezTo>
                    <a:pt x="792479" y="1165497"/>
                    <a:pt x="1427479" y="1653176"/>
                    <a:pt x="1881051" y="1567542"/>
                  </a:cubicBezTo>
                  <a:cubicBezTo>
                    <a:pt x="2334623" y="1481908"/>
                    <a:pt x="2333897" y="474617"/>
                    <a:pt x="2403565" y="0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graphicFrame>
          <p:nvGraphicFramePr>
            <p:cNvPr id="31" name="Object 21"/>
            <p:cNvGraphicFramePr>
              <a:graphicFrameLocks noChangeAspect="1"/>
            </p:cNvGraphicFramePr>
            <p:nvPr/>
          </p:nvGraphicFramePr>
          <p:xfrm>
            <a:off x="1447800" y="3326673"/>
            <a:ext cx="24447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02" name="Equation" r:id="rId11" imgW="4455360" imgH="4457880" progId="Equation.DSMT4">
                    <p:embed/>
                  </p:oleObj>
                </mc:Choice>
                <mc:Fallback>
                  <p:oleObj name="Equation" r:id="rId11" imgW="4455360" imgH="4457880" progId="Equation.DSMT4">
                    <p:embed/>
                    <p:pic>
                      <p:nvPicPr>
                        <p:cNvPr id="0" name="Picture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3326673"/>
                          <a:ext cx="244475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984" name="Object 21"/>
            <p:cNvGraphicFramePr>
              <a:graphicFrameLocks noChangeAspect="1"/>
            </p:cNvGraphicFramePr>
            <p:nvPr/>
          </p:nvGraphicFramePr>
          <p:xfrm>
            <a:off x="3968750" y="3247343"/>
            <a:ext cx="222250" cy="290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03" name="Equation" r:id="rId13" imgW="4049280" imgH="5676840" progId="Equation.DSMT4">
                    <p:embed/>
                  </p:oleObj>
                </mc:Choice>
                <mc:Fallback>
                  <p:oleObj name="Equation" r:id="rId13" imgW="4049280" imgH="5676840" progId="Equation.DSMT4">
                    <p:embed/>
                    <p:pic>
                      <p:nvPicPr>
                        <p:cNvPr id="0" name="Picture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8750" y="3247343"/>
                          <a:ext cx="222250" cy="290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69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252012"/>
              </p:ext>
            </p:extLst>
          </p:nvPr>
        </p:nvGraphicFramePr>
        <p:xfrm>
          <a:off x="3286648" y="2755781"/>
          <a:ext cx="17780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4" name="Equation" r:id="rId15" imgW="127080" imgH="203040" progId="Equation.DSMT4">
                  <p:embed/>
                </p:oleObj>
              </mc:Choice>
              <mc:Fallback>
                <p:oleObj name="Equation" r:id="rId15" imgW="127080" imgH="20304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648" y="2755781"/>
                        <a:ext cx="177800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Freeform 45"/>
          <p:cNvSpPr/>
          <p:nvPr/>
        </p:nvSpPr>
        <p:spPr>
          <a:xfrm>
            <a:off x="1349829" y="1784777"/>
            <a:ext cx="2412274" cy="905691"/>
          </a:xfrm>
          <a:custGeom>
            <a:avLst/>
            <a:gdLst>
              <a:gd name="connsiteX0" fmla="*/ 0 w 2412274"/>
              <a:gd name="connsiteY0" fmla="*/ 513805 h 905691"/>
              <a:gd name="connsiteX1" fmla="*/ 17417 w 2412274"/>
              <a:gd name="connsiteY1" fmla="*/ 905691 h 905691"/>
              <a:gd name="connsiteX2" fmla="*/ 2412274 w 2412274"/>
              <a:gd name="connsiteY2" fmla="*/ 905691 h 905691"/>
              <a:gd name="connsiteX3" fmla="*/ 2412274 w 2412274"/>
              <a:gd name="connsiteY3" fmla="*/ 809897 h 905691"/>
              <a:gd name="connsiteX4" fmla="*/ 600891 w 2412274"/>
              <a:gd name="connsiteY4" fmla="*/ 0 h 905691"/>
              <a:gd name="connsiteX5" fmla="*/ 0 w 2412274"/>
              <a:gd name="connsiteY5" fmla="*/ 513805 h 905691"/>
              <a:gd name="connsiteX0" fmla="*/ 0 w 2412274"/>
              <a:gd name="connsiteY0" fmla="*/ 563154 h 955040"/>
              <a:gd name="connsiteX1" fmla="*/ 17417 w 2412274"/>
              <a:gd name="connsiteY1" fmla="*/ 955040 h 955040"/>
              <a:gd name="connsiteX2" fmla="*/ 2412274 w 2412274"/>
              <a:gd name="connsiteY2" fmla="*/ 955040 h 955040"/>
              <a:gd name="connsiteX3" fmla="*/ 2412274 w 2412274"/>
              <a:gd name="connsiteY3" fmla="*/ 859246 h 955040"/>
              <a:gd name="connsiteX4" fmla="*/ 600891 w 2412274"/>
              <a:gd name="connsiteY4" fmla="*/ 49349 h 955040"/>
              <a:gd name="connsiteX5" fmla="*/ 0 w 2412274"/>
              <a:gd name="connsiteY5" fmla="*/ 563154 h 955040"/>
              <a:gd name="connsiteX0" fmla="*/ 0 w 2412274"/>
              <a:gd name="connsiteY0" fmla="*/ 563154 h 955040"/>
              <a:gd name="connsiteX1" fmla="*/ 17417 w 2412274"/>
              <a:gd name="connsiteY1" fmla="*/ 955040 h 955040"/>
              <a:gd name="connsiteX2" fmla="*/ 2412274 w 2412274"/>
              <a:gd name="connsiteY2" fmla="*/ 955040 h 955040"/>
              <a:gd name="connsiteX3" fmla="*/ 2412274 w 2412274"/>
              <a:gd name="connsiteY3" fmla="*/ 859246 h 955040"/>
              <a:gd name="connsiteX4" fmla="*/ 600891 w 2412274"/>
              <a:gd name="connsiteY4" fmla="*/ 49349 h 955040"/>
              <a:gd name="connsiteX5" fmla="*/ 0 w 2412274"/>
              <a:gd name="connsiteY5" fmla="*/ 563154 h 955040"/>
              <a:gd name="connsiteX0" fmla="*/ 0 w 2412274"/>
              <a:gd name="connsiteY0" fmla="*/ 563154 h 955040"/>
              <a:gd name="connsiteX1" fmla="*/ 17417 w 2412274"/>
              <a:gd name="connsiteY1" fmla="*/ 955040 h 955040"/>
              <a:gd name="connsiteX2" fmla="*/ 2412274 w 2412274"/>
              <a:gd name="connsiteY2" fmla="*/ 955040 h 955040"/>
              <a:gd name="connsiteX3" fmla="*/ 2412274 w 2412274"/>
              <a:gd name="connsiteY3" fmla="*/ 859246 h 955040"/>
              <a:gd name="connsiteX4" fmla="*/ 600891 w 2412274"/>
              <a:gd name="connsiteY4" fmla="*/ 49349 h 955040"/>
              <a:gd name="connsiteX5" fmla="*/ 0 w 2412274"/>
              <a:gd name="connsiteY5" fmla="*/ 563154 h 955040"/>
              <a:gd name="connsiteX0" fmla="*/ 0 w 2412274"/>
              <a:gd name="connsiteY0" fmla="*/ 513805 h 905691"/>
              <a:gd name="connsiteX1" fmla="*/ 17417 w 2412274"/>
              <a:gd name="connsiteY1" fmla="*/ 905691 h 905691"/>
              <a:gd name="connsiteX2" fmla="*/ 2412274 w 2412274"/>
              <a:gd name="connsiteY2" fmla="*/ 905691 h 905691"/>
              <a:gd name="connsiteX3" fmla="*/ 2412274 w 2412274"/>
              <a:gd name="connsiteY3" fmla="*/ 809897 h 905691"/>
              <a:gd name="connsiteX4" fmla="*/ 600891 w 2412274"/>
              <a:gd name="connsiteY4" fmla="*/ 0 h 905691"/>
              <a:gd name="connsiteX5" fmla="*/ 0 w 2412274"/>
              <a:gd name="connsiteY5" fmla="*/ 513805 h 905691"/>
              <a:gd name="connsiteX0" fmla="*/ 0 w 2412274"/>
              <a:gd name="connsiteY0" fmla="*/ 513805 h 905691"/>
              <a:gd name="connsiteX1" fmla="*/ 17417 w 2412274"/>
              <a:gd name="connsiteY1" fmla="*/ 905691 h 905691"/>
              <a:gd name="connsiteX2" fmla="*/ 2412274 w 2412274"/>
              <a:gd name="connsiteY2" fmla="*/ 905691 h 905691"/>
              <a:gd name="connsiteX3" fmla="*/ 2412274 w 2412274"/>
              <a:gd name="connsiteY3" fmla="*/ 809897 h 905691"/>
              <a:gd name="connsiteX4" fmla="*/ 600891 w 2412274"/>
              <a:gd name="connsiteY4" fmla="*/ 0 h 905691"/>
              <a:gd name="connsiteX5" fmla="*/ 0 w 2412274"/>
              <a:gd name="connsiteY5" fmla="*/ 513805 h 905691"/>
              <a:gd name="connsiteX0" fmla="*/ 0 w 2412274"/>
              <a:gd name="connsiteY0" fmla="*/ 513805 h 905691"/>
              <a:gd name="connsiteX1" fmla="*/ 17417 w 2412274"/>
              <a:gd name="connsiteY1" fmla="*/ 905691 h 905691"/>
              <a:gd name="connsiteX2" fmla="*/ 2412274 w 2412274"/>
              <a:gd name="connsiteY2" fmla="*/ 905691 h 905691"/>
              <a:gd name="connsiteX3" fmla="*/ 2412274 w 2412274"/>
              <a:gd name="connsiteY3" fmla="*/ 809897 h 905691"/>
              <a:gd name="connsiteX4" fmla="*/ 600891 w 2412274"/>
              <a:gd name="connsiteY4" fmla="*/ 0 h 905691"/>
              <a:gd name="connsiteX5" fmla="*/ 0 w 2412274"/>
              <a:gd name="connsiteY5" fmla="*/ 513805 h 905691"/>
              <a:gd name="connsiteX0" fmla="*/ 0 w 2412274"/>
              <a:gd name="connsiteY0" fmla="*/ 513805 h 905691"/>
              <a:gd name="connsiteX1" fmla="*/ 17417 w 2412274"/>
              <a:gd name="connsiteY1" fmla="*/ 905691 h 905691"/>
              <a:gd name="connsiteX2" fmla="*/ 2412274 w 2412274"/>
              <a:gd name="connsiteY2" fmla="*/ 905691 h 905691"/>
              <a:gd name="connsiteX3" fmla="*/ 2412274 w 2412274"/>
              <a:gd name="connsiteY3" fmla="*/ 809897 h 905691"/>
              <a:gd name="connsiteX4" fmla="*/ 600891 w 2412274"/>
              <a:gd name="connsiteY4" fmla="*/ 0 h 905691"/>
              <a:gd name="connsiteX5" fmla="*/ 0 w 2412274"/>
              <a:gd name="connsiteY5" fmla="*/ 513805 h 905691"/>
              <a:gd name="connsiteX0" fmla="*/ 0 w 2412274"/>
              <a:gd name="connsiteY0" fmla="*/ 513805 h 905691"/>
              <a:gd name="connsiteX1" fmla="*/ 17417 w 2412274"/>
              <a:gd name="connsiteY1" fmla="*/ 905691 h 905691"/>
              <a:gd name="connsiteX2" fmla="*/ 2412274 w 2412274"/>
              <a:gd name="connsiteY2" fmla="*/ 905691 h 905691"/>
              <a:gd name="connsiteX3" fmla="*/ 2412274 w 2412274"/>
              <a:gd name="connsiteY3" fmla="*/ 809897 h 905691"/>
              <a:gd name="connsiteX4" fmla="*/ 600891 w 2412274"/>
              <a:gd name="connsiteY4" fmla="*/ 0 h 905691"/>
              <a:gd name="connsiteX5" fmla="*/ 0 w 2412274"/>
              <a:gd name="connsiteY5" fmla="*/ 513805 h 905691"/>
              <a:gd name="connsiteX0" fmla="*/ 0 w 2412274"/>
              <a:gd name="connsiteY0" fmla="*/ 513805 h 905691"/>
              <a:gd name="connsiteX1" fmla="*/ 17417 w 2412274"/>
              <a:gd name="connsiteY1" fmla="*/ 905691 h 905691"/>
              <a:gd name="connsiteX2" fmla="*/ 2412274 w 2412274"/>
              <a:gd name="connsiteY2" fmla="*/ 905691 h 905691"/>
              <a:gd name="connsiteX3" fmla="*/ 2412274 w 2412274"/>
              <a:gd name="connsiteY3" fmla="*/ 809897 h 905691"/>
              <a:gd name="connsiteX4" fmla="*/ 600891 w 2412274"/>
              <a:gd name="connsiteY4" fmla="*/ 0 h 905691"/>
              <a:gd name="connsiteX5" fmla="*/ 0 w 2412274"/>
              <a:gd name="connsiteY5" fmla="*/ 513805 h 905691"/>
              <a:gd name="connsiteX0" fmla="*/ 0 w 2412274"/>
              <a:gd name="connsiteY0" fmla="*/ 513805 h 905691"/>
              <a:gd name="connsiteX1" fmla="*/ 17417 w 2412274"/>
              <a:gd name="connsiteY1" fmla="*/ 905691 h 905691"/>
              <a:gd name="connsiteX2" fmla="*/ 2412274 w 2412274"/>
              <a:gd name="connsiteY2" fmla="*/ 905691 h 905691"/>
              <a:gd name="connsiteX3" fmla="*/ 2412274 w 2412274"/>
              <a:gd name="connsiteY3" fmla="*/ 809897 h 905691"/>
              <a:gd name="connsiteX4" fmla="*/ 600891 w 2412274"/>
              <a:gd name="connsiteY4" fmla="*/ 0 h 905691"/>
              <a:gd name="connsiteX5" fmla="*/ 0 w 2412274"/>
              <a:gd name="connsiteY5" fmla="*/ 513805 h 905691"/>
              <a:gd name="connsiteX0" fmla="*/ 0 w 2412274"/>
              <a:gd name="connsiteY0" fmla="*/ 513805 h 905691"/>
              <a:gd name="connsiteX1" fmla="*/ 17417 w 2412274"/>
              <a:gd name="connsiteY1" fmla="*/ 905691 h 905691"/>
              <a:gd name="connsiteX2" fmla="*/ 2412274 w 2412274"/>
              <a:gd name="connsiteY2" fmla="*/ 905691 h 905691"/>
              <a:gd name="connsiteX3" fmla="*/ 2412274 w 2412274"/>
              <a:gd name="connsiteY3" fmla="*/ 809897 h 905691"/>
              <a:gd name="connsiteX4" fmla="*/ 600891 w 2412274"/>
              <a:gd name="connsiteY4" fmla="*/ 0 h 905691"/>
              <a:gd name="connsiteX5" fmla="*/ 0 w 2412274"/>
              <a:gd name="connsiteY5" fmla="*/ 513805 h 90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2274" h="905691">
                <a:moveTo>
                  <a:pt x="0" y="513805"/>
                </a:moveTo>
                <a:lnTo>
                  <a:pt x="17417" y="905691"/>
                </a:lnTo>
                <a:lnTo>
                  <a:pt x="2412274" y="905691"/>
                </a:lnTo>
                <a:lnTo>
                  <a:pt x="2412274" y="809897"/>
                </a:lnTo>
                <a:cubicBezTo>
                  <a:pt x="986972" y="617584"/>
                  <a:pt x="924560" y="16691"/>
                  <a:pt x="600891" y="0"/>
                </a:cubicBezTo>
                <a:cubicBezTo>
                  <a:pt x="216262" y="124822"/>
                  <a:pt x="164737" y="393337"/>
                  <a:pt x="0" y="513805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 w="15875">
            <a:solidFill>
              <a:schemeClr val="accent1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5" name="Freeform 44"/>
          <p:cNvSpPr/>
          <p:nvPr/>
        </p:nvSpPr>
        <p:spPr>
          <a:xfrm>
            <a:off x="1358537" y="1788405"/>
            <a:ext cx="2029097" cy="893355"/>
          </a:xfrm>
          <a:custGeom>
            <a:avLst/>
            <a:gdLst>
              <a:gd name="connsiteX0" fmla="*/ 8709 w 2029097"/>
              <a:gd name="connsiteY0" fmla="*/ 888275 h 888275"/>
              <a:gd name="connsiteX1" fmla="*/ 2029097 w 2029097"/>
              <a:gd name="connsiteY1" fmla="*/ 888275 h 888275"/>
              <a:gd name="connsiteX2" fmla="*/ 2029097 w 2029097"/>
              <a:gd name="connsiteY2" fmla="*/ 731520 h 888275"/>
              <a:gd name="connsiteX3" fmla="*/ 618309 w 2029097"/>
              <a:gd name="connsiteY3" fmla="*/ 0 h 888275"/>
              <a:gd name="connsiteX4" fmla="*/ 0 w 2029097"/>
              <a:gd name="connsiteY4" fmla="*/ 505097 h 888275"/>
              <a:gd name="connsiteX5" fmla="*/ 8709 w 2029097"/>
              <a:gd name="connsiteY5" fmla="*/ 888275 h 888275"/>
              <a:gd name="connsiteX0" fmla="*/ 8709 w 2029097"/>
              <a:gd name="connsiteY0" fmla="*/ 926012 h 926012"/>
              <a:gd name="connsiteX1" fmla="*/ 2029097 w 2029097"/>
              <a:gd name="connsiteY1" fmla="*/ 926012 h 926012"/>
              <a:gd name="connsiteX2" fmla="*/ 2029097 w 2029097"/>
              <a:gd name="connsiteY2" fmla="*/ 769257 h 926012"/>
              <a:gd name="connsiteX3" fmla="*/ 618309 w 2029097"/>
              <a:gd name="connsiteY3" fmla="*/ 37737 h 926012"/>
              <a:gd name="connsiteX4" fmla="*/ 0 w 2029097"/>
              <a:gd name="connsiteY4" fmla="*/ 542834 h 926012"/>
              <a:gd name="connsiteX5" fmla="*/ 8709 w 2029097"/>
              <a:gd name="connsiteY5" fmla="*/ 926012 h 926012"/>
              <a:gd name="connsiteX0" fmla="*/ 8709 w 2029097"/>
              <a:gd name="connsiteY0" fmla="*/ 926012 h 926012"/>
              <a:gd name="connsiteX1" fmla="*/ 2029097 w 2029097"/>
              <a:gd name="connsiteY1" fmla="*/ 926012 h 926012"/>
              <a:gd name="connsiteX2" fmla="*/ 2029097 w 2029097"/>
              <a:gd name="connsiteY2" fmla="*/ 769257 h 926012"/>
              <a:gd name="connsiteX3" fmla="*/ 618309 w 2029097"/>
              <a:gd name="connsiteY3" fmla="*/ 37737 h 926012"/>
              <a:gd name="connsiteX4" fmla="*/ 0 w 2029097"/>
              <a:gd name="connsiteY4" fmla="*/ 542834 h 926012"/>
              <a:gd name="connsiteX5" fmla="*/ 8709 w 2029097"/>
              <a:gd name="connsiteY5" fmla="*/ 926012 h 926012"/>
              <a:gd name="connsiteX0" fmla="*/ 8709 w 2029097"/>
              <a:gd name="connsiteY0" fmla="*/ 926012 h 926012"/>
              <a:gd name="connsiteX1" fmla="*/ 2029097 w 2029097"/>
              <a:gd name="connsiteY1" fmla="*/ 926012 h 926012"/>
              <a:gd name="connsiteX2" fmla="*/ 2029097 w 2029097"/>
              <a:gd name="connsiteY2" fmla="*/ 769257 h 926012"/>
              <a:gd name="connsiteX3" fmla="*/ 618309 w 2029097"/>
              <a:gd name="connsiteY3" fmla="*/ 37737 h 926012"/>
              <a:gd name="connsiteX4" fmla="*/ 0 w 2029097"/>
              <a:gd name="connsiteY4" fmla="*/ 542834 h 926012"/>
              <a:gd name="connsiteX5" fmla="*/ 8709 w 2029097"/>
              <a:gd name="connsiteY5" fmla="*/ 926012 h 926012"/>
              <a:gd name="connsiteX0" fmla="*/ 8709 w 2029097"/>
              <a:gd name="connsiteY0" fmla="*/ 926012 h 926012"/>
              <a:gd name="connsiteX1" fmla="*/ 2029097 w 2029097"/>
              <a:gd name="connsiteY1" fmla="*/ 926012 h 926012"/>
              <a:gd name="connsiteX2" fmla="*/ 2029097 w 2029097"/>
              <a:gd name="connsiteY2" fmla="*/ 769257 h 926012"/>
              <a:gd name="connsiteX3" fmla="*/ 618309 w 2029097"/>
              <a:gd name="connsiteY3" fmla="*/ 37737 h 926012"/>
              <a:gd name="connsiteX4" fmla="*/ 0 w 2029097"/>
              <a:gd name="connsiteY4" fmla="*/ 542834 h 926012"/>
              <a:gd name="connsiteX5" fmla="*/ 8709 w 2029097"/>
              <a:gd name="connsiteY5" fmla="*/ 926012 h 926012"/>
              <a:gd name="connsiteX0" fmla="*/ 8709 w 2029097"/>
              <a:gd name="connsiteY0" fmla="*/ 926012 h 926012"/>
              <a:gd name="connsiteX1" fmla="*/ 2029097 w 2029097"/>
              <a:gd name="connsiteY1" fmla="*/ 926012 h 926012"/>
              <a:gd name="connsiteX2" fmla="*/ 2029097 w 2029097"/>
              <a:gd name="connsiteY2" fmla="*/ 769257 h 926012"/>
              <a:gd name="connsiteX3" fmla="*/ 618309 w 2029097"/>
              <a:gd name="connsiteY3" fmla="*/ 37737 h 926012"/>
              <a:gd name="connsiteX4" fmla="*/ 0 w 2029097"/>
              <a:gd name="connsiteY4" fmla="*/ 542834 h 926012"/>
              <a:gd name="connsiteX5" fmla="*/ 8709 w 2029097"/>
              <a:gd name="connsiteY5" fmla="*/ 926012 h 926012"/>
              <a:gd name="connsiteX0" fmla="*/ 8709 w 2029097"/>
              <a:gd name="connsiteY0" fmla="*/ 926012 h 926012"/>
              <a:gd name="connsiteX1" fmla="*/ 2029097 w 2029097"/>
              <a:gd name="connsiteY1" fmla="*/ 926012 h 926012"/>
              <a:gd name="connsiteX2" fmla="*/ 2029097 w 2029097"/>
              <a:gd name="connsiteY2" fmla="*/ 769257 h 926012"/>
              <a:gd name="connsiteX3" fmla="*/ 618309 w 2029097"/>
              <a:gd name="connsiteY3" fmla="*/ 37737 h 926012"/>
              <a:gd name="connsiteX4" fmla="*/ 0 w 2029097"/>
              <a:gd name="connsiteY4" fmla="*/ 542834 h 926012"/>
              <a:gd name="connsiteX5" fmla="*/ 8709 w 2029097"/>
              <a:gd name="connsiteY5" fmla="*/ 926012 h 926012"/>
              <a:gd name="connsiteX0" fmla="*/ 8709 w 2029097"/>
              <a:gd name="connsiteY0" fmla="*/ 888275 h 888275"/>
              <a:gd name="connsiteX1" fmla="*/ 2029097 w 2029097"/>
              <a:gd name="connsiteY1" fmla="*/ 888275 h 888275"/>
              <a:gd name="connsiteX2" fmla="*/ 2029097 w 2029097"/>
              <a:gd name="connsiteY2" fmla="*/ 731520 h 888275"/>
              <a:gd name="connsiteX3" fmla="*/ 618309 w 2029097"/>
              <a:gd name="connsiteY3" fmla="*/ 0 h 888275"/>
              <a:gd name="connsiteX4" fmla="*/ 0 w 2029097"/>
              <a:gd name="connsiteY4" fmla="*/ 505097 h 888275"/>
              <a:gd name="connsiteX5" fmla="*/ 8709 w 2029097"/>
              <a:gd name="connsiteY5" fmla="*/ 888275 h 888275"/>
              <a:gd name="connsiteX0" fmla="*/ 8709 w 2029097"/>
              <a:gd name="connsiteY0" fmla="*/ 888275 h 888275"/>
              <a:gd name="connsiteX1" fmla="*/ 2029097 w 2029097"/>
              <a:gd name="connsiteY1" fmla="*/ 888275 h 888275"/>
              <a:gd name="connsiteX2" fmla="*/ 2029097 w 2029097"/>
              <a:gd name="connsiteY2" fmla="*/ 731520 h 888275"/>
              <a:gd name="connsiteX3" fmla="*/ 618309 w 2029097"/>
              <a:gd name="connsiteY3" fmla="*/ 0 h 888275"/>
              <a:gd name="connsiteX4" fmla="*/ 0 w 2029097"/>
              <a:gd name="connsiteY4" fmla="*/ 505097 h 888275"/>
              <a:gd name="connsiteX5" fmla="*/ 8709 w 2029097"/>
              <a:gd name="connsiteY5" fmla="*/ 888275 h 888275"/>
              <a:gd name="connsiteX0" fmla="*/ 8709 w 2029097"/>
              <a:gd name="connsiteY0" fmla="*/ 893355 h 893355"/>
              <a:gd name="connsiteX1" fmla="*/ 2029097 w 2029097"/>
              <a:gd name="connsiteY1" fmla="*/ 893355 h 893355"/>
              <a:gd name="connsiteX2" fmla="*/ 2029097 w 2029097"/>
              <a:gd name="connsiteY2" fmla="*/ 736600 h 893355"/>
              <a:gd name="connsiteX3" fmla="*/ 618309 w 2029097"/>
              <a:gd name="connsiteY3" fmla="*/ 5080 h 893355"/>
              <a:gd name="connsiteX4" fmla="*/ 0 w 2029097"/>
              <a:gd name="connsiteY4" fmla="*/ 510177 h 893355"/>
              <a:gd name="connsiteX5" fmla="*/ 8709 w 2029097"/>
              <a:gd name="connsiteY5" fmla="*/ 893355 h 89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9097" h="893355">
                <a:moveTo>
                  <a:pt x="8709" y="893355"/>
                </a:moveTo>
                <a:lnTo>
                  <a:pt x="2029097" y="893355"/>
                </a:lnTo>
                <a:lnTo>
                  <a:pt x="2029097" y="736600"/>
                </a:lnTo>
                <a:cubicBezTo>
                  <a:pt x="1088572" y="603794"/>
                  <a:pt x="1161144" y="264886"/>
                  <a:pt x="618309" y="5080"/>
                </a:cubicBezTo>
                <a:cubicBezTo>
                  <a:pt x="358503" y="0"/>
                  <a:pt x="153851" y="349068"/>
                  <a:pt x="0" y="510177"/>
                </a:cubicBezTo>
                <a:lnTo>
                  <a:pt x="8709" y="893355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0000"/>
            </a:schemeClr>
          </a:solidFill>
          <a:ln w="15875">
            <a:solidFill>
              <a:schemeClr val="accent1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48" name="Group 47"/>
          <p:cNvGrpSpPr/>
          <p:nvPr/>
        </p:nvGrpSpPr>
        <p:grpSpPr>
          <a:xfrm>
            <a:off x="1143000" y="1773891"/>
            <a:ext cx="3352800" cy="1210490"/>
            <a:chOff x="1143000" y="4648200"/>
            <a:chExt cx="3352800" cy="1210490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1143000" y="5553890"/>
              <a:ext cx="3352800" cy="1588"/>
            </a:xfrm>
            <a:prstGeom prst="straightConnector1">
              <a:avLst/>
            </a:prstGeom>
            <a:ln>
              <a:headEnd type="none" w="sm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3" name="Object 21"/>
            <p:cNvGraphicFramePr>
              <a:graphicFrameLocks noChangeAspect="1"/>
            </p:cNvGraphicFramePr>
            <p:nvPr/>
          </p:nvGraphicFramePr>
          <p:xfrm>
            <a:off x="1219200" y="5630090"/>
            <a:ext cx="24447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05" name="Equation" r:id="rId17" imgW="177840" imgH="177840" progId="Equation.DSMT4">
                    <p:embed/>
                  </p:oleObj>
                </mc:Choice>
                <mc:Fallback>
                  <p:oleObj name="Equation" r:id="rId17" imgW="177840" imgH="177840" progId="Equation.DSMT4">
                    <p:embed/>
                    <p:pic>
                      <p:nvPicPr>
                        <p:cNvPr id="0" name="Picture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5630090"/>
                          <a:ext cx="244475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Freeform 41"/>
            <p:cNvSpPr/>
            <p:nvPr/>
          </p:nvSpPr>
          <p:spPr>
            <a:xfrm>
              <a:off x="1345474" y="4648200"/>
              <a:ext cx="3039292" cy="854890"/>
            </a:xfrm>
            <a:custGeom>
              <a:avLst/>
              <a:gdLst>
                <a:gd name="connsiteX0" fmla="*/ 0 w 3039292"/>
                <a:gd name="connsiteY0" fmla="*/ 365759 h 600890"/>
                <a:gd name="connsiteX1" fmla="*/ 618309 w 3039292"/>
                <a:gd name="connsiteY1" fmla="*/ 8708 h 600890"/>
                <a:gd name="connsiteX2" fmla="*/ 1445623 w 3039292"/>
                <a:gd name="connsiteY2" fmla="*/ 418010 h 600890"/>
                <a:gd name="connsiteX3" fmla="*/ 3039292 w 3039292"/>
                <a:gd name="connsiteY3" fmla="*/ 600890 h 600890"/>
                <a:gd name="connsiteX0" fmla="*/ 0 w 3039292"/>
                <a:gd name="connsiteY0" fmla="*/ 518159 h 753290"/>
                <a:gd name="connsiteX1" fmla="*/ 618309 w 3039292"/>
                <a:gd name="connsiteY1" fmla="*/ 8708 h 753290"/>
                <a:gd name="connsiteX2" fmla="*/ 1445623 w 3039292"/>
                <a:gd name="connsiteY2" fmla="*/ 570410 h 753290"/>
                <a:gd name="connsiteX3" fmla="*/ 3039292 w 3039292"/>
                <a:gd name="connsiteY3" fmla="*/ 753290 h 753290"/>
                <a:gd name="connsiteX0" fmla="*/ 0 w 3039292"/>
                <a:gd name="connsiteY0" fmla="*/ 518159 h 753290"/>
                <a:gd name="connsiteX1" fmla="*/ 618309 w 3039292"/>
                <a:gd name="connsiteY1" fmla="*/ 8708 h 753290"/>
                <a:gd name="connsiteX2" fmla="*/ 1445623 w 3039292"/>
                <a:gd name="connsiteY2" fmla="*/ 570410 h 753290"/>
                <a:gd name="connsiteX3" fmla="*/ 3039292 w 3039292"/>
                <a:gd name="connsiteY3" fmla="*/ 753290 h 753290"/>
                <a:gd name="connsiteX0" fmla="*/ 0 w 3039292"/>
                <a:gd name="connsiteY0" fmla="*/ 518159 h 829490"/>
                <a:gd name="connsiteX1" fmla="*/ 618309 w 3039292"/>
                <a:gd name="connsiteY1" fmla="*/ 8708 h 829490"/>
                <a:gd name="connsiteX2" fmla="*/ 1445623 w 3039292"/>
                <a:gd name="connsiteY2" fmla="*/ 570410 h 829490"/>
                <a:gd name="connsiteX3" fmla="*/ 3039292 w 3039292"/>
                <a:gd name="connsiteY3" fmla="*/ 829490 h 829490"/>
                <a:gd name="connsiteX0" fmla="*/ 0 w 3039292"/>
                <a:gd name="connsiteY0" fmla="*/ 518159 h 854890"/>
                <a:gd name="connsiteX1" fmla="*/ 618309 w 3039292"/>
                <a:gd name="connsiteY1" fmla="*/ 8708 h 854890"/>
                <a:gd name="connsiteX2" fmla="*/ 1445623 w 3039292"/>
                <a:gd name="connsiteY2" fmla="*/ 570410 h 854890"/>
                <a:gd name="connsiteX3" fmla="*/ 3039292 w 3039292"/>
                <a:gd name="connsiteY3" fmla="*/ 829490 h 854890"/>
                <a:gd name="connsiteX0" fmla="*/ 0 w 3039292"/>
                <a:gd name="connsiteY0" fmla="*/ 518159 h 854890"/>
                <a:gd name="connsiteX1" fmla="*/ 618309 w 3039292"/>
                <a:gd name="connsiteY1" fmla="*/ 8708 h 854890"/>
                <a:gd name="connsiteX2" fmla="*/ 1445623 w 3039292"/>
                <a:gd name="connsiteY2" fmla="*/ 570410 h 854890"/>
                <a:gd name="connsiteX3" fmla="*/ 3039292 w 3039292"/>
                <a:gd name="connsiteY3" fmla="*/ 829490 h 854890"/>
                <a:gd name="connsiteX0" fmla="*/ 0 w 3039292"/>
                <a:gd name="connsiteY0" fmla="*/ 518159 h 854890"/>
                <a:gd name="connsiteX1" fmla="*/ 618309 w 3039292"/>
                <a:gd name="connsiteY1" fmla="*/ 8708 h 854890"/>
                <a:gd name="connsiteX2" fmla="*/ 1445623 w 3039292"/>
                <a:gd name="connsiteY2" fmla="*/ 570410 h 854890"/>
                <a:gd name="connsiteX3" fmla="*/ 3039292 w 3039292"/>
                <a:gd name="connsiteY3" fmla="*/ 829490 h 85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9292" h="854890">
                  <a:moveTo>
                    <a:pt x="0" y="518159"/>
                  </a:moveTo>
                  <a:cubicBezTo>
                    <a:pt x="188686" y="335279"/>
                    <a:pt x="377372" y="0"/>
                    <a:pt x="618309" y="8708"/>
                  </a:cubicBezTo>
                  <a:cubicBezTo>
                    <a:pt x="859246" y="17416"/>
                    <a:pt x="1042126" y="433613"/>
                    <a:pt x="1445623" y="570410"/>
                  </a:cubicBezTo>
                  <a:cubicBezTo>
                    <a:pt x="1849120" y="707207"/>
                    <a:pt x="2256972" y="854890"/>
                    <a:pt x="3039292" y="829490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672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7" grpId="0" animBg="1"/>
      <p:bldP spid="12" grpId="0"/>
      <p:bldP spid="13" grpId="0"/>
      <p:bldP spid="36" grpId="0" animBg="1"/>
      <p:bldP spid="30" grpId="0" animBg="1"/>
      <p:bldP spid="46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304800" y="4191000"/>
            <a:ext cx="8534400" cy="21336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0"/>
            <a:ext cx="3733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IZLIMITIRANI  INTEGRALI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30941"/>
              </p:ext>
            </p:extLst>
          </p:nvPr>
        </p:nvGraphicFramePr>
        <p:xfrm>
          <a:off x="1295400" y="5122862"/>
          <a:ext cx="157003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2" name="Equation" r:id="rId3" imgW="41419800" imgH="14617800" progId="Equation.DSMT4">
                  <p:embed/>
                </p:oleObj>
              </mc:Choice>
              <mc:Fallback>
                <p:oleObj name="Equation" r:id="rId3" imgW="41419800" imgH="14617800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22862"/>
                        <a:ext cx="1570037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5181600" y="4270717"/>
            <a:ext cx="1961388" cy="1977682"/>
            <a:chOff x="5257800" y="3569991"/>
            <a:chExt cx="1961388" cy="2221208"/>
          </a:xfrm>
        </p:grpSpPr>
        <p:grpSp>
          <p:nvGrpSpPr>
            <p:cNvPr id="41" name="Group 40"/>
            <p:cNvGrpSpPr>
              <a:grpSpLocks noChangeAspect="1"/>
            </p:cNvGrpSpPr>
            <p:nvPr/>
          </p:nvGrpSpPr>
          <p:grpSpPr>
            <a:xfrm>
              <a:off x="5257800" y="3569991"/>
              <a:ext cx="1961388" cy="2221208"/>
              <a:chOff x="5486400" y="3352800"/>
              <a:chExt cx="2514600" cy="2847703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5634446" y="3727269"/>
                <a:ext cx="1445623" cy="2290354"/>
              </a:xfrm>
              <a:custGeom>
                <a:avLst/>
                <a:gdLst>
                  <a:gd name="connsiteX0" fmla="*/ 78377 w 1445623"/>
                  <a:gd name="connsiteY0" fmla="*/ 2281645 h 2290354"/>
                  <a:gd name="connsiteX1" fmla="*/ 0 w 1445623"/>
                  <a:gd name="connsiteY1" fmla="*/ 2290354 h 2290354"/>
                  <a:gd name="connsiteX2" fmla="*/ 17417 w 1445623"/>
                  <a:gd name="connsiteY2" fmla="*/ 0 h 2290354"/>
                  <a:gd name="connsiteX3" fmla="*/ 1445623 w 1445623"/>
                  <a:gd name="connsiteY3" fmla="*/ 0 h 2290354"/>
                  <a:gd name="connsiteX4" fmla="*/ 374468 w 1445623"/>
                  <a:gd name="connsiteY4" fmla="*/ 888274 h 2290354"/>
                  <a:gd name="connsiteX5" fmla="*/ 78377 w 1445623"/>
                  <a:gd name="connsiteY5" fmla="*/ 2281645 h 2290354"/>
                  <a:gd name="connsiteX0" fmla="*/ 78377 w 1505132"/>
                  <a:gd name="connsiteY0" fmla="*/ 2281645 h 2290354"/>
                  <a:gd name="connsiteX1" fmla="*/ 0 w 1505132"/>
                  <a:gd name="connsiteY1" fmla="*/ 2290354 h 2290354"/>
                  <a:gd name="connsiteX2" fmla="*/ 17417 w 1505132"/>
                  <a:gd name="connsiteY2" fmla="*/ 0 h 2290354"/>
                  <a:gd name="connsiteX3" fmla="*/ 1445623 w 1505132"/>
                  <a:gd name="connsiteY3" fmla="*/ 0 h 2290354"/>
                  <a:gd name="connsiteX4" fmla="*/ 374468 w 1505132"/>
                  <a:gd name="connsiteY4" fmla="*/ 888274 h 2290354"/>
                  <a:gd name="connsiteX5" fmla="*/ 78377 w 1505132"/>
                  <a:gd name="connsiteY5" fmla="*/ 2281645 h 2290354"/>
                  <a:gd name="connsiteX0" fmla="*/ 78377 w 1505132"/>
                  <a:gd name="connsiteY0" fmla="*/ 2281645 h 2290354"/>
                  <a:gd name="connsiteX1" fmla="*/ 0 w 1505132"/>
                  <a:gd name="connsiteY1" fmla="*/ 2290354 h 2290354"/>
                  <a:gd name="connsiteX2" fmla="*/ 17417 w 1505132"/>
                  <a:gd name="connsiteY2" fmla="*/ 0 h 2290354"/>
                  <a:gd name="connsiteX3" fmla="*/ 1445623 w 1505132"/>
                  <a:gd name="connsiteY3" fmla="*/ 0 h 2290354"/>
                  <a:gd name="connsiteX4" fmla="*/ 374468 w 1505132"/>
                  <a:gd name="connsiteY4" fmla="*/ 888274 h 2290354"/>
                  <a:gd name="connsiteX5" fmla="*/ 78377 w 1505132"/>
                  <a:gd name="connsiteY5" fmla="*/ 2281645 h 2290354"/>
                  <a:gd name="connsiteX0" fmla="*/ 78377 w 1445623"/>
                  <a:gd name="connsiteY0" fmla="*/ 2281645 h 2290354"/>
                  <a:gd name="connsiteX1" fmla="*/ 0 w 1445623"/>
                  <a:gd name="connsiteY1" fmla="*/ 2290354 h 2290354"/>
                  <a:gd name="connsiteX2" fmla="*/ 17417 w 1445623"/>
                  <a:gd name="connsiteY2" fmla="*/ 0 h 2290354"/>
                  <a:gd name="connsiteX3" fmla="*/ 1445623 w 1445623"/>
                  <a:gd name="connsiteY3" fmla="*/ 0 h 2290354"/>
                  <a:gd name="connsiteX4" fmla="*/ 374468 w 1445623"/>
                  <a:gd name="connsiteY4" fmla="*/ 888274 h 2290354"/>
                  <a:gd name="connsiteX5" fmla="*/ 78377 w 1445623"/>
                  <a:gd name="connsiteY5" fmla="*/ 2281645 h 2290354"/>
                  <a:gd name="connsiteX0" fmla="*/ 78377 w 1445623"/>
                  <a:gd name="connsiteY0" fmla="*/ 2281645 h 2290354"/>
                  <a:gd name="connsiteX1" fmla="*/ 0 w 1445623"/>
                  <a:gd name="connsiteY1" fmla="*/ 2290354 h 2290354"/>
                  <a:gd name="connsiteX2" fmla="*/ 17417 w 1445623"/>
                  <a:gd name="connsiteY2" fmla="*/ 0 h 2290354"/>
                  <a:gd name="connsiteX3" fmla="*/ 1445623 w 1445623"/>
                  <a:gd name="connsiteY3" fmla="*/ 0 h 2290354"/>
                  <a:gd name="connsiteX4" fmla="*/ 374468 w 1445623"/>
                  <a:gd name="connsiteY4" fmla="*/ 888274 h 2290354"/>
                  <a:gd name="connsiteX5" fmla="*/ 78377 w 1445623"/>
                  <a:gd name="connsiteY5" fmla="*/ 2281645 h 2290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5623" h="2290354">
                    <a:moveTo>
                      <a:pt x="78377" y="2281645"/>
                    </a:moveTo>
                    <a:lnTo>
                      <a:pt x="0" y="2290354"/>
                    </a:lnTo>
                    <a:lnTo>
                      <a:pt x="17417" y="0"/>
                    </a:lnTo>
                    <a:lnTo>
                      <a:pt x="1445623" y="0"/>
                    </a:lnTo>
                    <a:cubicBezTo>
                      <a:pt x="993503" y="241663"/>
                      <a:pt x="602342" y="508000"/>
                      <a:pt x="374468" y="888274"/>
                    </a:cubicBezTo>
                    <a:cubicBezTo>
                      <a:pt x="146594" y="1268548"/>
                      <a:pt x="71119" y="1899919"/>
                      <a:pt x="78377" y="2281645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50000"/>
                </a:schemeClr>
              </a:solidFill>
              <a:ln w="15875">
                <a:solidFill>
                  <a:schemeClr val="accent1">
                    <a:lumMod val="75000"/>
                    <a:alpha val="6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5486400" y="3352800"/>
                <a:ext cx="2514600" cy="2847703"/>
                <a:chOff x="5486400" y="3352800"/>
                <a:chExt cx="2514600" cy="2847703"/>
              </a:xfrm>
            </p:grpSpPr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5486400" y="3716382"/>
                  <a:ext cx="2514600" cy="1588"/>
                </a:xfrm>
                <a:prstGeom prst="straightConnector1">
                  <a:avLst/>
                </a:prstGeom>
                <a:ln>
                  <a:headEnd type="none" w="sm" len="me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 flipV="1">
                  <a:off x="5638005" y="3465118"/>
                  <a:ext cx="1592" cy="2716586"/>
                </a:xfrm>
                <a:prstGeom prst="straightConnector1">
                  <a:avLst/>
                </a:prstGeom>
                <a:ln>
                  <a:headEnd type="none" w="sm" len="me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Freeform 35"/>
                <p:cNvSpPr/>
                <p:nvPr/>
              </p:nvSpPr>
              <p:spPr>
                <a:xfrm>
                  <a:off x="5695406" y="3352800"/>
                  <a:ext cx="2264228" cy="2847703"/>
                </a:xfrm>
                <a:custGeom>
                  <a:avLst/>
                  <a:gdLst>
                    <a:gd name="connsiteX0" fmla="*/ 0 w 2264228"/>
                    <a:gd name="connsiteY0" fmla="*/ 2847703 h 2847703"/>
                    <a:gd name="connsiteX1" fmla="*/ 444137 w 2264228"/>
                    <a:gd name="connsiteY1" fmla="*/ 1036320 h 2847703"/>
                    <a:gd name="connsiteX2" fmla="*/ 2264228 w 2264228"/>
                    <a:gd name="connsiteY2" fmla="*/ 0 h 2847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64228" h="2847703">
                      <a:moveTo>
                        <a:pt x="0" y="2847703"/>
                      </a:moveTo>
                      <a:cubicBezTo>
                        <a:pt x="33383" y="2179320"/>
                        <a:pt x="66766" y="1510937"/>
                        <a:pt x="444137" y="1036320"/>
                      </a:cubicBezTo>
                      <a:cubicBezTo>
                        <a:pt x="821508" y="561703"/>
                        <a:pt x="1542868" y="280851"/>
                        <a:pt x="2264228" y="0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headEnd type="none" w="sm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</p:grpSp>
        </p:grpSp>
        <p:sp>
          <p:nvSpPr>
            <p:cNvPr id="42" name="TextBox 41"/>
            <p:cNvSpPr txBox="1"/>
            <p:nvPr/>
          </p:nvSpPr>
          <p:spPr>
            <a:xfrm>
              <a:off x="6324600" y="3578423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1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04800" y="457200"/>
            <a:ext cx="8534400" cy="19050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072253"/>
              </p:ext>
            </p:extLst>
          </p:nvPr>
        </p:nvGraphicFramePr>
        <p:xfrm>
          <a:off x="914400" y="1143000"/>
          <a:ext cx="27114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3" name="Equation" r:id="rId5" imgW="81227160" imgH="14617800" progId="Equation.DSMT4">
                  <p:embed/>
                </p:oleObj>
              </mc:Choice>
              <mc:Fallback>
                <p:oleObj name="Equation" r:id="rId5" imgW="81227160" imgH="1461780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27114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728552"/>
              </p:ext>
            </p:extLst>
          </p:nvPr>
        </p:nvGraphicFramePr>
        <p:xfrm>
          <a:off x="533400" y="533400"/>
          <a:ext cx="18446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4" name="Equation" r:id="rId7" imgW="33701760" imgH="15024240" progId="Equation.DSMT4">
                  <p:embed/>
                </p:oleObj>
              </mc:Choice>
              <mc:Fallback>
                <p:oleObj name="Equation" r:id="rId7" imgW="33701760" imgH="1502424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3400"/>
                        <a:ext cx="1844675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4474"/>
              </p:ext>
            </p:extLst>
          </p:nvPr>
        </p:nvGraphicFramePr>
        <p:xfrm>
          <a:off x="609600" y="1676400"/>
          <a:ext cx="3576638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5" name="Equation" r:id="rId9" imgW="74322000" imgH="13398480" progId="Equation.DSMT4">
                  <p:embed/>
                </p:oleObj>
              </mc:Choice>
              <mc:Fallback>
                <p:oleObj name="Equation" r:id="rId9" imgW="74322000" imgH="13398480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76400"/>
                        <a:ext cx="3576638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4572000" y="533400"/>
            <a:ext cx="4206238" cy="1676400"/>
            <a:chOff x="3648891" y="682171"/>
            <a:chExt cx="5257800" cy="2522583"/>
          </a:xfrm>
        </p:grpSpPr>
        <p:grpSp>
          <p:nvGrpSpPr>
            <p:cNvPr id="51" name="Group 50"/>
            <p:cNvGrpSpPr>
              <a:grpSpLocks noChangeAspect="1"/>
            </p:cNvGrpSpPr>
            <p:nvPr/>
          </p:nvGrpSpPr>
          <p:grpSpPr>
            <a:xfrm>
              <a:off x="3648891" y="686594"/>
              <a:ext cx="5257800" cy="2438400"/>
              <a:chOff x="3648891" y="686594"/>
              <a:chExt cx="5257800" cy="2438400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>
                <a:off x="3648891" y="2192382"/>
                <a:ext cx="5257800" cy="1588"/>
              </a:xfrm>
              <a:prstGeom prst="straightConnector1">
                <a:avLst/>
              </a:prstGeom>
              <a:ln>
                <a:headEnd type="none" w="sm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rot="5400000" flipH="1" flipV="1">
                <a:off x="2547255" y="1905000"/>
                <a:ext cx="2438400" cy="1588"/>
              </a:xfrm>
              <a:prstGeom prst="straightConnector1">
                <a:avLst/>
              </a:prstGeom>
              <a:ln>
                <a:headEnd type="none" w="sm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Freeform 51"/>
            <p:cNvSpPr/>
            <p:nvPr/>
          </p:nvSpPr>
          <p:spPr>
            <a:xfrm>
              <a:off x="3770811" y="682171"/>
              <a:ext cx="5016138" cy="2522583"/>
            </a:xfrm>
            <a:custGeom>
              <a:avLst/>
              <a:gdLst>
                <a:gd name="connsiteX0" fmla="*/ 0 w 5016138"/>
                <a:gd name="connsiteY0" fmla="*/ 1512389 h 2522583"/>
                <a:gd name="connsiteX1" fmla="*/ 217715 w 5016138"/>
                <a:gd name="connsiteY1" fmla="*/ 145143 h 2522583"/>
                <a:gd name="connsiteX2" fmla="*/ 661852 w 5016138"/>
                <a:gd name="connsiteY2" fmla="*/ 2383246 h 2522583"/>
                <a:gd name="connsiteX3" fmla="*/ 1097280 w 5016138"/>
                <a:gd name="connsiteY3" fmla="*/ 981166 h 2522583"/>
                <a:gd name="connsiteX4" fmla="*/ 1550126 w 5016138"/>
                <a:gd name="connsiteY4" fmla="*/ 1860732 h 2522583"/>
                <a:gd name="connsiteX5" fmla="*/ 1985555 w 5016138"/>
                <a:gd name="connsiteY5" fmla="*/ 1312092 h 2522583"/>
                <a:gd name="connsiteX6" fmla="*/ 2447109 w 5016138"/>
                <a:gd name="connsiteY6" fmla="*/ 1660435 h 2522583"/>
                <a:gd name="connsiteX7" fmla="*/ 2891246 w 5016138"/>
                <a:gd name="connsiteY7" fmla="*/ 1434012 h 2522583"/>
                <a:gd name="connsiteX8" fmla="*/ 3344092 w 5016138"/>
                <a:gd name="connsiteY8" fmla="*/ 1582058 h 2522583"/>
                <a:gd name="connsiteX9" fmla="*/ 3788229 w 5016138"/>
                <a:gd name="connsiteY9" fmla="*/ 1477555 h 2522583"/>
                <a:gd name="connsiteX10" fmla="*/ 4284618 w 5016138"/>
                <a:gd name="connsiteY10" fmla="*/ 1547223 h 2522583"/>
                <a:gd name="connsiteX11" fmla="*/ 4728755 w 5016138"/>
                <a:gd name="connsiteY11" fmla="*/ 1494972 h 2522583"/>
                <a:gd name="connsiteX12" fmla="*/ 5016138 w 5016138"/>
                <a:gd name="connsiteY12" fmla="*/ 1547223 h 252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138" h="2522583">
                  <a:moveTo>
                    <a:pt x="0" y="1512389"/>
                  </a:moveTo>
                  <a:cubicBezTo>
                    <a:pt x="53703" y="756194"/>
                    <a:pt x="107406" y="0"/>
                    <a:pt x="217715" y="145143"/>
                  </a:cubicBezTo>
                  <a:cubicBezTo>
                    <a:pt x="328024" y="290286"/>
                    <a:pt x="515258" y="2243909"/>
                    <a:pt x="661852" y="2383246"/>
                  </a:cubicBezTo>
                  <a:cubicBezTo>
                    <a:pt x="808446" y="2522583"/>
                    <a:pt x="949234" y="1068252"/>
                    <a:pt x="1097280" y="981166"/>
                  </a:cubicBezTo>
                  <a:cubicBezTo>
                    <a:pt x="1245326" y="894080"/>
                    <a:pt x="1402080" y="1805578"/>
                    <a:pt x="1550126" y="1860732"/>
                  </a:cubicBezTo>
                  <a:cubicBezTo>
                    <a:pt x="1698172" y="1915886"/>
                    <a:pt x="1836058" y="1345475"/>
                    <a:pt x="1985555" y="1312092"/>
                  </a:cubicBezTo>
                  <a:cubicBezTo>
                    <a:pt x="2135052" y="1278709"/>
                    <a:pt x="2296161" y="1640115"/>
                    <a:pt x="2447109" y="1660435"/>
                  </a:cubicBezTo>
                  <a:cubicBezTo>
                    <a:pt x="2598058" y="1680755"/>
                    <a:pt x="2741749" y="1447075"/>
                    <a:pt x="2891246" y="1434012"/>
                  </a:cubicBezTo>
                  <a:cubicBezTo>
                    <a:pt x="3040743" y="1420949"/>
                    <a:pt x="3194595" y="1574801"/>
                    <a:pt x="3344092" y="1582058"/>
                  </a:cubicBezTo>
                  <a:cubicBezTo>
                    <a:pt x="3493589" y="1589315"/>
                    <a:pt x="3631475" y="1483361"/>
                    <a:pt x="3788229" y="1477555"/>
                  </a:cubicBezTo>
                  <a:cubicBezTo>
                    <a:pt x="3944983" y="1471749"/>
                    <a:pt x="4127864" y="1544320"/>
                    <a:pt x="4284618" y="1547223"/>
                  </a:cubicBezTo>
                  <a:cubicBezTo>
                    <a:pt x="4441372" y="1550126"/>
                    <a:pt x="4606835" y="1494972"/>
                    <a:pt x="4728755" y="1494972"/>
                  </a:cubicBezTo>
                  <a:cubicBezTo>
                    <a:pt x="4850675" y="1494972"/>
                    <a:pt x="4933406" y="1521097"/>
                    <a:pt x="5016138" y="1547223"/>
                  </a:cubicBezTo>
                </a:path>
              </a:pathLst>
            </a:custGeom>
            <a:ln w="19050">
              <a:solidFill>
                <a:srgbClr val="FF0000"/>
              </a:solidFill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861423"/>
              </p:ext>
            </p:extLst>
          </p:nvPr>
        </p:nvGraphicFramePr>
        <p:xfrm>
          <a:off x="654050" y="4491038"/>
          <a:ext cx="36449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6" name="Equation" r:id="rId11" imgW="66603960" imgH="15024240" progId="Equation.DSMT4">
                  <p:embed/>
                </p:oleObj>
              </mc:Choice>
              <mc:Fallback>
                <p:oleObj name="Equation" r:id="rId11" imgW="66603960" imgH="15024240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4491038"/>
                        <a:ext cx="364490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ounded Rectangle 54"/>
          <p:cNvSpPr/>
          <p:nvPr/>
        </p:nvSpPr>
        <p:spPr>
          <a:xfrm>
            <a:off x="304800" y="2514601"/>
            <a:ext cx="8534400" cy="1523999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6" name="Rectangle 9"/>
          <p:cNvSpPr>
            <a:spLocks noChangeArrowheads="1"/>
          </p:cNvSpPr>
          <p:nvPr/>
        </p:nvSpPr>
        <p:spPr bwMode="auto">
          <a:xfrm>
            <a:off x="762000" y="3429000"/>
            <a:ext cx="1954831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limita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ne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obstaja</a:t>
            </a:r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5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746315"/>
              </p:ext>
            </p:extLst>
          </p:nvPr>
        </p:nvGraphicFramePr>
        <p:xfrm>
          <a:off x="533400" y="2667000"/>
          <a:ext cx="274796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7" name="Equation" r:id="rId13" imgW="53199360" imgH="15024240" progId="Equation.DSMT4">
                  <p:embed/>
                </p:oleObj>
              </mc:Choice>
              <mc:Fallback>
                <p:oleObj name="Equation" r:id="rId13" imgW="53199360" imgH="15024240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67000"/>
                        <a:ext cx="2747963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3733800" y="2743200"/>
            <a:ext cx="4953000" cy="1219200"/>
            <a:chOff x="2590800" y="4953794"/>
            <a:chExt cx="4953000" cy="1219200"/>
          </a:xfrm>
        </p:grpSpPr>
        <p:cxnSp>
          <p:nvCxnSpPr>
            <p:cNvPr id="59" name="Straight Arrow Connector 58"/>
            <p:cNvCxnSpPr/>
            <p:nvPr/>
          </p:nvCxnSpPr>
          <p:spPr>
            <a:xfrm>
              <a:off x="2590800" y="5562600"/>
              <a:ext cx="4953000" cy="1588"/>
            </a:xfrm>
            <a:prstGeom prst="straightConnector1">
              <a:avLst/>
            </a:prstGeom>
            <a:ln>
              <a:headEnd type="none" w="sm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5400000" flipH="1" flipV="1">
              <a:off x="2159727" y="5562600"/>
              <a:ext cx="1219200" cy="1588"/>
            </a:xfrm>
            <a:prstGeom prst="straightConnector1">
              <a:avLst/>
            </a:prstGeom>
            <a:ln>
              <a:headEnd type="none" w="sm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reeform 60"/>
            <p:cNvSpPr/>
            <p:nvPr/>
          </p:nvSpPr>
          <p:spPr>
            <a:xfrm>
              <a:off x="2769326" y="5138057"/>
              <a:ext cx="4589417" cy="820058"/>
            </a:xfrm>
            <a:custGeom>
              <a:avLst/>
              <a:gdLst>
                <a:gd name="connsiteX0" fmla="*/ 0 w 4589417"/>
                <a:gd name="connsiteY0" fmla="*/ 444137 h 820058"/>
                <a:gd name="connsiteX1" fmla="*/ 182880 w 4589417"/>
                <a:gd name="connsiteY1" fmla="*/ 78377 h 820058"/>
                <a:gd name="connsiteX2" fmla="*/ 531223 w 4589417"/>
                <a:gd name="connsiteY2" fmla="*/ 818606 h 820058"/>
                <a:gd name="connsiteX3" fmla="*/ 888274 w 4589417"/>
                <a:gd name="connsiteY3" fmla="*/ 69669 h 820058"/>
                <a:gd name="connsiteX4" fmla="*/ 1227908 w 4589417"/>
                <a:gd name="connsiteY4" fmla="*/ 818606 h 820058"/>
                <a:gd name="connsiteX5" fmla="*/ 1584960 w 4589417"/>
                <a:gd name="connsiteY5" fmla="*/ 60960 h 820058"/>
                <a:gd name="connsiteX6" fmla="*/ 1942011 w 4589417"/>
                <a:gd name="connsiteY6" fmla="*/ 809897 h 820058"/>
                <a:gd name="connsiteX7" fmla="*/ 2290354 w 4589417"/>
                <a:gd name="connsiteY7" fmla="*/ 69669 h 820058"/>
                <a:gd name="connsiteX8" fmla="*/ 2647405 w 4589417"/>
                <a:gd name="connsiteY8" fmla="*/ 809897 h 820058"/>
                <a:gd name="connsiteX9" fmla="*/ 2987040 w 4589417"/>
                <a:gd name="connsiteY9" fmla="*/ 69669 h 820058"/>
                <a:gd name="connsiteX10" fmla="*/ 3352800 w 4589417"/>
                <a:gd name="connsiteY10" fmla="*/ 818606 h 820058"/>
                <a:gd name="connsiteX11" fmla="*/ 3692434 w 4589417"/>
                <a:gd name="connsiteY11" fmla="*/ 69669 h 820058"/>
                <a:gd name="connsiteX12" fmla="*/ 4058194 w 4589417"/>
                <a:gd name="connsiteY12" fmla="*/ 809897 h 820058"/>
                <a:gd name="connsiteX13" fmla="*/ 4389120 w 4589417"/>
                <a:gd name="connsiteY13" fmla="*/ 60960 h 820058"/>
                <a:gd name="connsiteX14" fmla="*/ 4589417 w 4589417"/>
                <a:gd name="connsiteY14" fmla="*/ 444137 h 82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89417" h="820058">
                  <a:moveTo>
                    <a:pt x="0" y="444137"/>
                  </a:moveTo>
                  <a:cubicBezTo>
                    <a:pt x="47171" y="230051"/>
                    <a:pt x="94343" y="15966"/>
                    <a:pt x="182880" y="78377"/>
                  </a:cubicBezTo>
                  <a:cubicBezTo>
                    <a:pt x="271417" y="140788"/>
                    <a:pt x="413657" y="820057"/>
                    <a:pt x="531223" y="818606"/>
                  </a:cubicBezTo>
                  <a:cubicBezTo>
                    <a:pt x="648789" y="817155"/>
                    <a:pt x="772160" y="69669"/>
                    <a:pt x="888274" y="69669"/>
                  </a:cubicBezTo>
                  <a:cubicBezTo>
                    <a:pt x="1004388" y="69669"/>
                    <a:pt x="1111794" y="820058"/>
                    <a:pt x="1227908" y="818606"/>
                  </a:cubicBezTo>
                  <a:cubicBezTo>
                    <a:pt x="1344022" y="817155"/>
                    <a:pt x="1465943" y="62411"/>
                    <a:pt x="1584960" y="60960"/>
                  </a:cubicBezTo>
                  <a:cubicBezTo>
                    <a:pt x="1703977" y="59509"/>
                    <a:pt x="1824445" y="808445"/>
                    <a:pt x="1942011" y="809897"/>
                  </a:cubicBezTo>
                  <a:cubicBezTo>
                    <a:pt x="2059577" y="811349"/>
                    <a:pt x="2172788" y="69669"/>
                    <a:pt x="2290354" y="69669"/>
                  </a:cubicBezTo>
                  <a:cubicBezTo>
                    <a:pt x="2407920" y="69669"/>
                    <a:pt x="2531291" y="809897"/>
                    <a:pt x="2647405" y="809897"/>
                  </a:cubicBezTo>
                  <a:cubicBezTo>
                    <a:pt x="2763519" y="809897"/>
                    <a:pt x="2869474" y="68218"/>
                    <a:pt x="2987040" y="69669"/>
                  </a:cubicBezTo>
                  <a:cubicBezTo>
                    <a:pt x="3104606" y="71121"/>
                    <a:pt x="3235234" y="818606"/>
                    <a:pt x="3352800" y="818606"/>
                  </a:cubicBezTo>
                  <a:cubicBezTo>
                    <a:pt x="3470366" y="818606"/>
                    <a:pt x="3574868" y="71121"/>
                    <a:pt x="3692434" y="69669"/>
                  </a:cubicBezTo>
                  <a:cubicBezTo>
                    <a:pt x="3810000" y="68217"/>
                    <a:pt x="3942080" y="811349"/>
                    <a:pt x="4058194" y="809897"/>
                  </a:cubicBezTo>
                  <a:cubicBezTo>
                    <a:pt x="4174308" y="808446"/>
                    <a:pt x="4300583" y="121920"/>
                    <a:pt x="4389120" y="60960"/>
                  </a:cubicBezTo>
                  <a:cubicBezTo>
                    <a:pt x="4477657" y="0"/>
                    <a:pt x="4533537" y="222068"/>
                    <a:pt x="4589417" y="444137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144993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5" grpId="0" animBg="1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0"/>
            <a:ext cx="3733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NUMERIČNA INTEGRACIJA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142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NUMERI</a:t>
            </a:r>
            <a:r>
              <a:rPr lang="sl-SI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ČNO RAČUNANJE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81000" y="1066800"/>
            <a:ext cx="609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Integral računamo numerično, če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ne znamo določiti primitivne funkcije ali če je </a:t>
            </a:r>
            <a:r>
              <a:rPr lang="sl-SI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integrand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znan le v posameznih točkah.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81000" y="2057400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Integrand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nadomestimo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 približkom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g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ki ga znamo dovolj preprosto integrirati.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81000" y="294005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Pribli</a:t>
            </a:r>
            <a:r>
              <a:rPr lang="sl-SI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žek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g  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določimo na podlagi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vrednosti </a:t>
            </a:r>
            <a:r>
              <a:rPr lang="sl-SI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  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izbranih delilnih točkah (včasih tudi iz vrednosti odvodov). 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3629025" y="4594225"/>
            <a:ext cx="381000" cy="304800"/>
            <a:chOff x="2400" y="2880"/>
            <a:chExt cx="240" cy="192"/>
          </a:xfrm>
        </p:grpSpPr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400" y="2880"/>
              <a:ext cx="0" cy="19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400" y="3072"/>
              <a:ext cx="24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114800" y="4686300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napaka, odvisna od metode in od števila delilnih točk </a:t>
            </a: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17" name="Group 23"/>
          <p:cNvGrpSpPr>
            <a:grpSpLocks/>
          </p:cNvGrpSpPr>
          <p:nvPr/>
        </p:nvGrpSpPr>
        <p:grpSpPr bwMode="auto">
          <a:xfrm>
            <a:off x="3124200" y="4822825"/>
            <a:ext cx="381000" cy="762000"/>
            <a:chOff x="1440" y="3072"/>
            <a:chExt cx="240" cy="480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440" y="3072"/>
              <a:ext cx="0" cy="48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440" y="3552"/>
              <a:ext cx="24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581400" y="5461000"/>
            <a:ext cx="24540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približna vrednost integrala</a:t>
            </a: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21" name="Object 1024"/>
          <p:cNvGraphicFramePr>
            <a:graphicFrameLocks noChangeAspect="1"/>
          </p:cNvGraphicFramePr>
          <p:nvPr/>
        </p:nvGraphicFramePr>
        <p:xfrm>
          <a:off x="2044700" y="3962400"/>
          <a:ext cx="1779588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5" name="Equation" r:id="rId3" imgW="26390160" imgH="15024240" progId="Equation.DSMT4">
                  <p:embed/>
                </p:oleObj>
              </mc:Choice>
              <mc:Fallback>
                <p:oleObj name="Equation" r:id="rId3" imgW="26390160" imgH="1502424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3962400"/>
                        <a:ext cx="1779588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  <p:bldP spid="16" grpId="0" autoUpdateAnimBg="0"/>
      <p:bldP spid="2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2"/>
          <p:cNvGrpSpPr/>
          <p:nvPr/>
        </p:nvGrpSpPr>
        <p:grpSpPr>
          <a:xfrm>
            <a:off x="609600" y="861933"/>
            <a:ext cx="3581400" cy="2338467"/>
            <a:chOff x="609600" y="861933"/>
            <a:chExt cx="3581400" cy="2338467"/>
          </a:xfrm>
        </p:grpSpPr>
        <p:cxnSp>
          <p:nvCxnSpPr>
            <p:cNvPr id="83" name="Straight Connector 82"/>
            <p:cNvCxnSpPr/>
            <p:nvPr/>
          </p:nvCxnSpPr>
          <p:spPr>
            <a:xfrm rot="16200000" flipH="1">
              <a:off x="639864" y="2528753"/>
              <a:ext cx="785946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 flipV="1">
              <a:off x="2984464" y="1917662"/>
              <a:ext cx="199071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09600" y="2936751"/>
              <a:ext cx="3581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-343694" y="1966833"/>
              <a:ext cx="221059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1025434" y="912007"/>
              <a:ext cx="2952206" cy="1210492"/>
            </a:xfrm>
            <a:custGeom>
              <a:avLst/>
              <a:gdLst>
                <a:gd name="connsiteX0" fmla="*/ 0 w 2952206"/>
                <a:gd name="connsiteY0" fmla="*/ 1210492 h 1210492"/>
                <a:gd name="connsiteX1" fmla="*/ 426720 w 2952206"/>
                <a:gd name="connsiteY1" fmla="*/ 766355 h 1210492"/>
                <a:gd name="connsiteX2" fmla="*/ 1349829 w 2952206"/>
                <a:gd name="connsiteY2" fmla="*/ 992777 h 1210492"/>
                <a:gd name="connsiteX3" fmla="*/ 2185852 w 2952206"/>
                <a:gd name="connsiteY3" fmla="*/ 836023 h 1210492"/>
                <a:gd name="connsiteX4" fmla="*/ 2682240 w 2952206"/>
                <a:gd name="connsiteY4" fmla="*/ 496389 h 1210492"/>
                <a:gd name="connsiteX5" fmla="*/ 2952206 w 2952206"/>
                <a:gd name="connsiteY5" fmla="*/ 0 h 1210492"/>
                <a:gd name="connsiteX0" fmla="*/ 0 w 2952206"/>
                <a:gd name="connsiteY0" fmla="*/ 1210492 h 1210492"/>
                <a:gd name="connsiteX1" fmla="*/ 426720 w 2952206"/>
                <a:gd name="connsiteY1" fmla="*/ 766355 h 1210492"/>
                <a:gd name="connsiteX2" fmla="*/ 1349829 w 2952206"/>
                <a:gd name="connsiteY2" fmla="*/ 1145177 h 1210492"/>
                <a:gd name="connsiteX3" fmla="*/ 2185852 w 2952206"/>
                <a:gd name="connsiteY3" fmla="*/ 836023 h 1210492"/>
                <a:gd name="connsiteX4" fmla="*/ 2682240 w 2952206"/>
                <a:gd name="connsiteY4" fmla="*/ 496389 h 1210492"/>
                <a:gd name="connsiteX5" fmla="*/ 2952206 w 2952206"/>
                <a:gd name="connsiteY5" fmla="*/ 0 h 1210492"/>
                <a:gd name="connsiteX0" fmla="*/ 0 w 2952206"/>
                <a:gd name="connsiteY0" fmla="*/ 1210492 h 1210492"/>
                <a:gd name="connsiteX1" fmla="*/ 426720 w 2952206"/>
                <a:gd name="connsiteY1" fmla="*/ 766355 h 1210492"/>
                <a:gd name="connsiteX2" fmla="*/ 1349829 w 2952206"/>
                <a:gd name="connsiteY2" fmla="*/ 1145177 h 1210492"/>
                <a:gd name="connsiteX3" fmla="*/ 2185852 w 2952206"/>
                <a:gd name="connsiteY3" fmla="*/ 836023 h 1210492"/>
                <a:gd name="connsiteX4" fmla="*/ 2682240 w 2952206"/>
                <a:gd name="connsiteY4" fmla="*/ 496389 h 1210492"/>
                <a:gd name="connsiteX5" fmla="*/ 2952206 w 2952206"/>
                <a:gd name="connsiteY5" fmla="*/ 0 h 1210492"/>
                <a:gd name="connsiteX0" fmla="*/ 0 w 2952206"/>
                <a:gd name="connsiteY0" fmla="*/ 1210492 h 1210492"/>
                <a:gd name="connsiteX1" fmla="*/ 426720 w 2952206"/>
                <a:gd name="connsiteY1" fmla="*/ 766355 h 1210492"/>
                <a:gd name="connsiteX2" fmla="*/ 1349829 w 2952206"/>
                <a:gd name="connsiteY2" fmla="*/ 1145177 h 1210492"/>
                <a:gd name="connsiteX3" fmla="*/ 2185852 w 2952206"/>
                <a:gd name="connsiteY3" fmla="*/ 607423 h 1210492"/>
                <a:gd name="connsiteX4" fmla="*/ 2682240 w 2952206"/>
                <a:gd name="connsiteY4" fmla="*/ 496389 h 1210492"/>
                <a:gd name="connsiteX5" fmla="*/ 2952206 w 2952206"/>
                <a:gd name="connsiteY5" fmla="*/ 0 h 1210492"/>
                <a:gd name="connsiteX0" fmla="*/ 0 w 2952206"/>
                <a:gd name="connsiteY0" fmla="*/ 1210492 h 1210492"/>
                <a:gd name="connsiteX1" fmla="*/ 426720 w 2952206"/>
                <a:gd name="connsiteY1" fmla="*/ 766355 h 1210492"/>
                <a:gd name="connsiteX2" fmla="*/ 1349829 w 2952206"/>
                <a:gd name="connsiteY2" fmla="*/ 1145177 h 1210492"/>
                <a:gd name="connsiteX3" fmla="*/ 2185852 w 2952206"/>
                <a:gd name="connsiteY3" fmla="*/ 607423 h 1210492"/>
                <a:gd name="connsiteX4" fmla="*/ 2682240 w 2952206"/>
                <a:gd name="connsiteY4" fmla="*/ 724989 h 1210492"/>
                <a:gd name="connsiteX5" fmla="*/ 2952206 w 2952206"/>
                <a:gd name="connsiteY5" fmla="*/ 0 h 121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2206" h="1210492">
                  <a:moveTo>
                    <a:pt x="0" y="1210492"/>
                  </a:moveTo>
                  <a:cubicBezTo>
                    <a:pt x="100874" y="1006566"/>
                    <a:pt x="201749" y="777241"/>
                    <a:pt x="426720" y="766355"/>
                  </a:cubicBezTo>
                  <a:cubicBezTo>
                    <a:pt x="651692" y="755469"/>
                    <a:pt x="1056640" y="1171666"/>
                    <a:pt x="1349829" y="1145177"/>
                  </a:cubicBezTo>
                  <a:cubicBezTo>
                    <a:pt x="1643018" y="1118688"/>
                    <a:pt x="1963784" y="677454"/>
                    <a:pt x="2185852" y="607423"/>
                  </a:cubicBezTo>
                  <a:cubicBezTo>
                    <a:pt x="2407920" y="537392"/>
                    <a:pt x="2554514" y="826226"/>
                    <a:pt x="2682240" y="724989"/>
                  </a:cubicBezTo>
                  <a:cubicBezTo>
                    <a:pt x="2809966" y="623752"/>
                    <a:pt x="2881086" y="178526"/>
                    <a:pt x="2952206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graphicFrame>
          <p:nvGraphicFramePr>
            <p:cNvPr id="112641" name="Object 1025"/>
            <p:cNvGraphicFramePr>
              <a:graphicFrameLocks noChangeAspect="1"/>
            </p:cNvGraphicFramePr>
            <p:nvPr/>
          </p:nvGraphicFramePr>
          <p:xfrm>
            <a:off x="3048000" y="1008018"/>
            <a:ext cx="735012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21" name="Equation" r:id="rId3" imgW="19891080" imgH="7302600" progId="Equation.DSMT4">
                    <p:embed/>
                  </p:oleObj>
                </mc:Choice>
                <mc:Fallback>
                  <p:oleObj name="Equation" r:id="rId3" imgW="19891080" imgH="7302600" progId="Equation.DSMT4">
                    <p:embed/>
                    <p:pic>
                      <p:nvPicPr>
                        <p:cNvPr id="0" name="Picture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0" y="1008018"/>
                          <a:ext cx="735012" cy="274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" name="TextBox 89"/>
            <p:cNvSpPr txBox="1"/>
            <p:nvPr/>
          </p:nvSpPr>
          <p:spPr>
            <a:xfrm>
              <a:off x="896982" y="2860764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600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a</a:t>
              </a:r>
              <a:endParaRPr lang="sl-SI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833946" y="2861846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600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b</a:t>
              </a:r>
              <a:endParaRPr lang="sl-SI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endParaRPr>
            </a:p>
          </p:txBody>
        </p:sp>
      </p:grpSp>
      <p:graphicFrame>
        <p:nvGraphicFramePr>
          <p:cNvPr id="20" name="Object 1028"/>
          <p:cNvGraphicFramePr>
            <a:graphicFrameLocks noChangeAspect="1"/>
          </p:cNvGraphicFramePr>
          <p:nvPr/>
        </p:nvGraphicFramePr>
        <p:xfrm>
          <a:off x="393700" y="5105400"/>
          <a:ext cx="541972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2" name="Equation" r:id="rId5" imgW="101131200" imgH="15024240" progId="Equation.DSMT4">
                  <p:embed/>
                </p:oleObj>
              </mc:Choice>
              <mc:Fallback>
                <p:oleObj name="Equation" r:id="rId5" imgW="101131200" imgH="15024240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5105400"/>
                        <a:ext cx="5419725" cy="8048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127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4800" y="381000"/>
            <a:ext cx="23215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METODA TRAPEZOV</a:t>
            </a:r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7200" y="3200400"/>
            <a:ext cx="3505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[</a:t>
            </a:r>
            <a:r>
              <a:rPr lang="en-US" sz="16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a,b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razdelimo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enakih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delov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AutoShape 15"/>
          <p:cNvSpPr>
            <a:spLocks/>
          </p:cNvSpPr>
          <p:nvPr/>
        </p:nvSpPr>
        <p:spPr bwMode="auto">
          <a:xfrm rot="16200000" flipV="1">
            <a:off x="2993100" y="3874163"/>
            <a:ext cx="228600" cy="3996000"/>
          </a:xfrm>
          <a:prstGeom prst="leftBrace">
            <a:avLst>
              <a:gd name="adj1" fmla="val 155556"/>
              <a:gd name="adj2" fmla="val 50000"/>
            </a:avLst>
          </a:prstGeom>
          <a:noFill/>
          <a:ln w="158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2209800" y="5921931"/>
            <a:ext cx="18297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dirty="0">
                <a:solidFill>
                  <a:srgbClr val="FF0000"/>
                </a:solidFill>
                <a:latin typeface="+mn-lt"/>
              </a:rPr>
              <a:t>trapezna formula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5249091" y="5961018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napaka metode</a:t>
            </a:r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6" name="Object 1024"/>
          <p:cNvGraphicFramePr>
            <a:graphicFrameLocks noChangeAspect="1"/>
          </p:cNvGraphicFramePr>
          <p:nvPr/>
        </p:nvGraphicFramePr>
        <p:xfrm>
          <a:off x="631825" y="3584575"/>
          <a:ext cx="25463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3" name="Equation" r:id="rId7" imgW="67010400" imgH="21120120" progId="Equation.DSMT4">
                  <p:embed/>
                </p:oleObj>
              </mc:Choice>
              <mc:Fallback>
                <p:oleObj name="Equation" r:id="rId7" imgW="67010400" imgH="2112012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3584575"/>
                        <a:ext cx="2546350" cy="8350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26"/>
          <p:cNvGraphicFramePr>
            <a:graphicFrameLocks noChangeAspect="1"/>
          </p:cNvGraphicFramePr>
          <p:nvPr/>
        </p:nvGraphicFramePr>
        <p:xfrm>
          <a:off x="4876800" y="3733800"/>
          <a:ext cx="1828800" cy="606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4" name="Equation" r:id="rId9" imgW="45481680" imgH="15836760" progId="Equation.DSMT4">
                  <p:embed/>
                </p:oleObj>
              </mc:Choice>
              <mc:Fallback>
                <p:oleObj name="Equation" r:id="rId9" imgW="45481680" imgH="15836760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733800"/>
                        <a:ext cx="1828800" cy="606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27"/>
          <p:cNvGraphicFramePr>
            <a:graphicFrameLocks noChangeAspect="1"/>
          </p:cNvGraphicFramePr>
          <p:nvPr/>
        </p:nvGraphicFramePr>
        <p:xfrm>
          <a:off x="5257800" y="4343400"/>
          <a:ext cx="36576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5" name="Equation" r:id="rId11" imgW="97881480" imgH="15024240" progId="Equation.DSMT4">
                  <p:embed/>
                </p:oleObj>
              </mc:Choice>
              <mc:Fallback>
                <p:oleObj name="Equation" r:id="rId11" imgW="97881480" imgH="15024240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343400"/>
                        <a:ext cx="3657600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utoShape 28"/>
          <p:cNvSpPr>
            <a:spLocks/>
          </p:cNvSpPr>
          <p:nvPr/>
        </p:nvSpPr>
        <p:spPr bwMode="auto">
          <a:xfrm rot="16200000" flipV="1">
            <a:off x="5455800" y="5669400"/>
            <a:ext cx="152400" cy="396000"/>
          </a:xfrm>
          <a:prstGeom prst="leftBrace">
            <a:avLst>
              <a:gd name="adj1" fmla="val 25000"/>
              <a:gd name="adj2" fmla="val 50000"/>
            </a:avLst>
          </a:prstGeom>
          <a:noFill/>
          <a:ln w="158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2" name="Object 1029"/>
          <p:cNvGraphicFramePr>
            <a:graphicFrameLocks noChangeAspect="1"/>
          </p:cNvGraphicFramePr>
          <p:nvPr/>
        </p:nvGraphicFramePr>
        <p:xfrm>
          <a:off x="6248400" y="5867400"/>
          <a:ext cx="23622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6" name="Equation" r:id="rId13" imgW="57667680" imgH="13398480" progId="Equation.DSMT4">
                  <p:embed/>
                </p:oleObj>
              </mc:Choice>
              <mc:Fallback>
                <p:oleObj name="Equation" r:id="rId13" imgW="57667680" imgH="13398480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867400"/>
                        <a:ext cx="2362200" cy="4889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/>
          <p:cNvSpPr/>
          <p:nvPr/>
        </p:nvSpPr>
        <p:spPr>
          <a:xfrm>
            <a:off x="4800600" y="3200400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Funkcijo </a:t>
            </a:r>
            <a:r>
              <a:rPr lang="sl-SI" sz="1600" i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f</a:t>
            </a:r>
            <a:r>
              <a:rPr lang="sl-SI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nadomestimo z odsekoma linearno funkcijo </a:t>
            </a:r>
            <a:r>
              <a:rPr lang="sl-SI" sz="1600" i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g</a:t>
            </a:r>
            <a:r>
              <a:rPr lang="sl-SI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določeno s točkami </a:t>
            </a:r>
            <a:r>
              <a:rPr lang="sl-SI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sl-SI" sz="1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1600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k</a:t>
            </a:r>
            <a:r>
              <a:rPr lang="en-US" sz="1600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,</a:t>
            </a:r>
            <a:r>
              <a:rPr lang="sl-SI" sz="1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</a:t>
            </a:r>
            <a:r>
              <a:rPr lang="sl-SI" sz="1600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k</a:t>
            </a:r>
            <a:r>
              <a:rPr lang="sl-SI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).</a:t>
            </a:r>
            <a:endParaRPr lang="en-GB" sz="16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5292634" y="1704487"/>
            <a:ext cx="304800" cy="1236617"/>
          </a:xfrm>
          <a:custGeom>
            <a:avLst/>
            <a:gdLst>
              <a:gd name="connsiteX0" fmla="*/ 0 w 304800"/>
              <a:gd name="connsiteY0" fmla="*/ 1236617 h 1236617"/>
              <a:gd name="connsiteX1" fmla="*/ 8709 w 304800"/>
              <a:gd name="connsiteY1" fmla="*/ 400595 h 1236617"/>
              <a:gd name="connsiteX2" fmla="*/ 304800 w 304800"/>
              <a:gd name="connsiteY2" fmla="*/ 0 h 1236617"/>
              <a:gd name="connsiteX3" fmla="*/ 304800 w 304800"/>
              <a:gd name="connsiteY3" fmla="*/ 1236617 h 1236617"/>
              <a:gd name="connsiteX4" fmla="*/ 0 w 304800"/>
              <a:gd name="connsiteY4" fmla="*/ 1236617 h 123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236617">
                <a:moveTo>
                  <a:pt x="0" y="1236617"/>
                </a:moveTo>
                <a:lnTo>
                  <a:pt x="8709" y="400595"/>
                </a:lnTo>
                <a:lnTo>
                  <a:pt x="304800" y="0"/>
                </a:lnTo>
                <a:lnTo>
                  <a:pt x="304800" y="1236617"/>
                </a:lnTo>
                <a:lnTo>
                  <a:pt x="0" y="1236617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0000"/>
            </a:schemeClr>
          </a:solidFill>
          <a:ln w="15875">
            <a:solidFill>
              <a:schemeClr val="accent1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1" name="Freeform 60"/>
          <p:cNvSpPr/>
          <p:nvPr/>
        </p:nvSpPr>
        <p:spPr>
          <a:xfrm>
            <a:off x="7661367" y="1539024"/>
            <a:ext cx="296091" cy="1410789"/>
          </a:xfrm>
          <a:custGeom>
            <a:avLst/>
            <a:gdLst>
              <a:gd name="connsiteX0" fmla="*/ 0 w 296091"/>
              <a:gd name="connsiteY0" fmla="*/ 1410789 h 1410789"/>
              <a:gd name="connsiteX1" fmla="*/ 0 w 296091"/>
              <a:gd name="connsiteY1" fmla="*/ 0 h 1410789"/>
              <a:gd name="connsiteX2" fmla="*/ 296091 w 296091"/>
              <a:gd name="connsiteY2" fmla="*/ 104503 h 1410789"/>
              <a:gd name="connsiteX3" fmla="*/ 296091 w 296091"/>
              <a:gd name="connsiteY3" fmla="*/ 1402080 h 1410789"/>
              <a:gd name="connsiteX4" fmla="*/ 0 w 296091"/>
              <a:gd name="connsiteY4" fmla="*/ 1410789 h 141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091" h="1410789">
                <a:moveTo>
                  <a:pt x="0" y="1410789"/>
                </a:moveTo>
                <a:lnTo>
                  <a:pt x="0" y="0"/>
                </a:lnTo>
                <a:lnTo>
                  <a:pt x="296091" y="104503"/>
                </a:lnTo>
                <a:lnTo>
                  <a:pt x="296091" y="1402080"/>
                </a:lnTo>
                <a:lnTo>
                  <a:pt x="0" y="1410789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0000"/>
            </a:schemeClr>
          </a:solidFill>
          <a:ln w="15875">
            <a:solidFill>
              <a:schemeClr val="accent1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2" name="Freeform 61"/>
          <p:cNvSpPr/>
          <p:nvPr/>
        </p:nvSpPr>
        <p:spPr>
          <a:xfrm>
            <a:off x="7957458" y="803150"/>
            <a:ext cx="296091" cy="2146663"/>
          </a:xfrm>
          <a:custGeom>
            <a:avLst/>
            <a:gdLst>
              <a:gd name="connsiteX0" fmla="*/ 0 w 296091"/>
              <a:gd name="connsiteY0" fmla="*/ 2246595 h 2246595"/>
              <a:gd name="connsiteX1" fmla="*/ 0 w 296091"/>
              <a:gd name="connsiteY1" fmla="*/ 949018 h 2246595"/>
              <a:gd name="connsiteX2" fmla="*/ 296091 w 296091"/>
              <a:gd name="connsiteY2" fmla="*/ 252332 h 2246595"/>
              <a:gd name="connsiteX3" fmla="*/ 296091 w 296091"/>
              <a:gd name="connsiteY3" fmla="*/ 2246595 h 2246595"/>
              <a:gd name="connsiteX4" fmla="*/ 0 w 296091"/>
              <a:gd name="connsiteY4" fmla="*/ 2246595 h 2246595"/>
              <a:gd name="connsiteX0" fmla="*/ 0 w 296091"/>
              <a:gd name="connsiteY0" fmla="*/ 2246595 h 2246595"/>
              <a:gd name="connsiteX1" fmla="*/ 0 w 296091"/>
              <a:gd name="connsiteY1" fmla="*/ 949018 h 2246595"/>
              <a:gd name="connsiteX2" fmla="*/ 296091 w 296091"/>
              <a:gd name="connsiteY2" fmla="*/ 252332 h 2246595"/>
              <a:gd name="connsiteX3" fmla="*/ 296091 w 296091"/>
              <a:gd name="connsiteY3" fmla="*/ 2246595 h 2246595"/>
              <a:gd name="connsiteX4" fmla="*/ 0 w 296091"/>
              <a:gd name="connsiteY4" fmla="*/ 2246595 h 2246595"/>
              <a:gd name="connsiteX0" fmla="*/ 0 w 296091"/>
              <a:gd name="connsiteY0" fmla="*/ 1994263 h 1994263"/>
              <a:gd name="connsiteX1" fmla="*/ 0 w 296091"/>
              <a:gd name="connsiteY1" fmla="*/ 696686 h 1994263"/>
              <a:gd name="connsiteX2" fmla="*/ 296091 w 296091"/>
              <a:gd name="connsiteY2" fmla="*/ 0 h 1994263"/>
              <a:gd name="connsiteX3" fmla="*/ 296091 w 296091"/>
              <a:gd name="connsiteY3" fmla="*/ 1994263 h 1994263"/>
              <a:gd name="connsiteX4" fmla="*/ 0 w 296091"/>
              <a:gd name="connsiteY4" fmla="*/ 1994263 h 1994263"/>
              <a:gd name="connsiteX0" fmla="*/ 0 w 296091"/>
              <a:gd name="connsiteY0" fmla="*/ 1994263 h 1994263"/>
              <a:gd name="connsiteX1" fmla="*/ 0 w 296091"/>
              <a:gd name="connsiteY1" fmla="*/ 696686 h 1994263"/>
              <a:gd name="connsiteX2" fmla="*/ 296091 w 296091"/>
              <a:gd name="connsiteY2" fmla="*/ 0 h 1994263"/>
              <a:gd name="connsiteX3" fmla="*/ 296091 w 296091"/>
              <a:gd name="connsiteY3" fmla="*/ 1994263 h 1994263"/>
              <a:gd name="connsiteX4" fmla="*/ 0 w 296091"/>
              <a:gd name="connsiteY4" fmla="*/ 1994263 h 1994263"/>
              <a:gd name="connsiteX0" fmla="*/ 0 w 296091"/>
              <a:gd name="connsiteY0" fmla="*/ 1994263 h 1994263"/>
              <a:gd name="connsiteX1" fmla="*/ 0 w 296091"/>
              <a:gd name="connsiteY1" fmla="*/ 696686 h 1994263"/>
              <a:gd name="connsiteX2" fmla="*/ 296091 w 296091"/>
              <a:gd name="connsiteY2" fmla="*/ 0 h 1994263"/>
              <a:gd name="connsiteX3" fmla="*/ 296091 w 296091"/>
              <a:gd name="connsiteY3" fmla="*/ 1994263 h 1994263"/>
              <a:gd name="connsiteX4" fmla="*/ 0 w 296091"/>
              <a:gd name="connsiteY4" fmla="*/ 1994263 h 1994263"/>
              <a:gd name="connsiteX0" fmla="*/ 0 w 296091"/>
              <a:gd name="connsiteY0" fmla="*/ 1994263 h 1994263"/>
              <a:gd name="connsiteX1" fmla="*/ 0 w 296091"/>
              <a:gd name="connsiteY1" fmla="*/ 696686 h 1994263"/>
              <a:gd name="connsiteX2" fmla="*/ 296091 w 296091"/>
              <a:gd name="connsiteY2" fmla="*/ 0 h 1994263"/>
              <a:gd name="connsiteX3" fmla="*/ 296091 w 296091"/>
              <a:gd name="connsiteY3" fmla="*/ 1994263 h 1994263"/>
              <a:gd name="connsiteX4" fmla="*/ 0 w 296091"/>
              <a:gd name="connsiteY4" fmla="*/ 1994263 h 1994263"/>
              <a:gd name="connsiteX0" fmla="*/ 0 w 296091"/>
              <a:gd name="connsiteY0" fmla="*/ 2146663 h 2146663"/>
              <a:gd name="connsiteX1" fmla="*/ 0 w 296091"/>
              <a:gd name="connsiteY1" fmla="*/ 849086 h 2146663"/>
              <a:gd name="connsiteX2" fmla="*/ 296091 w 296091"/>
              <a:gd name="connsiteY2" fmla="*/ 0 h 2146663"/>
              <a:gd name="connsiteX3" fmla="*/ 296091 w 296091"/>
              <a:gd name="connsiteY3" fmla="*/ 2146663 h 2146663"/>
              <a:gd name="connsiteX4" fmla="*/ 0 w 296091"/>
              <a:gd name="connsiteY4" fmla="*/ 2146663 h 214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091" h="2146663">
                <a:moveTo>
                  <a:pt x="0" y="2146663"/>
                </a:moveTo>
                <a:lnTo>
                  <a:pt x="0" y="849086"/>
                </a:lnTo>
                <a:cubicBezTo>
                  <a:pt x="97662" y="616420"/>
                  <a:pt x="24786" y="689701"/>
                  <a:pt x="296091" y="0"/>
                </a:cubicBezTo>
                <a:lnTo>
                  <a:pt x="296091" y="2146663"/>
                </a:lnTo>
                <a:lnTo>
                  <a:pt x="0" y="2146663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0000"/>
            </a:schemeClr>
          </a:solidFill>
          <a:ln w="15875">
            <a:solidFill>
              <a:schemeClr val="accent1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3" name="Freeform 62"/>
          <p:cNvSpPr/>
          <p:nvPr/>
        </p:nvSpPr>
        <p:spPr>
          <a:xfrm>
            <a:off x="5884817" y="1721904"/>
            <a:ext cx="296092" cy="1227909"/>
          </a:xfrm>
          <a:custGeom>
            <a:avLst/>
            <a:gdLst>
              <a:gd name="connsiteX0" fmla="*/ 0 w 296092"/>
              <a:gd name="connsiteY0" fmla="*/ 1227909 h 1227909"/>
              <a:gd name="connsiteX1" fmla="*/ 8709 w 296092"/>
              <a:gd name="connsiteY1" fmla="*/ 0 h 1227909"/>
              <a:gd name="connsiteX2" fmla="*/ 296092 w 296092"/>
              <a:gd name="connsiteY2" fmla="*/ 165463 h 1227909"/>
              <a:gd name="connsiteX3" fmla="*/ 296092 w 296092"/>
              <a:gd name="connsiteY3" fmla="*/ 1227909 h 1227909"/>
              <a:gd name="connsiteX4" fmla="*/ 0 w 296092"/>
              <a:gd name="connsiteY4" fmla="*/ 1227909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092" h="1227909">
                <a:moveTo>
                  <a:pt x="0" y="1227909"/>
                </a:moveTo>
                <a:lnTo>
                  <a:pt x="8709" y="0"/>
                </a:lnTo>
                <a:lnTo>
                  <a:pt x="296092" y="165463"/>
                </a:lnTo>
                <a:lnTo>
                  <a:pt x="296092" y="1227909"/>
                </a:lnTo>
                <a:lnTo>
                  <a:pt x="0" y="1227909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0000"/>
            </a:schemeClr>
          </a:solidFill>
          <a:ln w="15875">
            <a:solidFill>
              <a:schemeClr val="accent1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4" name="Freeform 63"/>
          <p:cNvSpPr/>
          <p:nvPr/>
        </p:nvSpPr>
        <p:spPr>
          <a:xfrm>
            <a:off x="5597434" y="1706544"/>
            <a:ext cx="296092" cy="1245326"/>
          </a:xfrm>
          <a:custGeom>
            <a:avLst/>
            <a:gdLst>
              <a:gd name="connsiteX0" fmla="*/ 0 w 296092"/>
              <a:gd name="connsiteY0" fmla="*/ 1236617 h 1245326"/>
              <a:gd name="connsiteX1" fmla="*/ 0 w 296092"/>
              <a:gd name="connsiteY1" fmla="*/ 0 h 1245326"/>
              <a:gd name="connsiteX2" fmla="*/ 296092 w 296092"/>
              <a:gd name="connsiteY2" fmla="*/ 26126 h 1245326"/>
              <a:gd name="connsiteX3" fmla="*/ 287383 w 296092"/>
              <a:gd name="connsiteY3" fmla="*/ 1245326 h 1245326"/>
              <a:gd name="connsiteX4" fmla="*/ 0 w 296092"/>
              <a:gd name="connsiteY4" fmla="*/ 1236617 h 124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092" h="1245326">
                <a:moveTo>
                  <a:pt x="0" y="1236617"/>
                </a:moveTo>
                <a:lnTo>
                  <a:pt x="0" y="0"/>
                </a:lnTo>
                <a:lnTo>
                  <a:pt x="296092" y="26126"/>
                </a:lnTo>
                <a:lnTo>
                  <a:pt x="287383" y="1245326"/>
                </a:lnTo>
                <a:lnTo>
                  <a:pt x="0" y="1236617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0000"/>
            </a:schemeClr>
          </a:solidFill>
          <a:ln w="15875">
            <a:solidFill>
              <a:schemeClr val="accent1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5" name="Freeform 64"/>
          <p:cNvSpPr/>
          <p:nvPr/>
        </p:nvSpPr>
        <p:spPr>
          <a:xfrm>
            <a:off x="6468291" y="2028879"/>
            <a:ext cx="304800" cy="923109"/>
          </a:xfrm>
          <a:custGeom>
            <a:avLst/>
            <a:gdLst>
              <a:gd name="connsiteX0" fmla="*/ 0 w 304800"/>
              <a:gd name="connsiteY0" fmla="*/ 923109 h 923109"/>
              <a:gd name="connsiteX1" fmla="*/ 8709 w 304800"/>
              <a:gd name="connsiteY1" fmla="*/ 0 h 923109"/>
              <a:gd name="connsiteX2" fmla="*/ 304800 w 304800"/>
              <a:gd name="connsiteY2" fmla="*/ 0 h 923109"/>
              <a:gd name="connsiteX3" fmla="*/ 304800 w 304800"/>
              <a:gd name="connsiteY3" fmla="*/ 923109 h 923109"/>
              <a:gd name="connsiteX4" fmla="*/ 0 w 304800"/>
              <a:gd name="connsiteY4" fmla="*/ 923109 h 923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923109">
                <a:moveTo>
                  <a:pt x="0" y="923109"/>
                </a:moveTo>
                <a:lnTo>
                  <a:pt x="8709" y="0"/>
                </a:lnTo>
                <a:lnTo>
                  <a:pt x="304800" y="0"/>
                </a:lnTo>
                <a:lnTo>
                  <a:pt x="304800" y="923109"/>
                </a:lnTo>
                <a:lnTo>
                  <a:pt x="0" y="923109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0000"/>
            </a:schemeClr>
          </a:solidFill>
          <a:ln w="15875">
            <a:solidFill>
              <a:schemeClr val="accent1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6" name="Freeform 65"/>
          <p:cNvSpPr/>
          <p:nvPr/>
        </p:nvSpPr>
        <p:spPr>
          <a:xfrm>
            <a:off x="6172200" y="1887369"/>
            <a:ext cx="304800" cy="1062446"/>
          </a:xfrm>
          <a:custGeom>
            <a:avLst/>
            <a:gdLst>
              <a:gd name="connsiteX0" fmla="*/ 0 w 304800"/>
              <a:gd name="connsiteY0" fmla="*/ 1062446 h 1062446"/>
              <a:gd name="connsiteX1" fmla="*/ 8709 w 304800"/>
              <a:gd name="connsiteY1" fmla="*/ 0 h 1062446"/>
              <a:gd name="connsiteX2" fmla="*/ 304800 w 304800"/>
              <a:gd name="connsiteY2" fmla="*/ 139337 h 1062446"/>
              <a:gd name="connsiteX3" fmla="*/ 296091 w 304800"/>
              <a:gd name="connsiteY3" fmla="*/ 1062446 h 1062446"/>
              <a:gd name="connsiteX4" fmla="*/ 0 w 304800"/>
              <a:gd name="connsiteY4" fmla="*/ 1062446 h 106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062446">
                <a:moveTo>
                  <a:pt x="0" y="1062446"/>
                </a:moveTo>
                <a:lnTo>
                  <a:pt x="8709" y="0"/>
                </a:lnTo>
                <a:lnTo>
                  <a:pt x="304800" y="139337"/>
                </a:lnTo>
                <a:lnTo>
                  <a:pt x="296091" y="1062446"/>
                </a:lnTo>
                <a:lnTo>
                  <a:pt x="0" y="1062446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0000"/>
            </a:schemeClr>
          </a:solidFill>
          <a:ln w="15875">
            <a:solidFill>
              <a:schemeClr val="accent1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7" name="Freeform 66"/>
          <p:cNvSpPr/>
          <p:nvPr/>
        </p:nvSpPr>
        <p:spPr>
          <a:xfrm>
            <a:off x="6773091" y="1826407"/>
            <a:ext cx="296092" cy="1123406"/>
          </a:xfrm>
          <a:custGeom>
            <a:avLst/>
            <a:gdLst>
              <a:gd name="connsiteX0" fmla="*/ 0 w 296092"/>
              <a:gd name="connsiteY0" fmla="*/ 1123406 h 1123406"/>
              <a:gd name="connsiteX1" fmla="*/ 8709 w 296092"/>
              <a:gd name="connsiteY1" fmla="*/ 200297 h 1123406"/>
              <a:gd name="connsiteX2" fmla="*/ 296092 w 296092"/>
              <a:gd name="connsiteY2" fmla="*/ 0 h 1123406"/>
              <a:gd name="connsiteX3" fmla="*/ 296092 w 296092"/>
              <a:gd name="connsiteY3" fmla="*/ 1123406 h 1123406"/>
              <a:gd name="connsiteX4" fmla="*/ 0 w 296092"/>
              <a:gd name="connsiteY4" fmla="*/ 1123406 h 11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092" h="1123406">
                <a:moveTo>
                  <a:pt x="0" y="1123406"/>
                </a:moveTo>
                <a:lnTo>
                  <a:pt x="8709" y="200297"/>
                </a:lnTo>
                <a:lnTo>
                  <a:pt x="296092" y="0"/>
                </a:lnTo>
                <a:lnTo>
                  <a:pt x="296092" y="1123406"/>
                </a:lnTo>
                <a:lnTo>
                  <a:pt x="0" y="1123406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0000"/>
            </a:schemeClr>
          </a:solidFill>
          <a:ln w="15875">
            <a:solidFill>
              <a:schemeClr val="accent1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8" name="Freeform 67"/>
          <p:cNvSpPr/>
          <p:nvPr/>
        </p:nvSpPr>
        <p:spPr>
          <a:xfrm>
            <a:off x="7060474" y="1582567"/>
            <a:ext cx="304800" cy="1367246"/>
          </a:xfrm>
          <a:custGeom>
            <a:avLst/>
            <a:gdLst>
              <a:gd name="connsiteX0" fmla="*/ 8709 w 304800"/>
              <a:gd name="connsiteY0" fmla="*/ 1367246 h 1367246"/>
              <a:gd name="connsiteX1" fmla="*/ 0 w 304800"/>
              <a:gd name="connsiteY1" fmla="*/ 235132 h 1367246"/>
              <a:gd name="connsiteX2" fmla="*/ 304800 w 304800"/>
              <a:gd name="connsiteY2" fmla="*/ 0 h 1367246"/>
              <a:gd name="connsiteX3" fmla="*/ 304800 w 304800"/>
              <a:gd name="connsiteY3" fmla="*/ 1358537 h 1367246"/>
              <a:gd name="connsiteX4" fmla="*/ 8709 w 304800"/>
              <a:gd name="connsiteY4" fmla="*/ 1367246 h 136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367246">
                <a:moveTo>
                  <a:pt x="8709" y="1367246"/>
                </a:moveTo>
                <a:lnTo>
                  <a:pt x="0" y="235132"/>
                </a:lnTo>
                <a:lnTo>
                  <a:pt x="304800" y="0"/>
                </a:lnTo>
                <a:lnTo>
                  <a:pt x="304800" y="1358537"/>
                </a:lnTo>
                <a:lnTo>
                  <a:pt x="8709" y="1367246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0000"/>
            </a:schemeClr>
          </a:solidFill>
          <a:ln w="15875">
            <a:solidFill>
              <a:schemeClr val="accent1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9" name="Freeform 68"/>
          <p:cNvSpPr/>
          <p:nvPr/>
        </p:nvSpPr>
        <p:spPr>
          <a:xfrm>
            <a:off x="7365274" y="1530316"/>
            <a:ext cx="296092" cy="1419497"/>
          </a:xfrm>
          <a:custGeom>
            <a:avLst/>
            <a:gdLst>
              <a:gd name="connsiteX0" fmla="*/ 0 w 296092"/>
              <a:gd name="connsiteY0" fmla="*/ 1410788 h 1419497"/>
              <a:gd name="connsiteX1" fmla="*/ 0 w 296092"/>
              <a:gd name="connsiteY1" fmla="*/ 52251 h 1419497"/>
              <a:gd name="connsiteX2" fmla="*/ 296092 w 296092"/>
              <a:gd name="connsiteY2" fmla="*/ 0 h 1419497"/>
              <a:gd name="connsiteX3" fmla="*/ 296092 w 296092"/>
              <a:gd name="connsiteY3" fmla="*/ 1419497 h 1419497"/>
              <a:gd name="connsiteX4" fmla="*/ 0 w 296092"/>
              <a:gd name="connsiteY4" fmla="*/ 1410788 h 141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092" h="1419497">
                <a:moveTo>
                  <a:pt x="0" y="1410788"/>
                </a:moveTo>
                <a:lnTo>
                  <a:pt x="0" y="52251"/>
                </a:lnTo>
                <a:lnTo>
                  <a:pt x="296092" y="0"/>
                </a:lnTo>
                <a:lnTo>
                  <a:pt x="296092" y="1419497"/>
                </a:lnTo>
                <a:lnTo>
                  <a:pt x="0" y="1410788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0000"/>
            </a:schemeClr>
          </a:solidFill>
          <a:ln w="15875">
            <a:solidFill>
              <a:schemeClr val="accent1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1023255" y="2081781"/>
            <a:ext cx="54000" cy="54000"/>
          </a:xfrm>
          <a:prstGeom prst="ellipse">
            <a:avLst/>
          </a:prstGeom>
          <a:solidFill>
            <a:srgbClr val="00B050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1293654" y="1687290"/>
            <a:ext cx="54000" cy="54000"/>
          </a:xfrm>
          <a:prstGeom prst="ellipse">
            <a:avLst/>
          </a:prstGeom>
          <a:solidFill>
            <a:srgbClr val="00B050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1613691" y="1706889"/>
            <a:ext cx="54000" cy="54000"/>
          </a:xfrm>
          <a:prstGeom prst="ellipse">
            <a:avLst/>
          </a:prstGeom>
          <a:solidFill>
            <a:srgbClr val="00B050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1863636" y="1854927"/>
            <a:ext cx="54000" cy="54000"/>
          </a:xfrm>
          <a:prstGeom prst="ellipse">
            <a:avLst/>
          </a:prstGeom>
          <a:solidFill>
            <a:srgbClr val="00B050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2131419" y="1985982"/>
            <a:ext cx="54000" cy="54000"/>
          </a:xfrm>
          <a:prstGeom prst="ellipse">
            <a:avLst/>
          </a:prstGeom>
          <a:solidFill>
            <a:srgbClr val="00B050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2469309" y="2003400"/>
            <a:ext cx="54000" cy="54000"/>
          </a:xfrm>
          <a:prstGeom prst="ellipse">
            <a:avLst/>
          </a:prstGeom>
          <a:solidFill>
            <a:srgbClr val="00B050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2774109" y="1802673"/>
            <a:ext cx="54000" cy="54000"/>
          </a:xfrm>
          <a:prstGeom prst="ellipse">
            <a:avLst/>
          </a:prstGeom>
          <a:solidFill>
            <a:srgbClr val="00B050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3070200" y="1556655"/>
            <a:ext cx="54000" cy="54000"/>
          </a:xfrm>
          <a:prstGeom prst="ellipse">
            <a:avLst/>
          </a:prstGeom>
          <a:solidFill>
            <a:srgbClr val="00B050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3375000" y="1515291"/>
            <a:ext cx="54000" cy="54000"/>
          </a:xfrm>
          <a:prstGeom prst="ellipse">
            <a:avLst/>
          </a:prstGeom>
          <a:solidFill>
            <a:srgbClr val="00B050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3657600" y="1624146"/>
            <a:ext cx="54000" cy="54000"/>
          </a:xfrm>
          <a:prstGeom prst="ellipse">
            <a:avLst/>
          </a:prstGeom>
          <a:solidFill>
            <a:srgbClr val="00B050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3949764" y="914400"/>
            <a:ext cx="54000" cy="54000"/>
          </a:xfrm>
          <a:prstGeom prst="ellipse">
            <a:avLst/>
          </a:prstGeom>
          <a:solidFill>
            <a:srgbClr val="00B050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12" name="Group 81"/>
          <p:cNvGrpSpPr/>
          <p:nvPr/>
        </p:nvGrpSpPr>
        <p:grpSpPr>
          <a:xfrm>
            <a:off x="4876800" y="742284"/>
            <a:ext cx="3581400" cy="2341724"/>
            <a:chOff x="4876800" y="730803"/>
            <a:chExt cx="3581400" cy="2341724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4876800" y="2936751"/>
              <a:ext cx="3581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 flipH="1" flipV="1">
              <a:off x="3923506" y="1966833"/>
              <a:ext cx="221059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reeform 69"/>
            <p:cNvSpPr/>
            <p:nvPr/>
          </p:nvSpPr>
          <p:spPr>
            <a:xfrm>
              <a:off x="5301343" y="730803"/>
              <a:ext cx="2952206" cy="1345474"/>
            </a:xfrm>
            <a:custGeom>
              <a:avLst/>
              <a:gdLst>
                <a:gd name="connsiteX0" fmla="*/ 0 w 2952206"/>
                <a:gd name="connsiteY0" fmla="*/ 1193074 h 1193074"/>
                <a:gd name="connsiteX1" fmla="*/ 296091 w 2952206"/>
                <a:gd name="connsiteY1" fmla="*/ 801188 h 1193074"/>
                <a:gd name="connsiteX2" fmla="*/ 592183 w 2952206"/>
                <a:gd name="connsiteY2" fmla="*/ 827314 h 1193074"/>
                <a:gd name="connsiteX3" fmla="*/ 879566 w 2952206"/>
                <a:gd name="connsiteY3" fmla="*/ 992777 h 1193074"/>
                <a:gd name="connsiteX4" fmla="*/ 1175657 w 2952206"/>
                <a:gd name="connsiteY4" fmla="*/ 1123405 h 1193074"/>
                <a:gd name="connsiteX5" fmla="*/ 1471748 w 2952206"/>
                <a:gd name="connsiteY5" fmla="*/ 1132114 h 1193074"/>
                <a:gd name="connsiteX6" fmla="*/ 1767840 w 2952206"/>
                <a:gd name="connsiteY6" fmla="*/ 931817 h 1193074"/>
                <a:gd name="connsiteX7" fmla="*/ 2063931 w 2952206"/>
                <a:gd name="connsiteY7" fmla="*/ 679268 h 1193074"/>
                <a:gd name="connsiteX8" fmla="*/ 2360023 w 2952206"/>
                <a:gd name="connsiteY8" fmla="*/ 635725 h 1193074"/>
                <a:gd name="connsiteX9" fmla="*/ 2656114 w 2952206"/>
                <a:gd name="connsiteY9" fmla="*/ 740228 h 1193074"/>
                <a:gd name="connsiteX10" fmla="*/ 2952206 w 2952206"/>
                <a:gd name="connsiteY10" fmla="*/ 0 h 1193074"/>
                <a:gd name="connsiteX0" fmla="*/ 0 w 2952206"/>
                <a:gd name="connsiteY0" fmla="*/ 1345474 h 1345474"/>
                <a:gd name="connsiteX1" fmla="*/ 296091 w 2952206"/>
                <a:gd name="connsiteY1" fmla="*/ 953588 h 1345474"/>
                <a:gd name="connsiteX2" fmla="*/ 592183 w 2952206"/>
                <a:gd name="connsiteY2" fmla="*/ 979714 h 1345474"/>
                <a:gd name="connsiteX3" fmla="*/ 879566 w 2952206"/>
                <a:gd name="connsiteY3" fmla="*/ 1145177 h 1345474"/>
                <a:gd name="connsiteX4" fmla="*/ 1175657 w 2952206"/>
                <a:gd name="connsiteY4" fmla="*/ 1275805 h 1345474"/>
                <a:gd name="connsiteX5" fmla="*/ 1471748 w 2952206"/>
                <a:gd name="connsiteY5" fmla="*/ 1284514 h 1345474"/>
                <a:gd name="connsiteX6" fmla="*/ 1767840 w 2952206"/>
                <a:gd name="connsiteY6" fmla="*/ 1084217 h 1345474"/>
                <a:gd name="connsiteX7" fmla="*/ 2063931 w 2952206"/>
                <a:gd name="connsiteY7" fmla="*/ 831668 h 1345474"/>
                <a:gd name="connsiteX8" fmla="*/ 2360023 w 2952206"/>
                <a:gd name="connsiteY8" fmla="*/ 788125 h 1345474"/>
                <a:gd name="connsiteX9" fmla="*/ 2656114 w 2952206"/>
                <a:gd name="connsiteY9" fmla="*/ 892628 h 1345474"/>
                <a:gd name="connsiteX10" fmla="*/ 2952206 w 2952206"/>
                <a:gd name="connsiteY10" fmla="*/ 0 h 134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2206" h="1345474">
                  <a:moveTo>
                    <a:pt x="0" y="1345474"/>
                  </a:moveTo>
                  <a:lnTo>
                    <a:pt x="296091" y="953588"/>
                  </a:lnTo>
                  <a:lnTo>
                    <a:pt x="592183" y="979714"/>
                  </a:lnTo>
                  <a:lnTo>
                    <a:pt x="879566" y="1145177"/>
                  </a:lnTo>
                  <a:lnTo>
                    <a:pt x="1175657" y="1275805"/>
                  </a:lnTo>
                  <a:lnTo>
                    <a:pt x="1471748" y="1284514"/>
                  </a:lnTo>
                  <a:lnTo>
                    <a:pt x="1767840" y="1084217"/>
                  </a:lnTo>
                  <a:lnTo>
                    <a:pt x="2063931" y="831668"/>
                  </a:lnTo>
                  <a:lnTo>
                    <a:pt x="2360023" y="788125"/>
                  </a:lnTo>
                  <a:lnTo>
                    <a:pt x="2656114" y="892628"/>
                  </a:lnTo>
                  <a:lnTo>
                    <a:pt x="2952206" y="0"/>
                  </a:lnTo>
                </a:path>
              </a:pathLst>
            </a:cu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graphicFrame>
          <p:nvGraphicFramePr>
            <p:cNvPr id="86" name="Object 1025"/>
            <p:cNvGraphicFramePr>
              <a:graphicFrameLocks noChangeAspect="1"/>
            </p:cNvGraphicFramePr>
            <p:nvPr/>
          </p:nvGraphicFramePr>
          <p:xfrm>
            <a:off x="7238999" y="1008018"/>
            <a:ext cx="752475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27" name="Equation" r:id="rId15" imgW="19485000" imgH="7302600" progId="Equation.DSMT4">
                    <p:embed/>
                  </p:oleObj>
                </mc:Choice>
                <mc:Fallback>
                  <p:oleObj name="Equation" r:id="rId15" imgW="19485000" imgH="7302600" progId="Equation.DSMT4">
                    <p:embed/>
                    <p:pic>
                      <p:nvPicPr>
                        <p:cNvPr id="0" name="Picture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8999" y="1008018"/>
                          <a:ext cx="752475" cy="274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89" name="Straight Arrow Connector 88"/>
          <p:cNvCxnSpPr/>
          <p:nvPr/>
        </p:nvCxnSpPr>
        <p:spPr>
          <a:xfrm>
            <a:off x="4343400" y="1922418"/>
            <a:ext cx="381000" cy="158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1257300" y="2932906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1589021" y="29340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1874815" y="29340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2165172" y="29340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2496893" y="29340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2782687" y="29340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3086894" y="29340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3418615" y="29340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3704409" y="29340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858000" y="4038600"/>
            <a:ext cx="381000" cy="158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989302" y="2932906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3939417" y="2932906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410200" y="0"/>
            <a:ext cx="3733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NUMERIČNA INTEGRACIJA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4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8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2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8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1" grpId="0" autoUpdateAnimBg="0"/>
      <p:bldP spid="13" grpId="0" animBg="1"/>
      <p:bldP spid="14" grpId="0" autoUpdateAnimBg="0"/>
      <p:bldP spid="15" grpId="0" autoUpdateAnimBg="0"/>
      <p:bldP spid="21" grpId="0" animBg="1"/>
      <p:bldP spid="55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57"/>
          <p:cNvSpPr/>
          <p:nvPr/>
        </p:nvSpPr>
        <p:spPr>
          <a:xfrm>
            <a:off x="7731035" y="931817"/>
            <a:ext cx="583474" cy="2011680"/>
          </a:xfrm>
          <a:custGeom>
            <a:avLst/>
            <a:gdLst>
              <a:gd name="connsiteX0" fmla="*/ 0 w 583474"/>
              <a:gd name="connsiteY0" fmla="*/ 2002972 h 2011680"/>
              <a:gd name="connsiteX1" fmla="*/ 0 w 583474"/>
              <a:gd name="connsiteY1" fmla="*/ 600892 h 2011680"/>
              <a:gd name="connsiteX2" fmla="*/ 287383 w 583474"/>
              <a:gd name="connsiteY2" fmla="*/ 722812 h 2011680"/>
              <a:gd name="connsiteX3" fmla="*/ 583474 w 583474"/>
              <a:gd name="connsiteY3" fmla="*/ 0 h 2011680"/>
              <a:gd name="connsiteX4" fmla="*/ 583474 w 583474"/>
              <a:gd name="connsiteY4" fmla="*/ 2011680 h 2011680"/>
              <a:gd name="connsiteX5" fmla="*/ 0 w 583474"/>
              <a:gd name="connsiteY5" fmla="*/ 2002972 h 2011680"/>
              <a:gd name="connsiteX0" fmla="*/ 0 w 583474"/>
              <a:gd name="connsiteY0" fmla="*/ 2002972 h 2011680"/>
              <a:gd name="connsiteX1" fmla="*/ 0 w 583474"/>
              <a:gd name="connsiteY1" fmla="*/ 600892 h 2011680"/>
              <a:gd name="connsiteX2" fmla="*/ 287383 w 583474"/>
              <a:gd name="connsiteY2" fmla="*/ 722812 h 2011680"/>
              <a:gd name="connsiteX3" fmla="*/ 583474 w 583474"/>
              <a:gd name="connsiteY3" fmla="*/ 0 h 2011680"/>
              <a:gd name="connsiteX4" fmla="*/ 583474 w 583474"/>
              <a:gd name="connsiteY4" fmla="*/ 2011680 h 2011680"/>
              <a:gd name="connsiteX5" fmla="*/ 0 w 583474"/>
              <a:gd name="connsiteY5" fmla="*/ 2002972 h 2011680"/>
              <a:gd name="connsiteX0" fmla="*/ 0 w 583474"/>
              <a:gd name="connsiteY0" fmla="*/ 2002972 h 2011680"/>
              <a:gd name="connsiteX1" fmla="*/ 0 w 583474"/>
              <a:gd name="connsiteY1" fmla="*/ 600892 h 2011680"/>
              <a:gd name="connsiteX2" fmla="*/ 287383 w 583474"/>
              <a:gd name="connsiteY2" fmla="*/ 722812 h 2011680"/>
              <a:gd name="connsiteX3" fmla="*/ 583474 w 583474"/>
              <a:gd name="connsiteY3" fmla="*/ 0 h 2011680"/>
              <a:gd name="connsiteX4" fmla="*/ 583474 w 583474"/>
              <a:gd name="connsiteY4" fmla="*/ 2011680 h 2011680"/>
              <a:gd name="connsiteX5" fmla="*/ 0 w 583474"/>
              <a:gd name="connsiteY5" fmla="*/ 2002972 h 2011680"/>
              <a:gd name="connsiteX0" fmla="*/ 0 w 583474"/>
              <a:gd name="connsiteY0" fmla="*/ 2217783 h 2226491"/>
              <a:gd name="connsiteX1" fmla="*/ 0 w 583474"/>
              <a:gd name="connsiteY1" fmla="*/ 815703 h 2226491"/>
              <a:gd name="connsiteX2" fmla="*/ 287383 w 583474"/>
              <a:gd name="connsiteY2" fmla="*/ 937623 h 2226491"/>
              <a:gd name="connsiteX3" fmla="*/ 583474 w 583474"/>
              <a:gd name="connsiteY3" fmla="*/ 214811 h 2226491"/>
              <a:gd name="connsiteX4" fmla="*/ 583474 w 583474"/>
              <a:gd name="connsiteY4" fmla="*/ 2226491 h 2226491"/>
              <a:gd name="connsiteX5" fmla="*/ 0 w 583474"/>
              <a:gd name="connsiteY5" fmla="*/ 2217783 h 2226491"/>
              <a:gd name="connsiteX0" fmla="*/ 0 w 583474"/>
              <a:gd name="connsiteY0" fmla="*/ 2002972 h 2011680"/>
              <a:gd name="connsiteX1" fmla="*/ 0 w 583474"/>
              <a:gd name="connsiteY1" fmla="*/ 600892 h 2011680"/>
              <a:gd name="connsiteX2" fmla="*/ 287383 w 583474"/>
              <a:gd name="connsiteY2" fmla="*/ 722812 h 2011680"/>
              <a:gd name="connsiteX3" fmla="*/ 583474 w 583474"/>
              <a:gd name="connsiteY3" fmla="*/ 0 h 2011680"/>
              <a:gd name="connsiteX4" fmla="*/ 583474 w 583474"/>
              <a:gd name="connsiteY4" fmla="*/ 2011680 h 2011680"/>
              <a:gd name="connsiteX5" fmla="*/ 0 w 583474"/>
              <a:gd name="connsiteY5" fmla="*/ 2002972 h 2011680"/>
              <a:gd name="connsiteX0" fmla="*/ 0 w 583474"/>
              <a:gd name="connsiteY0" fmla="*/ 2002972 h 2011680"/>
              <a:gd name="connsiteX1" fmla="*/ 0 w 583474"/>
              <a:gd name="connsiteY1" fmla="*/ 600892 h 2011680"/>
              <a:gd name="connsiteX2" fmla="*/ 287383 w 583474"/>
              <a:gd name="connsiteY2" fmla="*/ 722812 h 2011680"/>
              <a:gd name="connsiteX3" fmla="*/ 583474 w 583474"/>
              <a:gd name="connsiteY3" fmla="*/ 0 h 2011680"/>
              <a:gd name="connsiteX4" fmla="*/ 583474 w 583474"/>
              <a:gd name="connsiteY4" fmla="*/ 2011680 h 2011680"/>
              <a:gd name="connsiteX5" fmla="*/ 0 w 583474"/>
              <a:gd name="connsiteY5" fmla="*/ 2002972 h 2011680"/>
              <a:gd name="connsiteX0" fmla="*/ 0 w 583474"/>
              <a:gd name="connsiteY0" fmla="*/ 2002972 h 2011680"/>
              <a:gd name="connsiteX1" fmla="*/ 0 w 583474"/>
              <a:gd name="connsiteY1" fmla="*/ 600892 h 2011680"/>
              <a:gd name="connsiteX2" fmla="*/ 287383 w 583474"/>
              <a:gd name="connsiteY2" fmla="*/ 722812 h 2011680"/>
              <a:gd name="connsiteX3" fmla="*/ 583474 w 583474"/>
              <a:gd name="connsiteY3" fmla="*/ 0 h 2011680"/>
              <a:gd name="connsiteX4" fmla="*/ 583474 w 583474"/>
              <a:gd name="connsiteY4" fmla="*/ 2011680 h 2011680"/>
              <a:gd name="connsiteX5" fmla="*/ 0 w 583474"/>
              <a:gd name="connsiteY5" fmla="*/ 2002972 h 2011680"/>
              <a:gd name="connsiteX0" fmla="*/ 0 w 583474"/>
              <a:gd name="connsiteY0" fmla="*/ 2002972 h 2011680"/>
              <a:gd name="connsiteX1" fmla="*/ 0 w 583474"/>
              <a:gd name="connsiteY1" fmla="*/ 600892 h 2011680"/>
              <a:gd name="connsiteX2" fmla="*/ 287383 w 583474"/>
              <a:gd name="connsiteY2" fmla="*/ 722812 h 2011680"/>
              <a:gd name="connsiteX3" fmla="*/ 583474 w 583474"/>
              <a:gd name="connsiteY3" fmla="*/ 0 h 2011680"/>
              <a:gd name="connsiteX4" fmla="*/ 583474 w 583474"/>
              <a:gd name="connsiteY4" fmla="*/ 2011680 h 2011680"/>
              <a:gd name="connsiteX5" fmla="*/ 0 w 583474"/>
              <a:gd name="connsiteY5" fmla="*/ 2002972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474" h="2011680">
                <a:moveTo>
                  <a:pt x="0" y="2002972"/>
                </a:moveTo>
                <a:lnTo>
                  <a:pt x="0" y="600892"/>
                </a:lnTo>
                <a:cubicBezTo>
                  <a:pt x="108857" y="752566"/>
                  <a:pt x="174172" y="771435"/>
                  <a:pt x="287383" y="722812"/>
                </a:cubicBezTo>
                <a:cubicBezTo>
                  <a:pt x="381000" y="639355"/>
                  <a:pt x="488406" y="266338"/>
                  <a:pt x="583474" y="0"/>
                </a:cubicBezTo>
                <a:lnTo>
                  <a:pt x="583474" y="2011680"/>
                </a:lnTo>
                <a:lnTo>
                  <a:pt x="0" y="2002972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0000"/>
            </a:schemeClr>
          </a:solidFill>
          <a:ln w="15875">
            <a:solidFill>
              <a:schemeClr val="accent1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6" name="Freeform 55"/>
          <p:cNvSpPr/>
          <p:nvPr/>
        </p:nvSpPr>
        <p:spPr>
          <a:xfrm>
            <a:off x="7136673" y="1545772"/>
            <a:ext cx="600891" cy="1406434"/>
          </a:xfrm>
          <a:custGeom>
            <a:avLst/>
            <a:gdLst>
              <a:gd name="connsiteX0" fmla="*/ 0 w 600891"/>
              <a:gd name="connsiteY0" fmla="*/ 1384663 h 1402080"/>
              <a:gd name="connsiteX1" fmla="*/ 8709 w 600891"/>
              <a:gd name="connsiteY1" fmla="*/ 287383 h 1402080"/>
              <a:gd name="connsiteX2" fmla="*/ 296091 w 600891"/>
              <a:gd name="connsiteY2" fmla="*/ 43543 h 1402080"/>
              <a:gd name="connsiteX3" fmla="*/ 592183 w 600891"/>
              <a:gd name="connsiteY3" fmla="*/ 0 h 1402080"/>
              <a:gd name="connsiteX4" fmla="*/ 600891 w 600891"/>
              <a:gd name="connsiteY4" fmla="*/ 1402080 h 1402080"/>
              <a:gd name="connsiteX5" fmla="*/ 0 w 600891"/>
              <a:gd name="connsiteY5" fmla="*/ 1384663 h 1402080"/>
              <a:gd name="connsiteX0" fmla="*/ 0 w 600891"/>
              <a:gd name="connsiteY0" fmla="*/ 1384663 h 1402080"/>
              <a:gd name="connsiteX1" fmla="*/ 8709 w 600891"/>
              <a:gd name="connsiteY1" fmla="*/ 287383 h 1402080"/>
              <a:gd name="connsiteX2" fmla="*/ 296091 w 600891"/>
              <a:gd name="connsiteY2" fmla="*/ 43543 h 1402080"/>
              <a:gd name="connsiteX3" fmla="*/ 592183 w 600891"/>
              <a:gd name="connsiteY3" fmla="*/ 0 h 1402080"/>
              <a:gd name="connsiteX4" fmla="*/ 600891 w 600891"/>
              <a:gd name="connsiteY4" fmla="*/ 1402080 h 1402080"/>
              <a:gd name="connsiteX5" fmla="*/ 0 w 600891"/>
              <a:gd name="connsiteY5" fmla="*/ 1384663 h 1402080"/>
              <a:gd name="connsiteX0" fmla="*/ 0 w 600891"/>
              <a:gd name="connsiteY0" fmla="*/ 1611086 h 1628503"/>
              <a:gd name="connsiteX1" fmla="*/ 8709 w 600891"/>
              <a:gd name="connsiteY1" fmla="*/ 513806 h 1628503"/>
              <a:gd name="connsiteX2" fmla="*/ 296091 w 600891"/>
              <a:gd name="connsiteY2" fmla="*/ 269966 h 1628503"/>
              <a:gd name="connsiteX3" fmla="*/ 592183 w 600891"/>
              <a:gd name="connsiteY3" fmla="*/ 226423 h 1628503"/>
              <a:gd name="connsiteX4" fmla="*/ 600891 w 600891"/>
              <a:gd name="connsiteY4" fmla="*/ 1628503 h 1628503"/>
              <a:gd name="connsiteX5" fmla="*/ 0 w 600891"/>
              <a:gd name="connsiteY5" fmla="*/ 1611086 h 1628503"/>
              <a:gd name="connsiteX0" fmla="*/ 0 w 600891"/>
              <a:gd name="connsiteY0" fmla="*/ 1611086 h 1628503"/>
              <a:gd name="connsiteX1" fmla="*/ 8709 w 600891"/>
              <a:gd name="connsiteY1" fmla="*/ 513806 h 1628503"/>
              <a:gd name="connsiteX2" fmla="*/ 296091 w 600891"/>
              <a:gd name="connsiteY2" fmla="*/ 269966 h 1628503"/>
              <a:gd name="connsiteX3" fmla="*/ 592183 w 600891"/>
              <a:gd name="connsiteY3" fmla="*/ 226423 h 1628503"/>
              <a:gd name="connsiteX4" fmla="*/ 600891 w 600891"/>
              <a:gd name="connsiteY4" fmla="*/ 1628503 h 1628503"/>
              <a:gd name="connsiteX5" fmla="*/ 0 w 600891"/>
              <a:gd name="connsiteY5" fmla="*/ 1611086 h 1628503"/>
              <a:gd name="connsiteX0" fmla="*/ 0 w 600891"/>
              <a:gd name="connsiteY0" fmla="*/ 1452155 h 1469572"/>
              <a:gd name="connsiteX1" fmla="*/ 8709 w 600891"/>
              <a:gd name="connsiteY1" fmla="*/ 354875 h 1469572"/>
              <a:gd name="connsiteX2" fmla="*/ 296091 w 600891"/>
              <a:gd name="connsiteY2" fmla="*/ 111035 h 1469572"/>
              <a:gd name="connsiteX3" fmla="*/ 592183 w 600891"/>
              <a:gd name="connsiteY3" fmla="*/ 67492 h 1469572"/>
              <a:gd name="connsiteX4" fmla="*/ 600891 w 600891"/>
              <a:gd name="connsiteY4" fmla="*/ 1469572 h 1469572"/>
              <a:gd name="connsiteX5" fmla="*/ 0 w 600891"/>
              <a:gd name="connsiteY5" fmla="*/ 1452155 h 1469572"/>
              <a:gd name="connsiteX0" fmla="*/ 0 w 600891"/>
              <a:gd name="connsiteY0" fmla="*/ 1452155 h 1469572"/>
              <a:gd name="connsiteX1" fmla="*/ 8709 w 600891"/>
              <a:gd name="connsiteY1" fmla="*/ 354875 h 1469572"/>
              <a:gd name="connsiteX2" fmla="*/ 296091 w 600891"/>
              <a:gd name="connsiteY2" fmla="*/ 111035 h 1469572"/>
              <a:gd name="connsiteX3" fmla="*/ 592183 w 600891"/>
              <a:gd name="connsiteY3" fmla="*/ 67492 h 1469572"/>
              <a:gd name="connsiteX4" fmla="*/ 600891 w 600891"/>
              <a:gd name="connsiteY4" fmla="*/ 1469572 h 1469572"/>
              <a:gd name="connsiteX5" fmla="*/ 0 w 600891"/>
              <a:gd name="connsiteY5" fmla="*/ 1452155 h 1469572"/>
              <a:gd name="connsiteX0" fmla="*/ 0 w 600891"/>
              <a:gd name="connsiteY0" fmla="*/ 1389017 h 1406434"/>
              <a:gd name="connsiteX1" fmla="*/ 8709 w 600891"/>
              <a:gd name="connsiteY1" fmla="*/ 291737 h 1406434"/>
              <a:gd name="connsiteX2" fmla="*/ 296091 w 600891"/>
              <a:gd name="connsiteY2" fmla="*/ 47897 h 1406434"/>
              <a:gd name="connsiteX3" fmla="*/ 592183 w 600891"/>
              <a:gd name="connsiteY3" fmla="*/ 4354 h 1406434"/>
              <a:gd name="connsiteX4" fmla="*/ 600891 w 600891"/>
              <a:gd name="connsiteY4" fmla="*/ 1406434 h 1406434"/>
              <a:gd name="connsiteX5" fmla="*/ 0 w 600891"/>
              <a:gd name="connsiteY5" fmla="*/ 1389017 h 1406434"/>
              <a:gd name="connsiteX0" fmla="*/ 0 w 600891"/>
              <a:gd name="connsiteY0" fmla="*/ 1389017 h 1406434"/>
              <a:gd name="connsiteX1" fmla="*/ 8709 w 600891"/>
              <a:gd name="connsiteY1" fmla="*/ 291737 h 1406434"/>
              <a:gd name="connsiteX2" fmla="*/ 296091 w 600891"/>
              <a:gd name="connsiteY2" fmla="*/ 47897 h 1406434"/>
              <a:gd name="connsiteX3" fmla="*/ 592183 w 600891"/>
              <a:gd name="connsiteY3" fmla="*/ 4354 h 1406434"/>
              <a:gd name="connsiteX4" fmla="*/ 600891 w 600891"/>
              <a:gd name="connsiteY4" fmla="*/ 1406434 h 1406434"/>
              <a:gd name="connsiteX5" fmla="*/ 0 w 600891"/>
              <a:gd name="connsiteY5" fmla="*/ 1389017 h 1406434"/>
              <a:gd name="connsiteX0" fmla="*/ 0 w 600891"/>
              <a:gd name="connsiteY0" fmla="*/ 1389017 h 1406434"/>
              <a:gd name="connsiteX1" fmla="*/ 8709 w 600891"/>
              <a:gd name="connsiteY1" fmla="*/ 291737 h 1406434"/>
              <a:gd name="connsiteX2" fmla="*/ 296091 w 600891"/>
              <a:gd name="connsiteY2" fmla="*/ 47897 h 1406434"/>
              <a:gd name="connsiteX3" fmla="*/ 592183 w 600891"/>
              <a:gd name="connsiteY3" fmla="*/ 4354 h 1406434"/>
              <a:gd name="connsiteX4" fmla="*/ 600891 w 600891"/>
              <a:gd name="connsiteY4" fmla="*/ 1406434 h 1406434"/>
              <a:gd name="connsiteX5" fmla="*/ 0 w 600891"/>
              <a:gd name="connsiteY5" fmla="*/ 1389017 h 1406434"/>
              <a:gd name="connsiteX0" fmla="*/ 0 w 600891"/>
              <a:gd name="connsiteY0" fmla="*/ 1389017 h 1406434"/>
              <a:gd name="connsiteX1" fmla="*/ 8709 w 600891"/>
              <a:gd name="connsiteY1" fmla="*/ 291737 h 1406434"/>
              <a:gd name="connsiteX2" fmla="*/ 296091 w 600891"/>
              <a:gd name="connsiteY2" fmla="*/ 47897 h 1406434"/>
              <a:gd name="connsiteX3" fmla="*/ 592183 w 600891"/>
              <a:gd name="connsiteY3" fmla="*/ 4354 h 1406434"/>
              <a:gd name="connsiteX4" fmla="*/ 600891 w 600891"/>
              <a:gd name="connsiteY4" fmla="*/ 1406434 h 1406434"/>
              <a:gd name="connsiteX5" fmla="*/ 0 w 600891"/>
              <a:gd name="connsiteY5" fmla="*/ 1389017 h 140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891" h="1406434">
                <a:moveTo>
                  <a:pt x="0" y="1389017"/>
                </a:moveTo>
                <a:lnTo>
                  <a:pt x="8709" y="291737"/>
                </a:lnTo>
                <a:cubicBezTo>
                  <a:pt x="184331" y="72571"/>
                  <a:pt x="198845" y="95794"/>
                  <a:pt x="296091" y="47897"/>
                </a:cubicBezTo>
                <a:cubicBezTo>
                  <a:pt x="393337" y="0"/>
                  <a:pt x="423817" y="4353"/>
                  <a:pt x="592183" y="4354"/>
                </a:cubicBezTo>
                <a:cubicBezTo>
                  <a:pt x="595086" y="471714"/>
                  <a:pt x="597988" y="939074"/>
                  <a:pt x="600891" y="1406434"/>
                </a:cubicBezTo>
                <a:lnTo>
                  <a:pt x="0" y="1389017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0000"/>
            </a:schemeClr>
          </a:solidFill>
          <a:ln w="15875">
            <a:solidFill>
              <a:schemeClr val="accent1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5" name="Freeform 54"/>
          <p:cNvSpPr/>
          <p:nvPr/>
        </p:nvSpPr>
        <p:spPr>
          <a:xfrm>
            <a:off x="6500948" y="1820091"/>
            <a:ext cx="653143" cy="1123406"/>
          </a:xfrm>
          <a:custGeom>
            <a:avLst/>
            <a:gdLst>
              <a:gd name="connsiteX0" fmla="*/ 0 w 653143"/>
              <a:gd name="connsiteY0" fmla="*/ 1114698 h 1123406"/>
              <a:gd name="connsiteX1" fmla="*/ 0 w 653143"/>
              <a:gd name="connsiteY1" fmla="*/ 191589 h 1123406"/>
              <a:gd name="connsiteX2" fmla="*/ 339634 w 653143"/>
              <a:gd name="connsiteY2" fmla="*/ 209006 h 1123406"/>
              <a:gd name="connsiteX3" fmla="*/ 653143 w 653143"/>
              <a:gd name="connsiteY3" fmla="*/ 0 h 1123406"/>
              <a:gd name="connsiteX4" fmla="*/ 653143 w 653143"/>
              <a:gd name="connsiteY4" fmla="*/ 1123406 h 1123406"/>
              <a:gd name="connsiteX5" fmla="*/ 0 w 653143"/>
              <a:gd name="connsiteY5" fmla="*/ 1114698 h 1123406"/>
              <a:gd name="connsiteX0" fmla="*/ 0 w 653143"/>
              <a:gd name="connsiteY0" fmla="*/ 1267098 h 1275806"/>
              <a:gd name="connsiteX1" fmla="*/ 0 w 653143"/>
              <a:gd name="connsiteY1" fmla="*/ 343989 h 1275806"/>
              <a:gd name="connsiteX2" fmla="*/ 339634 w 653143"/>
              <a:gd name="connsiteY2" fmla="*/ 361406 h 1275806"/>
              <a:gd name="connsiteX3" fmla="*/ 653143 w 653143"/>
              <a:gd name="connsiteY3" fmla="*/ 152400 h 1275806"/>
              <a:gd name="connsiteX4" fmla="*/ 653143 w 653143"/>
              <a:gd name="connsiteY4" fmla="*/ 1275806 h 1275806"/>
              <a:gd name="connsiteX5" fmla="*/ 0 w 653143"/>
              <a:gd name="connsiteY5" fmla="*/ 1267098 h 1275806"/>
              <a:gd name="connsiteX0" fmla="*/ 0 w 653143"/>
              <a:gd name="connsiteY0" fmla="*/ 1114698 h 1123406"/>
              <a:gd name="connsiteX1" fmla="*/ 0 w 653143"/>
              <a:gd name="connsiteY1" fmla="*/ 191589 h 1123406"/>
              <a:gd name="connsiteX2" fmla="*/ 339634 w 653143"/>
              <a:gd name="connsiteY2" fmla="*/ 209006 h 1123406"/>
              <a:gd name="connsiteX3" fmla="*/ 653143 w 653143"/>
              <a:gd name="connsiteY3" fmla="*/ 0 h 1123406"/>
              <a:gd name="connsiteX4" fmla="*/ 653143 w 653143"/>
              <a:gd name="connsiteY4" fmla="*/ 1123406 h 1123406"/>
              <a:gd name="connsiteX5" fmla="*/ 0 w 653143"/>
              <a:gd name="connsiteY5" fmla="*/ 1114698 h 1123406"/>
              <a:gd name="connsiteX0" fmla="*/ 0 w 653143"/>
              <a:gd name="connsiteY0" fmla="*/ 1114698 h 1123406"/>
              <a:gd name="connsiteX1" fmla="*/ 0 w 653143"/>
              <a:gd name="connsiteY1" fmla="*/ 191589 h 1123406"/>
              <a:gd name="connsiteX2" fmla="*/ 339634 w 653143"/>
              <a:gd name="connsiteY2" fmla="*/ 209006 h 1123406"/>
              <a:gd name="connsiteX3" fmla="*/ 653143 w 653143"/>
              <a:gd name="connsiteY3" fmla="*/ 0 h 1123406"/>
              <a:gd name="connsiteX4" fmla="*/ 653143 w 653143"/>
              <a:gd name="connsiteY4" fmla="*/ 1123406 h 1123406"/>
              <a:gd name="connsiteX5" fmla="*/ 0 w 653143"/>
              <a:gd name="connsiteY5" fmla="*/ 1114698 h 1123406"/>
              <a:gd name="connsiteX0" fmla="*/ 0 w 653143"/>
              <a:gd name="connsiteY0" fmla="*/ 1114698 h 1123406"/>
              <a:gd name="connsiteX1" fmla="*/ 0 w 653143"/>
              <a:gd name="connsiteY1" fmla="*/ 191589 h 1123406"/>
              <a:gd name="connsiteX2" fmla="*/ 339634 w 653143"/>
              <a:gd name="connsiteY2" fmla="*/ 209006 h 1123406"/>
              <a:gd name="connsiteX3" fmla="*/ 653143 w 653143"/>
              <a:gd name="connsiteY3" fmla="*/ 0 h 1123406"/>
              <a:gd name="connsiteX4" fmla="*/ 653143 w 653143"/>
              <a:gd name="connsiteY4" fmla="*/ 1123406 h 1123406"/>
              <a:gd name="connsiteX5" fmla="*/ 0 w 653143"/>
              <a:gd name="connsiteY5" fmla="*/ 1114698 h 11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143" h="1123406">
                <a:moveTo>
                  <a:pt x="0" y="1114698"/>
                </a:moveTo>
                <a:lnTo>
                  <a:pt x="0" y="191589"/>
                </a:lnTo>
                <a:cubicBezTo>
                  <a:pt x="317361" y="240769"/>
                  <a:pt x="230777" y="240938"/>
                  <a:pt x="339634" y="209006"/>
                </a:cubicBezTo>
                <a:cubicBezTo>
                  <a:pt x="448491" y="177074"/>
                  <a:pt x="522515" y="104503"/>
                  <a:pt x="653143" y="0"/>
                </a:cubicBezTo>
                <a:lnTo>
                  <a:pt x="653143" y="1123406"/>
                </a:lnTo>
                <a:lnTo>
                  <a:pt x="0" y="1114698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0000"/>
            </a:schemeClr>
          </a:solidFill>
          <a:ln w="15875">
            <a:solidFill>
              <a:schemeClr val="accent1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3" name="Freeform 52"/>
          <p:cNvSpPr/>
          <p:nvPr/>
        </p:nvSpPr>
        <p:spPr>
          <a:xfrm>
            <a:off x="5963196" y="1741715"/>
            <a:ext cx="539931" cy="1201783"/>
          </a:xfrm>
          <a:custGeom>
            <a:avLst/>
            <a:gdLst>
              <a:gd name="connsiteX0" fmla="*/ 0 w 847648"/>
              <a:gd name="connsiteY0" fmla="*/ 1201783 h 1201783"/>
              <a:gd name="connsiteX1" fmla="*/ 8708 w 847648"/>
              <a:gd name="connsiteY1" fmla="*/ 0 h 1201783"/>
              <a:gd name="connsiteX2" fmla="*/ 252548 w 847648"/>
              <a:gd name="connsiteY2" fmla="*/ 148045 h 1201783"/>
              <a:gd name="connsiteX3" fmla="*/ 531223 w 847648"/>
              <a:gd name="connsiteY3" fmla="*/ 278674 h 1201783"/>
              <a:gd name="connsiteX4" fmla="*/ 539931 w 847648"/>
              <a:gd name="connsiteY4" fmla="*/ 1201783 h 1201783"/>
              <a:gd name="connsiteX5" fmla="*/ 0 w 847648"/>
              <a:gd name="connsiteY5" fmla="*/ 1201783 h 1201783"/>
              <a:gd name="connsiteX0" fmla="*/ 0 w 847648"/>
              <a:gd name="connsiteY0" fmla="*/ 1201783 h 1201783"/>
              <a:gd name="connsiteX1" fmla="*/ 8708 w 847648"/>
              <a:gd name="connsiteY1" fmla="*/ 0 h 1201783"/>
              <a:gd name="connsiteX2" fmla="*/ 252548 w 847648"/>
              <a:gd name="connsiteY2" fmla="*/ 148045 h 1201783"/>
              <a:gd name="connsiteX3" fmla="*/ 531223 w 847648"/>
              <a:gd name="connsiteY3" fmla="*/ 278674 h 1201783"/>
              <a:gd name="connsiteX4" fmla="*/ 539931 w 847648"/>
              <a:gd name="connsiteY4" fmla="*/ 1201783 h 1201783"/>
              <a:gd name="connsiteX5" fmla="*/ 0 w 847648"/>
              <a:gd name="connsiteY5" fmla="*/ 1201783 h 1201783"/>
              <a:gd name="connsiteX0" fmla="*/ 0 w 539931"/>
              <a:gd name="connsiteY0" fmla="*/ 1201783 h 1201783"/>
              <a:gd name="connsiteX1" fmla="*/ 8708 w 539931"/>
              <a:gd name="connsiteY1" fmla="*/ 0 h 1201783"/>
              <a:gd name="connsiteX2" fmla="*/ 252548 w 539931"/>
              <a:gd name="connsiteY2" fmla="*/ 148045 h 1201783"/>
              <a:gd name="connsiteX3" fmla="*/ 531223 w 539931"/>
              <a:gd name="connsiteY3" fmla="*/ 278674 h 1201783"/>
              <a:gd name="connsiteX4" fmla="*/ 539931 w 539931"/>
              <a:gd name="connsiteY4" fmla="*/ 1201783 h 1201783"/>
              <a:gd name="connsiteX5" fmla="*/ 0 w 539931"/>
              <a:gd name="connsiteY5" fmla="*/ 1201783 h 120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931" h="1201783">
                <a:moveTo>
                  <a:pt x="0" y="1201783"/>
                </a:moveTo>
                <a:cubicBezTo>
                  <a:pt x="2903" y="801189"/>
                  <a:pt x="5805" y="400594"/>
                  <a:pt x="8708" y="0"/>
                </a:cubicBezTo>
                <a:lnTo>
                  <a:pt x="252548" y="148045"/>
                </a:lnTo>
                <a:lnTo>
                  <a:pt x="531223" y="278674"/>
                </a:lnTo>
                <a:cubicBezTo>
                  <a:pt x="537028" y="586336"/>
                  <a:pt x="527608" y="189412"/>
                  <a:pt x="539931" y="1201783"/>
                </a:cubicBezTo>
                <a:lnTo>
                  <a:pt x="0" y="1201783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0000"/>
            </a:schemeClr>
          </a:solidFill>
          <a:ln w="15875">
            <a:solidFill>
              <a:schemeClr val="accent1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" name="Freeform 50"/>
          <p:cNvSpPr/>
          <p:nvPr/>
        </p:nvSpPr>
        <p:spPr>
          <a:xfrm>
            <a:off x="5368836" y="1659709"/>
            <a:ext cx="600891" cy="1283788"/>
          </a:xfrm>
          <a:custGeom>
            <a:avLst/>
            <a:gdLst>
              <a:gd name="connsiteX0" fmla="*/ 0 w 600891"/>
              <a:gd name="connsiteY0" fmla="*/ 1210492 h 1219200"/>
              <a:gd name="connsiteX1" fmla="*/ 8709 w 600891"/>
              <a:gd name="connsiteY1" fmla="*/ 383177 h 1219200"/>
              <a:gd name="connsiteX2" fmla="*/ 287383 w 600891"/>
              <a:gd name="connsiteY2" fmla="*/ 0 h 1219200"/>
              <a:gd name="connsiteX3" fmla="*/ 600891 w 600891"/>
              <a:gd name="connsiteY3" fmla="*/ 8709 h 1219200"/>
              <a:gd name="connsiteX4" fmla="*/ 600891 w 600891"/>
              <a:gd name="connsiteY4" fmla="*/ 1219200 h 1219200"/>
              <a:gd name="connsiteX5" fmla="*/ 0 w 600891"/>
              <a:gd name="connsiteY5" fmla="*/ 1210492 h 1219200"/>
              <a:gd name="connsiteX0" fmla="*/ 0 w 600891"/>
              <a:gd name="connsiteY0" fmla="*/ 1404983 h 1413691"/>
              <a:gd name="connsiteX1" fmla="*/ 8709 w 600891"/>
              <a:gd name="connsiteY1" fmla="*/ 577668 h 1413691"/>
              <a:gd name="connsiteX2" fmla="*/ 287383 w 600891"/>
              <a:gd name="connsiteY2" fmla="*/ 194491 h 1413691"/>
              <a:gd name="connsiteX3" fmla="*/ 600891 w 600891"/>
              <a:gd name="connsiteY3" fmla="*/ 203200 h 1413691"/>
              <a:gd name="connsiteX4" fmla="*/ 600891 w 600891"/>
              <a:gd name="connsiteY4" fmla="*/ 1413691 h 1413691"/>
              <a:gd name="connsiteX5" fmla="*/ 0 w 600891"/>
              <a:gd name="connsiteY5" fmla="*/ 1404983 h 1413691"/>
              <a:gd name="connsiteX0" fmla="*/ 0 w 600891"/>
              <a:gd name="connsiteY0" fmla="*/ 1387566 h 1396274"/>
              <a:gd name="connsiteX1" fmla="*/ 8709 w 600891"/>
              <a:gd name="connsiteY1" fmla="*/ 560251 h 1396274"/>
              <a:gd name="connsiteX2" fmla="*/ 287383 w 600891"/>
              <a:gd name="connsiteY2" fmla="*/ 177074 h 1396274"/>
              <a:gd name="connsiteX3" fmla="*/ 600891 w 600891"/>
              <a:gd name="connsiteY3" fmla="*/ 185783 h 1396274"/>
              <a:gd name="connsiteX4" fmla="*/ 600891 w 600891"/>
              <a:gd name="connsiteY4" fmla="*/ 1396274 h 1396274"/>
              <a:gd name="connsiteX5" fmla="*/ 0 w 600891"/>
              <a:gd name="connsiteY5" fmla="*/ 1387566 h 1396274"/>
              <a:gd name="connsiteX0" fmla="*/ 0 w 600891"/>
              <a:gd name="connsiteY0" fmla="*/ 1387566 h 1396274"/>
              <a:gd name="connsiteX1" fmla="*/ 8709 w 600891"/>
              <a:gd name="connsiteY1" fmla="*/ 560251 h 1396274"/>
              <a:gd name="connsiteX2" fmla="*/ 287383 w 600891"/>
              <a:gd name="connsiteY2" fmla="*/ 177074 h 1396274"/>
              <a:gd name="connsiteX3" fmla="*/ 600891 w 600891"/>
              <a:gd name="connsiteY3" fmla="*/ 185783 h 1396274"/>
              <a:gd name="connsiteX4" fmla="*/ 600891 w 600891"/>
              <a:gd name="connsiteY4" fmla="*/ 1396274 h 1396274"/>
              <a:gd name="connsiteX5" fmla="*/ 0 w 600891"/>
              <a:gd name="connsiteY5" fmla="*/ 1387566 h 1396274"/>
              <a:gd name="connsiteX0" fmla="*/ 0 w 600891"/>
              <a:gd name="connsiteY0" fmla="*/ 1387566 h 1396274"/>
              <a:gd name="connsiteX1" fmla="*/ 8709 w 600891"/>
              <a:gd name="connsiteY1" fmla="*/ 560251 h 1396274"/>
              <a:gd name="connsiteX2" fmla="*/ 287383 w 600891"/>
              <a:gd name="connsiteY2" fmla="*/ 177074 h 1396274"/>
              <a:gd name="connsiteX3" fmla="*/ 600891 w 600891"/>
              <a:gd name="connsiteY3" fmla="*/ 185783 h 1396274"/>
              <a:gd name="connsiteX4" fmla="*/ 600891 w 600891"/>
              <a:gd name="connsiteY4" fmla="*/ 1396274 h 1396274"/>
              <a:gd name="connsiteX5" fmla="*/ 0 w 600891"/>
              <a:gd name="connsiteY5" fmla="*/ 1387566 h 1396274"/>
              <a:gd name="connsiteX0" fmla="*/ 0 w 600891"/>
              <a:gd name="connsiteY0" fmla="*/ 1281612 h 1290320"/>
              <a:gd name="connsiteX1" fmla="*/ 8709 w 600891"/>
              <a:gd name="connsiteY1" fmla="*/ 454297 h 1290320"/>
              <a:gd name="connsiteX2" fmla="*/ 287383 w 600891"/>
              <a:gd name="connsiteY2" fmla="*/ 71120 h 1290320"/>
              <a:gd name="connsiteX3" fmla="*/ 600891 w 600891"/>
              <a:gd name="connsiteY3" fmla="*/ 79829 h 1290320"/>
              <a:gd name="connsiteX4" fmla="*/ 600891 w 600891"/>
              <a:gd name="connsiteY4" fmla="*/ 1290320 h 1290320"/>
              <a:gd name="connsiteX5" fmla="*/ 0 w 600891"/>
              <a:gd name="connsiteY5" fmla="*/ 1281612 h 1290320"/>
              <a:gd name="connsiteX0" fmla="*/ 0 w 600891"/>
              <a:gd name="connsiteY0" fmla="*/ 1329509 h 1338217"/>
              <a:gd name="connsiteX1" fmla="*/ 8709 w 600891"/>
              <a:gd name="connsiteY1" fmla="*/ 502194 h 1338217"/>
              <a:gd name="connsiteX2" fmla="*/ 287383 w 600891"/>
              <a:gd name="connsiteY2" fmla="*/ 119017 h 1338217"/>
              <a:gd name="connsiteX3" fmla="*/ 600891 w 600891"/>
              <a:gd name="connsiteY3" fmla="*/ 127726 h 1338217"/>
              <a:gd name="connsiteX4" fmla="*/ 600891 w 600891"/>
              <a:gd name="connsiteY4" fmla="*/ 1338217 h 1338217"/>
              <a:gd name="connsiteX5" fmla="*/ 0 w 600891"/>
              <a:gd name="connsiteY5" fmla="*/ 1329509 h 1338217"/>
              <a:gd name="connsiteX0" fmla="*/ 0 w 600891"/>
              <a:gd name="connsiteY0" fmla="*/ 1275080 h 1283788"/>
              <a:gd name="connsiteX1" fmla="*/ 8709 w 600891"/>
              <a:gd name="connsiteY1" fmla="*/ 447765 h 1283788"/>
              <a:gd name="connsiteX2" fmla="*/ 287383 w 600891"/>
              <a:gd name="connsiteY2" fmla="*/ 64588 h 1283788"/>
              <a:gd name="connsiteX3" fmla="*/ 600891 w 600891"/>
              <a:gd name="connsiteY3" fmla="*/ 73297 h 1283788"/>
              <a:gd name="connsiteX4" fmla="*/ 600891 w 600891"/>
              <a:gd name="connsiteY4" fmla="*/ 1283788 h 1283788"/>
              <a:gd name="connsiteX5" fmla="*/ 0 w 600891"/>
              <a:gd name="connsiteY5" fmla="*/ 1275080 h 128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891" h="1283788">
                <a:moveTo>
                  <a:pt x="0" y="1275080"/>
                </a:moveTo>
                <a:lnTo>
                  <a:pt x="8709" y="447765"/>
                </a:lnTo>
                <a:cubicBezTo>
                  <a:pt x="56606" y="246016"/>
                  <a:pt x="188686" y="126999"/>
                  <a:pt x="287383" y="64588"/>
                </a:cubicBezTo>
                <a:cubicBezTo>
                  <a:pt x="486229" y="0"/>
                  <a:pt x="472440" y="35560"/>
                  <a:pt x="600891" y="73297"/>
                </a:cubicBezTo>
                <a:lnTo>
                  <a:pt x="600891" y="1283788"/>
                </a:lnTo>
                <a:lnTo>
                  <a:pt x="0" y="127508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0000"/>
            </a:schemeClr>
          </a:solidFill>
          <a:ln w="15875">
            <a:solidFill>
              <a:schemeClr val="accent1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4800" y="381000"/>
            <a:ext cx="27313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SIMPSONOVA METODA </a:t>
            </a:r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9600" y="861933"/>
            <a:ext cx="3581400" cy="2338467"/>
            <a:chOff x="609600" y="861933"/>
            <a:chExt cx="3581400" cy="2338467"/>
          </a:xfrm>
        </p:grpSpPr>
        <p:cxnSp>
          <p:nvCxnSpPr>
            <p:cNvPr id="11" name="Straight Connector 10"/>
            <p:cNvCxnSpPr/>
            <p:nvPr/>
          </p:nvCxnSpPr>
          <p:spPr>
            <a:xfrm rot="16200000" flipH="1">
              <a:off x="639864" y="2528753"/>
              <a:ext cx="785946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 flipV="1">
              <a:off x="2984464" y="1917662"/>
              <a:ext cx="199071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09600" y="2936751"/>
              <a:ext cx="3581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-343694" y="1966833"/>
              <a:ext cx="221059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1025434" y="912007"/>
              <a:ext cx="2952206" cy="1210492"/>
            </a:xfrm>
            <a:custGeom>
              <a:avLst/>
              <a:gdLst>
                <a:gd name="connsiteX0" fmla="*/ 0 w 2952206"/>
                <a:gd name="connsiteY0" fmla="*/ 1210492 h 1210492"/>
                <a:gd name="connsiteX1" fmla="*/ 426720 w 2952206"/>
                <a:gd name="connsiteY1" fmla="*/ 766355 h 1210492"/>
                <a:gd name="connsiteX2" fmla="*/ 1349829 w 2952206"/>
                <a:gd name="connsiteY2" fmla="*/ 992777 h 1210492"/>
                <a:gd name="connsiteX3" fmla="*/ 2185852 w 2952206"/>
                <a:gd name="connsiteY3" fmla="*/ 836023 h 1210492"/>
                <a:gd name="connsiteX4" fmla="*/ 2682240 w 2952206"/>
                <a:gd name="connsiteY4" fmla="*/ 496389 h 1210492"/>
                <a:gd name="connsiteX5" fmla="*/ 2952206 w 2952206"/>
                <a:gd name="connsiteY5" fmla="*/ 0 h 1210492"/>
                <a:gd name="connsiteX0" fmla="*/ 0 w 2952206"/>
                <a:gd name="connsiteY0" fmla="*/ 1210492 h 1210492"/>
                <a:gd name="connsiteX1" fmla="*/ 426720 w 2952206"/>
                <a:gd name="connsiteY1" fmla="*/ 766355 h 1210492"/>
                <a:gd name="connsiteX2" fmla="*/ 1349829 w 2952206"/>
                <a:gd name="connsiteY2" fmla="*/ 1145177 h 1210492"/>
                <a:gd name="connsiteX3" fmla="*/ 2185852 w 2952206"/>
                <a:gd name="connsiteY3" fmla="*/ 836023 h 1210492"/>
                <a:gd name="connsiteX4" fmla="*/ 2682240 w 2952206"/>
                <a:gd name="connsiteY4" fmla="*/ 496389 h 1210492"/>
                <a:gd name="connsiteX5" fmla="*/ 2952206 w 2952206"/>
                <a:gd name="connsiteY5" fmla="*/ 0 h 1210492"/>
                <a:gd name="connsiteX0" fmla="*/ 0 w 2952206"/>
                <a:gd name="connsiteY0" fmla="*/ 1210492 h 1210492"/>
                <a:gd name="connsiteX1" fmla="*/ 426720 w 2952206"/>
                <a:gd name="connsiteY1" fmla="*/ 766355 h 1210492"/>
                <a:gd name="connsiteX2" fmla="*/ 1349829 w 2952206"/>
                <a:gd name="connsiteY2" fmla="*/ 1145177 h 1210492"/>
                <a:gd name="connsiteX3" fmla="*/ 2185852 w 2952206"/>
                <a:gd name="connsiteY3" fmla="*/ 836023 h 1210492"/>
                <a:gd name="connsiteX4" fmla="*/ 2682240 w 2952206"/>
                <a:gd name="connsiteY4" fmla="*/ 496389 h 1210492"/>
                <a:gd name="connsiteX5" fmla="*/ 2952206 w 2952206"/>
                <a:gd name="connsiteY5" fmla="*/ 0 h 1210492"/>
                <a:gd name="connsiteX0" fmla="*/ 0 w 2952206"/>
                <a:gd name="connsiteY0" fmla="*/ 1210492 h 1210492"/>
                <a:gd name="connsiteX1" fmla="*/ 426720 w 2952206"/>
                <a:gd name="connsiteY1" fmla="*/ 766355 h 1210492"/>
                <a:gd name="connsiteX2" fmla="*/ 1349829 w 2952206"/>
                <a:gd name="connsiteY2" fmla="*/ 1145177 h 1210492"/>
                <a:gd name="connsiteX3" fmla="*/ 2185852 w 2952206"/>
                <a:gd name="connsiteY3" fmla="*/ 607423 h 1210492"/>
                <a:gd name="connsiteX4" fmla="*/ 2682240 w 2952206"/>
                <a:gd name="connsiteY4" fmla="*/ 496389 h 1210492"/>
                <a:gd name="connsiteX5" fmla="*/ 2952206 w 2952206"/>
                <a:gd name="connsiteY5" fmla="*/ 0 h 1210492"/>
                <a:gd name="connsiteX0" fmla="*/ 0 w 2952206"/>
                <a:gd name="connsiteY0" fmla="*/ 1210492 h 1210492"/>
                <a:gd name="connsiteX1" fmla="*/ 426720 w 2952206"/>
                <a:gd name="connsiteY1" fmla="*/ 766355 h 1210492"/>
                <a:gd name="connsiteX2" fmla="*/ 1349829 w 2952206"/>
                <a:gd name="connsiteY2" fmla="*/ 1145177 h 1210492"/>
                <a:gd name="connsiteX3" fmla="*/ 2185852 w 2952206"/>
                <a:gd name="connsiteY3" fmla="*/ 607423 h 1210492"/>
                <a:gd name="connsiteX4" fmla="*/ 2682240 w 2952206"/>
                <a:gd name="connsiteY4" fmla="*/ 724989 h 1210492"/>
                <a:gd name="connsiteX5" fmla="*/ 2952206 w 2952206"/>
                <a:gd name="connsiteY5" fmla="*/ 0 h 121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2206" h="1210492">
                  <a:moveTo>
                    <a:pt x="0" y="1210492"/>
                  </a:moveTo>
                  <a:cubicBezTo>
                    <a:pt x="100874" y="1006566"/>
                    <a:pt x="201749" y="777241"/>
                    <a:pt x="426720" y="766355"/>
                  </a:cubicBezTo>
                  <a:cubicBezTo>
                    <a:pt x="651692" y="755469"/>
                    <a:pt x="1056640" y="1171666"/>
                    <a:pt x="1349829" y="1145177"/>
                  </a:cubicBezTo>
                  <a:cubicBezTo>
                    <a:pt x="1643018" y="1118688"/>
                    <a:pt x="1963784" y="677454"/>
                    <a:pt x="2185852" y="607423"/>
                  </a:cubicBezTo>
                  <a:cubicBezTo>
                    <a:pt x="2407920" y="537392"/>
                    <a:pt x="2554514" y="826226"/>
                    <a:pt x="2682240" y="724989"/>
                  </a:cubicBezTo>
                  <a:cubicBezTo>
                    <a:pt x="2809966" y="623752"/>
                    <a:pt x="2881086" y="178526"/>
                    <a:pt x="2952206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graphicFrame>
          <p:nvGraphicFramePr>
            <p:cNvPr id="16" name="Object 1025"/>
            <p:cNvGraphicFramePr>
              <a:graphicFrameLocks noChangeAspect="1"/>
            </p:cNvGraphicFramePr>
            <p:nvPr/>
          </p:nvGraphicFramePr>
          <p:xfrm>
            <a:off x="3124200" y="1008018"/>
            <a:ext cx="658812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45" name="Equation" r:id="rId3" imgW="812520" imgH="291960" progId="Equation.DSMT4">
                    <p:embed/>
                  </p:oleObj>
                </mc:Choice>
                <mc:Fallback>
                  <p:oleObj name="Equation" r:id="rId3" imgW="812520" imgH="291960" progId="Equation.DSMT4">
                    <p:embed/>
                    <p:pic>
                      <p:nvPicPr>
                        <p:cNvPr id="0" name="Picture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1008018"/>
                          <a:ext cx="658812" cy="274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896982" y="2860764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600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a</a:t>
              </a:r>
              <a:endParaRPr lang="sl-SI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33946" y="2861846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600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b</a:t>
              </a:r>
              <a:endParaRPr lang="sl-SI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endParaRPr>
            </a:p>
          </p:txBody>
        </p:sp>
      </p:grpSp>
      <p:sp>
        <p:nvSpPr>
          <p:cNvPr id="19" name="Oval 18"/>
          <p:cNvSpPr>
            <a:spLocks noChangeAspect="1"/>
          </p:cNvSpPr>
          <p:nvPr/>
        </p:nvSpPr>
        <p:spPr>
          <a:xfrm>
            <a:off x="1023255" y="2081781"/>
            <a:ext cx="54000" cy="54000"/>
          </a:xfrm>
          <a:prstGeom prst="ellipse">
            <a:avLst/>
          </a:prstGeom>
          <a:solidFill>
            <a:srgbClr val="00B050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93654" y="1695999"/>
            <a:ext cx="54000" cy="5400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1613691" y="1706889"/>
            <a:ext cx="54000" cy="54000"/>
          </a:xfrm>
          <a:prstGeom prst="ellipse">
            <a:avLst/>
          </a:prstGeom>
          <a:solidFill>
            <a:srgbClr val="00B050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1863636" y="1854927"/>
            <a:ext cx="54000" cy="5400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131419" y="1985982"/>
            <a:ext cx="54000" cy="54000"/>
          </a:xfrm>
          <a:prstGeom prst="ellipse">
            <a:avLst/>
          </a:prstGeom>
          <a:solidFill>
            <a:srgbClr val="00B050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469309" y="2003400"/>
            <a:ext cx="54000" cy="5400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2774109" y="1802673"/>
            <a:ext cx="54000" cy="54000"/>
          </a:xfrm>
          <a:prstGeom prst="ellipse">
            <a:avLst/>
          </a:prstGeom>
          <a:solidFill>
            <a:srgbClr val="00B050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3070200" y="1556655"/>
            <a:ext cx="54000" cy="5400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3375000" y="1515291"/>
            <a:ext cx="54000" cy="54000"/>
          </a:xfrm>
          <a:prstGeom prst="ellipse">
            <a:avLst/>
          </a:prstGeom>
          <a:solidFill>
            <a:srgbClr val="00B050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3657600" y="1624146"/>
            <a:ext cx="54000" cy="5400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949764" y="914400"/>
            <a:ext cx="54000" cy="54000"/>
          </a:xfrm>
          <a:prstGeom prst="ellipse">
            <a:avLst/>
          </a:prstGeom>
          <a:solidFill>
            <a:srgbClr val="00B050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7" name="Freeform 36"/>
          <p:cNvSpPr/>
          <p:nvPr/>
        </p:nvSpPr>
        <p:spPr>
          <a:xfrm>
            <a:off x="5362303" y="1644469"/>
            <a:ext cx="600891" cy="445588"/>
          </a:xfrm>
          <a:custGeom>
            <a:avLst/>
            <a:gdLst>
              <a:gd name="connsiteX0" fmla="*/ 0 w 600891"/>
              <a:gd name="connsiteY0" fmla="*/ 445588 h 445588"/>
              <a:gd name="connsiteX1" fmla="*/ 269965 w 600891"/>
              <a:gd name="connsiteY1" fmla="*/ 62411 h 445588"/>
              <a:gd name="connsiteX2" fmla="*/ 600891 w 600891"/>
              <a:gd name="connsiteY2" fmla="*/ 71120 h 44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891" h="445588">
                <a:moveTo>
                  <a:pt x="0" y="445588"/>
                </a:moveTo>
                <a:cubicBezTo>
                  <a:pt x="84908" y="285205"/>
                  <a:pt x="169817" y="124822"/>
                  <a:pt x="269965" y="62411"/>
                </a:cubicBezTo>
                <a:cubicBezTo>
                  <a:pt x="370114" y="0"/>
                  <a:pt x="485502" y="35560"/>
                  <a:pt x="600891" y="7112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8" name="Freeform 37"/>
          <p:cNvSpPr/>
          <p:nvPr/>
        </p:nvSpPr>
        <p:spPr>
          <a:xfrm>
            <a:off x="5954485" y="1715589"/>
            <a:ext cx="522515" cy="278674"/>
          </a:xfrm>
          <a:custGeom>
            <a:avLst/>
            <a:gdLst>
              <a:gd name="connsiteX0" fmla="*/ 0 w 522515"/>
              <a:gd name="connsiteY0" fmla="*/ 0 h 278674"/>
              <a:gd name="connsiteX1" fmla="*/ 252549 w 522515"/>
              <a:gd name="connsiteY1" fmla="*/ 148045 h 278674"/>
              <a:gd name="connsiteX2" fmla="*/ 522515 w 522515"/>
              <a:gd name="connsiteY2" fmla="*/ 278674 h 27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5" h="278674">
                <a:moveTo>
                  <a:pt x="0" y="0"/>
                </a:moveTo>
                <a:cubicBezTo>
                  <a:pt x="82731" y="50799"/>
                  <a:pt x="165463" y="101599"/>
                  <a:pt x="252549" y="148045"/>
                </a:cubicBezTo>
                <a:cubicBezTo>
                  <a:pt x="339635" y="194491"/>
                  <a:pt x="431075" y="236582"/>
                  <a:pt x="522515" y="278674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9" name="Freeform 38"/>
          <p:cNvSpPr/>
          <p:nvPr/>
        </p:nvSpPr>
        <p:spPr>
          <a:xfrm>
            <a:off x="6477000" y="1811383"/>
            <a:ext cx="644434" cy="230777"/>
          </a:xfrm>
          <a:custGeom>
            <a:avLst/>
            <a:gdLst>
              <a:gd name="connsiteX0" fmla="*/ 0 w 644434"/>
              <a:gd name="connsiteY0" fmla="*/ 182880 h 230777"/>
              <a:gd name="connsiteX1" fmla="*/ 339634 w 644434"/>
              <a:gd name="connsiteY1" fmla="*/ 200297 h 230777"/>
              <a:gd name="connsiteX2" fmla="*/ 644434 w 644434"/>
              <a:gd name="connsiteY2" fmla="*/ 0 h 23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4434" h="230777">
                <a:moveTo>
                  <a:pt x="0" y="182880"/>
                </a:moveTo>
                <a:cubicBezTo>
                  <a:pt x="116114" y="206828"/>
                  <a:pt x="232228" y="230777"/>
                  <a:pt x="339634" y="200297"/>
                </a:cubicBezTo>
                <a:cubicBezTo>
                  <a:pt x="447040" y="169817"/>
                  <a:pt x="545737" y="84908"/>
                  <a:pt x="644434" y="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" name="Freeform 39"/>
          <p:cNvSpPr/>
          <p:nvPr/>
        </p:nvSpPr>
        <p:spPr>
          <a:xfrm>
            <a:off x="7121434" y="1519646"/>
            <a:ext cx="600891" cy="291737"/>
          </a:xfrm>
          <a:custGeom>
            <a:avLst/>
            <a:gdLst>
              <a:gd name="connsiteX0" fmla="*/ 0 w 600891"/>
              <a:gd name="connsiteY0" fmla="*/ 291737 h 291737"/>
              <a:gd name="connsiteX1" fmla="*/ 296091 w 600891"/>
              <a:gd name="connsiteY1" fmla="*/ 47897 h 291737"/>
              <a:gd name="connsiteX2" fmla="*/ 600891 w 600891"/>
              <a:gd name="connsiteY2" fmla="*/ 4354 h 29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891" h="291737">
                <a:moveTo>
                  <a:pt x="0" y="291737"/>
                </a:moveTo>
                <a:cubicBezTo>
                  <a:pt x="97971" y="193765"/>
                  <a:pt x="195943" y="95794"/>
                  <a:pt x="296091" y="47897"/>
                </a:cubicBezTo>
                <a:cubicBezTo>
                  <a:pt x="396239" y="0"/>
                  <a:pt x="498565" y="2177"/>
                  <a:pt x="600891" y="4354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1" name="Freeform 40"/>
          <p:cNvSpPr/>
          <p:nvPr/>
        </p:nvSpPr>
        <p:spPr>
          <a:xfrm>
            <a:off x="7722325" y="914400"/>
            <a:ext cx="583475" cy="824412"/>
          </a:xfrm>
          <a:custGeom>
            <a:avLst/>
            <a:gdLst>
              <a:gd name="connsiteX0" fmla="*/ 0 w 583475"/>
              <a:gd name="connsiteY0" fmla="*/ 609600 h 824412"/>
              <a:gd name="connsiteX1" fmla="*/ 278675 w 583475"/>
              <a:gd name="connsiteY1" fmla="*/ 722812 h 824412"/>
              <a:gd name="connsiteX2" fmla="*/ 583475 w 583475"/>
              <a:gd name="connsiteY2" fmla="*/ 0 h 82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475" h="824412">
                <a:moveTo>
                  <a:pt x="0" y="609600"/>
                </a:moveTo>
                <a:cubicBezTo>
                  <a:pt x="90714" y="717006"/>
                  <a:pt x="181429" y="824412"/>
                  <a:pt x="278675" y="722812"/>
                </a:cubicBezTo>
                <a:cubicBezTo>
                  <a:pt x="375921" y="621212"/>
                  <a:pt x="479698" y="310606"/>
                  <a:pt x="583475" y="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112641" name="Object 3"/>
          <p:cNvGraphicFramePr>
            <a:graphicFrameLocks noChangeAspect="1"/>
          </p:cNvGraphicFramePr>
          <p:nvPr/>
        </p:nvGraphicFramePr>
        <p:xfrm>
          <a:off x="7239000" y="1008063"/>
          <a:ext cx="752475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6" name="Equation" r:id="rId5" imgW="799560" imgH="291960" progId="Equation.DSMT4">
                  <p:embed/>
                </p:oleObj>
              </mc:Choice>
              <mc:Fallback>
                <p:oleObj name="Equation" r:id="rId5" imgW="799560" imgH="291960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008063"/>
                        <a:ext cx="752475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/>
          <p:nvPr/>
        </p:nvSpPr>
        <p:spPr>
          <a:xfrm>
            <a:off x="1143000" y="3200400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[</a:t>
            </a:r>
            <a:r>
              <a:rPr lang="en-US" sz="1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a,b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razdelimo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enakih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delov</a:t>
            </a:r>
            <a:r>
              <a:rPr lang="sl-SI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; vsakega  razpolovimo in čez tako dobljene tri točke potegnemo parabolo. </a:t>
            </a:r>
            <a:r>
              <a:rPr lang="sl-SI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Funkcijo </a:t>
            </a:r>
            <a:r>
              <a:rPr lang="sl-SI" sz="1600" i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f</a:t>
            </a:r>
            <a:r>
              <a:rPr lang="sl-SI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nadomestimo z </a:t>
            </a:r>
            <a:r>
              <a:rPr lang="sl-SI" sz="1600" i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g</a:t>
            </a:r>
            <a:r>
              <a:rPr lang="sl-SI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sestavljeno iz teh parabol</a:t>
            </a:r>
            <a:r>
              <a:rPr lang="sl-SI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13664" name="Object 1024"/>
          <p:cNvGraphicFramePr>
            <a:graphicFrameLocks noChangeAspect="1"/>
          </p:cNvGraphicFramePr>
          <p:nvPr/>
        </p:nvGraphicFramePr>
        <p:xfrm>
          <a:off x="647700" y="3886200"/>
          <a:ext cx="29083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7" name="Equation" r:id="rId7" imgW="71478360" imgH="20307240" progId="Equation.DSMT4">
                  <p:embed/>
                </p:oleObj>
              </mc:Choice>
              <mc:Fallback>
                <p:oleObj name="Equation" r:id="rId7" imgW="71478360" imgH="2030724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3886200"/>
                        <a:ext cx="2908300" cy="7747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6" name="Object 1026"/>
          <p:cNvGraphicFramePr>
            <a:graphicFrameLocks noChangeAspect="1"/>
          </p:cNvGraphicFramePr>
          <p:nvPr/>
        </p:nvGraphicFramePr>
        <p:xfrm>
          <a:off x="4343400" y="3886200"/>
          <a:ext cx="25130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8" name="Equation" r:id="rId9" imgW="67010400" imgH="15836760" progId="Equation.DSMT4">
                  <p:embed/>
                </p:oleObj>
              </mc:Choice>
              <mc:Fallback>
                <p:oleObj name="Equation" r:id="rId9" imgW="67010400" imgH="15836760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886200"/>
                        <a:ext cx="251301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7" name="Object 1027"/>
          <p:cNvGraphicFramePr>
            <a:graphicFrameLocks noChangeAspect="1"/>
          </p:cNvGraphicFramePr>
          <p:nvPr/>
        </p:nvGraphicFramePr>
        <p:xfrm>
          <a:off x="4419600" y="4559300"/>
          <a:ext cx="4178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9" name="Equation" r:id="rId11" imgW="96662880" imgH="15024240" progId="Equation.DSMT4">
                  <p:embed/>
                </p:oleObj>
              </mc:Choice>
              <mc:Fallback>
                <p:oleObj name="Equation" r:id="rId11" imgW="96662880" imgH="15024240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559300"/>
                        <a:ext cx="41783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" name="Straight Arrow Connector 67"/>
          <p:cNvCxnSpPr/>
          <p:nvPr/>
        </p:nvCxnSpPr>
        <p:spPr>
          <a:xfrm>
            <a:off x="4419600" y="1903412"/>
            <a:ext cx="381000" cy="158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7086600" y="4191000"/>
            <a:ext cx="381000" cy="158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13"/>
          <p:cNvSpPr>
            <a:spLocks noChangeArrowheads="1"/>
          </p:cNvSpPr>
          <p:nvPr/>
        </p:nvSpPr>
        <p:spPr bwMode="auto">
          <a:xfrm>
            <a:off x="2743200" y="6031468"/>
            <a:ext cx="2104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dirty="0">
                <a:solidFill>
                  <a:srgbClr val="FF0000"/>
                </a:solidFill>
                <a:latin typeface="+mn-lt"/>
              </a:rPr>
              <a:t>Simpsonova formula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72" name="Object 1028"/>
          <p:cNvGraphicFramePr>
            <a:graphicFrameLocks noChangeAspect="1"/>
          </p:cNvGraphicFramePr>
          <p:nvPr/>
        </p:nvGraphicFramePr>
        <p:xfrm>
          <a:off x="619125" y="5181600"/>
          <a:ext cx="59245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0" name="Equation" r:id="rId13" imgW="143782200" imgH="15024240" progId="Equation.DSMT4">
                  <p:embed/>
                </p:oleObj>
              </mc:Choice>
              <mc:Fallback>
                <p:oleObj name="Equation" r:id="rId13" imgW="143782200" imgH="15024240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5181600"/>
                        <a:ext cx="5924550" cy="6540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127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1029"/>
          <p:cNvGraphicFramePr>
            <a:graphicFrameLocks noChangeAspect="1"/>
          </p:cNvGraphicFramePr>
          <p:nvPr/>
        </p:nvGraphicFramePr>
        <p:xfrm>
          <a:off x="6618287" y="5867400"/>
          <a:ext cx="22209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1" name="Equation" r:id="rId15" imgW="60104880" imgH="13398480" progId="Equation.DSMT4">
                  <p:embed/>
                </p:oleObj>
              </mc:Choice>
              <mc:Fallback>
                <p:oleObj name="Equation" r:id="rId15" imgW="60104880" imgH="13398480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8287" y="5867400"/>
                        <a:ext cx="2220913" cy="4889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AutoShape 12"/>
          <p:cNvSpPr>
            <a:spLocks/>
          </p:cNvSpPr>
          <p:nvPr/>
        </p:nvSpPr>
        <p:spPr bwMode="auto">
          <a:xfrm rot="5400000" flipV="1">
            <a:off x="3515700" y="3439500"/>
            <a:ext cx="228600" cy="4932000"/>
          </a:xfrm>
          <a:prstGeom prst="rightBrace">
            <a:avLst>
              <a:gd name="adj1" fmla="val 233333"/>
              <a:gd name="adj2" fmla="val 50000"/>
            </a:avLst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grpSp>
        <p:nvGrpSpPr>
          <p:cNvPr id="30" name="Group 66"/>
          <p:cNvGrpSpPr/>
          <p:nvPr/>
        </p:nvGrpSpPr>
        <p:grpSpPr>
          <a:xfrm>
            <a:off x="4961709" y="861933"/>
            <a:ext cx="3581400" cy="2210594"/>
            <a:chOff x="4961709" y="861933"/>
            <a:chExt cx="3581400" cy="2210594"/>
          </a:xfrm>
        </p:grpSpPr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5349237" y="2075253"/>
              <a:ext cx="54000" cy="54000"/>
            </a:xfrm>
            <a:prstGeom prst="ellipse">
              <a:avLst/>
            </a:prstGeom>
            <a:solidFill>
              <a:srgbClr val="00B050"/>
            </a:solidFill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5939673" y="1700361"/>
              <a:ext cx="54000" cy="54000"/>
            </a:xfrm>
            <a:prstGeom prst="ellipse">
              <a:avLst/>
            </a:prstGeom>
            <a:solidFill>
              <a:srgbClr val="00B050"/>
            </a:solidFill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6457401" y="1979454"/>
              <a:ext cx="54000" cy="54000"/>
            </a:xfrm>
            <a:prstGeom prst="ellipse">
              <a:avLst/>
            </a:prstGeom>
            <a:solidFill>
              <a:srgbClr val="00B050"/>
            </a:solidFill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7100091" y="1796145"/>
              <a:ext cx="54000" cy="54000"/>
            </a:xfrm>
            <a:prstGeom prst="ellipse">
              <a:avLst/>
            </a:prstGeom>
            <a:solidFill>
              <a:srgbClr val="00B050"/>
            </a:solidFill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7700982" y="1508763"/>
              <a:ext cx="54000" cy="54000"/>
            </a:xfrm>
            <a:prstGeom prst="ellipse">
              <a:avLst/>
            </a:prstGeom>
            <a:solidFill>
              <a:srgbClr val="00B050"/>
            </a:solidFill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8275746" y="907872"/>
              <a:ext cx="54000" cy="54000"/>
            </a:xfrm>
            <a:prstGeom prst="ellipse">
              <a:avLst/>
            </a:prstGeom>
            <a:solidFill>
              <a:srgbClr val="00B050"/>
            </a:solidFill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4961709" y="2936751"/>
              <a:ext cx="3581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5400000" flipH="1" flipV="1">
              <a:off x="4008415" y="1966833"/>
              <a:ext cx="221059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5639158" y="1667535"/>
              <a:ext cx="54000" cy="5400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6209140" y="1846559"/>
              <a:ext cx="54000" cy="5400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6814813" y="1984984"/>
              <a:ext cx="54000" cy="5400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7415704" y="1534048"/>
              <a:ext cx="54000" cy="5400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8003104" y="1581443"/>
              <a:ext cx="54000" cy="5400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410200" y="0"/>
            <a:ext cx="3733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NUMERIČNA INTEGRACIJA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6" grpId="0" animBg="1"/>
      <p:bldP spid="55" grpId="0" animBg="1"/>
      <p:bldP spid="53" grpId="0" animBg="1"/>
      <p:bldP spid="51" grpId="0" animBg="1"/>
      <p:bldP spid="9" grpId="0" autoUpdateAnimBg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62" grpId="0"/>
      <p:bldP spid="71" grpId="0" autoUpdateAnimBg="0"/>
      <p:bldP spid="7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87382" y="533400"/>
            <a:ext cx="8610600" cy="58674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46226" y="1295400"/>
            <a:ext cx="17111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Trapezna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metoda</a:t>
            </a:r>
            <a:r>
              <a:rPr lang="sl-SI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:</a:t>
            </a:r>
            <a:endParaRPr lang="en-GB" sz="16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81000" y="4648200"/>
            <a:ext cx="19784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Simpsonova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metoda</a:t>
            </a:r>
            <a:r>
              <a:rPr lang="sl-SI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:</a:t>
            </a:r>
            <a:endParaRPr lang="en-GB" sz="16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57200" y="5029200"/>
            <a:ext cx="19425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4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delilne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to</a:t>
            </a:r>
            <a:r>
              <a:rPr lang="sl-SI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čke</a:t>
            </a:r>
            <a:r>
              <a:rPr lang="sl-SI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781800" y="4419600"/>
            <a:ext cx="16782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dejanska napaka</a:t>
            </a:r>
            <a:r>
              <a:rPr lang="sl-SI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0.0025</a:t>
            </a: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6781800" y="5895201"/>
            <a:ext cx="16782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dejanska napaka </a:t>
            </a:r>
            <a:r>
              <a:rPr lang="sl-SI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0.0001</a:t>
            </a: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457201" y="609600"/>
          <a:ext cx="27432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2" name="Equation" r:id="rId3" imgW="69041160" imgH="15024240" progId="Equation.DSMT4">
                  <p:embed/>
                </p:oleObj>
              </mc:Choice>
              <mc:Fallback>
                <p:oleObj name="Equation" r:id="rId3" imgW="69041160" imgH="15024240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609600"/>
                        <a:ext cx="27432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0"/>
          <p:cNvGraphicFramePr>
            <a:graphicFrameLocks noChangeAspect="1"/>
          </p:cNvGraphicFramePr>
          <p:nvPr/>
        </p:nvGraphicFramePr>
        <p:xfrm>
          <a:off x="4311650" y="685800"/>
          <a:ext cx="42989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3" name="Equation" r:id="rId5" imgW="117785160" imgH="15024240" progId="Equation.DSMT4">
                  <p:embed/>
                </p:oleObj>
              </mc:Choice>
              <mc:Fallback>
                <p:oleObj name="Equation" r:id="rId5" imgW="117785160" imgH="15024240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685800"/>
                        <a:ext cx="42989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495300" y="1676400"/>
          <a:ext cx="49911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4" name="Equation" r:id="rId7" imgW="128346480" imgH="13398480" progId="Equation.DSMT4">
                  <p:embed/>
                </p:oleObj>
              </mc:Choice>
              <mc:Fallback>
                <p:oleObj name="Equation" r:id="rId7" imgW="128346480" imgH="13398480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1676400"/>
                        <a:ext cx="49911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"/>
          <p:cNvGraphicFramePr>
            <a:graphicFrameLocks noChangeAspect="1"/>
          </p:cNvGraphicFramePr>
          <p:nvPr/>
        </p:nvGraphicFramePr>
        <p:xfrm>
          <a:off x="5597436" y="1735865"/>
          <a:ext cx="3200399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5" name="Equation" r:id="rId9" imgW="89757360" imgH="14617800" progId="Equation.DSMT4">
                  <p:embed/>
                </p:oleObj>
              </mc:Choice>
              <mc:Fallback>
                <p:oleObj name="Equation" r:id="rId9" imgW="89757360" imgH="14617800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7436" y="1735865"/>
                        <a:ext cx="3200399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381000" y="2438400"/>
            <a:ext cx="7696200" cy="3407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2. Določimo delilne točke in izračunamo pripadajoče funkcijske vrednosti</a:t>
            </a:r>
            <a:r>
              <a:rPr lang="sl-SI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:</a:t>
            </a:r>
            <a:endParaRPr lang="en-GB" sz="16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2362200" y="2819400"/>
            <a:ext cx="4333875" cy="549275"/>
            <a:chOff x="918" y="2208"/>
            <a:chExt cx="2730" cy="346"/>
          </a:xfrm>
        </p:grpSpPr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960" y="2208"/>
              <a:ext cx="2688" cy="3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sz="14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x</a:t>
              </a:r>
              <a:r>
                <a:rPr lang="sl-SI" sz="1400" i="1" baseline="-25000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k</a:t>
              </a:r>
              <a:r>
                <a:rPr lang="sl-SI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 </a:t>
              </a:r>
              <a:r>
                <a:rPr lang="sl-SI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0.0000   0.2000   0.4000   0.6000   0.8000   1.0000</a:t>
              </a:r>
            </a:p>
            <a:p>
              <a:pPr>
                <a:lnSpc>
                  <a:spcPct val="55000"/>
                </a:lnSpc>
                <a:spcBef>
                  <a:spcPct val="50000"/>
                </a:spcBef>
              </a:pPr>
              <a:r>
                <a:rPr lang="sl-SI" sz="1400" i="1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y</a:t>
              </a:r>
              <a:r>
                <a:rPr lang="sl-SI" sz="1400" i="1" baseline="-25000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k</a:t>
              </a:r>
              <a:r>
                <a:rPr lang="sl-SI" sz="1400" i="1" baseline="-25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    </a:t>
              </a:r>
              <a:r>
                <a:rPr lang="sl-SI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1.0000   0.8333   0.7143   0.6250   0.5555   0.5000</a:t>
              </a:r>
              <a:endParaRPr lang="en-GB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7" name="Line 31"/>
            <p:cNvSpPr>
              <a:spLocks noChangeShapeType="1"/>
            </p:cNvSpPr>
            <p:nvPr/>
          </p:nvSpPr>
          <p:spPr bwMode="auto">
            <a:xfrm>
              <a:off x="918" y="2382"/>
              <a:ext cx="2592" cy="0"/>
            </a:xfrm>
            <a:prstGeom prst="line">
              <a:avLst/>
            </a:prstGeom>
            <a:noFill/>
            <a:ln w="12700">
              <a:solidFill>
                <a:srgbClr val="0070C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8" name="Line 32"/>
            <p:cNvSpPr>
              <a:spLocks noChangeShapeType="1"/>
            </p:cNvSpPr>
            <p:nvPr/>
          </p:nvSpPr>
          <p:spPr bwMode="auto">
            <a:xfrm>
              <a:off x="1152" y="2208"/>
              <a:ext cx="0" cy="336"/>
            </a:xfrm>
            <a:prstGeom prst="line">
              <a:avLst/>
            </a:prstGeom>
            <a:noFill/>
            <a:ln w="12700">
              <a:solidFill>
                <a:srgbClr val="0070C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>
              <a:off x="1536" y="2208"/>
              <a:ext cx="0" cy="336"/>
            </a:xfrm>
            <a:prstGeom prst="line">
              <a:avLst/>
            </a:prstGeom>
            <a:noFill/>
            <a:ln w="12700">
              <a:solidFill>
                <a:srgbClr val="0070C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>
              <a:off x="1920" y="2208"/>
              <a:ext cx="0" cy="336"/>
            </a:xfrm>
            <a:prstGeom prst="line">
              <a:avLst/>
            </a:prstGeom>
            <a:noFill/>
            <a:ln w="12700">
              <a:solidFill>
                <a:srgbClr val="0070C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1" name="Line 35"/>
            <p:cNvSpPr>
              <a:spLocks noChangeShapeType="1"/>
            </p:cNvSpPr>
            <p:nvPr/>
          </p:nvSpPr>
          <p:spPr bwMode="auto">
            <a:xfrm>
              <a:off x="2316" y="2208"/>
              <a:ext cx="0" cy="336"/>
            </a:xfrm>
            <a:prstGeom prst="line">
              <a:avLst/>
            </a:prstGeom>
            <a:noFill/>
            <a:ln w="12700">
              <a:solidFill>
                <a:srgbClr val="0070C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2" name="Line 36"/>
            <p:cNvSpPr>
              <a:spLocks noChangeShapeType="1"/>
            </p:cNvSpPr>
            <p:nvPr/>
          </p:nvSpPr>
          <p:spPr bwMode="auto">
            <a:xfrm>
              <a:off x="2700" y="2208"/>
              <a:ext cx="0" cy="336"/>
            </a:xfrm>
            <a:prstGeom prst="line">
              <a:avLst/>
            </a:prstGeom>
            <a:noFill/>
            <a:ln w="12700">
              <a:solidFill>
                <a:srgbClr val="0070C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3" name="Line 37"/>
            <p:cNvSpPr>
              <a:spLocks noChangeShapeType="1"/>
            </p:cNvSpPr>
            <p:nvPr/>
          </p:nvSpPr>
          <p:spPr bwMode="auto">
            <a:xfrm>
              <a:off x="3096" y="2208"/>
              <a:ext cx="0" cy="336"/>
            </a:xfrm>
            <a:prstGeom prst="line">
              <a:avLst/>
            </a:prstGeom>
            <a:noFill/>
            <a:ln w="12700">
              <a:solidFill>
                <a:srgbClr val="0070C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4" name="Rectangle 39"/>
          <p:cNvSpPr>
            <a:spLocks noChangeArrowheads="1"/>
          </p:cNvSpPr>
          <p:nvPr/>
        </p:nvSpPr>
        <p:spPr bwMode="auto">
          <a:xfrm>
            <a:off x="381000" y="3505200"/>
            <a:ext cx="3581400" cy="3407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sl-SI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3. Vstavimo v trapezno formulo</a:t>
            </a:r>
            <a:r>
              <a:rPr lang="sl-SI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:</a:t>
            </a:r>
            <a:endParaRPr lang="en-GB" sz="16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822325" y="3935412"/>
          <a:ext cx="65690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6" name="Equation" r:id="rId11" imgW="163685880" imgH="15024240" progId="Equation.DSMT4">
                  <p:embed/>
                </p:oleObj>
              </mc:Choice>
              <mc:Fallback>
                <p:oleObj name="Equation" r:id="rId11" imgW="163685880" imgH="15024240" progId="Equation.DSMT4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3935412"/>
                        <a:ext cx="6569075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"/>
          <p:cNvGraphicFramePr>
            <a:graphicFrameLocks noChangeAspect="1"/>
          </p:cNvGraphicFramePr>
          <p:nvPr/>
        </p:nvGraphicFramePr>
        <p:xfrm>
          <a:off x="822325" y="5562600"/>
          <a:ext cx="56737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7" name="Equation" r:id="rId13" imgW="141345000" imgH="15024240" progId="Equation.DSMT4">
                  <p:embed/>
                </p:oleObj>
              </mc:Choice>
              <mc:Fallback>
                <p:oleObj name="Equation" r:id="rId13" imgW="141345000" imgH="15024240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5562600"/>
                        <a:ext cx="567372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10200" y="0"/>
            <a:ext cx="3733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NUMERIČNA INTEGRACIJA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23" grpId="0" autoUpdateAnimBg="0"/>
      <p:bldP spid="3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278840" y="587000"/>
            <a:ext cx="8610600" cy="38862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09600" y="776287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Oceni p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ščino kosa pločevine: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2" name="Object 1024"/>
          <p:cNvGraphicFramePr>
            <a:graphicFrameLocks noChangeAspect="1"/>
          </p:cNvGraphicFramePr>
          <p:nvPr/>
        </p:nvGraphicFramePr>
        <p:xfrm>
          <a:off x="1316038" y="3352800"/>
          <a:ext cx="60563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1" name="Equation" r:id="rId3" imgW="119816280" imgH="12585600" progId="Equation.DSMT4">
                  <p:embed/>
                </p:oleObj>
              </mc:Choice>
              <mc:Fallback>
                <p:oleObj name="Equation" r:id="rId3" imgW="119816280" imgH="125856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3352800"/>
                        <a:ext cx="605631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reeform 13"/>
          <p:cNvSpPr/>
          <p:nvPr/>
        </p:nvSpPr>
        <p:spPr>
          <a:xfrm>
            <a:off x="1905000" y="685800"/>
            <a:ext cx="5379267" cy="3365625"/>
          </a:xfrm>
          <a:custGeom>
            <a:avLst/>
            <a:gdLst>
              <a:gd name="connsiteX0" fmla="*/ 223319 w 5804780"/>
              <a:gd name="connsiteY0" fmla="*/ 511521 h 4387913"/>
              <a:gd name="connsiteX1" fmla="*/ 1563231 w 5804780"/>
              <a:gd name="connsiteY1" fmla="*/ 801232 h 4387913"/>
              <a:gd name="connsiteX2" fmla="*/ 2903144 w 5804780"/>
              <a:gd name="connsiteY2" fmla="*/ 683537 h 4387913"/>
              <a:gd name="connsiteX3" fmla="*/ 4243057 w 5804780"/>
              <a:gd name="connsiteY3" fmla="*/ 837446 h 4387913"/>
              <a:gd name="connsiteX4" fmla="*/ 5582970 w 5804780"/>
              <a:gd name="connsiteY4" fmla="*/ 1878594 h 4387913"/>
              <a:gd name="connsiteX5" fmla="*/ 5573917 w 5804780"/>
              <a:gd name="connsiteY5" fmla="*/ 2557604 h 4387913"/>
              <a:gd name="connsiteX6" fmla="*/ 4243057 w 5804780"/>
              <a:gd name="connsiteY6" fmla="*/ 3589699 h 4387913"/>
              <a:gd name="connsiteX7" fmla="*/ 2903144 w 5804780"/>
              <a:gd name="connsiteY7" fmla="*/ 3725501 h 4387913"/>
              <a:gd name="connsiteX8" fmla="*/ 1554178 w 5804780"/>
              <a:gd name="connsiteY8" fmla="*/ 3616860 h 4387913"/>
              <a:gd name="connsiteX9" fmla="*/ 223319 w 5804780"/>
              <a:gd name="connsiteY9" fmla="*/ 3870357 h 4387913"/>
              <a:gd name="connsiteX10" fmla="*/ 223319 w 5804780"/>
              <a:gd name="connsiteY10" fmla="*/ 511521 h 4387913"/>
              <a:gd name="connsiteX0" fmla="*/ 223319 w 5804780"/>
              <a:gd name="connsiteY0" fmla="*/ 511521 h 4387913"/>
              <a:gd name="connsiteX1" fmla="*/ 1563231 w 5804780"/>
              <a:gd name="connsiteY1" fmla="*/ 801232 h 4387913"/>
              <a:gd name="connsiteX2" fmla="*/ 2903144 w 5804780"/>
              <a:gd name="connsiteY2" fmla="*/ 683537 h 4387913"/>
              <a:gd name="connsiteX3" fmla="*/ 4243057 w 5804780"/>
              <a:gd name="connsiteY3" fmla="*/ 837446 h 4387913"/>
              <a:gd name="connsiteX4" fmla="*/ 5582970 w 5804780"/>
              <a:gd name="connsiteY4" fmla="*/ 1878594 h 4387913"/>
              <a:gd name="connsiteX5" fmla="*/ 5573917 w 5804780"/>
              <a:gd name="connsiteY5" fmla="*/ 2557604 h 4387913"/>
              <a:gd name="connsiteX6" fmla="*/ 4243057 w 5804780"/>
              <a:gd name="connsiteY6" fmla="*/ 3589699 h 4387913"/>
              <a:gd name="connsiteX7" fmla="*/ 2903144 w 5804780"/>
              <a:gd name="connsiteY7" fmla="*/ 3725501 h 4387913"/>
              <a:gd name="connsiteX8" fmla="*/ 1554178 w 5804780"/>
              <a:gd name="connsiteY8" fmla="*/ 3616860 h 4387913"/>
              <a:gd name="connsiteX9" fmla="*/ 223319 w 5804780"/>
              <a:gd name="connsiteY9" fmla="*/ 3870357 h 4387913"/>
              <a:gd name="connsiteX10" fmla="*/ 223319 w 5804780"/>
              <a:gd name="connsiteY10" fmla="*/ 511521 h 4387913"/>
              <a:gd name="connsiteX0" fmla="*/ 220301 w 5801762"/>
              <a:gd name="connsiteY0" fmla="*/ 511521 h 4387913"/>
              <a:gd name="connsiteX1" fmla="*/ 1560213 w 5801762"/>
              <a:gd name="connsiteY1" fmla="*/ 801232 h 4387913"/>
              <a:gd name="connsiteX2" fmla="*/ 2900126 w 5801762"/>
              <a:gd name="connsiteY2" fmla="*/ 683537 h 4387913"/>
              <a:gd name="connsiteX3" fmla="*/ 4240039 w 5801762"/>
              <a:gd name="connsiteY3" fmla="*/ 837446 h 4387913"/>
              <a:gd name="connsiteX4" fmla="*/ 5579952 w 5801762"/>
              <a:gd name="connsiteY4" fmla="*/ 1878594 h 4387913"/>
              <a:gd name="connsiteX5" fmla="*/ 5570899 w 5801762"/>
              <a:gd name="connsiteY5" fmla="*/ 2557604 h 4387913"/>
              <a:gd name="connsiteX6" fmla="*/ 4240039 w 5801762"/>
              <a:gd name="connsiteY6" fmla="*/ 3589699 h 4387913"/>
              <a:gd name="connsiteX7" fmla="*/ 2900126 w 5801762"/>
              <a:gd name="connsiteY7" fmla="*/ 3725501 h 4387913"/>
              <a:gd name="connsiteX8" fmla="*/ 1551160 w 5801762"/>
              <a:gd name="connsiteY8" fmla="*/ 3616860 h 4387913"/>
              <a:gd name="connsiteX9" fmla="*/ 220301 w 5801762"/>
              <a:gd name="connsiteY9" fmla="*/ 3870357 h 4387913"/>
              <a:gd name="connsiteX10" fmla="*/ 220301 w 5801762"/>
              <a:gd name="connsiteY10" fmla="*/ 511521 h 4387913"/>
              <a:gd name="connsiteX0" fmla="*/ 220301 w 5801762"/>
              <a:gd name="connsiteY0" fmla="*/ 511521 h 4387913"/>
              <a:gd name="connsiteX1" fmla="*/ 1560213 w 5801762"/>
              <a:gd name="connsiteY1" fmla="*/ 801232 h 4387913"/>
              <a:gd name="connsiteX2" fmla="*/ 2900126 w 5801762"/>
              <a:gd name="connsiteY2" fmla="*/ 683537 h 4387913"/>
              <a:gd name="connsiteX3" fmla="*/ 4240039 w 5801762"/>
              <a:gd name="connsiteY3" fmla="*/ 837446 h 4387913"/>
              <a:gd name="connsiteX4" fmla="*/ 5579952 w 5801762"/>
              <a:gd name="connsiteY4" fmla="*/ 1878594 h 4387913"/>
              <a:gd name="connsiteX5" fmla="*/ 5570899 w 5801762"/>
              <a:gd name="connsiteY5" fmla="*/ 2557604 h 4387913"/>
              <a:gd name="connsiteX6" fmla="*/ 4240039 w 5801762"/>
              <a:gd name="connsiteY6" fmla="*/ 3589699 h 4387913"/>
              <a:gd name="connsiteX7" fmla="*/ 2900126 w 5801762"/>
              <a:gd name="connsiteY7" fmla="*/ 3725501 h 4387913"/>
              <a:gd name="connsiteX8" fmla="*/ 1551160 w 5801762"/>
              <a:gd name="connsiteY8" fmla="*/ 3616860 h 4387913"/>
              <a:gd name="connsiteX9" fmla="*/ 220301 w 5801762"/>
              <a:gd name="connsiteY9" fmla="*/ 3870357 h 4387913"/>
              <a:gd name="connsiteX10" fmla="*/ 220301 w 5801762"/>
              <a:gd name="connsiteY10" fmla="*/ 511521 h 4387913"/>
              <a:gd name="connsiteX0" fmla="*/ 8299 w 5589760"/>
              <a:gd name="connsiteY0" fmla="*/ 511521 h 4387913"/>
              <a:gd name="connsiteX1" fmla="*/ 1348211 w 5589760"/>
              <a:gd name="connsiteY1" fmla="*/ 801232 h 4387913"/>
              <a:gd name="connsiteX2" fmla="*/ 2688124 w 5589760"/>
              <a:gd name="connsiteY2" fmla="*/ 683537 h 4387913"/>
              <a:gd name="connsiteX3" fmla="*/ 4028037 w 5589760"/>
              <a:gd name="connsiteY3" fmla="*/ 837446 h 4387913"/>
              <a:gd name="connsiteX4" fmla="*/ 5367950 w 5589760"/>
              <a:gd name="connsiteY4" fmla="*/ 1878594 h 4387913"/>
              <a:gd name="connsiteX5" fmla="*/ 5358897 w 5589760"/>
              <a:gd name="connsiteY5" fmla="*/ 2557604 h 4387913"/>
              <a:gd name="connsiteX6" fmla="*/ 4028037 w 5589760"/>
              <a:gd name="connsiteY6" fmla="*/ 3589699 h 4387913"/>
              <a:gd name="connsiteX7" fmla="*/ 2688124 w 5589760"/>
              <a:gd name="connsiteY7" fmla="*/ 3725501 h 4387913"/>
              <a:gd name="connsiteX8" fmla="*/ 1339158 w 5589760"/>
              <a:gd name="connsiteY8" fmla="*/ 3616860 h 4387913"/>
              <a:gd name="connsiteX9" fmla="*/ 8299 w 5589760"/>
              <a:gd name="connsiteY9" fmla="*/ 3870357 h 4387913"/>
              <a:gd name="connsiteX10" fmla="*/ 8299 w 5589760"/>
              <a:gd name="connsiteY10" fmla="*/ 511521 h 4387913"/>
              <a:gd name="connsiteX0" fmla="*/ 8299 w 5589760"/>
              <a:gd name="connsiteY0" fmla="*/ 511521 h 3870357"/>
              <a:gd name="connsiteX1" fmla="*/ 1348211 w 5589760"/>
              <a:gd name="connsiteY1" fmla="*/ 801232 h 3870357"/>
              <a:gd name="connsiteX2" fmla="*/ 2688124 w 5589760"/>
              <a:gd name="connsiteY2" fmla="*/ 683537 h 3870357"/>
              <a:gd name="connsiteX3" fmla="*/ 4028037 w 5589760"/>
              <a:gd name="connsiteY3" fmla="*/ 837446 h 3870357"/>
              <a:gd name="connsiteX4" fmla="*/ 5367950 w 5589760"/>
              <a:gd name="connsiteY4" fmla="*/ 1878594 h 3870357"/>
              <a:gd name="connsiteX5" fmla="*/ 5358897 w 5589760"/>
              <a:gd name="connsiteY5" fmla="*/ 2557604 h 3870357"/>
              <a:gd name="connsiteX6" fmla="*/ 4028037 w 5589760"/>
              <a:gd name="connsiteY6" fmla="*/ 3589699 h 3870357"/>
              <a:gd name="connsiteX7" fmla="*/ 2688124 w 5589760"/>
              <a:gd name="connsiteY7" fmla="*/ 3725501 h 3870357"/>
              <a:gd name="connsiteX8" fmla="*/ 1339158 w 5589760"/>
              <a:gd name="connsiteY8" fmla="*/ 3616860 h 3870357"/>
              <a:gd name="connsiteX9" fmla="*/ 8299 w 5589760"/>
              <a:gd name="connsiteY9" fmla="*/ 3870357 h 3870357"/>
              <a:gd name="connsiteX10" fmla="*/ 8299 w 5589760"/>
              <a:gd name="connsiteY10" fmla="*/ 511521 h 3870357"/>
              <a:gd name="connsiteX0" fmla="*/ 8299 w 5589760"/>
              <a:gd name="connsiteY0" fmla="*/ 6789 h 3365625"/>
              <a:gd name="connsiteX1" fmla="*/ 1348211 w 5589760"/>
              <a:gd name="connsiteY1" fmla="*/ 296500 h 3365625"/>
              <a:gd name="connsiteX2" fmla="*/ 2688124 w 5589760"/>
              <a:gd name="connsiteY2" fmla="*/ 178805 h 3365625"/>
              <a:gd name="connsiteX3" fmla="*/ 4028037 w 5589760"/>
              <a:gd name="connsiteY3" fmla="*/ 332714 h 3365625"/>
              <a:gd name="connsiteX4" fmla="*/ 5367950 w 5589760"/>
              <a:gd name="connsiteY4" fmla="*/ 1373862 h 3365625"/>
              <a:gd name="connsiteX5" fmla="*/ 5358897 w 5589760"/>
              <a:gd name="connsiteY5" fmla="*/ 2052872 h 3365625"/>
              <a:gd name="connsiteX6" fmla="*/ 4028037 w 5589760"/>
              <a:gd name="connsiteY6" fmla="*/ 3084967 h 3365625"/>
              <a:gd name="connsiteX7" fmla="*/ 2688124 w 5589760"/>
              <a:gd name="connsiteY7" fmla="*/ 3220769 h 3365625"/>
              <a:gd name="connsiteX8" fmla="*/ 1339158 w 5589760"/>
              <a:gd name="connsiteY8" fmla="*/ 3112128 h 3365625"/>
              <a:gd name="connsiteX9" fmla="*/ 8299 w 5589760"/>
              <a:gd name="connsiteY9" fmla="*/ 3365625 h 3365625"/>
              <a:gd name="connsiteX10" fmla="*/ 8299 w 5589760"/>
              <a:gd name="connsiteY10" fmla="*/ 6789 h 3365625"/>
              <a:gd name="connsiteX0" fmla="*/ 8299 w 5589760"/>
              <a:gd name="connsiteY0" fmla="*/ 6789 h 3365625"/>
              <a:gd name="connsiteX1" fmla="*/ 1348211 w 5589760"/>
              <a:gd name="connsiteY1" fmla="*/ 296500 h 3365625"/>
              <a:gd name="connsiteX2" fmla="*/ 2688124 w 5589760"/>
              <a:gd name="connsiteY2" fmla="*/ 178805 h 3365625"/>
              <a:gd name="connsiteX3" fmla="*/ 4028037 w 5589760"/>
              <a:gd name="connsiteY3" fmla="*/ 332714 h 3365625"/>
              <a:gd name="connsiteX4" fmla="*/ 5367950 w 5589760"/>
              <a:gd name="connsiteY4" fmla="*/ 1373862 h 3365625"/>
              <a:gd name="connsiteX5" fmla="*/ 5358897 w 5589760"/>
              <a:gd name="connsiteY5" fmla="*/ 2052872 h 3365625"/>
              <a:gd name="connsiteX6" fmla="*/ 4028037 w 5589760"/>
              <a:gd name="connsiteY6" fmla="*/ 3084967 h 3365625"/>
              <a:gd name="connsiteX7" fmla="*/ 2688124 w 5589760"/>
              <a:gd name="connsiteY7" fmla="*/ 3220769 h 3365625"/>
              <a:gd name="connsiteX8" fmla="*/ 1339158 w 5589760"/>
              <a:gd name="connsiteY8" fmla="*/ 3112128 h 3365625"/>
              <a:gd name="connsiteX9" fmla="*/ 8299 w 5589760"/>
              <a:gd name="connsiteY9" fmla="*/ 3365625 h 3365625"/>
              <a:gd name="connsiteX10" fmla="*/ 8299 w 5589760"/>
              <a:gd name="connsiteY10" fmla="*/ 6789 h 3365625"/>
              <a:gd name="connsiteX0" fmla="*/ 8299 w 5582216"/>
              <a:gd name="connsiteY0" fmla="*/ 6789 h 3365625"/>
              <a:gd name="connsiteX1" fmla="*/ 1348211 w 5582216"/>
              <a:gd name="connsiteY1" fmla="*/ 296500 h 3365625"/>
              <a:gd name="connsiteX2" fmla="*/ 2688124 w 5582216"/>
              <a:gd name="connsiteY2" fmla="*/ 178805 h 3365625"/>
              <a:gd name="connsiteX3" fmla="*/ 4028037 w 5582216"/>
              <a:gd name="connsiteY3" fmla="*/ 332714 h 3365625"/>
              <a:gd name="connsiteX4" fmla="*/ 5367950 w 5582216"/>
              <a:gd name="connsiteY4" fmla="*/ 1373862 h 3365625"/>
              <a:gd name="connsiteX5" fmla="*/ 5358897 w 5582216"/>
              <a:gd name="connsiteY5" fmla="*/ 2052872 h 3365625"/>
              <a:gd name="connsiteX6" fmla="*/ 4028037 w 5582216"/>
              <a:gd name="connsiteY6" fmla="*/ 3084967 h 3365625"/>
              <a:gd name="connsiteX7" fmla="*/ 2688124 w 5582216"/>
              <a:gd name="connsiteY7" fmla="*/ 3220769 h 3365625"/>
              <a:gd name="connsiteX8" fmla="*/ 1339158 w 5582216"/>
              <a:gd name="connsiteY8" fmla="*/ 3112128 h 3365625"/>
              <a:gd name="connsiteX9" fmla="*/ 8299 w 5582216"/>
              <a:gd name="connsiteY9" fmla="*/ 3365625 h 3365625"/>
              <a:gd name="connsiteX10" fmla="*/ 8299 w 5582216"/>
              <a:gd name="connsiteY10" fmla="*/ 6789 h 3365625"/>
              <a:gd name="connsiteX0" fmla="*/ 8299 w 5582216"/>
              <a:gd name="connsiteY0" fmla="*/ 6789 h 3365625"/>
              <a:gd name="connsiteX1" fmla="*/ 1348211 w 5582216"/>
              <a:gd name="connsiteY1" fmla="*/ 296500 h 3365625"/>
              <a:gd name="connsiteX2" fmla="*/ 2688124 w 5582216"/>
              <a:gd name="connsiteY2" fmla="*/ 178805 h 3365625"/>
              <a:gd name="connsiteX3" fmla="*/ 4028037 w 5582216"/>
              <a:gd name="connsiteY3" fmla="*/ 332714 h 3365625"/>
              <a:gd name="connsiteX4" fmla="*/ 5367950 w 5582216"/>
              <a:gd name="connsiteY4" fmla="*/ 1373862 h 3365625"/>
              <a:gd name="connsiteX5" fmla="*/ 5358897 w 5582216"/>
              <a:gd name="connsiteY5" fmla="*/ 2052872 h 3365625"/>
              <a:gd name="connsiteX6" fmla="*/ 4028037 w 5582216"/>
              <a:gd name="connsiteY6" fmla="*/ 3084967 h 3365625"/>
              <a:gd name="connsiteX7" fmla="*/ 2688124 w 5582216"/>
              <a:gd name="connsiteY7" fmla="*/ 3220769 h 3365625"/>
              <a:gd name="connsiteX8" fmla="*/ 1339158 w 5582216"/>
              <a:gd name="connsiteY8" fmla="*/ 3112128 h 3365625"/>
              <a:gd name="connsiteX9" fmla="*/ 8299 w 5582216"/>
              <a:gd name="connsiteY9" fmla="*/ 3365625 h 3365625"/>
              <a:gd name="connsiteX10" fmla="*/ 8299 w 5582216"/>
              <a:gd name="connsiteY10" fmla="*/ 6789 h 3365625"/>
              <a:gd name="connsiteX0" fmla="*/ 8299 w 5379267"/>
              <a:gd name="connsiteY0" fmla="*/ 6789 h 3365625"/>
              <a:gd name="connsiteX1" fmla="*/ 1348211 w 5379267"/>
              <a:gd name="connsiteY1" fmla="*/ 296500 h 3365625"/>
              <a:gd name="connsiteX2" fmla="*/ 2688124 w 5379267"/>
              <a:gd name="connsiteY2" fmla="*/ 178805 h 3365625"/>
              <a:gd name="connsiteX3" fmla="*/ 4028037 w 5379267"/>
              <a:gd name="connsiteY3" fmla="*/ 332714 h 3365625"/>
              <a:gd name="connsiteX4" fmla="*/ 5367950 w 5379267"/>
              <a:gd name="connsiteY4" fmla="*/ 1373862 h 3365625"/>
              <a:gd name="connsiteX5" fmla="*/ 5358897 w 5379267"/>
              <a:gd name="connsiteY5" fmla="*/ 2052872 h 3365625"/>
              <a:gd name="connsiteX6" fmla="*/ 4028037 w 5379267"/>
              <a:gd name="connsiteY6" fmla="*/ 3084967 h 3365625"/>
              <a:gd name="connsiteX7" fmla="*/ 2688124 w 5379267"/>
              <a:gd name="connsiteY7" fmla="*/ 3220769 h 3365625"/>
              <a:gd name="connsiteX8" fmla="*/ 1339158 w 5379267"/>
              <a:gd name="connsiteY8" fmla="*/ 3112128 h 3365625"/>
              <a:gd name="connsiteX9" fmla="*/ 8299 w 5379267"/>
              <a:gd name="connsiteY9" fmla="*/ 3365625 h 3365625"/>
              <a:gd name="connsiteX10" fmla="*/ 8299 w 5379267"/>
              <a:gd name="connsiteY10" fmla="*/ 6789 h 3365625"/>
              <a:gd name="connsiteX0" fmla="*/ 8299 w 5379267"/>
              <a:gd name="connsiteY0" fmla="*/ 6789 h 3365625"/>
              <a:gd name="connsiteX1" fmla="*/ 1348211 w 5379267"/>
              <a:gd name="connsiteY1" fmla="*/ 296500 h 3365625"/>
              <a:gd name="connsiteX2" fmla="*/ 2688124 w 5379267"/>
              <a:gd name="connsiteY2" fmla="*/ 178805 h 3365625"/>
              <a:gd name="connsiteX3" fmla="*/ 4028037 w 5379267"/>
              <a:gd name="connsiteY3" fmla="*/ 332714 h 3365625"/>
              <a:gd name="connsiteX4" fmla="*/ 5367950 w 5379267"/>
              <a:gd name="connsiteY4" fmla="*/ 1373862 h 3365625"/>
              <a:gd name="connsiteX5" fmla="*/ 5358897 w 5379267"/>
              <a:gd name="connsiteY5" fmla="*/ 2052872 h 3365625"/>
              <a:gd name="connsiteX6" fmla="*/ 4028037 w 5379267"/>
              <a:gd name="connsiteY6" fmla="*/ 3084967 h 3365625"/>
              <a:gd name="connsiteX7" fmla="*/ 2688124 w 5379267"/>
              <a:gd name="connsiteY7" fmla="*/ 3220769 h 3365625"/>
              <a:gd name="connsiteX8" fmla="*/ 1339158 w 5379267"/>
              <a:gd name="connsiteY8" fmla="*/ 3112128 h 3365625"/>
              <a:gd name="connsiteX9" fmla="*/ 8299 w 5379267"/>
              <a:gd name="connsiteY9" fmla="*/ 3365625 h 3365625"/>
              <a:gd name="connsiteX10" fmla="*/ 8299 w 5379267"/>
              <a:gd name="connsiteY10" fmla="*/ 6789 h 3365625"/>
              <a:gd name="connsiteX0" fmla="*/ 8299 w 5379267"/>
              <a:gd name="connsiteY0" fmla="*/ 6789 h 3365625"/>
              <a:gd name="connsiteX1" fmla="*/ 1348211 w 5379267"/>
              <a:gd name="connsiteY1" fmla="*/ 296500 h 3365625"/>
              <a:gd name="connsiteX2" fmla="*/ 2688124 w 5379267"/>
              <a:gd name="connsiteY2" fmla="*/ 178805 h 3365625"/>
              <a:gd name="connsiteX3" fmla="*/ 4028037 w 5379267"/>
              <a:gd name="connsiteY3" fmla="*/ 332714 h 3365625"/>
              <a:gd name="connsiteX4" fmla="*/ 5367950 w 5379267"/>
              <a:gd name="connsiteY4" fmla="*/ 1373862 h 3365625"/>
              <a:gd name="connsiteX5" fmla="*/ 5358897 w 5379267"/>
              <a:gd name="connsiteY5" fmla="*/ 2052872 h 3365625"/>
              <a:gd name="connsiteX6" fmla="*/ 4028037 w 5379267"/>
              <a:gd name="connsiteY6" fmla="*/ 3084967 h 3365625"/>
              <a:gd name="connsiteX7" fmla="*/ 2688124 w 5379267"/>
              <a:gd name="connsiteY7" fmla="*/ 3220769 h 3365625"/>
              <a:gd name="connsiteX8" fmla="*/ 1339158 w 5379267"/>
              <a:gd name="connsiteY8" fmla="*/ 3112128 h 3365625"/>
              <a:gd name="connsiteX9" fmla="*/ 8299 w 5379267"/>
              <a:gd name="connsiteY9" fmla="*/ 3365625 h 3365625"/>
              <a:gd name="connsiteX10" fmla="*/ 8299 w 5379267"/>
              <a:gd name="connsiteY10" fmla="*/ 6789 h 336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79267" h="3365625">
                <a:moveTo>
                  <a:pt x="8299" y="6789"/>
                </a:moveTo>
                <a:cubicBezTo>
                  <a:pt x="475307" y="262549"/>
                  <a:pt x="901574" y="267831"/>
                  <a:pt x="1348211" y="296500"/>
                </a:cubicBezTo>
                <a:cubicBezTo>
                  <a:pt x="1794848" y="325169"/>
                  <a:pt x="2241486" y="172769"/>
                  <a:pt x="2688124" y="178805"/>
                </a:cubicBezTo>
                <a:cubicBezTo>
                  <a:pt x="3134762" y="184841"/>
                  <a:pt x="3581399" y="133538"/>
                  <a:pt x="4028037" y="332714"/>
                </a:cubicBezTo>
                <a:cubicBezTo>
                  <a:pt x="4474675" y="531890"/>
                  <a:pt x="5130296" y="951367"/>
                  <a:pt x="5367950" y="1373862"/>
                </a:cubicBezTo>
                <a:cubicBezTo>
                  <a:pt x="5379267" y="1806165"/>
                  <a:pt x="5375495" y="1670363"/>
                  <a:pt x="5358897" y="2052872"/>
                </a:cubicBezTo>
                <a:cubicBezTo>
                  <a:pt x="5092574" y="2449715"/>
                  <a:pt x="4473166" y="2890318"/>
                  <a:pt x="4028037" y="3084967"/>
                </a:cubicBezTo>
                <a:cubicBezTo>
                  <a:pt x="3582908" y="3279617"/>
                  <a:pt x="3136270" y="3216242"/>
                  <a:pt x="2688124" y="3220769"/>
                </a:cubicBezTo>
                <a:cubicBezTo>
                  <a:pt x="2239978" y="3225296"/>
                  <a:pt x="1785795" y="3087985"/>
                  <a:pt x="1339158" y="3112128"/>
                </a:cubicBezTo>
                <a:cubicBezTo>
                  <a:pt x="892521" y="3136271"/>
                  <a:pt x="580931" y="3209452"/>
                  <a:pt x="8299" y="3365625"/>
                </a:cubicBezTo>
                <a:cubicBezTo>
                  <a:pt x="0" y="0"/>
                  <a:pt x="15089" y="3351290"/>
                  <a:pt x="8299" y="6789"/>
                </a:cubicBez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 w="15875">
            <a:solidFill>
              <a:schemeClr val="accent1">
                <a:lumMod val="75000"/>
                <a:alpha val="63000"/>
              </a:schemeClr>
            </a:solidFill>
          </a:ln>
          <a:scene3d>
            <a:camera prst="orthographicFront">
              <a:rot lat="17688841" lon="2284593" rev="19474980"/>
            </a:camera>
            <a:lightRig rig="chilly" dir="t"/>
          </a:scene3d>
          <a:sp3d prstMaterial="metal"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9" name="Group 29"/>
          <p:cNvGrpSpPr/>
          <p:nvPr/>
        </p:nvGrpSpPr>
        <p:grpSpPr>
          <a:xfrm>
            <a:off x="1524000" y="712478"/>
            <a:ext cx="533400" cy="3348000"/>
            <a:chOff x="1600200" y="1842653"/>
            <a:chExt cx="533400" cy="3348000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2097388" y="1842653"/>
              <a:ext cx="0" cy="3348000"/>
            </a:xfrm>
            <a:prstGeom prst="straightConnector1">
              <a:avLst/>
            </a:prstGeom>
            <a:ln>
              <a:headEnd type="triangle" w="sm" len="med"/>
              <a:tailEnd type="triangle" w="sm" len="med"/>
            </a:ln>
            <a:scene3d>
              <a:camera prst="orthographicFront">
                <a:rot lat="17688841" lon="2284593" rev="19474980"/>
              </a:camera>
              <a:lightRig rig="chilly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600200" y="3251284"/>
              <a:ext cx="533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05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62 cm</a:t>
              </a:r>
            </a:p>
          </p:txBody>
        </p:sp>
      </p:grpSp>
      <p:grpSp>
        <p:nvGrpSpPr>
          <p:cNvPr id="11" name="Group 30"/>
          <p:cNvGrpSpPr/>
          <p:nvPr/>
        </p:nvGrpSpPr>
        <p:grpSpPr>
          <a:xfrm>
            <a:off x="2971800" y="982300"/>
            <a:ext cx="533400" cy="2815629"/>
            <a:chOff x="3048000" y="2112475"/>
            <a:chExt cx="533400" cy="2815629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3276600" y="2112475"/>
              <a:ext cx="9053" cy="2815629"/>
            </a:xfrm>
            <a:prstGeom prst="straightConnector1">
              <a:avLst/>
            </a:prstGeom>
            <a:ln>
              <a:headEnd type="triangle" w="sm" len="med"/>
              <a:tailEnd type="triangle" w="sm" len="med"/>
            </a:ln>
            <a:scene3d>
              <a:camera prst="orthographicFront">
                <a:rot lat="17688841" lon="2284593" rev="19474980"/>
              </a:camera>
              <a:lightRig rig="chilly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48000" y="3048000"/>
              <a:ext cx="533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05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51 cm</a:t>
              </a:r>
            </a:p>
          </p:txBody>
        </p:sp>
      </p:grpSp>
      <p:grpSp>
        <p:nvGrpSpPr>
          <p:cNvPr id="13" name="Group 31"/>
          <p:cNvGrpSpPr/>
          <p:nvPr/>
        </p:nvGrpSpPr>
        <p:grpSpPr>
          <a:xfrm>
            <a:off x="4267200" y="875025"/>
            <a:ext cx="533400" cy="3024000"/>
            <a:chOff x="4343400" y="2005200"/>
            <a:chExt cx="533400" cy="3024000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4630094" y="2005200"/>
              <a:ext cx="0" cy="3024000"/>
            </a:xfrm>
            <a:prstGeom prst="straightConnector1">
              <a:avLst/>
            </a:prstGeom>
            <a:ln>
              <a:headEnd type="triangle" w="sm" len="med"/>
              <a:tailEnd type="triangle" w="sm" len="med"/>
            </a:ln>
            <a:scene3d>
              <a:camera prst="orthographicFront">
                <a:rot lat="17688841" lon="2284593" rev="19474980"/>
              </a:camera>
              <a:lightRig rig="chilly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343400" y="3048000"/>
              <a:ext cx="533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05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55 cm</a:t>
              </a:r>
            </a:p>
          </p:txBody>
        </p:sp>
      </p:grpSp>
      <p:grpSp>
        <p:nvGrpSpPr>
          <p:cNvPr id="15" name="Group 32"/>
          <p:cNvGrpSpPr/>
          <p:nvPr/>
        </p:nvGrpSpPr>
        <p:grpSpPr>
          <a:xfrm>
            <a:off x="5562600" y="1010625"/>
            <a:ext cx="533400" cy="2736000"/>
            <a:chOff x="5638800" y="2140800"/>
            <a:chExt cx="533400" cy="2736000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5970759" y="2140800"/>
              <a:ext cx="0" cy="2736000"/>
            </a:xfrm>
            <a:prstGeom prst="straightConnector1">
              <a:avLst/>
            </a:prstGeom>
            <a:ln>
              <a:headEnd type="triangle" w="sm" len="med"/>
              <a:tailEnd type="triangle" w="sm" len="med"/>
            </a:ln>
            <a:scene3d>
              <a:camera prst="orthographicFront">
                <a:rot lat="17688841" lon="2284593" rev="19474980"/>
              </a:camera>
              <a:lightRig rig="chilly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638800" y="3048000"/>
              <a:ext cx="533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05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50 cm</a:t>
              </a:r>
            </a:p>
          </p:txBody>
        </p:sp>
      </p:grpSp>
      <p:grpSp>
        <p:nvGrpSpPr>
          <p:cNvPr id="17" name="Group 33"/>
          <p:cNvGrpSpPr/>
          <p:nvPr/>
        </p:nvGrpSpPr>
        <p:grpSpPr>
          <a:xfrm>
            <a:off x="7182896" y="2053919"/>
            <a:ext cx="609600" cy="684000"/>
            <a:chOff x="7239000" y="3184094"/>
            <a:chExt cx="609600" cy="684000"/>
          </a:xfrm>
        </p:grpSpPr>
        <p:cxnSp>
          <p:nvCxnSpPr>
            <p:cNvPr id="22" name="Straight Arrow Connector 21"/>
            <p:cNvCxnSpPr/>
            <p:nvPr/>
          </p:nvCxnSpPr>
          <p:spPr>
            <a:xfrm flipH="1">
              <a:off x="7239000" y="3184094"/>
              <a:ext cx="0" cy="684000"/>
            </a:xfrm>
            <a:prstGeom prst="straightConnector1">
              <a:avLst/>
            </a:prstGeom>
            <a:ln w="15875">
              <a:headEnd type="triangle" w="sm" len="med"/>
              <a:tailEnd type="triangle" w="sm" len="med"/>
            </a:ln>
            <a:scene3d>
              <a:camera prst="orthographicFront">
                <a:rot lat="17688841" lon="2284593" rev="19474980"/>
              </a:camera>
              <a:lightRig rig="chilly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315200" y="3403684"/>
              <a:ext cx="533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05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12 cm</a:t>
              </a:r>
            </a:p>
          </p:txBody>
        </p:sp>
      </p:grpSp>
      <p:grpSp>
        <p:nvGrpSpPr>
          <p:cNvPr id="23" name="Group 34"/>
          <p:cNvGrpSpPr/>
          <p:nvPr/>
        </p:nvGrpSpPr>
        <p:grpSpPr>
          <a:xfrm>
            <a:off x="1865012" y="2449637"/>
            <a:ext cx="5364000" cy="255504"/>
            <a:chOff x="1941212" y="3579812"/>
            <a:chExt cx="5364000" cy="255504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1941212" y="3579812"/>
              <a:ext cx="5364000" cy="1588"/>
            </a:xfrm>
            <a:prstGeom prst="straightConnector1">
              <a:avLst/>
            </a:prstGeom>
            <a:ln>
              <a:headEnd type="triangle" w="sm" len="med"/>
              <a:tailEnd type="triangle" w="sm" len="med"/>
            </a:ln>
            <a:scene3d>
              <a:camera prst="orthographicFront">
                <a:rot lat="17688841" lon="2284593" rev="19474980"/>
              </a:camera>
              <a:lightRig rig="chilly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733800" y="3581400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05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100 cm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10200" y="0"/>
            <a:ext cx="3733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NUMERIČNA INTEGRACIJA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304800" y="2895600"/>
            <a:ext cx="8534400" cy="6858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6" name="Rounded Rectangle 25"/>
          <p:cNvSpPr/>
          <p:nvPr/>
        </p:nvSpPr>
        <p:spPr>
          <a:xfrm>
            <a:off x="304800" y="5334000"/>
            <a:ext cx="8534400" cy="10668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5" name="Rounded Rectangle 24"/>
          <p:cNvSpPr/>
          <p:nvPr/>
        </p:nvSpPr>
        <p:spPr>
          <a:xfrm>
            <a:off x="304800" y="4572000"/>
            <a:ext cx="8534400" cy="6096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4" name="Rounded Rectangle 23"/>
          <p:cNvSpPr/>
          <p:nvPr/>
        </p:nvSpPr>
        <p:spPr>
          <a:xfrm>
            <a:off x="304800" y="3657600"/>
            <a:ext cx="8534400" cy="8382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3" name="Rounded Rectangle 22"/>
          <p:cNvSpPr/>
          <p:nvPr/>
        </p:nvSpPr>
        <p:spPr>
          <a:xfrm>
            <a:off x="304800" y="1447800"/>
            <a:ext cx="8534400" cy="6096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4800" y="914400"/>
            <a:ext cx="853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sl-SI" dirty="0">
                <a:solidFill>
                  <a:srgbClr val="FF0000"/>
                </a:solidFill>
                <a:latin typeface="+mn-lt"/>
              </a:rPr>
              <a:t>Diferencialna enačba</a:t>
            </a:r>
            <a:r>
              <a:rPr lang="sl-SI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funkcijska enačba, v kateri nastopajo odvodi iskane funkcije.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733800" y="5334000"/>
            <a:ext cx="426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parcialna diferencialna enačba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</a:t>
            </a:r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2. reda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</a:t>
            </a:r>
            <a:endParaRPr lang="en-GB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4114800" y="1595645"/>
            <a:ext cx="4038600" cy="38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</a:pPr>
            <a:r>
              <a:rPr lang="en-US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diferencialna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ena</a:t>
            </a:r>
            <a:r>
              <a:rPr lang="sl-SI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čba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kot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funkcijo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endParaRPr lang="en-GB" sz="2800" b="0" i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4038600" y="3681827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diferencialna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ena</a:t>
            </a:r>
            <a:r>
              <a:rPr lang="sl-SI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čba</a:t>
            </a:r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2. reda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</a:t>
            </a:r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</a:t>
            </a:r>
            <a:endParaRPr lang="en-GB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4114559" y="4700149"/>
            <a:ext cx="2837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diferencialna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ena</a:t>
            </a:r>
            <a:r>
              <a:rPr lang="sl-SI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čba</a:t>
            </a:r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3</a:t>
            </a:r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reda</a:t>
            </a:r>
            <a:endParaRPr lang="en-GB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3733800" y="5715000"/>
            <a:ext cx="4953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sl-SI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Diferencialne enačbe za funkcije ene spremenljivke imenujemo </a:t>
            </a:r>
            <a:r>
              <a:rPr lang="sl-SI" sz="1400" b="0" dirty="0">
                <a:solidFill>
                  <a:srgbClr val="FF0000"/>
                </a:solidFill>
                <a:latin typeface="+mn-lt"/>
              </a:rPr>
              <a:t>navadne</a:t>
            </a:r>
            <a:r>
              <a:rPr lang="sl-SI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ko nastopajo parcialni odvodi na več spremenljivk pa pravimo, da so to </a:t>
            </a:r>
            <a:r>
              <a:rPr lang="sl-SI" sz="1400" b="0" dirty="0">
                <a:solidFill>
                  <a:srgbClr val="FF0000"/>
                </a:solidFill>
                <a:latin typeface="+mn-lt"/>
              </a:rPr>
              <a:t>parcialne</a:t>
            </a:r>
            <a:r>
              <a:rPr lang="sl-SI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diferencialne enačbe</a:t>
            </a:r>
            <a:endParaRPr lang="en-GB" sz="1400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4038600" y="3999025"/>
            <a:ext cx="4495800" cy="46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sl-SI" sz="1600" b="0" dirty="0">
                <a:solidFill>
                  <a:srgbClr val="FF3300"/>
                </a:solidFill>
                <a:latin typeface="+mn-lt"/>
              </a:rPr>
              <a:t>Red</a:t>
            </a:r>
            <a:r>
              <a:rPr lang="sl-SI" sz="1600" b="0" dirty="0">
                <a:latin typeface="+mn-lt"/>
              </a:rPr>
              <a:t> </a:t>
            </a:r>
            <a:r>
              <a:rPr lang="sl-SI" sz="1600" b="0" dirty="0">
                <a:solidFill>
                  <a:srgbClr val="FF3300"/>
                </a:solidFill>
                <a:latin typeface="+mn-lt"/>
              </a:rPr>
              <a:t>diferencialne enačbe</a:t>
            </a:r>
            <a:r>
              <a:rPr lang="sl-SI" sz="1600" b="0" dirty="0">
                <a:latin typeface="+mn-lt"/>
              </a:rPr>
              <a:t> 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red najvišjega odvoda, ki v njej nastopa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endParaRPr lang="en-GB" sz="1600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8" name="Object 28"/>
          <p:cNvGraphicFramePr>
            <a:graphicFrameLocks noChangeAspect="1"/>
          </p:cNvGraphicFramePr>
          <p:nvPr/>
        </p:nvGraphicFramePr>
        <p:xfrm>
          <a:off x="762000" y="1524000"/>
          <a:ext cx="11430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0" name="Equation" r:id="rId3" imgW="495000" imgH="203040" progId="Equation.DSMT4">
                  <p:embed/>
                </p:oleObj>
              </mc:Choice>
              <mc:Fallback>
                <p:oleObj name="Equation" r:id="rId3" imgW="495000" imgH="20304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1143000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9"/>
          <p:cNvGraphicFramePr>
            <a:graphicFrameLocks noChangeAspect="1"/>
          </p:cNvGraphicFramePr>
          <p:nvPr/>
        </p:nvGraphicFramePr>
        <p:xfrm>
          <a:off x="609600" y="3758028"/>
          <a:ext cx="2743200" cy="432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1" name="Equation" r:id="rId5" imgW="1206360" imgH="203040" progId="Equation.DSMT4">
                  <p:embed/>
                </p:oleObj>
              </mc:Choice>
              <mc:Fallback>
                <p:oleObj name="Equation" r:id="rId5" imgW="1206360" imgH="20304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758028"/>
                        <a:ext cx="2743200" cy="4329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0"/>
          <p:cNvGraphicFramePr>
            <a:graphicFrameLocks noChangeAspect="1"/>
          </p:cNvGraphicFramePr>
          <p:nvPr/>
        </p:nvGraphicFramePr>
        <p:xfrm>
          <a:off x="685800" y="4644936"/>
          <a:ext cx="26098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2" name="Equation" r:id="rId7" imgW="1130040" imgH="228600" progId="Equation.DSMT4">
                  <p:embed/>
                </p:oleObj>
              </mc:Choice>
              <mc:Fallback>
                <p:oleObj name="Equation" r:id="rId7" imgW="1130040" imgH="2286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44936"/>
                        <a:ext cx="26098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1"/>
          <p:cNvGraphicFramePr>
            <a:graphicFrameLocks noChangeAspect="1"/>
          </p:cNvGraphicFramePr>
          <p:nvPr/>
        </p:nvGraphicFramePr>
        <p:xfrm>
          <a:off x="677862" y="5421313"/>
          <a:ext cx="176053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3" name="Equation" r:id="rId9" imgW="761760" imgH="241200" progId="Equation.DSMT4">
                  <p:embed/>
                </p:oleObj>
              </mc:Choice>
              <mc:Fallback>
                <p:oleObj name="Equation" r:id="rId9" imgW="761760" imgH="2412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2" y="5421313"/>
                        <a:ext cx="1760538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04800" y="4572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DIFERENCIALNE ENAČBE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840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DIFERENCIALNE ENAČBE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04800" y="2133600"/>
            <a:ext cx="8534400" cy="6858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119818" name="Object 10"/>
          <p:cNvGraphicFramePr>
            <a:graphicFrameLocks noChangeAspect="1"/>
          </p:cNvGraphicFramePr>
          <p:nvPr/>
        </p:nvGraphicFramePr>
        <p:xfrm>
          <a:off x="712959" y="2277632"/>
          <a:ext cx="1872587" cy="429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4" name="Equation" r:id="rId11" imgW="888840" imgH="203040" progId="Equation.DSMT4">
                  <p:embed/>
                </p:oleObj>
              </mc:Choice>
              <mc:Fallback>
                <p:oleObj name="Equation" r:id="rId11" imgW="888840" imgH="2030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59" y="2277632"/>
                        <a:ext cx="1872587" cy="4293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9" name="Object 11"/>
          <p:cNvGraphicFramePr>
            <a:graphicFrameLocks noChangeAspect="1"/>
          </p:cNvGraphicFramePr>
          <p:nvPr/>
        </p:nvGraphicFramePr>
        <p:xfrm>
          <a:off x="685800" y="2971800"/>
          <a:ext cx="1523999" cy="482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5" name="Equation" r:id="rId13" imgW="723600" imgH="228600" progId="Equation.DSMT4">
                  <p:embed/>
                </p:oleObj>
              </mc:Choice>
              <mc:Fallback>
                <p:oleObj name="Equation" r:id="rId13" imgW="72360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971800"/>
                        <a:ext cx="1523999" cy="4824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21"/>
          <p:cNvSpPr>
            <a:spLocks noChangeArrowheads="1"/>
          </p:cNvSpPr>
          <p:nvPr/>
        </p:nvSpPr>
        <p:spPr bwMode="auto">
          <a:xfrm>
            <a:off x="4114800" y="2209800"/>
            <a:ext cx="406463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b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avtonomna </a:t>
            </a:r>
            <a:r>
              <a:rPr lang="en-US" b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diferencialna </a:t>
            </a:r>
            <a:r>
              <a:rPr lang="en-US" b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ena</a:t>
            </a:r>
            <a:r>
              <a:rPr lang="sl-SI" b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čba </a:t>
            </a:r>
          </a:p>
          <a:p>
            <a:pPr>
              <a:spcBef>
                <a:spcPct val="0"/>
              </a:spcBef>
            </a:pPr>
            <a:r>
              <a:rPr lang="sl-SI" sz="16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(neodvisna spremenljivka ne nastopa v enačbi)</a:t>
            </a:r>
            <a:endParaRPr lang="en-GB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6" name="Rectangle 21"/>
          <p:cNvSpPr>
            <a:spLocks noChangeArrowheads="1"/>
          </p:cNvSpPr>
          <p:nvPr/>
        </p:nvSpPr>
        <p:spPr bwMode="auto">
          <a:xfrm>
            <a:off x="4114800" y="2889647"/>
            <a:ext cx="395685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b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nelinearna </a:t>
            </a:r>
            <a:r>
              <a:rPr lang="en-US" b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diferencialna </a:t>
            </a:r>
            <a:r>
              <a:rPr lang="en-US" b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ena</a:t>
            </a:r>
            <a:r>
              <a:rPr lang="sl-SI" b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čba </a:t>
            </a:r>
          </a:p>
          <a:p>
            <a:pPr>
              <a:spcBef>
                <a:spcPct val="0"/>
              </a:spcBef>
            </a:pPr>
            <a:r>
              <a:rPr lang="sl-SI" sz="16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(odvesna spremenljivka ne nastopa linearno)</a:t>
            </a:r>
            <a:endParaRPr lang="en-GB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6" grpId="0" animBg="1"/>
      <p:bldP spid="25" grpId="0" animBg="1"/>
      <p:bldP spid="24" grpId="0" animBg="1"/>
      <p:bldP spid="23" grpId="0" animBg="1"/>
      <p:bldP spid="10" grpId="0"/>
      <p:bldP spid="11" grpId="0"/>
      <p:bldP spid="13" grpId="0"/>
      <p:bldP spid="14" grpId="0"/>
      <p:bldP spid="15" grpId="0"/>
      <p:bldP spid="16" grpId="0"/>
      <p:bldP spid="17" grpId="0"/>
      <p:bldP spid="53" grpId="0" animBg="1"/>
      <p:bldP spid="55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304800" y="2743200"/>
            <a:ext cx="8534400" cy="5334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1" name="Rounded Rectangle 40"/>
          <p:cNvSpPr/>
          <p:nvPr/>
        </p:nvSpPr>
        <p:spPr>
          <a:xfrm>
            <a:off x="304800" y="3352800"/>
            <a:ext cx="8534400" cy="5334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2" name="Rounded Rectangle 41"/>
          <p:cNvSpPr/>
          <p:nvPr/>
        </p:nvSpPr>
        <p:spPr>
          <a:xfrm>
            <a:off x="304800" y="4038600"/>
            <a:ext cx="8534400" cy="5334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3" name="Rounded Rectangle 42"/>
          <p:cNvSpPr/>
          <p:nvPr/>
        </p:nvSpPr>
        <p:spPr>
          <a:xfrm>
            <a:off x="304800" y="4724400"/>
            <a:ext cx="8534400" cy="5334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4" name="Rounded Rectangle 43"/>
          <p:cNvSpPr/>
          <p:nvPr/>
        </p:nvSpPr>
        <p:spPr>
          <a:xfrm>
            <a:off x="304800" y="5410200"/>
            <a:ext cx="8534400" cy="8382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Rounded Rectangle 10"/>
          <p:cNvSpPr/>
          <p:nvPr/>
        </p:nvSpPr>
        <p:spPr>
          <a:xfrm>
            <a:off x="192088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PRIMITIVNA FUNKCIJA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753820-74BF-4B3C-B2B0-2D6CAD341A9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819400" y="604838"/>
            <a:ext cx="2819400" cy="461962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INTEGRAL</a:t>
            </a:r>
            <a:endParaRPr lang="sl-SI" sz="2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87136" y="1143000"/>
            <a:ext cx="82296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/>
            <a:r>
              <a:rPr lang="sl-SI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</a:t>
            </a:r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šujemo nalogo: </a:t>
            </a:r>
          </a:p>
          <a:p>
            <a:pPr algn="l"/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</a:t>
            </a:r>
            <a:r>
              <a:rPr lang="sl-SI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          Dana </a:t>
            </a:r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funkcija </a:t>
            </a:r>
            <a:r>
              <a:rPr lang="sl-SI" sz="20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sl-SI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Poišči </a:t>
            </a:r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funkcijo </a:t>
            </a:r>
            <a:r>
              <a:rPr lang="sl-SI" sz="20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katere odvod je enak </a:t>
            </a:r>
            <a:r>
              <a:rPr lang="sl-SI" sz="20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41564" y="2057400"/>
            <a:ext cx="81452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Kadar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’ </a:t>
            </a:r>
            <a:r>
              <a:rPr lang="sl-SI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(x)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=f(x)</a:t>
            </a:r>
            <a:r>
              <a:rPr lang="en-US" sz="20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pravimo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da je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(x)</a:t>
            </a:r>
            <a:r>
              <a:rPr lang="en-US" sz="20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primitivna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funkcija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funkcijo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f(x)</a:t>
            </a:r>
            <a:r>
              <a:rPr lang="en-US" sz="20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. </a:t>
            </a:r>
            <a:endParaRPr lang="en-GB" sz="2000" b="0" i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639633"/>
              </p:ext>
            </p:extLst>
          </p:nvPr>
        </p:nvGraphicFramePr>
        <p:xfrm>
          <a:off x="990600" y="2820534"/>
          <a:ext cx="16097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" name="Equation" r:id="rId3" imgW="787058" imgH="203112" progId="Equation.DSMT4">
                  <p:embed/>
                </p:oleObj>
              </mc:Choice>
              <mc:Fallback>
                <p:oleObj name="Equation" r:id="rId3" imgW="787058" imgH="203112" progId="Equation.DSMT4">
                  <p:embed/>
                  <p:pic>
                    <p:nvPicPr>
                      <p:cNvPr id="0" name="Picture 4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20534"/>
                        <a:ext cx="160972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156231"/>
              </p:ext>
            </p:extLst>
          </p:nvPr>
        </p:nvGraphicFramePr>
        <p:xfrm>
          <a:off x="5334000" y="2819400"/>
          <a:ext cx="15843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3" name="Equation" r:id="rId5" imgW="774364" imgH="203112" progId="Equation.DSMT4">
                  <p:embed/>
                </p:oleObj>
              </mc:Choice>
              <mc:Fallback>
                <p:oleObj name="Equation" r:id="rId5" imgW="774364" imgH="203112" progId="Equation.DSMT4">
                  <p:embed/>
                  <p:pic>
                    <p:nvPicPr>
                      <p:cNvPr id="0" name="Picture 4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819400"/>
                        <a:ext cx="158432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380048"/>
              </p:ext>
            </p:extLst>
          </p:nvPr>
        </p:nvGraphicFramePr>
        <p:xfrm>
          <a:off x="1042988" y="3430588"/>
          <a:ext cx="15827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" name="Equation" r:id="rId7" imgW="774364" imgH="203112" progId="Equation.DSMT4">
                  <p:embed/>
                </p:oleObj>
              </mc:Choice>
              <mc:Fallback>
                <p:oleObj name="Equation" r:id="rId7" imgW="774364" imgH="203112" progId="Equation.DSMT4">
                  <p:embed/>
                  <p:pic>
                    <p:nvPicPr>
                      <p:cNvPr id="0" name="Picture 4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430588"/>
                        <a:ext cx="1582737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691282"/>
              </p:ext>
            </p:extLst>
          </p:nvPr>
        </p:nvGraphicFramePr>
        <p:xfrm>
          <a:off x="5372100" y="3411538"/>
          <a:ext cx="18430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" name="Equation" r:id="rId9" imgW="901309" imgH="203112" progId="Equation.DSMT4">
                  <p:embed/>
                </p:oleObj>
              </mc:Choice>
              <mc:Fallback>
                <p:oleObj name="Equation" r:id="rId9" imgW="901309" imgH="203112" progId="Equation.DSMT4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3411538"/>
                        <a:ext cx="1843088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ine 13"/>
          <p:cNvSpPr>
            <a:spLocks noChangeShapeType="1"/>
          </p:cNvSpPr>
          <p:nvPr/>
        </p:nvSpPr>
        <p:spPr bwMode="auto">
          <a:xfrm>
            <a:off x="3810000" y="3048000"/>
            <a:ext cx="609600" cy="1587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3810000" y="3657600"/>
            <a:ext cx="609600" cy="1588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l-SI"/>
          </a:p>
        </p:txBody>
      </p:sp>
      <p:graphicFrame>
        <p:nvGraphicFramePr>
          <p:cNvPr id="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881262"/>
              </p:ext>
            </p:extLst>
          </p:nvPr>
        </p:nvGraphicFramePr>
        <p:xfrm>
          <a:off x="1041400" y="4076700"/>
          <a:ext cx="124777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" name="Equation" r:id="rId11" imgW="609600" imgH="228600" progId="Equation.DSMT4">
                  <p:embed/>
                </p:oleObj>
              </mc:Choice>
              <mc:Fallback>
                <p:oleObj name="Equation" r:id="rId11" imgW="609600" imgH="228600" progId="Equation.DSMT4">
                  <p:embed/>
                  <p:pic>
                    <p:nvPicPr>
                      <p:cNvPr id="0" name="Picture 4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4076700"/>
                        <a:ext cx="1247775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463962"/>
              </p:ext>
            </p:extLst>
          </p:nvPr>
        </p:nvGraphicFramePr>
        <p:xfrm>
          <a:off x="5384800" y="4051300"/>
          <a:ext cx="12731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" name="Equation" r:id="rId13" imgW="622030" imgH="228501" progId="Equation.DSMT4">
                  <p:embed/>
                </p:oleObj>
              </mc:Choice>
              <mc:Fallback>
                <p:oleObj name="Equation" r:id="rId13" imgW="622030" imgH="228501" progId="Equation.DSMT4">
                  <p:embed/>
                  <p:pic>
                    <p:nvPicPr>
                      <p:cNvPr id="0" name="Picture 4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4051300"/>
                        <a:ext cx="1273175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3810000" y="4343400"/>
            <a:ext cx="609600" cy="1588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l-SI"/>
          </a:p>
        </p:txBody>
      </p:sp>
      <p:graphicFrame>
        <p:nvGraphicFramePr>
          <p:cNvPr id="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571325"/>
              </p:ext>
            </p:extLst>
          </p:nvPr>
        </p:nvGraphicFramePr>
        <p:xfrm>
          <a:off x="1001713" y="4783138"/>
          <a:ext cx="11445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" name="Equation" r:id="rId15" imgW="558558" imgH="203112" progId="Equation.DSMT4">
                  <p:embed/>
                </p:oleObj>
              </mc:Choice>
              <mc:Fallback>
                <p:oleObj name="Equation" r:id="rId15" imgW="558558" imgH="203112" progId="Equation.DSMT4">
                  <p:embed/>
                  <p:pic>
                    <p:nvPicPr>
                      <p:cNvPr id="0" name="Picture 4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4783138"/>
                        <a:ext cx="1144587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Line 19"/>
          <p:cNvSpPr>
            <a:spLocks noChangeShapeType="1"/>
          </p:cNvSpPr>
          <p:nvPr/>
        </p:nvSpPr>
        <p:spPr bwMode="auto">
          <a:xfrm>
            <a:off x="3810000" y="5067300"/>
            <a:ext cx="609600" cy="1588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l-SI"/>
          </a:p>
        </p:txBody>
      </p:sp>
      <p:graphicFrame>
        <p:nvGraphicFramePr>
          <p:cNvPr id="3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742246"/>
              </p:ext>
            </p:extLst>
          </p:nvPr>
        </p:nvGraphicFramePr>
        <p:xfrm>
          <a:off x="5372100" y="4783138"/>
          <a:ext cx="132556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" name="Equation" r:id="rId17" imgW="647419" imgH="203112" progId="Equation.DSMT4">
                  <p:embed/>
                </p:oleObj>
              </mc:Choice>
              <mc:Fallback>
                <p:oleObj name="Equation" r:id="rId17" imgW="647419" imgH="203112" progId="Equation.DSMT4">
                  <p:embed/>
                  <p:pic>
                    <p:nvPicPr>
                      <p:cNvPr id="0" name="Picture 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4783138"/>
                        <a:ext cx="1325563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619818"/>
              </p:ext>
            </p:extLst>
          </p:nvPr>
        </p:nvGraphicFramePr>
        <p:xfrm>
          <a:off x="966788" y="5602288"/>
          <a:ext cx="1273175" cy="493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" name="Equation" r:id="rId19" imgW="622030" imgH="228501" progId="Equation.DSMT4">
                  <p:embed/>
                </p:oleObj>
              </mc:Choice>
              <mc:Fallback>
                <p:oleObj name="Equation" r:id="rId19" imgW="622030" imgH="228501" progId="Equation.DSMT4">
                  <p:embed/>
                  <p:pic>
                    <p:nvPicPr>
                      <p:cNvPr id="0" name="Picture 4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5602288"/>
                        <a:ext cx="1273175" cy="4937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ine 22"/>
          <p:cNvSpPr>
            <a:spLocks noChangeShapeType="1"/>
          </p:cNvSpPr>
          <p:nvPr/>
        </p:nvSpPr>
        <p:spPr bwMode="auto">
          <a:xfrm>
            <a:off x="3810000" y="5867400"/>
            <a:ext cx="609600" cy="1588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l-SI"/>
          </a:p>
        </p:txBody>
      </p:sp>
      <p:graphicFrame>
        <p:nvGraphicFramePr>
          <p:cNvPr id="3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497669"/>
              </p:ext>
            </p:extLst>
          </p:nvPr>
        </p:nvGraphicFramePr>
        <p:xfrm>
          <a:off x="5378450" y="5422900"/>
          <a:ext cx="135096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" name="Equation" r:id="rId21" imgW="660400" imgH="419100" progId="Equation.DSMT4">
                  <p:embed/>
                </p:oleObj>
              </mc:Choice>
              <mc:Fallback>
                <p:oleObj name="Equation" r:id="rId21" imgW="660400" imgH="419100" progId="Equation.DSMT4">
                  <p:embed/>
                  <p:pic>
                    <p:nvPicPr>
                      <p:cNvPr id="0" name="Picture 4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5422900"/>
                        <a:ext cx="1350963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16" grpId="0" animBg="1"/>
      <p:bldP spid="24" grpId="0" autoUpdateAnimBg="0"/>
      <p:bldP spid="29" grpId="0" animBg="1"/>
      <p:bldP spid="30" grpId="0" animBg="1"/>
      <p:bldP spid="33" grpId="0" animBg="1"/>
      <p:bldP spid="35" grpId="0" animBg="1"/>
      <p:bldP spid="3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40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DIFERENCIALNE ENAČBE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3886200"/>
            <a:ext cx="8534400" cy="17526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Rounded Rectangle 10"/>
          <p:cNvSpPr/>
          <p:nvPr/>
        </p:nvSpPr>
        <p:spPr>
          <a:xfrm>
            <a:off x="304800" y="2133600"/>
            <a:ext cx="8534400" cy="14478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33400" y="121920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sl-SI" dirty="0">
                <a:solidFill>
                  <a:srgbClr val="FF3300"/>
                </a:solidFill>
                <a:latin typeface="+mn-lt"/>
              </a:rPr>
              <a:t>Rešitev diferencialne enačbe</a:t>
            </a:r>
            <a:r>
              <a:rPr lang="sl-SI" b="0" dirty="0">
                <a:latin typeface="+mn-lt"/>
              </a:rPr>
              <a:t> </a:t>
            </a:r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funkcija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y=y(x),</a:t>
            </a:r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 kateri je 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</a:t>
            </a:r>
            <a:r>
              <a:rPr lang="en-US" b="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x,y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(x),y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’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(x))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=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0</a:t>
            </a:r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 vse </a:t>
            </a:r>
            <a:r>
              <a:rPr lang="sl-SI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na nekem definicijskem območju.</a:t>
            </a:r>
            <a:endParaRPr lang="en-GB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39750" y="658812"/>
            <a:ext cx="77724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</a:t>
            </a:r>
            <a:r>
              <a:rPr lang="en-US" b="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x,y,y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’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=0     </a:t>
            </a:r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splošna oblika diferencialne enačbe 1. reda</a:t>
            </a:r>
          </a:p>
        </p:txBody>
      </p:sp>
      <p:graphicFrame>
        <p:nvGraphicFramePr>
          <p:cNvPr id="14" name="Object 33"/>
          <p:cNvGraphicFramePr>
            <a:graphicFrameLocks noChangeAspect="1"/>
          </p:cNvGraphicFramePr>
          <p:nvPr/>
        </p:nvGraphicFramePr>
        <p:xfrm>
          <a:off x="658813" y="2284413"/>
          <a:ext cx="7212012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0" name="Equation" r:id="rId3" imgW="4140000" imgH="711000" progId="Equation.DSMT4">
                  <p:embed/>
                </p:oleObj>
              </mc:Choice>
              <mc:Fallback>
                <p:oleObj name="Equation" r:id="rId3" imgW="4140000" imgH="7110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2284413"/>
                        <a:ext cx="7212012" cy="1220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9"/>
          <p:cNvSpPr>
            <a:spLocks noChangeArrowheads="1"/>
          </p:cNvSpPr>
          <p:nvPr/>
        </p:nvSpPr>
        <p:spPr bwMode="auto">
          <a:xfrm>
            <a:off x="3076367" y="5105400"/>
            <a:ext cx="5458033" cy="38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  <a:spcBef>
                <a:spcPct val="0"/>
              </a:spcBef>
            </a:pPr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Enačba mora biti izpolnjena za </a:t>
            </a:r>
            <a:r>
              <a:rPr lang="sl-SI" b="0" dirty="0">
                <a:solidFill>
                  <a:srgbClr val="FF0000"/>
                </a:solidFill>
                <a:latin typeface="+mn-lt"/>
              </a:rPr>
              <a:t>vse</a:t>
            </a:r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na nekem intervalu.</a:t>
            </a:r>
            <a:endParaRPr lang="en-GB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6" name="Object 36"/>
          <p:cNvGraphicFramePr>
            <a:graphicFrameLocks noChangeAspect="1"/>
          </p:cNvGraphicFramePr>
          <p:nvPr/>
        </p:nvGraphicFramePr>
        <p:xfrm>
          <a:off x="685800" y="4154079"/>
          <a:ext cx="6029325" cy="83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1" name="Equation" r:id="rId5" imgW="3288960" imgH="482400" progId="Equation.DSMT4">
                  <p:embed/>
                </p:oleObj>
              </mc:Choice>
              <mc:Fallback>
                <p:oleObj name="Equation" r:id="rId5" imgW="3288960" imgH="4824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54079"/>
                        <a:ext cx="6029325" cy="8306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4114800" y="2209800"/>
            <a:ext cx="4724400" cy="41910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40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DIFERENCIALNE ENAČBE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4343400" y="2946400"/>
          <a:ext cx="8985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7" name="Equation" r:id="rId3" imgW="571320" imgH="393480" progId="Equation.DSMT4">
                  <p:embed/>
                </p:oleObj>
              </mc:Choice>
              <mc:Fallback>
                <p:oleObj name="Equation" r:id="rId3" imgW="57132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946400"/>
                        <a:ext cx="89852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33400" y="545068"/>
            <a:ext cx="53340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Najpreprostej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ši tip diferencialne enačbe: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4572000" y="609600"/>
          <a:ext cx="9985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8" name="Equation" r:id="rId5" imgW="634680" imgH="203040" progId="Equation.DSMT4">
                  <p:embed/>
                </p:oleObj>
              </mc:Choice>
              <mc:Fallback>
                <p:oleObj name="Equation" r:id="rId5" imgW="63468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09600"/>
                        <a:ext cx="998538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33400" y="1002268"/>
            <a:ext cx="24384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Rešitev je: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1752600" y="933450"/>
          <a:ext cx="1738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9" name="Equation" r:id="rId7" imgW="1104840" imgH="279360" progId="Equation.DSMT4">
                  <p:embed/>
                </p:oleObj>
              </mc:Choice>
              <mc:Fallback>
                <p:oleObj name="Equation" r:id="rId7" imgW="110484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933450"/>
                        <a:ext cx="1738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33400" y="1459468"/>
            <a:ext cx="71628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sl-SI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Tudi druge diferencialne enačbe skušamo prevesti na računanje integralov.</a:t>
            </a:r>
            <a:endParaRPr lang="en-GB" b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20" name="Object 8"/>
          <p:cNvGraphicFramePr>
            <a:graphicFrameLocks noChangeAspect="1"/>
          </p:cNvGraphicFramePr>
          <p:nvPr/>
        </p:nvGraphicFramePr>
        <p:xfrm>
          <a:off x="4343400" y="2362200"/>
          <a:ext cx="92609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0" name="Equation" r:id="rId9" imgW="495000" imgH="203040" progId="Equation.DSMT4">
                  <p:embed/>
                </p:oleObj>
              </mc:Choice>
              <mc:Fallback>
                <p:oleObj name="Equation" r:id="rId9" imgW="49500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362200"/>
                        <a:ext cx="92609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4"/>
          <p:cNvGraphicFramePr>
            <a:graphicFrameLocks noChangeAspect="1"/>
          </p:cNvGraphicFramePr>
          <p:nvPr/>
        </p:nvGraphicFramePr>
        <p:xfrm>
          <a:off x="6248400" y="2946400"/>
          <a:ext cx="11001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1" name="Equation" r:id="rId11" imgW="698400" imgH="419040" progId="Equation.DSMT4">
                  <p:embed/>
                </p:oleObj>
              </mc:Choice>
              <mc:Fallback>
                <p:oleObj name="Equation" r:id="rId11" imgW="698400" imgH="419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946400"/>
                        <a:ext cx="1100137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7"/>
          <p:cNvGraphicFramePr>
            <a:graphicFrameLocks noChangeAspect="1"/>
          </p:cNvGraphicFramePr>
          <p:nvPr/>
        </p:nvGraphicFramePr>
        <p:xfrm>
          <a:off x="4267200" y="3784600"/>
          <a:ext cx="13795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2" name="Equation" r:id="rId13" imgW="876240" imgH="419040" progId="Equation.DSMT4">
                  <p:embed/>
                </p:oleObj>
              </mc:Choice>
              <mc:Fallback>
                <p:oleObj name="Equation" r:id="rId13" imgW="876240" imgH="419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784600"/>
                        <a:ext cx="1379538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8"/>
          <p:cNvGraphicFramePr>
            <a:graphicFrameLocks noChangeAspect="1"/>
          </p:cNvGraphicFramePr>
          <p:nvPr/>
        </p:nvGraphicFramePr>
        <p:xfrm>
          <a:off x="6470650" y="3784600"/>
          <a:ext cx="13017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3" name="Equation" r:id="rId15" imgW="825480" imgH="419040" progId="Equation.DSMT4">
                  <p:embed/>
                </p:oleObj>
              </mc:Choice>
              <mc:Fallback>
                <p:oleObj name="Equation" r:id="rId15" imgW="825480" imgH="419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0650" y="3784600"/>
                        <a:ext cx="130175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AutoShape 20"/>
          <p:cNvSpPr>
            <a:spLocks noChangeArrowheads="1"/>
          </p:cNvSpPr>
          <p:nvPr/>
        </p:nvSpPr>
        <p:spPr bwMode="auto">
          <a:xfrm>
            <a:off x="5867400" y="40132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3" name="Object 21"/>
          <p:cNvGraphicFramePr>
            <a:graphicFrameLocks noChangeAspect="1"/>
          </p:cNvGraphicFramePr>
          <p:nvPr/>
        </p:nvGraphicFramePr>
        <p:xfrm>
          <a:off x="6477000" y="4622800"/>
          <a:ext cx="22002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4" name="Equation" r:id="rId17" imgW="1396800" imgH="355320" progId="Equation.DSMT4">
                  <p:embed/>
                </p:oleObj>
              </mc:Choice>
              <mc:Fallback>
                <p:oleObj name="Equation" r:id="rId17" imgW="1396800" imgH="3553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622800"/>
                        <a:ext cx="220027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4267200" y="5726668"/>
            <a:ext cx="12954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Preskus: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36" name="Object 24"/>
          <p:cNvGraphicFramePr>
            <a:graphicFrameLocks noChangeAspect="1"/>
          </p:cNvGraphicFramePr>
          <p:nvPr/>
        </p:nvGraphicFramePr>
        <p:xfrm>
          <a:off x="5410200" y="5562600"/>
          <a:ext cx="32480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5" name="Equation" r:id="rId19" imgW="2133360" imgH="393480" progId="Equation.DSMT4">
                  <p:embed/>
                </p:oleObj>
              </mc:Choice>
              <mc:Fallback>
                <p:oleObj name="Equation" r:id="rId19" imgW="2133360" imgH="393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562600"/>
                        <a:ext cx="32480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/>
          <p:nvPr/>
        </p:nvCxnSpPr>
        <p:spPr>
          <a:xfrm>
            <a:off x="5410200" y="3251200"/>
            <a:ext cx="685800" cy="0"/>
          </a:xfrm>
          <a:prstGeom prst="straightConnector1">
            <a:avLst/>
          </a:prstGeom>
          <a:ln w="19050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utoShape 20"/>
          <p:cNvSpPr>
            <a:spLocks noChangeArrowheads="1"/>
          </p:cNvSpPr>
          <p:nvPr/>
        </p:nvSpPr>
        <p:spPr bwMode="auto">
          <a:xfrm>
            <a:off x="5867400" y="4927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304800" y="2209800"/>
            <a:ext cx="3657600" cy="419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990600" y="4353580"/>
            <a:ext cx="2895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sl-SI" sz="1400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</a:t>
            </a:r>
            <a:r>
              <a:rPr lang="sl-SI" sz="1400" b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 </a:t>
            </a:r>
            <a:r>
              <a:rPr lang="sl-SI" sz="1400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se to izide pravimo, da gre za enačbo z </a:t>
            </a:r>
            <a:r>
              <a:rPr lang="sl-SI" sz="14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ločljivimi spremenljivkami</a:t>
            </a:r>
            <a:r>
              <a:rPr lang="sl-SI" sz="1400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</a:t>
            </a:r>
            <a:endParaRPr lang="en-GB" sz="1400" b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381000" y="2362200"/>
            <a:ext cx="18288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sl-SI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1. korak: pišemo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          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45" name="Object 10"/>
          <p:cNvGraphicFramePr>
            <a:graphicFrameLocks noChangeAspect="1"/>
          </p:cNvGraphicFramePr>
          <p:nvPr/>
        </p:nvGraphicFramePr>
        <p:xfrm>
          <a:off x="1371600" y="2590800"/>
          <a:ext cx="8191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6" name="Equation" r:id="rId21" imgW="520560" imgH="393480" progId="Equation.DSMT4">
                  <p:embed/>
                </p:oleObj>
              </mc:Choice>
              <mc:Fallback>
                <p:oleObj name="Equation" r:id="rId21" imgW="520560" imgH="3934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90800"/>
                        <a:ext cx="819150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381000" y="3429000"/>
            <a:ext cx="3657600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sl-SI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2. korak:  enačbo </a:t>
            </a:r>
            <a:r>
              <a:rPr lang="sl-SI" b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preoblikujemo </a:t>
            </a:r>
          </a:p>
          <a:p>
            <a:pPr algn="l"/>
            <a:r>
              <a:rPr lang="sl-SI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</a:t>
            </a:r>
            <a:r>
              <a:rPr lang="sl-SI" b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tako</a:t>
            </a:r>
            <a:r>
              <a:rPr lang="sl-SI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da </a:t>
            </a:r>
            <a:r>
              <a:rPr lang="sl-SI" b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so vsi </a:t>
            </a:r>
            <a:r>
              <a:rPr lang="sl-SI" b="0" i="1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</a:t>
            </a:r>
            <a:r>
              <a:rPr lang="sl-SI" b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b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 eni in vsi</a:t>
            </a:r>
            <a:r>
              <a:rPr lang="sl-SI" b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b="0" i="1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b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l"/>
            <a:r>
              <a:rPr lang="sl-SI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</a:t>
            </a:r>
            <a:r>
              <a:rPr lang="sl-SI" b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 drugi </a:t>
            </a:r>
            <a:r>
              <a:rPr lang="sl-SI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strani enačbe</a:t>
            </a:r>
            <a:endParaRPr lang="en-GB" b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7" name="Rectangle 15"/>
          <p:cNvSpPr>
            <a:spLocks noChangeArrowheads="1"/>
          </p:cNvSpPr>
          <p:nvPr/>
        </p:nvSpPr>
        <p:spPr bwMode="auto">
          <a:xfrm>
            <a:off x="457200" y="4992469"/>
            <a:ext cx="32766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sl-SI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3. korak: integriramo </a:t>
            </a:r>
            <a:r>
              <a:rPr lang="sl-SI" b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obe strani</a:t>
            </a:r>
          </a:p>
          <a:p>
            <a:pPr algn="l"/>
            <a:r>
              <a:rPr lang="sl-SI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          </a:t>
            </a:r>
            <a:r>
              <a:rPr lang="sl-SI" b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enačbe </a:t>
            </a:r>
            <a:endParaRPr lang="en-GB" b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4" grpId="0" autoUpdateAnimBg="0"/>
      <p:bldP spid="16" grpId="0" autoUpdateAnimBg="0"/>
      <p:bldP spid="18" grpId="0" autoUpdateAnimBg="0"/>
      <p:bldP spid="32" grpId="0" animBg="1"/>
      <p:bldP spid="35" grpId="0" autoUpdateAnimBg="0"/>
      <p:bldP spid="41" grpId="0" animBg="1"/>
      <p:bldP spid="42" grpId="0" animBg="1"/>
      <p:bldP spid="43" grpId="0" autoUpdateAnimBg="0"/>
      <p:bldP spid="44" grpId="0" autoUpdateAnimBg="0"/>
      <p:bldP spid="46" grpId="0" autoUpdateAnimBg="0"/>
      <p:bldP spid="4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40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DIFERENCIALNE ENAČBE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33400" y="4800600"/>
            <a:ext cx="78486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Diferencialna enačba </a:t>
            </a:r>
            <a:r>
              <a:rPr lang="en-US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skupaj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z </a:t>
            </a:r>
            <a:r>
              <a:rPr lang="en-US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</a:t>
            </a:r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četnim stanjem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</a:t>
            </a:r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celoti določa evolucijo sistema.</a:t>
            </a:r>
            <a:endParaRPr lang="en-GB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" y="3352800"/>
            <a:ext cx="56810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=C, </a:t>
            </a:r>
            <a:r>
              <a:rPr lang="sl-SI" b="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torej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je 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C</a:t>
            </a:r>
            <a:r>
              <a:rPr lang="sl-SI" b="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ravno 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</a:t>
            </a:r>
            <a:r>
              <a:rPr lang="sl-SI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četna </a:t>
            </a:r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količin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 </a:t>
            </a:r>
            <a:r>
              <a:rPr lang="en-US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opazovane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snovi</a:t>
            </a:r>
            <a:endParaRPr lang="en-GB" sz="800" b="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7200" y="5410200"/>
            <a:ext cx="7010400" cy="457200"/>
            <a:chOff x="457200" y="5240382"/>
            <a:chExt cx="7010400" cy="457200"/>
          </a:xfrm>
        </p:grpSpPr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6383382" y="5240382"/>
              <a:ext cx="914400" cy="457200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l-SI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457200" y="5257800"/>
              <a:ext cx="70104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0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Hitrost</a:t>
              </a:r>
              <a:r>
                <a:rPr lang="en-US" sz="1600" b="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</a:t>
              </a:r>
              <a:r>
                <a:rPr lang="en-US" sz="1600" b="0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razpadanja</a:t>
              </a:r>
              <a:r>
                <a:rPr lang="en-US" sz="1600" b="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</a:t>
              </a:r>
              <a:r>
                <a:rPr lang="en-US" sz="1600" b="0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pogosto</a:t>
              </a:r>
              <a:r>
                <a:rPr lang="sl-SI" sz="1600" b="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</a:t>
              </a:r>
              <a:r>
                <a:rPr lang="en-US" sz="1600" b="0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podamo</a:t>
              </a:r>
              <a:r>
                <a:rPr lang="en-US" sz="1600" b="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z </a:t>
              </a:r>
              <a:r>
                <a:rPr lang="en-US" sz="1600" b="0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razpolovno</a:t>
              </a:r>
              <a:r>
                <a:rPr lang="en-US" sz="1600" b="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</a:t>
              </a:r>
              <a:r>
                <a:rPr lang="en-US" sz="1600" b="0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dobo</a:t>
              </a:r>
              <a:r>
                <a:rPr lang="sl-SI" sz="1600" b="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</a:t>
              </a:r>
              <a:r>
                <a:rPr lang="en-US" sz="1600" b="0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T</a:t>
              </a:r>
              <a:r>
                <a: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 pitchFamily="66" charset="0"/>
                </a:rPr>
                <a:t>:</a:t>
              </a:r>
              <a:r>
                <a:rPr lang="sl-SI" sz="1600" b="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1600" b="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1600" b="0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zveza</a:t>
              </a:r>
              <a:r>
                <a:rPr lang="en-US" sz="1600" b="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s </a:t>
              </a:r>
              <a:r>
                <a:rPr lang="en-US" sz="1600" b="0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k</a:t>
              </a:r>
              <a:r>
                <a:rPr lang="en-US" sz="1600" b="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je   </a:t>
              </a:r>
              <a:r>
                <a:rPr lang="sl-SI" b="0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k</a:t>
              </a:r>
              <a:r>
                <a:rPr lang="en-US" b="0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T</a:t>
              </a:r>
              <a:r>
                <a:rPr lang="en-US" b="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=</a:t>
              </a:r>
              <a:r>
                <a:rPr lang="en-US" b="0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ln</a:t>
              </a:r>
              <a:r>
                <a:rPr lang="en-US" sz="1200" b="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b="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2</a:t>
              </a:r>
              <a:endParaRPr lang="en-GB" b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</p:grp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81000" y="838200"/>
            <a:ext cx="83058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Hitrost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razpadanja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radioaktivne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snovi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je </a:t>
            </a:r>
            <a:r>
              <a:rPr lang="en-US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sorazmerna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s </a:t>
            </a:r>
            <a:r>
              <a:rPr lang="en-US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koli</a:t>
            </a:r>
            <a:r>
              <a:rPr lang="sl-SI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čino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snovi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(</a:t>
            </a:r>
            <a:r>
              <a:rPr lang="en-US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reakcija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1. </a:t>
            </a:r>
            <a:r>
              <a:rPr lang="en-US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reda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Če imamo na začetku neko količino snovi 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npr. 5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izotopa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 b="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14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C)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kaj lahko povemo o količini snovi čez nekaj časa (npr. čez koliko časa bo ostalo le 3g 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 b="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14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?</a:t>
            </a:r>
            <a:endParaRPr lang="en-GB" sz="1600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62000" y="1752600"/>
            <a:ext cx="6934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=y(t)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</a:t>
            </a:r>
            <a:r>
              <a:rPr lang="en-US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koli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čina snovi v trenutku </a:t>
            </a:r>
            <a:r>
              <a:rPr lang="sl-SI" sz="16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t</a:t>
            </a:r>
          </a:p>
          <a:p>
            <a:r>
              <a:rPr lang="sl-SI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’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=-k</a:t>
            </a:r>
            <a:r>
              <a:rPr lang="en-US" sz="8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</a:t>
            </a:r>
            <a:r>
              <a:rPr lang="en-US" sz="1600" b="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</a:t>
            </a:r>
            <a:r>
              <a:rPr lang="en-US" sz="16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k</a:t>
            </a:r>
            <a:r>
              <a:rPr lang="en-US" sz="1600" b="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</a:t>
            </a:r>
            <a:r>
              <a:rPr lang="en-US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sorazmernostni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faktor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med </a:t>
            </a:r>
            <a:r>
              <a:rPr lang="en-US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koli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</a:t>
            </a:r>
            <a:r>
              <a:rPr lang="en-US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ino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snovi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in </a:t>
            </a:r>
            <a:endParaRPr lang="sl-SI" sz="1600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spcBef>
                <a:spcPct val="0"/>
              </a:spcBef>
            </a:pP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              </a:t>
            </a:r>
            <a:r>
              <a:rPr lang="sl-SI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   </a:t>
            </a:r>
            <a:r>
              <a:rPr lang="en-US" sz="1600" b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hitrostjo</a:t>
            </a:r>
            <a:r>
              <a:rPr lang="en-US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razpadanja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(npr. za </a:t>
            </a:r>
            <a:r>
              <a:rPr lang="en-US" sz="1600" b="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14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</a:t>
            </a:r>
            <a:r>
              <a:rPr lang="sl-SI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je </a:t>
            </a:r>
            <a:r>
              <a:rPr lang="sl-SI" sz="14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</a:t>
            </a:r>
            <a:r>
              <a:rPr lang="en-US" sz="9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=3.83 10</a:t>
            </a:r>
            <a:r>
              <a:rPr lang="en-US" sz="1400" b="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-12 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sz="1400" b="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-1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</a:t>
            </a:r>
            <a:endParaRPr lang="en-GB" sz="1400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8" name="Object 9"/>
          <p:cNvGraphicFramePr>
            <a:graphicFrameLocks noChangeAspect="1"/>
          </p:cNvGraphicFramePr>
          <p:nvPr/>
        </p:nvGraphicFramePr>
        <p:xfrm>
          <a:off x="654050" y="2695575"/>
          <a:ext cx="76263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4" name="Equation" r:id="rId3" imgW="5511600" imgH="419040" progId="Equation.DSMT4">
                  <p:embed/>
                </p:oleObj>
              </mc:Choice>
              <mc:Fallback>
                <p:oleObj name="Equation" r:id="rId3" imgW="551160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2695575"/>
                        <a:ext cx="762635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/>
        </p:nvGraphicFramePr>
        <p:xfrm>
          <a:off x="546100" y="4008438"/>
          <a:ext cx="69215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5" name="Equation" r:id="rId5" imgW="4698720" imgH="406080" progId="Equation.DSMT4">
                  <p:embed/>
                </p:oleObj>
              </mc:Choice>
              <mc:Fallback>
                <p:oleObj name="Equation" r:id="rId5" imgW="4698720" imgH="4060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4008438"/>
                        <a:ext cx="6921500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57200" y="58674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Razpolovna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doba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 b="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14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</a:t>
            </a:r>
            <a:r>
              <a:rPr lang="en-US" sz="1600" b="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(0.6931/3.83) 10</a:t>
            </a:r>
            <a:r>
              <a:rPr lang="en-US" sz="1400" b="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12  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 </a:t>
            </a:r>
            <a:r>
              <a:rPr lang="en-US" sz="20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≈ 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57</a:t>
            </a:r>
            <a:r>
              <a:rPr lang="sl-SI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3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0 let.</a:t>
            </a:r>
            <a:endParaRPr lang="en-GB" sz="1400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304800" y="457200"/>
            <a:ext cx="642302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FIZIKALNI PRIMER: R</a:t>
            </a:r>
            <a:r>
              <a:rPr lang="sl-SI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ADIOAKTIVNI RAZ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PAD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40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DIFERENCIALNE ENAČBE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04800" y="4495800"/>
            <a:ext cx="2895600" cy="1600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Ogljikov izotop </a:t>
            </a:r>
            <a:r>
              <a:rPr lang="en-US" sz="1400" b="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14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</a:t>
            </a:r>
            <a:r>
              <a:rPr lang="sl-SI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nastaja v višjih plasteh atmosfere, ko pod vplivom kozmičnih </a:t>
            </a:r>
            <a:r>
              <a:rPr lang="sl-SI" sz="14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žar</a:t>
            </a:r>
            <a:r>
              <a:rPr lang="en-US" sz="14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kov dva </a:t>
            </a:r>
            <a:r>
              <a:rPr lang="sl-SI" sz="14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neutrona</a:t>
            </a:r>
            <a:r>
              <a:rPr lang="sl-SI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nadomestita dva protona v </a:t>
            </a:r>
            <a:r>
              <a:rPr lang="en-US" sz="1400" b="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14</a:t>
            </a:r>
            <a:r>
              <a:rPr lang="sl-SI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N. Nastali </a:t>
            </a:r>
            <a:r>
              <a:rPr lang="en-US" sz="1400" b="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14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</a:t>
            </a:r>
            <a:r>
              <a:rPr lang="sl-SI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se veže s kisikom v </a:t>
            </a:r>
            <a:r>
              <a:rPr lang="en-US" sz="1400" b="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14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</a:t>
            </a:r>
            <a:r>
              <a:rPr lang="sl-SI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</a:t>
            </a:r>
            <a:r>
              <a:rPr lang="sl-SI" sz="1400" b="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lang="sl-SI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</a:t>
            </a:r>
            <a:endParaRPr lang="en-US" sz="1400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sl-SI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Razmerje med </a:t>
            </a:r>
            <a:r>
              <a:rPr lang="en-US" sz="1400" b="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14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</a:t>
            </a:r>
            <a:r>
              <a:rPr lang="sl-SI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</a:t>
            </a:r>
            <a:r>
              <a:rPr lang="sl-SI" sz="1400" b="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 </a:t>
            </a:r>
            <a:r>
              <a:rPr lang="sl-SI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 </a:t>
            </a:r>
            <a:r>
              <a:rPr lang="en-US" sz="1400" b="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</a:t>
            </a:r>
            <a:r>
              <a:rPr lang="sl-SI" sz="1400" b="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</a:t>
            </a:r>
            <a:r>
              <a:rPr lang="sl-SI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</a:t>
            </a:r>
            <a:r>
              <a:rPr lang="sl-SI" sz="1400" b="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 </a:t>
            </a:r>
            <a:r>
              <a:rPr lang="en-US" sz="1400" b="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</a:t>
            </a:r>
            <a:r>
              <a:rPr lang="sl-SI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 atmosferi je dokaj stabilno.</a:t>
            </a:r>
            <a:endParaRPr lang="en-GB" sz="1400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457200" y="762000"/>
            <a:ext cx="2409825" cy="3581400"/>
            <a:chOff x="144" y="0"/>
            <a:chExt cx="1518" cy="2256"/>
          </a:xfrm>
        </p:grpSpPr>
        <p:pic>
          <p:nvPicPr>
            <p:cNvPr id="12" name="Picture 4" descr="feature800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0"/>
              <a:ext cx="1518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5"/>
            <p:cNvGrpSpPr>
              <a:grpSpLocks/>
            </p:cNvGrpSpPr>
            <p:nvPr/>
          </p:nvGrpSpPr>
          <p:grpSpPr bwMode="auto">
            <a:xfrm>
              <a:off x="192" y="126"/>
              <a:ext cx="1344" cy="1986"/>
              <a:chOff x="192" y="126"/>
              <a:chExt cx="1344" cy="1986"/>
            </a:xfrm>
          </p:grpSpPr>
          <p:sp useBgFill="1"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660" y="126"/>
                <a:ext cx="672" cy="144"/>
              </a:xfrm>
              <a:prstGeom prst="rect">
                <a:avLst/>
              </a:prstGeom>
              <a:ln w="254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9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kozmi</a:t>
                </a:r>
                <a:r>
                  <a:rPr lang="sl-SI" sz="9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čni</a:t>
                </a:r>
                <a:r>
                  <a:rPr lang="sl-SI" sz="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žarki</a:t>
                </a:r>
                <a:endParaRPr lang="en-GB" sz="9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 useBgFill="1"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864" y="336"/>
                <a:ext cx="672" cy="116"/>
              </a:xfrm>
              <a:prstGeom prst="rect">
                <a:avLst/>
              </a:prstGeom>
              <a:ln w="254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GB" sz="600">
                  <a:solidFill>
                    <a:schemeClr val="tx1"/>
                  </a:solidFill>
                </a:endParaRPr>
              </a:p>
            </p:txBody>
          </p:sp>
          <p:sp useBgFill="1">
            <p:nvSpPr>
              <p:cNvPr id="16" name="Text Box 8"/>
              <p:cNvSpPr txBox="1">
                <a:spLocks noChangeArrowheads="1"/>
              </p:cNvSpPr>
              <p:nvPr/>
            </p:nvSpPr>
            <p:spPr bwMode="auto">
              <a:xfrm>
                <a:off x="192" y="1344"/>
                <a:ext cx="768" cy="288"/>
              </a:xfrm>
              <a:prstGeom prst="rect">
                <a:avLst/>
              </a:prstGeom>
              <a:ln w="254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GB" sz="2400"/>
              </a:p>
            </p:txBody>
          </p:sp>
          <p:sp useBgFill="1"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720" y="1824"/>
                <a:ext cx="540" cy="288"/>
              </a:xfrm>
              <a:prstGeom prst="rect">
                <a:avLst/>
              </a:prstGeom>
              <a:ln w="254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GB" sz="2400"/>
              </a:p>
            </p:txBody>
          </p:sp>
        </p:grpSp>
      </p:grp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2819400" y="1752600"/>
            <a:ext cx="914400" cy="0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sl-SI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Group 11"/>
          <p:cNvGrpSpPr>
            <a:grpSpLocks/>
          </p:cNvGrpSpPr>
          <p:nvPr/>
        </p:nvGrpSpPr>
        <p:grpSpPr bwMode="auto">
          <a:xfrm>
            <a:off x="3810000" y="396875"/>
            <a:ext cx="2187575" cy="2879725"/>
            <a:chOff x="2688" y="192"/>
            <a:chExt cx="1378" cy="1814"/>
          </a:xfrm>
        </p:grpSpPr>
        <p:pic>
          <p:nvPicPr>
            <p:cNvPr id="20" name="Picture 12" descr="feature8004"/>
            <p:cNvPicPr>
              <a:picLocks noChangeAspect="1" noChangeArrowheads="1"/>
            </p:cNvPicPr>
            <p:nvPr/>
          </p:nvPicPr>
          <p:blipFill>
            <a:blip r:embed="rId3" cstate="print"/>
            <a:srcRect l="18344"/>
            <a:stretch>
              <a:fillRect/>
            </a:stretch>
          </p:blipFill>
          <p:spPr bwMode="auto">
            <a:xfrm>
              <a:off x="2784" y="192"/>
              <a:ext cx="1282" cy="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 useBgFill="1"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2688" y="444"/>
              <a:ext cx="480" cy="288"/>
            </a:xfrm>
            <a:prstGeom prst="rect">
              <a:avLst/>
            </a:prstGeom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GB" sz="2400"/>
            </a:p>
          </p:txBody>
        </p:sp>
      </p:grp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6324600" y="1158875"/>
            <a:ext cx="2209800" cy="9541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Rastline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4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absorbirajo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C</a:t>
            </a:r>
            <a:r>
              <a:rPr lang="sl-SI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</a:t>
            </a:r>
            <a:r>
              <a:rPr lang="sl-SI" sz="1400" b="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 </a:t>
            </a:r>
            <a:r>
              <a:rPr lang="sl-SI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4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biosfero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</a:t>
            </a:r>
            <a:r>
              <a:rPr lang="en-US" sz="14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Razmerje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med </a:t>
            </a:r>
            <a:r>
              <a:rPr lang="en-US" sz="1400" b="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</a:t>
            </a:r>
            <a:r>
              <a:rPr lang="sl-SI" sz="1400" b="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 in</a:t>
            </a:r>
            <a:r>
              <a:rPr lang="en-US" sz="1400" b="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400" b="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14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 v </a:t>
            </a:r>
            <a:r>
              <a:rPr lang="sl-SI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živih bitjih 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</a:t>
            </a:r>
            <a:r>
              <a:rPr lang="en-US" sz="14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enako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en-US" sz="14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kot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v </a:t>
            </a:r>
            <a:r>
              <a:rPr lang="en-US" sz="14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atmosferi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</a:t>
            </a:r>
            <a:endParaRPr lang="en-GB" sz="1400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3505200" y="5585936"/>
            <a:ext cx="5181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 ostanki živih bitij niso več v stiku z atmosfero se razmerje 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med </a:t>
            </a:r>
            <a:r>
              <a:rPr lang="en-US" sz="1200" b="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</a:t>
            </a:r>
            <a:r>
              <a:rPr lang="sl-SI" sz="1200" b="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lang="en-US" sz="12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 in</a:t>
            </a:r>
            <a:r>
              <a:rPr lang="en-US" sz="1200" b="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1200" b="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200" b="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14</a:t>
            </a:r>
            <a:r>
              <a:rPr lang="en-US" sz="12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 </a:t>
            </a:r>
            <a:r>
              <a:rPr lang="sl-SI" sz="12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14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zaradi </a:t>
            </a:r>
            <a:r>
              <a:rPr lang="sl-SI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radioaktivnega razpada poveča v prid prvega. Starost ostankov ocenimo na podlagi primerjave stopenj radioaktivnosti.</a:t>
            </a:r>
            <a:endParaRPr lang="en-GB" sz="1400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27" name="Group 16"/>
          <p:cNvGrpSpPr>
            <a:grpSpLocks/>
          </p:cNvGrpSpPr>
          <p:nvPr/>
        </p:nvGrpSpPr>
        <p:grpSpPr bwMode="auto">
          <a:xfrm>
            <a:off x="3733800" y="3733800"/>
            <a:ext cx="4572000" cy="1844675"/>
            <a:chOff x="2448" y="3024"/>
            <a:chExt cx="2880" cy="1162"/>
          </a:xfrm>
        </p:grpSpPr>
        <p:pic>
          <p:nvPicPr>
            <p:cNvPr id="28" name="Picture 17" descr="feature8006"/>
            <p:cNvPicPr>
              <a:picLocks noChangeAspect="1" noChangeArrowheads="1"/>
            </p:cNvPicPr>
            <p:nvPr/>
          </p:nvPicPr>
          <p:blipFill>
            <a:blip r:embed="rId4" cstate="print"/>
            <a:srcRect t="29314" r="28180" b="12061"/>
            <a:stretch>
              <a:fillRect/>
            </a:stretch>
          </p:blipFill>
          <p:spPr bwMode="auto">
            <a:xfrm>
              <a:off x="2448" y="3168"/>
              <a:ext cx="2880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3360" y="3024"/>
              <a:ext cx="1008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l-SI" sz="1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stopnja radioaktivnosti</a:t>
              </a:r>
              <a:endParaRPr lang="en-GB" sz="1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2448" y="3924"/>
              <a:ext cx="2880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l-SI" sz="1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      </a:t>
              </a:r>
              <a:r>
                <a:rPr lang="sl-SI" sz="1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</a:t>
              </a:r>
              <a:r>
                <a:rPr lang="sl-SI" sz="1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let                      </a:t>
              </a:r>
              <a:r>
                <a:rPr lang="sl-SI" sz="1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5730</a:t>
              </a:r>
              <a:r>
                <a:rPr lang="sl-SI" sz="1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let               </a:t>
              </a:r>
              <a:r>
                <a:rPr lang="sl-SI" sz="1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11460</a:t>
              </a:r>
              <a:r>
                <a:rPr lang="sl-SI" sz="1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let               </a:t>
              </a:r>
              <a:r>
                <a:rPr lang="sl-SI" sz="1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17190</a:t>
              </a:r>
              <a:r>
                <a:rPr lang="sl-SI" sz="1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let</a:t>
              </a:r>
              <a:endParaRPr lang="en-GB" sz="1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3648" y="4032"/>
              <a:ext cx="432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l-SI" sz="1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starost</a:t>
              </a:r>
              <a:endParaRPr lang="en-GB" sz="1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2" name="Line 21"/>
          <p:cNvSpPr>
            <a:spLocks noChangeShapeType="1"/>
          </p:cNvSpPr>
          <p:nvPr/>
        </p:nvSpPr>
        <p:spPr bwMode="auto">
          <a:xfrm>
            <a:off x="5410200" y="3200400"/>
            <a:ext cx="304800" cy="609600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sl-SI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228600" y="304800"/>
            <a:ext cx="2362200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2800" dirty="0"/>
              <a:t> </a:t>
            </a:r>
            <a:r>
              <a:rPr lang="sl-SI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DATIRANJE S 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14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25" grpId="0" autoUpdateAnimBg="0"/>
      <p:bldP spid="26" grpId="0" autoUpdateAnimBg="0"/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40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DIFERENCIALNE ENAČBE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304800" y="533400"/>
            <a:ext cx="32766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sl-SI" sz="20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MEŠANJE TEKOČIN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381000" y="1095375"/>
            <a:ext cx="5867400" cy="1190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 50-litrsko posodo z 1% -raztopino soli 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</a:t>
            </a: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čne s hitrostjo </a:t>
            </a:r>
            <a:r>
              <a:rPr lang="sl-SI" sz="18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  2 </a:t>
            </a: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l/min pritekati 3%-raztopina, obenem pa dobro premešana mešanica odteka z isto hitrostjo. Čez koliko časa bo v posodi 2%-raztopina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?</a:t>
            </a:r>
            <a:endParaRPr lang="en-GB" sz="18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457200" y="2362200"/>
            <a:ext cx="48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sl-SI" sz="2000" b="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</a:t>
            </a:r>
            <a:r>
              <a:rPr lang="en-US" sz="2000" b="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=y(t)</a:t>
            </a:r>
            <a:r>
              <a:rPr lang="en-US" b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</a:t>
            </a:r>
            <a:r>
              <a:rPr lang="en-US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koli</a:t>
            </a:r>
            <a:r>
              <a:rPr lang="sl-SI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čina soli v </a:t>
            </a:r>
            <a:r>
              <a:rPr lang="en-US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posodi</a:t>
            </a:r>
            <a:r>
              <a:rPr lang="sl-SI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v trenutku </a:t>
            </a:r>
            <a:r>
              <a:rPr lang="sl-SI" b="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t</a:t>
            </a:r>
            <a:endParaRPr lang="en-GB" sz="1600" b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4" name="Object 40"/>
          <p:cNvGraphicFramePr>
            <a:graphicFrameLocks noChangeAspect="1"/>
          </p:cNvGraphicFramePr>
          <p:nvPr/>
        </p:nvGraphicFramePr>
        <p:xfrm>
          <a:off x="533400" y="2895600"/>
          <a:ext cx="294005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0" name="Equation" r:id="rId3" imgW="1688760" imgH="393480" progId="Equation.DSMT4">
                  <p:embed/>
                </p:oleObj>
              </mc:Choice>
              <mc:Fallback>
                <p:oleObj name="Equation" r:id="rId3" imgW="168876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95600"/>
                        <a:ext cx="2940050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1"/>
          <p:cNvGrpSpPr>
            <a:grpSpLocks/>
          </p:cNvGrpSpPr>
          <p:nvPr/>
        </p:nvGrpSpPr>
        <p:grpSpPr bwMode="auto">
          <a:xfrm>
            <a:off x="1611312" y="3429000"/>
            <a:ext cx="228600" cy="685800"/>
            <a:chOff x="3744" y="3600"/>
            <a:chExt cx="144" cy="192"/>
          </a:xfrm>
        </p:grpSpPr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3744" y="3600"/>
              <a:ext cx="0" cy="192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3744" y="3792"/>
              <a:ext cx="144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48" name="Group 44"/>
          <p:cNvGrpSpPr>
            <a:grpSpLocks/>
          </p:cNvGrpSpPr>
          <p:nvPr/>
        </p:nvGrpSpPr>
        <p:grpSpPr bwMode="auto">
          <a:xfrm>
            <a:off x="2906712" y="3429000"/>
            <a:ext cx="266700" cy="304800"/>
            <a:chOff x="3744" y="3600"/>
            <a:chExt cx="144" cy="192"/>
          </a:xfrm>
        </p:grpSpPr>
        <p:sp>
          <p:nvSpPr>
            <p:cNvPr id="49" name="Line 45"/>
            <p:cNvSpPr>
              <a:spLocks noChangeShapeType="1"/>
            </p:cNvSpPr>
            <p:nvPr/>
          </p:nvSpPr>
          <p:spPr bwMode="auto">
            <a:xfrm>
              <a:off x="3744" y="3600"/>
              <a:ext cx="0" cy="192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3744" y="3792"/>
              <a:ext cx="144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51" name="Group 47"/>
          <p:cNvGrpSpPr>
            <a:grpSpLocks/>
          </p:cNvGrpSpPr>
          <p:nvPr/>
        </p:nvGrpSpPr>
        <p:grpSpPr bwMode="auto">
          <a:xfrm>
            <a:off x="696912" y="3505200"/>
            <a:ext cx="228600" cy="990600"/>
            <a:chOff x="3744" y="3600"/>
            <a:chExt cx="144" cy="192"/>
          </a:xfrm>
        </p:grpSpPr>
        <p:sp>
          <p:nvSpPr>
            <p:cNvPr id="52" name="Line 48"/>
            <p:cNvSpPr>
              <a:spLocks noChangeShapeType="1"/>
            </p:cNvSpPr>
            <p:nvPr/>
          </p:nvSpPr>
          <p:spPr bwMode="auto">
            <a:xfrm>
              <a:off x="3744" y="3600"/>
              <a:ext cx="0" cy="192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3744" y="3792"/>
              <a:ext cx="144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54" name="Text Box 53"/>
          <p:cNvSpPr txBox="1">
            <a:spLocks noChangeArrowheads="1"/>
          </p:cNvSpPr>
          <p:nvPr/>
        </p:nvSpPr>
        <p:spPr bwMode="auto">
          <a:xfrm>
            <a:off x="1839912" y="3962400"/>
            <a:ext cx="2895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sl-SI" sz="1400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priteka 3% od 2l na enoto časa</a:t>
            </a:r>
            <a:endParaRPr lang="en-GB" sz="1400" b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3276600" y="3581400"/>
            <a:ext cx="2895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sl-SI" sz="1400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odteka</a:t>
            </a:r>
            <a:r>
              <a:rPr lang="sl-SI" sz="1400" b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b="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</a:t>
            </a:r>
            <a:r>
              <a:rPr lang="sl-SI" sz="1400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/50 od </a:t>
            </a:r>
            <a:r>
              <a:rPr lang="en-US" sz="1400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2l</a:t>
            </a:r>
            <a:r>
              <a:rPr lang="sl-SI" sz="1400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na enoto časa</a:t>
            </a:r>
            <a:endParaRPr lang="en-GB" sz="1400" b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925512" y="4343400"/>
            <a:ext cx="33528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sl-SI" sz="1400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sprememba količine soli v posodi</a:t>
            </a:r>
            <a:endParaRPr lang="en-GB" sz="1400" b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57" name="Object 57"/>
          <p:cNvGraphicFramePr>
            <a:graphicFrameLocks noChangeAspect="1"/>
          </p:cNvGraphicFramePr>
          <p:nvPr/>
        </p:nvGraphicFramePr>
        <p:xfrm>
          <a:off x="779463" y="4760913"/>
          <a:ext cx="758348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1" name="Equation" r:id="rId5" imgW="5130720" imgH="419040" progId="Equation.DSMT4">
                  <p:embed/>
                </p:oleObj>
              </mc:Choice>
              <mc:Fallback>
                <p:oleObj name="Equation" r:id="rId5" imgW="513072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4760913"/>
                        <a:ext cx="7583487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8"/>
          <p:cNvGraphicFramePr>
            <a:graphicFrameLocks noChangeAspect="1"/>
          </p:cNvGraphicFramePr>
          <p:nvPr/>
        </p:nvGraphicFramePr>
        <p:xfrm>
          <a:off x="742950" y="5507038"/>
          <a:ext cx="57245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2" name="Equation" r:id="rId7" imgW="3174840" imgH="228600" progId="Equation.DSMT4">
                  <p:embed/>
                </p:oleObj>
              </mc:Choice>
              <mc:Fallback>
                <p:oleObj name="Equation" r:id="rId7" imgW="317484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5507038"/>
                        <a:ext cx="57245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9"/>
          <p:cNvGraphicFramePr>
            <a:graphicFrameLocks noChangeAspect="1"/>
          </p:cNvGraphicFramePr>
          <p:nvPr/>
        </p:nvGraphicFramePr>
        <p:xfrm>
          <a:off x="881063" y="6096000"/>
          <a:ext cx="76104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3" name="Equation" r:id="rId9" imgW="4889160" imgH="228600" progId="Equation.DSMT4">
                  <p:embed/>
                </p:oleObj>
              </mc:Choice>
              <mc:Fallback>
                <p:oleObj name="Equation" r:id="rId9" imgW="488916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6096000"/>
                        <a:ext cx="76104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Group 35"/>
          <p:cNvGrpSpPr>
            <a:grpSpLocks/>
          </p:cNvGrpSpPr>
          <p:nvPr/>
        </p:nvGrpSpPr>
        <p:grpSpPr bwMode="auto">
          <a:xfrm>
            <a:off x="6172200" y="752475"/>
            <a:ext cx="2590800" cy="3057525"/>
            <a:chOff x="2160" y="624"/>
            <a:chExt cx="1632" cy="1926"/>
          </a:xfrm>
        </p:grpSpPr>
        <p:grpSp>
          <p:nvGrpSpPr>
            <p:cNvPr id="61" name="Group 31"/>
            <p:cNvGrpSpPr>
              <a:grpSpLocks/>
            </p:cNvGrpSpPr>
            <p:nvPr/>
          </p:nvGrpSpPr>
          <p:grpSpPr bwMode="auto">
            <a:xfrm>
              <a:off x="2160" y="672"/>
              <a:ext cx="1497" cy="1878"/>
              <a:chOff x="720" y="1008"/>
              <a:chExt cx="1497" cy="1878"/>
            </a:xfrm>
          </p:grpSpPr>
          <p:pic>
            <p:nvPicPr>
              <p:cNvPr id="64" name="Picture 29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2750" t="2768"/>
              <a:stretch>
                <a:fillRect/>
              </a:stretch>
            </p:blipFill>
            <p:spPr bwMode="auto">
              <a:xfrm>
                <a:off x="756" y="1008"/>
                <a:ext cx="1418" cy="187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sp useBgFill="1">
            <p:nvSpPr>
              <p:cNvPr id="65" name="Text Box 30"/>
              <p:cNvSpPr txBox="1">
                <a:spLocks noChangeArrowheads="1"/>
              </p:cNvSpPr>
              <p:nvPr/>
            </p:nvSpPr>
            <p:spPr bwMode="auto">
              <a:xfrm>
                <a:off x="720" y="1008"/>
                <a:ext cx="480" cy="288"/>
              </a:xfrm>
              <a:prstGeom prst="rect">
                <a:avLst/>
              </a:prstGeom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Oval 5"/>
              <p:cNvSpPr>
                <a:spLocks noChangeArrowheads="1"/>
              </p:cNvSpPr>
              <p:nvPr/>
            </p:nvSpPr>
            <p:spPr bwMode="auto">
              <a:xfrm>
                <a:off x="1104" y="1362"/>
                <a:ext cx="96" cy="144"/>
              </a:xfrm>
              <a:prstGeom prst="ellipse">
                <a:avLst/>
              </a:prstGeom>
              <a:noFill/>
              <a:ln w="12700">
                <a:solidFill>
                  <a:srgbClr val="33CCCC"/>
                </a:solidFill>
                <a:round/>
                <a:headEnd/>
                <a:tailEnd/>
              </a:ln>
              <a:effectLst/>
              <a:scene3d>
                <a:camera prst="legacyPerspectiveFront">
                  <a:rot lat="1500000" lon="20699999" rev="0"/>
                </a:camera>
                <a:lightRig rig="legacyFlat3" dir="r"/>
              </a:scene3d>
              <a:sp3d extrusionH="887400" prstMaterial="legacyPlastic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sl-SI"/>
              </a:p>
            </p:txBody>
          </p:sp>
          <p:sp>
            <p:nvSpPr>
              <p:cNvPr id="67" name="Freeform 6"/>
              <p:cNvSpPr>
                <a:spLocks/>
              </p:cNvSpPr>
              <p:nvPr/>
            </p:nvSpPr>
            <p:spPr bwMode="auto">
              <a:xfrm>
                <a:off x="1152" y="1455"/>
                <a:ext cx="24" cy="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36"/>
                  </a:cxn>
                  <a:cxn ang="0">
                    <a:pos x="18" y="81"/>
                  </a:cxn>
                  <a:cxn ang="0">
                    <a:pos x="24" y="120"/>
                  </a:cxn>
                  <a:cxn ang="0">
                    <a:pos x="21" y="225"/>
                  </a:cxn>
                </a:cxnLst>
                <a:rect l="0" t="0" r="r" b="b"/>
                <a:pathLst>
                  <a:path w="24" h="225">
                    <a:moveTo>
                      <a:pt x="0" y="0"/>
                    </a:moveTo>
                    <a:cubicBezTo>
                      <a:pt x="3" y="12"/>
                      <a:pt x="5" y="24"/>
                      <a:pt x="9" y="36"/>
                    </a:cubicBezTo>
                    <a:cubicBezTo>
                      <a:pt x="11" y="51"/>
                      <a:pt x="13" y="66"/>
                      <a:pt x="18" y="81"/>
                    </a:cubicBezTo>
                    <a:cubicBezTo>
                      <a:pt x="20" y="94"/>
                      <a:pt x="24" y="107"/>
                      <a:pt x="24" y="120"/>
                    </a:cubicBezTo>
                    <a:cubicBezTo>
                      <a:pt x="24" y="155"/>
                      <a:pt x="21" y="225"/>
                      <a:pt x="21" y="225"/>
                    </a:cubicBezTo>
                  </a:path>
                </a:pathLst>
              </a:custGeom>
              <a:noFill/>
              <a:ln w="3175" cap="flat" cmpd="sng">
                <a:solidFill>
                  <a:srgbClr val="99CC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8" name="Freeform 7"/>
              <p:cNvSpPr>
                <a:spLocks/>
              </p:cNvSpPr>
              <p:nvPr/>
            </p:nvSpPr>
            <p:spPr bwMode="auto">
              <a:xfrm>
                <a:off x="1146" y="1437"/>
                <a:ext cx="24" cy="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36"/>
                  </a:cxn>
                  <a:cxn ang="0">
                    <a:pos x="18" y="81"/>
                  </a:cxn>
                  <a:cxn ang="0">
                    <a:pos x="24" y="120"/>
                  </a:cxn>
                  <a:cxn ang="0">
                    <a:pos x="21" y="225"/>
                  </a:cxn>
                </a:cxnLst>
                <a:rect l="0" t="0" r="r" b="b"/>
                <a:pathLst>
                  <a:path w="24" h="225">
                    <a:moveTo>
                      <a:pt x="0" y="0"/>
                    </a:moveTo>
                    <a:cubicBezTo>
                      <a:pt x="3" y="12"/>
                      <a:pt x="5" y="24"/>
                      <a:pt x="9" y="36"/>
                    </a:cubicBezTo>
                    <a:cubicBezTo>
                      <a:pt x="11" y="51"/>
                      <a:pt x="13" y="66"/>
                      <a:pt x="18" y="81"/>
                    </a:cubicBezTo>
                    <a:cubicBezTo>
                      <a:pt x="20" y="94"/>
                      <a:pt x="24" y="107"/>
                      <a:pt x="24" y="120"/>
                    </a:cubicBezTo>
                    <a:cubicBezTo>
                      <a:pt x="24" y="155"/>
                      <a:pt x="21" y="225"/>
                      <a:pt x="21" y="225"/>
                    </a:cubicBezTo>
                  </a:path>
                </a:pathLst>
              </a:custGeom>
              <a:noFill/>
              <a:ln w="3175" cap="flat" cmpd="sng">
                <a:solidFill>
                  <a:srgbClr val="99CC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9" name="Freeform 8"/>
              <p:cNvSpPr>
                <a:spLocks/>
              </p:cNvSpPr>
              <p:nvPr/>
            </p:nvSpPr>
            <p:spPr bwMode="auto">
              <a:xfrm>
                <a:off x="1140" y="1455"/>
                <a:ext cx="24" cy="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36"/>
                  </a:cxn>
                  <a:cxn ang="0">
                    <a:pos x="18" y="81"/>
                  </a:cxn>
                  <a:cxn ang="0">
                    <a:pos x="24" y="120"/>
                  </a:cxn>
                  <a:cxn ang="0">
                    <a:pos x="21" y="225"/>
                  </a:cxn>
                </a:cxnLst>
                <a:rect l="0" t="0" r="r" b="b"/>
                <a:pathLst>
                  <a:path w="24" h="225">
                    <a:moveTo>
                      <a:pt x="0" y="0"/>
                    </a:moveTo>
                    <a:cubicBezTo>
                      <a:pt x="3" y="12"/>
                      <a:pt x="5" y="24"/>
                      <a:pt x="9" y="36"/>
                    </a:cubicBezTo>
                    <a:cubicBezTo>
                      <a:pt x="11" y="51"/>
                      <a:pt x="13" y="66"/>
                      <a:pt x="18" y="81"/>
                    </a:cubicBezTo>
                    <a:cubicBezTo>
                      <a:pt x="20" y="94"/>
                      <a:pt x="24" y="107"/>
                      <a:pt x="24" y="120"/>
                    </a:cubicBezTo>
                    <a:cubicBezTo>
                      <a:pt x="24" y="155"/>
                      <a:pt x="21" y="225"/>
                      <a:pt x="21" y="225"/>
                    </a:cubicBezTo>
                  </a:path>
                </a:pathLst>
              </a:custGeom>
              <a:noFill/>
              <a:ln w="3175" cap="flat" cmpd="sng">
                <a:solidFill>
                  <a:srgbClr val="99CC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0" name="Freeform 9"/>
              <p:cNvSpPr>
                <a:spLocks/>
              </p:cNvSpPr>
              <p:nvPr/>
            </p:nvSpPr>
            <p:spPr bwMode="auto">
              <a:xfrm>
                <a:off x="1131" y="1440"/>
                <a:ext cx="24" cy="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36"/>
                  </a:cxn>
                  <a:cxn ang="0">
                    <a:pos x="18" y="81"/>
                  </a:cxn>
                  <a:cxn ang="0">
                    <a:pos x="24" y="120"/>
                  </a:cxn>
                  <a:cxn ang="0">
                    <a:pos x="21" y="225"/>
                  </a:cxn>
                </a:cxnLst>
                <a:rect l="0" t="0" r="r" b="b"/>
                <a:pathLst>
                  <a:path w="24" h="225">
                    <a:moveTo>
                      <a:pt x="0" y="0"/>
                    </a:moveTo>
                    <a:cubicBezTo>
                      <a:pt x="3" y="12"/>
                      <a:pt x="5" y="24"/>
                      <a:pt x="9" y="36"/>
                    </a:cubicBezTo>
                    <a:cubicBezTo>
                      <a:pt x="11" y="51"/>
                      <a:pt x="13" y="66"/>
                      <a:pt x="18" y="81"/>
                    </a:cubicBezTo>
                    <a:cubicBezTo>
                      <a:pt x="20" y="94"/>
                      <a:pt x="24" y="107"/>
                      <a:pt x="24" y="120"/>
                    </a:cubicBezTo>
                    <a:cubicBezTo>
                      <a:pt x="24" y="155"/>
                      <a:pt x="21" y="225"/>
                      <a:pt x="21" y="225"/>
                    </a:cubicBezTo>
                  </a:path>
                </a:pathLst>
              </a:custGeom>
              <a:noFill/>
              <a:ln w="3175" cap="flat" cmpd="sng">
                <a:solidFill>
                  <a:srgbClr val="99CC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1" name="Freeform 10"/>
              <p:cNvSpPr>
                <a:spLocks/>
              </p:cNvSpPr>
              <p:nvPr/>
            </p:nvSpPr>
            <p:spPr bwMode="auto">
              <a:xfrm>
                <a:off x="1158" y="1455"/>
                <a:ext cx="24" cy="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36"/>
                  </a:cxn>
                  <a:cxn ang="0">
                    <a:pos x="18" y="81"/>
                  </a:cxn>
                  <a:cxn ang="0">
                    <a:pos x="24" y="120"/>
                  </a:cxn>
                  <a:cxn ang="0">
                    <a:pos x="21" y="225"/>
                  </a:cxn>
                </a:cxnLst>
                <a:rect l="0" t="0" r="r" b="b"/>
                <a:pathLst>
                  <a:path w="24" h="225">
                    <a:moveTo>
                      <a:pt x="0" y="0"/>
                    </a:moveTo>
                    <a:cubicBezTo>
                      <a:pt x="3" y="12"/>
                      <a:pt x="5" y="24"/>
                      <a:pt x="9" y="36"/>
                    </a:cubicBezTo>
                    <a:cubicBezTo>
                      <a:pt x="11" y="51"/>
                      <a:pt x="13" y="66"/>
                      <a:pt x="18" y="81"/>
                    </a:cubicBezTo>
                    <a:cubicBezTo>
                      <a:pt x="20" y="94"/>
                      <a:pt x="24" y="107"/>
                      <a:pt x="24" y="120"/>
                    </a:cubicBezTo>
                    <a:cubicBezTo>
                      <a:pt x="24" y="155"/>
                      <a:pt x="21" y="225"/>
                      <a:pt x="21" y="225"/>
                    </a:cubicBezTo>
                  </a:path>
                </a:pathLst>
              </a:custGeom>
              <a:noFill/>
              <a:ln w="3175" cap="flat" cmpd="sng">
                <a:solidFill>
                  <a:srgbClr val="99CC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2" name="Freeform 11"/>
              <p:cNvSpPr>
                <a:spLocks/>
              </p:cNvSpPr>
              <p:nvPr/>
            </p:nvSpPr>
            <p:spPr bwMode="auto">
              <a:xfrm>
                <a:off x="1158" y="1422"/>
                <a:ext cx="24" cy="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36"/>
                  </a:cxn>
                  <a:cxn ang="0">
                    <a:pos x="18" y="81"/>
                  </a:cxn>
                  <a:cxn ang="0">
                    <a:pos x="24" y="120"/>
                  </a:cxn>
                  <a:cxn ang="0">
                    <a:pos x="21" y="225"/>
                  </a:cxn>
                </a:cxnLst>
                <a:rect l="0" t="0" r="r" b="b"/>
                <a:pathLst>
                  <a:path w="24" h="225">
                    <a:moveTo>
                      <a:pt x="0" y="0"/>
                    </a:moveTo>
                    <a:cubicBezTo>
                      <a:pt x="3" y="12"/>
                      <a:pt x="5" y="24"/>
                      <a:pt x="9" y="36"/>
                    </a:cubicBezTo>
                    <a:cubicBezTo>
                      <a:pt x="11" y="51"/>
                      <a:pt x="13" y="66"/>
                      <a:pt x="18" y="81"/>
                    </a:cubicBezTo>
                    <a:cubicBezTo>
                      <a:pt x="20" y="94"/>
                      <a:pt x="24" y="107"/>
                      <a:pt x="24" y="120"/>
                    </a:cubicBezTo>
                    <a:cubicBezTo>
                      <a:pt x="24" y="155"/>
                      <a:pt x="21" y="225"/>
                      <a:pt x="21" y="225"/>
                    </a:cubicBezTo>
                  </a:path>
                </a:pathLst>
              </a:custGeom>
              <a:noFill/>
              <a:ln w="3175" cap="flat" cmpd="sng">
                <a:solidFill>
                  <a:srgbClr val="99CC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3" name="Freeform 12"/>
              <p:cNvSpPr>
                <a:spLocks/>
              </p:cNvSpPr>
              <p:nvPr/>
            </p:nvSpPr>
            <p:spPr bwMode="auto">
              <a:xfrm>
                <a:off x="1152" y="1404"/>
                <a:ext cx="24" cy="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36"/>
                  </a:cxn>
                  <a:cxn ang="0">
                    <a:pos x="18" y="81"/>
                  </a:cxn>
                  <a:cxn ang="0">
                    <a:pos x="24" y="120"/>
                  </a:cxn>
                  <a:cxn ang="0">
                    <a:pos x="21" y="225"/>
                  </a:cxn>
                </a:cxnLst>
                <a:rect l="0" t="0" r="r" b="b"/>
                <a:pathLst>
                  <a:path w="24" h="225">
                    <a:moveTo>
                      <a:pt x="0" y="0"/>
                    </a:moveTo>
                    <a:cubicBezTo>
                      <a:pt x="3" y="12"/>
                      <a:pt x="5" y="24"/>
                      <a:pt x="9" y="36"/>
                    </a:cubicBezTo>
                    <a:cubicBezTo>
                      <a:pt x="11" y="51"/>
                      <a:pt x="13" y="66"/>
                      <a:pt x="18" y="81"/>
                    </a:cubicBezTo>
                    <a:cubicBezTo>
                      <a:pt x="20" y="94"/>
                      <a:pt x="24" y="107"/>
                      <a:pt x="24" y="120"/>
                    </a:cubicBezTo>
                    <a:cubicBezTo>
                      <a:pt x="24" y="155"/>
                      <a:pt x="21" y="225"/>
                      <a:pt x="21" y="225"/>
                    </a:cubicBezTo>
                  </a:path>
                </a:pathLst>
              </a:custGeom>
              <a:noFill/>
              <a:ln w="3175" cap="flat" cmpd="sng">
                <a:solidFill>
                  <a:srgbClr val="99CC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4" name="Freeform 13"/>
              <p:cNvSpPr>
                <a:spLocks/>
              </p:cNvSpPr>
              <p:nvPr/>
            </p:nvSpPr>
            <p:spPr bwMode="auto">
              <a:xfrm>
                <a:off x="1146" y="1422"/>
                <a:ext cx="24" cy="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36"/>
                  </a:cxn>
                  <a:cxn ang="0">
                    <a:pos x="18" y="81"/>
                  </a:cxn>
                  <a:cxn ang="0">
                    <a:pos x="24" y="120"/>
                  </a:cxn>
                  <a:cxn ang="0">
                    <a:pos x="21" y="225"/>
                  </a:cxn>
                </a:cxnLst>
                <a:rect l="0" t="0" r="r" b="b"/>
                <a:pathLst>
                  <a:path w="24" h="225">
                    <a:moveTo>
                      <a:pt x="0" y="0"/>
                    </a:moveTo>
                    <a:cubicBezTo>
                      <a:pt x="3" y="12"/>
                      <a:pt x="5" y="24"/>
                      <a:pt x="9" y="36"/>
                    </a:cubicBezTo>
                    <a:cubicBezTo>
                      <a:pt x="11" y="51"/>
                      <a:pt x="13" y="66"/>
                      <a:pt x="18" y="81"/>
                    </a:cubicBezTo>
                    <a:cubicBezTo>
                      <a:pt x="20" y="94"/>
                      <a:pt x="24" y="107"/>
                      <a:pt x="24" y="120"/>
                    </a:cubicBezTo>
                    <a:cubicBezTo>
                      <a:pt x="24" y="155"/>
                      <a:pt x="21" y="225"/>
                      <a:pt x="21" y="225"/>
                    </a:cubicBezTo>
                  </a:path>
                </a:pathLst>
              </a:custGeom>
              <a:noFill/>
              <a:ln w="3175" cap="flat" cmpd="sng">
                <a:solidFill>
                  <a:srgbClr val="99CC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5" name="Freeform 14"/>
              <p:cNvSpPr>
                <a:spLocks/>
              </p:cNvSpPr>
              <p:nvPr/>
            </p:nvSpPr>
            <p:spPr bwMode="auto">
              <a:xfrm>
                <a:off x="1137" y="1407"/>
                <a:ext cx="24" cy="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36"/>
                  </a:cxn>
                  <a:cxn ang="0">
                    <a:pos x="18" y="81"/>
                  </a:cxn>
                  <a:cxn ang="0">
                    <a:pos x="24" y="120"/>
                  </a:cxn>
                  <a:cxn ang="0">
                    <a:pos x="21" y="225"/>
                  </a:cxn>
                </a:cxnLst>
                <a:rect l="0" t="0" r="r" b="b"/>
                <a:pathLst>
                  <a:path w="24" h="225">
                    <a:moveTo>
                      <a:pt x="0" y="0"/>
                    </a:moveTo>
                    <a:cubicBezTo>
                      <a:pt x="3" y="12"/>
                      <a:pt x="5" y="24"/>
                      <a:pt x="9" y="36"/>
                    </a:cubicBezTo>
                    <a:cubicBezTo>
                      <a:pt x="11" y="51"/>
                      <a:pt x="13" y="66"/>
                      <a:pt x="18" y="81"/>
                    </a:cubicBezTo>
                    <a:cubicBezTo>
                      <a:pt x="20" y="94"/>
                      <a:pt x="24" y="107"/>
                      <a:pt x="24" y="120"/>
                    </a:cubicBezTo>
                    <a:cubicBezTo>
                      <a:pt x="24" y="155"/>
                      <a:pt x="21" y="225"/>
                      <a:pt x="21" y="225"/>
                    </a:cubicBezTo>
                  </a:path>
                </a:pathLst>
              </a:custGeom>
              <a:noFill/>
              <a:ln w="3175" cap="flat" cmpd="sng">
                <a:solidFill>
                  <a:srgbClr val="99CC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6" name="Freeform 15"/>
              <p:cNvSpPr>
                <a:spLocks/>
              </p:cNvSpPr>
              <p:nvPr/>
            </p:nvSpPr>
            <p:spPr bwMode="auto">
              <a:xfrm>
                <a:off x="1164" y="1422"/>
                <a:ext cx="24" cy="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36"/>
                  </a:cxn>
                  <a:cxn ang="0">
                    <a:pos x="18" y="81"/>
                  </a:cxn>
                  <a:cxn ang="0">
                    <a:pos x="24" y="120"/>
                  </a:cxn>
                  <a:cxn ang="0">
                    <a:pos x="21" y="225"/>
                  </a:cxn>
                </a:cxnLst>
                <a:rect l="0" t="0" r="r" b="b"/>
                <a:pathLst>
                  <a:path w="24" h="225">
                    <a:moveTo>
                      <a:pt x="0" y="0"/>
                    </a:moveTo>
                    <a:cubicBezTo>
                      <a:pt x="3" y="12"/>
                      <a:pt x="5" y="24"/>
                      <a:pt x="9" y="36"/>
                    </a:cubicBezTo>
                    <a:cubicBezTo>
                      <a:pt x="11" y="51"/>
                      <a:pt x="13" y="66"/>
                      <a:pt x="18" y="81"/>
                    </a:cubicBezTo>
                    <a:cubicBezTo>
                      <a:pt x="20" y="94"/>
                      <a:pt x="24" y="107"/>
                      <a:pt x="24" y="120"/>
                    </a:cubicBezTo>
                    <a:cubicBezTo>
                      <a:pt x="24" y="155"/>
                      <a:pt x="21" y="225"/>
                      <a:pt x="21" y="225"/>
                    </a:cubicBezTo>
                  </a:path>
                </a:pathLst>
              </a:custGeom>
              <a:noFill/>
              <a:ln w="3175" cap="flat" cmpd="sng">
                <a:solidFill>
                  <a:srgbClr val="99CC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7" name="Oval 16"/>
              <p:cNvSpPr>
                <a:spLocks noChangeArrowheads="1"/>
              </p:cNvSpPr>
              <p:nvPr/>
            </p:nvSpPr>
            <p:spPr bwMode="auto">
              <a:xfrm>
                <a:off x="2112" y="1824"/>
                <a:ext cx="96" cy="144"/>
              </a:xfrm>
              <a:prstGeom prst="ellips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scene3d>
                <a:camera prst="legacyPerspectiveFront">
                  <a:rot lat="1500000" lon="18000000" rev="0"/>
                </a:camera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sl-SI"/>
              </a:p>
            </p:txBody>
          </p:sp>
          <p:sp>
            <p:nvSpPr>
              <p:cNvPr id="78" name="Freeform 18"/>
              <p:cNvSpPr>
                <a:spLocks/>
              </p:cNvSpPr>
              <p:nvPr/>
            </p:nvSpPr>
            <p:spPr bwMode="auto">
              <a:xfrm>
                <a:off x="2181" y="1935"/>
                <a:ext cx="24" cy="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36"/>
                  </a:cxn>
                  <a:cxn ang="0">
                    <a:pos x="18" y="81"/>
                  </a:cxn>
                  <a:cxn ang="0">
                    <a:pos x="24" y="120"/>
                  </a:cxn>
                  <a:cxn ang="0">
                    <a:pos x="21" y="225"/>
                  </a:cxn>
                </a:cxnLst>
                <a:rect l="0" t="0" r="r" b="b"/>
                <a:pathLst>
                  <a:path w="24" h="225">
                    <a:moveTo>
                      <a:pt x="0" y="0"/>
                    </a:moveTo>
                    <a:cubicBezTo>
                      <a:pt x="3" y="12"/>
                      <a:pt x="5" y="24"/>
                      <a:pt x="9" y="36"/>
                    </a:cubicBezTo>
                    <a:cubicBezTo>
                      <a:pt x="11" y="51"/>
                      <a:pt x="13" y="66"/>
                      <a:pt x="18" y="81"/>
                    </a:cubicBezTo>
                    <a:cubicBezTo>
                      <a:pt x="20" y="94"/>
                      <a:pt x="24" y="107"/>
                      <a:pt x="24" y="120"/>
                    </a:cubicBezTo>
                    <a:cubicBezTo>
                      <a:pt x="24" y="155"/>
                      <a:pt x="21" y="225"/>
                      <a:pt x="21" y="225"/>
                    </a:cubicBezTo>
                  </a:path>
                </a:pathLst>
              </a:custGeom>
              <a:noFill/>
              <a:ln w="3175" cap="flat" cmpd="sng">
                <a:solidFill>
                  <a:srgbClr val="33CCCC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9" name="Freeform 19"/>
              <p:cNvSpPr>
                <a:spLocks/>
              </p:cNvSpPr>
              <p:nvPr/>
            </p:nvSpPr>
            <p:spPr bwMode="auto">
              <a:xfrm>
                <a:off x="2175" y="1917"/>
                <a:ext cx="24" cy="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36"/>
                  </a:cxn>
                  <a:cxn ang="0">
                    <a:pos x="18" y="81"/>
                  </a:cxn>
                  <a:cxn ang="0">
                    <a:pos x="24" y="120"/>
                  </a:cxn>
                  <a:cxn ang="0">
                    <a:pos x="21" y="225"/>
                  </a:cxn>
                </a:cxnLst>
                <a:rect l="0" t="0" r="r" b="b"/>
                <a:pathLst>
                  <a:path w="24" h="225">
                    <a:moveTo>
                      <a:pt x="0" y="0"/>
                    </a:moveTo>
                    <a:cubicBezTo>
                      <a:pt x="3" y="12"/>
                      <a:pt x="5" y="24"/>
                      <a:pt x="9" y="36"/>
                    </a:cubicBezTo>
                    <a:cubicBezTo>
                      <a:pt x="11" y="51"/>
                      <a:pt x="13" y="66"/>
                      <a:pt x="18" y="81"/>
                    </a:cubicBezTo>
                    <a:cubicBezTo>
                      <a:pt x="20" y="94"/>
                      <a:pt x="24" y="107"/>
                      <a:pt x="24" y="120"/>
                    </a:cubicBezTo>
                    <a:cubicBezTo>
                      <a:pt x="24" y="155"/>
                      <a:pt x="21" y="225"/>
                      <a:pt x="21" y="225"/>
                    </a:cubicBezTo>
                  </a:path>
                </a:pathLst>
              </a:custGeom>
              <a:noFill/>
              <a:ln w="3175" cap="flat" cmpd="sng">
                <a:solidFill>
                  <a:srgbClr val="33CCCC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80" name="Freeform 20"/>
              <p:cNvSpPr>
                <a:spLocks/>
              </p:cNvSpPr>
              <p:nvPr/>
            </p:nvSpPr>
            <p:spPr bwMode="auto">
              <a:xfrm>
                <a:off x="2169" y="1935"/>
                <a:ext cx="24" cy="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36"/>
                  </a:cxn>
                  <a:cxn ang="0">
                    <a:pos x="18" y="81"/>
                  </a:cxn>
                  <a:cxn ang="0">
                    <a:pos x="24" y="120"/>
                  </a:cxn>
                  <a:cxn ang="0">
                    <a:pos x="21" y="225"/>
                  </a:cxn>
                </a:cxnLst>
                <a:rect l="0" t="0" r="r" b="b"/>
                <a:pathLst>
                  <a:path w="24" h="225">
                    <a:moveTo>
                      <a:pt x="0" y="0"/>
                    </a:moveTo>
                    <a:cubicBezTo>
                      <a:pt x="3" y="12"/>
                      <a:pt x="5" y="24"/>
                      <a:pt x="9" y="36"/>
                    </a:cubicBezTo>
                    <a:cubicBezTo>
                      <a:pt x="11" y="51"/>
                      <a:pt x="13" y="66"/>
                      <a:pt x="18" y="81"/>
                    </a:cubicBezTo>
                    <a:cubicBezTo>
                      <a:pt x="20" y="94"/>
                      <a:pt x="24" y="107"/>
                      <a:pt x="24" y="120"/>
                    </a:cubicBezTo>
                    <a:cubicBezTo>
                      <a:pt x="24" y="155"/>
                      <a:pt x="21" y="225"/>
                      <a:pt x="21" y="225"/>
                    </a:cubicBezTo>
                  </a:path>
                </a:pathLst>
              </a:custGeom>
              <a:noFill/>
              <a:ln w="3175" cap="flat" cmpd="sng">
                <a:solidFill>
                  <a:srgbClr val="33CCCC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81" name="Freeform 21"/>
              <p:cNvSpPr>
                <a:spLocks/>
              </p:cNvSpPr>
              <p:nvPr/>
            </p:nvSpPr>
            <p:spPr bwMode="auto">
              <a:xfrm>
                <a:off x="2160" y="1920"/>
                <a:ext cx="24" cy="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36"/>
                  </a:cxn>
                  <a:cxn ang="0">
                    <a:pos x="18" y="81"/>
                  </a:cxn>
                  <a:cxn ang="0">
                    <a:pos x="24" y="120"/>
                  </a:cxn>
                  <a:cxn ang="0">
                    <a:pos x="21" y="225"/>
                  </a:cxn>
                </a:cxnLst>
                <a:rect l="0" t="0" r="r" b="b"/>
                <a:pathLst>
                  <a:path w="24" h="225">
                    <a:moveTo>
                      <a:pt x="0" y="0"/>
                    </a:moveTo>
                    <a:cubicBezTo>
                      <a:pt x="3" y="12"/>
                      <a:pt x="5" y="24"/>
                      <a:pt x="9" y="36"/>
                    </a:cubicBezTo>
                    <a:cubicBezTo>
                      <a:pt x="11" y="51"/>
                      <a:pt x="13" y="66"/>
                      <a:pt x="18" y="81"/>
                    </a:cubicBezTo>
                    <a:cubicBezTo>
                      <a:pt x="20" y="94"/>
                      <a:pt x="24" y="107"/>
                      <a:pt x="24" y="120"/>
                    </a:cubicBezTo>
                    <a:cubicBezTo>
                      <a:pt x="24" y="155"/>
                      <a:pt x="21" y="225"/>
                      <a:pt x="21" y="225"/>
                    </a:cubicBezTo>
                  </a:path>
                </a:pathLst>
              </a:custGeom>
              <a:noFill/>
              <a:ln w="3175" cap="flat" cmpd="sng">
                <a:solidFill>
                  <a:srgbClr val="33CCCC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82" name="Freeform 22"/>
              <p:cNvSpPr>
                <a:spLocks/>
              </p:cNvSpPr>
              <p:nvPr/>
            </p:nvSpPr>
            <p:spPr bwMode="auto">
              <a:xfrm>
                <a:off x="2187" y="1935"/>
                <a:ext cx="24" cy="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36"/>
                  </a:cxn>
                  <a:cxn ang="0">
                    <a:pos x="18" y="81"/>
                  </a:cxn>
                  <a:cxn ang="0">
                    <a:pos x="24" y="120"/>
                  </a:cxn>
                  <a:cxn ang="0">
                    <a:pos x="21" y="225"/>
                  </a:cxn>
                </a:cxnLst>
                <a:rect l="0" t="0" r="r" b="b"/>
                <a:pathLst>
                  <a:path w="24" h="225">
                    <a:moveTo>
                      <a:pt x="0" y="0"/>
                    </a:moveTo>
                    <a:cubicBezTo>
                      <a:pt x="3" y="12"/>
                      <a:pt x="5" y="24"/>
                      <a:pt x="9" y="36"/>
                    </a:cubicBezTo>
                    <a:cubicBezTo>
                      <a:pt x="11" y="51"/>
                      <a:pt x="13" y="66"/>
                      <a:pt x="18" y="81"/>
                    </a:cubicBezTo>
                    <a:cubicBezTo>
                      <a:pt x="20" y="94"/>
                      <a:pt x="24" y="107"/>
                      <a:pt x="24" y="120"/>
                    </a:cubicBezTo>
                    <a:cubicBezTo>
                      <a:pt x="24" y="155"/>
                      <a:pt x="21" y="225"/>
                      <a:pt x="21" y="225"/>
                    </a:cubicBezTo>
                  </a:path>
                </a:pathLst>
              </a:custGeom>
              <a:noFill/>
              <a:ln w="3175" cap="flat" cmpd="sng">
                <a:solidFill>
                  <a:srgbClr val="33CCCC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83" name="Freeform 23"/>
              <p:cNvSpPr>
                <a:spLocks/>
              </p:cNvSpPr>
              <p:nvPr/>
            </p:nvSpPr>
            <p:spPr bwMode="auto">
              <a:xfrm>
                <a:off x="2187" y="1902"/>
                <a:ext cx="24" cy="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36"/>
                  </a:cxn>
                  <a:cxn ang="0">
                    <a:pos x="18" y="81"/>
                  </a:cxn>
                  <a:cxn ang="0">
                    <a:pos x="24" y="120"/>
                  </a:cxn>
                  <a:cxn ang="0">
                    <a:pos x="21" y="225"/>
                  </a:cxn>
                </a:cxnLst>
                <a:rect l="0" t="0" r="r" b="b"/>
                <a:pathLst>
                  <a:path w="24" h="225">
                    <a:moveTo>
                      <a:pt x="0" y="0"/>
                    </a:moveTo>
                    <a:cubicBezTo>
                      <a:pt x="3" y="12"/>
                      <a:pt x="5" y="24"/>
                      <a:pt x="9" y="36"/>
                    </a:cubicBezTo>
                    <a:cubicBezTo>
                      <a:pt x="11" y="51"/>
                      <a:pt x="13" y="66"/>
                      <a:pt x="18" y="81"/>
                    </a:cubicBezTo>
                    <a:cubicBezTo>
                      <a:pt x="20" y="94"/>
                      <a:pt x="24" y="107"/>
                      <a:pt x="24" y="120"/>
                    </a:cubicBezTo>
                    <a:cubicBezTo>
                      <a:pt x="24" y="155"/>
                      <a:pt x="21" y="225"/>
                      <a:pt x="21" y="225"/>
                    </a:cubicBezTo>
                  </a:path>
                </a:pathLst>
              </a:custGeom>
              <a:noFill/>
              <a:ln w="3175" cap="flat" cmpd="sng">
                <a:solidFill>
                  <a:srgbClr val="33CCCC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84" name="Freeform 24"/>
              <p:cNvSpPr>
                <a:spLocks/>
              </p:cNvSpPr>
              <p:nvPr/>
            </p:nvSpPr>
            <p:spPr bwMode="auto">
              <a:xfrm>
                <a:off x="2181" y="1884"/>
                <a:ext cx="24" cy="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36"/>
                  </a:cxn>
                  <a:cxn ang="0">
                    <a:pos x="18" y="81"/>
                  </a:cxn>
                  <a:cxn ang="0">
                    <a:pos x="24" y="120"/>
                  </a:cxn>
                  <a:cxn ang="0">
                    <a:pos x="21" y="225"/>
                  </a:cxn>
                </a:cxnLst>
                <a:rect l="0" t="0" r="r" b="b"/>
                <a:pathLst>
                  <a:path w="24" h="225">
                    <a:moveTo>
                      <a:pt x="0" y="0"/>
                    </a:moveTo>
                    <a:cubicBezTo>
                      <a:pt x="3" y="12"/>
                      <a:pt x="5" y="24"/>
                      <a:pt x="9" y="36"/>
                    </a:cubicBezTo>
                    <a:cubicBezTo>
                      <a:pt x="11" y="51"/>
                      <a:pt x="13" y="66"/>
                      <a:pt x="18" y="81"/>
                    </a:cubicBezTo>
                    <a:cubicBezTo>
                      <a:pt x="20" y="94"/>
                      <a:pt x="24" y="107"/>
                      <a:pt x="24" y="120"/>
                    </a:cubicBezTo>
                    <a:cubicBezTo>
                      <a:pt x="24" y="155"/>
                      <a:pt x="21" y="225"/>
                      <a:pt x="21" y="225"/>
                    </a:cubicBezTo>
                  </a:path>
                </a:pathLst>
              </a:custGeom>
              <a:noFill/>
              <a:ln w="3175" cap="flat" cmpd="sng">
                <a:solidFill>
                  <a:srgbClr val="33CCCC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85" name="Freeform 25"/>
              <p:cNvSpPr>
                <a:spLocks/>
              </p:cNvSpPr>
              <p:nvPr/>
            </p:nvSpPr>
            <p:spPr bwMode="auto">
              <a:xfrm>
                <a:off x="2175" y="1902"/>
                <a:ext cx="24" cy="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36"/>
                  </a:cxn>
                  <a:cxn ang="0">
                    <a:pos x="18" y="81"/>
                  </a:cxn>
                  <a:cxn ang="0">
                    <a:pos x="24" y="120"/>
                  </a:cxn>
                  <a:cxn ang="0">
                    <a:pos x="21" y="225"/>
                  </a:cxn>
                </a:cxnLst>
                <a:rect l="0" t="0" r="r" b="b"/>
                <a:pathLst>
                  <a:path w="24" h="225">
                    <a:moveTo>
                      <a:pt x="0" y="0"/>
                    </a:moveTo>
                    <a:cubicBezTo>
                      <a:pt x="3" y="12"/>
                      <a:pt x="5" y="24"/>
                      <a:pt x="9" y="36"/>
                    </a:cubicBezTo>
                    <a:cubicBezTo>
                      <a:pt x="11" y="51"/>
                      <a:pt x="13" y="66"/>
                      <a:pt x="18" y="81"/>
                    </a:cubicBezTo>
                    <a:cubicBezTo>
                      <a:pt x="20" y="94"/>
                      <a:pt x="24" y="107"/>
                      <a:pt x="24" y="120"/>
                    </a:cubicBezTo>
                    <a:cubicBezTo>
                      <a:pt x="24" y="155"/>
                      <a:pt x="21" y="225"/>
                      <a:pt x="21" y="225"/>
                    </a:cubicBezTo>
                  </a:path>
                </a:pathLst>
              </a:custGeom>
              <a:noFill/>
              <a:ln w="3175" cap="flat" cmpd="sng">
                <a:solidFill>
                  <a:srgbClr val="33CCCC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86" name="Freeform 26"/>
              <p:cNvSpPr>
                <a:spLocks/>
              </p:cNvSpPr>
              <p:nvPr/>
            </p:nvSpPr>
            <p:spPr bwMode="auto">
              <a:xfrm>
                <a:off x="2166" y="1887"/>
                <a:ext cx="24" cy="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36"/>
                  </a:cxn>
                  <a:cxn ang="0">
                    <a:pos x="18" y="81"/>
                  </a:cxn>
                  <a:cxn ang="0">
                    <a:pos x="24" y="120"/>
                  </a:cxn>
                  <a:cxn ang="0">
                    <a:pos x="21" y="225"/>
                  </a:cxn>
                </a:cxnLst>
                <a:rect l="0" t="0" r="r" b="b"/>
                <a:pathLst>
                  <a:path w="24" h="225">
                    <a:moveTo>
                      <a:pt x="0" y="0"/>
                    </a:moveTo>
                    <a:cubicBezTo>
                      <a:pt x="3" y="12"/>
                      <a:pt x="5" y="24"/>
                      <a:pt x="9" y="36"/>
                    </a:cubicBezTo>
                    <a:cubicBezTo>
                      <a:pt x="11" y="51"/>
                      <a:pt x="13" y="66"/>
                      <a:pt x="18" y="81"/>
                    </a:cubicBezTo>
                    <a:cubicBezTo>
                      <a:pt x="20" y="94"/>
                      <a:pt x="24" y="107"/>
                      <a:pt x="24" y="120"/>
                    </a:cubicBezTo>
                    <a:cubicBezTo>
                      <a:pt x="24" y="155"/>
                      <a:pt x="21" y="225"/>
                      <a:pt x="21" y="225"/>
                    </a:cubicBezTo>
                  </a:path>
                </a:pathLst>
              </a:custGeom>
              <a:noFill/>
              <a:ln w="3175" cap="flat" cmpd="sng">
                <a:solidFill>
                  <a:srgbClr val="33CCCC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87" name="Freeform 27"/>
              <p:cNvSpPr>
                <a:spLocks/>
              </p:cNvSpPr>
              <p:nvPr/>
            </p:nvSpPr>
            <p:spPr bwMode="auto">
              <a:xfrm>
                <a:off x="2193" y="1902"/>
                <a:ext cx="24" cy="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36"/>
                  </a:cxn>
                  <a:cxn ang="0">
                    <a:pos x="18" y="81"/>
                  </a:cxn>
                  <a:cxn ang="0">
                    <a:pos x="24" y="120"/>
                  </a:cxn>
                  <a:cxn ang="0">
                    <a:pos x="21" y="225"/>
                  </a:cxn>
                </a:cxnLst>
                <a:rect l="0" t="0" r="r" b="b"/>
                <a:pathLst>
                  <a:path w="24" h="225">
                    <a:moveTo>
                      <a:pt x="0" y="0"/>
                    </a:moveTo>
                    <a:cubicBezTo>
                      <a:pt x="3" y="12"/>
                      <a:pt x="5" y="24"/>
                      <a:pt x="9" y="36"/>
                    </a:cubicBezTo>
                    <a:cubicBezTo>
                      <a:pt x="11" y="51"/>
                      <a:pt x="13" y="66"/>
                      <a:pt x="18" y="81"/>
                    </a:cubicBezTo>
                    <a:cubicBezTo>
                      <a:pt x="20" y="94"/>
                      <a:pt x="24" y="107"/>
                      <a:pt x="24" y="120"/>
                    </a:cubicBezTo>
                    <a:cubicBezTo>
                      <a:pt x="24" y="155"/>
                      <a:pt x="21" y="225"/>
                      <a:pt x="21" y="225"/>
                    </a:cubicBezTo>
                  </a:path>
                </a:pathLst>
              </a:custGeom>
              <a:noFill/>
              <a:ln w="3175" cap="flat" cmpd="sng">
                <a:solidFill>
                  <a:srgbClr val="33CCCC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62" name="Line 33"/>
            <p:cNvSpPr>
              <a:spLocks noChangeShapeType="1"/>
            </p:cNvSpPr>
            <p:nvPr/>
          </p:nvSpPr>
          <p:spPr bwMode="auto">
            <a:xfrm>
              <a:off x="2256" y="624"/>
              <a:ext cx="144" cy="19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63" name="Line 34"/>
            <p:cNvSpPr>
              <a:spLocks noChangeShapeType="1"/>
            </p:cNvSpPr>
            <p:nvPr/>
          </p:nvSpPr>
          <p:spPr bwMode="auto">
            <a:xfrm>
              <a:off x="3600" y="1548"/>
              <a:ext cx="192" cy="4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88" name="Text Box 38"/>
          <p:cNvSpPr txBox="1">
            <a:spLocks noChangeArrowheads="1"/>
          </p:cNvSpPr>
          <p:nvPr/>
        </p:nvSpPr>
        <p:spPr bwMode="auto">
          <a:xfrm>
            <a:off x="5943600" y="492125"/>
            <a:ext cx="6858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3%</a:t>
            </a:r>
            <a:endParaRPr lang="en-GB" sz="16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utoUpdateAnimBg="0"/>
      <p:bldP spid="42" grpId="0" autoUpdateAnimBg="0"/>
      <p:bldP spid="43" grpId="0" autoUpdateAnimBg="0"/>
      <p:bldP spid="54" grpId="0" autoUpdateAnimBg="0"/>
      <p:bldP spid="55" grpId="0" autoUpdateAnimBg="0"/>
      <p:bldP spid="56" grpId="0" autoUpdateAnimBg="0"/>
      <p:bldP spid="8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40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DIFERENCIALNE ENAČBE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381000" y="468868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PRIMER MODELIRANJA Z DE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Text Box 1027"/>
          <p:cNvSpPr txBox="1">
            <a:spLocks noChangeArrowheads="1"/>
          </p:cNvSpPr>
          <p:nvPr/>
        </p:nvSpPr>
        <p:spPr bwMode="auto">
          <a:xfrm>
            <a:off x="685800" y="914400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6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Tripsin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je encim trebušne slinavke, ki nastane iz </a:t>
            </a:r>
            <a:r>
              <a:rPr lang="sl-SI" sz="1600" b="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tripsinogena</a:t>
            </a:r>
            <a:r>
              <a:rPr lang="sl-SI" sz="16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 reakciji nastopa tripsin kot katalizator, zato je hitrost nastajanja tripsina sorazmerna z njegovo koncentracijo.</a:t>
            </a:r>
            <a:endParaRPr lang="en-GB" sz="1600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 Box 1028"/>
          <p:cNvSpPr txBox="1">
            <a:spLocks noChangeArrowheads="1"/>
          </p:cNvSpPr>
          <p:nvPr/>
        </p:nvSpPr>
        <p:spPr bwMode="auto">
          <a:xfrm>
            <a:off x="762000" y="1752600"/>
            <a:ext cx="739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6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</a:t>
            </a:r>
            <a:r>
              <a:rPr lang="sl-SI" sz="16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</a:t>
            </a:r>
            <a:r>
              <a:rPr lang="sl-SI" sz="1600" b="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0</a:t>
            </a:r>
            <a:r>
              <a:rPr lang="sl-SI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</a:t>
            </a:r>
            <a:r>
              <a:rPr lang="en-US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	 </a:t>
            </a:r>
            <a:r>
              <a:rPr lang="sl-SI" sz="1600" b="0" baseline="2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...........</a:t>
            </a:r>
            <a:r>
              <a:rPr lang="sl-SI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začetna koncentracija tripsina</a:t>
            </a:r>
          </a:p>
          <a:p>
            <a:r>
              <a:rPr lang="sl-SI" sz="16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</a:t>
            </a:r>
            <a:r>
              <a:rPr lang="sl-SI" sz="16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y(t) </a:t>
            </a:r>
            <a:r>
              <a:rPr lang="sl-SI" sz="16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</a:t>
            </a:r>
            <a:r>
              <a:rPr lang="sl-SI" sz="16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	 </a:t>
            </a:r>
            <a:r>
              <a:rPr lang="sl-SI" sz="1600" b="0" baseline="2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...........     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koncentracija tripsina v času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sz="16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t</a:t>
            </a:r>
          </a:p>
          <a:p>
            <a:r>
              <a:rPr lang="sl-SI" sz="16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</a:t>
            </a:r>
            <a:r>
              <a:rPr lang="en-US" sz="16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’</a:t>
            </a:r>
            <a:r>
              <a:rPr lang="en-US" sz="16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=</a:t>
            </a:r>
            <a:r>
              <a:rPr lang="en-US" sz="1600" b="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ky</a:t>
            </a:r>
            <a:r>
              <a:rPr lang="en-US" sz="16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sz="16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	</a:t>
            </a:r>
            <a:r>
              <a:rPr lang="en-US" sz="16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1600" b="0" baseline="20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...........</a:t>
            </a:r>
            <a:r>
              <a:rPr lang="en-US" sz="1600" b="0" baseline="20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</a:t>
            </a:r>
            <a:r>
              <a:rPr lang="en-US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hitrost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nastajanja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je </a:t>
            </a:r>
            <a:r>
              <a:rPr lang="en-US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sorazmerna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koncentraciji</a:t>
            </a:r>
            <a:endParaRPr lang="en-GB" sz="1600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4" name="Line 1031"/>
          <p:cNvSpPr>
            <a:spLocks noChangeShapeType="1"/>
          </p:cNvSpPr>
          <p:nvPr/>
        </p:nvSpPr>
        <p:spPr bwMode="auto">
          <a:xfrm flipV="1">
            <a:off x="3886200" y="3200400"/>
            <a:ext cx="1295400" cy="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sl-SI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032"/>
          <p:cNvSpPr>
            <a:spLocks noChangeArrowheads="1"/>
          </p:cNvSpPr>
          <p:nvPr/>
        </p:nvSpPr>
        <p:spPr bwMode="auto">
          <a:xfrm>
            <a:off x="4572000" y="4343400"/>
            <a:ext cx="3276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Model </a:t>
            </a:r>
            <a:r>
              <a:rPr lang="en-US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napoveduje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eksponentno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 neomejeno </a:t>
            </a:r>
            <a:r>
              <a:rPr lang="sl-SI" sz="1600" b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rastkoličine</a:t>
            </a:r>
            <a:r>
              <a:rPr lang="sl-SI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tripsina. To se v resnici ne more zgoditi, zato </a:t>
            </a:r>
            <a:r>
              <a:rPr lang="sl-SI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moramo poiskati ustreznejši model.</a:t>
            </a:r>
            <a:endParaRPr lang="en-GB" sz="1600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6" name="Object 1034"/>
          <p:cNvGraphicFramePr>
            <a:graphicFrameLocks noChangeAspect="1"/>
          </p:cNvGraphicFramePr>
          <p:nvPr/>
        </p:nvGraphicFramePr>
        <p:xfrm>
          <a:off x="2590800" y="2819400"/>
          <a:ext cx="12160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5" name="Equation" r:id="rId3" imgW="698400" imgH="482400" progId="Equation.DSMT4">
                  <p:embed/>
                </p:oleObj>
              </mc:Choice>
              <mc:Fallback>
                <p:oleObj name="Equation" r:id="rId3" imgW="698400" imgH="482400" progId="Equation.DSMT4">
                  <p:embed/>
                  <p:pic>
                    <p:nvPicPr>
                      <p:cNvPr id="0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819400"/>
                        <a:ext cx="1216025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035"/>
          <p:cNvSpPr>
            <a:spLocks noChangeArrowheads="1"/>
          </p:cNvSpPr>
          <p:nvPr/>
        </p:nvSpPr>
        <p:spPr bwMode="auto">
          <a:xfrm>
            <a:off x="838200" y="2971800"/>
            <a:ext cx="1756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začetni problem:</a:t>
            </a:r>
            <a:endParaRPr lang="en-GB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8" name="Rectangle 1036"/>
          <p:cNvSpPr>
            <a:spLocks noChangeArrowheads="1"/>
          </p:cNvSpPr>
          <p:nvPr/>
        </p:nvSpPr>
        <p:spPr bwMode="auto">
          <a:xfrm>
            <a:off x="5484813" y="2971800"/>
            <a:ext cx="17489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</a:t>
            </a:r>
            <a:r>
              <a:rPr lang="sl-SI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šitev</a:t>
            </a:r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sl-SI" sz="20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</a:t>
            </a:r>
            <a:r>
              <a:rPr lang="en-US" sz="20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=y</a:t>
            </a:r>
            <a:r>
              <a:rPr lang="en-US" sz="2000" b="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en-US" sz="20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e</a:t>
            </a:r>
            <a:r>
              <a:rPr lang="en-US" sz="2000" b="0" i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kt</a:t>
            </a:r>
            <a:endParaRPr lang="sl-SI" sz="2000" b="0" i="1" baseline="30000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600200" y="3963195"/>
            <a:ext cx="2426970" cy="2381465"/>
            <a:chOff x="1447800" y="3963194"/>
            <a:chExt cx="2667000" cy="2616994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524000" y="6333309"/>
              <a:ext cx="2590800" cy="1588"/>
            </a:xfrm>
            <a:prstGeom prst="straightConnector1">
              <a:avLst/>
            </a:prstGeom>
            <a:ln>
              <a:headEnd type="none" w="sm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486591" y="5219700"/>
              <a:ext cx="2514600" cy="1588"/>
            </a:xfrm>
            <a:prstGeom prst="straightConnector1">
              <a:avLst/>
            </a:prstGeom>
            <a:ln>
              <a:headEnd type="none" w="sm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1733006" y="3971109"/>
              <a:ext cx="2151017" cy="2142308"/>
            </a:xfrm>
            <a:custGeom>
              <a:avLst/>
              <a:gdLst>
                <a:gd name="connsiteX0" fmla="*/ 0 w 2151017"/>
                <a:gd name="connsiteY0" fmla="*/ 2142308 h 2142308"/>
                <a:gd name="connsiteX1" fmla="*/ 870857 w 2151017"/>
                <a:gd name="connsiteY1" fmla="*/ 1793965 h 2142308"/>
                <a:gd name="connsiteX2" fmla="*/ 1584960 w 2151017"/>
                <a:gd name="connsiteY2" fmla="*/ 1088571 h 2142308"/>
                <a:gd name="connsiteX3" fmla="*/ 2151017 w 2151017"/>
                <a:gd name="connsiteY3" fmla="*/ 0 h 214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1017" h="2142308">
                  <a:moveTo>
                    <a:pt x="0" y="2142308"/>
                  </a:moveTo>
                  <a:cubicBezTo>
                    <a:pt x="303348" y="2055948"/>
                    <a:pt x="606697" y="1969588"/>
                    <a:pt x="870857" y="1793965"/>
                  </a:cubicBezTo>
                  <a:cubicBezTo>
                    <a:pt x="1135017" y="1618342"/>
                    <a:pt x="1371600" y="1387565"/>
                    <a:pt x="1584960" y="1088571"/>
                  </a:cubicBezTo>
                  <a:cubicBezTo>
                    <a:pt x="1798320" y="789577"/>
                    <a:pt x="1974668" y="394788"/>
                    <a:pt x="2151017" y="0"/>
                  </a:cubicBezTo>
                </a:path>
              </a:pathLst>
            </a:custGeom>
            <a:ln w="19050">
              <a:solidFill>
                <a:srgbClr val="FF0000"/>
              </a:solidFill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graphicFrame>
          <p:nvGraphicFramePr>
            <p:cNvPr id="26" name="Object 1034"/>
            <p:cNvGraphicFramePr>
              <a:graphicFrameLocks noChangeAspect="1"/>
            </p:cNvGraphicFramePr>
            <p:nvPr/>
          </p:nvGraphicFramePr>
          <p:xfrm>
            <a:off x="2895600" y="4038600"/>
            <a:ext cx="779474" cy="261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36" name="Equation" r:id="rId5" imgW="672840" imgH="241200" progId="Equation.DSMT4">
                    <p:embed/>
                  </p:oleObj>
                </mc:Choice>
                <mc:Fallback>
                  <p:oleObj name="Equation" r:id="rId5" imgW="672840" imgH="24120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4038600"/>
                          <a:ext cx="779474" cy="261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4"/>
            <p:cNvGraphicFramePr>
              <a:graphicFrameLocks noChangeAspect="1"/>
            </p:cNvGraphicFramePr>
            <p:nvPr/>
          </p:nvGraphicFramePr>
          <p:xfrm>
            <a:off x="1447800" y="5943600"/>
            <a:ext cx="20637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37" name="Equation" r:id="rId7" imgW="177480" imgH="228600" progId="Equation.DSMT4">
                    <p:embed/>
                  </p:oleObj>
                </mc:Choice>
                <mc:Fallback>
                  <p:oleObj name="Equation" r:id="rId7" imgW="177480" imgH="2286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5943600"/>
                          <a:ext cx="20637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5"/>
            <p:cNvGraphicFramePr>
              <a:graphicFrameLocks noChangeAspect="1"/>
            </p:cNvGraphicFramePr>
            <p:nvPr/>
          </p:nvGraphicFramePr>
          <p:xfrm>
            <a:off x="1524000" y="4038600"/>
            <a:ext cx="161925" cy="179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38" name="Equation" r:id="rId9" imgW="139680" imgH="164880" progId="Equation.DSMT4">
                    <p:embed/>
                  </p:oleObj>
                </mc:Choice>
                <mc:Fallback>
                  <p:oleObj name="Equation" r:id="rId9" imgW="139680" imgH="16488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4038600"/>
                          <a:ext cx="161925" cy="179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6"/>
            <p:cNvGraphicFramePr>
              <a:graphicFrameLocks noChangeAspect="1"/>
            </p:cNvGraphicFramePr>
            <p:nvPr/>
          </p:nvGraphicFramePr>
          <p:xfrm>
            <a:off x="3810000" y="6400800"/>
            <a:ext cx="117475" cy="179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39" name="Equation" r:id="rId11" imgW="101520" imgH="164880" progId="Equation.DSMT4">
                    <p:embed/>
                  </p:oleObj>
                </mc:Choice>
                <mc:Fallback>
                  <p:oleObj name="Equation" r:id="rId11" imgW="101520" imgH="16488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0" y="6400800"/>
                          <a:ext cx="117475" cy="179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/>
      <p:bldP spid="17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40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DIFERENCIALNE ENAČBE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57200" y="457200"/>
            <a:ext cx="7848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Med reakcijo se </a:t>
            </a:r>
            <a:r>
              <a:rPr lang="sl-SI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tripsinogen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porablja: iz vsake molekule </a:t>
            </a:r>
            <a:r>
              <a:rPr lang="sl-SI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tripsinogena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nastane ena molekula tripsina. Zato privzamemo, da je hitrost reakcije sorazmerna tako koncentraciji tripsina, kot koncentraciji </a:t>
            </a:r>
            <a:r>
              <a:rPr lang="sl-SI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tripsinogena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Če je skupna  koncentracija tripsina in </a:t>
            </a:r>
            <a:r>
              <a:rPr lang="sl-SI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tripsinogena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16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C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začetna koncentracija tripsina pa </a:t>
            </a:r>
            <a:r>
              <a:rPr lang="sl-SI" sz="16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</a:t>
            </a:r>
            <a:r>
              <a:rPr lang="sl-SI" sz="1600" b="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0</a:t>
            </a:r>
            <a:r>
              <a:rPr lang="sl-SI" sz="1600" b="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dobimo začetni problem:</a:t>
            </a:r>
            <a:endParaRPr lang="en-GB" sz="1600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4800600" y="4876800"/>
            <a:ext cx="4038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sl-SI" sz="1600" b="0" dirty="0">
                <a:solidFill>
                  <a:srgbClr val="FF0000"/>
                </a:solidFill>
                <a:latin typeface="+mn-lt"/>
              </a:rPr>
              <a:t>Logistična krivulja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: model predvideva, da bo koncentracija tripsina zrasla do prvotne koncentracije </a:t>
            </a:r>
            <a:r>
              <a:rPr lang="sl-SI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tripsinogena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potem pa se bo ustalila. </a:t>
            </a:r>
            <a:endParaRPr lang="en-GB" sz="1600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3" name="Object 19"/>
          <p:cNvGraphicFramePr>
            <a:graphicFrameLocks noChangeAspect="1"/>
          </p:cNvGraphicFramePr>
          <p:nvPr/>
        </p:nvGraphicFramePr>
        <p:xfrm>
          <a:off x="533400" y="1600200"/>
          <a:ext cx="17684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7" name="Equation" r:id="rId3" imgW="1015920" imgH="482400" progId="Equation.DSMT4">
                  <p:embed/>
                </p:oleObj>
              </mc:Choice>
              <mc:Fallback>
                <p:oleObj name="Equation" r:id="rId3" imgW="1015920" imgH="482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1768475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0"/>
          <p:cNvGraphicFramePr>
            <a:graphicFrameLocks noChangeAspect="1"/>
          </p:cNvGraphicFramePr>
          <p:nvPr/>
        </p:nvGraphicFramePr>
        <p:xfrm>
          <a:off x="1295400" y="2354262"/>
          <a:ext cx="6894512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8" name="Equation" r:id="rId5" imgW="4419360" imgH="558720" progId="Equation.DSMT4">
                  <p:embed/>
                </p:oleObj>
              </mc:Choice>
              <mc:Fallback>
                <p:oleObj name="Equation" r:id="rId5" imgW="4419360" imgH="55872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354262"/>
                        <a:ext cx="6894512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1"/>
          <p:cNvGraphicFramePr>
            <a:graphicFrameLocks noChangeAspect="1"/>
          </p:cNvGraphicFramePr>
          <p:nvPr/>
        </p:nvGraphicFramePr>
        <p:xfrm>
          <a:off x="3211513" y="3213100"/>
          <a:ext cx="52482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9" name="Equation" r:id="rId7" imgW="3365280" imgH="545760" progId="Equation.DSMT4">
                  <p:embed/>
                </p:oleObj>
              </mc:Choice>
              <mc:Fallback>
                <p:oleObj name="Equation" r:id="rId7" imgW="3365280" imgH="5457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3213100"/>
                        <a:ext cx="5248275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299882" y="4191000"/>
            <a:ext cx="3195918" cy="2209800"/>
            <a:chOff x="1299882" y="4191000"/>
            <a:chExt cx="3195918" cy="2209800"/>
          </a:xfrm>
        </p:grpSpPr>
        <p:pic>
          <p:nvPicPr>
            <p:cNvPr id="17" name="Picture 17" descr="logisticnarast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E1"/>
                </a:clrFrom>
                <a:clrTo>
                  <a:srgbClr val="FFFFE1">
                    <a:alpha val="0"/>
                  </a:srgbClr>
                </a:clrTo>
              </a:clrChange>
            </a:blip>
            <a:srcRect b="6452"/>
            <a:stretch>
              <a:fillRect/>
            </a:stretch>
          </p:blipFill>
          <p:spPr bwMode="auto">
            <a:xfrm>
              <a:off x="1299882" y="4191000"/>
              <a:ext cx="3195918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Freeform 17"/>
            <p:cNvSpPr/>
            <p:nvPr/>
          </p:nvSpPr>
          <p:spPr>
            <a:xfrm>
              <a:off x="1532709" y="4733109"/>
              <a:ext cx="2960914" cy="17417"/>
            </a:xfrm>
            <a:custGeom>
              <a:avLst/>
              <a:gdLst>
                <a:gd name="connsiteX0" fmla="*/ 0 w 2960914"/>
                <a:gd name="connsiteY0" fmla="*/ 17417 h 17417"/>
                <a:gd name="connsiteX1" fmla="*/ 2960914 w 2960914"/>
                <a:gd name="connsiteY1" fmla="*/ 0 h 1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60914" h="17417">
                  <a:moveTo>
                    <a:pt x="0" y="17417"/>
                  </a:moveTo>
                  <a:lnTo>
                    <a:pt x="2960914" y="0"/>
                  </a:lnTo>
                </a:path>
              </a:pathLst>
            </a:cu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532709" y="4759234"/>
              <a:ext cx="2934788" cy="1297577"/>
            </a:xfrm>
            <a:custGeom>
              <a:avLst/>
              <a:gdLst>
                <a:gd name="connsiteX0" fmla="*/ 0 w 2934788"/>
                <a:gd name="connsiteY0" fmla="*/ 1297577 h 1297577"/>
                <a:gd name="connsiteX1" fmla="*/ 269965 w 2934788"/>
                <a:gd name="connsiteY1" fmla="*/ 1088572 h 1297577"/>
                <a:gd name="connsiteX2" fmla="*/ 792480 w 2934788"/>
                <a:gd name="connsiteY2" fmla="*/ 478972 h 1297577"/>
                <a:gd name="connsiteX3" fmla="*/ 1297577 w 2934788"/>
                <a:gd name="connsiteY3" fmla="*/ 113212 h 1297577"/>
                <a:gd name="connsiteX4" fmla="*/ 2116182 w 2934788"/>
                <a:gd name="connsiteY4" fmla="*/ 17417 h 1297577"/>
                <a:gd name="connsiteX5" fmla="*/ 2934788 w 2934788"/>
                <a:gd name="connsiteY5" fmla="*/ 8709 h 12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4788" h="1297577">
                  <a:moveTo>
                    <a:pt x="0" y="1297577"/>
                  </a:moveTo>
                  <a:cubicBezTo>
                    <a:pt x="68942" y="1261291"/>
                    <a:pt x="137885" y="1225006"/>
                    <a:pt x="269965" y="1088572"/>
                  </a:cubicBezTo>
                  <a:cubicBezTo>
                    <a:pt x="402045" y="952138"/>
                    <a:pt x="621211" y="641532"/>
                    <a:pt x="792480" y="478972"/>
                  </a:cubicBezTo>
                  <a:cubicBezTo>
                    <a:pt x="963749" y="316412"/>
                    <a:pt x="1076960" y="190138"/>
                    <a:pt x="1297577" y="113212"/>
                  </a:cubicBezTo>
                  <a:cubicBezTo>
                    <a:pt x="1518194" y="36286"/>
                    <a:pt x="1843314" y="34834"/>
                    <a:pt x="2116182" y="17417"/>
                  </a:cubicBezTo>
                  <a:cubicBezTo>
                    <a:pt x="2389050" y="0"/>
                    <a:pt x="2661919" y="4354"/>
                    <a:pt x="2934788" y="8709"/>
                  </a:cubicBezTo>
                </a:path>
              </a:pathLst>
            </a:custGeom>
            <a:ln w="19050">
              <a:solidFill>
                <a:srgbClr val="FF0000"/>
              </a:solidFill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40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DIFERENCIALNE ENAČBE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Logistična krivulja je dober model za omejeno rast, vendar ni vedno </a:t>
            </a:r>
            <a:r>
              <a:rPr lang="en-US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povsem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ustrezna. Npr. pri tumorjih število rakastih celic najprej narašča </a:t>
            </a:r>
            <a:r>
              <a:rPr lang="sl-SI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eksponencialno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potem pa se rast umiri in sčasoma ustavi. S poskusi so ugotovili, da krivulja naraščanja ni logistična temveč t.im. </a:t>
            </a:r>
            <a:r>
              <a:rPr lang="sl-SI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Gompertzova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krivulja (ena od vidnih razlik je, da </a:t>
            </a:r>
            <a:r>
              <a:rPr lang="en-US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njej</a:t>
            </a:r>
            <a:r>
              <a:rPr lang="en-US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prevoj nastopi precej prej kot pri logistični).</a:t>
            </a:r>
            <a:endParaRPr lang="en-GB" sz="1600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562600" y="3657600"/>
            <a:ext cx="29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Gompertzova</a:t>
            </a:r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funkcija</a:t>
            </a:r>
            <a:endParaRPr lang="en-GB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5715000" y="4062412"/>
          <a:ext cx="258127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79" name="Equation" r:id="rId3" imgW="1041120" imgH="266400" progId="Equation.DSMT4">
                  <p:embed/>
                </p:oleObj>
              </mc:Choice>
              <mc:Fallback>
                <p:oleObj name="Equation" r:id="rId3" imgW="1041120" imgH="26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062412"/>
                        <a:ext cx="2581275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85800" y="2286794"/>
            <a:ext cx="4724400" cy="3810000"/>
            <a:chOff x="685800" y="2286794"/>
            <a:chExt cx="4724400" cy="381000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85800" y="5943600"/>
              <a:ext cx="4724400" cy="1588"/>
            </a:xfrm>
            <a:prstGeom prst="straightConnector1">
              <a:avLst/>
            </a:prstGeom>
            <a:ln>
              <a:headEnd type="none" w="sm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-1066800" y="4191000"/>
              <a:ext cx="3810000" cy="1588"/>
            </a:xfrm>
            <a:prstGeom prst="straightConnector1">
              <a:avLst/>
            </a:prstGeom>
            <a:ln>
              <a:headEnd type="none" w="sm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762000" y="2532018"/>
            <a:ext cx="4648200" cy="1588"/>
          </a:xfrm>
          <a:prstGeom prst="line">
            <a:avLst/>
          </a:prstGeom>
          <a:ln w="19050">
            <a:headEnd type="none" w="sm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801189" y="2557418"/>
            <a:ext cx="4598125" cy="3059611"/>
          </a:xfrm>
          <a:custGeom>
            <a:avLst/>
            <a:gdLst>
              <a:gd name="connsiteX0" fmla="*/ 0 w 4598125"/>
              <a:gd name="connsiteY0" fmla="*/ 3059611 h 3059611"/>
              <a:gd name="connsiteX1" fmla="*/ 243840 w 4598125"/>
              <a:gd name="connsiteY1" fmla="*/ 2841896 h 3059611"/>
              <a:gd name="connsiteX2" fmla="*/ 609600 w 4598125"/>
              <a:gd name="connsiteY2" fmla="*/ 2232296 h 3059611"/>
              <a:gd name="connsiteX3" fmla="*/ 984068 w 4598125"/>
              <a:gd name="connsiteY3" fmla="*/ 1387565 h 3059611"/>
              <a:gd name="connsiteX4" fmla="*/ 1367245 w 4598125"/>
              <a:gd name="connsiteY4" fmla="*/ 690879 h 3059611"/>
              <a:gd name="connsiteX5" fmla="*/ 1759131 w 4598125"/>
              <a:gd name="connsiteY5" fmla="*/ 290285 h 3059611"/>
              <a:gd name="connsiteX6" fmla="*/ 2290354 w 4598125"/>
              <a:gd name="connsiteY6" fmla="*/ 81279 h 3059611"/>
              <a:gd name="connsiteX7" fmla="*/ 3161211 w 4598125"/>
              <a:gd name="connsiteY7" fmla="*/ 11611 h 3059611"/>
              <a:gd name="connsiteX8" fmla="*/ 4598125 w 4598125"/>
              <a:gd name="connsiteY8" fmla="*/ 11611 h 305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8125" h="3059611">
                <a:moveTo>
                  <a:pt x="0" y="3059611"/>
                </a:moveTo>
                <a:cubicBezTo>
                  <a:pt x="71120" y="3019696"/>
                  <a:pt x="142240" y="2979782"/>
                  <a:pt x="243840" y="2841896"/>
                </a:cubicBezTo>
                <a:cubicBezTo>
                  <a:pt x="345440" y="2704010"/>
                  <a:pt x="486229" y="2474684"/>
                  <a:pt x="609600" y="2232296"/>
                </a:cubicBezTo>
                <a:cubicBezTo>
                  <a:pt x="732971" y="1989908"/>
                  <a:pt x="857794" y="1644468"/>
                  <a:pt x="984068" y="1387565"/>
                </a:cubicBezTo>
                <a:cubicBezTo>
                  <a:pt x="1110342" y="1130662"/>
                  <a:pt x="1238068" y="873759"/>
                  <a:pt x="1367245" y="690879"/>
                </a:cubicBezTo>
                <a:cubicBezTo>
                  <a:pt x="1496422" y="507999"/>
                  <a:pt x="1605280" y="391885"/>
                  <a:pt x="1759131" y="290285"/>
                </a:cubicBezTo>
                <a:cubicBezTo>
                  <a:pt x="1912982" y="188685"/>
                  <a:pt x="2056674" y="127725"/>
                  <a:pt x="2290354" y="81279"/>
                </a:cubicBezTo>
                <a:cubicBezTo>
                  <a:pt x="2524034" y="34833"/>
                  <a:pt x="2776583" y="23222"/>
                  <a:pt x="3161211" y="11611"/>
                </a:cubicBezTo>
                <a:cubicBezTo>
                  <a:pt x="3545839" y="0"/>
                  <a:pt x="4071982" y="5805"/>
                  <a:pt x="4598125" y="11611"/>
                </a:cubicBezTo>
              </a:path>
            </a:pathLst>
          </a:custGeom>
          <a:ln w="19050">
            <a:solidFill>
              <a:srgbClr val="FF0000"/>
            </a:solidFill>
            <a:headEnd type="none" w="sm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Freeform 17"/>
          <p:cNvSpPr/>
          <p:nvPr/>
        </p:nvSpPr>
        <p:spPr>
          <a:xfrm>
            <a:off x="809897" y="2569029"/>
            <a:ext cx="4615543" cy="3021874"/>
          </a:xfrm>
          <a:custGeom>
            <a:avLst/>
            <a:gdLst>
              <a:gd name="connsiteX0" fmla="*/ 0 w 4615543"/>
              <a:gd name="connsiteY0" fmla="*/ 3021874 h 3021874"/>
              <a:gd name="connsiteX1" fmla="*/ 182880 w 4615543"/>
              <a:gd name="connsiteY1" fmla="*/ 2804160 h 3021874"/>
              <a:gd name="connsiteX2" fmla="*/ 444137 w 4615543"/>
              <a:gd name="connsiteY2" fmla="*/ 2299062 h 3021874"/>
              <a:gd name="connsiteX3" fmla="*/ 801189 w 4615543"/>
              <a:gd name="connsiteY3" fmla="*/ 1611085 h 3021874"/>
              <a:gd name="connsiteX4" fmla="*/ 1236617 w 4615543"/>
              <a:gd name="connsiteY4" fmla="*/ 957942 h 3021874"/>
              <a:gd name="connsiteX5" fmla="*/ 1715589 w 4615543"/>
              <a:gd name="connsiteY5" fmla="*/ 478971 h 3021874"/>
              <a:gd name="connsiteX6" fmla="*/ 2290354 w 4615543"/>
              <a:gd name="connsiteY6" fmla="*/ 191588 h 3021874"/>
              <a:gd name="connsiteX7" fmla="*/ 3187337 w 4615543"/>
              <a:gd name="connsiteY7" fmla="*/ 43542 h 3021874"/>
              <a:gd name="connsiteX8" fmla="*/ 4615543 w 4615543"/>
              <a:gd name="connsiteY8" fmla="*/ 0 h 302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5543" h="3021874">
                <a:moveTo>
                  <a:pt x="0" y="3021874"/>
                </a:moveTo>
                <a:cubicBezTo>
                  <a:pt x="54428" y="2973251"/>
                  <a:pt x="108857" y="2924629"/>
                  <a:pt x="182880" y="2804160"/>
                </a:cubicBezTo>
                <a:cubicBezTo>
                  <a:pt x="256903" y="2683691"/>
                  <a:pt x="444137" y="2299062"/>
                  <a:pt x="444137" y="2299062"/>
                </a:cubicBezTo>
                <a:cubicBezTo>
                  <a:pt x="547188" y="2100216"/>
                  <a:pt x="669109" y="1834605"/>
                  <a:pt x="801189" y="1611085"/>
                </a:cubicBezTo>
                <a:cubicBezTo>
                  <a:pt x="933269" y="1387565"/>
                  <a:pt x="1084217" y="1146628"/>
                  <a:pt x="1236617" y="957942"/>
                </a:cubicBezTo>
                <a:cubicBezTo>
                  <a:pt x="1389017" y="769256"/>
                  <a:pt x="1539966" y="606697"/>
                  <a:pt x="1715589" y="478971"/>
                </a:cubicBezTo>
                <a:cubicBezTo>
                  <a:pt x="1891212" y="351245"/>
                  <a:pt x="2045063" y="264160"/>
                  <a:pt x="2290354" y="191588"/>
                </a:cubicBezTo>
                <a:cubicBezTo>
                  <a:pt x="2535645" y="119016"/>
                  <a:pt x="2799806" y="75473"/>
                  <a:pt x="3187337" y="43542"/>
                </a:cubicBezTo>
                <a:cubicBezTo>
                  <a:pt x="3574868" y="11611"/>
                  <a:pt x="4095205" y="5805"/>
                  <a:pt x="4615543" y="0"/>
                </a:cubicBezTo>
              </a:path>
            </a:pathLst>
          </a:custGeom>
          <a:ln w="19050">
            <a:solidFill>
              <a:schemeClr val="accent3">
                <a:lumMod val="50000"/>
              </a:schemeClr>
            </a:solidFill>
            <a:headEnd type="none" w="sm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TextBox 18"/>
          <p:cNvSpPr txBox="1"/>
          <p:nvPr/>
        </p:nvSpPr>
        <p:spPr>
          <a:xfrm>
            <a:off x="1828800" y="441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  <a:latin typeface="+mn-lt"/>
              </a:rPr>
              <a:t>logistična krivulja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90800" y="3124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Gompertzova</a:t>
            </a:r>
            <a:r>
              <a:rPr lang="sl-SI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krivulja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18" grpId="0" animBg="1"/>
      <p:bldP spid="19" grpId="0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400" y="0"/>
            <a:ext cx="289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DIFERENCIALNE ENAČBE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739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Eksperimentalno ugotovljeno zakonitost </a:t>
            </a:r>
            <a:r>
              <a:rPr lang="sl-SI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poskusimo razložiti </a:t>
            </a:r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tako, da pogledamo, kateri diferencialni enačbi ustreza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Gompertzova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b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funkcija</a:t>
            </a:r>
            <a:r>
              <a:rPr lang="sl-SI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endParaRPr lang="en-GB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886200" y="3810000"/>
            <a:ext cx="3133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 staranjem se </a:t>
            </a:r>
            <a:r>
              <a:rPr lang="sl-SI" sz="1600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reproduktivna moč celic  zmanjšuje </a:t>
            </a:r>
            <a:endParaRPr lang="en-GB" sz="1600" b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886200" y="4876800"/>
            <a:ext cx="4572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sl-SI" sz="16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reproduktivni faktor se ne spreminja, vendar je naraščanje sorazmerno le z delom števila celic v tumorju, ker se v notranjosti tumorja ustvari nekrotično območje </a:t>
            </a:r>
            <a:endParaRPr lang="en-GB" sz="1600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33400" y="1143000"/>
          <a:ext cx="7491412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6" name="Equation" r:id="rId3" imgW="3022560" imgH="393480" progId="Equation.DSMT4">
                  <p:embed/>
                </p:oleObj>
              </mc:Choice>
              <mc:Fallback>
                <p:oleObj name="Equation" r:id="rId3" imgW="302256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43000"/>
                        <a:ext cx="7491412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537164" y="1804216"/>
            <a:ext cx="381000" cy="396875"/>
            <a:chOff x="4537164" y="1804216"/>
            <a:chExt cx="381000" cy="396875"/>
          </a:xfrm>
        </p:grpSpPr>
        <p:sp>
          <p:nvSpPr>
            <p:cNvPr id="16" name="AutoShape 4"/>
            <p:cNvSpPr>
              <a:spLocks/>
            </p:cNvSpPr>
            <p:nvPr/>
          </p:nvSpPr>
          <p:spPr bwMode="auto">
            <a:xfrm rot="5400000" flipV="1">
              <a:off x="4664075" y="1720850"/>
              <a:ext cx="76200" cy="304800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l-SI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4537164" y="1804216"/>
              <a:ext cx="381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ymbol" pitchFamily="18" charset="2"/>
                </a:rPr>
                <a:t>a</a:t>
              </a:r>
              <a:endParaRPr lang="en-GB" sz="20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33400" y="2339975"/>
            <a:ext cx="8001000" cy="915988"/>
            <a:chOff x="336" y="1474"/>
            <a:chExt cx="5040" cy="577"/>
          </a:xfrm>
        </p:grpSpPr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336" y="1474"/>
              <a:ext cx="504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Diferencialna</a:t>
              </a:r>
              <a:r>
                <a:rPr lang="en-US" b="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</a:t>
              </a:r>
              <a:r>
                <a:rPr lang="en-US" b="0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ena</a:t>
              </a:r>
              <a:r>
                <a:rPr lang="sl-SI" b="0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čba</a:t>
              </a:r>
              <a:r>
                <a:rPr lang="en-US" b="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 </a:t>
              </a:r>
              <a:r>
                <a:rPr lang="sl-SI" b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                </a:t>
              </a:r>
              <a:r>
                <a:rPr lang="en-US" b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   </a:t>
              </a:r>
              <a:r>
                <a:rPr lang="sl-SI" b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               </a:t>
              </a:r>
              <a:r>
                <a:rPr lang="sl-SI" b="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pomeni, da število rakastih celic narašča sorazmerno z velikostjo tumorja, vendar se sorazmernostni faktor spreminja s časom. Vzroke za spremembo razlagajo različno:</a:t>
              </a:r>
              <a:endParaRPr lang="en-GB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graphicFrame>
          <p:nvGraphicFramePr>
            <p:cNvPr id="20" name="Object 15"/>
            <p:cNvGraphicFramePr>
              <a:graphicFrameLocks noChangeAspect="1"/>
            </p:cNvGraphicFramePr>
            <p:nvPr/>
          </p:nvGraphicFramePr>
          <p:xfrm>
            <a:off x="1775" y="1491"/>
            <a:ext cx="1018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07" name="Equation" r:id="rId5" imgW="901440" imgH="228600" progId="Equation.DSMT4">
                    <p:embed/>
                  </p:oleObj>
                </mc:Choice>
                <mc:Fallback>
                  <p:oleObj name="Equation" r:id="rId5" imgW="901440" imgH="22860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5" y="1491"/>
                          <a:ext cx="1018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16"/>
          <p:cNvGraphicFramePr>
            <a:graphicFrameLocks noChangeAspect="1"/>
          </p:cNvGraphicFramePr>
          <p:nvPr/>
        </p:nvGraphicFramePr>
        <p:xfrm>
          <a:off x="1143000" y="4953000"/>
          <a:ext cx="24384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8" name="Equation" r:id="rId7" imgW="1002960" imgH="228600" progId="Equation.DSMT4">
                  <p:embed/>
                </p:oleObj>
              </mc:Choice>
              <mc:Fallback>
                <p:oleObj name="Equation" r:id="rId7" imgW="100296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953000"/>
                        <a:ext cx="2438400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1143000" y="3763963"/>
          <a:ext cx="249396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9" name="Equation" r:id="rId9" imgW="1002960" imgH="228600" progId="Equation.DSMT4">
                  <p:embed/>
                </p:oleObj>
              </mc:Choice>
              <mc:Fallback>
                <p:oleObj name="Equation" r:id="rId9" imgW="1002960" imgH="228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763963"/>
                        <a:ext cx="2493963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1588" y="6497638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753820-74BF-4B3C-B2B0-2D6CAD341A9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019800" y="1011376"/>
            <a:ext cx="2819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sl-SI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primitivni funkciji za  </a:t>
            </a:r>
            <a:r>
              <a:rPr lang="sl-SI" sz="20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cos</a:t>
            </a:r>
            <a:r>
              <a:rPr lang="sl-SI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18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sta tako </a:t>
            </a:r>
            <a:r>
              <a:rPr lang="sl-SI" sz="20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sin</a:t>
            </a:r>
            <a:r>
              <a:rPr lang="sl-SI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18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x, </a:t>
            </a:r>
            <a:r>
              <a:rPr lang="sl-SI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kot </a:t>
            </a:r>
            <a:r>
              <a:rPr lang="en-US" sz="18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sl-SI" sz="20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sin</a:t>
            </a:r>
            <a:r>
              <a:rPr lang="sl-SI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18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12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endParaRPr lang="en-GB" sz="1800" b="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739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vsako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funkcijo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obstaja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ve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 primitivnih funkcij: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152989"/>
              </p:ext>
            </p:extLst>
          </p:nvPr>
        </p:nvGraphicFramePr>
        <p:xfrm>
          <a:off x="860425" y="838200"/>
          <a:ext cx="16319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8" name="Equation" r:id="rId3" imgW="939392" imgH="317362" progId="Equation.DSMT4">
                  <p:embed/>
                </p:oleObj>
              </mc:Choice>
              <mc:Fallback>
                <p:oleObj name="Equation" r:id="rId3" imgW="939392" imgH="317362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838200"/>
                        <a:ext cx="1631950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315933"/>
              </p:ext>
            </p:extLst>
          </p:nvPr>
        </p:nvGraphicFramePr>
        <p:xfrm>
          <a:off x="871538" y="1293812"/>
          <a:ext cx="46577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9" name="Equation" r:id="rId5" imgW="2628900" imgH="317500" progId="Equation.DSMT4">
                  <p:embed/>
                </p:oleObj>
              </mc:Choice>
              <mc:Fallback>
                <p:oleObj name="Equation" r:id="rId5" imgW="2628900" imgH="317500" progId="Equation.DSMT4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1293812"/>
                        <a:ext cx="465772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5"/>
          <p:cNvSpPr>
            <a:spLocks/>
          </p:cNvSpPr>
          <p:nvPr/>
        </p:nvSpPr>
        <p:spPr bwMode="auto">
          <a:xfrm>
            <a:off x="5562600" y="957262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04800" y="2057400"/>
            <a:ext cx="3657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poznamo eno primitivno funkcijo za </a:t>
            </a:r>
            <a:r>
              <a:rPr lang="sl-SI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dobimo vse druge tako, da tej prištejmo vse možne konstante.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191000" y="2057400"/>
            <a:ext cx="4648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Množico vseh primitivnih funkcij za </a:t>
            </a:r>
            <a:r>
              <a:rPr lang="sl-SI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f(x)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označimo z </a:t>
            </a:r>
            <a:r>
              <a:rPr lang="sl-SI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F(x)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+c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kjer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je 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F(x)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neka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primitivna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funkcija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f(x)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c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 je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poljubno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realno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število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04800" y="3270250"/>
            <a:ext cx="670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Postopek določanja primitivne funkcije imenujemo </a:t>
            </a:r>
            <a:r>
              <a:rPr lang="sl-SI" dirty="0">
                <a:solidFill>
                  <a:srgbClr val="FF0000"/>
                </a:solidFill>
                <a:latin typeface="+mn-lt"/>
              </a:rPr>
              <a:t>integriranje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Pišemo: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645236"/>
              </p:ext>
            </p:extLst>
          </p:nvPr>
        </p:nvGraphicFramePr>
        <p:xfrm>
          <a:off x="1676400" y="3956050"/>
          <a:ext cx="21796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50" name="Equation" r:id="rId7" imgW="1066800" imgH="279400" progId="Equation.DSMT4">
                  <p:embed/>
                </p:oleObj>
              </mc:Choice>
              <mc:Fallback>
                <p:oleObj name="Equation" r:id="rId7" imgW="1066800" imgH="279400" progId="Equation.DSMT4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56050"/>
                        <a:ext cx="217963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049712" y="4540250"/>
            <a:ext cx="419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sl-SI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pove po kateri spremenljivki integriramo in nastopa pri formulah za računanje integralov</a:t>
            </a:r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906712" y="537845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integral</a:t>
            </a:r>
            <a:endParaRPr lang="en-GB" sz="16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306762" y="5073650"/>
            <a:ext cx="9826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sl-SI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integrand</a:t>
            </a: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678112" y="4616450"/>
            <a:ext cx="228600" cy="914400"/>
            <a:chOff x="1392" y="1440"/>
            <a:chExt cx="144" cy="432"/>
          </a:xfrm>
        </p:grpSpPr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1392" y="1440"/>
              <a:ext cx="0" cy="432"/>
            </a:xfrm>
            <a:prstGeom prst="lin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l-SI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1392" y="1872"/>
              <a:ext cx="144" cy="0"/>
            </a:xfrm>
            <a:prstGeom prst="lin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l-SI"/>
            </a:p>
          </p:txBody>
        </p:sp>
      </p:grpSp>
      <p:grpSp>
        <p:nvGrpSpPr>
          <p:cNvPr id="25" name="Group 18"/>
          <p:cNvGrpSpPr>
            <a:grpSpLocks/>
          </p:cNvGrpSpPr>
          <p:nvPr/>
        </p:nvGrpSpPr>
        <p:grpSpPr bwMode="auto">
          <a:xfrm>
            <a:off x="3106737" y="4625975"/>
            <a:ext cx="228600" cy="609600"/>
            <a:chOff x="1662" y="1302"/>
            <a:chExt cx="144" cy="384"/>
          </a:xfrm>
        </p:grpSpPr>
        <p:sp>
          <p:nvSpPr>
            <p:cNvPr id="26" name="Line 11"/>
            <p:cNvSpPr>
              <a:spLocks noChangeShapeType="1"/>
            </p:cNvSpPr>
            <p:nvPr/>
          </p:nvSpPr>
          <p:spPr bwMode="auto">
            <a:xfrm flipH="1">
              <a:off x="1662" y="1302"/>
              <a:ext cx="0" cy="384"/>
            </a:xfrm>
            <a:prstGeom prst="lin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l-SI"/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>
              <a:off x="1662" y="1686"/>
              <a:ext cx="144" cy="0"/>
            </a:xfrm>
            <a:prstGeom prst="lin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l-SI"/>
            </a:p>
          </p:txBody>
        </p:sp>
      </p:grpSp>
      <p:sp>
        <p:nvSpPr>
          <p:cNvPr id="28" name="AutoShape 14"/>
          <p:cNvSpPr>
            <a:spLocks/>
          </p:cNvSpPr>
          <p:nvPr/>
        </p:nvSpPr>
        <p:spPr bwMode="auto">
          <a:xfrm rot="16200000" flipV="1">
            <a:off x="3059112" y="4159250"/>
            <a:ext cx="76200" cy="685800"/>
          </a:xfrm>
          <a:prstGeom prst="leftBrace">
            <a:avLst>
              <a:gd name="adj1" fmla="val 75000"/>
              <a:gd name="adj2" fmla="val 50000"/>
            </a:avLst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l-SI"/>
          </a:p>
        </p:txBody>
      </p:sp>
      <p:sp>
        <p:nvSpPr>
          <p:cNvPr id="29" name="AutoShape 15"/>
          <p:cNvSpPr>
            <a:spLocks/>
          </p:cNvSpPr>
          <p:nvPr/>
        </p:nvSpPr>
        <p:spPr bwMode="auto">
          <a:xfrm rot="16200000" flipV="1">
            <a:off x="3668712" y="4311650"/>
            <a:ext cx="76200" cy="381000"/>
          </a:xfrm>
          <a:prstGeom prst="lef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l-SI"/>
          </a:p>
        </p:txBody>
      </p: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3697287" y="4616450"/>
            <a:ext cx="228600" cy="152400"/>
            <a:chOff x="2034" y="1296"/>
            <a:chExt cx="144" cy="96"/>
          </a:xfrm>
        </p:grpSpPr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H="1">
              <a:off x="2034" y="1296"/>
              <a:ext cx="0" cy="96"/>
            </a:xfrm>
            <a:prstGeom prst="lin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l-SI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2034" y="1392"/>
              <a:ext cx="144" cy="0"/>
            </a:xfrm>
            <a:prstGeom prst="lin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l-SI"/>
            </a:p>
          </p:txBody>
        </p:sp>
      </p:grp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381000" y="5879068"/>
            <a:ext cx="845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 računanju integralov uporabljamo pravila za integriranje in integrale osnovnih funkcij.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PRIMITIVNA FUNKCIJA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454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4" grpId="0" animBg="1"/>
      <p:bldP spid="15" grpId="0" autoUpdateAnimBg="0"/>
      <p:bldP spid="16" grpId="0" autoUpdateAnimBg="0"/>
      <p:bldP spid="17" grpId="0" autoUpdateAnimBg="0"/>
      <p:bldP spid="19" grpId="0" autoUpdateAnimBg="0"/>
      <p:bldP spid="20" grpId="0" autoUpdateAnimBg="0"/>
      <p:bldP spid="21" grpId="0" autoUpdateAnimBg="0"/>
      <p:bldP spid="28" grpId="0" animBg="1"/>
      <p:bldP spid="29" grpId="0" animBg="1"/>
      <p:bldP spid="3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088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753820-74BF-4B3C-B2B0-2D6CAD341A9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251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l-SI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OSNOVNI INTEGRALI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780480"/>
              </p:ext>
            </p:extLst>
          </p:nvPr>
        </p:nvGraphicFramePr>
        <p:xfrm>
          <a:off x="609600" y="952274"/>
          <a:ext cx="2865594" cy="7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7" name="Equation" r:id="rId3" imgW="1511300" imgH="419100" progId="Equation.DSMT4">
                  <p:embed/>
                </p:oleObj>
              </mc:Choice>
              <mc:Fallback>
                <p:oleObj name="Equation" r:id="rId3" imgW="1511300" imgH="419100" progId="Equation.DSMT4">
                  <p:embed/>
                  <p:pic>
                    <p:nvPicPr>
                      <p:cNvPr id="0" name="Picture 3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52274"/>
                        <a:ext cx="2865594" cy="7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599078"/>
              </p:ext>
            </p:extLst>
          </p:nvPr>
        </p:nvGraphicFramePr>
        <p:xfrm>
          <a:off x="593952" y="1790474"/>
          <a:ext cx="1543011" cy="687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8" name="Equation" r:id="rId5" imgW="812447" imgH="393529" progId="Equation.DSMT4">
                  <p:embed/>
                </p:oleObj>
              </mc:Choice>
              <mc:Fallback>
                <p:oleObj name="Equation" r:id="rId5" imgW="812447" imgH="393529" progId="Equation.DSMT4">
                  <p:embed/>
                  <p:pic>
                    <p:nvPicPr>
                      <p:cNvPr id="0" name="Picture 3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952" y="1790474"/>
                        <a:ext cx="1543011" cy="6872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809767"/>
              </p:ext>
            </p:extLst>
          </p:nvPr>
        </p:nvGraphicFramePr>
        <p:xfrm>
          <a:off x="609600" y="2704874"/>
          <a:ext cx="1374171" cy="487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9" name="Equation" r:id="rId7" imgW="723586" imgH="279279" progId="Equation.DSMT4">
                  <p:embed/>
                </p:oleObj>
              </mc:Choice>
              <mc:Fallback>
                <p:oleObj name="Equation" r:id="rId7" imgW="723586" imgH="279279" progId="Equation.DSMT4">
                  <p:embed/>
                  <p:pic>
                    <p:nvPicPr>
                      <p:cNvPr id="0" name="Picture 3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704874"/>
                        <a:ext cx="1374171" cy="4878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957068"/>
              </p:ext>
            </p:extLst>
          </p:nvPr>
        </p:nvGraphicFramePr>
        <p:xfrm>
          <a:off x="5394325" y="1143000"/>
          <a:ext cx="2194923" cy="486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0" name="Equation" r:id="rId9" imgW="1155700" imgH="279400" progId="Equation.DSMT4">
                  <p:embed/>
                </p:oleObj>
              </mc:Choice>
              <mc:Fallback>
                <p:oleObj name="Equation" r:id="rId9" imgW="1155700" imgH="279400" progId="Equation.DSMT4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5" y="1143000"/>
                        <a:ext cx="2194923" cy="4863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811679"/>
              </p:ext>
            </p:extLst>
          </p:nvPr>
        </p:nvGraphicFramePr>
        <p:xfrm>
          <a:off x="5394325" y="1752600"/>
          <a:ext cx="2002633" cy="486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1" name="Equation" r:id="rId11" imgW="1054100" imgH="279400" progId="Equation.DSMT4">
                  <p:embed/>
                </p:oleObj>
              </mc:Choice>
              <mc:Fallback>
                <p:oleObj name="Equation" r:id="rId11" imgW="1054100" imgH="27940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5" y="1752600"/>
                        <a:ext cx="2002633" cy="4863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529720"/>
              </p:ext>
            </p:extLst>
          </p:nvPr>
        </p:nvGraphicFramePr>
        <p:xfrm>
          <a:off x="5394326" y="2438400"/>
          <a:ext cx="2097996" cy="687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2" name="Equation" r:id="rId13" imgW="1104900" imgH="393700" progId="Equation.DSMT4">
                  <p:embed/>
                </p:oleObj>
              </mc:Choice>
              <mc:Fallback>
                <p:oleObj name="Equation" r:id="rId13" imgW="1104900" imgH="393700" progId="Equation.DSMT4">
                  <p:embed/>
                  <p:pic>
                    <p:nvPicPr>
                      <p:cNvPr id="0" name="Picture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6" y="2438400"/>
                        <a:ext cx="2097996" cy="6872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999796"/>
              </p:ext>
            </p:extLst>
          </p:nvPr>
        </p:nvGraphicFramePr>
        <p:xfrm>
          <a:off x="1295400" y="3276600"/>
          <a:ext cx="2701443" cy="751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3" name="Equation" r:id="rId15" imgW="1422400" imgH="431800" progId="Equation.DSMT4">
                  <p:embed/>
                </p:oleObj>
              </mc:Choice>
              <mc:Fallback>
                <p:oleObj name="Equation" r:id="rId15" imgW="1422400" imgH="431800" progId="Equation.DSMT4">
                  <p:embed/>
                  <p:pic>
                    <p:nvPicPr>
                      <p:cNvPr id="0" name="Picture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276600"/>
                        <a:ext cx="2701443" cy="7517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527092"/>
              </p:ext>
            </p:extLst>
          </p:nvPr>
        </p:nvGraphicFramePr>
        <p:xfrm>
          <a:off x="4495801" y="3276601"/>
          <a:ext cx="2362200" cy="685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4" name="Equation" r:id="rId17" imgW="1244600" imgH="393700" progId="Equation.DSMT4">
                  <p:embed/>
                </p:oleObj>
              </mc:Choice>
              <mc:Fallback>
                <p:oleObj name="Equation" r:id="rId17" imgW="1244600" imgH="393700" progId="Equation.DSMT4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1" y="3276601"/>
                        <a:ext cx="2362200" cy="685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04800" y="4278868"/>
            <a:ext cx="259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l-SI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PRAVILA INTEGRIRANJA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396272"/>
              </p:ext>
            </p:extLst>
          </p:nvPr>
        </p:nvGraphicFramePr>
        <p:xfrm>
          <a:off x="993775" y="5630863"/>
          <a:ext cx="464026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5" name="Equation" r:id="rId19" imgW="2578100" imgH="279400" progId="Equation.DSMT4">
                  <p:embed/>
                </p:oleObj>
              </mc:Choice>
              <mc:Fallback>
                <p:oleObj name="Equation" r:id="rId19" imgW="2578100" imgH="279400" progId="Equation.DSMT4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5630863"/>
                        <a:ext cx="4640263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856817"/>
              </p:ext>
            </p:extLst>
          </p:nvPr>
        </p:nvGraphicFramePr>
        <p:xfrm>
          <a:off x="1000125" y="4899025"/>
          <a:ext cx="31559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6" name="Equation" r:id="rId21" imgW="1651000" imgH="279400" progId="Equation.DSMT4">
                  <p:embed/>
                </p:oleObj>
              </mc:Choice>
              <mc:Fallback>
                <p:oleObj name="Equation" r:id="rId21" imgW="1651000" imgH="279400" progId="Equation.DSMT4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4899025"/>
                        <a:ext cx="315595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413171" y="57150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vsota</a:t>
            </a:r>
            <a:endParaRPr lang="en-GB" sz="1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019800" y="4967288"/>
            <a:ext cx="2743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produkt s konstanto</a:t>
            </a:r>
            <a:endParaRPr lang="en-GB" sz="1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RAČUNANJE INTEGRALOV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696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utoUpdateAnimBg="0"/>
      <p:bldP spid="17" grpId="0" autoUpdateAnimBg="0"/>
      <p:bldP spid="20" grpId="0" autoUpdateAnimBg="0"/>
      <p:bldP spid="2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753820-74BF-4B3C-B2B0-2D6CAD341A9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533400"/>
            <a:ext cx="8534400" cy="12192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Rounded Rectangle 9"/>
          <p:cNvSpPr/>
          <p:nvPr/>
        </p:nvSpPr>
        <p:spPr>
          <a:xfrm>
            <a:off x="304800" y="1828800"/>
            <a:ext cx="8534400" cy="1362635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Rounded Rectangle 10"/>
          <p:cNvSpPr/>
          <p:nvPr/>
        </p:nvSpPr>
        <p:spPr>
          <a:xfrm>
            <a:off x="304800" y="3276600"/>
            <a:ext cx="8534400" cy="1362635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904779"/>
              </p:ext>
            </p:extLst>
          </p:nvPr>
        </p:nvGraphicFramePr>
        <p:xfrm>
          <a:off x="604838" y="776288"/>
          <a:ext cx="267493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1" name="Equation" r:id="rId3" imgW="1473200" imgH="419100" progId="Equation.DSMT4">
                  <p:embed/>
                </p:oleObj>
              </mc:Choice>
              <mc:Fallback>
                <p:oleObj name="Equation" r:id="rId3" imgW="1473200" imgH="41910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776288"/>
                        <a:ext cx="2674937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398340"/>
              </p:ext>
            </p:extLst>
          </p:nvPr>
        </p:nvGraphicFramePr>
        <p:xfrm>
          <a:off x="650875" y="1905000"/>
          <a:ext cx="3616325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2" name="Equation" r:id="rId5" imgW="1955800" imgH="711200" progId="Equation.DSMT4">
                  <p:embed/>
                </p:oleObj>
              </mc:Choice>
              <mc:Fallback>
                <p:oleObj name="Equation" r:id="rId5" imgW="1955800" imgH="71120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1905000"/>
                        <a:ext cx="3616325" cy="1217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696610"/>
              </p:ext>
            </p:extLst>
          </p:nvPr>
        </p:nvGraphicFramePr>
        <p:xfrm>
          <a:off x="685800" y="3581400"/>
          <a:ext cx="455453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3" name="Equation" r:id="rId7" imgW="2514600" imgH="469900" progId="Equation.DSMT4">
                  <p:embed/>
                </p:oleObj>
              </mc:Choice>
              <mc:Fallback>
                <p:oleObj name="Equation" r:id="rId7" imgW="2514600" imgH="46990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581400"/>
                        <a:ext cx="455453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304800" y="4724400"/>
            <a:ext cx="8534400" cy="16002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708410"/>
              </p:ext>
            </p:extLst>
          </p:nvPr>
        </p:nvGraphicFramePr>
        <p:xfrm>
          <a:off x="685800" y="4892675"/>
          <a:ext cx="196373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4" name="Equation" r:id="rId9" imgW="952087" imgH="279279" progId="Equation.DSMT4">
                  <p:embed/>
                </p:oleObj>
              </mc:Choice>
              <mc:Fallback>
                <p:oleObj name="Equation" r:id="rId9" imgW="952087" imgH="279279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92675"/>
                        <a:ext cx="1963737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100132"/>
              </p:ext>
            </p:extLst>
          </p:nvPr>
        </p:nvGraphicFramePr>
        <p:xfrm>
          <a:off x="2786063" y="4876800"/>
          <a:ext cx="42052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5" name="Equation" r:id="rId11" imgW="2044440" imgH="279360" progId="Equation.DSMT4">
                  <p:embed/>
                </p:oleObj>
              </mc:Choice>
              <mc:Fallback>
                <p:oleObj name="Equation" r:id="rId11" imgW="2044440" imgH="27936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4876800"/>
                        <a:ext cx="4205287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302446"/>
              </p:ext>
            </p:extLst>
          </p:nvPr>
        </p:nvGraphicFramePr>
        <p:xfrm>
          <a:off x="4794250" y="5486400"/>
          <a:ext cx="36131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6" name="Equation" r:id="rId13" imgW="1752600" imgH="393700" progId="Equation.DSMT4">
                  <p:embed/>
                </p:oleObj>
              </mc:Choice>
              <mc:Fallback>
                <p:oleObj name="Equation" r:id="rId13" imgW="1752600" imgH="39370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5486400"/>
                        <a:ext cx="3613150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RAČUNANJE INTEGRALOV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696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394607" y="3962400"/>
            <a:ext cx="8534400" cy="23622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753820-74BF-4B3C-B2B0-2D6CAD341A9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369033"/>
              </p:ext>
            </p:extLst>
          </p:nvPr>
        </p:nvGraphicFramePr>
        <p:xfrm>
          <a:off x="984250" y="1066799"/>
          <a:ext cx="4197350" cy="1066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58" name="Equation" r:id="rId3" imgW="2197100" imgH="584200" progId="Equation.DSMT4">
                  <p:embed/>
                </p:oleObj>
              </mc:Choice>
              <mc:Fallback>
                <p:oleObj name="Equation" r:id="rId3" imgW="2197100" imgH="584200" progId="Equation.DSMT4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1066799"/>
                        <a:ext cx="4197350" cy="10668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00050" y="491609"/>
            <a:ext cx="3638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l-SI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UVEDBA NOVE SPREMENLJIVKE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38200" y="2346325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pravilo:   funkcija </a:t>
            </a:r>
            <a:r>
              <a:rPr lang="sl-SI" sz="20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u(x)</a:t>
            </a:r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199914"/>
              </p:ext>
            </p:extLst>
          </p:nvPr>
        </p:nvGraphicFramePr>
        <p:xfrm>
          <a:off x="4781550" y="2322513"/>
          <a:ext cx="17176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59" name="Equation" r:id="rId5" imgW="837836" imgH="203112" progId="Equation.DSMT4">
                  <p:embed/>
                </p:oleObj>
              </mc:Choice>
              <mc:Fallback>
                <p:oleObj name="Equation" r:id="rId5" imgW="837836" imgH="203112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0" y="2322513"/>
                        <a:ext cx="17176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657600" y="2543175"/>
            <a:ext cx="6096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838200" y="2895600"/>
            <a:ext cx="731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sl-SI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Novo spremenljivko </a:t>
            </a:r>
            <a:r>
              <a:rPr lang="sl-SI" sz="20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u</a:t>
            </a:r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vpeljemo tako, da povsod, kjer v integralu nastopa spremenljivka</a:t>
            </a:r>
            <a:r>
              <a:rPr lang="sl-SI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20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x,</a:t>
            </a:r>
            <a:r>
              <a:rPr lang="sl-SI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jo zamenjamo z ustreznim izrazom v spremenljivki </a:t>
            </a:r>
            <a:r>
              <a:rPr lang="sl-SI" sz="20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u.</a:t>
            </a:r>
            <a:endParaRPr lang="en-GB" sz="2000" b="0" i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997970"/>
              </p:ext>
            </p:extLst>
          </p:nvPr>
        </p:nvGraphicFramePr>
        <p:xfrm>
          <a:off x="685800" y="4262438"/>
          <a:ext cx="1951037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0" name="Equation" r:id="rId7" imgW="952087" imgH="279279" progId="Equation.DSMT4">
                  <p:embed/>
                </p:oleObj>
              </mc:Choice>
              <mc:Fallback>
                <p:oleObj name="Equation" r:id="rId7" imgW="952087" imgH="279279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262438"/>
                        <a:ext cx="1951037" cy="53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028581"/>
              </p:ext>
            </p:extLst>
          </p:nvPr>
        </p:nvGraphicFramePr>
        <p:xfrm>
          <a:off x="2611438" y="4876800"/>
          <a:ext cx="10255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1" name="Equation" r:id="rId9" imgW="621760" imgH="177646" progId="Equation.DSMT4">
                  <p:embed/>
                </p:oleObj>
              </mc:Choice>
              <mc:Fallback>
                <p:oleObj name="Equation" r:id="rId9" imgW="621760" imgH="177646" progId="Equation.DSMT4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438" y="4876800"/>
                        <a:ext cx="10255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836010"/>
              </p:ext>
            </p:extLst>
          </p:nvPr>
        </p:nvGraphicFramePr>
        <p:xfrm>
          <a:off x="2620963" y="5257800"/>
          <a:ext cx="1017587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2" name="Equation" r:id="rId11" imgW="621760" imgH="177646" progId="Equation.DSMT4">
                  <p:embed/>
                </p:oleObj>
              </mc:Choice>
              <mc:Fallback>
                <p:oleObj name="Equation" r:id="rId11" imgW="621760" imgH="177646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5257800"/>
                        <a:ext cx="1017587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764031"/>
              </p:ext>
            </p:extLst>
          </p:nvPr>
        </p:nvGraphicFramePr>
        <p:xfrm>
          <a:off x="2609850" y="5562600"/>
          <a:ext cx="95091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3" name="Equation" r:id="rId13" imgW="622030" imgH="393529" progId="Equation.DSMT4">
                  <p:embed/>
                </p:oleObj>
              </mc:Choice>
              <mc:Fallback>
                <p:oleObj name="Equation" r:id="rId13" imgW="622030" imgH="393529" progId="Equation.DSMT4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5562600"/>
                        <a:ext cx="950913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129229"/>
              </p:ext>
            </p:extLst>
          </p:nvPr>
        </p:nvGraphicFramePr>
        <p:xfrm>
          <a:off x="3810000" y="4114800"/>
          <a:ext cx="382587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4" name="Equation" r:id="rId15" imgW="1866900" imgH="419100" progId="Equation.DSMT4">
                  <p:embed/>
                </p:oleObj>
              </mc:Choice>
              <mc:Fallback>
                <p:oleObj name="Equation" r:id="rId15" imgW="1866900" imgH="419100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114800"/>
                        <a:ext cx="3825875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18121"/>
              </p:ext>
            </p:extLst>
          </p:nvPr>
        </p:nvGraphicFramePr>
        <p:xfrm>
          <a:off x="5605463" y="5229225"/>
          <a:ext cx="3163887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5" name="Equation" r:id="rId17" imgW="2197100" imgH="431800" progId="Equation.DSMT4">
                  <p:embed/>
                </p:oleObj>
              </mc:Choice>
              <mc:Fallback>
                <p:oleObj name="Equation" r:id="rId17" imgW="2197100" imgH="431800" progId="Equation.DSMT4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463" y="5229225"/>
                        <a:ext cx="3163887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RAČUNANJE INTEGRALOV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73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 autoUpdateAnimBg="0"/>
      <p:bldP spid="17" grpId="0" animBg="1"/>
      <p:bldP spid="1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753820-74BF-4B3C-B2B0-2D6CAD341A9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8407" y="4495800"/>
            <a:ext cx="8534400" cy="18288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Rounded Rectangle 9"/>
          <p:cNvSpPr/>
          <p:nvPr/>
        </p:nvSpPr>
        <p:spPr>
          <a:xfrm>
            <a:off x="304800" y="2481944"/>
            <a:ext cx="8534400" cy="18288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Rounded Rectangle 10"/>
          <p:cNvSpPr/>
          <p:nvPr/>
        </p:nvSpPr>
        <p:spPr>
          <a:xfrm>
            <a:off x="304800" y="457200"/>
            <a:ext cx="8534400" cy="18288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589836"/>
              </p:ext>
            </p:extLst>
          </p:nvPr>
        </p:nvGraphicFramePr>
        <p:xfrm>
          <a:off x="685800" y="825500"/>
          <a:ext cx="68754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4" name="Equation" r:id="rId3" imgW="3530600" imgH="584200" progId="Equation.DSMT4">
                  <p:embed/>
                </p:oleObj>
              </mc:Choice>
              <mc:Fallback>
                <p:oleObj name="Equation" r:id="rId3" imgW="3530600" imgH="584200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25500"/>
                        <a:ext cx="687546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67017"/>
              </p:ext>
            </p:extLst>
          </p:nvPr>
        </p:nvGraphicFramePr>
        <p:xfrm>
          <a:off x="838200" y="2655888"/>
          <a:ext cx="4738687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5" name="Equation" r:id="rId5" imgW="2425700" imgH="393700" progId="Equation.DSMT4">
                  <p:embed/>
                </p:oleObj>
              </mc:Choice>
              <mc:Fallback>
                <p:oleObj name="Equation" r:id="rId5" imgW="2425700" imgH="393700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655888"/>
                        <a:ext cx="4738687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206811"/>
              </p:ext>
            </p:extLst>
          </p:nvPr>
        </p:nvGraphicFramePr>
        <p:xfrm>
          <a:off x="1581150" y="3608388"/>
          <a:ext cx="1908175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6" name="Equation" r:id="rId7" imgW="1384300" imgH="203200" progId="Equation.DSMT4">
                  <p:embed/>
                </p:oleObj>
              </mc:Choice>
              <mc:Fallback>
                <p:oleObj name="Equation" r:id="rId7" imgW="1384300" imgH="203200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3608388"/>
                        <a:ext cx="1908175" cy="277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907204"/>
              </p:ext>
            </p:extLst>
          </p:nvPr>
        </p:nvGraphicFramePr>
        <p:xfrm>
          <a:off x="788988" y="4789488"/>
          <a:ext cx="619125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7" name="Equation" r:id="rId9" imgW="3175000" imgH="393700" progId="Equation.DSMT4">
                  <p:embed/>
                </p:oleObj>
              </mc:Choice>
              <mc:Fallback>
                <p:oleObj name="Equation" r:id="rId9" imgW="3175000" imgH="393700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4789488"/>
                        <a:ext cx="6191250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145570"/>
              </p:ext>
            </p:extLst>
          </p:nvPr>
        </p:nvGraphicFramePr>
        <p:xfrm>
          <a:off x="2716213" y="5753100"/>
          <a:ext cx="2205037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8" name="Equation" r:id="rId11" imgW="1600200" imgH="177800" progId="Equation.DSMT4">
                  <p:embed/>
                </p:oleObj>
              </mc:Choice>
              <mc:Fallback>
                <p:oleObj name="Equation" r:id="rId11" imgW="1600200" imgH="177800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213" y="5753100"/>
                        <a:ext cx="2205037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RAČUNANJE INTEGRALOV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6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310243" y="3352800"/>
            <a:ext cx="8528957" cy="15240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1" name="Rounded Rectangle 20"/>
          <p:cNvSpPr/>
          <p:nvPr/>
        </p:nvSpPr>
        <p:spPr>
          <a:xfrm>
            <a:off x="299356" y="2133600"/>
            <a:ext cx="8528957" cy="11430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2" name="Rounded Rectangle 21"/>
          <p:cNvSpPr/>
          <p:nvPr/>
        </p:nvSpPr>
        <p:spPr>
          <a:xfrm>
            <a:off x="318405" y="4953000"/>
            <a:ext cx="8534400" cy="14478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43434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INTEGRAL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753820-74BF-4B3C-B2B0-2D6CAD341A9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474784"/>
              </p:ext>
            </p:extLst>
          </p:nvPr>
        </p:nvGraphicFramePr>
        <p:xfrm>
          <a:off x="914400" y="838200"/>
          <a:ext cx="531018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85" name="Equation" r:id="rId3" imgW="2730500" imgH="279400" progId="Equation.DSMT4">
                  <p:embed/>
                </p:oleObj>
              </mc:Choice>
              <mc:Fallback>
                <p:oleObj name="Equation" r:id="rId3" imgW="2730500" imgH="279400" progId="Equation.DSMT4">
                  <p:embed/>
                  <p:pic>
                    <p:nvPicPr>
                      <p:cNvPr id="0" name="Picture 3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38200"/>
                        <a:ext cx="5310188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3086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l-SI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INTEGRACIJA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‘</a:t>
            </a:r>
            <a:r>
              <a:rPr lang="sl-SI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 DELIH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’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357255" y="781110"/>
            <a:ext cx="251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sl-SI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</a:t>
            </a:r>
            <a:r>
              <a:rPr 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integriranje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produktov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dolo</a:t>
            </a:r>
            <a:r>
              <a:rPr lang="sl-SI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ene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oblike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r>
              <a:rPr lang="sl-SI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</a:t>
            </a:r>
            <a:endParaRPr lang="en-GB" sz="1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642272"/>
              </p:ext>
            </p:extLst>
          </p:nvPr>
        </p:nvGraphicFramePr>
        <p:xfrm>
          <a:off x="1881187" y="1524000"/>
          <a:ext cx="360521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86" name="Equation" r:id="rId5" imgW="1854200" imgH="279400" progId="Equation.DSMT4">
                  <p:embed/>
                </p:oleObj>
              </mc:Choice>
              <mc:Fallback>
                <p:oleObj name="Equation" r:id="rId5" imgW="1854200" imgH="279400" progId="Equation.DSMT4">
                  <p:embed/>
                  <p:pic>
                    <p:nvPicPr>
                      <p:cNvPr id="0" name="Picture 3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7" y="1524000"/>
                        <a:ext cx="3605213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783913"/>
              </p:ext>
            </p:extLst>
          </p:nvPr>
        </p:nvGraphicFramePr>
        <p:xfrm>
          <a:off x="533400" y="2209800"/>
          <a:ext cx="40005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87" name="Equation" r:id="rId7" imgW="2057400" imgH="279400" progId="Equation.DSMT4">
                  <p:embed/>
                </p:oleObj>
              </mc:Choice>
              <mc:Fallback>
                <p:oleObj name="Equation" r:id="rId7" imgW="2057400" imgH="279400" progId="Equation.DSMT4">
                  <p:embed/>
                  <p:pic>
                    <p:nvPicPr>
                      <p:cNvPr id="0" name="Picture 3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40005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606611"/>
              </p:ext>
            </p:extLst>
          </p:nvPr>
        </p:nvGraphicFramePr>
        <p:xfrm>
          <a:off x="1606550" y="2667000"/>
          <a:ext cx="15367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88" name="Equation" r:id="rId9" imgW="1193800" imgH="431800" progId="Equation.DSMT4">
                  <p:embed/>
                </p:oleObj>
              </mc:Choice>
              <mc:Fallback>
                <p:oleObj name="Equation" r:id="rId9" imgW="1193800" imgH="431800" progId="Equation.DSMT4">
                  <p:embed/>
                  <p:pic>
                    <p:nvPicPr>
                      <p:cNvPr id="0" name="Picture 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2667000"/>
                        <a:ext cx="153670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664165"/>
              </p:ext>
            </p:extLst>
          </p:nvPr>
        </p:nvGraphicFramePr>
        <p:xfrm>
          <a:off x="533400" y="3462338"/>
          <a:ext cx="14827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89" name="Equation" r:id="rId11" imgW="761669" imgH="279279" progId="Equation.DSMT4">
                  <p:embed/>
                </p:oleObj>
              </mc:Choice>
              <mc:Fallback>
                <p:oleObj name="Equation" r:id="rId11" imgW="761669" imgH="279279" progId="Equation.DSMT4">
                  <p:embed/>
                  <p:pic>
                    <p:nvPicPr>
                      <p:cNvPr id="0" name="Picture 3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62338"/>
                        <a:ext cx="1482725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401696"/>
              </p:ext>
            </p:extLst>
          </p:nvPr>
        </p:nvGraphicFramePr>
        <p:xfrm>
          <a:off x="1381125" y="3921125"/>
          <a:ext cx="162083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90" name="Equation" r:id="rId13" imgW="1244600" imgH="812800" progId="Equation.DSMT4">
                  <p:embed/>
                </p:oleObj>
              </mc:Choice>
              <mc:Fallback>
                <p:oleObj name="Equation" r:id="rId13" imgW="1244600" imgH="812800" progId="Equation.DSMT4">
                  <p:embed/>
                  <p:pic>
                    <p:nvPicPr>
                      <p:cNvPr id="0" name="Picture 3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3921125"/>
                        <a:ext cx="1620838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760832"/>
              </p:ext>
            </p:extLst>
          </p:nvPr>
        </p:nvGraphicFramePr>
        <p:xfrm>
          <a:off x="496889" y="5029200"/>
          <a:ext cx="43799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91" name="Equation" r:id="rId15" imgW="2336800" imgH="279400" progId="Equation.DSMT4">
                  <p:embed/>
                </p:oleObj>
              </mc:Choice>
              <mc:Fallback>
                <p:oleObj name="Equation" r:id="rId15" imgW="2336800" imgH="279400" progId="Equation.DSMT4">
                  <p:embed/>
                  <p:pic>
                    <p:nvPicPr>
                      <p:cNvPr id="0" name="Picture 3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9" y="5029200"/>
                        <a:ext cx="4379912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668341"/>
              </p:ext>
            </p:extLst>
          </p:nvPr>
        </p:nvGraphicFramePr>
        <p:xfrm>
          <a:off x="2133600" y="3429000"/>
          <a:ext cx="47910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92" name="Equation" r:id="rId17" imgW="2463800" imgH="393700" progId="Equation.DSMT4">
                  <p:embed/>
                </p:oleObj>
              </mc:Choice>
              <mc:Fallback>
                <p:oleObj name="Equation" r:id="rId17" imgW="2463800" imgH="393700" progId="Equation.DSMT4">
                  <p:embed/>
                  <p:pic>
                    <p:nvPicPr>
                      <p:cNvPr id="0" name="Picture 3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429000"/>
                        <a:ext cx="47910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728148"/>
              </p:ext>
            </p:extLst>
          </p:nvPr>
        </p:nvGraphicFramePr>
        <p:xfrm>
          <a:off x="1219200" y="5486400"/>
          <a:ext cx="19050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93" name="Equation" r:id="rId19" imgW="1562100" imgH="457200" progId="Equation.DSMT4">
                  <p:embed/>
                </p:oleObj>
              </mc:Choice>
              <mc:Fallback>
                <p:oleObj name="Equation" r:id="rId19" imgW="1562100" imgH="457200" progId="Equation.DSMT4">
                  <p:embed/>
                  <p:pic>
                    <p:nvPicPr>
                      <p:cNvPr id="0" name="Picture 3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86400"/>
                        <a:ext cx="19050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583020"/>
              </p:ext>
            </p:extLst>
          </p:nvPr>
        </p:nvGraphicFramePr>
        <p:xfrm>
          <a:off x="3810000" y="5486400"/>
          <a:ext cx="18288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94" name="Equation" r:id="rId21" imgW="1587500" imgH="431800" progId="Equation.DSMT4">
                  <p:embed/>
                </p:oleObj>
              </mc:Choice>
              <mc:Fallback>
                <p:oleObj name="Equation" r:id="rId21" imgW="1587500" imgH="431800" progId="Equation.DSMT4">
                  <p:embed/>
                  <p:pic>
                    <p:nvPicPr>
                      <p:cNvPr id="0" name="Picture 3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486400"/>
                        <a:ext cx="182880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478781"/>
              </p:ext>
            </p:extLst>
          </p:nvPr>
        </p:nvGraphicFramePr>
        <p:xfrm>
          <a:off x="4876800" y="5029200"/>
          <a:ext cx="380841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95" name="Equation" r:id="rId23" imgW="2006600" imgH="279400" progId="Equation.DSMT4">
                  <p:embed/>
                </p:oleObj>
              </mc:Choice>
              <mc:Fallback>
                <p:oleObj name="Equation" r:id="rId23" imgW="2006600" imgH="279400" progId="Equation.DSMT4">
                  <p:embed/>
                  <p:pic>
                    <p:nvPicPr>
                      <p:cNvPr id="0" name="Picture 3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29200"/>
                        <a:ext cx="3808413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073612"/>
              </p:ext>
            </p:extLst>
          </p:nvPr>
        </p:nvGraphicFramePr>
        <p:xfrm>
          <a:off x="5791200" y="5867400"/>
          <a:ext cx="29400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96" name="Equation" r:id="rId25" imgW="1549400" imgH="279400" progId="Equation.DSMT4">
                  <p:embed/>
                </p:oleObj>
              </mc:Choice>
              <mc:Fallback>
                <p:oleObj name="Equation" r:id="rId25" imgW="1549400" imgH="279400" progId="Equation.DSMT4">
                  <p:embed/>
                  <p:pic>
                    <p:nvPicPr>
                      <p:cNvPr id="0" name="Picture 3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867400"/>
                        <a:ext cx="2940050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RAČUNANJE INTEGRALOV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602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2" grpId="0" animBg="1"/>
      <p:bldP spid="11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2">
              <a:lumMod val="60000"/>
              <a:lumOff val="40000"/>
            </a:schemeClr>
          </a:solidFill>
          <a:prstDash val="solid"/>
          <a:tailEnd type="none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accent1"/>
          </a:solidFill>
          <a:prstDash val="soli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>
        <a:spAutoFit/>
      </a:bodyPr>
      <a:lstStyle>
        <a:defPPr>
          <a:defRPr smtClean="0">
            <a:solidFill>
              <a:schemeClr val="tx2">
                <a:lumMod val="60000"/>
                <a:lumOff val="40000"/>
              </a:schemeClr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11087</TotalTime>
  <Words>2019</Words>
  <Application>Microsoft Office PowerPoint</Application>
  <PresentationFormat>On-screen Show (4:3)</PresentationFormat>
  <Paragraphs>343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Arial</vt:lpstr>
      <vt:lpstr>Times New Roman</vt:lpstr>
      <vt:lpstr>MT Extra</vt:lpstr>
      <vt:lpstr>Arial Unicode MS</vt:lpstr>
      <vt:lpstr>Euclid Math Two</vt:lpstr>
      <vt:lpstr>Comic Sans MS</vt:lpstr>
      <vt:lpstr>Symbol</vt:lpstr>
      <vt:lpstr>Georgia</vt:lpstr>
      <vt:lpstr>Euclid Math One</vt:lpstr>
      <vt:lpstr>Calibri</vt:lpstr>
      <vt:lpstr>Wingdings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Zala</dc:creator>
  <cp:lastModifiedBy>Zala</cp:lastModifiedBy>
  <cp:revision>855</cp:revision>
  <dcterms:created xsi:type="dcterms:W3CDTF">2006-08-16T00:00:00Z</dcterms:created>
  <dcterms:modified xsi:type="dcterms:W3CDTF">2012-11-24T14:47:50Z</dcterms:modified>
</cp:coreProperties>
</file>