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5"/>
  </p:notesMasterIdLst>
  <p:sldIdLst>
    <p:sldId id="362" r:id="rId3"/>
    <p:sldId id="367" r:id="rId4"/>
    <p:sldId id="259" r:id="rId5"/>
    <p:sldId id="261" r:id="rId6"/>
    <p:sldId id="262" r:id="rId7"/>
    <p:sldId id="263" r:id="rId8"/>
    <p:sldId id="273" r:id="rId9"/>
    <p:sldId id="264" r:id="rId10"/>
    <p:sldId id="265" r:id="rId11"/>
    <p:sldId id="267" r:id="rId12"/>
    <p:sldId id="258" r:id="rId13"/>
    <p:sldId id="268" r:id="rId14"/>
    <p:sldId id="274" r:id="rId15"/>
    <p:sldId id="275" r:id="rId16"/>
    <p:sldId id="276" r:id="rId17"/>
    <p:sldId id="278" r:id="rId18"/>
    <p:sldId id="281" r:id="rId19"/>
    <p:sldId id="284" r:id="rId20"/>
    <p:sldId id="363" r:id="rId21"/>
    <p:sldId id="272" r:id="rId22"/>
    <p:sldId id="286" r:id="rId23"/>
    <p:sldId id="291" r:id="rId24"/>
    <p:sldId id="294" r:id="rId25"/>
    <p:sldId id="296" r:id="rId26"/>
    <p:sldId id="298" r:id="rId27"/>
    <p:sldId id="299" r:id="rId28"/>
    <p:sldId id="300" r:id="rId29"/>
    <p:sldId id="301" r:id="rId30"/>
    <p:sldId id="303" r:id="rId31"/>
    <p:sldId id="311" r:id="rId32"/>
    <p:sldId id="313" r:id="rId33"/>
    <p:sldId id="314" r:id="rId34"/>
    <p:sldId id="315" r:id="rId35"/>
    <p:sldId id="316" r:id="rId36"/>
    <p:sldId id="317" r:id="rId37"/>
    <p:sldId id="318" r:id="rId38"/>
    <p:sldId id="319" r:id="rId39"/>
    <p:sldId id="364" r:id="rId40"/>
    <p:sldId id="365" r:id="rId41"/>
    <p:sldId id="366" r:id="rId42"/>
    <p:sldId id="325" r:id="rId43"/>
    <p:sldId id="327" r:id="rId44"/>
  </p:sldIdLst>
  <p:sldSz cx="9144000" cy="6858000" type="screen4x3"/>
  <p:notesSz cx="6858000" cy="9144000"/>
  <p:embeddedFontLst>
    <p:embeddedFont>
      <p:font typeface="Euclid Math One"/>
      <p:regular r:id="rId46"/>
      <p:bold r:id="rId47"/>
    </p:embeddedFont>
    <p:embeddedFont>
      <p:font typeface="Euclid Math Two"/>
      <p:regular r:id="rId48"/>
      <p:bold r:id="rId49"/>
    </p:embeddedFont>
    <p:embeddedFont>
      <p:font typeface="Euclid Extra"/>
      <p:regular r:id="rId50"/>
      <p:bold r:id="rId51"/>
    </p:embeddedFont>
    <p:embeddedFont>
      <p:font typeface="Georgia" pitchFamily="18" charset="0"/>
      <p:regular r:id="rId52"/>
      <p:bold r:id="rId53"/>
      <p:italic r:id="rId54"/>
      <p:boldItalic r:id="rId55"/>
    </p:embeddedFont>
    <p:embeddedFont>
      <p:font typeface="Calibri" pitchFamily="34" charset="0"/>
      <p:regular r:id="rId56"/>
      <p:bold r:id="rId57"/>
      <p:italic r:id="rId58"/>
      <p:boldItalic r:id="rId59"/>
    </p:embeddedFont>
    <p:embeddedFont>
      <p:font typeface="Lucida Sans Unicode" pitchFamily="34" charset="0"/>
      <p:regular r:id="rId60"/>
    </p:embeddedFont>
    <p:embeddedFont>
      <p:font typeface="Euclid Symbol"/>
      <p:regular r:id="rId61"/>
      <p:bold r:id="rId62"/>
      <p:italic r:id="rId63"/>
      <p:boldItalic r:id="rId64"/>
    </p:embeddedFont>
    <p:embeddedFont>
      <p:font typeface="Comic Sans MS" pitchFamily="66" charset="0"/>
      <p:regular r:id="rId65"/>
      <p:bold r:id="rId66"/>
    </p:embeddedFont>
    <p:embeddedFont>
      <p:font typeface="MT Extra" pitchFamily="18" charset="2"/>
      <p:regular r:id="rId67"/>
    </p:embeddedFont>
    <p:embeddedFont>
      <p:font typeface="Arial Unicode MS" pitchFamily="34" charset="-128"/>
      <p:regular r:id="rId6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5" autoAdjust="0"/>
    <p:restoredTop sz="94660"/>
  </p:normalViewPr>
  <p:slideViewPr>
    <p:cSldViewPr>
      <p:cViewPr>
        <p:scale>
          <a:sx n="100" d="100"/>
          <a:sy n="100" d="100"/>
        </p:scale>
        <p:origin x="-82"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5" Type="http://schemas.openxmlformats.org/officeDocument/2006/relationships/image" Target="../media/image62.emf"/><Relationship Id="rId4" Type="http://schemas.openxmlformats.org/officeDocument/2006/relationships/image" Target="../media/image6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5.w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00.emf"/><Relationship Id="rId7" Type="http://schemas.openxmlformats.org/officeDocument/2006/relationships/image" Target="../media/image104.emf"/><Relationship Id="rId2" Type="http://schemas.openxmlformats.org/officeDocument/2006/relationships/image" Target="../media/image99.emf"/><Relationship Id="rId1" Type="http://schemas.openxmlformats.org/officeDocument/2006/relationships/image" Target="../media/image98.emf"/><Relationship Id="rId6" Type="http://schemas.openxmlformats.org/officeDocument/2006/relationships/image" Target="../media/image103.emf"/><Relationship Id="rId11" Type="http://schemas.openxmlformats.org/officeDocument/2006/relationships/image" Target="../media/image108.emf"/><Relationship Id="rId5" Type="http://schemas.openxmlformats.org/officeDocument/2006/relationships/image" Target="../media/image102.emf"/><Relationship Id="rId10" Type="http://schemas.openxmlformats.org/officeDocument/2006/relationships/image" Target="../media/image107.emf"/><Relationship Id="rId4" Type="http://schemas.openxmlformats.org/officeDocument/2006/relationships/image" Target="../media/image101.emf"/><Relationship Id="rId9" Type="http://schemas.openxmlformats.org/officeDocument/2006/relationships/image" Target="../media/image10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15.emf"/><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emf"/><Relationship Id="rId6" Type="http://schemas.openxmlformats.org/officeDocument/2006/relationships/image" Target="../media/image121.emf"/><Relationship Id="rId5" Type="http://schemas.openxmlformats.org/officeDocument/2006/relationships/image" Target="../media/image120.emf"/><Relationship Id="rId4" Type="http://schemas.openxmlformats.org/officeDocument/2006/relationships/image" Target="../media/image119.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image" Target="../media/image134.emf"/><Relationship Id="rId18" Type="http://schemas.openxmlformats.org/officeDocument/2006/relationships/image" Target="../media/image139.emf"/><Relationship Id="rId3" Type="http://schemas.openxmlformats.org/officeDocument/2006/relationships/image" Target="../media/image124.emf"/><Relationship Id="rId7" Type="http://schemas.openxmlformats.org/officeDocument/2006/relationships/image" Target="../media/image128.emf"/><Relationship Id="rId12" Type="http://schemas.openxmlformats.org/officeDocument/2006/relationships/image" Target="../media/image133.emf"/><Relationship Id="rId17" Type="http://schemas.openxmlformats.org/officeDocument/2006/relationships/image" Target="../media/image138.emf"/><Relationship Id="rId2" Type="http://schemas.openxmlformats.org/officeDocument/2006/relationships/image" Target="../media/image123.emf"/><Relationship Id="rId16" Type="http://schemas.openxmlformats.org/officeDocument/2006/relationships/image" Target="../media/image137.emf"/><Relationship Id="rId1" Type="http://schemas.openxmlformats.org/officeDocument/2006/relationships/image" Target="../media/image122.emf"/><Relationship Id="rId6" Type="http://schemas.openxmlformats.org/officeDocument/2006/relationships/image" Target="../media/image127.emf"/><Relationship Id="rId11" Type="http://schemas.openxmlformats.org/officeDocument/2006/relationships/image" Target="../media/image132.emf"/><Relationship Id="rId5" Type="http://schemas.openxmlformats.org/officeDocument/2006/relationships/image" Target="../media/image126.emf"/><Relationship Id="rId15" Type="http://schemas.openxmlformats.org/officeDocument/2006/relationships/image" Target="../media/image136.emf"/><Relationship Id="rId10" Type="http://schemas.openxmlformats.org/officeDocument/2006/relationships/image" Target="../media/image131.emf"/><Relationship Id="rId4" Type="http://schemas.openxmlformats.org/officeDocument/2006/relationships/image" Target="../media/image125.emf"/><Relationship Id="rId9" Type="http://schemas.openxmlformats.org/officeDocument/2006/relationships/image" Target="../media/image130.emf"/><Relationship Id="rId14" Type="http://schemas.openxmlformats.org/officeDocument/2006/relationships/image" Target="../media/image135.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image" Target="../media/image1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image" Target="../media/image143.emf"/><Relationship Id="rId5" Type="http://schemas.openxmlformats.org/officeDocument/2006/relationships/image" Target="../media/image147.emf"/><Relationship Id="rId4" Type="http://schemas.openxmlformats.org/officeDocument/2006/relationships/image" Target="../media/image14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image" Target="../media/image148.emf"/><Relationship Id="rId6" Type="http://schemas.openxmlformats.org/officeDocument/2006/relationships/image" Target="../media/image153.emf"/><Relationship Id="rId5" Type="http://schemas.openxmlformats.org/officeDocument/2006/relationships/image" Target="../media/image152.emf"/><Relationship Id="rId4" Type="http://schemas.openxmlformats.org/officeDocument/2006/relationships/image" Target="../media/image151.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image" Target="../media/image15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8.emf"/><Relationship Id="rId7" Type="http://schemas.openxmlformats.org/officeDocument/2006/relationships/image" Target="../media/image162.emf"/><Relationship Id="rId2" Type="http://schemas.openxmlformats.org/officeDocument/2006/relationships/image" Target="../media/image157.emf"/><Relationship Id="rId1" Type="http://schemas.openxmlformats.org/officeDocument/2006/relationships/image" Target="../media/image156.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59.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image" Target="../media/image163.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7.emf"/><Relationship Id="rId7" Type="http://schemas.openxmlformats.org/officeDocument/2006/relationships/image" Target="../media/image171.emf"/><Relationship Id="rId2" Type="http://schemas.openxmlformats.org/officeDocument/2006/relationships/image" Target="../media/image166.emf"/><Relationship Id="rId1" Type="http://schemas.openxmlformats.org/officeDocument/2006/relationships/image" Target="../media/image165.emf"/><Relationship Id="rId6" Type="http://schemas.openxmlformats.org/officeDocument/2006/relationships/image" Target="../media/image170.emf"/><Relationship Id="rId5" Type="http://schemas.openxmlformats.org/officeDocument/2006/relationships/image" Target="../media/image169.emf"/><Relationship Id="rId4" Type="http://schemas.openxmlformats.org/officeDocument/2006/relationships/image" Target="../media/image16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6.wmf"/><Relationship Id="rId4" Type="http://schemas.openxmlformats.org/officeDocument/2006/relationships/image" Target="../media/image175.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image" Target="../media/image179.wmf"/><Relationship Id="rId7" Type="http://schemas.openxmlformats.org/officeDocument/2006/relationships/image" Target="../media/image183.wmf"/><Relationship Id="rId2" Type="http://schemas.openxmlformats.org/officeDocument/2006/relationships/image" Target="../media/image178.wmf"/><Relationship Id="rId1" Type="http://schemas.openxmlformats.org/officeDocument/2006/relationships/image" Target="../media/image177.e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91.wmf"/><Relationship Id="rId2" Type="http://schemas.openxmlformats.org/officeDocument/2006/relationships/image" Target="../media/image186.wmf"/><Relationship Id="rId1" Type="http://schemas.openxmlformats.org/officeDocument/2006/relationships/image" Target="../media/image185.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8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98.emf"/><Relationship Id="rId2" Type="http://schemas.openxmlformats.org/officeDocument/2006/relationships/image" Target="../media/image197.emf"/><Relationship Id="rId1" Type="http://schemas.openxmlformats.org/officeDocument/2006/relationships/image" Target="../media/image196.emf"/><Relationship Id="rId5" Type="http://schemas.openxmlformats.org/officeDocument/2006/relationships/image" Target="../media/image200.emf"/><Relationship Id="rId4" Type="http://schemas.openxmlformats.org/officeDocument/2006/relationships/image" Target="../media/image19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F577CE-0D0D-40D7-9686-29A92699FA4F}" type="datetimeFigureOut">
              <a:rPr lang="sl-SI"/>
              <a:pPr>
                <a:defRPr/>
              </a:pPr>
              <a:t>24.11.2012</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75B4FD-E353-4767-920E-AEC501701805}" type="slidenum">
              <a:rPr lang="sl-SI"/>
              <a:pPr>
                <a:defRPr/>
              </a:pPr>
              <a:t>‹#›</a:t>
            </a:fld>
            <a:endParaRPr lang="sl-SI"/>
          </a:p>
        </p:txBody>
      </p:sp>
    </p:spTree>
    <p:extLst>
      <p:ext uri="{BB962C8B-B14F-4D97-AF65-F5344CB8AC3E}">
        <p14:creationId xmlns:p14="http://schemas.microsoft.com/office/powerpoint/2010/main" val="2033759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81BB7C-BCAB-4F0C-A040-BFFC2FEBF7C2}" type="datetimeFigureOut">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148E2-11B4-48B3-AC36-1400A5DD7C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39D893-CA4B-4C38-A6CE-DE4C0B962C71}" type="datetimeFigureOut">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123C7-07F2-4333-9A3A-7404830FF6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3BE4D0-6A5C-495F-9B0E-03E6E96C8F0E}" type="datetimeFigureOut">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E56C1-8DB9-43AE-BE30-BC5B649606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0DDF5E-3386-4551-9474-5E725492AB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1821E-3027-49CD-96C9-F9C43374FA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10DF02-15E3-4A17-83E6-0BFFC5D2FEC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6DDD00-4533-4A2F-BE9F-422DDE08ED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B3F9CB-02B3-4DCD-A3A5-0904CB16F02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86E154-6A36-494D-9E4D-E5783DBFF5A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1ADF5B-DC95-40B9-BCB1-C23A11441E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5E3E97-70F3-4D8C-8B4D-D20C068685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EBC719-530C-4B6F-B53F-752CAA82FEE3}" type="datetimeFigureOut">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C61BC-7FCA-4438-A8EE-AEC90F66384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2D3614-D09E-487E-9675-5EC58469CA1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1FDFBC-19F0-4006-A9C7-1929E33544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C56544-0A8A-4EB6-AA60-25D9B0E48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1CF78-8731-4FD6-8348-328F109FB39A}" type="datetimeFigureOut">
              <a:rPr lang="en-US"/>
              <a:pPr>
                <a:defRPr/>
              </a:pPr>
              <a:t>11/24/2012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D20055-521C-46BA-8024-E5A03C4C80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C39254-B263-4867-BE68-6AB96F2F1F53}" type="datetimeFigureOut">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3CDEED-BF6C-4A19-87DF-E4EFA719B0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32B71-A85E-407F-9ACE-CD10B4E227E4}" type="datetimeFigureOut">
              <a:rPr lang="en-US"/>
              <a:pPr>
                <a:defRPr/>
              </a:pPr>
              <a:t>11/24/2012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FF1F49-0B44-46DC-B09F-8C40D8AB5B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96B9FA-4702-4403-9B59-7FC21644D171}" type="datetimeFigureOut">
              <a:rPr lang="en-US"/>
              <a:pPr>
                <a:defRPr/>
              </a:pPr>
              <a:t>11/24/2012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A2E2DC-F941-4931-8E1C-F1765DAFEE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E577BC-31E6-403E-8C10-5A0454836B43}" type="datetimeFigureOut">
              <a:rPr lang="en-US"/>
              <a:pPr>
                <a:defRPr/>
              </a:pPr>
              <a:t>11/24/2012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40434D-D2E4-43EA-BAE6-BCB2F13366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1802B2-6D89-4054-A6D9-F9F11B96A365}" type="datetimeFigureOut">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8F7C34-B5B9-4CDD-AF01-F07C329000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C88AB-716F-4E15-81C4-B405164F1ACC}" type="datetimeFigureOut">
              <a:rPr lang="en-US"/>
              <a:pPr>
                <a:defRPr/>
              </a:pPr>
              <a:t>11/24/2012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A17253-8DEA-47B2-BA4A-8727B6AFE4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C9326B-B163-48DE-A99F-1EE1E7EA8BE6}" type="datetimeFigureOut">
              <a:rPr lang="en-US"/>
              <a:pPr>
                <a:defRPr/>
              </a:pPr>
              <a:t>11/24/2012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7C1E3-AA81-48D0-87C3-A3759A0CE1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55EC34-AB5A-4303-A908-0C05FE6BE6DC}" type="datetime1">
              <a:rPr lang="en-US"/>
              <a:pPr>
                <a:defRPr/>
              </a:pPr>
              <a:t>11/24/2012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B1BA6C-1052-44A1-BF26-DEAEA16E75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0.emf"/><Relationship Id="rId5" Type="http://schemas.openxmlformats.org/officeDocument/2006/relationships/oleObject" Target="../embeddings/oleObject38.bin"/><Relationship Id="rId10" Type="http://schemas.openxmlformats.org/officeDocument/2006/relationships/image" Target="../media/image6.png"/><Relationship Id="rId4" Type="http://schemas.openxmlformats.org/officeDocument/2006/relationships/image" Target="../media/image39.emf"/><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6.emf"/><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slide" Target="slide2.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3.bin"/><Relationship Id="rId14" Type="http://schemas.openxmlformats.org/officeDocument/2006/relationships/image" Target="../media/image47.emf"/></Relationships>
</file>

<file path=ppt/slides/_rels/slide12.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51.bin"/><Relationship Id="rId18" Type="http://schemas.openxmlformats.org/officeDocument/2006/relationships/image" Target="../media/image6.png"/><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2.emf"/><Relationship Id="rId17"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54.emf"/><Relationship Id="rId1" Type="http://schemas.openxmlformats.org/officeDocument/2006/relationships/vmlDrawing" Target="../drawings/vmlDrawing10.vml"/><Relationship Id="rId6" Type="http://schemas.openxmlformats.org/officeDocument/2006/relationships/image" Target="../media/image49.e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49.bin"/><Relationship Id="rId14" Type="http://schemas.openxmlformats.org/officeDocument/2006/relationships/image" Target="../media/image53.emf"/></Relationships>
</file>

<file path=ppt/slides/_rels/slide13.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56.emf"/><Relationship Id="rId5" Type="http://schemas.openxmlformats.org/officeDocument/2006/relationships/oleObject" Target="../embeddings/oleObject54.bin"/><Relationship Id="rId10" Type="http://schemas.openxmlformats.org/officeDocument/2006/relationships/image" Target="../media/image6.png"/><Relationship Id="rId4" Type="http://schemas.openxmlformats.org/officeDocument/2006/relationships/image" Target="../media/image55.emf"/><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3.png"/><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2.emf"/><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59.e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image" Target="../media/image6.png"/><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9.bin"/><Relationship Id="rId1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8.emf"/><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vmlDrawing" Target="../drawings/vmlDrawing13.vml"/><Relationship Id="rId6" Type="http://schemas.openxmlformats.org/officeDocument/2006/relationships/image" Target="../media/image65.e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slide" Target="slide2.xml"/><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4.bin"/><Relationship Id="rId14" Type="http://schemas.openxmlformats.org/officeDocument/2006/relationships/image" Target="../media/image69.emf"/></Relationships>
</file>

<file path=ppt/slides/_rels/slide17.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72.bin"/><Relationship Id="rId18" Type="http://schemas.openxmlformats.org/officeDocument/2006/relationships/image" Target="../media/image6.png"/><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4.emf"/><Relationship Id="rId17"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76.emf"/><Relationship Id="rId1" Type="http://schemas.openxmlformats.org/officeDocument/2006/relationships/vmlDrawing" Target="../drawings/vmlDrawing14.vml"/><Relationship Id="rId6" Type="http://schemas.openxmlformats.org/officeDocument/2006/relationships/image" Target="../media/image71.e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oleObject" Target="../embeddings/oleObject70.bin"/><Relationship Id="rId14" Type="http://schemas.openxmlformats.org/officeDocument/2006/relationships/image" Target="../media/image75.emf"/></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74.bin"/><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78.emf"/><Relationship Id="rId5" Type="http://schemas.openxmlformats.org/officeDocument/2006/relationships/oleObject" Target="../embeddings/oleObject75.bin"/><Relationship Id="rId4" Type="http://schemas.openxmlformats.org/officeDocument/2006/relationships/image" Target="../media/image77.emf"/></Relationships>
</file>

<file path=ppt/slides/_rels/slide19.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81.bin"/><Relationship Id="rId18" Type="http://schemas.openxmlformats.org/officeDocument/2006/relationships/image" Target="../media/image6.png"/><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3.emf"/><Relationship Id="rId17"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85.wmf"/><Relationship Id="rId1" Type="http://schemas.openxmlformats.org/officeDocument/2006/relationships/vmlDrawing" Target="../drawings/vmlDrawing16.vml"/><Relationship Id="rId6" Type="http://schemas.openxmlformats.org/officeDocument/2006/relationships/image" Target="../media/image80.e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82.wmf"/><Relationship Id="rId4" Type="http://schemas.openxmlformats.org/officeDocument/2006/relationships/image" Target="../media/image79.emf"/><Relationship Id="rId9" Type="http://schemas.openxmlformats.org/officeDocument/2006/relationships/oleObject" Target="../embeddings/oleObject79.bin"/><Relationship Id="rId14" Type="http://schemas.openxmlformats.org/officeDocument/2006/relationships/image" Target="../media/image84.emf"/></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0.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10.xml"/><Relationship Id="rId15" Type="http://schemas.openxmlformats.org/officeDocument/2006/relationships/slide" Target="slide41.xml"/><Relationship Id="rId10" Type="http://schemas.openxmlformats.org/officeDocument/2006/relationships/slide" Target="slide23.xml"/><Relationship Id="rId4" Type="http://schemas.openxmlformats.org/officeDocument/2006/relationships/slide" Target="slide8.xml"/><Relationship Id="rId9" Type="http://schemas.openxmlformats.org/officeDocument/2006/relationships/slide" Target="slide19.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87.emf"/><Relationship Id="rId5" Type="http://schemas.openxmlformats.org/officeDocument/2006/relationships/oleObject" Target="../embeddings/oleObject84.bin"/><Relationship Id="rId10" Type="http://schemas.openxmlformats.org/officeDocument/2006/relationships/image" Target="../media/image6.png"/><Relationship Id="rId4" Type="http://schemas.openxmlformats.org/officeDocument/2006/relationships/image" Target="../media/image86.emf"/><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89.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4.emf"/><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vmlDrawing" Target="../drawings/vmlDrawing19.vml"/><Relationship Id="rId6" Type="http://schemas.openxmlformats.org/officeDocument/2006/relationships/image" Target="../media/image91.e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slide" Target="slide2.xml"/><Relationship Id="rId10" Type="http://schemas.openxmlformats.org/officeDocument/2006/relationships/image" Target="../media/image93.emf"/><Relationship Id="rId4" Type="http://schemas.openxmlformats.org/officeDocument/2006/relationships/image" Target="../media/image90.emf"/><Relationship Id="rId9" Type="http://schemas.openxmlformats.org/officeDocument/2006/relationships/oleObject" Target="../embeddings/oleObject90.bin"/><Relationship Id="rId14" Type="http://schemas.openxmlformats.org/officeDocument/2006/relationships/image" Target="../media/image95.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93.bin"/><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vmlDrawing" Target="../drawings/vmlDrawing20.vml"/><Relationship Id="rId6" Type="http://schemas.openxmlformats.org/officeDocument/2006/relationships/image" Target="../media/image97.emf"/><Relationship Id="rId5" Type="http://schemas.openxmlformats.org/officeDocument/2006/relationships/oleObject" Target="../embeddings/oleObject94.bin"/><Relationship Id="rId4" Type="http://schemas.openxmlformats.org/officeDocument/2006/relationships/image" Target="../media/image96.emf"/></Relationships>
</file>

<file path=ppt/slides/_rels/slide26.xml.rels><?xml version="1.0" encoding="UTF-8" standalone="yes"?>
<Relationships xmlns="http://schemas.openxmlformats.org/package/2006/relationships"><Relationship Id="rId8" Type="http://schemas.openxmlformats.org/officeDocument/2006/relationships/image" Target="../media/image100.emf"/><Relationship Id="rId13" Type="http://schemas.openxmlformats.org/officeDocument/2006/relationships/oleObject" Target="../embeddings/oleObject100.bin"/><Relationship Id="rId18" Type="http://schemas.openxmlformats.org/officeDocument/2006/relationships/image" Target="../media/image105.emf"/><Relationship Id="rId26" Type="http://schemas.openxmlformats.org/officeDocument/2006/relationships/image" Target="../media/image6.png"/><Relationship Id="rId3" Type="http://schemas.openxmlformats.org/officeDocument/2006/relationships/oleObject" Target="../embeddings/oleObject95.bin"/><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102.emf"/><Relationship Id="rId17" Type="http://schemas.openxmlformats.org/officeDocument/2006/relationships/oleObject" Target="../embeddings/oleObject102.bin"/><Relationship Id="rId25"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104.emf"/><Relationship Id="rId20" Type="http://schemas.openxmlformats.org/officeDocument/2006/relationships/image" Target="../media/image106.emf"/><Relationship Id="rId1" Type="http://schemas.openxmlformats.org/officeDocument/2006/relationships/vmlDrawing" Target="../drawings/vmlDrawing21.vml"/><Relationship Id="rId6" Type="http://schemas.openxmlformats.org/officeDocument/2006/relationships/image" Target="../media/image99.emf"/><Relationship Id="rId11" Type="http://schemas.openxmlformats.org/officeDocument/2006/relationships/oleObject" Target="../embeddings/oleObject99.bin"/><Relationship Id="rId24" Type="http://schemas.openxmlformats.org/officeDocument/2006/relationships/image" Target="../media/image108.emf"/><Relationship Id="rId5" Type="http://schemas.openxmlformats.org/officeDocument/2006/relationships/oleObject" Target="../embeddings/oleObject96.bin"/><Relationship Id="rId15" Type="http://schemas.openxmlformats.org/officeDocument/2006/relationships/oleObject" Target="../embeddings/oleObject101.bin"/><Relationship Id="rId23" Type="http://schemas.openxmlformats.org/officeDocument/2006/relationships/oleObject" Target="../embeddings/oleObject105.bin"/><Relationship Id="rId10" Type="http://schemas.openxmlformats.org/officeDocument/2006/relationships/image" Target="../media/image101.emf"/><Relationship Id="rId19" Type="http://schemas.openxmlformats.org/officeDocument/2006/relationships/oleObject" Target="../embeddings/oleObject103.bin"/><Relationship Id="rId4" Type="http://schemas.openxmlformats.org/officeDocument/2006/relationships/image" Target="../media/image98.emf"/><Relationship Id="rId9" Type="http://schemas.openxmlformats.org/officeDocument/2006/relationships/oleObject" Target="../embeddings/oleObject98.bin"/><Relationship Id="rId14" Type="http://schemas.openxmlformats.org/officeDocument/2006/relationships/image" Target="../media/image103.emf"/><Relationship Id="rId22" Type="http://schemas.openxmlformats.org/officeDocument/2006/relationships/image" Target="../media/image107.emf"/></Relationships>
</file>

<file path=ppt/slides/_rels/slide27.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oleObject" Target="../embeddings/oleObject111.bin"/><Relationship Id="rId18" Type="http://schemas.openxmlformats.org/officeDocument/2006/relationships/image" Target="../media/image6.png"/><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13.emf"/><Relationship Id="rId17"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115.emf"/><Relationship Id="rId1" Type="http://schemas.openxmlformats.org/officeDocument/2006/relationships/vmlDrawing" Target="../drawings/vmlDrawing22.vml"/><Relationship Id="rId6" Type="http://schemas.openxmlformats.org/officeDocument/2006/relationships/image" Target="../media/image110.emf"/><Relationship Id="rId11" Type="http://schemas.openxmlformats.org/officeDocument/2006/relationships/oleObject" Target="../embeddings/oleObject110.bin"/><Relationship Id="rId5" Type="http://schemas.openxmlformats.org/officeDocument/2006/relationships/oleObject" Target="../embeddings/oleObject107.bin"/><Relationship Id="rId15" Type="http://schemas.openxmlformats.org/officeDocument/2006/relationships/oleObject" Target="../embeddings/oleObject112.bin"/><Relationship Id="rId10" Type="http://schemas.openxmlformats.org/officeDocument/2006/relationships/image" Target="../media/image112.emf"/><Relationship Id="rId4" Type="http://schemas.openxmlformats.org/officeDocument/2006/relationships/image" Target="../media/image109.emf"/><Relationship Id="rId9" Type="http://schemas.openxmlformats.org/officeDocument/2006/relationships/oleObject" Target="../embeddings/oleObject109.bin"/><Relationship Id="rId14" Type="http://schemas.openxmlformats.org/officeDocument/2006/relationships/image" Target="../media/image114.emf"/></Relationships>
</file>

<file path=ppt/slides/_rels/slide28.xml.rels><?xml version="1.0" encoding="UTF-8" standalone="yes"?>
<Relationships xmlns="http://schemas.openxmlformats.org/package/2006/relationships"><Relationship Id="rId8" Type="http://schemas.openxmlformats.org/officeDocument/2006/relationships/image" Target="../media/image118.e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20.emf"/><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vmlDrawing" Target="../drawings/vmlDrawing23.vml"/><Relationship Id="rId6" Type="http://schemas.openxmlformats.org/officeDocument/2006/relationships/image" Target="../media/image117.e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slide" Target="slide2.xml"/><Relationship Id="rId10" Type="http://schemas.openxmlformats.org/officeDocument/2006/relationships/image" Target="../media/image119.emf"/><Relationship Id="rId4" Type="http://schemas.openxmlformats.org/officeDocument/2006/relationships/image" Target="../media/image116.emf"/><Relationship Id="rId9" Type="http://schemas.openxmlformats.org/officeDocument/2006/relationships/oleObject" Target="../embeddings/oleObject116.bin"/><Relationship Id="rId14" Type="http://schemas.openxmlformats.org/officeDocument/2006/relationships/image" Target="../media/image121.emf"/></Relationships>
</file>

<file path=ppt/slides/_rels/slide29.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oleObject" Target="../embeddings/oleObject124.bin"/><Relationship Id="rId18" Type="http://schemas.openxmlformats.org/officeDocument/2006/relationships/image" Target="../media/image129.emf"/><Relationship Id="rId26" Type="http://schemas.openxmlformats.org/officeDocument/2006/relationships/image" Target="../media/image133.emf"/><Relationship Id="rId39" Type="http://schemas.openxmlformats.org/officeDocument/2006/relationships/slide" Target="slide2.xml"/><Relationship Id="rId3" Type="http://schemas.openxmlformats.org/officeDocument/2006/relationships/oleObject" Target="../embeddings/oleObject119.bin"/><Relationship Id="rId21" Type="http://schemas.openxmlformats.org/officeDocument/2006/relationships/oleObject" Target="../embeddings/oleObject128.bin"/><Relationship Id="rId34" Type="http://schemas.openxmlformats.org/officeDocument/2006/relationships/image" Target="../media/image137.emf"/><Relationship Id="rId7" Type="http://schemas.openxmlformats.org/officeDocument/2006/relationships/oleObject" Target="../embeddings/oleObject121.bin"/><Relationship Id="rId12" Type="http://schemas.openxmlformats.org/officeDocument/2006/relationships/image" Target="../media/image126.emf"/><Relationship Id="rId17" Type="http://schemas.openxmlformats.org/officeDocument/2006/relationships/oleObject" Target="../embeddings/oleObject126.bin"/><Relationship Id="rId25" Type="http://schemas.openxmlformats.org/officeDocument/2006/relationships/oleObject" Target="../embeddings/oleObject130.bin"/><Relationship Id="rId33" Type="http://schemas.openxmlformats.org/officeDocument/2006/relationships/oleObject" Target="../embeddings/oleObject134.bin"/><Relationship Id="rId38" Type="http://schemas.openxmlformats.org/officeDocument/2006/relationships/image" Target="../media/image139.emf"/><Relationship Id="rId2" Type="http://schemas.openxmlformats.org/officeDocument/2006/relationships/slideLayout" Target="../slideLayouts/slideLayout18.xml"/><Relationship Id="rId16" Type="http://schemas.openxmlformats.org/officeDocument/2006/relationships/image" Target="../media/image128.emf"/><Relationship Id="rId20" Type="http://schemas.openxmlformats.org/officeDocument/2006/relationships/image" Target="../media/image130.emf"/><Relationship Id="rId29" Type="http://schemas.openxmlformats.org/officeDocument/2006/relationships/oleObject" Target="../embeddings/oleObject132.bin"/><Relationship Id="rId1" Type="http://schemas.openxmlformats.org/officeDocument/2006/relationships/vmlDrawing" Target="../drawings/vmlDrawing24.vml"/><Relationship Id="rId6" Type="http://schemas.openxmlformats.org/officeDocument/2006/relationships/image" Target="../media/image123.emf"/><Relationship Id="rId11" Type="http://schemas.openxmlformats.org/officeDocument/2006/relationships/oleObject" Target="../embeddings/oleObject123.bin"/><Relationship Id="rId24" Type="http://schemas.openxmlformats.org/officeDocument/2006/relationships/image" Target="../media/image132.emf"/><Relationship Id="rId32" Type="http://schemas.openxmlformats.org/officeDocument/2006/relationships/image" Target="../media/image136.emf"/><Relationship Id="rId37" Type="http://schemas.openxmlformats.org/officeDocument/2006/relationships/oleObject" Target="../embeddings/oleObject136.bin"/><Relationship Id="rId40" Type="http://schemas.openxmlformats.org/officeDocument/2006/relationships/image" Target="../media/image6.png"/><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134.emf"/><Relationship Id="rId36" Type="http://schemas.openxmlformats.org/officeDocument/2006/relationships/image" Target="../media/image138.emf"/><Relationship Id="rId10" Type="http://schemas.openxmlformats.org/officeDocument/2006/relationships/image" Target="../media/image125.emf"/><Relationship Id="rId19" Type="http://schemas.openxmlformats.org/officeDocument/2006/relationships/oleObject" Target="../embeddings/oleObject127.bin"/><Relationship Id="rId31" Type="http://schemas.openxmlformats.org/officeDocument/2006/relationships/oleObject" Target="../embeddings/oleObject133.bin"/><Relationship Id="rId4" Type="http://schemas.openxmlformats.org/officeDocument/2006/relationships/image" Target="../media/image122.emf"/><Relationship Id="rId9" Type="http://schemas.openxmlformats.org/officeDocument/2006/relationships/oleObject" Target="../embeddings/oleObject122.bin"/><Relationship Id="rId14" Type="http://schemas.openxmlformats.org/officeDocument/2006/relationships/image" Target="../media/image127.emf"/><Relationship Id="rId22" Type="http://schemas.openxmlformats.org/officeDocument/2006/relationships/image" Target="../media/image131.emf"/><Relationship Id="rId27" Type="http://schemas.openxmlformats.org/officeDocument/2006/relationships/oleObject" Target="../embeddings/oleObject131.bin"/><Relationship Id="rId30" Type="http://schemas.openxmlformats.org/officeDocument/2006/relationships/image" Target="../media/image135.emf"/><Relationship Id="rId35" Type="http://schemas.openxmlformats.org/officeDocument/2006/relationships/oleObject" Target="../embeddings/oleObject135.bin"/></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slide" Target="slide2.xml"/><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oleObject" Target="../embeddings/oleObject137.bin"/><Relationship Id="rId7" Type="http://schemas.openxmlformats.org/officeDocument/2006/relationships/oleObject" Target="../embeddings/Microsoft_Excel_97-2003_Worksheet2.xls"/><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oleObject" Target="../embeddings/oleObject138.bin"/><Relationship Id="rId5" Type="http://schemas.openxmlformats.org/officeDocument/2006/relationships/image" Target="../media/image140.emf"/><Relationship Id="rId10" Type="http://schemas.openxmlformats.org/officeDocument/2006/relationships/image" Target="../media/image6.png"/><Relationship Id="rId4" Type="http://schemas.openxmlformats.org/officeDocument/2006/relationships/oleObject" Target="../embeddings/Microsoft_Excel_97-2003_Worksheet1.xls"/><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42.emf"/></Relationships>
</file>

<file path=ppt/slides/_rels/slide32.xml.rels><?xml version="1.0" encoding="UTF-8" standalone="yes"?>
<Relationships xmlns="http://schemas.openxmlformats.org/package/2006/relationships"><Relationship Id="rId8" Type="http://schemas.openxmlformats.org/officeDocument/2006/relationships/image" Target="../media/image145.emf"/><Relationship Id="rId13" Type="http://schemas.openxmlformats.org/officeDocument/2006/relationships/slide" Target="slide2.xml"/><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47.emf"/><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image" Target="../media/image144.e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46.emf"/><Relationship Id="rId4" Type="http://schemas.openxmlformats.org/officeDocument/2006/relationships/image" Target="../media/image143.emf"/><Relationship Id="rId9" Type="http://schemas.openxmlformats.org/officeDocument/2006/relationships/oleObject" Target="../embeddings/oleObject143.bin"/><Relationship Id="rId1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Microsoft_Excel_97-2003_Worksheet6.xls"/><Relationship Id="rId18" Type="http://schemas.openxmlformats.org/officeDocument/2006/relationships/oleObject" Target="../embeddings/Microsoft_Excel_97-2003_Worksheet8.xls"/><Relationship Id="rId3" Type="http://schemas.openxmlformats.org/officeDocument/2006/relationships/oleObject" Target="../embeddings/oleObject145.bin"/><Relationship Id="rId21" Type="http://schemas.openxmlformats.org/officeDocument/2006/relationships/oleObject" Target="../embeddings/oleObject152.bin"/><Relationship Id="rId7" Type="http://schemas.openxmlformats.org/officeDocument/2006/relationships/oleObject" Target="../embeddings/Microsoft_Excel_97-2003_Worksheet4.xls"/><Relationship Id="rId12" Type="http://schemas.openxmlformats.org/officeDocument/2006/relationships/oleObject" Target="../embeddings/oleObject148.bin"/><Relationship Id="rId17" Type="http://schemas.openxmlformats.org/officeDocument/2006/relationships/oleObject" Target="../embeddings/oleObject150.bin"/><Relationship Id="rId2" Type="http://schemas.openxmlformats.org/officeDocument/2006/relationships/slideLayout" Target="../slideLayouts/slideLayout18.xml"/><Relationship Id="rId16" Type="http://schemas.openxmlformats.org/officeDocument/2006/relationships/oleObject" Target="../embeddings/Microsoft_Excel_97-2003_Worksheet7.xls"/><Relationship Id="rId20" Type="http://schemas.openxmlformats.org/officeDocument/2006/relationships/image" Target="../media/image152.emf"/><Relationship Id="rId1" Type="http://schemas.openxmlformats.org/officeDocument/2006/relationships/vmlDrawing" Target="../drawings/vmlDrawing28.vml"/><Relationship Id="rId6" Type="http://schemas.openxmlformats.org/officeDocument/2006/relationships/oleObject" Target="../embeddings/oleObject146.bin"/><Relationship Id="rId11" Type="http://schemas.openxmlformats.org/officeDocument/2006/relationships/image" Target="../media/image150.emf"/><Relationship Id="rId24" Type="http://schemas.openxmlformats.org/officeDocument/2006/relationships/image" Target="../media/image6.png"/><Relationship Id="rId5" Type="http://schemas.openxmlformats.org/officeDocument/2006/relationships/image" Target="../media/image148.emf"/><Relationship Id="rId15" Type="http://schemas.openxmlformats.org/officeDocument/2006/relationships/oleObject" Target="../embeddings/oleObject149.bin"/><Relationship Id="rId23" Type="http://schemas.openxmlformats.org/officeDocument/2006/relationships/slide" Target="slide2.xml"/><Relationship Id="rId10" Type="http://schemas.openxmlformats.org/officeDocument/2006/relationships/oleObject" Target="../embeddings/Microsoft_Excel_97-2003_Worksheet5.xls"/><Relationship Id="rId19" Type="http://schemas.openxmlformats.org/officeDocument/2006/relationships/oleObject" Target="../embeddings/oleObject151.bin"/><Relationship Id="rId4" Type="http://schemas.openxmlformats.org/officeDocument/2006/relationships/oleObject" Target="../embeddings/Microsoft_Excel_97-2003_Worksheet3.xls"/><Relationship Id="rId9" Type="http://schemas.openxmlformats.org/officeDocument/2006/relationships/oleObject" Target="../embeddings/oleObject147.bin"/><Relationship Id="rId14" Type="http://schemas.openxmlformats.org/officeDocument/2006/relationships/image" Target="../media/image151.emf"/><Relationship Id="rId22" Type="http://schemas.openxmlformats.org/officeDocument/2006/relationships/image" Target="../media/image153.emf"/></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oleObject" Target="../embeddings/oleObject153.bin"/><Relationship Id="rId7" Type="http://schemas.openxmlformats.org/officeDocument/2006/relationships/image" Target="../media/image155.emf"/><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oleObject" Target="../embeddings/oleObject154.bin"/><Relationship Id="rId5" Type="http://schemas.openxmlformats.org/officeDocument/2006/relationships/image" Target="../media/image154.emf"/><Relationship Id="rId4" Type="http://schemas.openxmlformats.org/officeDocument/2006/relationships/oleObject" Target="../embeddings/Microsoft_Excel_97-2003_Worksheet9.xls"/><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158.emf"/><Relationship Id="rId13" Type="http://schemas.openxmlformats.org/officeDocument/2006/relationships/oleObject" Target="../embeddings/oleObject160.bin"/><Relationship Id="rId18" Type="http://schemas.openxmlformats.org/officeDocument/2006/relationships/image" Target="../media/image6.png"/><Relationship Id="rId3" Type="http://schemas.openxmlformats.org/officeDocument/2006/relationships/oleObject" Target="../embeddings/oleObject155.bin"/><Relationship Id="rId7" Type="http://schemas.openxmlformats.org/officeDocument/2006/relationships/oleObject" Target="../embeddings/oleObject157.bin"/><Relationship Id="rId12" Type="http://schemas.openxmlformats.org/officeDocument/2006/relationships/image" Target="../media/image160.emf"/><Relationship Id="rId17"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162.emf"/><Relationship Id="rId1" Type="http://schemas.openxmlformats.org/officeDocument/2006/relationships/vmlDrawing" Target="../drawings/vmlDrawing30.vml"/><Relationship Id="rId6" Type="http://schemas.openxmlformats.org/officeDocument/2006/relationships/image" Target="../media/image157.emf"/><Relationship Id="rId11" Type="http://schemas.openxmlformats.org/officeDocument/2006/relationships/oleObject" Target="../embeddings/oleObject159.bin"/><Relationship Id="rId5" Type="http://schemas.openxmlformats.org/officeDocument/2006/relationships/oleObject" Target="../embeddings/oleObject156.bin"/><Relationship Id="rId15" Type="http://schemas.openxmlformats.org/officeDocument/2006/relationships/oleObject" Target="../embeddings/oleObject161.bin"/><Relationship Id="rId10" Type="http://schemas.openxmlformats.org/officeDocument/2006/relationships/image" Target="../media/image159.emf"/><Relationship Id="rId4" Type="http://schemas.openxmlformats.org/officeDocument/2006/relationships/image" Target="../media/image156.emf"/><Relationship Id="rId9" Type="http://schemas.openxmlformats.org/officeDocument/2006/relationships/oleObject" Target="../embeddings/oleObject158.bin"/><Relationship Id="rId14" Type="http://schemas.openxmlformats.org/officeDocument/2006/relationships/image" Target="../media/image161.emf"/></Relationships>
</file>

<file path=ppt/slides/_rels/slide36.xml.rels><?xml version="1.0" encoding="UTF-8" standalone="yes"?>
<Relationships xmlns="http://schemas.openxmlformats.org/package/2006/relationships"><Relationship Id="rId8" Type="http://schemas.openxmlformats.org/officeDocument/2006/relationships/image" Target="../media/image164.emf"/><Relationship Id="rId3" Type="http://schemas.openxmlformats.org/officeDocument/2006/relationships/oleObject" Target="../embeddings/oleObject162.bin"/><Relationship Id="rId7" Type="http://schemas.openxmlformats.org/officeDocument/2006/relationships/oleObject" Target="../embeddings/Microsoft_Excel_97-2003_Worksheet11.xls"/><Relationship Id="rId2" Type="http://schemas.openxmlformats.org/officeDocument/2006/relationships/slideLayout" Target="../slideLayouts/slideLayout18.xml"/><Relationship Id="rId1" Type="http://schemas.openxmlformats.org/officeDocument/2006/relationships/vmlDrawing" Target="../drawings/vmlDrawing31.vml"/><Relationship Id="rId6" Type="http://schemas.openxmlformats.org/officeDocument/2006/relationships/oleObject" Target="../embeddings/oleObject163.bin"/><Relationship Id="rId5" Type="http://schemas.openxmlformats.org/officeDocument/2006/relationships/image" Target="../media/image163.emf"/><Relationship Id="rId10" Type="http://schemas.openxmlformats.org/officeDocument/2006/relationships/image" Target="../media/image6.png"/><Relationship Id="rId4" Type="http://schemas.openxmlformats.org/officeDocument/2006/relationships/oleObject" Target="../embeddings/Microsoft_Excel_97-2003_Worksheet10.xls"/><Relationship Id="rId9"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image" Target="../media/image169.emf"/><Relationship Id="rId18" Type="http://schemas.openxmlformats.org/officeDocument/2006/relationships/slide" Target="slide2.xml"/><Relationship Id="rId3" Type="http://schemas.openxmlformats.org/officeDocument/2006/relationships/oleObject" Target="../embeddings/oleObject164.bin"/><Relationship Id="rId7" Type="http://schemas.openxmlformats.org/officeDocument/2006/relationships/image" Target="../media/image166.emf"/><Relationship Id="rId12" Type="http://schemas.openxmlformats.org/officeDocument/2006/relationships/oleObject" Target="../embeddings/oleObject168.bin"/><Relationship Id="rId17" Type="http://schemas.openxmlformats.org/officeDocument/2006/relationships/image" Target="../media/image171.emf"/><Relationship Id="rId2" Type="http://schemas.openxmlformats.org/officeDocument/2006/relationships/slideLayout" Target="../slideLayouts/slideLayout18.xml"/><Relationship Id="rId16" Type="http://schemas.openxmlformats.org/officeDocument/2006/relationships/oleObject" Target="../embeddings/oleObject170.bin"/><Relationship Id="rId1" Type="http://schemas.openxmlformats.org/officeDocument/2006/relationships/vmlDrawing" Target="../drawings/vmlDrawing32.vml"/><Relationship Id="rId6" Type="http://schemas.openxmlformats.org/officeDocument/2006/relationships/oleObject" Target="../embeddings/oleObject165.bin"/><Relationship Id="rId11" Type="http://schemas.openxmlformats.org/officeDocument/2006/relationships/image" Target="../media/image168.emf"/><Relationship Id="rId5" Type="http://schemas.openxmlformats.org/officeDocument/2006/relationships/image" Target="../media/image165.emf"/><Relationship Id="rId15" Type="http://schemas.openxmlformats.org/officeDocument/2006/relationships/image" Target="../media/image170.emf"/><Relationship Id="rId10" Type="http://schemas.openxmlformats.org/officeDocument/2006/relationships/oleObject" Target="../embeddings/oleObject167.bin"/><Relationship Id="rId19" Type="http://schemas.openxmlformats.org/officeDocument/2006/relationships/image" Target="../media/image6.png"/><Relationship Id="rId4" Type="http://schemas.openxmlformats.org/officeDocument/2006/relationships/oleObject" Target="../embeddings/Microsoft_Excel_97-2003_Worksheet12.xls"/><Relationship Id="rId9" Type="http://schemas.openxmlformats.org/officeDocument/2006/relationships/image" Target="../media/image167.emf"/><Relationship Id="rId14" Type="http://schemas.openxmlformats.org/officeDocument/2006/relationships/oleObject" Target="../embeddings/oleObject169.bin"/></Relationships>
</file>

<file path=ppt/slides/_rels/slide38.x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slide" Target="slide2.xml"/><Relationship Id="rId3" Type="http://schemas.openxmlformats.org/officeDocument/2006/relationships/oleObject" Target="../embeddings/oleObject171.bin"/><Relationship Id="rId7" Type="http://schemas.openxmlformats.org/officeDocument/2006/relationships/oleObject" Target="../embeddings/oleObject173.bin"/><Relationship Id="rId12" Type="http://schemas.openxmlformats.org/officeDocument/2006/relationships/image" Target="../media/image176.wmf"/><Relationship Id="rId2" Type="http://schemas.openxmlformats.org/officeDocument/2006/relationships/slideLayout" Target="../slideLayouts/slideLayout18.xml"/><Relationship Id="rId1" Type="http://schemas.openxmlformats.org/officeDocument/2006/relationships/vmlDrawing" Target="../drawings/vmlDrawing33.vml"/><Relationship Id="rId6" Type="http://schemas.openxmlformats.org/officeDocument/2006/relationships/image" Target="../media/image173.wmf"/><Relationship Id="rId11" Type="http://schemas.openxmlformats.org/officeDocument/2006/relationships/oleObject" Target="../embeddings/oleObject175.bin"/><Relationship Id="rId5" Type="http://schemas.openxmlformats.org/officeDocument/2006/relationships/oleObject" Target="../embeddings/oleObject172.bin"/><Relationship Id="rId10" Type="http://schemas.openxmlformats.org/officeDocument/2006/relationships/image" Target="../media/image175.wmf"/><Relationship Id="rId4" Type="http://schemas.openxmlformats.org/officeDocument/2006/relationships/image" Target="../media/image172.wmf"/><Relationship Id="rId9" Type="http://schemas.openxmlformats.org/officeDocument/2006/relationships/oleObject" Target="../embeddings/oleObject174.bin"/><Relationship Id="rId1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81.bin"/><Relationship Id="rId18" Type="http://schemas.openxmlformats.org/officeDocument/2006/relationships/image" Target="../media/image184.wmf"/><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81.wmf"/><Relationship Id="rId17" Type="http://schemas.openxmlformats.org/officeDocument/2006/relationships/oleObject" Target="../embeddings/oleObject183.bin"/><Relationship Id="rId2" Type="http://schemas.openxmlformats.org/officeDocument/2006/relationships/slideLayout" Target="../slideLayouts/slideLayout18.xml"/><Relationship Id="rId16" Type="http://schemas.openxmlformats.org/officeDocument/2006/relationships/image" Target="../media/image183.wmf"/><Relationship Id="rId20" Type="http://schemas.openxmlformats.org/officeDocument/2006/relationships/image" Target="../media/image6.png"/><Relationship Id="rId1" Type="http://schemas.openxmlformats.org/officeDocument/2006/relationships/vmlDrawing" Target="../drawings/vmlDrawing34.vml"/><Relationship Id="rId6" Type="http://schemas.openxmlformats.org/officeDocument/2006/relationships/image" Target="../media/image178.wmf"/><Relationship Id="rId11" Type="http://schemas.openxmlformats.org/officeDocument/2006/relationships/oleObject" Target="../embeddings/oleObject180.bin"/><Relationship Id="rId5" Type="http://schemas.openxmlformats.org/officeDocument/2006/relationships/oleObject" Target="../embeddings/oleObject177.bin"/><Relationship Id="rId15" Type="http://schemas.openxmlformats.org/officeDocument/2006/relationships/oleObject" Target="../embeddings/oleObject182.bin"/><Relationship Id="rId10" Type="http://schemas.openxmlformats.org/officeDocument/2006/relationships/image" Target="../media/image180.wmf"/><Relationship Id="rId19" Type="http://schemas.openxmlformats.org/officeDocument/2006/relationships/slide" Target="slide2.xml"/><Relationship Id="rId4" Type="http://schemas.openxmlformats.org/officeDocument/2006/relationships/image" Target="../media/image177.emf"/><Relationship Id="rId9" Type="http://schemas.openxmlformats.org/officeDocument/2006/relationships/oleObject" Target="../embeddings/oleObject179.bin"/><Relationship Id="rId14" Type="http://schemas.openxmlformats.org/officeDocument/2006/relationships/image" Target="../media/image182.wmf"/></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slide" Target="slide2.xml"/><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8.bin"/><Relationship Id="rId1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87.wmf"/><Relationship Id="rId13" Type="http://schemas.openxmlformats.org/officeDocument/2006/relationships/oleObject" Target="../embeddings/oleObject189.bin"/><Relationship Id="rId18" Type="http://schemas.openxmlformats.org/officeDocument/2006/relationships/image" Target="../media/image192.wmf"/><Relationship Id="rId3" Type="http://schemas.openxmlformats.org/officeDocument/2006/relationships/oleObject" Target="../embeddings/oleObject184.bin"/><Relationship Id="rId7" Type="http://schemas.openxmlformats.org/officeDocument/2006/relationships/oleObject" Target="../embeddings/oleObject186.bin"/><Relationship Id="rId12" Type="http://schemas.openxmlformats.org/officeDocument/2006/relationships/image" Target="../media/image189.wmf"/><Relationship Id="rId17" Type="http://schemas.openxmlformats.org/officeDocument/2006/relationships/oleObject" Target="../embeddings/oleObject191.bin"/><Relationship Id="rId2" Type="http://schemas.openxmlformats.org/officeDocument/2006/relationships/slideLayout" Target="../slideLayouts/slideLayout18.xml"/><Relationship Id="rId16" Type="http://schemas.openxmlformats.org/officeDocument/2006/relationships/image" Target="../media/image191.wmf"/><Relationship Id="rId20" Type="http://schemas.openxmlformats.org/officeDocument/2006/relationships/image" Target="../media/image6.png"/><Relationship Id="rId1" Type="http://schemas.openxmlformats.org/officeDocument/2006/relationships/vmlDrawing" Target="../drawings/vmlDrawing35.vml"/><Relationship Id="rId6" Type="http://schemas.openxmlformats.org/officeDocument/2006/relationships/image" Target="../media/image186.wmf"/><Relationship Id="rId11" Type="http://schemas.openxmlformats.org/officeDocument/2006/relationships/oleObject" Target="../embeddings/oleObject188.bin"/><Relationship Id="rId5" Type="http://schemas.openxmlformats.org/officeDocument/2006/relationships/oleObject" Target="../embeddings/oleObject185.bin"/><Relationship Id="rId15" Type="http://schemas.openxmlformats.org/officeDocument/2006/relationships/oleObject" Target="../embeddings/oleObject190.bin"/><Relationship Id="rId10" Type="http://schemas.openxmlformats.org/officeDocument/2006/relationships/image" Target="../media/image188.wmf"/><Relationship Id="rId19" Type="http://schemas.openxmlformats.org/officeDocument/2006/relationships/slide" Target="slide2.xml"/><Relationship Id="rId4" Type="http://schemas.openxmlformats.org/officeDocument/2006/relationships/image" Target="../media/image185.wmf"/><Relationship Id="rId9" Type="http://schemas.openxmlformats.org/officeDocument/2006/relationships/oleObject" Target="../embeddings/oleObject187.bin"/><Relationship Id="rId14" Type="http://schemas.openxmlformats.org/officeDocument/2006/relationships/image" Target="../media/image190.wmf"/></Relationships>
</file>

<file path=ppt/slides/_rels/slide41.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95.jpeg"/></Relationships>
</file>

<file path=ppt/slides/_rels/slide42.x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slide" Target="slide2.xml"/><Relationship Id="rId3" Type="http://schemas.openxmlformats.org/officeDocument/2006/relationships/oleObject" Target="../embeddings/oleObject192.bin"/><Relationship Id="rId7" Type="http://schemas.openxmlformats.org/officeDocument/2006/relationships/oleObject" Target="../embeddings/oleObject194.bin"/><Relationship Id="rId12" Type="http://schemas.openxmlformats.org/officeDocument/2006/relationships/image" Target="../media/image200.emf"/><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image" Target="../media/image197.emf"/><Relationship Id="rId11" Type="http://schemas.openxmlformats.org/officeDocument/2006/relationships/oleObject" Target="../embeddings/oleObject196.bin"/><Relationship Id="rId5" Type="http://schemas.openxmlformats.org/officeDocument/2006/relationships/oleObject" Target="../embeddings/oleObject193.bin"/><Relationship Id="rId10" Type="http://schemas.openxmlformats.org/officeDocument/2006/relationships/image" Target="../media/image199.emf"/><Relationship Id="rId4" Type="http://schemas.openxmlformats.org/officeDocument/2006/relationships/image" Target="../media/image196.emf"/><Relationship Id="rId9" Type="http://schemas.openxmlformats.org/officeDocument/2006/relationships/oleObject" Target="../embeddings/oleObject195.bin"/><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0.bin"/><Relationship Id="rId7" Type="http://schemas.openxmlformats.org/officeDocument/2006/relationships/slide" Target="slide2.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slide" Target="slide2.xml"/><Relationship Id="rId5" Type="http://schemas.openxmlformats.org/officeDocument/2006/relationships/oleObject" Target="../embeddings/oleObject13.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17.bin"/><Relationship Id="rId10" Type="http://schemas.openxmlformats.org/officeDocument/2006/relationships/image" Target="../media/image6.png"/><Relationship Id="rId4" Type="http://schemas.openxmlformats.org/officeDocument/2006/relationships/image" Target="../media/image18.emf"/><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20.bin"/><Relationship Id="rId10" Type="http://schemas.openxmlformats.org/officeDocument/2006/relationships/image" Target="../media/image6.png"/><Relationship Id="rId4" Type="http://schemas.openxmlformats.org/officeDocument/2006/relationships/image" Target="../media/image21.emf"/><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27.bin"/><Relationship Id="rId18" Type="http://schemas.openxmlformats.org/officeDocument/2006/relationships/image" Target="../media/image31.emf"/><Relationship Id="rId26" Type="http://schemas.openxmlformats.org/officeDocument/2006/relationships/image" Target="../media/image35.emf"/><Relationship Id="rId3" Type="http://schemas.openxmlformats.org/officeDocument/2006/relationships/oleObject" Target="../embeddings/oleObject22.bin"/><Relationship Id="rId21" Type="http://schemas.openxmlformats.org/officeDocument/2006/relationships/oleObject" Target="../embeddings/oleObject31.bin"/><Relationship Id="rId34" Type="http://schemas.openxmlformats.org/officeDocument/2006/relationships/image" Target="../media/image6.png"/><Relationship Id="rId7" Type="http://schemas.openxmlformats.org/officeDocument/2006/relationships/oleObject" Target="../embeddings/oleObject24.bin"/><Relationship Id="rId12" Type="http://schemas.openxmlformats.org/officeDocument/2006/relationships/image" Target="../media/image28.emf"/><Relationship Id="rId17" Type="http://schemas.openxmlformats.org/officeDocument/2006/relationships/oleObject" Target="../embeddings/oleObject29.bin"/><Relationship Id="rId25" Type="http://schemas.openxmlformats.org/officeDocument/2006/relationships/oleObject" Target="../embeddings/oleObject33.bin"/><Relationship Id="rId33" Type="http://schemas.openxmlformats.org/officeDocument/2006/relationships/slide" Target="slide2.xml"/><Relationship Id="rId2" Type="http://schemas.openxmlformats.org/officeDocument/2006/relationships/slideLayout" Target="../slideLayouts/slideLayout18.xml"/><Relationship Id="rId16" Type="http://schemas.openxmlformats.org/officeDocument/2006/relationships/image" Target="../media/image30.emf"/><Relationship Id="rId20" Type="http://schemas.openxmlformats.org/officeDocument/2006/relationships/image" Target="../media/image32.emf"/><Relationship Id="rId29" Type="http://schemas.openxmlformats.org/officeDocument/2006/relationships/oleObject" Target="../embeddings/oleObject35.bin"/><Relationship Id="rId1" Type="http://schemas.openxmlformats.org/officeDocument/2006/relationships/vmlDrawing" Target="../drawings/vmlDrawing7.vml"/><Relationship Id="rId6" Type="http://schemas.openxmlformats.org/officeDocument/2006/relationships/image" Target="../media/image25.emf"/><Relationship Id="rId11" Type="http://schemas.openxmlformats.org/officeDocument/2006/relationships/oleObject" Target="../embeddings/oleObject26.bin"/><Relationship Id="rId24" Type="http://schemas.openxmlformats.org/officeDocument/2006/relationships/image" Target="../media/image34.emf"/><Relationship Id="rId32" Type="http://schemas.openxmlformats.org/officeDocument/2006/relationships/image" Target="../media/image38.emf"/><Relationship Id="rId5" Type="http://schemas.openxmlformats.org/officeDocument/2006/relationships/oleObject" Target="../embeddings/oleObject23.bin"/><Relationship Id="rId15" Type="http://schemas.openxmlformats.org/officeDocument/2006/relationships/oleObject" Target="../embeddings/oleObject28.bin"/><Relationship Id="rId23" Type="http://schemas.openxmlformats.org/officeDocument/2006/relationships/oleObject" Target="../embeddings/oleObject32.bin"/><Relationship Id="rId28" Type="http://schemas.openxmlformats.org/officeDocument/2006/relationships/image" Target="../media/image36.emf"/><Relationship Id="rId10" Type="http://schemas.openxmlformats.org/officeDocument/2006/relationships/image" Target="../media/image27.emf"/><Relationship Id="rId19" Type="http://schemas.openxmlformats.org/officeDocument/2006/relationships/oleObject" Target="../embeddings/oleObject30.bin"/><Relationship Id="rId31" Type="http://schemas.openxmlformats.org/officeDocument/2006/relationships/oleObject" Target="../embeddings/oleObject36.bin"/><Relationship Id="rId4" Type="http://schemas.openxmlformats.org/officeDocument/2006/relationships/image" Target="../media/image24.emf"/><Relationship Id="rId9" Type="http://schemas.openxmlformats.org/officeDocument/2006/relationships/oleObject" Target="../embeddings/oleObject25.bin"/><Relationship Id="rId14" Type="http://schemas.openxmlformats.org/officeDocument/2006/relationships/image" Target="../media/image29.emf"/><Relationship Id="rId22" Type="http://schemas.openxmlformats.org/officeDocument/2006/relationships/image" Target="../media/image33.emf"/><Relationship Id="rId27" Type="http://schemas.openxmlformats.org/officeDocument/2006/relationships/oleObject" Target="../embeddings/oleObject34.bin"/><Relationship Id="rId30"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4114800" y="2297113"/>
            <a:ext cx="1447800" cy="369887"/>
          </a:xfrm>
          <a:prstGeom prst="rect">
            <a:avLst/>
          </a:prstGeom>
          <a:noFill/>
        </p:spPr>
        <p:txBody>
          <a:bodyPr>
            <a:spAutoFit/>
          </a:bodyPr>
          <a:lstStyle/>
          <a:p>
            <a:pPr>
              <a:defRPr/>
            </a:pPr>
            <a:r>
              <a:rPr lang="sl-SI">
                <a:solidFill>
                  <a:schemeClr val="bg1"/>
                </a:solidFill>
                <a:latin typeface="+mn-lt"/>
              </a:rPr>
              <a:t>abc</a:t>
            </a:r>
            <a:r>
              <a:rPr lang="sl-SI">
                <a:solidFill>
                  <a:schemeClr val="bg1"/>
                </a:solidFill>
                <a:latin typeface="+mn-lt"/>
                <a:sym typeface="Euclid Math One"/>
              </a:rPr>
              <a:t></a:t>
            </a:r>
            <a:r>
              <a:rPr lang="sl-SI">
                <a:solidFill>
                  <a:schemeClr val="bg1"/>
                </a:solidFill>
                <a:latin typeface="+mn-lt"/>
                <a:sym typeface="Euclid Math Two"/>
              </a:rPr>
              <a:t></a:t>
            </a:r>
            <a:r>
              <a:rPr lang="sl-SI">
                <a:solidFill>
                  <a:schemeClr val="bg1"/>
                </a:solidFill>
                <a:latin typeface="+mn-lt"/>
                <a:sym typeface="MT Extra"/>
              </a:rPr>
              <a:t></a:t>
            </a:r>
            <a:r>
              <a:rPr lang="sl-SI">
                <a:solidFill>
                  <a:schemeClr val="bg1"/>
                </a:solidFill>
                <a:latin typeface="+mn-lt"/>
                <a:sym typeface="Symbol"/>
              </a:rPr>
              <a:t></a:t>
            </a:r>
            <a:endParaRPr lang="sl-SI">
              <a:solidFill>
                <a:schemeClr val="bg1"/>
              </a:solidFill>
              <a:latin typeface="+mn-lt"/>
            </a:endParaRPr>
          </a:p>
        </p:txBody>
      </p:sp>
      <p:sp>
        <p:nvSpPr>
          <p:cNvPr id="5" name="Rounded Rectangle 4"/>
          <p:cNvSpPr/>
          <p:nvPr/>
        </p:nvSpPr>
        <p:spPr>
          <a:xfrm>
            <a:off x="1295400" y="2057400"/>
            <a:ext cx="6477000" cy="1295400"/>
          </a:xfrm>
          <a:prstGeom prst="roundRect">
            <a:avLst/>
          </a:prstGeom>
          <a:solidFill>
            <a:schemeClr val="accent1">
              <a:alpha val="5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3600" b="1">
                <a:solidFill>
                  <a:schemeClr val="bg1"/>
                </a:solidFill>
                <a:effectLst>
                  <a:outerShdw blurRad="38100" dist="38100" dir="2700000" algn="tl">
                    <a:srgbClr val="000000">
                      <a:alpha val="43137"/>
                    </a:srgbClr>
                  </a:outerShdw>
                </a:effectLst>
              </a:rPr>
              <a:t>MATEMATIKA </a:t>
            </a:r>
            <a:r>
              <a:rPr lang="sl-SI" sz="3600" b="1" smtClean="0">
                <a:solidFill>
                  <a:schemeClr val="bg1"/>
                </a:solidFill>
                <a:effectLst>
                  <a:outerShdw blurRad="38100" dist="38100" dir="2700000" algn="tl">
                    <a:srgbClr val="000000">
                      <a:alpha val="43137"/>
                    </a:srgbClr>
                  </a:outerShdw>
                </a:effectLst>
              </a:rPr>
              <a:t>S STATISTIKO</a:t>
            </a:r>
            <a:endParaRPr lang="sl-SI" sz="3600" b="1">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1295400" y="3962400"/>
            <a:ext cx="6477000" cy="1143000"/>
          </a:xfrm>
          <a:prstGeom prst="roundRect">
            <a:avLst/>
          </a:prstGeom>
          <a:solidFill>
            <a:schemeClr val="accent1">
              <a:alpha val="5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2000" b="1" smtClean="0">
                <a:effectLst>
                  <a:outerShdw blurRad="38100" dist="38100" dir="2700000" algn="tl">
                    <a:srgbClr val="000000">
                      <a:alpha val="43137"/>
                    </a:srgbClr>
                  </a:outerShdw>
                </a:effectLst>
              </a:rPr>
              <a:t>UNIVERZITETNA ŠTUDIJSKA PROGRAMA</a:t>
            </a:r>
          </a:p>
          <a:p>
            <a:pPr algn="ctr">
              <a:defRPr/>
            </a:pPr>
            <a:r>
              <a:rPr lang="sl-SI" sz="2000" b="1" smtClean="0">
                <a:effectLst>
                  <a:outerShdw blurRad="38100" dist="38100" dir="2700000" algn="tl">
                    <a:srgbClr val="000000">
                      <a:alpha val="43137"/>
                    </a:srgbClr>
                  </a:outerShdw>
                </a:effectLst>
              </a:rPr>
              <a:t>LABORATORIJSKA BIOMEDICINA IN KOZMETOLOGIJA</a:t>
            </a:r>
          </a:p>
          <a:p>
            <a:pPr algn="ctr">
              <a:defRPr/>
            </a:pPr>
            <a:r>
              <a:rPr lang="sl-SI" sz="2000" b="1" smtClean="0">
                <a:effectLst>
                  <a:outerShdw blurRad="38100" dist="38100" dir="2700000" algn="tl">
                    <a:srgbClr val="000000">
                      <a:alpha val="43137"/>
                    </a:srgbClr>
                  </a:outerShdw>
                </a:effectLst>
              </a:rPr>
              <a:t>1. </a:t>
            </a:r>
            <a:r>
              <a:rPr lang="sl-SI" sz="2000" b="1">
                <a:effectLst>
                  <a:outerShdw blurRad="38100" dist="38100" dir="2700000" algn="tl">
                    <a:srgbClr val="000000">
                      <a:alpha val="43137"/>
                    </a:srgbClr>
                  </a:outerShdw>
                </a:effectLst>
              </a:rPr>
              <a:t>LETNIK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572000" y="2571750"/>
            <a:ext cx="4191000" cy="2590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304800" y="2571750"/>
            <a:ext cx="4191000" cy="2209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5376" name="Rectangle 16"/>
          <p:cNvSpPr>
            <a:spLocks noChangeArrowheads="1"/>
          </p:cNvSpPr>
          <p:nvPr/>
        </p:nvSpPr>
        <p:spPr bwMode="auto">
          <a:xfrm>
            <a:off x="457200" y="533400"/>
            <a:ext cx="1620838" cy="400050"/>
          </a:xfrm>
          <a:prstGeom prst="rect">
            <a:avLst/>
          </a:prstGeom>
          <a:noFill/>
          <a:ln w="9525">
            <a:noFill/>
            <a:miter lim="800000"/>
            <a:headEnd/>
            <a:tailEnd/>
          </a:ln>
          <a:effectLst/>
        </p:spPr>
        <p:txBody>
          <a:bodyPr wrap="none">
            <a:spAutoFit/>
          </a:bodyPr>
          <a:lstStyle/>
          <a:p>
            <a:pPr algn="ctr">
              <a:defRPr/>
            </a:pPr>
            <a:r>
              <a:rPr lang="sl-SI" sz="2000" b="1">
                <a:solidFill>
                  <a:schemeClr val="tx2">
                    <a:lumMod val="60000"/>
                    <a:lumOff val="40000"/>
                  </a:schemeClr>
                </a:solidFill>
                <a:latin typeface="+mn-lt"/>
              </a:rPr>
              <a:t>VIŠJI ODVODI</a:t>
            </a:r>
            <a:endParaRPr lang="en-GB" sz="2000" b="1">
              <a:solidFill>
                <a:schemeClr val="tx2">
                  <a:lumMod val="60000"/>
                  <a:lumOff val="40000"/>
                </a:schemeClr>
              </a:solidFill>
              <a:latin typeface="+mn-lt"/>
            </a:endParaRPr>
          </a:p>
        </p:txBody>
      </p:sp>
      <p:graphicFrame>
        <p:nvGraphicFramePr>
          <p:cNvPr id="82944" name="Object 2"/>
          <p:cNvGraphicFramePr>
            <a:graphicFrameLocks noChangeAspect="1"/>
          </p:cNvGraphicFramePr>
          <p:nvPr/>
        </p:nvGraphicFramePr>
        <p:xfrm>
          <a:off x="762000" y="1066800"/>
          <a:ext cx="1165225" cy="1058863"/>
        </p:xfrm>
        <a:graphic>
          <a:graphicData uri="http://schemas.openxmlformats.org/presentationml/2006/ole">
            <mc:AlternateContent xmlns:mc="http://schemas.openxmlformats.org/markup-compatibility/2006">
              <mc:Choice xmlns:v="urn:schemas-microsoft-com:vml" Requires="v">
                <p:oleObj spid="_x0000_s9293" name="Equation" r:id="rId3" imgW="685800" imgH="622080" progId="Equation.DSMT4">
                  <p:embed/>
                </p:oleObj>
              </mc:Choice>
              <mc:Fallback>
                <p:oleObj name="Equation" r:id="rId3" imgW="685800" imgH="622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1165225"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5" name="Object 3"/>
          <p:cNvGraphicFramePr>
            <a:graphicFrameLocks noChangeAspect="1"/>
          </p:cNvGraphicFramePr>
          <p:nvPr/>
        </p:nvGraphicFramePr>
        <p:xfrm>
          <a:off x="498475" y="2724150"/>
          <a:ext cx="2084388" cy="1905000"/>
        </p:xfrm>
        <a:graphic>
          <a:graphicData uri="http://schemas.openxmlformats.org/presentationml/2006/ole">
            <mc:AlternateContent xmlns:mc="http://schemas.openxmlformats.org/markup-compatibility/2006">
              <mc:Choice xmlns:v="urn:schemas-microsoft-com:vml" Requires="v">
                <p:oleObj spid="_x0000_s9294" name="Equation" r:id="rId5" imgW="1307880" imgH="1193760" progId="Equation.DSMT4">
                  <p:embed/>
                </p:oleObj>
              </mc:Choice>
              <mc:Fallback>
                <p:oleObj name="Equation" r:id="rId5" imgW="1307880" imgH="11937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75" y="2724150"/>
                        <a:ext cx="208438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0" name="Text Box 20"/>
          <p:cNvSpPr txBox="1">
            <a:spLocks noChangeArrowheads="1"/>
          </p:cNvSpPr>
          <p:nvPr/>
        </p:nvSpPr>
        <p:spPr bwMode="auto">
          <a:xfrm>
            <a:off x="304800" y="5543550"/>
            <a:ext cx="8458200" cy="400050"/>
          </a:xfrm>
          <a:prstGeom prst="rect">
            <a:avLst/>
          </a:prstGeom>
          <a:noFill/>
          <a:ln w="25400">
            <a:noFill/>
            <a:miter lim="800000"/>
            <a:headEnd/>
            <a:tailEnd/>
          </a:ln>
          <a:effectLst/>
        </p:spPr>
        <p:txBody>
          <a:bodyPr>
            <a:spAutoFit/>
          </a:bodyPr>
          <a:lstStyle/>
          <a:p>
            <a:pPr>
              <a:defRPr/>
            </a:pPr>
            <a:r>
              <a:rPr lang="sl-SI" sz="2000">
                <a:solidFill>
                  <a:schemeClr val="tx2">
                    <a:lumMod val="60000"/>
                    <a:lumOff val="40000"/>
                  </a:schemeClr>
                </a:solidFill>
                <a:latin typeface="+mn-lt"/>
              </a:rPr>
              <a:t>S pomočjo višjih odvodov je mogoče natančneje opredeliti obnašanje funkcije.</a:t>
            </a:r>
            <a:endParaRPr lang="en-GB" sz="2000">
              <a:solidFill>
                <a:schemeClr val="tx2">
                  <a:lumMod val="60000"/>
                  <a:lumOff val="40000"/>
                </a:schemeClr>
              </a:solidFill>
            </a:endParaRPr>
          </a:p>
        </p:txBody>
      </p:sp>
      <p:graphicFrame>
        <p:nvGraphicFramePr>
          <p:cNvPr id="82946" name="Object 4"/>
          <p:cNvGraphicFramePr>
            <a:graphicFrameLocks noChangeAspect="1"/>
          </p:cNvGraphicFramePr>
          <p:nvPr/>
        </p:nvGraphicFramePr>
        <p:xfrm>
          <a:off x="4875213" y="2682875"/>
          <a:ext cx="3403600" cy="2327275"/>
        </p:xfrm>
        <a:graphic>
          <a:graphicData uri="http://schemas.openxmlformats.org/presentationml/2006/ole">
            <mc:AlternateContent xmlns:mc="http://schemas.openxmlformats.org/markup-compatibility/2006">
              <mc:Choice xmlns:v="urn:schemas-microsoft-com:vml" Requires="v">
                <p:oleObj spid="_x0000_s9295" name="Equation" r:id="rId7" imgW="2031840" imgH="1536480" progId="Equation.DSMT4">
                  <p:embed/>
                </p:oleObj>
              </mc:Choice>
              <mc:Fallback>
                <p:oleObj name="Equation" r:id="rId7" imgW="2031840" imgH="1536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213" y="2682875"/>
                        <a:ext cx="3403600" cy="232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ectangle 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ounded Rectangle 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7B372B1-40F9-46CC-90E7-EDE0497A744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10</a:t>
            </a:fld>
            <a:endParaRPr lang="en-US" sz="12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19"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53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304800" y="1828800"/>
            <a:ext cx="8458200" cy="4495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9F86274-E758-435B-A9D9-1E51A5607C3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11</a:t>
            </a:fld>
            <a:endParaRPr lang="en-US" sz="1200" b="1">
              <a:solidFill>
                <a:schemeClr val="bg1"/>
              </a:solidFill>
              <a:effectLst>
                <a:outerShdw blurRad="38100" dist="38100" dir="2700000" algn="tl">
                  <a:srgbClr val="000000">
                    <a:alpha val="43137"/>
                  </a:srgbClr>
                </a:outerShdw>
              </a:effectLst>
              <a:latin typeface="+mn-lt"/>
            </a:endParaRPr>
          </a:p>
        </p:txBody>
      </p:sp>
      <p:sp>
        <p:nvSpPr>
          <p:cNvPr id="9" name="Rectangle 16"/>
          <p:cNvSpPr>
            <a:spLocks noChangeArrowheads="1"/>
          </p:cNvSpPr>
          <p:nvPr/>
        </p:nvSpPr>
        <p:spPr bwMode="auto">
          <a:xfrm>
            <a:off x="304800" y="533400"/>
            <a:ext cx="2590800" cy="400110"/>
          </a:xfrm>
          <a:prstGeom prst="rect">
            <a:avLst/>
          </a:prstGeom>
          <a:noFill/>
          <a:ln w="9525">
            <a:noFill/>
            <a:miter lim="800000"/>
            <a:headEnd/>
            <a:tailEnd/>
          </a:ln>
          <a:effectLst/>
        </p:spPr>
        <p:txBody>
          <a:bodyPr wrap="square">
            <a:spAutoFit/>
          </a:bodyPr>
          <a:lstStyle/>
          <a:p>
            <a:pPr>
              <a:defRPr/>
            </a:pPr>
            <a:r>
              <a:rPr lang="sl-SI" sz="2000" b="1" smtClean="0">
                <a:solidFill>
                  <a:schemeClr val="tx2">
                    <a:lumMod val="60000"/>
                    <a:lumOff val="40000"/>
                  </a:schemeClr>
                </a:solidFill>
                <a:latin typeface="+mn-lt"/>
              </a:rPr>
              <a:t>PARCIALNI ODVODI</a:t>
            </a:r>
            <a:endParaRPr lang="en-GB" sz="2000" b="1">
              <a:solidFill>
                <a:schemeClr val="tx2">
                  <a:lumMod val="60000"/>
                  <a:lumOff val="40000"/>
                </a:schemeClr>
              </a:solidFill>
              <a:latin typeface="+mn-lt"/>
            </a:endParaRPr>
          </a:p>
        </p:txBody>
      </p:sp>
      <p:sp>
        <p:nvSpPr>
          <p:cNvPr id="15" name="TextBox 14"/>
          <p:cNvSpPr txBox="1"/>
          <p:nvPr/>
        </p:nvSpPr>
        <p:spPr>
          <a:xfrm>
            <a:off x="457200" y="990600"/>
            <a:ext cx="5410200" cy="646331"/>
          </a:xfrm>
          <a:prstGeom prst="rect">
            <a:avLst/>
          </a:prstGeom>
          <a:noFill/>
        </p:spPr>
        <p:txBody>
          <a:bodyPr wrap="square" rtlCol="0">
            <a:spAutoFit/>
          </a:bodyPr>
          <a:lstStyle/>
          <a:p>
            <a:r>
              <a:rPr lang="sl-SI" smtClean="0">
                <a:solidFill>
                  <a:schemeClr val="tx2">
                    <a:lumMod val="60000"/>
                    <a:lumOff val="40000"/>
                  </a:schemeClr>
                </a:solidFill>
                <a:latin typeface="+mn-lt"/>
              </a:rPr>
              <a:t>Količino, ki je odvisna od več spremenljivk, pogosto obravnavamo kot  funkcijo vsake spremenljivke posebej. </a:t>
            </a:r>
          </a:p>
        </p:txBody>
      </p:sp>
      <p:graphicFrame>
        <p:nvGraphicFramePr>
          <p:cNvPr id="16" name="Object 29"/>
          <p:cNvGraphicFramePr>
            <a:graphicFrameLocks noChangeAspect="1"/>
          </p:cNvGraphicFramePr>
          <p:nvPr/>
        </p:nvGraphicFramePr>
        <p:xfrm>
          <a:off x="685800" y="4548686"/>
          <a:ext cx="1581150" cy="861514"/>
        </p:xfrm>
        <a:graphic>
          <a:graphicData uri="http://schemas.openxmlformats.org/presentationml/2006/ole">
            <mc:AlternateContent xmlns:mc="http://schemas.openxmlformats.org/markup-compatibility/2006">
              <mc:Choice xmlns:v="urn:schemas-microsoft-com:vml" Requires="v">
                <p:oleObj spid="_x0000_s10397" name="Equation" r:id="rId3" imgW="596880" imgH="393480" progId="Equation.DSMT4">
                  <p:embed/>
                </p:oleObj>
              </mc:Choice>
              <mc:Fallback>
                <p:oleObj name="Equation" r:id="rId3" imgW="596880" imgH="3934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48686"/>
                        <a:ext cx="1581150" cy="861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AutoShape 30"/>
          <p:cNvCxnSpPr>
            <a:cxnSpLocks noChangeShapeType="1"/>
          </p:cNvCxnSpPr>
          <p:nvPr/>
        </p:nvCxnSpPr>
        <p:spPr bwMode="auto">
          <a:xfrm flipV="1">
            <a:off x="2362200" y="4213225"/>
            <a:ext cx="1447800" cy="793750"/>
          </a:xfrm>
          <a:prstGeom prst="curvedConnector3">
            <a:avLst>
              <a:gd name="adj1" fmla="val 50000"/>
            </a:avLst>
          </a:prstGeom>
          <a:noFill/>
          <a:ln w="9525">
            <a:solidFill>
              <a:schemeClr val="tx2">
                <a:lumMod val="60000"/>
                <a:lumOff val="40000"/>
              </a:schemeClr>
            </a:solidFill>
            <a:round/>
            <a:headEnd/>
            <a:tailEnd type="triangle" w="med" len="med"/>
          </a:ln>
          <a:effectLst/>
        </p:spPr>
      </p:cxnSp>
      <p:cxnSp>
        <p:nvCxnSpPr>
          <p:cNvPr id="18" name="AutoShape 31"/>
          <p:cNvCxnSpPr>
            <a:cxnSpLocks noChangeShapeType="1"/>
          </p:cNvCxnSpPr>
          <p:nvPr/>
        </p:nvCxnSpPr>
        <p:spPr bwMode="auto">
          <a:xfrm>
            <a:off x="2362200" y="5006975"/>
            <a:ext cx="1371600" cy="806450"/>
          </a:xfrm>
          <a:prstGeom prst="curvedConnector3">
            <a:avLst>
              <a:gd name="adj1" fmla="val 50000"/>
            </a:avLst>
          </a:prstGeom>
          <a:noFill/>
          <a:ln w="9525">
            <a:solidFill>
              <a:schemeClr val="tx2">
                <a:lumMod val="60000"/>
                <a:lumOff val="40000"/>
              </a:schemeClr>
            </a:solidFill>
            <a:round/>
            <a:headEnd/>
            <a:tailEnd type="triangle" w="med" len="med"/>
          </a:ln>
          <a:effectLst/>
        </p:spPr>
      </p:cxnSp>
      <p:graphicFrame>
        <p:nvGraphicFramePr>
          <p:cNvPr id="26" name="Object 33"/>
          <p:cNvGraphicFramePr>
            <a:graphicFrameLocks noChangeAspect="1"/>
          </p:cNvGraphicFramePr>
          <p:nvPr/>
        </p:nvGraphicFramePr>
        <p:xfrm>
          <a:off x="3748088" y="5376863"/>
          <a:ext cx="2105025" cy="871537"/>
        </p:xfrm>
        <a:graphic>
          <a:graphicData uri="http://schemas.openxmlformats.org/presentationml/2006/ole">
            <mc:AlternateContent xmlns:mc="http://schemas.openxmlformats.org/markup-compatibility/2006">
              <mc:Choice xmlns:v="urn:schemas-microsoft-com:vml" Requires="v">
                <p:oleObj spid="_x0000_s10398" name="Equation" r:id="rId5" imgW="952200" imgH="393480" progId="Equation.DSMT4">
                  <p:embed/>
                </p:oleObj>
              </mc:Choice>
              <mc:Fallback>
                <p:oleObj name="Equation" r:id="rId5" imgW="952200" imgH="3934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088" y="5376863"/>
                        <a:ext cx="2105025"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45"/>
          <p:cNvGrpSpPr>
            <a:grpSpLocks/>
          </p:cNvGrpSpPr>
          <p:nvPr/>
        </p:nvGrpSpPr>
        <p:grpSpPr bwMode="auto">
          <a:xfrm>
            <a:off x="6400800" y="3916362"/>
            <a:ext cx="2209800" cy="790575"/>
            <a:chOff x="4272" y="712"/>
            <a:chExt cx="1392" cy="498"/>
          </a:xfrm>
        </p:grpSpPr>
        <p:graphicFrame>
          <p:nvGraphicFramePr>
            <p:cNvPr id="28" name="Object 35"/>
            <p:cNvGraphicFramePr>
              <a:graphicFrameLocks noChangeAspect="1"/>
            </p:cNvGraphicFramePr>
            <p:nvPr/>
          </p:nvGraphicFramePr>
          <p:xfrm>
            <a:off x="4325" y="712"/>
            <a:ext cx="342" cy="308"/>
          </p:xfrm>
          <a:graphic>
            <a:graphicData uri="http://schemas.openxmlformats.org/presentationml/2006/ole">
              <mc:AlternateContent xmlns:mc="http://schemas.openxmlformats.org/markup-compatibility/2006">
                <mc:Choice xmlns:v="urn:schemas-microsoft-com:vml" Requires="v">
                  <p:oleObj spid="_x0000_s10399" name="Equation" r:id="rId7" imgW="253800" imgH="228600" progId="Equation.DSMT4">
                    <p:embed/>
                  </p:oleObj>
                </mc:Choice>
                <mc:Fallback>
                  <p:oleObj name="Equation" r:id="rId7" imgW="253800" imgH="2286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 y="712"/>
                          <a:ext cx="34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36"/>
            <p:cNvSpPr txBox="1">
              <a:spLocks noChangeArrowheads="1"/>
            </p:cNvSpPr>
            <p:nvPr/>
          </p:nvSpPr>
          <p:spPr bwMode="auto">
            <a:xfrm>
              <a:off x="4272" y="768"/>
              <a:ext cx="1392" cy="442"/>
            </a:xfrm>
            <a:prstGeom prst="rect">
              <a:avLst/>
            </a:prstGeom>
            <a:noFill/>
            <a:ln w="25400">
              <a:noFill/>
              <a:miter lim="800000"/>
              <a:headEnd/>
              <a:tailEnd/>
            </a:ln>
            <a:effectLst/>
          </p:spPr>
          <p:txBody>
            <a:bodyPr>
              <a:spAutoFit/>
            </a:bodyPr>
            <a:lstStyle/>
            <a:p>
              <a:r>
                <a:rPr lang="en-US" sz="2000" b="0">
                  <a:solidFill>
                    <a:schemeClr val="tx2">
                      <a:lumMod val="60000"/>
                      <a:lumOff val="40000"/>
                    </a:schemeClr>
                  </a:solidFill>
                </a:rPr>
                <a:t>       odvod po spremenljivki </a:t>
              </a:r>
              <a:r>
                <a:rPr lang="en-US" sz="2000" b="0" i="1">
                  <a:solidFill>
                    <a:schemeClr val="tx2">
                      <a:lumMod val="60000"/>
                      <a:lumOff val="40000"/>
                    </a:schemeClr>
                  </a:solidFill>
                  <a:latin typeface="Georgia" pitchFamily="18" charset="0"/>
                </a:rPr>
                <a:t>T</a:t>
              </a:r>
              <a:endParaRPr lang="en-GB" sz="2000" b="0" i="1">
                <a:solidFill>
                  <a:schemeClr val="tx2">
                    <a:lumMod val="60000"/>
                    <a:lumOff val="40000"/>
                  </a:schemeClr>
                </a:solidFill>
                <a:latin typeface="Georgia" pitchFamily="18" charset="0"/>
              </a:endParaRPr>
            </a:p>
          </p:txBody>
        </p:sp>
      </p:grpSp>
      <p:graphicFrame>
        <p:nvGraphicFramePr>
          <p:cNvPr id="30" name="Object 37"/>
          <p:cNvGraphicFramePr>
            <a:graphicFrameLocks noChangeAspect="1"/>
          </p:cNvGraphicFramePr>
          <p:nvPr/>
        </p:nvGraphicFramePr>
        <p:xfrm>
          <a:off x="3822700" y="3776663"/>
          <a:ext cx="1630363" cy="871537"/>
        </p:xfrm>
        <a:graphic>
          <a:graphicData uri="http://schemas.openxmlformats.org/presentationml/2006/ole">
            <mc:AlternateContent xmlns:mc="http://schemas.openxmlformats.org/markup-compatibility/2006">
              <mc:Choice xmlns:v="urn:schemas-microsoft-com:vml" Requires="v">
                <p:oleObj spid="_x0000_s10400" name="Equation" r:id="rId9" imgW="736560" imgH="393480" progId="Equation.DSMT4">
                  <p:embed/>
                </p:oleObj>
              </mc:Choice>
              <mc:Fallback>
                <p:oleObj name="Equation" r:id="rId9" imgW="736560" imgH="3934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3776663"/>
                        <a:ext cx="1630363"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 name="Group 38"/>
          <p:cNvGrpSpPr>
            <a:grpSpLocks/>
          </p:cNvGrpSpPr>
          <p:nvPr/>
        </p:nvGrpSpPr>
        <p:grpSpPr bwMode="auto">
          <a:xfrm>
            <a:off x="6400800" y="5386389"/>
            <a:ext cx="2209800" cy="823913"/>
            <a:chOff x="4272" y="1624"/>
            <a:chExt cx="1392" cy="519"/>
          </a:xfrm>
        </p:grpSpPr>
        <p:graphicFrame>
          <p:nvGraphicFramePr>
            <p:cNvPr id="32" name="Object 39"/>
            <p:cNvGraphicFramePr>
              <a:graphicFrameLocks noChangeAspect="1"/>
            </p:cNvGraphicFramePr>
            <p:nvPr/>
          </p:nvGraphicFramePr>
          <p:xfrm>
            <a:off x="4325" y="1624"/>
            <a:ext cx="342" cy="308"/>
          </p:xfrm>
          <a:graphic>
            <a:graphicData uri="http://schemas.openxmlformats.org/presentationml/2006/ole">
              <mc:AlternateContent xmlns:mc="http://schemas.openxmlformats.org/markup-compatibility/2006">
                <mc:Choice xmlns:v="urn:schemas-microsoft-com:vml" Requires="v">
                  <p:oleObj spid="_x0000_s10401" name="Equation" r:id="rId11" imgW="253800" imgH="228600" progId="Equation.DSMT4">
                    <p:embed/>
                  </p:oleObj>
                </mc:Choice>
                <mc:Fallback>
                  <p:oleObj name="Equation" r:id="rId11" imgW="253800" imgH="22860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624"/>
                          <a:ext cx="342" cy="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40"/>
            <p:cNvSpPr txBox="1">
              <a:spLocks noChangeArrowheads="1"/>
            </p:cNvSpPr>
            <p:nvPr/>
          </p:nvSpPr>
          <p:spPr bwMode="auto">
            <a:xfrm>
              <a:off x="4272" y="1701"/>
              <a:ext cx="1392" cy="442"/>
            </a:xfrm>
            <a:prstGeom prst="rect">
              <a:avLst/>
            </a:prstGeom>
            <a:noFill/>
            <a:ln w="25400">
              <a:noFill/>
              <a:miter lim="800000"/>
              <a:headEnd/>
              <a:tailEnd/>
            </a:ln>
            <a:effectLst/>
          </p:spPr>
          <p:txBody>
            <a:bodyPr>
              <a:spAutoFit/>
            </a:bodyPr>
            <a:lstStyle/>
            <a:p>
              <a:r>
                <a:rPr lang="en-US" sz="2000" b="0">
                  <a:solidFill>
                    <a:schemeClr val="tx2">
                      <a:lumMod val="60000"/>
                      <a:lumOff val="40000"/>
                    </a:schemeClr>
                  </a:solidFill>
                </a:rPr>
                <a:t>       odvod po spremenljivki </a:t>
              </a:r>
              <a:r>
                <a:rPr lang="en-US" sz="2000" b="0" i="1">
                  <a:solidFill>
                    <a:schemeClr val="tx2">
                      <a:lumMod val="60000"/>
                      <a:lumOff val="40000"/>
                    </a:schemeClr>
                  </a:solidFill>
                  <a:latin typeface="Georgia" pitchFamily="18" charset="0"/>
                </a:rPr>
                <a:t>V</a:t>
              </a:r>
              <a:endParaRPr lang="en-GB" sz="2000" b="0" i="1">
                <a:solidFill>
                  <a:schemeClr val="tx2">
                    <a:lumMod val="60000"/>
                    <a:lumOff val="40000"/>
                  </a:schemeClr>
                </a:solidFill>
                <a:latin typeface="Georgia" pitchFamily="18" charset="0"/>
              </a:endParaRPr>
            </a:p>
          </p:txBody>
        </p:sp>
      </p:grpSp>
      <p:graphicFrame>
        <p:nvGraphicFramePr>
          <p:cNvPr id="10252" name="Object 12"/>
          <p:cNvGraphicFramePr>
            <a:graphicFrameLocks noChangeAspect="1"/>
          </p:cNvGraphicFramePr>
          <p:nvPr/>
        </p:nvGraphicFramePr>
        <p:xfrm>
          <a:off x="609600" y="1981200"/>
          <a:ext cx="1447800" cy="788857"/>
        </p:xfrm>
        <a:graphic>
          <a:graphicData uri="http://schemas.openxmlformats.org/presentationml/2006/ole">
            <mc:AlternateContent xmlns:mc="http://schemas.openxmlformats.org/markup-compatibility/2006">
              <mc:Choice xmlns:v="urn:schemas-microsoft-com:vml" Requires="v">
                <p:oleObj spid="_x0000_s10402" name="Equation" r:id="rId13" imgW="596880" imgH="393480" progId="Equation.DSMT4">
                  <p:embed/>
                </p:oleObj>
              </mc:Choice>
              <mc:Fallback>
                <p:oleObj name="Equation" r:id="rId13" imgW="596880" imgH="39348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1981200"/>
                        <a:ext cx="1447800" cy="788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57200" y="2754868"/>
            <a:ext cx="8229600" cy="369332"/>
          </a:xfrm>
          <a:prstGeom prst="rect">
            <a:avLst/>
          </a:prstGeom>
          <a:noFill/>
        </p:spPr>
        <p:txBody>
          <a:bodyPr wrap="square" rtlCol="0">
            <a:spAutoFit/>
          </a:bodyPr>
          <a:lstStyle/>
          <a:p>
            <a:r>
              <a:rPr lang="sl-SI" smtClean="0">
                <a:solidFill>
                  <a:schemeClr val="tx2">
                    <a:lumMod val="60000"/>
                    <a:lumOff val="40000"/>
                  </a:schemeClr>
                </a:solidFill>
                <a:latin typeface="+mn-lt"/>
              </a:rPr>
              <a:t>V plinski enačbi je tlak </a:t>
            </a:r>
            <a:r>
              <a:rPr lang="sl-SI" i="1" smtClean="0">
                <a:solidFill>
                  <a:schemeClr val="tx2">
                    <a:lumMod val="60000"/>
                    <a:lumOff val="40000"/>
                  </a:schemeClr>
                </a:solidFill>
                <a:latin typeface="Georgia" pitchFamily="18" charset="0"/>
              </a:rPr>
              <a:t>P</a:t>
            </a:r>
            <a:r>
              <a:rPr lang="sl-SI" smtClean="0">
                <a:solidFill>
                  <a:schemeClr val="tx2">
                    <a:lumMod val="60000"/>
                    <a:lumOff val="40000"/>
                  </a:schemeClr>
                </a:solidFill>
                <a:latin typeface="+mn-lt"/>
              </a:rPr>
              <a:t> odvisen od spremembe temperature </a:t>
            </a:r>
            <a:r>
              <a:rPr lang="sl-SI" i="1" smtClean="0">
                <a:solidFill>
                  <a:schemeClr val="tx2">
                    <a:lumMod val="60000"/>
                    <a:lumOff val="40000"/>
                  </a:schemeClr>
                </a:solidFill>
                <a:latin typeface="Georgia" pitchFamily="18" charset="0"/>
              </a:rPr>
              <a:t>T</a:t>
            </a:r>
            <a:r>
              <a:rPr lang="sl-SI" smtClean="0">
                <a:solidFill>
                  <a:schemeClr val="tx2">
                    <a:lumMod val="60000"/>
                    <a:lumOff val="40000"/>
                  </a:schemeClr>
                </a:solidFill>
                <a:latin typeface="+mn-lt"/>
              </a:rPr>
              <a:t>  in volumna </a:t>
            </a:r>
            <a:r>
              <a:rPr lang="sl-SI" i="1" smtClean="0">
                <a:solidFill>
                  <a:schemeClr val="tx2">
                    <a:lumMod val="60000"/>
                    <a:lumOff val="40000"/>
                  </a:schemeClr>
                </a:solidFill>
                <a:latin typeface="Georgia" pitchFamily="18" charset="0"/>
              </a:rPr>
              <a:t>V</a:t>
            </a:r>
            <a:r>
              <a:rPr lang="sl-SI" smtClean="0">
                <a:solidFill>
                  <a:schemeClr val="tx2">
                    <a:lumMod val="60000"/>
                    <a:lumOff val="40000"/>
                  </a:schemeClr>
                </a:solidFill>
                <a:latin typeface="+mn-lt"/>
              </a:rPr>
              <a:t>.</a:t>
            </a:r>
          </a:p>
        </p:txBody>
      </p:sp>
      <p:sp>
        <p:nvSpPr>
          <p:cNvPr id="36" name="TextBox 35"/>
          <p:cNvSpPr txBox="1"/>
          <p:nvPr/>
        </p:nvSpPr>
        <p:spPr>
          <a:xfrm>
            <a:off x="457200" y="3135868"/>
            <a:ext cx="8077200" cy="369332"/>
          </a:xfrm>
          <a:prstGeom prst="rect">
            <a:avLst/>
          </a:prstGeom>
          <a:noFill/>
        </p:spPr>
        <p:txBody>
          <a:bodyPr wrap="square" rtlCol="0">
            <a:spAutoFit/>
          </a:bodyPr>
          <a:lstStyle/>
          <a:p>
            <a:r>
              <a:rPr lang="sl-SI" smtClean="0">
                <a:solidFill>
                  <a:schemeClr val="tx2">
                    <a:lumMod val="60000"/>
                    <a:lumOff val="40000"/>
                  </a:schemeClr>
                </a:solidFill>
                <a:latin typeface="+mn-lt"/>
              </a:rPr>
              <a:t>Z naraščanjem temperature narašča tudi tlak, z naraščanjem volumna pa tlak upada.</a:t>
            </a:r>
          </a:p>
        </p:txBody>
      </p:sp>
      <p:sp>
        <p:nvSpPr>
          <p:cNvPr id="39" name="TextBox 38"/>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sp>
        <p:nvSpPr>
          <p:cNvPr id="40" name="TextBox 39"/>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pic>
        <p:nvPicPr>
          <p:cNvPr id="38" name="Picture 5" descr="C:\Users\rca\AppData\Local\Microsoft\Windows\Temporary Internet Files\Content.IE5\24T7L8TR\MC900442159[1].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E07C2A6-D060-48E1-A88F-F9488D8030B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12</a:t>
            </a:fld>
            <a:endParaRPr lang="en-US" sz="1200" b="1">
              <a:solidFill>
                <a:schemeClr val="bg1"/>
              </a:solidFill>
              <a:effectLst>
                <a:outerShdw blurRad="38100" dist="38100" dir="2700000" algn="tl">
                  <a:srgbClr val="000000">
                    <a:alpha val="43137"/>
                  </a:srgbClr>
                </a:outerShdw>
              </a:effectLst>
              <a:latin typeface="+mn-lt"/>
            </a:endParaRPr>
          </a:p>
        </p:txBody>
      </p:sp>
      <p:sp>
        <p:nvSpPr>
          <p:cNvPr id="15" name="Rectangle 32"/>
          <p:cNvSpPr>
            <a:spLocks noChangeArrowheads="1"/>
          </p:cNvSpPr>
          <p:nvPr/>
        </p:nvSpPr>
        <p:spPr bwMode="auto">
          <a:xfrm>
            <a:off x="6401551" y="1981200"/>
            <a:ext cx="2017796" cy="369332"/>
          </a:xfrm>
          <a:prstGeom prst="rect">
            <a:avLst/>
          </a:prstGeom>
          <a:noFill/>
          <a:ln w="9525">
            <a:noFill/>
            <a:miter lim="800000"/>
            <a:headEnd/>
            <a:tailEnd/>
          </a:ln>
          <a:effectLst/>
        </p:spPr>
        <p:txBody>
          <a:bodyPr wrap="none">
            <a:spAutoFit/>
          </a:bodyPr>
          <a:lstStyle/>
          <a:p>
            <a:pPr algn="ctr"/>
            <a:r>
              <a:rPr lang="sl-SI" b="0" i="1">
                <a:solidFill>
                  <a:srgbClr val="FF0000"/>
                </a:solidFill>
                <a:latin typeface="Georgia" pitchFamily="18" charset="0"/>
              </a:rPr>
              <a:t>i</a:t>
            </a:r>
            <a:r>
              <a:rPr lang="sl-SI" b="0" i="1">
                <a:solidFill>
                  <a:srgbClr val="FF0000"/>
                </a:solidFill>
              </a:rPr>
              <a:t> </a:t>
            </a:r>
            <a:r>
              <a:rPr lang="sl-SI" b="0">
                <a:solidFill>
                  <a:srgbClr val="FF0000"/>
                </a:solidFill>
              </a:rPr>
              <a:t>-</a:t>
            </a:r>
            <a:r>
              <a:rPr lang="sl-SI" b="0">
                <a:solidFill>
                  <a:srgbClr val="FF0000"/>
                </a:solidFill>
                <a:latin typeface="+mn-lt"/>
              </a:rPr>
              <a:t>ti parcialni odvod</a:t>
            </a:r>
            <a:endParaRPr lang="en-GB" b="0">
              <a:solidFill>
                <a:srgbClr val="FF0000"/>
              </a:solidFill>
              <a:latin typeface="+mn-lt"/>
            </a:endParaRPr>
          </a:p>
        </p:txBody>
      </p:sp>
      <p:grpSp>
        <p:nvGrpSpPr>
          <p:cNvPr id="16" name="Group 41"/>
          <p:cNvGrpSpPr>
            <a:grpSpLocks/>
          </p:cNvGrpSpPr>
          <p:nvPr/>
        </p:nvGrpSpPr>
        <p:grpSpPr bwMode="auto">
          <a:xfrm>
            <a:off x="606425" y="609601"/>
            <a:ext cx="6022975" cy="457200"/>
            <a:chOff x="526" y="2784"/>
            <a:chExt cx="3794" cy="342"/>
          </a:xfrm>
        </p:grpSpPr>
        <p:graphicFrame>
          <p:nvGraphicFramePr>
            <p:cNvPr id="17" name="Object 42"/>
            <p:cNvGraphicFramePr>
              <a:graphicFrameLocks noChangeAspect="1"/>
            </p:cNvGraphicFramePr>
            <p:nvPr/>
          </p:nvGraphicFramePr>
          <p:xfrm>
            <a:off x="526" y="2784"/>
            <a:ext cx="1730" cy="342"/>
          </p:xfrm>
          <a:graphic>
            <a:graphicData uri="http://schemas.openxmlformats.org/presentationml/2006/ole">
              <mc:AlternateContent xmlns:mc="http://schemas.openxmlformats.org/markup-compatibility/2006">
                <mc:Choice xmlns:v="urn:schemas-microsoft-com:vml" Requires="v">
                  <p:oleObj spid="_x0000_s11446" name="Equation" r:id="rId3" imgW="1218960" imgH="228600" progId="Equation.DSMT4">
                    <p:embed/>
                  </p:oleObj>
                </mc:Choice>
                <mc:Fallback>
                  <p:oleObj name="Equation" r:id="rId3" imgW="1218960" imgH="2286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 y="2784"/>
                          <a:ext cx="1730"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43"/>
            <p:cNvSpPr txBox="1">
              <a:spLocks noChangeArrowheads="1"/>
            </p:cNvSpPr>
            <p:nvPr/>
          </p:nvSpPr>
          <p:spPr bwMode="auto">
            <a:xfrm>
              <a:off x="2352" y="2819"/>
              <a:ext cx="1968" cy="276"/>
            </a:xfrm>
            <a:prstGeom prst="rect">
              <a:avLst/>
            </a:prstGeom>
            <a:noFill/>
            <a:ln w="25400">
              <a:noFill/>
              <a:miter lim="800000"/>
              <a:headEnd/>
              <a:tailEnd/>
            </a:ln>
            <a:effectLst/>
          </p:spPr>
          <p:txBody>
            <a:bodyPr>
              <a:spAutoFit/>
            </a:bodyPr>
            <a:lstStyle/>
            <a:p>
              <a:r>
                <a:rPr lang="en-US">
                  <a:solidFill>
                    <a:schemeClr val="tx2">
                      <a:lumMod val="60000"/>
                      <a:lumOff val="40000"/>
                    </a:schemeClr>
                  </a:solidFill>
                  <a:latin typeface="+mn-lt"/>
                </a:rPr>
                <a:t>funkcija</a:t>
              </a:r>
              <a:r>
                <a:rPr lang="en-US">
                  <a:solidFill>
                    <a:schemeClr val="tx2">
                      <a:lumMod val="60000"/>
                      <a:lumOff val="40000"/>
                    </a:schemeClr>
                  </a:solidFill>
                </a:rPr>
                <a:t> </a:t>
              </a:r>
              <a:r>
                <a:rPr lang="en-US" b="0" i="1">
                  <a:solidFill>
                    <a:schemeClr val="tx2">
                      <a:lumMod val="60000"/>
                      <a:lumOff val="40000"/>
                    </a:schemeClr>
                  </a:solidFill>
                  <a:latin typeface="Georgia" pitchFamily="18" charset="0"/>
                </a:rPr>
                <a:t>n</a:t>
              </a:r>
              <a:r>
                <a:rPr lang="en-US">
                  <a:solidFill>
                    <a:schemeClr val="tx2">
                      <a:lumMod val="60000"/>
                      <a:lumOff val="40000"/>
                    </a:schemeClr>
                  </a:solidFill>
                </a:rPr>
                <a:t> </a:t>
              </a:r>
              <a:r>
                <a:rPr lang="en-US">
                  <a:solidFill>
                    <a:schemeClr val="tx2">
                      <a:lumMod val="60000"/>
                      <a:lumOff val="40000"/>
                    </a:schemeClr>
                  </a:solidFill>
                  <a:latin typeface="+mn-lt"/>
                </a:rPr>
                <a:t>spremenljivk</a:t>
              </a:r>
              <a:endParaRPr lang="en-GB">
                <a:solidFill>
                  <a:schemeClr val="tx2">
                    <a:lumMod val="60000"/>
                    <a:lumOff val="40000"/>
                  </a:schemeClr>
                </a:solidFill>
                <a:latin typeface="+mn-lt"/>
              </a:endParaRPr>
            </a:p>
          </p:txBody>
        </p:sp>
      </p:grpSp>
      <p:graphicFrame>
        <p:nvGraphicFramePr>
          <p:cNvPr id="19" name="Object 44"/>
          <p:cNvGraphicFramePr>
            <a:graphicFrameLocks noChangeAspect="1"/>
          </p:cNvGraphicFramePr>
          <p:nvPr/>
        </p:nvGraphicFramePr>
        <p:xfrm>
          <a:off x="609601" y="1219200"/>
          <a:ext cx="7010399" cy="762000"/>
        </p:xfrm>
        <a:graphic>
          <a:graphicData uri="http://schemas.openxmlformats.org/presentationml/2006/ole">
            <mc:AlternateContent xmlns:mc="http://schemas.openxmlformats.org/markup-compatibility/2006">
              <mc:Choice xmlns:v="urn:schemas-microsoft-com:vml" Requires="v">
                <p:oleObj spid="_x0000_s11447" name="Equation" r:id="rId5" imgW="3949560" imgH="393480" progId="Equation.DSMT4">
                  <p:embed/>
                </p:oleObj>
              </mc:Choice>
              <mc:Fallback>
                <p:oleObj name="Equation" r:id="rId5" imgW="3949560" imgH="3934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1" y="1219200"/>
                        <a:ext cx="7010399"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ounded Rectangle 19"/>
          <p:cNvSpPr/>
          <p:nvPr/>
        </p:nvSpPr>
        <p:spPr>
          <a:xfrm>
            <a:off x="304800" y="3276600"/>
            <a:ext cx="8458200" cy="3048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24" name="Object 0"/>
          <p:cNvGraphicFramePr>
            <a:graphicFrameLocks noChangeAspect="1"/>
          </p:cNvGraphicFramePr>
          <p:nvPr/>
        </p:nvGraphicFramePr>
        <p:xfrm>
          <a:off x="533401" y="4357687"/>
          <a:ext cx="1905000" cy="671513"/>
        </p:xfrm>
        <a:graphic>
          <a:graphicData uri="http://schemas.openxmlformats.org/presentationml/2006/ole">
            <mc:AlternateContent xmlns:mc="http://schemas.openxmlformats.org/markup-compatibility/2006">
              <mc:Choice xmlns:v="urn:schemas-microsoft-com:vml" Requires="v">
                <p:oleObj spid="_x0000_s11448" name="Equation" r:id="rId7" imgW="1168200" imgH="393480" progId="Equation.DSMT4">
                  <p:embed/>
                </p:oleObj>
              </mc:Choice>
              <mc:Fallback>
                <p:oleObj name="Equation" r:id="rId7" imgW="1168200" imgH="39348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1" y="4357687"/>
                        <a:ext cx="19050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
          <p:cNvGraphicFramePr>
            <a:graphicFrameLocks noChangeAspect="1"/>
          </p:cNvGraphicFramePr>
          <p:nvPr/>
        </p:nvGraphicFramePr>
        <p:xfrm>
          <a:off x="3352800" y="3657600"/>
          <a:ext cx="2605088" cy="590550"/>
        </p:xfrm>
        <a:graphic>
          <a:graphicData uri="http://schemas.openxmlformats.org/presentationml/2006/ole">
            <mc:AlternateContent xmlns:mc="http://schemas.openxmlformats.org/markup-compatibility/2006">
              <mc:Choice xmlns:v="urn:schemas-microsoft-com:vml" Requires="v">
                <p:oleObj spid="_x0000_s11449" name="Equation" r:id="rId9" imgW="1434960" imgH="393480" progId="Equation.DSMT4">
                  <p:embed/>
                </p:oleObj>
              </mc:Choice>
              <mc:Fallback>
                <p:oleObj name="Equation" r:id="rId9" imgW="1434960" imgH="3934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657600"/>
                        <a:ext cx="260508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
          <p:cNvGraphicFramePr>
            <a:graphicFrameLocks noChangeAspect="1"/>
          </p:cNvGraphicFramePr>
          <p:nvPr/>
        </p:nvGraphicFramePr>
        <p:xfrm>
          <a:off x="3324225" y="4494213"/>
          <a:ext cx="4325938" cy="687387"/>
        </p:xfrm>
        <a:graphic>
          <a:graphicData uri="http://schemas.openxmlformats.org/presentationml/2006/ole">
            <mc:AlternateContent xmlns:mc="http://schemas.openxmlformats.org/markup-compatibility/2006">
              <mc:Choice xmlns:v="urn:schemas-microsoft-com:vml" Requires="v">
                <p:oleObj spid="_x0000_s11450" name="Equation" r:id="rId11" imgW="2539800" imgH="431640" progId="Equation.DSMT4">
                  <p:embed/>
                </p:oleObj>
              </mc:Choice>
              <mc:Fallback>
                <p:oleObj name="Equation" r:id="rId11" imgW="2539800" imgH="43164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4225" y="4494213"/>
                        <a:ext cx="432593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3"/>
          <p:cNvGraphicFramePr>
            <a:graphicFrameLocks noChangeAspect="1"/>
          </p:cNvGraphicFramePr>
          <p:nvPr/>
        </p:nvGraphicFramePr>
        <p:xfrm>
          <a:off x="3338513" y="5465763"/>
          <a:ext cx="5324475" cy="630237"/>
        </p:xfrm>
        <a:graphic>
          <a:graphicData uri="http://schemas.openxmlformats.org/presentationml/2006/ole">
            <mc:AlternateContent xmlns:mc="http://schemas.openxmlformats.org/markup-compatibility/2006">
              <mc:Choice xmlns:v="urn:schemas-microsoft-com:vml" Requires="v">
                <p:oleObj spid="_x0000_s11451" name="Equation" r:id="rId13" imgW="3022560" imgH="431640" progId="Equation.DSMT4">
                  <p:embed/>
                </p:oleObj>
              </mc:Choice>
              <mc:Fallback>
                <p:oleObj name="Equation" r:id="rId13" imgW="3022560" imgH="43164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8513" y="5465763"/>
                        <a:ext cx="532447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flipV="1">
            <a:off x="2514600" y="4038600"/>
            <a:ext cx="685800" cy="60960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514600" y="4724400"/>
            <a:ext cx="762000" cy="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514600" y="4800600"/>
            <a:ext cx="762000" cy="91440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85800" y="2173287"/>
            <a:ext cx="5486400" cy="798513"/>
            <a:chOff x="685800" y="2173287"/>
            <a:chExt cx="5486400" cy="798513"/>
          </a:xfrm>
        </p:grpSpPr>
        <p:sp>
          <p:nvSpPr>
            <p:cNvPr id="53" name="TextBox 52"/>
            <p:cNvSpPr txBox="1"/>
            <p:nvPr/>
          </p:nvSpPr>
          <p:spPr>
            <a:xfrm>
              <a:off x="685800" y="2362200"/>
              <a:ext cx="5486400" cy="381000"/>
            </a:xfrm>
            <a:prstGeom prst="rect">
              <a:avLst/>
            </a:prstGeom>
            <a:noFill/>
          </p:spPr>
          <p:txBody>
            <a:bodyPr wrap="square" rtlCol="0">
              <a:spAutoFit/>
            </a:bodyPr>
            <a:lstStyle/>
            <a:p>
              <a:r>
                <a:rPr lang="sl-SI" smtClean="0">
                  <a:solidFill>
                    <a:schemeClr val="tx2">
                      <a:lumMod val="60000"/>
                      <a:lumOff val="40000"/>
                    </a:schemeClr>
                  </a:solidFill>
                  <a:latin typeface="+mn-lt"/>
                </a:rPr>
                <a:t>Uporabljamo tudi oznako </a:t>
              </a:r>
            </a:p>
          </p:txBody>
        </p:sp>
        <p:graphicFrame>
          <p:nvGraphicFramePr>
            <p:cNvPr id="11277" name="Object 13"/>
            <p:cNvGraphicFramePr>
              <a:graphicFrameLocks noChangeAspect="1"/>
            </p:cNvGraphicFramePr>
            <p:nvPr/>
          </p:nvGraphicFramePr>
          <p:xfrm>
            <a:off x="3276600" y="2173287"/>
            <a:ext cx="2514600" cy="798513"/>
          </p:xfrm>
          <a:graphic>
            <a:graphicData uri="http://schemas.openxmlformats.org/presentationml/2006/ole">
              <mc:AlternateContent xmlns:mc="http://schemas.openxmlformats.org/markup-compatibility/2006">
                <mc:Choice xmlns:v="urn:schemas-microsoft-com:vml" Requires="v">
                  <p:oleObj spid="_x0000_s11452" name="Equation" r:id="rId15" imgW="1371600" imgH="431640" progId="Equation.DSMT4">
                    <p:embed/>
                  </p:oleObj>
                </mc:Choice>
                <mc:Fallback>
                  <p:oleObj name="Equation" r:id="rId15" imgW="1371600" imgH="43164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6600" y="2173287"/>
                          <a:ext cx="25146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TextBox 28"/>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sp>
        <p:nvSpPr>
          <p:cNvPr id="30" name="TextBox 29"/>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pic>
        <p:nvPicPr>
          <p:cNvPr id="32" name="Picture 5" descr="C:\Users\rca\AppData\Local\Microsoft\Windows\Temporary Internet Files\Content.IE5\24T7L8TR\MC900442159[1].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514350"/>
            <a:ext cx="4192588"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latin typeface="+mn-lt"/>
              </a:rPr>
              <a:t>ODVEDLJIVOST IN LOKALNI EKSTREMI</a:t>
            </a:r>
            <a:endParaRPr lang="en-GB" sz="2000" b="1">
              <a:solidFill>
                <a:schemeClr val="tx2">
                  <a:lumMod val="60000"/>
                  <a:lumOff val="40000"/>
                </a:schemeClr>
              </a:solidFill>
              <a:latin typeface="+mn-lt"/>
            </a:endParaRPr>
          </a:p>
        </p:txBody>
      </p:sp>
      <p:sp>
        <p:nvSpPr>
          <p:cNvPr id="21519" name="Text Box 15"/>
          <p:cNvSpPr txBox="1">
            <a:spLocks noChangeArrowheads="1"/>
          </p:cNvSpPr>
          <p:nvPr/>
        </p:nvSpPr>
        <p:spPr bwMode="auto">
          <a:xfrm>
            <a:off x="457200" y="1143000"/>
            <a:ext cx="7391400" cy="400050"/>
          </a:xfrm>
          <a:prstGeom prst="rect">
            <a:avLst/>
          </a:prstGeom>
          <a:noFill/>
          <a:ln w="25400">
            <a:noFill/>
            <a:miter lim="800000"/>
            <a:headEnd/>
            <a:tailEnd/>
          </a:ln>
          <a:effectLst/>
        </p:spPr>
        <p:txBody>
          <a:bodyPr>
            <a:spAutoFit/>
          </a:bodyPr>
          <a:lstStyle/>
          <a:p>
            <a:pPr>
              <a:defRPr/>
            </a:pPr>
            <a:r>
              <a:rPr lang="en-US" sz="2000" i="1" dirty="0">
                <a:solidFill>
                  <a:schemeClr val="tx2">
                    <a:lumMod val="60000"/>
                    <a:lumOff val="40000"/>
                  </a:schemeClr>
                </a:solidFill>
                <a:latin typeface="Georgia" pitchFamily="18" charset="0"/>
              </a:rPr>
              <a:t>f</a:t>
            </a:r>
            <a:r>
              <a:rPr lang="sl-SI" sz="2000" i="1" dirty="0">
                <a:solidFill>
                  <a:schemeClr val="tx2">
                    <a:lumMod val="60000"/>
                    <a:lumOff val="40000"/>
                  </a:schemeClr>
                </a:solidFill>
                <a:latin typeface="Georgia" pitchFamily="18" charset="0"/>
              </a:rPr>
              <a:t>(</a:t>
            </a:r>
            <a:r>
              <a:rPr lang="en-US" sz="2000" i="1" dirty="0">
                <a:solidFill>
                  <a:schemeClr val="tx2">
                    <a:lumMod val="60000"/>
                    <a:lumOff val="40000"/>
                  </a:schemeClr>
                </a:solidFill>
                <a:latin typeface="Georgia" pitchFamily="18" charset="0"/>
              </a:rPr>
              <a:t>x</a:t>
            </a:r>
            <a:r>
              <a:rPr lang="en-US" sz="2000" baseline="-25000" dirty="0">
                <a:solidFill>
                  <a:schemeClr val="tx2">
                    <a:lumMod val="60000"/>
                    <a:lumOff val="40000"/>
                  </a:schemeClr>
                </a:solidFill>
                <a:latin typeface="Times New Roman" pitchFamily="18" charset="0"/>
              </a:rPr>
              <a:t>0</a:t>
            </a:r>
            <a:r>
              <a:rPr lang="sl-SI" sz="2000" dirty="0">
                <a:solidFill>
                  <a:schemeClr val="tx2">
                    <a:lumMod val="60000"/>
                    <a:lumOff val="40000"/>
                  </a:schemeClr>
                </a:solidFill>
                <a:latin typeface="Times New Roman" pitchFamily="18" charset="0"/>
              </a:rPr>
              <a:t>)</a:t>
            </a:r>
            <a:r>
              <a:rPr lang="en-US" sz="2000" dirty="0">
                <a:solidFill>
                  <a:schemeClr val="tx2">
                    <a:lumMod val="60000"/>
                    <a:lumOff val="40000"/>
                  </a:schemeClr>
                </a:solidFill>
              </a:rPr>
              <a:t> </a:t>
            </a:r>
            <a:r>
              <a:rPr lang="sl-SI" sz="2000" dirty="0">
                <a:solidFill>
                  <a:schemeClr val="tx2">
                    <a:lumMod val="60000"/>
                    <a:lumOff val="40000"/>
                  </a:schemeClr>
                </a:solidFill>
              </a:rPr>
              <a:t> </a:t>
            </a:r>
            <a:r>
              <a:rPr lang="en-US" sz="2000" dirty="0" err="1">
                <a:solidFill>
                  <a:schemeClr val="tx2">
                    <a:lumMod val="60000"/>
                    <a:lumOff val="40000"/>
                  </a:schemeClr>
                </a:solidFill>
                <a:latin typeface="+mn-lt"/>
              </a:rPr>
              <a:t>lokalni</a:t>
            </a:r>
            <a:r>
              <a:rPr lang="en-US" sz="2000" dirty="0">
                <a:solidFill>
                  <a:schemeClr val="tx2">
                    <a:lumMod val="60000"/>
                    <a:lumOff val="40000"/>
                  </a:schemeClr>
                </a:solidFill>
                <a:latin typeface="+mn-lt"/>
              </a:rPr>
              <a:t> </a:t>
            </a:r>
            <a:r>
              <a:rPr lang="en-US" sz="2000" dirty="0" err="1">
                <a:solidFill>
                  <a:schemeClr val="tx2">
                    <a:lumMod val="60000"/>
                    <a:lumOff val="40000"/>
                  </a:schemeClr>
                </a:solidFill>
                <a:latin typeface="+mn-lt"/>
              </a:rPr>
              <a:t>maksimum</a:t>
            </a:r>
            <a:r>
              <a:rPr lang="en-US" sz="2000" dirty="0">
                <a:solidFill>
                  <a:schemeClr val="tx2">
                    <a:lumMod val="60000"/>
                    <a:lumOff val="40000"/>
                  </a:schemeClr>
                </a:solidFill>
                <a:latin typeface="+mn-lt"/>
              </a:rPr>
              <a:t> </a:t>
            </a:r>
            <a:r>
              <a:rPr lang="sl-SI" sz="2000" dirty="0">
                <a:solidFill>
                  <a:schemeClr val="tx2">
                    <a:lumMod val="60000"/>
                    <a:lumOff val="40000"/>
                  </a:schemeClr>
                </a:solidFill>
                <a:latin typeface="+mn-lt"/>
              </a:rPr>
              <a:t>v</a:t>
            </a:r>
            <a:r>
              <a:rPr lang="en-US" sz="2000" dirty="0">
                <a:solidFill>
                  <a:schemeClr val="tx2">
                    <a:lumMod val="60000"/>
                    <a:lumOff val="40000"/>
                  </a:schemeClr>
                </a:solidFill>
                <a:latin typeface="+mn-lt"/>
              </a:rPr>
              <a:t> </a:t>
            </a:r>
            <a:r>
              <a:rPr lang="sl-SI" sz="2000" dirty="0">
                <a:solidFill>
                  <a:schemeClr val="tx2">
                    <a:lumMod val="60000"/>
                    <a:lumOff val="40000"/>
                  </a:schemeClr>
                </a:solidFill>
                <a:latin typeface="+mn-lt"/>
              </a:rPr>
              <a:t>notranjosti  intervala definicije</a:t>
            </a:r>
            <a:endParaRPr lang="en-US" sz="2000" baseline="-25000" dirty="0">
              <a:solidFill>
                <a:schemeClr val="tx2">
                  <a:lumMod val="60000"/>
                  <a:lumOff val="40000"/>
                </a:schemeClr>
              </a:solidFill>
              <a:latin typeface="Times New Roman" pitchFamily="18" charset="0"/>
            </a:endParaRPr>
          </a:p>
        </p:txBody>
      </p:sp>
      <p:graphicFrame>
        <p:nvGraphicFramePr>
          <p:cNvPr id="21521" name="Object 2"/>
          <p:cNvGraphicFramePr>
            <a:graphicFrameLocks noChangeAspect="1"/>
          </p:cNvGraphicFramePr>
          <p:nvPr/>
        </p:nvGraphicFramePr>
        <p:xfrm>
          <a:off x="762000" y="1676400"/>
          <a:ext cx="7923213" cy="762000"/>
        </p:xfrm>
        <a:graphic>
          <a:graphicData uri="http://schemas.openxmlformats.org/presentationml/2006/ole">
            <mc:AlternateContent xmlns:mc="http://schemas.openxmlformats.org/markup-compatibility/2006">
              <mc:Choice xmlns:v="urn:schemas-microsoft-com:vml" Requires="v">
                <p:oleObj spid="_x0000_s16461" name="Equation" r:id="rId3" imgW="4483080" imgH="431640" progId="Equation.DSMT4">
                  <p:embed/>
                </p:oleObj>
              </mc:Choice>
              <mc:Fallback>
                <p:oleObj name="Equation" r:id="rId3" imgW="448308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79232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4" name="Text Box 20"/>
          <p:cNvSpPr txBox="1">
            <a:spLocks noChangeArrowheads="1"/>
          </p:cNvSpPr>
          <p:nvPr/>
        </p:nvSpPr>
        <p:spPr bwMode="auto">
          <a:xfrm>
            <a:off x="457200" y="2667000"/>
            <a:ext cx="2209800" cy="396875"/>
          </a:xfrm>
          <a:prstGeom prst="rect">
            <a:avLst/>
          </a:prstGeom>
          <a:noFill/>
          <a:ln w="25400">
            <a:noFill/>
            <a:miter lim="800000"/>
            <a:headEnd/>
            <a:tailEnd/>
          </a:ln>
          <a:effectLst/>
        </p:spPr>
        <p:txBody>
          <a:bodyPr>
            <a:spAutoFit/>
          </a:bodyPr>
          <a:lstStyle/>
          <a:p>
            <a:pPr>
              <a:defRPr/>
            </a:pPr>
            <a:r>
              <a:rPr lang="en-US" sz="2000" i="1">
                <a:solidFill>
                  <a:schemeClr val="tx2">
                    <a:lumMod val="60000"/>
                    <a:lumOff val="40000"/>
                  </a:schemeClr>
                </a:solidFill>
                <a:latin typeface="Georgia" pitchFamily="18" charset="0"/>
              </a:rPr>
              <a:t>f</a:t>
            </a:r>
            <a:r>
              <a:rPr lang="sl-SI" sz="2000">
                <a:solidFill>
                  <a:schemeClr val="tx2">
                    <a:lumMod val="60000"/>
                    <a:lumOff val="40000"/>
                  </a:schemeClr>
                </a:solidFill>
              </a:rPr>
              <a:t> </a:t>
            </a:r>
            <a:r>
              <a:rPr lang="sl-SI" sz="2000">
                <a:solidFill>
                  <a:schemeClr val="tx2">
                    <a:lumMod val="60000"/>
                    <a:lumOff val="40000"/>
                  </a:schemeClr>
                </a:solidFill>
                <a:latin typeface="+mn-lt"/>
              </a:rPr>
              <a:t>odvedljiva pri </a:t>
            </a:r>
            <a:r>
              <a:rPr lang="en-US" sz="2000" i="1">
                <a:solidFill>
                  <a:schemeClr val="tx2">
                    <a:lumMod val="60000"/>
                    <a:lumOff val="40000"/>
                  </a:schemeClr>
                </a:solidFill>
                <a:latin typeface="Georgia" pitchFamily="18" charset="0"/>
              </a:rPr>
              <a:t>x</a:t>
            </a:r>
            <a:r>
              <a:rPr lang="en-US" sz="2000" baseline="-25000">
                <a:solidFill>
                  <a:schemeClr val="tx2">
                    <a:lumMod val="60000"/>
                    <a:lumOff val="40000"/>
                  </a:schemeClr>
                </a:solidFill>
                <a:latin typeface="Times New Roman" pitchFamily="18" charset="0"/>
              </a:rPr>
              <a:t>0</a:t>
            </a:r>
            <a:endParaRPr lang="en-GB" sz="2000" baseline="-25000">
              <a:solidFill>
                <a:schemeClr val="tx2">
                  <a:lumMod val="60000"/>
                  <a:lumOff val="40000"/>
                </a:schemeClr>
              </a:solidFill>
              <a:latin typeface="Times New Roman" pitchFamily="18" charset="0"/>
            </a:endParaRPr>
          </a:p>
        </p:txBody>
      </p:sp>
      <p:graphicFrame>
        <p:nvGraphicFramePr>
          <p:cNvPr id="21526" name="Object 4"/>
          <p:cNvGraphicFramePr>
            <a:graphicFrameLocks noChangeAspect="1"/>
          </p:cNvGraphicFramePr>
          <p:nvPr/>
        </p:nvGraphicFramePr>
        <p:xfrm>
          <a:off x="793750" y="3248025"/>
          <a:ext cx="5911850" cy="714375"/>
        </p:xfrm>
        <a:graphic>
          <a:graphicData uri="http://schemas.openxmlformats.org/presentationml/2006/ole">
            <mc:AlternateContent xmlns:mc="http://schemas.openxmlformats.org/markup-compatibility/2006">
              <mc:Choice xmlns:v="urn:schemas-microsoft-com:vml" Requires="v">
                <p:oleObj spid="_x0000_s16462" name="Equation" r:id="rId5" imgW="3568680" imgH="431640" progId="Equation.DSMT4">
                  <p:embed/>
                </p:oleObj>
              </mc:Choice>
              <mc:Fallback>
                <p:oleObj name="Equation" r:id="rId5" imgW="3568680" imgH="4316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0" y="3248025"/>
                        <a:ext cx="59118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2" name="Text Box 28"/>
          <p:cNvSpPr txBox="1">
            <a:spLocks noChangeArrowheads="1"/>
          </p:cNvSpPr>
          <p:nvPr/>
        </p:nvSpPr>
        <p:spPr bwMode="auto">
          <a:xfrm>
            <a:off x="1600200" y="4930775"/>
            <a:ext cx="5867400" cy="708025"/>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lgn="ctr">
              <a:defRPr/>
            </a:pPr>
            <a:r>
              <a:rPr lang="sl-SI" sz="2000">
                <a:solidFill>
                  <a:schemeClr val="tx2">
                    <a:lumMod val="60000"/>
                    <a:lumOff val="40000"/>
                  </a:schemeClr>
                </a:solidFill>
                <a:latin typeface="+mn-lt"/>
              </a:rPr>
              <a:t>Če ima odvedljiva funkcija  lokalni e</a:t>
            </a:r>
            <a:r>
              <a:rPr lang="en-US" sz="2000">
                <a:solidFill>
                  <a:schemeClr val="tx2">
                    <a:lumMod val="60000"/>
                    <a:lumOff val="40000"/>
                  </a:schemeClr>
                </a:solidFill>
                <a:latin typeface="+mn-lt"/>
              </a:rPr>
              <a:t>k</a:t>
            </a:r>
            <a:r>
              <a:rPr lang="sl-SI" sz="2000">
                <a:solidFill>
                  <a:schemeClr val="tx2">
                    <a:lumMod val="60000"/>
                    <a:lumOff val="40000"/>
                  </a:schemeClr>
                </a:solidFill>
                <a:latin typeface="+mn-lt"/>
              </a:rPr>
              <a:t>strem  v notranjosti intervala, je tam njen odvod enak 0.</a:t>
            </a:r>
            <a:endParaRPr lang="en-GB" sz="2000">
              <a:solidFill>
                <a:schemeClr val="tx2">
                  <a:lumMod val="60000"/>
                  <a:lumOff val="40000"/>
                </a:schemeClr>
              </a:solidFill>
              <a:latin typeface="+mn-lt"/>
            </a:endParaRPr>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EF5F518-9584-4EE9-BFEB-5034FF354DC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13</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44037" name="Object 5"/>
          <p:cNvGraphicFramePr>
            <a:graphicFrameLocks noChangeAspect="1"/>
          </p:cNvGraphicFramePr>
          <p:nvPr/>
        </p:nvGraphicFramePr>
        <p:xfrm>
          <a:off x="847725" y="4267200"/>
          <a:ext cx="4311650" cy="377825"/>
        </p:xfrm>
        <a:graphic>
          <a:graphicData uri="http://schemas.openxmlformats.org/presentationml/2006/ole">
            <mc:AlternateContent xmlns:mc="http://schemas.openxmlformats.org/markup-compatibility/2006">
              <mc:Choice xmlns:v="urn:schemas-microsoft-com:vml" Requires="v">
                <p:oleObj spid="_x0000_s16463" name="Equation" r:id="rId7" imgW="2603160" imgH="228600" progId="Equation.DSMT4">
                  <p:embed/>
                </p:oleObj>
              </mc:Choice>
              <mc:Fallback>
                <p:oleObj name="Equation" r:id="rId7" imgW="260316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 y="4267200"/>
                        <a:ext cx="43116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457200" y="6019800"/>
            <a:ext cx="8229600" cy="369332"/>
          </a:xfrm>
          <a:prstGeom prst="rect">
            <a:avLst/>
          </a:prstGeom>
          <a:noFill/>
        </p:spPr>
        <p:txBody>
          <a:bodyPr wrap="square" rtlCol="0">
            <a:spAutoFit/>
          </a:bodyPr>
          <a:lstStyle/>
          <a:p>
            <a:r>
              <a:rPr lang="sl-SI" smtClean="0">
                <a:solidFill>
                  <a:schemeClr val="tx2">
                    <a:lumMod val="60000"/>
                    <a:lumOff val="40000"/>
                  </a:schemeClr>
                </a:solidFill>
                <a:latin typeface="+mn-lt"/>
              </a:rPr>
              <a:t>Opozorilo: premislek ne deluje, če je ekstrem na robu definicijskega območja.</a:t>
            </a:r>
          </a:p>
        </p:txBody>
      </p:sp>
      <p:sp>
        <p:nvSpPr>
          <p:cNvPr id="25" name="TextBox 24"/>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24"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15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52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2152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499"/>
                                          </p:stCondLst>
                                        </p:cTn>
                                        <p:tgtEl>
                                          <p:spTgt spid="440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15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utoUpdateAnimBg="0"/>
      <p:bldP spid="21524" grpId="0" autoUpdateAnimBg="0"/>
      <p:bldP spid="21532" grpId="0" animBg="1" autoUpdateAnimBg="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 name="Text Box 30"/>
          <p:cNvSpPr txBox="1">
            <a:spLocks noChangeArrowheads="1"/>
          </p:cNvSpPr>
          <p:nvPr/>
        </p:nvSpPr>
        <p:spPr bwMode="auto">
          <a:xfrm>
            <a:off x="2133600" y="5029200"/>
            <a:ext cx="5486400" cy="369332"/>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Lokalni ekstrem </a:t>
            </a:r>
            <a:r>
              <a:rPr lang="sl-SI" smtClean="0">
                <a:solidFill>
                  <a:schemeClr val="tx2">
                    <a:lumMod val="60000"/>
                    <a:lumOff val="40000"/>
                  </a:schemeClr>
                </a:solidFill>
                <a:latin typeface="+mn-lt"/>
              </a:rPr>
              <a:t>ni </a:t>
            </a:r>
            <a:r>
              <a:rPr lang="sl-SI">
                <a:solidFill>
                  <a:schemeClr val="tx2">
                    <a:lumMod val="60000"/>
                    <a:lumOff val="40000"/>
                  </a:schemeClr>
                </a:solidFill>
                <a:latin typeface="+mn-lt"/>
              </a:rPr>
              <a:t>nujno tudi globalni ekstrem.</a:t>
            </a:r>
            <a:endParaRPr lang="en-GB">
              <a:solidFill>
                <a:schemeClr val="tx2">
                  <a:lumMod val="60000"/>
                  <a:lumOff val="40000"/>
                </a:schemeClr>
              </a:solidFill>
              <a:latin typeface="+mn-lt"/>
            </a:endParaRPr>
          </a:p>
        </p:txBody>
      </p:sp>
      <p:sp>
        <p:nvSpPr>
          <p:cNvPr id="23583" name="Rectangle 31"/>
          <p:cNvSpPr>
            <a:spLocks noChangeArrowheads="1"/>
          </p:cNvSpPr>
          <p:nvPr/>
        </p:nvSpPr>
        <p:spPr bwMode="auto">
          <a:xfrm>
            <a:off x="685800" y="4191000"/>
            <a:ext cx="6553200" cy="400110"/>
          </a:xfrm>
          <a:prstGeom prst="rect">
            <a:avLst/>
          </a:prstGeom>
          <a:noFill/>
          <a:ln w="9525">
            <a:noFill/>
            <a:miter lim="800000"/>
            <a:headEnd/>
            <a:tailEnd/>
          </a:ln>
          <a:effectLst/>
        </p:spPr>
        <p:txBody>
          <a:bodyPr wrap="square">
            <a:spAutoFit/>
          </a:bodyPr>
          <a:lstStyle/>
          <a:p>
            <a:pPr>
              <a:defRPr/>
            </a:pPr>
            <a:r>
              <a:rPr lang="sl-SI" sz="2000">
                <a:solidFill>
                  <a:schemeClr val="tx2">
                    <a:lumMod val="60000"/>
                    <a:lumOff val="40000"/>
                  </a:schemeClr>
                </a:solidFill>
                <a:latin typeface="+mn-lt"/>
              </a:rPr>
              <a:t>Če je ekstrem v notranjosti,  je tam stacionarna točka.</a:t>
            </a:r>
            <a:endParaRPr lang="en-GB" sz="2000">
              <a:solidFill>
                <a:schemeClr val="tx2">
                  <a:lumMod val="60000"/>
                  <a:lumOff val="40000"/>
                </a:schemeClr>
              </a:solidFill>
              <a:latin typeface="+mn-lt"/>
            </a:endParaRPr>
          </a:p>
        </p:txBody>
      </p:sp>
      <p:sp>
        <p:nvSpPr>
          <p:cNvPr id="23595" name="Rectangle 43"/>
          <p:cNvSpPr>
            <a:spLocks noChangeArrowheads="1"/>
          </p:cNvSpPr>
          <p:nvPr/>
        </p:nvSpPr>
        <p:spPr bwMode="auto">
          <a:xfrm>
            <a:off x="685800" y="3581400"/>
            <a:ext cx="7543800" cy="400050"/>
          </a:xfrm>
          <a:prstGeom prst="rect">
            <a:avLst/>
          </a:prstGeom>
          <a:noFill/>
          <a:ln w="9525">
            <a:noFill/>
            <a:miter lim="800000"/>
            <a:headEnd/>
            <a:tailEnd/>
          </a:ln>
          <a:effectLst/>
        </p:spPr>
        <p:txBody>
          <a:bodyPr>
            <a:spAutoFit/>
          </a:bodyPr>
          <a:lstStyle/>
          <a:p>
            <a:pPr>
              <a:defRPr/>
            </a:pPr>
            <a:r>
              <a:rPr lang="sl-SI" sz="2000">
                <a:solidFill>
                  <a:schemeClr val="tx2">
                    <a:lumMod val="60000"/>
                    <a:lumOff val="40000"/>
                  </a:schemeClr>
                </a:solidFill>
                <a:latin typeface="+mn-lt"/>
              </a:rPr>
              <a:t>Ekstremi so lahko na robu ali pa v notranjosti definicijskega območja.</a:t>
            </a:r>
            <a:endParaRPr lang="en-GB" sz="2000">
              <a:solidFill>
                <a:schemeClr val="tx2">
                  <a:lumMod val="60000"/>
                  <a:lumOff val="40000"/>
                </a:schemeClr>
              </a:solidFill>
              <a:latin typeface="+mn-lt"/>
            </a:endParaRPr>
          </a:p>
        </p:txBody>
      </p:sp>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536DDB2-EEC3-4381-B716-F4D65C24C8B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14</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Freeform 25"/>
          <p:cNvSpPr/>
          <p:nvPr/>
        </p:nvSpPr>
        <p:spPr>
          <a:xfrm>
            <a:off x="1733550" y="638175"/>
            <a:ext cx="4514850" cy="2790825"/>
          </a:xfrm>
          <a:custGeom>
            <a:avLst/>
            <a:gdLst>
              <a:gd name="connsiteX0" fmla="*/ 0 w 3676073"/>
              <a:gd name="connsiteY0" fmla="*/ 9237 h 2790921"/>
              <a:gd name="connsiteX1" fmla="*/ 655782 w 3676073"/>
              <a:gd name="connsiteY1" fmla="*/ 2152073 h 2790921"/>
              <a:gd name="connsiteX2" fmla="*/ 1477818 w 3676073"/>
              <a:gd name="connsiteY2" fmla="*/ 1126837 h 2790921"/>
              <a:gd name="connsiteX3" fmla="*/ 2013528 w 3676073"/>
              <a:gd name="connsiteY3" fmla="*/ 2669309 h 2790921"/>
              <a:gd name="connsiteX4" fmla="*/ 2225964 w 3676073"/>
              <a:gd name="connsiteY4" fmla="*/ 1856509 h 2790921"/>
              <a:gd name="connsiteX5" fmla="*/ 2586182 w 3676073"/>
              <a:gd name="connsiteY5" fmla="*/ 1754909 h 2790921"/>
              <a:gd name="connsiteX6" fmla="*/ 2826328 w 3676073"/>
              <a:gd name="connsiteY6" fmla="*/ 1200728 h 2790921"/>
              <a:gd name="connsiteX7" fmla="*/ 3186546 w 3676073"/>
              <a:gd name="connsiteY7" fmla="*/ 1921164 h 2790921"/>
              <a:gd name="connsiteX8" fmla="*/ 3676073 w 3676073"/>
              <a:gd name="connsiteY8" fmla="*/ 0 h 279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6073" h="2790921">
                <a:moveTo>
                  <a:pt x="0" y="9237"/>
                </a:moveTo>
                <a:cubicBezTo>
                  <a:pt x="204739" y="987521"/>
                  <a:pt x="409479" y="1965806"/>
                  <a:pt x="655782" y="2152073"/>
                </a:cubicBezTo>
                <a:cubicBezTo>
                  <a:pt x="902085" y="2338340"/>
                  <a:pt x="1251527" y="1040631"/>
                  <a:pt x="1477818" y="1126837"/>
                </a:cubicBezTo>
                <a:cubicBezTo>
                  <a:pt x="1704109" y="1213043"/>
                  <a:pt x="1888837" y="2547697"/>
                  <a:pt x="2013528" y="2669309"/>
                </a:cubicBezTo>
                <a:cubicBezTo>
                  <a:pt x="2138219" y="2790921"/>
                  <a:pt x="2130522" y="2008909"/>
                  <a:pt x="2225964" y="1856509"/>
                </a:cubicBezTo>
                <a:cubicBezTo>
                  <a:pt x="2321406" y="1704109"/>
                  <a:pt x="2486121" y="1864206"/>
                  <a:pt x="2586182" y="1754909"/>
                </a:cubicBezTo>
                <a:cubicBezTo>
                  <a:pt x="2686243" y="1645612"/>
                  <a:pt x="2726267" y="1173019"/>
                  <a:pt x="2826328" y="1200728"/>
                </a:cubicBezTo>
                <a:cubicBezTo>
                  <a:pt x="2926389" y="1228437"/>
                  <a:pt x="3044922" y="2121285"/>
                  <a:pt x="3186546" y="1921164"/>
                </a:cubicBezTo>
                <a:cubicBezTo>
                  <a:pt x="3328170" y="1721043"/>
                  <a:pt x="3502121" y="860521"/>
                  <a:pt x="3676073" y="0"/>
                </a:cubicBezTo>
              </a:path>
            </a:pathLst>
          </a:cu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28" name="Straight Connector 27"/>
          <p:cNvCxnSpPr/>
          <p:nvPr/>
        </p:nvCxnSpPr>
        <p:spPr>
          <a:xfrm>
            <a:off x="2353147" y="2805112"/>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6600" y="1752600"/>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11441" y="3319462"/>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92094" y="2589213"/>
            <a:ext cx="457200" cy="1587"/>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0" y="1838325"/>
            <a:ext cx="457200" cy="158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63841" y="2417763"/>
            <a:ext cx="9906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828800" y="5638800"/>
            <a:ext cx="5334000" cy="707886"/>
          </a:xfrm>
          <a:prstGeom prst="rect">
            <a:avLst/>
          </a:prstGeom>
          <a:solidFill>
            <a:srgbClr val="FFFFCC"/>
          </a:solidFill>
          <a:ln>
            <a:solidFill>
              <a:schemeClr val="tx2">
                <a:lumMod val="60000"/>
                <a:lumOff val="40000"/>
              </a:schemeClr>
            </a:solidFill>
          </a:ln>
        </p:spPr>
        <p:txBody>
          <a:bodyPr wrap="square">
            <a:spAutoFit/>
          </a:bodyPr>
          <a:lstStyle/>
          <a:p>
            <a:pPr>
              <a:defRPr/>
            </a:pPr>
            <a:r>
              <a:rPr lang="sl-SI" sz="2000" smtClean="0">
                <a:solidFill>
                  <a:srgbClr val="1F497D">
                    <a:lumMod val="60000"/>
                    <a:lumOff val="40000"/>
                  </a:srgbClr>
                </a:solidFill>
                <a:latin typeface="Calibri"/>
              </a:rPr>
              <a:t>Kandidati za globalne ekstreme so stacionarne točke in točke na robu definicijskega območja.</a:t>
            </a:r>
            <a:endParaRPr lang="sl-SI"/>
          </a:p>
        </p:txBody>
      </p:sp>
      <p:sp>
        <p:nvSpPr>
          <p:cNvPr id="27668" name="Oval 10"/>
          <p:cNvSpPr>
            <a:spLocks noChangeAspect="1" noChangeArrowheads="1"/>
          </p:cNvSpPr>
          <p:nvPr/>
        </p:nvSpPr>
        <p:spPr bwMode="auto">
          <a:xfrm>
            <a:off x="1698625" y="590550"/>
            <a:ext cx="73025" cy="7302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7669" name="Oval 10"/>
          <p:cNvSpPr>
            <a:spLocks noChangeAspect="1" noChangeArrowheads="1"/>
          </p:cNvSpPr>
          <p:nvPr/>
        </p:nvSpPr>
        <p:spPr bwMode="auto">
          <a:xfrm>
            <a:off x="2576985" y="2743200"/>
            <a:ext cx="71437" cy="71437"/>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0" name="Oval 10"/>
          <p:cNvSpPr>
            <a:spLocks noChangeAspect="1" noChangeArrowheads="1"/>
          </p:cNvSpPr>
          <p:nvPr/>
        </p:nvSpPr>
        <p:spPr bwMode="auto">
          <a:xfrm>
            <a:off x="3457575" y="1717675"/>
            <a:ext cx="71438"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1" name="Oval 10"/>
          <p:cNvSpPr>
            <a:spLocks noChangeAspect="1" noChangeArrowheads="1"/>
          </p:cNvSpPr>
          <p:nvPr/>
        </p:nvSpPr>
        <p:spPr bwMode="auto">
          <a:xfrm>
            <a:off x="4197179" y="3281362"/>
            <a:ext cx="73025"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2" name="Oval 10"/>
          <p:cNvSpPr>
            <a:spLocks noChangeAspect="1" noChangeArrowheads="1"/>
          </p:cNvSpPr>
          <p:nvPr/>
        </p:nvSpPr>
        <p:spPr bwMode="auto">
          <a:xfrm>
            <a:off x="4643266" y="2384425"/>
            <a:ext cx="71437" cy="73025"/>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3" name="Oval 10"/>
          <p:cNvSpPr>
            <a:spLocks noChangeAspect="1" noChangeArrowheads="1"/>
          </p:cNvSpPr>
          <p:nvPr/>
        </p:nvSpPr>
        <p:spPr bwMode="auto">
          <a:xfrm>
            <a:off x="5157787" y="1797050"/>
            <a:ext cx="73025"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4" name="Oval 10"/>
          <p:cNvSpPr>
            <a:spLocks noChangeAspect="1" noChangeArrowheads="1"/>
          </p:cNvSpPr>
          <p:nvPr/>
        </p:nvSpPr>
        <p:spPr bwMode="auto">
          <a:xfrm>
            <a:off x="5569894" y="2533650"/>
            <a:ext cx="71438" cy="71438"/>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7675" name="Oval 10"/>
          <p:cNvSpPr>
            <a:spLocks noChangeAspect="1" noChangeArrowheads="1"/>
          </p:cNvSpPr>
          <p:nvPr/>
        </p:nvSpPr>
        <p:spPr bwMode="auto">
          <a:xfrm>
            <a:off x="6212188" y="573088"/>
            <a:ext cx="71438" cy="71437"/>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41" name="TextBox 40"/>
          <p:cNvSpPr txBox="1"/>
          <p:nvPr/>
        </p:nvSpPr>
        <p:spPr>
          <a:xfrm>
            <a:off x="2133600" y="4648200"/>
            <a:ext cx="6477000" cy="369332"/>
          </a:xfrm>
          <a:prstGeom prst="rect">
            <a:avLst/>
          </a:prstGeom>
          <a:noFill/>
        </p:spPr>
        <p:txBody>
          <a:bodyPr wrap="square" rtlCol="0">
            <a:spAutoFit/>
          </a:bodyPr>
          <a:lstStyle/>
          <a:p>
            <a:r>
              <a:rPr lang="sl-SI" smtClean="0">
                <a:solidFill>
                  <a:schemeClr val="tx2">
                    <a:lumMod val="60000"/>
                    <a:lumOff val="40000"/>
                  </a:schemeClr>
                </a:solidFill>
                <a:latin typeface="+mn-lt"/>
              </a:rPr>
              <a:t>Stacionarna točka ni nujno lokalni ekstrem, lahko je tudi prevoj.</a:t>
            </a:r>
          </a:p>
        </p:txBody>
      </p:sp>
      <p:sp>
        <p:nvSpPr>
          <p:cNvPr id="43" name="TextBox 42"/>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36" name="Picture 5" descr="C:\Users\rca\AppData\Local\Microsoft\Windows\Temporary Internet Files\Content.IE5\24T7L8TR\MC900442159[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9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766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27675"/>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7669"/>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7670"/>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27671"/>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27673"/>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7674"/>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nodeType="afterEffect">
                                  <p:stCondLst>
                                    <p:cond delay="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50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nodeType="afterEffect">
                                  <p:stCondLst>
                                    <p:cond delay="500"/>
                                  </p:stCondLst>
                                  <p:childTnLst>
                                    <p:set>
                                      <p:cBhvr>
                                        <p:cTn id="40" dur="1" fill="hold">
                                          <p:stCondLst>
                                            <p:cond delay="0"/>
                                          </p:stCondLst>
                                        </p:cTn>
                                        <p:tgtEl>
                                          <p:spTgt spid="30"/>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nodeType="afterEffect">
                                  <p:stCondLst>
                                    <p:cond delay="500"/>
                                  </p:stCondLst>
                                  <p:childTnLst>
                                    <p:set>
                                      <p:cBhvr>
                                        <p:cTn id="43" dur="1" fill="hold">
                                          <p:stCondLst>
                                            <p:cond delay="0"/>
                                          </p:stCondLst>
                                        </p:cTn>
                                        <p:tgtEl>
                                          <p:spTgt spid="32"/>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nodeType="afterEffect">
                                  <p:stCondLst>
                                    <p:cond delay="500"/>
                                  </p:stCondLst>
                                  <p:childTnLst>
                                    <p:set>
                                      <p:cBhvr>
                                        <p:cTn id="46" dur="1" fill="hold">
                                          <p:stCondLst>
                                            <p:cond delay="0"/>
                                          </p:stCondLst>
                                        </p:cTn>
                                        <p:tgtEl>
                                          <p:spTgt spid="31"/>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500"/>
                                  </p:stCondLst>
                                  <p:childTnLst>
                                    <p:set>
                                      <p:cBhvr>
                                        <p:cTn id="49" dur="1" fill="hold">
                                          <p:stCondLst>
                                            <p:cond delay="0"/>
                                          </p:stCondLst>
                                        </p:cTn>
                                        <p:tgtEl>
                                          <p:spTgt spid="27672"/>
                                        </p:tgtEl>
                                        <p:attrNameLst>
                                          <p:attrName>style.visibility</p:attrName>
                                        </p:attrNameLst>
                                      </p:cBhvr>
                                      <p:to>
                                        <p:strVal val="visible"/>
                                      </p:to>
                                    </p:set>
                                  </p:childTnLst>
                                </p:cTn>
                              </p:par>
                            </p:childTnLst>
                          </p:cTn>
                        </p:par>
                        <p:par>
                          <p:cTn id="50" fill="hold">
                            <p:stCondLst>
                              <p:cond delay="6500"/>
                            </p:stCondLst>
                            <p:childTnLst>
                              <p:par>
                                <p:cTn id="51" presetID="1" presetClass="entr" presetSubtype="0" fill="hold" nodeType="afterEffect">
                                  <p:stCondLst>
                                    <p:cond delay="50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5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 grpId="0"/>
      <p:bldP spid="23583" grpId="0"/>
      <p:bldP spid="23595" grpId="0"/>
      <p:bldP spid="35" grpId="0" animBg="1"/>
      <p:bldP spid="27668" grpId="0" animBg="1"/>
      <p:bldP spid="27669" grpId="0" animBg="1"/>
      <p:bldP spid="27670" grpId="0" animBg="1"/>
      <p:bldP spid="27671" grpId="0" animBg="1"/>
      <p:bldP spid="27672" grpId="0" animBg="1"/>
      <p:bldP spid="27673" grpId="0" animBg="1"/>
      <p:bldP spid="27674" grpId="0" animBg="1"/>
      <p:bldP spid="27675"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304800" y="514350"/>
            <a:ext cx="5297488" cy="400050"/>
          </a:xfrm>
          <a:prstGeom prst="rect">
            <a:avLst/>
          </a:prstGeom>
          <a:noFill/>
          <a:ln w="9525">
            <a:noFill/>
            <a:miter lim="800000"/>
            <a:headEnd/>
            <a:tailEnd/>
          </a:ln>
          <a:effectLst/>
        </p:spPr>
        <p:txBody>
          <a:bodyPr wrap="none">
            <a:spAutoFit/>
          </a:bodyPr>
          <a:lstStyle/>
          <a:p>
            <a:pPr>
              <a:defRPr/>
            </a:pPr>
            <a:r>
              <a:rPr lang="sl-SI" sz="2000" b="1">
                <a:solidFill>
                  <a:schemeClr val="tx2">
                    <a:lumMod val="60000"/>
                    <a:lumOff val="40000"/>
                  </a:schemeClr>
                </a:solidFill>
                <a:latin typeface="+mn-lt"/>
              </a:rPr>
              <a:t>LOKALNI EKSTREMI FUNKCIJ VEČ SPREMENLJIVK</a:t>
            </a:r>
            <a:endParaRPr lang="en-GB" sz="2000" b="1">
              <a:solidFill>
                <a:schemeClr val="tx2">
                  <a:lumMod val="60000"/>
                  <a:lumOff val="40000"/>
                </a:schemeClr>
              </a:solidFill>
              <a:latin typeface="+mn-lt"/>
            </a:endParaRPr>
          </a:p>
        </p:txBody>
      </p:sp>
      <p:sp>
        <p:nvSpPr>
          <p:cNvPr id="24589" name="Text Box 13"/>
          <p:cNvSpPr txBox="1">
            <a:spLocks noChangeArrowheads="1"/>
          </p:cNvSpPr>
          <p:nvPr/>
        </p:nvSpPr>
        <p:spPr bwMode="auto">
          <a:xfrm>
            <a:off x="4114800" y="2057400"/>
            <a:ext cx="3352800" cy="369888"/>
          </a:xfrm>
          <a:prstGeom prst="rect">
            <a:avLst/>
          </a:prstGeom>
          <a:noFill/>
          <a:ln w="25400">
            <a:noFill/>
            <a:miter lim="800000"/>
            <a:headEnd/>
            <a:tailEnd/>
          </a:ln>
          <a:effectLst/>
        </p:spPr>
        <p:txBody>
          <a:bodyPr>
            <a:spAutoFit/>
          </a:bodyPr>
          <a:lstStyle/>
          <a:p>
            <a:pPr>
              <a:defRPr/>
            </a:pPr>
            <a:r>
              <a:rPr lang="sl-SI">
                <a:solidFill>
                  <a:schemeClr val="tx2">
                    <a:lumMod val="60000"/>
                    <a:lumOff val="40000"/>
                  </a:schemeClr>
                </a:solidFill>
                <a:latin typeface="+mn-lt"/>
              </a:rPr>
              <a:t>vsi parcialni odvodi so enaki 0</a:t>
            </a:r>
            <a:endParaRPr lang="en-GB">
              <a:solidFill>
                <a:schemeClr val="tx2">
                  <a:lumMod val="60000"/>
                  <a:lumOff val="40000"/>
                </a:schemeClr>
              </a:solidFill>
              <a:latin typeface="+mn-lt"/>
            </a:endParaRPr>
          </a:p>
        </p:txBody>
      </p:sp>
      <p:sp>
        <p:nvSpPr>
          <p:cNvPr id="24594" name="Text Box 18"/>
          <p:cNvSpPr txBox="1">
            <a:spLocks noChangeArrowheads="1"/>
          </p:cNvSpPr>
          <p:nvPr/>
        </p:nvSpPr>
        <p:spPr bwMode="auto">
          <a:xfrm>
            <a:off x="1447800" y="2819400"/>
            <a:ext cx="5943600" cy="708025"/>
          </a:xfrm>
          <a:prstGeom prst="rect">
            <a:avLst/>
          </a:prstGeom>
          <a:solidFill>
            <a:srgbClr val="FFFFCC"/>
          </a:solidFill>
          <a:ln w="9525">
            <a:solidFill>
              <a:schemeClr val="tx2">
                <a:lumMod val="60000"/>
                <a:lumOff val="40000"/>
              </a:schemeClr>
            </a:solidFill>
            <a:miter lim="800000"/>
            <a:headEnd/>
            <a:tailEnd/>
          </a:ln>
          <a:effectLst/>
        </p:spPr>
        <p:txBody>
          <a:bodyPr>
            <a:spAutoFit/>
          </a:bodyPr>
          <a:lstStyle/>
          <a:p>
            <a:pPr algn="ctr">
              <a:defRPr/>
            </a:pPr>
            <a:r>
              <a:rPr lang="sl-SI" sz="2000">
                <a:solidFill>
                  <a:schemeClr val="tx2">
                    <a:lumMod val="60000"/>
                    <a:lumOff val="40000"/>
                  </a:schemeClr>
                </a:solidFill>
                <a:latin typeface="+mn-lt"/>
              </a:rPr>
              <a:t>Kandidati za lokalne ekstreme so v stacionarnih točkah, tj. v točkah, kjer so vsi parcialni odvodi enaki 0.</a:t>
            </a:r>
            <a:endParaRPr lang="en-GB" sz="2000">
              <a:solidFill>
                <a:schemeClr val="tx2">
                  <a:lumMod val="60000"/>
                  <a:lumOff val="40000"/>
                </a:schemeClr>
              </a:solidFill>
              <a:latin typeface="+mn-lt"/>
            </a:endParaRP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BDB179C5-F72C-4375-B270-D60B67DCAEE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15</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7410" name="Object 3"/>
          <p:cNvGraphicFramePr>
            <a:graphicFrameLocks noChangeAspect="1"/>
          </p:cNvGraphicFramePr>
          <p:nvPr/>
        </p:nvGraphicFramePr>
        <p:xfrm>
          <a:off x="719138" y="1044575"/>
          <a:ext cx="6519862" cy="420688"/>
        </p:xfrm>
        <a:graphic>
          <a:graphicData uri="http://schemas.openxmlformats.org/presentationml/2006/ole">
            <mc:AlternateContent xmlns:mc="http://schemas.openxmlformats.org/markup-compatibility/2006">
              <mc:Choice xmlns:v="urn:schemas-microsoft-com:vml" Requires="v">
                <p:oleObj spid="_x0000_s17535" name="Equation" r:id="rId3" imgW="4165560" imgH="253800" progId="Equation.DSMT4">
                  <p:embed/>
                </p:oleObj>
              </mc:Choice>
              <mc:Fallback>
                <p:oleObj name="Equation" r:id="rId3" imgW="4165560" imgH="253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044575"/>
                        <a:ext cx="6519862"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4"/>
          <p:cNvGraphicFramePr>
            <a:graphicFrameLocks noChangeAspect="1"/>
          </p:cNvGraphicFramePr>
          <p:nvPr/>
        </p:nvGraphicFramePr>
        <p:xfrm>
          <a:off x="1219200" y="1524000"/>
          <a:ext cx="4830762" cy="1150938"/>
        </p:xfrm>
        <a:graphic>
          <a:graphicData uri="http://schemas.openxmlformats.org/presentationml/2006/ole">
            <mc:AlternateContent xmlns:mc="http://schemas.openxmlformats.org/markup-compatibility/2006">
              <mc:Choice xmlns:v="urn:schemas-microsoft-com:vml" Requires="v">
                <p:oleObj spid="_x0000_s17536" name="Equation" r:id="rId5" imgW="3047760" imgH="685800" progId="Equation.DSMT4">
                  <p:embed/>
                </p:oleObj>
              </mc:Choice>
              <mc:Fallback>
                <p:oleObj name="Equation" r:id="rId5" imgW="3047760" imgH="685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524000"/>
                        <a:ext cx="4830762"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ounded Rectangle 21"/>
          <p:cNvSpPr/>
          <p:nvPr/>
        </p:nvSpPr>
        <p:spPr>
          <a:xfrm>
            <a:off x="304800" y="3657600"/>
            <a:ext cx="85344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3" name="Object 14"/>
          <p:cNvGraphicFramePr>
            <a:graphicFrameLocks noChangeAspect="1"/>
          </p:cNvGraphicFramePr>
          <p:nvPr/>
        </p:nvGraphicFramePr>
        <p:xfrm>
          <a:off x="457200" y="4038600"/>
          <a:ext cx="2487613" cy="381000"/>
        </p:xfrm>
        <a:graphic>
          <a:graphicData uri="http://schemas.openxmlformats.org/presentationml/2006/ole">
            <mc:AlternateContent xmlns:mc="http://schemas.openxmlformats.org/markup-compatibility/2006">
              <mc:Choice xmlns:v="urn:schemas-microsoft-com:vml" Requires="v">
                <p:oleObj spid="_x0000_s17537" name="Equation" r:id="rId7" imgW="1536480" imgH="228600" progId="Equation.DSMT4">
                  <p:embed/>
                </p:oleObj>
              </mc:Choice>
              <mc:Fallback>
                <p:oleObj name="Equation" r:id="rId7" imgW="1536480" imgH="2286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38600"/>
                        <a:ext cx="2487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6"/>
          <p:cNvGraphicFramePr>
            <a:graphicFrameLocks noChangeAspect="1"/>
          </p:cNvGraphicFramePr>
          <p:nvPr/>
        </p:nvGraphicFramePr>
        <p:xfrm>
          <a:off x="466725" y="4624388"/>
          <a:ext cx="3335338" cy="709612"/>
        </p:xfrm>
        <a:graphic>
          <a:graphicData uri="http://schemas.openxmlformats.org/presentationml/2006/ole">
            <mc:AlternateContent xmlns:mc="http://schemas.openxmlformats.org/markup-compatibility/2006">
              <mc:Choice xmlns:v="urn:schemas-microsoft-com:vml" Requires="v">
                <p:oleObj spid="_x0000_s17538" name="Equation" r:id="rId9" imgW="2336760" imgH="482400" progId="Equation.DSMT4">
                  <p:embed/>
                </p:oleObj>
              </mc:Choice>
              <mc:Fallback>
                <p:oleObj name="Equation" r:id="rId9" imgW="2336760" imgH="4824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25" y="4624388"/>
                        <a:ext cx="3335338"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nvGraphicFramePr>
        <p:xfrm>
          <a:off x="542925" y="5486400"/>
          <a:ext cx="3114675" cy="709613"/>
        </p:xfrm>
        <a:graphic>
          <a:graphicData uri="http://schemas.openxmlformats.org/presentationml/2006/ole">
            <mc:AlternateContent xmlns:mc="http://schemas.openxmlformats.org/markup-compatibility/2006">
              <mc:Choice xmlns:v="urn:schemas-microsoft-com:vml" Requires="v">
                <p:oleObj spid="_x0000_s17539" name="Equation" r:id="rId11" imgW="2184120" imgH="482400" progId="Equation.DSMT4">
                  <p:embed/>
                </p:oleObj>
              </mc:Choice>
              <mc:Fallback>
                <p:oleObj name="Equation" r:id="rId11" imgW="2184120" imgH="4824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925" y="5486400"/>
                        <a:ext cx="3114675"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2"/>
          <p:cNvGrpSpPr>
            <a:grpSpLocks/>
          </p:cNvGrpSpPr>
          <p:nvPr/>
        </p:nvGrpSpPr>
        <p:grpSpPr bwMode="auto">
          <a:xfrm>
            <a:off x="4038600" y="3913188"/>
            <a:ext cx="4343400" cy="2438400"/>
            <a:chOff x="4267200" y="3962400"/>
            <a:chExt cx="3889248" cy="2286000"/>
          </a:xfrm>
        </p:grpSpPr>
        <p:pic>
          <p:nvPicPr>
            <p:cNvPr id="17430" name="Picture 29" descr="ekstremi.tif"/>
            <p:cNvPicPr>
              <a:picLocks noChangeAspect="1"/>
            </p:cNvPicPr>
            <p:nvPr/>
          </p:nvPicPr>
          <p:blipFill>
            <a:blip r:embed="rId13" cstate="print">
              <a:clrChange>
                <a:clrFrom>
                  <a:srgbClr val="FFFFFE"/>
                </a:clrFrom>
                <a:clrTo>
                  <a:srgbClr val="FFFFFE">
                    <a:alpha val="0"/>
                  </a:srgbClr>
                </a:clrTo>
              </a:clrChange>
              <a:lum bright="10000"/>
            </a:blip>
            <a:srcRect t="5939" b="4988"/>
            <a:stretch>
              <a:fillRect/>
            </a:stretch>
          </p:blipFill>
          <p:spPr bwMode="auto">
            <a:xfrm>
              <a:off x="4267200" y="3962400"/>
              <a:ext cx="3889248" cy="2286000"/>
            </a:xfrm>
            <a:prstGeom prst="rect">
              <a:avLst/>
            </a:prstGeom>
            <a:noFill/>
            <a:ln w="9525">
              <a:noFill/>
              <a:miter lim="800000"/>
              <a:headEnd/>
              <a:tailEnd/>
            </a:ln>
          </p:spPr>
        </p:pic>
        <p:sp>
          <p:nvSpPr>
            <p:cNvPr id="27" name="Oval 10"/>
            <p:cNvSpPr>
              <a:spLocks noChangeAspect="1" noChangeArrowheads="1"/>
            </p:cNvSpPr>
            <p:nvPr/>
          </p:nvSpPr>
          <p:spPr bwMode="auto">
            <a:xfrm>
              <a:off x="5144655" y="4029363"/>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sp>
          <p:nvSpPr>
            <p:cNvPr id="31" name="Oval 10"/>
            <p:cNvSpPr>
              <a:spLocks noChangeAspect="1" noChangeArrowheads="1"/>
            </p:cNvSpPr>
            <p:nvPr/>
          </p:nvSpPr>
          <p:spPr bwMode="auto">
            <a:xfrm>
              <a:off x="7283400" y="4153478"/>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sp>
          <p:nvSpPr>
            <p:cNvPr id="32" name="Oval 10"/>
            <p:cNvSpPr>
              <a:spLocks noChangeAspect="1" noChangeArrowheads="1"/>
            </p:cNvSpPr>
            <p:nvPr/>
          </p:nvSpPr>
          <p:spPr bwMode="auto">
            <a:xfrm>
              <a:off x="6177344" y="5359928"/>
              <a:ext cx="108000" cy="108000"/>
            </a:xfrm>
            <a:prstGeom prst="ellipse">
              <a:avLst/>
            </a:prstGeom>
            <a:solidFill>
              <a:srgbClr val="FF0000"/>
            </a:solidFill>
            <a:ln w="3175">
              <a:solidFill>
                <a:srgbClr val="FF0000"/>
              </a:solidFill>
              <a:round/>
              <a:headEnd/>
              <a:tailEnd/>
            </a:ln>
            <a:scene3d>
              <a:camera prst="orthographicFront">
                <a:rot lat="18599993" lon="0" rev="0"/>
              </a:camera>
              <a:lightRig rig="threePt" dir="t"/>
            </a:scene3d>
          </p:spPr>
          <p:txBody>
            <a:bodyPr wrap="none" anchor="ctr">
              <a:spAutoFit/>
            </a:bodyPr>
            <a:lstStyle/>
            <a:p>
              <a:pPr>
                <a:defRPr/>
              </a:pPr>
              <a:endParaRPr lang="sl-SI"/>
            </a:p>
          </p:txBody>
        </p:sp>
      </p:grpSp>
      <p:sp>
        <p:nvSpPr>
          <p:cNvPr id="23" name="TextBox 22"/>
          <p:cNvSpPr txBox="1"/>
          <p:nvPr/>
        </p:nvSpPr>
        <p:spPr>
          <a:xfrm>
            <a:off x="4343400" y="3733800"/>
            <a:ext cx="1371600" cy="276225"/>
          </a:xfrm>
          <a:prstGeom prst="rect">
            <a:avLst/>
          </a:prstGeom>
          <a:noFill/>
        </p:spPr>
        <p:txBody>
          <a:bodyPr>
            <a:spAutoFit/>
          </a:bodyPr>
          <a:lstStyle/>
          <a:p>
            <a:pPr>
              <a:defRPr/>
            </a:pPr>
            <a:r>
              <a:rPr lang="en-US" sz="1200">
                <a:solidFill>
                  <a:schemeClr val="tx2">
                    <a:lumMod val="60000"/>
                    <a:lumOff val="40000"/>
                  </a:schemeClr>
                </a:solidFill>
                <a:latin typeface="+mn-lt"/>
              </a:rPr>
              <a:t>lokalni maksimum</a:t>
            </a:r>
            <a:endParaRPr lang="sl-SI" sz="1200">
              <a:solidFill>
                <a:schemeClr val="tx2">
                  <a:lumMod val="60000"/>
                  <a:lumOff val="40000"/>
                </a:schemeClr>
              </a:solidFill>
              <a:latin typeface="+mn-lt"/>
            </a:endParaRPr>
          </a:p>
        </p:txBody>
      </p:sp>
      <p:sp>
        <p:nvSpPr>
          <p:cNvPr id="24" name="TextBox 23"/>
          <p:cNvSpPr txBox="1"/>
          <p:nvPr/>
        </p:nvSpPr>
        <p:spPr>
          <a:xfrm>
            <a:off x="7086600" y="3838575"/>
            <a:ext cx="1371600" cy="276225"/>
          </a:xfrm>
          <a:prstGeom prst="rect">
            <a:avLst/>
          </a:prstGeom>
          <a:noFill/>
        </p:spPr>
        <p:txBody>
          <a:bodyPr>
            <a:spAutoFit/>
          </a:bodyPr>
          <a:lstStyle/>
          <a:p>
            <a:pPr>
              <a:defRPr/>
            </a:pPr>
            <a:r>
              <a:rPr lang="en-US" sz="1200">
                <a:solidFill>
                  <a:schemeClr val="tx2">
                    <a:lumMod val="60000"/>
                    <a:lumOff val="40000"/>
                  </a:schemeClr>
                </a:solidFill>
                <a:latin typeface="+mn-lt"/>
              </a:rPr>
              <a:t>lokalni maksimum</a:t>
            </a:r>
            <a:endParaRPr lang="sl-SI" sz="1200">
              <a:solidFill>
                <a:schemeClr val="tx2">
                  <a:lumMod val="60000"/>
                  <a:lumOff val="40000"/>
                </a:schemeClr>
              </a:solidFill>
              <a:latin typeface="+mn-lt"/>
            </a:endParaRPr>
          </a:p>
        </p:txBody>
      </p:sp>
      <p:sp>
        <p:nvSpPr>
          <p:cNvPr id="25" name="TextBox 24"/>
          <p:cNvSpPr txBox="1"/>
          <p:nvPr/>
        </p:nvSpPr>
        <p:spPr>
          <a:xfrm>
            <a:off x="6019800" y="5029200"/>
            <a:ext cx="533400" cy="276225"/>
          </a:xfrm>
          <a:prstGeom prst="rect">
            <a:avLst/>
          </a:prstGeom>
          <a:noFill/>
        </p:spPr>
        <p:txBody>
          <a:bodyPr>
            <a:spAutoFit/>
          </a:bodyPr>
          <a:lstStyle/>
          <a:p>
            <a:pPr>
              <a:defRPr/>
            </a:pPr>
            <a:r>
              <a:rPr lang="en-US" sz="1200">
                <a:solidFill>
                  <a:schemeClr val="tx2">
                    <a:lumMod val="60000"/>
                    <a:lumOff val="40000"/>
                  </a:schemeClr>
                </a:solidFill>
                <a:latin typeface="+mn-lt"/>
              </a:rPr>
              <a:t>sedlo</a:t>
            </a:r>
            <a:endParaRPr lang="sl-SI" sz="1200">
              <a:solidFill>
                <a:schemeClr val="tx2">
                  <a:lumMod val="60000"/>
                  <a:lumOff val="40000"/>
                </a:schemeClr>
              </a:solidFill>
              <a:latin typeface="+mn-lt"/>
            </a:endParaRPr>
          </a:p>
        </p:txBody>
      </p:sp>
      <p:sp>
        <p:nvSpPr>
          <p:cNvPr id="28" name="TextBox 2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29" name="Picture 5" descr="C:\Users\rca\AppData\Local\Microsoft\Windows\Temporary Internet Files\Content.IE5\24T7L8TR\MC900442159[1].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9" grpId="0"/>
      <p:bldP spid="24594" grpId="0" animBg="1"/>
      <p:bldP spid="22" grpId="0" animBg="1"/>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5410200" y="1447800"/>
            <a:ext cx="3200400" cy="369332"/>
          </a:xfrm>
          <a:prstGeom prst="rect">
            <a:avLst/>
          </a:prstGeom>
          <a:noFill/>
          <a:ln w="9525">
            <a:noFill/>
            <a:miter lim="800000"/>
            <a:headEnd/>
            <a:tailEnd/>
          </a:ln>
          <a:effectLst/>
        </p:spPr>
        <p:txBody>
          <a:bodyPr wrap="square">
            <a:spAutoFit/>
          </a:bodyPr>
          <a:lstStyle/>
          <a:p>
            <a:pPr>
              <a:defRPr/>
            </a:pPr>
            <a:r>
              <a:rPr lang="en-US">
                <a:solidFill>
                  <a:schemeClr val="tx2">
                    <a:lumMod val="60000"/>
                    <a:lumOff val="40000"/>
                  </a:schemeClr>
                </a:solidFill>
                <a:latin typeface="+mn-lt"/>
              </a:rPr>
              <a:t>Ali </a:t>
            </a:r>
            <a:r>
              <a:rPr lang="sl-SI" smtClean="0">
                <a:solidFill>
                  <a:schemeClr val="tx2">
                    <a:lumMod val="60000"/>
                    <a:lumOff val="40000"/>
                  </a:schemeClr>
                </a:solidFill>
                <a:latin typeface="+mn-lt"/>
              </a:rPr>
              <a:t>obstaja tudi točna formula</a:t>
            </a:r>
            <a:r>
              <a:rPr lang="en-US" smtClean="0">
                <a:solidFill>
                  <a:schemeClr val="tx2">
                    <a:lumMod val="60000"/>
                    <a:lumOff val="40000"/>
                  </a:schemeClr>
                </a:solidFill>
                <a:latin typeface="+mn-lt"/>
              </a:rPr>
              <a:t>?</a:t>
            </a:r>
            <a:endParaRPr lang="en-GB">
              <a:solidFill>
                <a:schemeClr val="tx2">
                  <a:lumMod val="60000"/>
                  <a:lumOff val="40000"/>
                </a:schemeClr>
              </a:solidFill>
              <a:latin typeface="+mn-lt"/>
            </a:endParaRPr>
          </a:p>
        </p:txBody>
      </p:sp>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D9AC4F4-5732-4D07-8C49-B215E4F6E54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16</a:t>
            </a:fld>
            <a:endParaRPr lang="en-US" sz="1200" b="1">
              <a:solidFill>
                <a:schemeClr val="bg1"/>
              </a:solidFill>
              <a:effectLst>
                <a:outerShdw blurRad="38100" dist="38100" dir="2700000" algn="tl">
                  <a:srgbClr val="000000">
                    <a:alpha val="43137"/>
                  </a:srgbClr>
                </a:outerShdw>
              </a:effectLst>
              <a:latin typeface="+mn-lt"/>
            </a:endParaRPr>
          </a:p>
        </p:txBody>
      </p:sp>
      <p:sp>
        <p:nvSpPr>
          <p:cNvPr id="30" name="Freeform 29"/>
          <p:cNvSpPr/>
          <p:nvPr/>
        </p:nvSpPr>
        <p:spPr>
          <a:xfrm>
            <a:off x="547688" y="2182813"/>
            <a:ext cx="4262437" cy="1401762"/>
          </a:xfrm>
          <a:custGeom>
            <a:avLst/>
            <a:gdLst>
              <a:gd name="connsiteX0" fmla="*/ 0 w 4110181"/>
              <a:gd name="connsiteY0" fmla="*/ 1402388 h 1402388"/>
              <a:gd name="connsiteX1" fmla="*/ 563418 w 4110181"/>
              <a:gd name="connsiteY1" fmla="*/ 26170 h 1402388"/>
              <a:gd name="connsiteX2" fmla="*/ 1801090 w 4110181"/>
              <a:gd name="connsiteY2" fmla="*/ 1245370 h 1402388"/>
              <a:gd name="connsiteX3" fmla="*/ 2475345 w 4110181"/>
              <a:gd name="connsiteY3" fmla="*/ 635770 h 1402388"/>
              <a:gd name="connsiteX4" fmla="*/ 4110181 w 4110181"/>
              <a:gd name="connsiteY4"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2475345 w 4110181"/>
              <a:gd name="connsiteY3" fmla="*/ 635770 h 1402388"/>
              <a:gd name="connsiteX4" fmla="*/ 3475181 w 4110181"/>
              <a:gd name="connsiteY4" fmla="*/ 425643 h 1402388"/>
              <a:gd name="connsiteX5" fmla="*/ 4110181 w 4110181"/>
              <a:gd name="connsiteY5"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3475181 w 4110181"/>
              <a:gd name="connsiteY3" fmla="*/ 425643 h 1402388"/>
              <a:gd name="connsiteX4" fmla="*/ 4110181 w 4110181"/>
              <a:gd name="connsiteY4" fmla="*/ 1291552 h 1402388"/>
              <a:gd name="connsiteX0" fmla="*/ 0 w 4110181"/>
              <a:gd name="connsiteY0" fmla="*/ 1402388 h 1402388"/>
              <a:gd name="connsiteX1" fmla="*/ 563418 w 4110181"/>
              <a:gd name="connsiteY1" fmla="*/ 26170 h 1402388"/>
              <a:gd name="connsiteX2" fmla="*/ 1801090 w 4110181"/>
              <a:gd name="connsiteY2" fmla="*/ 1245370 h 1402388"/>
              <a:gd name="connsiteX3" fmla="*/ 3475181 w 4110181"/>
              <a:gd name="connsiteY3" fmla="*/ 425643 h 1402388"/>
              <a:gd name="connsiteX4" fmla="*/ 4110181 w 4110181"/>
              <a:gd name="connsiteY4" fmla="*/ 1291552 h 1402388"/>
              <a:gd name="connsiteX0" fmla="*/ 0 w 4262581"/>
              <a:gd name="connsiteY0" fmla="*/ 1402388 h 1402388"/>
              <a:gd name="connsiteX1" fmla="*/ 563418 w 4262581"/>
              <a:gd name="connsiteY1" fmla="*/ 26170 h 1402388"/>
              <a:gd name="connsiteX2" fmla="*/ 1801090 w 4262581"/>
              <a:gd name="connsiteY2" fmla="*/ 1245370 h 1402388"/>
              <a:gd name="connsiteX3" fmla="*/ 3475181 w 4262581"/>
              <a:gd name="connsiteY3" fmla="*/ 425643 h 1402388"/>
              <a:gd name="connsiteX4" fmla="*/ 4262581 w 4262581"/>
              <a:gd name="connsiteY4" fmla="*/ 1062952 h 140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81" h="1402388">
                <a:moveTo>
                  <a:pt x="0" y="1402388"/>
                </a:moveTo>
                <a:cubicBezTo>
                  <a:pt x="131618" y="727364"/>
                  <a:pt x="263236" y="52340"/>
                  <a:pt x="563418" y="26170"/>
                </a:cubicBezTo>
                <a:cubicBezTo>
                  <a:pt x="863600" y="0"/>
                  <a:pt x="1315796" y="1178791"/>
                  <a:pt x="1801090" y="1245370"/>
                </a:cubicBezTo>
                <a:cubicBezTo>
                  <a:pt x="2286384" y="1311949"/>
                  <a:pt x="3064932" y="456046"/>
                  <a:pt x="3475181" y="425643"/>
                </a:cubicBezTo>
                <a:cubicBezTo>
                  <a:pt x="3885430" y="395240"/>
                  <a:pt x="4050914" y="774316"/>
                  <a:pt x="4262581" y="1062952"/>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32" name="Straight Connector 31"/>
          <p:cNvCxnSpPr/>
          <p:nvPr/>
        </p:nvCxnSpPr>
        <p:spPr>
          <a:xfrm flipV="1">
            <a:off x="457200" y="2263775"/>
            <a:ext cx="1295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81000" y="1752600"/>
            <a:ext cx="1295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00200" y="3101975"/>
            <a:ext cx="1600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0" y="3357563"/>
            <a:ext cx="1600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48000" y="2797175"/>
            <a:ext cx="1905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048000" y="2492375"/>
            <a:ext cx="19050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
          <p:cNvSpPr>
            <a:spLocks noChangeArrowheads="1"/>
          </p:cNvSpPr>
          <p:nvPr/>
        </p:nvSpPr>
        <p:spPr bwMode="auto">
          <a:xfrm>
            <a:off x="5334000" y="2133600"/>
            <a:ext cx="3429000" cy="1323439"/>
          </a:xfrm>
          <a:prstGeom prst="rect">
            <a:avLst/>
          </a:prstGeom>
          <a:noFill/>
          <a:ln w="9525">
            <a:noFill/>
            <a:miter lim="800000"/>
            <a:headEnd/>
            <a:tailEnd/>
          </a:ln>
          <a:effectLst/>
        </p:spPr>
        <p:txBody>
          <a:bodyPr wrap="square">
            <a:spAutoFit/>
          </a:bodyPr>
          <a:lstStyle/>
          <a:p>
            <a:pPr algn="just">
              <a:defRPr/>
            </a:pPr>
            <a:r>
              <a:rPr lang="sl-SI" sz="1600">
                <a:solidFill>
                  <a:schemeClr val="tx2">
                    <a:lumMod val="60000"/>
                    <a:lumOff val="40000"/>
                  </a:schemeClr>
                </a:solidFill>
                <a:latin typeface="+mn-lt"/>
              </a:rPr>
              <a:t>Za vsako sekanto lahko najdemo vzporedno tangento (npr. </a:t>
            </a:r>
            <a:r>
              <a:rPr lang="en-US" sz="1600">
                <a:solidFill>
                  <a:schemeClr val="tx2">
                    <a:lumMod val="60000"/>
                    <a:lumOff val="40000"/>
                  </a:schemeClr>
                </a:solidFill>
                <a:latin typeface="+mn-lt"/>
              </a:rPr>
              <a:t>povpre</a:t>
            </a:r>
            <a:r>
              <a:rPr lang="sl-SI" sz="1600">
                <a:solidFill>
                  <a:schemeClr val="tx2">
                    <a:lumMod val="60000"/>
                    <a:lumOff val="40000"/>
                  </a:schemeClr>
                </a:solidFill>
                <a:latin typeface="+mn-lt"/>
              </a:rPr>
              <a:t>čna hitrost na danem časovnem intervalu je </a:t>
            </a:r>
            <a:r>
              <a:rPr lang="sl-SI" sz="1600" smtClean="0">
                <a:solidFill>
                  <a:schemeClr val="tx2">
                    <a:lumMod val="60000"/>
                    <a:lumOff val="40000"/>
                  </a:schemeClr>
                </a:solidFill>
                <a:latin typeface="+mn-lt"/>
              </a:rPr>
              <a:t>vedno enaka  </a:t>
            </a:r>
            <a:r>
              <a:rPr lang="sl-SI" sz="1600">
                <a:solidFill>
                  <a:schemeClr val="tx2">
                    <a:lumMod val="60000"/>
                    <a:lumOff val="40000"/>
                  </a:schemeClr>
                </a:solidFill>
                <a:latin typeface="+mn-lt"/>
              </a:rPr>
              <a:t>hitrosti v nekem vmesnem trenutku). </a:t>
            </a:r>
            <a:endParaRPr lang="en-GB" sz="1600">
              <a:solidFill>
                <a:schemeClr val="tx2">
                  <a:lumMod val="60000"/>
                  <a:lumOff val="40000"/>
                </a:schemeClr>
              </a:solidFill>
              <a:latin typeface="+mn-lt"/>
            </a:endParaRPr>
          </a:p>
        </p:txBody>
      </p:sp>
      <p:cxnSp>
        <p:nvCxnSpPr>
          <p:cNvPr id="42" name="Straight Arrow Connector 41"/>
          <p:cNvCxnSpPr/>
          <p:nvPr/>
        </p:nvCxnSpPr>
        <p:spPr>
          <a:xfrm rot="16200000" flipV="1">
            <a:off x="876300" y="2454275"/>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2269331" y="3312319"/>
            <a:ext cx="173038"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3848101" y="2759075"/>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1000" y="457200"/>
            <a:ext cx="2743200" cy="400050"/>
          </a:xfrm>
          <a:prstGeom prst="rect">
            <a:avLst/>
          </a:prstGeom>
          <a:noFill/>
        </p:spPr>
        <p:txBody>
          <a:bodyPr>
            <a:spAutoFit/>
          </a:bodyPr>
          <a:lstStyle/>
          <a:p>
            <a:pPr>
              <a:defRPr/>
            </a:pPr>
            <a:r>
              <a:rPr lang="sl-SI" sz="2000" b="1">
                <a:solidFill>
                  <a:schemeClr val="tx2">
                    <a:lumMod val="60000"/>
                    <a:lumOff val="40000"/>
                  </a:schemeClr>
                </a:solidFill>
                <a:latin typeface="+mn-lt"/>
              </a:rPr>
              <a:t>LAGRANGEV  IZREK</a:t>
            </a:r>
          </a:p>
        </p:txBody>
      </p:sp>
      <p:grpSp>
        <p:nvGrpSpPr>
          <p:cNvPr id="37" name="Group 36"/>
          <p:cNvGrpSpPr/>
          <p:nvPr/>
        </p:nvGrpSpPr>
        <p:grpSpPr>
          <a:xfrm>
            <a:off x="381000" y="914400"/>
            <a:ext cx="7004050" cy="369332"/>
            <a:chOff x="609600" y="1066800"/>
            <a:chExt cx="7004050" cy="369332"/>
          </a:xfrm>
        </p:grpSpPr>
        <p:graphicFrame>
          <p:nvGraphicFramePr>
            <p:cNvPr id="18445" name="Object 20"/>
            <p:cNvGraphicFramePr>
              <a:graphicFrameLocks noChangeAspect="1"/>
            </p:cNvGraphicFramePr>
            <p:nvPr/>
          </p:nvGraphicFramePr>
          <p:xfrm>
            <a:off x="4724400" y="1066800"/>
            <a:ext cx="2889250" cy="346075"/>
          </p:xfrm>
          <a:graphic>
            <a:graphicData uri="http://schemas.openxmlformats.org/presentationml/2006/ole">
              <mc:AlternateContent xmlns:mc="http://schemas.openxmlformats.org/markup-compatibility/2006">
                <mc:Choice xmlns:v="urn:schemas-microsoft-com:vml" Requires="v">
                  <p:oleObj spid="_x0000_s18584" name="Equation" r:id="rId3" imgW="1688760" imgH="203040" progId="Equation.DSMT4">
                    <p:embed/>
                  </p:oleObj>
                </mc:Choice>
                <mc:Fallback>
                  <p:oleObj name="Equation" r:id="rId3" imgW="1688760" imgH="20304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28892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609600" y="1066800"/>
              <a:ext cx="6781800" cy="369332"/>
            </a:xfrm>
            <a:prstGeom prst="rect">
              <a:avLst/>
            </a:prstGeom>
            <a:noFill/>
          </p:spPr>
          <p:txBody>
            <a:bodyPr wrap="square" rtlCol="0">
              <a:spAutoFit/>
            </a:bodyPr>
            <a:lstStyle/>
            <a:p>
              <a:r>
                <a:rPr lang="sl-SI" smtClean="0">
                  <a:solidFill>
                    <a:schemeClr val="tx2">
                      <a:lumMod val="60000"/>
                      <a:lumOff val="40000"/>
                    </a:schemeClr>
                  </a:solidFill>
                  <a:latin typeface="+mn-lt"/>
                </a:rPr>
                <a:t>Iz definicije odvoda sledi približna formula </a:t>
              </a:r>
            </a:p>
          </p:txBody>
        </p:sp>
      </p:grpSp>
      <p:grpSp>
        <p:nvGrpSpPr>
          <p:cNvPr id="41" name="Group 35"/>
          <p:cNvGrpSpPr>
            <a:grpSpLocks noChangeAspect="1"/>
          </p:cNvGrpSpPr>
          <p:nvPr/>
        </p:nvGrpSpPr>
        <p:grpSpPr bwMode="auto">
          <a:xfrm>
            <a:off x="5102225" y="4194175"/>
            <a:ext cx="3584575" cy="2206625"/>
            <a:chOff x="5029200" y="3657600"/>
            <a:chExt cx="3733800" cy="2298993"/>
          </a:xfrm>
        </p:grpSpPr>
        <p:grpSp>
          <p:nvGrpSpPr>
            <p:cNvPr id="43" name="Group 34"/>
            <p:cNvGrpSpPr>
              <a:grpSpLocks/>
            </p:cNvGrpSpPr>
            <p:nvPr/>
          </p:nvGrpSpPr>
          <p:grpSpPr bwMode="auto">
            <a:xfrm>
              <a:off x="5029200" y="3657600"/>
              <a:ext cx="3733800" cy="2210594"/>
              <a:chOff x="5029200" y="3657600"/>
              <a:chExt cx="3733800" cy="2210594"/>
            </a:xfrm>
          </p:grpSpPr>
          <p:cxnSp>
            <p:nvCxnSpPr>
              <p:cNvPr id="50" name="Straight Arrow Connector 49"/>
              <p:cNvCxnSpPr/>
              <p:nvPr/>
            </p:nvCxnSpPr>
            <p:spPr>
              <a:xfrm>
                <a:off x="5029200" y="5680383"/>
                <a:ext cx="3733800" cy="1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4169095" y="4744247"/>
                <a:ext cx="2174947" cy="1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5703864" y="4196788"/>
                <a:ext cx="2359670" cy="1457132"/>
              </a:xfrm>
              <a:custGeom>
                <a:avLst/>
                <a:gdLst>
                  <a:gd name="connsiteX0" fmla="*/ 0 w 2817090"/>
                  <a:gd name="connsiteY0" fmla="*/ 1685637 h 1685637"/>
                  <a:gd name="connsiteX1" fmla="*/ 1293090 w 2817090"/>
                  <a:gd name="connsiteY1" fmla="*/ 115455 h 1685637"/>
                  <a:gd name="connsiteX2" fmla="*/ 2817090 w 2817090"/>
                  <a:gd name="connsiteY2" fmla="*/ 992909 h 1685637"/>
                  <a:gd name="connsiteX0" fmla="*/ 0 w 2817090"/>
                  <a:gd name="connsiteY0" fmla="*/ 1418937 h 1418937"/>
                  <a:gd name="connsiteX1" fmla="*/ 1293090 w 2817090"/>
                  <a:gd name="connsiteY1" fmla="*/ 77355 h 1418937"/>
                  <a:gd name="connsiteX2" fmla="*/ 2817090 w 2817090"/>
                  <a:gd name="connsiteY2" fmla="*/ 954809 h 1418937"/>
                  <a:gd name="connsiteX0" fmla="*/ 0 w 2664690"/>
                  <a:gd name="connsiteY0" fmla="*/ 1418937 h 1418937"/>
                  <a:gd name="connsiteX1" fmla="*/ 1140690 w 2664690"/>
                  <a:gd name="connsiteY1" fmla="*/ 77355 h 1418937"/>
                  <a:gd name="connsiteX2" fmla="*/ 2664690 w 2664690"/>
                  <a:gd name="connsiteY2" fmla="*/ 954809 h 1418937"/>
                  <a:gd name="connsiteX0" fmla="*/ 0 w 2359890"/>
                  <a:gd name="connsiteY0" fmla="*/ 1457037 h 1457037"/>
                  <a:gd name="connsiteX1" fmla="*/ 1140690 w 2359890"/>
                  <a:gd name="connsiteY1" fmla="*/ 115455 h 1457037"/>
                  <a:gd name="connsiteX2" fmla="*/ 2359890 w 2359890"/>
                  <a:gd name="connsiteY2" fmla="*/ 764309 h 1457037"/>
                </a:gdLst>
                <a:ahLst/>
                <a:cxnLst>
                  <a:cxn ang="0">
                    <a:pos x="connsiteX0" y="connsiteY0"/>
                  </a:cxn>
                  <a:cxn ang="0">
                    <a:pos x="connsiteX1" y="connsiteY1"/>
                  </a:cxn>
                  <a:cxn ang="0">
                    <a:pos x="connsiteX2" y="connsiteY2"/>
                  </a:cxn>
                </a:cxnLst>
                <a:rect l="l" t="t" r="r" b="b"/>
                <a:pathLst>
                  <a:path w="2359890" h="1457037">
                    <a:moveTo>
                      <a:pt x="0" y="1457037"/>
                    </a:moveTo>
                    <a:cubicBezTo>
                      <a:pt x="411787" y="729673"/>
                      <a:pt x="747375" y="230910"/>
                      <a:pt x="1140690" y="115455"/>
                    </a:cubicBezTo>
                    <a:cubicBezTo>
                      <a:pt x="1534005" y="0"/>
                      <a:pt x="1832647" y="267854"/>
                      <a:pt x="2359890" y="764309"/>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53" name="Straight Connector 52"/>
              <p:cNvCxnSpPr/>
              <p:nvPr/>
            </p:nvCxnSpPr>
            <p:spPr>
              <a:xfrm flipV="1">
                <a:off x="5485590" y="4266254"/>
                <a:ext cx="2897085" cy="114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333460" y="3750221"/>
                <a:ext cx="2895432" cy="114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731928" y="5467023"/>
                <a:ext cx="423412" cy="330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7066297" y="5124656"/>
                <a:ext cx="1108148" cy="330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129516" y="5011360"/>
                <a:ext cx="1336393" cy="1653"/>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Object 14"/>
            <p:cNvGraphicFramePr>
              <a:graphicFrameLocks noChangeAspect="1"/>
            </p:cNvGraphicFramePr>
            <p:nvPr/>
          </p:nvGraphicFramePr>
          <p:xfrm>
            <a:off x="5853024" y="5671131"/>
            <a:ext cx="215268" cy="276225"/>
          </p:xfrm>
          <a:graphic>
            <a:graphicData uri="http://schemas.openxmlformats.org/presentationml/2006/ole">
              <mc:AlternateContent xmlns:mc="http://schemas.openxmlformats.org/markup-compatibility/2006">
                <mc:Choice xmlns:v="urn:schemas-microsoft-com:vml" Requires="v">
                  <p:oleObj spid="_x0000_s18585" name="Equation" r:id="rId5" imgW="177480" imgH="228600" progId="Equation.DSMT4">
                    <p:embed/>
                  </p:oleObj>
                </mc:Choice>
                <mc:Fallback>
                  <p:oleObj name="Equation" r:id="rId5" imgW="177480" imgH="228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024" y="5671131"/>
                          <a:ext cx="215268"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5"/>
            <p:cNvGraphicFramePr>
              <a:graphicFrameLocks noChangeAspect="1"/>
            </p:cNvGraphicFramePr>
            <p:nvPr/>
          </p:nvGraphicFramePr>
          <p:xfrm>
            <a:off x="7534554" y="5680367"/>
            <a:ext cx="200028" cy="276226"/>
          </p:xfrm>
          <a:graphic>
            <a:graphicData uri="http://schemas.openxmlformats.org/presentationml/2006/ole">
              <mc:AlternateContent xmlns:mc="http://schemas.openxmlformats.org/markup-compatibility/2006">
                <mc:Choice xmlns:v="urn:schemas-microsoft-com:vml" Requires="v">
                  <p:oleObj spid="_x0000_s18586" name="Equation" r:id="rId7" imgW="164880" imgH="228600" progId="Equation.DSMT4">
                    <p:embed/>
                  </p:oleObj>
                </mc:Choice>
                <mc:Fallback>
                  <p:oleObj name="Equation" r:id="rId7" imgW="164880" imgH="2286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4554" y="5680367"/>
                          <a:ext cx="200028" cy="27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16"/>
            <p:cNvGraphicFramePr>
              <a:graphicFrameLocks noChangeAspect="1"/>
            </p:cNvGraphicFramePr>
            <p:nvPr/>
          </p:nvGraphicFramePr>
          <p:xfrm>
            <a:off x="6744852" y="5742270"/>
            <a:ext cx="121920" cy="200028"/>
          </p:xfrm>
          <a:graphic>
            <a:graphicData uri="http://schemas.openxmlformats.org/presentationml/2006/ole">
              <mc:AlternateContent xmlns:mc="http://schemas.openxmlformats.org/markup-compatibility/2006">
                <mc:Choice xmlns:v="urn:schemas-microsoft-com:vml" Requires="v">
                  <p:oleObj spid="_x0000_s18587" name="Equation" r:id="rId9" imgW="101520" imgH="164880" progId="Equation.DSMT4">
                    <p:embed/>
                  </p:oleObj>
                </mc:Choice>
                <mc:Fallback>
                  <p:oleObj name="Equation" r:id="rId9" imgW="101520" imgH="1648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4852" y="5742270"/>
                          <a:ext cx="121920" cy="200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7"/>
            <p:cNvGraphicFramePr>
              <a:graphicFrameLocks noChangeAspect="1"/>
            </p:cNvGraphicFramePr>
            <p:nvPr/>
          </p:nvGraphicFramePr>
          <p:xfrm>
            <a:off x="5715000" y="3733800"/>
            <a:ext cx="1449387" cy="473075"/>
          </p:xfrm>
          <a:graphic>
            <a:graphicData uri="http://schemas.openxmlformats.org/presentationml/2006/ole">
              <mc:AlternateContent xmlns:mc="http://schemas.openxmlformats.org/markup-compatibility/2006">
                <mc:Choice xmlns:v="urn:schemas-microsoft-com:vml" Requires="v">
                  <p:oleObj spid="_x0000_s18588" name="Equation" r:id="rId11" imgW="1434960" imgH="469800" progId="Equation.DSMT4">
                    <p:embed/>
                  </p:oleObj>
                </mc:Choice>
                <mc:Fallback>
                  <p:oleObj name="Equation" r:id="rId11" imgW="1434960" imgH="4698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3733800"/>
                          <a:ext cx="144938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9" name="Group 79"/>
          <p:cNvGrpSpPr>
            <a:grpSpLocks/>
          </p:cNvGrpSpPr>
          <p:nvPr/>
        </p:nvGrpSpPr>
        <p:grpSpPr bwMode="auto">
          <a:xfrm>
            <a:off x="304800" y="4343400"/>
            <a:ext cx="4343400" cy="1752600"/>
            <a:chOff x="838199" y="990600"/>
            <a:chExt cx="4343400" cy="1600200"/>
          </a:xfrm>
        </p:grpSpPr>
        <p:sp>
          <p:nvSpPr>
            <p:cNvPr id="60" name="Rectangle 59"/>
            <p:cNvSpPr/>
            <p:nvPr/>
          </p:nvSpPr>
          <p:spPr>
            <a:xfrm>
              <a:off x="838199" y="990600"/>
              <a:ext cx="4343400" cy="1600200"/>
            </a:xfrm>
            <a:prstGeom prst="rect">
              <a:avLst/>
            </a:prstGeom>
            <a:solidFill>
              <a:srgbClr val="FFFFCC"/>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nvGrpSpPr>
            <p:cNvPr id="61" name="Group 77"/>
            <p:cNvGrpSpPr>
              <a:grpSpLocks/>
            </p:cNvGrpSpPr>
            <p:nvPr/>
          </p:nvGrpSpPr>
          <p:grpSpPr bwMode="auto">
            <a:xfrm>
              <a:off x="838199" y="990600"/>
              <a:ext cx="4343400" cy="1461053"/>
              <a:chOff x="380999" y="914400"/>
              <a:chExt cx="4343400" cy="1461053"/>
            </a:xfrm>
          </p:grpSpPr>
          <p:sp>
            <p:nvSpPr>
              <p:cNvPr id="62" name="Text Box 9"/>
              <p:cNvSpPr txBox="1">
                <a:spLocks noChangeArrowheads="1"/>
              </p:cNvSpPr>
              <p:nvPr/>
            </p:nvSpPr>
            <p:spPr bwMode="auto">
              <a:xfrm>
                <a:off x="380999" y="914400"/>
                <a:ext cx="4343400" cy="646331"/>
              </a:xfrm>
              <a:prstGeom prst="rect">
                <a:avLst/>
              </a:prstGeom>
              <a:noFill/>
              <a:ln w="25400">
                <a:noFill/>
                <a:miter lim="800000"/>
                <a:headEnd/>
                <a:tailEnd/>
              </a:ln>
            </p:spPr>
            <p:txBody>
              <a:bodyPr wrap="square">
                <a:spAutoFit/>
              </a:bodyPr>
              <a:lstStyle/>
              <a:p>
                <a:pPr>
                  <a:defRPr/>
                </a:pPr>
                <a:r>
                  <a:rPr lang="sl-SI" smtClean="0">
                    <a:solidFill>
                      <a:schemeClr val="tx2">
                        <a:lumMod val="60000"/>
                        <a:lumOff val="40000"/>
                      </a:schemeClr>
                    </a:solidFill>
                    <a:latin typeface="+mn-lt"/>
                  </a:rPr>
                  <a:t>Za odvedljivo funkcijo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r>
                  <a:rPr lang="sl-SI" smtClean="0">
                    <a:solidFill>
                      <a:schemeClr val="tx2">
                        <a:lumMod val="60000"/>
                        <a:lumOff val="40000"/>
                      </a:schemeClr>
                    </a:solidFill>
                    <a:latin typeface="+mn-lt"/>
                  </a:rPr>
                  <a:t>velja: med  </a:t>
                </a:r>
                <a:r>
                  <a:rPr lang="sl-SI">
                    <a:solidFill>
                      <a:schemeClr val="tx2">
                        <a:lumMod val="60000"/>
                        <a:lumOff val="40000"/>
                      </a:schemeClr>
                    </a:solidFill>
                    <a:latin typeface="+mn-lt"/>
                  </a:rPr>
                  <a:t>vsakim parom točk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rPr>
                  <a:t> </a:t>
                </a:r>
                <a:r>
                  <a:rPr lang="sl-SI">
                    <a:solidFill>
                      <a:schemeClr val="tx2">
                        <a:lumMod val="60000"/>
                        <a:lumOff val="40000"/>
                      </a:schemeClr>
                    </a:solidFill>
                    <a:latin typeface="+mn-lt"/>
                  </a:rPr>
                  <a:t>obstaja </a:t>
                </a:r>
                <a:r>
                  <a:rPr lang="sl-SI" smtClean="0">
                    <a:solidFill>
                      <a:schemeClr val="tx2">
                        <a:lumMod val="60000"/>
                        <a:lumOff val="40000"/>
                      </a:schemeClr>
                    </a:solidFill>
                    <a:latin typeface="+mn-lt"/>
                  </a:rPr>
                  <a:t>vsaj en  </a:t>
                </a:r>
                <a:r>
                  <a:rPr lang="sl-SI">
                    <a:solidFill>
                      <a:schemeClr val="tx2">
                        <a:lumMod val="60000"/>
                        <a:lumOff val="40000"/>
                      </a:schemeClr>
                    </a:solidFill>
                    <a:latin typeface="+mn-lt"/>
                  </a:rPr>
                  <a:t>tak </a:t>
                </a:r>
                <a:r>
                  <a:rPr lang="sl-SI" i="1">
                    <a:solidFill>
                      <a:schemeClr val="tx2">
                        <a:lumMod val="60000"/>
                        <a:lumOff val="40000"/>
                      </a:schemeClr>
                    </a:solidFill>
                    <a:latin typeface="Georgia" pitchFamily="18" charset="0"/>
                  </a:rPr>
                  <a:t>t</a:t>
                </a:r>
                <a:r>
                  <a:rPr lang="sl-SI">
                    <a:solidFill>
                      <a:schemeClr val="tx2">
                        <a:lumMod val="60000"/>
                        <a:lumOff val="40000"/>
                      </a:schemeClr>
                    </a:solidFill>
                    <a:latin typeface="+mn-lt"/>
                  </a:rPr>
                  <a:t>, da je</a:t>
                </a:r>
                <a:endParaRPr lang="en-GB">
                  <a:solidFill>
                    <a:schemeClr val="tx2">
                      <a:lumMod val="60000"/>
                      <a:lumOff val="40000"/>
                    </a:schemeClr>
                  </a:solidFill>
                  <a:latin typeface="+mn-lt"/>
                </a:endParaRPr>
              </a:p>
            </p:txBody>
          </p:sp>
          <p:graphicFrame>
            <p:nvGraphicFramePr>
              <p:cNvPr id="63" name="Object 18"/>
              <p:cNvGraphicFramePr>
                <a:graphicFrameLocks noChangeAspect="1"/>
              </p:cNvGraphicFramePr>
              <p:nvPr/>
            </p:nvGraphicFramePr>
            <p:xfrm>
              <a:off x="1323016" y="1683027"/>
              <a:ext cx="2334583" cy="692426"/>
            </p:xfrm>
            <a:graphic>
              <a:graphicData uri="http://schemas.openxmlformats.org/presentationml/2006/ole">
                <mc:AlternateContent xmlns:mc="http://schemas.openxmlformats.org/markup-compatibility/2006">
                  <mc:Choice xmlns:v="urn:schemas-microsoft-com:vml" Requires="v">
                    <p:oleObj spid="_x0000_s18589" name="Equation" r:id="rId13" imgW="1434960" imgH="469800" progId="Equation.DSMT4">
                      <p:embed/>
                    </p:oleObj>
                  </mc:Choice>
                  <mc:Fallback>
                    <p:oleObj name="Equation" r:id="rId13" imgW="1434960" imgH="469800"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3016" y="1683027"/>
                            <a:ext cx="2334583" cy="692426"/>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cxnSp>
        <p:nvCxnSpPr>
          <p:cNvPr id="64" name="Straight Connector 63"/>
          <p:cNvCxnSpPr/>
          <p:nvPr/>
        </p:nvCxnSpPr>
        <p:spPr>
          <a:xfrm>
            <a:off x="0" y="6475413"/>
            <a:ext cx="8763000" cy="1587"/>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65" name="Picture 5" descr="C:\Users\rca\AppData\Local\Microsoft\Windows\Temporary Internet Files\Content.IE5\24T7L8TR\MC900442159[1].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 name="Text Box 14"/>
          <p:cNvSpPr txBox="1">
            <a:spLocks noChangeArrowheads="1"/>
          </p:cNvSpPr>
          <p:nvPr/>
        </p:nvSpPr>
        <p:spPr bwMode="auto">
          <a:xfrm>
            <a:off x="381000" y="533400"/>
            <a:ext cx="4191000" cy="400110"/>
          </a:xfrm>
          <a:prstGeom prst="rect">
            <a:avLst/>
          </a:prstGeom>
          <a:noFill/>
          <a:ln w="25400">
            <a:noFill/>
            <a:miter lim="800000"/>
            <a:headEnd/>
            <a:tailEnd/>
          </a:ln>
        </p:spPr>
        <p:txBody>
          <a:bodyPr wrap="square">
            <a:spAutoFit/>
          </a:bodyPr>
          <a:lstStyle/>
          <a:p>
            <a:pPr>
              <a:defRPr/>
            </a:pPr>
            <a:r>
              <a:rPr lang="sl-SI" sz="2000" smtClean="0">
                <a:solidFill>
                  <a:schemeClr val="tx2">
                    <a:lumMod val="60000"/>
                    <a:lumOff val="40000"/>
                  </a:schemeClr>
                </a:solidFill>
                <a:latin typeface="+mn-lt"/>
              </a:rPr>
              <a:t>Za točki  </a:t>
            </a:r>
            <a:r>
              <a:rPr lang="sl-SI" sz="2000" i="1" smtClean="0">
                <a:solidFill>
                  <a:schemeClr val="tx2">
                    <a:lumMod val="60000"/>
                    <a:lumOff val="40000"/>
                  </a:schemeClr>
                </a:solidFill>
                <a:latin typeface="Georgia" pitchFamily="18" charset="0"/>
              </a:rPr>
              <a:t>x </a:t>
            </a:r>
            <a:r>
              <a:rPr lang="sl-SI" sz="2000" smtClean="0">
                <a:solidFill>
                  <a:schemeClr val="tx2">
                    <a:lumMod val="60000"/>
                    <a:lumOff val="40000"/>
                  </a:schemeClr>
                </a:solidFill>
                <a:latin typeface="+mn-lt"/>
              </a:rPr>
              <a:t>in </a:t>
            </a:r>
            <a:r>
              <a:rPr lang="sl-SI" sz="2000" i="1" smtClean="0">
                <a:solidFill>
                  <a:schemeClr val="tx2">
                    <a:lumMod val="60000"/>
                    <a:lumOff val="40000"/>
                  </a:schemeClr>
                </a:solidFill>
                <a:latin typeface="Georgia" pitchFamily="18" charset="0"/>
              </a:rPr>
              <a:t>x+h </a:t>
            </a:r>
            <a:r>
              <a:rPr lang="sl-SI" sz="2000" smtClean="0">
                <a:solidFill>
                  <a:schemeClr val="tx2">
                    <a:lumMod val="60000"/>
                    <a:lumOff val="40000"/>
                  </a:schemeClr>
                </a:solidFill>
                <a:latin typeface="+mn-lt"/>
              </a:rPr>
              <a:t>dobimo:</a:t>
            </a:r>
            <a:endParaRPr lang="en-GB" sz="2000">
              <a:solidFill>
                <a:schemeClr val="tx2">
                  <a:lumMod val="60000"/>
                  <a:lumOff val="40000"/>
                </a:schemeClr>
              </a:solidFill>
              <a:latin typeface="+mn-lt"/>
            </a:endParaRPr>
          </a:p>
        </p:txBody>
      </p:sp>
      <p:graphicFrame>
        <p:nvGraphicFramePr>
          <p:cNvPr id="29711" name="Object 3"/>
          <p:cNvGraphicFramePr>
            <a:graphicFrameLocks noChangeAspect="1"/>
          </p:cNvGraphicFramePr>
          <p:nvPr/>
        </p:nvGraphicFramePr>
        <p:xfrm>
          <a:off x="1905000" y="990600"/>
          <a:ext cx="5408612" cy="344487"/>
        </p:xfrm>
        <a:graphic>
          <a:graphicData uri="http://schemas.openxmlformats.org/presentationml/2006/ole">
            <mc:AlternateContent xmlns:mc="http://schemas.openxmlformats.org/markup-compatibility/2006">
              <mc:Choice xmlns:v="urn:schemas-microsoft-com:vml" Requires="v">
                <p:oleObj spid="_x0000_s20672" name="Equation" r:id="rId3" imgW="3200400" imgH="203040" progId="Equation.DSMT4">
                  <p:embed/>
                </p:oleObj>
              </mc:Choice>
              <mc:Fallback>
                <p:oleObj name="Equation" r:id="rId3" imgW="3200400" imgH="2030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5408612"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1585A905-520E-4BBE-B7D3-CC38C45D85D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17</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30738" name="Object 2"/>
          <p:cNvGraphicFramePr>
            <a:graphicFrameLocks noChangeAspect="1"/>
          </p:cNvGraphicFramePr>
          <p:nvPr/>
        </p:nvGraphicFramePr>
        <p:xfrm>
          <a:off x="914400" y="2230437"/>
          <a:ext cx="5513388" cy="360363"/>
        </p:xfrm>
        <a:graphic>
          <a:graphicData uri="http://schemas.openxmlformats.org/presentationml/2006/ole">
            <mc:AlternateContent xmlns:mc="http://schemas.openxmlformats.org/markup-compatibility/2006">
              <mc:Choice xmlns:v="urn:schemas-microsoft-com:vml" Requires="v">
                <p:oleObj spid="_x0000_s20673" name="Equation" r:id="rId5" imgW="3124080" imgH="203040" progId="Equation.DSMT4">
                  <p:embed/>
                </p:oleObj>
              </mc:Choice>
              <mc:Fallback>
                <p:oleObj name="Equation" r:id="rId5" imgW="3124080" imgH="2030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230437"/>
                        <a:ext cx="5513388" cy="360363"/>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30740" name="Object 20"/>
          <p:cNvGraphicFramePr>
            <a:graphicFrameLocks noChangeAspect="1"/>
          </p:cNvGraphicFramePr>
          <p:nvPr/>
        </p:nvGraphicFramePr>
        <p:xfrm>
          <a:off x="914400" y="2916238"/>
          <a:ext cx="6162675" cy="360362"/>
        </p:xfrm>
        <a:graphic>
          <a:graphicData uri="http://schemas.openxmlformats.org/presentationml/2006/ole">
            <mc:AlternateContent xmlns:mc="http://schemas.openxmlformats.org/markup-compatibility/2006">
              <mc:Choice xmlns:v="urn:schemas-microsoft-com:vml" Requires="v">
                <p:oleObj spid="_x0000_s20674" name="Equation" r:id="rId7" imgW="3492360" imgH="203040" progId="Equation.DSMT4">
                  <p:embed/>
                </p:oleObj>
              </mc:Choice>
              <mc:Fallback>
                <p:oleObj name="Equation" r:id="rId7" imgW="3492360" imgH="203040" progId="Equation.DSMT4">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916238"/>
                        <a:ext cx="6162675" cy="360362"/>
                      </a:xfrm>
                      <a:prstGeom prst="rect">
                        <a:avLst/>
                      </a:prstGeom>
                      <a:solidFill>
                        <a:srgbClr val="FFFFCC"/>
                      </a:solidFill>
                      <a:ln w="9525">
                        <a:solidFill>
                          <a:schemeClr val="accent1"/>
                        </a:solidFill>
                        <a:miter lim="800000"/>
                        <a:headEnd/>
                        <a:tailEnd/>
                      </a:ln>
                    </p:spPr>
                  </p:pic>
                </p:oleObj>
              </mc:Fallback>
            </mc:AlternateContent>
          </a:graphicData>
        </a:graphic>
      </p:graphicFrame>
      <p:sp>
        <p:nvSpPr>
          <p:cNvPr id="22" name="Rounded Rectangle 21"/>
          <p:cNvSpPr>
            <a:spLocks noChangeAspect="1"/>
          </p:cNvSpPr>
          <p:nvPr/>
        </p:nvSpPr>
        <p:spPr>
          <a:xfrm>
            <a:off x="304800" y="4191000"/>
            <a:ext cx="8534400" cy="1981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38" name="TextBox 37"/>
          <p:cNvSpPr txBox="1"/>
          <p:nvPr/>
        </p:nvSpPr>
        <p:spPr>
          <a:xfrm>
            <a:off x="457200" y="1773238"/>
            <a:ext cx="1676400" cy="400110"/>
          </a:xfrm>
          <a:prstGeom prst="rect">
            <a:avLst/>
          </a:prstGeom>
          <a:noFill/>
        </p:spPr>
        <p:txBody>
          <a:bodyPr wrap="square" rtlCol="0">
            <a:spAutoFit/>
          </a:bodyPr>
          <a:lstStyle/>
          <a:p>
            <a:r>
              <a:rPr lang="sl-SI" sz="2000" smtClean="0">
                <a:solidFill>
                  <a:schemeClr val="tx2">
                    <a:lumMod val="60000"/>
                    <a:lumOff val="40000"/>
                  </a:schemeClr>
                </a:solidFill>
                <a:latin typeface="+mn-lt"/>
              </a:rPr>
              <a:t>Posledice:</a:t>
            </a:r>
          </a:p>
        </p:txBody>
      </p:sp>
      <p:graphicFrame>
        <p:nvGraphicFramePr>
          <p:cNvPr id="4" name="Object 3"/>
          <p:cNvGraphicFramePr>
            <a:graphicFrameLocks noChangeAspect="1"/>
          </p:cNvGraphicFramePr>
          <p:nvPr/>
        </p:nvGraphicFramePr>
        <p:xfrm>
          <a:off x="609600" y="4495800"/>
          <a:ext cx="2317750" cy="666750"/>
        </p:xfrm>
        <a:graphic>
          <a:graphicData uri="http://schemas.openxmlformats.org/presentationml/2006/ole">
            <mc:AlternateContent xmlns:mc="http://schemas.openxmlformats.org/markup-compatibility/2006">
              <mc:Choice xmlns:v="urn:schemas-microsoft-com:vml" Requires="v">
                <p:oleObj spid="_x0000_s20675" name="Equation" r:id="rId9" imgW="1371600" imgH="393480" progId="Equation.DSMT4">
                  <p:embed/>
                </p:oleObj>
              </mc:Choice>
              <mc:Fallback>
                <p:oleObj name="Equation" r:id="rId9" imgW="1371600" imgH="393480"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495800"/>
                        <a:ext cx="23177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2971800" y="4560888"/>
          <a:ext cx="923925" cy="536575"/>
        </p:xfrm>
        <a:graphic>
          <a:graphicData uri="http://schemas.openxmlformats.org/presentationml/2006/ole">
            <mc:AlternateContent xmlns:mc="http://schemas.openxmlformats.org/markup-compatibility/2006">
              <mc:Choice xmlns:v="urn:schemas-microsoft-com:vml" Requires="v">
                <p:oleObj spid="_x0000_s20676" name="Equation" r:id="rId11" imgW="545760" imgH="317160" progId="Equation.DSMT4">
                  <p:embed/>
                </p:oleObj>
              </mc:Choice>
              <mc:Fallback>
                <p:oleObj name="Equation" r:id="rId11" imgW="545760" imgH="317160" progId="Equation.DSMT4">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4560888"/>
                        <a:ext cx="9239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1535113" y="5334000"/>
          <a:ext cx="2274887" cy="430213"/>
        </p:xfrm>
        <a:graphic>
          <a:graphicData uri="http://schemas.openxmlformats.org/presentationml/2006/ole">
            <mc:AlternateContent xmlns:mc="http://schemas.openxmlformats.org/markup-compatibility/2006">
              <mc:Choice xmlns:v="urn:schemas-microsoft-com:vml" Requires="v">
                <p:oleObj spid="_x0000_s20677" name="Equation" r:id="rId13" imgW="1346040" imgH="253800" progId="Equation.DSMT4">
                  <p:embed/>
                </p:oleObj>
              </mc:Choice>
              <mc:Fallback>
                <p:oleObj name="Equation" r:id="rId13" imgW="1346040" imgH="253800" progId="Equation.DSMT4">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5113" y="5334000"/>
                        <a:ext cx="22748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4530725" y="5397500"/>
          <a:ext cx="879475" cy="301625"/>
        </p:xfrm>
        <a:graphic>
          <a:graphicData uri="http://schemas.openxmlformats.org/presentationml/2006/ole">
            <mc:AlternateContent xmlns:mc="http://schemas.openxmlformats.org/markup-compatibility/2006">
              <mc:Choice xmlns:v="urn:schemas-microsoft-com:vml" Requires="v">
                <p:oleObj spid="_x0000_s20678" name="Equation" r:id="rId15" imgW="520560" imgH="177480" progId="Equation.DSMT4">
                  <p:embed/>
                </p:oleObj>
              </mc:Choice>
              <mc:Fallback>
                <p:oleObj name="Equation" r:id="rId15" imgW="520560" imgH="177480" progId="Equation.DSMT4">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0725" y="5397500"/>
                        <a:ext cx="87947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20" name="Picture 5" descr="C:\Users\rca\AppData\Local\Microsoft\Windows\Temporary Internet Files\Content.IE5\24T7L8TR\MC900442159[1].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5" name="Object 2"/>
          <p:cNvGraphicFramePr>
            <a:graphicFrameLocks noChangeAspect="1"/>
          </p:cNvGraphicFramePr>
          <p:nvPr/>
        </p:nvGraphicFramePr>
        <p:xfrm>
          <a:off x="381000" y="3200400"/>
          <a:ext cx="8058150" cy="382588"/>
        </p:xfrm>
        <a:graphic>
          <a:graphicData uri="http://schemas.openxmlformats.org/presentationml/2006/ole">
            <mc:AlternateContent xmlns:mc="http://schemas.openxmlformats.org/markup-compatibility/2006">
              <mc:Choice xmlns:v="urn:schemas-microsoft-com:vml" Requires="v">
                <p:oleObj spid="_x0000_s21556" name="Equation" r:id="rId3" imgW="4825800" imgH="228600" progId="Equation.DSMT4">
                  <p:embed/>
                </p:oleObj>
              </mc:Choice>
              <mc:Fallback>
                <p:oleObj name="Equation" r:id="rId3" imgW="48258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8058150" cy="382588"/>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33808" name="Text Box 16"/>
          <p:cNvSpPr txBox="1">
            <a:spLocks noChangeArrowheads="1"/>
          </p:cNvSpPr>
          <p:nvPr/>
        </p:nvSpPr>
        <p:spPr bwMode="auto">
          <a:xfrm>
            <a:off x="1600200" y="3794125"/>
            <a:ext cx="5791200" cy="785813"/>
          </a:xfrm>
          <a:prstGeom prst="rect">
            <a:avLst/>
          </a:prstGeom>
          <a:solidFill>
            <a:srgbClr val="FFFFCC"/>
          </a:solidFill>
          <a:ln w="6350">
            <a:solidFill>
              <a:schemeClr val="tx2">
                <a:lumMod val="60000"/>
                <a:lumOff val="40000"/>
              </a:schemeClr>
            </a:solidFill>
            <a:miter lim="800000"/>
            <a:headEnd/>
            <a:tailEnd/>
          </a:ln>
        </p:spPr>
        <p:txBody>
          <a:bodyPr>
            <a:spAutoFit/>
          </a:bodyPr>
          <a:lstStyle/>
          <a:p>
            <a:pPr algn="ctr">
              <a:defRPr/>
            </a:pPr>
            <a:r>
              <a:rPr lang="sl-SI">
                <a:solidFill>
                  <a:schemeClr val="tx2">
                    <a:lumMod val="60000"/>
                    <a:lumOff val="40000"/>
                  </a:schemeClr>
                </a:solidFill>
                <a:latin typeface="+mn-lt"/>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rPr>
              <a:t>&gt;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  </a:t>
            </a:r>
            <a:r>
              <a:rPr lang="en-US" i="1">
                <a:solidFill>
                  <a:schemeClr val="tx2">
                    <a:lumMod val="60000"/>
                    <a:lumOff val="40000"/>
                  </a:schemeClr>
                </a:solidFill>
                <a:latin typeface="+mn-lt"/>
                <a:ea typeface="Arial Unicode MS" pitchFamily="34" charset="-128"/>
                <a:cs typeface="Arial Unicode MS" pitchFamily="34" charset="-128"/>
              </a:rPr>
              <a:t>f </a:t>
            </a:r>
            <a:r>
              <a:rPr lang="sl-SI" i="1">
                <a:solidFill>
                  <a:schemeClr val="tx2">
                    <a:lumMod val="60000"/>
                    <a:lumOff val="40000"/>
                  </a:schemeClr>
                </a:solidFill>
                <a:latin typeface="+mn-lt"/>
                <a:ea typeface="Arial Unicode MS" pitchFamily="34" charset="-128"/>
                <a:cs typeface="Arial Unicode MS" pitchFamily="34" charset="-128"/>
              </a:rPr>
              <a:t> </a:t>
            </a:r>
            <a:r>
              <a:rPr lang="sl-SI">
                <a:solidFill>
                  <a:schemeClr val="tx2">
                    <a:lumMod val="60000"/>
                    <a:lumOff val="40000"/>
                  </a:schemeClr>
                </a:solidFill>
                <a:latin typeface="+mn-lt"/>
              </a:rPr>
              <a:t>je strogo</a:t>
            </a:r>
            <a:r>
              <a:rPr lang="en-US">
                <a:solidFill>
                  <a:schemeClr val="tx2">
                    <a:lumMod val="60000"/>
                    <a:lumOff val="40000"/>
                  </a:schemeClr>
                </a:solidFill>
                <a:latin typeface="+mn-lt"/>
              </a:rPr>
              <a:t> nara</a:t>
            </a:r>
            <a:r>
              <a:rPr lang="sl-SI">
                <a:solidFill>
                  <a:schemeClr val="tx2">
                    <a:lumMod val="60000"/>
                    <a:lumOff val="40000"/>
                  </a:schemeClr>
                </a:solidFill>
                <a:latin typeface="+mn-lt"/>
              </a:rPr>
              <a:t>ščajoča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a:p>
            <a:pPr algn="ctr">
              <a:lnSpc>
                <a:spcPct val="150000"/>
              </a:lnSpc>
              <a:defRPr/>
            </a:pPr>
            <a:r>
              <a:rPr lang="sl-SI">
                <a:solidFill>
                  <a:schemeClr val="tx2">
                    <a:lumMod val="60000"/>
                    <a:lumOff val="40000"/>
                  </a:schemeClr>
                </a:solidFill>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rPr>
              <a:t>&lt;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sym typeface="Euclid Symbol"/>
              </a:rPr>
              <a:t>  </a:t>
            </a:r>
            <a:r>
              <a:rPr lang="en-US" i="1">
                <a:solidFill>
                  <a:schemeClr val="tx2">
                    <a:lumMod val="60000"/>
                    <a:lumOff val="40000"/>
                  </a:schemeClr>
                </a:solidFill>
                <a:latin typeface="Georgia" pitchFamily="18" charset="0"/>
                <a:ea typeface="Arial Unicode MS" pitchFamily="34" charset="-128"/>
                <a:cs typeface="Arial Unicode MS" pitchFamily="34" charset="-128"/>
              </a:rPr>
              <a:t>f </a:t>
            </a:r>
            <a:r>
              <a:rPr lang="sl-SI" i="1">
                <a:solidFill>
                  <a:schemeClr val="tx2">
                    <a:lumMod val="60000"/>
                    <a:lumOff val="40000"/>
                  </a:schemeClr>
                </a:solidFill>
                <a:latin typeface="Georgia" pitchFamily="18" charset="0"/>
                <a:ea typeface="Arial Unicode MS" pitchFamily="34" charset="-128"/>
                <a:cs typeface="Arial Unicode MS" pitchFamily="34" charset="-128"/>
              </a:rPr>
              <a:t> </a:t>
            </a:r>
            <a:r>
              <a:rPr lang="sl-SI">
                <a:solidFill>
                  <a:schemeClr val="tx2">
                    <a:lumMod val="60000"/>
                    <a:lumOff val="40000"/>
                  </a:schemeClr>
                </a:solidFill>
                <a:latin typeface="+mn-lt"/>
              </a:rPr>
              <a:t>je strogo</a:t>
            </a:r>
            <a:r>
              <a:rPr lang="en-US">
                <a:solidFill>
                  <a:schemeClr val="tx2">
                    <a:lumMod val="60000"/>
                    <a:lumOff val="40000"/>
                  </a:schemeClr>
                </a:solidFill>
                <a:latin typeface="+mn-lt"/>
              </a:rPr>
              <a:t> pada</a:t>
            </a:r>
            <a:r>
              <a:rPr lang="sl-SI">
                <a:solidFill>
                  <a:schemeClr val="tx2">
                    <a:lumMod val="60000"/>
                    <a:lumOff val="40000"/>
                  </a:schemeClr>
                </a:solidFill>
                <a:latin typeface="+mn-lt"/>
              </a:rPr>
              <a:t>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p:txBody>
      </p:sp>
      <p:sp>
        <p:nvSpPr>
          <p:cNvPr id="33811" name="Text Box 19"/>
          <p:cNvSpPr txBox="1">
            <a:spLocks noChangeArrowheads="1"/>
          </p:cNvSpPr>
          <p:nvPr/>
        </p:nvSpPr>
        <p:spPr bwMode="auto">
          <a:xfrm>
            <a:off x="2362200" y="5410200"/>
            <a:ext cx="3581400" cy="646113"/>
          </a:xfrm>
          <a:prstGeom prst="rect">
            <a:avLst/>
          </a:prstGeom>
          <a:noFill/>
          <a:ln w="25400">
            <a:noFill/>
            <a:miter lim="800000"/>
            <a:headEnd/>
            <a:tailEnd/>
          </a:ln>
        </p:spPr>
        <p:txBody>
          <a:bodyPr>
            <a:spAutoFit/>
          </a:bodyPr>
          <a:lstStyle/>
          <a:p>
            <a:pPr>
              <a:defRPr/>
            </a:pPr>
            <a:r>
              <a:rPr lang="en-US">
                <a:solidFill>
                  <a:srgbClr val="1F497D">
                    <a:lumMod val="60000"/>
                    <a:lumOff val="40000"/>
                  </a:srgbClr>
                </a:solidFill>
                <a:latin typeface="Calibri"/>
              </a:rPr>
              <a:t>Obratno ne velja:</a:t>
            </a:r>
            <a:r>
              <a:rPr lang="sl-SI">
                <a:solidFill>
                  <a:srgbClr val="1F497D">
                    <a:lumMod val="60000"/>
                    <a:lumOff val="40000"/>
                  </a:srgbClr>
                </a:solidFill>
                <a:latin typeface="Calibri"/>
              </a:rPr>
              <a:t>   </a:t>
            </a:r>
            <a:r>
              <a:rPr lang="sl-SI" i="1">
                <a:solidFill>
                  <a:schemeClr val="tx2">
                    <a:lumMod val="60000"/>
                    <a:lumOff val="40000"/>
                  </a:schemeClr>
                </a:solidFill>
                <a:latin typeface="Georgia" pitchFamily="18" charset="0"/>
              </a:rPr>
              <a:t>f</a:t>
            </a:r>
            <a:r>
              <a:rPr lang="en-US" i="1">
                <a:solidFill>
                  <a:schemeClr val="tx2">
                    <a:lumMod val="60000"/>
                    <a:lumOff val="40000"/>
                  </a:schemeClr>
                </a:solidFill>
                <a:latin typeface="Georgia" pitchFamily="18" charset="0"/>
              </a:rPr>
              <a:t>(x)=x</a:t>
            </a:r>
            <a:r>
              <a:rPr lang="en-US" baseline="30000">
                <a:solidFill>
                  <a:schemeClr val="tx2">
                    <a:lumMod val="60000"/>
                    <a:lumOff val="40000"/>
                  </a:schemeClr>
                </a:solidFill>
                <a:latin typeface="Times New Roman" pitchFamily="18" charset="0"/>
              </a:rPr>
              <a:t>3</a:t>
            </a:r>
            <a:r>
              <a:rPr lang="sl-SI">
                <a:solidFill>
                  <a:schemeClr val="tx2">
                    <a:lumMod val="60000"/>
                    <a:lumOff val="40000"/>
                  </a:schemeClr>
                </a:solidFill>
              </a:rPr>
              <a:t> </a:t>
            </a:r>
            <a:r>
              <a:rPr lang="sl-SI">
                <a:solidFill>
                  <a:schemeClr val="tx2">
                    <a:lumMod val="60000"/>
                    <a:lumOff val="40000"/>
                  </a:schemeClr>
                </a:solidFill>
                <a:latin typeface="+mn-lt"/>
              </a:rPr>
              <a:t>strogo narašča </a:t>
            </a:r>
            <a:r>
              <a:rPr lang="en-US">
                <a:solidFill>
                  <a:schemeClr val="tx2">
                    <a:lumMod val="60000"/>
                    <a:lumOff val="40000"/>
                  </a:schemeClr>
                </a:solidFill>
                <a:latin typeface="+mn-lt"/>
              </a:rPr>
              <a:t>okoli </a:t>
            </a:r>
            <a:r>
              <a:rPr lang="en-US">
                <a:solidFill>
                  <a:schemeClr val="tx2">
                    <a:lumMod val="60000"/>
                    <a:lumOff val="40000"/>
                  </a:schemeClr>
                </a:solidFill>
              </a:rPr>
              <a:t>0, </a:t>
            </a:r>
            <a:r>
              <a:rPr lang="en-US">
                <a:solidFill>
                  <a:schemeClr val="tx2">
                    <a:lumMod val="60000"/>
                    <a:lumOff val="40000"/>
                  </a:schemeClr>
                </a:solidFill>
                <a:latin typeface="+mn-lt"/>
              </a:rPr>
              <a:t>vendar je </a:t>
            </a: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Times New Roman" pitchFamily="18" charset="0"/>
              </a:rPr>
              <a:t>(0)=0</a:t>
            </a:r>
            <a:r>
              <a:rPr lang="sl-SI">
                <a:solidFill>
                  <a:schemeClr val="tx2">
                    <a:lumMod val="60000"/>
                    <a:lumOff val="40000"/>
                  </a:schemeClr>
                </a:solidFill>
                <a:latin typeface="Times New Roman" pitchFamily="18" charset="0"/>
              </a:rPr>
              <a:t>.</a:t>
            </a:r>
            <a:r>
              <a:rPr lang="en-US">
                <a:solidFill>
                  <a:schemeClr val="tx2">
                    <a:lumMod val="60000"/>
                    <a:lumOff val="40000"/>
                  </a:schemeClr>
                </a:solidFill>
                <a:latin typeface="Times New Roman" pitchFamily="18" charset="0"/>
              </a:rPr>
              <a:t> </a:t>
            </a:r>
            <a:endParaRPr lang="en-GB">
              <a:solidFill>
                <a:schemeClr val="tx2">
                  <a:lumMod val="60000"/>
                  <a:lumOff val="40000"/>
                </a:schemeClr>
              </a:solidFill>
              <a:latin typeface="Georgia" pitchFamily="18" charset="0"/>
            </a:endParaRPr>
          </a:p>
        </p:txBody>
      </p:sp>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FE4FF57-C4CE-4B0C-8D06-4FA9B7B0A17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18</a:t>
            </a:fld>
            <a:endParaRPr lang="en-US" sz="1200" b="1">
              <a:solidFill>
                <a:schemeClr val="bg1"/>
              </a:solidFill>
              <a:effectLst>
                <a:outerShdw blurRad="38100" dist="38100" dir="2700000" algn="tl">
                  <a:srgbClr val="000000">
                    <a:alpha val="43137"/>
                  </a:srgbClr>
                </a:outerShdw>
              </a:effectLst>
              <a:latin typeface="+mn-lt"/>
            </a:endParaRPr>
          </a:p>
        </p:txBody>
      </p:sp>
      <p:sp>
        <p:nvSpPr>
          <p:cNvPr id="21" name="TextBox 20"/>
          <p:cNvSpPr txBox="1"/>
          <p:nvPr/>
        </p:nvSpPr>
        <p:spPr>
          <a:xfrm>
            <a:off x="381000" y="457200"/>
            <a:ext cx="5410200" cy="400050"/>
          </a:xfrm>
          <a:prstGeom prst="rect">
            <a:avLst/>
          </a:prstGeom>
          <a:noFill/>
        </p:spPr>
        <p:txBody>
          <a:bodyPr>
            <a:spAutoFit/>
          </a:bodyPr>
          <a:lstStyle/>
          <a:p>
            <a:pPr>
              <a:defRPr/>
            </a:pPr>
            <a:r>
              <a:rPr lang="sl-SI" sz="2000" b="1">
                <a:solidFill>
                  <a:schemeClr val="tx2">
                    <a:lumMod val="60000"/>
                    <a:lumOff val="40000"/>
                  </a:schemeClr>
                </a:solidFill>
                <a:latin typeface="+mn-lt"/>
              </a:rPr>
              <a:t>PREDZNAK ODVODA IN NARAŠČANJE FUNKCIJE</a:t>
            </a:r>
          </a:p>
        </p:txBody>
      </p:sp>
      <p:grpSp>
        <p:nvGrpSpPr>
          <p:cNvPr id="2" name="Group 29"/>
          <p:cNvGrpSpPr>
            <a:grpSpLocks noChangeAspect="1"/>
          </p:cNvGrpSpPr>
          <p:nvPr/>
        </p:nvGrpSpPr>
        <p:grpSpPr bwMode="auto">
          <a:xfrm>
            <a:off x="6096000" y="4876800"/>
            <a:ext cx="1201738" cy="1479550"/>
            <a:chOff x="5410200" y="2895600"/>
            <a:chExt cx="2971800" cy="3657600"/>
          </a:xfrm>
        </p:grpSpPr>
        <p:grpSp>
          <p:nvGrpSpPr>
            <p:cNvPr id="21521" name="Group 28"/>
            <p:cNvGrpSpPr>
              <a:grpSpLocks noChangeAspect="1"/>
            </p:cNvGrpSpPr>
            <p:nvPr/>
          </p:nvGrpSpPr>
          <p:grpSpPr bwMode="auto">
            <a:xfrm>
              <a:off x="5410200" y="2895600"/>
              <a:ext cx="2971800" cy="3657600"/>
              <a:chOff x="5410200" y="2895600"/>
              <a:chExt cx="2971800" cy="3657600"/>
            </a:xfrm>
          </p:grpSpPr>
          <p:cxnSp>
            <p:nvCxnSpPr>
              <p:cNvPr id="23" name="Straight Arrow Connector 22"/>
              <p:cNvCxnSpPr/>
              <p:nvPr/>
            </p:nvCxnSpPr>
            <p:spPr>
              <a:xfrm>
                <a:off x="5410200" y="4751872"/>
                <a:ext cx="297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5039821" y="4714585"/>
                <a:ext cx="3657600" cy="19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a:off x="5496567" y="2911298"/>
              <a:ext cx="2799067" cy="3637979"/>
            </a:xfrm>
            <a:custGeom>
              <a:avLst/>
              <a:gdLst>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 name="connsiteX0" fmla="*/ 0 w 2798619"/>
                <a:gd name="connsiteY0" fmla="*/ 3639127 h 3639127"/>
                <a:gd name="connsiteX1" fmla="*/ 655782 w 2798619"/>
                <a:gd name="connsiteY1" fmla="*/ 2078181 h 3639127"/>
                <a:gd name="connsiteX2" fmla="*/ 1376219 w 2798619"/>
                <a:gd name="connsiteY2" fmla="*/ 1847272 h 3639127"/>
                <a:gd name="connsiteX3" fmla="*/ 2133600 w 2798619"/>
                <a:gd name="connsiteY3" fmla="*/ 1597890 h 3639127"/>
                <a:gd name="connsiteX4" fmla="*/ 2798619 w 2798619"/>
                <a:gd name="connsiteY4" fmla="*/ 0 h 363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619" h="3639127">
                  <a:moveTo>
                    <a:pt x="0" y="3639127"/>
                  </a:moveTo>
                  <a:cubicBezTo>
                    <a:pt x="160097" y="2975648"/>
                    <a:pt x="426412" y="2376823"/>
                    <a:pt x="655782" y="2078181"/>
                  </a:cubicBezTo>
                  <a:cubicBezTo>
                    <a:pt x="912861" y="1814175"/>
                    <a:pt x="1134534" y="1867283"/>
                    <a:pt x="1376219" y="1847272"/>
                  </a:cubicBezTo>
                  <a:cubicBezTo>
                    <a:pt x="1617904" y="1827261"/>
                    <a:pt x="1857278" y="1871133"/>
                    <a:pt x="2133600" y="1597890"/>
                  </a:cubicBezTo>
                  <a:cubicBezTo>
                    <a:pt x="2370667" y="1290011"/>
                    <a:pt x="2612352" y="686568"/>
                    <a:pt x="2798619"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31754" name="Object 21"/>
          <p:cNvGraphicFramePr>
            <a:graphicFrameLocks noChangeAspect="1"/>
          </p:cNvGraphicFramePr>
          <p:nvPr/>
        </p:nvGraphicFramePr>
        <p:xfrm>
          <a:off x="515938" y="1136650"/>
          <a:ext cx="8094662" cy="387350"/>
        </p:xfrm>
        <a:graphic>
          <a:graphicData uri="http://schemas.openxmlformats.org/presentationml/2006/ole">
            <mc:AlternateContent xmlns:mc="http://schemas.openxmlformats.org/markup-compatibility/2006">
              <mc:Choice xmlns:v="urn:schemas-microsoft-com:vml" Requires="v">
                <p:oleObj spid="_x0000_s21557" name="Equation" r:id="rId5" imgW="4800600" imgH="228600" progId="Equation.DSMT4">
                  <p:embed/>
                </p:oleObj>
              </mc:Choice>
              <mc:Fallback>
                <p:oleObj name="Equation" r:id="rId5" imgW="4800600" imgH="2286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8" y="1136650"/>
                        <a:ext cx="8094662" cy="38735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35" name="Text Box 16"/>
          <p:cNvSpPr txBox="1">
            <a:spLocks noChangeArrowheads="1"/>
          </p:cNvSpPr>
          <p:nvPr/>
        </p:nvSpPr>
        <p:spPr bwMode="auto">
          <a:xfrm>
            <a:off x="1600200" y="1828800"/>
            <a:ext cx="5791200" cy="784225"/>
          </a:xfrm>
          <a:prstGeom prst="rect">
            <a:avLst/>
          </a:prstGeom>
          <a:solidFill>
            <a:srgbClr val="FFFFCC"/>
          </a:solidFill>
          <a:ln w="6350">
            <a:solidFill>
              <a:schemeClr val="tx2">
                <a:lumMod val="60000"/>
                <a:lumOff val="40000"/>
              </a:schemeClr>
            </a:solidFill>
            <a:miter lim="800000"/>
            <a:headEnd/>
            <a:tailEnd/>
          </a:ln>
        </p:spPr>
        <p:txBody>
          <a:bodyPr>
            <a:spAutoFit/>
          </a:bodyPr>
          <a:lstStyle/>
          <a:p>
            <a:pPr algn="ctr">
              <a:defRPr/>
            </a:pP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sym typeface="Euclid Symbol"/>
              </a:rPr>
              <a: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 </a:t>
            </a:r>
            <a:r>
              <a:rPr lang="sl-SI">
                <a:solidFill>
                  <a:schemeClr val="tx2">
                    <a:lumMod val="60000"/>
                    <a:lumOff val="40000"/>
                  </a:schemeClr>
                </a:solidFill>
              </a:rPr>
              <a:t> </a:t>
            </a:r>
            <a:r>
              <a:rPr lang="en-US" i="1">
                <a:solidFill>
                  <a:schemeClr val="tx2">
                    <a:lumMod val="60000"/>
                    <a:lumOff val="40000"/>
                  </a:schemeClr>
                </a:solidFill>
                <a:latin typeface="+mn-lt"/>
                <a:ea typeface="Arial Unicode MS" pitchFamily="34" charset="-128"/>
                <a:cs typeface="Arial Unicode MS" pitchFamily="34" charset="-128"/>
              </a:rPr>
              <a:t>f </a:t>
            </a:r>
            <a:r>
              <a:rPr lang="sl-SI" i="1">
                <a:solidFill>
                  <a:schemeClr val="tx2">
                    <a:lumMod val="60000"/>
                    <a:lumOff val="40000"/>
                  </a:schemeClr>
                </a:solidFill>
                <a:latin typeface="+mn-lt"/>
                <a:ea typeface="Arial Unicode MS" pitchFamily="34" charset="-128"/>
                <a:cs typeface="Arial Unicode MS" pitchFamily="34" charset="-128"/>
              </a:rPr>
              <a:t> </a:t>
            </a:r>
            <a:r>
              <a:rPr lang="sl-SI">
                <a:solidFill>
                  <a:schemeClr val="tx2">
                    <a:lumMod val="60000"/>
                    <a:lumOff val="40000"/>
                  </a:schemeClr>
                </a:solidFill>
                <a:latin typeface="+mn-lt"/>
              </a:rPr>
              <a:t>je</a:t>
            </a:r>
            <a:r>
              <a:rPr lang="en-US">
                <a:solidFill>
                  <a:schemeClr val="tx2">
                    <a:lumMod val="60000"/>
                    <a:lumOff val="40000"/>
                  </a:schemeClr>
                </a:solidFill>
                <a:latin typeface="+mn-lt"/>
              </a:rPr>
              <a:t> nara</a:t>
            </a:r>
            <a:r>
              <a:rPr lang="sl-SI">
                <a:solidFill>
                  <a:schemeClr val="tx2">
                    <a:lumMod val="60000"/>
                    <a:lumOff val="40000"/>
                  </a:schemeClr>
                </a:solidFill>
                <a:latin typeface="+mn-lt"/>
              </a:rPr>
              <a:t>ščajoča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a:p>
            <a:pPr algn="ctr">
              <a:lnSpc>
                <a:spcPct val="150000"/>
              </a:lnSpc>
              <a:defRPr/>
            </a:pPr>
            <a:r>
              <a:rPr lang="sl-SI" i="1">
                <a:solidFill>
                  <a:schemeClr val="tx2">
                    <a:lumMod val="60000"/>
                    <a:lumOff val="40000"/>
                  </a:schemeClr>
                </a:solidFill>
                <a:latin typeface="Georgia" pitchFamily="18" charset="0"/>
              </a:rPr>
              <a:t>f</a:t>
            </a:r>
            <a:r>
              <a:rPr lang="en-US" i="1">
                <a:solidFill>
                  <a:schemeClr val="tx2">
                    <a:lumMod val="60000"/>
                    <a:lumOff val="40000"/>
                  </a:schemeClr>
                </a:solidFill>
              </a:rPr>
              <a:t> </a:t>
            </a:r>
            <a:r>
              <a:rPr lang="en-US">
                <a:solidFill>
                  <a:schemeClr val="tx2">
                    <a:lumMod val="60000"/>
                    <a:lumOff val="40000"/>
                  </a:schemeClr>
                </a:solidFill>
                <a:latin typeface="Comic Sans MS" pitchFamily="66" charset="0"/>
              </a:rPr>
              <a:t>’</a:t>
            </a:r>
            <a:r>
              <a:rPr lang="en-US">
                <a:solidFill>
                  <a:schemeClr val="tx2">
                    <a:lumMod val="60000"/>
                    <a:lumOff val="40000"/>
                  </a:schemeClr>
                </a:solidFill>
                <a:latin typeface="Georgia" pitchFamily="18" charset="0"/>
                <a:sym typeface="Euclid Symbol"/>
              </a:rPr>
              <a:t></a:t>
            </a:r>
            <a:r>
              <a:rPr lang="en-US">
                <a:solidFill>
                  <a:schemeClr val="tx2">
                    <a:lumMod val="60000"/>
                    <a:lumOff val="40000"/>
                  </a:schemeClr>
                </a:solidFill>
                <a:latin typeface="Times New Roman" pitchFamily="18" charset="0"/>
              </a:rPr>
              <a:t>0 </a:t>
            </a:r>
            <a:r>
              <a:rPr lang="en-US">
                <a:solidFill>
                  <a:schemeClr val="tx2">
                    <a:lumMod val="60000"/>
                    <a:lumOff val="40000"/>
                  </a:schemeClr>
                </a:solidFill>
                <a:latin typeface="+mn-lt"/>
              </a:rPr>
              <a:t>na</a:t>
            </a:r>
            <a:r>
              <a:rPr lang="en-US">
                <a:solidFill>
                  <a:schemeClr val="tx2">
                    <a:lumMod val="60000"/>
                    <a:lumOff val="40000"/>
                  </a:schemeClr>
                </a:solidFill>
              </a:rPr>
              <a:t>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  </a:t>
            </a:r>
            <a:r>
              <a:rPr lang="sl-SI">
                <a:solidFill>
                  <a:schemeClr val="tx2">
                    <a:lumMod val="60000"/>
                    <a:lumOff val="40000"/>
                  </a:schemeClr>
                </a:solidFill>
                <a:latin typeface="Georgia" pitchFamily="18" charset="0"/>
                <a:sym typeface="Euclid Symbol"/>
              </a:rPr>
              <a:t></a:t>
            </a:r>
            <a:r>
              <a:rPr lang="sl-SI">
                <a:solidFill>
                  <a:schemeClr val="tx2">
                    <a:lumMod val="60000"/>
                    <a:lumOff val="40000"/>
                  </a:schemeClr>
                </a:solidFill>
              </a:rPr>
              <a:t>  </a:t>
            </a:r>
            <a:r>
              <a:rPr lang="en-US" i="1">
                <a:solidFill>
                  <a:schemeClr val="tx2">
                    <a:lumMod val="60000"/>
                    <a:lumOff val="40000"/>
                  </a:schemeClr>
                </a:solidFill>
                <a:latin typeface="Georgia" pitchFamily="18" charset="0"/>
                <a:ea typeface="Arial Unicode MS" pitchFamily="34" charset="-128"/>
                <a:cs typeface="Arial Unicode MS" pitchFamily="34" charset="-128"/>
              </a:rPr>
              <a:t>f </a:t>
            </a:r>
            <a:r>
              <a:rPr lang="sl-SI" i="1">
                <a:solidFill>
                  <a:schemeClr val="tx2">
                    <a:lumMod val="60000"/>
                    <a:lumOff val="40000"/>
                  </a:schemeClr>
                </a:solidFill>
                <a:latin typeface="Georgia" pitchFamily="18" charset="0"/>
                <a:ea typeface="Arial Unicode MS" pitchFamily="34" charset="-128"/>
                <a:cs typeface="Arial Unicode MS" pitchFamily="34" charset="-128"/>
              </a:rPr>
              <a:t> </a:t>
            </a:r>
            <a:r>
              <a:rPr lang="sl-SI">
                <a:solidFill>
                  <a:schemeClr val="tx2">
                    <a:lumMod val="60000"/>
                    <a:lumOff val="40000"/>
                  </a:schemeClr>
                </a:solidFill>
                <a:latin typeface="+mn-lt"/>
              </a:rPr>
              <a:t>je</a:t>
            </a:r>
            <a:r>
              <a:rPr lang="en-US">
                <a:solidFill>
                  <a:schemeClr val="tx2">
                    <a:lumMod val="60000"/>
                    <a:lumOff val="40000"/>
                  </a:schemeClr>
                </a:solidFill>
                <a:latin typeface="+mn-lt"/>
              </a:rPr>
              <a:t> pada</a:t>
            </a:r>
            <a:r>
              <a:rPr lang="sl-SI">
                <a:solidFill>
                  <a:schemeClr val="tx2">
                    <a:lumMod val="60000"/>
                    <a:lumOff val="40000"/>
                  </a:schemeClr>
                </a:solidFill>
                <a:latin typeface="+mn-lt"/>
              </a:rPr>
              <a:t>joča</a:t>
            </a:r>
            <a:r>
              <a:rPr lang="en-US">
                <a:solidFill>
                  <a:schemeClr val="tx2">
                    <a:lumMod val="60000"/>
                    <a:lumOff val="40000"/>
                  </a:schemeClr>
                </a:solidFill>
                <a:latin typeface="+mn-lt"/>
              </a:rPr>
              <a:t> na </a:t>
            </a:r>
            <a:r>
              <a:rPr lang="en-US">
                <a:solidFill>
                  <a:schemeClr val="tx2">
                    <a:lumMod val="60000"/>
                    <a:lumOff val="40000"/>
                  </a:schemeClr>
                </a:solidFill>
                <a:latin typeface="Georgia" pitchFamily="18" charset="0"/>
              </a:rPr>
              <a:t>[</a:t>
            </a:r>
            <a:r>
              <a:rPr lang="en-US" i="1">
                <a:solidFill>
                  <a:schemeClr val="tx2">
                    <a:lumMod val="60000"/>
                    <a:lumOff val="40000"/>
                  </a:schemeClr>
                </a:solidFill>
                <a:latin typeface="Georgia" pitchFamily="18" charset="0"/>
              </a:rPr>
              <a:t>a,b</a:t>
            </a:r>
            <a:r>
              <a:rPr lang="en-US">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rPr>
              <a:t>.</a:t>
            </a:r>
            <a:endParaRPr lang="en-GB">
              <a:solidFill>
                <a:schemeClr val="tx2">
                  <a:lumMod val="60000"/>
                  <a:lumOff val="40000"/>
                </a:schemeClr>
              </a:solidFill>
            </a:endParaRPr>
          </a:p>
        </p:txBody>
      </p:sp>
      <p:cxnSp>
        <p:nvCxnSpPr>
          <p:cNvPr id="36" name="Straight Connector 35"/>
          <p:cNvCxnSpPr/>
          <p:nvPr/>
        </p:nvCxnSpPr>
        <p:spPr>
          <a:xfrm>
            <a:off x="201613" y="3048000"/>
            <a:ext cx="8763000" cy="158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27" name="Picture 5" descr="C:\Users\rca\AppData\Local\Microsoft\Windows\Temporary Internet Files\Content.IE5\24T7L8TR\MC900442159[1].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8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p:bldP spid="33811" grpId="0"/>
      <p:bldP spid="21" grpId="0"/>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465BD47-290A-4980-875F-C012E4B40A0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19</a:t>
            </a:fld>
            <a:endParaRPr lang="en-US" sz="1200" b="1">
              <a:solidFill>
                <a:schemeClr val="bg1"/>
              </a:solidFill>
              <a:effectLst>
                <a:outerShdw blurRad="38100" dist="38100" dir="2700000" algn="tl">
                  <a:srgbClr val="000000">
                    <a:alpha val="43137"/>
                  </a:srgbClr>
                </a:outerShdw>
              </a:effectLst>
              <a:latin typeface="+mn-lt"/>
            </a:endParaRPr>
          </a:p>
        </p:txBody>
      </p:sp>
      <p:sp>
        <p:nvSpPr>
          <p:cNvPr id="44" name="TextBox 43"/>
          <p:cNvSpPr txBox="1"/>
          <p:nvPr/>
        </p:nvSpPr>
        <p:spPr>
          <a:xfrm>
            <a:off x="381000" y="457200"/>
            <a:ext cx="5486400" cy="400110"/>
          </a:xfrm>
          <a:prstGeom prst="rect">
            <a:avLst/>
          </a:prstGeom>
          <a:noFill/>
        </p:spPr>
        <p:txBody>
          <a:bodyPr wrap="square" rtlCol="0">
            <a:spAutoFit/>
          </a:bodyPr>
          <a:lstStyle/>
          <a:p>
            <a:r>
              <a:rPr lang="sl-SI" sz="2000" b="1" smtClean="0">
                <a:solidFill>
                  <a:schemeClr val="tx2">
                    <a:lumMod val="60000"/>
                    <a:lumOff val="40000"/>
                  </a:schemeClr>
                </a:solidFill>
                <a:latin typeface="+mn-lt"/>
              </a:rPr>
              <a:t>GEOMETRIČNI POMEN PARCIALNIH ODVODOV</a:t>
            </a:r>
          </a:p>
        </p:txBody>
      </p:sp>
      <p:grpSp>
        <p:nvGrpSpPr>
          <p:cNvPr id="77" name="Group 76"/>
          <p:cNvGrpSpPr/>
          <p:nvPr/>
        </p:nvGrpSpPr>
        <p:grpSpPr>
          <a:xfrm>
            <a:off x="304800" y="990600"/>
            <a:ext cx="3276600" cy="2464542"/>
            <a:chOff x="304800" y="990600"/>
            <a:chExt cx="3276600" cy="2464542"/>
          </a:xfrm>
        </p:grpSpPr>
        <p:cxnSp>
          <p:nvCxnSpPr>
            <p:cNvPr id="10" name="Straight Arrow Connector 9"/>
            <p:cNvCxnSpPr/>
            <p:nvPr/>
          </p:nvCxnSpPr>
          <p:spPr bwMode="auto">
            <a:xfrm>
              <a:off x="609600" y="3044825"/>
              <a:ext cx="2743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V="1">
              <a:off x="838202" y="990600"/>
              <a:ext cx="1586" cy="2362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2"/>
            <p:cNvGraphicFramePr>
              <a:graphicFrameLocks noChangeAspect="1"/>
            </p:cNvGraphicFramePr>
            <p:nvPr/>
          </p:nvGraphicFramePr>
          <p:xfrm>
            <a:off x="2438400" y="1371600"/>
            <a:ext cx="1143000" cy="252413"/>
          </p:xfrm>
          <a:graphic>
            <a:graphicData uri="http://schemas.openxmlformats.org/presentationml/2006/ole">
              <mc:AlternateContent xmlns:mc="http://schemas.openxmlformats.org/markup-compatibility/2006">
                <mc:Choice xmlns:v="urn:schemas-microsoft-com:vml" Requires="v">
                  <p:oleObj spid="_x0000_s87220" name="Equation" r:id="rId3" imgW="952200" imgH="203040" progId="Equation.DSMT4">
                    <p:embed/>
                  </p:oleObj>
                </mc:Choice>
                <mc:Fallback>
                  <p:oleObj name="Equation" r:id="rId3" imgW="952200" imgH="20304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371600"/>
                          <a:ext cx="1143000"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9" name="Straight Connector 58"/>
            <p:cNvCxnSpPr/>
            <p:nvPr/>
          </p:nvCxnSpPr>
          <p:spPr>
            <a:xfrm>
              <a:off x="1477617" y="1719468"/>
              <a:ext cx="0" cy="129600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694159" y="1686913"/>
              <a:ext cx="14926" cy="1361087"/>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38200" y="2398412"/>
              <a:ext cx="1864694" cy="4413"/>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8200" y="1712612"/>
              <a:ext cx="1869107"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353" name="Oval 10"/>
            <p:cNvSpPr>
              <a:spLocks noChangeAspect="1" noChangeArrowheads="1"/>
            </p:cNvSpPr>
            <p:nvPr/>
          </p:nvSpPr>
          <p:spPr bwMode="auto">
            <a:xfrm>
              <a:off x="1447800" y="2362200"/>
              <a:ext cx="71787" cy="71787"/>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47" name="Oval 10"/>
            <p:cNvSpPr>
              <a:spLocks noChangeAspect="1" noChangeArrowheads="1"/>
            </p:cNvSpPr>
            <p:nvPr/>
          </p:nvSpPr>
          <p:spPr bwMode="auto">
            <a:xfrm>
              <a:off x="2671413" y="1676400"/>
              <a:ext cx="71787" cy="71787"/>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49" name="Oval 10"/>
            <p:cNvSpPr>
              <a:spLocks noChangeAspect="1" noChangeArrowheads="1"/>
            </p:cNvSpPr>
            <p:nvPr/>
          </p:nvSpPr>
          <p:spPr bwMode="auto">
            <a:xfrm>
              <a:off x="2657947" y="2357560"/>
              <a:ext cx="71787" cy="71787"/>
            </a:xfrm>
            <a:prstGeom prst="ellipse">
              <a:avLst/>
            </a:prstGeom>
            <a:solidFill>
              <a:schemeClr val="tx2">
                <a:lumMod val="60000"/>
                <a:lumOff val="40000"/>
              </a:schemeClr>
            </a:solidFill>
            <a:ln w="3175">
              <a:solidFill>
                <a:schemeClr val="accent1"/>
              </a:solidFill>
              <a:round/>
              <a:headEnd/>
              <a:tailEnd/>
            </a:ln>
          </p:spPr>
          <p:txBody>
            <a:bodyPr wrap="none" anchor="ctr">
              <a:spAutoFit/>
            </a:bodyPr>
            <a:lstStyle/>
            <a:p>
              <a:endParaRPr lang="sl-SI"/>
            </a:p>
          </p:txBody>
        </p:sp>
        <p:graphicFrame>
          <p:nvGraphicFramePr>
            <p:cNvPr id="39938" name="Object 2"/>
            <p:cNvGraphicFramePr>
              <a:graphicFrameLocks noChangeAspect="1"/>
            </p:cNvGraphicFramePr>
            <p:nvPr/>
          </p:nvGraphicFramePr>
          <p:xfrm>
            <a:off x="914400" y="2438400"/>
            <a:ext cx="609600" cy="252460"/>
          </p:xfrm>
          <a:graphic>
            <a:graphicData uri="http://schemas.openxmlformats.org/presentationml/2006/ole">
              <mc:AlternateContent xmlns:mc="http://schemas.openxmlformats.org/markup-compatibility/2006">
                <mc:Choice xmlns:v="urn:schemas-microsoft-com:vml" Requires="v">
                  <p:oleObj spid="_x0000_s87221" name="Equation" r:id="rId5" imgW="507960" imgH="203040" progId="Equation.DSMT4">
                    <p:embed/>
                  </p:oleObj>
                </mc:Choice>
                <mc:Fallback>
                  <p:oleObj name="Equation" r:id="rId5" imgW="507960" imgH="2030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438400"/>
                          <a:ext cx="609600" cy="252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7"/>
            <p:cNvSpPr/>
            <p:nvPr/>
          </p:nvSpPr>
          <p:spPr>
            <a:xfrm>
              <a:off x="1304453" y="3116588"/>
              <a:ext cx="287258"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x</a:t>
              </a:r>
              <a:endParaRPr lang="sl-SI" sz="1600"/>
            </a:p>
          </p:txBody>
        </p:sp>
        <p:sp>
          <p:nvSpPr>
            <p:cNvPr id="69" name="Rectangle 68"/>
            <p:cNvSpPr/>
            <p:nvPr/>
          </p:nvSpPr>
          <p:spPr>
            <a:xfrm>
              <a:off x="2438400" y="3105090"/>
              <a:ext cx="534121"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x+h</a:t>
              </a:r>
              <a:endParaRPr lang="sl-SI" sz="1600"/>
            </a:p>
          </p:txBody>
        </p:sp>
        <p:sp>
          <p:nvSpPr>
            <p:cNvPr id="70" name="Rectangle 69"/>
            <p:cNvSpPr/>
            <p:nvPr/>
          </p:nvSpPr>
          <p:spPr>
            <a:xfrm>
              <a:off x="533400" y="2209800"/>
              <a:ext cx="300082"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y</a:t>
              </a:r>
              <a:endParaRPr lang="sl-SI" sz="1600"/>
            </a:p>
          </p:txBody>
        </p:sp>
        <p:sp>
          <p:nvSpPr>
            <p:cNvPr id="71" name="Rectangle 70"/>
            <p:cNvSpPr/>
            <p:nvPr/>
          </p:nvSpPr>
          <p:spPr>
            <a:xfrm>
              <a:off x="304800" y="1524000"/>
              <a:ext cx="540533"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y+k</a:t>
              </a:r>
              <a:endParaRPr lang="sl-SI" sz="1600"/>
            </a:p>
          </p:txBody>
        </p:sp>
      </p:grpSp>
      <p:graphicFrame>
        <p:nvGraphicFramePr>
          <p:cNvPr id="20" name="Object 2"/>
          <p:cNvGraphicFramePr>
            <a:graphicFrameLocks noChangeAspect="1"/>
          </p:cNvGraphicFramePr>
          <p:nvPr/>
        </p:nvGraphicFramePr>
        <p:xfrm>
          <a:off x="3505200" y="1676400"/>
          <a:ext cx="2514600" cy="344487"/>
        </p:xfrm>
        <a:graphic>
          <a:graphicData uri="http://schemas.openxmlformats.org/presentationml/2006/ole">
            <mc:AlternateContent xmlns:mc="http://schemas.openxmlformats.org/markup-compatibility/2006">
              <mc:Choice xmlns:v="urn:schemas-microsoft-com:vml" Requires="v">
                <p:oleObj spid="_x0000_s87222" name="Equation" r:id="rId7" imgW="1650960" imgH="203040" progId="Equation.DSMT4">
                  <p:embed/>
                </p:oleObj>
              </mc:Choice>
              <mc:Fallback>
                <p:oleObj name="Equation" r:id="rId7" imgW="16509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676400"/>
                        <a:ext cx="251460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Left Brace 71"/>
          <p:cNvSpPr/>
          <p:nvPr/>
        </p:nvSpPr>
        <p:spPr>
          <a:xfrm rot="5400000" flipH="1">
            <a:off x="1981200" y="1981200"/>
            <a:ext cx="228600" cy="1143000"/>
          </a:xfrm>
          <a:prstGeom prst="leftBrace">
            <a:avLst>
              <a:gd name="adj1" fmla="val 85561"/>
              <a:gd name="adj2" fmla="val 50000"/>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73" name="Left Brace 72"/>
          <p:cNvSpPr/>
          <p:nvPr/>
        </p:nvSpPr>
        <p:spPr>
          <a:xfrm rot="21600000" flipH="1">
            <a:off x="2819398" y="1734494"/>
            <a:ext cx="152402" cy="627706"/>
          </a:xfrm>
          <a:prstGeom prst="leftBrace">
            <a:avLst>
              <a:gd name="adj1" fmla="val 85561"/>
              <a:gd name="adj2" fmla="val 50000"/>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graphicFrame>
        <p:nvGraphicFramePr>
          <p:cNvPr id="22" name="Object 8"/>
          <p:cNvGraphicFramePr>
            <a:graphicFrameLocks noChangeAspect="1"/>
          </p:cNvGraphicFramePr>
          <p:nvPr>
            <p:extLst>
              <p:ext uri="{D42A27DB-BD31-4B8C-83A1-F6EECF244321}">
                <p14:modId xmlns:p14="http://schemas.microsoft.com/office/powerpoint/2010/main" val="1934895434"/>
              </p:ext>
            </p:extLst>
          </p:nvPr>
        </p:nvGraphicFramePr>
        <p:xfrm>
          <a:off x="3571875" y="2133600"/>
          <a:ext cx="5276850" cy="430213"/>
        </p:xfrm>
        <a:graphic>
          <a:graphicData uri="http://schemas.openxmlformats.org/presentationml/2006/ole">
            <mc:AlternateContent xmlns:mc="http://schemas.openxmlformats.org/markup-compatibility/2006">
              <mc:Choice xmlns:v="urn:schemas-microsoft-com:vml" Requires="v">
                <p:oleObj spid="_x0000_s87223" name="Equation" r:id="rId9" imgW="3517560" imgH="253800" progId="Equation.DSMT4">
                  <p:embed/>
                </p:oleObj>
              </mc:Choice>
              <mc:Fallback>
                <p:oleObj name="Equation" r:id="rId9" imgW="3517560" imgH="253800" progId="Equation.DSMT4">
                  <p:embed/>
                  <p:pic>
                    <p:nvPicPr>
                      <p:cNvPr id="0" name="Picture 8"/>
                      <p:cNvPicPr>
                        <a:picLocks noChangeAspect="1" noChangeArrowheads="1"/>
                      </p:cNvPicPr>
                      <p:nvPr/>
                    </p:nvPicPr>
                    <p:blipFill>
                      <a:blip r:embed="rId10"/>
                      <a:srcRect/>
                      <a:stretch>
                        <a:fillRect/>
                      </a:stretch>
                    </p:blipFill>
                    <p:spPr bwMode="auto">
                      <a:xfrm>
                        <a:off x="3571875" y="2133600"/>
                        <a:ext cx="527685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nvGraphicFramePr>
        <p:xfrm>
          <a:off x="3581400" y="2716212"/>
          <a:ext cx="2819400" cy="711200"/>
        </p:xfrm>
        <a:graphic>
          <a:graphicData uri="http://schemas.openxmlformats.org/presentationml/2006/ole">
            <mc:AlternateContent xmlns:mc="http://schemas.openxmlformats.org/markup-compatibility/2006">
              <mc:Choice xmlns:v="urn:schemas-microsoft-com:vml" Requires="v">
                <p:oleObj spid="_x0000_s87224" name="Equation" r:id="rId11" imgW="1726920" imgH="419040" progId="Equation.DSMT4">
                  <p:embed/>
                </p:oleObj>
              </mc:Choice>
              <mc:Fallback>
                <p:oleObj name="Equation" r:id="rId11" imgW="1726920" imgH="4190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2716212"/>
                        <a:ext cx="28194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0"/>
          <p:cNvGraphicFramePr>
            <a:graphicFrameLocks noChangeAspect="1"/>
          </p:cNvGraphicFramePr>
          <p:nvPr/>
        </p:nvGraphicFramePr>
        <p:xfrm>
          <a:off x="1828800" y="3885972"/>
          <a:ext cx="4953000" cy="711428"/>
        </p:xfrm>
        <a:graphic>
          <a:graphicData uri="http://schemas.openxmlformats.org/presentationml/2006/ole">
            <mc:AlternateContent xmlns:mc="http://schemas.openxmlformats.org/markup-compatibility/2006">
              <mc:Choice xmlns:v="urn:schemas-microsoft-com:vml" Requires="v">
                <p:oleObj spid="_x0000_s87225" name="Equation" r:id="rId13" imgW="3251160" imgH="419040" progId="Equation.DSMT4">
                  <p:embed/>
                </p:oleObj>
              </mc:Choice>
              <mc:Fallback>
                <p:oleObj name="Equation" r:id="rId13" imgW="3251160" imgH="4190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3885972"/>
                        <a:ext cx="4953000" cy="711428"/>
                      </a:xfrm>
                      <a:prstGeom prst="rect">
                        <a:avLst/>
                      </a:prstGeom>
                      <a:solidFill>
                        <a:srgbClr val="FFFFCC"/>
                      </a:solidFill>
                      <a:ln w="12700">
                        <a:solidFill>
                          <a:schemeClr val="accent1"/>
                        </a:solidFill>
                        <a:miter lim="800000"/>
                        <a:headEnd/>
                        <a:tailEnd/>
                      </a:ln>
                    </p:spPr>
                  </p:pic>
                </p:oleObj>
              </mc:Fallback>
            </mc:AlternateContent>
          </a:graphicData>
        </a:graphic>
      </p:graphicFrame>
      <p:sp>
        <p:nvSpPr>
          <p:cNvPr id="74" name="Rounded Rectangle 73"/>
          <p:cNvSpPr/>
          <p:nvPr/>
        </p:nvSpPr>
        <p:spPr>
          <a:xfrm>
            <a:off x="304800" y="4876800"/>
            <a:ext cx="8458200" cy="1447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75" name="TextBox 74"/>
          <p:cNvSpPr txBox="1"/>
          <p:nvPr/>
        </p:nvSpPr>
        <p:spPr>
          <a:xfrm>
            <a:off x="609600" y="5029200"/>
            <a:ext cx="8077200" cy="646331"/>
          </a:xfrm>
          <a:prstGeom prst="rect">
            <a:avLst/>
          </a:prstGeom>
          <a:noFill/>
        </p:spPr>
        <p:txBody>
          <a:bodyPr wrap="square" rtlCol="0">
            <a:spAutoFit/>
          </a:bodyPr>
          <a:lstStyle/>
          <a:p>
            <a:r>
              <a:rPr lang="sl-SI" smtClean="0">
                <a:solidFill>
                  <a:schemeClr val="tx2">
                    <a:lumMod val="60000"/>
                    <a:lumOff val="40000"/>
                  </a:schemeClr>
                </a:solidFill>
                <a:latin typeface="+mn-lt"/>
              </a:rPr>
              <a:t>Če se temperatura spremeni za </a:t>
            </a:r>
            <a:r>
              <a:rPr lang="el-GR" i="1" smtClean="0">
                <a:solidFill>
                  <a:schemeClr val="tx2">
                    <a:lumMod val="60000"/>
                    <a:lumOff val="40000"/>
                  </a:schemeClr>
                </a:solidFill>
                <a:latin typeface="Georgia" pitchFamily="18" charset="0"/>
              </a:rPr>
              <a:t>Δ</a:t>
            </a:r>
            <a:r>
              <a:rPr lang="sl-SI" i="1" smtClean="0">
                <a:solidFill>
                  <a:schemeClr val="tx2">
                    <a:lumMod val="60000"/>
                    <a:lumOff val="40000"/>
                  </a:schemeClr>
                </a:solidFill>
                <a:latin typeface="Georgia" pitchFamily="18" charset="0"/>
              </a:rPr>
              <a:t>T, </a:t>
            </a:r>
            <a:r>
              <a:rPr lang="sl-SI" smtClean="0">
                <a:solidFill>
                  <a:schemeClr val="tx2">
                    <a:lumMod val="60000"/>
                    <a:lumOff val="40000"/>
                  </a:schemeClr>
                </a:solidFill>
                <a:latin typeface="+mn-lt"/>
              </a:rPr>
              <a:t>volumen pa za </a:t>
            </a:r>
            <a:r>
              <a:rPr lang="el-GR" i="1" smtClean="0">
                <a:solidFill>
                  <a:schemeClr val="tx2">
                    <a:lumMod val="60000"/>
                    <a:lumOff val="40000"/>
                  </a:schemeClr>
                </a:solidFill>
                <a:latin typeface="Georgia" pitchFamily="18" charset="0"/>
              </a:rPr>
              <a:t>Δ</a:t>
            </a:r>
            <a:r>
              <a:rPr lang="sl-SI" i="1" smtClean="0">
                <a:solidFill>
                  <a:schemeClr val="tx2">
                    <a:lumMod val="60000"/>
                    <a:lumOff val="40000"/>
                  </a:schemeClr>
                </a:solidFill>
                <a:latin typeface="Georgia" pitchFamily="18" charset="0"/>
              </a:rPr>
              <a:t>V, </a:t>
            </a:r>
            <a:r>
              <a:rPr lang="sl-SI" smtClean="0">
                <a:solidFill>
                  <a:schemeClr val="tx2">
                    <a:lumMod val="60000"/>
                    <a:lumOff val="40000"/>
                  </a:schemeClr>
                </a:solidFill>
                <a:latin typeface="+mn-lt"/>
              </a:rPr>
              <a:t>potem se tlak idealnega plina spremeni za približno</a:t>
            </a:r>
            <a:r>
              <a:rPr lang="sl-SI" i="1" smtClean="0">
                <a:solidFill>
                  <a:schemeClr val="tx2">
                    <a:lumMod val="60000"/>
                    <a:lumOff val="40000"/>
                  </a:schemeClr>
                </a:solidFill>
                <a:latin typeface="Georgia" pitchFamily="18" charset="0"/>
              </a:rPr>
              <a:t> </a:t>
            </a:r>
            <a:r>
              <a:rPr lang="sl-SI" smtClean="0">
                <a:solidFill>
                  <a:schemeClr val="tx2">
                    <a:lumMod val="60000"/>
                    <a:lumOff val="40000"/>
                  </a:schemeClr>
                </a:solidFill>
                <a:latin typeface="+mn-lt"/>
              </a:rPr>
              <a:t> </a:t>
            </a:r>
            <a:endParaRPr lang="sl-SI" i="1" smtClean="0">
              <a:solidFill>
                <a:schemeClr val="tx2">
                  <a:lumMod val="60000"/>
                  <a:lumOff val="40000"/>
                </a:schemeClr>
              </a:solidFill>
              <a:latin typeface="+mn-lt"/>
            </a:endParaRPr>
          </a:p>
        </p:txBody>
      </p:sp>
      <p:graphicFrame>
        <p:nvGraphicFramePr>
          <p:cNvPr id="28" name="Object 11"/>
          <p:cNvGraphicFramePr>
            <a:graphicFrameLocks noChangeAspect="1"/>
          </p:cNvGraphicFramePr>
          <p:nvPr>
            <p:extLst>
              <p:ext uri="{D42A27DB-BD31-4B8C-83A1-F6EECF244321}">
                <p14:modId xmlns:p14="http://schemas.microsoft.com/office/powerpoint/2010/main" val="1571872966"/>
              </p:ext>
            </p:extLst>
          </p:nvPr>
        </p:nvGraphicFramePr>
        <p:xfrm>
          <a:off x="3038475" y="5486400"/>
          <a:ext cx="2716213" cy="666750"/>
        </p:xfrm>
        <a:graphic>
          <a:graphicData uri="http://schemas.openxmlformats.org/presentationml/2006/ole">
            <mc:AlternateContent xmlns:mc="http://schemas.openxmlformats.org/markup-compatibility/2006">
              <mc:Choice xmlns:v="urn:schemas-microsoft-com:vml" Requires="v">
                <p:oleObj spid="_x0000_s87226" name="Equation" r:id="rId15" imgW="1663560" imgH="393480" progId="Equation.DSMT4">
                  <p:embed/>
                </p:oleObj>
              </mc:Choice>
              <mc:Fallback>
                <p:oleObj name="Equation" r:id="rId15" imgW="1663560" imgH="393480" progId="Equation.DSMT4">
                  <p:embed/>
                  <p:pic>
                    <p:nvPicPr>
                      <p:cNvPr id="0" name="Picture 11"/>
                      <p:cNvPicPr>
                        <a:picLocks noChangeAspect="1" noChangeArrowheads="1"/>
                      </p:cNvPicPr>
                      <p:nvPr/>
                    </p:nvPicPr>
                    <p:blipFill>
                      <a:blip r:embed="rId16"/>
                      <a:srcRect/>
                      <a:stretch>
                        <a:fillRect/>
                      </a:stretch>
                    </p:blipFill>
                    <p:spPr bwMode="auto">
                      <a:xfrm>
                        <a:off x="3038475" y="5486400"/>
                        <a:ext cx="271621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TextBox 75"/>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36" name="Picture 5" descr="C:\Users\rca\AppData\Local\Microsoft\Windows\Temporary Internet Files\Content.IE5\24T7L8TR\MC900442159[1].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5" name="Rectangle 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7" name="Rounded Rectangle 6"/>
          <p:cNvSpPr/>
          <p:nvPr/>
        </p:nvSpPr>
        <p:spPr>
          <a:xfrm>
            <a:off x="192088" y="390525"/>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TextBox 7"/>
          <p:cNvSpPr txBox="1"/>
          <p:nvPr/>
        </p:nvSpPr>
        <p:spPr>
          <a:xfrm>
            <a:off x="0" y="6519863"/>
            <a:ext cx="3581400" cy="338554"/>
          </a:xfrm>
          <a:prstGeom prst="rect">
            <a:avLst/>
          </a:prstGeom>
          <a:noFill/>
        </p:spPr>
        <p:txBody>
          <a:bodyPr wrap="square">
            <a:spAutoFit/>
          </a:bodyPr>
          <a:lstStyle/>
          <a:p>
            <a:pPr>
              <a:defRPr/>
            </a:pPr>
            <a:r>
              <a:rPr lang="en-US" sz="1600" b="1">
                <a:solidFill>
                  <a:schemeClr val="bg1"/>
                </a:solidFill>
                <a:effectLst>
                  <a:outerShdw blurRad="38100" dist="38100" dir="2700000" algn="tl">
                    <a:srgbClr val="000000">
                      <a:alpha val="43137"/>
                    </a:srgbClr>
                  </a:outerShdw>
                </a:effectLst>
              </a:rPr>
              <a:t>MATEMATIKA </a:t>
            </a:r>
            <a:r>
              <a:rPr lang="sl-SI" sz="1600" b="1" smtClean="0">
                <a:solidFill>
                  <a:schemeClr val="bg1"/>
                </a:solidFill>
                <a:effectLst>
                  <a:outerShdw blurRad="38100" dist="38100" dir="2700000" algn="tl">
                    <a:srgbClr val="000000">
                      <a:alpha val="43137"/>
                    </a:srgbClr>
                  </a:outerShdw>
                </a:effectLst>
              </a:rPr>
              <a:t>S STATISTIKO</a:t>
            </a:r>
            <a:endParaRPr lang="sl-SI" sz="1600" b="1">
              <a:solidFill>
                <a:schemeClr val="bg1"/>
              </a:solidFill>
              <a:effectLst>
                <a:outerShdw blurRad="38100" dist="38100" dir="2700000" algn="tl">
                  <a:srgbClr val="000000">
                    <a:alpha val="43137"/>
                  </a:srgbClr>
                </a:outerShdw>
              </a:effectLst>
            </a:endParaRPr>
          </a:p>
        </p:txBody>
      </p:sp>
      <p:sp>
        <p:nvSpPr>
          <p:cNvPr id="1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21D65F5E-3312-4F1A-8B5A-10D5D79CD14F}"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a:t>
            </a:fld>
            <a:endParaRPr lang="en-US" sz="1200" b="1">
              <a:solidFill>
                <a:schemeClr val="bg1"/>
              </a:solidFill>
              <a:effectLst>
                <a:outerShdw blurRad="38100" dist="38100" dir="2700000" algn="tl">
                  <a:srgbClr val="000000">
                    <a:alpha val="43137"/>
                  </a:srgbClr>
                </a:outerShdw>
              </a:effectLst>
              <a:latin typeface="+mn-lt"/>
            </a:endParaRPr>
          </a:p>
        </p:txBody>
      </p:sp>
      <p:sp>
        <p:nvSpPr>
          <p:cNvPr id="27" name="Text Box 8"/>
          <p:cNvSpPr txBox="1">
            <a:spLocks noChangeArrowheads="1"/>
          </p:cNvSpPr>
          <p:nvPr/>
        </p:nvSpPr>
        <p:spPr bwMode="auto">
          <a:xfrm>
            <a:off x="1371600" y="812206"/>
            <a:ext cx="5545138" cy="641350"/>
          </a:xfrm>
          <a:prstGeom prst="rect">
            <a:avLst/>
          </a:prstGeom>
          <a:noFill/>
          <a:ln w="9525">
            <a:noFill/>
            <a:miter lim="800000"/>
            <a:headEnd/>
            <a:tailEnd/>
          </a:ln>
          <a:effectLst/>
        </p:spPr>
        <p:txBody>
          <a:bodyPr>
            <a:spAutoFit/>
          </a:bodyPr>
          <a:lstStyle/>
          <a:p>
            <a:pPr algn="ctr">
              <a:spcBef>
                <a:spcPct val="50000"/>
              </a:spcBef>
            </a:pPr>
            <a:r>
              <a:rPr lang="sl-SI" sz="3600" dirty="0" smtClean="0">
                <a:solidFill>
                  <a:schemeClr val="tx2">
                    <a:lumMod val="60000"/>
                    <a:lumOff val="40000"/>
                  </a:schemeClr>
                </a:solidFill>
                <a:effectLst>
                  <a:outerShdw blurRad="38100" dist="38100" dir="2700000" algn="tl">
                    <a:srgbClr val="000000"/>
                  </a:outerShdw>
                </a:effectLst>
              </a:rPr>
              <a:t>ODVOD</a:t>
            </a:r>
            <a:endParaRPr lang="sl-SI" sz="3600" dirty="0">
              <a:solidFill>
                <a:schemeClr val="tx2">
                  <a:lumMod val="60000"/>
                  <a:lumOff val="40000"/>
                </a:schemeClr>
              </a:solidFill>
              <a:effectLst>
                <a:outerShdw blurRad="38100" dist="38100" dir="2700000" algn="tl">
                  <a:srgbClr val="000000"/>
                </a:outerShdw>
              </a:effectLst>
            </a:endParaRPr>
          </a:p>
        </p:txBody>
      </p:sp>
      <p:sp>
        <p:nvSpPr>
          <p:cNvPr id="28" name="Text Box 9"/>
          <p:cNvSpPr txBox="1">
            <a:spLocks noChangeArrowheads="1"/>
          </p:cNvSpPr>
          <p:nvPr/>
        </p:nvSpPr>
        <p:spPr bwMode="auto">
          <a:xfrm>
            <a:off x="457200" y="2488606"/>
            <a:ext cx="8382000" cy="2248950"/>
          </a:xfrm>
          <a:prstGeom prst="rect">
            <a:avLst/>
          </a:prstGeom>
          <a:noFill/>
          <a:ln w="15875">
            <a:noFill/>
            <a:miter lim="800000"/>
            <a:headEnd/>
            <a:tailEnd/>
          </a:ln>
          <a:effectLst/>
        </p:spPr>
        <p:txBody>
          <a:bodyPr wrap="square" lIns="90000" tIns="46800" rIns="90000" bIns="46800">
            <a:spAutoFit/>
          </a:bodyPr>
          <a:lstStyle/>
          <a:p>
            <a:pPr marL="342900" indent="-342900">
              <a:spcBef>
                <a:spcPct val="50000"/>
              </a:spcBef>
              <a:buFontTx/>
              <a:buAutoNum type="arabicPeriod"/>
            </a:pPr>
            <a:r>
              <a:rPr lang="sl-SI" sz="2000" dirty="0" smtClean="0">
                <a:solidFill>
                  <a:schemeClr val="tx2">
                    <a:lumMod val="60000"/>
                    <a:lumOff val="40000"/>
                  </a:schemeClr>
                </a:solidFill>
                <a:hlinkClick r:id="rId2" action="ppaction://hlinksldjump"/>
              </a:rPr>
              <a:t>Definicija in pomen</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3" action="ppaction://hlinksldjump"/>
              </a:rPr>
              <a:t>lastnosti odvedljivih funkcij</a:t>
            </a:r>
            <a:endParaRPr lang="sl-SI" sz="2000" dirty="0" smtClean="0">
              <a:solidFill>
                <a:schemeClr val="tx2">
                  <a:lumMod val="60000"/>
                  <a:lumOff val="40000"/>
                </a:schemeClr>
              </a:solidFill>
            </a:endParaRPr>
          </a:p>
          <a:p>
            <a:pPr marL="342900" indent="-342900">
              <a:spcBef>
                <a:spcPct val="50000"/>
              </a:spcBef>
              <a:buFontTx/>
              <a:buAutoNum type="arabicPeriod"/>
            </a:pPr>
            <a:r>
              <a:rPr lang="sl-SI" sz="2000" dirty="0" smtClean="0">
                <a:solidFill>
                  <a:schemeClr val="tx2">
                    <a:lumMod val="60000"/>
                    <a:lumOff val="40000"/>
                  </a:schemeClr>
                </a:solidFill>
                <a:hlinkClick r:id="rId4" action="ppaction://hlinksldjump"/>
              </a:rPr>
              <a:t>Računanje odvodov</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5" action="ppaction://hlinksldjump"/>
              </a:rPr>
              <a:t>višji odvodi</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6" action="ppaction://hlinksldjump"/>
              </a:rPr>
              <a:t>parcialni odvodi</a:t>
            </a:r>
            <a:endParaRPr lang="sl-SI" sz="2000" dirty="0" smtClean="0">
              <a:solidFill>
                <a:schemeClr val="tx2">
                  <a:lumMod val="60000"/>
                  <a:lumOff val="40000"/>
                </a:schemeClr>
              </a:solidFill>
            </a:endParaRPr>
          </a:p>
          <a:p>
            <a:pPr marL="342900" indent="-342900">
              <a:spcBef>
                <a:spcPct val="50000"/>
              </a:spcBef>
              <a:buFontTx/>
              <a:buAutoNum type="arabicPeriod"/>
            </a:pPr>
            <a:r>
              <a:rPr lang="sl-SI" sz="2000" dirty="0">
                <a:solidFill>
                  <a:schemeClr val="tx2">
                    <a:lumMod val="60000"/>
                    <a:lumOff val="40000"/>
                  </a:schemeClr>
                </a:solidFill>
                <a:hlinkClick r:id="rId7" action="ppaction://hlinksldjump"/>
              </a:rPr>
              <a:t>L</a:t>
            </a:r>
            <a:r>
              <a:rPr lang="sl-SI" sz="2000" dirty="0" smtClean="0">
                <a:solidFill>
                  <a:schemeClr val="tx2">
                    <a:lumMod val="60000"/>
                    <a:lumOff val="40000"/>
                  </a:schemeClr>
                </a:solidFill>
                <a:hlinkClick r:id="rId7" action="ppaction://hlinksldjump"/>
              </a:rPr>
              <a:t>okalni ekstremi</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8" action="ppaction://hlinksldjump"/>
              </a:rPr>
              <a:t>Lagrangev izrek</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9" action="ppaction://hlinksldjump"/>
              </a:rPr>
              <a:t>gradient</a:t>
            </a:r>
            <a:endParaRPr lang="sl-SI" sz="2000" dirty="0" smtClean="0">
              <a:solidFill>
                <a:schemeClr val="tx2">
                  <a:lumMod val="60000"/>
                  <a:lumOff val="40000"/>
                </a:schemeClr>
              </a:solidFill>
            </a:endParaRPr>
          </a:p>
          <a:p>
            <a:pPr marL="342900" indent="-342900">
              <a:spcBef>
                <a:spcPct val="50000"/>
              </a:spcBef>
              <a:buFontTx/>
              <a:buAutoNum type="arabicPeriod"/>
            </a:pPr>
            <a:r>
              <a:rPr lang="sl-SI" sz="2000" dirty="0" smtClean="0">
                <a:solidFill>
                  <a:schemeClr val="tx2">
                    <a:lumMod val="60000"/>
                    <a:lumOff val="40000"/>
                  </a:schemeClr>
                </a:solidFill>
                <a:hlinkClick r:id="rId10" action="ppaction://hlinksldjump"/>
              </a:rPr>
              <a:t>Računanje limit</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11" action="ppaction://hlinksldjump"/>
              </a:rPr>
              <a:t>risanje grafov</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12" action="ppaction://hlinksldjump"/>
              </a:rPr>
              <a:t>globalni ekstremi</a:t>
            </a:r>
            <a:endParaRPr lang="sl-SI" sz="2000" dirty="0" smtClean="0">
              <a:solidFill>
                <a:schemeClr val="tx2">
                  <a:lumMod val="60000"/>
                  <a:lumOff val="40000"/>
                </a:schemeClr>
              </a:solidFill>
            </a:endParaRPr>
          </a:p>
          <a:p>
            <a:pPr marL="342900" indent="-342900">
              <a:spcBef>
                <a:spcPct val="50000"/>
              </a:spcBef>
              <a:buFontTx/>
              <a:buAutoNum type="arabicPeriod"/>
            </a:pPr>
            <a:r>
              <a:rPr lang="sl-SI" sz="2000" dirty="0" smtClean="0">
                <a:solidFill>
                  <a:schemeClr val="tx2">
                    <a:lumMod val="60000"/>
                    <a:lumOff val="40000"/>
                  </a:schemeClr>
                </a:solidFill>
                <a:hlinkClick r:id="rId13" action="ppaction://hlinksldjump"/>
              </a:rPr>
              <a:t>Izravnavanje podatkov</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14" action="ppaction://hlinksldjump"/>
              </a:rPr>
              <a:t>Newtonova metoda</a:t>
            </a:r>
            <a:r>
              <a:rPr lang="sl-SI" sz="2000" dirty="0" smtClean="0">
                <a:solidFill>
                  <a:schemeClr val="tx2">
                    <a:lumMod val="60000"/>
                    <a:lumOff val="40000"/>
                  </a:schemeClr>
                </a:solidFill>
              </a:rPr>
              <a:t>, </a:t>
            </a:r>
            <a:r>
              <a:rPr lang="sl-SI" sz="2000" dirty="0" smtClean="0">
                <a:solidFill>
                  <a:schemeClr val="tx2">
                    <a:lumMod val="60000"/>
                    <a:lumOff val="40000"/>
                  </a:schemeClr>
                </a:solidFill>
                <a:hlinkClick r:id="rId15" action="ppaction://hlinksldjump"/>
              </a:rPr>
              <a:t>numerično odvajanje</a:t>
            </a:r>
            <a:endParaRPr lang="sl-SI" sz="2000" dirty="0">
              <a:solidFill>
                <a:schemeClr val="tx2">
                  <a:lumMod val="60000"/>
                  <a:lumOff val="40000"/>
                </a:schemeClr>
              </a:solidFill>
            </a:endParaRPr>
          </a:p>
        </p:txBody>
      </p:sp>
    </p:spTree>
    <p:extLst>
      <p:ext uri="{BB962C8B-B14F-4D97-AF65-F5344CB8AC3E}">
        <p14:creationId xmlns:p14="http://schemas.microsoft.com/office/powerpoint/2010/main" val="167693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Rectangle 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Rounded Rectangle 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TextBox 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ODVODI  FUNKCIJ  VEČ  SPREMENLJIVK</a:t>
            </a:r>
          </a:p>
        </p:txBody>
      </p:sp>
      <p:sp>
        <p:nvSpPr>
          <p:cNvPr id="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3465BD47-290A-4980-875F-C012E4B40A0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20</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31" name="Object 12"/>
          <p:cNvGraphicFramePr>
            <a:graphicFrameLocks noChangeAspect="1"/>
          </p:cNvGraphicFramePr>
          <p:nvPr/>
        </p:nvGraphicFramePr>
        <p:xfrm>
          <a:off x="381000" y="4953000"/>
          <a:ext cx="8382000" cy="692150"/>
        </p:xfrm>
        <a:graphic>
          <a:graphicData uri="http://schemas.openxmlformats.org/presentationml/2006/ole">
            <mc:AlternateContent xmlns:mc="http://schemas.openxmlformats.org/markup-compatibility/2006">
              <mc:Choice xmlns:v="urn:schemas-microsoft-com:vml" Requires="v">
                <p:oleObj spid="_x0000_s13391" name="Equation" r:id="rId3" imgW="5486400" imgH="457200" progId="Equation.DSMT4">
                  <p:embed/>
                </p:oleObj>
              </mc:Choice>
              <mc:Fallback>
                <p:oleObj name="Equation" r:id="rId3" imgW="5486400" imgH="4572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53000"/>
                        <a:ext cx="8382000" cy="692150"/>
                      </a:xfrm>
                      <a:prstGeom prst="rect">
                        <a:avLst/>
                      </a:prstGeom>
                      <a:solidFill>
                        <a:srgbClr val="FFFFCC"/>
                      </a:solidFill>
                      <a:ln w="12700">
                        <a:solidFill>
                          <a:srgbClr val="558ED5"/>
                        </a:solidFill>
                        <a:miter lim="800000"/>
                        <a:headEnd/>
                        <a:tailEnd/>
                      </a:ln>
                    </p:spPr>
                  </p:pic>
                </p:oleObj>
              </mc:Fallback>
            </mc:AlternateContent>
          </a:graphicData>
        </a:graphic>
      </p:graphicFrame>
      <p:graphicFrame>
        <p:nvGraphicFramePr>
          <p:cNvPr id="13" name="Object 6"/>
          <p:cNvGraphicFramePr>
            <a:graphicFrameLocks noChangeAspect="1"/>
          </p:cNvGraphicFramePr>
          <p:nvPr/>
        </p:nvGraphicFramePr>
        <p:xfrm>
          <a:off x="350838" y="685800"/>
          <a:ext cx="8105775" cy="685800"/>
        </p:xfrm>
        <a:graphic>
          <a:graphicData uri="http://schemas.openxmlformats.org/presentationml/2006/ole">
            <mc:AlternateContent xmlns:mc="http://schemas.openxmlformats.org/markup-compatibility/2006">
              <mc:Choice xmlns:v="urn:schemas-microsoft-com:vml" Requires="v">
                <p:oleObj spid="_x0000_s13392" name="Equation" r:id="rId5" imgW="4965480" imgH="457200" progId="Equation.DSMT4">
                  <p:embed/>
                </p:oleObj>
              </mc:Choice>
              <mc:Fallback>
                <p:oleObj name="Equation" r:id="rId5" imgW="4965480" imgH="4572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8" y="685800"/>
                        <a:ext cx="81057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6" name="Group 65"/>
          <p:cNvGrpSpPr/>
          <p:nvPr/>
        </p:nvGrpSpPr>
        <p:grpSpPr>
          <a:xfrm>
            <a:off x="2286000" y="1490246"/>
            <a:ext cx="2209800" cy="1786354"/>
            <a:chOff x="2971800" y="1490246"/>
            <a:chExt cx="2209800" cy="1786354"/>
          </a:xfrm>
        </p:grpSpPr>
        <p:grpSp>
          <p:nvGrpSpPr>
            <p:cNvPr id="11" name="Group 31"/>
            <p:cNvGrpSpPr>
              <a:grpSpLocks/>
            </p:cNvGrpSpPr>
            <p:nvPr/>
          </p:nvGrpSpPr>
          <p:grpSpPr bwMode="auto">
            <a:xfrm>
              <a:off x="3048000" y="1490246"/>
              <a:ext cx="2133600" cy="1752600"/>
              <a:chOff x="609600" y="686594"/>
              <a:chExt cx="2133601" cy="1752600"/>
            </a:xfrm>
          </p:grpSpPr>
          <p:cxnSp>
            <p:nvCxnSpPr>
              <p:cNvPr id="10" name="Straight Arrow Connector 9"/>
              <p:cNvCxnSpPr/>
              <p:nvPr/>
            </p:nvCxnSpPr>
            <p:spPr>
              <a:xfrm>
                <a:off x="609600" y="2209007"/>
                <a:ext cx="2133601"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8099" y="1561306"/>
                <a:ext cx="1752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3345" name="Group 29"/>
              <p:cNvGrpSpPr>
                <a:grpSpLocks noChangeAspect="1"/>
              </p:cNvGrpSpPr>
              <p:nvPr/>
            </p:nvGrpSpPr>
            <p:grpSpPr bwMode="auto">
              <a:xfrm>
                <a:off x="1143001" y="865983"/>
                <a:ext cx="976312" cy="1116010"/>
                <a:chOff x="1856509" y="1008763"/>
                <a:chExt cx="734067" cy="839105"/>
              </a:xfrm>
            </p:grpSpPr>
            <p:cxnSp>
              <p:nvCxnSpPr>
                <p:cNvPr id="15" name="Straight Arrow Connector 14"/>
                <p:cNvCxnSpPr/>
                <p:nvPr/>
              </p:nvCxnSpPr>
              <p:spPr>
                <a:xfrm rot="16200000" flipH="1">
                  <a:off x="2225333" y="1341779"/>
                  <a:ext cx="297209" cy="41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2305304" y="1110219"/>
                  <a:ext cx="159944" cy="41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885155" y="1113800"/>
                  <a:ext cx="312725" cy="23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flipV="1">
                  <a:off x="1902462" y="1436670"/>
                  <a:ext cx="297209" cy="23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018242" y="1169303"/>
                  <a:ext cx="389116" cy="68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856509" y="1332230"/>
                  <a:ext cx="312725" cy="65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83557" y="1397878"/>
                  <a:ext cx="74004" cy="44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53" name="Oval 10"/>
                <p:cNvSpPr>
                  <a:spLocks noChangeAspect="1" noChangeArrowheads="1"/>
                </p:cNvSpPr>
                <p:nvPr/>
              </p:nvSpPr>
              <p:spPr bwMode="auto">
                <a:xfrm>
                  <a:off x="2149780" y="136465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grpSp>
          <p:graphicFrame>
            <p:nvGraphicFramePr>
              <p:cNvPr id="9" name="Object 10"/>
              <p:cNvGraphicFramePr>
                <a:graphicFrameLocks noChangeAspect="1"/>
              </p:cNvGraphicFramePr>
              <p:nvPr/>
            </p:nvGraphicFramePr>
            <p:xfrm>
              <a:off x="2196109" y="1143794"/>
              <a:ext cx="394692" cy="228600"/>
            </p:xfrm>
            <a:graphic>
              <a:graphicData uri="http://schemas.openxmlformats.org/presentationml/2006/ole">
                <mc:AlternateContent xmlns:mc="http://schemas.openxmlformats.org/markup-compatibility/2006">
                  <mc:Choice xmlns:v="urn:schemas-microsoft-com:vml" Requires="v">
                    <p:oleObj spid="_x0000_s13393" name="Equation" r:id="rId7" imgW="380880" imgH="203040" progId="Equation.DSMT4">
                      <p:embed/>
                    </p:oleObj>
                  </mc:Choice>
                  <mc:Fallback>
                    <p:oleObj name="Equation" r:id="rId7" imgW="380880" imgH="20304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109" y="1143794"/>
                            <a:ext cx="39469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55" name="Straight Connector 54"/>
            <p:cNvCxnSpPr>
              <a:endCxn id="13353" idx="2"/>
            </p:cNvCxnSpPr>
            <p:nvPr/>
          </p:nvCxnSpPr>
          <p:spPr>
            <a:xfrm>
              <a:off x="3276600" y="2176046"/>
              <a:ext cx="694852" cy="282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011441" y="2178866"/>
              <a:ext cx="4639" cy="83538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845648" y="2938046"/>
              <a:ext cx="287258"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x</a:t>
              </a:r>
              <a:endParaRPr lang="sl-SI" sz="1600"/>
            </a:p>
          </p:txBody>
        </p:sp>
        <p:sp>
          <p:nvSpPr>
            <p:cNvPr id="63" name="Rectangle 62"/>
            <p:cNvSpPr/>
            <p:nvPr/>
          </p:nvSpPr>
          <p:spPr>
            <a:xfrm>
              <a:off x="2971800" y="1974605"/>
              <a:ext cx="300082" cy="338554"/>
            </a:xfrm>
            <a:prstGeom prst="rect">
              <a:avLst/>
            </a:prstGeom>
          </p:spPr>
          <p:txBody>
            <a:bodyPr wrap="none">
              <a:spAutoFit/>
            </a:bodyPr>
            <a:lstStyle/>
            <a:p>
              <a:r>
                <a:rPr lang="sl-SI" sz="1600" i="1" smtClean="0">
                  <a:solidFill>
                    <a:schemeClr val="tx2">
                      <a:lumMod val="60000"/>
                      <a:lumOff val="40000"/>
                    </a:schemeClr>
                  </a:solidFill>
                  <a:latin typeface="Georgia" pitchFamily="18" charset="0"/>
                </a:rPr>
                <a:t>y</a:t>
              </a:r>
              <a:endParaRPr lang="sl-SI" sz="1600"/>
            </a:p>
          </p:txBody>
        </p:sp>
      </p:grpSp>
      <p:sp>
        <p:nvSpPr>
          <p:cNvPr id="64" name="TextBox 63"/>
          <p:cNvSpPr txBox="1"/>
          <p:nvPr/>
        </p:nvSpPr>
        <p:spPr>
          <a:xfrm>
            <a:off x="1676400" y="3593068"/>
            <a:ext cx="5791200" cy="369332"/>
          </a:xfrm>
          <a:prstGeom prst="rect">
            <a:avLst/>
          </a:prstGeom>
          <a:noFill/>
        </p:spPr>
        <p:txBody>
          <a:bodyPr wrap="square" rtlCol="0">
            <a:spAutoFit/>
          </a:bodyPr>
          <a:lstStyle/>
          <a:p>
            <a:r>
              <a:rPr lang="sl-SI" smtClean="0">
                <a:solidFill>
                  <a:schemeClr val="tx2">
                    <a:lumMod val="60000"/>
                    <a:lumOff val="40000"/>
                  </a:schemeClr>
                </a:solidFill>
                <a:latin typeface="+mn-lt"/>
              </a:rPr>
              <a:t>Skalarni produkt je največji, če vektorja kažeta v isto smer.</a:t>
            </a:r>
          </a:p>
        </p:txBody>
      </p:sp>
      <p:sp>
        <p:nvSpPr>
          <p:cNvPr id="65" name="Rectangle 64"/>
          <p:cNvSpPr/>
          <p:nvPr/>
        </p:nvSpPr>
        <p:spPr>
          <a:xfrm>
            <a:off x="1676400" y="4202668"/>
            <a:ext cx="5638800" cy="369332"/>
          </a:xfrm>
          <a:prstGeom prst="rect">
            <a:avLst/>
          </a:prstGeom>
        </p:spPr>
        <p:txBody>
          <a:bodyPr wrap="square">
            <a:spAutoFit/>
          </a:bodyPr>
          <a:lstStyle/>
          <a:p>
            <a:pPr lvl="0"/>
            <a:r>
              <a:rPr lang="sl-SI" smtClean="0">
                <a:solidFill>
                  <a:srgbClr val="1F497D">
                    <a:lumMod val="60000"/>
                    <a:lumOff val="40000"/>
                  </a:srgbClr>
                </a:solidFill>
                <a:latin typeface="Calibri"/>
              </a:rPr>
              <a:t>Skalarni produkt je nič, če sta vektorja pravokotna.</a:t>
            </a:r>
          </a:p>
        </p:txBody>
      </p:sp>
      <p:sp>
        <p:nvSpPr>
          <p:cNvPr id="67" name="Right Brace 66"/>
          <p:cNvSpPr/>
          <p:nvPr/>
        </p:nvSpPr>
        <p:spPr>
          <a:xfrm rot="5400000">
            <a:off x="7524750" y="704850"/>
            <a:ext cx="266700" cy="1752600"/>
          </a:xfrm>
          <a:prstGeom prst="rightBrace">
            <a:avLst>
              <a:gd name="adj1" fmla="val 82590"/>
              <a:gd name="adj2" fmla="val 50000"/>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68" name="TextBox 67"/>
          <p:cNvSpPr txBox="1"/>
          <p:nvPr/>
        </p:nvSpPr>
        <p:spPr>
          <a:xfrm>
            <a:off x="6934200" y="1752600"/>
            <a:ext cx="1828800" cy="338554"/>
          </a:xfrm>
          <a:prstGeom prst="rect">
            <a:avLst/>
          </a:prstGeom>
          <a:noFill/>
        </p:spPr>
        <p:txBody>
          <a:bodyPr wrap="square" rtlCol="0">
            <a:spAutoFit/>
          </a:bodyPr>
          <a:lstStyle/>
          <a:p>
            <a:r>
              <a:rPr lang="sl-SI" sz="1600" smtClean="0">
                <a:solidFill>
                  <a:schemeClr val="tx2">
                    <a:lumMod val="60000"/>
                    <a:lumOff val="40000"/>
                  </a:schemeClr>
                </a:solidFill>
                <a:latin typeface="+mn-lt"/>
              </a:rPr>
              <a:t>skalarni produkt</a:t>
            </a:r>
          </a:p>
        </p:txBody>
      </p:sp>
      <p:sp>
        <p:nvSpPr>
          <p:cNvPr id="69" name="TextBox 68"/>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34"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7" grpId="0" animBg="1"/>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RAČUNANJE  ODVODOV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F98E790-E67C-4501-BFD5-BFFBF46D4160}"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21</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27" name="Group 43"/>
          <p:cNvGrpSpPr>
            <a:grpSpLocks/>
          </p:cNvGrpSpPr>
          <p:nvPr/>
        </p:nvGrpSpPr>
        <p:grpSpPr bwMode="auto">
          <a:xfrm rot="10082517">
            <a:off x="5881688" y="869276"/>
            <a:ext cx="2705100" cy="1895475"/>
            <a:chOff x="3440546" y="4470400"/>
            <a:chExt cx="2704714" cy="1896533"/>
          </a:xfrm>
        </p:grpSpPr>
        <p:sp>
          <p:nvSpPr>
            <p:cNvPr id="28" name="Freeform 27"/>
            <p:cNvSpPr/>
            <p:nvPr/>
          </p:nvSpPr>
          <p:spPr>
            <a:xfrm>
              <a:off x="3440546" y="4470400"/>
              <a:ext cx="2704714" cy="1896533"/>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9" name="Freeform 28"/>
            <p:cNvSpPr/>
            <p:nvPr/>
          </p:nvSpPr>
          <p:spPr>
            <a:xfrm>
              <a:off x="3647096" y="4765104"/>
              <a:ext cx="2274563" cy="1548677"/>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30" name="Freeform 29"/>
            <p:cNvSpPr/>
            <p:nvPr/>
          </p:nvSpPr>
          <p:spPr>
            <a:xfrm>
              <a:off x="3826178" y="5095491"/>
              <a:ext cx="1828539" cy="1142050"/>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31" name="Freeform 30"/>
            <p:cNvSpPr/>
            <p:nvPr/>
          </p:nvSpPr>
          <p:spPr>
            <a:xfrm>
              <a:off x="4130846" y="5321064"/>
              <a:ext cx="1142837" cy="837080"/>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32" name="Freeform 31"/>
            <p:cNvSpPr/>
            <p:nvPr/>
          </p:nvSpPr>
          <p:spPr>
            <a:xfrm>
              <a:off x="4283953" y="5546767"/>
              <a:ext cx="838080" cy="532109"/>
            </a:xfrm>
            <a:custGeom>
              <a:avLst/>
              <a:gdLst>
                <a:gd name="connsiteX0" fmla="*/ 1057563 w 2704714"/>
                <a:gd name="connsiteY0" fmla="*/ 92364 h 1896533"/>
                <a:gd name="connsiteX1" fmla="*/ 60036 w 2704714"/>
                <a:gd name="connsiteY1" fmla="*/ 711200 h 1896533"/>
                <a:gd name="connsiteX2" fmla="*/ 697345 w 2704714"/>
                <a:gd name="connsiteY2" fmla="*/ 1727200 h 1896533"/>
                <a:gd name="connsiteX3" fmla="*/ 2387599 w 2704714"/>
                <a:gd name="connsiteY3" fmla="*/ 1727200 h 1896533"/>
                <a:gd name="connsiteX4" fmla="*/ 2600036 w 2704714"/>
                <a:gd name="connsiteY4" fmla="*/ 1052945 h 1896533"/>
                <a:gd name="connsiteX5" fmla="*/ 1824181 w 2704714"/>
                <a:gd name="connsiteY5" fmla="*/ 840509 h 1896533"/>
                <a:gd name="connsiteX6" fmla="*/ 1685636 w 2704714"/>
                <a:gd name="connsiteY6" fmla="*/ 157018 h 1896533"/>
                <a:gd name="connsiteX7" fmla="*/ 1057563 w 2704714"/>
                <a:gd name="connsiteY7" fmla="*/ 92364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714" h="1896533">
                  <a:moveTo>
                    <a:pt x="1057563" y="92364"/>
                  </a:moveTo>
                  <a:cubicBezTo>
                    <a:pt x="786630" y="184728"/>
                    <a:pt x="120072" y="438727"/>
                    <a:pt x="60036" y="711200"/>
                  </a:cubicBezTo>
                  <a:cubicBezTo>
                    <a:pt x="0" y="983673"/>
                    <a:pt x="309418" y="1557867"/>
                    <a:pt x="697345" y="1727200"/>
                  </a:cubicBezTo>
                  <a:cubicBezTo>
                    <a:pt x="1085272" y="1896533"/>
                    <a:pt x="2070484" y="1839576"/>
                    <a:pt x="2387599" y="1727200"/>
                  </a:cubicBezTo>
                  <a:cubicBezTo>
                    <a:pt x="2704714" y="1614824"/>
                    <a:pt x="2693939" y="1200727"/>
                    <a:pt x="2600036" y="1052945"/>
                  </a:cubicBezTo>
                  <a:cubicBezTo>
                    <a:pt x="2506133" y="905163"/>
                    <a:pt x="1976581" y="989830"/>
                    <a:pt x="1824181" y="840509"/>
                  </a:cubicBezTo>
                  <a:cubicBezTo>
                    <a:pt x="1671781" y="691188"/>
                    <a:pt x="1818024" y="281709"/>
                    <a:pt x="1685636" y="157018"/>
                  </a:cubicBezTo>
                  <a:cubicBezTo>
                    <a:pt x="1553248" y="32327"/>
                    <a:pt x="1328496" y="0"/>
                    <a:pt x="1057563" y="92364"/>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grpSp>
      <p:sp>
        <p:nvSpPr>
          <p:cNvPr id="33" name="TextBox 32"/>
          <p:cNvSpPr txBox="1"/>
          <p:nvPr/>
        </p:nvSpPr>
        <p:spPr>
          <a:xfrm>
            <a:off x="381000" y="838200"/>
            <a:ext cx="5486400" cy="923925"/>
          </a:xfrm>
          <a:prstGeom prst="rect">
            <a:avLst/>
          </a:prstGeom>
          <a:noFill/>
        </p:spPr>
        <p:txBody>
          <a:bodyPr>
            <a:spAutoFit/>
          </a:bodyPr>
          <a:lstStyle/>
          <a:p>
            <a:pPr>
              <a:defRPr/>
            </a:pPr>
            <a:r>
              <a:rPr lang="sl-SI">
                <a:solidFill>
                  <a:srgbClr val="FF0000"/>
                </a:solidFill>
                <a:latin typeface="+mn-lt"/>
              </a:rPr>
              <a:t>Nivojnice</a:t>
            </a:r>
            <a:r>
              <a:rPr lang="sl-SI">
                <a:solidFill>
                  <a:schemeClr val="tx2">
                    <a:lumMod val="60000"/>
                    <a:lumOff val="40000"/>
                  </a:schemeClr>
                </a:solidFill>
                <a:latin typeface="+mn-lt"/>
              </a:rPr>
              <a:t> funkcije  </a:t>
            </a:r>
            <a:r>
              <a:rPr lang="sl-SI" i="1">
                <a:solidFill>
                  <a:schemeClr val="tx2">
                    <a:lumMod val="60000"/>
                    <a:lumOff val="40000"/>
                  </a:schemeClr>
                </a:solidFill>
                <a:latin typeface="Georgia" pitchFamily="18" charset="0"/>
              </a:rPr>
              <a:t>f </a:t>
            </a:r>
            <a:r>
              <a:rPr lang="sl-SI">
                <a:solidFill>
                  <a:schemeClr val="tx2">
                    <a:lumMod val="60000"/>
                    <a:lumOff val="40000"/>
                  </a:schemeClr>
                </a:solidFill>
                <a:latin typeface="Georgia" pitchFamily="18" charset="0"/>
              </a:rPr>
              <a:t>:</a:t>
            </a:r>
            <a:r>
              <a:rPr lang="sl-SI">
                <a:solidFill>
                  <a:schemeClr val="tx2">
                    <a:lumMod val="60000"/>
                    <a:lumOff val="40000"/>
                  </a:schemeClr>
                </a:solidFill>
                <a:latin typeface="Georgia" pitchFamily="18" charset="0"/>
                <a:sym typeface="Euclid Extra"/>
              </a:rPr>
              <a:t></a:t>
            </a:r>
            <a:r>
              <a:rPr lang="sl-SI" i="1" baseline="30000">
                <a:solidFill>
                  <a:schemeClr val="tx2">
                    <a:lumMod val="60000"/>
                    <a:lumOff val="40000"/>
                  </a:schemeClr>
                </a:solidFill>
                <a:latin typeface="Georgia" pitchFamily="18" charset="0"/>
                <a:sym typeface="Euclid Extra"/>
              </a:rPr>
              <a:t>n</a:t>
            </a:r>
            <a:r>
              <a:rPr lang="sl-SI">
                <a:solidFill>
                  <a:schemeClr val="tx2">
                    <a:lumMod val="60000"/>
                    <a:lumOff val="40000"/>
                  </a:schemeClr>
                </a:solidFill>
                <a:latin typeface="Georgia" pitchFamily="18" charset="0"/>
                <a:sym typeface="Euclid Symbol"/>
              </a:rPr>
              <a:t></a:t>
            </a:r>
            <a:r>
              <a:rPr lang="sl-SI">
                <a:solidFill>
                  <a:schemeClr val="tx2">
                    <a:lumMod val="60000"/>
                    <a:lumOff val="40000"/>
                  </a:schemeClr>
                </a:solidFill>
                <a:latin typeface="Georgia" pitchFamily="18" charset="0"/>
                <a:sym typeface="Euclid Extra"/>
              </a:rPr>
              <a:t>  </a:t>
            </a:r>
            <a:r>
              <a:rPr lang="sl-SI">
                <a:solidFill>
                  <a:schemeClr val="tx2">
                    <a:lumMod val="60000"/>
                    <a:lumOff val="40000"/>
                  </a:schemeClr>
                </a:solidFill>
                <a:latin typeface="+mn-lt"/>
                <a:sym typeface="Euclid Extra"/>
              </a:rPr>
              <a:t>so krivulje, ki povezujejo točke, v katerih ima  </a:t>
            </a:r>
            <a:r>
              <a:rPr lang="sl-SI" i="1">
                <a:solidFill>
                  <a:schemeClr val="tx2">
                    <a:lumMod val="60000"/>
                    <a:lumOff val="40000"/>
                  </a:schemeClr>
                </a:solidFill>
                <a:latin typeface="Georgia" pitchFamily="18" charset="0"/>
                <a:sym typeface="Euclid Extra"/>
              </a:rPr>
              <a:t>f </a:t>
            </a:r>
            <a:r>
              <a:rPr lang="sl-SI">
                <a:solidFill>
                  <a:schemeClr val="tx2">
                    <a:lumMod val="60000"/>
                    <a:lumOff val="40000"/>
                  </a:schemeClr>
                </a:solidFill>
                <a:latin typeface="+mn-lt"/>
                <a:sym typeface="Euclid Extra"/>
              </a:rPr>
              <a:t> isto vrednost  (izohipse, izobate, izoterme,...). Podane so z enačbami  </a:t>
            </a:r>
            <a:r>
              <a:rPr lang="sl-SI" i="1">
                <a:solidFill>
                  <a:schemeClr val="tx2">
                    <a:lumMod val="60000"/>
                    <a:lumOff val="40000"/>
                  </a:schemeClr>
                </a:solidFill>
                <a:latin typeface="Georgia" pitchFamily="18" charset="0"/>
                <a:sym typeface="Euclid Extra"/>
              </a:rPr>
              <a:t>f</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x</a:t>
            </a:r>
            <a:r>
              <a:rPr lang="sl-SI" baseline="-25000">
                <a:solidFill>
                  <a:schemeClr val="tx2">
                    <a:lumMod val="60000"/>
                    <a:lumOff val="40000"/>
                  </a:schemeClr>
                </a:solidFill>
                <a:latin typeface="Georgia" pitchFamily="18" charset="0"/>
                <a:sym typeface="Euclid Extra"/>
              </a:rPr>
              <a:t>1</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 x</a:t>
            </a:r>
            <a:r>
              <a:rPr lang="sl-SI" i="1" baseline="-25000">
                <a:solidFill>
                  <a:schemeClr val="tx2">
                    <a:lumMod val="60000"/>
                    <a:lumOff val="40000"/>
                  </a:schemeClr>
                </a:solidFill>
                <a:latin typeface="Georgia" pitchFamily="18" charset="0"/>
                <a:sym typeface="Euclid Extra"/>
              </a:rPr>
              <a:t>n</a:t>
            </a:r>
            <a:r>
              <a:rPr lang="sl-SI">
                <a:solidFill>
                  <a:schemeClr val="tx2">
                    <a:lumMod val="60000"/>
                    <a:lumOff val="40000"/>
                  </a:schemeClr>
                </a:solidFill>
                <a:latin typeface="Georgia" pitchFamily="18" charset="0"/>
                <a:sym typeface="Euclid Extra"/>
              </a:rPr>
              <a:t>)=</a:t>
            </a:r>
            <a:r>
              <a:rPr lang="sl-SI" i="1">
                <a:solidFill>
                  <a:schemeClr val="tx2">
                    <a:lumMod val="60000"/>
                    <a:lumOff val="40000"/>
                  </a:schemeClr>
                </a:solidFill>
                <a:latin typeface="Georgia" pitchFamily="18" charset="0"/>
                <a:sym typeface="Euclid Extra"/>
              </a:rPr>
              <a:t>c.</a:t>
            </a:r>
            <a:r>
              <a:rPr lang="sl-SI">
                <a:solidFill>
                  <a:schemeClr val="tx2">
                    <a:lumMod val="60000"/>
                    <a:lumOff val="40000"/>
                  </a:schemeClr>
                </a:solidFill>
                <a:latin typeface="+mn-lt"/>
                <a:sym typeface="Euclid Extra"/>
              </a:rPr>
              <a:t> </a:t>
            </a:r>
            <a:r>
              <a:rPr lang="sl-SI">
                <a:solidFill>
                  <a:schemeClr val="tx2">
                    <a:lumMod val="60000"/>
                    <a:lumOff val="40000"/>
                  </a:schemeClr>
                </a:solidFill>
                <a:latin typeface="+mn-lt"/>
              </a:rPr>
              <a:t> </a:t>
            </a:r>
          </a:p>
        </p:txBody>
      </p:sp>
      <p:sp>
        <p:nvSpPr>
          <p:cNvPr id="34" name="TextBox 33"/>
          <p:cNvSpPr txBox="1"/>
          <p:nvPr/>
        </p:nvSpPr>
        <p:spPr>
          <a:xfrm>
            <a:off x="457200" y="3925669"/>
            <a:ext cx="7315200" cy="646331"/>
          </a:xfrm>
          <a:prstGeom prst="rect">
            <a:avLst/>
          </a:prstGeom>
          <a:noFill/>
        </p:spPr>
        <p:txBody>
          <a:bodyPr wrap="square">
            <a:spAutoFit/>
          </a:bodyPr>
          <a:lstStyle/>
          <a:p>
            <a:pPr>
              <a:defRPr/>
            </a:pPr>
            <a:r>
              <a:rPr lang="sl-SI">
                <a:solidFill>
                  <a:schemeClr val="tx2">
                    <a:lumMod val="60000"/>
                    <a:lumOff val="40000"/>
                  </a:schemeClr>
                </a:solidFill>
                <a:latin typeface="+mn-lt"/>
              </a:rPr>
              <a:t>Gradientni vektor je pravokoten na nivojnico, ki gre skozi dano točko. Njegova velikost </a:t>
            </a:r>
            <a:r>
              <a:rPr lang="sl-SI" smtClean="0">
                <a:solidFill>
                  <a:schemeClr val="tx2">
                    <a:lumMod val="60000"/>
                    <a:lumOff val="40000"/>
                  </a:schemeClr>
                </a:solidFill>
                <a:latin typeface="+mn-lt"/>
              </a:rPr>
              <a:t>je sorazmerna s  hitrostjo  </a:t>
            </a:r>
            <a:r>
              <a:rPr lang="sl-SI">
                <a:solidFill>
                  <a:schemeClr val="tx2">
                    <a:lumMod val="60000"/>
                    <a:lumOff val="40000"/>
                  </a:schemeClr>
                </a:solidFill>
                <a:latin typeface="+mn-lt"/>
              </a:rPr>
              <a:t>naraščanja vrednosti funkcije.</a:t>
            </a:r>
          </a:p>
        </p:txBody>
      </p:sp>
      <p:sp>
        <p:nvSpPr>
          <p:cNvPr id="35" name="TextBox 34"/>
          <p:cNvSpPr txBox="1"/>
          <p:nvPr/>
        </p:nvSpPr>
        <p:spPr>
          <a:xfrm>
            <a:off x="1295400" y="5181600"/>
            <a:ext cx="7239000" cy="369888"/>
          </a:xfrm>
          <a:prstGeom prst="rect">
            <a:avLst/>
          </a:prstGeom>
          <a:noFill/>
        </p:spPr>
        <p:txBody>
          <a:bodyPr>
            <a:spAutoFit/>
          </a:bodyPr>
          <a:lstStyle/>
          <a:p>
            <a:pPr>
              <a:defRPr/>
            </a:pPr>
            <a:r>
              <a:rPr lang="sl-SI">
                <a:solidFill>
                  <a:schemeClr val="tx2">
                    <a:lumMod val="60000"/>
                    <a:lumOff val="40000"/>
                  </a:schemeClr>
                </a:solidFill>
                <a:latin typeface="+mn-lt"/>
              </a:rPr>
              <a:t>Gradient določa polje smeri, ki je v vsaki točki pravokotno na nivojnice.</a:t>
            </a:r>
          </a:p>
        </p:txBody>
      </p:sp>
      <p:grpSp>
        <p:nvGrpSpPr>
          <p:cNvPr id="36" name="Group 43"/>
          <p:cNvGrpSpPr>
            <a:grpSpLocks/>
          </p:cNvGrpSpPr>
          <p:nvPr/>
        </p:nvGrpSpPr>
        <p:grpSpPr bwMode="auto">
          <a:xfrm>
            <a:off x="5764214" y="609600"/>
            <a:ext cx="2726468" cy="1712912"/>
            <a:chOff x="5764215" y="586701"/>
            <a:chExt cx="2726467" cy="1712912"/>
          </a:xfrm>
        </p:grpSpPr>
        <p:grpSp>
          <p:nvGrpSpPr>
            <p:cNvPr id="37" name="Group 55"/>
            <p:cNvGrpSpPr>
              <a:grpSpLocks/>
            </p:cNvGrpSpPr>
            <p:nvPr/>
          </p:nvGrpSpPr>
          <p:grpSpPr bwMode="auto">
            <a:xfrm>
              <a:off x="5764215" y="586701"/>
              <a:ext cx="2726467" cy="1712912"/>
              <a:chOff x="5763492" y="815300"/>
              <a:chExt cx="2727157" cy="1712913"/>
            </a:xfrm>
          </p:grpSpPr>
          <p:cxnSp>
            <p:nvCxnSpPr>
              <p:cNvPr id="40" name="Straight Arrow Connector 39"/>
              <p:cNvCxnSpPr>
                <a:stCxn id="32" idx="2"/>
              </p:cNvCxnSpPr>
              <p:nvPr/>
            </p:nvCxnSpPr>
            <p:spPr>
              <a:xfrm flipV="1">
                <a:off x="7393608" y="815300"/>
                <a:ext cx="73702" cy="5476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142168" y="1631274"/>
                <a:ext cx="348481" cy="22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7296644" y="2357547"/>
                <a:ext cx="265112" cy="762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5763492" y="1805901"/>
                <a:ext cx="381096"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a:off x="7677150" y="1763039"/>
              <a:ext cx="161925" cy="1190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839075" y="1501101"/>
              <a:ext cx="119062" cy="398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 name="Object 12"/>
          <p:cNvGraphicFramePr>
            <a:graphicFrameLocks noChangeAspect="1"/>
          </p:cNvGraphicFramePr>
          <p:nvPr/>
        </p:nvGraphicFramePr>
        <p:xfrm>
          <a:off x="533400" y="2362200"/>
          <a:ext cx="2289175" cy="730250"/>
        </p:xfrm>
        <a:graphic>
          <a:graphicData uri="http://schemas.openxmlformats.org/presentationml/2006/ole">
            <mc:AlternateContent xmlns:mc="http://schemas.openxmlformats.org/markup-compatibility/2006">
              <mc:Choice xmlns:v="urn:schemas-microsoft-com:vml" Requires="v">
                <p:oleObj spid="_x0000_s23584" name="Equation" r:id="rId3" imgW="1498320" imgH="482400" progId="Equation.DSMT4">
                  <p:embed/>
                </p:oleObj>
              </mc:Choice>
              <mc:Fallback>
                <p:oleObj name="Equation" r:id="rId3" imgW="1498320" imgH="4824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2289175" cy="730250"/>
                      </a:xfrm>
                      <a:prstGeom prst="rect">
                        <a:avLst/>
                      </a:prstGeom>
                      <a:solidFill>
                        <a:srgbClr val="FFFFCC"/>
                      </a:solidFill>
                      <a:ln w="12700">
                        <a:solidFill>
                          <a:srgbClr val="558ED5"/>
                        </a:solidFill>
                        <a:miter lim="800000"/>
                        <a:headEnd/>
                        <a:tailEnd/>
                      </a:ln>
                    </p:spPr>
                  </p:pic>
                </p:oleObj>
              </mc:Fallback>
            </mc:AlternateContent>
          </a:graphicData>
        </a:graphic>
      </p:graphicFrame>
      <p:sp>
        <p:nvSpPr>
          <p:cNvPr id="44" name="Rectangle 43"/>
          <p:cNvSpPr/>
          <p:nvPr/>
        </p:nvSpPr>
        <p:spPr>
          <a:xfrm>
            <a:off x="3124200" y="2590800"/>
            <a:ext cx="1880964" cy="369332"/>
          </a:xfrm>
          <a:prstGeom prst="rect">
            <a:avLst/>
          </a:prstGeom>
        </p:spPr>
        <p:txBody>
          <a:bodyPr wrap="none">
            <a:spAutoFit/>
          </a:bodyPr>
          <a:lstStyle/>
          <a:p>
            <a:r>
              <a:rPr lang="sl-SI" smtClean="0">
                <a:solidFill>
                  <a:srgbClr val="1F497D">
                    <a:lumMod val="60000"/>
                    <a:lumOff val="40000"/>
                  </a:srgbClr>
                </a:solidFill>
                <a:latin typeface="Calibri"/>
              </a:rPr>
              <a:t>gradientni vektor </a:t>
            </a:r>
            <a:endParaRPr lang="sl-SI"/>
          </a:p>
        </p:txBody>
      </p:sp>
      <p:sp>
        <p:nvSpPr>
          <p:cNvPr id="45" name="TextBox 44"/>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47" name="Picture 5" descr="C:\Users\rca\AppData\Local\Microsoft\Windows\Temporary Internet Files\Content.IE5\24T7L8TR\MC900442159[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457200"/>
            <a:ext cx="4100513" cy="400050"/>
          </a:xfrm>
          <a:prstGeom prst="rect">
            <a:avLst/>
          </a:prstGeom>
          <a:noFill/>
          <a:ln w="9525">
            <a:noFill/>
            <a:miter lim="800000"/>
            <a:headEnd/>
            <a:tailEnd/>
          </a:ln>
          <a:effectLst/>
        </p:spPr>
        <p:txBody>
          <a:bodyPr>
            <a:spAutoFit/>
          </a:bodyPr>
          <a:lstStyle/>
          <a:p>
            <a:pPr>
              <a:defRPr/>
            </a:pPr>
            <a:r>
              <a:rPr lang="sl-SI" sz="2000" b="1">
                <a:solidFill>
                  <a:schemeClr val="tx2">
                    <a:lumMod val="60000"/>
                    <a:lumOff val="40000"/>
                  </a:schemeClr>
                </a:solidFill>
                <a:latin typeface="+mn-lt"/>
              </a:rPr>
              <a:t>POVZETEK</a:t>
            </a:r>
            <a:endParaRPr lang="en-GB" sz="2000" b="1">
              <a:solidFill>
                <a:schemeClr val="tx2">
                  <a:lumMod val="60000"/>
                  <a:lumOff val="40000"/>
                </a:schemeClr>
              </a:solidFill>
              <a:latin typeface="+mn-lt"/>
            </a:endParaRPr>
          </a:p>
        </p:txBody>
      </p:sp>
      <p:sp>
        <p:nvSpPr>
          <p:cNvPr id="40963" name="Rectangle 3"/>
          <p:cNvSpPr>
            <a:spLocks noChangeArrowheads="1"/>
          </p:cNvSpPr>
          <p:nvPr/>
        </p:nvSpPr>
        <p:spPr bwMode="auto">
          <a:xfrm>
            <a:off x="381000" y="927100"/>
            <a:ext cx="6172200" cy="2585323"/>
          </a:xfrm>
          <a:prstGeom prst="rect">
            <a:avLst/>
          </a:prstGeom>
          <a:noFill/>
          <a:ln w="9525">
            <a:noFill/>
            <a:miter lim="800000"/>
            <a:headEnd/>
            <a:tailEnd/>
          </a:ln>
          <a:effectLst/>
        </p:spPr>
        <p:txBody>
          <a:bodyPr>
            <a:spAutoFit/>
          </a:bodyPr>
          <a:lstStyle/>
          <a:p>
            <a:pPr>
              <a:defRPr/>
            </a:pPr>
            <a:r>
              <a:rPr lang="sl-SI" dirty="0">
                <a:solidFill>
                  <a:schemeClr val="tx2">
                    <a:lumMod val="60000"/>
                    <a:lumOff val="40000"/>
                  </a:schemeClr>
                </a:solidFill>
                <a:latin typeface="+mn-lt"/>
              </a:rPr>
              <a:t>Odvod je limita diferenčnega količnika.</a:t>
            </a:r>
          </a:p>
          <a:p>
            <a:pPr>
              <a:defRPr/>
            </a:pPr>
            <a:r>
              <a:rPr lang="sl-SI" dirty="0">
                <a:solidFill>
                  <a:schemeClr val="tx2">
                    <a:lumMod val="60000"/>
                    <a:lumOff val="40000"/>
                  </a:schemeClr>
                </a:solidFill>
                <a:latin typeface="+mn-lt"/>
              </a:rPr>
              <a:t>Odvod meri spreminjanje funkcije, hitrost, smerni  </a:t>
            </a:r>
            <a:r>
              <a:rPr lang="sl-SI">
                <a:solidFill>
                  <a:schemeClr val="tx2">
                    <a:lumMod val="60000"/>
                    <a:lumOff val="40000"/>
                  </a:schemeClr>
                </a:solidFill>
                <a:latin typeface="+mn-lt"/>
              </a:rPr>
              <a:t>koeficient</a:t>
            </a:r>
            <a:r>
              <a:rPr lang="sl-SI" smtClean="0">
                <a:solidFill>
                  <a:schemeClr val="tx2">
                    <a:lumMod val="60000"/>
                    <a:lumOff val="40000"/>
                  </a:schemeClr>
                </a:solidFill>
                <a:latin typeface="+mn-lt"/>
              </a:rPr>
              <a:t>,...                                                            </a:t>
            </a:r>
            <a:r>
              <a:rPr lang="en-US" smtClean="0">
                <a:solidFill>
                  <a:schemeClr val="tx2">
                    <a:lumMod val="60000"/>
                    <a:lumOff val="40000"/>
                  </a:schemeClr>
                </a:solidFill>
                <a:latin typeface="+mn-lt"/>
              </a:rPr>
              <a:t> </a:t>
            </a:r>
            <a:endParaRPr lang="en-US" dirty="0">
              <a:solidFill>
                <a:schemeClr val="tx2">
                  <a:lumMod val="60000"/>
                  <a:lumOff val="40000"/>
                </a:schemeClr>
              </a:solidFill>
              <a:latin typeface="+mn-lt"/>
            </a:endParaRPr>
          </a:p>
          <a:p>
            <a:pPr>
              <a:defRPr/>
            </a:pPr>
            <a:r>
              <a:rPr lang="sl-SI" dirty="0">
                <a:solidFill>
                  <a:schemeClr val="tx2">
                    <a:lumMod val="60000"/>
                    <a:lumOff val="40000"/>
                  </a:schemeClr>
                </a:solidFill>
                <a:latin typeface="+mn-lt"/>
              </a:rPr>
              <a:t>Funkcijo odvod računamo z uporabo računskih pravil</a:t>
            </a:r>
          </a:p>
          <a:p>
            <a:pPr>
              <a:defRPr/>
            </a:pPr>
            <a:r>
              <a:rPr lang="sl-SI" dirty="0">
                <a:solidFill>
                  <a:schemeClr val="tx2">
                    <a:lumMod val="60000"/>
                    <a:lumOff val="40000"/>
                  </a:schemeClr>
                </a:solidFill>
                <a:latin typeface="+mn-lt"/>
              </a:rPr>
              <a:t>Odvedljivost ima za posledico zveznost.</a:t>
            </a:r>
          </a:p>
          <a:p>
            <a:pPr>
              <a:defRPr/>
            </a:pPr>
            <a:r>
              <a:rPr lang="sl-SI" dirty="0">
                <a:solidFill>
                  <a:schemeClr val="tx2">
                    <a:lumMod val="60000"/>
                    <a:lumOff val="40000"/>
                  </a:schemeClr>
                </a:solidFill>
                <a:latin typeface="+mn-lt"/>
              </a:rPr>
              <a:t>Lokalni ekstremi so v stacionarnih točkah.</a:t>
            </a:r>
          </a:p>
          <a:p>
            <a:pPr>
              <a:defRPr/>
            </a:pPr>
            <a:r>
              <a:rPr lang="sl-SI" dirty="0" err="1">
                <a:solidFill>
                  <a:schemeClr val="tx2">
                    <a:lumMod val="60000"/>
                    <a:lumOff val="40000"/>
                  </a:schemeClr>
                </a:solidFill>
                <a:latin typeface="+mn-lt"/>
              </a:rPr>
              <a:t>Lagrangev</a:t>
            </a:r>
            <a:r>
              <a:rPr lang="sl-SI" dirty="0">
                <a:solidFill>
                  <a:schemeClr val="tx2">
                    <a:lumMod val="60000"/>
                    <a:lumOff val="40000"/>
                  </a:schemeClr>
                </a:solidFill>
                <a:latin typeface="+mn-lt"/>
              </a:rPr>
              <a:t> izrek.</a:t>
            </a:r>
          </a:p>
          <a:p>
            <a:pPr>
              <a:defRPr/>
            </a:pPr>
            <a:r>
              <a:rPr lang="sl-SI" dirty="0">
                <a:solidFill>
                  <a:schemeClr val="tx2">
                    <a:lumMod val="60000"/>
                    <a:lumOff val="40000"/>
                  </a:schemeClr>
                </a:solidFill>
                <a:latin typeface="+mn-lt"/>
              </a:rPr>
              <a:t>Če je odvod funkcije na intervalu negativen/nič/pozitiven, potem je funkcija </a:t>
            </a:r>
            <a:r>
              <a:rPr lang="sl-SI">
                <a:solidFill>
                  <a:schemeClr val="tx2">
                    <a:lumMod val="60000"/>
                    <a:lumOff val="40000"/>
                  </a:schemeClr>
                </a:solidFill>
                <a:latin typeface="+mn-lt"/>
              </a:rPr>
              <a:t>padajoča/konstantna/naraščajoča</a:t>
            </a:r>
            <a:r>
              <a:rPr lang="sl-SI" smtClean="0">
                <a:solidFill>
                  <a:schemeClr val="tx2">
                    <a:lumMod val="60000"/>
                    <a:lumOff val="40000"/>
                  </a:schemeClr>
                </a:solidFill>
                <a:latin typeface="+mn-lt"/>
              </a:rPr>
              <a:t>.</a:t>
            </a:r>
          </a:p>
          <a:p>
            <a:pPr>
              <a:defRPr/>
            </a:pPr>
            <a:r>
              <a:rPr lang="sl-SI" smtClean="0">
                <a:solidFill>
                  <a:schemeClr val="tx2">
                    <a:lumMod val="60000"/>
                    <a:lumOff val="40000"/>
                  </a:schemeClr>
                </a:solidFill>
                <a:latin typeface="+mn-lt"/>
              </a:rPr>
              <a:t>Geometrični pomen parcialnih odvodov, gradient.</a:t>
            </a:r>
            <a:endParaRPr lang="sl-SI" dirty="0">
              <a:solidFill>
                <a:schemeClr val="tx2">
                  <a:lumMod val="60000"/>
                  <a:lumOff val="40000"/>
                </a:schemeClr>
              </a:solidFill>
              <a:latin typeface="+mn-lt"/>
            </a:endParaRPr>
          </a:p>
        </p:txBody>
      </p:sp>
      <p:sp>
        <p:nvSpPr>
          <p:cNvPr id="4" name="Rectangle 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Rectangle 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Rounded Rectangle 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TextBox 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FB9157A-63B3-40B6-817F-6F64A9A32047}"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22</a:t>
            </a:fld>
            <a:endParaRPr lang="en-US" sz="1200" b="1">
              <a:solidFill>
                <a:schemeClr val="bg1"/>
              </a:solidFill>
              <a:effectLst>
                <a:outerShdw blurRad="38100" dist="38100" dir="2700000" algn="tl">
                  <a:srgbClr val="000000">
                    <a:alpha val="43137"/>
                  </a:srgbClr>
                </a:outerShdw>
              </a:effectLst>
              <a:latin typeface="+mn-lt"/>
            </a:endParaRPr>
          </a:p>
        </p:txBody>
      </p:sp>
      <p:sp>
        <p:nvSpPr>
          <p:cNvPr id="11" name="Rectangle 2"/>
          <p:cNvSpPr>
            <a:spLocks noChangeArrowheads="1"/>
          </p:cNvSpPr>
          <p:nvPr/>
        </p:nvSpPr>
        <p:spPr bwMode="auto">
          <a:xfrm>
            <a:off x="6508750" y="4010799"/>
            <a:ext cx="2278063" cy="400050"/>
          </a:xfrm>
          <a:prstGeom prst="rect">
            <a:avLst/>
          </a:prstGeom>
          <a:noFill/>
          <a:ln w="9525">
            <a:noFill/>
            <a:miter lim="800000"/>
            <a:headEnd/>
            <a:tailEnd/>
          </a:ln>
          <a:effectLst/>
        </p:spPr>
        <p:txBody>
          <a:bodyPr wrap="none">
            <a:spAutoFit/>
          </a:bodyPr>
          <a:lstStyle/>
          <a:p>
            <a:pPr algn="r">
              <a:defRPr/>
            </a:pPr>
            <a:r>
              <a:rPr lang="en-US" sz="2000" b="1" dirty="0">
                <a:solidFill>
                  <a:schemeClr val="tx2">
                    <a:lumMod val="60000"/>
                    <a:lumOff val="40000"/>
                  </a:schemeClr>
                </a:solidFill>
                <a:latin typeface="+mn-lt"/>
              </a:rPr>
              <a:t>UPORABA ODVODA</a:t>
            </a:r>
            <a:endParaRPr lang="en-GB" sz="2000" b="1" dirty="0">
              <a:solidFill>
                <a:schemeClr val="tx2">
                  <a:lumMod val="60000"/>
                  <a:lumOff val="40000"/>
                </a:schemeClr>
              </a:solidFill>
              <a:latin typeface="+mn-lt"/>
            </a:endParaRPr>
          </a:p>
        </p:txBody>
      </p:sp>
      <p:sp>
        <p:nvSpPr>
          <p:cNvPr id="12" name="Rectangle 3"/>
          <p:cNvSpPr>
            <a:spLocks noChangeArrowheads="1"/>
          </p:cNvSpPr>
          <p:nvPr/>
        </p:nvSpPr>
        <p:spPr bwMode="auto">
          <a:xfrm>
            <a:off x="4877443" y="4494074"/>
            <a:ext cx="3912545" cy="1754326"/>
          </a:xfrm>
          <a:prstGeom prst="rect">
            <a:avLst/>
          </a:prstGeom>
          <a:noFill/>
          <a:ln w="9525">
            <a:noFill/>
            <a:miter lim="800000"/>
            <a:headEnd/>
            <a:tailEnd/>
          </a:ln>
          <a:effectLst/>
        </p:spPr>
        <p:txBody>
          <a:bodyPr wrap="none">
            <a:spAutoFit/>
          </a:bodyPr>
          <a:lstStyle/>
          <a:p>
            <a:pPr algn="r">
              <a:defRPr/>
            </a:pPr>
            <a:r>
              <a:rPr lang="en-US" dirty="0">
                <a:solidFill>
                  <a:schemeClr val="tx2">
                    <a:lumMod val="60000"/>
                    <a:lumOff val="40000"/>
                  </a:schemeClr>
                </a:solidFill>
                <a:latin typeface="+mn-lt"/>
              </a:rPr>
              <a:t>Ra</a:t>
            </a:r>
            <a:r>
              <a:rPr lang="sl-SI" dirty="0" err="1">
                <a:solidFill>
                  <a:schemeClr val="tx2">
                    <a:lumMod val="60000"/>
                    <a:lumOff val="40000"/>
                  </a:schemeClr>
                </a:solidFill>
                <a:latin typeface="+mn-lt"/>
              </a:rPr>
              <a:t>čunanje</a:t>
            </a:r>
            <a:r>
              <a:rPr lang="sl-SI" dirty="0">
                <a:solidFill>
                  <a:schemeClr val="tx2">
                    <a:lumMod val="60000"/>
                    <a:lumOff val="40000"/>
                  </a:schemeClr>
                </a:solidFill>
                <a:latin typeface="+mn-lt"/>
              </a:rPr>
              <a:t> limit</a:t>
            </a:r>
          </a:p>
          <a:p>
            <a:pPr algn="r">
              <a:defRPr/>
            </a:pPr>
            <a:r>
              <a:rPr lang="sl-SI" dirty="0">
                <a:solidFill>
                  <a:schemeClr val="tx2">
                    <a:lumMod val="60000"/>
                    <a:lumOff val="40000"/>
                  </a:schemeClr>
                </a:solidFill>
                <a:latin typeface="+mn-lt"/>
              </a:rPr>
              <a:t>Natančno risanje grafov</a:t>
            </a:r>
          </a:p>
          <a:p>
            <a:pPr algn="r">
              <a:defRPr/>
            </a:pPr>
            <a:r>
              <a:rPr lang="sl-SI" dirty="0">
                <a:solidFill>
                  <a:schemeClr val="tx2">
                    <a:lumMod val="60000"/>
                    <a:lumOff val="40000"/>
                  </a:schemeClr>
                </a:solidFill>
                <a:latin typeface="+mn-lt"/>
              </a:rPr>
              <a:t>Ekstremi funkcij ene in več spremenljivk</a:t>
            </a:r>
          </a:p>
          <a:p>
            <a:pPr algn="r">
              <a:defRPr/>
            </a:pPr>
            <a:r>
              <a:rPr lang="sl-SI" dirty="0" smtClean="0">
                <a:solidFill>
                  <a:schemeClr val="tx2">
                    <a:lumMod val="60000"/>
                    <a:lumOff val="40000"/>
                  </a:schemeClr>
                </a:solidFill>
                <a:latin typeface="+mn-lt"/>
              </a:rPr>
              <a:t>Izravnananje </a:t>
            </a:r>
            <a:r>
              <a:rPr lang="sl-SI" dirty="0">
                <a:solidFill>
                  <a:schemeClr val="tx2">
                    <a:lumMod val="60000"/>
                    <a:lumOff val="40000"/>
                  </a:schemeClr>
                </a:solidFill>
                <a:latin typeface="+mn-lt"/>
              </a:rPr>
              <a:t>numeričnih podatkov</a:t>
            </a:r>
          </a:p>
          <a:p>
            <a:pPr algn="r">
              <a:defRPr/>
            </a:pPr>
            <a:r>
              <a:rPr lang="sl-SI" dirty="0">
                <a:solidFill>
                  <a:schemeClr val="tx2">
                    <a:lumMod val="60000"/>
                    <a:lumOff val="40000"/>
                  </a:schemeClr>
                </a:solidFill>
                <a:latin typeface="+mn-lt"/>
              </a:rPr>
              <a:t>Newtonova metoda za reševanje enačb</a:t>
            </a:r>
          </a:p>
          <a:p>
            <a:pPr algn="r">
              <a:defRPr/>
            </a:pPr>
            <a:r>
              <a:rPr lang="sl-SI" dirty="0" smtClean="0">
                <a:solidFill>
                  <a:schemeClr val="tx2">
                    <a:lumMod val="60000"/>
                    <a:lumOff val="40000"/>
                  </a:schemeClr>
                </a:solidFill>
                <a:latin typeface="+mn-lt"/>
              </a:rPr>
              <a:t>Numerično </a:t>
            </a:r>
            <a:r>
              <a:rPr lang="sl-SI" dirty="0">
                <a:solidFill>
                  <a:schemeClr val="tx2">
                    <a:lumMod val="60000"/>
                    <a:lumOff val="40000"/>
                  </a:schemeClr>
                </a:solidFill>
                <a:latin typeface="+mn-lt"/>
              </a:rPr>
              <a:t>odvajanje</a:t>
            </a:r>
            <a:endParaRPr lang="en-GB" dirty="0">
              <a:solidFill>
                <a:schemeClr val="tx2">
                  <a:lumMod val="60000"/>
                  <a:lumOff val="40000"/>
                </a:schemeClr>
              </a:solidFill>
              <a:latin typeface="+mn-lt"/>
            </a:endParaRPr>
          </a:p>
        </p:txBody>
      </p:sp>
      <p:sp>
        <p:nvSpPr>
          <p:cNvPr id="14" name="TextBox 13"/>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15" name="Picture 5" descr="C:\Users\rca\AppData\Local\Microsoft\Windows\Temporary Internet Files\Content.IE5\24T7L8TR\MC900442159[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utoUpdateAnimBg="0"/>
      <p:bldP spid="11" grpId="0" autoUpdateAnimBg="0"/>
      <p:bldP spid="1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3962400" y="4038600"/>
            <a:ext cx="4800600" cy="914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3029" name="Rectangle 21"/>
          <p:cNvSpPr>
            <a:spLocks noChangeArrowheads="1"/>
          </p:cNvSpPr>
          <p:nvPr/>
        </p:nvSpPr>
        <p:spPr bwMode="auto">
          <a:xfrm>
            <a:off x="381000" y="381000"/>
            <a:ext cx="2200275"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L</a:t>
            </a:r>
            <a:r>
              <a:rPr lang="en-US" sz="2000" b="1">
                <a:solidFill>
                  <a:schemeClr val="tx2">
                    <a:lumMod val="60000"/>
                    <a:lumOff val="40000"/>
                  </a:schemeClr>
                </a:solidFill>
                <a:latin typeface="+mn-lt"/>
              </a:rPr>
              <a:t>IMIT </a:t>
            </a:r>
            <a:endParaRPr lang="en-GB" sz="2000" b="1">
              <a:solidFill>
                <a:schemeClr val="tx2">
                  <a:lumMod val="60000"/>
                  <a:lumOff val="40000"/>
                </a:schemeClr>
              </a:solidFill>
              <a:latin typeface="+mn-lt"/>
            </a:endParaRPr>
          </a:p>
        </p:txBody>
      </p:sp>
      <p:sp>
        <p:nvSpPr>
          <p:cNvPr id="43031" name="Rectangle 23"/>
          <p:cNvSpPr>
            <a:spLocks noChangeArrowheads="1"/>
          </p:cNvSpPr>
          <p:nvPr/>
        </p:nvSpPr>
        <p:spPr bwMode="auto">
          <a:xfrm>
            <a:off x="5943600" y="3352800"/>
            <a:ext cx="2125663" cy="369888"/>
          </a:xfrm>
          <a:prstGeom prst="rect">
            <a:avLst/>
          </a:prstGeom>
          <a:noFill/>
          <a:ln w="9525">
            <a:noFill/>
            <a:miter lim="800000"/>
            <a:headEnd/>
            <a:tailEnd/>
          </a:ln>
          <a:effectLst/>
        </p:spPr>
        <p:txBody>
          <a:bodyPr wrap="none">
            <a:spAutoFit/>
          </a:bodyPr>
          <a:lstStyle/>
          <a:p>
            <a:pPr>
              <a:defRPr/>
            </a:pPr>
            <a:r>
              <a:rPr lang="sl-SI">
                <a:solidFill>
                  <a:srgbClr val="FF0000"/>
                </a:solidFill>
                <a:latin typeface="+mn-lt"/>
              </a:rPr>
              <a:t>L</a:t>
            </a:r>
            <a:r>
              <a:rPr lang="en-US">
                <a:solidFill>
                  <a:srgbClr val="FF0000"/>
                </a:solidFill>
                <a:latin typeface="+mn-lt"/>
              </a:rPr>
              <a:t>’</a:t>
            </a:r>
            <a:r>
              <a:rPr lang="sl-SI">
                <a:solidFill>
                  <a:srgbClr val="FF0000"/>
                </a:solidFill>
                <a:latin typeface="+mn-lt"/>
              </a:rPr>
              <a:t>Hospitalovo pravilo</a:t>
            </a:r>
            <a:endParaRPr lang="en-GB">
              <a:solidFill>
                <a:srgbClr val="FF0000"/>
              </a:solidFill>
              <a:latin typeface="+mn-lt"/>
            </a:endParaRPr>
          </a:p>
        </p:txBody>
      </p:sp>
      <p:graphicFrame>
        <p:nvGraphicFramePr>
          <p:cNvPr id="43032" name="Object 2"/>
          <p:cNvGraphicFramePr>
            <a:graphicFrameLocks noChangeAspect="1"/>
          </p:cNvGraphicFramePr>
          <p:nvPr/>
        </p:nvGraphicFramePr>
        <p:xfrm>
          <a:off x="457200" y="1524000"/>
          <a:ext cx="6310313" cy="1219200"/>
        </p:xfrm>
        <a:graphic>
          <a:graphicData uri="http://schemas.openxmlformats.org/presentationml/2006/ole">
            <mc:AlternateContent xmlns:mc="http://schemas.openxmlformats.org/markup-compatibility/2006">
              <mc:Choice xmlns:v="urn:schemas-microsoft-com:vml" Requires="v">
                <p:oleObj spid="_x0000_s27806" name="Equation" r:id="rId3" imgW="3886200" imgH="761760" progId="Equation.DSMT4">
                  <p:embed/>
                </p:oleObj>
              </mc:Choice>
              <mc:Fallback>
                <p:oleObj name="Equation" r:id="rId3" imgW="3886200" imgH="761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63103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42" name="Object 3"/>
          <p:cNvGraphicFramePr>
            <a:graphicFrameLocks noChangeAspect="1"/>
          </p:cNvGraphicFramePr>
          <p:nvPr/>
        </p:nvGraphicFramePr>
        <p:xfrm>
          <a:off x="2895600" y="3200400"/>
          <a:ext cx="2743200" cy="685800"/>
        </p:xfrm>
        <a:graphic>
          <a:graphicData uri="http://schemas.openxmlformats.org/presentationml/2006/ole">
            <mc:AlternateContent xmlns:mc="http://schemas.openxmlformats.org/markup-compatibility/2006">
              <mc:Choice xmlns:v="urn:schemas-microsoft-com:vml" Requires="v">
                <p:oleObj spid="_x0000_s27807" name="Equation" r:id="rId5" imgW="1485720" imgH="419040" progId="Equation.DSMT4">
                  <p:embed/>
                </p:oleObj>
              </mc:Choice>
              <mc:Fallback>
                <p:oleObj name="Equation" r:id="rId5" imgW="1485720" imgH="419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00400"/>
                        <a:ext cx="2743200" cy="685800"/>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7652" name="Object 5"/>
          <p:cNvGraphicFramePr>
            <a:graphicFrameLocks noChangeAspect="1"/>
          </p:cNvGraphicFramePr>
          <p:nvPr/>
        </p:nvGraphicFramePr>
        <p:xfrm>
          <a:off x="457200" y="762000"/>
          <a:ext cx="7315200" cy="655638"/>
        </p:xfrm>
        <a:graphic>
          <a:graphicData uri="http://schemas.openxmlformats.org/presentationml/2006/ole">
            <mc:AlternateContent xmlns:mc="http://schemas.openxmlformats.org/markup-compatibility/2006">
              <mc:Choice xmlns:v="urn:schemas-microsoft-com:vml" Requires="v">
                <p:oleObj spid="_x0000_s27808" name="Equation" r:id="rId7" imgW="4572000" imgH="419040" progId="Equation.DSMT4">
                  <p:embed/>
                </p:oleObj>
              </mc:Choice>
              <mc:Fallback>
                <p:oleObj name="Equation" r:id="rId7" imgW="4572000" imgH="4190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62000"/>
                        <a:ext cx="731520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81000" y="2743200"/>
            <a:ext cx="5715000" cy="369888"/>
          </a:xfrm>
          <a:prstGeom prst="rect">
            <a:avLst/>
          </a:prstGeom>
          <a:noFill/>
        </p:spPr>
        <p:txBody>
          <a:bodyPr>
            <a:spAutoFit/>
          </a:bodyPr>
          <a:lstStyle/>
          <a:p>
            <a:pPr>
              <a:defRPr/>
            </a:pPr>
            <a:r>
              <a:rPr lang="sl-SI">
                <a:solidFill>
                  <a:schemeClr val="tx2">
                    <a:lumMod val="60000"/>
                    <a:lumOff val="40000"/>
                  </a:schemeClr>
                </a:solidFill>
                <a:latin typeface="+mn-lt"/>
              </a:rPr>
              <a:t>Če pa kvocient odvodov ni definiran, potem velja:</a:t>
            </a:r>
          </a:p>
        </p:txBody>
      </p:sp>
      <p:sp>
        <p:nvSpPr>
          <p:cNvPr id="8" name="Rounded Rectangle 7"/>
          <p:cNvSpPr>
            <a:spLocks noChangeAspect="1"/>
          </p:cNvSpPr>
          <p:nvPr/>
        </p:nvSpPr>
        <p:spPr>
          <a:xfrm>
            <a:off x="304800" y="4038600"/>
            <a:ext cx="3505200" cy="914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44047" name="Object 7"/>
          <p:cNvGraphicFramePr>
            <a:graphicFrameLocks noChangeAspect="1"/>
          </p:cNvGraphicFramePr>
          <p:nvPr/>
        </p:nvGraphicFramePr>
        <p:xfrm>
          <a:off x="4114800" y="4191000"/>
          <a:ext cx="4038600" cy="530225"/>
        </p:xfrm>
        <a:graphic>
          <a:graphicData uri="http://schemas.openxmlformats.org/presentationml/2006/ole">
            <mc:AlternateContent xmlns:mc="http://schemas.openxmlformats.org/markup-compatibility/2006">
              <mc:Choice xmlns:v="urn:schemas-microsoft-com:vml" Requires="v">
                <p:oleObj spid="_x0000_s27809" name="Equation" r:id="rId9" imgW="2438280" imgH="393480" progId="Equation.DSMT4">
                  <p:embed/>
                </p:oleObj>
              </mc:Choice>
              <mc:Fallback>
                <p:oleObj name="Equation" r:id="rId9" imgW="2438280" imgH="39348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191000"/>
                        <a:ext cx="40386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8" name="Object 8"/>
          <p:cNvGraphicFramePr>
            <a:graphicFrameLocks noChangeAspect="1"/>
          </p:cNvGraphicFramePr>
          <p:nvPr/>
        </p:nvGraphicFramePr>
        <p:xfrm>
          <a:off x="457200" y="4114800"/>
          <a:ext cx="2895600" cy="652463"/>
        </p:xfrm>
        <a:graphic>
          <a:graphicData uri="http://schemas.openxmlformats.org/presentationml/2006/ole">
            <mc:AlternateContent xmlns:mc="http://schemas.openxmlformats.org/markup-compatibility/2006">
              <mc:Choice xmlns:v="urn:schemas-microsoft-com:vml" Requires="v">
                <p:oleObj spid="_x0000_s27810" name="Equation" r:id="rId11" imgW="1701720" imgH="393480" progId="Equation.DSMT4">
                  <p:embed/>
                </p:oleObj>
              </mc:Choice>
              <mc:Fallback>
                <p:oleObj name="Equation" r:id="rId11" imgW="1701720" imgH="39348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114800"/>
                        <a:ext cx="289560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5" name="Object 6"/>
          <p:cNvGraphicFramePr>
            <a:graphicFrameLocks noChangeAspect="1"/>
          </p:cNvGraphicFramePr>
          <p:nvPr/>
        </p:nvGraphicFramePr>
        <p:xfrm>
          <a:off x="1447800" y="5181600"/>
          <a:ext cx="6499225" cy="1143000"/>
        </p:xfrm>
        <a:graphic>
          <a:graphicData uri="http://schemas.openxmlformats.org/presentationml/2006/ole">
            <mc:AlternateContent xmlns:mc="http://schemas.openxmlformats.org/markup-compatibility/2006">
              <mc:Choice xmlns:v="urn:schemas-microsoft-com:vml" Requires="v">
                <p:oleObj spid="_x0000_s27811" name="Equation" r:id="rId13" imgW="4228920" imgH="736560" progId="Equation.DSMT4">
                  <p:embed/>
                </p:oleObj>
              </mc:Choice>
              <mc:Fallback>
                <p:oleObj name="Equation" r:id="rId13" imgW="4228920" imgH="73656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5181600"/>
                        <a:ext cx="649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sp>
        <p:nvSpPr>
          <p:cNvPr id="13" name="Rectangle 1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ectangle 1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Rounded Rectangle 1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TextBox 1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t>
            </a:r>
            <a:r>
              <a:rPr lang="sl-SI" sz="1600" b="1">
                <a:solidFill>
                  <a:schemeClr val="bg1"/>
                </a:solidFill>
                <a:effectLst>
                  <a:outerShdw blurRad="38100" dist="38100" dir="2700000" algn="tl">
                    <a:srgbClr val="000000">
                      <a:alpha val="43137"/>
                    </a:srgbClr>
                  </a:outerShdw>
                </a:effectLst>
                <a:latin typeface="+mn-lt"/>
              </a:rPr>
              <a:t>HOSPITALOVO  PRAVILO</a:t>
            </a:r>
          </a:p>
        </p:txBody>
      </p:sp>
      <p:sp>
        <p:nvSpPr>
          <p:cNvPr id="1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B0DC4EE-FDE0-49C2-B720-FB45E1DF25A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23</a:t>
            </a:fld>
            <a:endParaRPr lang="en-US" sz="12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2" name="Picture 5" descr="C:\Users\rca\AppData\Local\Microsoft\Windows\Temporary Internet Files\Content.IE5\24T7L8TR\MC900442159[1].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031"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ChangeArrowheads="1"/>
          </p:cNvSpPr>
          <p:nvPr/>
        </p:nvSpPr>
        <p:spPr bwMode="auto">
          <a:xfrm>
            <a:off x="304800" y="438150"/>
            <a:ext cx="2538413" cy="400050"/>
          </a:xfrm>
          <a:prstGeom prst="rect">
            <a:avLst/>
          </a:prstGeom>
          <a:noFill/>
          <a:ln w="9525">
            <a:noFill/>
            <a:miter lim="800000"/>
            <a:headEnd/>
            <a:tailEnd/>
          </a:ln>
          <a:effectLst/>
        </p:spPr>
        <p:txBody>
          <a:bodyPr wrap="none">
            <a:spAutoFit/>
          </a:bodyPr>
          <a:lstStyle/>
          <a:p>
            <a:pPr>
              <a:defRPr/>
            </a:pPr>
            <a:r>
              <a:rPr lang="en-US" sz="2000" b="1">
                <a:solidFill>
                  <a:schemeClr val="tx2">
                    <a:lumMod val="60000"/>
                    <a:lumOff val="40000"/>
                  </a:schemeClr>
                </a:solidFill>
              </a:rPr>
              <a:t>RISANJE GRAFOV </a:t>
            </a:r>
            <a:endParaRPr lang="en-GB" sz="2000" b="1">
              <a:solidFill>
                <a:schemeClr val="tx2">
                  <a:lumMod val="60000"/>
                  <a:lumOff val="40000"/>
                </a:schemeClr>
              </a:solidFill>
            </a:endParaRPr>
          </a:p>
        </p:txBody>
      </p:sp>
      <p:sp>
        <p:nvSpPr>
          <p:cNvPr id="45065" name="Rectangle 9"/>
          <p:cNvSpPr>
            <a:spLocks noChangeArrowheads="1"/>
          </p:cNvSpPr>
          <p:nvPr/>
        </p:nvSpPr>
        <p:spPr bwMode="auto">
          <a:xfrm>
            <a:off x="381000" y="838200"/>
            <a:ext cx="7010400" cy="369888"/>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1. </a:t>
            </a:r>
            <a:r>
              <a:rPr lang="en-US" b="1" dirty="0" err="1">
                <a:solidFill>
                  <a:schemeClr val="tx2">
                    <a:lumMod val="60000"/>
                    <a:lumOff val="40000"/>
                  </a:schemeClr>
                </a:solidFill>
                <a:latin typeface="+mn-lt"/>
              </a:rPr>
              <a:t>Definicijsko</a:t>
            </a:r>
            <a:r>
              <a:rPr lang="en-US" b="1" dirty="0">
                <a:solidFill>
                  <a:schemeClr val="tx2">
                    <a:lumMod val="60000"/>
                    <a:lumOff val="40000"/>
                  </a:schemeClr>
                </a:solidFill>
                <a:latin typeface="+mn-lt"/>
              </a:rPr>
              <a:t> </a:t>
            </a:r>
            <a:r>
              <a:rPr lang="en-US" b="1" dirty="0" err="1">
                <a:solidFill>
                  <a:schemeClr val="tx2">
                    <a:lumMod val="60000"/>
                    <a:lumOff val="40000"/>
                  </a:schemeClr>
                </a:solidFill>
                <a:latin typeface="+mn-lt"/>
              </a:rPr>
              <a:t>obmo</a:t>
            </a:r>
            <a:r>
              <a:rPr lang="sl-SI" b="1" dirty="0">
                <a:solidFill>
                  <a:schemeClr val="tx2">
                    <a:lumMod val="60000"/>
                    <a:lumOff val="40000"/>
                  </a:schemeClr>
                </a:solidFill>
                <a:latin typeface="+mn-lt"/>
              </a:rPr>
              <a:t>č</a:t>
            </a:r>
            <a:r>
              <a:rPr lang="en-US" b="1" dirty="0">
                <a:solidFill>
                  <a:schemeClr val="tx2">
                    <a:lumMod val="60000"/>
                    <a:lumOff val="40000"/>
                  </a:schemeClr>
                </a:solidFill>
                <a:latin typeface="+mn-lt"/>
              </a:rPr>
              <a:t>je</a:t>
            </a:r>
            <a:r>
              <a:rPr lang="sl-SI" dirty="0">
                <a:solidFill>
                  <a:schemeClr val="tx2">
                    <a:lumMod val="60000"/>
                    <a:lumOff val="40000"/>
                  </a:schemeClr>
                </a:solidFill>
                <a:latin typeface="+mn-lt"/>
              </a:rPr>
              <a:t>:</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določimo na podlagi  lastnosti osnovnih funkcij.</a:t>
            </a:r>
          </a:p>
        </p:txBody>
      </p:sp>
      <p:sp>
        <p:nvSpPr>
          <p:cNvPr id="45066" name="Rectangle 10"/>
          <p:cNvSpPr>
            <a:spLocks noChangeArrowheads="1"/>
          </p:cNvSpPr>
          <p:nvPr/>
        </p:nvSpPr>
        <p:spPr bwMode="auto">
          <a:xfrm>
            <a:off x="381000" y="1219200"/>
            <a:ext cx="8458200" cy="646113"/>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2. </a:t>
            </a:r>
            <a:r>
              <a:rPr lang="sl-SI" b="1" dirty="0">
                <a:solidFill>
                  <a:schemeClr val="tx2">
                    <a:lumMod val="60000"/>
                    <a:lumOff val="40000"/>
                  </a:schemeClr>
                </a:solidFill>
                <a:latin typeface="+mn-lt"/>
              </a:rPr>
              <a:t>Obnašanje na robu</a:t>
            </a:r>
            <a:r>
              <a:rPr lang="sl-SI" dirty="0">
                <a:solidFill>
                  <a:schemeClr val="tx2">
                    <a:lumMod val="60000"/>
                    <a:lumOff val="40000"/>
                  </a:schemeClr>
                </a:solidFill>
                <a:latin typeface="+mn-lt"/>
              </a:rPr>
              <a:t>: trend (pole, asimptote) izrazimo s  pomočjo limit</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 pri računanju si pomagamo z  L</a:t>
            </a:r>
            <a:r>
              <a:rPr lang="en-US" dirty="0">
                <a:solidFill>
                  <a:schemeClr val="tx2">
                    <a:lumMod val="60000"/>
                    <a:lumOff val="40000"/>
                  </a:schemeClr>
                </a:solidFill>
                <a:latin typeface="+mn-lt"/>
              </a:rPr>
              <a:t>’</a:t>
            </a:r>
            <a:r>
              <a:rPr lang="sl-SI" dirty="0" err="1">
                <a:solidFill>
                  <a:schemeClr val="tx2">
                    <a:lumMod val="60000"/>
                    <a:lumOff val="40000"/>
                  </a:schemeClr>
                </a:solidFill>
                <a:latin typeface="+mn-lt"/>
              </a:rPr>
              <a:t>Hospitalovim</a:t>
            </a:r>
            <a:r>
              <a:rPr lang="sl-SI" dirty="0">
                <a:solidFill>
                  <a:schemeClr val="tx2">
                    <a:lumMod val="60000"/>
                    <a:lumOff val="40000"/>
                  </a:schemeClr>
                </a:solidFill>
                <a:latin typeface="+mn-lt"/>
              </a:rPr>
              <a:t> pravilom.</a:t>
            </a:r>
          </a:p>
        </p:txBody>
      </p:sp>
      <p:sp>
        <p:nvSpPr>
          <p:cNvPr id="45071" name="Rectangle 15"/>
          <p:cNvSpPr>
            <a:spLocks noChangeArrowheads="1"/>
          </p:cNvSpPr>
          <p:nvPr/>
        </p:nvSpPr>
        <p:spPr bwMode="auto">
          <a:xfrm>
            <a:off x="381000" y="1828800"/>
            <a:ext cx="8001000" cy="369888"/>
          </a:xfrm>
          <a:prstGeom prst="rect">
            <a:avLst/>
          </a:prstGeom>
          <a:noFill/>
          <a:ln w="25400">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3. </a:t>
            </a:r>
            <a:r>
              <a:rPr lang="sl-SI" b="1" dirty="0">
                <a:solidFill>
                  <a:schemeClr val="tx2">
                    <a:lumMod val="60000"/>
                    <a:lumOff val="40000"/>
                  </a:schemeClr>
                </a:solidFill>
                <a:latin typeface="+mn-lt"/>
              </a:rPr>
              <a:t>Ničle</a:t>
            </a:r>
            <a:r>
              <a:rPr lang="sl-SI" dirty="0">
                <a:solidFill>
                  <a:schemeClr val="tx2">
                    <a:lumMod val="60000"/>
                    <a:lumOff val="40000"/>
                  </a:schemeClr>
                </a:solidFill>
                <a:latin typeface="+mn-lt"/>
              </a:rPr>
              <a:t>: določimo s pomočjo raznih (točnih ali približnih) metod za reševanje enačb.</a:t>
            </a:r>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a:solidFill>
                  <a:schemeClr val="bg1"/>
                </a:solidFill>
                <a:effectLst>
                  <a:outerShdw blurRad="38100" dist="38100" dir="2700000" algn="tl">
                    <a:srgbClr val="000000">
                      <a:alpha val="43137"/>
                    </a:srgbClr>
                  </a:outerShdw>
                </a:effectLst>
                <a:latin typeface="+mn-lt"/>
              </a:rPr>
              <a:t>RISANJE  GRAFOV</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50DBED7-567F-4C43-8C80-0BD33E1BA3B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24</a:t>
            </a:fld>
            <a:endParaRPr lang="en-US" sz="1200" b="1">
              <a:solidFill>
                <a:schemeClr val="bg1"/>
              </a:solidFill>
              <a:effectLst>
                <a:outerShdw blurRad="38100" dist="38100" dir="2700000" algn="tl">
                  <a:srgbClr val="000000">
                    <a:alpha val="43137"/>
                  </a:srgbClr>
                </a:outerShdw>
              </a:effectLst>
              <a:latin typeface="+mn-lt"/>
            </a:endParaRPr>
          </a:p>
        </p:txBody>
      </p:sp>
      <p:sp>
        <p:nvSpPr>
          <p:cNvPr id="80909" name="Rectangle 16"/>
          <p:cNvSpPr>
            <a:spLocks noChangeArrowheads="1"/>
          </p:cNvSpPr>
          <p:nvPr/>
        </p:nvSpPr>
        <p:spPr bwMode="auto">
          <a:xfrm>
            <a:off x="381000" y="2209800"/>
            <a:ext cx="8458200" cy="923925"/>
          </a:xfrm>
          <a:prstGeom prst="rect">
            <a:avLst/>
          </a:prstGeom>
          <a:noFill/>
          <a:ln w="9525">
            <a:noFill/>
            <a:miter lim="800000"/>
            <a:headEnd/>
            <a:tailEnd/>
          </a:ln>
        </p:spPr>
        <p:txBody>
          <a:bodyPr>
            <a:spAutoFit/>
          </a:bodyPr>
          <a:lstStyle/>
          <a:p>
            <a:r>
              <a:rPr lang="sl-SI">
                <a:solidFill>
                  <a:srgbClr val="558ED5"/>
                </a:solidFill>
                <a:latin typeface="Calibri" pitchFamily="34" charset="0"/>
              </a:rPr>
              <a:t>4. </a:t>
            </a:r>
            <a:r>
              <a:rPr lang="sl-SI" b="1">
                <a:solidFill>
                  <a:srgbClr val="558ED5"/>
                </a:solidFill>
                <a:latin typeface="Calibri" pitchFamily="34" charset="0"/>
              </a:rPr>
              <a:t>Naraščanje in padanje, ekstremi</a:t>
            </a:r>
            <a:r>
              <a:rPr lang="sl-SI">
                <a:solidFill>
                  <a:srgbClr val="558ED5"/>
                </a:solidFill>
                <a:latin typeface="Calibri" pitchFamily="34" charset="0"/>
              </a:rPr>
              <a:t>: funkcijo odvajamo; kjer je odvod pozitiven, funkcijske vrednosti naraščajo, kjer je negativen padajo. V ničlah odvoda so lokalni ekstremi ali prevoji.</a:t>
            </a:r>
            <a:endParaRPr lang="en-GB">
              <a:solidFill>
                <a:srgbClr val="558ED5"/>
              </a:solidFill>
              <a:latin typeface="Calibri" pitchFamily="34" charset="0"/>
            </a:endParaRPr>
          </a:p>
        </p:txBody>
      </p:sp>
      <p:grpSp>
        <p:nvGrpSpPr>
          <p:cNvPr id="2" name="Group 28"/>
          <p:cNvGrpSpPr>
            <a:grpSpLocks/>
          </p:cNvGrpSpPr>
          <p:nvPr/>
        </p:nvGrpSpPr>
        <p:grpSpPr bwMode="auto">
          <a:xfrm>
            <a:off x="1676400" y="3176588"/>
            <a:ext cx="627063" cy="777875"/>
            <a:chOff x="1733107" y="4267200"/>
            <a:chExt cx="627321" cy="776734"/>
          </a:xfrm>
        </p:grpSpPr>
        <p:sp>
          <p:nvSpPr>
            <p:cNvPr id="21" name="Freeform 20"/>
            <p:cNvSpPr/>
            <p:nvPr/>
          </p:nvSpPr>
          <p:spPr>
            <a:xfrm>
              <a:off x="1733107" y="4267200"/>
              <a:ext cx="627321" cy="768808"/>
            </a:xfrm>
            <a:custGeom>
              <a:avLst/>
              <a:gdLst>
                <a:gd name="connsiteX0" fmla="*/ 0 w 627321"/>
                <a:gd name="connsiteY0" fmla="*/ 21265 h 769088"/>
                <a:gd name="connsiteX1" fmla="*/ 308344 w 627321"/>
                <a:gd name="connsiteY1" fmla="*/ 765544 h 769088"/>
                <a:gd name="connsiteX2" fmla="*/ 627321 w 627321"/>
                <a:gd name="connsiteY2" fmla="*/ 0 h 769088"/>
              </a:gdLst>
              <a:ahLst/>
              <a:cxnLst>
                <a:cxn ang="0">
                  <a:pos x="connsiteX0" y="connsiteY0"/>
                </a:cxn>
                <a:cxn ang="0">
                  <a:pos x="connsiteX1" y="connsiteY1"/>
                </a:cxn>
                <a:cxn ang="0">
                  <a:pos x="connsiteX2" y="connsiteY2"/>
                </a:cxn>
              </a:cxnLst>
              <a:rect l="l" t="t" r="r" b="b"/>
              <a:pathLst>
                <a:path w="627321" h="769088">
                  <a:moveTo>
                    <a:pt x="0" y="21265"/>
                  </a:moveTo>
                  <a:cubicBezTo>
                    <a:pt x="101895" y="395176"/>
                    <a:pt x="203791" y="769088"/>
                    <a:pt x="308344" y="765544"/>
                  </a:cubicBezTo>
                  <a:cubicBezTo>
                    <a:pt x="412897" y="762000"/>
                    <a:pt x="520109" y="381000"/>
                    <a:pt x="627321" y="0"/>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12" name="Oval 16"/>
            <p:cNvSpPr>
              <a:spLocks noChangeAspect="1" noChangeArrowheads="1"/>
            </p:cNvSpPr>
            <p:nvPr/>
          </p:nvSpPr>
          <p:spPr bwMode="auto">
            <a:xfrm>
              <a:off x="2013099" y="5007934"/>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3" name="Group 29"/>
          <p:cNvGrpSpPr>
            <a:grpSpLocks/>
          </p:cNvGrpSpPr>
          <p:nvPr/>
        </p:nvGrpSpPr>
        <p:grpSpPr bwMode="auto">
          <a:xfrm>
            <a:off x="3124200" y="3124200"/>
            <a:ext cx="627063" cy="790575"/>
            <a:chOff x="3592033" y="4214035"/>
            <a:chExt cx="627321" cy="790354"/>
          </a:xfrm>
        </p:grpSpPr>
        <p:sp>
          <p:nvSpPr>
            <p:cNvPr id="22" name="Freeform 21"/>
            <p:cNvSpPr/>
            <p:nvPr/>
          </p:nvSpPr>
          <p:spPr>
            <a:xfrm rot="10800000">
              <a:off x="3592033" y="4234667"/>
              <a:ext cx="627321" cy="769722"/>
            </a:xfrm>
            <a:custGeom>
              <a:avLst/>
              <a:gdLst>
                <a:gd name="connsiteX0" fmla="*/ 0 w 627321"/>
                <a:gd name="connsiteY0" fmla="*/ 21265 h 769088"/>
                <a:gd name="connsiteX1" fmla="*/ 308344 w 627321"/>
                <a:gd name="connsiteY1" fmla="*/ 765544 h 769088"/>
                <a:gd name="connsiteX2" fmla="*/ 627321 w 627321"/>
                <a:gd name="connsiteY2" fmla="*/ 0 h 769088"/>
              </a:gdLst>
              <a:ahLst/>
              <a:cxnLst>
                <a:cxn ang="0">
                  <a:pos x="connsiteX0" y="connsiteY0"/>
                </a:cxn>
                <a:cxn ang="0">
                  <a:pos x="connsiteX1" y="connsiteY1"/>
                </a:cxn>
                <a:cxn ang="0">
                  <a:pos x="connsiteX2" y="connsiteY2"/>
                </a:cxn>
              </a:cxnLst>
              <a:rect l="l" t="t" r="r" b="b"/>
              <a:pathLst>
                <a:path w="627321" h="769088">
                  <a:moveTo>
                    <a:pt x="0" y="21265"/>
                  </a:moveTo>
                  <a:cubicBezTo>
                    <a:pt x="101895" y="395176"/>
                    <a:pt x="203791" y="769088"/>
                    <a:pt x="308344" y="765544"/>
                  </a:cubicBezTo>
                  <a:cubicBezTo>
                    <a:pt x="412897" y="762000"/>
                    <a:pt x="520109" y="381000"/>
                    <a:pt x="627321" y="0"/>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10" name="Oval 16"/>
            <p:cNvSpPr>
              <a:spLocks noChangeAspect="1" noChangeArrowheads="1"/>
            </p:cNvSpPr>
            <p:nvPr/>
          </p:nvSpPr>
          <p:spPr bwMode="auto">
            <a:xfrm>
              <a:off x="3896824" y="4214035"/>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4" name="Group 30"/>
          <p:cNvGrpSpPr>
            <a:grpSpLocks/>
          </p:cNvGrpSpPr>
          <p:nvPr/>
        </p:nvGrpSpPr>
        <p:grpSpPr bwMode="auto">
          <a:xfrm>
            <a:off x="4724400" y="3160713"/>
            <a:ext cx="647700" cy="757237"/>
            <a:chOff x="5624921" y="4250944"/>
            <a:chExt cx="648000" cy="757238"/>
          </a:xfrm>
        </p:grpSpPr>
        <p:sp>
          <p:nvSpPr>
            <p:cNvPr id="26" name="Freeform 25"/>
            <p:cNvSpPr/>
            <p:nvPr/>
          </p:nvSpPr>
          <p:spPr>
            <a:xfrm flipH="1">
              <a:off x="5624921" y="4250944"/>
              <a:ext cx="648000" cy="757238"/>
            </a:xfrm>
            <a:custGeom>
              <a:avLst/>
              <a:gdLst>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Lst>
              <a:ahLst/>
              <a:cxnLst>
                <a:cxn ang="0">
                  <a:pos x="connsiteX0" y="connsiteY0"/>
                </a:cxn>
                <a:cxn ang="0">
                  <a:pos x="connsiteX1" y="connsiteY1"/>
                </a:cxn>
                <a:cxn ang="0">
                  <a:pos x="connsiteX2" y="connsiteY2"/>
                </a:cxn>
              </a:cxnLst>
              <a:rect l="l" t="t" r="r" b="b"/>
              <a:pathLst>
                <a:path w="642938" h="757238">
                  <a:moveTo>
                    <a:pt x="0" y="0"/>
                  </a:moveTo>
                  <a:cubicBezTo>
                    <a:pt x="115779" y="304417"/>
                    <a:pt x="118159" y="375225"/>
                    <a:pt x="323850" y="376238"/>
                  </a:cubicBezTo>
                  <a:cubicBezTo>
                    <a:pt x="529541" y="377251"/>
                    <a:pt x="556022" y="482204"/>
                    <a:pt x="642938" y="757238"/>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08" name="Oval 16"/>
            <p:cNvSpPr>
              <a:spLocks noChangeAspect="1" noChangeArrowheads="1"/>
            </p:cNvSpPr>
            <p:nvPr/>
          </p:nvSpPr>
          <p:spPr bwMode="auto">
            <a:xfrm>
              <a:off x="5932958" y="4614532"/>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grpSp>
        <p:nvGrpSpPr>
          <p:cNvPr id="5" name="Group 31"/>
          <p:cNvGrpSpPr>
            <a:grpSpLocks/>
          </p:cNvGrpSpPr>
          <p:nvPr/>
        </p:nvGrpSpPr>
        <p:grpSpPr bwMode="auto">
          <a:xfrm>
            <a:off x="6172200" y="3157538"/>
            <a:ext cx="647700" cy="757237"/>
            <a:chOff x="7486650" y="4248150"/>
            <a:chExt cx="648000" cy="757238"/>
          </a:xfrm>
        </p:grpSpPr>
        <p:sp>
          <p:nvSpPr>
            <p:cNvPr id="25" name="Freeform 24"/>
            <p:cNvSpPr/>
            <p:nvPr/>
          </p:nvSpPr>
          <p:spPr>
            <a:xfrm>
              <a:off x="7486650" y="4248150"/>
              <a:ext cx="648000" cy="757238"/>
            </a:xfrm>
            <a:custGeom>
              <a:avLst/>
              <a:gdLst>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 name="connsiteX0" fmla="*/ 0 w 642938"/>
                <a:gd name="connsiteY0" fmla="*/ 0 h 757238"/>
                <a:gd name="connsiteX1" fmla="*/ 323850 w 642938"/>
                <a:gd name="connsiteY1" fmla="*/ 376238 h 757238"/>
                <a:gd name="connsiteX2" fmla="*/ 642938 w 642938"/>
                <a:gd name="connsiteY2" fmla="*/ 757238 h 757238"/>
              </a:gdLst>
              <a:ahLst/>
              <a:cxnLst>
                <a:cxn ang="0">
                  <a:pos x="connsiteX0" y="connsiteY0"/>
                </a:cxn>
                <a:cxn ang="0">
                  <a:pos x="connsiteX1" y="connsiteY1"/>
                </a:cxn>
                <a:cxn ang="0">
                  <a:pos x="connsiteX2" y="connsiteY2"/>
                </a:cxn>
              </a:cxnLst>
              <a:rect l="l" t="t" r="r" b="b"/>
              <a:pathLst>
                <a:path w="642938" h="757238">
                  <a:moveTo>
                    <a:pt x="0" y="0"/>
                  </a:moveTo>
                  <a:cubicBezTo>
                    <a:pt x="115779" y="304417"/>
                    <a:pt x="118159" y="375225"/>
                    <a:pt x="323850" y="376238"/>
                  </a:cubicBezTo>
                  <a:cubicBezTo>
                    <a:pt x="529541" y="377251"/>
                    <a:pt x="556022" y="482204"/>
                    <a:pt x="642938" y="757238"/>
                  </a:cubicBezTo>
                </a:path>
              </a:pathLst>
            </a:custGeom>
            <a:ln w="1905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606" name="Oval 16"/>
            <p:cNvSpPr>
              <a:spLocks noChangeAspect="1" noChangeArrowheads="1"/>
            </p:cNvSpPr>
            <p:nvPr/>
          </p:nvSpPr>
          <p:spPr bwMode="auto">
            <a:xfrm>
              <a:off x="7804290" y="4603908"/>
              <a:ext cx="36009" cy="36000"/>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pSp>
      <p:sp>
        <p:nvSpPr>
          <p:cNvPr id="33" name="Rectangle 10"/>
          <p:cNvSpPr>
            <a:spLocks noChangeArrowheads="1"/>
          </p:cNvSpPr>
          <p:nvPr/>
        </p:nvSpPr>
        <p:spPr bwMode="auto">
          <a:xfrm>
            <a:off x="762000" y="5754688"/>
            <a:ext cx="7696200" cy="646112"/>
          </a:xfrm>
          <a:prstGeom prst="rect">
            <a:avLst/>
          </a:prstGeom>
          <a:solidFill>
            <a:srgbClr val="FFFFCC"/>
          </a:solidFill>
          <a:ln w="9525">
            <a:solidFill>
              <a:schemeClr val="accent1"/>
            </a:solidFill>
            <a:miter lim="800000"/>
            <a:headEnd/>
            <a:tailEnd/>
          </a:ln>
        </p:spPr>
        <p:txBody>
          <a:bodyPr>
            <a:spAutoFit/>
          </a:bodyPr>
          <a:lstStyle/>
          <a:p>
            <a:pPr algn="ctr">
              <a:defRPr/>
            </a:pPr>
            <a:r>
              <a:rPr lang="sl-SI" dirty="0">
                <a:solidFill>
                  <a:schemeClr val="tx2">
                    <a:lumMod val="60000"/>
                    <a:lumOff val="40000"/>
                  </a:schemeClr>
                </a:solidFill>
                <a:latin typeface="+mn-lt"/>
              </a:rPr>
              <a:t>Če vrednosti odvoda pri prehodu čez ničlo spremenijo predznak, je v stacionarni točki lokalni ekstrem. Če se predznak ne spremeni, je v stacionarni točki prevoj.</a:t>
            </a:r>
            <a:endParaRPr lang="en-GB" dirty="0">
              <a:solidFill>
                <a:schemeClr val="tx2">
                  <a:lumMod val="60000"/>
                  <a:lumOff val="40000"/>
                </a:schemeClr>
              </a:solidFill>
              <a:latin typeface="+mn-lt"/>
            </a:endParaRPr>
          </a:p>
        </p:txBody>
      </p:sp>
      <p:sp>
        <p:nvSpPr>
          <p:cNvPr id="34" name="TextBox 33"/>
          <p:cNvSpPr txBox="1"/>
          <p:nvPr/>
        </p:nvSpPr>
        <p:spPr>
          <a:xfrm>
            <a:off x="533400" y="3352800"/>
            <a:ext cx="1143000" cy="369888"/>
          </a:xfrm>
          <a:prstGeom prst="rect">
            <a:avLst/>
          </a:prstGeom>
          <a:noFill/>
        </p:spPr>
        <p:txBody>
          <a:bodyPr>
            <a:spAutoFit/>
          </a:bodyPr>
          <a:lstStyle/>
          <a:p>
            <a:pPr>
              <a:defRPr/>
            </a:pPr>
            <a:r>
              <a:rPr lang="sl-SI" dirty="0">
                <a:solidFill>
                  <a:schemeClr val="tx2">
                    <a:lumMod val="60000"/>
                    <a:lumOff val="40000"/>
                  </a:schemeClr>
                </a:solidFill>
                <a:latin typeface="+mn-lt"/>
              </a:rPr>
              <a:t>funkcija</a:t>
            </a:r>
          </a:p>
        </p:txBody>
      </p:sp>
      <p:grpSp>
        <p:nvGrpSpPr>
          <p:cNvPr id="6" name="Group 34"/>
          <p:cNvGrpSpPr>
            <a:grpSpLocks/>
          </p:cNvGrpSpPr>
          <p:nvPr/>
        </p:nvGrpSpPr>
        <p:grpSpPr bwMode="auto">
          <a:xfrm>
            <a:off x="1595438" y="4343400"/>
            <a:ext cx="757237" cy="1187450"/>
            <a:chOff x="2366963" y="3505200"/>
            <a:chExt cx="757237" cy="1364512"/>
          </a:xfrm>
        </p:grpSpPr>
        <p:sp>
          <p:nvSpPr>
            <p:cNvPr id="36" name="Freeform 35"/>
            <p:cNvSpPr/>
            <p:nvPr/>
          </p:nvSpPr>
          <p:spPr>
            <a:xfrm>
              <a:off x="2463800" y="3505200"/>
              <a:ext cx="650875" cy="1364512"/>
            </a:xfrm>
            <a:custGeom>
              <a:avLst/>
              <a:gdLst>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Lst>
              <a:ahLst/>
              <a:cxnLst>
                <a:cxn ang="0">
                  <a:pos x="connsiteX0" y="connsiteY0"/>
                </a:cxn>
                <a:cxn ang="0">
                  <a:pos x="connsiteX1" y="connsiteY1"/>
                </a:cxn>
                <a:cxn ang="0">
                  <a:pos x="connsiteX2" y="connsiteY2"/>
                </a:cxn>
              </a:cxnLst>
              <a:rect l="l" t="t" r="r" b="b"/>
              <a:pathLst>
                <a:path w="650358" h="1364512">
                  <a:moveTo>
                    <a:pt x="0" y="1364512"/>
                  </a:moveTo>
                  <a:cubicBezTo>
                    <a:pt x="239233" y="1273249"/>
                    <a:pt x="273604" y="966050"/>
                    <a:pt x="329609" y="705293"/>
                  </a:cubicBezTo>
                  <a:cubicBezTo>
                    <a:pt x="385615" y="454062"/>
                    <a:pt x="471930" y="75868"/>
                    <a:pt x="650358"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37" name="Straight Connector 36"/>
            <p:cNvCxnSpPr/>
            <p:nvPr/>
          </p:nvCxnSpPr>
          <p:spPr>
            <a:xfrm>
              <a:off x="2438400" y="4216643"/>
              <a:ext cx="68580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43225" y="3966727"/>
              <a:ext cx="152400" cy="277281"/>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39" name="TextBox 38"/>
            <p:cNvSpPr txBox="1"/>
            <p:nvPr/>
          </p:nvSpPr>
          <p:spPr>
            <a:xfrm>
              <a:off x="2366963" y="4114487"/>
              <a:ext cx="152400" cy="262687"/>
            </a:xfrm>
            <a:prstGeom prst="rect">
              <a:avLst/>
            </a:prstGeom>
            <a:noFill/>
            <a:ln>
              <a:noFill/>
            </a:ln>
          </p:spPr>
          <p:txBody>
            <a:bodyPr>
              <a:spAutoFit/>
            </a:bodyPr>
            <a:lstStyle/>
            <a:p>
              <a:pPr>
                <a:defRPr/>
              </a:pPr>
              <a:r>
                <a:rPr lang="sl-SI" sz="1100" dirty="0">
                  <a:solidFill>
                    <a:srgbClr val="FF0000"/>
                  </a:solidFill>
                  <a:latin typeface="+mn-lt"/>
                </a:rPr>
                <a:t>_</a:t>
              </a:r>
            </a:p>
          </p:txBody>
        </p:sp>
      </p:grpSp>
      <p:grpSp>
        <p:nvGrpSpPr>
          <p:cNvPr id="7" name="Group 39"/>
          <p:cNvGrpSpPr>
            <a:grpSpLocks/>
          </p:cNvGrpSpPr>
          <p:nvPr/>
        </p:nvGrpSpPr>
        <p:grpSpPr bwMode="auto">
          <a:xfrm flipH="1">
            <a:off x="3057525" y="4343400"/>
            <a:ext cx="755650" cy="1189038"/>
            <a:chOff x="2366963" y="3505200"/>
            <a:chExt cx="757237" cy="1364512"/>
          </a:xfrm>
        </p:grpSpPr>
        <p:sp>
          <p:nvSpPr>
            <p:cNvPr id="41" name="Freeform 40"/>
            <p:cNvSpPr/>
            <p:nvPr/>
          </p:nvSpPr>
          <p:spPr>
            <a:xfrm>
              <a:off x="2464003" y="3505200"/>
              <a:ext cx="650652" cy="1364512"/>
            </a:xfrm>
            <a:custGeom>
              <a:avLst/>
              <a:gdLst>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37953"/>
                <a:gd name="connsiteY0" fmla="*/ 1350335 h 1350335"/>
                <a:gd name="connsiteX1" fmla="*/ 329609 w 637953"/>
                <a:gd name="connsiteY1" fmla="*/ 691116 h 1350335"/>
                <a:gd name="connsiteX2" fmla="*/ 637953 w 637953"/>
                <a:gd name="connsiteY2" fmla="*/ 0 h 1350335"/>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 name="connsiteX0" fmla="*/ 0 w 650358"/>
                <a:gd name="connsiteY0" fmla="*/ 1364512 h 1364512"/>
                <a:gd name="connsiteX1" fmla="*/ 329609 w 650358"/>
                <a:gd name="connsiteY1" fmla="*/ 705293 h 1364512"/>
                <a:gd name="connsiteX2" fmla="*/ 650358 w 650358"/>
                <a:gd name="connsiteY2" fmla="*/ 0 h 1364512"/>
              </a:gdLst>
              <a:ahLst/>
              <a:cxnLst>
                <a:cxn ang="0">
                  <a:pos x="connsiteX0" y="connsiteY0"/>
                </a:cxn>
                <a:cxn ang="0">
                  <a:pos x="connsiteX1" y="connsiteY1"/>
                </a:cxn>
                <a:cxn ang="0">
                  <a:pos x="connsiteX2" y="connsiteY2"/>
                </a:cxn>
              </a:cxnLst>
              <a:rect l="l" t="t" r="r" b="b"/>
              <a:pathLst>
                <a:path w="650358" h="1364512">
                  <a:moveTo>
                    <a:pt x="0" y="1364512"/>
                  </a:moveTo>
                  <a:cubicBezTo>
                    <a:pt x="239233" y="1273249"/>
                    <a:pt x="273604" y="966050"/>
                    <a:pt x="329609" y="705293"/>
                  </a:cubicBezTo>
                  <a:cubicBezTo>
                    <a:pt x="385615" y="454062"/>
                    <a:pt x="471930" y="75868"/>
                    <a:pt x="650358"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2" name="Straight Connector 41"/>
            <p:cNvCxnSpPr/>
            <p:nvPr/>
          </p:nvCxnSpPr>
          <p:spPr>
            <a:xfrm>
              <a:off x="2438550" y="4217516"/>
              <a:ext cx="68565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42845" y="3967932"/>
              <a:ext cx="152720" cy="276910"/>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44" name="TextBox 43"/>
            <p:cNvSpPr txBox="1"/>
            <p:nvPr/>
          </p:nvSpPr>
          <p:spPr>
            <a:xfrm>
              <a:off x="2366963" y="4115496"/>
              <a:ext cx="152720" cy="260514"/>
            </a:xfrm>
            <a:prstGeom prst="rect">
              <a:avLst/>
            </a:prstGeom>
            <a:noFill/>
            <a:ln>
              <a:noFill/>
            </a:ln>
          </p:spPr>
          <p:txBody>
            <a:bodyPr>
              <a:spAutoFit/>
            </a:bodyPr>
            <a:lstStyle/>
            <a:p>
              <a:pPr>
                <a:defRPr/>
              </a:pPr>
              <a:r>
                <a:rPr lang="sl-SI" sz="1100" dirty="0">
                  <a:solidFill>
                    <a:srgbClr val="FF0000"/>
                  </a:solidFill>
                  <a:latin typeface="+mn-lt"/>
                </a:rPr>
                <a:t>_</a:t>
              </a:r>
            </a:p>
          </p:txBody>
        </p:sp>
      </p:grpSp>
      <p:sp>
        <p:nvSpPr>
          <p:cNvPr id="45" name="TextBox 44"/>
          <p:cNvSpPr txBox="1"/>
          <p:nvPr/>
        </p:nvSpPr>
        <p:spPr>
          <a:xfrm>
            <a:off x="533400" y="4800600"/>
            <a:ext cx="838200" cy="381000"/>
          </a:xfrm>
          <a:prstGeom prst="rect">
            <a:avLst/>
          </a:prstGeom>
          <a:noFill/>
        </p:spPr>
        <p:txBody>
          <a:bodyPr>
            <a:spAutoFit/>
          </a:bodyPr>
          <a:lstStyle/>
          <a:p>
            <a:pPr>
              <a:defRPr/>
            </a:pPr>
            <a:r>
              <a:rPr lang="sl-SI" dirty="0">
                <a:solidFill>
                  <a:srgbClr val="FF0000"/>
                </a:solidFill>
                <a:latin typeface="+mn-lt"/>
              </a:rPr>
              <a:t>odvod</a:t>
            </a:r>
          </a:p>
        </p:txBody>
      </p:sp>
      <p:grpSp>
        <p:nvGrpSpPr>
          <p:cNvPr id="8" name="Group 45"/>
          <p:cNvGrpSpPr>
            <a:grpSpLocks/>
          </p:cNvGrpSpPr>
          <p:nvPr/>
        </p:nvGrpSpPr>
        <p:grpSpPr bwMode="auto">
          <a:xfrm>
            <a:off x="4691063" y="4224338"/>
            <a:ext cx="719137" cy="752475"/>
            <a:chOff x="5562849" y="3487479"/>
            <a:chExt cx="719219" cy="751920"/>
          </a:xfrm>
        </p:grpSpPr>
        <p:sp>
          <p:nvSpPr>
            <p:cNvPr id="47" name="Freeform 46"/>
            <p:cNvSpPr/>
            <p:nvPr/>
          </p:nvSpPr>
          <p:spPr>
            <a:xfrm>
              <a:off x="5624768" y="3487479"/>
              <a:ext cx="647774" cy="745575"/>
            </a:xfrm>
            <a:custGeom>
              <a:avLst/>
              <a:gdLst>
                <a:gd name="connsiteX0" fmla="*/ 0 w 648586"/>
                <a:gd name="connsiteY0" fmla="*/ 10633 h 746051"/>
                <a:gd name="connsiteX1" fmla="*/ 318977 w 648586"/>
                <a:gd name="connsiteY1" fmla="*/ 744279 h 746051"/>
                <a:gd name="connsiteX2" fmla="*/ 648586 w 648586"/>
                <a:gd name="connsiteY2" fmla="*/ 0 h 746051"/>
              </a:gdLst>
              <a:ahLst/>
              <a:cxnLst>
                <a:cxn ang="0">
                  <a:pos x="connsiteX0" y="connsiteY0"/>
                </a:cxn>
                <a:cxn ang="0">
                  <a:pos x="connsiteX1" y="connsiteY1"/>
                </a:cxn>
                <a:cxn ang="0">
                  <a:pos x="connsiteX2" y="connsiteY2"/>
                </a:cxn>
              </a:cxnLst>
              <a:rect l="l" t="t" r="r" b="b"/>
              <a:pathLst>
                <a:path w="648586" h="746051">
                  <a:moveTo>
                    <a:pt x="0" y="10633"/>
                  </a:moveTo>
                  <a:cubicBezTo>
                    <a:pt x="105439" y="378342"/>
                    <a:pt x="210879" y="746051"/>
                    <a:pt x="318977" y="744279"/>
                  </a:cubicBezTo>
                  <a:cubicBezTo>
                    <a:pt x="427075" y="742507"/>
                    <a:pt x="537830" y="371253"/>
                    <a:pt x="648586" y="0"/>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48" name="Straight Connector 47"/>
            <p:cNvCxnSpPr/>
            <p:nvPr/>
          </p:nvCxnSpPr>
          <p:spPr>
            <a:xfrm flipH="1">
              <a:off x="5594603" y="4233054"/>
              <a:ext cx="684290"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5562849" y="3961791"/>
              <a:ext cx="152417" cy="277608"/>
            </a:xfrm>
            <a:prstGeom prst="rect">
              <a:avLst/>
            </a:prstGeom>
            <a:noFill/>
            <a:ln>
              <a:noFill/>
            </a:ln>
          </p:spPr>
          <p:txBody>
            <a:bodyPr>
              <a:spAutoFit/>
            </a:bodyPr>
            <a:lstStyle/>
            <a:p>
              <a:pPr>
                <a:defRPr/>
              </a:pPr>
              <a:r>
                <a:rPr lang="sl-SI" sz="1200" dirty="0">
                  <a:solidFill>
                    <a:srgbClr val="FF0000"/>
                  </a:solidFill>
                  <a:latin typeface="+mn-lt"/>
                </a:rPr>
                <a:t>+</a:t>
              </a:r>
            </a:p>
          </p:txBody>
        </p:sp>
        <p:sp>
          <p:nvSpPr>
            <p:cNvPr id="50" name="TextBox 49"/>
            <p:cNvSpPr txBox="1"/>
            <p:nvPr/>
          </p:nvSpPr>
          <p:spPr>
            <a:xfrm flipH="1">
              <a:off x="6129651" y="3952273"/>
              <a:ext cx="152417" cy="276021"/>
            </a:xfrm>
            <a:prstGeom prst="rect">
              <a:avLst/>
            </a:prstGeom>
            <a:noFill/>
            <a:ln>
              <a:noFill/>
            </a:ln>
          </p:spPr>
          <p:txBody>
            <a:bodyPr>
              <a:spAutoFit/>
            </a:bodyPr>
            <a:lstStyle/>
            <a:p>
              <a:pPr>
                <a:defRPr/>
              </a:pPr>
              <a:r>
                <a:rPr lang="sl-SI" sz="1200" dirty="0">
                  <a:solidFill>
                    <a:srgbClr val="FF0000"/>
                  </a:solidFill>
                  <a:latin typeface="+mn-lt"/>
                </a:rPr>
                <a:t>+</a:t>
              </a:r>
            </a:p>
          </p:txBody>
        </p:sp>
      </p:grpSp>
      <p:grpSp>
        <p:nvGrpSpPr>
          <p:cNvPr id="9" name="Group 50"/>
          <p:cNvGrpSpPr>
            <a:grpSpLocks/>
          </p:cNvGrpSpPr>
          <p:nvPr/>
        </p:nvGrpSpPr>
        <p:grpSpPr bwMode="auto">
          <a:xfrm>
            <a:off x="6096000" y="4927600"/>
            <a:ext cx="762000" cy="774700"/>
            <a:chOff x="7391400" y="4157990"/>
            <a:chExt cx="762000" cy="775517"/>
          </a:xfrm>
        </p:grpSpPr>
        <p:sp>
          <p:nvSpPr>
            <p:cNvPr id="52" name="Freeform 51"/>
            <p:cNvSpPr/>
            <p:nvPr/>
          </p:nvSpPr>
          <p:spPr>
            <a:xfrm>
              <a:off x="7496175" y="4210433"/>
              <a:ext cx="647700" cy="723074"/>
            </a:xfrm>
            <a:custGeom>
              <a:avLst/>
              <a:gdLst>
                <a:gd name="connsiteX0" fmla="*/ 0 w 648587"/>
                <a:gd name="connsiteY0" fmla="*/ 723014 h 723014"/>
                <a:gd name="connsiteX1" fmla="*/ 308345 w 648587"/>
                <a:gd name="connsiteY1" fmla="*/ 0 h 723014"/>
                <a:gd name="connsiteX2" fmla="*/ 648587 w 648587"/>
                <a:gd name="connsiteY2" fmla="*/ 723014 h 723014"/>
              </a:gdLst>
              <a:ahLst/>
              <a:cxnLst>
                <a:cxn ang="0">
                  <a:pos x="connsiteX0" y="connsiteY0"/>
                </a:cxn>
                <a:cxn ang="0">
                  <a:pos x="connsiteX1" y="connsiteY1"/>
                </a:cxn>
                <a:cxn ang="0">
                  <a:pos x="connsiteX2" y="connsiteY2"/>
                </a:cxn>
              </a:cxnLst>
              <a:rect l="l" t="t" r="r" b="b"/>
              <a:pathLst>
                <a:path w="648587" h="723014">
                  <a:moveTo>
                    <a:pt x="0" y="723014"/>
                  </a:moveTo>
                  <a:cubicBezTo>
                    <a:pt x="100123" y="361507"/>
                    <a:pt x="200247" y="0"/>
                    <a:pt x="308345" y="0"/>
                  </a:cubicBezTo>
                  <a:cubicBezTo>
                    <a:pt x="416443" y="0"/>
                    <a:pt x="532515" y="361507"/>
                    <a:pt x="648587" y="723014"/>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cxnSp>
          <p:nvCxnSpPr>
            <p:cNvPr id="53" name="Straight Connector 52"/>
            <p:cNvCxnSpPr/>
            <p:nvPr/>
          </p:nvCxnSpPr>
          <p:spPr>
            <a:xfrm flipH="1">
              <a:off x="7458075" y="4192952"/>
              <a:ext cx="684213" cy="0"/>
            </a:xfrm>
            <a:prstGeom prst="line">
              <a:avLst/>
            </a:prstGeom>
            <a:ln>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91400" y="4157990"/>
              <a:ext cx="152400" cy="262214"/>
            </a:xfrm>
            <a:prstGeom prst="rect">
              <a:avLst/>
            </a:prstGeom>
            <a:noFill/>
            <a:ln>
              <a:noFill/>
            </a:ln>
          </p:spPr>
          <p:txBody>
            <a:bodyPr>
              <a:spAutoFit/>
            </a:bodyPr>
            <a:lstStyle/>
            <a:p>
              <a:pPr>
                <a:defRPr/>
              </a:pPr>
              <a:r>
                <a:rPr lang="sl-SI" sz="1100" dirty="0">
                  <a:solidFill>
                    <a:srgbClr val="FF0000"/>
                  </a:solidFill>
                  <a:latin typeface="+mn-lt"/>
                </a:rPr>
                <a:t>_</a:t>
              </a:r>
            </a:p>
          </p:txBody>
        </p:sp>
        <p:sp>
          <p:nvSpPr>
            <p:cNvPr id="55" name="TextBox 54"/>
            <p:cNvSpPr txBox="1"/>
            <p:nvPr/>
          </p:nvSpPr>
          <p:spPr>
            <a:xfrm>
              <a:off x="8001000" y="4191363"/>
              <a:ext cx="152400" cy="260625"/>
            </a:xfrm>
            <a:prstGeom prst="rect">
              <a:avLst/>
            </a:prstGeom>
            <a:noFill/>
            <a:ln>
              <a:noFill/>
            </a:ln>
          </p:spPr>
          <p:txBody>
            <a:bodyPr>
              <a:spAutoFit/>
            </a:bodyPr>
            <a:lstStyle/>
            <a:p>
              <a:pPr>
                <a:defRPr/>
              </a:pPr>
              <a:r>
                <a:rPr lang="sl-SI" sz="1100" dirty="0">
                  <a:solidFill>
                    <a:srgbClr val="FF0000"/>
                  </a:solidFill>
                  <a:latin typeface="+mn-lt"/>
                </a:rPr>
                <a:t>_</a:t>
              </a:r>
            </a:p>
          </p:txBody>
        </p:sp>
      </p:grpSp>
      <p:cxnSp>
        <p:nvCxnSpPr>
          <p:cNvPr id="57" name="Straight Arrow Connector 56"/>
          <p:cNvCxnSpPr/>
          <p:nvPr/>
        </p:nvCxnSpPr>
        <p:spPr>
          <a:xfrm rot="5400000">
            <a:off x="1866901" y="4151312"/>
            <a:ext cx="228600" cy="3175"/>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315494" y="4152106"/>
            <a:ext cx="228600" cy="1588"/>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4914107" y="4152106"/>
            <a:ext cx="228600" cy="1587"/>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382544" y="4152106"/>
            <a:ext cx="228600" cy="1588"/>
          </a:xfrm>
          <a:prstGeom prst="straightConnector1">
            <a:avLst/>
          </a:prstGeom>
          <a:ln w="63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62" name="Picture 5" descr="C:\Users\rca\AppData\Local\Microsoft\Windows\Temporary Internet Files\Content.IE5\24T7L8TR\MC900442159[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5071" grpId="0"/>
      <p:bldP spid="80909" grpId="0"/>
      <p:bldP spid="33" grpId="0" animBg="1"/>
      <p:bldP spid="3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304800" y="523875"/>
            <a:ext cx="8229600" cy="923925"/>
          </a:xfrm>
          <a:prstGeom prst="rect">
            <a:avLst/>
          </a:prstGeom>
          <a:noFill/>
          <a:ln w="9525">
            <a:noFill/>
            <a:miter lim="800000"/>
            <a:headEnd/>
            <a:tailEnd/>
          </a:ln>
          <a:effectLst/>
        </p:spPr>
        <p:txBody>
          <a:bodyPr>
            <a:spAutoFit/>
          </a:bodyPr>
          <a:lstStyle/>
          <a:p>
            <a:pPr>
              <a:buFont typeface="Wingdings" pitchFamily="2" charset="2"/>
              <a:buNone/>
              <a:defRPr/>
            </a:pPr>
            <a:r>
              <a:rPr lang="sl-SI" dirty="0">
                <a:solidFill>
                  <a:schemeClr val="tx2">
                    <a:lumMod val="60000"/>
                    <a:lumOff val="40000"/>
                  </a:schemeClr>
                </a:solidFill>
                <a:latin typeface="+mn-lt"/>
              </a:rPr>
              <a:t>5. </a:t>
            </a:r>
            <a:r>
              <a:rPr lang="sl-SI" b="1" dirty="0">
                <a:solidFill>
                  <a:schemeClr val="tx2">
                    <a:lumMod val="60000"/>
                    <a:lumOff val="40000"/>
                  </a:schemeClr>
                </a:solidFill>
                <a:latin typeface="+mn-lt"/>
              </a:rPr>
              <a:t>Ukrivljenost</a:t>
            </a:r>
            <a:r>
              <a:rPr lang="sl-SI" dirty="0">
                <a:solidFill>
                  <a:schemeClr val="tx2">
                    <a:lumMod val="60000"/>
                    <a:lumOff val="40000"/>
                  </a:schemeClr>
                </a:solidFill>
                <a:latin typeface="+mn-lt"/>
              </a:rPr>
              <a:t>: kjer je drugi odvod pozitiven, je graf konveksen, kjer je negativen, je graf konkaven. Prevoji so točke, kjer graf spremeni ukrivljenost, torej ničle drugega odvoda, pri katerih drugi odvod spremeni predznak. </a:t>
            </a:r>
            <a:endParaRPr lang="en-GB" dirty="0">
              <a:solidFill>
                <a:schemeClr val="tx2">
                  <a:lumMod val="60000"/>
                  <a:lumOff val="40000"/>
                </a:schemeClr>
              </a:solidFill>
              <a:latin typeface="+mn-lt"/>
            </a:endParaRPr>
          </a:p>
        </p:txBody>
      </p:sp>
      <p:sp>
        <p:nvSpPr>
          <p:cNvPr id="50182" name="Rectangle 6"/>
          <p:cNvSpPr>
            <a:spLocks noChangeArrowheads="1"/>
          </p:cNvSpPr>
          <p:nvPr/>
        </p:nvSpPr>
        <p:spPr bwMode="auto">
          <a:xfrm>
            <a:off x="304800" y="3925888"/>
            <a:ext cx="8458200" cy="646112"/>
          </a:xfrm>
          <a:prstGeom prst="rect">
            <a:avLst/>
          </a:prstGeom>
          <a:noFill/>
          <a:ln w="9525">
            <a:noFill/>
            <a:miter lim="800000"/>
            <a:headEnd/>
            <a:tailEnd/>
          </a:ln>
        </p:spPr>
        <p:txBody>
          <a:bodyPr>
            <a:spAutoFit/>
          </a:bodyPr>
          <a:lstStyle/>
          <a:p>
            <a:pPr>
              <a:buFont typeface="Wingdings" pitchFamily="2" charset="2"/>
              <a:buNone/>
              <a:defRPr/>
            </a:pPr>
            <a:r>
              <a:rPr lang="sl-SI" dirty="0">
                <a:solidFill>
                  <a:schemeClr val="tx2">
                    <a:lumMod val="60000"/>
                    <a:lumOff val="40000"/>
                  </a:schemeClr>
                </a:solidFill>
                <a:latin typeface="+mn-lt"/>
              </a:rPr>
              <a:t>6. </a:t>
            </a:r>
            <a:r>
              <a:rPr lang="sl-SI" b="1" dirty="0">
                <a:solidFill>
                  <a:schemeClr val="tx2">
                    <a:lumMod val="60000"/>
                    <a:lumOff val="40000"/>
                  </a:schemeClr>
                </a:solidFill>
                <a:latin typeface="+mn-lt"/>
              </a:rPr>
              <a:t>Periodičnost in simetrije</a:t>
            </a:r>
            <a:r>
              <a:rPr lang="sl-SI" dirty="0">
                <a:solidFill>
                  <a:schemeClr val="tx2">
                    <a:lumMod val="60000"/>
                    <a:lumOff val="40000"/>
                  </a:schemeClr>
                </a:solidFill>
                <a:latin typeface="+mn-lt"/>
              </a:rPr>
              <a:t>: odvod periodične funkcije je periodičen; odvod sode funkcije je lih, odvod lihe pa sod.</a:t>
            </a:r>
            <a:endParaRPr lang="en-GB" dirty="0">
              <a:solidFill>
                <a:schemeClr val="tx2">
                  <a:lumMod val="60000"/>
                  <a:lumOff val="40000"/>
                </a:schemeClr>
              </a:solidFill>
              <a:latin typeface="+mn-lt"/>
            </a:endParaRPr>
          </a:p>
        </p:txBody>
      </p:sp>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578597C-B643-43B6-930E-37F47B26D58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25</a:t>
            </a:fld>
            <a:endParaRPr lang="en-US" sz="1200" b="1">
              <a:solidFill>
                <a:schemeClr val="bg1"/>
              </a:solidFill>
              <a:effectLst>
                <a:outerShdw blurRad="38100" dist="38100" dir="2700000" algn="tl">
                  <a:srgbClr val="000000">
                    <a:alpha val="43137"/>
                  </a:srgbClr>
                </a:outerShdw>
              </a:effectLst>
              <a:latin typeface="+mn-lt"/>
            </a:endParaRPr>
          </a:p>
        </p:txBody>
      </p:sp>
      <p:sp>
        <p:nvSpPr>
          <p:cNvPr id="31" name="Freeform 30"/>
          <p:cNvSpPr/>
          <p:nvPr/>
        </p:nvSpPr>
        <p:spPr>
          <a:xfrm>
            <a:off x="2403475" y="1728788"/>
            <a:ext cx="4359275" cy="1852612"/>
          </a:xfrm>
          <a:custGeom>
            <a:avLst/>
            <a:gdLst>
              <a:gd name="connsiteX0" fmla="*/ 0 w 4359349"/>
              <a:gd name="connsiteY0" fmla="*/ 1818167 h 1818167"/>
              <a:gd name="connsiteX1" fmla="*/ 1456661 w 4359349"/>
              <a:gd name="connsiteY1" fmla="*/ 542260 h 1818167"/>
              <a:gd name="connsiteX2" fmla="*/ 2690037 w 4359349"/>
              <a:gd name="connsiteY2" fmla="*/ 1244009 h 1818167"/>
              <a:gd name="connsiteX3" fmla="*/ 4359349 w 4359349"/>
              <a:gd name="connsiteY3" fmla="*/ 0 h 1818167"/>
            </a:gdLst>
            <a:ahLst/>
            <a:cxnLst>
              <a:cxn ang="0">
                <a:pos x="connsiteX0" y="connsiteY0"/>
              </a:cxn>
              <a:cxn ang="0">
                <a:pos x="connsiteX1" y="connsiteY1"/>
              </a:cxn>
              <a:cxn ang="0">
                <a:pos x="connsiteX2" y="connsiteY2"/>
              </a:cxn>
              <a:cxn ang="0">
                <a:pos x="connsiteX3" y="connsiteY3"/>
              </a:cxn>
            </a:cxnLst>
            <a:rect l="l" t="t" r="r" b="b"/>
            <a:pathLst>
              <a:path w="4359349" h="1818167">
                <a:moveTo>
                  <a:pt x="0" y="1818167"/>
                </a:moveTo>
                <a:cubicBezTo>
                  <a:pt x="504161" y="1228060"/>
                  <a:pt x="1008322" y="637953"/>
                  <a:pt x="1456661" y="542260"/>
                </a:cubicBezTo>
                <a:cubicBezTo>
                  <a:pt x="1905001" y="446567"/>
                  <a:pt x="2206256" y="1334386"/>
                  <a:pt x="2690037" y="1244009"/>
                </a:cubicBezTo>
                <a:cubicBezTo>
                  <a:pt x="3173818" y="1153632"/>
                  <a:pt x="3766583" y="576816"/>
                  <a:pt x="4359349" y="0"/>
                </a:cubicBezTo>
              </a:path>
            </a:pathLst>
          </a:custGeom>
          <a:ln w="19050">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8686" name="Oval 16"/>
          <p:cNvSpPr>
            <a:spLocks noChangeAspect="1" noChangeArrowheads="1"/>
          </p:cNvSpPr>
          <p:nvPr/>
        </p:nvSpPr>
        <p:spPr bwMode="auto">
          <a:xfrm>
            <a:off x="4476750" y="2660650"/>
            <a:ext cx="71438"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aphicFrame>
        <p:nvGraphicFramePr>
          <p:cNvPr id="18445" name="Object 2"/>
          <p:cNvGraphicFramePr>
            <a:graphicFrameLocks noChangeAspect="1"/>
          </p:cNvGraphicFramePr>
          <p:nvPr/>
        </p:nvGraphicFramePr>
        <p:xfrm>
          <a:off x="3124200" y="2808288"/>
          <a:ext cx="954088" cy="609600"/>
        </p:xfrm>
        <a:graphic>
          <a:graphicData uri="http://schemas.openxmlformats.org/presentationml/2006/ole">
            <mc:AlternateContent xmlns:mc="http://schemas.openxmlformats.org/markup-compatibility/2006">
              <mc:Choice xmlns:v="urn:schemas-microsoft-com:vml" Requires="v">
                <p:oleObj spid="_x0000_s28726" name="Equation" r:id="rId3" imgW="634680" imgH="406080" progId="Equation.DSMT4">
                  <p:embed/>
                </p:oleObj>
              </mc:Choice>
              <mc:Fallback>
                <p:oleObj name="Equation" r:id="rId3" imgW="634680" imgH="406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08288"/>
                        <a:ext cx="9540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5"/>
          <p:cNvGraphicFramePr>
            <a:graphicFrameLocks noChangeAspect="1"/>
          </p:cNvGraphicFramePr>
          <p:nvPr/>
        </p:nvGraphicFramePr>
        <p:xfrm>
          <a:off x="4826000" y="1893888"/>
          <a:ext cx="1041400" cy="606425"/>
        </p:xfrm>
        <a:graphic>
          <a:graphicData uri="http://schemas.openxmlformats.org/presentationml/2006/ole">
            <mc:AlternateContent xmlns:mc="http://schemas.openxmlformats.org/markup-compatibility/2006">
              <mc:Choice xmlns:v="urn:schemas-microsoft-com:vml" Requires="v">
                <p:oleObj spid="_x0000_s28727" name="Equation" r:id="rId5" imgW="698400" imgH="406080" progId="Equation.DSMT4">
                  <p:embed/>
                </p:oleObj>
              </mc:Choice>
              <mc:Fallback>
                <p:oleObj name="Equation" r:id="rId5" imgW="698400" imgH="40608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1893888"/>
                        <a:ext cx="10414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4419600" y="3189288"/>
            <a:ext cx="838200" cy="339725"/>
          </a:xfrm>
          <a:prstGeom prst="rect">
            <a:avLst/>
          </a:prstGeom>
          <a:noFill/>
        </p:spPr>
        <p:txBody>
          <a:bodyPr>
            <a:spAutoFit/>
          </a:bodyPr>
          <a:lstStyle/>
          <a:p>
            <a:pPr>
              <a:defRPr/>
            </a:pPr>
            <a:r>
              <a:rPr lang="sl-SI" sz="1600" dirty="0">
                <a:solidFill>
                  <a:srgbClr val="FF0000"/>
                </a:solidFill>
                <a:latin typeface="+mn-lt"/>
              </a:rPr>
              <a:t>prevoj</a:t>
            </a:r>
          </a:p>
        </p:txBody>
      </p:sp>
      <p:cxnSp>
        <p:nvCxnSpPr>
          <p:cNvPr id="41" name="Straight Arrow Connector 40"/>
          <p:cNvCxnSpPr/>
          <p:nvPr/>
        </p:nvCxnSpPr>
        <p:spPr>
          <a:xfrm rot="16200000" flipV="1">
            <a:off x="4419600" y="2960688"/>
            <a:ext cx="457200" cy="152400"/>
          </a:xfrm>
          <a:prstGeom prst="straightConnector1">
            <a:avLst/>
          </a:prstGeom>
          <a:l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19" name="Picture 5" descr="C:\Users\rca\AppData\Local\Microsoft\Windows\Temporary Internet Files\Content.IE5\24T7L8TR\MC900442159[1].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28686"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a:spLocks/>
          </p:cNvSpPr>
          <p:nvPr/>
        </p:nvSpPr>
        <p:spPr>
          <a:xfrm>
            <a:off x="304800" y="4572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7125" name="Rectangle 21"/>
          <p:cNvSpPr>
            <a:spLocks noChangeArrowheads="1"/>
          </p:cNvSpPr>
          <p:nvPr/>
        </p:nvSpPr>
        <p:spPr bwMode="auto">
          <a:xfrm>
            <a:off x="381000" y="3352800"/>
            <a:ext cx="2995613" cy="369888"/>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Ničle funkcije, 1. in 2. odvoda:</a:t>
            </a:r>
            <a:endParaRPr lang="en-GB" dirty="0">
              <a:solidFill>
                <a:schemeClr val="tx2">
                  <a:lumMod val="60000"/>
                  <a:lumOff val="40000"/>
                </a:schemeClr>
              </a:solidFill>
              <a:latin typeface="+mn-lt"/>
            </a:endParaRPr>
          </a:p>
        </p:txBody>
      </p:sp>
      <p:sp>
        <p:nvSpPr>
          <p:cNvPr id="29711" name="Line 23"/>
          <p:cNvSpPr>
            <a:spLocks noChangeShapeType="1"/>
          </p:cNvSpPr>
          <p:nvPr/>
        </p:nvSpPr>
        <p:spPr bwMode="auto">
          <a:xfrm>
            <a:off x="0" y="381000"/>
            <a:ext cx="9144000" cy="0"/>
          </a:xfrm>
          <a:prstGeom prst="line">
            <a:avLst/>
          </a:prstGeom>
          <a:noFill/>
          <a:ln w="19050">
            <a:solidFill>
              <a:schemeClr val="bg1"/>
            </a:solidFill>
            <a:round/>
            <a:headEnd/>
            <a:tailEnd/>
          </a:ln>
        </p:spPr>
        <p:txBody>
          <a:bodyPr/>
          <a:lstStyle/>
          <a:p>
            <a:endParaRPr lang="sl-SI"/>
          </a:p>
        </p:txBody>
      </p:sp>
      <p:graphicFrame>
        <p:nvGraphicFramePr>
          <p:cNvPr id="47128" name="Object 2"/>
          <p:cNvGraphicFramePr>
            <a:graphicFrameLocks noChangeAspect="1"/>
          </p:cNvGraphicFramePr>
          <p:nvPr/>
        </p:nvGraphicFramePr>
        <p:xfrm>
          <a:off x="381000" y="533400"/>
          <a:ext cx="3219450" cy="750888"/>
        </p:xfrm>
        <a:graphic>
          <a:graphicData uri="http://schemas.openxmlformats.org/presentationml/2006/ole">
            <mc:AlternateContent xmlns:mc="http://schemas.openxmlformats.org/markup-compatibility/2006">
              <mc:Choice xmlns:v="urn:schemas-microsoft-com:vml" Requires="v">
                <p:oleObj spid="_x0000_s29984" name="Equation" r:id="rId3" imgW="2082600" imgH="419040" progId="Equation.DSMT4">
                  <p:embed/>
                </p:oleObj>
              </mc:Choice>
              <mc:Fallback>
                <p:oleObj name="Equation" r:id="rId3" imgW="2082600" imgH="419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3219450"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9" name="Object 3"/>
          <p:cNvGraphicFramePr>
            <a:graphicFrameLocks noChangeAspect="1"/>
          </p:cNvGraphicFramePr>
          <p:nvPr/>
        </p:nvGraphicFramePr>
        <p:xfrm>
          <a:off x="381000" y="1371600"/>
          <a:ext cx="2940050" cy="365125"/>
        </p:xfrm>
        <a:graphic>
          <a:graphicData uri="http://schemas.openxmlformats.org/presentationml/2006/ole">
            <mc:AlternateContent xmlns:mc="http://schemas.openxmlformats.org/markup-compatibility/2006">
              <mc:Choice xmlns:v="urn:schemas-microsoft-com:vml" Requires="v">
                <p:oleObj spid="_x0000_s29985" name="Equation" r:id="rId5" imgW="1904760" imgH="203040" progId="Equation.DSMT4">
                  <p:embed/>
                </p:oleObj>
              </mc:Choice>
              <mc:Fallback>
                <p:oleObj name="Equation" r:id="rId5" imgW="1904760" imgH="2030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29400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0" name="Object 4"/>
          <p:cNvGraphicFramePr>
            <a:graphicFrameLocks noChangeAspect="1"/>
          </p:cNvGraphicFramePr>
          <p:nvPr/>
        </p:nvGraphicFramePr>
        <p:xfrm>
          <a:off x="690563" y="1752600"/>
          <a:ext cx="7691437" cy="666750"/>
        </p:xfrm>
        <a:graphic>
          <a:graphicData uri="http://schemas.openxmlformats.org/presentationml/2006/ole">
            <mc:AlternateContent xmlns:mc="http://schemas.openxmlformats.org/markup-compatibility/2006">
              <mc:Choice xmlns:v="urn:schemas-microsoft-com:vml" Requires="v">
                <p:oleObj spid="_x0000_s29986" name="Equation" r:id="rId7" imgW="4762440" imgH="419040" progId="Equation.DSMT4">
                  <p:embed/>
                </p:oleObj>
              </mc:Choice>
              <mc:Fallback>
                <p:oleObj name="Equation" r:id="rId7" imgW="4762440" imgH="4190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63" y="1752600"/>
                        <a:ext cx="7691437"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2" name="Object 5"/>
          <p:cNvGraphicFramePr>
            <a:graphicFrameLocks noChangeAspect="1"/>
          </p:cNvGraphicFramePr>
          <p:nvPr/>
        </p:nvGraphicFramePr>
        <p:xfrm>
          <a:off x="690563" y="2276475"/>
          <a:ext cx="7131050" cy="923925"/>
        </p:xfrm>
        <a:graphic>
          <a:graphicData uri="http://schemas.openxmlformats.org/presentationml/2006/ole">
            <mc:AlternateContent xmlns:mc="http://schemas.openxmlformats.org/markup-compatibility/2006">
              <mc:Choice xmlns:v="urn:schemas-microsoft-com:vml" Requires="v">
                <p:oleObj spid="_x0000_s29987" name="Equation" r:id="rId9" imgW="5168880" imgH="571320" progId="Equation.DSMT4">
                  <p:embed/>
                </p:oleObj>
              </mc:Choice>
              <mc:Fallback>
                <p:oleObj name="Equation" r:id="rId9" imgW="5168880" imgH="5713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63" y="2276475"/>
                        <a:ext cx="713105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4" name="Object 6"/>
          <p:cNvGraphicFramePr>
            <a:graphicFrameLocks noChangeAspect="1"/>
          </p:cNvGraphicFramePr>
          <p:nvPr/>
        </p:nvGraphicFramePr>
        <p:xfrm>
          <a:off x="3657600" y="3733800"/>
          <a:ext cx="1689100" cy="363538"/>
        </p:xfrm>
        <a:graphic>
          <a:graphicData uri="http://schemas.openxmlformats.org/presentationml/2006/ole">
            <mc:AlternateContent xmlns:mc="http://schemas.openxmlformats.org/markup-compatibility/2006">
              <mc:Choice xmlns:v="urn:schemas-microsoft-com:vml" Requires="v">
                <p:oleObj spid="_x0000_s29988" name="Equation" r:id="rId11" imgW="1091880" imgH="203040" progId="Equation.DSMT4">
                  <p:embed/>
                </p:oleObj>
              </mc:Choice>
              <mc:Fallback>
                <p:oleObj name="Equation" r:id="rId11" imgW="1091880" imgH="20304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733800"/>
                        <a:ext cx="1689100"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7"/>
          <p:cNvGraphicFramePr>
            <a:graphicFrameLocks noChangeAspect="1"/>
          </p:cNvGraphicFramePr>
          <p:nvPr/>
        </p:nvGraphicFramePr>
        <p:xfrm>
          <a:off x="1016000" y="4114800"/>
          <a:ext cx="1852613" cy="584200"/>
        </p:xfrm>
        <a:graphic>
          <a:graphicData uri="http://schemas.openxmlformats.org/presentationml/2006/ole">
            <mc:AlternateContent xmlns:mc="http://schemas.openxmlformats.org/markup-compatibility/2006">
              <mc:Choice xmlns:v="urn:schemas-microsoft-com:vml" Requires="v">
                <p:oleObj spid="_x0000_s29989" name="Equation" r:id="rId13" imgW="1346040" imgH="393480" progId="Equation.DSMT4">
                  <p:embed/>
                </p:oleObj>
              </mc:Choice>
              <mc:Fallback>
                <p:oleObj name="Equation" r:id="rId13" imgW="1346040" imgH="3934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6000" y="4114800"/>
                        <a:ext cx="1852613"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6" name="Object 8"/>
          <p:cNvGraphicFramePr>
            <a:graphicFrameLocks noChangeAspect="1"/>
          </p:cNvGraphicFramePr>
          <p:nvPr/>
        </p:nvGraphicFramePr>
        <p:xfrm>
          <a:off x="3629025" y="4179888"/>
          <a:ext cx="3257550" cy="392112"/>
        </p:xfrm>
        <a:graphic>
          <a:graphicData uri="http://schemas.openxmlformats.org/presentationml/2006/ole">
            <mc:AlternateContent xmlns:mc="http://schemas.openxmlformats.org/markup-compatibility/2006">
              <mc:Choice xmlns:v="urn:schemas-microsoft-com:vml" Requires="v">
                <p:oleObj spid="_x0000_s29990" name="Equation" r:id="rId15" imgW="2197080" imgH="228600" progId="Equation.DSMT4">
                  <p:embed/>
                </p:oleObj>
              </mc:Choice>
              <mc:Fallback>
                <p:oleObj name="Equation" r:id="rId15" imgW="2197080" imgH="22860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9025" y="4179888"/>
                        <a:ext cx="3257550"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7" name="Object 9"/>
          <p:cNvGraphicFramePr>
            <a:graphicFrameLocks noChangeAspect="1"/>
          </p:cNvGraphicFramePr>
          <p:nvPr/>
        </p:nvGraphicFramePr>
        <p:xfrm>
          <a:off x="998538" y="5375275"/>
          <a:ext cx="2271712" cy="622300"/>
        </p:xfrm>
        <a:graphic>
          <a:graphicData uri="http://schemas.openxmlformats.org/presentationml/2006/ole">
            <mc:AlternateContent xmlns:mc="http://schemas.openxmlformats.org/markup-compatibility/2006">
              <mc:Choice xmlns:v="urn:schemas-microsoft-com:vml" Requires="v">
                <p:oleObj spid="_x0000_s29991" name="Equation" r:id="rId17" imgW="1650960" imgH="419040" progId="Equation.DSMT4">
                  <p:embed/>
                </p:oleObj>
              </mc:Choice>
              <mc:Fallback>
                <p:oleObj name="Equation" r:id="rId17" imgW="1650960" imgH="41904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8538" y="5375275"/>
                        <a:ext cx="227171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9" name="Object 10"/>
          <p:cNvGraphicFramePr>
            <a:graphicFrameLocks noChangeAspect="1"/>
          </p:cNvGraphicFramePr>
          <p:nvPr/>
        </p:nvGraphicFramePr>
        <p:xfrm>
          <a:off x="3600450" y="5257800"/>
          <a:ext cx="4837113" cy="650875"/>
        </p:xfrm>
        <a:graphic>
          <a:graphicData uri="http://schemas.openxmlformats.org/presentationml/2006/ole">
            <mc:AlternateContent xmlns:mc="http://schemas.openxmlformats.org/markup-compatibility/2006">
              <mc:Choice xmlns:v="urn:schemas-microsoft-com:vml" Requires="v">
                <p:oleObj spid="_x0000_s29992" name="Equation" r:id="rId19" imgW="3136680" imgH="431640" progId="Equation.DSMT4">
                  <p:embed/>
                </p:oleObj>
              </mc:Choice>
              <mc:Fallback>
                <p:oleObj name="Equation" r:id="rId19" imgW="3136680" imgH="43164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00450" y="5257800"/>
                        <a:ext cx="4837113"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2CDB452-68B7-4DD3-A82C-64B6B19BF04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26</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2" name="Object 18"/>
          <p:cNvGraphicFramePr>
            <a:graphicFrameLocks noChangeAspect="1"/>
          </p:cNvGraphicFramePr>
          <p:nvPr/>
        </p:nvGraphicFramePr>
        <p:xfrm>
          <a:off x="4870450" y="4756150"/>
          <a:ext cx="2673350" cy="349250"/>
        </p:xfrm>
        <a:graphic>
          <a:graphicData uri="http://schemas.openxmlformats.org/presentationml/2006/ole">
            <mc:AlternateContent xmlns:mc="http://schemas.openxmlformats.org/markup-compatibility/2006">
              <mc:Choice xmlns:v="urn:schemas-microsoft-com:vml" Requires="v">
                <p:oleObj spid="_x0000_s29993" name="Equation" r:id="rId21" imgW="1803240" imgH="203040" progId="Equation.DSMT4">
                  <p:embed/>
                </p:oleObj>
              </mc:Choice>
              <mc:Fallback>
                <p:oleObj name="Equation" r:id="rId21" imgW="1803240" imgH="203040" progId="Equation.DSMT4">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0450" y="4756150"/>
                        <a:ext cx="267335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9"/>
          <p:cNvGraphicFramePr>
            <a:graphicFrameLocks noChangeAspect="1"/>
          </p:cNvGraphicFramePr>
          <p:nvPr/>
        </p:nvGraphicFramePr>
        <p:xfrm>
          <a:off x="4737100" y="5899150"/>
          <a:ext cx="2954338" cy="349250"/>
        </p:xfrm>
        <a:graphic>
          <a:graphicData uri="http://schemas.openxmlformats.org/presentationml/2006/ole">
            <mc:AlternateContent xmlns:mc="http://schemas.openxmlformats.org/markup-compatibility/2006">
              <mc:Choice xmlns:v="urn:schemas-microsoft-com:vml" Requires="v">
                <p:oleObj spid="_x0000_s29994" name="Equation" r:id="rId23" imgW="1993680" imgH="203040" progId="Equation.DSMT4">
                  <p:embed/>
                </p:oleObj>
              </mc:Choice>
              <mc:Fallback>
                <p:oleObj name="Equation" r:id="rId23" imgW="1993680" imgH="203040" progId="Equation.DSMT4">
                  <p:embed/>
                  <p:pic>
                    <p:nvPicPr>
                      <p:cNvPr id="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37100" y="5899150"/>
                        <a:ext cx="2954338"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8" name="Picture 5" descr="C:\Users\rca\AppData\Local\Microsoft\Windows\Temporary Internet Files\Content.IE5\24T7L8TR\MC900442159[1].png">
            <a:hlinkClick r:id="rId25" action="ppaction://hlinksldjump"/>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a:spLocks/>
          </p:cNvSpPr>
          <p:nvPr/>
        </p:nvSpPr>
        <p:spPr>
          <a:xfrm>
            <a:off x="304800" y="457200"/>
            <a:ext cx="8534400" cy="4876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4" name="Group 24"/>
          <p:cNvGrpSpPr>
            <a:grpSpLocks/>
          </p:cNvGrpSpPr>
          <p:nvPr/>
        </p:nvGrpSpPr>
        <p:grpSpPr bwMode="auto">
          <a:xfrm>
            <a:off x="381000" y="990600"/>
            <a:ext cx="8382000" cy="3962400"/>
            <a:chOff x="381000" y="990600"/>
            <a:chExt cx="8382000" cy="3962400"/>
          </a:xfrm>
        </p:grpSpPr>
        <p:cxnSp>
          <p:nvCxnSpPr>
            <p:cNvPr id="5" name="Straight Arrow Connector 4"/>
            <p:cNvCxnSpPr/>
            <p:nvPr/>
          </p:nvCxnSpPr>
          <p:spPr>
            <a:xfrm flipV="1">
              <a:off x="381000" y="4540250"/>
              <a:ext cx="8382000" cy="11113"/>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359693" y="2971006"/>
              <a:ext cx="39624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709613" y="1035050"/>
            <a:ext cx="8007350" cy="3535363"/>
          </a:xfrm>
          <a:custGeom>
            <a:avLst/>
            <a:gdLst>
              <a:gd name="connsiteX0" fmla="*/ 0 w 8006576"/>
              <a:gd name="connsiteY0" fmla="*/ 0 h 4062761"/>
              <a:gd name="connsiteX1" fmla="*/ 312234 w 8006576"/>
              <a:gd name="connsiteY1" fmla="*/ 3516351 h 4062761"/>
              <a:gd name="connsiteX2" fmla="*/ 542693 w 8006576"/>
              <a:gd name="connsiteY2" fmla="*/ 3278458 h 4062761"/>
              <a:gd name="connsiteX3" fmla="*/ 1382751 w 8006576"/>
              <a:gd name="connsiteY3" fmla="*/ 2772936 h 4062761"/>
              <a:gd name="connsiteX4" fmla="*/ 2475571 w 8006576"/>
              <a:gd name="connsiteY4" fmla="*/ 2951356 h 4062761"/>
              <a:gd name="connsiteX5" fmla="*/ 8006576 w 8006576"/>
              <a:gd name="connsiteY5" fmla="*/ 3412273 h 4062761"/>
              <a:gd name="connsiteX0" fmla="*/ 0 w 8006576"/>
              <a:gd name="connsiteY0" fmla="*/ 0 h 4062761"/>
              <a:gd name="connsiteX1" fmla="*/ 312234 w 8006576"/>
              <a:gd name="connsiteY1" fmla="*/ 3516351 h 4062761"/>
              <a:gd name="connsiteX2" fmla="*/ 542693 w 8006576"/>
              <a:gd name="connsiteY2" fmla="*/ 3278458 h 4062761"/>
              <a:gd name="connsiteX3" fmla="*/ 1382751 w 8006576"/>
              <a:gd name="connsiteY3" fmla="*/ 2772936 h 4062761"/>
              <a:gd name="connsiteX4" fmla="*/ 2475571 w 8006576"/>
              <a:gd name="connsiteY4" fmla="*/ 2951356 h 4062761"/>
              <a:gd name="connsiteX5" fmla="*/ 8006576 w 8006576"/>
              <a:gd name="connsiteY5" fmla="*/ 3412273 h 4062761"/>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 name="connsiteX0" fmla="*/ 0 w 8006576"/>
              <a:gd name="connsiteY0" fmla="*/ 0 h 3536795"/>
              <a:gd name="connsiteX1" fmla="*/ 312234 w 8006576"/>
              <a:gd name="connsiteY1" fmla="*/ 3516351 h 3536795"/>
              <a:gd name="connsiteX2" fmla="*/ 542693 w 8006576"/>
              <a:gd name="connsiteY2" fmla="*/ 3278458 h 3536795"/>
              <a:gd name="connsiteX3" fmla="*/ 1382751 w 8006576"/>
              <a:gd name="connsiteY3" fmla="*/ 2772936 h 3536795"/>
              <a:gd name="connsiteX4" fmla="*/ 2475571 w 8006576"/>
              <a:gd name="connsiteY4" fmla="*/ 2951356 h 3536795"/>
              <a:gd name="connsiteX5" fmla="*/ 8006576 w 8006576"/>
              <a:gd name="connsiteY5" fmla="*/ 3412273 h 353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6576" h="3536795">
                <a:moveTo>
                  <a:pt x="0" y="0"/>
                </a:moveTo>
                <a:cubicBezTo>
                  <a:pt x="56994" y="1484970"/>
                  <a:pt x="69385" y="3536795"/>
                  <a:pt x="312234" y="3516351"/>
                </a:cubicBezTo>
                <a:cubicBezTo>
                  <a:pt x="374805" y="3520068"/>
                  <a:pt x="460918" y="3380058"/>
                  <a:pt x="542693" y="3278458"/>
                </a:cubicBezTo>
                <a:cubicBezTo>
                  <a:pt x="964581" y="2821878"/>
                  <a:pt x="1060605" y="2777273"/>
                  <a:pt x="1382751" y="2772936"/>
                </a:cubicBezTo>
                <a:cubicBezTo>
                  <a:pt x="1693746" y="2781609"/>
                  <a:pt x="1421780" y="2781610"/>
                  <a:pt x="2475571" y="2951356"/>
                </a:cubicBezTo>
                <a:cubicBezTo>
                  <a:pt x="5486401" y="3427761"/>
                  <a:pt x="5735444" y="3333594"/>
                  <a:pt x="8006576" y="3412273"/>
                </a:cubicBezTo>
              </a:path>
            </a:pathLst>
          </a:cu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RISANJE  GRAFOV</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E3CFEEC-D248-42E4-9901-E87AFA459EBA}"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27</a:t>
            </a:fld>
            <a:endParaRPr lang="en-US" sz="1200" b="1" dirty="0">
              <a:solidFill>
                <a:schemeClr val="bg1"/>
              </a:solidFill>
              <a:effectLst>
                <a:outerShdw blurRad="38100" dist="38100" dir="2700000" algn="tl">
                  <a:srgbClr val="000000">
                    <a:alpha val="43137"/>
                  </a:srgbClr>
                </a:outerShdw>
              </a:effectLst>
              <a:latin typeface="+mn-lt"/>
            </a:endParaRPr>
          </a:p>
        </p:txBody>
      </p:sp>
      <p:graphicFrame>
        <p:nvGraphicFramePr>
          <p:cNvPr id="47128" name="Object 2"/>
          <p:cNvGraphicFramePr>
            <a:graphicFrameLocks noChangeAspect="1"/>
          </p:cNvGraphicFramePr>
          <p:nvPr/>
        </p:nvGraphicFramePr>
        <p:xfrm>
          <a:off x="5086350" y="1066800"/>
          <a:ext cx="1276350" cy="750888"/>
        </p:xfrm>
        <a:graphic>
          <a:graphicData uri="http://schemas.openxmlformats.org/presentationml/2006/ole">
            <mc:AlternateContent xmlns:mc="http://schemas.openxmlformats.org/markup-compatibility/2006">
              <mc:Choice xmlns:v="urn:schemas-microsoft-com:vml" Requires="v">
                <p:oleObj spid="_x0000_s30904" name="Equation" r:id="rId3" imgW="825480" imgH="419040" progId="Equation.DSMT4">
                  <p:embed/>
                </p:oleObj>
              </mc:Choice>
              <mc:Fallback>
                <p:oleObj name="Equation" r:id="rId3" imgW="825480" imgH="419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066800"/>
                        <a:ext cx="1276350"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0" name="Oval 16"/>
          <p:cNvSpPr>
            <a:spLocks noChangeAspect="1" noChangeArrowheads="1"/>
          </p:cNvSpPr>
          <p:nvPr/>
        </p:nvSpPr>
        <p:spPr bwMode="auto">
          <a:xfrm>
            <a:off x="990600" y="4521200"/>
            <a:ext cx="71438"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1" name="Oval 16"/>
          <p:cNvSpPr>
            <a:spLocks noChangeAspect="1" noChangeArrowheads="1"/>
          </p:cNvSpPr>
          <p:nvPr/>
        </p:nvSpPr>
        <p:spPr bwMode="auto">
          <a:xfrm>
            <a:off x="1951038" y="3778250"/>
            <a:ext cx="73025"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2" name="Oval 16"/>
          <p:cNvSpPr>
            <a:spLocks noChangeAspect="1" noChangeArrowheads="1"/>
          </p:cNvSpPr>
          <p:nvPr/>
        </p:nvSpPr>
        <p:spPr bwMode="auto">
          <a:xfrm>
            <a:off x="1233488" y="4267200"/>
            <a:ext cx="73025"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sp>
        <p:nvSpPr>
          <p:cNvPr id="30743" name="Oval 16"/>
          <p:cNvSpPr>
            <a:spLocks noChangeAspect="1" noChangeArrowheads="1"/>
          </p:cNvSpPr>
          <p:nvPr/>
        </p:nvSpPr>
        <p:spPr bwMode="auto">
          <a:xfrm>
            <a:off x="3027363" y="3927475"/>
            <a:ext cx="71437" cy="71438"/>
          </a:xfrm>
          <a:prstGeom prst="ellipse">
            <a:avLst/>
          </a:prstGeom>
          <a:solidFill>
            <a:srgbClr val="FF0000"/>
          </a:solidFill>
          <a:ln w="25400">
            <a:solidFill>
              <a:srgbClr val="FF0000"/>
            </a:solidFill>
            <a:round/>
            <a:headEnd/>
            <a:tailEnd/>
          </a:ln>
        </p:spPr>
        <p:txBody>
          <a:bodyPr wrap="none" anchor="ctr">
            <a:spAutoFit/>
          </a:bodyPr>
          <a:lstStyle/>
          <a:p>
            <a:endParaRPr lang="sl-SI"/>
          </a:p>
        </p:txBody>
      </p:sp>
      <p:graphicFrame>
        <p:nvGraphicFramePr>
          <p:cNvPr id="2" name="Object 6"/>
          <p:cNvGraphicFramePr>
            <a:graphicFrameLocks noChangeAspect="1"/>
          </p:cNvGraphicFramePr>
          <p:nvPr/>
        </p:nvGraphicFramePr>
        <p:xfrm>
          <a:off x="1447800" y="3451225"/>
          <a:ext cx="1282700" cy="282575"/>
        </p:xfrm>
        <a:graphic>
          <a:graphicData uri="http://schemas.openxmlformats.org/presentationml/2006/ole">
            <mc:AlternateContent xmlns:mc="http://schemas.openxmlformats.org/markup-compatibility/2006">
              <mc:Choice xmlns:v="urn:schemas-microsoft-com:vml" Requires="v">
                <p:oleObj spid="_x0000_s30905" name="Equation" r:id="rId5" imgW="1066680" imgH="203040" progId="Equation.DSMT4">
                  <p:embed/>
                </p:oleObj>
              </mc:Choice>
              <mc:Fallback>
                <p:oleObj name="Equation" r:id="rId5" imgW="1066680" imgH="2030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51225"/>
                        <a:ext cx="128270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p:cNvGraphicFramePr>
            <a:graphicFrameLocks noChangeAspect="1"/>
          </p:cNvGraphicFramePr>
          <p:nvPr/>
        </p:nvGraphicFramePr>
        <p:xfrm>
          <a:off x="685800" y="4670425"/>
          <a:ext cx="763588" cy="282575"/>
        </p:xfrm>
        <a:graphic>
          <a:graphicData uri="http://schemas.openxmlformats.org/presentationml/2006/ole">
            <mc:AlternateContent xmlns:mc="http://schemas.openxmlformats.org/markup-compatibility/2006">
              <mc:Choice xmlns:v="urn:schemas-microsoft-com:vml" Requires="v">
                <p:oleObj spid="_x0000_s30906" name="Equation" r:id="rId7" imgW="634680" imgH="203040" progId="Equation.DSMT4">
                  <p:embed/>
                </p:oleObj>
              </mc:Choice>
              <mc:Fallback>
                <p:oleObj name="Equation" r:id="rId7" imgW="634680" imgH="20304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670425"/>
                        <a:ext cx="763588"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nvGraphicFramePr>
        <p:xfrm>
          <a:off x="3200400" y="3713163"/>
          <a:ext cx="1354138" cy="269875"/>
        </p:xfrm>
        <a:graphic>
          <a:graphicData uri="http://schemas.openxmlformats.org/presentationml/2006/ole">
            <mc:AlternateContent xmlns:mc="http://schemas.openxmlformats.org/markup-compatibility/2006">
              <mc:Choice xmlns:v="urn:schemas-microsoft-com:vml" Requires="v">
                <p:oleObj spid="_x0000_s30907" name="Equation" r:id="rId9" imgW="1180800" imgH="203040" progId="Equation.DSMT4">
                  <p:embed/>
                </p:oleObj>
              </mc:Choice>
              <mc:Fallback>
                <p:oleObj name="Equation" r:id="rId9" imgW="1180800" imgH="20304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713163"/>
                        <a:ext cx="1354138"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nvGraphicFramePr>
        <p:xfrm>
          <a:off x="1371600" y="4191000"/>
          <a:ext cx="1252538" cy="269875"/>
        </p:xfrm>
        <a:graphic>
          <a:graphicData uri="http://schemas.openxmlformats.org/presentationml/2006/ole">
            <mc:AlternateContent xmlns:mc="http://schemas.openxmlformats.org/markup-compatibility/2006">
              <mc:Choice xmlns:v="urn:schemas-microsoft-com:vml" Requires="v">
                <p:oleObj spid="_x0000_s30908" name="Equation" r:id="rId11" imgW="1091880" imgH="203040" progId="Equation.DSMT4">
                  <p:embed/>
                </p:oleObj>
              </mc:Choice>
              <mc:Fallback>
                <p:oleObj name="Equation" r:id="rId11" imgW="1091880" imgH="20304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191000"/>
                        <a:ext cx="1252538"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9" name="Object 3"/>
          <p:cNvGraphicFramePr>
            <a:graphicFrameLocks noChangeAspect="1"/>
          </p:cNvGraphicFramePr>
          <p:nvPr/>
        </p:nvGraphicFramePr>
        <p:xfrm>
          <a:off x="5114925" y="1828800"/>
          <a:ext cx="2919413" cy="365125"/>
        </p:xfrm>
        <a:graphic>
          <a:graphicData uri="http://schemas.openxmlformats.org/presentationml/2006/ole">
            <mc:AlternateContent xmlns:mc="http://schemas.openxmlformats.org/markup-compatibility/2006">
              <mc:Choice xmlns:v="urn:schemas-microsoft-com:vml" Requires="v">
                <p:oleObj spid="_x0000_s30909" name="Equation" r:id="rId13" imgW="1892160" imgH="203040" progId="Equation.DSMT4">
                  <p:embed/>
                </p:oleObj>
              </mc:Choice>
              <mc:Fallback>
                <p:oleObj name="Equation" r:id="rId13" imgW="1892160" imgH="20304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4925" y="1828800"/>
                        <a:ext cx="291941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0" name="Object 4"/>
          <p:cNvGraphicFramePr>
            <a:graphicFrameLocks noChangeAspect="1"/>
          </p:cNvGraphicFramePr>
          <p:nvPr/>
        </p:nvGraphicFramePr>
        <p:xfrm>
          <a:off x="5105400" y="2343150"/>
          <a:ext cx="2316163" cy="323850"/>
        </p:xfrm>
        <a:graphic>
          <a:graphicData uri="http://schemas.openxmlformats.org/presentationml/2006/ole">
            <mc:AlternateContent xmlns:mc="http://schemas.openxmlformats.org/markup-compatibility/2006">
              <mc:Choice xmlns:v="urn:schemas-microsoft-com:vml" Requires="v">
                <p:oleObj spid="_x0000_s30910" name="Equation" r:id="rId15" imgW="1434960" imgH="203040" progId="Equation.DSMT4">
                  <p:embed/>
                </p:oleObj>
              </mc:Choice>
              <mc:Fallback>
                <p:oleObj name="Equation" r:id="rId15" imgW="1434960" imgH="203040"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2343150"/>
                        <a:ext cx="231616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Arrow Connector 25"/>
          <p:cNvCxnSpPr/>
          <p:nvPr/>
        </p:nvCxnSpPr>
        <p:spPr>
          <a:xfrm rot="5400000" flipH="1" flipV="1">
            <a:off x="-1339056" y="2971006"/>
            <a:ext cx="3962400" cy="1588"/>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81000" y="4525963"/>
            <a:ext cx="8382000" cy="11112"/>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31" name="Picture 5" descr="C:\Users\rca\AppData\Local\Microsoft\Windows\Temporary Internet Files\Content.IE5\24T7L8TR\MC900442159[1].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animBg="1"/>
      <p:bldP spid="30741" grpId="0" animBg="1"/>
      <p:bldP spid="30742" grpId="0" animBg="1"/>
      <p:bldP spid="307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438150"/>
            <a:ext cx="2400300" cy="400050"/>
          </a:xfrm>
          <a:prstGeom prst="rect">
            <a:avLst/>
          </a:prstGeom>
          <a:noFill/>
          <a:ln w="9525">
            <a:noFill/>
            <a:miter lim="800000"/>
            <a:headEnd/>
            <a:tailEnd/>
          </a:ln>
        </p:spPr>
        <p:txBody>
          <a:bodyPr wrap="none">
            <a:spAutoFit/>
          </a:bodyPr>
          <a:lstStyle/>
          <a:p>
            <a:pPr>
              <a:defRPr/>
            </a:pPr>
            <a:r>
              <a:rPr lang="sl-SI" sz="2000" b="1" dirty="0">
                <a:solidFill>
                  <a:schemeClr val="tx2">
                    <a:lumMod val="60000"/>
                    <a:lumOff val="40000"/>
                  </a:schemeClr>
                </a:solidFill>
                <a:latin typeface="+mn-lt"/>
              </a:rPr>
              <a:t>GLOBALNI EKSTREMI</a:t>
            </a:r>
            <a:endParaRPr lang="en-GB" sz="2000" b="1" dirty="0">
              <a:solidFill>
                <a:schemeClr val="tx2">
                  <a:lumMod val="60000"/>
                  <a:lumOff val="40000"/>
                </a:schemeClr>
              </a:solidFill>
              <a:latin typeface="+mn-lt"/>
            </a:endParaRPr>
          </a:p>
        </p:txBody>
      </p:sp>
      <p:sp>
        <p:nvSpPr>
          <p:cNvPr id="51203" name="Rectangle 3"/>
          <p:cNvSpPr>
            <a:spLocks noChangeArrowheads="1"/>
          </p:cNvSpPr>
          <p:nvPr/>
        </p:nvSpPr>
        <p:spPr bwMode="auto">
          <a:xfrm>
            <a:off x="381000" y="1447800"/>
            <a:ext cx="2743200" cy="369888"/>
          </a:xfrm>
          <a:prstGeom prst="rect">
            <a:avLst/>
          </a:prstGeom>
          <a:noFill/>
          <a:ln w="6350">
            <a:solidFill>
              <a:schemeClr val="tx2">
                <a:lumMod val="60000"/>
                <a:lumOff val="40000"/>
              </a:schemeClr>
            </a:solidFill>
            <a:miter lim="800000"/>
            <a:headEnd/>
            <a:tailEnd/>
          </a:ln>
        </p:spPr>
        <p:txBody>
          <a:bodyPr>
            <a:spAutoFit/>
          </a:bodyPr>
          <a:lstStyle/>
          <a:p>
            <a:pPr>
              <a:defRPr/>
            </a:pPr>
            <a:r>
              <a:rPr lang="sl-SI" dirty="0">
                <a:solidFill>
                  <a:schemeClr val="tx2">
                    <a:lumMod val="60000"/>
                    <a:lumOff val="40000"/>
                  </a:schemeClr>
                </a:solidFill>
                <a:latin typeface="+mn-lt"/>
              </a:rPr>
              <a:t>Globalni </a:t>
            </a:r>
            <a:r>
              <a:rPr lang="sl-SI">
                <a:solidFill>
                  <a:schemeClr val="tx2">
                    <a:lumMod val="60000"/>
                    <a:lumOff val="40000"/>
                  </a:schemeClr>
                </a:solidFill>
                <a:latin typeface="+mn-lt"/>
              </a:rPr>
              <a:t>ekstrem je lahko…</a:t>
            </a:r>
            <a:endParaRPr lang="en-GB" dirty="0">
              <a:solidFill>
                <a:schemeClr val="tx2">
                  <a:lumMod val="60000"/>
                  <a:lumOff val="40000"/>
                </a:schemeClr>
              </a:solidFill>
              <a:latin typeface="+mn-lt"/>
            </a:endParaRPr>
          </a:p>
        </p:txBody>
      </p:sp>
      <p:sp>
        <p:nvSpPr>
          <p:cNvPr id="51204" name="Rectangle 4"/>
          <p:cNvSpPr>
            <a:spLocks noChangeArrowheads="1"/>
          </p:cNvSpPr>
          <p:nvPr/>
        </p:nvSpPr>
        <p:spPr bwMode="auto">
          <a:xfrm>
            <a:off x="2895600" y="819150"/>
            <a:ext cx="2455863"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a:solidFill>
                  <a:schemeClr val="tx2">
                    <a:lumMod val="60000"/>
                    <a:lumOff val="40000"/>
                  </a:schemeClr>
                </a:solidFill>
                <a:latin typeface="+mn-lt"/>
              </a:rPr>
              <a:t>v notranjosti območja</a:t>
            </a:r>
            <a:endParaRPr lang="en-GB" sz="2000">
              <a:solidFill>
                <a:schemeClr val="tx2">
                  <a:lumMod val="60000"/>
                  <a:lumOff val="40000"/>
                </a:schemeClr>
              </a:solidFill>
              <a:latin typeface="+mn-lt"/>
            </a:endParaRPr>
          </a:p>
        </p:txBody>
      </p:sp>
      <p:sp>
        <p:nvSpPr>
          <p:cNvPr id="51205" name="Rectangle 5"/>
          <p:cNvSpPr>
            <a:spLocks noChangeArrowheads="1"/>
          </p:cNvSpPr>
          <p:nvPr/>
        </p:nvSpPr>
        <p:spPr bwMode="auto">
          <a:xfrm>
            <a:off x="2895600" y="2025650"/>
            <a:ext cx="1951038"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dirty="0">
                <a:solidFill>
                  <a:schemeClr val="tx2">
                    <a:lumMod val="60000"/>
                    <a:lumOff val="40000"/>
                  </a:schemeClr>
                </a:solidFill>
                <a:latin typeface="+mn-lt"/>
              </a:rPr>
              <a:t>na robu območja</a:t>
            </a:r>
            <a:endParaRPr lang="en-GB" sz="2000" dirty="0">
              <a:solidFill>
                <a:schemeClr val="tx2">
                  <a:lumMod val="60000"/>
                  <a:lumOff val="40000"/>
                </a:schemeClr>
              </a:solidFill>
              <a:latin typeface="+mn-lt"/>
            </a:endParaRPr>
          </a:p>
        </p:txBody>
      </p:sp>
      <p:sp>
        <p:nvSpPr>
          <p:cNvPr id="51206" name="Rectangle 6"/>
          <p:cNvSpPr>
            <a:spLocks noChangeArrowheads="1"/>
          </p:cNvSpPr>
          <p:nvPr/>
        </p:nvSpPr>
        <p:spPr bwMode="auto">
          <a:xfrm>
            <a:off x="6242050" y="1219200"/>
            <a:ext cx="1758950" cy="276225"/>
          </a:xfrm>
          <a:prstGeom prst="rect">
            <a:avLst/>
          </a:prstGeom>
          <a:noFill/>
          <a:ln w="9525">
            <a:noFill/>
            <a:miter lim="800000"/>
            <a:headEnd/>
            <a:tailEnd/>
          </a:ln>
        </p:spPr>
        <p:txBody>
          <a:bodyPr wrap="none">
            <a:spAutoFit/>
          </a:bodyPr>
          <a:lstStyle/>
          <a:p>
            <a:pPr>
              <a:defRPr/>
            </a:pPr>
            <a:r>
              <a:rPr lang="sl-SI" sz="1200" dirty="0">
                <a:solidFill>
                  <a:schemeClr val="tx2">
                    <a:lumMod val="60000"/>
                    <a:lumOff val="40000"/>
                  </a:schemeClr>
                </a:solidFill>
                <a:latin typeface="+mn-lt"/>
              </a:rPr>
              <a:t>(če je funkcija odvedljiva)</a:t>
            </a:r>
            <a:endParaRPr lang="en-GB" sz="1200" dirty="0">
              <a:solidFill>
                <a:schemeClr val="tx2">
                  <a:lumMod val="60000"/>
                  <a:lumOff val="40000"/>
                </a:schemeClr>
              </a:solidFill>
              <a:latin typeface="+mn-lt"/>
            </a:endParaRPr>
          </a:p>
        </p:txBody>
      </p:sp>
      <p:sp>
        <p:nvSpPr>
          <p:cNvPr id="51207" name="Rectangle 7"/>
          <p:cNvSpPr>
            <a:spLocks noChangeArrowheads="1"/>
          </p:cNvSpPr>
          <p:nvPr/>
        </p:nvSpPr>
        <p:spPr bwMode="auto">
          <a:xfrm>
            <a:off x="6172200" y="819150"/>
            <a:ext cx="2068513" cy="400050"/>
          </a:xfrm>
          <a:prstGeom prst="rect">
            <a:avLst/>
          </a:prstGeom>
          <a:noFill/>
          <a:ln w="6350">
            <a:solidFill>
              <a:schemeClr val="tx2">
                <a:lumMod val="60000"/>
                <a:lumOff val="40000"/>
              </a:schemeClr>
            </a:solidFill>
            <a:miter lim="800000"/>
            <a:headEnd/>
            <a:tailEnd/>
          </a:ln>
        </p:spPr>
        <p:txBody>
          <a:bodyPr wrap="none">
            <a:spAutoFit/>
          </a:bodyPr>
          <a:lstStyle/>
          <a:p>
            <a:pPr>
              <a:defRPr/>
            </a:pPr>
            <a:r>
              <a:rPr lang="sl-SI" sz="2000">
                <a:solidFill>
                  <a:schemeClr val="tx2">
                    <a:lumMod val="60000"/>
                    <a:lumOff val="40000"/>
                  </a:schemeClr>
                </a:solidFill>
                <a:latin typeface="+mn-lt"/>
              </a:rPr>
              <a:t>v stacionarni točki</a:t>
            </a:r>
            <a:endParaRPr lang="en-GB" sz="2000">
              <a:solidFill>
                <a:schemeClr val="tx2">
                  <a:lumMod val="60000"/>
                  <a:lumOff val="40000"/>
                </a:schemeClr>
              </a:solidFill>
              <a:latin typeface="+mn-lt"/>
            </a:endParaRPr>
          </a:p>
        </p:txBody>
      </p:sp>
      <p:sp>
        <p:nvSpPr>
          <p:cNvPr id="51212" name="Rectangle 12"/>
          <p:cNvSpPr>
            <a:spLocks noChangeArrowheads="1"/>
          </p:cNvSpPr>
          <p:nvPr/>
        </p:nvSpPr>
        <p:spPr bwMode="auto">
          <a:xfrm>
            <a:off x="381000" y="2757488"/>
            <a:ext cx="5486400" cy="366712"/>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Vedno premislimo, ali funkcija sploh zavzame ekstrem!  </a:t>
            </a:r>
            <a:endParaRPr lang="en-GB" dirty="0">
              <a:solidFill>
                <a:schemeClr val="tx2">
                  <a:lumMod val="60000"/>
                  <a:lumOff val="40000"/>
                </a:schemeClr>
              </a:solidFill>
              <a:latin typeface="+mn-lt"/>
            </a:endParaRPr>
          </a:p>
        </p:txBody>
      </p:sp>
      <p:sp>
        <p:nvSpPr>
          <p:cNvPr id="51213" name="Rectangle 13"/>
          <p:cNvSpPr>
            <a:spLocks noChangeArrowheads="1"/>
          </p:cNvSpPr>
          <p:nvPr/>
        </p:nvSpPr>
        <p:spPr bwMode="auto">
          <a:xfrm>
            <a:off x="6172200" y="1905000"/>
            <a:ext cx="2081213" cy="646113"/>
          </a:xfrm>
          <a:prstGeom prst="rect">
            <a:avLst/>
          </a:prstGeom>
          <a:noFill/>
          <a:ln w="6350">
            <a:solidFill>
              <a:schemeClr val="tx2">
                <a:lumMod val="60000"/>
                <a:lumOff val="40000"/>
              </a:schemeClr>
            </a:solidFill>
            <a:miter lim="800000"/>
            <a:headEnd/>
            <a:tailEnd/>
          </a:ln>
        </p:spPr>
        <p:txBody>
          <a:bodyPr>
            <a:spAutoFit/>
          </a:bodyPr>
          <a:lstStyle/>
          <a:p>
            <a:pPr>
              <a:defRPr/>
            </a:pPr>
            <a:r>
              <a:rPr lang="sl-SI" dirty="0">
                <a:solidFill>
                  <a:schemeClr val="tx2">
                    <a:lumMod val="60000"/>
                    <a:lumOff val="40000"/>
                  </a:schemeClr>
                </a:solidFill>
                <a:latin typeface="+mn-lt"/>
              </a:rPr>
              <a:t>funkcija odvisna od manj spremenljivk</a:t>
            </a:r>
            <a:endParaRPr lang="en-GB" dirty="0">
              <a:solidFill>
                <a:schemeClr val="tx2">
                  <a:lumMod val="60000"/>
                  <a:lumOff val="40000"/>
                </a:schemeClr>
              </a:solidFill>
              <a:latin typeface="+mn-lt"/>
            </a:endParaRPr>
          </a:p>
        </p:txBody>
      </p:sp>
      <p:sp>
        <p:nvSpPr>
          <p:cNvPr id="51211" name="Rectangle 11"/>
          <p:cNvSpPr>
            <a:spLocks noChangeArrowheads="1"/>
          </p:cNvSpPr>
          <p:nvPr/>
        </p:nvSpPr>
        <p:spPr bwMode="auto">
          <a:xfrm>
            <a:off x="6196013" y="2590800"/>
            <a:ext cx="2625725" cy="276225"/>
          </a:xfrm>
          <a:prstGeom prst="rect">
            <a:avLst/>
          </a:prstGeom>
          <a:noFill/>
          <a:ln w="9525">
            <a:noFill/>
            <a:miter lim="800000"/>
            <a:headEnd/>
            <a:tailEnd/>
          </a:ln>
        </p:spPr>
        <p:txBody>
          <a:bodyPr wrap="none">
            <a:spAutoFit/>
          </a:bodyPr>
          <a:lstStyle/>
          <a:p>
            <a:pPr>
              <a:defRPr/>
            </a:pPr>
            <a:r>
              <a:rPr lang="sl-SI" sz="1200" dirty="0">
                <a:solidFill>
                  <a:schemeClr val="tx2">
                    <a:lumMod val="60000"/>
                    <a:lumOff val="40000"/>
                  </a:schemeClr>
                </a:solidFill>
                <a:latin typeface="+mn-lt"/>
              </a:rPr>
              <a:t>(rob tvorijo točke/krivulje/ploskve/...)</a:t>
            </a:r>
            <a:endParaRPr lang="en-GB" sz="1200" dirty="0">
              <a:solidFill>
                <a:schemeClr val="tx2">
                  <a:lumMod val="60000"/>
                  <a:lumOff val="40000"/>
                </a:schemeClr>
              </a:solidFill>
              <a:latin typeface="+mn-lt"/>
            </a:endParaRPr>
          </a:p>
        </p:txBody>
      </p:sp>
      <p:sp>
        <p:nvSpPr>
          <p:cNvPr id="15" name="Rectangle 14"/>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Rectangle 15"/>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ounded Rectangle 16"/>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TextBox 18"/>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0" name="TextBox 19"/>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EKSTREMI</a:t>
            </a:r>
          </a:p>
        </p:txBody>
      </p:sp>
      <p:sp>
        <p:nvSpPr>
          <p:cNvPr id="21"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AA1DD5C-E48B-449A-AA3E-7C4DAFB83E6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28</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32" name="Shape 31"/>
          <p:cNvCxnSpPr>
            <a:stCxn id="51203" idx="2"/>
            <a:endCxn id="51205" idx="1"/>
          </p:cNvCxnSpPr>
          <p:nvPr/>
        </p:nvCxnSpPr>
        <p:spPr>
          <a:xfrm rot="16200000" flipH="1">
            <a:off x="2120106" y="1450182"/>
            <a:ext cx="407987" cy="1143000"/>
          </a:xfrm>
          <a:prstGeom prst="bentConnector2">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51203" idx="0"/>
            <a:endCxn id="51204" idx="1"/>
          </p:cNvCxnSpPr>
          <p:nvPr/>
        </p:nvCxnSpPr>
        <p:spPr>
          <a:xfrm rot="5400000" flipH="1" flipV="1">
            <a:off x="2109787" y="661988"/>
            <a:ext cx="428625" cy="1143000"/>
          </a:xfrm>
          <a:prstGeom prst="bentConnector2">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1204" idx="3"/>
            <a:endCxn id="51207" idx="1"/>
          </p:cNvCxnSpPr>
          <p:nvPr/>
        </p:nvCxnSpPr>
        <p:spPr>
          <a:xfrm>
            <a:off x="5351463" y="1019175"/>
            <a:ext cx="820737"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a:spLocks/>
          </p:cNvSpPr>
          <p:nvPr/>
        </p:nvSpPr>
        <p:spPr>
          <a:xfrm>
            <a:off x="304800" y="3276600"/>
            <a:ext cx="8534400" cy="3048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47128" name="Object 2"/>
          <p:cNvGraphicFramePr>
            <a:graphicFrameLocks noChangeAspect="1"/>
          </p:cNvGraphicFramePr>
          <p:nvPr/>
        </p:nvGraphicFramePr>
        <p:xfrm>
          <a:off x="768350" y="4191000"/>
          <a:ext cx="3575050" cy="819150"/>
        </p:xfrm>
        <a:graphic>
          <a:graphicData uri="http://schemas.openxmlformats.org/presentationml/2006/ole">
            <mc:AlternateContent xmlns:mc="http://schemas.openxmlformats.org/markup-compatibility/2006">
              <mc:Choice xmlns:v="urn:schemas-microsoft-com:vml" Requires="v">
                <p:oleObj spid="_x0000_s31902" name="Equation" r:id="rId3" imgW="2311200" imgH="457200" progId="Equation.DSMT4">
                  <p:embed/>
                </p:oleObj>
              </mc:Choice>
              <mc:Fallback>
                <p:oleObj name="Equation" r:id="rId3" imgW="2311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4191000"/>
                        <a:ext cx="35750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6"/>
          <p:cNvGraphicFramePr>
            <a:graphicFrameLocks noChangeAspect="1"/>
          </p:cNvGraphicFramePr>
          <p:nvPr/>
        </p:nvGraphicFramePr>
        <p:xfrm>
          <a:off x="458788" y="3744913"/>
          <a:ext cx="8075612" cy="454025"/>
        </p:xfrm>
        <a:graphic>
          <a:graphicData uri="http://schemas.openxmlformats.org/presentationml/2006/ole">
            <mc:AlternateContent xmlns:mc="http://schemas.openxmlformats.org/markup-compatibility/2006">
              <mc:Choice xmlns:v="urn:schemas-microsoft-com:vml" Requires="v">
                <p:oleObj spid="_x0000_s31903" name="Equation" r:id="rId5" imgW="5219640" imgH="253800" progId="Equation.DSMT4">
                  <p:embed/>
                </p:oleObj>
              </mc:Choice>
              <mc:Fallback>
                <p:oleObj name="Equation" r:id="rId5" imgW="5219640" imgH="2538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3744913"/>
                        <a:ext cx="807561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7"/>
          <p:cNvGraphicFramePr>
            <a:graphicFrameLocks noChangeAspect="1"/>
          </p:cNvGraphicFramePr>
          <p:nvPr/>
        </p:nvGraphicFramePr>
        <p:xfrm>
          <a:off x="457200" y="3276600"/>
          <a:ext cx="5029200" cy="477838"/>
        </p:xfrm>
        <a:graphic>
          <a:graphicData uri="http://schemas.openxmlformats.org/presentationml/2006/ole">
            <mc:AlternateContent xmlns:mc="http://schemas.openxmlformats.org/markup-compatibility/2006">
              <mc:Choice xmlns:v="urn:schemas-microsoft-com:vml" Requires="v">
                <p:oleObj spid="_x0000_s31904" name="Equation" r:id="rId7" imgW="3251160" imgH="266400" progId="Equation.DSMT4">
                  <p:embed/>
                </p:oleObj>
              </mc:Choice>
              <mc:Fallback>
                <p:oleObj name="Equation" r:id="rId7" imgW="3251160" imgH="26640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276600"/>
                        <a:ext cx="50292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8"/>
          <p:cNvGraphicFramePr>
            <a:graphicFrameLocks noChangeAspect="1"/>
          </p:cNvGraphicFramePr>
          <p:nvPr/>
        </p:nvGraphicFramePr>
        <p:xfrm>
          <a:off x="4951413" y="4191000"/>
          <a:ext cx="2592387" cy="773113"/>
        </p:xfrm>
        <a:graphic>
          <a:graphicData uri="http://schemas.openxmlformats.org/presentationml/2006/ole">
            <mc:AlternateContent xmlns:mc="http://schemas.openxmlformats.org/markup-compatibility/2006">
              <mc:Choice xmlns:v="urn:schemas-microsoft-com:vml" Requires="v">
                <p:oleObj spid="_x0000_s31905" name="Equation" r:id="rId9" imgW="1676160" imgH="431640" progId="Equation.DSMT4">
                  <p:embed/>
                </p:oleObj>
              </mc:Choice>
              <mc:Fallback>
                <p:oleObj name="Equation" r:id="rId9" imgW="1676160" imgH="43164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1413" y="4191000"/>
                        <a:ext cx="2592387"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9"/>
          <p:cNvGraphicFramePr>
            <a:graphicFrameLocks noChangeAspect="1"/>
          </p:cNvGraphicFramePr>
          <p:nvPr/>
        </p:nvGraphicFramePr>
        <p:xfrm>
          <a:off x="457200" y="5032375"/>
          <a:ext cx="6759575" cy="454025"/>
        </p:xfrm>
        <a:graphic>
          <a:graphicData uri="http://schemas.openxmlformats.org/presentationml/2006/ole">
            <mc:AlternateContent xmlns:mc="http://schemas.openxmlformats.org/markup-compatibility/2006">
              <mc:Choice xmlns:v="urn:schemas-microsoft-com:vml" Requires="v">
                <p:oleObj spid="_x0000_s31906" name="Equation" r:id="rId11" imgW="4368600" imgH="253800" progId="Equation.DSMT4">
                  <p:embed/>
                </p:oleObj>
              </mc:Choice>
              <mc:Fallback>
                <p:oleObj name="Equation" r:id="rId11" imgW="4368600" imgH="2538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32375"/>
                        <a:ext cx="675957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0"/>
          <p:cNvGraphicFramePr>
            <a:graphicFrameLocks noChangeAspect="1"/>
          </p:cNvGraphicFramePr>
          <p:nvPr/>
        </p:nvGraphicFramePr>
        <p:xfrm>
          <a:off x="457200" y="5486400"/>
          <a:ext cx="5264150" cy="454025"/>
        </p:xfrm>
        <a:graphic>
          <a:graphicData uri="http://schemas.openxmlformats.org/presentationml/2006/ole">
            <mc:AlternateContent xmlns:mc="http://schemas.openxmlformats.org/markup-compatibility/2006">
              <mc:Choice xmlns:v="urn:schemas-microsoft-com:vml" Requires="v">
                <p:oleObj spid="_x0000_s31907" name="Equation" r:id="rId13" imgW="3403440" imgH="253800" progId="Equation.DSMT4">
                  <p:embed/>
                </p:oleObj>
              </mc:Choice>
              <mc:Fallback>
                <p:oleObj name="Equation" r:id="rId13" imgW="3403440" imgH="25380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486400"/>
                        <a:ext cx="52641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3505200" y="5867400"/>
            <a:ext cx="1295400" cy="369888"/>
          </a:xfrm>
          <a:prstGeom prst="rect">
            <a:avLst/>
          </a:prstGeom>
          <a:noFill/>
        </p:spPr>
        <p:txBody>
          <a:bodyPr>
            <a:spAutoFit/>
          </a:bodyPr>
          <a:lstStyle/>
          <a:p>
            <a:pPr>
              <a:defRPr/>
            </a:pPr>
            <a:r>
              <a:rPr lang="sl-SI" dirty="0">
                <a:solidFill>
                  <a:srgbClr val="FF0000"/>
                </a:solidFill>
                <a:latin typeface="+mn-lt"/>
              </a:rPr>
              <a:t>minimum</a:t>
            </a:r>
          </a:p>
        </p:txBody>
      </p:sp>
      <p:sp>
        <p:nvSpPr>
          <p:cNvPr id="60" name="TextBox 59"/>
          <p:cNvSpPr txBox="1"/>
          <p:nvPr/>
        </p:nvSpPr>
        <p:spPr>
          <a:xfrm>
            <a:off x="5257800" y="5867400"/>
            <a:ext cx="1447800" cy="369888"/>
          </a:xfrm>
          <a:prstGeom prst="rect">
            <a:avLst/>
          </a:prstGeom>
          <a:noFill/>
        </p:spPr>
        <p:txBody>
          <a:bodyPr>
            <a:spAutoFit/>
          </a:bodyPr>
          <a:lstStyle/>
          <a:p>
            <a:pPr>
              <a:defRPr/>
            </a:pPr>
            <a:r>
              <a:rPr lang="sl-SI" dirty="0">
                <a:solidFill>
                  <a:srgbClr val="FF0000"/>
                </a:solidFill>
                <a:latin typeface="+mn-lt"/>
              </a:rPr>
              <a:t>maksimum</a:t>
            </a:r>
          </a:p>
        </p:txBody>
      </p:sp>
      <p:cxnSp>
        <p:nvCxnSpPr>
          <p:cNvPr id="34" name="Straight Arrow Connector 33"/>
          <p:cNvCxnSpPr>
            <a:stCxn id="51205" idx="3"/>
            <a:endCxn id="51213" idx="1"/>
          </p:cNvCxnSpPr>
          <p:nvPr/>
        </p:nvCxnSpPr>
        <p:spPr>
          <a:xfrm>
            <a:off x="4846638" y="2225675"/>
            <a:ext cx="1325562" cy="3175"/>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35" name="Picture 5" descr="C:\Users\rca\AppData\Local\Microsoft\Windows\Temporary Internet Files\Content.IE5\24T7L8TR\MC900442159[1].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1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P spid="51205" grpId="0" animBg="1"/>
      <p:bldP spid="51206" grpId="0"/>
      <p:bldP spid="51207" grpId="0" animBg="1"/>
      <p:bldP spid="51212" grpId="0"/>
      <p:bldP spid="51213" grpId="0" animBg="1"/>
      <p:bldP spid="51211" grpId="0"/>
      <p:bldP spid="52" grpId="0" animBg="1"/>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a:spLocks/>
          </p:cNvSpPr>
          <p:nvPr/>
        </p:nvSpPr>
        <p:spPr>
          <a:xfrm>
            <a:off x="304800" y="457200"/>
            <a:ext cx="8534400" cy="58674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53343" name="Freeform 95"/>
          <p:cNvSpPr>
            <a:spLocks/>
          </p:cNvSpPr>
          <p:nvPr/>
        </p:nvSpPr>
        <p:spPr bwMode="auto">
          <a:xfrm>
            <a:off x="6097588" y="3775075"/>
            <a:ext cx="2133600" cy="1600200"/>
          </a:xfrm>
          <a:custGeom>
            <a:avLst/>
            <a:gdLst>
              <a:gd name="T0" fmla="*/ 0 w 1344"/>
              <a:gd name="T1" fmla="*/ 0 h 1008"/>
              <a:gd name="T2" fmla="*/ 2147483647 w 1344"/>
              <a:gd name="T3" fmla="*/ 2147483647 h 1008"/>
              <a:gd name="T4" fmla="*/ 2147483647 w 1344"/>
              <a:gd name="T5" fmla="*/ 0 h 1008"/>
              <a:gd name="T6" fmla="*/ 0 w 1344"/>
              <a:gd name="T7" fmla="*/ 0 h 1008"/>
              <a:gd name="T8" fmla="*/ 0 60000 65536"/>
              <a:gd name="T9" fmla="*/ 0 60000 65536"/>
              <a:gd name="T10" fmla="*/ 0 60000 65536"/>
              <a:gd name="T11" fmla="*/ 0 60000 65536"/>
              <a:gd name="T12" fmla="*/ 0 w 1344"/>
              <a:gd name="T13" fmla="*/ 0 h 1008"/>
              <a:gd name="T14" fmla="*/ 1344 w 1344"/>
              <a:gd name="T15" fmla="*/ 1008 h 1008"/>
            </a:gdLst>
            <a:ahLst/>
            <a:cxnLst>
              <a:cxn ang="T8">
                <a:pos x="T0" y="T1"/>
              </a:cxn>
              <a:cxn ang="T9">
                <a:pos x="T2" y="T3"/>
              </a:cxn>
              <a:cxn ang="T10">
                <a:pos x="T4" y="T5"/>
              </a:cxn>
              <a:cxn ang="T11">
                <a:pos x="T6" y="T7"/>
              </a:cxn>
            </a:cxnLst>
            <a:rect l="T12" t="T13" r="T14" b="T15"/>
            <a:pathLst>
              <a:path w="1344" h="1008">
                <a:moveTo>
                  <a:pt x="0" y="0"/>
                </a:moveTo>
                <a:lnTo>
                  <a:pt x="336" y="1008"/>
                </a:lnTo>
                <a:lnTo>
                  <a:pt x="1344" y="0"/>
                </a:lnTo>
                <a:lnTo>
                  <a:pt x="0" y="0"/>
                </a:lnTo>
                <a:close/>
              </a:path>
            </a:pathLst>
          </a:custGeom>
          <a:solidFill>
            <a:srgbClr val="FFFFCC"/>
          </a:solidFill>
          <a:ln w="9525">
            <a:solidFill>
              <a:schemeClr val="tx2">
                <a:lumMod val="60000"/>
                <a:lumOff val="40000"/>
              </a:schemeClr>
            </a:solidFill>
            <a:round/>
            <a:headEnd/>
            <a:tailEnd/>
          </a:ln>
        </p:spPr>
        <p:txBody>
          <a:bodyPr>
            <a:spAutoFit/>
          </a:bodyPr>
          <a:lstStyle/>
          <a:p>
            <a:pPr>
              <a:defRPr/>
            </a:pPr>
            <a:endParaRPr lang="sl-SI"/>
          </a:p>
        </p:txBody>
      </p:sp>
      <p:grpSp>
        <p:nvGrpSpPr>
          <p:cNvPr id="2" name="Group 124"/>
          <p:cNvGrpSpPr>
            <a:grpSpLocks/>
          </p:cNvGrpSpPr>
          <p:nvPr/>
        </p:nvGrpSpPr>
        <p:grpSpPr bwMode="auto">
          <a:xfrm>
            <a:off x="5791200" y="3179763"/>
            <a:ext cx="2971800" cy="2955925"/>
            <a:chOff x="3648" y="2112"/>
            <a:chExt cx="1872" cy="1862"/>
          </a:xfrm>
        </p:grpSpPr>
        <p:sp>
          <p:nvSpPr>
            <p:cNvPr id="32833" name="Line 90"/>
            <p:cNvSpPr>
              <a:spLocks noChangeShapeType="1"/>
            </p:cNvSpPr>
            <p:nvPr/>
          </p:nvSpPr>
          <p:spPr bwMode="auto">
            <a:xfrm>
              <a:off x="4128" y="2488"/>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grpSp>
          <p:nvGrpSpPr>
            <p:cNvPr id="32834" name="Group 123"/>
            <p:cNvGrpSpPr>
              <a:grpSpLocks/>
            </p:cNvGrpSpPr>
            <p:nvPr/>
          </p:nvGrpSpPr>
          <p:grpSpPr bwMode="auto">
            <a:xfrm>
              <a:off x="3648" y="2112"/>
              <a:ext cx="1872" cy="1862"/>
              <a:chOff x="3648" y="2112"/>
              <a:chExt cx="1872" cy="1862"/>
            </a:xfrm>
          </p:grpSpPr>
          <p:sp>
            <p:nvSpPr>
              <p:cNvPr id="31804" name="Line 55"/>
              <p:cNvSpPr>
                <a:spLocks noChangeShapeType="1"/>
              </p:cNvSpPr>
              <p:nvPr/>
            </p:nvSpPr>
            <p:spPr bwMode="auto">
              <a:xfrm flipV="1">
                <a:off x="3648" y="3840"/>
                <a:ext cx="1872" cy="0"/>
              </a:xfrm>
              <a:prstGeom prst="line">
                <a:avLst/>
              </a:prstGeom>
              <a:noFill/>
              <a:ln w="12700">
                <a:solidFill>
                  <a:schemeClr val="tx2">
                    <a:lumMod val="60000"/>
                    <a:lumOff val="40000"/>
                  </a:schemeClr>
                </a:solidFill>
                <a:round/>
                <a:headEnd/>
                <a:tailEnd type="arrow" w="med" len="med"/>
              </a:ln>
            </p:spPr>
            <p:txBody>
              <a:bodyPr anchor="ctr">
                <a:spAutoFit/>
              </a:bodyPr>
              <a:lstStyle/>
              <a:p>
                <a:pPr>
                  <a:defRPr/>
                </a:pPr>
                <a:endParaRPr lang="sl-SI"/>
              </a:p>
            </p:txBody>
          </p:sp>
          <p:sp>
            <p:nvSpPr>
              <p:cNvPr id="31805" name="Line 56"/>
              <p:cNvSpPr>
                <a:spLocks noChangeShapeType="1"/>
              </p:cNvSpPr>
              <p:nvPr/>
            </p:nvSpPr>
            <p:spPr bwMode="auto">
              <a:xfrm flipV="1">
                <a:off x="4176" y="2112"/>
                <a:ext cx="0" cy="1862"/>
              </a:xfrm>
              <a:prstGeom prst="line">
                <a:avLst/>
              </a:prstGeom>
              <a:noFill/>
              <a:ln w="12700">
                <a:solidFill>
                  <a:schemeClr val="tx2">
                    <a:lumMod val="60000"/>
                    <a:lumOff val="40000"/>
                  </a:schemeClr>
                </a:solidFill>
                <a:round/>
                <a:headEnd/>
                <a:tailEnd type="arrow" w="med" len="med"/>
              </a:ln>
            </p:spPr>
            <p:txBody>
              <a:bodyPr anchor="ctr">
                <a:spAutoFit/>
              </a:bodyPr>
              <a:lstStyle/>
              <a:p>
                <a:pPr>
                  <a:defRPr/>
                </a:pPr>
                <a:endParaRPr lang="sl-SI"/>
              </a:p>
            </p:txBody>
          </p:sp>
          <p:sp>
            <p:nvSpPr>
              <p:cNvPr id="31806" name="Line 57"/>
              <p:cNvSpPr>
                <a:spLocks noChangeShapeType="1"/>
              </p:cNvSpPr>
              <p:nvPr/>
            </p:nvSpPr>
            <p:spPr bwMode="auto">
              <a:xfrm>
                <a:off x="4515"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7" name="Line 58"/>
              <p:cNvSpPr>
                <a:spLocks noChangeShapeType="1"/>
              </p:cNvSpPr>
              <p:nvPr/>
            </p:nvSpPr>
            <p:spPr bwMode="auto">
              <a:xfrm>
                <a:off x="4856"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8" name="Line 59"/>
              <p:cNvSpPr>
                <a:spLocks noChangeShapeType="1"/>
              </p:cNvSpPr>
              <p:nvPr/>
            </p:nvSpPr>
            <p:spPr bwMode="auto">
              <a:xfrm>
                <a:off x="5196" y="378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sp>
            <p:nvSpPr>
              <p:cNvPr id="31809" name="Line 60"/>
              <p:cNvSpPr>
                <a:spLocks noChangeShapeType="1"/>
              </p:cNvSpPr>
              <p:nvPr/>
            </p:nvSpPr>
            <p:spPr bwMode="auto">
              <a:xfrm>
                <a:off x="4128" y="348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0" name="Line 61"/>
              <p:cNvSpPr>
                <a:spLocks noChangeShapeType="1"/>
              </p:cNvSpPr>
              <p:nvPr/>
            </p:nvSpPr>
            <p:spPr bwMode="auto">
              <a:xfrm>
                <a:off x="4128" y="314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1" name="Line 62"/>
              <p:cNvSpPr>
                <a:spLocks noChangeShapeType="1"/>
              </p:cNvSpPr>
              <p:nvPr/>
            </p:nvSpPr>
            <p:spPr bwMode="auto">
              <a:xfrm>
                <a:off x="4128" y="2809"/>
                <a:ext cx="96" cy="0"/>
              </a:xfrm>
              <a:prstGeom prst="line">
                <a:avLst/>
              </a:prstGeom>
              <a:noFill/>
              <a:ln w="12700">
                <a:solidFill>
                  <a:schemeClr val="tx2">
                    <a:lumMod val="60000"/>
                    <a:lumOff val="40000"/>
                  </a:schemeClr>
                </a:solidFill>
                <a:round/>
                <a:headEnd/>
                <a:tailEnd/>
              </a:ln>
            </p:spPr>
            <p:txBody>
              <a:bodyPr wrap="none" anchor="ctr">
                <a:spAutoFit/>
              </a:bodyPr>
              <a:lstStyle/>
              <a:p>
                <a:pPr>
                  <a:defRPr/>
                </a:pPr>
                <a:endParaRPr lang="sl-SI"/>
              </a:p>
            </p:txBody>
          </p:sp>
          <p:sp>
            <p:nvSpPr>
              <p:cNvPr id="31812" name="Line 91"/>
              <p:cNvSpPr>
                <a:spLocks noChangeShapeType="1"/>
              </p:cNvSpPr>
              <p:nvPr/>
            </p:nvSpPr>
            <p:spPr bwMode="auto">
              <a:xfrm>
                <a:off x="3835" y="3792"/>
                <a:ext cx="0" cy="96"/>
              </a:xfrm>
              <a:prstGeom prst="line">
                <a:avLst/>
              </a:prstGeom>
              <a:noFill/>
              <a:ln w="12700">
                <a:solidFill>
                  <a:schemeClr val="tx2">
                    <a:lumMod val="60000"/>
                    <a:lumOff val="40000"/>
                  </a:schemeClr>
                </a:solidFill>
                <a:round/>
                <a:headEnd/>
                <a:tailEnd/>
              </a:ln>
            </p:spPr>
            <p:txBody>
              <a:bodyPr anchor="ctr">
                <a:spAutoFit/>
              </a:bodyPr>
              <a:lstStyle/>
              <a:p>
                <a:pPr>
                  <a:defRPr/>
                </a:pPr>
                <a:endParaRPr lang="sl-SI"/>
              </a:p>
            </p:txBody>
          </p:sp>
        </p:grpSp>
      </p:grpSp>
      <p:sp>
        <p:nvSpPr>
          <p:cNvPr id="53274" name="Line 26"/>
          <p:cNvSpPr>
            <a:spLocks noChangeShapeType="1"/>
          </p:cNvSpPr>
          <p:nvPr/>
        </p:nvSpPr>
        <p:spPr bwMode="auto">
          <a:xfrm>
            <a:off x="381000" y="2286000"/>
            <a:ext cx="7315200" cy="0"/>
          </a:xfrm>
          <a:prstGeom prst="line">
            <a:avLst/>
          </a:prstGeom>
          <a:noFill/>
          <a:ln w="9525">
            <a:solidFill>
              <a:schemeClr val="bg1"/>
            </a:solidFill>
            <a:round/>
            <a:headEnd/>
            <a:tailEnd/>
          </a:ln>
        </p:spPr>
        <p:txBody>
          <a:bodyPr/>
          <a:lstStyle/>
          <a:p>
            <a:endParaRPr lang="sl-SI"/>
          </a:p>
        </p:txBody>
      </p:sp>
      <p:sp>
        <p:nvSpPr>
          <p:cNvPr id="53275" name="Line 27"/>
          <p:cNvSpPr>
            <a:spLocks noChangeShapeType="1"/>
          </p:cNvSpPr>
          <p:nvPr/>
        </p:nvSpPr>
        <p:spPr bwMode="auto">
          <a:xfrm>
            <a:off x="381000" y="2895600"/>
            <a:ext cx="5181600" cy="0"/>
          </a:xfrm>
          <a:prstGeom prst="line">
            <a:avLst/>
          </a:prstGeom>
          <a:noFill/>
          <a:ln w="9525">
            <a:solidFill>
              <a:schemeClr val="bg1"/>
            </a:solidFill>
            <a:round/>
            <a:headEnd/>
            <a:tailEnd/>
          </a:ln>
        </p:spPr>
        <p:txBody>
          <a:bodyPr/>
          <a:lstStyle/>
          <a:p>
            <a:endParaRPr lang="sl-SI"/>
          </a:p>
        </p:txBody>
      </p:sp>
      <p:sp>
        <p:nvSpPr>
          <p:cNvPr id="53276" name="Line 28"/>
          <p:cNvSpPr>
            <a:spLocks noChangeShapeType="1"/>
          </p:cNvSpPr>
          <p:nvPr/>
        </p:nvSpPr>
        <p:spPr bwMode="auto">
          <a:xfrm>
            <a:off x="457200" y="3733800"/>
            <a:ext cx="5029200" cy="0"/>
          </a:xfrm>
          <a:prstGeom prst="line">
            <a:avLst/>
          </a:prstGeom>
          <a:noFill/>
          <a:ln w="9525">
            <a:solidFill>
              <a:schemeClr val="bg1"/>
            </a:solidFill>
            <a:round/>
            <a:headEnd/>
            <a:tailEnd/>
          </a:ln>
        </p:spPr>
        <p:txBody>
          <a:bodyPr/>
          <a:lstStyle/>
          <a:p>
            <a:endParaRPr lang="sl-SI"/>
          </a:p>
        </p:txBody>
      </p:sp>
      <p:sp>
        <p:nvSpPr>
          <p:cNvPr id="53284" name="Line 36"/>
          <p:cNvSpPr>
            <a:spLocks noChangeShapeType="1"/>
          </p:cNvSpPr>
          <p:nvPr/>
        </p:nvSpPr>
        <p:spPr bwMode="auto">
          <a:xfrm>
            <a:off x="517525" y="4876800"/>
            <a:ext cx="4953000" cy="0"/>
          </a:xfrm>
          <a:prstGeom prst="line">
            <a:avLst/>
          </a:prstGeom>
          <a:noFill/>
          <a:ln w="9525">
            <a:solidFill>
              <a:schemeClr val="bg1"/>
            </a:solidFill>
            <a:round/>
            <a:headEnd/>
            <a:tailEnd/>
          </a:ln>
        </p:spPr>
        <p:txBody>
          <a:bodyPr/>
          <a:lstStyle/>
          <a:p>
            <a:endParaRPr lang="sl-SI"/>
          </a:p>
        </p:txBody>
      </p:sp>
      <p:sp>
        <p:nvSpPr>
          <p:cNvPr id="53294" name="Text Box 46"/>
          <p:cNvSpPr txBox="1">
            <a:spLocks noChangeArrowheads="1"/>
          </p:cNvSpPr>
          <p:nvPr/>
        </p:nvSpPr>
        <p:spPr bwMode="auto">
          <a:xfrm>
            <a:off x="457200" y="533400"/>
            <a:ext cx="4953000" cy="646113"/>
          </a:xfrm>
          <a:prstGeom prst="rect">
            <a:avLst/>
          </a:prstGeom>
          <a:noFill/>
          <a:ln w="25400">
            <a:noFill/>
            <a:miter lim="800000"/>
            <a:headEnd/>
            <a:tailEnd/>
          </a:ln>
        </p:spPr>
        <p:txBody>
          <a:bodyPr>
            <a:spAutoFit/>
          </a:bodyPr>
          <a:lstStyle/>
          <a:p>
            <a:pPr>
              <a:defRPr/>
            </a:pPr>
            <a:r>
              <a:rPr lang="sl-SI" dirty="0">
                <a:solidFill>
                  <a:schemeClr val="tx2">
                    <a:lumMod val="60000"/>
                    <a:lumOff val="40000"/>
                  </a:schemeClr>
                </a:solidFill>
                <a:latin typeface="+mn-lt"/>
              </a:rPr>
              <a:t>Poišči ekstreme funkcije </a:t>
            </a:r>
            <a:r>
              <a:rPr lang="sl-SI" i="1" dirty="0">
                <a:solidFill>
                  <a:schemeClr val="tx2">
                    <a:lumMod val="60000"/>
                    <a:lumOff val="40000"/>
                  </a:schemeClr>
                </a:solidFill>
                <a:latin typeface="Georgia" pitchFamily="18" charset="0"/>
              </a:rPr>
              <a:t>f(x,y)</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a:t>
            </a:r>
            <a:r>
              <a:rPr lang="en-US" baseline="30000"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+xy-y</a:t>
            </a:r>
            <a:r>
              <a:rPr lang="en-US" baseline="30000"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Times New Roman" pitchFamily="18" charset="0"/>
              </a:rPr>
              <a:t>4</a:t>
            </a:r>
            <a:r>
              <a:rPr lang="en-US" i="1" dirty="0">
                <a:solidFill>
                  <a:schemeClr val="tx2">
                    <a:lumMod val="60000"/>
                    <a:lumOff val="40000"/>
                  </a:schemeClr>
                </a:solidFill>
                <a:latin typeface="Georgia" pitchFamily="18" charset="0"/>
              </a:rPr>
              <a:t>y </a:t>
            </a:r>
            <a:r>
              <a:rPr lang="en-US" dirty="0" err="1">
                <a:solidFill>
                  <a:schemeClr val="tx2">
                    <a:lumMod val="60000"/>
                    <a:lumOff val="40000"/>
                  </a:schemeClr>
                </a:solidFill>
                <a:latin typeface="+mn-lt"/>
              </a:rPr>
              <a:t>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trikotniku</a:t>
            </a:r>
            <a:r>
              <a:rPr lang="en-US" dirty="0">
                <a:solidFill>
                  <a:schemeClr val="tx2">
                    <a:lumMod val="60000"/>
                    <a:lumOff val="40000"/>
                  </a:schemeClr>
                </a:solidFill>
                <a:latin typeface="+mn-lt"/>
              </a:rPr>
              <a:t> z </a:t>
            </a:r>
            <a:r>
              <a:rPr lang="sl-SI" dirty="0">
                <a:solidFill>
                  <a:schemeClr val="tx2">
                    <a:lumMod val="60000"/>
                    <a:lumOff val="40000"/>
                  </a:schemeClr>
                </a:solidFill>
                <a:latin typeface="+mn-lt"/>
              </a:rPr>
              <a:t>oglišči </a:t>
            </a:r>
            <a:r>
              <a:rPr lang="sl-SI" i="1" dirty="0">
                <a:solidFill>
                  <a:schemeClr val="tx2">
                    <a:lumMod val="60000"/>
                    <a:lumOff val="40000"/>
                  </a:schemeClr>
                </a:solidFill>
                <a:latin typeface="Georgia" pitchFamily="18" charset="0"/>
              </a:rPr>
              <a:t>A</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0,1</a:t>
            </a:r>
            <a:r>
              <a:rPr lang="en-US" i="1" dirty="0">
                <a:solidFill>
                  <a:schemeClr val="tx2">
                    <a:lumMod val="60000"/>
                    <a:lumOff val="40000"/>
                  </a:schemeClr>
                </a:solidFill>
                <a:latin typeface="Georgia" pitchFamily="18" charset="0"/>
              </a:rPr>
              <a:t>), B(</a:t>
            </a:r>
            <a:r>
              <a:rPr lang="en-US" dirty="0">
                <a:solidFill>
                  <a:schemeClr val="tx2">
                    <a:lumMod val="60000"/>
                    <a:lumOff val="40000"/>
                  </a:schemeClr>
                </a:solidFill>
                <a:latin typeface="Times New Roman" pitchFamily="18" charset="0"/>
              </a:rPr>
              <a:t>3,4</a:t>
            </a:r>
            <a:r>
              <a:rPr lang="en-US" i="1" dirty="0">
                <a:solidFill>
                  <a:schemeClr val="tx2">
                    <a:lumMod val="60000"/>
                    <a:lumOff val="40000"/>
                  </a:schemeClr>
                </a:solidFill>
                <a:latin typeface="Georgia" pitchFamily="18" charset="0"/>
              </a:rPr>
              <a:t>), C</a:t>
            </a:r>
            <a:r>
              <a:rPr lang="en-US" dirty="0">
                <a:solidFill>
                  <a:schemeClr val="tx2">
                    <a:lumMod val="60000"/>
                    <a:lumOff val="40000"/>
                  </a:schemeClr>
                </a:solidFill>
                <a:latin typeface="Times New Roman" pitchFamily="18" charset="0"/>
              </a:rPr>
              <a:t>(-1,4</a:t>
            </a:r>
            <a:r>
              <a:rPr lang="en-US" i="1" dirty="0">
                <a:solidFill>
                  <a:schemeClr val="tx2">
                    <a:lumMod val="60000"/>
                    <a:lumOff val="40000"/>
                  </a:schemeClr>
                </a:solidFill>
                <a:latin typeface="Georgia" pitchFamily="18" charset="0"/>
              </a:rPr>
              <a:t>).</a:t>
            </a:r>
            <a:endParaRPr lang="en-GB" dirty="0">
              <a:solidFill>
                <a:schemeClr val="tx2">
                  <a:lumMod val="60000"/>
                  <a:lumOff val="40000"/>
                </a:schemeClr>
              </a:solidFill>
            </a:endParaRPr>
          </a:p>
        </p:txBody>
      </p:sp>
      <p:graphicFrame>
        <p:nvGraphicFramePr>
          <p:cNvPr id="53296" name="Object 2"/>
          <p:cNvGraphicFramePr>
            <a:graphicFrameLocks noChangeAspect="1"/>
          </p:cNvGraphicFramePr>
          <p:nvPr/>
        </p:nvGraphicFramePr>
        <p:xfrm>
          <a:off x="2193925" y="1371600"/>
          <a:ext cx="1392238" cy="658813"/>
        </p:xfrm>
        <a:graphic>
          <a:graphicData uri="http://schemas.openxmlformats.org/presentationml/2006/ole">
            <mc:AlternateContent xmlns:mc="http://schemas.openxmlformats.org/markup-compatibility/2006">
              <mc:Choice xmlns:v="urn:schemas-microsoft-com:vml" Requires="v">
                <p:oleObj spid="_x0000_s33238" name="Equation" r:id="rId3" imgW="952200" imgH="457200" progId="Equation.DSMT4">
                  <p:embed/>
                </p:oleObj>
              </mc:Choice>
              <mc:Fallback>
                <p:oleObj name="Equation" r:id="rId3" imgW="952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1371600"/>
                        <a:ext cx="1392238"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97" name="Object 3"/>
          <p:cNvGraphicFramePr>
            <a:graphicFrameLocks noChangeAspect="1"/>
          </p:cNvGraphicFramePr>
          <p:nvPr/>
        </p:nvGraphicFramePr>
        <p:xfrm>
          <a:off x="382588" y="1371600"/>
          <a:ext cx="1336675" cy="665163"/>
        </p:xfrm>
        <a:graphic>
          <a:graphicData uri="http://schemas.openxmlformats.org/presentationml/2006/ole">
            <mc:AlternateContent xmlns:mc="http://schemas.openxmlformats.org/markup-compatibility/2006">
              <mc:Choice xmlns:v="urn:schemas-microsoft-com:vml" Requires="v">
                <p:oleObj spid="_x0000_s33239" name="Equation" r:id="rId5" imgW="952200" imgH="482400" progId="Equation.DSMT4">
                  <p:embed/>
                </p:oleObj>
              </mc:Choice>
              <mc:Fallback>
                <p:oleObj name="Equation" r:id="rId5" imgW="952200" imgH="482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88" y="1371600"/>
                        <a:ext cx="1336675"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98" name="AutoShape 50"/>
          <p:cNvSpPr>
            <a:spLocks noChangeArrowheads="1"/>
          </p:cNvSpPr>
          <p:nvPr/>
        </p:nvSpPr>
        <p:spPr bwMode="auto">
          <a:xfrm>
            <a:off x="1812925" y="16764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sp>
        <p:nvSpPr>
          <p:cNvPr id="53299" name="AutoShape 51"/>
          <p:cNvSpPr>
            <a:spLocks noChangeArrowheads="1"/>
          </p:cNvSpPr>
          <p:nvPr/>
        </p:nvSpPr>
        <p:spPr bwMode="auto">
          <a:xfrm>
            <a:off x="3641725" y="16764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00" name="Object 4"/>
          <p:cNvGraphicFramePr>
            <a:graphicFrameLocks noChangeAspect="1"/>
          </p:cNvGraphicFramePr>
          <p:nvPr/>
        </p:nvGraphicFramePr>
        <p:xfrm>
          <a:off x="3941763" y="1447800"/>
          <a:ext cx="538162" cy="622300"/>
        </p:xfrm>
        <a:graphic>
          <a:graphicData uri="http://schemas.openxmlformats.org/presentationml/2006/ole">
            <mc:AlternateContent xmlns:mc="http://schemas.openxmlformats.org/markup-compatibility/2006">
              <mc:Choice xmlns:v="urn:schemas-microsoft-com:vml" Requires="v">
                <p:oleObj spid="_x0000_s33240" name="Equation" r:id="rId7" imgW="368280" imgH="431640" progId="Equation.DSMT4">
                  <p:embed/>
                </p:oleObj>
              </mc:Choice>
              <mc:Fallback>
                <p:oleObj name="Equation" r:id="rId7" imgW="368280" imgH="43164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1763" y="1447800"/>
                        <a:ext cx="53816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01" name="Text Box 53"/>
          <p:cNvSpPr txBox="1">
            <a:spLocks noChangeArrowheads="1"/>
          </p:cNvSpPr>
          <p:nvPr/>
        </p:nvSpPr>
        <p:spPr bwMode="auto">
          <a:xfrm>
            <a:off x="4708525" y="1447800"/>
            <a:ext cx="1981200" cy="581025"/>
          </a:xfrm>
          <a:prstGeom prst="rect">
            <a:avLst/>
          </a:prstGeom>
          <a:noFill/>
          <a:ln w="25400">
            <a:noFill/>
            <a:miter lim="800000"/>
            <a:headEnd/>
            <a:tailEnd/>
          </a:ln>
        </p:spPr>
        <p:txBody>
          <a:bodyPr>
            <a:spAutoFit/>
          </a:bodyPr>
          <a:lstStyle/>
          <a:p>
            <a:pPr>
              <a:defRPr/>
            </a:pPr>
            <a:r>
              <a:rPr lang="en-US" sz="1600" dirty="0" err="1">
                <a:solidFill>
                  <a:schemeClr val="tx2">
                    <a:lumMod val="60000"/>
                    <a:lumOff val="40000"/>
                  </a:schemeClr>
                </a:solidFill>
                <a:latin typeface="+mn-lt"/>
              </a:rPr>
              <a:t>stacionarna</a:t>
            </a:r>
            <a:r>
              <a:rPr lang="en-US" sz="1600" dirty="0">
                <a:solidFill>
                  <a:schemeClr val="tx2">
                    <a:lumMod val="60000"/>
                    <a:lumOff val="40000"/>
                  </a:schemeClr>
                </a:solidFill>
                <a:latin typeface="+mn-lt"/>
              </a:rPr>
              <a:t> to</a:t>
            </a:r>
            <a:r>
              <a:rPr lang="sl-SI" sz="1600" dirty="0" err="1">
                <a:solidFill>
                  <a:schemeClr val="tx2">
                    <a:lumMod val="60000"/>
                    <a:lumOff val="40000"/>
                  </a:schemeClr>
                </a:solidFill>
                <a:latin typeface="+mn-lt"/>
              </a:rPr>
              <a:t>čka</a:t>
            </a:r>
            <a:r>
              <a:rPr lang="sl-SI" sz="1600" dirty="0">
                <a:solidFill>
                  <a:schemeClr val="tx2">
                    <a:lumMod val="60000"/>
                    <a:lumOff val="40000"/>
                  </a:schemeClr>
                </a:solidFill>
                <a:latin typeface="+mn-lt"/>
              </a:rPr>
              <a:t> </a:t>
            </a:r>
            <a:r>
              <a:rPr lang="sl-SI" sz="1600" i="1" dirty="0">
                <a:solidFill>
                  <a:schemeClr val="tx2">
                    <a:lumMod val="60000"/>
                    <a:lumOff val="40000"/>
                  </a:schemeClr>
                </a:solidFill>
                <a:latin typeface="Georgia" pitchFamily="18" charset="0"/>
              </a:rPr>
              <a:t>T</a:t>
            </a:r>
            <a:r>
              <a:rPr lang="sl-SI" sz="1600" baseline="-25000" dirty="0">
                <a:solidFill>
                  <a:schemeClr val="tx2">
                    <a:lumMod val="60000"/>
                    <a:lumOff val="40000"/>
                  </a:schemeClr>
                </a:solidFill>
                <a:latin typeface="Times New Roman" pitchFamily="18" charset="0"/>
              </a:rPr>
              <a:t>1</a:t>
            </a:r>
            <a:r>
              <a:rPr lang="sl-SI" sz="1600" dirty="0">
                <a:solidFill>
                  <a:schemeClr val="tx2">
                    <a:lumMod val="60000"/>
                    <a:lumOff val="40000"/>
                  </a:schemeClr>
                </a:solidFill>
                <a:latin typeface="Times New Roman" pitchFamily="18" charset="0"/>
              </a:rPr>
              <a:t>(0,2)</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f</a:t>
            </a:r>
            <a:r>
              <a:rPr lang="sl-SI" sz="1600" dirty="0">
                <a:solidFill>
                  <a:schemeClr val="tx2">
                    <a:lumMod val="60000"/>
                    <a:lumOff val="40000"/>
                  </a:schemeClr>
                </a:solidFill>
                <a:latin typeface="Times New Roman" pitchFamily="18" charset="0"/>
              </a:rPr>
              <a:t>(0,2)</a:t>
            </a:r>
            <a:r>
              <a:rPr lang="en-US" sz="1600" dirty="0">
                <a:solidFill>
                  <a:schemeClr val="tx2">
                    <a:lumMod val="60000"/>
                    <a:lumOff val="40000"/>
                  </a:schemeClr>
                </a:solidFill>
                <a:latin typeface="Times New Roman" pitchFamily="18" charset="0"/>
              </a:rPr>
              <a:t>=4.</a:t>
            </a:r>
            <a:endParaRPr lang="en-GB" sz="1600" dirty="0">
              <a:solidFill>
                <a:schemeClr val="tx2">
                  <a:lumMod val="60000"/>
                  <a:lumOff val="40000"/>
                </a:schemeClr>
              </a:solidFill>
              <a:latin typeface="Times New Roman" pitchFamily="18" charset="0"/>
            </a:endParaRPr>
          </a:p>
        </p:txBody>
      </p:sp>
      <p:sp>
        <p:nvSpPr>
          <p:cNvPr id="53311" name="Line 63"/>
          <p:cNvSpPr>
            <a:spLocks noChangeShapeType="1"/>
          </p:cNvSpPr>
          <p:nvPr/>
        </p:nvSpPr>
        <p:spPr bwMode="auto">
          <a:xfrm>
            <a:off x="6096000" y="3757613"/>
            <a:ext cx="533400" cy="1638300"/>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grpSp>
        <p:nvGrpSpPr>
          <p:cNvPr id="4" name="Group 129"/>
          <p:cNvGrpSpPr>
            <a:grpSpLocks/>
          </p:cNvGrpSpPr>
          <p:nvPr/>
        </p:nvGrpSpPr>
        <p:grpSpPr bwMode="auto">
          <a:xfrm>
            <a:off x="5708650" y="3567113"/>
            <a:ext cx="2895600" cy="2195512"/>
            <a:chOff x="3600" y="2352"/>
            <a:chExt cx="1824" cy="1383"/>
          </a:xfrm>
        </p:grpSpPr>
        <p:sp>
          <p:nvSpPr>
            <p:cNvPr id="32829" name="Freeform 122"/>
            <p:cNvSpPr>
              <a:spLocks/>
            </p:cNvSpPr>
            <p:nvPr/>
          </p:nvSpPr>
          <p:spPr bwMode="auto">
            <a:xfrm>
              <a:off x="3846" y="2478"/>
              <a:ext cx="1344" cy="1008"/>
            </a:xfrm>
            <a:custGeom>
              <a:avLst/>
              <a:gdLst>
                <a:gd name="T0" fmla="*/ 0 w 1344"/>
                <a:gd name="T1" fmla="*/ 0 h 1008"/>
                <a:gd name="T2" fmla="*/ 336 w 1344"/>
                <a:gd name="T3" fmla="*/ 1008 h 1008"/>
                <a:gd name="T4" fmla="*/ 1344 w 1344"/>
                <a:gd name="T5" fmla="*/ 0 h 1008"/>
                <a:gd name="T6" fmla="*/ 0 w 1344"/>
                <a:gd name="T7" fmla="*/ 0 h 1008"/>
                <a:gd name="T8" fmla="*/ 0 60000 65536"/>
                <a:gd name="T9" fmla="*/ 0 60000 65536"/>
                <a:gd name="T10" fmla="*/ 0 60000 65536"/>
                <a:gd name="T11" fmla="*/ 0 60000 65536"/>
                <a:gd name="T12" fmla="*/ 0 w 1344"/>
                <a:gd name="T13" fmla="*/ 0 h 1008"/>
                <a:gd name="T14" fmla="*/ 1344 w 1344"/>
                <a:gd name="T15" fmla="*/ 1008 h 1008"/>
              </a:gdLst>
              <a:ahLst/>
              <a:cxnLst>
                <a:cxn ang="T8">
                  <a:pos x="T0" y="T1"/>
                </a:cxn>
                <a:cxn ang="T9">
                  <a:pos x="T2" y="T3"/>
                </a:cxn>
                <a:cxn ang="T10">
                  <a:pos x="T4" y="T5"/>
                </a:cxn>
                <a:cxn ang="T11">
                  <a:pos x="T6" y="T7"/>
                </a:cxn>
              </a:cxnLst>
              <a:rect l="T12" t="T13" r="T14" b="T15"/>
              <a:pathLst>
                <a:path w="1344" h="1008">
                  <a:moveTo>
                    <a:pt x="0" y="0"/>
                  </a:moveTo>
                  <a:lnTo>
                    <a:pt x="336" y="1008"/>
                  </a:lnTo>
                  <a:lnTo>
                    <a:pt x="1344" y="0"/>
                  </a:lnTo>
                  <a:lnTo>
                    <a:pt x="0" y="0"/>
                  </a:lnTo>
                  <a:close/>
                </a:path>
              </a:pathLst>
            </a:custGeom>
            <a:noFill/>
            <a:ln w="9525">
              <a:solidFill>
                <a:schemeClr val="bg1"/>
              </a:solidFill>
              <a:round/>
              <a:headEnd/>
              <a:tailEnd/>
            </a:ln>
          </p:spPr>
          <p:txBody>
            <a:bodyPr>
              <a:spAutoFit/>
            </a:bodyPr>
            <a:lstStyle/>
            <a:p>
              <a:endParaRPr lang="sl-SI"/>
            </a:p>
          </p:txBody>
        </p:sp>
        <p:sp>
          <p:nvSpPr>
            <p:cNvPr id="31799" name="Text Box 66"/>
            <p:cNvSpPr txBox="1">
              <a:spLocks noChangeArrowheads="1"/>
            </p:cNvSpPr>
            <p:nvPr/>
          </p:nvSpPr>
          <p:spPr bwMode="auto">
            <a:xfrm>
              <a:off x="3936" y="3504"/>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A</a:t>
              </a:r>
              <a:endParaRPr lang="en-GB" i="1" dirty="0">
                <a:solidFill>
                  <a:schemeClr val="tx2">
                    <a:lumMod val="60000"/>
                    <a:lumOff val="40000"/>
                  </a:schemeClr>
                </a:solidFill>
                <a:latin typeface="Georgia" pitchFamily="18" charset="0"/>
              </a:endParaRPr>
            </a:p>
          </p:txBody>
        </p:sp>
        <p:sp>
          <p:nvSpPr>
            <p:cNvPr id="31800" name="Text Box 67"/>
            <p:cNvSpPr txBox="1">
              <a:spLocks noChangeArrowheads="1"/>
            </p:cNvSpPr>
            <p:nvPr/>
          </p:nvSpPr>
          <p:spPr bwMode="auto">
            <a:xfrm>
              <a:off x="5184" y="2352"/>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B</a:t>
              </a:r>
              <a:endParaRPr lang="en-GB" i="1" dirty="0">
                <a:solidFill>
                  <a:schemeClr val="tx2">
                    <a:lumMod val="60000"/>
                    <a:lumOff val="40000"/>
                  </a:schemeClr>
                </a:solidFill>
                <a:latin typeface="Georgia" pitchFamily="18" charset="0"/>
              </a:endParaRPr>
            </a:p>
          </p:txBody>
        </p:sp>
        <p:sp>
          <p:nvSpPr>
            <p:cNvPr id="31801" name="Text Box 68"/>
            <p:cNvSpPr txBox="1">
              <a:spLocks noChangeArrowheads="1"/>
            </p:cNvSpPr>
            <p:nvPr/>
          </p:nvSpPr>
          <p:spPr bwMode="auto">
            <a:xfrm>
              <a:off x="3600" y="2352"/>
              <a:ext cx="240" cy="231"/>
            </a:xfrm>
            <a:prstGeom prst="rect">
              <a:avLst/>
            </a:prstGeom>
            <a:noFill/>
            <a:ln w="25400">
              <a:noFill/>
              <a:miter lim="800000"/>
              <a:headEnd/>
              <a:tailEnd/>
            </a:ln>
          </p:spPr>
          <p:txBody>
            <a:bodyPr>
              <a:spAutoFit/>
            </a:bodyPr>
            <a:lstStyle/>
            <a:p>
              <a:pPr algn="ctr">
                <a:defRPr/>
              </a:pPr>
              <a:r>
                <a:rPr lang="sl-SI" i="1" dirty="0">
                  <a:solidFill>
                    <a:schemeClr val="tx2">
                      <a:lumMod val="60000"/>
                      <a:lumOff val="40000"/>
                    </a:schemeClr>
                  </a:solidFill>
                  <a:latin typeface="Georgia" pitchFamily="18" charset="0"/>
                </a:rPr>
                <a:t>C</a:t>
              </a:r>
              <a:endParaRPr lang="en-GB" i="1" dirty="0">
                <a:solidFill>
                  <a:schemeClr val="tx2">
                    <a:lumMod val="60000"/>
                    <a:lumOff val="40000"/>
                  </a:schemeClr>
                </a:solidFill>
                <a:latin typeface="Georgia" pitchFamily="18" charset="0"/>
              </a:endParaRPr>
            </a:p>
          </p:txBody>
        </p:sp>
      </p:grpSp>
      <p:grpSp>
        <p:nvGrpSpPr>
          <p:cNvPr id="5" name="Group 126"/>
          <p:cNvGrpSpPr>
            <a:grpSpLocks/>
          </p:cNvGrpSpPr>
          <p:nvPr/>
        </p:nvGrpSpPr>
        <p:grpSpPr bwMode="auto">
          <a:xfrm>
            <a:off x="6597650" y="4578350"/>
            <a:ext cx="284163" cy="285750"/>
            <a:chOff x="4151" y="2990"/>
            <a:chExt cx="179" cy="180"/>
          </a:xfrm>
        </p:grpSpPr>
        <p:sp>
          <p:nvSpPr>
            <p:cNvPr id="32828" name="Oval 85"/>
            <p:cNvSpPr>
              <a:spLocks noChangeArrowheads="1"/>
            </p:cNvSpPr>
            <p:nvPr/>
          </p:nvSpPr>
          <p:spPr bwMode="auto">
            <a:xfrm>
              <a:off x="4151" y="3122"/>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7" name="Object 19"/>
            <p:cNvGraphicFramePr>
              <a:graphicFrameLocks noChangeAspect="1"/>
            </p:cNvGraphicFramePr>
            <p:nvPr/>
          </p:nvGraphicFramePr>
          <p:xfrm>
            <a:off x="4219" y="2990"/>
            <a:ext cx="111" cy="120"/>
          </p:xfrm>
          <a:graphic>
            <a:graphicData uri="http://schemas.openxmlformats.org/presentationml/2006/ole">
              <mc:AlternateContent xmlns:mc="http://schemas.openxmlformats.org/markup-compatibility/2006">
                <mc:Choice xmlns:v="urn:schemas-microsoft-com:vml" Requires="v">
                  <p:oleObj spid="_x0000_s33241" name="Equation" r:id="rId9" imgW="126720" imgH="164880" progId="Equation.3">
                    <p:embed/>
                  </p:oleObj>
                </mc:Choice>
                <mc:Fallback>
                  <p:oleObj name="Equation" r:id="rId9" imgW="126720" imgH="164880"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9" y="2990"/>
                          <a:ext cx="111" cy="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335" name="Freeform 87"/>
          <p:cNvSpPr>
            <a:spLocks/>
          </p:cNvSpPr>
          <p:nvPr/>
        </p:nvSpPr>
        <p:spPr bwMode="auto">
          <a:xfrm>
            <a:off x="5875338" y="4618038"/>
            <a:ext cx="661987" cy="533400"/>
          </a:xfrm>
          <a:custGeom>
            <a:avLst/>
            <a:gdLst>
              <a:gd name="T0" fmla="*/ 2147483647 w 321"/>
              <a:gd name="T1" fmla="*/ 2147483647 h 321"/>
              <a:gd name="T2" fmla="*/ 2147483647 w 321"/>
              <a:gd name="T3" fmla="*/ 2147483647 h 321"/>
              <a:gd name="T4" fmla="*/ 2147483647 w 321"/>
              <a:gd name="T5" fmla="*/ 2147483647 h 321"/>
              <a:gd name="T6" fmla="*/ 2147483647 w 321"/>
              <a:gd name="T7" fmla="*/ 2147483647 h 321"/>
              <a:gd name="T8" fmla="*/ 2147483647 w 321"/>
              <a:gd name="T9" fmla="*/ 2147483647 h 321"/>
              <a:gd name="T10" fmla="*/ 2147483647 w 321"/>
              <a:gd name="T11" fmla="*/ 2147483647 h 321"/>
              <a:gd name="T12" fmla="*/ 2147483647 w 321"/>
              <a:gd name="T13" fmla="*/ 2147483647 h 321"/>
              <a:gd name="T14" fmla="*/ 2147483647 w 321"/>
              <a:gd name="T15" fmla="*/ 2147483647 h 321"/>
              <a:gd name="T16" fmla="*/ 2147483647 w 321"/>
              <a:gd name="T17" fmla="*/ 2147483647 h 321"/>
              <a:gd name="T18" fmla="*/ 2147483647 w 321"/>
              <a:gd name="T19" fmla="*/ 2147483647 h 321"/>
              <a:gd name="T20" fmla="*/ 2147483647 w 321"/>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1"/>
              <a:gd name="T34" fmla="*/ 0 h 321"/>
              <a:gd name="T35" fmla="*/ 321 w 321"/>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1" h="321">
                <a:moveTo>
                  <a:pt x="177" y="6"/>
                </a:moveTo>
                <a:cubicBezTo>
                  <a:pt x="149" y="0"/>
                  <a:pt x="125" y="2"/>
                  <a:pt x="97" y="11"/>
                </a:cubicBezTo>
                <a:cubicBezTo>
                  <a:pt x="73" y="28"/>
                  <a:pt x="47" y="43"/>
                  <a:pt x="22" y="59"/>
                </a:cubicBezTo>
                <a:cubicBezTo>
                  <a:pt x="12" y="73"/>
                  <a:pt x="1" y="107"/>
                  <a:pt x="1" y="107"/>
                </a:cubicBezTo>
                <a:cubicBezTo>
                  <a:pt x="2" y="119"/>
                  <a:pt x="0" y="197"/>
                  <a:pt x="17" y="214"/>
                </a:cubicBezTo>
                <a:cubicBezTo>
                  <a:pt x="55" y="251"/>
                  <a:pt x="113" y="263"/>
                  <a:pt x="161" y="278"/>
                </a:cubicBezTo>
                <a:cubicBezTo>
                  <a:pt x="225" y="321"/>
                  <a:pt x="210" y="316"/>
                  <a:pt x="289" y="310"/>
                </a:cubicBezTo>
                <a:cubicBezTo>
                  <a:pt x="306" y="283"/>
                  <a:pt x="311" y="274"/>
                  <a:pt x="321" y="246"/>
                </a:cubicBezTo>
                <a:cubicBezTo>
                  <a:pt x="313" y="157"/>
                  <a:pt x="310" y="140"/>
                  <a:pt x="262" y="70"/>
                </a:cubicBezTo>
                <a:cubicBezTo>
                  <a:pt x="249" y="51"/>
                  <a:pt x="224" y="25"/>
                  <a:pt x="203" y="17"/>
                </a:cubicBezTo>
                <a:cubicBezTo>
                  <a:pt x="194" y="14"/>
                  <a:pt x="168" y="6"/>
                  <a:pt x="177" y="6"/>
                </a:cubicBezTo>
                <a:close/>
              </a:path>
            </a:pathLst>
          </a:custGeom>
          <a:noFill/>
          <a:ln w="25400">
            <a:solidFill>
              <a:srgbClr val="FF9900"/>
            </a:solidFill>
            <a:round/>
            <a:headEnd/>
            <a:tailEnd/>
          </a:ln>
        </p:spPr>
        <p:txBody>
          <a:bodyPr anchor="ctr">
            <a:spAutoFit/>
          </a:bodyPr>
          <a:lstStyle/>
          <a:p>
            <a:endParaRPr lang="sl-SI"/>
          </a:p>
        </p:txBody>
      </p:sp>
      <p:sp>
        <p:nvSpPr>
          <p:cNvPr id="53336" name="Freeform 88"/>
          <p:cNvSpPr>
            <a:spLocks/>
          </p:cNvSpPr>
          <p:nvPr/>
        </p:nvSpPr>
        <p:spPr bwMode="auto">
          <a:xfrm>
            <a:off x="8024813" y="3398838"/>
            <a:ext cx="509587" cy="509587"/>
          </a:xfrm>
          <a:custGeom>
            <a:avLst/>
            <a:gdLst>
              <a:gd name="T0" fmla="*/ 2147483647 w 321"/>
              <a:gd name="T1" fmla="*/ 2147483647 h 321"/>
              <a:gd name="T2" fmla="*/ 2147483647 w 321"/>
              <a:gd name="T3" fmla="*/ 2147483647 h 321"/>
              <a:gd name="T4" fmla="*/ 2147483647 w 321"/>
              <a:gd name="T5" fmla="*/ 2147483647 h 321"/>
              <a:gd name="T6" fmla="*/ 2147483647 w 321"/>
              <a:gd name="T7" fmla="*/ 2147483647 h 321"/>
              <a:gd name="T8" fmla="*/ 2147483647 w 321"/>
              <a:gd name="T9" fmla="*/ 2147483647 h 321"/>
              <a:gd name="T10" fmla="*/ 2147483647 w 321"/>
              <a:gd name="T11" fmla="*/ 2147483647 h 321"/>
              <a:gd name="T12" fmla="*/ 2147483647 w 321"/>
              <a:gd name="T13" fmla="*/ 2147483647 h 321"/>
              <a:gd name="T14" fmla="*/ 2147483647 w 321"/>
              <a:gd name="T15" fmla="*/ 2147483647 h 321"/>
              <a:gd name="T16" fmla="*/ 2147483647 w 321"/>
              <a:gd name="T17" fmla="*/ 2147483647 h 321"/>
              <a:gd name="T18" fmla="*/ 2147483647 w 321"/>
              <a:gd name="T19" fmla="*/ 2147483647 h 321"/>
              <a:gd name="T20" fmla="*/ 2147483647 w 321"/>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1"/>
              <a:gd name="T34" fmla="*/ 0 h 321"/>
              <a:gd name="T35" fmla="*/ 321 w 321"/>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1" h="321">
                <a:moveTo>
                  <a:pt x="177" y="6"/>
                </a:moveTo>
                <a:cubicBezTo>
                  <a:pt x="149" y="0"/>
                  <a:pt x="125" y="2"/>
                  <a:pt x="97" y="11"/>
                </a:cubicBezTo>
                <a:cubicBezTo>
                  <a:pt x="73" y="28"/>
                  <a:pt x="47" y="43"/>
                  <a:pt x="22" y="59"/>
                </a:cubicBezTo>
                <a:cubicBezTo>
                  <a:pt x="12" y="73"/>
                  <a:pt x="1" y="107"/>
                  <a:pt x="1" y="107"/>
                </a:cubicBezTo>
                <a:cubicBezTo>
                  <a:pt x="2" y="119"/>
                  <a:pt x="0" y="197"/>
                  <a:pt x="17" y="214"/>
                </a:cubicBezTo>
                <a:cubicBezTo>
                  <a:pt x="55" y="251"/>
                  <a:pt x="113" y="263"/>
                  <a:pt x="161" y="278"/>
                </a:cubicBezTo>
                <a:cubicBezTo>
                  <a:pt x="225" y="321"/>
                  <a:pt x="210" y="316"/>
                  <a:pt x="289" y="310"/>
                </a:cubicBezTo>
                <a:cubicBezTo>
                  <a:pt x="306" y="283"/>
                  <a:pt x="311" y="274"/>
                  <a:pt x="321" y="246"/>
                </a:cubicBezTo>
                <a:cubicBezTo>
                  <a:pt x="313" y="157"/>
                  <a:pt x="310" y="140"/>
                  <a:pt x="262" y="70"/>
                </a:cubicBezTo>
                <a:cubicBezTo>
                  <a:pt x="249" y="51"/>
                  <a:pt x="224" y="25"/>
                  <a:pt x="203" y="17"/>
                </a:cubicBezTo>
                <a:cubicBezTo>
                  <a:pt x="194" y="14"/>
                  <a:pt x="168" y="6"/>
                  <a:pt x="177" y="6"/>
                </a:cubicBezTo>
                <a:close/>
              </a:path>
            </a:pathLst>
          </a:custGeom>
          <a:noFill/>
          <a:ln w="25400">
            <a:solidFill>
              <a:srgbClr val="FF9900"/>
            </a:solidFill>
            <a:round/>
            <a:headEnd/>
            <a:tailEnd/>
          </a:ln>
        </p:spPr>
        <p:txBody>
          <a:bodyPr wrap="none" anchor="ctr">
            <a:spAutoFit/>
          </a:bodyPr>
          <a:lstStyle/>
          <a:p>
            <a:endParaRPr lang="sl-SI"/>
          </a:p>
        </p:txBody>
      </p:sp>
      <p:sp>
        <p:nvSpPr>
          <p:cNvPr id="53342" name="Line 94"/>
          <p:cNvSpPr>
            <a:spLocks noChangeShapeType="1"/>
          </p:cNvSpPr>
          <p:nvPr/>
        </p:nvSpPr>
        <p:spPr bwMode="auto">
          <a:xfrm flipV="1">
            <a:off x="6629400" y="3786188"/>
            <a:ext cx="1600200" cy="1571625"/>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sp>
        <p:nvSpPr>
          <p:cNvPr id="53341" name="Line 93"/>
          <p:cNvSpPr>
            <a:spLocks noChangeShapeType="1"/>
          </p:cNvSpPr>
          <p:nvPr/>
        </p:nvSpPr>
        <p:spPr bwMode="auto">
          <a:xfrm>
            <a:off x="6096000" y="3776663"/>
            <a:ext cx="2133600" cy="0"/>
          </a:xfrm>
          <a:prstGeom prst="line">
            <a:avLst/>
          </a:prstGeom>
          <a:noFill/>
          <a:ln w="25400">
            <a:solidFill>
              <a:schemeClr val="tx2">
                <a:lumMod val="60000"/>
                <a:lumOff val="40000"/>
              </a:schemeClr>
            </a:solidFill>
            <a:round/>
            <a:headEnd/>
            <a:tailEnd/>
          </a:ln>
        </p:spPr>
        <p:txBody>
          <a:bodyPr anchor="ctr">
            <a:spAutoFit/>
          </a:bodyPr>
          <a:lstStyle/>
          <a:p>
            <a:pPr>
              <a:defRPr/>
            </a:pPr>
            <a:endParaRPr lang="sl-SI"/>
          </a:p>
        </p:txBody>
      </p:sp>
      <p:grpSp>
        <p:nvGrpSpPr>
          <p:cNvPr id="6" name="Group 125"/>
          <p:cNvGrpSpPr>
            <a:grpSpLocks/>
          </p:cNvGrpSpPr>
          <p:nvPr/>
        </p:nvGrpSpPr>
        <p:grpSpPr bwMode="auto">
          <a:xfrm>
            <a:off x="6308725" y="3436938"/>
            <a:ext cx="334963" cy="361950"/>
            <a:chOff x="3936" y="2264"/>
            <a:chExt cx="211" cy="228"/>
          </a:xfrm>
        </p:grpSpPr>
        <p:sp>
          <p:nvSpPr>
            <p:cNvPr id="32827" name="Oval 97"/>
            <p:cNvSpPr>
              <a:spLocks noChangeArrowheads="1"/>
            </p:cNvSpPr>
            <p:nvPr/>
          </p:nvSpPr>
          <p:spPr bwMode="auto">
            <a:xfrm>
              <a:off x="3984" y="2444"/>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6" name="Object 18"/>
            <p:cNvGraphicFramePr>
              <a:graphicFrameLocks noChangeAspect="1"/>
            </p:cNvGraphicFramePr>
            <p:nvPr/>
          </p:nvGraphicFramePr>
          <p:xfrm>
            <a:off x="3936" y="2264"/>
            <a:ext cx="211" cy="203"/>
          </p:xfrm>
          <a:graphic>
            <a:graphicData uri="http://schemas.openxmlformats.org/presentationml/2006/ole">
              <mc:AlternateContent xmlns:mc="http://schemas.openxmlformats.org/markup-compatibility/2006">
                <mc:Choice xmlns:v="urn:schemas-microsoft-com:vml" Requires="v">
                  <p:oleObj spid="_x0000_s33242" name="Equation" r:id="rId11" imgW="241200" imgH="279360" progId="Equation.3">
                    <p:embed/>
                  </p:oleObj>
                </mc:Choice>
                <mc:Fallback>
                  <p:oleObj name="Equation" r:id="rId11" imgW="241200" imgH="279360" progId="Equation.3">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6" y="2264"/>
                          <a:ext cx="211" cy="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30"/>
          <p:cNvGrpSpPr>
            <a:grpSpLocks/>
          </p:cNvGrpSpPr>
          <p:nvPr/>
        </p:nvGrpSpPr>
        <p:grpSpPr bwMode="auto">
          <a:xfrm>
            <a:off x="8153400" y="3446463"/>
            <a:ext cx="282575" cy="358775"/>
            <a:chOff x="5136" y="2270"/>
            <a:chExt cx="178" cy="226"/>
          </a:xfrm>
        </p:grpSpPr>
        <p:sp>
          <p:nvSpPr>
            <p:cNvPr id="32826" name="Oval 82"/>
            <p:cNvSpPr>
              <a:spLocks noChangeArrowheads="1"/>
            </p:cNvSpPr>
            <p:nvPr/>
          </p:nvSpPr>
          <p:spPr bwMode="auto">
            <a:xfrm>
              <a:off x="5160" y="2448"/>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5" name="Object 17"/>
            <p:cNvGraphicFramePr>
              <a:graphicFrameLocks noChangeAspect="1"/>
            </p:cNvGraphicFramePr>
            <p:nvPr/>
          </p:nvGraphicFramePr>
          <p:xfrm>
            <a:off x="5136" y="2270"/>
            <a:ext cx="178" cy="120"/>
          </p:xfrm>
          <a:graphic>
            <a:graphicData uri="http://schemas.openxmlformats.org/presentationml/2006/ole">
              <mc:AlternateContent xmlns:mc="http://schemas.openxmlformats.org/markup-compatibility/2006">
                <mc:Choice xmlns:v="urn:schemas-microsoft-com:vml" Requires="v">
                  <p:oleObj spid="_x0000_s33243" name="Equation" r:id="rId13" imgW="203040" imgH="164880" progId="Equation.3">
                    <p:embed/>
                  </p:oleObj>
                </mc:Choice>
                <mc:Fallback>
                  <p:oleObj name="Equation" r:id="rId13" imgW="203040" imgH="164880"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 y="2270"/>
                          <a:ext cx="178" cy="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128"/>
          <p:cNvGrpSpPr>
            <a:grpSpLocks/>
          </p:cNvGrpSpPr>
          <p:nvPr/>
        </p:nvGrpSpPr>
        <p:grpSpPr bwMode="auto">
          <a:xfrm>
            <a:off x="5943600" y="3484563"/>
            <a:ext cx="190500" cy="320675"/>
            <a:chOff x="3744" y="2294"/>
            <a:chExt cx="120" cy="202"/>
          </a:xfrm>
        </p:grpSpPr>
        <p:sp>
          <p:nvSpPr>
            <p:cNvPr id="32825" name="Oval 76"/>
            <p:cNvSpPr>
              <a:spLocks noChangeArrowheads="1"/>
            </p:cNvSpPr>
            <p:nvPr/>
          </p:nvSpPr>
          <p:spPr bwMode="auto">
            <a:xfrm>
              <a:off x="3816" y="2448"/>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4" name="Object 16"/>
            <p:cNvGraphicFramePr>
              <a:graphicFrameLocks noChangeAspect="1"/>
            </p:cNvGraphicFramePr>
            <p:nvPr/>
          </p:nvGraphicFramePr>
          <p:xfrm>
            <a:off x="3744" y="2294"/>
            <a:ext cx="100" cy="129"/>
          </p:xfrm>
          <a:graphic>
            <a:graphicData uri="http://schemas.openxmlformats.org/presentationml/2006/ole">
              <mc:AlternateContent xmlns:mc="http://schemas.openxmlformats.org/markup-compatibility/2006">
                <mc:Choice xmlns:v="urn:schemas-microsoft-com:vml" Requires="v">
                  <p:oleObj spid="_x0000_s33244" name="Equation" r:id="rId15" imgW="114120" imgH="177480" progId="Equation.3">
                    <p:embed/>
                  </p:oleObj>
                </mc:Choice>
                <mc:Fallback>
                  <p:oleObj name="Equation" r:id="rId15" imgW="114120" imgH="17748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4" y="2294"/>
                          <a:ext cx="100" cy="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127"/>
          <p:cNvGrpSpPr>
            <a:grpSpLocks/>
          </p:cNvGrpSpPr>
          <p:nvPr/>
        </p:nvGrpSpPr>
        <p:grpSpPr bwMode="auto">
          <a:xfrm>
            <a:off x="6589713" y="5319713"/>
            <a:ext cx="198437" cy="279400"/>
            <a:chOff x="4151" y="3462"/>
            <a:chExt cx="125" cy="176"/>
          </a:xfrm>
        </p:grpSpPr>
        <p:sp>
          <p:nvSpPr>
            <p:cNvPr id="32824" name="Oval 73"/>
            <p:cNvSpPr>
              <a:spLocks noChangeArrowheads="1"/>
            </p:cNvSpPr>
            <p:nvPr/>
          </p:nvSpPr>
          <p:spPr bwMode="auto">
            <a:xfrm>
              <a:off x="4151" y="3462"/>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3" name="Object 15"/>
            <p:cNvGraphicFramePr>
              <a:graphicFrameLocks noChangeAspect="1"/>
            </p:cNvGraphicFramePr>
            <p:nvPr/>
          </p:nvGraphicFramePr>
          <p:xfrm>
            <a:off x="4176" y="3509"/>
            <a:ext cx="100" cy="129"/>
          </p:xfrm>
          <a:graphic>
            <a:graphicData uri="http://schemas.openxmlformats.org/presentationml/2006/ole">
              <mc:AlternateContent xmlns:mc="http://schemas.openxmlformats.org/markup-compatibility/2006">
                <mc:Choice xmlns:v="urn:schemas-microsoft-com:vml" Requires="v">
                  <p:oleObj spid="_x0000_s33245" name="Equation" r:id="rId17" imgW="114120" imgH="177480" progId="Equation.3">
                    <p:embed/>
                  </p:oleObj>
                </mc:Choice>
                <mc:Fallback>
                  <p:oleObj name="Equation" r:id="rId17" imgW="114120" imgH="177480"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6" y="3509"/>
                          <a:ext cx="100" cy="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131"/>
          <p:cNvGrpSpPr>
            <a:grpSpLocks/>
          </p:cNvGrpSpPr>
          <p:nvPr/>
        </p:nvGrpSpPr>
        <p:grpSpPr bwMode="auto">
          <a:xfrm>
            <a:off x="5951538" y="4752975"/>
            <a:ext cx="533400" cy="322263"/>
            <a:chOff x="3744" y="3099"/>
            <a:chExt cx="336" cy="203"/>
          </a:xfrm>
        </p:grpSpPr>
        <p:sp>
          <p:nvSpPr>
            <p:cNvPr id="32823" name="Oval 98"/>
            <p:cNvSpPr>
              <a:spLocks noChangeArrowheads="1"/>
            </p:cNvSpPr>
            <p:nvPr/>
          </p:nvSpPr>
          <p:spPr bwMode="auto">
            <a:xfrm>
              <a:off x="4032" y="3110"/>
              <a:ext cx="48" cy="48"/>
            </a:xfrm>
            <a:prstGeom prst="ellipse">
              <a:avLst/>
            </a:prstGeom>
            <a:solidFill>
              <a:srgbClr val="FF0000"/>
            </a:solidFill>
            <a:ln w="12700">
              <a:solidFill>
                <a:srgbClr val="FF0000"/>
              </a:solidFill>
              <a:round/>
              <a:headEnd/>
              <a:tailEnd/>
            </a:ln>
          </p:spPr>
          <p:txBody>
            <a:bodyPr wrap="none" anchor="ctr">
              <a:spAutoFit/>
            </a:bodyPr>
            <a:lstStyle/>
            <a:p>
              <a:endParaRPr lang="sl-SI"/>
            </a:p>
          </p:txBody>
        </p:sp>
        <p:graphicFrame>
          <p:nvGraphicFramePr>
            <p:cNvPr id="32782" name="Object 14"/>
            <p:cNvGraphicFramePr>
              <a:graphicFrameLocks noChangeAspect="1"/>
            </p:cNvGraphicFramePr>
            <p:nvPr/>
          </p:nvGraphicFramePr>
          <p:xfrm>
            <a:off x="3744" y="3099"/>
            <a:ext cx="300" cy="203"/>
          </p:xfrm>
          <a:graphic>
            <a:graphicData uri="http://schemas.openxmlformats.org/presentationml/2006/ole">
              <mc:AlternateContent xmlns:mc="http://schemas.openxmlformats.org/markup-compatibility/2006">
                <mc:Choice xmlns:v="urn:schemas-microsoft-com:vml" Requires="v">
                  <p:oleObj spid="_x0000_s33246" name="Equation" r:id="rId19" imgW="342720" imgH="279360" progId="Equation.3">
                    <p:embed/>
                  </p:oleObj>
                </mc:Choice>
                <mc:Fallback>
                  <p:oleObj name="Equation" r:id="rId19" imgW="342720" imgH="279360" progId="Equation.3">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44" y="3099"/>
                          <a:ext cx="300" cy="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3352" name="Object 5"/>
          <p:cNvGraphicFramePr>
            <a:graphicFrameLocks noChangeAspect="1"/>
          </p:cNvGraphicFramePr>
          <p:nvPr/>
        </p:nvGraphicFramePr>
        <p:xfrm>
          <a:off x="457200" y="2278063"/>
          <a:ext cx="1284288" cy="627062"/>
        </p:xfrm>
        <a:graphic>
          <a:graphicData uri="http://schemas.openxmlformats.org/presentationml/2006/ole">
            <mc:AlternateContent xmlns:mc="http://schemas.openxmlformats.org/markup-compatibility/2006">
              <mc:Choice xmlns:v="urn:schemas-microsoft-com:vml" Requires="v">
                <p:oleObj spid="_x0000_s33247" name="Equation" r:id="rId21" imgW="977760" imgH="457200" progId="Equation.DSMT4">
                  <p:embed/>
                </p:oleObj>
              </mc:Choice>
              <mc:Fallback>
                <p:oleObj name="Equation" r:id="rId21" imgW="977760" imgH="457200" progId="Equation.DSMT4">
                  <p:embed/>
                  <p:pic>
                    <p:nvPicPr>
                      <p:cNvPr id="0" name="Object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2278063"/>
                        <a:ext cx="1284288"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53" name="Object 6"/>
          <p:cNvGraphicFramePr>
            <a:graphicFrameLocks noChangeAspect="1"/>
          </p:cNvGraphicFramePr>
          <p:nvPr/>
        </p:nvGraphicFramePr>
        <p:xfrm>
          <a:off x="2276475" y="2300288"/>
          <a:ext cx="2698750" cy="523875"/>
        </p:xfrm>
        <a:graphic>
          <a:graphicData uri="http://schemas.openxmlformats.org/presentationml/2006/ole">
            <mc:AlternateContent xmlns:mc="http://schemas.openxmlformats.org/markup-compatibility/2006">
              <mc:Choice xmlns:v="urn:schemas-microsoft-com:vml" Requires="v">
                <p:oleObj spid="_x0000_s33248" name="Equation" r:id="rId23" imgW="2323800" imgH="457200" progId="Equation.DSMT4">
                  <p:embed/>
                </p:oleObj>
              </mc:Choice>
              <mc:Fallback>
                <p:oleObj name="Equation" r:id="rId23" imgW="2323800" imgH="457200"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76475" y="2300288"/>
                        <a:ext cx="26987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54" name="Object 7"/>
          <p:cNvGraphicFramePr>
            <a:graphicFrameLocks noChangeAspect="1"/>
          </p:cNvGraphicFramePr>
          <p:nvPr/>
        </p:nvGraphicFramePr>
        <p:xfrm>
          <a:off x="474663" y="2887663"/>
          <a:ext cx="1184275" cy="608012"/>
        </p:xfrm>
        <a:graphic>
          <a:graphicData uri="http://schemas.openxmlformats.org/presentationml/2006/ole">
            <mc:AlternateContent xmlns:mc="http://schemas.openxmlformats.org/markup-compatibility/2006">
              <mc:Choice xmlns:v="urn:schemas-microsoft-com:vml" Requires="v">
                <p:oleObj spid="_x0000_s33249" name="Equation" r:id="rId25" imgW="876240" imgH="457200" progId="Equation.DSMT4">
                  <p:embed/>
                </p:oleObj>
              </mc:Choice>
              <mc:Fallback>
                <p:oleObj name="Equation" r:id="rId25" imgW="876240" imgH="457200" progId="Equation.DSMT4">
                  <p:embed/>
                  <p:pic>
                    <p:nvPicPr>
                      <p:cNvPr id="0"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4663" y="2887663"/>
                        <a:ext cx="1184275"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5" name="AutoShape 107"/>
          <p:cNvSpPr>
            <a:spLocks noChangeArrowheads="1"/>
          </p:cNvSpPr>
          <p:nvPr/>
        </p:nvSpPr>
        <p:spPr bwMode="auto">
          <a:xfrm>
            <a:off x="1836738" y="25908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sp>
        <p:nvSpPr>
          <p:cNvPr id="53356" name="AutoShape 108"/>
          <p:cNvSpPr>
            <a:spLocks noChangeArrowheads="1"/>
          </p:cNvSpPr>
          <p:nvPr/>
        </p:nvSpPr>
        <p:spPr bwMode="auto">
          <a:xfrm>
            <a:off x="1828800" y="31242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57" name="Object 8"/>
          <p:cNvGraphicFramePr>
            <a:graphicFrameLocks noChangeAspect="1"/>
          </p:cNvGraphicFramePr>
          <p:nvPr/>
        </p:nvGraphicFramePr>
        <p:xfrm>
          <a:off x="2217738" y="2938463"/>
          <a:ext cx="3665537" cy="642937"/>
        </p:xfrm>
        <a:graphic>
          <a:graphicData uri="http://schemas.openxmlformats.org/presentationml/2006/ole">
            <mc:AlternateContent xmlns:mc="http://schemas.openxmlformats.org/markup-compatibility/2006">
              <mc:Choice xmlns:v="urn:schemas-microsoft-com:vml" Requires="v">
                <p:oleObj spid="_x0000_s33250" name="Equation" r:id="rId27" imgW="2793960" imgH="482400" progId="Equation.DSMT4">
                  <p:embed/>
                </p:oleObj>
              </mc:Choice>
              <mc:Fallback>
                <p:oleObj name="Equation" r:id="rId27" imgW="2793960" imgH="482400" progId="Equation.DSMT4">
                  <p:embed/>
                  <p:pic>
                    <p:nvPicPr>
                      <p:cNvPr id="0"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17738" y="2938463"/>
                        <a:ext cx="3665537"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59" name="Object 9"/>
          <p:cNvGraphicFramePr>
            <a:graphicFrameLocks noChangeAspect="1"/>
          </p:cNvGraphicFramePr>
          <p:nvPr/>
        </p:nvGraphicFramePr>
        <p:xfrm>
          <a:off x="452438" y="3878263"/>
          <a:ext cx="1492250" cy="608012"/>
        </p:xfrm>
        <a:graphic>
          <a:graphicData uri="http://schemas.openxmlformats.org/presentationml/2006/ole">
            <mc:AlternateContent xmlns:mc="http://schemas.openxmlformats.org/markup-compatibility/2006">
              <mc:Choice xmlns:v="urn:schemas-microsoft-com:vml" Requires="v">
                <p:oleObj spid="_x0000_s33251" name="Equation" r:id="rId29" imgW="1104840" imgH="457200" progId="Equation.DSMT4">
                  <p:embed/>
                </p:oleObj>
              </mc:Choice>
              <mc:Fallback>
                <p:oleObj name="Equation" r:id="rId29" imgW="1104840" imgH="457200" progId="Equation.DSMT4">
                  <p:embed/>
                  <p:pic>
                    <p:nvPicPr>
                      <p:cNvPr id="0" name="Object 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2438" y="3878263"/>
                        <a:ext cx="1492250"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60" name="AutoShape 112"/>
          <p:cNvSpPr>
            <a:spLocks noChangeArrowheads="1"/>
          </p:cNvSpPr>
          <p:nvPr/>
        </p:nvSpPr>
        <p:spPr bwMode="auto">
          <a:xfrm>
            <a:off x="1884363" y="4114800"/>
            <a:ext cx="228600" cy="152400"/>
          </a:xfrm>
          <a:prstGeom prst="notchedRightArrow">
            <a:avLst>
              <a:gd name="adj1" fmla="val 50000"/>
              <a:gd name="adj2" fmla="val 37500"/>
            </a:avLst>
          </a:prstGeom>
          <a:noFill/>
          <a:ln w="9525">
            <a:solidFill>
              <a:schemeClr val="tx2">
                <a:lumMod val="60000"/>
                <a:lumOff val="40000"/>
              </a:schemeClr>
            </a:solidFill>
            <a:miter lim="800000"/>
            <a:headEnd/>
            <a:tailEnd/>
          </a:ln>
        </p:spPr>
        <p:txBody>
          <a:bodyPr anchor="ctr">
            <a:spAutoFit/>
          </a:bodyPr>
          <a:lstStyle/>
          <a:p>
            <a:pPr>
              <a:defRPr/>
            </a:pPr>
            <a:endParaRPr lang="sl-SI"/>
          </a:p>
        </p:txBody>
      </p:sp>
      <p:graphicFrame>
        <p:nvGraphicFramePr>
          <p:cNvPr id="53361" name="Object 10"/>
          <p:cNvGraphicFramePr>
            <a:graphicFrameLocks noChangeAspect="1"/>
          </p:cNvGraphicFramePr>
          <p:nvPr/>
        </p:nvGraphicFramePr>
        <p:xfrm>
          <a:off x="2332038" y="3929063"/>
          <a:ext cx="3687762" cy="601662"/>
        </p:xfrm>
        <a:graphic>
          <a:graphicData uri="http://schemas.openxmlformats.org/presentationml/2006/ole">
            <mc:AlternateContent xmlns:mc="http://schemas.openxmlformats.org/markup-compatibility/2006">
              <mc:Choice xmlns:v="urn:schemas-microsoft-com:vml" Requires="v">
                <p:oleObj spid="_x0000_s33252" name="Equation" r:id="rId31" imgW="2997000" imgH="482400" progId="Equation.DSMT4">
                  <p:embed/>
                </p:oleObj>
              </mc:Choice>
              <mc:Fallback>
                <p:oleObj name="Equation" r:id="rId31" imgW="2997000" imgH="482400" progId="Equation.DSMT4">
                  <p:embed/>
                  <p:pic>
                    <p:nvPicPr>
                      <p:cNvPr id="0" name="Object 1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32038" y="3929063"/>
                        <a:ext cx="3687762"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63" name="Object 11"/>
          <p:cNvGraphicFramePr>
            <a:graphicFrameLocks noChangeAspect="1"/>
          </p:cNvGraphicFramePr>
          <p:nvPr/>
        </p:nvGraphicFramePr>
        <p:xfrm>
          <a:off x="441325" y="5029200"/>
          <a:ext cx="1235075" cy="269875"/>
        </p:xfrm>
        <a:graphic>
          <a:graphicData uri="http://schemas.openxmlformats.org/presentationml/2006/ole">
            <mc:AlternateContent xmlns:mc="http://schemas.openxmlformats.org/markup-compatibility/2006">
              <mc:Choice xmlns:v="urn:schemas-microsoft-com:vml" Requires="v">
                <p:oleObj spid="_x0000_s33253" name="Equation" r:id="rId33" imgW="914400" imgH="203040" progId="Equation.DSMT4">
                  <p:embed/>
                </p:oleObj>
              </mc:Choice>
              <mc:Fallback>
                <p:oleObj name="Equation" r:id="rId33" imgW="914400" imgH="203040" progId="Equation.DSMT4">
                  <p:embed/>
                  <p:pic>
                    <p:nvPicPr>
                      <p:cNvPr id="0" name="Object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1325" y="5029200"/>
                        <a:ext cx="123507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64" name="Object 12"/>
          <p:cNvGraphicFramePr>
            <a:graphicFrameLocks noChangeAspect="1"/>
          </p:cNvGraphicFramePr>
          <p:nvPr/>
        </p:nvGraphicFramePr>
        <p:xfrm>
          <a:off x="1889125" y="5029200"/>
          <a:ext cx="1355725" cy="269875"/>
        </p:xfrm>
        <a:graphic>
          <a:graphicData uri="http://schemas.openxmlformats.org/presentationml/2006/ole">
            <mc:AlternateContent xmlns:mc="http://schemas.openxmlformats.org/markup-compatibility/2006">
              <mc:Choice xmlns:v="urn:schemas-microsoft-com:vml" Requires="v">
                <p:oleObj spid="_x0000_s33254" name="Equation" r:id="rId35" imgW="1002960" imgH="203040" progId="Equation.DSMT4">
                  <p:embed/>
                </p:oleObj>
              </mc:Choice>
              <mc:Fallback>
                <p:oleObj name="Equation" r:id="rId35" imgW="1002960" imgH="203040" progId="Equation.DSMT4">
                  <p:embed/>
                  <p:pic>
                    <p:nvPicPr>
                      <p:cNvPr id="0" name="Object 1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89125" y="5029200"/>
                        <a:ext cx="13557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365" name="Object 13"/>
          <p:cNvGraphicFramePr>
            <a:graphicFrameLocks noChangeAspect="1"/>
          </p:cNvGraphicFramePr>
          <p:nvPr/>
        </p:nvGraphicFramePr>
        <p:xfrm>
          <a:off x="3421063" y="5029200"/>
          <a:ext cx="1355725" cy="269875"/>
        </p:xfrm>
        <a:graphic>
          <a:graphicData uri="http://schemas.openxmlformats.org/presentationml/2006/ole">
            <mc:AlternateContent xmlns:mc="http://schemas.openxmlformats.org/markup-compatibility/2006">
              <mc:Choice xmlns:v="urn:schemas-microsoft-com:vml" Requires="v">
                <p:oleObj spid="_x0000_s33255" name="Equation" r:id="rId37" imgW="1002960" imgH="203040" progId="Equation.DSMT4">
                  <p:embed/>
                </p:oleObj>
              </mc:Choice>
              <mc:Fallback>
                <p:oleObj name="Equation" r:id="rId37" imgW="1002960" imgH="203040" progId="Equation.DSMT4">
                  <p:embed/>
                  <p:pic>
                    <p:nvPicPr>
                      <p:cNvPr id="0" name="Object 1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421063" y="5029200"/>
                        <a:ext cx="13557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68" name="Text Box 120"/>
          <p:cNvSpPr txBox="1">
            <a:spLocks noChangeArrowheads="1"/>
          </p:cNvSpPr>
          <p:nvPr/>
        </p:nvSpPr>
        <p:spPr bwMode="auto">
          <a:xfrm>
            <a:off x="5715000" y="5105400"/>
            <a:ext cx="685800" cy="366713"/>
          </a:xfrm>
          <a:prstGeom prst="rect">
            <a:avLst/>
          </a:prstGeom>
          <a:noFill/>
          <a:ln w="25400">
            <a:noFill/>
            <a:miter lim="800000"/>
            <a:headEnd/>
            <a:tailEnd/>
          </a:ln>
        </p:spPr>
        <p:txBody>
          <a:bodyPr>
            <a:spAutoFit/>
          </a:bodyPr>
          <a:lstStyle/>
          <a:p>
            <a:pPr>
              <a:defRPr/>
            </a:pPr>
            <a:r>
              <a:rPr lang="en-US" dirty="0">
                <a:solidFill>
                  <a:srgbClr val="FF0000"/>
                </a:solidFill>
                <a:latin typeface="+mn-lt"/>
              </a:rPr>
              <a:t>min</a:t>
            </a:r>
            <a:endParaRPr lang="en-GB" dirty="0">
              <a:solidFill>
                <a:srgbClr val="FF0000"/>
              </a:solidFill>
              <a:latin typeface="+mn-lt"/>
            </a:endParaRPr>
          </a:p>
        </p:txBody>
      </p:sp>
      <p:sp>
        <p:nvSpPr>
          <p:cNvPr id="53369" name="Text Box 121"/>
          <p:cNvSpPr txBox="1">
            <a:spLocks noChangeArrowheads="1"/>
          </p:cNvSpPr>
          <p:nvPr/>
        </p:nvSpPr>
        <p:spPr bwMode="auto">
          <a:xfrm>
            <a:off x="8001000" y="3048000"/>
            <a:ext cx="685800" cy="366713"/>
          </a:xfrm>
          <a:prstGeom prst="rect">
            <a:avLst/>
          </a:prstGeom>
          <a:noFill/>
          <a:ln w="25400">
            <a:noFill/>
            <a:miter lim="800000"/>
            <a:headEnd/>
            <a:tailEnd/>
          </a:ln>
        </p:spPr>
        <p:txBody>
          <a:bodyPr>
            <a:spAutoFit/>
          </a:bodyPr>
          <a:lstStyle/>
          <a:p>
            <a:pPr>
              <a:defRPr/>
            </a:pPr>
            <a:r>
              <a:rPr lang="en-US" dirty="0">
                <a:solidFill>
                  <a:srgbClr val="FF0000"/>
                </a:solidFill>
                <a:latin typeface="+mn-lt"/>
              </a:rPr>
              <a:t>max</a:t>
            </a:r>
            <a:endParaRPr lang="en-GB" dirty="0">
              <a:solidFill>
                <a:srgbClr val="FF0000"/>
              </a:solidFill>
              <a:latin typeface="+mn-lt"/>
            </a:endParaRPr>
          </a:p>
        </p:txBody>
      </p:sp>
      <p:sp>
        <p:nvSpPr>
          <p:cNvPr id="70" name="Rectangle 6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1" name="Rectangle 7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2" name="Rounded Rectangle 7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4" name="TextBox 7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75" name="TextBox 74"/>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EKSTREMI</a:t>
            </a:r>
          </a:p>
        </p:txBody>
      </p:sp>
      <p:sp>
        <p:nvSpPr>
          <p:cNvPr id="7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4AD906B-BCB7-4783-BE93-35C2FE2FA8F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29</a:t>
            </a:fld>
            <a:endParaRPr lang="en-US" sz="1200" b="1">
              <a:solidFill>
                <a:schemeClr val="bg1"/>
              </a:solidFill>
              <a:effectLst>
                <a:outerShdw blurRad="38100" dist="38100" dir="2700000" algn="tl">
                  <a:srgbClr val="000000">
                    <a:alpha val="43137"/>
                  </a:srgbClr>
                </a:outerShdw>
              </a:effectLst>
              <a:latin typeface="+mn-lt"/>
            </a:endParaRPr>
          </a:p>
        </p:txBody>
      </p:sp>
      <p:sp>
        <p:nvSpPr>
          <p:cNvPr id="78" name="TextBox 7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80" name="Picture 5" descr="C:\Users\rca\AppData\Local\Microsoft\Windows\Temporary Internet Files\Content.IE5\24T7L8TR\MC900442159[1].png">
            <a:hlinkClick r:id="rId39"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499"/>
                                          </p:stCondLst>
                                        </p:cTn>
                                        <p:tgtEl>
                                          <p:spTgt spid="533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5329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9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53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9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53300"/>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53301"/>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nodeType="afterEffect">
                                  <p:stCondLst>
                                    <p:cond delay="0"/>
                                  </p:stCondLst>
                                  <p:childTnLst>
                                    <p:set>
                                      <p:cBhvr>
                                        <p:cTn id="35" dur="1" fill="hold">
                                          <p:stCondLst>
                                            <p:cond delay="499"/>
                                          </p:stCondLst>
                                        </p:cTn>
                                        <p:tgtEl>
                                          <p:spTgt spid="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53274"/>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nodeType="afterEffect">
                                  <p:stCondLst>
                                    <p:cond delay="0"/>
                                  </p:stCondLst>
                                  <p:childTnLst>
                                    <p:set>
                                      <p:cBhvr>
                                        <p:cTn id="41" dur="1" fill="hold">
                                          <p:stCondLst>
                                            <p:cond delay="499"/>
                                          </p:stCondLst>
                                        </p:cTn>
                                        <p:tgtEl>
                                          <p:spTgt spid="533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533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53355"/>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499"/>
                                          </p:stCondLst>
                                        </p:cTn>
                                        <p:tgtEl>
                                          <p:spTgt spid="53353"/>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499"/>
                                          </p:stCondLst>
                                        </p:cTn>
                                        <p:tgtEl>
                                          <p:spTgt spid="5327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499"/>
                                          </p:stCondLst>
                                        </p:cTn>
                                        <p:tgtEl>
                                          <p:spTgt spid="5334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533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53356"/>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499"/>
                                          </p:stCondLst>
                                        </p:cTn>
                                        <p:tgtEl>
                                          <p:spTgt spid="53357"/>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499"/>
                                          </p:stCondLst>
                                        </p:cTn>
                                        <p:tgtEl>
                                          <p:spTgt spid="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499"/>
                                          </p:stCondLst>
                                        </p:cTn>
                                        <p:tgtEl>
                                          <p:spTgt spid="5327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533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5335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53360"/>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499"/>
                                          </p:stCondLst>
                                        </p:cTn>
                                        <p:tgtEl>
                                          <p:spTgt spid="53361"/>
                                        </p:tgtEl>
                                        <p:attrNameLst>
                                          <p:attrName>style.visibility</p:attrName>
                                        </p:attrNameLst>
                                      </p:cBhvr>
                                      <p:to>
                                        <p:strVal val="visible"/>
                                      </p:to>
                                    </p:set>
                                  </p:childTnLst>
                                </p:cTn>
                              </p:par>
                            </p:childTnLst>
                          </p:cTn>
                        </p:par>
                        <p:par>
                          <p:cTn id="92" fill="hold">
                            <p:stCondLst>
                              <p:cond delay="1000"/>
                            </p:stCondLst>
                            <p:childTnLst>
                              <p:par>
                                <p:cTn id="93" presetID="1" presetClass="entr" presetSubtype="0" fill="hold" nodeType="afterEffect">
                                  <p:stCondLst>
                                    <p:cond delay="0"/>
                                  </p:stCondLst>
                                  <p:childTnLst>
                                    <p:set>
                                      <p:cBhvr>
                                        <p:cTn id="94" dur="1" fill="hold">
                                          <p:stCondLst>
                                            <p:cond delay="499"/>
                                          </p:stCondLst>
                                        </p:cTn>
                                        <p:tgtEl>
                                          <p:spTgt spid="10"/>
                                        </p:tgtEl>
                                        <p:attrNameLst>
                                          <p:attrName>style.visibility</p:attrName>
                                        </p:attrNameLst>
                                      </p:cBhvr>
                                      <p:to>
                                        <p:strVal val="visible"/>
                                      </p:to>
                                    </p:set>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499"/>
                                          </p:stCondLst>
                                        </p:cTn>
                                        <p:tgtEl>
                                          <p:spTgt spid="5328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499"/>
                                          </p:stCondLst>
                                        </p:cTn>
                                        <p:tgtEl>
                                          <p:spTgt spid="53363"/>
                                        </p:tgtEl>
                                        <p:attrNameLst>
                                          <p:attrName>style.visibility</p:attrName>
                                        </p:attrNameLst>
                                      </p:cBhvr>
                                      <p:to>
                                        <p:strVal val="visible"/>
                                      </p:to>
                                    </p:set>
                                  </p:childTnLst>
                                </p:cTn>
                              </p:par>
                            </p:childTnLst>
                          </p:cTn>
                        </p:par>
                        <p:par>
                          <p:cTn id="102" fill="hold">
                            <p:stCondLst>
                              <p:cond delay="500"/>
                            </p:stCondLst>
                            <p:childTnLst>
                              <p:par>
                                <p:cTn id="103" presetID="1" presetClass="entr" presetSubtype="0" fill="hold" nodeType="afterEffect">
                                  <p:stCondLst>
                                    <p:cond delay="0"/>
                                  </p:stCondLst>
                                  <p:childTnLst>
                                    <p:set>
                                      <p:cBhvr>
                                        <p:cTn id="104" dur="1" fill="hold">
                                          <p:stCondLst>
                                            <p:cond delay="499"/>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499"/>
                                          </p:stCondLst>
                                        </p:cTn>
                                        <p:tgtEl>
                                          <p:spTgt spid="53364"/>
                                        </p:tgtEl>
                                        <p:attrNameLst>
                                          <p:attrName>style.visibility</p:attrName>
                                        </p:attrNameLst>
                                      </p:cBhvr>
                                      <p:to>
                                        <p:strVal val="visible"/>
                                      </p:to>
                                    </p:set>
                                  </p:childTnLst>
                                </p:cTn>
                              </p:par>
                            </p:childTnLst>
                          </p:cTn>
                        </p:par>
                        <p:par>
                          <p:cTn id="109" fill="hold">
                            <p:stCondLst>
                              <p:cond delay="500"/>
                            </p:stCondLst>
                            <p:childTnLst>
                              <p:par>
                                <p:cTn id="110" presetID="1" presetClass="entr" presetSubtype="0" fill="hold" nodeType="afterEffect">
                                  <p:stCondLst>
                                    <p:cond delay="0"/>
                                  </p:stCondLst>
                                  <p:childTnLst>
                                    <p:set>
                                      <p:cBhvr>
                                        <p:cTn id="111" dur="1" fill="hold">
                                          <p:stCondLst>
                                            <p:cond delay="499"/>
                                          </p:stCondLst>
                                        </p:cTn>
                                        <p:tgtEl>
                                          <p:spTgt spid="7"/>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499"/>
                                          </p:stCondLst>
                                        </p:cTn>
                                        <p:tgtEl>
                                          <p:spTgt spid="53365"/>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nodeType="afterEffect">
                                  <p:stCondLst>
                                    <p:cond delay="0"/>
                                  </p:stCondLst>
                                  <p:childTnLst>
                                    <p:set>
                                      <p:cBhvr>
                                        <p:cTn id="118" dur="1" fill="hold">
                                          <p:stCondLst>
                                            <p:cond delay="499"/>
                                          </p:stCondLst>
                                        </p:cTn>
                                        <p:tgtEl>
                                          <p:spTgt spid="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53335"/>
                                        </p:tgtEl>
                                        <p:attrNameLst>
                                          <p:attrName>style.visibility</p:attrName>
                                        </p:attrNameLst>
                                      </p:cBhvr>
                                      <p:to>
                                        <p:strVal val="visible"/>
                                      </p:to>
                                    </p:set>
                                  </p:childTnLst>
                                </p:cTn>
                              </p:par>
                            </p:childTnLst>
                          </p:cTn>
                        </p:par>
                        <p:par>
                          <p:cTn id="123" fill="hold">
                            <p:stCondLst>
                              <p:cond delay="500"/>
                            </p:stCondLst>
                            <p:childTnLst>
                              <p:par>
                                <p:cTn id="124" presetID="1" presetClass="entr" presetSubtype="0" fill="hold" grpId="0" nodeType="afterEffect">
                                  <p:stCondLst>
                                    <p:cond delay="0"/>
                                  </p:stCondLst>
                                  <p:childTnLst>
                                    <p:set>
                                      <p:cBhvr>
                                        <p:cTn id="125" dur="1" fill="hold">
                                          <p:stCondLst>
                                            <p:cond delay="499"/>
                                          </p:stCondLst>
                                        </p:cTn>
                                        <p:tgtEl>
                                          <p:spTgt spid="5336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499"/>
                                          </p:stCondLst>
                                        </p:cTn>
                                        <p:tgtEl>
                                          <p:spTgt spid="53336"/>
                                        </p:tgtEl>
                                        <p:attrNameLst>
                                          <p:attrName>style.visibility</p:attrName>
                                        </p:attrNameLst>
                                      </p:cBhvr>
                                      <p:to>
                                        <p:strVal val="visible"/>
                                      </p:to>
                                    </p:set>
                                  </p:childTnLst>
                                </p:cTn>
                              </p:par>
                            </p:childTnLst>
                          </p:cTn>
                        </p:par>
                        <p:par>
                          <p:cTn id="130" fill="hold">
                            <p:stCondLst>
                              <p:cond delay="500"/>
                            </p:stCondLst>
                            <p:childTnLst>
                              <p:par>
                                <p:cTn id="131" presetID="1" presetClass="entr" presetSubtype="0" fill="hold" grpId="0" nodeType="afterEffect">
                                  <p:stCondLst>
                                    <p:cond delay="0"/>
                                  </p:stCondLst>
                                  <p:childTnLst>
                                    <p:set>
                                      <p:cBhvr>
                                        <p:cTn id="132" dur="1" fill="hold">
                                          <p:stCondLst>
                                            <p:cond delay="499"/>
                                          </p:stCondLst>
                                        </p:cTn>
                                        <p:tgtEl>
                                          <p:spTgt spid="53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4" grpId="0" animBg="1"/>
      <p:bldP spid="53275" grpId="0" animBg="1"/>
      <p:bldP spid="53276" grpId="0" animBg="1"/>
      <p:bldP spid="53284" grpId="0" animBg="1"/>
      <p:bldP spid="53298" grpId="0" animBg="1"/>
      <p:bldP spid="53299" grpId="0" animBg="1"/>
      <p:bldP spid="53301" grpId="0" autoUpdateAnimBg="0"/>
      <p:bldP spid="53335" grpId="0" animBg="1"/>
      <p:bldP spid="53336" grpId="0" animBg="1"/>
      <p:bldP spid="53355" grpId="0" animBg="1"/>
      <p:bldP spid="53356" grpId="0" animBg="1"/>
      <p:bldP spid="53360" grpId="0" animBg="1"/>
      <p:bldP spid="53368" grpId="0" autoUpdateAnimBg="0"/>
      <p:bldP spid="5336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09600" y="1447800"/>
            <a:ext cx="8153400" cy="369888"/>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Kako primerjamo hitrost spreminjanja funkcije glede s spremembo argumenta?</a:t>
            </a:r>
            <a:endParaRPr lang="en-GB">
              <a:solidFill>
                <a:schemeClr val="tx2">
                  <a:lumMod val="60000"/>
                  <a:lumOff val="40000"/>
                </a:schemeClr>
              </a:solidFill>
              <a:latin typeface="+mn-lt"/>
            </a:endParaRPr>
          </a:p>
        </p:txBody>
      </p:sp>
      <p:sp>
        <p:nvSpPr>
          <p:cNvPr id="19460" name="Text Box 4"/>
          <p:cNvSpPr txBox="1">
            <a:spLocks noChangeArrowheads="1"/>
          </p:cNvSpPr>
          <p:nvPr/>
        </p:nvSpPr>
        <p:spPr bwMode="auto">
          <a:xfrm>
            <a:off x="676275" y="2133600"/>
            <a:ext cx="1981200" cy="369888"/>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Diferen</a:t>
            </a:r>
            <a:r>
              <a:rPr lang="sl-SI">
                <a:solidFill>
                  <a:schemeClr val="tx2">
                    <a:lumMod val="60000"/>
                    <a:lumOff val="40000"/>
                  </a:schemeClr>
                </a:solidFill>
                <a:latin typeface="+mn-lt"/>
              </a:rPr>
              <a:t>čni količnik</a:t>
            </a:r>
            <a:endParaRPr lang="en-GB">
              <a:solidFill>
                <a:schemeClr val="tx2">
                  <a:lumMod val="60000"/>
                  <a:lumOff val="40000"/>
                </a:schemeClr>
              </a:solidFill>
              <a:latin typeface="+mn-lt"/>
            </a:endParaRPr>
          </a:p>
        </p:txBody>
      </p:sp>
      <p:graphicFrame>
        <p:nvGraphicFramePr>
          <p:cNvPr id="19461" name="Object 2"/>
          <p:cNvGraphicFramePr>
            <a:graphicFrameLocks noChangeAspect="1"/>
          </p:cNvGraphicFramePr>
          <p:nvPr/>
        </p:nvGraphicFramePr>
        <p:xfrm>
          <a:off x="2733675" y="1981200"/>
          <a:ext cx="1609725" cy="749300"/>
        </p:xfrm>
        <a:graphic>
          <a:graphicData uri="http://schemas.openxmlformats.org/presentationml/2006/ole">
            <mc:AlternateContent xmlns:mc="http://schemas.openxmlformats.org/markup-compatibility/2006">
              <mc:Choice xmlns:v="urn:schemas-microsoft-com:vml" Requires="v">
                <p:oleObj spid="_x0000_s1127" name="Equation" r:id="rId3" imgW="927000" imgH="431640" progId="Equation.DSMT4">
                  <p:embed/>
                </p:oleObj>
              </mc:Choice>
              <mc:Fallback>
                <p:oleObj name="Equation" r:id="rId3" imgW="92700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1981200"/>
                        <a:ext cx="160972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 Box 6"/>
          <p:cNvSpPr txBox="1">
            <a:spLocks noChangeArrowheads="1"/>
          </p:cNvSpPr>
          <p:nvPr/>
        </p:nvSpPr>
        <p:spPr bwMode="auto">
          <a:xfrm>
            <a:off x="1905000" y="2819400"/>
            <a:ext cx="6781800"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je povprečna hitrost spreminjanja funkcije </a:t>
            </a:r>
            <a:r>
              <a:rPr lang="sl-SI" i="1">
                <a:solidFill>
                  <a:schemeClr val="tx2">
                    <a:lumMod val="60000"/>
                    <a:lumOff val="40000"/>
                  </a:schemeClr>
                </a:solidFill>
                <a:latin typeface="Georgia" pitchFamily="18" charset="0"/>
              </a:rPr>
              <a:t>f </a:t>
            </a:r>
            <a:r>
              <a:rPr lang="sl-SI">
                <a:solidFill>
                  <a:schemeClr val="tx2">
                    <a:lumMod val="60000"/>
                    <a:lumOff val="40000"/>
                  </a:schemeClr>
                </a:solidFill>
                <a:latin typeface="+mn-lt"/>
              </a:rPr>
              <a:t>na intervalu med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r>
              <a:rPr lang="sl-SI">
                <a:solidFill>
                  <a:schemeClr val="tx2">
                    <a:lumMod val="60000"/>
                    <a:lumOff val="40000"/>
                  </a:schemeClr>
                </a:solidFill>
                <a:latin typeface="+mn-lt"/>
              </a:rPr>
              <a:t>in</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rPr>
              <a:t>.</a:t>
            </a:r>
            <a:endParaRPr lang="en-GB">
              <a:solidFill>
                <a:schemeClr val="tx2">
                  <a:lumMod val="60000"/>
                  <a:lumOff val="40000"/>
                </a:schemeClr>
              </a:solidFill>
            </a:endParaRPr>
          </a:p>
        </p:txBody>
      </p:sp>
      <p:sp>
        <p:nvSpPr>
          <p:cNvPr id="19463" name="Text Box 7"/>
          <p:cNvSpPr txBox="1">
            <a:spLocks noChangeArrowheads="1"/>
          </p:cNvSpPr>
          <p:nvPr/>
        </p:nvSpPr>
        <p:spPr bwMode="auto">
          <a:xfrm>
            <a:off x="533400" y="3506788"/>
            <a:ext cx="3276600" cy="369887"/>
          </a:xfrm>
          <a:prstGeom prst="rect">
            <a:avLst/>
          </a:prstGeom>
          <a:noFill/>
          <a:ln w="9525">
            <a:noFill/>
            <a:miter lim="800000"/>
            <a:headEnd/>
            <a:tailEnd/>
          </a:ln>
          <a:effectLst/>
        </p:spPr>
        <p:txBody>
          <a:bodyPr>
            <a:spAutoFit/>
          </a:bodyPr>
          <a:lstStyle/>
          <a:p>
            <a:pPr>
              <a:defRPr/>
            </a:pPr>
            <a:r>
              <a:rPr lang="en-US">
                <a:solidFill>
                  <a:schemeClr val="tx2">
                    <a:lumMod val="60000"/>
                    <a:lumOff val="40000"/>
                  </a:schemeClr>
                </a:solidFill>
                <a:latin typeface="+mn-lt"/>
              </a:rPr>
              <a:t>‘</a:t>
            </a:r>
            <a:r>
              <a:rPr lang="sl-SI">
                <a:solidFill>
                  <a:schemeClr val="tx2">
                    <a:lumMod val="60000"/>
                    <a:lumOff val="40000"/>
                  </a:schemeClr>
                </a:solidFill>
                <a:latin typeface="+mn-lt"/>
              </a:rPr>
              <a:t>Trenutna</a:t>
            </a:r>
            <a:r>
              <a:rPr lang="en-US">
                <a:solidFill>
                  <a:schemeClr val="tx2">
                    <a:lumMod val="60000"/>
                    <a:lumOff val="40000"/>
                  </a:schemeClr>
                </a:solidFill>
                <a:latin typeface="+mn-lt"/>
              </a:rPr>
              <a:t>’ hitrost </a:t>
            </a:r>
            <a:r>
              <a:rPr lang="sl-SI">
                <a:solidFill>
                  <a:schemeClr val="tx2">
                    <a:lumMod val="60000"/>
                    <a:lumOff val="40000"/>
                  </a:schemeClr>
                </a:solidFill>
                <a:latin typeface="+mn-lt"/>
              </a:rPr>
              <a:t>v času</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r>
              <a:rPr lang="en-US">
                <a:solidFill>
                  <a:schemeClr val="tx2">
                    <a:lumMod val="60000"/>
                    <a:lumOff val="40000"/>
                  </a:schemeClr>
                </a:solidFill>
                <a:latin typeface="+mn-lt"/>
              </a:rPr>
              <a:t>je </a:t>
            </a:r>
            <a:endParaRPr lang="en-GB">
              <a:solidFill>
                <a:schemeClr val="tx2">
                  <a:lumMod val="60000"/>
                  <a:lumOff val="40000"/>
                </a:schemeClr>
              </a:solidFill>
              <a:latin typeface="+mn-lt"/>
            </a:endParaRPr>
          </a:p>
        </p:txBody>
      </p:sp>
      <p:graphicFrame>
        <p:nvGraphicFramePr>
          <p:cNvPr id="19464" name="Object 3"/>
          <p:cNvGraphicFramePr>
            <a:graphicFrameLocks noChangeAspect="1"/>
          </p:cNvGraphicFramePr>
          <p:nvPr/>
        </p:nvGraphicFramePr>
        <p:xfrm>
          <a:off x="3557588" y="3352800"/>
          <a:ext cx="3036887" cy="763588"/>
        </p:xfrm>
        <a:graphic>
          <a:graphicData uri="http://schemas.openxmlformats.org/presentationml/2006/ole">
            <mc:AlternateContent xmlns:mc="http://schemas.openxmlformats.org/markup-compatibility/2006">
              <mc:Choice xmlns:v="urn:schemas-microsoft-com:vml" Requires="v">
                <p:oleObj spid="_x0000_s1128" name="Equation" r:id="rId5" imgW="1714320" imgH="431640" progId="Equation.DSMT4">
                  <p:embed/>
                </p:oleObj>
              </mc:Choice>
              <mc:Fallback>
                <p:oleObj name="Equation" r:id="rId5" imgW="171432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7588" y="3352800"/>
                        <a:ext cx="3036887"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C8753820-74BF-4B3C-B2B0-2D6CAD341A9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Text Box 2"/>
          <p:cNvSpPr txBox="1">
            <a:spLocks noChangeArrowheads="1"/>
          </p:cNvSpPr>
          <p:nvPr/>
        </p:nvSpPr>
        <p:spPr bwMode="auto">
          <a:xfrm>
            <a:off x="2819400" y="604838"/>
            <a:ext cx="2819400" cy="461962"/>
          </a:xfrm>
          <a:prstGeom prst="rect">
            <a:avLst/>
          </a:prstGeom>
          <a:solidFill>
            <a:srgbClr val="FFFFCC"/>
          </a:solidFill>
          <a:ln w="15875" algn="ctr">
            <a:solidFill>
              <a:schemeClr val="tx2">
                <a:lumMod val="60000"/>
                <a:lumOff val="40000"/>
              </a:schemeClr>
            </a:solidFill>
            <a:miter lim="800000"/>
            <a:headEnd/>
            <a:tailEnd/>
          </a:ln>
        </p:spPr>
        <p:txBody>
          <a:bodyPr>
            <a:spAutoFit/>
          </a:bodyPr>
          <a:lstStyle/>
          <a:p>
            <a:pPr algn="ctr">
              <a:spcBef>
                <a:spcPct val="50000"/>
              </a:spcBef>
              <a:defRPr/>
            </a:pPr>
            <a:r>
              <a:rPr lang="sl-SI" sz="2400" b="1">
                <a:solidFill>
                  <a:schemeClr val="tx2">
                    <a:lumMod val="60000"/>
                    <a:lumOff val="40000"/>
                  </a:schemeClr>
                </a:solidFill>
                <a:latin typeface="+mn-lt"/>
              </a:rPr>
              <a:t>ODVOD</a:t>
            </a:r>
          </a:p>
        </p:txBody>
      </p:sp>
      <p:sp>
        <p:nvSpPr>
          <p:cNvPr id="17" name="Rounded Rectangle 16"/>
          <p:cNvSpPr/>
          <p:nvPr/>
        </p:nvSpPr>
        <p:spPr>
          <a:xfrm>
            <a:off x="304800" y="4419600"/>
            <a:ext cx="8534400" cy="190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aphicFrame>
        <p:nvGraphicFramePr>
          <p:cNvPr id="8200" name="Object 16"/>
          <p:cNvGraphicFramePr>
            <a:graphicFrameLocks noChangeAspect="1"/>
          </p:cNvGraphicFramePr>
          <p:nvPr/>
        </p:nvGraphicFramePr>
        <p:xfrm>
          <a:off x="762000" y="4572000"/>
          <a:ext cx="2459038" cy="496888"/>
        </p:xfrm>
        <a:graphic>
          <a:graphicData uri="http://schemas.openxmlformats.org/presentationml/2006/ole">
            <mc:AlternateContent xmlns:mc="http://schemas.openxmlformats.org/markup-compatibility/2006">
              <mc:Choice xmlns:v="urn:schemas-microsoft-com:vml" Requires="v">
                <p:oleObj spid="_x0000_s1129" name="Equation" r:id="rId7" imgW="1257120" imgH="253800" progId="Equation.DSMT4">
                  <p:embed/>
                </p:oleObj>
              </mc:Choice>
              <mc:Fallback>
                <p:oleObj name="Equation" r:id="rId7" imgW="1257120" imgH="2538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572000"/>
                        <a:ext cx="2459038"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17"/>
          <p:cNvGraphicFramePr>
            <a:graphicFrameLocks noChangeAspect="1"/>
          </p:cNvGraphicFramePr>
          <p:nvPr/>
        </p:nvGraphicFramePr>
        <p:xfrm>
          <a:off x="1544638" y="5257800"/>
          <a:ext cx="5313362" cy="893763"/>
        </p:xfrm>
        <a:graphic>
          <a:graphicData uri="http://schemas.openxmlformats.org/presentationml/2006/ole">
            <mc:AlternateContent xmlns:mc="http://schemas.openxmlformats.org/markup-compatibility/2006">
              <mc:Choice xmlns:v="urn:schemas-microsoft-com:vml" Requires="v">
                <p:oleObj spid="_x0000_s1130" name="Equation" r:id="rId9" imgW="2717640" imgH="457200" progId="Equation.DSMT4">
                  <p:embed/>
                </p:oleObj>
              </mc:Choice>
              <mc:Fallback>
                <p:oleObj name="Equation" r:id="rId9" imgW="2717640" imgH="45720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4638" y="5257800"/>
                        <a:ext cx="5313362"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5" descr="C:\Users\rca\AppData\Local\Microsoft\Windows\Temporary Internet Files\Content.IE5\24T7L8TR\MC900442159[1].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2" grpId="0"/>
      <p:bldP spid="19463" grpId="0"/>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p:cNvSpPr>
          <p:nvPr/>
        </p:nvSpPr>
        <p:spPr>
          <a:xfrm>
            <a:off x="304800" y="1524000"/>
            <a:ext cx="8534400" cy="4800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61442" name="Rectangle 2"/>
          <p:cNvSpPr>
            <a:spLocks noChangeArrowheads="1"/>
          </p:cNvSpPr>
          <p:nvPr/>
        </p:nvSpPr>
        <p:spPr bwMode="auto">
          <a:xfrm>
            <a:off x="381000" y="438150"/>
            <a:ext cx="4581525" cy="400050"/>
          </a:xfrm>
          <a:prstGeom prst="rect">
            <a:avLst/>
          </a:prstGeom>
          <a:noFill/>
          <a:ln w="9525">
            <a:noFill/>
            <a:miter lim="800000"/>
            <a:headEnd/>
            <a:tailEnd/>
          </a:ln>
        </p:spPr>
        <p:txBody>
          <a:bodyPr wrap="none">
            <a:spAutoFit/>
          </a:bodyPr>
          <a:lstStyle/>
          <a:p>
            <a:pPr>
              <a:defRPr/>
            </a:pPr>
            <a:r>
              <a:rPr lang="sl-SI" sz="2000" b="1" dirty="0">
                <a:solidFill>
                  <a:schemeClr val="tx2">
                    <a:lumMod val="60000"/>
                    <a:lumOff val="40000"/>
                  </a:schemeClr>
                </a:solidFill>
                <a:latin typeface="+mn-lt"/>
              </a:rPr>
              <a:t>IZRAVNAVANJE NUMERIČNIH PODATKOV</a:t>
            </a:r>
            <a:r>
              <a:rPr lang="en-US" sz="2000" b="1" dirty="0">
                <a:solidFill>
                  <a:schemeClr val="tx2">
                    <a:lumMod val="60000"/>
                    <a:lumOff val="40000"/>
                  </a:schemeClr>
                </a:solidFill>
                <a:latin typeface="+mn-lt"/>
              </a:rPr>
              <a:t> </a:t>
            </a:r>
            <a:endParaRPr lang="en-GB" sz="2000" b="1" dirty="0">
              <a:solidFill>
                <a:schemeClr val="tx2">
                  <a:lumMod val="60000"/>
                  <a:lumOff val="40000"/>
                </a:schemeClr>
              </a:solidFill>
              <a:latin typeface="+mn-lt"/>
            </a:endParaRPr>
          </a:p>
        </p:txBody>
      </p:sp>
      <p:sp>
        <p:nvSpPr>
          <p:cNvPr id="61443" name="Rectangle 3"/>
          <p:cNvSpPr>
            <a:spLocks noChangeArrowheads="1"/>
          </p:cNvSpPr>
          <p:nvPr/>
        </p:nvSpPr>
        <p:spPr bwMode="auto">
          <a:xfrm>
            <a:off x="381000" y="838200"/>
            <a:ext cx="7391400" cy="646113"/>
          </a:xfrm>
          <a:prstGeom prst="rect">
            <a:avLst/>
          </a:prstGeom>
          <a:noFill/>
          <a:ln w="9525">
            <a:noFill/>
            <a:miter lim="800000"/>
            <a:headEnd/>
            <a:tailEnd/>
          </a:ln>
        </p:spPr>
        <p:txBody>
          <a:bodyPr>
            <a:spAutoFit/>
          </a:bodyPr>
          <a:lstStyle/>
          <a:p>
            <a:pPr>
              <a:defRPr/>
            </a:pPr>
            <a:r>
              <a:rPr lang="en-US" dirty="0" err="1">
                <a:solidFill>
                  <a:schemeClr val="tx2">
                    <a:lumMod val="60000"/>
                    <a:lumOff val="40000"/>
                  </a:schemeClr>
                </a:solidFill>
                <a:latin typeface="+mn-lt"/>
              </a:rPr>
              <a:t>Naloga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iz</a:t>
            </a:r>
            <a:r>
              <a:rPr lang="sl-SI" dirty="0">
                <a:solidFill>
                  <a:schemeClr val="tx2">
                    <a:lumMod val="60000"/>
                    <a:lumOff val="40000"/>
                  </a:schemeClr>
                </a:solidFill>
                <a:latin typeface="+mn-lt"/>
              </a:rPr>
              <a:t> tabele numeričnih podatkov </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x</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y</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a:solidFill>
                  <a:schemeClr val="tx2">
                    <a:lumMod val="60000"/>
                    <a:lumOff val="40000"/>
                  </a:schemeClr>
                </a:solidFill>
              </a:rPr>
              <a:t> </a:t>
            </a:r>
            <a:r>
              <a:rPr lang="sl-SI" dirty="0">
                <a:solidFill>
                  <a:schemeClr val="tx2">
                    <a:lumMod val="60000"/>
                    <a:lumOff val="40000"/>
                  </a:schemeClr>
                </a:solidFill>
                <a:latin typeface="+mn-lt"/>
              </a:rPr>
              <a:t>določi funkcijsko zvezo </a:t>
            </a:r>
            <a:r>
              <a:rPr lang="sl-SI" i="1" dirty="0">
                <a:solidFill>
                  <a:schemeClr val="tx2">
                    <a:lumMod val="60000"/>
                    <a:lumOff val="40000"/>
                  </a:schemeClr>
                </a:solidFill>
                <a:latin typeface="Georgia" pitchFamily="18" charset="0"/>
              </a:rPr>
              <a:t>y</a:t>
            </a:r>
            <a:r>
              <a:rPr lang="en-US" i="1" dirty="0">
                <a:solidFill>
                  <a:schemeClr val="tx2">
                    <a:lumMod val="60000"/>
                    <a:lumOff val="40000"/>
                  </a:schemeClr>
                </a:solidFill>
                <a:latin typeface="Georgia" pitchFamily="18" charset="0"/>
              </a:rPr>
              <a:t>=f(x)</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rPr>
              <a:t> </a:t>
            </a:r>
            <a:r>
              <a:rPr lang="en-US" dirty="0" err="1">
                <a:solidFill>
                  <a:schemeClr val="tx2">
                    <a:lumMod val="60000"/>
                    <a:lumOff val="40000"/>
                  </a:schemeClr>
                </a:solidFill>
                <a:latin typeface="+mn-lt"/>
              </a:rPr>
              <a:t>ki</a:t>
            </a:r>
            <a:r>
              <a:rPr lang="en-US" dirty="0">
                <a:solidFill>
                  <a:schemeClr val="tx2">
                    <a:lumMod val="60000"/>
                    <a:lumOff val="40000"/>
                  </a:schemeClr>
                </a:solidFill>
                <a:latin typeface="+mn-lt"/>
              </a:rPr>
              <a:t> se s </a:t>
            </a:r>
            <a:r>
              <a:rPr lang="en-US" dirty="0" err="1">
                <a:solidFill>
                  <a:schemeClr val="tx2">
                    <a:lumMod val="60000"/>
                    <a:lumOff val="40000"/>
                  </a:schemeClr>
                </a:solidFill>
                <a:latin typeface="+mn-lt"/>
              </a:rPr>
              <a:t>temi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podatki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najbolje</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ujema</a:t>
            </a:r>
            <a:r>
              <a:rPr lang="en-US" dirty="0">
                <a:solidFill>
                  <a:schemeClr val="tx2">
                    <a:lumMod val="60000"/>
                    <a:lumOff val="40000"/>
                  </a:schemeClr>
                </a:solidFill>
                <a:latin typeface="+mn-lt"/>
              </a:rPr>
              <a:t>.</a:t>
            </a:r>
            <a:endParaRPr lang="en-GB" i="1" dirty="0">
              <a:solidFill>
                <a:schemeClr val="tx2">
                  <a:lumMod val="60000"/>
                  <a:lumOff val="40000"/>
                </a:schemeClr>
              </a:solidFill>
              <a:latin typeface="+mn-lt"/>
            </a:endParaRPr>
          </a:p>
        </p:txBody>
      </p:sp>
      <p:sp>
        <p:nvSpPr>
          <p:cNvPr id="61444" name="Rectangle 4"/>
          <p:cNvSpPr>
            <a:spLocks noChangeArrowheads="1"/>
          </p:cNvSpPr>
          <p:nvPr/>
        </p:nvSpPr>
        <p:spPr bwMode="auto">
          <a:xfrm>
            <a:off x="2590800" y="1600200"/>
            <a:ext cx="5562600" cy="1200150"/>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V</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tabeli</a:t>
            </a:r>
            <a:r>
              <a:rPr lang="en-US" dirty="0">
                <a:solidFill>
                  <a:schemeClr val="tx2">
                    <a:lumMod val="60000"/>
                    <a:lumOff val="40000"/>
                  </a:schemeClr>
                </a:solidFill>
                <a:latin typeface="+mn-lt"/>
              </a:rPr>
              <a:t> so </a:t>
            </a:r>
            <a:r>
              <a:rPr lang="en-US" dirty="0" err="1">
                <a:solidFill>
                  <a:schemeClr val="tx2">
                    <a:lumMod val="60000"/>
                    <a:lumOff val="40000"/>
                  </a:schemeClr>
                </a:solidFill>
                <a:latin typeface="+mn-lt"/>
              </a:rPr>
              <a:t>podane</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koli</a:t>
            </a:r>
            <a:r>
              <a:rPr lang="sl-SI" dirty="0">
                <a:solidFill>
                  <a:schemeClr val="tx2">
                    <a:lumMod val="60000"/>
                    <a:lumOff val="40000"/>
                  </a:schemeClr>
                </a:solidFill>
                <a:latin typeface="+mn-lt"/>
              </a:rPr>
              <a:t>čine</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y</a:t>
            </a:r>
            <a:r>
              <a:rPr lang="sl-SI" dirty="0">
                <a:solidFill>
                  <a:schemeClr val="tx2">
                    <a:lumMod val="60000"/>
                    <a:lumOff val="40000"/>
                  </a:schemeClr>
                </a:solidFill>
              </a:rPr>
              <a:t> </a:t>
            </a:r>
            <a:r>
              <a:rPr lang="sl-SI" dirty="0">
                <a:solidFill>
                  <a:schemeClr val="tx2">
                    <a:lumMod val="60000"/>
                    <a:lumOff val="40000"/>
                  </a:schemeClr>
                </a:solidFill>
                <a:latin typeface="+mn-lt"/>
              </a:rPr>
              <a:t>v odvisnosti od </a:t>
            </a:r>
            <a:r>
              <a:rPr lang="sl-SI" i="1" dirty="0">
                <a:solidFill>
                  <a:schemeClr val="tx2">
                    <a:lumMod val="60000"/>
                    <a:lumOff val="40000"/>
                  </a:schemeClr>
                </a:solidFill>
                <a:latin typeface="Georgia" pitchFamily="18" charset="0"/>
              </a:rPr>
              <a:t>x</a:t>
            </a:r>
            <a:r>
              <a:rPr lang="sl-SI" dirty="0">
                <a:solidFill>
                  <a:schemeClr val="tx2">
                    <a:lumMod val="60000"/>
                    <a:lumOff val="40000"/>
                  </a:schemeClr>
                </a:solidFill>
              </a:rPr>
              <a:t>. </a:t>
            </a:r>
          </a:p>
          <a:p>
            <a:pPr marL="342900" indent="-342900">
              <a:buFont typeface="+mj-lt"/>
              <a:buAutoNum type="alphaLcPeriod"/>
              <a:defRPr/>
            </a:pPr>
            <a:r>
              <a:rPr lang="sl-SI" dirty="0">
                <a:solidFill>
                  <a:schemeClr val="tx2">
                    <a:lumMod val="60000"/>
                    <a:lumOff val="40000"/>
                  </a:schemeClr>
                </a:solidFill>
                <a:latin typeface="+mn-lt"/>
              </a:rPr>
              <a:t>Določi ustrezno funkcijsko </a:t>
            </a:r>
            <a:r>
              <a:rPr lang="en-US" dirty="0">
                <a:solidFill>
                  <a:schemeClr val="tx2">
                    <a:lumMod val="60000"/>
                    <a:lumOff val="40000"/>
                  </a:schemeClr>
                </a:solidFill>
                <a:latin typeface="+mn-lt"/>
              </a:rPr>
              <a:t>  </a:t>
            </a:r>
            <a:r>
              <a:rPr lang="sl-SI" dirty="0">
                <a:solidFill>
                  <a:schemeClr val="tx2">
                    <a:lumMod val="60000"/>
                    <a:lumOff val="40000"/>
                  </a:schemeClr>
                </a:solidFill>
                <a:latin typeface="+mn-lt"/>
              </a:rPr>
              <a:t>zvezo </a:t>
            </a:r>
            <a:r>
              <a:rPr lang="sl-SI" i="1" dirty="0">
                <a:solidFill>
                  <a:schemeClr val="tx2">
                    <a:lumMod val="60000"/>
                    <a:lumOff val="40000"/>
                  </a:schemeClr>
                </a:solidFill>
                <a:latin typeface="Georgia" pitchFamily="18" charset="0"/>
              </a:rPr>
              <a:t>y</a:t>
            </a:r>
            <a:r>
              <a:rPr lang="en-US" i="1" dirty="0">
                <a:solidFill>
                  <a:schemeClr val="tx2">
                    <a:lumMod val="60000"/>
                    <a:lumOff val="40000"/>
                  </a:schemeClr>
                </a:solidFill>
                <a:latin typeface="Georgia" pitchFamily="18" charset="0"/>
              </a:rPr>
              <a:t>=f(</a:t>
            </a:r>
            <a:r>
              <a:rPr lang="sl-SI" i="1" dirty="0">
                <a:solidFill>
                  <a:schemeClr val="tx2">
                    <a:lumMod val="60000"/>
                    <a:lumOff val="40000"/>
                  </a:schemeClr>
                </a:solidFill>
                <a:latin typeface="Georgia" pitchFamily="18" charset="0"/>
              </a:rPr>
              <a:t>x</a:t>
            </a:r>
            <a:r>
              <a:rPr lang="en-US" i="1" dirty="0">
                <a:solidFill>
                  <a:schemeClr val="tx2">
                    <a:lumMod val="60000"/>
                    <a:lumOff val="40000"/>
                  </a:schemeClr>
                </a:solidFill>
                <a:latin typeface="Georgia" pitchFamily="18" charset="0"/>
              </a:rPr>
              <a:t>)</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 </a:t>
            </a:r>
            <a:endParaRPr lang="sl-SI" i="1" dirty="0">
              <a:solidFill>
                <a:schemeClr val="tx2">
                  <a:lumMod val="60000"/>
                  <a:lumOff val="40000"/>
                </a:schemeClr>
              </a:solidFill>
              <a:latin typeface="Georgia" pitchFamily="18" charset="0"/>
            </a:endParaRPr>
          </a:p>
          <a:p>
            <a:pPr marL="342900" indent="-342900">
              <a:buFont typeface="+mj-lt"/>
              <a:buAutoNum type="alphaLcPeriod"/>
              <a:defRPr/>
            </a:pPr>
            <a:r>
              <a:rPr lang="en-US" dirty="0" err="1">
                <a:solidFill>
                  <a:schemeClr val="tx2">
                    <a:lumMod val="60000"/>
                    <a:lumOff val="40000"/>
                  </a:schemeClr>
                </a:solidFill>
                <a:latin typeface="+mn-lt"/>
              </a:rPr>
              <a:t>Oceni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a:t>
            </a:r>
            <a:r>
              <a:rPr lang="en-US" i="1" dirty="0">
                <a:solidFill>
                  <a:schemeClr val="tx2">
                    <a:lumMod val="60000"/>
                    <a:lumOff val="40000"/>
                  </a:schemeClr>
                </a:solidFill>
                <a:latin typeface="+mn-lt"/>
              </a:rPr>
              <a:t> </a:t>
            </a:r>
            <a:r>
              <a:rPr lang="sl-SI" i="1" dirty="0">
                <a:solidFill>
                  <a:schemeClr val="tx2">
                    <a:lumMod val="60000"/>
                    <a:lumOff val="40000"/>
                  </a:schemeClr>
                </a:solidFill>
                <a:latin typeface="+mn-lt"/>
              </a:rPr>
              <a:t> </a:t>
            </a:r>
            <a:r>
              <a:rPr lang="en-US" i="1" dirty="0">
                <a:solidFill>
                  <a:schemeClr val="tx2">
                    <a:lumMod val="60000"/>
                    <a:lumOff val="40000"/>
                  </a:schemeClr>
                </a:solidFill>
                <a:latin typeface="Times New Roman" pitchFamily="18" charset="0"/>
              </a:rPr>
              <a:t>y</a:t>
            </a:r>
            <a:r>
              <a:rPr lang="en-US" i="1" dirty="0">
                <a:solidFill>
                  <a:schemeClr val="tx2">
                    <a:lumMod val="60000"/>
                    <a:lumOff val="40000"/>
                  </a:schemeClr>
                </a:solidFill>
              </a:rPr>
              <a:t> </a:t>
            </a:r>
            <a:r>
              <a:rPr lang="en-US" dirty="0" err="1">
                <a:solidFill>
                  <a:schemeClr val="tx2">
                    <a:lumMod val="60000"/>
                    <a:lumOff val="40000"/>
                  </a:schemeClr>
                </a:solidFill>
                <a:latin typeface="+mn-lt"/>
              </a:rPr>
              <a:t>pri</a:t>
            </a:r>
            <a:r>
              <a:rPr lang="en-US" i="1" dirty="0">
                <a:solidFill>
                  <a:schemeClr val="tx2">
                    <a:lumMod val="60000"/>
                    <a:lumOff val="40000"/>
                  </a:schemeClr>
                </a:solidFill>
              </a:rPr>
              <a:t> </a:t>
            </a:r>
            <a:r>
              <a:rPr lang="en-US" i="1" dirty="0">
                <a:solidFill>
                  <a:schemeClr val="tx2">
                    <a:lumMod val="60000"/>
                    <a:lumOff val="40000"/>
                  </a:schemeClr>
                </a:solidFill>
                <a:latin typeface="Georgia" pitchFamily="18" charset="0"/>
              </a:rPr>
              <a:t>x </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1.5</a:t>
            </a:r>
            <a:r>
              <a:rPr lang="en-US" i="1" dirty="0">
                <a:solidFill>
                  <a:schemeClr val="tx2">
                    <a:lumMod val="60000"/>
                    <a:lumOff val="40000"/>
                  </a:schemeClr>
                </a:solidFill>
              </a:rPr>
              <a:t> </a:t>
            </a:r>
            <a:r>
              <a:rPr lang="en-US" dirty="0">
                <a:solidFill>
                  <a:schemeClr val="tx2">
                    <a:lumMod val="60000"/>
                    <a:lumOff val="40000"/>
                  </a:schemeClr>
                </a:solidFill>
                <a:latin typeface="+mn-lt"/>
              </a:rPr>
              <a:t>(</a:t>
            </a:r>
            <a:r>
              <a:rPr lang="en-US" dirty="0" err="1">
                <a:solidFill>
                  <a:schemeClr val="tx2">
                    <a:lumMod val="60000"/>
                    <a:lumOff val="40000"/>
                  </a:schemeClr>
                </a:solidFill>
                <a:latin typeface="+mn-lt"/>
              </a:rPr>
              <a:t>interpolacija</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a:t>
            </a:r>
            <a:r>
              <a:rPr lang="en-US" dirty="0">
                <a:solidFill>
                  <a:schemeClr val="tx2">
                    <a:lumMod val="60000"/>
                    <a:lumOff val="40000"/>
                  </a:schemeClr>
                </a:solidFill>
                <a:latin typeface="+mn-lt"/>
              </a:rPr>
              <a:t> </a:t>
            </a:r>
            <a:endParaRPr lang="sl-SI" dirty="0">
              <a:solidFill>
                <a:schemeClr val="tx2">
                  <a:lumMod val="60000"/>
                  <a:lumOff val="40000"/>
                </a:schemeClr>
              </a:solidFill>
              <a:latin typeface="+mn-lt"/>
            </a:endParaRPr>
          </a:p>
          <a:p>
            <a:pPr marL="342900" indent="-342900">
              <a:buFont typeface="+mj-lt"/>
              <a:buAutoNum type="alphaLcPeriod"/>
              <a:defRPr/>
            </a:pPr>
            <a:r>
              <a:rPr lang="en-US" dirty="0" err="1">
                <a:solidFill>
                  <a:schemeClr val="tx2">
                    <a:lumMod val="60000"/>
                    <a:lumOff val="40000"/>
                  </a:schemeClr>
                </a:solidFill>
                <a:latin typeface="+mn-lt"/>
              </a:rPr>
              <a:t>Oceni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vrednost</a:t>
            </a:r>
            <a:r>
              <a:rPr lang="en-US" i="1" dirty="0">
                <a:solidFill>
                  <a:schemeClr val="tx2">
                    <a:lumMod val="60000"/>
                    <a:lumOff val="40000"/>
                  </a:schemeClr>
                </a:solidFill>
                <a:latin typeface="+mn-lt"/>
              </a:rPr>
              <a:t> </a:t>
            </a:r>
            <a:r>
              <a:rPr lang="sl-SI" i="1" dirty="0">
                <a:solidFill>
                  <a:schemeClr val="tx2">
                    <a:lumMod val="60000"/>
                    <a:lumOff val="40000"/>
                  </a:schemeClr>
                </a:solidFill>
                <a:latin typeface="+mn-lt"/>
              </a:rPr>
              <a:t> </a:t>
            </a:r>
            <a:r>
              <a:rPr lang="en-US" i="1" dirty="0">
                <a:solidFill>
                  <a:schemeClr val="tx2">
                    <a:lumMod val="60000"/>
                    <a:lumOff val="40000"/>
                  </a:schemeClr>
                </a:solidFill>
                <a:latin typeface="Times New Roman" pitchFamily="18" charset="0"/>
              </a:rPr>
              <a:t>y</a:t>
            </a:r>
            <a:r>
              <a:rPr lang="en-US" i="1" dirty="0">
                <a:solidFill>
                  <a:schemeClr val="tx2">
                    <a:lumMod val="60000"/>
                    <a:lumOff val="40000"/>
                  </a:schemeClr>
                </a:solidFill>
              </a:rPr>
              <a:t> </a:t>
            </a:r>
            <a:r>
              <a:rPr lang="en-US" dirty="0" err="1">
                <a:solidFill>
                  <a:schemeClr val="tx2">
                    <a:lumMod val="60000"/>
                    <a:lumOff val="40000"/>
                  </a:schemeClr>
                </a:solidFill>
                <a:latin typeface="+mn-lt"/>
              </a:rPr>
              <a:t>pri</a:t>
            </a:r>
            <a:r>
              <a:rPr lang="en-US" i="1"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x</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en-US" i="1" dirty="0">
                <a:solidFill>
                  <a:schemeClr val="tx2">
                    <a:lumMod val="60000"/>
                    <a:lumOff val="40000"/>
                  </a:schemeClr>
                </a:solidFill>
              </a:rPr>
              <a:t> </a:t>
            </a:r>
            <a:r>
              <a:rPr lang="en-US" dirty="0">
                <a:solidFill>
                  <a:schemeClr val="tx2">
                    <a:lumMod val="60000"/>
                    <a:lumOff val="40000"/>
                  </a:schemeClr>
                </a:solidFill>
                <a:latin typeface="+mn-lt"/>
              </a:rPr>
              <a:t>(</a:t>
            </a:r>
            <a:r>
              <a:rPr lang="en-US" dirty="0" err="1">
                <a:solidFill>
                  <a:schemeClr val="tx2">
                    <a:lumMod val="60000"/>
                    <a:lumOff val="40000"/>
                  </a:schemeClr>
                </a:solidFill>
                <a:latin typeface="+mn-lt"/>
              </a:rPr>
              <a:t>ekstrapolacija</a:t>
            </a:r>
            <a:r>
              <a:rPr lang="en-US" dirty="0">
                <a:solidFill>
                  <a:schemeClr val="tx2">
                    <a:lumMod val="60000"/>
                    <a:lumOff val="40000"/>
                  </a:schemeClr>
                </a:solidFill>
                <a:latin typeface="+mn-lt"/>
              </a:rPr>
              <a:t>).</a:t>
            </a:r>
            <a:endParaRPr lang="en-GB" dirty="0">
              <a:solidFill>
                <a:schemeClr val="tx2">
                  <a:lumMod val="60000"/>
                  <a:lumOff val="40000"/>
                </a:schemeClr>
              </a:solidFill>
              <a:latin typeface="+mn-lt"/>
            </a:endParaRPr>
          </a:p>
        </p:txBody>
      </p:sp>
      <p:graphicFrame>
        <p:nvGraphicFramePr>
          <p:cNvPr id="61446" name="Object 2"/>
          <p:cNvGraphicFramePr>
            <a:graphicFrameLocks noChangeAspect="1"/>
          </p:cNvGraphicFramePr>
          <p:nvPr/>
        </p:nvGraphicFramePr>
        <p:xfrm>
          <a:off x="685800" y="1666875"/>
          <a:ext cx="1524000" cy="3743325"/>
        </p:xfrm>
        <a:graphic>
          <a:graphicData uri="http://schemas.openxmlformats.org/presentationml/2006/ole">
            <mc:AlternateContent xmlns:mc="http://schemas.openxmlformats.org/markup-compatibility/2006">
              <mc:Choice xmlns:v="urn:schemas-microsoft-com:vml" Requires="v">
                <p:oleObj spid="_x0000_s37942" name="Worksheet" r:id="rId4" imgW="1228654" imgH="3457575" progId="Excel.Sheet.8">
                  <p:embed/>
                </p:oleObj>
              </mc:Choice>
              <mc:Fallback>
                <p:oleObj name="Worksheet" r:id="rId4" imgW="1228654" imgH="34575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66875"/>
                        <a:ext cx="1524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ectangle 7"/>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ounded Rectangle 8"/>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TextBox 10"/>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2" name="TextBox 11"/>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schemeClr val="bg1"/>
                </a:solidFill>
                <a:effectLst>
                  <a:outerShdw blurRad="38100" dist="38100" dir="2700000" algn="tl">
                    <a:srgbClr val="000000">
                      <a:alpha val="43137"/>
                    </a:srgbClr>
                  </a:outerShdw>
                </a:effectLst>
                <a:latin typeface="+mn-lt"/>
              </a:rPr>
              <a:t>IZRAVNAVANJE  NUMERIČNIH  PODATKOV</a:t>
            </a:r>
          </a:p>
        </p:txBody>
      </p:sp>
      <p:sp>
        <p:nvSpPr>
          <p:cNvPr id="13"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FD4C8E6-9FD5-4062-92A9-07A31B35BD2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30</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15" name="Object 4"/>
          <p:cNvGraphicFramePr>
            <a:graphicFrameLocks noChangeAspect="1"/>
          </p:cNvGraphicFramePr>
          <p:nvPr/>
        </p:nvGraphicFramePr>
        <p:xfrm>
          <a:off x="3195638" y="3048000"/>
          <a:ext cx="4729162" cy="2736850"/>
        </p:xfrm>
        <a:graphic>
          <a:graphicData uri="http://schemas.openxmlformats.org/presentationml/2006/ole">
            <mc:AlternateContent xmlns:mc="http://schemas.openxmlformats.org/markup-compatibility/2006">
              <mc:Choice xmlns:v="urn:schemas-microsoft-com:vml" Requires="v">
                <p:oleObj spid="_x0000_s37943" name="Chart" r:id="rId7" imgW="11800440" imgH="6834240" progId="Excel.Sheet.8">
                  <p:embed/>
                </p:oleObj>
              </mc:Choice>
              <mc:Fallback>
                <p:oleObj name="Chart" r:id="rId7" imgW="11800440" imgH="6834240" progId="Excel.Shee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5638" y="3048000"/>
                        <a:ext cx="4729162" cy="2736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5"/>
          <p:cNvSpPr>
            <a:spLocks noChangeShapeType="1"/>
          </p:cNvSpPr>
          <p:nvPr/>
        </p:nvSpPr>
        <p:spPr bwMode="auto">
          <a:xfrm flipV="1">
            <a:off x="3581400" y="3282950"/>
            <a:ext cx="4191000" cy="1981200"/>
          </a:xfrm>
          <a:prstGeom prst="line">
            <a:avLst/>
          </a:prstGeom>
          <a:noFill/>
          <a:ln w="9525">
            <a:solidFill>
              <a:schemeClr val="accent2"/>
            </a:solidFill>
            <a:round/>
            <a:headEnd/>
            <a:tailEnd/>
          </a:ln>
        </p:spPr>
        <p:txBody>
          <a:bodyPr anchor="ctr">
            <a:spAutoFit/>
          </a:bodyPr>
          <a:lstStyle/>
          <a:p>
            <a:pPr>
              <a:defRPr/>
            </a:pPr>
            <a:endParaRPr lang="sl-SI">
              <a:solidFill>
                <a:schemeClr val="tx2">
                  <a:lumMod val="60000"/>
                  <a:lumOff val="40000"/>
                </a:schemeClr>
              </a:solidFill>
            </a:endParaRPr>
          </a:p>
        </p:txBody>
      </p:sp>
      <p:sp>
        <p:nvSpPr>
          <p:cNvPr id="17" name="Line 6"/>
          <p:cNvSpPr>
            <a:spLocks noChangeShapeType="1"/>
          </p:cNvSpPr>
          <p:nvPr/>
        </p:nvSpPr>
        <p:spPr bwMode="auto">
          <a:xfrm flipV="1">
            <a:off x="3657600" y="3206750"/>
            <a:ext cx="4114800" cy="2073275"/>
          </a:xfrm>
          <a:prstGeom prst="line">
            <a:avLst/>
          </a:prstGeom>
          <a:noFill/>
          <a:ln w="9525">
            <a:solidFill>
              <a:srgbClr val="FF0000"/>
            </a:solidFill>
            <a:round/>
            <a:headEnd/>
            <a:tailEnd/>
          </a:ln>
        </p:spPr>
        <p:txBody>
          <a:bodyPr anchor="ctr">
            <a:spAutoFit/>
          </a:bodyPr>
          <a:lstStyle/>
          <a:p>
            <a:pPr>
              <a:defRPr/>
            </a:pPr>
            <a:endParaRPr lang="sl-SI">
              <a:solidFill>
                <a:schemeClr val="tx2">
                  <a:lumMod val="60000"/>
                  <a:lumOff val="40000"/>
                </a:schemeClr>
              </a:solidFill>
            </a:endParaRPr>
          </a:p>
        </p:txBody>
      </p:sp>
      <p:sp>
        <p:nvSpPr>
          <p:cNvPr id="18" name="Line 7"/>
          <p:cNvSpPr>
            <a:spLocks noChangeShapeType="1"/>
          </p:cNvSpPr>
          <p:nvPr/>
        </p:nvSpPr>
        <p:spPr bwMode="auto">
          <a:xfrm flipV="1">
            <a:off x="3576638" y="3276600"/>
            <a:ext cx="4271962" cy="1828800"/>
          </a:xfrm>
          <a:prstGeom prst="line">
            <a:avLst/>
          </a:prstGeom>
          <a:noFill/>
          <a:ln w="9525">
            <a:solidFill>
              <a:srgbClr val="00FF00"/>
            </a:solidFill>
            <a:round/>
            <a:headEnd/>
            <a:tailEnd/>
          </a:ln>
        </p:spPr>
        <p:txBody>
          <a:bodyPr anchor="ctr">
            <a:spAutoFit/>
          </a:bodyPr>
          <a:lstStyle/>
          <a:p>
            <a:pPr>
              <a:defRPr/>
            </a:pPr>
            <a:endParaRPr lang="sl-SI">
              <a:solidFill>
                <a:schemeClr val="tx2">
                  <a:lumMod val="60000"/>
                  <a:lumOff val="40000"/>
                </a:schemeClr>
              </a:solidFill>
            </a:endParaRPr>
          </a:p>
        </p:txBody>
      </p:sp>
      <p:sp>
        <p:nvSpPr>
          <p:cNvPr id="19" name="Line 8"/>
          <p:cNvSpPr>
            <a:spLocks noChangeShapeType="1"/>
          </p:cNvSpPr>
          <p:nvPr/>
        </p:nvSpPr>
        <p:spPr bwMode="auto">
          <a:xfrm flipV="1">
            <a:off x="3657600" y="3663950"/>
            <a:ext cx="3987800" cy="1285875"/>
          </a:xfrm>
          <a:prstGeom prst="line">
            <a:avLst/>
          </a:prstGeom>
          <a:noFill/>
          <a:ln w="9525">
            <a:solidFill>
              <a:srgbClr val="FFCC00"/>
            </a:solidFill>
            <a:round/>
            <a:headEnd/>
            <a:tailEnd/>
          </a:ln>
        </p:spPr>
        <p:txBody>
          <a:bodyPr anchor="ctr">
            <a:spAutoFit/>
          </a:bodyPr>
          <a:lstStyle/>
          <a:p>
            <a:pPr>
              <a:defRPr/>
            </a:pPr>
            <a:endParaRPr lang="sl-SI">
              <a:solidFill>
                <a:schemeClr val="tx2">
                  <a:lumMod val="60000"/>
                  <a:lumOff val="40000"/>
                </a:schemeClr>
              </a:solidFill>
            </a:endParaRPr>
          </a:p>
        </p:txBody>
      </p:sp>
      <p:sp>
        <p:nvSpPr>
          <p:cNvPr id="20" name="Line 9"/>
          <p:cNvSpPr>
            <a:spLocks noChangeShapeType="1"/>
          </p:cNvSpPr>
          <p:nvPr/>
        </p:nvSpPr>
        <p:spPr bwMode="auto">
          <a:xfrm flipV="1">
            <a:off x="3810000" y="4121150"/>
            <a:ext cx="3902075" cy="1285875"/>
          </a:xfrm>
          <a:prstGeom prst="line">
            <a:avLst/>
          </a:prstGeom>
          <a:noFill/>
          <a:ln w="9525">
            <a:solidFill>
              <a:srgbClr val="CC99FF"/>
            </a:solidFill>
            <a:round/>
            <a:headEnd/>
            <a:tailEnd/>
          </a:ln>
        </p:spPr>
        <p:txBody>
          <a:bodyPr anchor="ctr">
            <a:spAutoFit/>
          </a:bodyPr>
          <a:lstStyle/>
          <a:p>
            <a:pPr>
              <a:defRPr/>
            </a:pPr>
            <a:endParaRPr lang="sl-SI">
              <a:solidFill>
                <a:schemeClr val="tx2">
                  <a:lumMod val="60000"/>
                  <a:lumOff val="40000"/>
                </a:schemeClr>
              </a:solidFill>
            </a:endParaRPr>
          </a:p>
        </p:txBody>
      </p:sp>
      <p:sp>
        <p:nvSpPr>
          <p:cNvPr id="21" name="Rectangle 2"/>
          <p:cNvSpPr>
            <a:spLocks noChangeArrowheads="1"/>
          </p:cNvSpPr>
          <p:nvPr/>
        </p:nvSpPr>
        <p:spPr bwMode="auto">
          <a:xfrm>
            <a:off x="2590800" y="2819400"/>
            <a:ext cx="4800600" cy="369888"/>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Podatke predstavimo v koordinatnem sistemu: </a:t>
            </a:r>
            <a:endParaRPr lang="en-GB" i="1" dirty="0">
              <a:solidFill>
                <a:schemeClr val="tx2">
                  <a:lumMod val="60000"/>
                  <a:lumOff val="40000"/>
                </a:schemeClr>
              </a:solidFill>
              <a:latin typeface="+mn-lt"/>
            </a:endParaRPr>
          </a:p>
        </p:txBody>
      </p:sp>
      <p:sp>
        <p:nvSpPr>
          <p:cNvPr id="22" name="Rectangle 3"/>
          <p:cNvSpPr>
            <a:spLocks noChangeArrowheads="1"/>
          </p:cNvSpPr>
          <p:nvPr/>
        </p:nvSpPr>
        <p:spPr bwMode="auto">
          <a:xfrm>
            <a:off x="2667000" y="5694363"/>
            <a:ext cx="4953000" cy="584200"/>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Zveza med </a:t>
            </a:r>
            <a:r>
              <a:rPr lang="sl-SI" sz="1600" i="1" dirty="0">
                <a:solidFill>
                  <a:schemeClr val="tx2">
                    <a:lumMod val="60000"/>
                    <a:lumOff val="40000"/>
                  </a:schemeClr>
                </a:solidFill>
                <a:latin typeface="Georgia" pitchFamily="18" charset="0"/>
              </a:rPr>
              <a:t>x</a:t>
            </a:r>
            <a:r>
              <a:rPr lang="sl-SI" sz="1600" dirty="0">
                <a:solidFill>
                  <a:schemeClr val="tx2">
                    <a:lumMod val="60000"/>
                    <a:lumOff val="40000"/>
                  </a:schemeClr>
                </a:solidFill>
              </a:rPr>
              <a:t> </a:t>
            </a:r>
            <a:r>
              <a:rPr lang="sl-SI" sz="1600" dirty="0">
                <a:solidFill>
                  <a:schemeClr val="tx2">
                    <a:lumMod val="60000"/>
                    <a:lumOff val="40000"/>
                  </a:schemeClr>
                </a:solidFill>
                <a:latin typeface="+mn-lt"/>
              </a:rPr>
              <a:t>in</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y</a:t>
            </a:r>
            <a:r>
              <a:rPr lang="sl-SI" sz="1600" dirty="0">
                <a:solidFill>
                  <a:schemeClr val="tx2">
                    <a:lumMod val="60000"/>
                    <a:lumOff val="40000"/>
                  </a:schemeClr>
                </a:solidFill>
              </a:rPr>
              <a:t> </a:t>
            </a:r>
            <a:r>
              <a:rPr lang="sl-SI" sz="1600" dirty="0">
                <a:solidFill>
                  <a:schemeClr val="tx2">
                    <a:lumMod val="60000"/>
                    <a:lumOff val="40000"/>
                  </a:schemeClr>
                </a:solidFill>
                <a:latin typeface="+mn-lt"/>
              </a:rPr>
              <a:t>je približno linearna. Kako bi dobili enačbo premice, ki se tem podatkom najbolje prilega</a:t>
            </a:r>
            <a:r>
              <a:rPr lang="en-US" sz="1600" dirty="0">
                <a:solidFill>
                  <a:schemeClr val="tx2">
                    <a:lumMod val="60000"/>
                    <a:lumOff val="40000"/>
                  </a:schemeClr>
                </a:solidFill>
                <a:latin typeface="+mn-lt"/>
              </a:rPr>
              <a:t>?</a:t>
            </a:r>
            <a:endParaRPr lang="en-GB" sz="1600" dirty="0">
              <a:solidFill>
                <a:schemeClr val="tx2">
                  <a:lumMod val="60000"/>
                  <a:lumOff val="40000"/>
                </a:schemeClr>
              </a:solidFill>
              <a:latin typeface="+mn-lt"/>
            </a:endParaRPr>
          </a:p>
        </p:txBody>
      </p:sp>
      <p:sp>
        <p:nvSpPr>
          <p:cNvPr id="23" name="TextBox 22"/>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5"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1443" grpId="0"/>
      <p:bldP spid="61444" grpId="0"/>
      <p:bldOleChart spid="15"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496888"/>
            <a:ext cx="8229600" cy="646112"/>
          </a:xfrm>
          <a:prstGeom prst="rect">
            <a:avLst/>
          </a:prstGeom>
          <a:noFill/>
          <a:ln w="25400">
            <a:noFill/>
            <a:miter lim="800000"/>
            <a:headEnd/>
            <a:tailEnd/>
          </a:ln>
        </p:spPr>
        <p:txBody>
          <a:bodyPr>
            <a:spAutoFit/>
          </a:bodyPr>
          <a:lstStyle/>
          <a:p>
            <a:pPr>
              <a:defRPr/>
            </a:pPr>
            <a:r>
              <a:rPr lang="en-US" dirty="0" err="1">
                <a:solidFill>
                  <a:schemeClr val="tx2">
                    <a:lumMod val="60000"/>
                    <a:lumOff val="40000"/>
                  </a:schemeClr>
                </a:solidFill>
                <a:latin typeface="+mn-lt"/>
              </a:rPr>
              <a:t>Ena</a:t>
            </a:r>
            <a:r>
              <a:rPr lang="sl-SI" dirty="0" err="1">
                <a:solidFill>
                  <a:schemeClr val="tx2">
                    <a:lumMod val="60000"/>
                    <a:lumOff val="40000"/>
                  </a:schemeClr>
                </a:solidFill>
                <a:latin typeface="+mn-lt"/>
              </a:rPr>
              <a:t>čba</a:t>
            </a:r>
            <a:r>
              <a:rPr lang="sl-SI" dirty="0">
                <a:solidFill>
                  <a:schemeClr val="tx2">
                    <a:lumMod val="60000"/>
                    <a:lumOff val="40000"/>
                  </a:schemeClr>
                </a:solidFill>
                <a:latin typeface="+mn-lt"/>
              </a:rPr>
              <a:t> premice </a:t>
            </a:r>
            <a:r>
              <a:rPr lang="en-US" i="1" dirty="0">
                <a:solidFill>
                  <a:schemeClr val="tx2">
                    <a:lumMod val="60000"/>
                    <a:lumOff val="40000"/>
                  </a:schemeClr>
                </a:solidFill>
                <a:latin typeface="Georgia" pitchFamily="18" charset="0"/>
              </a:rPr>
              <a:t>y=</a:t>
            </a:r>
            <a:r>
              <a:rPr lang="en-US" i="1" dirty="0" err="1">
                <a:solidFill>
                  <a:schemeClr val="tx2">
                    <a:lumMod val="60000"/>
                    <a:lumOff val="40000"/>
                  </a:schemeClr>
                </a:solidFill>
                <a:latin typeface="Georgia" pitchFamily="18" charset="0"/>
              </a:rPr>
              <a:t>A+Bx</a:t>
            </a:r>
            <a:r>
              <a:rPr lang="en-US" dirty="0">
                <a:solidFill>
                  <a:schemeClr val="tx2">
                    <a:lumMod val="60000"/>
                    <a:lumOff val="40000"/>
                  </a:schemeClr>
                </a:solidFill>
              </a:rPr>
              <a:t> </a:t>
            </a:r>
            <a:r>
              <a:rPr lang="en-US" dirty="0">
                <a:solidFill>
                  <a:schemeClr val="tx2">
                    <a:lumMod val="60000"/>
                    <a:lumOff val="40000"/>
                  </a:schemeClr>
                </a:solidFill>
                <a:latin typeface="+mn-lt"/>
              </a:rPr>
              <a:t>je </a:t>
            </a:r>
            <a:r>
              <a:rPr lang="en-US" dirty="0" err="1">
                <a:solidFill>
                  <a:schemeClr val="tx2">
                    <a:lumMod val="60000"/>
                    <a:lumOff val="40000"/>
                  </a:schemeClr>
                </a:solidFill>
                <a:latin typeface="+mn-lt"/>
              </a:rPr>
              <a:t>odvisna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od</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parametrov</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B</a:t>
            </a:r>
            <a:r>
              <a:rPr lang="en-US" dirty="0">
                <a:solidFill>
                  <a:schemeClr val="tx2">
                    <a:lumMod val="60000"/>
                    <a:lumOff val="40000"/>
                  </a:schemeClr>
                </a:solidFill>
              </a:rPr>
              <a:t>. </a:t>
            </a:r>
            <a:r>
              <a:rPr lang="en-US" dirty="0" err="1">
                <a:solidFill>
                  <a:schemeClr val="tx2">
                    <a:lumMod val="60000"/>
                    <a:lumOff val="40000"/>
                  </a:schemeClr>
                </a:solidFill>
                <a:latin typeface="+mn-lt"/>
              </a:rPr>
              <a:t>Ustreznost</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parametrov</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preskusimo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mno</a:t>
            </a:r>
            <a:r>
              <a:rPr lang="sl-SI" dirty="0">
                <a:solidFill>
                  <a:schemeClr val="tx2">
                    <a:lumMod val="60000"/>
                    <a:lumOff val="40000"/>
                  </a:schemeClr>
                </a:solidFill>
                <a:latin typeface="+mn-lt"/>
              </a:rPr>
              <a:t>žici podatkov</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x</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i="1" dirty="0" err="1">
                <a:solidFill>
                  <a:schemeClr val="tx2">
                    <a:lumMod val="60000"/>
                    <a:lumOff val="40000"/>
                  </a:schemeClr>
                </a:solidFill>
                <a:latin typeface="Georgia" pitchFamily="18" charset="0"/>
              </a:rPr>
              <a:t>y</a:t>
            </a:r>
            <a:r>
              <a:rPr lang="sl-SI" i="1" baseline="-25000" dirty="0" err="1">
                <a:solidFill>
                  <a:schemeClr val="tx2">
                    <a:lumMod val="60000"/>
                    <a:lumOff val="40000"/>
                  </a:schemeClr>
                </a:solidFill>
                <a:latin typeface="Georgia" pitchFamily="18" charset="0"/>
              </a:rPr>
              <a:t>i</a:t>
            </a:r>
            <a:r>
              <a:rPr lang="sl-SI" i="1" dirty="0">
                <a:solidFill>
                  <a:schemeClr val="tx2">
                    <a:lumMod val="60000"/>
                    <a:lumOff val="40000"/>
                  </a:schemeClr>
                </a:solidFill>
                <a:latin typeface="Georgia" pitchFamily="18" charset="0"/>
              </a:rPr>
              <a:t>),</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i</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1,2,...,</a:t>
            </a:r>
            <a:r>
              <a:rPr lang="en-US" i="1" dirty="0">
                <a:solidFill>
                  <a:schemeClr val="tx2">
                    <a:lumMod val="60000"/>
                    <a:lumOff val="40000"/>
                  </a:schemeClr>
                </a:solidFill>
                <a:latin typeface="Georgia" pitchFamily="18" charset="0"/>
              </a:rPr>
              <a:t>n</a:t>
            </a:r>
            <a:r>
              <a:rPr lang="en-US" dirty="0">
                <a:solidFill>
                  <a:schemeClr val="tx2">
                    <a:lumMod val="60000"/>
                    <a:lumOff val="40000"/>
                  </a:schemeClr>
                </a:solidFill>
              </a:rPr>
              <a:t>, </a:t>
            </a:r>
            <a:r>
              <a:rPr lang="en-US" dirty="0">
                <a:solidFill>
                  <a:schemeClr val="tx2">
                    <a:lumMod val="60000"/>
                    <a:lumOff val="40000"/>
                  </a:schemeClr>
                </a:solidFill>
                <a:latin typeface="+mn-lt"/>
              </a:rPr>
              <a:t>s </a:t>
            </a:r>
            <a:r>
              <a:rPr lang="en-US" dirty="0" err="1">
                <a:solidFill>
                  <a:schemeClr val="tx2">
                    <a:lumMod val="60000"/>
                    <a:lumOff val="40000"/>
                  </a:schemeClr>
                </a:solidFill>
                <a:latin typeface="+mn-lt"/>
              </a:rPr>
              <a:t>pomo</a:t>
            </a:r>
            <a:r>
              <a:rPr lang="sl-SI" dirty="0" err="1">
                <a:solidFill>
                  <a:schemeClr val="tx2">
                    <a:lumMod val="60000"/>
                    <a:lumOff val="40000"/>
                  </a:schemeClr>
                </a:solidFill>
                <a:latin typeface="+mn-lt"/>
              </a:rPr>
              <a:t>čjo</a:t>
            </a:r>
            <a:r>
              <a:rPr lang="sl-SI" dirty="0">
                <a:solidFill>
                  <a:schemeClr val="tx2">
                    <a:lumMod val="60000"/>
                    <a:lumOff val="40000"/>
                  </a:schemeClr>
                </a:solidFill>
                <a:latin typeface="+mn-lt"/>
              </a:rPr>
              <a:t> testne funkcije</a:t>
            </a:r>
            <a:endParaRPr lang="en-GB" dirty="0">
              <a:solidFill>
                <a:schemeClr val="tx2">
                  <a:lumMod val="60000"/>
                  <a:lumOff val="40000"/>
                </a:schemeClr>
              </a:solidFill>
              <a:latin typeface="+mn-lt"/>
            </a:endParaRPr>
          </a:p>
        </p:txBody>
      </p:sp>
      <p:graphicFrame>
        <p:nvGraphicFramePr>
          <p:cNvPr id="63491" name="Object 2"/>
          <p:cNvGraphicFramePr>
            <a:graphicFrameLocks noChangeAspect="1"/>
          </p:cNvGraphicFramePr>
          <p:nvPr/>
        </p:nvGraphicFramePr>
        <p:xfrm>
          <a:off x="976313" y="1339850"/>
          <a:ext cx="6567487" cy="1168400"/>
        </p:xfrm>
        <a:graphic>
          <a:graphicData uri="http://schemas.openxmlformats.org/presentationml/2006/ole">
            <mc:AlternateContent xmlns:mc="http://schemas.openxmlformats.org/markup-compatibility/2006">
              <mc:Choice xmlns:v="urn:schemas-microsoft-com:vml" Requires="v">
                <p:oleObj spid="_x0000_s38940" name="Equation" r:id="rId3" imgW="4394160" imgH="711000" progId="Equation.DSMT4">
                  <p:embed/>
                </p:oleObj>
              </mc:Choice>
              <mc:Fallback>
                <p:oleObj name="Equation" r:id="rId3" imgW="4394160" imgH="711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1339850"/>
                        <a:ext cx="6567487"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2" name="Text Box 4"/>
          <p:cNvSpPr txBox="1">
            <a:spLocks noChangeArrowheads="1"/>
          </p:cNvSpPr>
          <p:nvPr/>
        </p:nvSpPr>
        <p:spPr bwMode="auto">
          <a:xfrm>
            <a:off x="304800" y="2667000"/>
            <a:ext cx="8153400" cy="646113"/>
          </a:xfrm>
          <a:prstGeom prst="rect">
            <a:avLst/>
          </a:prstGeom>
          <a:noFill/>
          <a:ln w="25400">
            <a:noFill/>
            <a:miter lim="800000"/>
            <a:headEnd/>
            <a:tailEnd/>
          </a:ln>
        </p:spPr>
        <p:txBody>
          <a:bodyPr>
            <a:spAutoFit/>
          </a:bodyPr>
          <a:lstStyle/>
          <a:p>
            <a:pPr>
              <a:defRPr/>
            </a:pPr>
            <a:r>
              <a:rPr lang="sl-SI">
                <a:solidFill>
                  <a:schemeClr val="tx2">
                    <a:lumMod val="60000"/>
                    <a:lumOff val="40000"/>
                  </a:schemeClr>
                </a:solidFill>
                <a:latin typeface="+mn-lt"/>
              </a:rPr>
              <a:t>Če so </a:t>
            </a:r>
            <a:r>
              <a:rPr lang="sl-SI" dirty="0">
                <a:solidFill>
                  <a:schemeClr val="tx2">
                    <a:lumMod val="60000"/>
                    <a:lumOff val="40000"/>
                  </a:schemeClr>
                </a:solidFill>
                <a:latin typeface="+mn-lt"/>
              </a:rPr>
              <a:t>vsi podatki na premici </a:t>
            </a:r>
            <a:r>
              <a:rPr lang="en-US" i="1" dirty="0">
                <a:solidFill>
                  <a:schemeClr val="tx2">
                    <a:lumMod val="60000"/>
                    <a:lumOff val="40000"/>
                  </a:schemeClr>
                </a:solidFill>
                <a:latin typeface="Georgia" pitchFamily="18" charset="0"/>
              </a:rPr>
              <a:t>y=</a:t>
            </a:r>
            <a:r>
              <a:rPr lang="en-US" i="1" dirty="0" err="1">
                <a:solidFill>
                  <a:schemeClr val="tx2">
                    <a:lumMod val="60000"/>
                    <a:lumOff val="40000"/>
                  </a:schemeClr>
                </a:solidFill>
                <a:latin typeface="Georgia" pitchFamily="18" charset="0"/>
              </a:rPr>
              <a:t>A+Bx</a:t>
            </a:r>
            <a:r>
              <a:rPr lang="sl-SI" i="1">
                <a:solidFill>
                  <a:schemeClr val="tx2">
                    <a:lumMod val="60000"/>
                    <a:lumOff val="40000"/>
                  </a:schemeClr>
                </a:solidFill>
                <a:latin typeface="Georgia" pitchFamily="18" charset="0"/>
              </a:rPr>
              <a:t>,</a:t>
            </a:r>
            <a:r>
              <a:rPr lang="en-US">
                <a:solidFill>
                  <a:schemeClr val="tx2">
                    <a:lumMod val="60000"/>
                    <a:lumOff val="40000"/>
                  </a:schemeClr>
                </a:solidFill>
              </a:rPr>
              <a:t> </a:t>
            </a:r>
            <a:r>
              <a:rPr lang="sl-SI">
                <a:solidFill>
                  <a:schemeClr val="tx2">
                    <a:lumMod val="60000"/>
                    <a:lumOff val="40000"/>
                  </a:schemeClr>
                </a:solidFill>
                <a:latin typeface="+mn-lt"/>
              </a:rPr>
              <a:t>potem</a:t>
            </a:r>
            <a:r>
              <a:rPr lang="sl-SI">
                <a:solidFill>
                  <a:schemeClr val="tx2">
                    <a:lumMod val="60000"/>
                    <a:lumOff val="40000"/>
                  </a:schemeClr>
                </a:solidFill>
              </a:rPr>
              <a:t> </a:t>
            </a:r>
            <a:r>
              <a:rPr lang="en-US">
                <a:solidFill>
                  <a:schemeClr val="tx2">
                    <a:lumMod val="60000"/>
                    <a:lumOff val="40000"/>
                  </a:schemeClr>
                </a:solidFill>
                <a:latin typeface="+mn-lt"/>
              </a:rPr>
              <a:t>je</a:t>
            </a:r>
            <a:r>
              <a:rPr lang="en-US">
                <a:solidFill>
                  <a:schemeClr val="tx2">
                    <a:lumMod val="60000"/>
                    <a:lumOff val="40000"/>
                  </a:schemeClr>
                </a:solidFill>
              </a:rPr>
              <a:t> </a:t>
            </a:r>
            <a:r>
              <a:rPr lang="sl-SI" i="1" dirty="0">
                <a:solidFill>
                  <a:schemeClr val="tx2">
                    <a:lumMod val="60000"/>
                    <a:lumOff val="40000"/>
                  </a:schemeClr>
                </a:solidFill>
                <a:latin typeface="Georgia" pitchFamily="18" charset="0"/>
              </a:rPr>
              <a:t>F(A,B)</a:t>
            </a:r>
            <a:r>
              <a:rPr lang="en-US" i="1">
                <a:solidFill>
                  <a:schemeClr val="tx2">
                    <a:lumMod val="60000"/>
                    <a:lumOff val="40000"/>
                  </a:schemeClr>
                </a:solidFill>
                <a:latin typeface="Georgia" pitchFamily="18" charset="0"/>
              </a:rPr>
              <a:t>=</a:t>
            </a:r>
            <a:r>
              <a:rPr lang="sl-SI">
                <a:solidFill>
                  <a:schemeClr val="tx2">
                    <a:lumMod val="60000"/>
                    <a:lumOff val="40000"/>
                  </a:schemeClr>
                </a:solidFill>
              </a:rPr>
              <a:t>0.</a:t>
            </a:r>
            <a:r>
              <a:rPr lang="sl-SI">
                <a:solidFill>
                  <a:schemeClr val="tx2">
                    <a:lumMod val="60000"/>
                    <a:lumOff val="40000"/>
                  </a:schemeClr>
                </a:solidFill>
                <a:latin typeface="+mn-lt"/>
              </a:rPr>
              <a:t> </a:t>
            </a:r>
            <a:r>
              <a:rPr lang="sl-SI" dirty="0">
                <a:solidFill>
                  <a:schemeClr val="tx2">
                    <a:lumMod val="60000"/>
                    <a:lumOff val="40000"/>
                  </a:schemeClr>
                </a:solidFill>
                <a:latin typeface="+mn-lt"/>
              </a:rPr>
              <a:t>V splošnem primeru iščemo  vrednosti </a:t>
            </a:r>
            <a:r>
              <a:rPr lang="en-US" i="1" dirty="0">
                <a:solidFill>
                  <a:schemeClr val="tx2">
                    <a:lumMod val="60000"/>
                    <a:lumOff val="40000"/>
                  </a:schemeClr>
                </a:solidFill>
                <a:latin typeface="Georgia" pitchFamily="18" charset="0"/>
              </a:rPr>
              <a:t>A</a:t>
            </a:r>
            <a:r>
              <a:rPr lang="en-US" dirty="0">
                <a:solidFill>
                  <a:schemeClr val="tx2">
                    <a:lumMod val="60000"/>
                    <a:lumOff val="40000"/>
                  </a:schemeClr>
                </a:solidFill>
              </a:rPr>
              <a:t> </a:t>
            </a:r>
            <a:r>
              <a:rPr lang="en-US" dirty="0">
                <a:solidFill>
                  <a:schemeClr val="tx2">
                    <a:lumMod val="60000"/>
                    <a:lumOff val="40000"/>
                  </a:schemeClr>
                </a:solidFill>
                <a:latin typeface="+mn-lt"/>
              </a:rPr>
              <a:t>in</a:t>
            </a:r>
            <a:r>
              <a:rPr lang="en-US" dirty="0">
                <a:solidFill>
                  <a:schemeClr val="tx2">
                    <a:lumMod val="60000"/>
                    <a:lumOff val="40000"/>
                  </a:schemeClr>
                </a:solidFill>
              </a:rPr>
              <a:t> </a:t>
            </a:r>
            <a:r>
              <a:rPr lang="en-US" i="1" dirty="0">
                <a:solidFill>
                  <a:schemeClr val="tx2">
                    <a:lumMod val="60000"/>
                    <a:lumOff val="40000"/>
                  </a:schemeClr>
                </a:solidFill>
                <a:latin typeface="Georgia" pitchFamily="18" charset="0"/>
              </a:rPr>
              <a:t>B</a:t>
            </a:r>
            <a:r>
              <a:rPr lang="sl-SI"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pri katerih testna funkcija zavzame minimum.</a:t>
            </a:r>
            <a:endParaRPr lang="en-GB" dirty="0">
              <a:solidFill>
                <a:schemeClr val="tx2">
                  <a:lumMod val="60000"/>
                  <a:lumOff val="40000"/>
                </a:schemeClr>
              </a:solidFill>
              <a:latin typeface="+mn-lt"/>
            </a:endParaRPr>
          </a:p>
        </p:txBody>
      </p:sp>
      <p:sp>
        <p:nvSpPr>
          <p:cNvPr id="63497" name="Rectangle 9"/>
          <p:cNvSpPr>
            <a:spLocks noChangeArrowheads="1"/>
          </p:cNvSpPr>
          <p:nvPr/>
        </p:nvSpPr>
        <p:spPr bwMode="auto">
          <a:xfrm>
            <a:off x="304800" y="3657600"/>
            <a:ext cx="2124075" cy="369888"/>
          </a:xfrm>
          <a:prstGeom prst="rect">
            <a:avLst/>
          </a:prstGeom>
          <a:noFill/>
          <a:ln w="25400">
            <a:noFill/>
            <a:miter lim="800000"/>
            <a:headEnd/>
            <a:tailEnd/>
          </a:ln>
        </p:spPr>
        <p:txBody>
          <a:bodyPr wrap="none">
            <a:spAutoFit/>
          </a:bodyPr>
          <a:lstStyle/>
          <a:p>
            <a:pPr>
              <a:defRPr/>
            </a:pPr>
            <a:r>
              <a:rPr lang="en-US" dirty="0" err="1">
                <a:solidFill>
                  <a:schemeClr val="tx2">
                    <a:lumMod val="60000"/>
                    <a:lumOff val="40000"/>
                  </a:schemeClr>
                </a:solidFill>
                <a:latin typeface="+mn-lt"/>
              </a:rPr>
              <a:t>Lastnosti</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funkcije</a:t>
            </a:r>
            <a:r>
              <a:rPr lang="en-US" dirty="0">
                <a:solidFill>
                  <a:schemeClr val="tx2">
                    <a:lumMod val="60000"/>
                    <a:lumOff val="40000"/>
                  </a:schemeClr>
                </a:solidFill>
                <a:latin typeface="+mn-lt"/>
              </a:rPr>
              <a:t> </a:t>
            </a:r>
            <a:r>
              <a:rPr lang="sl-SI" i="1" dirty="0">
                <a:solidFill>
                  <a:schemeClr val="tx2">
                    <a:lumMod val="60000"/>
                    <a:lumOff val="40000"/>
                  </a:schemeClr>
                </a:solidFill>
                <a:latin typeface="Georgia" pitchFamily="18" charset="0"/>
              </a:rPr>
              <a:t>F</a:t>
            </a:r>
            <a:r>
              <a:rPr lang="en-US" dirty="0">
                <a:solidFill>
                  <a:schemeClr val="tx2">
                    <a:lumMod val="60000"/>
                    <a:lumOff val="40000"/>
                  </a:schemeClr>
                </a:solidFill>
              </a:rPr>
              <a:t>:</a:t>
            </a:r>
            <a:r>
              <a:rPr lang="sl-SI" dirty="0">
                <a:solidFill>
                  <a:schemeClr val="tx2">
                    <a:lumMod val="60000"/>
                    <a:lumOff val="40000"/>
                  </a:schemeClr>
                </a:solidFill>
              </a:rPr>
              <a:t> </a:t>
            </a:r>
            <a:endParaRPr lang="en-GB" dirty="0">
              <a:solidFill>
                <a:schemeClr val="tx2">
                  <a:lumMod val="60000"/>
                  <a:lumOff val="40000"/>
                </a:schemeClr>
              </a:solidFill>
            </a:endParaRPr>
          </a:p>
        </p:txBody>
      </p:sp>
      <p:sp>
        <p:nvSpPr>
          <p:cNvPr id="63498" name="Rectangle 10"/>
          <p:cNvSpPr>
            <a:spLocks noChangeArrowheads="1"/>
          </p:cNvSpPr>
          <p:nvPr/>
        </p:nvSpPr>
        <p:spPr bwMode="auto">
          <a:xfrm>
            <a:off x="1066800" y="4202113"/>
            <a:ext cx="4044950" cy="369887"/>
          </a:xfrm>
          <a:prstGeom prst="rect">
            <a:avLst/>
          </a:prstGeom>
          <a:noFill/>
          <a:ln w="25400">
            <a:noFill/>
            <a:miter lim="800000"/>
            <a:headEnd/>
            <a:tailEnd/>
          </a:ln>
        </p:spPr>
        <p:txBody>
          <a:bodyPr wrap="none">
            <a:spAutoFit/>
          </a:bodyPr>
          <a:lstStyle/>
          <a:p>
            <a:pPr>
              <a:defRPr/>
            </a:pPr>
            <a:r>
              <a:rPr lang="sl-SI" i="1" dirty="0">
                <a:solidFill>
                  <a:schemeClr val="tx2">
                    <a:lumMod val="60000"/>
                    <a:lumOff val="40000"/>
                  </a:schemeClr>
                </a:solidFill>
                <a:latin typeface="Georgia" pitchFamily="18" charset="0"/>
              </a:rPr>
              <a:t>F</a:t>
            </a:r>
            <a:r>
              <a:rPr lang="en-US" i="1" dirty="0">
                <a:solidFill>
                  <a:schemeClr val="tx2">
                    <a:lumMod val="60000"/>
                    <a:lumOff val="40000"/>
                  </a:schemeClr>
                </a:solidFill>
                <a:latin typeface="+mn-lt"/>
              </a:rPr>
              <a:t> </a:t>
            </a:r>
            <a:r>
              <a:rPr lang="en-US" dirty="0">
                <a:solidFill>
                  <a:schemeClr val="tx2">
                    <a:lumMod val="60000"/>
                    <a:lumOff val="40000"/>
                  </a:schemeClr>
                </a:solidFill>
                <a:latin typeface="+mn-lt"/>
              </a:rPr>
              <a:t>je </a:t>
            </a:r>
            <a:r>
              <a:rPr lang="en-US" dirty="0" err="1">
                <a:solidFill>
                  <a:schemeClr val="tx2">
                    <a:lumMod val="60000"/>
                    <a:lumOff val="40000"/>
                  </a:schemeClr>
                </a:solidFill>
                <a:latin typeface="+mn-lt"/>
              </a:rPr>
              <a:t>zvezna</a:t>
            </a:r>
            <a:r>
              <a:rPr lang="en-US" dirty="0">
                <a:solidFill>
                  <a:schemeClr val="tx2">
                    <a:lumMod val="60000"/>
                    <a:lumOff val="40000"/>
                  </a:schemeClr>
                </a:solidFill>
                <a:latin typeface="+mn-lt"/>
              </a:rPr>
              <a:t> in </a:t>
            </a:r>
            <a:r>
              <a:rPr lang="en-US" dirty="0" err="1">
                <a:solidFill>
                  <a:schemeClr val="tx2">
                    <a:lumMod val="60000"/>
                    <a:lumOff val="40000"/>
                  </a:schemeClr>
                </a:solidFill>
                <a:latin typeface="+mn-lt"/>
              </a:rPr>
              <a:t>odvedljiva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za</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vse</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(A,B)</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endParaRPr lang="en-GB" baseline="30000" dirty="0">
              <a:solidFill>
                <a:schemeClr val="tx2">
                  <a:lumMod val="60000"/>
                  <a:lumOff val="40000"/>
                </a:schemeClr>
              </a:solidFill>
              <a:latin typeface="Times New Roman" pitchFamily="18" charset="0"/>
            </a:endParaRPr>
          </a:p>
        </p:txBody>
      </p:sp>
      <p:sp>
        <p:nvSpPr>
          <p:cNvPr id="63499" name="Rectangle 11"/>
          <p:cNvSpPr>
            <a:spLocks noChangeArrowheads="1"/>
          </p:cNvSpPr>
          <p:nvPr/>
        </p:nvSpPr>
        <p:spPr bwMode="auto">
          <a:xfrm>
            <a:off x="1066800" y="4724400"/>
            <a:ext cx="7315200" cy="369888"/>
          </a:xfrm>
          <a:prstGeom prst="rect">
            <a:avLst/>
          </a:prstGeom>
          <a:noFill/>
          <a:ln w="25400">
            <a:noFill/>
            <a:miter lim="800000"/>
            <a:headEnd/>
            <a:tailEnd/>
          </a:ln>
        </p:spPr>
        <p:txBody>
          <a:bodyPr>
            <a:spAutoFit/>
          </a:bodyPr>
          <a:lstStyle/>
          <a:p>
            <a:pPr>
              <a:defRPr/>
            </a:pPr>
            <a:r>
              <a:rPr lang="en-US" dirty="0" err="1">
                <a:solidFill>
                  <a:schemeClr val="tx2">
                    <a:lumMod val="60000"/>
                    <a:lumOff val="40000"/>
                  </a:schemeClr>
                </a:solidFill>
                <a:latin typeface="+mn-lt"/>
              </a:rPr>
              <a:t>Ko</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gre</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A,B </a:t>
            </a:r>
            <a:r>
              <a:rPr lang="en-US" dirty="0">
                <a:solidFill>
                  <a:schemeClr val="tx2">
                    <a:lumMod val="60000"/>
                    <a:lumOff val="40000"/>
                  </a:schemeClr>
                </a:solidFill>
                <a:latin typeface="Georgia" pitchFamily="18" charset="0"/>
                <a:ea typeface="Arial Unicode MS" pitchFamily="34" charset="-128"/>
                <a:cs typeface="Arial Unicode MS" pitchFamily="34" charset="-128"/>
              </a:rPr>
              <a:t>→ ∞ </a:t>
            </a:r>
            <a:r>
              <a:rPr lang="en-US" dirty="0" err="1">
                <a:solidFill>
                  <a:schemeClr val="tx2">
                    <a:lumMod val="60000"/>
                    <a:lumOff val="40000"/>
                  </a:schemeClr>
                </a:solidFill>
                <a:latin typeface="+mn-lt"/>
                <a:ea typeface="Arial Unicode MS" pitchFamily="34" charset="-128"/>
                <a:cs typeface="Arial Unicode MS" pitchFamily="34" charset="-128"/>
              </a:rPr>
              <a:t>nara</a:t>
            </a:r>
            <a:r>
              <a:rPr lang="sl-SI" dirty="0" err="1">
                <a:solidFill>
                  <a:schemeClr val="tx2">
                    <a:lumMod val="60000"/>
                    <a:lumOff val="40000"/>
                  </a:schemeClr>
                </a:solidFill>
                <a:latin typeface="+mn-lt"/>
              </a:rPr>
              <a:t>šča</a:t>
            </a:r>
            <a:r>
              <a:rPr lang="sl-SI" dirty="0">
                <a:solidFill>
                  <a:schemeClr val="tx2">
                    <a:lumMod val="60000"/>
                    <a:lumOff val="40000"/>
                  </a:schemeClr>
                </a:solidFill>
                <a:latin typeface="+mn-lt"/>
              </a:rPr>
              <a: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rPr>
              <a:t> </a:t>
            </a:r>
            <a:r>
              <a:rPr lang="sl-SI" dirty="0">
                <a:solidFill>
                  <a:schemeClr val="tx2">
                    <a:lumMod val="60000"/>
                    <a:lumOff val="40000"/>
                  </a:schemeClr>
                </a:solidFill>
                <a:latin typeface="+mn-lt"/>
              </a:rPr>
              <a:t>čez vsako mejo, zato </a:t>
            </a:r>
            <a:r>
              <a:rPr lang="sl-SI" i="1" dirty="0">
                <a:solidFill>
                  <a:schemeClr val="tx2">
                    <a:lumMod val="60000"/>
                    <a:lumOff val="40000"/>
                  </a:schemeClr>
                </a:solidFill>
                <a:latin typeface="Georgia" pitchFamily="18" charset="0"/>
              </a:rPr>
              <a:t>F </a:t>
            </a:r>
            <a:r>
              <a:rPr lang="sl-SI" dirty="0">
                <a:solidFill>
                  <a:schemeClr val="tx2">
                    <a:lumMod val="60000"/>
                    <a:lumOff val="40000"/>
                  </a:schemeClr>
                </a:solidFill>
                <a:latin typeface="+mn-lt"/>
              </a:rPr>
              <a:t>zavzame minimum na </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endParaRPr lang="en-GB" baseline="30000" dirty="0">
              <a:solidFill>
                <a:schemeClr val="tx2">
                  <a:lumMod val="60000"/>
                  <a:lumOff val="40000"/>
                </a:schemeClr>
              </a:solidFill>
              <a:latin typeface="Times New Roman" pitchFamily="18" charset="0"/>
              <a:ea typeface="Arial Unicode MS" pitchFamily="34" charset="-128"/>
              <a:cs typeface="Arial Unicode MS" pitchFamily="34" charset="-128"/>
            </a:endParaRPr>
          </a:p>
        </p:txBody>
      </p:sp>
      <p:sp>
        <p:nvSpPr>
          <p:cNvPr id="63500" name="Rectangle 12"/>
          <p:cNvSpPr>
            <a:spLocks noChangeArrowheads="1"/>
          </p:cNvSpPr>
          <p:nvPr/>
        </p:nvSpPr>
        <p:spPr bwMode="auto">
          <a:xfrm>
            <a:off x="1066800" y="5181600"/>
            <a:ext cx="7467600" cy="369888"/>
          </a:xfrm>
          <a:prstGeom prst="rect">
            <a:avLst/>
          </a:prstGeom>
          <a:noFill/>
          <a:ln w="25400">
            <a:noFill/>
            <a:miter lim="800000"/>
            <a:headEnd/>
            <a:tailEnd/>
          </a:ln>
        </p:spPr>
        <p:txBody>
          <a:bodyPr>
            <a:spAutoFit/>
          </a:bodyPr>
          <a:lstStyle/>
          <a:p>
            <a:pPr>
              <a:defRPr/>
            </a:pPr>
            <a:r>
              <a:rPr lang="en-US" dirty="0">
                <a:solidFill>
                  <a:schemeClr val="tx2">
                    <a:lumMod val="60000"/>
                    <a:lumOff val="40000"/>
                  </a:schemeClr>
                </a:solidFill>
                <a:latin typeface="+mn-lt"/>
              </a:rPr>
              <a:t>K</a:t>
            </a:r>
            <a:r>
              <a:rPr lang="sl-SI" dirty="0">
                <a:solidFill>
                  <a:schemeClr val="tx2">
                    <a:lumMod val="60000"/>
                    <a:lumOff val="40000"/>
                  </a:schemeClr>
                </a:solidFill>
                <a:latin typeface="+mn-lt"/>
              </a:rPr>
              <a:t>er </a:t>
            </a:r>
            <a:r>
              <a:rPr lang="en-US" dirty="0">
                <a:solidFill>
                  <a:schemeClr val="tx2">
                    <a:lumMod val="60000"/>
                    <a:lumOff val="40000"/>
                  </a:schemeClr>
                </a:solidFill>
                <a:latin typeface="Georgia" pitchFamily="18" charset="0"/>
                <a:ea typeface="Arial Unicode MS" pitchFamily="34" charset="-128"/>
                <a:cs typeface="Arial Unicode MS" pitchFamily="34" charset="-128"/>
              </a:rPr>
              <a:t>ℝ</a:t>
            </a:r>
            <a:r>
              <a:rPr lang="en-US" baseline="30000" dirty="0">
                <a:solidFill>
                  <a:schemeClr val="tx2">
                    <a:lumMod val="60000"/>
                    <a:lumOff val="40000"/>
                  </a:schemeClr>
                </a:solidFill>
                <a:latin typeface="Times New Roman" pitchFamily="18" charset="0"/>
                <a:ea typeface="Arial Unicode MS" pitchFamily="34" charset="-128"/>
                <a:cs typeface="Arial Unicode MS" pitchFamily="34" charset="-128"/>
              </a:rPr>
              <a:t>2</a:t>
            </a:r>
            <a:r>
              <a:rPr lang="sl-SI" baseline="30000" dirty="0">
                <a:solidFill>
                  <a:schemeClr val="tx2">
                    <a:lumMod val="60000"/>
                    <a:lumOff val="40000"/>
                  </a:schemeClr>
                </a:solidFill>
                <a:latin typeface="Times New Roman" pitchFamily="18" charset="0"/>
              </a:rPr>
              <a:t> </a:t>
            </a:r>
            <a:r>
              <a:rPr lang="en-US" dirty="0">
                <a:solidFill>
                  <a:schemeClr val="tx2">
                    <a:lumMod val="60000"/>
                    <a:lumOff val="40000"/>
                  </a:schemeClr>
                </a:solidFill>
              </a:rPr>
              <a:t> </a:t>
            </a:r>
            <a:r>
              <a:rPr lang="sl-SI" dirty="0">
                <a:solidFill>
                  <a:schemeClr val="tx2">
                    <a:lumMod val="60000"/>
                    <a:lumOff val="40000"/>
                  </a:schemeClr>
                </a:solidFill>
                <a:latin typeface="+mn-lt"/>
              </a:rPr>
              <a:t>nima </a:t>
            </a:r>
            <a:r>
              <a:rPr lang="en-US" dirty="0">
                <a:solidFill>
                  <a:schemeClr val="tx2">
                    <a:lumMod val="60000"/>
                    <a:lumOff val="40000"/>
                  </a:schemeClr>
                </a:solidFill>
                <a:latin typeface="+mn-lt"/>
              </a:rPr>
              <a:t>r</a:t>
            </a:r>
            <a:r>
              <a:rPr lang="sl-SI" dirty="0" err="1">
                <a:solidFill>
                  <a:schemeClr val="tx2">
                    <a:lumMod val="60000"/>
                    <a:lumOff val="40000"/>
                  </a:schemeClr>
                </a:solidFill>
                <a:latin typeface="+mn-lt"/>
              </a:rPr>
              <a:t>obnih</a:t>
            </a:r>
            <a:r>
              <a:rPr lang="sl-SI" dirty="0">
                <a:solidFill>
                  <a:schemeClr val="tx2">
                    <a:lumMod val="60000"/>
                    <a:lumOff val="40000"/>
                  </a:schemeClr>
                </a:solidFill>
                <a:latin typeface="+mn-lt"/>
              </a:rPr>
              <a:t> točk, je minimum </a:t>
            </a:r>
            <a:r>
              <a:rPr lang="sl-SI" i="1" dirty="0">
                <a:solidFill>
                  <a:schemeClr val="tx2">
                    <a:lumMod val="60000"/>
                    <a:lumOff val="40000"/>
                  </a:schemeClr>
                </a:solidFill>
                <a:latin typeface="Georgia" pitchFamily="18" charset="0"/>
              </a:rPr>
              <a:t>F </a:t>
            </a:r>
            <a:r>
              <a:rPr lang="sl-SI" dirty="0">
                <a:solidFill>
                  <a:schemeClr val="tx2">
                    <a:lumMod val="60000"/>
                    <a:lumOff val="40000"/>
                  </a:schemeClr>
                </a:solidFill>
                <a:latin typeface="+mn-lt"/>
              </a:rPr>
              <a:t>v stacionarni točki.</a:t>
            </a:r>
            <a:endParaRPr lang="en-GB" baseline="30000" dirty="0">
              <a:solidFill>
                <a:schemeClr val="tx2">
                  <a:lumMod val="60000"/>
                  <a:lumOff val="40000"/>
                </a:schemeClr>
              </a:solidFill>
              <a:latin typeface="+mn-lt"/>
              <a:ea typeface="Arial Unicode MS" pitchFamily="34" charset="-128"/>
              <a:cs typeface="Arial Unicode MS" pitchFamily="34" charset="-128"/>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20347B9-A1BA-44D1-A929-434E50BA313D}"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31</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18" name="Picture 5" descr="C:\Users\rca\AppData\Local\Microsoft\Windows\Temporary Internet Files\Content.IE5\24T7L8TR\MC900442159[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34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349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349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34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34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34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63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autoUpdateAnimBg="0"/>
      <p:bldP spid="63497" grpId="0" autoUpdateAnimBg="0"/>
      <p:bldP spid="63498" grpId="0" autoUpdateAnimBg="0"/>
      <p:bldP spid="63499" grpId="0" autoUpdateAnimBg="0"/>
      <p:bldP spid="6350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ChangeArrowheads="1"/>
          </p:cNvSpPr>
          <p:nvPr/>
        </p:nvSpPr>
        <p:spPr bwMode="auto">
          <a:xfrm>
            <a:off x="4605338" y="3221038"/>
            <a:ext cx="3505200" cy="1584325"/>
          </a:xfrm>
          <a:prstGeom prst="rect">
            <a:avLst/>
          </a:prstGeom>
          <a:solidFill>
            <a:srgbClr val="FFFFCC"/>
          </a:solidFill>
          <a:ln w="12700">
            <a:solidFill>
              <a:schemeClr val="tx2">
                <a:lumMod val="60000"/>
                <a:lumOff val="40000"/>
              </a:schemeClr>
            </a:solidFill>
            <a:miter lim="800000"/>
            <a:headEnd/>
            <a:tailEnd/>
          </a:ln>
        </p:spPr>
        <p:txBody>
          <a:bodyPr anchor="ctr">
            <a:spAutoFit/>
          </a:bodyPr>
          <a:lstStyle/>
          <a:p>
            <a:pPr>
              <a:defRPr/>
            </a:pPr>
            <a:endParaRPr lang="sl-SI" sz="2000" i="1"/>
          </a:p>
        </p:txBody>
      </p:sp>
      <p:sp>
        <p:nvSpPr>
          <p:cNvPr id="39939" name="Rectangle 3"/>
          <p:cNvSpPr>
            <a:spLocks noChangeArrowheads="1"/>
          </p:cNvSpPr>
          <p:nvPr/>
        </p:nvSpPr>
        <p:spPr bwMode="auto">
          <a:xfrm>
            <a:off x="4038600" y="762000"/>
            <a:ext cx="4876800" cy="369888"/>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Testna funkcija po kriteriju najmanjših kvadratov</a:t>
            </a:r>
            <a:endParaRPr lang="en-GB" dirty="0">
              <a:solidFill>
                <a:schemeClr val="tx2">
                  <a:lumMod val="60000"/>
                  <a:lumOff val="40000"/>
                </a:schemeClr>
              </a:solidFill>
              <a:latin typeface="+mn-lt"/>
            </a:endParaRPr>
          </a:p>
        </p:txBody>
      </p:sp>
      <p:sp>
        <p:nvSpPr>
          <p:cNvPr id="39945" name="AutoShape 9"/>
          <p:cNvSpPr>
            <a:spLocks noChangeArrowheads="1"/>
          </p:cNvSpPr>
          <p:nvPr/>
        </p:nvSpPr>
        <p:spPr bwMode="auto">
          <a:xfrm>
            <a:off x="3505200" y="3962400"/>
            <a:ext cx="838200" cy="228600"/>
          </a:xfrm>
          <a:prstGeom prst="notchedRightArrow">
            <a:avLst>
              <a:gd name="adj1" fmla="val 50000"/>
              <a:gd name="adj2" fmla="val 91667"/>
            </a:avLst>
          </a:prstGeom>
          <a:noFill/>
          <a:ln w="19050">
            <a:solidFill>
              <a:schemeClr val="tx2">
                <a:lumMod val="60000"/>
                <a:lumOff val="40000"/>
              </a:schemeClr>
            </a:solidFill>
            <a:miter lim="800000"/>
            <a:headEnd/>
            <a:tailEnd/>
          </a:ln>
        </p:spPr>
        <p:txBody>
          <a:bodyPr wrap="none" anchor="ctr"/>
          <a:lstStyle/>
          <a:p>
            <a:pPr>
              <a:defRPr/>
            </a:pPr>
            <a:endParaRPr lang="sl-SI" sz="2000" i="1"/>
          </a:p>
        </p:txBody>
      </p:sp>
      <p:sp>
        <p:nvSpPr>
          <p:cNvPr id="39946" name="Rectangle 10"/>
          <p:cNvSpPr>
            <a:spLocks noChangeArrowheads="1"/>
          </p:cNvSpPr>
          <p:nvPr/>
        </p:nvSpPr>
        <p:spPr bwMode="auto">
          <a:xfrm>
            <a:off x="2209800" y="5334000"/>
            <a:ext cx="6477000" cy="646113"/>
          </a:xfrm>
          <a:prstGeom prst="rect">
            <a:avLst/>
          </a:prstGeom>
          <a:noFill/>
          <a:ln w="9525">
            <a:noFill/>
            <a:miter lim="800000"/>
            <a:headEnd/>
            <a:tailEnd/>
          </a:ln>
        </p:spPr>
        <p:txBody>
          <a:bodyPr>
            <a:spAutoFit/>
          </a:bodyPr>
          <a:lstStyle/>
          <a:p>
            <a:pPr>
              <a:defRPr/>
            </a:pPr>
            <a:r>
              <a:rPr lang="sl-SI" dirty="0">
                <a:solidFill>
                  <a:schemeClr val="tx2">
                    <a:lumMod val="60000"/>
                    <a:lumOff val="40000"/>
                  </a:schemeClr>
                </a:solidFill>
                <a:latin typeface="+mn-lt"/>
              </a:rPr>
              <a:t>Dobljeni sistem dveh linearnih enačb in dveh neznank ima natanko eno rešitev, ki ustreza globalnemu minimumu testne funkcije.</a:t>
            </a:r>
            <a:endParaRPr lang="en-GB" dirty="0">
              <a:solidFill>
                <a:schemeClr val="tx2">
                  <a:lumMod val="60000"/>
                  <a:lumOff val="40000"/>
                </a:schemeClr>
              </a:solidFill>
              <a:latin typeface="+mn-lt"/>
            </a:endParaRPr>
          </a:p>
        </p:txBody>
      </p:sp>
      <p:graphicFrame>
        <p:nvGraphicFramePr>
          <p:cNvPr id="39947" name="Object 11"/>
          <p:cNvGraphicFramePr>
            <a:graphicFrameLocks noChangeAspect="1"/>
          </p:cNvGraphicFramePr>
          <p:nvPr/>
        </p:nvGraphicFramePr>
        <p:xfrm>
          <a:off x="533400" y="504825"/>
          <a:ext cx="3352800" cy="822325"/>
        </p:xfrm>
        <a:graphic>
          <a:graphicData uri="http://schemas.openxmlformats.org/presentationml/2006/ole">
            <mc:AlternateContent xmlns:mc="http://schemas.openxmlformats.org/markup-compatibility/2006">
              <mc:Choice xmlns:v="urn:schemas-microsoft-com:vml" Requires="v">
                <p:oleObj spid="_x0000_s40068" name="Equation" r:id="rId3" imgW="1930320" imgH="431640" progId="Equation.DSMT4">
                  <p:embed/>
                </p:oleObj>
              </mc:Choice>
              <mc:Fallback>
                <p:oleObj name="Equation" r:id="rId3" imgW="1930320" imgH="43164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4825"/>
                        <a:ext cx="33528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8" name="Object 12"/>
          <p:cNvGraphicFramePr>
            <a:graphicFrameLocks noChangeAspect="1"/>
          </p:cNvGraphicFramePr>
          <p:nvPr/>
        </p:nvGraphicFramePr>
        <p:xfrm>
          <a:off x="533400" y="1485900"/>
          <a:ext cx="3006725" cy="673100"/>
        </p:xfrm>
        <a:graphic>
          <a:graphicData uri="http://schemas.openxmlformats.org/presentationml/2006/ole">
            <mc:AlternateContent xmlns:mc="http://schemas.openxmlformats.org/markup-compatibility/2006">
              <mc:Choice xmlns:v="urn:schemas-microsoft-com:vml" Requires="v">
                <p:oleObj spid="_x0000_s40069" name="Equation" r:id="rId5" imgW="2120760" imgH="431640" progId="Equation.DSMT4">
                  <p:embed/>
                </p:oleObj>
              </mc:Choice>
              <mc:Fallback>
                <p:oleObj name="Equation" r:id="rId5" imgW="2120760" imgH="43164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485900"/>
                        <a:ext cx="30067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9" name="Object 13"/>
          <p:cNvGraphicFramePr>
            <a:graphicFrameLocks noChangeAspect="1"/>
          </p:cNvGraphicFramePr>
          <p:nvPr/>
        </p:nvGraphicFramePr>
        <p:xfrm>
          <a:off x="533400" y="2325688"/>
          <a:ext cx="3200400" cy="655637"/>
        </p:xfrm>
        <a:graphic>
          <a:graphicData uri="http://schemas.openxmlformats.org/presentationml/2006/ole">
            <mc:AlternateContent xmlns:mc="http://schemas.openxmlformats.org/markup-compatibility/2006">
              <mc:Choice xmlns:v="urn:schemas-microsoft-com:vml" Requires="v">
                <p:oleObj spid="_x0000_s40070" name="Equation" r:id="rId7" imgW="2311200" imgH="431640" progId="Equation.DSMT4">
                  <p:embed/>
                </p:oleObj>
              </mc:Choice>
              <mc:Fallback>
                <p:oleObj name="Equation" r:id="rId7" imgW="2311200" imgH="43164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325688"/>
                        <a:ext cx="3200400"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50" name="Object 14"/>
          <p:cNvGraphicFramePr>
            <a:graphicFrameLocks noChangeAspect="1"/>
          </p:cNvGraphicFramePr>
          <p:nvPr/>
        </p:nvGraphicFramePr>
        <p:xfrm>
          <a:off x="609600" y="3321050"/>
          <a:ext cx="2735263" cy="1395413"/>
        </p:xfrm>
        <a:graphic>
          <a:graphicData uri="http://schemas.openxmlformats.org/presentationml/2006/ole">
            <mc:AlternateContent xmlns:mc="http://schemas.openxmlformats.org/markup-compatibility/2006">
              <mc:Choice xmlns:v="urn:schemas-microsoft-com:vml" Requires="v">
                <p:oleObj spid="_x0000_s40071" name="Equation" r:id="rId9" imgW="1917360" imgH="888840" progId="Equation.DSMT4">
                  <p:embed/>
                </p:oleObj>
              </mc:Choice>
              <mc:Fallback>
                <p:oleObj name="Equation" r:id="rId9" imgW="1917360" imgH="88884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321050"/>
                        <a:ext cx="2735263"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51" name="Object 15"/>
          <p:cNvGraphicFramePr>
            <a:graphicFrameLocks noChangeAspect="1"/>
          </p:cNvGraphicFramePr>
          <p:nvPr/>
        </p:nvGraphicFramePr>
        <p:xfrm>
          <a:off x="4818063" y="3332163"/>
          <a:ext cx="3246437" cy="1382712"/>
        </p:xfrm>
        <a:graphic>
          <a:graphicData uri="http://schemas.openxmlformats.org/presentationml/2006/ole">
            <mc:AlternateContent xmlns:mc="http://schemas.openxmlformats.org/markup-compatibility/2006">
              <mc:Choice xmlns:v="urn:schemas-microsoft-com:vml" Requires="v">
                <p:oleObj spid="_x0000_s40072" name="Equation" r:id="rId11" imgW="2425680" imgH="939600" progId="Equation.DSMT4">
                  <p:embed/>
                </p:oleObj>
              </mc:Choice>
              <mc:Fallback>
                <p:oleObj name="Equation" r:id="rId11" imgW="2425680" imgH="9396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8063" y="3332163"/>
                        <a:ext cx="3246437" cy="138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096C432D-8C07-40AB-9667-92D9DCB8CA8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32</a:t>
            </a:fld>
            <a:endParaRPr lang="en-US" sz="1200" b="1">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0" name="Picture 5" descr="C:\Users\rca\AppData\Local\Microsoft\Windows\Temporary Internet Files\Content.IE5\24T7L8TR\MC900442159[1].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994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9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399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399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99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994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39951"/>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2000"/>
                                  </p:stCondLst>
                                  <p:childTnLst>
                                    <p:set>
                                      <p:cBhvr>
                                        <p:cTn id="31" dur="1" fill="hold">
                                          <p:stCondLst>
                                            <p:cond delay="499"/>
                                          </p:stCondLst>
                                        </p:cTn>
                                        <p:tgtEl>
                                          <p:spTgt spid="399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animBg="1"/>
      <p:bldP spid="39939" grpId="0" autoUpdateAnimBg="0"/>
      <p:bldP spid="39945" grpId="0" animBg="1"/>
      <p:bldP spid="3994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838200" y="754063"/>
          <a:ext cx="1228725" cy="3514725"/>
        </p:xfrm>
        <a:graphic>
          <a:graphicData uri="http://schemas.openxmlformats.org/presentationml/2006/ole">
            <mc:AlternateContent xmlns:mc="http://schemas.openxmlformats.org/markup-compatibility/2006">
              <mc:Choice xmlns:v="urn:schemas-microsoft-com:vml" Requires="v">
                <p:oleObj spid="_x0000_s41170" name="Worksheet" r:id="rId4" imgW="1228654" imgH="3514725" progId="Excel.Sheet.8">
                  <p:embed/>
                </p:oleObj>
              </mc:Choice>
              <mc:Fallback>
                <p:oleObj name="Worksheet" r:id="rId4" imgW="1228654" imgH="351472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54063"/>
                        <a:ext cx="1228725" cy="3514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4040188" y="4337050"/>
          <a:ext cx="3284537" cy="233363"/>
        </p:xfrm>
        <a:graphic>
          <a:graphicData uri="http://schemas.openxmlformats.org/presentationml/2006/ole">
            <mc:AlternateContent xmlns:mc="http://schemas.openxmlformats.org/markup-compatibility/2006">
              <mc:Choice xmlns:v="urn:schemas-microsoft-com:vml" Requires="v">
                <p:oleObj spid="_x0000_s41171" name="Worksheet" r:id="rId7" imgW="3057525" imgH="3705225" progId="Excel.Sheet.8">
                  <p:embed/>
                </p:oleObj>
              </mc:Choice>
              <mc:Fallback>
                <p:oleObj name="Worksheet" r:id="rId7" imgW="3057525" imgH="3705225"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t="93851"/>
                      <a:stretch>
                        <a:fillRect/>
                      </a:stretch>
                    </p:blipFill>
                    <p:spPr bwMode="auto">
                      <a:xfrm>
                        <a:off x="4040188" y="4337050"/>
                        <a:ext cx="3284537" cy="233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AutoShape 5"/>
          <p:cNvSpPr>
            <a:spLocks noChangeArrowheads="1"/>
          </p:cNvSpPr>
          <p:nvPr/>
        </p:nvSpPr>
        <p:spPr bwMode="auto">
          <a:xfrm>
            <a:off x="2438400" y="25066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sz="2000" i="1"/>
          </a:p>
        </p:txBody>
      </p:sp>
      <p:graphicFrame>
        <p:nvGraphicFramePr>
          <p:cNvPr id="40972" name="Object 12"/>
          <p:cNvGraphicFramePr>
            <a:graphicFrameLocks/>
          </p:cNvGraphicFramePr>
          <p:nvPr/>
        </p:nvGraphicFramePr>
        <p:xfrm>
          <a:off x="4038600" y="677863"/>
          <a:ext cx="665163" cy="3644900"/>
        </p:xfrm>
        <a:graphic>
          <a:graphicData uri="http://schemas.openxmlformats.org/presentationml/2006/ole">
            <mc:AlternateContent xmlns:mc="http://schemas.openxmlformats.org/markup-compatibility/2006">
              <mc:Choice xmlns:v="urn:schemas-microsoft-com:vml" Requires="v">
                <p:oleObj spid="_x0000_s41172" name="Worksheet" r:id="rId10" imgW="3057681" imgH="3705225" progId="Excel.Sheet.8">
                  <p:embed/>
                </p:oleObj>
              </mc:Choice>
              <mc:Fallback>
                <p:oleObj name="Worksheet" r:id="rId10" imgW="3057681" imgH="3705225" progId="Excel.Sheet.8">
                  <p:embed/>
                  <p:pic>
                    <p:nvPicPr>
                      <p:cNvPr id="0" name="Object 12"/>
                      <p:cNvPicPr>
                        <a:picLocks noChangeArrowheads="1"/>
                      </p:cNvPicPr>
                      <p:nvPr/>
                    </p:nvPicPr>
                    <p:blipFill>
                      <a:blip r:embed="rId11">
                        <a:extLst>
                          <a:ext uri="{28A0092B-C50C-407E-A947-70E740481C1C}">
                            <a14:useLocalDpi xmlns:a14="http://schemas.microsoft.com/office/drawing/2010/main" val="0"/>
                          </a:ext>
                        </a:extLst>
                      </a:blip>
                      <a:srcRect r="79823" b="4156"/>
                      <a:stretch>
                        <a:fillRect/>
                      </a:stretch>
                    </p:blipFill>
                    <p:spPr bwMode="auto">
                      <a:xfrm>
                        <a:off x="4038600" y="677863"/>
                        <a:ext cx="665163" cy="3644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3" name="Object 13"/>
          <p:cNvGraphicFramePr>
            <a:graphicFrameLocks/>
          </p:cNvGraphicFramePr>
          <p:nvPr/>
        </p:nvGraphicFramePr>
        <p:xfrm>
          <a:off x="4703763" y="677863"/>
          <a:ext cx="1306512" cy="3644900"/>
        </p:xfrm>
        <a:graphic>
          <a:graphicData uri="http://schemas.openxmlformats.org/presentationml/2006/ole">
            <mc:AlternateContent xmlns:mc="http://schemas.openxmlformats.org/markup-compatibility/2006">
              <mc:Choice xmlns:v="urn:schemas-microsoft-com:vml" Requires="v">
                <p:oleObj spid="_x0000_s41173" name="Worksheet" r:id="rId13" imgW="3057681" imgH="3705225" progId="Excel.Sheet.8">
                  <p:embed/>
                </p:oleObj>
              </mc:Choice>
              <mc:Fallback>
                <p:oleObj name="Worksheet" r:id="rId13" imgW="3057681" imgH="3705225" progId="Excel.Sheet.8">
                  <p:embed/>
                  <p:pic>
                    <p:nvPicPr>
                      <p:cNvPr id="0" name="Object 13"/>
                      <p:cNvPicPr>
                        <a:picLocks noChangeArrowheads="1"/>
                      </p:cNvPicPr>
                      <p:nvPr/>
                    </p:nvPicPr>
                    <p:blipFill>
                      <a:blip r:embed="rId14">
                        <a:extLst>
                          <a:ext uri="{28A0092B-C50C-407E-A947-70E740481C1C}">
                            <a14:useLocalDpi xmlns:a14="http://schemas.microsoft.com/office/drawing/2010/main" val="0"/>
                          </a:ext>
                        </a:extLst>
                      </a:blip>
                      <a:srcRect l="19897" r="40030" b="4156"/>
                      <a:stretch>
                        <a:fillRect/>
                      </a:stretch>
                    </p:blipFill>
                    <p:spPr bwMode="auto">
                      <a:xfrm>
                        <a:off x="4703763" y="677863"/>
                        <a:ext cx="1306512" cy="3644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4" name="Object 14"/>
          <p:cNvGraphicFramePr>
            <a:graphicFrameLocks/>
          </p:cNvGraphicFramePr>
          <p:nvPr/>
        </p:nvGraphicFramePr>
        <p:xfrm>
          <a:off x="6019800" y="677863"/>
          <a:ext cx="625475" cy="3644900"/>
        </p:xfrm>
        <a:graphic>
          <a:graphicData uri="http://schemas.openxmlformats.org/presentationml/2006/ole">
            <mc:AlternateContent xmlns:mc="http://schemas.openxmlformats.org/markup-compatibility/2006">
              <mc:Choice xmlns:v="urn:schemas-microsoft-com:vml" Requires="v">
                <p:oleObj spid="_x0000_s41174" name="Worksheet" r:id="rId16" imgW="3057681" imgH="3705225" progId="Excel.Sheet.8">
                  <p:embed/>
                </p:oleObj>
              </mc:Choice>
              <mc:Fallback>
                <p:oleObj name="Worksheet" r:id="rId16" imgW="3057681" imgH="3705225" progId="Excel.Sheet.8">
                  <p:embed/>
                  <p:pic>
                    <p:nvPicPr>
                      <p:cNvPr id="0" name="Object 14"/>
                      <p:cNvPicPr>
                        <a:picLocks noChangeArrowheads="1"/>
                      </p:cNvPicPr>
                      <p:nvPr/>
                    </p:nvPicPr>
                    <p:blipFill>
                      <a:blip r:embed="rId14">
                        <a:extLst>
                          <a:ext uri="{28A0092B-C50C-407E-A947-70E740481C1C}">
                            <a14:useLocalDpi xmlns:a14="http://schemas.microsoft.com/office/drawing/2010/main" val="0"/>
                          </a:ext>
                        </a:extLst>
                      </a:blip>
                      <a:srcRect l="59808" r="20015" b="4156"/>
                      <a:stretch>
                        <a:fillRect/>
                      </a:stretch>
                    </p:blipFill>
                    <p:spPr bwMode="auto">
                      <a:xfrm>
                        <a:off x="6019800" y="677863"/>
                        <a:ext cx="625475" cy="3644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5" name="Object 15"/>
          <p:cNvGraphicFramePr>
            <a:graphicFrameLocks/>
          </p:cNvGraphicFramePr>
          <p:nvPr/>
        </p:nvGraphicFramePr>
        <p:xfrm>
          <a:off x="6646863" y="677863"/>
          <a:ext cx="684212" cy="3644900"/>
        </p:xfrm>
        <a:graphic>
          <a:graphicData uri="http://schemas.openxmlformats.org/presentationml/2006/ole">
            <mc:AlternateContent xmlns:mc="http://schemas.openxmlformats.org/markup-compatibility/2006">
              <mc:Choice xmlns:v="urn:schemas-microsoft-com:vml" Requires="v">
                <p:oleObj spid="_x0000_s41175" name="Worksheet" r:id="rId18" imgW="3057681" imgH="3705225" progId="Excel.Sheet.8">
                  <p:embed/>
                </p:oleObj>
              </mc:Choice>
              <mc:Fallback>
                <p:oleObj name="Worksheet" r:id="rId18" imgW="3057681" imgH="3705225" progId="Excel.Sheet.8">
                  <p:embed/>
                  <p:pic>
                    <p:nvPicPr>
                      <p:cNvPr id="0" name="Object 15"/>
                      <p:cNvPicPr>
                        <a:picLocks noChangeArrowheads="1"/>
                      </p:cNvPicPr>
                      <p:nvPr/>
                    </p:nvPicPr>
                    <p:blipFill>
                      <a:blip r:embed="rId11">
                        <a:extLst>
                          <a:ext uri="{28A0092B-C50C-407E-A947-70E740481C1C}">
                            <a14:useLocalDpi xmlns:a14="http://schemas.microsoft.com/office/drawing/2010/main" val="0"/>
                          </a:ext>
                        </a:extLst>
                      </a:blip>
                      <a:srcRect l="79588" b="4156"/>
                      <a:stretch>
                        <a:fillRect/>
                      </a:stretch>
                    </p:blipFill>
                    <p:spPr bwMode="auto">
                      <a:xfrm>
                        <a:off x="6646863" y="677863"/>
                        <a:ext cx="684212" cy="3644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1" name="AutoShape 5"/>
          <p:cNvSpPr>
            <a:spLocks noChangeArrowheads="1"/>
          </p:cNvSpPr>
          <p:nvPr/>
        </p:nvSpPr>
        <p:spPr bwMode="auto">
          <a:xfrm>
            <a:off x="533400" y="54784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a:p>
        </p:txBody>
      </p:sp>
      <p:sp>
        <p:nvSpPr>
          <p:cNvPr id="65545" name="AutoShape 9"/>
          <p:cNvSpPr>
            <a:spLocks noChangeArrowheads="1"/>
          </p:cNvSpPr>
          <p:nvPr/>
        </p:nvSpPr>
        <p:spPr bwMode="auto">
          <a:xfrm>
            <a:off x="5867400" y="5478463"/>
            <a:ext cx="990600" cy="304800"/>
          </a:xfrm>
          <a:prstGeom prst="notchedRightArrow">
            <a:avLst>
              <a:gd name="adj1" fmla="val 50000"/>
              <a:gd name="adj2" fmla="val 81250"/>
            </a:avLst>
          </a:prstGeom>
          <a:noFill/>
          <a:ln w="19050">
            <a:solidFill>
              <a:schemeClr val="tx2">
                <a:lumMod val="60000"/>
                <a:lumOff val="40000"/>
              </a:schemeClr>
            </a:solidFill>
            <a:miter lim="800000"/>
            <a:headEnd/>
            <a:tailEnd/>
          </a:ln>
        </p:spPr>
        <p:txBody>
          <a:bodyPr wrap="none" anchor="ctr"/>
          <a:lstStyle/>
          <a:p>
            <a:pPr>
              <a:defRPr/>
            </a:pPr>
            <a:endParaRPr lang="sl-SI"/>
          </a:p>
        </p:txBody>
      </p:sp>
      <p:sp>
        <p:nvSpPr>
          <p:cNvPr id="65551" name="Oval 15"/>
          <p:cNvSpPr>
            <a:spLocks noChangeArrowheads="1"/>
          </p:cNvSpPr>
          <p:nvPr/>
        </p:nvSpPr>
        <p:spPr bwMode="auto">
          <a:xfrm>
            <a:off x="4202113" y="4106863"/>
            <a:ext cx="304800" cy="228600"/>
          </a:xfrm>
          <a:prstGeom prst="ellipse">
            <a:avLst/>
          </a:prstGeom>
          <a:noFill/>
          <a:ln w="19050">
            <a:solidFill>
              <a:srgbClr val="FF0000"/>
            </a:solidFill>
            <a:round/>
            <a:headEnd/>
            <a:tailEnd/>
          </a:ln>
        </p:spPr>
        <p:txBody>
          <a:bodyPr wrap="none" anchor="ctr">
            <a:spAutoFit/>
          </a:bodyPr>
          <a:lstStyle/>
          <a:p>
            <a:endParaRPr lang="sl-SI"/>
          </a:p>
        </p:txBody>
      </p:sp>
      <p:sp>
        <p:nvSpPr>
          <p:cNvPr id="65552" name="Line 16"/>
          <p:cNvSpPr>
            <a:spLocks noChangeShapeType="1"/>
          </p:cNvSpPr>
          <p:nvPr/>
        </p:nvSpPr>
        <p:spPr bwMode="auto">
          <a:xfrm flipH="1">
            <a:off x="2895600" y="4335463"/>
            <a:ext cx="1295400" cy="8382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3" name="Oval 17"/>
          <p:cNvSpPr>
            <a:spLocks noChangeArrowheads="1"/>
          </p:cNvSpPr>
          <p:nvPr/>
        </p:nvSpPr>
        <p:spPr bwMode="auto">
          <a:xfrm>
            <a:off x="4800600" y="4335463"/>
            <a:ext cx="457200" cy="228600"/>
          </a:xfrm>
          <a:prstGeom prst="ellipse">
            <a:avLst/>
          </a:prstGeom>
          <a:noFill/>
          <a:ln w="19050">
            <a:solidFill>
              <a:srgbClr val="FF0000"/>
            </a:solidFill>
            <a:round/>
            <a:headEnd/>
            <a:tailEnd/>
          </a:ln>
        </p:spPr>
        <p:txBody>
          <a:bodyPr anchor="ctr">
            <a:spAutoFit/>
          </a:bodyPr>
          <a:lstStyle/>
          <a:p>
            <a:endParaRPr lang="sl-SI"/>
          </a:p>
        </p:txBody>
      </p:sp>
      <p:sp>
        <p:nvSpPr>
          <p:cNvPr id="65554" name="Line 18"/>
          <p:cNvSpPr>
            <a:spLocks noChangeShapeType="1"/>
          </p:cNvSpPr>
          <p:nvPr/>
        </p:nvSpPr>
        <p:spPr bwMode="auto">
          <a:xfrm flipH="1">
            <a:off x="2667000" y="4640263"/>
            <a:ext cx="2209800" cy="990600"/>
          </a:xfrm>
          <a:prstGeom prst="line">
            <a:avLst/>
          </a:prstGeom>
          <a:noFill/>
          <a:ln w="12700">
            <a:solidFill>
              <a:srgbClr val="CC99FF"/>
            </a:solidFill>
            <a:round/>
            <a:headEnd/>
            <a:tailEnd type="triangle" w="med" len="med"/>
          </a:ln>
        </p:spPr>
        <p:txBody>
          <a:bodyPr anchor="ctr">
            <a:spAutoFit/>
          </a:bodyPr>
          <a:lstStyle/>
          <a:p>
            <a:endParaRPr lang="sl-SI"/>
          </a:p>
        </p:txBody>
      </p:sp>
      <p:sp>
        <p:nvSpPr>
          <p:cNvPr id="65555" name="Line 19"/>
          <p:cNvSpPr>
            <a:spLocks noChangeShapeType="1"/>
          </p:cNvSpPr>
          <p:nvPr/>
        </p:nvSpPr>
        <p:spPr bwMode="auto">
          <a:xfrm flipH="1">
            <a:off x="3886200" y="4640263"/>
            <a:ext cx="1066800" cy="6096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6" name="Oval 20"/>
          <p:cNvSpPr>
            <a:spLocks noChangeArrowheads="1"/>
          </p:cNvSpPr>
          <p:nvPr/>
        </p:nvSpPr>
        <p:spPr bwMode="auto">
          <a:xfrm>
            <a:off x="5410200" y="4335463"/>
            <a:ext cx="533400" cy="228600"/>
          </a:xfrm>
          <a:prstGeom prst="ellipse">
            <a:avLst/>
          </a:prstGeom>
          <a:noFill/>
          <a:ln w="19050">
            <a:solidFill>
              <a:srgbClr val="FF0000"/>
            </a:solidFill>
            <a:round/>
            <a:headEnd/>
            <a:tailEnd/>
          </a:ln>
        </p:spPr>
        <p:txBody>
          <a:bodyPr anchor="ctr">
            <a:spAutoFit/>
          </a:bodyPr>
          <a:lstStyle/>
          <a:p>
            <a:endParaRPr lang="sl-SI"/>
          </a:p>
        </p:txBody>
      </p:sp>
      <p:sp>
        <p:nvSpPr>
          <p:cNvPr id="65557" name="Line 21"/>
          <p:cNvSpPr>
            <a:spLocks noChangeShapeType="1"/>
          </p:cNvSpPr>
          <p:nvPr/>
        </p:nvSpPr>
        <p:spPr bwMode="auto">
          <a:xfrm flipH="1">
            <a:off x="4724400" y="4640263"/>
            <a:ext cx="838200" cy="609600"/>
          </a:xfrm>
          <a:prstGeom prst="line">
            <a:avLst/>
          </a:prstGeom>
          <a:noFill/>
          <a:ln w="12700">
            <a:solidFill>
              <a:srgbClr val="00FF00"/>
            </a:solidFill>
            <a:round/>
            <a:headEnd/>
            <a:tailEnd type="triangle" w="med" len="med"/>
          </a:ln>
        </p:spPr>
        <p:txBody>
          <a:bodyPr anchor="ctr">
            <a:spAutoFit/>
          </a:bodyPr>
          <a:lstStyle/>
          <a:p>
            <a:endParaRPr lang="sl-SI"/>
          </a:p>
        </p:txBody>
      </p:sp>
      <p:sp>
        <p:nvSpPr>
          <p:cNvPr id="65558" name="Oval 22"/>
          <p:cNvSpPr>
            <a:spLocks noChangeArrowheads="1"/>
          </p:cNvSpPr>
          <p:nvPr/>
        </p:nvSpPr>
        <p:spPr bwMode="auto">
          <a:xfrm>
            <a:off x="6019800" y="4335463"/>
            <a:ext cx="609600" cy="228600"/>
          </a:xfrm>
          <a:prstGeom prst="ellipse">
            <a:avLst/>
          </a:prstGeom>
          <a:noFill/>
          <a:ln w="19050">
            <a:solidFill>
              <a:srgbClr val="FF0000"/>
            </a:solidFill>
            <a:round/>
            <a:headEnd/>
            <a:tailEnd/>
          </a:ln>
        </p:spPr>
        <p:txBody>
          <a:bodyPr anchor="ctr">
            <a:spAutoFit/>
          </a:bodyPr>
          <a:lstStyle/>
          <a:p>
            <a:endParaRPr lang="sl-SI"/>
          </a:p>
        </p:txBody>
      </p:sp>
      <p:sp>
        <p:nvSpPr>
          <p:cNvPr id="65559" name="Line 23"/>
          <p:cNvSpPr>
            <a:spLocks noChangeShapeType="1"/>
          </p:cNvSpPr>
          <p:nvPr/>
        </p:nvSpPr>
        <p:spPr bwMode="auto">
          <a:xfrm flipH="1">
            <a:off x="3886200" y="4564063"/>
            <a:ext cx="2286000" cy="1143000"/>
          </a:xfrm>
          <a:prstGeom prst="line">
            <a:avLst/>
          </a:prstGeom>
          <a:noFill/>
          <a:ln w="12700">
            <a:solidFill>
              <a:srgbClr val="CC99FF"/>
            </a:solidFill>
            <a:round/>
            <a:headEnd/>
            <a:tailEnd type="triangle" w="med" len="med"/>
          </a:ln>
        </p:spPr>
        <p:txBody>
          <a:bodyPr anchor="ctr">
            <a:spAutoFit/>
          </a:bodyPr>
          <a:lstStyle/>
          <a:p>
            <a:endParaRPr lang="sl-SI"/>
          </a:p>
        </p:txBody>
      </p:sp>
      <p:sp>
        <p:nvSpPr>
          <p:cNvPr id="65560" name="Oval 24"/>
          <p:cNvSpPr>
            <a:spLocks noChangeArrowheads="1"/>
          </p:cNvSpPr>
          <p:nvPr/>
        </p:nvSpPr>
        <p:spPr bwMode="auto">
          <a:xfrm>
            <a:off x="6629400" y="4335463"/>
            <a:ext cx="685800" cy="228600"/>
          </a:xfrm>
          <a:prstGeom prst="ellipse">
            <a:avLst/>
          </a:prstGeom>
          <a:noFill/>
          <a:ln w="19050">
            <a:solidFill>
              <a:srgbClr val="FF0000"/>
            </a:solidFill>
            <a:round/>
            <a:headEnd/>
            <a:tailEnd/>
          </a:ln>
        </p:spPr>
        <p:txBody>
          <a:bodyPr anchor="ctr">
            <a:spAutoFit/>
          </a:bodyPr>
          <a:lstStyle/>
          <a:p>
            <a:endParaRPr lang="sl-SI"/>
          </a:p>
        </p:txBody>
      </p:sp>
      <p:sp>
        <p:nvSpPr>
          <p:cNvPr id="65561" name="Line 25"/>
          <p:cNvSpPr>
            <a:spLocks noChangeShapeType="1"/>
          </p:cNvSpPr>
          <p:nvPr/>
        </p:nvSpPr>
        <p:spPr bwMode="auto">
          <a:xfrm flipH="1">
            <a:off x="5029200" y="4640263"/>
            <a:ext cx="1828800" cy="990600"/>
          </a:xfrm>
          <a:prstGeom prst="line">
            <a:avLst/>
          </a:prstGeom>
          <a:noFill/>
          <a:ln w="12700">
            <a:solidFill>
              <a:srgbClr val="CC99FF"/>
            </a:solidFill>
            <a:round/>
            <a:headEnd/>
            <a:tailEnd type="triangle" w="med" len="med"/>
          </a:ln>
        </p:spPr>
        <p:txBody>
          <a:bodyPr anchor="ctr">
            <a:spAutoFit/>
          </a:bodyPr>
          <a:lstStyle/>
          <a:p>
            <a:endParaRPr lang="sl-SI"/>
          </a:p>
        </p:txBody>
      </p:sp>
      <p:graphicFrame>
        <p:nvGraphicFramePr>
          <p:cNvPr id="65562" name="Object 8"/>
          <p:cNvGraphicFramePr>
            <a:graphicFrameLocks noChangeAspect="1"/>
          </p:cNvGraphicFramePr>
          <p:nvPr/>
        </p:nvGraphicFramePr>
        <p:xfrm>
          <a:off x="2057400" y="5195888"/>
          <a:ext cx="3200400" cy="823912"/>
        </p:xfrm>
        <a:graphic>
          <a:graphicData uri="http://schemas.openxmlformats.org/presentationml/2006/ole">
            <mc:AlternateContent xmlns:mc="http://schemas.openxmlformats.org/markup-compatibility/2006">
              <mc:Choice xmlns:v="urn:schemas-microsoft-com:vml" Requires="v">
                <p:oleObj spid="_x0000_s41176" name="Equation" r:id="rId19" imgW="1726920" imgH="457200" progId="Equation.DSMT4">
                  <p:embed/>
                </p:oleObj>
              </mc:Choice>
              <mc:Fallback>
                <p:oleObj name="Equation" r:id="rId19" imgW="1726920" imgH="457200" progId="Equation.DSMT4">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7400" y="5195888"/>
                        <a:ext cx="3200400"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63" name="Object 9"/>
          <p:cNvGraphicFramePr>
            <a:graphicFrameLocks noChangeAspect="1"/>
          </p:cNvGraphicFramePr>
          <p:nvPr/>
        </p:nvGraphicFramePr>
        <p:xfrm>
          <a:off x="7162800" y="5173663"/>
          <a:ext cx="1200150" cy="731837"/>
        </p:xfrm>
        <a:graphic>
          <a:graphicData uri="http://schemas.openxmlformats.org/presentationml/2006/ole">
            <mc:AlternateContent xmlns:mc="http://schemas.openxmlformats.org/markup-compatibility/2006">
              <mc:Choice xmlns:v="urn:schemas-microsoft-com:vml" Requires="v">
                <p:oleObj spid="_x0000_s41177" name="Equation" r:id="rId21" imgW="647640" imgH="406080" progId="Equation.DSMT4">
                  <p:embed/>
                </p:oleObj>
              </mc:Choice>
              <mc:Fallback>
                <p:oleObj name="Equation" r:id="rId21" imgW="647640" imgH="406080"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62800" y="5173663"/>
                        <a:ext cx="1200150" cy="7318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65862FAE-949F-49D8-8DDB-60E5E31B228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33</a:t>
            </a:fld>
            <a:endParaRPr lang="en-US" sz="1200" b="1">
              <a:solidFill>
                <a:schemeClr val="bg1"/>
              </a:solidFill>
              <a:effectLst>
                <a:outerShdw blurRad="38100" dist="38100" dir="2700000" algn="tl">
                  <a:srgbClr val="000000">
                    <a:alpha val="43137"/>
                  </a:srgbClr>
                </a:outerShdw>
              </a:effectLst>
              <a:latin typeface="+mn-lt"/>
            </a:endParaRPr>
          </a:p>
        </p:txBody>
      </p:sp>
      <p:sp>
        <p:nvSpPr>
          <p:cNvPr id="31" name="TextBox 30"/>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33" name="Picture 5" descr="C:\Users\rca\AppData\Local\Microsoft\Windows\Temporary Internet Files\Content.IE5\24T7L8TR\MC900442159[1].png">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097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409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409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409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09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5541"/>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655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65551"/>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655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5553"/>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499"/>
                                          </p:stCondLst>
                                        </p:cTn>
                                        <p:tgtEl>
                                          <p:spTgt spid="655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65556"/>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655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655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65558"/>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655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65560"/>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655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65545"/>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nodeType="afterEffect">
                                  <p:stCondLst>
                                    <p:cond delay="0"/>
                                  </p:stCondLst>
                                  <p:childTnLst>
                                    <p:set>
                                      <p:cBhvr>
                                        <p:cTn id="81" dur="1" fill="hold">
                                          <p:stCondLst>
                                            <p:cond delay="499"/>
                                          </p:stCondLst>
                                        </p:cTn>
                                        <p:tgtEl>
                                          <p:spTgt spid="65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65541" grpId="0" animBg="1"/>
      <p:bldP spid="65545" grpId="0" animBg="1"/>
      <p:bldP spid="65551" grpId="0" animBg="1"/>
      <p:bldP spid="65552" grpId="0" animBg="1"/>
      <p:bldP spid="65553" grpId="0" animBg="1"/>
      <p:bldP spid="65554" grpId="0" animBg="1"/>
      <p:bldP spid="65555" grpId="0" animBg="1"/>
      <p:bldP spid="65556" grpId="0" animBg="1"/>
      <p:bldP spid="65557" grpId="0" animBg="1"/>
      <p:bldP spid="65558" grpId="0" animBg="1"/>
      <p:bldP spid="65559" grpId="0" animBg="1"/>
      <p:bldP spid="65560" grpId="0" animBg="1"/>
      <p:bldP spid="655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612775" y="1362075"/>
          <a:ext cx="6550025" cy="4124325"/>
        </p:xfrm>
        <a:graphic>
          <a:graphicData uri="http://schemas.openxmlformats.org/presentationml/2006/ole">
            <mc:AlternateContent xmlns:mc="http://schemas.openxmlformats.org/markup-compatibility/2006">
              <mc:Choice xmlns:v="urn:schemas-microsoft-com:vml" Requires="v">
                <p:oleObj spid="_x0000_s42038" name="Chart" r:id="rId4" imgW="11800440" imgH="6834240" progId="Excel.Sheet.8">
                  <p:embed/>
                </p:oleObj>
              </mc:Choice>
              <mc:Fallback>
                <p:oleObj name="Chart" r:id="rId4" imgW="11800440" imgH="683424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362075"/>
                        <a:ext cx="6550025" cy="412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Text Box 4"/>
          <p:cNvSpPr txBox="1">
            <a:spLocks noChangeArrowheads="1"/>
          </p:cNvSpPr>
          <p:nvPr/>
        </p:nvSpPr>
        <p:spPr bwMode="auto">
          <a:xfrm>
            <a:off x="381000" y="5867400"/>
            <a:ext cx="4800600" cy="369888"/>
          </a:xfrm>
          <a:prstGeom prst="rect">
            <a:avLst/>
          </a:prstGeom>
          <a:noFill/>
          <a:ln w="25400">
            <a:noFill/>
            <a:miter lim="800000"/>
            <a:headEnd/>
            <a:tailEnd/>
          </a:ln>
        </p:spPr>
        <p:txBody>
          <a:bodyPr>
            <a:spAutoFit/>
          </a:bodyPr>
          <a:lstStyle/>
          <a:p>
            <a:pPr>
              <a:defRPr/>
            </a:pPr>
            <a:r>
              <a:rPr lang="sl-SI" dirty="0">
                <a:solidFill>
                  <a:schemeClr val="tx2">
                    <a:lumMod val="60000"/>
                    <a:lumOff val="40000"/>
                  </a:schemeClr>
                </a:solidFill>
                <a:latin typeface="+mn-lt"/>
              </a:rPr>
              <a:t>interpolirana vrednost: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latin typeface="Georgia" pitchFamily="18" charset="0"/>
              </a:rPr>
              <a:t>(</a:t>
            </a:r>
            <a:r>
              <a:rPr lang="sl-SI" dirty="0">
                <a:solidFill>
                  <a:schemeClr val="tx2">
                    <a:lumMod val="60000"/>
                    <a:lumOff val="40000"/>
                  </a:schemeClr>
                </a:solidFill>
                <a:latin typeface="Times New Roman" pitchFamily="18" charset="0"/>
              </a:rPr>
              <a:t>1.5</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4.303</a:t>
            </a:r>
            <a:endParaRPr lang="en-GB" dirty="0">
              <a:solidFill>
                <a:schemeClr val="tx2">
                  <a:lumMod val="60000"/>
                  <a:lumOff val="40000"/>
                </a:schemeClr>
              </a:solidFill>
              <a:latin typeface="Times New Roman" pitchFamily="18" charset="0"/>
            </a:endParaRPr>
          </a:p>
        </p:txBody>
      </p:sp>
      <p:sp>
        <p:nvSpPr>
          <p:cNvPr id="41989" name="Oval 5"/>
          <p:cNvSpPr>
            <a:spLocks noChangeArrowheads="1"/>
          </p:cNvSpPr>
          <p:nvPr/>
        </p:nvSpPr>
        <p:spPr bwMode="auto">
          <a:xfrm>
            <a:off x="4867275" y="2716213"/>
            <a:ext cx="76200" cy="76200"/>
          </a:xfrm>
          <a:prstGeom prst="ellipse">
            <a:avLst/>
          </a:prstGeom>
          <a:solidFill>
            <a:schemeClr val="accent2"/>
          </a:solidFill>
          <a:ln w="12700">
            <a:solidFill>
              <a:schemeClr val="accent2"/>
            </a:solidFill>
            <a:round/>
            <a:headEnd/>
            <a:tailEnd/>
          </a:ln>
        </p:spPr>
        <p:txBody>
          <a:bodyPr wrap="none" anchor="ctr">
            <a:spAutoFit/>
          </a:bodyPr>
          <a:lstStyle/>
          <a:p>
            <a:endParaRPr lang="sl-SI" sz="2000" i="1"/>
          </a:p>
        </p:txBody>
      </p:sp>
      <p:sp>
        <p:nvSpPr>
          <p:cNvPr id="41993" name="Line 9"/>
          <p:cNvSpPr>
            <a:spLocks noChangeAspect="1" noChangeShapeType="1"/>
          </p:cNvSpPr>
          <p:nvPr/>
        </p:nvSpPr>
        <p:spPr bwMode="auto">
          <a:xfrm flipV="1">
            <a:off x="6973888" y="735013"/>
            <a:ext cx="1687512" cy="935037"/>
          </a:xfrm>
          <a:prstGeom prst="line">
            <a:avLst/>
          </a:prstGeom>
          <a:noFill/>
          <a:ln w="12700">
            <a:solidFill>
              <a:srgbClr val="00FF00"/>
            </a:solidFill>
            <a:prstDash val="dash"/>
            <a:round/>
            <a:headEnd/>
            <a:tailEnd/>
          </a:ln>
        </p:spPr>
        <p:txBody>
          <a:bodyPr wrap="none" anchor="ctr">
            <a:spAutoFit/>
          </a:bodyPr>
          <a:lstStyle/>
          <a:p>
            <a:endParaRPr lang="sl-SI"/>
          </a:p>
        </p:txBody>
      </p:sp>
      <p:sp>
        <p:nvSpPr>
          <p:cNvPr id="41995" name="Rectangle 11"/>
          <p:cNvSpPr>
            <a:spLocks noChangeArrowheads="1"/>
          </p:cNvSpPr>
          <p:nvPr/>
        </p:nvSpPr>
        <p:spPr bwMode="auto">
          <a:xfrm>
            <a:off x="5181600" y="5791200"/>
            <a:ext cx="3546475" cy="369888"/>
          </a:xfrm>
          <a:prstGeom prst="rect">
            <a:avLst/>
          </a:prstGeom>
          <a:noFill/>
          <a:ln w="25400">
            <a:noFill/>
            <a:miter lim="800000"/>
            <a:headEnd/>
            <a:tailEnd/>
          </a:ln>
        </p:spPr>
        <p:txBody>
          <a:bodyPr wrap="none">
            <a:spAutoFit/>
          </a:bodyPr>
          <a:lstStyle/>
          <a:p>
            <a:pPr algn="ctr">
              <a:defRPr/>
            </a:pPr>
            <a:r>
              <a:rPr lang="en-US" dirty="0" err="1">
                <a:solidFill>
                  <a:schemeClr val="tx2">
                    <a:lumMod val="60000"/>
                    <a:lumOff val="40000"/>
                  </a:schemeClr>
                </a:solidFill>
                <a:latin typeface="+mn-lt"/>
              </a:rPr>
              <a:t>ekstrap</a:t>
            </a:r>
            <a:r>
              <a:rPr lang="sl-SI" dirty="0" err="1">
                <a:solidFill>
                  <a:schemeClr val="tx2">
                    <a:lumMod val="60000"/>
                    <a:lumOff val="40000"/>
                  </a:schemeClr>
                </a:solidFill>
                <a:latin typeface="+mn-lt"/>
              </a:rPr>
              <a:t>olirana</a:t>
            </a:r>
            <a:r>
              <a:rPr lang="sl-SI" dirty="0">
                <a:solidFill>
                  <a:schemeClr val="tx2">
                    <a:lumMod val="60000"/>
                    <a:lumOff val="40000"/>
                  </a:schemeClr>
                </a:solidFill>
                <a:latin typeface="+mn-lt"/>
              </a:rPr>
              <a:t> vrednost: </a:t>
            </a:r>
            <a:r>
              <a:rPr lang="sl-SI" i="1" dirty="0">
                <a:solidFill>
                  <a:schemeClr val="tx2">
                    <a:lumMod val="60000"/>
                    <a:lumOff val="40000"/>
                  </a:schemeClr>
                </a:solidFill>
                <a:latin typeface="Georgia" pitchFamily="18" charset="0"/>
              </a:rPr>
              <a:t>f</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2</a:t>
            </a:r>
            <a:r>
              <a:rPr lang="sl-SI" dirty="0">
                <a:solidFill>
                  <a:schemeClr val="tx2">
                    <a:lumMod val="60000"/>
                    <a:lumOff val="40000"/>
                  </a:schemeClr>
                </a:solidFill>
                <a:latin typeface="Georgia" pitchFamily="18" charset="0"/>
              </a:rPr>
              <a:t>)</a:t>
            </a:r>
            <a:r>
              <a:rPr lang="en-US"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rPr>
              <a:t>5.354</a:t>
            </a:r>
            <a:endParaRPr lang="en-GB" dirty="0">
              <a:solidFill>
                <a:schemeClr val="tx2">
                  <a:lumMod val="60000"/>
                  <a:lumOff val="40000"/>
                </a:schemeClr>
              </a:solidFill>
              <a:latin typeface="Times New Roman" pitchFamily="18" charset="0"/>
            </a:endParaRPr>
          </a:p>
        </p:txBody>
      </p:sp>
      <p:sp>
        <p:nvSpPr>
          <p:cNvPr id="41996" name="Line 12"/>
          <p:cNvSpPr>
            <a:spLocks noChangeShapeType="1"/>
          </p:cNvSpPr>
          <p:nvPr/>
        </p:nvSpPr>
        <p:spPr bwMode="auto">
          <a:xfrm flipV="1">
            <a:off x="2667000" y="2971800"/>
            <a:ext cx="2133600" cy="2895600"/>
          </a:xfrm>
          <a:prstGeom prst="line">
            <a:avLst/>
          </a:prstGeom>
          <a:noFill/>
          <a:ln w="9525">
            <a:solidFill>
              <a:srgbClr val="00FF00"/>
            </a:solidFill>
            <a:round/>
            <a:headEnd/>
            <a:tailEnd type="arrow" w="med" len="med"/>
          </a:ln>
        </p:spPr>
        <p:txBody>
          <a:bodyPr anchor="ctr">
            <a:spAutoFit/>
          </a:bodyPr>
          <a:lstStyle/>
          <a:p>
            <a:endParaRPr lang="sl-SI"/>
          </a:p>
        </p:txBody>
      </p:sp>
      <p:sp>
        <p:nvSpPr>
          <p:cNvPr id="41997" name="Line 13"/>
          <p:cNvSpPr>
            <a:spLocks noChangeShapeType="1"/>
          </p:cNvSpPr>
          <p:nvPr/>
        </p:nvSpPr>
        <p:spPr bwMode="auto">
          <a:xfrm flipV="1">
            <a:off x="7467600" y="1219200"/>
            <a:ext cx="914400" cy="4419600"/>
          </a:xfrm>
          <a:prstGeom prst="line">
            <a:avLst/>
          </a:prstGeom>
          <a:noFill/>
          <a:ln w="9525">
            <a:solidFill>
              <a:srgbClr val="00FF00"/>
            </a:solidFill>
            <a:round/>
            <a:headEnd/>
            <a:tailEnd type="arrow" w="med" len="med"/>
          </a:ln>
        </p:spPr>
        <p:txBody>
          <a:bodyPr anchor="ctr">
            <a:spAutoFit/>
          </a:bodyPr>
          <a:lstStyle/>
          <a:p>
            <a:endParaRPr lang="sl-SI"/>
          </a:p>
        </p:txBody>
      </p:sp>
      <p:graphicFrame>
        <p:nvGraphicFramePr>
          <p:cNvPr id="66582" name="Object 3"/>
          <p:cNvGraphicFramePr>
            <a:graphicFrameLocks noChangeAspect="1"/>
          </p:cNvGraphicFramePr>
          <p:nvPr/>
        </p:nvGraphicFramePr>
        <p:xfrm>
          <a:off x="609600" y="838200"/>
          <a:ext cx="2235200" cy="366713"/>
        </p:xfrm>
        <a:graphic>
          <a:graphicData uri="http://schemas.openxmlformats.org/presentationml/2006/ole">
            <mc:AlternateContent xmlns:mc="http://schemas.openxmlformats.org/markup-compatibility/2006">
              <mc:Choice xmlns:v="urn:schemas-microsoft-com:vml" Requires="v">
                <p:oleObj spid="_x0000_s42039" name="Equation" r:id="rId6" imgW="1206360" imgH="203040" progId="Equation.DSMT4">
                  <p:embed/>
                </p:oleObj>
              </mc:Choice>
              <mc:Fallback>
                <p:oleObj name="Equation" r:id="rId6" imgW="1206360" imgH="20304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838200"/>
                        <a:ext cx="223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268288" y="5334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4C03F99-2709-4C46-87F4-129F2E92EF8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34</a:t>
            </a:fld>
            <a:endParaRPr lang="en-US" sz="1200" b="1">
              <a:solidFill>
                <a:schemeClr val="bg1"/>
              </a:solidFill>
              <a:effectLst>
                <a:outerShdw blurRad="38100" dist="38100" dir="2700000" algn="tl">
                  <a:srgbClr val="000000">
                    <a:alpha val="43137"/>
                  </a:srgbClr>
                </a:outerShdw>
              </a:effectLst>
              <a:latin typeface="+mn-lt"/>
            </a:endParaRPr>
          </a:p>
        </p:txBody>
      </p:sp>
      <p:sp>
        <p:nvSpPr>
          <p:cNvPr id="18" name="Oval 5"/>
          <p:cNvSpPr>
            <a:spLocks noChangeArrowheads="1"/>
          </p:cNvSpPr>
          <p:nvPr/>
        </p:nvSpPr>
        <p:spPr bwMode="auto">
          <a:xfrm>
            <a:off x="8382000" y="842963"/>
            <a:ext cx="76200" cy="76200"/>
          </a:xfrm>
          <a:prstGeom prst="ellipse">
            <a:avLst/>
          </a:prstGeom>
          <a:solidFill>
            <a:schemeClr val="accent2"/>
          </a:solidFill>
          <a:ln w="12700">
            <a:solidFill>
              <a:schemeClr val="accent2"/>
            </a:solidFill>
            <a:round/>
            <a:headEnd/>
            <a:tailEnd/>
          </a:ln>
        </p:spPr>
        <p:txBody>
          <a:bodyPr wrap="none" anchor="ctr">
            <a:spAutoFit/>
          </a:bodyPr>
          <a:lstStyle/>
          <a:p>
            <a:endParaRPr lang="sl-SI" sz="2000" i="1"/>
          </a:p>
        </p:txBody>
      </p:sp>
      <p:sp>
        <p:nvSpPr>
          <p:cNvPr id="19" name="TextBox 18"/>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1" name="Picture 5" descr="C:\Users\rca\AppData\Local\Microsoft\Windows\Temporary Internet Files\Content.IE5\24T7L8TR\MC900442159[1].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65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8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198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199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419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1995"/>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4199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41997"/>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6" grpId="0"/>
      <p:bldP spid="41988" grpId="0" autoUpdateAnimBg="0"/>
      <p:bldP spid="41989" grpId="0" animBg="1"/>
      <p:bldP spid="41993" grpId="0" animBg="1"/>
      <p:bldP spid="41995" grpId="0" autoUpdateAnimBg="0"/>
      <p:bldP spid="41996" grpId="0" animBg="1"/>
      <p:bldP spid="4199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457200" y="2520950"/>
            <a:ext cx="4186238"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Obe enačbi delimo z </a:t>
            </a:r>
            <a:r>
              <a:rPr lang="sl-SI" i="1">
                <a:solidFill>
                  <a:schemeClr val="tx2">
                    <a:lumMod val="60000"/>
                    <a:lumOff val="40000"/>
                  </a:schemeClr>
                </a:solidFill>
                <a:latin typeface="Georgia" pitchFamily="18" charset="0"/>
              </a:rPr>
              <a:t>n</a:t>
            </a:r>
            <a:r>
              <a:rPr lang="sl-SI">
                <a:solidFill>
                  <a:schemeClr val="tx2">
                    <a:lumMod val="60000"/>
                    <a:lumOff val="40000"/>
                  </a:schemeClr>
                </a:solidFill>
                <a:latin typeface="+mn-lt"/>
              </a:rPr>
              <a:t> in vpeljemo oznake:</a:t>
            </a:r>
            <a:endParaRPr lang="en-GB">
              <a:solidFill>
                <a:schemeClr val="tx2">
                  <a:lumMod val="60000"/>
                  <a:lumOff val="40000"/>
                </a:schemeClr>
              </a:solidFill>
              <a:latin typeface="+mn-lt"/>
            </a:endParaRPr>
          </a:p>
        </p:txBody>
      </p:sp>
      <p:grpSp>
        <p:nvGrpSpPr>
          <p:cNvPr id="2" name="Group 30"/>
          <p:cNvGrpSpPr>
            <a:grpSpLocks/>
          </p:cNvGrpSpPr>
          <p:nvPr/>
        </p:nvGrpSpPr>
        <p:grpSpPr bwMode="auto">
          <a:xfrm>
            <a:off x="533400" y="520700"/>
            <a:ext cx="6932613" cy="1384300"/>
            <a:chOff x="336" y="130"/>
            <a:chExt cx="4367" cy="872"/>
          </a:xfrm>
        </p:grpSpPr>
        <p:sp>
          <p:nvSpPr>
            <p:cNvPr id="43030" name="Rectangle 2"/>
            <p:cNvSpPr>
              <a:spLocks noChangeArrowheads="1"/>
            </p:cNvSpPr>
            <p:nvPr/>
          </p:nvSpPr>
          <p:spPr bwMode="auto">
            <a:xfrm>
              <a:off x="336" y="432"/>
              <a:ext cx="1392" cy="233"/>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V praksi sistem</a:t>
              </a:r>
              <a:endParaRPr lang="en-GB">
                <a:solidFill>
                  <a:schemeClr val="tx2">
                    <a:lumMod val="60000"/>
                    <a:lumOff val="40000"/>
                  </a:schemeClr>
                </a:solidFill>
                <a:latin typeface="+mn-lt"/>
              </a:endParaRPr>
            </a:p>
          </p:txBody>
        </p:sp>
        <p:sp>
          <p:nvSpPr>
            <p:cNvPr id="43031" name="Rectangle 5"/>
            <p:cNvSpPr>
              <a:spLocks noChangeArrowheads="1"/>
            </p:cNvSpPr>
            <p:nvPr/>
          </p:nvSpPr>
          <p:spPr bwMode="auto">
            <a:xfrm>
              <a:off x="3600" y="433"/>
              <a:ext cx="1103" cy="233"/>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rešujemo takole:</a:t>
              </a:r>
              <a:endParaRPr lang="en-GB">
                <a:solidFill>
                  <a:schemeClr val="tx2">
                    <a:lumMod val="60000"/>
                    <a:lumOff val="40000"/>
                  </a:schemeClr>
                </a:solidFill>
                <a:latin typeface="+mn-lt"/>
              </a:endParaRPr>
            </a:p>
          </p:txBody>
        </p:sp>
        <p:graphicFrame>
          <p:nvGraphicFramePr>
            <p:cNvPr id="43016" name="Object 15"/>
            <p:cNvGraphicFramePr>
              <a:graphicFrameLocks noChangeAspect="1"/>
            </p:cNvGraphicFramePr>
            <p:nvPr/>
          </p:nvGraphicFramePr>
          <p:xfrm>
            <a:off x="1392" y="130"/>
            <a:ext cx="2045" cy="872"/>
          </p:xfrm>
          <a:graphic>
            <a:graphicData uri="http://schemas.openxmlformats.org/presentationml/2006/ole">
              <mc:AlternateContent xmlns:mc="http://schemas.openxmlformats.org/markup-compatibility/2006">
                <mc:Choice xmlns:v="urn:schemas-microsoft-com:vml" Requires="v">
                  <p:oleObj spid="_x0000_s43192" name="Equation" r:id="rId3" imgW="2425680" imgH="939600" progId="Equation.DSMT4">
                    <p:embed/>
                  </p:oleObj>
                </mc:Choice>
                <mc:Fallback>
                  <p:oleObj name="Equation" r:id="rId3" imgW="2425680" imgH="9396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30"/>
                          <a:ext cx="2045" cy="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1"/>
          <p:cNvGrpSpPr>
            <a:grpSpLocks/>
          </p:cNvGrpSpPr>
          <p:nvPr/>
        </p:nvGrpSpPr>
        <p:grpSpPr bwMode="auto">
          <a:xfrm>
            <a:off x="609600" y="3087688"/>
            <a:ext cx="3276600" cy="563562"/>
            <a:chOff x="384" y="1605"/>
            <a:chExt cx="2064" cy="355"/>
          </a:xfrm>
        </p:grpSpPr>
        <p:graphicFrame>
          <p:nvGraphicFramePr>
            <p:cNvPr id="43015" name="Object 16"/>
            <p:cNvGraphicFramePr>
              <a:graphicFrameLocks noChangeAspect="1"/>
            </p:cNvGraphicFramePr>
            <p:nvPr/>
          </p:nvGraphicFramePr>
          <p:xfrm>
            <a:off x="384" y="1605"/>
            <a:ext cx="607" cy="355"/>
          </p:xfrm>
          <a:graphic>
            <a:graphicData uri="http://schemas.openxmlformats.org/presentationml/2006/ole">
              <mc:AlternateContent xmlns:mc="http://schemas.openxmlformats.org/markup-compatibility/2006">
                <mc:Choice xmlns:v="urn:schemas-microsoft-com:vml" Requires="v">
                  <p:oleObj spid="_x0000_s43193" name="Equation" r:id="rId5" imgW="812520" imgH="431640" progId="Equation.DSMT4">
                    <p:embed/>
                  </p:oleObj>
                </mc:Choice>
                <mc:Fallback>
                  <p:oleObj name="Equation" r:id="rId5" imgW="812520" imgH="43164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605"/>
                          <a:ext cx="607"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9" name="Text Box 17"/>
            <p:cNvSpPr txBox="1">
              <a:spLocks noChangeArrowheads="1"/>
            </p:cNvSpPr>
            <p:nvPr/>
          </p:nvSpPr>
          <p:spPr bwMode="auto">
            <a:xfrm>
              <a:off x="1104" y="1680"/>
              <a:ext cx="1344"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argumentov</a:t>
              </a:r>
              <a:endParaRPr lang="en-GB" sz="1200">
                <a:solidFill>
                  <a:schemeClr val="tx2">
                    <a:lumMod val="60000"/>
                    <a:lumOff val="40000"/>
                  </a:schemeClr>
                </a:solidFill>
                <a:latin typeface="+mn-lt"/>
              </a:endParaRPr>
            </a:p>
          </p:txBody>
        </p:sp>
      </p:grpSp>
      <p:grpSp>
        <p:nvGrpSpPr>
          <p:cNvPr id="4" name="Group 32"/>
          <p:cNvGrpSpPr>
            <a:grpSpLocks/>
          </p:cNvGrpSpPr>
          <p:nvPr/>
        </p:nvGrpSpPr>
        <p:grpSpPr bwMode="auto">
          <a:xfrm>
            <a:off x="593725" y="3775075"/>
            <a:ext cx="3749675" cy="592138"/>
            <a:chOff x="374" y="2038"/>
            <a:chExt cx="2362" cy="373"/>
          </a:xfrm>
        </p:grpSpPr>
        <p:graphicFrame>
          <p:nvGraphicFramePr>
            <p:cNvPr id="7" name="Object 18"/>
            <p:cNvGraphicFramePr>
              <a:graphicFrameLocks noChangeAspect="1"/>
            </p:cNvGraphicFramePr>
            <p:nvPr/>
          </p:nvGraphicFramePr>
          <p:xfrm>
            <a:off x="374" y="2038"/>
            <a:ext cx="649" cy="373"/>
          </p:xfrm>
          <a:graphic>
            <a:graphicData uri="http://schemas.openxmlformats.org/presentationml/2006/ole">
              <mc:AlternateContent xmlns:mc="http://schemas.openxmlformats.org/markup-compatibility/2006">
                <mc:Choice xmlns:v="urn:schemas-microsoft-com:vml" Requires="v">
                  <p:oleObj spid="_x0000_s43194" name="Equation" r:id="rId7" imgW="825480" imgH="431640" progId="Equation.DSMT4">
                    <p:embed/>
                  </p:oleObj>
                </mc:Choice>
                <mc:Fallback>
                  <p:oleObj name="Equation" r:id="rId7" imgW="825480" imgH="43164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 y="2038"/>
                          <a:ext cx="649" cy="3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8" name="Text Box 19"/>
            <p:cNvSpPr txBox="1">
              <a:spLocks noChangeArrowheads="1"/>
            </p:cNvSpPr>
            <p:nvPr/>
          </p:nvSpPr>
          <p:spPr bwMode="auto">
            <a:xfrm>
              <a:off x="1104" y="2160"/>
              <a:ext cx="1632"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funkcijskih vrednosti</a:t>
              </a:r>
              <a:endParaRPr lang="en-GB" sz="1200">
                <a:solidFill>
                  <a:schemeClr val="tx2">
                    <a:lumMod val="60000"/>
                    <a:lumOff val="40000"/>
                  </a:schemeClr>
                </a:solidFill>
                <a:latin typeface="+mn-lt"/>
              </a:endParaRPr>
            </a:p>
          </p:txBody>
        </p:sp>
      </p:grpSp>
      <p:grpSp>
        <p:nvGrpSpPr>
          <p:cNvPr id="5" name="Group 33"/>
          <p:cNvGrpSpPr>
            <a:grpSpLocks/>
          </p:cNvGrpSpPr>
          <p:nvPr/>
        </p:nvGrpSpPr>
        <p:grpSpPr bwMode="auto">
          <a:xfrm>
            <a:off x="617538" y="4533900"/>
            <a:ext cx="3878262" cy="563563"/>
            <a:chOff x="389" y="2516"/>
            <a:chExt cx="2443" cy="355"/>
          </a:xfrm>
        </p:grpSpPr>
        <p:graphicFrame>
          <p:nvGraphicFramePr>
            <p:cNvPr id="43013" name="Object 20"/>
            <p:cNvGraphicFramePr>
              <a:graphicFrameLocks noChangeAspect="1"/>
            </p:cNvGraphicFramePr>
            <p:nvPr/>
          </p:nvGraphicFramePr>
          <p:xfrm>
            <a:off x="389" y="2516"/>
            <a:ext cx="672" cy="355"/>
          </p:xfrm>
          <a:graphic>
            <a:graphicData uri="http://schemas.openxmlformats.org/presentationml/2006/ole">
              <mc:AlternateContent xmlns:mc="http://schemas.openxmlformats.org/markup-compatibility/2006">
                <mc:Choice xmlns:v="urn:schemas-microsoft-com:vml" Requires="v">
                  <p:oleObj spid="_x0000_s43195" name="Equation" r:id="rId9" imgW="901440" imgH="431640" progId="Equation.DSMT4">
                    <p:embed/>
                  </p:oleObj>
                </mc:Choice>
                <mc:Fallback>
                  <p:oleObj name="Equation" r:id="rId9" imgW="901440" imgH="43164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 y="2516"/>
                          <a:ext cx="672"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7" name="Text Box 22"/>
            <p:cNvSpPr txBox="1">
              <a:spLocks noChangeArrowheads="1"/>
            </p:cNvSpPr>
            <p:nvPr/>
          </p:nvSpPr>
          <p:spPr bwMode="auto">
            <a:xfrm>
              <a:off x="1104" y="2592"/>
              <a:ext cx="1728"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kvadratov argumentov</a:t>
              </a:r>
              <a:endParaRPr lang="en-GB" sz="1200">
                <a:solidFill>
                  <a:schemeClr val="tx2">
                    <a:lumMod val="60000"/>
                    <a:lumOff val="40000"/>
                  </a:schemeClr>
                </a:solidFill>
                <a:latin typeface="+mn-lt"/>
              </a:endParaRPr>
            </a:p>
          </p:txBody>
        </p:sp>
      </p:grpSp>
      <p:grpSp>
        <p:nvGrpSpPr>
          <p:cNvPr id="6" name="Group 34"/>
          <p:cNvGrpSpPr>
            <a:grpSpLocks/>
          </p:cNvGrpSpPr>
          <p:nvPr/>
        </p:nvGrpSpPr>
        <p:grpSpPr bwMode="auto">
          <a:xfrm>
            <a:off x="533400" y="5221288"/>
            <a:ext cx="3124200" cy="569912"/>
            <a:chOff x="336" y="2949"/>
            <a:chExt cx="1968" cy="359"/>
          </a:xfrm>
        </p:grpSpPr>
        <p:graphicFrame>
          <p:nvGraphicFramePr>
            <p:cNvPr id="43012" name="Object 21"/>
            <p:cNvGraphicFramePr>
              <a:graphicFrameLocks noChangeAspect="1"/>
            </p:cNvGraphicFramePr>
            <p:nvPr/>
          </p:nvGraphicFramePr>
          <p:xfrm>
            <a:off x="336" y="2949"/>
            <a:ext cx="768" cy="359"/>
          </p:xfrm>
          <a:graphic>
            <a:graphicData uri="http://schemas.openxmlformats.org/presentationml/2006/ole">
              <mc:AlternateContent xmlns:mc="http://schemas.openxmlformats.org/markup-compatibility/2006">
                <mc:Choice xmlns:v="urn:schemas-microsoft-com:vml" Requires="v">
                  <p:oleObj spid="_x0000_s43196" name="Equation" r:id="rId11" imgW="1015920" imgH="431640" progId="Equation.DSMT4">
                    <p:embed/>
                  </p:oleObj>
                </mc:Choice>
                <mc:Fallback>
                  <p:oleObj name="Equation" r:id="rId11" imgW="1015920" imgH="431640"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 y="2949"/>
                          <a:ext cx="768" cy="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6" name="Text Box 23"/>
            <p:cNvSpPr txBox="1">
              <a:spLocks noChangeArrowheads="1"/>
            </p:cNvSpPr>
            <p:nvPr/>
          </p:nvSpPr>
          <p:spPr bwMode="auto">
            <a:xfrm>
              <a:off x="1104" y="3024"/>
              <a:ext cx="1200" cy="173"/>
            </a:xfrm>
            <a:prstGeom prst="rect">
              <a:avLst/>
            </a:prstGeom>
            <a:noFill/>
            <a:ln w="25400">
              <a:noFill/>
              <a:miter lim="800000"/>
              <a:headEnd/>
              <a:tailEnd/>
            </a:ln>
          </p:spPr>
          <p:txBody>
            <a:bodyPr>
              <a:spAutoFit/>
            </a:bodyPr>
            <a:lstStyle/>
            <a:p>
              <a:pPr>
                <a:defRPr/>
              </a:pPr>
              <a:r>
                <a:rPr lang="en-US" sz="1200">
                  <a:solidFill>
                    <a:schemeClr val="tx2">
                      <a:lumMod val="60000"/>
                      <a:lumOff val="40000"/>
                    </a:schemeClr>
                  </a:solidFill>
                  <a:latin typeface="+mn-lt"/>
                </a:rPr>
                <a:t>povpre</a:t>
              </a:r>
              <a:r>
                <a:rPr lang="sl-SI" sz="1200">
                  <a:solidFill>
                    <a:schemeClr val="tx2">
                      <a:lumMod val="60000"/>
                      <a:lumOff val="40000"/>
                    </a:schemeClr>
                  </a:solidFill>
                  <a:latin typeface="+mn-lt"/>
                </a:rPr>
                <a:t>čje produktov</a:t>
              </a:r>
              <a:endParaRPr lang="en-GB" sz="1200">
                <a:solidFill>
                  <a:schemeClr val="tx2">
                    <a:lumMod val="60000"/>
                    <a:lumOff val="40000"/>
                  </a:schemeClr>
                </a:solidFill>
                <a:latin typeface="+mn-lt"/>
              </a:endParaRPr>
            </a:p>
          </p:txBody>
        </p:sp>
      </p:grpSp>
      <p:graphicFrame>
        <p:nvGraphicFramePr>
          <p:cNvPr id="43032" name="Object 24"/>
          <p:cNvGraphicFramePr>
            <a:graphicFrameLocks noChangeAspect="1"/>
          </p:cNvGraphicFramePr>
          <p:nvPr/>
        </p:nvGraphicFramePr>
        <p:xfrm>
          <a:off x="5410200" y="2819400"/>
          <a:ext cx="1847850" cy="838200"/>
        </p:xfrm>
        <a:graphic>
          <a:graphicData uri="http://schemas.openxmlformats.org/presentationml/2006/ole">
            <mc:AlternateContent xmlns:mc="http://schemas.openxmlformats.org/markup-compatibility/2006">
              <mc:Choice xmlns:v="urn:schemas-microsoft-com:vml" Requires="v">
                <p:oleObj spid="_x0000_s43197" name="Equation" r:id="rId13" imgW="1295280" imgH="533160" progId="Equation.DSMT4">
                  <p:embed/>
                </p:oleObj>
              </mc:Choice>
              <mc:Fallback>
                <p:oleObj name="Equation" r:id="rId13" imgW="1295280" imgH="533160"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200" y="2819400"/>
                        <a:ext cx="18478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36" name="Object 28"/>
          <p:cNvGraphicFramePr>
            <a:graphicFrameLocks noChangeAspect="1"/>
          </p:cNvGraphicFramePr>
          <p:nvPr/>
        </p:nvGraphicFramePr>
        <p:xfrm>
          <a:off x="5410200" y="4495800"/>
          <a:ext cx="2078038" cy="1273175"/>
        </p:xfrm>
        <a:graphic>
          <a:graphicData uri="http://schemas.openxmlformats.org/presentationml/2006/ole">
            <mc:AlternateContent xmlns:mc="http://schemas.openxmlformats.org/markup-compatibility/2006">
              <mc:Choice xmlns:v="urn:schemas-microsoft-com:vml" Requires="v">
                <p:oleObj spid="_x0000_s43198" name="Equation" r:id="rId15" imgW="1054080" imgH="711000" progId="Equation.DSMT4">
                  <p:embed/>
                </p:oleObj>
              </mc:Choice>
              <mc:Fallback>
                <p:oleObj name="Equation" r:id="rId15" imgW="1054080" imgH="711000" progId="Equation.DSMT4">
                  <p:embed/>
                  <p:pic>
                    <p:nvPicPr>
                      <p:cNvPr id="0" name="Object 28"/>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0200" y="4495800"/>
                        <a:ext cx="2078038" cy="1273175"/>
                      </a:xfrm>
                      <a:prstGeom prst="rect">
                        <a:avLst/>
                      </a:prstGeom>
                      <a:solidFill>
                        <a:srgbClr val="FFFFCC"/>
                      </a:solidFill>
                      <a:ln w="12700">
                        <a:solidFill>
                          <a:schemeClr val="accent1"/>
                        </a:solidFill>
                        <a:miter lim="800000"/>
                        <a:headEnd/>
                        <a:tailEnd/>
                      </a:ln>
                    </p:spPr>
                  </p:pic>
                </p:oleObj>
              </mc:Fallback>
            </mc:AlternateContent>
          </a:graphicData>
        </a:graphic>
      </p:graphicFrame>
      <p:sp>
        <p:nvSpPr>
          <p:cNvPr id="24" name="Rectangle 2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5" name="Rectangle 2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Rounded Rectangle 2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8" name="TextBox 2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9" name="TextBox 28"/>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3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E6807BC7-4343-4B67-B94E-6366BA2A798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35</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40" name="Straight Arrow Connector 39"/>
          <p:cNvCxnSpPr/>
          <p:nvPr/>
        </p:nvCxnSpPr>
        <p:spPr>
          <a:xfrm>
            <a:off x="5029200" y="1905000"/>
            <a:ext cx="990600" cy="83820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33" name="Picture 5" descr="C:\Users\rca\AppData\Local\Microsoft\Windows\Temporary Internet Files\Content.IE5\24T7L8TR\MC900442159[1].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499"/>
                                          </p:stCondLst>
                                        </p:cTn>
                                        <p:tgtEl>
                                          <p:spTgt spid="430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9"/>
                                          </p:stCondLst>
                                        </p:cTn>
                                        <p:tgtEl>
                                          <p:spTgt spid="43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4800" y="457200"/>
            <a:ext cx="2241550" cy="400050"/>
          </a:xfrm>
          <a:prstGeom prst="rect">
            <a:avLst/>
          </a:prstGeom>
          <a:noFill/>
          <a:ln w="9525">
            <a:noFill/>
            <a:miter lim="800000"/>
            <a:headEnd/>
            <a:tailEnd/>
          </a:ln>
        </p:spPr>
        <p:txBody>
          <a:bodyPr wrap="none">
            <a:spAutoFit/>
          </a:bodyPr>
          <a:lstStyle/>
          <a:p>
            <a:pPr>
              <a:defRPr/>
            </a:pPr>
            <a:r>
              <a:rPr lang="sl-SI" sz="2000" b="1">
                <a:solidFill>
                  <a:schemeClr val="tx2">
                    <a:lumMod val="60000"/>
                    <a:lumOff val="40000"/>
                  </a:schemeClr>
                </a:solidFill>
                <a:latin typeface="+mn-lt"/>
              </a:rPr>
              <a:t>NELINEARNE ZVEZE</a:t>
            </a:r>
            <a:endParaRPr lang="en-GB" sz="2000" b="1">
              <a:solidFill>
                <a:schemeClr val="tx2">
                  <a:lumMod val="60000"/>
                  <a:lumOff val="40000"/>
                </a:schemeClr>
              </a:solidFill>
              <a:latin typeface="+mn-lt"/>
            </a:endParaRPr>
          </a:p>
        </p:txBody>
      </p:sp>
      <p:graphicFrame>
        <p:nvGraphicFramePr>
          <p:cNvPr id="44035" name="Object 3"/>
          <p:cNvGraphicFramePr>
            <a:graphicFrameLocks noChangeAspect="1"/>
          </p:cNvGraphicFramePr>
          <p:nvPr/>
        </p:nvGraphicFramePr>
        <p:xfrm>
          <a:off x="4953000" y="533400"/>
          <a:ext cx="2790825" cy="2657475"/>
        </p:xfrm>
        <a:graphic>
          <a:graphicData uri="http://schemas.openxmlformats.org/presentationml/2006/ole">
            <mc:AlternateContent xmlns:mc="http://schemas.openxmlformats.org/markup-compatibility/2006">
              <mc:Choice xmlns:v="urn:schemas-microsoft-com:vml" Requires="v">
                <p:oleObj spid="_x0000_s44086" name="Worksheet" r:id="rId4" imgW="2790825" imgH="2657475" progId="Excel.Sheet.8">
                  <p:embed/>
                </p:oleObj>
              </mc:Choice>
              <mc:Fallback>
                <p:oleObj name="Worksheet" r:id="rId4" imgW="2790825" imgH="265747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33400"/>
                        <a:ext cx="2790825" cy="2657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533400" y="1143000"/>
            <a:ext cx="4191000" cy="923925"/>
          </a:xfrm>
          <a:prstGeom prst="rect">
            <a:avLst/>
          </a:prstGeom>
          <a:noFill/>
          <a:ln w="9525">
            <a:noFill/>
            <a:miter lim="800000"/>
            <a:headEnd/>
            <a:tailEnd/>
          </a:ln>
        </p:spPr>
        <p:txBody>
          <a:bodyPr>
            <a:spAutoFit/>
          </a:bodyPr>
          <a:lstStyle/>
          <a:p>
            <a:pPr>
              <a:defRPr/>
            </a:pPr>
            <a:r>
              <a:rPr lang="sl-SI">
                <a:solidFill>
                  <a:schemeClr val="tx2">
                    <a:lumMod val="60000"/>
                    <a:lumOff val="40000"/>
                  </a:schemeClr>
                </a:solidFill>
                <a:latin typeface="+mn-lt"/>
              </a:rPr>
              <a:t>V tabeli je predstavljena kinetika razpada </a:t>
            </a:r>
            <a:r>
              <a:rPr lang="sl-SI">
                <a:solidFill>
                  <a:schemeClr val="tx2">
                    <a:lumMod val="60000"/>
                    <a:lumOff val="40000"/>
                  </a:schemeClr>
                </a:solidFill>
              </a:rPr>
              <a:t>N</a:t>
            </a:r>
            <a:r>
              <a:rPr lang="sl-SI" baseline="-25000">
                <a:solidFill>
                  <a:schemeClr val="tx2">
                    <a:lumMod val="60000"/>
                    <a:lumOff val="40000"/>
                  </a:schemeClr>
                </a:solidFill>
              </a:rPr>
              <a:t>2</a:t>
            </a:r>
            <a:r>
              <a:rPr lang="sl-SI">
                <a:solidFill>
                  <a:schemeClr val="tx2">
                    <a:lumMod val="60000"/>
                    <a:lumOff val="40000"/>
                  </a:schemeClr>
                </a:solidFill>
              </a:rPr>
              <a:t>O</a:t>
            </a:r>
            <a:r>
              <a:rPr lang="sl-SI" baseline="-25000">
                <a:solidFill>
                  <a:schemeClr val="tx2">
                    <a:lumMod val="60000"/>
                    <a:lumOff val="40000"/>
                  </a:schemeClr>
                </a:solidFill>
              </a:rPr>
              <a:t>5 </a:t>
            </a:r>
            <a:r>
              <a:rPr lang="sl-SI">
                <a:solidFill>
                  <a:schemeClr val="tx2">
                    <a:lumMod val="60000"/>
                    <a:lumOff val="40000"/>
                  </a:schemeClr>
                </a:solidFill>
                <a:latin typeface="+mn-lt"/>
              </a:rPr>
              <a:t>v raztopini </a:t>
            </a:r>
            <a:r>
              <a:rPr lang="sl-SI">
                <a:solidFill>
                  <a:schemeClr val="tx2">
                    <a:lumMod val="60000"/>
                    <a:lumOff val="40000"/>
                  </a:schemeClr>
                </a:solidFill>
              </a:rPr>
              <a:t>CCl</a:t>
            </a:r>
            <a:r>
              <a:rPr lang="sl-SI" baseline="-25000">
                <a:solidFill>
                  <a:schemeClr val="tx2">
                    <a:lumMod val="60000"/>
                    <a:lumOff val="40000"/>
                  </a:schemeClr>
                </a:solidFill>
              </a:rPr>
              <a:t>4</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c</a:t>
            </a:r>
            <a:r>
              <a:rPr lang="sl-SI" baseline="-25000">
                <a:solidFill>
                  <a:schemeClr val="tx2">
                    <a:lumMod val="60000"/>
                    <a:lumOff val="40000"/>
                  </a:schemeClr>
                </a:solidFill>
              </a:rPr>
              <a:t> </a:t>
            </a:r>
            <a:r>
              <a:rPr lang="sl-SI">
                <a:solidFill>
                  <a:schemeClr val="tx2">
                    <a:lumMod val="60000"/>
                    <a:lumOff val="40000"/>
                  </a:schemeClr>
                </a:solidFill>
                <a:latin typeface="+mn-lt"/>
              </a:rPr>
              <a:t>je koncentracija </a:t>
            </a:r>
            <a:r>
              <a:rPr lang="sl-SI">
                <a:solidFill>
                  <a:schemeClr val="tx2">
                    <a:lumMod val="60000"/>
                    <a:lumOff val="40000"/>
                  </a:schemeClr>
                </a:solidFill>
              </a:rPr>
              <a:t>N</a:t>
            </a:r>
            <a:r>
              <a:rPr lang="sl-SI" baseline="-25000">
                <a:solidFill>
                  <a:schemeClr val="tx2">
                    <a:lumMod val="60000"/>
                    <a:lumOff val="40000"/>
                  </a:schemeClr>
                </a:solidFill>
              </a:rPr>
              <a:t>2</a:t>
            </a:r>
            <a:r>
              <a:rPr lang="sl-SI">
                <a:solidFill>
                  <a:schemeClr val="tx2">
                    <a:lumMod val="60000"/>
                    <a:lumOff val="40000"/>
                  </a:schemeClr>
                </a:solidFill>
              </a:rPr>
              <a:t>O</a:t>
            </a:r>
            <a:r>
              <a:rPr lang="sl-SI" baseline="-25000">
                <a:solidFill>
                  <a:schemeClr val="tx2">
                    <a:lumMod val="60000"/>
                    <a:lumOff val="40000"/>
                  </a:schemeClr>
                </a:solidFill>
              </a:rPr>
              <a:t>5</a:t>
            </a:r>
            <a:r>
              <a:rPr lang="sl-SI">
                <a:solidFill>
                  <a:schemeClr val="tx2">
                    <a:lumMod val="60000"/>
                    <a:lumOff val="40000"/>
                  </a:schemeClr>
                </a:solidFill>
              </a:rPr>
              <a:t>  </a:t>
            </a:r>
            <a:r>
              <a:rPr lang="sl-SI">
                <a:solidFill>
                  <a:schemeClr val="tx2">
                    <a:lumMod val="60000"/>
                    <a:lumOff val="40000"/>
                  </a:schemeClr>
                </a:solidFill>
                <a:latin typeface="+mn-lt"/>
              </a:rPr>
              <a:t>po preteku </a:t>
            </a:r>
            <a:r>
              <a:rPr lang="sl-SI" i="1">
                <a:solidFill>
                  <a:schemeClr val="tx2">
                    <a:lumMod val="60000"/>
                    <a:lumOff val="40000"/>
                  </a:schemeClr>
                </a:solidFill>
                <a:latin typeface="Georgia" pitchFamily="18" charset="0"/>
              </a:rPr>
              <a:t>t</a:t>
            </a:r>
            <a:r>
              <a:rPr lang="sl-SI">
                <a:solidFill>
                  <a:schemeClr val="tx2">
                    <a:lumMod val="60000"/>
                    <a:lumOff val="40000"/>
                  </a:schemeClr>
                </a:solidFill>
              </a:rPr>
              <a:t> </a:t>
            </a:r>
            <a:r>
              <a:rPr lang="sl-SI">
                <a:solidFill>
                  <a:schemeClr val="tx2">
                    <a:lumMod val="60000"/>
                    <a:lumOff val="40000"/>
                  </a:schemeClr>
                </a:solidFill>
                <a:latin typeface="+mn-lt"/>
              </a:rPr>
              <a:t>sekund.</a:t>
            </a:r>
            <a:endParaRPr lang="en-GB">
              <a:solidFill>
                <a:schemeClr val="tx2">
                  <a:lumMod val="60000"/>
                  <a:lumOff val="40000"/>
                </a:schemeClr>
              </a:solidFill>
              <a:latin typeface="+mn-lt"/>
            </a:endParaRPr>
          </a:p>
        </p:txBody>
      </p:sp>
      <p:graphicFrame>
        <p:nvGraphicFramePr>
          <p:cNvPr id="44037" name="Object 5"/>
          <p:cNvGraphicFramePr>
            <a:graphicFrameLocks noChangeAspect="1"/>
          </p:cNvGraphicFramePr>
          <p:nvPr/>
        </p:nvGraphicFramePr>
        <p:xfrm>
          <a:off x="2057400" y="3505200"/>
          <a:ext cx="4741863" cy="2743200"/>
        </p:xfrm>
        <a:graphic>
          <a:graphicData uri="http://schemas.openxmlformats.org/presentationml/2006/ole">
            <mc:AlternateContent xmlns:mc="http://schemas.openxmlformats.org/markup-compatibility/2006">
              <mc:Choice xmlns:v="urn:schemas-microsoft-com:vml" Requires="v">
                <p:oleObj spid="_x0000_s44087" name="Chart" r:id="rId7" imgW="11800440" imgH="6834240" progId="Excel.Sheet.8">
                  <p:embed/>
                </p:oleObj>
              </mc:Choice>
              <mc:Fallback>
                <p:oleObj name="Chart" r:id="rId7" imgW="11800440" imgH="6834240" progId="Excel.Shee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505200"/>
                        <a:ext cx="4741863" cy="274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 name="Rectangle 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Rounded Rectangle 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TextBox 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1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ABF9C765-D416-485C-A0D9-61B5C3FA8C28}"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36</a:t>
            </a:fld>
            <a:endParaRPr lang="en-US" sz="12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15"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440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autoUpdateAnimBg="0"/>
      <p:bldOleChart spid="440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2743200" y="2117725"/>
            <a:ext cx="4648200" cy="701675"/>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(zveza med logaritmom koncentracije in časom je  linearna) </a:t>
            </a:r>
            <a:endParaRPr lang="en-GB" sz="2000">
              <a:solidFill>
                <a:schemeClr val="tx2">
                  <a:lumMod val="60000"/>
                  <a:lumOff val="40000"/>
                </a:schemeClr>
              </a:solidFill>
              <a:latin typeface="+mn-lt"/>
            </a:endParaRPr>
          </a:p>
        </p:txBody>
      </p:sp>
      <p:sp>
        <p:nvSpPr>
          <p:cNvPr id="45064" name="AutoShape 8"/>
          <p:cNvSpPr>
            <a:spLocks noChangeArrowheads="1"/>
          </p:cNvSpPr>
          <p:nvPr/>
        </p:nvSpPr>
        <p:spPr bwMode="auto">
          <a:xfrm>
            <a:off x="7696200" y="2286000"/>
            <a:ext cx="685800" cy="228600"/>
          </a:xfrm>
          <a:prstGeom prst="notchedRightArrow">
            <a:avLst>
              <a:gd name="adj1" fmla="val 50000"/>
              <a:gd name="adj2" fmla="val 75000"/>
            </a:avLst>
          </a:prstGeom>
          <a:noFill/>
          <a:ln w="19050">
            <a:solidFill>
              <a:schemeClr val="bg1"/>
            </a:solidFill>
            <a:miter lim="800000"/>
            <a:headEnd/>
            <a:tailEnd/>
          </a:ln>
        </p:spPr>
        <p:txBody>
          <a:bodyPr wrap="none" anchor="ctr"/>
          <a:lstStyle/>
          <a:p>
            <a:endParaRPr lang="sl-SI" sz="2000" i="1"/>
          </a:p>
        </p:txBody>
      </p:sp>
      <p:sp>
        <p:nvSpPr>
          <p:cNvPr id="45067" name="Rectangle 11"/>
          <p:cNvSpPr>
            <a:spLocks noChangeArrowheads="1"/>
          </p:cNvSpPr>
          <p:nvPr/>
        </p:nvSpPr>
        <p:spPr bwMode="auto">
          <a:xfrm>
            <a:off x="533400" y="3606800"/>
            <a:ext cx="1079500" cy="400050"/>
          </a:xfrm>
          <a:prstGeom prst="rect">
            <a:avLst/>
          </a:prstGeom>
          <a:noFill/>
          <a:ln w="9525">
            <a:noFill/>
            <a:miter lim="800000"/>
            <a:headEnd/>
            <a:tailEnd/>
          </a:ln>
        </p:spPr>
        <p:txBody>
          <a:bodyPr wrap="none">
            <a:spAutoFit/>
          </a:bodyPr>
          <a:lstStyle/>
          <a:p>
            <a:pPr>
              <a:defRPr/>
            </a:pPr>
            <a:r>
              <a:rPr lang="sl-SI" sz="2000">
                <a:solidFill>
                  <a:schemeClr val="tx2">
                    <a:lumMod val="60000"/>
                    <a:lumOff val="40000"/>
                  </a:schemeClr>
                </a:solidFill>
                <a:latin typeface="+mn-lt"/>
              </a:rPr>
              <a:t>Dobimo:</a:t>
            </a:r>
            <a:endParaRPr lang="en-GB" sz="2000">
              <a:solidFill>
                <a:schemeClr val="tx2">
                  <a:lumMod val="60000"/>
                  <a:lumOff val="40000"/>
                </a:schemeClr>
              </a:solidFill>
              <a:latin typeface="+mn-lt"/>
            </a:endParaRPr>
          </a:p>
        </p:txBody>
      </p:sp>
      <p:graphicFrame>
        <p:nvGraphicFramePr>
          <p:cNvPr id="45068" name="Object 12"/>
          <p:cNvGraphicFramePr>
            <a:graphicFrameLocks noChangeAspect="1"/>
          </p:cNvGraphicFramePr>
          <p:nvPr/>
        </p:nvGraphicFramePr>
        <p:xfrm>
          <a:off x="1905000" y="3459163"/>
          <a:ext cx="4953000" cy="2865437"/>
        </p:xfrm>
        <a:graphic>
          <a:graphicData uri="http://schemas.openxmlformats.org/presentationml/2006/ole">
            <mc:AlternateContent xmlns:mc="http://schemas.openxmlformats.org/markup-compatibility/2006">
              <mc:Choice xmlns:v="urn:schemas-microsoft-com:vml" Requires="v">
                <p:oleObj spid="_x0000_s45240" name="Chart" r:id="rId4" imgW="11800440" imgH="6834240" progId="Excel.Sheet.8">
                  <p:embed/>
                </p:oleObj>
              </mc:Choice>
              <mc:Fallback>
                <p:oleObj name="Chart" r:id="rId4" imgW="11800440" imgH="6834240" progId="Excel.Shee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459163"/>
                        <a:ext cx="4953000" cy="2865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8"/>
          <p:cNvGrpSpPr>
            <a:grpSpLocks/>
          </p:cNvGrpSpPr>
          <p:nvPr/>
        </p:nvGrpSpPr>
        <p:grpSpPr bwMode="auto">
          <a:xfrm>
            <a:off x="533400" y="542925"/>
            <a:ext cx="6553200" cy="447675"/>
            <a:chOff x="336" y="177"/>
            <a:chExt cx="4013" cy="282"/>
          </a:xfrm>
        </p:grpSpPr>
        <p:sp>
          <p:nvSpPr>
            <p:cNvPr id="45073" name="Rectangle 2"/>
            <p:cNvSpPr>
              <a:spLocks noChangeArrowheads="1"/>
            </p:cNvSpPr>
            <p:nvPr/>
          </p:nvSpPr>
          <p:spPr bwMode="auto">
            <a:xfrm>
              <a:off x="336" y="207"/>
              <a:ext cx="3433" cy="252"/>
            </a:xfrm>
            <a:prstGeom prst="rect">
              <a:avLst/>
            </a:prstGeom>
            <a:noFill/>
            <a:ln w="9525">
              <a:noFill/>
              <a:miter lim="800000"/>
              <a:headEnd/>
              <a:tailEnd/>
            </a:ln>
          </p:spPr>
          <p:txBody>
            <a:bodyPr wrap="none">
              <a:spAutoFit/>
            </a:bodyPr>
            <a:lstStyle/>
            <a:p>
              <a:pPr>
                <a:defRPr/>
              </a:pPr>
              <a:r>
                <a:rPr lang="sl-SI" sz="2000">
                  <a:solidFill>
                    <a:schemeClr val="tx2">
                      <a:lumMod val="60000"/>
                      <a:lumOff val="40000"/>
                    </a:schemeClr>
                  </a:solidFill>
                  <a:latin typeface="+mn-lt"/>
                </a:rPr>
                <a:t>Funkcijska zveza ni linearna, temveč eksponentna: </a:t>
              </a:r>
              <a:endParaRPr lang="en-GB" sz="2000">
                <a:solidFill>
                  <a:schemeClr val="tx2">
                    <a:lumMod val="60000"/>
                    <a:lumOff val="40000"/>
                  </a:schemeClr>
                </a:solidFill>
                <a:latin typeface="+mn-lt"/>
              </a:endParaRPr>
            </a:p>
          </p:txBody>
        </p:sp>
        <p:graphicFrame>
          <p:nvGraphicFramePr>
            <p:cNvPr id="5" name="Object 15"/>
            <p:cNvGraphicFramePr>
              <a:graphicFrameLocks noChangeAspect="1"/>
            </p:cNvGraphicFramePr>
            <p:nvPr/>
          </p:nvGraphicFramePr>
          <p:xfrm>
            <a:off x="3696" y="177"/>
            <a:ext cx="653" cy="238"/>
          </p:xfrm>
          <a:graphic>
            <a:graphicData uri="http://schemas.openxmlformats.org/presentationml/2006/ole">
              <mc:AlternateContent xmlns:mc="http://schemas.openxmlformats.org/markup-compatibility/2006">
                <mc:Choice xmlns:v="urn:schemas-microsoft-com:vml" Requires="v">
                  <p:oleObj spid="_x0000_s45241" name="Equation" r:id="rId6" imgW="571320" imgH="203040" progId="Equation.DSMT4">
                    <p:embed/>
                  </p:oleObj>
                </mc:Choice>
                <mc:Fallback>
                  <p:oleObj name="Equation" r:id="rId6" imgW="571320" imgH="20304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177"/>
                          <a:ext cx="653" cy="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7"/>
          <p:cNvGrpSpPr>
            <a:grpSpLocks/>
          </p:cNvGrpSpPr>
          <p:nvPr/>
        </p:nvGrpSpPr>
        <p:grpSpPr bwMode="auto">
          <a:xfrm>
            <a:off x="533400" y="1143000"/>
            <a:ext cx="7315200" cy="835025"/>
            <a:chOff x="336" y="496"/>
            <a:chExt cx="4608" cy="526"/>
          </a:xfrm>
        </p:grpSpPr>
        <p:sp>
          <p:nvSpPr>
            <p:cNvPr id="45072" name="Rectangle 5"/>
            <p:cNvSpPr>
              <a:spLocks noChangeArrowheads="1"/>
            </p:cNvSpPr>
            <p:nvPr/>
          </p:nvSpPr>
          <p:spPr bwMode="auto">
            <a:xfrm>
              <a:off x="336" y="576"/>
              <a:ext cx="4608" cy="446"/>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Računanje s testno funkcijo</a:t>
              </a:r>
            </a:p>
            <a:p>
              <a:pPr>
                <a:defRPr/>
              </a:pPr>
              <a:r>
                <a:rPr lang="sl-SI" sz="2000">
                  <a:solidFill>
                    <a:schemeClr val="tx2">
                      <a:lumMod val="60000"/>
                      <a:lumOff val="40000"/>
                    </a:schemeClr>
                  </a:solidFill>
                  <a:latin typeface="+mn-lt"/>
                </a:rPr>
                <a:t>bi bilo zamudno, zato raje lineariziramo.</a:t>
              </a:r>
              <a:endParaRPr lang="en-GB" sz="2000">
                <a:solidFill>
                  <a:schemeClr val="tx2">
                    <a:lumMod val="60000"/>
                    <a:lumOff val="40000"/>
                  </a:schemeClr>
                </a:solidFill>
                <a:latin typeface="+mn-lt"/>
              </a:endParaRPr>
            </a:p>
          </p:txBody>
        </p:sp>
        <p:graphicFrame>
          <p:nvGraphicFramePr>
            <p:cNvPr id="6" name="Object 16"/>
            <p:cNvGraphicFramePr>
              <a:graphicFrameLocks noChangeAspect="1"/>
            </p:cNvGraphicFramePr>
            <p:nvPr/>
          </p:nvGraphicFramePr>
          <p:xfrm>
            <a:off x="2598" y="496"/>
            <a:ext cx="1482" cy="394"/>
          </p:xfrm>
          <a:graphic>
            <a:graphicData uri="http://schemas.openxmlformats.org/presentationml/2006/ole">
              <mc:AlternateContent xmlns:mc="http://schemas.openxmlformats.org/markup-compatibility/2006">
                <mc:Choice xmlns:v="urn:schemas-microsoft-com:vml" Requires="v">
                  <p:oleObj spid="_x0000_s45242" name="Equation" r:id="rId8" imgW="1676160" imgH="431640" progId="Equation.DSMT4">
                    <p:embed/>
                  </p:oleObj>
                </mc:Choice>
                <mc:Fallback>
                  <p:oleObj name="Equation" r:id="rId8" imgW="1676160" imgH="43164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8" y="496"/>
                          <a:ext cx="1482" cy="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5076" name="Object 20"/>
          <p:cNvGraphicFramePr>
            <a:graphicFrameLocks noChangeAspect="1"/>
          </p:cNvGraphicFramePr>
          <p:nvPr/>
        </p:nvGraphicFramePr>
        <p:xfrm>
          <a:off x="762000" y="2286000"/>
          <a:ext cx="1892300" cy="338138"/>
        </p:xfrm>
        <a:graphic>
          <a:graphicData uri="http://schemas.openxmlformats.org/presentationml/2006/ole">
            <mc:AlternateContent xmlns:mc="http://schemas.openxmlformats.org/markup-compatibility/2006">
              <mc:Choice xmlns:v="urn:schemas-microsoft-com:vml" Requires="v">
                <p:oleObj spid="_x0000_s45243" name="Equation" r:id="rId10" imgW="1041120" imgH="177480" progId="Equation.DSMT4">
                  <p:embed/>
                </p:oleObj>
              </mc:Choice>
              <mc:Fallback>
                <p:oleObj name="Equation" r:id="rId10" imgW="1041120" imgH="177480"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2286000"/>
                        <a:ext cx="189230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p:nvGrpSpPr>
        <p:grpSpPr bwMode="auto">
          <a:xfrm>
            <a:off x="533400" y="2879725"/>
            <a:ext cx="8382000" cy="396875"/>
            <a:chOff x="336" y="1728"/>
            <a:chExt cx="5280" cy="250"/>
          </a:xfrm>
        </p:grpSpPr>
        <p:sp>
          <p:nvSpPr>
            <p:cNvPr id="45071" name="Rectangle 9"/>
            <p:cNvSpPr>
              <a:spLocks noChangeArrowheads="1"/>
            </p:cNvSpPr>
            <p:nvPr/>
          </p:nvSpPr>
          <p:spPr bwMode="auto">
            <a:xfrm>
              <a:off x="336" y="1728"/>
              <a:ext cx="5280" cy="250"/>
            </a:xfrm>
            <a:prstGeom prst="rect">
              <a:avLst/>
            </a:prstGeom>
            <a:noFill/>
            <a:ln w="9525">
              <a:noFill/>
              <a:miter lim="800000"/>
              <a:headEnd/>
              <a:tailEnd/>
            </a:ln>
          </p:spPr>
          <p:txBody>
            <a:bodyPr>
              <a:spAutoFit/>
            </a:bodyPr>
            <a:lstStyle/>
            <a:p>
              <a:pPr>
                <a:defRPr/>
              </a:pPr>
              <a:r>
                <a:rPr lang="sl-SI" sz="2000">
                  <a:solidFill>
                    <a:schemeClr val="tx2">
                      <a:lumMod val="60000"/>
                      <a:lumOff val="40000"/>
                    </a:schemeClr>
                  </a:solidFill>
                  <a:latin typeface="+mn-lt"/>
                </a:rPr>
                <a:t>Vpeljemo novo količino                    in uporabimo prejšnje formule.</a:t>
              </a:r>
              <a:endParaRPr lang="en-GB" sz="2000">
                <a:solidFill>
                  <a:schemeClr val="tx2">
                    <a:lumMod val="60000"/>
                    <a:lumOff val="40000"/>
                  </a:schemeClr>
                </a:solidFill>
                <a:latin typeface="+mn-lt"/>
              </a:endParaRPr>
            </a:p>
          </p:txBody>
        </p:sp>
        <p:graphicFrame>
          <p:nvGraphicFramePr>
            <p:cNvPr id="45062" name="Object 21"/>
            <p:cNvGraphicFramePr>
              <a:graphicFrameLocks noChangeAspect="1"/>
            </p:cNvGraphicFramePr>
            <p:nvPr/>
          </p:nvGraphicFramePr>
          <p:xfrm>
            <a:off x="1968" y="1763"/>
            <a:ext cx="576" cy="183"/>
          </p:xfrm>
          <a:graphic>
            <a:graphicData uri="http://schemas.openxmlformats.org/presentationml/2006/ole">
              <mc:AlternateContent xmlns:mc="http://schemas.openxmlformats.org/markup-compatibility/2006">
                <mc:Choice xmlns:v="urn:schemas-microsoft-com:vml" Requires="v">
                  <p:oleObj spid="_x0000_s45244" name="Equation" r:id="rId12" imgW="558720" imgH="177480" progId="Equation.DSMT4">
                    <p:embed/>
                  </p:oleObj>
                </mc:Choice>
                <mc:Fallback>
                  <p:oleObj name="Equation" r:id="rId12" imgW="558720" imgH="17748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8" y="1763"/>
                          <a:ext cx="576" cy="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5081" name="Object 25"/>
          <p:cNvGraphicFramePr>
            <a:graphicFrameLocks noChangeAspect="1"/>
          </p:cNvGraphicFramePr>
          <p:nvPr/>
        </p:nvGraphicFramePr>
        <p:xfrm>
          <a:off x="2667000" y="3759200"/>
          <a:ext cx="1728788" cy="300038"/>
        </p:xfrm>
        <a:graphic>
          <a:graphicData uri="http://schemas.openxmlformats.org/presentationml/2006/ole">
            <mc:AlternateContent xmlns:mc="http://schemas.openxmlformats.org/markup-compatibility/2006">
              <mc:Choice xmlns:v="urn:schemas-microsoft-com:vml" Requires="v">
                <p:oleObj spid="_x0000_s45245" name="Equation" r:id="rId14" imgW="1155600" imgH="228600" progId="Equation.3">
                  <p:embed/>
                </p:oleObj>
              </mc:Choice>
              <mc:Fallback>
                <p:oleObj name="Equation" r:id="rId14" imgW="1155600" imgH="228600" progId="Equation.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3759200"/>
                        <a:ext cx="17287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2"/>
                            </a:solidFill>
                            <a:miter lim="800000"/>
                            <a:headEnd/>
                            <a:tailEnd/>
                          </a14:hiddenLine>
                        </a:ext>
                      </a:extLst>
                    </p:spPr>
                  </p:pic>
                </p:oleObj>
              </mc:Fallback>
            </mc:AlternateContent>
          </a:graphicData>
        </a:graphic>
      </p:graphicFrame>
      <p:graphicFrame>
        <p:nvGraphicFramePr>
          <p:cNvPr id="45082" name="Object 26"/>
          <p:cNvGraphicFramePr>
            <a:graphicFrameLocks noChangeAspect="1"/>
          </p:cNvGraphicFramePr>
          <p:nvPr/>
        </p:nvGraphicFramePr>
        <p:xfrm>
          <a:off x="6781800" y="5892800"/>
          <a:ext cx="1819275" cy="211138"/>
        </p:xfrm>
        <a:graphic>
          <a:graphicData uri="http://schemas.openxmlformats.org/presentationml/2006/ole">
            <mc:AlternateContent xmlns:mc="http://schemas.openxmlformats.org/markup-compatibility/2006">
              <mc:Choice xmlns:v="urn:schemas-microsoft-com:vml" Requires="v">
                <p:oleObj spid="_x0000_s45246" name="Equation" r:id="rId16" imgW="1346040" imgH="177480" progId="Equation.3">
                  <p:embed/>
                </p:oleObj>
              </mc:Choice>
              <mc:Fallback>
                <p:oleObj name="Equation" r:id="rId16" imgW="1346040" imgH="177480" progId="Equation.3">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5892800"/>
                        <a:ext cx="18192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2"/>
                            </a:solidFill>
                            <a:miter lim="800000"/>
                            <a:headEnd/>
                            <a:tailEnd/>
                          </a14:hiddenLine>
                        </a:ext>
                      </a:extLst>
                    </p:spPr>
                  </p:pic>
                </p:oleObj>
              </mc:Fallback>
            </mc:AlternateContent>
          </a:graphicData>
        </a:graphic>
      </p:graphicFrame>
      <p:sp>
        <p:nvSpPr>
          <p:cNvPr id="18" name="Rectangle 1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9" name="Rectangle 1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ounded Rectangle 1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2" name="TextBox 2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3" name="TextBox 22"/>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IZRAVNAVANJE  NUMERIČNIH  PODATKOV</a:t>
            </a:r>
          </a:p>
        </p:txBody>
      </p:sp>
      <p:sp>
        <p:nvSpPr>
          <p:cNvPr id="2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85574E4-FF5F-43EC-B01F-CA5E34354B1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37</a:t>
            </a:fld>
            <a:endParaRPr lang="en-US" sz="1200" b="1">
              <a:solidFill>
                <a:schemeClr val="bg1"/>
              </a:solidFill>
              <a:effectLst>
                <a:outerShdw blurRad="38100" dist="38100" dir="2700000" algn="tl">
                  <a:srgbClr val="000000">
                    <a:alpha val="43137"/>
                  </a:srgbClr>
                </a:outerShdw>
              </a:effectLst>
              <a:latin typeface="+mn-lt"/>
            </a:endParaRPr>
          </a:p>
        </p:txBody>
      </p:sp>
      <p:sp>
        <p:nvSpPr>
          <p:cNvPr id="25" name="TextBox 24"/>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27" name="Picture 5" descr="C:\Users\rca\AppData\Local\Microsoft\Windows\Temporary Internet Files\Content.IE5\24T7L8TR\MC900442159[1].png">
            <a:hlinkClick r:id="rId18" action="ppaction://hlinksldjump"/>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507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2000"/>
                                  </p:stCondLst>
                                  <p:childTnLst>
                                    <p:set>
                                      <p:cBhvr>
                                        <p:cTn id="17" dur="1" fill="hold">
                                          <p:stCondLst>
                                            <p:cond delay="499"/>
                                          </p:stCondLst>
                                        </p:cTn>
                                        <p:tgtEl>
                                          <p:spTgt spid="450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5064"/>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506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450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450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45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nimBg="1"/>
      <p:bldP spid="45067" grpId="0" autoUpdateAnimBg="0"/>
      <p:bldOleChart spid="4506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81000" y="457200"/>
            <a:ext cx="7772400" cy="400050"/>
          </a:xfrm>
          <a:prstGeom prst="rect">
            <a:avLst/>
          </a:prstGeom>
          <a:noFill/>
          <a:ln w="9525">
            <a:noFill/>
            <a:miter lim="800000"/>
            <a:headEnd/>
            <a:tailEnd/>
          </a:ln>
        </p:spPr>
        <p:txBody>
          <a:bodyPr wrap="square">
            <a:spAutoFit/>
          </a:bodyPr>
          <a:lstStyle/>
          <a:p>
            <a:pPr>
              <a:defRPr/>
            </a:pPr>
            <a:r>
              <a:rPr lang="sl-SI" sz="2000" b="1" dirty="0" smtClean="0">
                <a:solidFill>
                  <a:schemeClr val="tx2">
                    <a:lumMod val="60000"/>
                    <a:lumOff val="40000"/>
                  </a:schemeClr>
                </a:solidFill>
                <a:latin typeface="+mn-lt"/>
              </a:rPr>
              <a:t>NEWTONOVA METODA ZA REŠEVANJE </a:t>
            </a:r>
            <a:r>
              <a:rPr lang="sl-SI" sz="2000" b="1" dirty="0">
                <a:solidFill>
                  <a:schemeClr val="tx2">
                    <a:lumMod val="60000"/>
                    <a:lumOff val="40000"/>
                  </a:schemeClr>
                </a:solidFill>
                <a:latin typeface="+mn-lt"/>
              </a:rPr>
              <a:t>ENAČB</a:t>
            </a:r>
            <a:endParaRPr lang="en-GB" sz="2000" b="1" dirty="0">
              <a:solidFill>
                <a:schemeClr val="tx2">
                  <a:lumMod val="60000"/>
                  <a:lumOff val="40000"/>
                </a:schemeClr>
              </a:solidFill>
              <a:latin typeface="+mn-lt"/>
            </a:endParaRPr>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a:solidFill>
                  <a:prstClr val="white"/>
                </a:solidFill>
                <a:effectLst>
                  <a:outerShdw blurRad="38100" dist="38100" dir="2700000" algn="tl">
                    <a:srgbClr val="000000">
                      <a:alpha val="43137"/>
                    </a:srgbClr>
                  </a:outerShdw>
                </a:effectLst>
                <a:latin typeface="Calibri"/>
              </a:rPr>
              <a:t>NEWTONOVA  METODA</a:t>
            </a:r>
            <a:endParaRPr lang="sl-SI" sz="1600" b="1" dirty="0">
              <a:solidFill>
                <a:prstClr val="white"/>
              </a:solidFill>
              <a:effectLst>
                <a:outerShdw blurRad="38100" dist="38100" dir="2700000" algn="tl">
                  <a:srgbClr val="000000">
                    <a:alpha val="43137"/>
                  </a:srgbClr>
                </a:outerShdw>
              </a:effectLst>
              <a:latin typeface="Calibri"/>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E8F29AB-56FC-4873-A083-E031EEBEC4D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38</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Rectangle 12"/>
          <p:cNvSpPr>
            <a:spLocks noChangeArrowheads="1"/>
          </p:cNvSpPr>
          <p:nvPr/>
        </p:nvSpPr>
        <p:spPr bwMode="auto">
          <a:xfrm>
            <a:off x="420688" y="990600"/>
            <a:ext cx="8305800" cy="923330"/>
          </a:xfrm>
          <a:prstGeom prst="rect">
            <a:avLst/>
          </a:prstGeom>
          <a:noFill/>
          <a:ln w="25400">
            <a:noFill/>
            <a:miter lim="800000"/>
            <a:headEnd/>
            <a:tailEnd/>
          </a:ln>
        </p:spPr>
        <p:txBody>
          <a:bodyPr>
            <a:spAutoFit/>
          </a:bodyPr>
          <a:lstStyle/>
          <a:p>
            <a:pPr>
              <a:defRPr/>
            </a:pPr>
            <a:r>
              <a:rPr lang="sl-SI" dirty="0" smtClean="0">
                <a:solidFill>
                  <a:schemeClr val="tx2">
                    <a:lumMod val="60000"/>
                    <a:lumOff val="40000"/>
                  </a:schemeClr>
                </a:solidFill>
                <a:latin typeface="+mn-lt"/>
              </a:rPr>
              <a:t>Pri reševanju enačbe </a:t>
            </a:r>
            <a:r>
              <a:rPr lang="sl-SI" i="1" dirty="0" smtClean="0">
                <a:solidFill>
                  <a:schemeClr val="tx2">
                    <a:lumMod val="60000"/>
                    <a:lumOff val="40000"/>
                  </a:schemeClr>
                </a:solidFill>
                <a:latin typeface="Georgia" pitchFamily="18" charset="0"/>
              </a:rPr>
              <a:t>f(x</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cs typeface="Times New Roman" pitchFamily="18" charset="0"/>
              </a:rPr>
              <a:t>0</a:t>
            </a:r>
            <a:r>
              <a:rPr lang="en-US" dirty="0">
                <a:solidFill>
                  <a:schemeClr val="tx2">
                    <a:lumMod val="60000"/>
                    <a:lumOff val="40000"/>
                  </a:schemeClr>
                </a:solidFill>
              </a:rPr>
              <a:t> </a:t>
            </a:r>
            <a:r>
              <a:rPr lang="sl-SI" dirty="0" smtClean="0">
                <a:solidFill>
                  <a:schemeClr val="tx2">
                    <a:lumMod val="60000"/>
                    <a:lumOff val="40000"/>
                  </a:schemeClr>
                </a:solidFill>
                <a:latin typeface="+mn-lt"/>
              </a:rPr>
              <a:t>izberemo približek </a:t>
            </a:r>
            <a:r>
              <a:rPr lang="en-US" i="1" dirty="0" smtClean="0">
                <a:solidFill>
                  <a:schemeClr val="tx2">
                    <a:lumMod val="60000"/>
                    <a:lumOff val="40000"/>
                  </a:schemeClr>
                </a:solidFill>
                <a:latin typeface="Georgia" pitchFamily="18" charset="0"/>
              </a:rPr>
              <a:t>x</a:t>
            </a:r>
            <a:r>
              <a:rPr lang="sl-SI" baseline="-25000" dirty="0" smtClean="0">
                <a:solidFill>
                  <a:schemeClr val="tx2">
                    <a:lumMod val="60000"/>
                    <a:lumOff val="40000"/>
                  </a:schemeClr>
                </a:solidFill>
                <a:latin typeface="Times New Roman" pitchFamily="18" charset="0"/>
                <a:cs typeface="Times New Roman" pitchFamily="18" charset="0"/>
              </a:rPr>
              <a:t>0</a:t>
            </a:r>
            <a:r>
              <a:rPr lang="en-US" i="1" dirty="0" smtClean="0">
                <a:solidFill>
                  <a:schemeClr val="tx2">
                    <a:lumMod val="60000"/>
                    <a:lumOff val="40000"/>
                  </a:schemeClr>
                </a:solidFill>
                <a:latin typeface="Georgia" pitchFamily="18" charset="0"/>
              </a:rPr>
              <a:t> </a:t>
            </a:r>
            <a:r>
              <a:rPr lang="sl-SI" dirty="0" smtClean="0">
                <a:solidFill>
                  <a:schemeClr val="tx2">
                    <a:lumMod val="60000"/>
                    <a:lumOff val="40000"/>
                  </a:schemeClr>
                </a:solidFill>
                <a:latin typeface="+mn-lt"/>
              </a:rPr>
              <a:t>in izračunamo točko kjer tangenta na graf </a:t>
            </a:r>
            <a:r>
              <a:rPr lang="sl-SI" i="1" dirty="0">
                <a:solidFill>
                  <a:schemeClr val="tx2">
                    <a:lumMod val="60000"/>
                    <a:lumOff val="40000"/>
                  </a:schemeClr>
                </a:solidFill>
                <a:latin typeface="Georgia" pitchFamily="18" charset="0"/>
              </a:rPr>
              <a:t>f(x) </a:t>
            </a:r>
            <a:r>
              <a:rPr lang="sl-SI" dirty="0" smtClean="0">
                <a:solidFill>
                  <a:schemeClr val="tx2">
                    <a:lumMod val="60000"/>
                    <a:lumOff val="40000"/>
                  </a:schemeClr>
                </a:solidFill>
                <a:latin typeface="+mn-lt"/>
              </a:rPr>
              <a:t>pri </a:t>
            </a:r>
            <a:r>
              <a:rPr lang="en-US"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cs typeface="Times New Roman" pitchFamily="18" charset="0"/>
              </a:rPr>
              <a:t>0 </a:t>
            </a:r>
            <a:r>
              <a:rPr lang="sl-SI" baseline="-25000" dirty="0" smtClean="0">
                <a:solidFill>
                  <a:schemeClr val="tx2">
                    <a:lumMod val="60000"/>
                    <a:lumOff val="40000"/>
                  </a:schemeClr>
                </a:solidFill>
                <a:latin typeface="Times New Roman" pitchFamily="18" charset="0"/>
                <a:cs typeface="Times New Roman" pitchFamily="18" charset="0"/>
              </a:rPr>
              <a:t> </a:t>
            </a:r>
            <a:r>
              <a:rPr lang="sl-SI" dirty="0" smtClean="0">
                <a:solidFill>
                  <a:schemeClr val="tx2">
                    <a:lumMod val="60000"/>
                    <a:lumOff val="40000"/>
                  </a:schemeClr>
                </a:solidFill>
                <a:latin typeface="+mn-lt"/>
              </a:rPr>
              <a:t>seka absciso. Dobljeno vrednost označimo z </a:t>
            </a:r>
            <a:r>
              <a:rPr lang="en-US" i="1" dirty="0" smtClean="0">
                <a:solidFill>
                  <a:schemeClr val="tx2">
                    <a:lumMod val="60000"/>
                    <a:lumOff val="40000"/>
                  </a:schemeClr>
                </a:solidFill>
                <a:latin typeface="Georgia" pitchFamily="18" charset="0"/>
              </a:rPr>
              <a:t>x</a:t>
            </a:r>
            <a:r>
              <a:rPr lang="sl-SI" baseline="-25000" dirty="0" smtClean="0">
                <a:solidFill>
                  <a:schemeClr val="tx2">
                    <a:lumMod val="60000"/>
                    <a:lumOff val="40000"/>
                  </a:schemeClr>
                </a:solidFill>
                <a:latin typeface="Times New Roman" pitchFamily="18" charset="0"/>
                <a:cs typeface="Times New Roman" pitchFamily="18" charset="0"/>
              </a:rPr>
              <a:t>1 </a:t>
            </a:r>
            <a:r>
              <a:rPr lang="sl-SI" dirty="0" smtClean="0">
                <a:solidFill>
                  <a:schemeClr val="tx2">
                    <a:lumMod val="60000"/>
                    <a:lumOff val="40000"/>
                  </a:schemeClr>
                </a:solidFill>
                <a:latin typeface="+mn-lt"/>
              </a:rPr>
              <a:t>in vzamemo za naslednji približek ter ponovimo postopek...</a:t>
            </a:r>
            <a:endParaRPr lang="en-GB" dirty="0">
              <a:solidFill>
                <a:schemeClr val="tx2">
                  <a:lumMod val="60000"/>
                  <a:lumOff val="40000"/>
                </a:schemeClr>
              </a:solidFill>
              <a:latin typeface="+mn-lt"/>
            </a:endParaRPr>
          </a:p>
        </p:txBody>
      </p:sp>
      <p:graphicFrame>
        <p:nvGraphicFramePr>
          <p:cNvPr id="29" name="Object 3"/>
          <p:cNvGraphicFramePr>
            <a:graphicFrameLocks noChangeAspect="1"/>
          </p:cNvGraphicFramePr>
          <p:nvPr>
            <p:extLst>
              <p:ext uri="{D42A27DB-BD31-4B8C-83A1-F6EECF244321}">
                <p14:modId xmlns:p14="http://schemas.microsoft.com/office/powerpoint/2010/main" val="617101036"/>
              </p:ext>
            </p:extLst>
          </p:nvPr>
        </p:nvGraphicFramePr>
        <p:xfrm>
          <a:off x="4495800" y="5144869"/>
          <a:ext cx="1992313" cy="784225"/>
        </p:xfrm>
        <a:graphic>
          <a:graphicData uri="http://schemas.openxmlformats.org/presentationml/2006/ole">
            <mc:AlternateContent xmlns:mc="http://schemas.openxmlformats.org/markup-compatibility/2006">
              <mc:Choice xmlns:v="urn:schemas-microsoft-com:vml" Requires="v">
                <p:oleObj spid="_x0000_s88183" name="Equation" r:id="rId3" imgW="1206360" imgH="431640" progId="Equation.DSMT4">
                  <p:embed/>
                </p:oleObj>
              </mc:Choice>
              <mc:Fallback>
                <p:oleObj name="Equation" r:id="rId3" imgW="1206360" imgH="431640" progId="Equation.DSMT4">
                  <p:embed/>
                  <p:pic>
                    <p:nvPicPr>
                      <p:cNvPr id="0" name=""/>
                      <p:cNvPicPr>
                        <a:picLocks noChangeAspect="1" noChangeArrowheads="1"/>
                      </p:cNvPicPr>
                      <p:nvPr/>
                    </p:nvPicPr>
                    <p:blipFill>
                      <a:blip r:embed="rId4"/>
                      <a:srcRect/>
                      <a:stretch>
                        <a:fillRect/>
                      </a:stretch>
                    </p:blipFill>
                    <p:spPr bwMode="auto">
                      <a:xfrm>
                        <a:off x="4495800" y="5144869"/>
                        <a:ext cx="1992313" cy="784225"/>
                      </a:xfrm>
                      <a:prstGeom prst="rect">
                        <a:avLst/>
                      </a:prstGeom>
                      <a:solidFill>
                        <a:srgbClr val="FFFFCC"/>
                      </a:solidFill>
                      <a:ln w="9525">
                        <a:solidFill>
                          <a:schemeClr val="accent1"/>
                        </a:solidFill>
                        <a:miter lim="800000"/>
                        <a:headEnd/>
                        <a:tailEnd/>
                      </a:ln>
                    </p:spPr>
                  </p:pic>
                </p:oleObj>
              </mc:Fallback>
            </mc:AlternateContent>
          </a:graphicData>
        </a:graphic>
      </p:graphicFrame>
      <p:grpSp>
        <p:nvGrpSpPr>
          <p:cNvPr id="71696" name="Group 71695"/>
          <p:cNvGrpSpPr/>
          <p:nvPr/>
        </p:nvGrpSpPr>
        <p:grpSpPr>
          <a:xfrm>
            <a:off x="381000" y="2133599"/>
            <a:ext cx="3657600" cy="2552700"/>
            <a:chOff x="381000" y="2133599"/>
            <a:chExt cx="3657600" cy="2552700"/>
          </a:xfrm>
        </p:grpSpPr>
        <p:cxnSp>
          <p:nvCxnSpPr>
            <p:cNvPr id="3" name="Straight Connector 2"/>
            <p:cNvCxnSpPr/>
            <p:nvPr/>
          </p:nvCxnSpPr>
          <p:spPr>
            <a:xfrm>
              <a:off x="381000" y="3733800"/>
              <a:ext cx="3657600" cy="0"/>
            </a:xfrm>
            <a:prstGeom prst="line">
              <a:avLst/>
            </a:prstGeom>
            <a:ln w="1905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9600" y="2133600"/>
              <a:ext cx="0" cy="2514600"/>
            </a:xfrm>
            <a:prstGeom prst="line">
              <a:avLst/>
            </a:prstGeom>
            <a:ln w="19050">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762000" y="2133599"/>
              <a:ext cx="2977243" cy="2552700"/>
            </a:xfrm>
            <a:custGeom>
              <a:avLst/>
              <a:gdLst>
                <a:gd name="connsiteX0" fmla="*/ 0 w 2661557"/>
                <a:gd name="connsiteY0" fmla="*/ 2367643 h 2367643"/>
                <a:gd name="connsiteX1" fmla="*/ 1061357 w 2661557"/>
                <a:gd name="connsiteY1" fmla="*/ 1191986 h 2367643"/>
                <a:gd name="connsiteX2" fmla="*/ 1918607 w 2661557"/>
                <a:gd name="connsiteY2" fmla="*/ 898072 h 2367643"/>
                <a:gd name="connsiteX3" fmla="*/ 2661557 w 2661557"/>
                <a:gd name="connsiteY3" fmla="*/ 0 h 2367643"/>
                <a:gd name="connsiteX0" fmla="*/ 0 w 2661557"/>
                <a:gd name="connsiteY0" fmla="*/ 2367643 h 2367643"/>
                <a:gd name="connsiteX1" fmla="*/ 1097650 w 2661557"/>
                <a:gd name="connsiteY1" fmla="*/ 1246207 h 2367643"/>
                <a:gd name="connsiteX2" fmla="*/ 1918607 w 2661557"/>
                <a:gd name="connsiteY2" fmla="*/ 898072 h 2367643"/>
                <a:gd name="connsiteX3" fmla="*/ 2661557 w 2661557"/>
                <a:gd name="connsiteY3" fmla="*/ 0 h 2367643"/>
                <a:gd name="connsiteX0" fmla="*/ 0 w 2661557"/>
                <a:gd name="connsiteY0" fmla="*/ 2367643 h 2367643"/>
                <a:gd name="connsiteX1" fmla="*/ 1097650 w 2661557"/>
                <a:gd name="connsiteY1" fmla="*/ 1246207 h 2367643"/>
                <a:gd name="connsiteX2" fmla="*/ 1918607 w 2661557"/>
                <a:gd name="connsiteY2" fmla="*/ 851596 h 2367643"/>
                <a:gd name="connsiteX3" fmla="*/ 2661557 w 2661557"/>
                <a:gd name="connsiteY3" fmla="*/ 0 h 2367643"/>
                <a:gd name="connsiteX0" fmla="*/ 0 w 2661557"/>
                <a:gd name="connsiteY0" fmla="*/ 2367643 h 2367643"/>
                <a:gd name="connsiteX1" fmla="*/ 1097650 w 2661557"/>
                <a:gd name="connsiteY1" fmla="*/ 1246207 h 2367643"/>
                <a:gd name="connsiteX2" fmla="*/ 1918607 w 2661557"/>
                <a:gd name="connsiteY2" fmla="*/ 851596 h 2367643"/>
                <a:gd name="connsiteX3" fmla="*/ 2661557 w 2661557"/>
                <a:gd name="connsiteY3" fmla="*/ 0 h 2367643"/>
                <a:gd name="connsiteX0" fmla="*/ 0 w 2647040"/>
                <a:gd name="connsiteY0" fmla="*/ 2421864 h 2421864"/>
                <a:gd name="connsiteX1" fmla="*/ 1097650 w 2647040"/>
                <a:gd name="connsiteY1" fmla="*/ 1300428 h 2421864"/>
                <a:gd name="connsiteX2" fmla="*/ 1918607 w 2647040"/>
                <a:gd name="connsiteY2" fmla="*/ 905817 h 2421864"/>
                <a:gd name="connsiteX3" fmla="*/ 2647040 w 2647040"/>
                <a:gd name="connsiteY3" fmla="*/ 0 h 2421864"/>
                <a:gd name="connsiteX0" fmla="*/ 0 w 2647040"/>
                <a:gd name="connsiteY0" fmla="*/ 2421864 h 2421864"/>
                <a:gd name="connsiteX1" fmla="*/ 1097650 w 2647040"/>
                <a:gd name="connsiteY1" fmla="*/ 1300428 h 2421864"/>
                <a:gd name="connsiteX2" fmla="*/ 1918607 w 2647040"/>
                <a:gd name="connsiteY2" fmla="*/ 905817 h 2421864"/>
                <a:gd name="connsiteX3" fmla="*/ 2647040 w 2647040"/>
                <a:gd name="connsiteY3" fmla="*/ 0 h 2421864"/>
              </a:gdLst>
              <a:ahLst/>
              <a:cxnLst>
                <a:cxn ang="0">
                  <a:pos x="connsiteX0" y="connsiteY0"/>
                </a:cxn>
                <a:cxn ang="0">
                  <a:pos x="connsiteX1" y="connsiteY1"/>
                </a:cxn>
                <a:cxn ang="0">
                  <a:pos x="connsiteX2" y="connsiteY2"/>
                </a:cxn>
                <a:cxn ang="0">
                  <a:pos x="connsiteX3" y="connsiteY3"/>
                </a:cxn>
              </a:cxnLst>
              <a:rect l="l" t="t" r="r" b="b"/>
              <a:pathLst>
                <a:path w="2647040" h="2421864">
                  <a:moveTo>
                    <a:pt x="0" y="2421864"/>
                  </a:moveTo>
                  <a:cubicBezTo>
                    <a:pt x="370794" y="1956500"/>
                    <a:pt x="756105" y="1498881"/>
                    <a:pt x="1097650" y="1300428"/>
                  </a:cubicBezTo>
                  <a:cubicBezTo>
                    <a:pt x="1439195" y="1101975"/>
                    <a:pt x="1660375" y="1122555"/>
                    <a:pt x="1918607" y="905817"/>
                  </a:cubicBezTo>
                  <a:cubicBezTo>
                    <a:pt x="2176839" y="689079"/>
                    <a:pt x="2466987" y="419417"/>
                    <a:pt x="2647040" y="0"/>
                  </a:cubicBezTo>
                </a:path>
              </a:pathLst>
            </a:custGeom>
            <a:noFill/>
            <a:ln w="254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grpSp>
      <p:grpSp>
        <p:nvGrpSpPr>
          <p:cNvPr id="71701" name="Group 71700"/>
          <p:cNvGrpSpPr/>
          <p:nvPr/>
        </p:nvGrpSpPr>
        <p:grpSpPr>
          <a:xfrm>
            <a:off x="2371614" y="2090063"/>
            <a:ext cx="1520026" cy="1812075"/>
            <a:chOff x="2371614" y="2090063"/>
            <a:chExt cx="1520026" cy="1812075"/>
          </a:xfrm>
        </p:grpSpPr>
        <p:cxnSp>
          <p:nvCxnSpPr>
            <p:cNvPr id="12" name="Straight Connector 11"/>
            <p:cNvCxnSpPr/>
            <p:nvPr/>
          </p:nvCxnSpPr>
          <p:spPr>
            <a:xfrm flipV="1">
              <a:off x="3315437" y="2754088"/>
              <a:ext cx="0" cy="9144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71614" y="2090063"/>
              <a:ext cx="1520026" cy="1812075"/>
            </a:xfrm>
            <a:prstGeom prst="line">
              <a:avLst/>
            </a:prstGeom>
            <a:ln w="158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83524" y="2703856"/>
              <a:ext cx="72000" cy="72000"/>
            </a:xfrm>
            <a:prstGeom prst="ellipse">
              <a:avLst/>
            </a:prstGeom>
            <a:solidFill>
              <a:schemeClr val="tx2">
                <a:lumMod val="60000"/>
                <a:lumOff val="40000"/>
              </a:schemeClr>
            </a:solidFill>
            <a:ln w="19050">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grpSp>
      <p:graphicFrame>
        <p:nvGraphicFramePr>
          <p:cNvPr id="17" name="Object 16"/>
          <p:cNvGraphicFramePr>
            <a:graphicFrameLocks noChangeAspect="1"/>
          </p:cNvGraphicFramePr>
          <p:nvPr>
            <p:extLst>
              <p:ext uri="{D42A27DB-BD31-4B8C-83A1-F6EECF244321}">
                <p14:modId xmlns:p14="http://schemas.microsoft.com/office/powerpoint/2010/main" val="1745994809"/>
              </p:ext>
            </p:extLst>
          </p:nvPr>
        </p:nvGraphicFramePr>
        <p:xfrm>
          <a:off x="4120999" y="1905000"/>
          <a:ext cx="3880001" cy="360000"/>
        </p:xfrm>
        <a:graphic>
          <a:graphicData uri="http://schemas.openxmlformats.org/presentationml/2006/ole">
            <mc:AlternateContent xmlns:mc="http://schemas.openxmlformats.org/markup-compatibility/2006">
              <mc:Choice xmlns:v="urn:schemas-microsoft-com:vml" Requires="v">
                <p:oleObj spid="_x0000_s88184" name="Equation" r:id="rId5" imgW="2908080" imgH="228600" progId="Equation.DSMT4">
                  <p:embed/>
                </p:oleObj>
              </mc:Choice>
              <mc:Fallback>
                <p:oleObj name="Equation" r:id="rId5" imgW="2908080" imgH="228600" progId="Equation.DSMT4">
                  <p:embed/>
                  <p:pic>
                    <p:nvPicPr>
                      <p:cNvPr id="0" name="Object 3"/>
                      <p:cNvPicPr>
                        <a:picLocks noChangeAspect="1" noChangeArrowheads="1"/>
                      </p:cNvPicPr>
                      <p:nvPr/>
                    </p:nvPicPr>
                    <p:blipFill>
                      <a:blip r:embed="rId6"/>
                      <a:srcRect/>
                      <a:stretch>
                        <a:fillRect/>
                      </a:stretch>
                    </p:blipFill>
                    <p:spPr bwMode="auto">
                      <a:xfrm>
                        <a:off x="4120999" y="1905000"/>
                        <a:ext cx="3880001" cy="3600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290639130"/>
              </p:ext>
            </p:extLst>
          </p:nvPr>
        </p:nvGraphicFramePr>
        <p:xfrm>
          <a:off x="4113212" y="2362200"/>
          <a:ext cx="4573588" cy="679450"/>
        </p:xfrm>
        <a:graphic>
          <a:graphicData uri="http://schemas.openxmlformats.org/presentationml/2006/ole">
            <mc:AlternateContent xmlns:mc="http://schemas.openxmlformats.org/markup-compatibility/2006">
              <mc:Choice xmlns:v="urn:schemas-microsoft-com:vml" Requires="v">
                <p:oleObj spid="_x0000_s88185" name="Equation" r:id="rId7" imgW="3429000" imgH="431640" progId="Equation.DSMT4">
                  <p:embed/>
                </p:oleObj>
              </mc:Choice>
              <mc:Fallback>
                <p:oleObj name="Equation" r:id="rId7" imgW="3429000" imgH="431640" progId="Equation.DSMT4">
                  <p:embed/>
                  <p:pic>
                    <p:nvPicPr>
                      <p:cNvPr id="0" name="Object 16"/>
                      <p:cNvPicPr>
                        <a:picLocks noChangeAspect="1" noChangeArrowheads="1"/>
                      </p:cNvPicPr>
                      <p:nvPr/>
                    </p:nvPicPr>
                    <p:blipFill>
                      <a:blip r:embed="rId8"/>
                      <a:srcRect/>
                      <a:stretch>
                        <a:fillRect/>
                      </a:stretch>
                    </p:blipFill>
                    <p:spPr bwMode="auto">
                      <a:xfrm>
                        <a:off x="4113212" y="2362200"/>
                        <a:ext cx="45735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698" name="Group 71697"/>
          <p:cNvGrpSpPr/>
          <p:nvPr/>
        </p:nvGrpSpPr>
        <p:grpSpPr>
          <a:xfrm>
            <a:off x="2366174" y="3654884"/>
            <a:ext cx="377026" cy="448248"/>
            <a:chOff x="2366174" y="3654884"/>
            <a:chExt cx="377026" cy="448248"/>
          </a:xfrm>
        </p:grpSpPr>
        <p:sp>
          <p:nvSpPr>
            <p:cNvPr id="36" name="Rectangle 35"/>
            <p:cNvSpPr/>
            <p:nvPr/>
          </p:nvSpPr>
          <p:spPr>
            <a:xfrm>
              <a:off x="2366174" y="3733800"/>
              <a:ext cx="377026" cy="369332"/>
            </a:xfrm>
            <a:prstGeom prst="rect">
              <a:avLst/>
            </a:prstGeom>
          </p:spPr>
          <p:txBody>
            <a:bodyPr wrap="none">
              <a:spAutoFit/>
            </a:bodyPr>
            <a:lstStyle/>
            <a:p>
              <a:r>
                <a:rPr lang="en-US" i="1" dirty="0" smtClean="0">
                  <a:solidFill>
                    <a:schemeClr val="tx2">
                      <a:lumMod val="60000"/>
                      <a:lumOff val="40000"/>
                    </a:schemeClr>
                  </a:solidFill>
                  <a:latin typeface="Georgia" pitchFamily="18" charset="0"/>
                </a:rPr>
                <a:t>x</a:t>
              </a:r>
              <a:r>
                <a:rPr lang="sl-SI" baseline="-25000" dirty="0" smtClean="0">
                  <a:solidFill>
                    <a:schemeClr val="tx2">
                      <a:lumMod val="60000"/>
                      <a:lumOff val="40000"/>
                    </a:schemeClr>
                  </a:solidFill>
                  <a:latin typeface="Times New Roman" pitchFamily="18" charset="0"/>
                  <a:cs typeface="Times New Roman" pitchFamily="18" charset="0"/>
                </a:rPr>
                <a:t>1</a:t>
              </a:r>
              <a:endParaRPr lang="sl-SI" dirty="0"/>
            </a:p>
          </p:txBody>
        </p:sp>
        <p:cxnSp>
          <p:nvCxnSpPr>
            <p:cNvPr id="39" name="Straight Connector 38"/>
            <p:cNvCxnSpPr/>
            <p:nvPr/>
          </p:nvCxnSpPr>
          <p:spPr>
            <a:xfrm>
              <a:off x="2522764" y="3654884"/>
              <a:ext cx="0" cy="15240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aphicFrame>
        <p:nvGraphicFramePr>
          <p:cNvPr id="71687" name="Object 71686"/>
          <p:cNvGraphicFramePr>
            <a:graphicFrameLocks noChangeAspect="1"/>
          </p:cNvGraphicFramePr>
          <p:nvPr>
            <p:extLst>
              <p:ext uri="{D42A27DB-BD31-4B8C-83A1-F6EECF244321}">
                <p14:modId xmlns:p14="http://schemas.microsoft.com/office/powerpoint/2010/main" val="565589515"/>
              </p:ext>
            </p:extLst>
          </p:nvPr>
        </p:nvGraphicFramePr>
        <p:xfrm>
          <a:off x="4532313" y="3222625"/>
          <a:ext cx="1439862" cy="679450"/>
        </p:xfrm>
        <a:graphic>
          <a:graphicData uri="http://schemas.openxmlformats.org/presentationml/2006/ole">
            <mc:AlternateContent xmlns:mc="http://schemas.openxmlformats.org/markup-compatibility/2006">
              <mc:Choice xmlns:v="urn:schemas-microsoft-com:vml" Requires="v">
                <p:oleObj spid="_x0000_s88186" name="Equation" r:id="rId9" imgW="1079280" imgH="431640" progId="Equation.DSMT4">
                  <p:embed/>
                </p:oleObj>
              </mc:Choice>
              <mc:Fallback>
                <p:oleObj name="Equation" r:id="rId9" imgW="1079280" imgH="431640" progId="Equation.DSMT4">
                  <p:embed/>
                  <p:pic>
                    <p:nvPicPr>
                      <p:cNvPr id="0" name="Object 17"/>
                      <p:cNvPicPr>
                        <a:picLocks noChangeAspect="1" noChangeArrowheads="1"/>
                      </p:cNvPicPr>
                      <p:nvPr/>
                    </p:nvPicPr>
                    <p:blipFill>
                      <a:blip r:embed="rId10"/>
                      <a:srcRect/>
                      <a:stretch>
                        <a:fillRect/>
                      </a:stretch>
                    </p:blipFill>
                    <p:spPr bwMode="auto">
                      <a:xfrm>
                        <a:off x="4532313" y="3222625"/>
                        <a:ext cx="14398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702" name="Group 71701"/>
          <p:cNvGrpSpPr/>
          <p:nvPr/>
        </p:nvGrpSpPr>
        <p:grpSpPr>
          <a:xfrm>
            <a:off x="1058636" y="2775856"/>
            <a:ext cx="2696935" cy="1096740"/>
            <a:chOff x="1058636" y="2775856"/>
            <a:chExt cx="2696935" cy="1096740"/>
          </a:xfrm>
        </p:grpSpPr>
        <p:sp>
          <p:nvSpPr>
            <p:cNvPr id="38" name="Oval 37"/>
            <p:cNvSpPr/>
            <p:nvPr/>
          </p:nvSpPr>
          <p:spPr>
            <a:xfrm>
              <a:off x="2490108" y="3245420"/>
              <a:ext cx="72000" cy="72000"/>
            </a:xfrm>
            <a:prstGeom prst="ellipse">
              <a:avLst/>
            </a:prstGeom>
            <a:solidFill>
              <a:schemeClr val="tx2">
                <a:lumMod val="60000"/>
                <a:lumOff val="40000"/>
              </a:schemeClr>
            </a:solidFill>
            <a:ln w="19050">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cxnSp>
          <p:nvCxnSpPr>
            <p:cNvPr id="40" name="Straight Connector 39"/>
            <p:cNvCxnSpPr/>
            <p:nvPr/>
          </p:nvCxnSpPr>
          <p:spPr>
            <a:xfrm flipV="1">
              <a:off x="2526221" y="3275204"/>
              <a:ext cx="0" cy="3960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58636" y="2775856"/>
              <a:ext cx="2696935" cy="1096740"/>
            </a:xfrm>
            <a:prstGeom prst="line">
              <a:avLst/>
            </a:prstGeom>
            <a:ln w="158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71699" name="Group 71698"/>
            <p:cNvGrpSpPr/>
            <p:nvPr/>
          </p:nvGrpSpPr>
          <p:grpSpPr>
            <a:xfrm>
              <a:off x="1223174" y="3288268"/>
              <a:ext cx="377026" cy="521732"/>
              <a:chOff x="1223174" y="3288268"/>
              <a:chExt cx="377026" cy="521732"/>
            </a:xfrm>
          </p:grpSpPr>
          <p:cxnSp>
            <p:nvCxnSpPr>
              <p:cNvPr id="9" name="Straight Connector 8"/>
              <p:cNvCxnSpPr/>
              <p:nvPr/>
            </p:nvCxnSpPr>
            <p:spPr>
              <a:xfrm>
                <a:off x="1404256" y="3657600"/>
                <a:ext cx="0" cy="15240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223174" y="3288268"/>
                <a:ext cx="377026" cy="369332"/>
              </a:xfrm>
              <a:prstGeom prst="rect">
                <a:avLst/>
              </a:prstGeom>
            </p:spPr>
            <p:txBody>
              <a:bodyPr wrap="none">
                <a:spAutoFit/>
              </a:bodyPr>
              <a:lstStyle/>
              <a:p>
                <a:r>
                  <a:rPr lang="en-US" i="1" dirty="0" smtClean="0">
                    <a:solidFill>
                      <a:schemeClr val="tx2">
                        <a:lumMod val="60000"/>
                        <a:lumOff val="40000"/>
                      </a:schemeClr>
                    </a:solidFill>
                    <a:latin typeface="Georgia" pitchFamily="18" charset="0"/>
                  </a:rPr>
                  <a:t>x</a:t>
                </a:r>
                <a:r>
                  <a:rPr lang="sl-SI" baseline="-25000" dirty="0" smtClean="0">
                    <a:solidFill>
                      <a:schemeClr val="tx2">
                        <a:lumMod val="60000"/>
                        <a:lumOff val="40000"/>
                      </a:schemeClr>
                    </a:solidFill>
                    <a:latin typeface="Times New Roman" pitchFamily="18" charset="0"/>
                    <a:cs typeface="Times New Roman" pitchFamily="18" charset="0"/>
                  </a:rPr>
                  <a:t>2</a:t>
                </a:r>
                <a:endParaRPr lang="sl-SI" dirty="0"/>
              </a:p>
            </p:txBody>
          </p:sp>
        </p:grpSp>
      </p:grpSp>
      <p:grpSp>
        <p:nvGrpSpPr>
          <p:cNvPr id="71697" name="Group 71696"/>
          <p:cNvGrpSpPr/>
          <p:nvPr/>
        </p:nvGrpSpPr>
        <p:grpSpPr>
          <a:xfrm>
            <a:off x="3159580" y="3657600"/>
            <a:ext cx="377026" cy="445532"/>
            <a:chOff x="3159580" y="3657600"/>
            <a:chExt cx="377026" cy="445532"/>
          </a:xfrm>
        </p:grpSpPr>
        <p:sp>
          <p:nvSpPr>
            <p:cNvPr id="10" name="Rectangle 9"/>
            <p:cNvSpPr/>
            <p:nvPr/>
          </p:nvSpPr>
          <p:spPr>
            <a:xfrm>
              <a:off x="3159580" y="3733800"/>
              <a:ext cx="377026" cy="369332"/>
            </a:xfrm>
            <a:prstGeom prst="rect">
              <a:avLst/>
            </a:prstGeom>
          </p:spPr>
          <p:txBody>
            <a:bodyPr wrap="none">
              <a:spAutoFit/>
            </a:bodyPr>
            <a:lstStyle/>
            <a:p>
              <a:r>
                <a:rPr lang="en-US" i="1" dirty="0">
                  <a:solidFill>
                    <a:schemeClr val="tx2">
                      <a:lumMod val="60000"/>
                      <a:lumOff val="40000"/>
                    </a:schemeClr>
                  </a:solidFill>
                  <a:latin typeface="Georgia" pitchFamily="18" charset="0"/>
                </a:rPr>
                <a:t>x</a:t>
              </a:r>
              <a:r>
                <a:rPr lang="sl-SI" baseline="-25000" dirty="0">
                  <a:solidFill>
                    <a:schemeClr val="tx2">
                      <a:lumMod val="60000"/>
                      <a:lumOff val="40000"/>
                    </a:schemeClr>
                  </a:solidFill>
                  <a:latin typeface="Times New Roman" pitchFamily="18" charset="0"/>
                  <a:cs typeface="Times New Roman" pitchFamily="18" charset="0"/>
                </a:rPr>
                <a:t>0</a:t>
              </a:r>
              <a:endParaRPr lang="sl-SI" dirty="0"/>
            </a:p>
          </p:txBody>
        </p:sp>
        <p:cxnSp>
          <p:nvCxnSpPr>
            <p:cNvPr id="51" name="Straight Connector 50"/>
            <p:cNvCxnSpPr/>
            <p:nvPr/>
          </p:nvCxnSpPr>
          <p:spPr>
            <a:xfrm>
              <a:off x="3311980" y="3657600"/>
              <a:ext cx="0" cy="15240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71703" name="Group 71702"/>
          <p:cNvGrpSpPr/>
          <p:nvPr/>
        </p:nvGrpSpPr>
        <p:grpSpPr>
          <a:xfrm>
            <a:off x="655870" y="2895600"/>
            <a:ext cx="1834238" cy="1793412"/>
            <a:chOff x="655870" y="2895600"/>
            <a:chExt cx="1834238" cy="1793412"/>
          </a:xfrm>
        </p:grpSpPr>
        <p:cxnSp>
          <p:nvCxnSpPr>
            <p:cNvPr id="52" name="Straight Connector 51"/>
            <p:cNvCxnSpPr/>
            <p:nvPr/>
          </p:nvCxnSpPr>
          <p:spPr>
            <a:xfrm flipV="1">
              <a:off x="1404256" y="3733800"/>
              <a:ext cx="0" cy="252000"/>
            </a:xfrm>
            <a:prstGeom prst="line">
              <a:avLst/>
            </a:prstGeom>
            <a:ln>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377048" y="3933944"/>
              <a:ext cx="72000" cy="72000"/>
            </a:xfrm>
            <a:prstGeom prst="ellipse">
              <a:avLst/>
            </a:prstGeom>
            <a:solidFill>
              <a:schemeClr val="tx2">
                <a:lumMod val="60000"/>
                <a:lumOff val="40000"/>
              </a:schemeClr>
            </a:solidFill>
            <a:ln w="19050">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cxnSp>
          <p:nvCxnSpPr>
            <p:cNvPr id="54" name="Straight Connector 53"/>
            <p:cNvCxnSpPr/>
            <p:nvPr/>
          </p:nvCxnSpPr>
          <p:spPr>
            <a:xfrm flipH="1">
              <a:off x="655870" y="2895600"/>
              <a:ext cx="1834238" cy="1793412"/>
            </a:xfrm>
            <a:prstGeom prst="line">
              <a:avLst/>
            </a:prstGeom>
            <a:ln w="158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71700" name="Group 71699"/>
            <p:cNvGrpSpPr/>
            <p:nvPr/>
          </p:nvGrpSpPr>
          <p:grpSpPr>
            <a:xfrm>
              <a:off x="1519810" y="3216728"/>
              <a:ext cx="377026" cy="593272"/>
              <a:chOff x="1519810" y="3216728"/>
              <a:chExt cx="377026" cy="593272"/>
            </a:xfrm>
          </p:grpSpPr>
          <p:sp>
            <p:nvSpPr>
              <p:cNvPr id="62" name="Rectangle 61"/>
              <p:cNvSpPr/>
              <p:nvPr/>
            </p:nvSpPr>
            <p:spPr>
              <a:xfrm>
                <a:off x="1519810" y="3216728"/>
                <a:ext cx="377026" cy="369332"/>
              </a:xfrm>
              <a:prstGeom prst="rect">
                <a:avLst/>
              </a:prstGeom>
            </p:spPr>
            <p:txBody>
              <a:bodyPr wrap="none">
                <a:spAutoFit/>
              </a:bodyPr>
              <a:lstStyle/>
              <a:p>
                <a:r>
                  <a:rPr lang="en-US" i="1" dirty="0" smtClean="0">
                    <a:solidFill>
                      <a:schemeClr val="tx2">
                        <a:lumMod val="60000"/>
                        <a:lumOff val="40000"/>
                      </a:schemeClr>
                    </a:solidFill>
                    <a:latin typeface="Georgia" pitchFamily="18" charset="0"/>
                  </a:rPr>
                  <a:t>x</a:t>
                </a:r>
                <a:r>
                  <a:rPr lang="sl-SI" baseline="-25000" dirty="0" smtClean="0">
                    <a:solidFill>
                      <a:schemeClr val="tx2">
                        <a:lumMod val="60000"/>
                        <a:lumOff val="40000"/>
                      </a:schemeClr>
                    </a:solidFill>
                    <a:latin typeface="Times New Roman" pitchFamily="18" charset="0"/>
                    <a:cs typeface="Times New Roman" pitchFamily="18" charset="0"/>
                  </a:rPr>
                  <a:t>3</a:t>
                </a:r>
                <a:endParaRPr lang="sl-SI" dirty="0"/>
              </a:p>
            </p:txBody>
          </p:sp>
          <p:cxnSp>
            <p:nvCxnSpPr>
              <p:cNvPr id="63" name="Straight Connector 62"/>
              <p:cNvCxnSpPr/>
              <p:nvPr/>
            </p:nvCxnSpPr>
            <p:spPr>
              <a:xfrm>
                <a:off x="1627416" y="3657600"/>
                <a:ext cx="0" cy="15240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71695" name="Object 71694"/>
          <p:cNvGraphicFramePr>
            <a:graphicFrameLocks noChangeAspect="1"/>
          </p:cNvGraphicFramePr>
          <p:nvPr>
            <p:extLst>
              <p:ext uri="{D42A27DB-BD31-4B8C-83A1-F6EECF244321}">
                <p14:modId xmlns:p14="http://schemas.microsoft.com/office/powerpoint/2010/main" val="2199203487"/>
              </p:ext>
            </p:extLst>
          </p:nvPr>
        </p:nvGraphicFramePr>
        <p:xfrm>
          <a:off x="6113463" y="3255963"/>
          <a:ext cx="1627187" cy="679450"/>
        </p:xfrm>
        <a:graphic>
          <a:graphicData uri="http://schemas.openxmlformats.org/presentationml/2006/ole">
            <mc:AlternateContent xmlns:mc="http://schemas.openxmlformats.org/markup-compatibility/2006">
              <mc:Choice xmlns:v="urn:schemas-microsoft-com:vml" Requires="v">
                <p:oleObj spid="_x0000_s88187" name="Equation" r:id="rId11" imgW="1218960" imgH="431640" progId="Equation.DSMT4">
                  <p:embed/>
                </p:oleObj>
              </mc:Choice>
              <mc:Fallback>
                <p:oleObj name="Equation" r:id="rId11" imgW="1218960" imgH="431640" progId="Equation.DSMT4">
                  <p:embed/>
                  <p:pic>
                    <p:nvPicPr>
                      <p:cNvPr id="0" name="Object 71686"/>
                      <p:cNvPicPr>
                        <a:picLocks noChangeAspect="1" noChangeArrowheads="1"/>
                      </p:cNvPicPr>
                      <p:nvPr/>
                    </p:nvPicPr>
                    <p:blipFill>
                      <a:blip r:embed="rId12"/>
                      <a:srcRect/>
                      <a:stretch>
                        <a:fillRect/>
                      </a:stretch>
                    </p:blipFill>
                    <p:spPr bwMode="auto">
                      <a:xfrm>
                        <a:off x="6113463" y="3255963"/>
                        <a:ext cx="16271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Rectangle 12"/>
          <p:cNvSpPr>
            <a:spLocks noChangeArrowheads="1"/>
          </p:cNvSpPr>
          <p:nvPr/>
        </p:nvSpPr>
        <p:spPr bwMode="auto">
          <a:xfrm>
            <a:off x="786496" y="5144869"/>
            <a:ext cx="3434440" cy="646331"/>
          </a:xfrm>
          <a:prstGeom prst="rect">
            <a:avLst/>
          </a:prstGeom>
          <a:noFill/>
          <a:ln w="25400">
            <a:noFill/>
            <a:miter lim="800000"/>
            <a:headEnd/>
            <a:tailEnd/>
          </a:ln>
        </p:spPr>
        <p:txBody>
          <a:bodyPr wrap="square">
            <a:spAutoFit/>
          </a:bodyPr>
          <a:lstStyle/>
          <a:p>
            <a:pPr>
              <a:defRPr/>
            </a:pPr>
            <a:r>
              <a:rPr lang="sl-SI" dirty="0" smtClean="0">
                <a:solidFill>
                  <a:schemeClr val="tx2">
                    <a:lumMod val="60000"/>
                    <a:lumOff val="40000"/>
                  </a:schemeClr>
                </a:solidFill>
                <a:latin typeface="+mn-lt"/>
              </a:rPr>
              <a:t>Zaporedne približke za rešitev </a:t>
            </a:r>
          </a:p>
          <a:p>
            <a:pPr>
              <a:defRPr/>
            </a:pPr>
            <a:r>
              <a:rPr lang="sl-SI" dirty="0" smtClean="0">
                <a:solidFill>
                  <a:schemeClr val="tx2">
                    <a:lumMod val="60000"/>
                    <a:lumOff val="40000"/>
                  </a:schemeClr>
                </a:solidFill>
                <a:latin typeface="+mn-lt"/>
              </a:rPr>
              <a:t>enačbe </a:t>
            </a:r>
            <a:r>
              <a:rPr lang="sl-SI" i="1" dirty="0" smtClean="0">
                <a:solidFill>
                  <a:schemeClr val="tx2">
                    <a:lumMod val="60000"/>
                    <a:lumOff val="40000"/>
                  </a:schemeClr>
                </a:solidFill>
                <a:latin typeface="Georgia" pitchFamily="18" charset="0"/>
              </a:rPr>
              <a:t>f(x</a:t>
            </a:r>
            <a:r>
              <a:rPr lang="sl-SI" i="1" dirty="0">
                <a:solidFill>
                  <a:schemeClr val="tx2">
                    <a:lumMod val="60000"/>
                    <a:lumOff val="40000"/>
                  </a:schemeClr>
                </a:solidFill>
                <a:latin typeface="Georgia" pitchFamily="18" charset="0"/>
              </a:rPr>
              <a:t>)</a:t>
            </a:r>
            <a:r>
              <a:rPr lang="en-US" i="1" dirty="0">
                <a:solidFill>
                  <a:schemeClr val="tx2">
                    <a:lumMod val="60000"/>
                    <a:lumOff val="40000"/>
                  </a:schemeClr>
                </a:solidFill>
                <a:latin typeface="Georgia" pitchFamily="18" charset="0"/>
              </a:rPr>
              <a:t>=</a:t>
            </a:r>
            <a:r>
              <a:rPr lang="en-US" dirty="0">
                <a:solidFill>
                  <a:schemeClr val="tx2">
                    <a:lumMod val="60000"/>
                    <a:lumOff val="40000"/>
                  </a:schemeClr>
                </a:solidFill>
                <a:latin typeface="Times New Roman" pitchFamily="18" charset="0"/>
                <a:cs typeface="Times New Roman" pitchFamily="18" charset="0"/>
              </a:rPr>
              <a:t>0</a:t>
            </a:r>
            <a:r>
              <a:rPr lang="en-US" dirty="0">
                <a:solidFill>
                  <a:schemeClr val="tx2">
                    <a:lumMod val="60000"/>
                    <a:lumOff val="40000"/>
                  </a:schemeClr>
                </a:solidFill>
              </a:rPr>
              <a:t> </a:t>
            </a:r>
            <a:r>
              <a:rPr lang="sl-SI" dirty="0" smtClean="0">
                <a:solidFill>
                  <a:schemeClr val="tx2">
                    <a:lumMod val="60000"/>
                    <a:lumOff val="40000"/>
                  </a:schemeClr>
                </a:solidFill>
                <a:latin typeface="+mn-lt"/>
              </a:rPr>
              <a:t>dobimo s formulo:</a:t>
            </a:r>
            <a:endParaRPr lang="en-GB" dirty="0">
              <a:solidFill>
                <a:schemeClr val="tx2">
                  <a:lumMod val="60000"/>
                  <a:lumOff val="40000"/>
                </a:schemeClr>
              </a:solidFill>
              <a:latin typeface="+mn-lt"/>
            </a:endParaRPr>
          </a:p>
        </p:txBody>
      </p:sp>
      <p:sp>
        <p:nvSpPr>
          <p:cNvPr id="66" name="TextBox 65"/>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46" name="Picture 5" descr="C:\Users\rca\AppData\Local\Microsoft\Windows\Temporary Internet Files\Content.IE5\24T7L8TR\MC900442159[1].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6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6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a:spLocks/>
          </p:cNvSpPr>
          <p:nvPr/>
        </p:nvSpPr>
        <p:spPr>
          <a:xfrm>
            <a:off x="304800" y="3657600"/>
            <a:ext cx="8534400" cy="2667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0" name="Rounded Rectangle 39"/>
          <p:cNvSpPr>
            <a:spLocks/>
          </p:cNvSpPr>
          <p:nvPr/>
        </p:nvSpPr>
        <p:spPr>
          <a:xfrm>
            <a:off x="304800" y="762000"/>
            <a:ext cx="8534400" cy="27432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73732" name="Rectangle 4"/>
          <p:cNvSpPr>
            <a:spLocks noChangeArrowheads="1"/>
          </p:cNvSpPr>
          <p:nvPr/>
        </p:nvSpPr>
        <p:spPr bwMode="auto">
          <a:xfrm>
            <a:off x="304800" y="381000"/>
            <a:ext cx="2668588" cy="400050"/>
          </a:xfrm>
          <a:prstGeom prst="rect">
            <a:avLst/>
          </a:prstGeom>
          <a:noFill/>
          <a:ln w="9525">
            <a:noFill/>
            <a:miter lim="800000"/>
            <a:headEnd/>
            <a:tailEnd/>
          </a:ln>
        </p:spPr>
        <p:txBody>
          <a:bodyPr wrap="none">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KORENOV</a:t>
            </a:r>
            <a:endParaRPr lang="en-GB" sz="2000" b="1">
              <a:solidFill>
                <a:schemeClr val="tx2">
                  <a:lumMod val="60000"/>
                  <a:lumOff val="40000"/>
                </a:schemeClr>
              </a:solidFill>
              <a:latin typeface="+mn-lt"/>
            </a:endParaRPr>
          </a:p>
        </p:txBody>
      </p:sp>
      <p:sp>
        <p:nvSpPr>
          <p:cNvPr id="73738" name="Rectangle 10"/>
          <p:cNvSpPr>
            <a:spLocks noChangeArrowheads="1"/>
          </p:cNvSpPr>
          <p:nvPr/>
        </p:nvSpPr>
        <p:spPr bwMode="auto">
          <a:xfrm>
            <a:off x="533400" y="2667000"/>
            <a:ext cx="4876800" cy="366713"/>
          </a:xfrm>
          <a:prstGeom prst="rect">
            <a:avLst/>
          </a:prstGeom>
          <a:noFill/>
          <a:ln w="9525">
            <a:noFill/>
            <a:miter lim="800000"/>
            <a:headEnd/>
            <a:tailEnd/>
          </a:ln>
        </p:spPr>
        <p:txBody>
          <a:bodyPr>
            <a:spAutoFit/>
          </a:bodyPr>
          <a:lstStyle/>
          <a:p>
            <a:pPr>
              <a:defRPr/>
            </a:pPr>
            <a:r>
              <a:rPr lang="en-GB">
                <a:solidFill>
                  <a:schemeClr val="tx2">
                    <a:lumMod val="60000"/>
                    <a:lumOff val="40000"/>
                  </a:schemeClr>
                </a:solidFill>
                <a:latin typeface="Times New Roman" pitchFamily="18" charset="0"/>
              </a:rPr>
              <a:t>1, </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5.5,</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 3.659090, </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3.196005,</a:t>
            </a:r>
            <a:r>
              <a:rPr lang="sl-SI">
                <a:solidFill>
                  <a:schemeClr val="tx2">
                    <a:lumMod val="60000"/>
                    <a:lumOff val="40000"/>
                  </a:schemeClr>
                </a:solidFill>
                <a:latin typeface="Times New Roman" pitchFamily="18" charset="0"/>
              </a:rPr>
              <a:t> </a:t>
            </a:r>
            <a:r>
              <a:rPr lang="en-GB">
                <a:solidFill>
                  <a:schemeClr val="tx2">
                    <a:lumMod val="60000"/>
                    <a:lumOff val="40000"/>
                  </a:schemeClr>
                </a:solidFill>
                <a:latin typeface="Times New Roman" pitchFamily="18" charset="0"/>
              </a:rPr>
              <a:t> 3.162455, </a:t>
            </a:r>
            <a:r>
              <a:rPr lang="sl-SI">
                <a:solidFill>
                  <a:schemeClr val="tx2">
                    <a:lumMod val="60000"/>
                    <a:lumOff val="40000"/>
                  </a:schemeClr>
                </a:solidFill>
                <a:latin typeface="Times New Roman" pitchFamily="18" charset="0"/>
              </a:rPr>
              <a:t> </a:t>
            </a:r>
            <a:r>
              <a:rPr lang="en-GB">
                <a:solidFill>
                  <a:srgbClr val="FF0000"/>
                </a:solidFill>
                <a:latin typeface="Times New Roman" pitchFamily="18" charset="0"/>
              </a:rPr>
              <a:t>3.162277</a:t>
            </a:r>
          </a:p>
        </p:txBody>
      </p:sp>
      <p:cxnSp>
        <p:nvCxnSpPr>
          <p:cNvPr id="47118" name="AutoShape 11"/>
          <p:cNvCxnSpPr>
            <a:cxnSpLocks noChangeShapeType="1"/>
            <a:endCxn id="73738" idx="1"/>
          </p:cNvCxnSpPr>
          <p:nvPr/>
        </p:nvCxnSpPr>
        <p:spPr bwMode="auto">
          <a:xfrm flipH="1">
            <a:off x="533400" y="2200275"/>
            <a:ext cx="2005013" cy="650875"/>
          </a:xfrm>
          <a:prstGeom prst="curvedConnector5">
            <a:avLst>
              <a:gd name="adj1" fmla="val -11403"/>
              <a:gd name="adj2" fmla="val 51282"/>
              <a:gd name="adj3" fmla="val 111403"/>
            </a:avLst>
          </a:prstGeom>
          <a:noFill/>
          <a:ln w="9525">
            <a:solidFill>
              <a:schemeClr val="bg1"/>
            </a:solidFill>
            <a:round/>
            <a:headEnd/>
            <a:tailEnd type="triangle" w="med" len="med"/>
          </a:ln>
        </p:spPr>
      </p:cxnSp>
      <p:sp>
        <p:nvSpPr>
          <p:cNvPr id="73746" name="Rectangle 18"/>
          <p:cNvSpPr>
            <a:spLocks noChangeArrowheads="1"/>
          </p:cNvSpPr>
          <p:nvPr/>
        </p:nvSpPr>
        <p:spPr bwMode="auto">
          <a:xfrm>
            <a:off x="762000" y="5410200"/>
            <a:ext cx="6705600" cy="336550"/>
          </a:xfrm>
          <a:prstGeom prst="rect">
            <a:avLst/>
          </a:prstGeom>
          <a:noFill/>
          <a:ln w="9525">
            <a:noFill/>
            <a:miter lim="800000"/>
            <a:headEnd/>
            <a:tailEnd/>
          </a:ln>
        </p:spPr>
        <p:txBody>
          <a:bodyPr>
            <a:spAutoFit/>
          </a:bodyPr>
          <a:lstStyle/>
          <a:p>
            <a:pPr>
              <a:defRPr/>
            </a:pPr>
            <a:r>
              <a:rPr lang="en-GB" sz="1600">
                <a:solidFill>
                  <a:schemeClr val="tx2">
                    <a:lumMod val="60000"/>
                    <a:lumOff val="40000"/>
                  </a:schemeClr>
                </a:solidFill>
                <a:latin typeface="Times New Roman" pitchFamily="18" charset="0"/>
              </a:rPr>
              <a:t>1,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5,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3.784,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2.916439,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2.358658,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2.092880,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2.033273,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2.030548, </a:t>
            </a:r>
            <a:r>
              <a:rPr lang="sl-SI" sz="1600">
                <a:solidFill>
                  <a:schemeClr val="tx2">
                    <a:lumMod val="60000"/>
                    <a:lumOff val="40000"/>
                  </a:schemeClr>
                </a:solidFill>
                <a:latin typeface="Times New Roman" pitchFamily="18" charset="0"/>
              </a:rPr>
              <a:t> </a:t>
            </a:r>
            <a:r>
              <a:rPr lang="en-GB" sz="1600">
                <a:solidFill>
                  <a:srgbClr val="FF0000"/>
                </a:solidFill>
                <a:latin typeface="Times New Roman" pitchFamily="18" charset="0"/>
              </a:rPr>
              <a:t>2.030543</a:t>
            </a:r>
          </a:p>
        </p:txBody>
      </p:sp>
      <p:sp>
        <p:nvSpPr>
          <p:cNvPr id="73747" name="Rectangle 19"/>
          <p:cNvSpPr>
            <a:spLocks noChangeArrowheads="1"/>
          </p:cNvSpPr>
          <p:nvPr/>
        </p:nvSpPr>
        <p:spPr bwMode="auto">
          <a:xfrm>
            <a:off x="762000" y="5867400"/>
            <a:ext cx="2063750" cy="336550"/>
          </a:xfrm>
          <a:prstGeom prst="rect">
            <a:avLst/>
          </a:prstGeom>
          <a:noFill/>
          <a:ln w="9525">
            <a:noFill/>
            <a:miter lim="800000"/>
            <a:headEnd/>
            <a:tailEnd/>
          </a:ln>
        </p:spPr>
        <p:txBody>
          <a:bodyPr wrap="none">
            <a:spAutoFit/>
          </a:bodyPr>
          <a:lstStyle/>
          <a:p>
            <a:pPr>
              <a:defRPr/>
            </a:pPr>
            <a:r>
              <a:rPr lang="en-GB" sz="1600">
                <a:solidFill>
                  <a:schemeClr val="tx2">
                    <a:lumMod val="60000"/>
                    <a:lumOff val="40000"/>
                  </a:schemeClr>
                </a:solidFill>
                <a:latin typeface="Times New Roman" pitchFamily="18" charset="0"/>
              </a:rPr>
              <a:t>2, </a:t>
            </a:r>
            <a:r>
              <a:rPr lang="sl-SI" sz="1600">
                <a:solidFill>
                  <a:schemeClr val="tx2">
                    <a:lumMod val="60000"/>
                    <a:lumOff val="40000"/>
                  </a:schemeClr>
                </a:solidFill>
                <a:latin typeface="Times New Roman" pitchFamily="18" charset="0"/>
              </a:rPr>
              <a:t>  </a:t>
            </a:r>
            <a:r>
              <a:rPr lang="en-GB" sz="1600">
                <a:solidFill>
                  <a:schemeClr val="tx2">
                    <a:lumMod val="60000"/>
                    <a:lumOff val="40000"/>
                  </a:schemeClr>
                </a:solidFill>
                <a:latin typeface="Times New Roman" pitchFamily="18" charset="0"/>
              </a:rPr>
              <a:t>2.03125, </a:t>
            </a:r>
            <a:r>
              <a:rPr lang="sl-SI" sz="1600">
                <a:solidFill>
                  <a:schemeClr val="tx2">
                    <a:lumMod val="60000"/>
                    <a:lumOff val="40000"/>
                  </a:schemeClr>
                </a:solidFill>
                <a:latin typeface="Times New Roman" pitchFamily="18" charset="0"/>
              </a:rPr>
              <a:t> </a:t>
            </a:r>
            <a:r>
              <a:rPr lang="en-GB" sz="1600">
                <a:solidFill>
                  <a:srgbClr val="FF0000"/>
                </a:solidFill>
                <a:latin typeface="Times New Roman" pitchFamily="18" charset="0"/>
              </a:rPr>
              <a:t>2.030543</a:t>
            </a:r>
          </a:p>
        </p:txBody>
      </p:sp>
      <p:sp>
        <p:nvSpPr>
          <p:cNvPr id="73748" name="Rectangle 20"/>
          <p:cNvSpPr>
            <a:spLocks noChangeArrowheads="1"/>
          </p:cNvSpPr>
          <p:nvPr/>
        </p:nvSpPr>
        <p:spPr bwMode="auto">
          <a:xfrm>
            <a:off x="2971800" y="5867400"/>
            <a:ext cx="3021013" cy="369888"/>
          </a:xfrm>
          <a:prstGeom prst="rect">
            <a:avLst/>
          </a:prstGeom>
          <a:noFill/>
          <a:ln w="9525">
            <a:noFill/>
            <a:miter lim="800000"/>
            <a:headEnd/>
            <a:tailEnd/>
          </a:ln>
        </p:spPr>
        <p:txBody>
          <a:bodyPr wrap="none">
            <a:spAutoFit/>
          </a:bodyPr>
          <a:lstStyle/>
          <a:p>
            <a:pPr>
              <a:defRPr/>
            </a:pPr>
            <a:r>
              <a:rPr lang="sl-SI">
                <a:solidFill>
                  <a:schemeClr val="tx2">
                    <a:lumMod val="60000"/>
                    <a:lumOff val="40000"/>
                  </a:schemeClr>
                </a:solidFill>
                <a:latin typeface="+mn-lt"/>
              </a:rPr>
              <a:t>Dober začetek je zlata vreden!</a:t>
            </a:r>
            <a:endParaRPr lang="en-GB">
              <a:solidFill>
                <a:schemeClr val="tx2">
                  <a:lumMod val="60000"/>
                  <a:lumOff val="40000"/>
                </a:schemeClr>
              </a:solidFill>
              <a:latin typeface="+mn-lt"/>
            </a:endParaRPr>
          </a:p>
        </p:txBody>
      </p:sp>
      <p:cxnSp>
        <p:nvCxnSpPr>
          <p:cNvPr id="47122" name="AutoShape 23"/>
          <p:cNvCxnSpPr>
            <a:cxnSpLocks noChangeShapeType="1"/>
            <a:endCxn id="73746" idx="1"/>
          </p:cNvCxnSpPr>
          <p:nvPr/>
        </p:nvCxnSpPr>
        <p:spPr bwMode="auto">
          <a:xfrm flipV="1">
            <a:off x="304800" y="5578475"/>
            <a:ext cx="457200" cy="1588"/>
          </a:xfrm>
          <a:prstGeom prst="curvedConnector3">
            <a:avLst>
              <a:gd name="adj1" fmla="val 50000"/>
            </a:avLst>
          </a:prstGeom>
          <a:noFill/>
          <a:ln w="9525">
            <a:solidFill>
              <a:schemeClr val="bg1"/>
            </a:solidFill>
            <a:round/>
            <a:headEnd/>
            <a:tailEnd type="triangle" w="med" len="med"/>
          </a:ln>
        </p:spPr>
      </p:cxnSp>
      <p:cxnSp>
        <p:nvCxnSpPr>
          <p:cNvPr id="47123" name="AutoShape 24"/>
          <p:cNvCxnSpPr>
            <a:cxnSpLocks noChangeShapeType="1"/>
            <a:endCxn id="73747" idx="1"/>
          </p:cNvCxnSpPr>
          <p:nvPr/>
        </p:nvCxnSpPr>
        <p:spPr bwMode="auto">
          <a:xfrm>
            <a:off x="304800" y="5434013"/>
            <a:ext cx="457200" cy="601662"/>
          </a:xfrm>
          <a:prstGeom prst="curvedConnector3">
            <a:avLst>
              <a:gd name="adj1" fmla="val 50000"/>
            </a:avLst>
          </a:prstGeom>
          <a:noFill/>
          <a:ln w="9525">
            <a:solidFill>
              <a:schemeClr val="bg1"/>
            </a:solidFill>
            <a:round/>
            <a:headEnd/>
            <a:tailEnd type="triangle" w="med" len="med"/>
          </a:ln>
        </p:spPr>
      </p:cxnSp>
      <p:graphicFrame>
        <p:nvGraphicFramePr>
          <p:cNvPr id="47106" name="Object 10"/>
          <p:cNvGraphicFramePr>
            <a:graphicFrameLocks noChangeAspect="1"/>
          </p:cNvGraphicFramePr>
          <p:nvPr/>
        </p:nvGraphicFramePr>
        <p:xfrm>
          <a:off x="533400" y="914400"/>
          <a:ext cx="3048000" cy="390525"/>
        </p:xfrm>
        <a:graphic>
          <a:graphicData uri="http://schemas.openxmlformats.org/presentationml/2006/ole">
            <mc:AlternateContent xmlns:mc="http://schemas.openxmlformats.org/markup-compatibility/2006">
              <mc:Choice xmlns:v="urn:schemas-microsoft-com:vml" Requires="v">
                <p:oleObj spid="_x0000_s89285" name="Equation" r:id="rId3" imgW="2031840" imgH="241200" progId="Equation.DSMT4">
                  <p:embed/>
                </p:oleObj>
              </mc:Choice>
              <mc:Fallback>
                <p:oleObj name="Equation" r:id="rId3" imgW="203184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30480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57" name="Object 2"/>
          <p:cNvGraphicFramePr>
            <a:graphicFrameLocks noChangeAspect="1"/>
          </p:cNvGraphicFramePr>
          <p:nvPr>
            <p:extLst>
              <p:ext uri="{D42A27DB-BD31-4B8C-83A1-F6EECF244321}">
                <p14:modId xmlns:p14="http://schemas.microsoft.com/office/powerpoint/2010/main" val="3741448482"/>
              </p:ext>
            </p:extLst>
          </p:nvPr>
        </p:nvGraphicFramePr>
        <p:xfrm>
          <a:off x="1503363" y="1371600"/>
          <a:ext cx="1412875" cy="401638"/>
        </p:xfrm>
        <a:graphic>
          <a:graphicData uri="http://schemas.openxmlformats.org/presentationml/2006/ole">
            <mc:AlternateContent xmlns:mc="http://schemas.openxmlformats.org/markup-compatibility/2006">
              <mc:Choice xmlns:v="urn:schemas-microsoft-com:vml" Requires="v">
                <p:oleObj spid="_x0000_s89286"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srcRect/>
                      <a:stretch>
                        <a:fillRect/>
                      </a:stretch>
                    </p:blipFill>
                    <p:spPr bwMode="auto">
                      <a:xfrm>
                        <a:off x="1503363" y="1371600"/>
                        <a:ext cx="1412875"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58" name="Object 3"/>
          <p:cNvGraphicFramePr>
            <a:graphicFrameLocks noChangeAspect="1"/>
          </p:cNvGraphicFramePr>
          <p:nvPr>
            <p:extLst>
              <p:ext uri="{D42A27DB-BD31-4B8C-83A1-F6EECF244321}">
                <p14:modId xmlns:p14="http://schemas.microsoft.com/office/powerpoint/2010/main" val="1073026681"/>
              </p:ext>
            </p:extLst>
          </p:nvPr>
        </p:nvGraphicFramePr>
        <p:xfrm>
          <a:off x="4373563" y="1184275"/>
          <a:ext cx="2560637" cy="765175"/>
        </p:xfrm>
        <a:graphic>
          <a:graphicData uri="http://schemas.openxmlformats.org/presentationml/2006/ole">
            <mc:AlternateContent xmlns:mc="http://schemas.openxmlformats.org/markup-compatibility/2006">
              <mc:Choice xmlns:v="urn:schemas-microsoft-com:vml" Requires="v">
                <p:oleObj spid="_x0000_s89287" name="Equation" r:id="rId7" imgW="1688760" imgH="457200" progId="Equation.DSMT4">
                  <p:embed/>
                </p:oleObj>
              </mc:Choice>
              <mc:Fallback>
                <p:oleObj name="Equation" r:id="rId7" imgW="1688760" imgH="457200" progId="Equation.DSMT4">
                  <p:embed/>
                  <p:pic>
                    <p:nvPicPr>
                      <p:cNvPr id="0" name=""/>
                      <p:cNvPicPr>
                        <a:picLocks noChangeAspect="1" noChangeArrowheads="1"/>
                      </p:cNvPicPr>
                      <p:nvPr/>
                    </p:nvPicPr>
                    <p:blipFill>
                      <a:blip r:embed="rId8"/>
                      <a:srcRect/>
                      <a:stretch>
                        <a:fillRect/>
                      </a:stretch>
                    </p:blipFill>
                    <p:spPr bwMode="auto">
                      <a:xfrm>
                        <a:off x="4373563" y="1184275"/>
                        <a:ext cx="25606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59" name="Line 31"/>
          <p:cNvSpPr>
            <a:spLocks noChangeShapeType="1"/>
          </p:cNvSpPr>
          <p:nvPr/>
        </p:nvSpPr>
        <p:spPr bwMode="auto">
          <a:xfrm>
            <a:off x="3122613" y="1600200"/>
            <a:ext cx="990600" cy="0"/>
          </a:xfrm>
          <a:prstGeom prst="line">
            <a:avLst/>
          </a:prstGeom>
          <a:noFill/>
          <a:ln w="25400">
            <a:solidFill>
              <a:schemeClr val="accent1"/>
            </a:solidFill>
            <a:round/>
            <a:headEnd/>
            <a:tailEnd type="triangle" w="med" len="med"/>
          </a:ln>
        </p:spPr>
        <p:txBody>
          <a:bodyPr>
            <a:spAutoFit/>
          </a:bodyPr>
          <a:lstStyle/>
          <a:p>
            <a:pPr>
              <a:defRPr/>
            </a:pPr>
            <a:endParaRPr lang="sl-SI">
              <a:solidFill>
                <a:schemeClr val="tx2">
                  <a:lumMod val="60000"/>
                  <a:lumOff val="40000"/>
                </a:schemeClr>
              </a:solidFill>
            </a:endParaRPr>
          </a:p>
        </p:txBody>
      </p:sp>
      <p:graphicFrame>
        <p:nvGraphicFramePr>
          <p:cNvPr id="47109" name="Object 9"/>
          <p:cNvGraphicFramePr>
            <a:graphicFrameLocks noChangeAspect="1"/>
          </p:cNvGraphicFramePr>
          <p:nvPr>
            <p:extLst>
              <p:ext uri="{D42A27DB-BD31-4B8C-83A1-F6EECF244321}">
                <p14:modId xmlns:p14="http://schemas.microsoft.com/office/powerpoint/2010/main" val="2348862351"/>
              </p:ext>
            </p:extLst>
          </p:nvPr>
        </p:nvGraphicFramePr>
        <p:xfrm>
          <a:off x="473075" y="1795463"/>
          <a:ext cx="7205663" cy="823912"/>
        </p:xfrm>
        <a:graphic>
          <a:graphicData uri="http://schemas.openxmlformats.org/presentationml/2006/ole">
            <mc:AlternateContent xmlns:mc="http://schemas.openxmlformats.org/markup-compatibility/2006">
              <mc:Choice xmlns:v="urn:schemas-microsoft-com:vml" Requires="v">
                <p:oleObj spid="_x0000_s89288" name="Equation" r:id="rId9" imgW="4406760" imgH="457200" progId="Equation.DSMT4">
                  <p:embed/>
                </p:oleObj>
              </mc:Choice>
              <mc:Fallback>
                <p:oleObj name="Equation" r:id="rId9" imgW="4406760" imgH="457200" progId="Equation.DSMT4">
                  <p:embed/>
                  <p:pic>
                    <p:nvPicPr>
                      <p:cNvPr id="0" name=""/>
                      <p:cNvPicPr>
                        <a:picLocks noChangeAspect="1" noChangeArrowheads="1"/>
                      </p:cNvPicPr>
                      <p:nvPr/>
                    </p:nvPicPr>
                    <p:blipFill>
                      <a:blip r:embed="rId10"/>
                      <a:srcRect/>
                      <a:stretch>
                        <a:fillRect/>
                      </a:stretch>
                    </p:blipFill>
                    <p:spPr bwMode="auto">
                      <a:xfrm>
                        <a:off x="473075" y="1795463"/>
                        <a:ext cx="7205663"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65" name="Rectangle 37"/>
          <p:cNvSpPr>
            <a:spLocks noChangeArrowheads="1"/>
          </p:cNvSpPr>
          <p:nvPr/>
        </p:nvSpPr>
        <p:spPr bwMode="auto">
          <a:xfrm>
            <a:off x="4343400" y="3124200"/>
            <a:ext cx="2011363" cy="307975"/>
          </a:xfrm>
          <a:prstGeom prst="rect">
            <a:avLst/>
          </a:prstGeom>
          <a:noFill/>
          <a:ln w="25400">
            <a:noFill/>
            <a:miter lim="800000"/>
            <a:headEnd/>
            <a:tailEnd/>
          </a:ln>
        </p:spPr>
        <p:txBody>
          <a:bodyPr wrap="none">
            <a:spAutoFit/>
          </a:bodyPr>
          <a:lstStyle/>
          <a:p>
            <a:pPr>
              <a:defRPr/>
            </a:pPr>
            <a:r>
              <a:rPr lang="en-US" sz="1400">
                <a:solidFill>
                  <a:schemeClr val="tx2">
                    <a:lumMod val="60000"/>
                    <a:lumOff val="40000"/>
                  </a:schemeClr>
                </a:solidFill>
                <a:latin typeface="Times New Roman" pitchFamily="18" charset="0"/>
              </a:rPr>
              <a:t>(</a:t>
            </a:r>
            <a:r>
              <a:rPr lang="en-GB" sz="1400">
                <a:solidFill>
                  <a:schemeClr val="tx2">
                    <a:lumMod val="60000"/>
                    <a:lumOff val="40000"/>
                  </a:schemeClr>
                </a:solidFill>
                <a:latin typeface="Times New Roman" pitchFamily="18" charset="0"/>
              </a:rPr>
              <a:t>3.162277</a:t>
            </a:r>
            <a:r>
              <a:rPr lang="en-US" sz="700">
                <a:solidFill>
                  <a:schemeClr val="tx2">
                    <a:lumMod val="60000"/>
                    <a:lumOff val="40000"/>
                  </a:schemeClr>
                </a:solidFill>
                <a:latin typeface="Times New Roman" pitchFamily="18" charset="0"/>
              </a:rPr>
              <a:t> </a:t>
            </a:r>
            <a:r>
              <a:rPr lang="en-US" sz="1400" baseline="30000">
                <a:solidFill>
                  <a:schemeClr val="tx2">
                    <a:lumMod val="60000"/>
                    <a:lumOff val="40000"/>
                  </a:schemeClr>
                </a:solidFill>
                <a:latin typeface="Times New Roman" pitchFamily="18" charset="0"/>
              </a:rPr>
              <a:t>2</a:t>
            </a:r>
            <a:r>
              <a:rPr lang="en-US" sz="1400">
                <a:solidFill>
                  <a:schemeClr val="tx2">
                    <a:lumMod val="60000"/>
                    <a:lumOff val="40000"/>
                  </a:schemeClr>
                </a:solidFill>
                <a:latin typeface="Times New Roman" pitchFamily="18" charset="0"/>
              </a:rPr>
              <a:t>=9.99999582)</a:t>
            </a:r>
            <a:endParaRPr lang="en-GB" sz="1400">
              <a:solidFill>
                <a:schemeClr val="tx2">
                  <a:lumMod val="60000"/>
                  <a:lumOff val="40000"/>
                </a:schemeClr>
              </a:solidFill>
              <a:latin typeface="Times New Roman" pitchFamily="18" charset="0"/>
            </a:endParaRPr>
          </a:p>
        </p:txBody>
      </p:sp>
      <p:graphicFrame>
        <p:nvGraphicFramePr>
          <p:cNvPr id="73770" name="Object 4"/>
          <p:cNvGraphicFramePr>
            <a:graphicFrameLocks noChangeAspect="1"/>
          </p:cNvGraphicFramePr>
          <p:nvPr>
            <p:extLst>
              <p:ext uri="{D42A27DB-BD31-4B8C-83A1-F6EECF244321}">
                <p14:modId xmlns:p14="http://schemas.microsoft.com/office/powerpoint/2010/main" val="3794704690"/>
              </p:ext>
            </p:extLst>
          </p:nvPr>
        </p:nvGraphicFramePr>
        <p:xfrm>
          <a:off x="1295400" y="4137025"/>
          <a:ext cx="1470025" cy="417513"/>
        </p:xfrm>
        <a:graphic>
          <a:graphicData uri="http://schemas.openxmlformats.org/presentationml/2006/ole">
            <mc:AlternateContent xmlns:mc="http://schemas.openxmlformats.org/markup-compatibility/2006">
              <mc:Choice xmlns:v="urn:schemas-microsoft-com:vml" Requires="v">
                <p:oleObj spid="_x0000_s89289" name="Equation" r:id="rId11" imgW="888840" imgH="228600" progId="Equation.DSMT4">
                  <p:embed/>
                </p:oleObj>
              </mc:Choice>
              <mc:Fallback>
                <p:oleObj name="Equation" r:id="rId11" imgW="888840" imgH="228600" progId="Equation.DSMT4">
                  <p:embed/>
                  <p:pic>
                    <p:nvPicPr>
                      <p:cNvPr id="0" name=""/>
                      <p:cNvPicPr>
                        <a:picLocks noChangeAspect="1" noChangeArrowheads="1"/>
                      </p:cNvPicPr>
                      <p:nvPr/>
                    </p:nvPicPr>
                    <p:blipFill>
                      <a:blip r:embed="rId12"/>
                      <a:srcRect/>
                      <a:stretch>
                        <a:fillRect/>
                      </a:stretch>
                    </p:blipFill>
                    <p:spPr bwMode="auto">
                      <a:xfrm>
                        <a:off x="1295400" y="4137025"/>
                        <a:ext cx="14700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71" name="Line 43"/>
          <p:cNvSpPr>
            <a:spLocks noChangeShapeType="1"/>
          </p:cNvSpPr>
          <p:nvPr/>
        </p:nvSpPr>
        <p:spPr bwMode="auto">
          <a:xfrm>
            <a:off x="3048000" y="4391025"/>
            <a:ext cx="1066800" cy="0"/>
          </a:xfrm>
          <a:prstGeom prst="line">
            <a:avLst/>
          </a:prstGeom>
          <a:noFill/>
          <a:ln w="25400">
            <a:solidFill>
              <a:schemeClr val="accent1"/>
            </a:solidFill>
            <a:round/>
            <a:headEnd/>
            <a:tailEnd type="triangle" w="med" len="med"/>
          </a:ln>
        </p:spPr>
        <p:txBody>
          <a:bodyPr>
            <a:spAutoFit/>
          </a:bodyPr>
          <a:lstStyle/>
          <a:p>
            <a:pPr>
              <a:defRPr/>
            </a:pPr>
            <a:endParaRPr lang="sl-SI">
              <a:solidFill>
                <a:schemeClr val="tx2">
                  <a:lumMod val="60000"/>
                  <a:lumOff val="40000"/>
                </a:schemeClr>
              </a:solidFill>
            </a:endParaRPr>
          </a:p>
        </p:txBody>
      </p:sp>
      <p:graphicFrame>
        <p:nvGraphicFramePr>
          <p:cNvPr id="73772" name="Object 5"/>
          <p:cNvGraphicFramePr>
            <a:graphicFrameLocks noChangeAspect="1"/>
          </p:cNvGraphicFramePr>
          <p:nvPr>
            <p:extLst>
              <p:ext uri="{D42A27DB-BD31-4B8C-83A1-F6EECF244321}">
                <p14:modId xmlns:p14="http://schemas.microsoft.com/office/powerpoint/2010/main" val="2951121915"/>
              </p:ext>
            </p:extLst>
          </p:nvPr>
        </p:nvGraphicFramePr>
        <p:xfrm>
          <a:off x="4271963" y="3895725"/>
          <a:ext cx="2287587" cy="955675"/>
        </p:xfrm>
        <a:graphic>
          <a:graphicData uri="http://schemas.openxmlformats.org/presentationml/2006/ole">
            <mc:AlternateContent xmlns:mc="http://schemas.openxmlformats.org/markup-compatibility/2006">
              <mc:Choice xmlns:v="urn:schemas-microsoft-com:vml" Requires="v">
                <p:oleObj spid="_x0000_s89290" name="Equation" r:id="rId13" imgW="1409400" imgH="533160" progId="Equation.DSMT4">
                  <p:embed/>
                </p:oleObj>
              </mc:Choice>
              <mc:Fallback>
                <p:oleObj name="Equation" r:id="rId13" imgW="1409400" imgH="533160" progId="Equation.DSMT4">
                  <p:embed/>
                  <p:pic>
                    <p:nvPicPr>
                      <p:cNvPr id="0" name=""/>
                      <p:cNvPicPr>
                        <a:picLocks noChangeAspect="1" noChangeArrowheads="1"/>
                      </p:cNvPicPr>
                      <p:nvPr/>
                    </p:nvPicPr>
                    <p:blipFill>
                      <a:blip r:embed="rId14"/>
                      <a:srcRect/>
                      <a:stretch>
                        <a:fillRect/>
                      </a:stretch>
                    </p:blipFill>
                    <p:spPr bwMode="auto">
                      <a:xfrm>
                        <a:off x="4271963" y="3895725"/>
                        <a:ext cx="2287587"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75" name="Rectangle 47"/>
          <p:cNvSpPr>
            <a:spLocks noChangeArrowheads="1"/>
          </p:cNvSpPr>
          <p:nvPr/>
        </p:nvSpPr>
        <p:spPr bwMode="auto">
          <a:xfrm>
            <a:off x="6400800" y="5635625"/>
            <a:ext cx="2101850" cy="307975"/>
          </a:xfrm>
          <a:prstGeom prst="rect">
            <a:avLst/>
          </a:prstGeom>
          <a:noFill/>
          <a:ln w="25400">
            <a:noFill/>
            <a:miter lim="800000"/>
            <a:headEnd/>
            <a:tailEnd/>
          </a:ln>
        </p:spPr>
        <p:txBody>
          <a:bodyPr wrap="none">
            <a:spAutoFit/>
          </a:bodyPr>
          <a:lstStyle/>
          <a:p>
            <a:pPr>
              <a:defRPr/>
            </a:pPr>
            <a:r>
              <a:rPr lang="en-US" sz="1400">
                <a:solidFill>
                  <a:schemeClr val="tx2">
                    <a:lumMod val="60000"/>
                    <a:lumOff val="40000"/>
                  </a:schemeClr>
                </a:solidFill>
                <a:latin typeface="Times New Roman" pitchFamily="18" charset="0"/>
              </a:rPr>
              <a:t>(2.030543</a:t>
            </a:r>
            <a:r>
              <a:rPr lang="en-US" sz="700">
                <a:solidFill>
                  <a:schemeClr val="tx2">
                    <a:lumMod val="60000"/>
                    <a:lumOff val="40000"/>
                  </a:schemeClr>
                </a:solidFill>
                <a:latin typeface="Times New Roman" pitchFamily="18" charset="0"/>
              </a:rPr>
              <a:t> </a:t>
            </a:r>
            <a:r>
              <a:rPr lang="sl-SI" sz="1400" baseline="30000">
                <a:solidFill>
                  <a:schemeClr val="tx2">
                    <a:lumMod val="60000"/>
                    <a:lumOff val="40000"/>
                  </a:schemeClr>
                </a:solidFill>
                <a:latin typeface="Times New Roman" pitchFamily="18" charset="0"/>
              </a:rPr>
              <a:t>4</a:t>
            </a:r>
            <a:r>
              <a:rPr lang="en-US" sz="1400">
                <a:solidFill>
                  <a:schemeClr val="tx2">
                    <a:lumMod val="60000"/>
                    <a:lumOff val="40000"/>
                  </a:schemeClr>
                </a:solidFill>
                <a:latin typeface="Times New Roman" pitchFamily="18" charset="0"/>
              </a:rPr>
              <a:t>=16.99999380)</a:t>
            </a:r>
            <a:endParaRPr lang="en-GB" sz="1400">
              <a:solidFill>
                <a:schemeClr val="tx2">
                  <a:lumMod val="60000"/>
                  <a:lumOff val="40000"/>
                </a:schemeClr>
              </a:solidFill>
              <a:latin typeface="Times New Roman" pitchFamily="18" charset="0"/>
            </a:endParaRPr>
          </a:p>
        </p:txBody>
      </p:sp>
      <p:sp>
        <p:nvSpPr>
          <p:cNvPr id="33" name="Rectangle 32"/>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4" name="Rectangle 33"/>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ounded Rectangle 34"/>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7" name="TextBox 36"/>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8" name="TextBox 37"/>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NEWTONOVA  METODA</a:t>
            </a:r>
          </a:p>
        </p:txBody>
      </p:sp>
      <p:sp>
        <p:nvSpPr>
          <p:cNvPr id="39"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76E8919F-32D0-4F6B-9704-7557CE3A214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39</a:t>
            </a:fld>
            <a:endParaRPr lang="en-US" sz="1200" b="1">
              <a:solidFill>
                <a:schemeClr val="bg1"/>
              </a:solidFill>
              <a:effectLst>
                <a:outerShdw blurRad="38100" dist="38100" dir="2700000" algn="tl">
                  <a:srgbClr val="000000">
                    <a:alpha val="43137"/>
                  </a:srgbClr>
                </a:outerShdw>
              </a:effectLst>
              <a:latin typeface="+mn-lt"/>
            </a:endParaRPr>
          </a:p>
        </p:txBody>
      </p:sp>
      <p:graphicFrame>
        <p:nvGraphicFramePr>
          <p:cNvPr id="47112" name="Object 33"/>
          <p:cNvGraphicFramePr>
            <a:graphicFrameLocks noChangeAspect="1"/>
          </p:cNvGraphicFramePr>
          <p:nvPr>
            <p:extLst>
              <p:ext uri="{D42A27DB-BD31-4B8C-83A1-F6EECF244321}">
                <p14:modId xmlns:p14="http://schemas.microsoft.com/office/powerpoint/2010/main" val="1252756026"/>
              </p:ext>
            </p:extLst>
          </p:nvPr>
        </p:nvGraphicFramePr>
        <p:xfrm>
          <a:off x="466725" y="3733800"/>
          <a:ext cx="3048000" cy="390525"/>
        </p:xfrm>
        <a:graphic>
          <a:graphicData uri="http://schemas.openxmlformats.org/presentationml/2006/ole">
            <mc:AlternateContent xmlns:mc="http://schemas.openxmlformats.org/markup-compatibility/2006">
              <mc:Choice xmlns:v="urn:schemas-microsoft-com:vml" Requires="v">
                <p:oleObj spid="_x0000_s89291" name="Equation" r:id="rId15" imgW="2031840" imgH="241200" progId="Equation.DSMT4">
                  <p:embed/>
                </p:oleObj>
              </mc:Choice>
              <mc:Fallback>
                <p:oleObj name="Equation" r:id="rId15" imgW="2031840" imgH="241200" progId="Equation.DSMT4">
                  <p:embed/>
                  <p:pic>
                    <p:nvPicPr>
                      <p:cNvPr id="0" name=""/>
                      <p:cNvPicPr>
                        <a:picLocks noChangeAspect="1" noChangeArrowheads="1"/>
                      </p:cNvPicPr>
                      <p:nvPr/>
                    </p:nvPicPr>
                    <p:blipFill>
                      <a:blip r:embed="rId16"/>
                      <a:srcRect/>
                      <a:stretch>
                        <a:fillRect/>
                      </a:stretch>
                    </p:blipFill>
                    <p:spPr bwMode="auto">
                      <a:xfrm>
                        <a:off x="466725" y="3733800"/>
                        <a:ext cx="30480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3" name="Object 34"/>
          <p:cNvGraphicFramePr>
            <a:graphicFrameLocks noChangeAspect="1"/>
          </p:cNvGraphicFramePr>
          <p:nvPr>
            <p:extLst>
              <p:ext uri="{D42A27DB-BD31-4B8C-83A1-F6EECF244321}">
                <p14:modId xmlns:p14="http://schemas.microsoft.com/office/powerpoint/2010/main" val="838502713"/>
              </p:ext>
            </p:extLst>
          </p:nvPr>
        </p:nvGraphicFramePr>
        <p:xfrm>
          <a:off x="1274762" y="4711700"/>
          <a:ext cx="3983038" cy="774700"/>
        </p:xfrm>
        <a:graphic>
          <a:graphicData uri="http://schemas.openxmlformats.org/presentationml/2006/ole">
            <mc:AlternateContent xmlns:mc="http://schemas.openxmlformats.org/markup-compatibility/2006">
              <mc:Choice xmlns:v="urn:schemas-microsoft-com:vml" Requires="v">
                <p:oleObj spid="_x0000_s89292" name="Equation" r:id="rId17" imgW="2641320" imgH="533160" progId="Equation.DSMT4">
                  <p:embed/>
                </p:oleObj>
              </mc:Choice>
              <mc:Fallback>
                <p:oleObj name="Equation" r:id="rId17" imgW="2641320" imgH="533160" progId="Equation.DSMT4">
                  <p:embed/>
                  <p:pic>
                    <p:nvPicPr>
                      <p:cNvPr id="0" name=""/>
                      <p:cNvPicPr>
                        <a:picLocks noChangeAspect="1" noChangeArrowheads="1"/>
                      </p:cNvPicPr>
                      <p:nvPr/>
                    </p:nvPicPr>
                    <p:blipFill>
                      <a:blip r:embed="rId18"/>
                      <a:srcRect/>
                      <a:stretch>
                        <a:fillRect/>
                      </a:stretch>
                    </p:blipFill>
                    <p:spPr bwMode="auto">
                      <a:xfrm>
                        <a:off x="1274762" y="4711700"/>
                        <a:ext cx="3983038"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36" name="Picture 5" descr="C:\Users\rca\AppData\Local\Microsoft\Windows\Temporary Internet Files\Content.IE5\24T7L8TR\MC900442159[1].png">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7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7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1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7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37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7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1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7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7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7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3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73738" grpId="0"/>
      <p:bldP spid="73746" grpId="0"/>
      <p:bldP spid="73747" grpId="0"/>
      <p:bldP spid="73748" grpId="0"/>
      <p:bldP spid="73765" grpId="0"/>
      <p:bldP spid="737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 Box 19"/>
          <p:cNvSpPr txBox="1">
            <a:spLocks noChangeArrowheads="1"/>
          </p:cNvSpPr>
          <p:nvPr/>
        </p:nvSpPr>
        <p:spPr bwMode="auto">
          <a:xfrm>
            <a:off x="457200" y="838200"/>
            <a:ext cx="3429000" cy="369888"/>
          </a:xfrm>
          <a:prstGeom prst="rect">
            <a:avLst/>
          </a:prstGeom>
          <a:noFill/>
          <a:ln w="9525">
            <a:noFill/>
            <a:miter lim="800000"/>
            <a:headEnd/>
            <a:tailEnd/>
          </a:ln>
          <a:effectLst/>
        </p:spPr>
        <p:txBody>
          <a:bodyPr>
            <a:spAutoFit/>
          </a:bodyPr>
          <a:lstStyle/>
          <a:p>
            <a:pPr>
              <a:defRPr/>
            </a:pPr>
            <a:r>
              <a:rPr lang="en-US" i="1">
                <a:solidFill>
                  <a:schemeClr val="tx2">
                    <a:lumMod val="60000"/>
                    <a:lumOff val="40000"/>
                  </a:schemeClr>
                </a:solidFill>
                <a:latin typeface="Georgia" pitchFamily="18" charset="0"/>
              </a:rPr>
              <a:t>x=x(t)</a:t>
            </a:r>
            <a:r>
              <a:rPr lang="en-US">
                <a:solidFill>
                  <a:schemeClr val="tx2">
                    <a:lumMod val="60000"/>
                    <a:lumOff val="40000"/>
                  </a:schemeClr>
                </a:solidFill>
              </a:rPr>
              <a:t> </a:t>
            </a:r>
            <a:r>
              <a:rPr lang="en-US">
                <a:solidFill>
                  <a:schemeClr val="tx2">
                    <a:lumMod val="60000"/>
                    <a:lumOff val="40000"/>
                  </a:schemeClr>
                </a:solidFill>
                <a:latin typeface="+mn-lt"/>
              </a:rPr>
              <a:t>pot v odvisnosti od </a:t>
            </a:r>
            <a:r>
              <a:rPr lang="sl-SI">
                <a:solidFill>
                  <a:schemeClr val="tx2">
                    <a:lumMod val="60000"/>
                    <a:lumOff val="40000"/>
                  </a:schemeClr>
                </a:solidFill>
                <a:latin typeface="+mn-lt"/>
              </a:rPr>
              <a:t>časa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graphicFrame>
        <p:nvGraphicFramePr>
          <p:cNvPr id="9236" name="Object 2"/>
          <p:cNvGraphicFramePr>
            <a:graphicFrameLocks noChangeAspect="1"/>
          </p:cNvGraphicFramePr>
          <p:nvPr/>
        </p:nvGraphicFramePr>
        <p:xfrm>
          <a:off x="914400" y="1219200"/>
          <a:ext cx="5387975" cy="685800"/>
        </p:xfrm>
        <a:graphic>
          <a:graphicData uri="http://schemas.openxmlformats.org/presentationml/2006/ole">
            <mc:AlternateContent xmlns:mc="http://schemas.openxmlformats.org/markup-compatibility/2006">
              <mc:Choice xmlns:v="urn:schemas-microsoft-com:vml" Requires="v">
                <p:oleObj spid="_x0000_s2175" name="Equation" r:id="rId3" imgW="3390840" imgH="431640" progId="Equation.DSMT4">
                  <p:embed/>
                </p:oleObj>
              </mc:Choice>
              <mc:Fallback>
                <p:oleObj name="Equation" r:id="rId3" imgW="339084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53879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8" name="Object 3"/>
          <p:cNvGraphicFramePr>
            <a:graphicFrameLocks noChangeAspect="1"/>
          </p:cNvGraphicFramePr>
          <p:nvPr/>
        </p:nvGraphicFramePr>
        <p:xfrm>
          <a:off x="914400" y="1905000"/>
          <a:ext cx="4572000" cy="671513"/>
        </p:xfrm>
        <a:graphic>
          <a:graphicData uri="http://schemas.openxmlformats.org/presentationml/2006/ole">
            <mc:AlternateContent xmlns:mc="http://schemas.openxmlformats.org/markup-compatibility/2006">
              <mc:Choice xmlns:v="urn:schemas-microsoft-com:vml" Requires="v">
                <p:oleObj spid="_x0000_s2176" name="Equation" r:id="rId5" imgW="2946240" imgH="431640" progId="Equation.DSMT4">
                  <p:embed/>
                </p:oleObj>
              </mc:Choice>
              <mc:Fallback>
                <p:oleObj name="Equation" r:id="rId5" imgW="29462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905000"/>
                        <a:ext cx="45720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0" name="Text Box 24"/>
          <p:cNvSpPr txBox="1">
            <a:spLocks noChangeArrowheads="1"/>
          </p:cNvSpPr>
          <p:nvPr/>
        </p:nvSpPr>
        <p:spPr bwMode="auto">
          <a:xfrm>
            <a:off x="609600" y="2678113"/>
            <a:ext cx="4495800" cy="369887"/>
          </a:xfrm>
          <a:prstGeom prst="rect">
            <a:avLst/>
          </a:prstGeom>
          <a:noFill/>
          <a:ln w="9525">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v(t)</a:t>
            </a:r>
            <a:r>
              <a:rPr lang="sl-SI">
                <a:solidFill>
                  <a:schemeClr val="tx2">
                    <a:lumMod val="60000"/>
                    <a:lumOff val="40000"/>
                  </a:schemeClr>
                </a:solidFill>
              </a:rPr>
              <a:t> </a:t>
            </a:r>
            <a:r>
              <a:rPr lang="sl-SI">
                <a:solidFill>
                  <a:schemeClr val="tx2">
                    <a:lumMod val="60000"/>
                    <a:lumOff val="40000"/>
                  </a:schemeClr>
                </a:solidFill>
                <a:latin typeface="+mn-lt"/>
              </a:rPr>
              <a:t>hitrost gibanja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1" name="Text Box 25"/>
          <p:cNvSpPr txBox="1">
            <a:spLocks noChangeArrowheads="1"/>
          </p:cNvSpPr>
          <p:nvPr/>
        </p:nvSpPr>
        <p:spPr bwMode="auto">
          <a:xfrm>
            <a:off x="6096000" y="2689225"/>
            <a:ext cx="2133600" cy="369888"/>
          </a:xfrm>
          <a:prstGeom prst="rect">
            <a:avLst/>
          </a:prstGeom>
          <a:noFill/>
          <a:ln w="9525">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dv(t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pospešek</a:t>
            </a:r>
            <a:endParaRPr lang="en-GB" i="1">
              <a:solidFill>
                <a:schemeClr val="tx2">
                  <a:lumMod val="60000"/>
                  <a:lumOff val="40000"/>
                </a:schemeClr>
              </a:solidFill>
              <a:latin typeface="+mn-lt"/>
            </a:endParaRPr>
          </a:p>
        </p:txBody>
      </p:sp>
      <p:sp>
        <p:nvSpPr>
          <p:cNvPr id="9245" name="Text Box 29"/>
          <p:cNvSpPr txBox="1">
            <a:spLocks noChangeArrowheads="1"/>
          </p:cNvSpPr>
          <p:nvPr/>
        </p:nvSpPr>
        <p:spPr bwMode="auto">
          <a:xfrm>
            <a:off x="609600" y="3124200"/>
            <a:ext cx="4648200" cy="369888"/>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W(t)</a:t>
            </a:r>
            <a:r>
              <a:rPr lang="sl-SI">
                <a:solidFill>
                  <a:schemeClr val="tx2">
                    <a:lumMod val="60000"/>
                    <a:lumOff val="40000"/>
                  </a:schemeClr>
                </a:solidFill>
              </a:rPr>
              <a:t> </a:t>
            </a:r>
            <a:r>
              <a:rPr lang="sl-SI">
                <a:solidFill>
                  <a:schemeClr val="tx2">
                    <a:lumMod val="60000"/>
                    <a:lumOff val="40000"/>
                  </a:schemeClr>
                </a:solidFill>
                <a:latin typeface="+mn-lt"/>
              </a:rPr>
              <a:t>toplotna energija telesa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6" name="Text Box 30"/>
          <p:cNvSpPr txBox="1">
            <a:spLocks noChangeArrowheads="1"/>
          </p:cNvSpPr>
          <p:nvPr/>
        </p:nvSpPr>
        <p:spPr bwMode="auto">
          <a:xfrm>
            <a:off x="6096000" y="3135313"/>
            <a:ext cx="2286000" cy="369887"/>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dW(t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toplotni tok</a:t>
            </a:r>
            <a:endParaRPr lang="en-GB">
              <a:solidFill>
                <a:schemeClr val="tx2">
                  <a:lumMod val="60000"/>
                  <a:lumOff val="40000"/>
                </a:schemeClr>
              </a:solidFill>
              <a:latin typeface="+mn-lt"/>
            </a:endParaRPr>
          </a:p>
        </p:txBody>
      </p:sp>
      <p:sp>
        <p:nvSpPr>
          <p:cNvPr id="9248" name="Text Box 32"/>
          <p:cNvSpPr txBox="1">
            <a:spLocks noChangeArrowheads="1"/>
          </p:cNvSpPr>
          <p:nvPr/>
        </p:nvSpPr>
        <p:spPr bwMode="auto">
          <a:xfrm>
            <a:off x="609600" y="3581400"/>
            <a:ext cx="4800600" cy="369888"/>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Q(t)</a:t>
            </a:r>
            <a:r>
              <a:rPr lang="sl-SI">
                <a:solidFill>
                  <a:schemeClr val="tx2">
                    <a:lumMod val="60000"/>
                    <a:lumOff val="40000"/>
                  </a:schemeClr>
                </a:solidFill>
              </a:rPr>
              <a:t> </a:t>
            </a:r>
            <a:r>
              <a:rPr lang="sl-SI">
                <a:solidFill>
                  <a:schemeClr val="tx2">
                    <a:lumMod val="60000"/>
                    <a:lumOff val="40000"/>
                  </a:schemeClr>
                </a:solidFill>
                <a:latin typeface="+mn-lt"/>
              </a:rPr>
              <a:t>električni naboj na prevodniku v času </a:t>
            </a:r>
            <a:r>
              <a:rPr lang="sl-SI" i="1">
                <a:solidFill>
                  <a:schemeClr val="tx2">
                    <a:lumMod val="60000"/>
                    <a:lumOff val="40000"/>
                  </a:schemeClr>
                </a:solidFill>
                <a:latin typeface="Georgia" pitchFamily="18" charset="0"/>
              </a:rPr>
              <a:t>t</a:t>
            </a:r>
            <a:endParaRPr lang="en-GB" i="1">
              <a:solidFill>
                <a:schemeClr val="tx2">
                  <a:lumMod val="60000"/>
                  <a:lumOff val="40000"/>
                </a:schemeClr>
              </a:solidFill>
              <a:latin typeface="Georgia" pitchFamily="18" charset="0"/>
            </a:endParaRPr>
          </a:p>
        </p:txBody>
      </p:sp>
      <p:sp>
        <p:nvSpPr>
          <p:cNvPr id="9249" name="Rectangle 33"/>
          <p:cNvSpPr>
            <a:spLocks noChangeArrowheads="1"/>
          </p:cNvSpPr>
          <p:nvPr/>
        </p:nvSpPr>
        <p:spPr bwMode="auto">
          <a:xfrm>
            <a:off x="6096000" y="3592513"/>
            <a:ext cx="2103438" cy="369887"/>
          </a:xfrm>
          <a:prstGeom prst="rect">
            <a:avLst/>
          </a:prstGeom>
          <a:noFill/>
          <a:ln w="25400">
            <a:noFill/>
            <a:miter lim="800000"/>
            <a:headEnd/>
            <a:tailEnd/>
          </a:ln>
          <a:effectLst/>
        </p:spPr>
        <p:txBody>
          <a:bodyPr wrap="none">
            <a:spAutoFit/>
          </a:bodyPr>
          <a:lstStyle/>
          <a:p>
            <a:pPr>
              <a:defRPr/>
            </a:pPr>
            <a:r>
              <a:rPr lang="sl-SI" i="1">
                <a:solidFill>
                  <a:schemeClr val="tx2">
                    <a:lumMod val="60000"/>
                    <a:lumOff val="40000"/>
                  </a:schemeClr>
                </a:solidFill>
                <a:latin typeface="Georgia" pitchFamily="18" charset="0"/>
              </a:rPr>
              <a:t>dQ(t</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električni tok</a:t>
            </a:r>
            <a:endParaRPr lang="en-GB">
              <a:solidFill>
                <a:schemeClr val="tx2">
                  <a:lumMod val="60000"/>
                  <a:lumOff val="40000"/>
                </a:schemeClr>
              </a:solidFill>
              <a:latin typeface="+mn-lt"/>
            </a:endParaRPr>
          </a:p>
        </p:txBody>
      </p:sp>
      <p:sp>
        <p:nvSpPr>
          <p:cNvPr id="19" name="Rectangle 1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Rectangle 1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1" name="Rounded Rectangle 2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TextBox 2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4" name="TextBox 23"/>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2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C002FE06-AB4B-48A7-B567-9901AACB766E}"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381000" y="457200"/>
            <a:ext cx="2438400" cy="369888"/>
          </a:xfrm>
          <a:prstGeom prst="rect">
            <a:avLst/>
          </a:prstGeom>
          <a:noFill/>
        </p:spPr>
        <p:txBody>
          <a:bodyPr>
            <a:spAutoFit/>
          </a:bodyPr>
          <a:lstStyle/>
          <a:p>
            <a:pPr>
              <a:defRPr/>
            </a:pPr>
            <a:r>
              <a:rPr lang="en-US" b="1">
                <a:solidFill>
                  <a:schemeClr val="tx2">
                    <a:lumMod val="60000"/>
                    <a:lumOff val="40000"/>
                  </a:schemeClr>
                </a:solidFill>
                <a:latin typeface="+mn-lt"/>
              </a:rPr>
              <a:t>FI</a:t>
            </a:r>
            <a:r>
              <a:rPr lang="sl-SI" b="1">
                <a:solidFill>
                  <a:schemeClr val="tx2">
                    <a:lumMod val="60000"/>
                    <a:lumOff val="40000"/>
                  </a:schemeClr>
                </a:solidFill>
                <a:latin typeface="+mn-lt"/>
              </a:rPr>
              <a:t>ZIKALNI POMEN</a:t>
            </a:r>
          </a:p>
        </p:txBody>
      </p:sp>
      <p:sp>
        <p:nvSpPr>
          <p:cNvPr id="27" name="Right Arrow 26"/>
          <p:cNvSpPr/>
          <p:nvPr/>
        </p:nvSpPr>
        <p:spPr>
          <a:xfrm>
            <a:off x="5029200" y="28194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8" name="Right Arrow 27"/>
          <p:cNvSpPr/>
          <p:nvPr/>
        </p:nvSpPr>
        <p:spPr>
          <a:xfrm>
            <a:off x="5029200" y="32004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9" name="Right Arrow 28"/>
          <p:cNvSpPr/>
          <p:nvPr/>
        </p:nvSpPr>
        <p:spPr>
          <a:xfrm>
            <a:off x="5029200" y="3657600"/>
            <a:ext cx="533400" cy="152400"/>
          </a:xfrm>
          <a:prstGeom prst="rightArrow">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30" name="Text Box 11"/>
          <p:cNvSpPr txBox="1">
            <a:spLocks noChangeArrowheads="1"/>
          </p:cNvSpPr>
          <p:nvPr/>
        </p:nvSpPr>
        <p:spPr bwMode="auto">
          <a:xfrm>
            <a:off x="533400" y="4702175"/>
            <a:ext cx="7924800" cy="369332"/>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Times New Roman"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naraščajoča na intervalu </a:t>
            </a:r>
            <a:r>
              <a:rPr lang="sl-SI" i="1" smtClean="0">
                <a:solidFill>
                  <a:schemeClr val="tx2">
                    <a:lumMod val="60000"/>
                    <a:lumOff val="40000"/>
                  </a:schemeClr>
                </a:solidFill>
                <a:latin typeface="Georgia" pitchFamily="18" charset="0"/>
              </a:rPr>
              <a:t>I, </a:t>
            </a:r>
            <a:r>
              <a:rPr lang="sl-SI" smtClean="0">
                <a:solidFill>
                  <a:schemeClr val="tx2">
                    <a:lumMod val="60000"/>
                    <a:lumOff val="40000"/>
                  </a:schemeClr>
                </a:solidFill>
              </a:rPr>
              <a:t> </a:t>
            </a:r>
            <a:r>
              <a:rPr lang="sl-SI" smtClean="0">
                <a:solidFill>
                  <a:schemeClr val="tx2">
                    <a:lumMod val="60000"/>
                    <a:lumOff val="40000"/>
                  </a:schemeClr>
                </a:solidFill>
                <a:latin typeface="+mn-lt"/>
              </a:rPr>
              <a:t>ki vsebuje točko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 </a:t>
            </a:r>
            <a:r>
              <a:rPr lang="sl-SI">
                <a:solidFill>
                  <a:srgbClr val="1F497D">
                    <a:lumMod val="60000"/>
                    <a:lumOff val="40000"/>
                  </a:srgbClr>
                </a:solidFill>
                <a:latin typeface="Calibri"/>
              </a:rPr>
              <a:t>(tj.  lokalno  naraščajoča pri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endParaRPr lang="en-GB">
              <a:solidFill>
                <a:schemeClr val="tx2">
                  <a:lumMod val="60000"/>
                  <a:lumOff val="40000"/>
                </a:schemeClr>
              </a:solidFill>
            </a:endParaRPr>
          </a:p>
        </p:txBody>
      </p:sp>
      <p:graphicFrame>
        <p:nvGraphicFramePr>
          <p:cNvPr id="31" name="Object 26"/>
          <p:cNvGraphicFramePr>
            <a:graphicFrameLocks noChangeAspect="1"/>
          </p:cNvGraphicFramePr>
          <p:nvPr/>
        </p:nvGraphicFramePr>
        <p:xfrm>
          <a:off x="1423988" y="5235575"/>
          <a:ext cx="3768725" cy="762000"/>
        </p:xfrm>
        <a:graphic>
          <a:graphicData uri="http://schemas.openxmlformats.org/presentationml/2006/ole">
            <mc:AlternateContent xmlns:mc="http://schemas.openxmlformats.org/markup-compatibility/2006">
              <mc:Choice xmlns:v="urn:schemas-microsoft-com:vml" Requires="v">
                <p:oleObj spid="_x0000_s2177" name="Equation" r:id="rId7" imgW="2133360" imgH="431640" progId="Equation.DSMT4">
                  <p:embed/>
                </p:oleObj>
              </mc:Choice>
              <mc:Fallback>
                <p:oleObj name="Equation" r:id="rId7" imgW="2133360" imgH="43164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3988" y="5235575"/>
                        <a:ext cx="37687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7"/>
          <p:cNvGraphicFramePr>
            <a:graphicFrameLocks noChangeAspect="1"/>
          </p:cNvGraphicFramePr>
          <p:nvPr/>
        </p:nvGraphicFramePr>
        <p:xfrm>
          <a:off x="6376988" y="5387975"/>
          <a:ext cx="1776412" cy="403225"/>
        </p:xfrm>
        <a:graphic>
          <a:graphicData uri="http://schemas.openxmlformats.org/presentationml/2006/ole">
            <mc:AlternateContent xmlns:mc="http://schemas.openxmlformats.org/markup-compatibility/2006">
              <mc:Choice xmlns:v="urn:schemas-microsoft-com:vml" Requires="v">
                <p:oleObj spid="_x0000_s2178" name="Equation" r:id="rId9" imgW="1002960" imgH="228600" progId="Equation.DSMT4">
                  <p:embed/>
                </p:oleObj>
              </mc:Choice>
              <mc:Fallback>
                <p:oleObj name="Equation" r:id="rId9" imgW="1002960" imgH="228600" progId="Equation.DSMT4">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988" y="5387975"/>
                        <a:ext cx="17764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381000" y="4244975"/>
            <a:ext cx="2438400" cy="369888"/>
          </a:xfrm>
          <a:prstGeom prst="rect">
            <a:avLst/>
          </a:prstGeom>
          <a:noFill/>
        </p:spPr>
        <p:txBody>
          <a:bodyPr>
            <a:spAutoFit/>
          </a:bodyPr>
          <a:lstStyle/>
          <a:p>
            <a:pPr>
              <a:defRPr/>
            </a:pPr>
            <a:r>
              <a:rPr lang="sl-SI" b="1">
                <a:solidFill>
                  <a:schemeClr val="tx2">
                    <a:lumMod val="60000"/>
                    <a:lumOff val="40000"/>
                  </a:schemeClr>
                </a:solidFill>
                <a:latin typeface="+mn-lt"/>
              </a:rPr>
              <a:t>ANALITIČNI   POMEN</a:t>
            </a:r>
          </a:p>
        </p:txBody>
      </p:sp>
      <p:sp>
        <p:nvSpPr>
          <p:cNvPr id="34" name="Text Box 11"/>
          <p:cNvSpPr txBox="1">
            <a:spLocks noChangeArrowheads="1"/>
          </p:cNvSpPr>
          <p:nvPr/>
        </p:nvSpPr>
        <p:spPr bwMode="auto">
          <a:xfrm>
            <a:off x="533400" y="5972175"/>
            <a:ext cx="6400800" cy="369888"/>
          </a:xfrm>
          <a:prstGeom prst="rect">
            <a:avLst/>
          </a:prstGeom>
          <a:noFill/>
          <a:ln w="25400">
            <a:noFill/>
            <a:miter lim="800000"/>
            <a:headEnd/>
            <a:tailEnd/>
          </a:ln>
          <a:effectLst/>
        </p:spPr>
        <p:txBody>
          <a:bodyPr>
            <a:spAutoFit/>
          </a:bodyPr>
          <a:lstStyle/>
          <a:p>
            <a:pPr>
              <a:defRPr/>
            </a:pPr>
            <a:r>
              <a:rPr lang="sl-SI">
                <a:solidFill>
                  <a:srgbClr val="1F497D">
                    <a:lumMod val="60000"/>
                    <a:lumOff val="40000"/>
                  </a:srgbClr>
                </a:solidFill>
                <a:latin typeface="Calibri"/>
              </a:rPr>
              <a:t>Podobno,  če je  </a:t>
            </a:r>
            <a:r>
              <a:rPr lang="sl-SI" i="1">
                <a:solidFill>
                  <a:schemeClr val="tx2">
                    <a:lumMod val="60000"/>
                    <a:lumOff val="40000"/>
                  </a:schemeClr>
                </a:solidFill>
                <a:latin typeface="Times New Roman" pitchFamily="18" charset="0"/>
              </a:rPr>
              <a:t>f</a:t>
            </a:r>
            <a:r>
              <a:rPr lang="sl-SI">
                <a:solidFill>
                  <a:schemeClr val="tx2">
                    <a:lumMod val="60000"/>
                    <a:lumOff val="40000"/>
                  </a:schemeClr>
                </a:solidFill>
              </a:rPr>
              <a:t>  </a:t>
            </a:r>
            <a:r>
              <a:rPr lang="sl-SI">
                <a:solidFill>
                  <a:schemeClr val="tx2">
                    <a:lumMod val="60000"/>
                    <a:lumOff val="40000"/>
                  </a:schemeClr>
                </a:solidFill>
                <a:latin typeface="+mn-lt"/>
              </a:rPr>
              <a:t>lokalno  padajoča  okoli </a:t>
            </a:r>
            <a:r>
              <a:rPr lang="sl-SI" smtClean="0">
                <a:solidFill>
                  <a:schemeClr val="tx2">
                    <a:lumMod val="60000"/>
                    <a:lumOff val="40000"/>
                  </a:schemeClr>
                </a:solidFill>
                <a:latin typeface="+mn-lt"/>
              </a:rPr>
              <a:t> </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rPr>
              <a:t> </a:t>
            </a:r>
            <a:endParaRPr lang="en-GB">
              <a:solidFill>
                <a:schemeClr val="tx2">
                  <a:lumMod val="60000"/>
                  <a:lumOff val="40000"/>
                </a:schemeClr>
              </a:solidFill>
            </a:endParaRPr>
          </a:p>
        </p:txBody>
      </p:sp>
      <p:graphicFrame>
        <p:nvGraphicFramePr>
          <p:cNvPr id="35" name="Object 28"/>
          <p:cNvGraphicFramePr>
            <a:graphicFrameLocks noChangeAspect="1"/>
          </p:cNvGraphicFramePr>
          <p:nvPr/>
        </p:nvGraphicFramePr>
        <p:xfrm>
          <a:off x="6376988" y="5943600"/>
          <a:ext cx="1776412" cy="403225"/>
        </p:xfrm>
        <a:graphic>
          <a:graphicData uri="http://schemas.openxmlformats.org/presentationml/2006/ole">
            <mc:AlternateContent xmlns:mc="http://schemas.openxmlformats.org/markup-compatibility/2006">
              <mc:Choice xmlns:v="urn:schemas-microsoft-com:vml" Requires="v">
                <p:oleObj spid="_x0000_s2179" name="Equation" r:id="rId11" imgW="1002960" imgH="228600" progId="Equation.DSMT4">
                  <p:embed/>
                </p:oleObj>
              </mc:Choice>
              <mc:Fallback>
                <p:oleObj name="Equation" r:id="rId11" imgW="1002960" imgH="228600"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6988" y="5943600"/>
                        <a:ext cx="1776412"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Connector 36"/>
          <p:cNvCxnSpPr/>
          <p:nvPr/>
        </p:nvCxnSpPr>
        <p:spPr>
          <a:xfrm>
            <a:off x="200025" y="4114800"/>
            <a:ext cx="87471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40" name="Picture 5" descr="C:\Users\rca\AppData\Local\Microsoft\Windows\Temporary Internet Files\Content.IE5\24T7L8TR\MC900442159[1].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40" grpId="0"/>
      <p:bldP spid="9241" grpId="0"/>
      <p:bldP spid="9245" grpId="0"/>
      <p:bldP spid="9246" grpId="0"/>
      <p:bldP spid="9248" grpId="0"/>
      <p:bldP spid="9249" grpId="0"/>
      <p:bldP spid="26" grpId="0"/>
      <p:bldP spid="27" grpId="0" animBg="1"/>
      <p:bldP spid="28" grpId="0" animBg="1"/>
      <p:bldP spid="29" grpId="0" animBg="1"/>
      <p:bldP spid="30" grpId="0"/>
      <p:bldP spid="33"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a:spLocks/>
          </p:cNvSpPr>
          <p:nvPr/>
        </p:nvSpPr>
        <p:spPr>
          <a:xfrm>
            <a:off x="306388" y="457200"/>
            <a:ext cx="8534400" cy="594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49160" name="Rectangle 2"/>
          <p:cNvSpPr>
            <a:spLocks noChangeArrowheads="1"/>
          </p:cNvSpPr>
          <p:nvPr/>
        </p:nvSpPr>
        <p:spPr bwMode="auto">
          <a:xfrm>
            <a:off x="428625" y="576263"/>
            <a:ext cx="7650163" cy="369887"/>
          </a:xfrm>
          <a:prstGeom prst="rect">
            <a:avLst/>
          </a:prstGeom>
          <a:noFill/>
          <a:ln w="19050">
            <a:noFill/>
            <a:miter lim="800000"/>
            <a:headEnd/>
            <a:tailEnd/>
          </a:ln>
        </p:spPr>
        <p:txBody>
          <a:bodyPr wrap="none">
            <a:spAutoFit/>
          </a:bodyPr>
          <a:lstStyle/>
          <a:p>
            <a:pPr>
              <a:defRPr/>
            </a:pPr>
            <a:r>
              <a:rPr lang="sl-SI" dirty="0">
                <a:solidFill>
                  <a:schemeClr val="tx2">
                    <a:lumMod val="60000"/>
                    <a:lumOff val="40000"/>
                  </a:schemeClr>
                </a:solidFill>
                <a:latin typeface="+mn-lt"/>
              </a:rPr>
              <a:t>Določi prostornino enega mola CO</a:t>
            </a:r>
            <a:r>
              <a:rPr lang="sl-SI" baseline="-25000" dirty="0">
                <a:solidFill>
                  <a:schemeClr val="tx2">
                    <a:lumMod val="60000"/>
                    <a:lumOff val="40000"/>
                  </a:schemeClr>
                </a:solidFill>
                <a:latin typeface="+mn-lt"/>
              </a:rPr>
              <a:t>2</a:t>
            </a:r>
            <a:r>
              <a:rPr lang="sl-SI" dirty="0">
                <a:solidFill>
                  <a:schemeClr val="tx2">
                    <a:lumMod val="60000"/>
                    <a:lumOff val="40000"/>
                  </a:schemeClr>
                </a:solidFill>
                <a:latin typeface="+mn-lt"/>
              </a:rPr>
              <a:t> pri temperaturi 50</a:t>
            </a:r>
            <a:r>
              <a:rPr lang="sl-SI" baseline="50000" dirty="0">
                <a:solidFill>
                  <a:schemeClr val="tx2">
                    <a:lumMod val="60000"/>
                    <a:lumOff val="40000"/>
                  </a:schemeClr>
                </a:solidFill>
                <a:latin typeface="+mn-lt"/>
              </a:rPr>
              <a:t>o</a:t>
            </a:r>
            <a:r>
              <a:rPr lang="sl-SI" dirty="0">
                <a:solidFill>
                  <a:schemeClr val="tx2">
                    <a:lumMod val="60000"/>
                    <a:lumOff val="40000"/>
                  </a:schemeClr>
                </a:solidFill>
                <a:latin typeface="+mn-lt"/>
              </a:rPr>
              <a:t>C in pritisku 20 atmosfer.</a:t>
            </a:r>
            <a:endParaRPr lang="en-GB" dirty="0">
              <a:solidFill>
                <a:schemeClr val="tx2">
                  <a:lumMod val="60000"/>
                  <a:lumOff val="40000"/>
                </a:schemeClr>
              </a:solidFill>
              <a:latin typeface="+mn-lt"/>
            </a:endParaRPr>
          </a:p>
        </p:txBody>
      </p:sp>
      <p:sp>
        <p:nvSpPr>
          <p:cNvPr id="49161" name="Rectangle 3"/>
          <p:cNvSpPr>
            <a:spLocks noChangeArrowheads="1"/>
          </p:cNvSpPr>
          <p:nvPr/>
        </p:nvSpPr>
        <p:spPr bwMode="auto">
          <a:xfrm>
            <a:off x="457200" y="1019175"/>
            <a:ext cx="4343400" cy="830997"/>
          </a:xfrm>
          <a:prstGeom prst="rect">
            <a:avLst/>
          </a:prstGeom>
          <a:noFill/>
          <a:ln w="9525">
            <a:noFill/>
            <a:miter lim="800000"/>
            <a:headEnd/>
            <a:tailEnd/>
          </a:ln>
        </p:spPr>
        <p:txBody>
          <a:bodyPr wrap="square">
            <a:spAutoFit/>
          </a:bodyPr>
          <a:lstStyle/>
          <a:p>
            <a:pPr>
              <a:defRPr/>
            </a:pPr>
            <a:r>
              <a:rPr lang="sl-SI" sz="1600" dirty="0">
                <a:solidFill>
                  <a:schemeClr val="tx2">
                    <a:lumMod val="60000"/>
                    <a:lumOff val="40000"/>
                  </a:schemeClr>
                </a:solidFill>
                <a:latin typeface="+mn-lt"/>
              </a:rPr>
              <a:t>Pri teh pogojih se CO</a:t>
            </a:r>
            <a:r>
              <a:rPr lang="sl-SI" sz="1600" baseline="-25000" dirty="0">
                <a:solidFill>
                  <a:schemeClr val="tx2">
                    <a:lumMod val="60000"/>
                    <a:lumOff val="40000"/>
                  </a:schemeClr>
                </a:solidFill>
                <a:latin typeface="+mn-lt"/>
              </a:rPr>
              <a:t>2</a:t>
            </a:r>
            <a:r>
              <a:rPr lang="sl-SI" sz="1600" dirty="0">
                <a:solidFill>
                  <a:schemeClr val="tx2">
                    <a:lumMod val="60000"/>
                    <a:lumOff val="40000"/>
                  </a:schemeClr>
                </a:solidFill>
                <a:latin typeface="+mn-lt"/>
              </a:rPr>
              <a:t> ne obnaša kot idealni </a:t>
            </a:r>
            <a:r>
              <a:rPr lang="en-US" sz="1600" dirty="0">
                <a:solidFill>
                  <a:schemeClr val="tx2">
                    <a:lumMod val="60000"/>
                    <a:lumOff val="40000"/>
                  </a:schemeClr>
                </a:solidFill>
                <a:latin typeface="+mn-lt"/>
              </a:rPr>
              <a:t> </a:t>
            </a:r>
            <a:r>
              <a:rPr lang="sl-SI" sz="1600" dirty="0" smtClean="0">
                <a:solidFill>
                  <a:schemeClr val="tx2">
                    <a:lumMod val="60000"/>
                    <a:lumOff val="40000"/>
                  </a:schemeClr>
                </a:solidFill>
                <a:latin typeface="+mn-lt"/>
              </a:rPr>
              <a:t>plin   z  enačbo </a:t>
            </a:r>
            <a:r>
              <a:rPr lang="sl-SI" sz="1600" i="1" dirty="0" smtClean="0">
                <a:solidFill>
                  <a:schemeClr val="tx2">
                    <a:lumMod val="60000"/>
                    <a:lumOff val="40000"/>
                  </a:schemeClr>
                </a:solidFill>
                <a:latin typeface="Georgia" pitchFamily="18" charset="0"/>
              </a:rPr>
              <a:t>pV=nRT</a:t>
            </a:r>
            <a:r>
              <a:rPr lang="sl-SI" sz="1600" dirty="0" smtClean="0">
                <a:solidFill>
                  <a:schemeClr val="tx2">
                    <a:lumMod val="60000"/>
                    <a:lumOff val="40000"/>
                  </a:schemeClr>
                </a:solidFill>
                <a:latin typeface="+mn-lt"/>
              </a:rPr>
              <a:t>,  zato potrebujemo Van </a:t>
            </a:r>
            <a:r>
              <a:rPr lang="sl-SI" sz="1600" dirty="0">
                <a:solidFill>
                  <a:schemeClr val="tx2">
                    <a:lumMod val="60000"/>
                    <a:lumOff val="40000"/>
                  </a:schemeClr>
                </a:solidFill>
                <a:latin typeface="+mn-lt"/>
              </a:rPr>
              <a:t>der </a:t>
            </a:r>
            <a:r>
              <a:rPr lang="sl-SI" sz="1600" dirty="0" smtClean="0">
                <a:solidFill>
                  <a:schemeClr val="tx2">
                    <a:lumMod val="60000"/>
                    <a:lumOff val="40000"/>
                  </a:schemeClr>
                </a:solidFill>
                <a:latin typeface="+mn-lt"/>
              </a:rPr>
              <a:t>Waalsovo korekcijo:</a:t>
            </a:r>
            <a:endParaRPr lang="en-GB" sz="1600" dirty="0">
              <a:solidFill>
                <a:schemeClr val="tx2">
                  <a:lumMod val="60000"/>
                  <a:lumOff val="40000"/>
                </a:schemeClr>
              </a:solidFill>
              <a:latin typeface="+mn-lt"/>
            </a:endParaRPr>
          </a:p>
        </p:txBody>
      </p:sp>
      <p:cxnSp>
        <p:nvCxnSpPr>
          <p:cNvPr id="48141" name="AutoShape 22"/>
          <p:cNvCxnSpPr>
            <a:cxnSpLocks noChangeShapeType="1"/>
          </p:cNvCxnSpPr>
          <p:nvPr/>
        </p:nvCxnSpPr>
        <p:spPr bwMode="auto">
          <a:xfrm rot="16200000" flipH="1">
            <a:off x="496094" y="5531871"/>
            <a:ext cx="606425" cy="350837"/>
          </a:xfrm>
          <a:prstGeom prst="curvedConnector2">
            <a:avLst/>
          </a:prstGeom>
          <a:noFill/>
          <a:ln w="9525">
            <a:solidFill>
              <a:schemeClr val="bg1"/>
            </a:solidFill>
            <a:round/>
            <a:headEnd/>
            <a:tailEnd type="triangle" w="med" len="med"/>
          </a:ln>
        </p:spPr>
      </p:cxnSp>
      <p:sp>
        <p:nvSpPr>
          <p:cNvPr id="49165" name="Rectangle 23"/>
          <p:cNvSpPr>
            <a:spLocks noChangeArrowheads="1"/>
          </p:cNvSpPr>
          <p:nvPr/>
        </p:nvSpPr>
        <p:spPr bwMode="auto">
          <a:xfrm>
            <a:off x="5638800" y="5867400"/>
            <a:ext cx="2187575" cy="338138"/>
          </a:xfrm>
          <a:prstGeom prst="rect">
            <a:avLst/>
          </a:prstGeom>
          <a:noFill/>
          <a:ln w="12700">
            <a:solidFill>
              <a:schemeClr val="accent1"/>
            </a:solidFill>
            <a:miter lim="800000"/>
            <a:headEnd/>
            <a:tailEnd/>
          </a:ln>
        </p:spPr>
        <p:txBody>
          <a:bodyPr wrap="none">
            <a:spAutoFit/>
          </a:bodyPr>
          <a:lstStyle/>
          <a:p>
            <a:pPr>
              <a:defRPr/>
            </a:pPr>
            <a:r>
              <a:rPr lang="en-US" sz="1600">
                <a:solidFill>
                  <a:schemeClr val="tx2">
                    <a:lumMod val="60000"/>
                    <a:lumOff val="40000"/>
                  </a:schemeClr>
                </a:solidFill>
                <a:latin typeface="+mn-lt"/>
              </a:rPr>
              <a:t>Prostornina je 1.2</a:t>
            </a:r>
            <a:r>
              <a:rPr lang="sl-SI" sz="1600">
                <a:solidFill>
                  <a:schemeClr val="tx2">
                    <a:lumMod val="60000"/>
                    <a:lumOff val="40000"/>
                  </a:schemeClr>
                </a:solidFill>
                <a:latin typeface="+mn-lt"/>
              </a:rPr>
              <a:t>3</a:t>
            </a:r>
            <a:r>
              <a:rPr lang="en-US" sz="1600">
                <a:solidFill>
                  <a:schemeClr val="tx2">
                    <a:lumMod val="60000"/>
                    <a:lumOff val="40000"/>
                  </a:schemeClr>
                </a:solidFill>
                <a:latin typeface="+mn-lt"/>
              </a:rPr>
              <a:t> litra</a:t>
            </a:r>
            <a:r>
              <a:rPr lang="sl-SI" sz="1600">
                <a:solidFill>
                  <a:schemeClr val="tx2">
                    <a:lumMod val="60000"/>
                    <a:lumOff val="40000"/>
                  </a:schemeClr>
                </a:solidFill>
                <a:latin typeface="+mn-lt"/>
              </a:rPr>
              <a:t>.</a:t>
            </a:r>
            <a:endParaRPr lang="en-GB" sz="1600">
              <a:solidFill>
                <a:schemeClr val="tx2">
                  <a:lumMod val="60000"/>
                  <a:lumOff val="40000"/>
                </a:schemeClr>
              </a:solidFill>
              <a:latin typeface="+mn-lt"/>
            </a:endParaRPr>
          </a:p>
        </p:txBody>
      </p:sp>
      <p:graphicFrame>
        <p:nvGraphicFramePr>
          <p:cNvPr id="75804" name="Object 2"/>
          <p:cNvGraphicFramePr>
            <a:graphicFrameLocks noChangeAspect="1"/>
          </p:cNvGraphicFramePr>
          <p:nvPr>
            <p:extLst>
              <p:ext uri="{D42A27DB-BD31-4B8C-83A1-F6EECF244321}">
                <p14:modId xmlns:p14="http://schemas.microsoft.com/office/powerpoint/2010/main" val="3262623037"/>
              </p:ext>
            </p:extLst>
          </p:nvPr>
        </p:nvGraphicFramePr>
        <p:xfrm>
          <a:off x="5257800" y="990600"/>
          <a:ext cx="2590800" cy="671513"/>
        </p:xfrm>
        <a:graphic>
          <a:graphicData uri="http://schemas.openxmlformats.org/presentationml/2006/ole">
            <mc:AlternateContent xmlns:mc="http://schemas.openxmlformats.org/markup-compatibility/2006">
              <mc:Choice xmlns:v="urn:schemas-microsoft-com:vml" Requires="v">
                <p:oleObj spid="_x0000_s90303" name="Equation" r:id="rId3" imgW="1828800" imgH="482400" progId="Equation.DSMT4">
                  <p:embed/>
                </p:oleObj>
              </mc:Choice>
              <mc:Fallback>
                <p:oleObj name="Equation" r:id="rId3" imgW="1828800" imgH="482400" progId="Equation.DSMT4">
                  <p:embed/>
                  <p:pic>
                    <p:nvPicPr>
                      <p:cNvPr id="0" name=""/>
                      <p:cNvPicPr>
                        <a:picLocks noChangeAspect="1" noChangeArrowheads="1"/>
                      </p:cNvPicPr>
                      <p:nvPr/>
                    </p:nvPicPr>
                    <p:blipFill>
                      <a:blip r:embed="rId4"/>
                      <a:srcRect/>
                      <a:stretch>
                        <a:fillRect/>
                      </a:stretch>
                    </p:blipFill>
                    <p:spPr bwMode="auto">
                      <a:xfrm>
                        <a:off x="5257800" y="990600"/>
                        <a:ext cx="25908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7" name="Text Box 29"/>
          <p:cNvSpPr txBox="1">
            <a:spLocks noChangeArrowheads="1"/>
          </p:cNvSpPr>
          <p:nvPr/>
        </p:nvSpPr>
        <p:spPr bwMode="auto">
          <a:xfrm>
            <a:off x="5181600" y="1704975"/>
            <a:ext cx="3581400" cy="276225"/>
          </a:xfrm>
          <a:prstGeom prst="rect">
            <a:avLst/>
          </a:prstGeom>
          <a:noFill/>
          <a:ln w="25400">
            <a:noFill/>
            <a:miter lim="800000"/>
            <a:headEnd/>
            <a:tailEnd/>
          </a:ln>
        </p:spPr>
        <p:txBody>
          <a:bodyPr>
            <a:spAutoFit/>
          </a:bodyPr>
          <a:lstStyle/>
          <a:p>
            <a:pPr>
              <a:defRPr/>
            </a:pPr>
            <a:r>
              <a:rPr lang="en-US" sz="1200" i="1" dirty="0">
                <a:solidFill>
                  <a:srgbClr val="FF0000"/>
                </a:solidFill>
                <a:latin typeface="+mn-lt"/>
              </a:rPr>
              <a:t>a</a:t>
            </a:r>
            <a:r>
              <a:rPr lang="en-US" sz="1200" dirty="0">
                <a:solidFill>
                  <a:schemeClr val="tx2">
                    <a:lumMod val="60000"/>
                    <a:lumOff val="40000"/>
                  </a:schemeClr>
                </a:solidFill>
                <a:latin typeface="+mn-lt"/>
              </a:rPr>
              <a:t> </a:t>
            </a:r>
            <a:r>
              <a:rPr lang="en-US" sz="1200" dirty="0">
                <a:solidFill>
                  <a:schemeClr val="tx2">
                    <a:lumMod val="60000"/>
                    <a:lumOff val="40000"/>
                  </a:schemeClr>
                </a:solidFill>
                <a:latin typeface="+mn-lt"/>
                <a:ea typeface="Arial Unicode MS" pitchFamily="34" charset="-128"/>
                <a:cs typeface="Arial Unicode MS" pitchFamily="34" charset="-128"/>
              </a:rPr>
              <a:t>∼</a:t>
            </a:r>
            <a:r>
              <a:rPr lang="en-US" sz="1200" dirty="0">
                <a:solidFill>
                  <a:schemeClr val="tx2">
                    <a:lumMod val="60000"/>
                    <a:lumOff val="40000"/>
                  </a:schemeClr>
                </a:solidFill>
                <a:latin typeface="+mn-lt"/>
              </a:rPr>
              <a:t> </a:t>
            </a:r>
            <a:r>
              <a:rPr lang="en-US" sz="1200" dirty="0" err="1">
                <a:solidFill>
                  <a:schemeClr val="tx2">
                    <a:lumMod val="60000"/>
                    <a:lumOff val="40000"/>
                  </a:schemeClr>
                </a:solidFill>
                <a:latin typeface="+mn-lt"/>
              </a:rPr>
              <a:t>interakcija</a:t>
            </a:r>
            <a:r>
              <a:rPr lang="en-US" sz="1200" dirty="0">
                <a:solidFill>
                  <a:schemeClr val="tx2">
                    <a:lumMod val="60000"/>
                    <a:lumOff val="40000"/>
                  </a:schemeClr>
                </a:solidFill>
                <a:latin typeface="+mn-lt"/>
              </a:rPr>
              <a:t> med </a:t>
            </a:r>
            <a:r>
              <a:rPr lang="en-US" sz="1200" dirty="0" err="1">
                <a:solidFill>
                  <a:schemeClr val="tx2">
                    <a:lumMod val="60000"/>
                    <a:lumOff val="40000"/>
                  </a:schemeClr>
                </a:solidFill>
                <a:latin typeface="+mn-lt"/>
              </a:rPr>
              <a:t>molekulami</a:t>
            </a:r>
            <a:r>
              <a:rPr lang="sl-SI" sz="1200" dirty="0">
                <a:solidFill>
                  <a:schemeClr val="tx2">
                    <a:lumMod val="60000"/>
                    <a:lumOff val="40000"/>
                  </a:schemeClr>
                </a:solidFill>
                <a:latin typeface="+mn-lt"/>
              </a:rPr>
              <a:t>, </a:t>
            </a:r>
            <a:r>
              <a:rPr lang="en-US" sz="1200" i="1" dirty="0">
                <a:solidFill>
                  <a:srgbClr val="FF0000"/>
                </a:solidFill>
                <a:latin typeface="+mn-lt"/>
              </a:rPr>
              <a:t>b</a:t>
            </a:r>
            <a:r>
              <a:rPr lang="en-US" sz="1200" dirty="0">
                <a:solidFill>
                  <a:schemeClr val="tx2">
                    <a:lumMod val="60000"/>
                    <a:lumOff val="40000"/>
                  </a:schemeClr>
                </a:solidFill>
                <a:latin typeface="+mn-lt"/>
              </a:rPr>
              <a:t> </a:t>
            </a:r>
            <a:r>
              <a:rPr lang="en-US" sz="1200" dirty="0">
                <a:solidFill>
                  <a:schemeClr val="tx2">
                    <a:lumMod val="60000"/>
                    <a:lumOff val="40000"/>
                  </a:schemeClr>
                </a:solidFill>
                <a:latin typeface="+mn-lt"/>
                <a:ea typeface="Arial Unicode MS" pitchFamily="34" charset="-128"/>
                <a:cs typeface="Arial Unicode MS" pitchFamily="34" charset="-128"/>
              </a:rPr>
              <a:t>∼ </a:t>
            </a:r>
            <a:r>
              <a:rPr lang="en-US" sz="1200" dirty="0" err="1">
                <a:solidFill>
                  <a:schemeClr val="tx2">
                    <a:lumMod val="60000"/>
                    <a:lumOff val="40000"/>
                  </a:schemeClr>
                </a:solidFill>
                <a:latin typeface="+mn-lt"/>
                <a:ea typeface="Arial Unicode MS" pitchFamily="34" charset="-128"/>
                <a:cs typeface="Arial Unicode MS" pitchFamily="34" charset="-128"/>
              </a:rPr>
              <a:t>velikost</a:t>
            </a:r>
            <a:r>
              <a:rPr lang="en-US" sz="1200" dirty="0">
                <a:solidFill>
                  <a:schemeClr val="tx2">
                    <a:lumMod val="60000"/>
                    <a:lumOff val="40000"/>
                  </a:schemeClr>
                </a:solidFill>
                <a:latin typeface="+mn-lt"/>
                <a:ea typeface="Arial Unicode MS" pitchFamily="34" charset="-128"/>
                <a:cs typeface="Arial Unicode MS" pitchFamily="34" charset="-128"/>
              </a:rPr>
              <a:t> </a:t>
            </a:r>
            <a:r>
              <a:rPr lang="en-US" sz="1200" dirty="0" err="1">
                <a:solidFill>
                  <a:schemeClr val="tx2">
                    <a:lumMod val="60000"/>
                    <a:lumOff val="40000"/>
                  </a:schemeClr>
                </a:solidFill>
                <a:latin typeface="+mn-lt"/>
                <a:ea typeface="Arial Unicode MS" pitchFamily="34" charset="-128"/>
                <a:cs typeface="Arial Unicode MS" pitchFamily="34" charset="-128"/>
              </a:rPr>
              <a:t>molekule</a:t>
            </a:r>
            <a:endParaRPr lang="en-GB" sz="1200" dirty="0">
              <a:solidFill>
                <a:schemeClr val="tx2">
                  <a:lumMod val="60000"/>
                  <a:lumOff val="40000"/>
                </a:schemeClr>
              </a:solidFill>
              <a:latin typeface="+mn-lt"/>
              <a:ea typeface="Arial Unicode MS" pitchFamily="34" charset="-128"/>
              <a:cs typeface="Arial Unicode MS" pitchFamily="34" charset="-128"/>
            </a:endParaRPr>
          </a:p>
        </p:txBody>
      </p:sp>
      <p:graphicFrame>
        <p:nvGraphicFramePr>
          <p:cNvPr id="75807" name="Object 3"/>
          <p:cNvGraphicFramePr>
            <a:graphicFrameLocks noChangeAspect="1"/>
          </p:cNvGraphicFramePr>
          <p:nvPr>
            <p:extLst>
              <p:ext uri="{D42A27DB-BD31-4B8C-83A1-F6EECF244321}">
                <p14:modId xmlns:p14="http://schemas.microsoft.com/office/powerpoint/2010/main" val="2096328488"/>
              </p:ext>
            </p:extLst>
          </p:nvPr>
        </p:nvGraphicFramePr>
        <p:xfrm>
          <a:off x="533400" y="2047874"/>
          <a:ext cx="5592762" cy="631825"/>
        </p:xfrm>
        <a:graphic>
          <a:graphicData uri="http://schemas.openxmlformats.org/presentationml/2006/ole">
            <mc:AlternateContent xmlns:mc="http://schemas.openxmlformats.org/markup-compatibility/2006">
              <mc:Choice xmlns:v="urn:schemas-microsoft-com:vml" Requires="v">
                <p:oleObj spid="_x0000_s90304" name="Equation" r:id="rId5" imgW="3759120" imgH="431640" progId="Equation.DSMT4">
                  <p:embed/>
                </p:oleObj>
              </mc:Choice>
              <mc:Fallback>
                <p:oleObj name="Equation" r:id="rId5" imgW="3759120" imgH="431640" progId="Equation.DSMT4">
                  <p:embed/>
                  <p:pic>
                    <p:nvPicPr>
                      <p:cNvPr id="0" name=""/>
                      <p:cNvPicPr>
                        <a:picLocks noChangeAspect="1" noChangeArrowheads="1"/>
                      </p:cNvPicPr>
                      <p:nvPr/>
                    </p:nvPicPr>
                    <p:blipFill>
                      <a:blip r:embed="rId6"/>
                      <a:srcRect/>
                      <a:stretch>
                        <a:fillRect/>
                      </a:stretch>
                    </p:blipFill>
                    <p:spPr bwMode="auto">
                      <a:xfrm>
                        <a:off x="533400" y="2047874"/>
                        <a:ext cx="55927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810" name="Object 4"/>
          <p:cNvGraphicFramePr>
            <a:graphicFrameLocks noChangeAspect="1"/>
          </p:cNvGraphicFramePr>
          <p:nvPr>
            <p:extLst>
              <p:ext uri="{D42A27DB-BD31-4B8C-83A1-F6EECF244321}">
                <p14:modId xmlns:p14="http://schemas.microsoft.com/office/powerpoint/2010/main" val="233863439"/>
              </p:ext>
            </p:extLst>
          </p:nvPr>
        </p:nvGraphicFramePr>
        <p:xfrm>
          <a:off x="655638" y="2895600"/>
          <a:ext cx="3754437" cy="377825"/>
        </p:xfrm>
        <a:graphic>
          <a:graphicData uri="http://schemas.openxmlformats.org/presentationml/2006/ole">
            <mc:AlternateContent xmlns:mc="http://schemas.openxmlformats.org/markup-compatibility/2006">
              <mc:Choice xmlns:v="urn:schemas-microsoft-com:vml" Requires="v">
                <p:oleObj spid="_x0000_s90305" name="Equation" r:id="rId7" imgW="2463480" imgH="253800" progId="Equation.DSMT4">
                  <p:embed/>
                </p:oleObj>
              </mc:Choice>
              <mc:Fallback>
                <p:oleObj name="Equation" r:id="rId7" imgW="2463480" imgH="253800" progId="Equation.DSMT4">
                  <p:embed/>
                  <p:pic>
                    <p:nvPicPr>
                      <p:cNvPr id="0" name=""/>
                      <p:cNvPicPr>
                        <a:picLocks noChangeAspect="1" noChangeArrowheads="1"/>
                      </p:cNvPicPr>
                      <p:nvPr/>
                    </p:nvPicPr>
                    <p:blipFill>
                      <a:blip r:embed="rId8"/>
                      <a:srcRect/>
                      <a:stretch>
                        <a:fillRect/>
                      </a:stretch>
                    </p:blipFill>
                    <p:spPr bwMode="auto">
                      <a:xfrm>
                        <a:off x="655638" y="2895600"/>
                        <a:ext cx="3754437" cy="377825"/>
                      </a:xfrm>
                      <a:prstGeom prst="rect">
                        <a:avLst/>
                      </a:prstGeom>
                      <a:noFill/>
                    </p:spPr>
                  </p:pic>
                </p:oleObj>
              </mc:Fallback>
            </mc:AlternateContent>
          </a:graphicData>
        </a:graphic>
      </p:graphicFrame>
      <p:graphicFrame>
        <p:nvGraphicFramePr>
          <p:cNvPr id="75812" name="Object 5"/>
          <p:cNvGraphicFramePr>
            <a:graphicFrameLocks noChangeAspect="1"/>
          </p:cNvGraphicFramePr>
          <p:nvPr>
            <p:extLst>
              <p:ext uri="{D42A27DB-BD31-4B8C-83A1-F6EECF244321}">
                <p14:modId xmlns:p14="http://schemas.microsoft.com/office/powerpoint/2010/main" val="92136975"/>
              </p:ext>
            </p:extLst>
          </p:nvPr>
        </p:nvGraphicFramePr>
        <p:xfrm>
          <a:off x="1404097" y="3916362"/>
          <a:ext cx="1815353" cy="685800"/>
        </p:xfrm>
        <a:graphic>
          <a:graphicData uri="http://schemas.openxmlformats.org/presentationml/2006/ole">
            <mc:AlternateContent xmlns:mc="http://schemas.openxmlformats.org/markup-compatibility/2006">
              <mc:Choice xmlns:v="urn:schemas-microsoft-com:vml" Requires="v">
                <p:oleObj spid="_x0000_s90306" name="Equation" r:id="rId9" imgW="1218960" imgH="469800" progId="Equation.DSMT4">
                  <p:embed/>
                </p:oleObj>
              </mc:Choice>
              <mc:Fallback>
                <p:oleObj name="Equation" r:id="rId9" imgW="1218960" imgH="469800" progId="Equation.DSMT4">
                  <p:embed/>
                  <p:pic>
                    <p:nvPicPr>
                      <p:cNvPr id="0" name=""/>
                      <p:cNvPicPr>
                        <a:picLocks noChangeAspect="1" noChangeArrowheads="1"/>
                      </p:cNvPicPr>
                      <p:nvPr/>
                    </p:nvPicPr>
                    <p:blipFill>
                      <a:blip r:embed="rId10"/>
                      <a:srcRect/>
                      <a:stretch>
                        <a:fillRect/>
                      </a:stretch>
                    </p:blipFill>
                    <p:spPr bwMode="auto">
                      <a:xfrm>
                        <a:off x="1404097" y="3916362"/>
                        <a:ext cx="1815353" cy="685800"/>
                      </a:xfrm>
                      <a:prstGeom prst="rect">
                        <a:avLst/>
                      </a:prstGeom>
                      <a:noFill/>
                    </p:spPr>
                  </p:pic>
                </p:oleObj>
              </mc:Fallback>
            </mc:AlternateContent>
          </a:graphicData>
        </a:graphic>
      </p:graphicFrame>
      <p:sp>
        <p:nvSpPr>
          <p:cNvPr id="49171" name="Rectangle 37"/>
          <p:cNvSpPr>
            <a:spLocks noChangeArrowheads="1"/>
          </p:cNvSpPr>
          <p:nvPr/>
        </p:nvSpPr>
        <p:spPr bwMode="auto">
          <a:xfrm>
            <a:off x="533400" y="4724400"/>
            <a:ext cx="6707188" cy="338138"/>
          </a:xfrm>
          <a:prstGeom prst="rect">
            <a:avLst/>
          </a:prstGeom>
          <a:noFill/>
          <a:ln w="25400">
            <a:noFill/>
            <a:miter lim="800000"/>
            <a:headEnd/>
            <a:tailEnd/>
          </a:ln>
        </p:spPr>
        <p:txBody>
          <a:bodyPr wrap="none">
            <a:spAutoFit/>
          </a:bodyPr>
          <a:lstStyle/>
          <a:p>
            <a:pPr>
              <a:defRPr/>
            </a:pPr>
            <a:r>
              <a:rPr lang="en-US" sz="1600" dirty="0" err="1">
                <a:solidFill>
                  <a:schemeClr val="tx2">
                    <a:lumMod val="60000"/>
                    <a:lumOff val="40000"/>
                  </a:schemeClr>
                </a:solidFill>
                <a:latin typeface="+mn-lt"/>
              </a:rPr>
              <a:t>Kot</a:t>
            </a:r>
            <a:r>
              <a:rPr lang="en-US" sz="1600" dirty="0">
                <a:solidFill>
                  <a:schemeClr val="tx2">
                    <a:lumMod val="60000"/>
                    <a:lumOff val="40000"/>
                  </a:schemeClr>
                </a:solidFill>
                <a:latin typeface="+mn-lt"/>
              </a:rPr>
              <a:t> </a:t>
            </a:r>
            <a:r>
              <a:rPr lang="sl-SI" sz="1600" dirty="0">
                <a:solidFill>
                  <a:schemeClr val="tx2">
                    <a:lumMod val="60000"/>
                    <a:lumOff val="40000"/>
                  </a:schemeClr>
                </a:solidFill>
                <a:latin typeface="+mn-lt"/>
              </a:rPr>
              <a:t>začetni približek vzamemo prostornino po enačbi idealnega </a:t>
            </a:r>
            <a:r>
              <a:rPr lang="sl-SI" sz="1600" dirty="0" smtClean="0">
                <a:solidFill>
                  <a:schemeClr val="tx2">
                    <a:lumMod val="60000"/>
                    <a:lumOff val="40000"/>
                  </a:schemeClr>
                </a:solidFill>
                <a:latin typeface="+mn-lt"/>
              </a:rPr>
              <a:t>plina </a:t>
            </a:r>
            <a:r>
              <a:rPr lang="sl-SI" sz="1600" i="1" dirty="0">
                <a:solidFill>
                  <a:schemeClr val="tx2">
                    <a:lumMod val="60000"/>
                    <a:lumOff val="40000"/>
                  </a:schemeClr>
                </a:solidFill>
                <a:latin typeface="Georgia" pitchFamily="18" charset="0"/>
              </a:rPr>
              <a:t>pV=nRT</a:t>
            </a:r>
            <a:endParaRPr lang="en-GB" sz="1600" dirty="0">
              <a:solidFill>
                <a:schemeClr val="tx2">
                  <a:lumMod val="60000"/>
                  <a:lumOff val="40000"/>
                </a:schemeClr>
              </a:solidFill>
              <a:latin typeface="+mn-lt"/>
            </a:endParaRPr>
          </a:p>
        </p:txBody>
      </p:sp>
      <p:graphicFrame>
        <p:nvGraphicFramePr>
          <p:cNvPr id="75816" name="Object 6"/>
          <p:cNvGraphicFramePr>
            <a:graphicFrameLocks noChangeAspect="1"/>
          </p:cNvGraphicFramePr>
          <p:nvPr>
            <p:extLst>
              <p:ext uri="{D42A27DB-BD31-4B8C-83A1-F6EECF244321}">
                <p14:modId xmlns:p14="http://schemas.microsoft.com/office/powerpoint/2010/main" val="2600665959"/>
              </p:ext>
            </p:extLst>
          </p:nvPr>
        </p:nvGraphicFramePr>
        <p:xfrm>
          <a:off x="677862" y="5177726"/>
          <a:ext cx="2141538" cy="529563"/>
        </p:xfrm>
        <a:graphic>
          <a:graphicData uri="http://schemas.openxmlformats.org/presentationml/2006/ole">
            <mc:AlternateContent xmlns:mc="http://schemas.openxmlformats.org/markup-compatibility/2006">
              <mc:Choice xmlns:v="urn:schemas-microsoft-com:vml" Requires="v">
                <p:oleObj spid="_x0000_s90307" name="Equation" r:id="rId11" imgW="1803240" imgH="393480" progId="Equation.DSMT4">
                  <p:embed/>
                </p:oleObj>
              </mc:Choice>
              <mc:Fallback>
                <p:oleObj name="Equation" r:id="rId11" imgW="1803240" imgH="393480" progId="Equation.DSMT4">
                  <p:embed/>
                  <p:pic>
                    <p:nvPicPr>
                      <p:cNvPr id="0" name=""/>
                      <p:cNvPicPr>
                        <a:picLocks noChangeAspect="1" noChangeArrowheads="1"/>
                      </p:cNvPicPr>
                      <p:nvPr/>
                    </p:nvPicPr>
                    <p:blipFill>
                      <a:blip r:embed="rId12"/>
                      <a:srcRect/>
                      <a:stretch>
                        <a:fillRect/>
                      </a:stretch>
                    </p:blipFill>
                    <p:spPr bwMode="auto">
                      <a:xfrm>
                        <a:off x="677862" y="5177726"/>
                        <a:ext cx="2141538" cy="529563"/>
                      </a:xfrm>
                      <a:prstGeom prst="rect">
                        <a:avLst/>
                      </a:prstGeom>
                      <a:noFill/>
                    </p:spPr>
                  </p:pic>
                </p:oleObj>
              </mc:Fallback>
            </mc:AlternateContent>
          </a:graphicData>
        </a:graphic>
      </p:graphicFrame>
      <p:sp>
        <p:nvSpPr>
          <p:cNvPr id="22" name="Rectangle 2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3" name="Rectangle 2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4" name="Rounded Rectangle 2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6" name="TextBox 2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FBC2BF30-CBFF-4055-9904-858F38367A23}"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40</a:t>
            </a:fld>
            <a:endParaRPr lang="en-US" sz="1200" b="1">
              <a:solidFill>
                <a:schemeClr val="bg1"/>
              </a:solidFill>
              <a:effectLst>
                <a:outerShdw blurRad="38100" dist="38100" dir="2700000" algn="tl">
                  <a:srgbClr val="000000">
                    <a:alpha val="43137"/>
                  </a:srgbClr>
                </a:outerShdw>
              </a:effectLst>
              <a:latin typeface="+mn-lt"/>
            </a:endParaRPr>
          </a:p>
        </p:txBody>
      </p:sp>
      <p:sp>
        <p:nvSpPr>
          <p:cNvPr id="30" name="Rectangle 32"/>
          <p:cNvSpPr>
            <a:spLocks noChangeArrowheads="1"/>
          </p:cNvSpPr>
          <p:nvPr/>
        </p:nvSpPr>
        <p:spPr bwMode="auto">
          <a:xfrm>
            <a:off x="5334000" y="2819400"/>
            <a:ext cx="3352800" cy="1631216"/>
          </a:xfrm>
          <a:prstGeom prst="rect">
            <a:avLst/>
          </a:prstGeom>
          <a:noFill/>
          <a:ln w="25400">
            <a:noFill/>
            <a:miter lim="800000"/>
            <a:headEnd/>
            <a:tailEnd/>
          </a:ln>
        </p:spPr>
        <p:txBody>
          <a:bodyPr wrap="square">
            <a:spAutoFit/>
          </a:bodyPr>
          <a:lstStyle/>
          <a:p>
            <a:pPr>
              <a:spcBef>
                <a:spcPts val="600"/>
              </a:spcBef>
              <a:defRPr/>
            </a:pPr>
            <a:r>
              <a:rPr lang="en-US" sz="1600" i="1" dirty="0">
                <a:solidFill>
                  <a:schemeClr val="tx2">
                    <a:lumMod val="60000"/>
                    <a:lumOff val="40000"/>
                  </a:schemeClr>
                </a:solidFill>
                <a:latin typeface="Georgia" pitchFamily="18" charset="0"/>
              </a:rPr>
              <a:t>p</a:t>
            </a:r>
            <a:r>
              <a:rPr lang="en-US" sz="1600" dirty="0">
                <a:solidFill>
                  <a:schemeClr val="tx2">
                    <a:lumMod val="60000"/>
                    <a:lumOff val="40000"/>
                  </a:schemeClr>
                </a:solidFill>
                <a:latin typeface="+mn-lt"/>
              </a:rPr>
              <a:t>=20 </a:t>
            </a:r>
            <a:r>
              <a:rPr lang="en-US" sz="1600" dirty="0">
                <a:solidFill>
                  <a:schemeClr val="tx2">
                    <a:lumMod val="60000"/>
                    <a:lumOff val="40000"/>
                  </a:schemeClr>
                </a:solidFill>
                <a:latin typeface="Arial"/>
                <a:cs typeface="Arial"/>
              </a:rPr>
              <a:t>·</a:t>
            </a:r>
            <a:r>
              <a:rPr lang="en-US" sz="1050" dirty="0">
                <a:solidFill>
                  <a:schemeClr val="tx2">
                    <a:lumMod val="60000"/>
                    <a:lumOff val="40000"/>
                  </a:schemeClr>
                </a:solidFill>
                <a:latin typeface="+mn-lt"/>
                <a:cs typeface="Lucida Sans Unicode" pitchFamily="34" charset="0"/>
              </a:rPr>
              <a:t> </a:t>
            </a:r>
            <a:r>
              <a:rPr lang="en-US" sz="1600" dirty="0">
                <a:solidFill>
                  <a:schemeClr val="tx2">
                    <a:lumMod val="60000"/>
                    <a:lumOff val="40000"/>
                  </a:schemeClr>
                </a:solidFill>
                <a:latin typeface="+mn-lt"/>
                <a:cs typeface="Lucida Sans Unicode" pitchFamily="34" charset="0"/>
              </a:rPr>
              <a:t>1.013 </a:t>
            </a:r>
            <a:r>
              <a:rPr lang="en-US" sz="1600" dirty="0">
                <a:solidFill>
                  <a:schemeClr val="tx2">
                    <a:lumMod val="60000"/>
                    <a:lumOff val="40000"/>
                  </a:schemeClr>
                </a:solidFill>
                <a:latin typeface="Arial"/>
                <a:cs typeface="Arial"/>
              </a:rPr>
              <a:t>·</a:t>
            </a:r>
            <a:r>
              <a:rPr lang="en-US" sz="1050" dirty="0">
                <a:solidFill>
                  <a:schemeClr val="tx2">
                    <a:lumMod val="60000"/>
                    <a:lumOff val="40000"/>
                  </a:schemeClr>
                </a:solidFill>
                <a:latin typeface="+mn-lt"/>
                <a:cs typeface="Lucida Sans Unicode" pitchFamily="34" charset="0"/>
              </a:rPr>
              <a:t> </a:t>
            </a:r>
            <a:r>
              <a:rPr lang="en-US" sz="1600" dirty="0">
                <a:solidFill>
                  <a:schemeClr val="tx2">
                    <a:lumMod val="60000"/>
                    <a:lumOff val="40000"/>
                  </a:schemeClr>
                </a:solidFill>
                <a:latin typeface="+mn-lt"/>
                <a:cs typeface="Lucida Sans Unicode" pitchFamily="34" charset="0"/>
              </a:rPr>
              <a:t>10</a:t>
            </a:r>
            <a:r>
              <a:rPr lang="en-US" sz="1600" baseline="30000" dirty="0">
                <a:solidFill>
                  <a:schemeClr val="tx2">
                    <a:lumMod val="60000"/>
                    <a:lumOff val="40000"/>
                  </a:schemeClr>
                </a:solidFill>
                <a:latin typeface="+mn-lt"/>
                <a:cs typeface="Lucida Sans Unicode" pitchFamily="34" charset="0"/>
              </a:rPr>
              <a:t>5</a:t>
            </a:r>
            <a:r>
              <a:rPr lang="en-US" sz="1600" dirty="0">
                <a:solidFill>
                  <a:schemeClr val="tx2">
                    <a:lumMod val="60000"/>
                    <a:lumOff val="40000"/>
                  </a:schemeClr>
                </a:solidFill>
                <a:latin typeface="+mn-lt"/>
                <a:cs typeface="Lucida Sans Unicode" pitchFamily="34" charset="0"/>
              </a:rPr>
              <a:t> Pa = 2</a:t>
            </a:r>
            <a:r>
              <a:rPr lang="en-US" sz="1050" dirty="0">
                <a:solidFill>
                  <a:schemeClr val="tx2">
                    <a:lumMod val="60000"/>
                    <a:lumOff val="40000"/>
                  </a:schemeClr>
                </a:solidFill>
                <a:latin typeface="+mn-lt"/>
                <a:cs typeface="Lucida Sans Unicode" pitchFamily="34" charset="0"/>
              </a:rPr>
              <a:t> </a:t>
            </a:r>
            <a:r>
              <a:rPr lang="en-US" sz="1600" dirty="0">
                <a:solidFill>
                  <a:schemeClr val="tx2">
                    <a:lumMod val="60000"/>
                    <a:lumOff val="40000"/>
                  </a:schemeClr>
                </a:solidFill>
                <a:latin typeface="+mn-lt"/>
                <a:cs typeface="Lucida Sans Unicode" pitchFamily="34" charset="0"/>
              </a:rPr>
              <a:t>026</a:t>
            </a:r>
            <a:r>
              <a:rPr lang="en-US" sz="1050" dirty="0">
                <a:solidFill>
                  <a:schemeClr val="tx2">
                    <a:lumMod val="60000"/>
                    <a:lumOff val="40000"/>
                  </a:schemeClr>
                </a:solidFill>
                <a:latin typeface="+mn-lt"/>
                <a:cs typeface="Lucida Sans Unicode" pitchFamily="34" charset="0"/>
              </a:rPr>
              <a:t> </a:t>
            </a:r>
            <a:r>
              <a:rPr lang="en-US" sz="1600" dirty="0">
                <a:solidFill>
                  <a:schemeClr val="tx2">
                    <a:lumMod val="60000"/>
                    <a:lumOff val="40000"/>
                  </a:schemeClr>
                </a:solidFill>
                <a:latin typeface="+mn-lt"/>
                <a:cs typeface="Lucida Sans Unicode" pitchFamily="34" charset="0"/>
              </a:rPr>
              <a:t>000 Pa</a:t>
            </a:r>
          </a:p>
          <a:p>
            <a:pPr>
              <a:spcBef>
                <a:spcPts val="600"/>
              </a:spcBef>
              <a:defRPr/>
            </a:pPr>
            <a:r>
              <a:rPr lang="en-US" sz="1600" i="1" dirty="0">
                <a:solidFill>
                  <a:schemeClr val="tx2">
                    <a:lumMod val="60000"/>
                    <a:lumOff val="40000"/>
                  </a:schemeClr>
                </a:solidFill>
                <a:latin typeface="Georgia" pitchFamily="18" charset="0"/>
              </a:rPr>
              <a:t>T</a:t>
            </a:r>
            <a:r>
              <a:rPr lang="en-US" sz="1600" dirty="0">
                <a:solidFill>
                  <a:schemeClr val="tx2">
                    <a:lumMod val="60000"/>
                    <a:lumOff val="40000"/>
                  </a:schemeClr>
                </a:solidFill>
                <a:latin typeface="+mn-lt"/>
              </a:rPr>
              <a:t>=323 K</a:t>
            </a:r>
          </a:p>
          <a:p>
            <a:pPr>
              <a:spcBef>
                <a:spcPts val="600"/>
              </a:spcBef>
              <a:defRPr/>
            </a:pPr>
            <a:r>
              <a:rPr lang="en-US" sz="1600" i="1" dirty="0">
                <a:solidFill>
                  <a:schemeClr val="tx2">
                    <a:lumMod val="60000"/>
                    <a:lumOff val="40000"/>
                  </a:schemeClr>
                </a:solidFill>
                <a:latin typeface="Georgia" pitchFamily="18" charset="0"/>
              </a:rPr>
              <a:t>a</a:t>
            </a:r>
            <a:r>
              <a:rPr lang="en-US" sz="1600" baseline="-25000" dirty="0">
                <a:solidFill>
                  <a:schemeClr val="tx2">
                    <a:lumMod val="60000"/>
                    <a:lumOff val="40000"/>
                  </a:schemeClr>
                </a:solidFill>
                <a:latin typeface="+mn-lt"/>
              </a:rPr>
              <a:t>CO</a:t>
            </a:r>
            <a:r>
              <a:rPr lang="en-US" sz="1600" baseline="-50000" dirty="0">
                <a:solidFill>
                  <a:schemeClr val="tx2">
                    <a:lumMod val="60000"/>
                    <a:lumOff val="40000"/>
                  </a:schemeClr>
                </a:solidFill>
                <a:latin typeface="+mn-lt"/>
              </a:rPr>
              <a:t>2</a:t>
            </a:r>
            <a:r>
              <a:rPr lang="en-US" sz="1600" dirty="0">
                <a:solidFill>
                  <a:schemeClr val="tx2">
                    <a:lumMod val="60000"/>
                    <a:lumOff val="40000"/>
                  </a:schemeClr>
                </a:solidFill>
                <a:latin typeface="+mn-lt"/>
              </a:rPr>
              <a:t>=0.3643 Jm</a:t>
            </a:r>
            <a:r>
              <a:rPr lang="en-US" sz="1600" baseline="30000" dirty="0">
                <a:solidFill>
                  <a:schemeClr val="tx2">
                    <a:lumMod val="60000"/>
                    <a:lumOff val="40000"/>
                  </a:schemeClr>
                </a:solidFill>
                <a:latin typeface="+mn-lt"/>
              </a:rPr>
              <a:t>3</a:t>
            </a:r>
            <a:r>
              <a:rPr lang="en-US" sz="1600" dirty="0">
                <a:solidFill>
                  <a:schemeClr val="tx2">
                    <a:lumMod val="60000"/>
                    <a:lumOff val="40000"/>
                  </a:schemeClr>
                </a:solidFill>
                <a:latin typeface="+mn-lt"/>
              </a:rPr>
              <a:t>/mol</a:t>
            </a:r>
            <a:r>
              <a:rPr lang="en-US" sz="1600" baseline="30000" dirty="0">
                <a:solidFill>
                  <a:schemeClr val="tx2">
                    <a:lumMod val="60000"/>
                    <a:lumOff val="40000"/>
                  </a:schemeClr>
                </a:solidFill>
                <a:latin typeface="+mn-lt"/>
              </a:rPr>
              <a:t>2</a:t>
            </a:r>
            <a:endParaRPr lang="sl-SI" sz="1600" i="1" baseline="30000" dirty="0">
              <a:solidFill>
                <a:schemeClr val="tx2">
                  <a:lumMod val="60000"/>
                  <a:lumOff val="40000"/>
                </a:schemeClr>
              </a:solidFill>
              <a:latin typeface="Georgia" pitchFamily="18" charset="0"/>
            </a:endParaRPr>
          </a:p>
          <a:p>
            <a:pPr>
              <a:spcBef>
                <a:spcPts val="600"/>
              </a:spcBef>
              <a:defRPr/>
            </a:pPr>
            <a:r>
              <a:rPr lang="sl-SI" sz="1600" i="1" dirty="0">
                <a:solidFill>
                  <a:schemeClr val="tx2">
                    <a:lumMod val="60000"/>
                    <a:lumOff val="40000"/>
                  </a:schemeClr>
                </a:solidFill>
                <a:latin typeface="Georgia" pitchFamily="18" charset="0"/>
              </a:rPr>
              <a:t>b</a:t>
            </a:r>
            <a:r>
              <a:rPr lang="en-US" sz="1600" baseline="-25000" dirty="0">
                <a:solidFill>
                  <a:schemeClr val="tx2">
                    <a:lumMod val="60000"/>
                    <a:lumOff val="40000"/>
                  </a:schemeClr>
                </a:solidFill>
                <a:latin typeface="+mn-lt"/>
              </a:rPr>
              <a:t>CO</a:t>
            </a:r>
            <a:r>
              <a:rPr lang="en-US" sz="1600" baseline="-50000" dirty="0">
                <a:solidFill>
                  <a:schemeClr val="tx2">
                    <a:lumMod val="60000"/>
                    <a:lumOff val="40000"/>
                  </a:schemeClr>
                </a:solidFill>
                <a:latin typeface="+mn-lt"/>
              </a:rPr>
              <a:t>2</a:t>
            </a:r>
            <a:r>
              <a:rPr lang="en-US" sz="1600" dirty="0">
                <a:solidFill>
                  <a:schemeClr val="tx2">
                    <a:lumMod val="60000"/>
                    <a:lumOff val="40000"/>
                  </a:schemeClr>
                </a:solidFill>
                <a:latin typeface="+mn-lt"/>
              </a:rPr>
              <a:t>=4.269 </a:t>
            </a:r>
            <a:r>
              <a:rPr lang="en-US" sz="1050" dirty="0">
                <a:solidFill>
                  <a:schemeClr val="tx2">
                    <a:lumMod val="60000"/>
                    <a:lumOff val="40000"/>
                  </a:schemeClr>
                </a:solidFill>
                <a:latin typeface="Arial"/>
                <a:cs typeface="Arial"/>
              </a:rPr>
              <a:t>·</a:t>
            </a:r>
            <a:r>
              <a:rPr lang="en-US" sz="1050" dirty="0">
                <a:solidFill>
                  <a:schemeClr val="tx2">
                    <a:lumMod val="60000"/>
                    <a:lumOff val="40000"/>
                  </a:schemeClr>
                </a:solidFill>
                <a:latin typeface="+mn-lt"/>
                <a:cs typeface="Lucida Sans Unicode" pitchFamily="34" charset="0"/>
              </a:rPr>
              <a:t> </a:t>
            </a:r>
            <a:r>
              <a:rPr lang="en-US" sz="1600" dirty="0">
                <a:solidFill>
                  <a:schemeClr val="tx2">
                    <a:lumMod val="60000"/>
                    <a:lumOff val="40000"/>
                  </a:schemeClr>
                </a:solidFill>
                <a:latin typeface="+mn-lt"/>
                <a:cs typeface="Lucida Sans Unicode" pitchFamily="34" charset="0"/>
              </a:rPr>
              <a:t>10</a:t>
            </a:r>
            <a:r>
              <a:rPr lang="en-US" sz="1000" dirty="0">
                <a:solidFill>
                  <a:schemeClr val="tx2">
                    <a:lumMod val="60000"/>
                    <a:lumOff val="40000"/>
                  </a:schemeClr>
                </a:solidFill>
                <a:latin typeface="+mn-lt"/>
                <a:cs typeface="Lucida Sans Unicode" pitchFamily="34" charset="0"/>
              </a:rPr>
              <a:t> </a:t>
            </a:r>
            <a:r>
              <a:rPr lang="en-US" sz="1600" baseline="30000" dirty="0">
                <a:solidFill>
                  <a:schemeClr val="tx2">
                    <a:lumMod val="60000"/>
                    <a:lumOff val="40000"/>
                  </a:schemeClr>
                </a:solidFill>
                <a:latin typeface="+mn-lt"/>
                <a:cs typeface="Lucida Sans Unicode" pitchFamily="34" charset="0"/>
              </a:rPr>
              <a:t>-5 </a:t>
            </a:r>
            <a:r>
              <a:rPr lang="en-US" sz="1600" dirty="0">
                <a:solidFill>
                  <a:schemeClr val="tx2">
                    <a:lumMod val="60000"/>
                    <a:lumOff val="40000"/>
                  </a:schemeClr>
                </a:solidFill>
                <a:latin typeface="+mn-lt"/>
              </a:rPr>
              <a:t>m</a:t>
            </a:r>
            <a:r>
              <a:rPr lang="en-US" sz="1600" baseline="30000" dirty="0">
                <a:solidFill>
                  <a:schemeClr val="tx2">
                    <a:lumMod val="60000"/>
                    <a:lumOff val="40000"/>
                  </a:schemeClr>
                </a:solidFill>
                <a:latin typeface="+mn-lt"/>
              </a:rPr>
              <a:t>3</a:t>
            </a:r>
            <a:r>
              <a:rPr lang="en-US" sz="1600" dirty="0">
                <a:solidFill>
                  <a:schemeClr val="tx2">
                    <a:lumMod val="60000"/>
                    <a:lumOff val="40000"/>
                  </a:schemeClr>
                </a:solidFill>
                <a:latin typeface="+mn-lt"/>
              </a:rPr>
              <a:t>/mol</a:t>
            </a:r>
          </a:p>
          <a:p>
            <a:pPr>
              <a:spcBef>
                <a:spcPts val="600"/>
              </a:spcBef>
              <a:defRPr/>
            </a:pPr>
            <a:r>
              <a:rPr lang="en-US" sz="1600" i="1" dirty="0">
                <a:solidFill>
                  <a:schemeClr val="tx2">
                    <a:lumMod val="60000"/>
                    <a:lumOff val="40000"/>
                  </a:schemeClr>
                </a:solidFill>
                <a:latin typeface="Georgia" pitchFamily="18" charset="0"/>
              </a:rPr>
              <a:t>R</a:t>
            </a:r>
            <a:r>
              <a:rPr lang="en-US" sz="1600" dirty="0">
                <a:solidFill>
                  <a:schemeClr val="tx2">
                    <a:lumMod val="60000"/>
                    <a:lumOff val="40000"/>
                  </a:schemeClr>
                </a:solidFill>
                <a:latin typeface="+mn-lt"/>
              </a:rPr>
              <a:t>=8.314 J/mol K</a:t>
            </a:r>
            <a:endParaRPr lang="en-GB" sz="1600" dirty="0">
              <a:solidFill>
                <a:schemeClr val="tx2">
                  <a:lumMod val="60000"/>
                  <a:lumOff val="40000"/>
                </a:schemeClr>
              </a:solidFill>
              <a:latin typeface="+mn-lt"/>
            </a:endParaRPr>
          </a:p>
        </p:txBody>
      </p:sp>
      <p:sp>
        <p:nvSpPr>
          <p:cNvPr id="31" name="TextBox 30"/>
          <p:cNvSpPr txBox="1"/>
          <p:nvPr/>
        </p:nvSpPr>
        <p:spPr>
          <a:xfrm>
            <a:off x="6248400" y="2176046"/>
            <a:ext cx="2438400" cy="338554"/>
          </a:xfrm>
          <a:prstGeom prst="rect">
            <a:avLst/>
          </a:prstGeom>
          <a:noFill/>
        </p:spPr>
        <p:txBody>
          <a:bodyPr wrap="square">
            <a:spAutoFit/>
          </a:bodyPr>
          <a:lstStyle/>
          <a:p>
            <a:pPr>
              <a:defRPr/>
            </a:pPr>
            <a:r>
              <a:rPr lang="sl-SI" sz="1600" dirty="0" smtClean="0">
                <a:solidFill>
                  <a:schemeClr val="tx2">
                    <a:lumMod val="60000"/>
                    <a:lumOff val="40000"/>
                  </a:schemeClr>
                </a:solidFill>
                <a:latin typeface="+mn-lt"/>
              </a:rPr>
              <a:t>(enačba </a:t>
            </a:r>
            <a:r>
              <a:rPr lang="sl-SI" sz="1600" dirty="0">
                <a:solidFill>
                  <a:schemeClr val="tx2">
                    <a:lumMod val="60000"/>
                    <a:lumOff val="40000"/>
                  </a:schemeClr>
                </a:solidFill>
                <a:latin typeface="+mn-lt"/>
              </a:rPr>
              <a:t>3. stopnje za </a:t>
            </a:r>
            <a:r>
              <a:rPr lang="sl-SI" sz="1600" i="1" dirty="0" smtClean="0">
                <a:solidFill>
                  <a:schemeClr val="tx2">
                    <a:lumMod val="60000"/>
                    <a:lumOff val="40000"/>
                  </a:schemeClr>
                </a:solidFill>
                <a:latin typeface="Georgia" pitchFamily="18" charset="0"/>
              </a:rPr>
              <a:t>V</a:t>
            </a:r>
            <a:r>
              <a:rPr lang="sl-SI" sz="1600" dirty="0" smtClean="0">
                <a:solidFill>
                  <a:schemeClr val="tx2">
                    <a:lumMod val="60000"/>
                    <a:lumOff val="40000"/>
                  </a:schemeClr>
                </a:solidFill>
                <a:latin typeface="+mn-lt"/>
              </a:rPr>
              <a:t>)</a:t>
            </a:r>
            <a:endParaRPr lang="sl-SI" sz="1600" dirty="0">
              <a:solidFill>
                <a:schemeClr val="tx2">
                  <a:lumMod val="60000"/>
                  <a:lumOff val="40000"/>
                </a:schemeClr>
              </a:solidFill>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20706132"/>
              </p:ext>
            </p:extLst>
          </p:nvPr>
        </p:nvGraphicFramePr>
        <p:xfrm>
          <a:off x="609600" y="3386137"/>
          <a:ext cx="3309937" cy="377825"/>
        </p:xfrm>
        <a:graphic>
          <a:graphicData uri="http://schemas.openxmlformats.org/presentationml/2006/ole">
            <mc:AlternateContent xmlns:mc="http://schemas.openxmlformats.org/markup-compatibility/2006">
              <mc:Choice xmlns:v="urn:schemas-microsoft-com:vml" Requires="v">
                <p:oleObj spid="_x0000_s90308" name="Equation" r:id="rId13" imgW="2171520" imgH="253800" progId="Equation.DSMT4">
                  <p:embed/>
                </p:oleObj>
              </mc:Choice>
              <mc:Fallback>
                <p:oleObj name="Equation" r:id="rId13" imgW="2171520" imgH="253800" progId="Equation.DSMT4">
                  <p:embed/>
                  <p:pic>
                    <p:nvPicPr>
                      <p:cNvPr id="0" name="Object 4"/>
                      <p:cNvPicPr>
                        <a:picLocks noChangeAspect="1" noChangeArrowheads="1"/>
                      </p:cNvPicPr>
                      <p:nvPr/>
                    </p:nvPicPr>
                    <p:blipFill>
                      <a:blip r:embed="rId14"/>
                      <a:srcRect/>
                      <a:stretch>
                        <a:fillRect/>
                      </a:stretch>
                    </p:blipFill>
                    <p:spPr bwMode="auto">
                      <a:xfrm>
                        <a:off x="609600" y="3386137"/>
                        <a:ext cx="33099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31636057"/>
              </p:ext>
            </p:extLst>
          </p:nvPr>
        </p:nvGraphicFramePr>
        <p:xfrm>
          <a:off x="3091656" y="5274128"/>
          <a:ext cx="1162050" cy="311150"/>
        </p:xfrm>
        <a:graphic>
          <a:graphicData uri="http://schemas.openxmlformats.org/presentationml/2006/ole">
            <mc:AlternateContent xmlns:mc="http://schemas.openxmlformats.org/markup-compatibility/2006">
              <mc:Choice xmlns:v="urn:schemas-microsoft-com:vml" Requires="v">
                <p:oleObj spid="_x0000_s90309" name="Equation" r:id="rId15" imgW="977760" imgH="228600" progId="Equation.DSMT4">
                  <p:embed/>
                </p:oleObj>
              </mc:Choice>
              <mc:Fallback>
                <p:oleObj name="Equation" r:id="rId15" imgW="977760" imgH="228600" progId="Equation.DSMT4">
                  <p:embed/>
                  <p:pic>
                    <p:nvPicPr>
                      <p:cNvPr id="0" name="Object 6"/>
                      <p:cNvPicPr>
                        <a:picLocks noChangeAspect="1" noChangeArrowheads="1"/>
                      </p:cNvPicPr>
                      <p:nvPr/>
                    </p:nvPicPr>
                    <p:blipFill>
                      <a:blip r:embed="rId16"/>
                      <a:srcRect/>
                      <a:stretch>
                        <a:fillRect/>
                      </a:stretch>
                    </p:blipFill>
                    <p:spPr bwMode="auto">
                      <a:xfrm>
                        <a:off x="3091656" y="5274128"/>
                        <a:ext cx="1162050" cy="3111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2155165"/>
              </p:ext>
            </p:extLst>
          </p:nvPr>
        </p:nvGraphicFramePr>
        <p:xfrm>
          <a:off x="4586288" y="5264603"/>
          <a:ext cx="1192212" cy="311150"/>
        </p:xfrm>
        <a:graphic>
          <a:graphicData uri="http://schemas.openxmlformats.org/presentationml/2006/ole">
            <mc:AlternateContent xmlns:mc="http://schemas.openxmlformats.org/markup-compatibility/2006">
              <mc:Choice xmlns:v="urn:schemas-microsoft-com:vml" Requires="v">
                <p:oleObj spid="_x0000_s90310" name="Equation" r:id="rId17" imgW="1002960" imgH="228600" progId="Equation.DSMT4">
                  <p:embed/>
                </p:oleObj>
              </mc:Choice>
              <mc:Fallback>
                <p:oleObj name="Equation" r:id="rId17" imgW="1002960" imgH="228600" progId="Equation.DSMT4">
                  <p:embed/>
                  <p:pic>
                    <p:nvPicPr>
                      <p:cNvPr id="0" name="Object 3"/>
                      <p:cNvPicPr>
                        <a:picLocks noChangeAspect="1" noChangeArrowheads="1"/>
                      </p:cNvPicPr>
                      <p:nvPr/>
                    </p:nvPicPr>
                    <p:blipFill>
                      <a:blip r:embed="rId18"/>
                      <a:srcRect/>
                      <a:stretch>
                        <a:fillRect/>
                      </a:stretch>
                    </p:blipFill>
                    <p:spPr bwMode="auto">
                      <a:xfrm>
                        <a:off x="4586288" y="5264603"/>
                        <a:ext cx="11922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sp>
        <p:nvSpPr>
          <p:cNvPr id="33" name="TextBox 32"/>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NEWTONOVA  METODA</a:t>
            </a:r>
          </a:p>
        </p:txBody>
      </p:sp>
      <p:pic>
        <p:nvPicPr>
          <p:cNvPr id="35" name="Picture 5" descr="C:\Users\rca\AppData\Local\Microsoft\Windows\Temporary Internet Files\Content.IE5\24T7L8TR\MC900442159[1].png">
            <a:hlinkClick r:id="rId19" action="ppaction://hlinksldjump"/>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8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8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8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1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8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P spid="49165" grpId="0" animBg="1"/>
      <p:bldP spid="49167" grpId="0"/>
      <p:bldP spid="49171"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a:spLocks/>
          </p:cNvSpPr>
          <p:nvPr/>
        </p:nvSpPr>
        <p:spPr>
          <a:xfrm>
            <a:off x="4191000" y="457200"/>
            <a:ext cx="4648200" cy="2971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76802" name="Rectangle 2"/>
          <p:cNvSpPr>
            <a:spLocks noChangeArrowheads="1"/>
          </p:cNvSpPr>
          <p:nvPr/>
        </p:nvSpPr>
        <p:spPr bwMode="auto">
          <a:xfrm>
            <a:off x="381000" y="457200"/>
            <a:ext cx="2859088" cy="400050"/>
          </a:xfrm>
          <a:prstGeom prst="rect">
            <a:avLst/>
          </a:prstGeom>
          <a:noFill/>
          <a:ln w="9525">
            <a:noFill/>
            <a:miter lim="800000"/>
            <a:headEnd/>
            <a:tailEnd/>
          </a:ln>
        </p:spPr>
        <p:txBody>
          <a:bodyPr wrap="none">
            <a:spAutoFit/>
          </a:bodyPr>
          <a:lstStyle/>
          <a:p>
            <a:pPr>
              <a:defRPr/>
            </a:pPr>
            <a:r>
              <a:rPr lang="en-US" sz="2000" b="1" dirty="0">
                <a:solidFill>
                  <a:schemeClr val="tx2">
                    <a:lumMod val="60000"/>
                    <a:lumOff val="40000"/>
                  </a:schemeClr>
                </a:solidFill>
                <a:latin typeface="+mn-lt"/>
              </a:rPr>
              <a:t>NUMERI</a:t>
            </a:r>
            <a:r>
              <a:rPr lang="sl-SI" sz="2000" b="1" dirty="0">
                <a:solidFill>
                  <a:schemeClr val="tx2">
                    <a:lumMod val="60000"/>
                    <a:lumOff val="40000"/>
                  </a:schemeClr>
                </a:solidFill>
                <a:latin typeface="+mn-lt"/>
              </a:rPr>
              <a:t>ČNO </a:t>
            </a:r>
            <a:r>
              <a:rPr lang="en-US" sz="2000" b="1" dirty="0">
                <a:solidFill>
                  <a:schemeClr val="tx2">
                    <a:lumMod val="60000"/>
                    <a:lumOff val="40000"/>
                  </a:schemeClr>
                </a:solidFill>
                <a:latin typeface="+mn-lt"/>
              </a:rPr>
              <a:t>ODVAJANJE</a:t>
            </a:r>
            <a:endParaRPr lang="en-GB" sz="2000" b="1" dirty="0">
              <a:solidFill>
                <a:schemeClr val="tx2">
                  <a:lumMod val="60000"/>
                  <a:lumOff val="40000"/>
                </a:schemeClr>
              </a:solidFill>
              <a:latin typeface="+mn-lt"/>
            </a:endParaRPr>
          </a:p>
        </p:txBody>
      </p:sp>
      <p:sp>
        <p:nvSpPr>
          <p:cNvPr id="76803" name="Rectangle 3"/>
          <p:cNvSpPr>
            <a:spLocks noChangeArrowheads="1"/>
          </p:cNvSpPr>
          <p:nvPr/>
        </p:nvSpPr>
        <p:spPr bwMode="auto">
          <a:xfrm>
            <a:off x="457200" y="1905000"/>
            <a:ext cx="3451225" cy="584200"/>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Kako bi i</a:t>
            </a:r>
            <a:r>
              <a:rPr lang="en-US" sz="1600" dirty="0">
                <a:solidFill>
                  <a:schemeClr val="tx2">
                    <a:lumMod val="60000"/>
                    <a:lumOff val="40000"/>
                  </a:schemeClr>
                </a:solidFill>
                <a:latin typeface="+mn-lt"/>
              </a:rPr>
              <a:t>z</a:t>
            </a:r>
            <a:r>
              <a:rPr lang="sl-SI" sz="1600" dirty="0">
                <a:solidFill>
                  <a:schemeClr val="tx2">
                    <a:lumMod val="60000"/>
                    <a:lumOff val="40000"/>
                  </a:schemeClr>
                </a:solidFill>
                <a:latin typeface="+mn-lt"/>
              </a:rPr>
              <a:t> izmerjenih vrednosti funkcije </a:t>
            </a:r>
            <a:r>
              <a:rPr lang="sl-SI" sz="1600" i="1" dirty="0">
                <a:solidFill>
                  <a:schemeClr val="tx2">
                    <a:lumMod val="60000"/>
                    <a:lumOff val="40000"/>
                  </a:schemeClr>
                </a:solidFill>
              </a:rPr>
              <a:t>(</a:t>
            </a:r>
            <a:r>
              <a:rPr lang="sl-SI" sz="1600" i="1" dirty="0" err="1">
                <a:solidFill>
                  <a:schemeClr val="tx2">
                    <a:lumMod val="60000"/>
                    <a:lumOff val="40000"/>
                  </a:schemeClr>
                </a:solidFill>
                <a:latin typeface="Georgia" pitchFamily="18" charset="0"/>
              </a:rPr>
              <a:t>x</a:t>
            </a:r>
            <a:r>
              <a:rPr lang="sl-SI" sz="1600" i="1" baseline="-25000" dirty="0" err="1">
                <a:solidFill>
                  <a:schemeClr val="tx2">
                    <a:lumMod val="60000"/>
                    <a:lumOff val="40000"/>
                  </a:schemeClr>
                </a:solidFill>
                <a:latin typeface="Georgia" pitchFamily="18" charset="0"/>
              </a:rPr>
              <a:t>i</a:t>
            </a:r>
            <a:r>
              <a:rPr lang="en-US" sz="1100" i="1" baseline="-25000" dirty="0">
                <a:solidFill>
                  <a:schemeClr val="tx2">
                    <a:lumMod val="60000"/>
                    <a:lumOff val="40000"/>
                  </a:schemeClr>
                </a:solidFill>
                <a:latin typeface="Georgia" pitchFamily="18" charset="0"/>
              </a:rPr>
              <a:t> </a:t>
            </a:r>
            <a:r>
              <a:rPr lang="sl-SI" sz="1600" i="1" dirty="0">
                <a:solidFill>
                  <a:schemeClr val="tx2">
                    <a:lumMod val="60000"/>
                    <a:lumOff val="40000"/>
                  </a:schemeClr>
                </a:solidFill>
                <a:latin typeface="Georgia" pitchFamily="18" charset="0"/>
              </a:rPr>
              <a:t>,</a:t>
            </a:r>
            <a:r>
              <a:rPr lang="sl-SI" sz="1600" i="1" dirty="0" err="1">
                <a:solidFill>
                  <a:schemeClr val="tx2">
                    <a:lumMod val="60000"/>
                    <a:lumOff val="40000"/>
                  </a:schemeClr>
                </a:solidFill>
                <a:latin typeface="Georgia" pitchFamily="18" charset="0"/>
              </a:rPr>
              <a:t>y</a:t>
            </a:r>
            <a:r>
              <a:rPr lang="sl-SI" sz="1600" i="1" baseline="-25000" dirty="0" err="1">
                <a:solidFill>
                  <a:schemeClr val="tx2">
                    <a:lumMod val="60000"/>
                    <a:lumOff val="40000"/>
                  </a:schemeClr>
                </a:solidFill>
                <a:latin typeface="Georgia" pitchFamily="18" charset="0"/>
              </a:rPr>
              <a:t>i</a:t>
            </a:r>
            <a:r>
              <a:rPr lang="en-US" sz="1100" i="1" baseline="-25000" dirty="0">
                <a:solidFill>
                  <a:schemeClr val="tx2">
                    <a:lumMod val="60000"/>
                    <a:lumOff val="40000"/>
                  </a:schemeClr>
                </a:solidFill>
                <a:latin typeface="Georgia" pitchFamily="18" charset="0"/>
              </a:rPr>
              <a:t> </a:t>
            </a:r>
            <a:r>
              <a:rPr lang="sl-SI" sz="1600" i="1" dirty="0">
                <a:solidFill>
                  <a:schemeClr val="tx2">
                    <a:lumMod val="60000"/>
                    <a:lumOff val="40000"/>
                  </a:schemeClr>
                </a:solidFill>
                <a:latin typeface="Georgia" pitchFamily="18" charset="0"/>
              </a:rPr>
              <a:t>)</a:t>
            </a:r>
            <a:r>
              <a:rPr lang="sl-SI" sz="1600" dirty="0">
                <a:solidFill>
                  <a:schemeClr val="tx2">
                    <a:lumMod val="60000"/>
                    <a:lumOff val="40000"/>
                  </a:schemeClr>
                </a:solidFill>
              </a:rPr>
              <a:t> </a:t>
            </a:r>
            <a:r>
              <a:rPr lang="sl-SI" sz="1600" dirty="0">
                <a:solidFill>
                  <a:schemeClr val="tx2">
                    <a:lumMod val="60000"/>
                    <a:lumOff val="40000"/>
                  </a:schemeClr>
                </a:solidFill>
                <a:latin typeface="+mn-lt"/>
              </a:rPr>
              <a:t>določili točke prevoja</a:t>
            </a:r>
            <a:r>
              <a:rPr lang="en-US" sz="1600" dirty="0">
                <a:solidFill>
                  <a:schemeClr val="tx2">
                    <a:lumMod val="60000"/>
                    <a:lumOff val="40000"/>
                  </a:schemeClr>
                </a:solidFill>
                <a:latin typeface="+mn-lt"/>
              </a:rPr>
              <a:t>?</a:t>
            </a:r>
            <a:r>
              <a:rPr lang="sl-SI" sz="1600" dirty="0">
                <a:solidFill>
                  <a:schemeClr val="tx2">
                    <a:lumMod val="60000"/>
                    <a:lumOff val="40000"/>
                  </a:schemeClr>
                </a:solidFill>
                <a:latin typeface="+mn-lt"/>
              </a:rPr>
              <a:t> </a:t>
            </a:r>
            <a:endParaRPr lang="en-GB" sz="1600" dirty="0">
              <a:solidFill>
                <a:schemeClr val="tx2">
                  <a:lumMod val="60000"/>
                  <a:lumOff val="40000"/>
                </a:schemeClr>
              </a:solidFill>
              <a:latin typeface="+mn-lt"/>
            </a:endParaRPr>
          </a:p>
        </p:txBody>
      </p:sp>
      <p:sp>
        <p:nvSpPr>
          <p:cNvPr id="76805" name="Rectangle 5"/>
          <p:cNvSpPr>
            <a:spLocks noChangeArrowheads="1"/>
          </p:cNvSpPr>
          <p:nvPr/>
        </p:nvSpPr>
        <p:spPr bwMode="auto">
          <a:xfrm>
            <a:off x="457200" y="914400"/>
            <a:ext cx="3657600" cy="830263"/>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Koncentracijo</a:t>
            </a:r>
            <a:r>
              <a:rPr lang="sl-SI" sz="1600" dirty="0">
                <a:solidFill>
                  <a:schemeClr val="tx2">
                    <a:lumMod val="60000"/>
                    <a:lumOff val="40000"/>
                  </a:schemeClr>
                </a:solidFill>
              </a:rPr>
              <a:t> </a:t>
            </a:r>
            <a:r>
              <a:rPr lang="sl-SI" sz="1600" i="1" dirty="0">
                <a:solidFill>
                  <a:schemeClr val="tx2">
                    <a:lumMod val="60000"/>
                    <a:lumOff val="40000"/>
                  </a:schemeClr>
                </a:solidFill>
                <a:latin typeface="Georgia" pitchFamily="18" charset="0"/>
              </a:rPr>
              <a:t>c</a:t>
            </a:r>
            <a:r>
              <a:rPr lang="sl-SI" sz="1600" dirty="0">
                <a:solidFill>
                  <a:schemeClr val="tx2">
                    <a:lumMod val="60000"/>
                    <a:lumOff val="40000"/>
                  </a:schemeClr>
                </a:solidFill>
              </a:rPr>
              <a:t> </a:t>
            </a:r>
            <a:r>
              <a:rPr lang="sl-SI" sz="1600" dirty="0">
                <a:solidFill>
                  <a:schemeClr val="tx2">
                    <a:lumMod val="60000"/>
                    <a:lumOff val="40000"/>
                  </a:schemeClr>
                </a:solidFill>
                <a:latin typeface="+mn-lt"/>
              </a:rPr>
              <a:t>merimo v odvisnosti od temperature </a:t>
            </a:r>
            <a:r>
              <a:rPr lang="sl-SI" sz="1600" i="1" dirty="0">
                <a:solidFill>
                  <a:schemeClr val="tx2">
                    <a:lumMod val="60000"/>
                    <a:lumOff val="40000"/>
                  </a:schemeClr>
                </a:solidFill>
                <a:latin typeface="Georgia" pitchFamily="18" charset="0"/>
              </a:rPr>
              <a:t>T</a:t>
            </a:r>
            <a:r>
              <a:rPr lang="sl-SI" sz="1600" dirty="0">
                <a:solidFill>
                  <a:schemeClr val="tx2">
                    <a:lumMod val="60000"/>
                    <a:lumOff val="40000"/>
                  </a:schemeClr>
                </a:solidFill>
              </a:rPr>
              <a:t>. </a:t>
            </a:r>
            <a:r>
              <a:rPr lang="sl-SI" sz="1600" dirty="0">
                <a:solidFill>
                  <a:schemeClr val="tx2">
                    <a:lumMod val="60000"/>
                    <a:lumOff val="40000"/>
                  </a:schemeClr>
                </a:solidFill>
                <a:latin typeface="+mn-lt"/>
              </a:rPr>
              <a:t>Prevojna točka ustreza temperaturi, pri kateri pride do reakcije.</a:t>
            </a:r>
            <a:endParaRPr lang="en-GB" sz="1600" dirty="0">
              <a:solidFill>
                <a:schemeClr val="tx2">
                  <a:lumMod val="60000"/>
                  <a:lumOff val="40000"/>
                </a:schemeClr>
              </a:solidFill>
              <a:latin typeface="+mn-lt"/>
            </a:endParaRPr>
          </a:p>
        </p:txBody>
      </p:sp>
      <p:sp>
        <p:nvSpPr>
          <p:cNvPr id="76809" name="Rectangle 9"/>
          <p:cNvSpPr>
            <a:spLocks noChangeArrowheads="1"/>
          </p:cNvSpPr>
          <p:nvPr/>
        </p:nvSpPr>
        <p:spPr bwMode="auto">
          <a:xfrm>
            <a:off x="457200" y="2667000"/>
            <a:ext cx="3519488" cy="830263"/>
          </a:xfrm>
          <a:prstGeom prst="rect">
            <a:avLst/>
          </a:prstGeom>
          <a:noFill/>
          <a:ln w="25400">
            <a:noFill/>
            <a:miter lim="800000"/>
            <a:headEnd/>
            <a:tailEnd/>
          </a:ln>
        </p:spPr>
        <p:txBody>
          <a:bodyPr>
            <a:spAutoFit/>
          </a:bodyPr>
          <a:lstStyle/>
          <a:p>
            <a:pPr>
              <a:defRPr/>
            </a:pPr>
            <a:r>
              <a:rPr lang="sl-SI" sz="1600" dirty="0">
                <a:solidFill>
                  <a:schemeClr val="tx2">
                    <a:lumMod val="60000"/>
                    <a:lumOff val="40000"/>
                  </a:schemeClr>
                </a:solidFill>
                <a:latin typeface="+mn-lt"/>
              </a:rPr>
              <a:t>Prevoji so točke, v katerih drugi odvod spremeni predznak, zato potreb</a:t>
            </a:r>
            <a:r>
              <a:rPr lang="en-US" sz="1600" dirty="0">
                <a:solidFill>
                  <a:schemeClr val="tx2">
                    <a:lumMod val="60000"/>
                    <a:lumOff val="40000"/>
                  </a:schemeClr>
                </a:solidFill>
                <a:latin typeface="+mn-lt"/>
              </a:rPr>
              <a:t>u</a:t>
            </a:r>
            <a:r>
              <a:rPr lang="sl-SI" sz="1600" dirty="0">
                <a:solidFill>
                  <a:schemeClr val="tx2">
                    <a:lumMod val="60000"/>
                    <a:lumOff val="40000"/>
                  </a:schemeClr>
                </a:solidFill>
                <a:latin typeface="+mn-lt"/>
              </a:rPr>
              <a:t>jemo neko oceno za odvod.  </a:t>
            </a:r>
            <a:endParaRPr lang="en-GB" sz="1600" dirty="0">
              <a:solidFill>
                <a:schemeClr val="tx2">
                  <a:lumMod val="60000"/>
                  <a:lumOff val="40000"/>
                </a:schemeClr>
              </a:solidFill>
              <a:latin typeface="+mn-lt"/>
            </a:endParaRPr>
          </a:p>
        </p:txBody>
      </p:sp>
      <p:sp>
        <p:nvSpPr>
          <p:cNvPr id="10" name="Rectangle 9"/>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ectangle 10"/>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ounded Rectangle 11"/>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TextBox 13"/>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NUMERIČNO  ODVAJANJE</a:t>
            </a:r>
          </a:p>
        </p:txBody>
      </p:sp>
      <p:sp>
        <p:nvSpPr>
          <p:cNvPr id="16"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EC99CAB-E0BD-4386-8878-7B021DD66999}"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41</a:t>
            </a:fld>
            <a:endParaRPr lang="en-US" sz="1200" b="1">
              <a:solidFill>
                <a:schemeClr val="bg1"/>
              </a:solidFill>
              <a:effectLst>
                <a:outerShdw blurRad="38100" dist="38100" dir="2700000" algn="tl">
                  <a:srgbClr val="000000">
                    <a:alpha val="43137"/>
                  </a:srgbClr>
                </a:outerShdw>
              </a:effectLst>
              <a:latin typeface="+mn-lt"/>
            </a:endParaRPr>
          </a:p>
        </p:txBody>
      </p:sp>
      <p:cxnSp>
        <p:nvCxnSpPr>
          <p:cNvPr id="17" name="Straight Connector 16"/>
          <p:cNvCxnSpPr/>
          <p:nvPr/>
        </p:nvCxnSpPr>
        <p:spPr>
          <a:xfrm flipV="1">
            <a:off x="188913" y="3505200"/>
            <a:ext cx="8763000" cy="76200"/>
          </a:xfrm>
          <a:prstGeom prst="line">
            <a:avLst/>
          </a:prstGeom>
          <a:ln w="6350">
            <a:solidFill>
              <a:schemeClr val="tx2">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457200" y="3581400"/>
            <a:ext cx="3810000" cy="830263"/>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Če poznamo obliko funkcije, jo določimo s pomočjo metode najmanjših kvadratov in dobljeno funkcijo odvajamo analitično.</a:t>
            </a:r>
          </a:p>
        </p:txBody>
      </p:sp>
      <p:sp>
        <p:nvSpPr>
          <p:cNvPr id="19" name="Rectangle 11"/>
          <p:cNvSpPr>
            <a:spLocks noChangeArrowheads="1"/>
          </p:cNvSpPr>
          <p:nvPr/>
        </p:nvSpPr>
        <p:spPr bwMode="auto">
          <a:xfrm>
            <a:off x="4267200" y="3581400"/>
            <a:ext cx="4481513" cy="830263"/>
          </a:xfrm>
          <a:prstGeom prst="rect">
            <a:avLst/>
          </a:prstGeom>
          <a:noFill/>
          <a:ln w="25400">
            <a:noFill/>
            <a:miter lim="800000"/>
            <a:headEnd/>
            <a:tailEnd/>
          </a:ln>
        </p:spPr>
        <p:txBody>
          <a:bodyPr>
            <a:spAutoFit/>
          </a:bodyPr>
          <a:lstStyle/>
          <a:p>
            <a:pPr>
              <a:defRPr/>
            </a:pPr>
            <a:r>
              <a:rPr lang="sl-SI" sz="1600" dirty="0">
                <a:solidFill>
                  <a:schemeClr val="tx2">
                    <a:lumMod val="60000"/>
                    <a:lumOff val="40000"/>
                  </a:schemeClr>
                </a:solidFill>
                <a:latin typeface="+mn-lt"/>
              </a:rPr>
              <a:t>V splošnem poiščemo polinom, ki gre skozi nekaj zaporednih točk in ga potem odvajamo. Vrednosti odvoda lahko izračunamo neposredno iz podatkov.</a:t>
            </a:r>
            <a:endParaRPr lang="en-GB" sz="1600" dirty="0">
              <a:solidFill>
                <a:schemeClr val="tx2">
                  <a:lumMod val="60000"/>
                  <a:lumOff val="40000"/>
                </a:schemeClr>
              </a:solidFill>
              <a:latin typeface="+mn-lt"/>
            </a:endParaRPr>
          </a:p>
        </p:txBody>
      </p:sp>
      <p:pic>
        <p:nvPicPr>
          <p:cNvPr id="20" name="Picture 3" descr="interp1"/>
          <p:cNvPicPr>
            <a:picLocks noChangeAspect="1" noChangeArrowheads="1"/>
          </p:cNvPicPr>
          <p:nvPr/>
        </p:nvPicPr>
        <p:blipFill>
          <a:blip r:embed="rId2" cstate="print"/>
          <a:srcRect/>
          <a:stretch>
            <a:fillRect/>
          </a:stretch>
        </p:blipFill>
        <p:spPr bwMode="auto">
          <a:xfrm>
            <a:off x="3478213" y="4419600"/>
            <a:ext cx="2228850" cy="1468438"/>
          </a:xfrm>
          <a:prstGeom prst="rect">
            <a:avLst/>
          </a:prstGeom>
          <a:noFill/>
          <a:ln w="9525">
            <a:noFill/>
            <a:miter lim="800000"/>
            <a:headEnd/>
            <a:tailEnd/>
          </a:ln>
        </p:spPr>
      </p:pic>
      <p:pic>
        <p:nvPicPr>
          <p:cNvPr id="21" name="Picture 4" descr="interp2"/>
          <p:cNvPicPr>
            <a:picLocks noChangeAspect="1" noChangeArrowheads="1"/>
          </p:cNvPicPr>
          <p:nvPr/>
        </p:nvPicPr>
        <p:blipFill>
          <a:blip r:embed="rId3" cstate="print"/>
          <a:srcRect/>
          <a:stretch>
            <a:fillRect/>
          </a:stretch>
        </p:blipFill>
        <p:spPr bwMode="auto">
          <a:xfrm>
            <a:off x="533400" y="4724400"/>
            <a:ext cx="2173288" cy="1427163"/>
          </a:xfrm>
          <a:prstGeom prst="rect">
            <a:avLst/>
          </a:prstGeom>
          <a:noFill/>
          <a:ln w="9525">
            <a:noFill/>
            <a:miter lim="800000"/>
            <a:headEnd/>
            <a:tailEnd/>
          </a:ln>
        </p:spPr>
      </p:pic>
      <p:pic>
        <p:nvPicPr>
          <p:cNvPr id="22" name="Picture 5" descr="interp3"/>
          <p:cNvPicPr>
            <a:picLocks noChangeAspect="1" noChangeArrowheads="1"/>
          </p:cNvPicPr>
          <p:nvPr/>
        </p:nvPicPr>
        <p:blipFill>
          <a:blip r:embed="rId4" cstate="print"/>
          <a:srcRect/>
          <a:stretch>
            <a:fillRect/>
          </a:stretch>
        </p:blipFill>
        <p:spPr bwMode="auto">
          <a:xfrm>
            <a:off x="6553200" y="4724400"/>
            <a:ext cx="2173288" cy="1427163"/>
          </a:xfrm>
          <a:prstGeom prst="rect">
            <a:avLst/>
          </a:prstGeom>
          <a:noFill/>
          <a:ln w="9525">
            <a:noFill/>
            <a:miter lim="800000"/>
            <a:headEnd/>
            <a:tailEnd/>
          </a:ln>
        </p:spPr>
      </p:pic>
      <p:cxnSp>
        <p:nvCxnSpPr>
          <p:cNvPr id="23" name="AutoShape 6"/>
          <p:cNvCxnSpPr>
            <a:cxnSpLocks noChangeShapeType="1"/>
            <a:stCxn id="20" idx="3"/>
            <a:endCxn id="22" idx="1"/>
          </p:cNvCxnSpPr>
          <p:nvPr/>
        </p:nvCxnSpPr>
        <p:spPr bwMode="auto">
          <a:xfrm>
            <a:off x="5707063" y="5153025"/>
            <a:ext cx="846137" cy="285750"/>
          </a:xfrm>
          <a:prstGeom prst="curvedConnector3">
            <a:avLst>
              <a:gd name="adj1" fmla="val 50000"/>
            </a:avLst>
          </a:prstGeom>
          <a:noFill/>
          <a:ln w="9525">
            <a:solidFill>
              <a:schemeClr val="tx2">
                <a:lumMod val="60000"/>
                <a:lumOff val="40000"/>
              </a:schemeClr>
            </a:solidFill>
            <a:round/>
            <a:headEnd/>
            <a:tailEnd type="triangle" w="med" len="med"/>
          </a:ln>
        </p:spPr>
      </p:cxnSp>
      <p:cxnSp>
        <p:nvCxnSpPr>
          <p:cNvPr id="24" name="AutoShape 7"/>
          <p:cNvCxnSpPr>
            <a:cxnSpLocks noChangeShapeType="1"/>
            <a:stCxn id="20" idx="1"/>
            <a:endCxn id="21" idx="3"/>
          </p:cNvCxnSpPr>
          <p:nvPr/>
        </p:nvCxnSpPr>
        <p:spPr bwMode="auto">
          <a:xfrm rot="10800000" flipV="1">
            <a:off x="2706688" y="5153025"/>
            <a:ext cx="771525" cy="285750"/>
          </a:xfrm>
          <a:prstGeom prst="curvedConnector3">
            <a:avLst>
              <a:gd name="adj1" fmla="val 50000"/>
            </a:avLst>
          </a:prstGeom>
          <a:noFill/>
          <a:ln w="9525">
            <a:solidFill>
              <a:schemeClr val="tx2">
                <a:lumMod val="60000"/>
                <a:lumOff val="40000"/>
              </a:schemeClr>
            </a:solidFill>
            <a:round/>
            <a:headEnd/>
            <a:tailEnd type="triangle" w="med" len="med"/>
          </a:ln>
        </p:spPr>
      </p:cxnSp>
      <p:sp>
        <p:nvSpPr>
          <p:cNvPr id="29" name="Rectangle 8"/>
          <p:cNvSpPr>
            <a:spLocks noChangeArrowheads="1"/>
          </p:cNvSpPr>
          <p:nvPr/>
        </p:nvSpPr>
        <p:spPr bwMode="auto">
          <a:xfrm>
            <a:off x="685800" y="6096000"/>
            <a:ext cx="2057400" cy="338138"/>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o</a:t>
            </a:r>
            <a:r>
              <a:rPr lang="en-US" sz="1600" dirty="0" err="1">
                <a:solidFill>
                  <a:schemeClr val="tx2">
                    <a:lumMod val="60000"/>
                    <a:lumOff val="40000"/>
                  </a:schemeClr>
                </a:solidFill>
                <a:latin typeface="+mn-lt"/>
              </a:rPr>
              <a:t>dsekoma</a:t>
            </a:r>
            <a:r>
              <a:rPr lang="en-US" sz="1600" dirty="0">
                <a:solidFill>
                  <a:schemeClr val="tx2">
                    <a:lumMod val="60000"/>
                    <a:lumOff val="40000"/>
                  </a:schemeClr>
                </a:solidFill>
                <a:latin typeface="+mn-lt"/>
              </a:rPr>
              <a:t> </a:t>
            </a:r>
            <a:r>
              <a:rPr lang="en-US" sz="1600" dirty="0" err="1">
                <a:solidFill>
                  <a:schemeClr val="tx2">
                    <a:lumMod val="60000"/>
                    <a:lumOff val="40000"/>
                  </a:schemeClr>
                </a:solidFill>
                <a:latin typeface="+mn-lt"/>
              </a:rPr>
              <a:t>linearna</a:t>
            </a:r>
            <a:endParaRPr lang="en-GB" sz="1600" dirty="0">
              <a:solidFill>
                <a:schemeClr val="tx2">
                  <a:lumMod val="60000"/>
                  <a:lumOff val="40000"/>
                </a:schemeClr>
              </a:solidFill>
              <a:latin typeface="+mn-lt"/>
            </a:endParaRPr>
          </a:p>
        </p:txBody>
      </p:sp>
      <p:sp>
        <p:nvSpPr>
          <p:cNvPr id="30" name="Rectangle 9"/>
          <p:cNvSpPr>
            <a:spLocks noChangeArrowheads="1"/>
          </p:cNvSpPr>
          <p:nvPr/>
        </p:nvSpPr>
        <p:spPr bwMode="auto">
          <a:xfrm>
            <a:off x="6629400" y="6096000"/>
            <a:ext cx="2209800" cy="338138"/>
          </a:xfrm>
          <a:prstGeom prst="rect">
            <a:avLst/>
          </a:prstGeom>
          <a:noFill/>
          <a:ln w="9525">
            <a:noFill/>
            <a:miter lim="800000"/>
            <a:headEnd/>
            <a:tailEnd/>
          </a:ln>
        </p:spPr>
        <p:txBody>
          <a:bodyPr>
            <a:spAutoFit/>
          </a:bodyPr>
          <a:lstStyle/>
          <a:p>
            <a:pPr>
              <a:defRPr/>
            </a:pPr>
            <a:r>
              <a:rPr lang="sl-SI" sz="1600" dirty="0">
                <a:solidFill>
                  <a:schemeClr val="tx2">
                    <a:lumMod val="60000"/>
                    <a:lumOff val="40000"/>
                  </a:schemeClr>
                </a:solidFill>
                <a:latin typeface="+mn-lt"/>
              </a:rPr>
              <a:t>o</a:t>
            </a:r>
            <a:r>
              <a:rPr lang="en-US" sz="1600" dirty="0" err="1">
                <a:solidFill>
                  <a:schemeClr val="tx2">
                    <a:lumMod val="60000"/>
                    <a:lumOff val="40000"/>
                  </a:schemeClr>
                </a:solidFill>
                <a:latin typeface="+mn-lt"/>
              </a:rPr>
              <a:t>dsekoma</a:t>
            </a:r>
            <a:r>
              <a:rPr lang="en-US" sz="1600" dirty="0">
                <a:solidFill>
                  <a:schemeClr val="tx2">
                    <a:lumMod val="60000"/>
                    <a:lumOff val="40000"/>
                  </a:schemeClr>
                </a:solidFill>
                <a:latin typeface="+mn-lt"/>
              </a:rPr>
              <a:t> </a:t>
            </a:r>
            <a:r>
              <a:rPr lang="en-US" sz="1600" dirty="0" err="1">
                <a:solidFill>
                  <a:schemeClr val="tx2">
                    <a:lumMod val="60000"/>
                    <a:lumOff val="40000"/>
                  </a:schemeClr>
                </a:solidFill>
                <a:latin typeface="+mn-lt"/>
              </a:rPr>
              <a:t>kvadrati</a:t>
            </a:r>
            <a:r>
              <a:rPr lang="sl-SI" sz="1600" dirty="0">
                <a:solidFill>
                  <a:schemeClr val="tx2">
                    <a:lumMod val="60000"/>
                    <a:lumOff val="40000"/>
                  </a:schemeClr>
                </a:solidFill>
                <a:latin typeface="+mn-lt"/>
              </a:rPr>
              <a:t>č</a:t>
            </a:r>
            <a:r>
              <a:rPr lang="en-US" sz="1600" dirty="0" err="1">
                <a:solidFill>
                  <a:schemeClr val="tx2">
                    <a:lumMod val="60000"/>
                    <a:lumOff val="40000"/>
                  </a:schemeClr>
                </a:solidFill>
                <a:latin typeface="+mn-lt"/>
              </a:rPr>
              <a:t>na</a:t>
            </a:r>
            <a:endParaRPr lang="en-GB" sz="1600" dirty="0">
              <a:solidFill>
                <a:schemeClr val="tx2">
                  <a:lumMod val="60000"/>
                  <a:lumOff val="40000"/>
                </a:schemeClr>
              </a:solidFill>
              <a:latin typeface="+mn-lt"/>
            </a:endParaRPr>
          </a:p>
        </p:txBody>
      </p:sp>
      <p:sp>
        <p:nvSpPr>
          <p:cNvPr id="66" name="Rectangle 8"/>
          <p:cNvSpPr>
            <a:spLocks noChangeArrowheads="1"/>
          </p:cNvSpPr>
          <p:nvPr/>
        </p:nvSpPr>
        <p:spPr bwMode="auto">
          <a:xfrm>
            <a:off x="4343400" y="533400"/>
            <a:ext cx="685800" cy="2816225"/>
          </a:xfrm>
          <a:prstGeom prst="rect">
            <a:avLst/>
          </a:prstGeom>
          <a:noFill/>
          <a:ln w="9525">
            <a:noFill/>
            <a:miter lim="800000"/>
            <a:headEnd/>
            <a:tailEnd/>
          </a:ln>
        </p:spPr>
        <p:txBody>
          <a:bodyPr>
            <a:spAutoFit/>
          </a:bodyPr>
          <a:lstStyle/>
          <a:p>
            <a:pPr>
              <a:defRPr/>
            </a:pPr>
            <a:r>
              <a:rPr lang="sl-SI" sz="900" i="1" dirty="0">
                <a:solidFill>
                  <a:schemeClr val="tx2">
                    <a:lumMod val="60000"/>
                    <a:lumOff val="40000"/>
                  </a:schemeClr>
                </a:solidFill>
                <a:latin typeface="Georgia" pitchFamily="18" charset="0"/>
              </a:rPr>
              <a:t>T</a:t>
            </a:r>
            <a:r>
              <a:rPr lang="sl-SI" sz="900" i="1" dirty="0">
                <a:solidFill>
                  <a:schemeClr val="tx2">
                    <a:lumMod val="60000"/>
                    <a:lumOff val="40000"/>
                  </a:schemeClr>
                </a:solidFill>
                <a:latin typeface="Times New Roman" pitchFamily="18" charset="0"/>
              </a:rPr>
              <a:t>         </a:t>
            </a:r>
            <a:r>
              <a:rPr lang="en-US" sz="900" i="1" dirty="0">
                <a:solidFill>
                  <a:schemeClr val="tx2">
                    <a:lumMod val="60000"/>
                    <a:lumOff val="40000"/>
                  </a:schemeClr>
                </a:solidFill>
                <a:latin typeface="Georgia" pitchFamily="18" charset="0"/>
              </a:rPr>
              <a:t>c</a:t>
            </a:r>
            <a:r>
              <a:rPr lang="sl-SI" sz="900" i="1" dirty="0">
                <a:solidFill>
                  <a:schemeClr val="tx2">
                    <a:lumMod val="60000"/>
                    <a:lumOff val="40000"/>
                  </a:schemeClr>
                </a:solidFill>
                <a:latin typeface="Georgia" pitchFamily="18" charset="0"/>
              </a:rPr>
              <a:t> </a:t>
            </a:r>
            <a:endParaRPr lang="en-US" sz="900" i="1" dirty="0">
              <a:solidFill>
                <a:schemeClr val="tx2">
                  <a:lumMod val="60000"/>
                  <a:lumOff val="40000"/>
                </a:schemeClr>
              </a:solidFill>
              <a:latin typeface="Georgia" pitchFamily="18" charset="0"/>
            </a:endParaRPr>
          </a:p>
          <a:p>
            <a:pPr>
              <a:defRPr/>
            </a:pPr>
            <a:r>
              <a:rPr lang="en-GB" sz="800" dirty="0">
                <a:solidFill>
                  <a:schemeClr val="tx2">
                    <a:lumMod val="60000"/>
                    <a:lumOff val="40000"/>
                  </a:schemeClr>
                </a:solidFill>
                <a:latin typeface="Times New Roman" pitchFamily="18" charset="0"/>
              </a:rPr>
              <a:t>1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US"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0.145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1.5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0.15</a:t>
            </a:r>
            <a:r>
              <a:rPr lang="sl-SI" sz="800" dirty="0">
                <a:solidFill>
                  <a:schemeClr val="tx2">
                    <a:lumMod val="60000"/>
                    <a:lumOff val="40000"/>
                  </a:schemeClr>
                </a:solidFill>
                <a:latin typeface="Times New Roman" pitchFamily="18" charset="0"/>
              </a:rPr>
              <a:t>0</a:t>
            </a:r>
            <a:r>
              <a:rPr lang="en-US"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0.16</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2.5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0.175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0.19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0.21</a:t>
            </a:r>
            <a:r>
              <a:rPr lang="sl-SI" sz="800" dirty="0">
                <a:solidFill>
                  <a:schemeClr val="tx2">
                    <a:lumMod val="60000"/>
                    <a:lumOff val="40000"/>
                  </a:schemeClr>
                </a:solidFill>
                <a:latin typeface="Times New Roman" pitchFamily="18" charset="0"/>
              </a:rPr>
              <a:t>0   </a:t>
            </a:r>
            <a:r>
              <a:rPr lang="en-GB" sz="800" dirty="0">
                <a:solidFill>
                  <a:schemeClr val="tx2">
                    <a:lumMod val="60000"/>
                    <a:lumOff val="40000"/>
                  </a:schemeClr>
                </a:solidFill>
                <a:latin typeface="Times New Roman" pitchFamily="18" charset="0"/>
              </a:rPr>
              <a:t>4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0.232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0.276</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0.342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5.5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0.502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6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1.217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6.5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2.405</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7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2.99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7.5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3.4</a:t>
            </a:r>
            <a:r>
              <a:rPr lang="sl-SI" sz="800" dirty="0">
                <a:solidFill>
                  <a:schemeClr val="tx2">
                    <a:lumMod val="60000"/>
                    <a:lumOff val="40000"/>
                  </a:schemeClr>
                </a:solidFill>
                <a:latin typeface="Times New Roman" pitchFamily="18" charset="0"/>
              </a:rPr>
              <a:t>00 </a:t>
            </a:r>
            <a:r>
              <a:rPr lang="en-GB" sz="800" dirty="0">
                <a:solidFill>
                  <a:schemeClr val="tx2">
                    <a:lumMod val="60000"/>
                    <a:lumOff val="40000"/>
                  </a:schemeClr>
                </a:solidFill>
                <a:latin typeface="Times New Roman" pitchFamily="18" charset="0"/>
              </a:rPr>
              <a:t>  8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3.664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8.5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3.856</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  9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3.99</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9.5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4.11</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10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4.2</a:t>
            </a:r>
            <a:r>
              <a:rPr lang="sl-SI" sz="800" dirty="0">
                <a:solidFill>
                  <a:schemeClr val="tx2">
                    <a:lumMod val="60000"/>
                    <a:lumOff val="40000"/>
                  </a:schemeClr>
                </a:solidFill>
                <a:latin typeface="Times New Roman" pitchFamily="18" charset="0"/>
              </a:rPr>
              <a:t>00  </a:t>
            </a:r>
            <a:r>
              <a:rPr lang="en-GB" sz="800" dirty="0">
                <a:solidFill>
                  <a:schemeClr val="tx2">
                    <a:lumMod val="60000"/>
                    <a:lumOff val="40000"/>
                  </a:schemeClr>
                </a:solidFill>
                <a:latin typeface="Times New Roman" pitchFamily="18" charset="0"/>
              </a:rPr>
              <a:t> 10.5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4.27</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11   </a:t>
            </a:r>
            <a:r>
              <a:rPr lang="sl-SI" sz="800" dirty="0">
                <a:solidFill>
                  <a:schemeClr val="tx2">
                    <a:lumMod val="60000"/>
                    <a:lumOff val="40000"/>
                  </a:schemeClr>
                </a:solidFill>
                <a:latin typeface="Times New Roman" pitchFamily="18" charset="0"/>
              </a:rPr>
              <a:t>   </a:t>
            </a:r>
            <a:r>
              <a:rPr lang="en-GB" sz="800" dirty="0">
                <a:solidFill>
                  <a:schemeClr val="tx2">
                    <a:lumMod val="60000"/>
                    <a:lumOff val="40000"/>
                  </a:schemeClr>
                </a:solidFill>
                <a:latin typeface="Times New Roman" pitchFamily="18" charset="0"/>
              </a:rPr>
              <a:t>4.33</a:t>
            </a:r>
            <a:r>
              <a:rPr lang="sl-SI" sz="800" dirty="0">
                <a:solidFill>
                  <a:schemeClr val="tx2">
                    <a:lumMod val="60000"/>
                    <a:lumOff val="40000"/>
                  </a:schemeClr>
                </a:solidFill>
                <a:latin typeface="Times New Roman" pitchFamily="18" charset="0"/>
              </a:rPr>
              <a:t>0</a:t>
            </a:r>
            <a:r>
              <a:rPr lang="en-GB" sz="800" dirty="0">
                <a:solidFill>
                  <a:schemeClr val="tx2">
                    <a:lumMod val="60000"/>
                    <a:lumOff val="40000"/>
                  </a:schemeClr>
                </a:solidFill>
                <a:latin typeface="Times New Roman" pitchFamily="18" charset="0"/>
              </a:rPr>
              <a:t> </a:t>
            </a:r>
          </a:p>
        </p:txBody>
      </p:sp>
      <p:grpSp>
        <p:nvGrpSpPr>
          <p:cNvPr id="2" name="Group 68"/>
          <p:cNvGrpSpPr>
            <a:grpSpLocks/>
          </p:cNvGrpSpPr>
          <p:nvPr/>
        </p:nvGrpSpPr>
        <p:grpSpPr bwMode="auto">
          <a:xfrm>
            <a:off x="5154613" y="609600"/>
            <a:ext cx="3540125" cy="2782888"/>
            <a:chOff x="5155002" y="609600"/>
            <a:chExt cx="3540507" cy="2782890"/>
          </a:xfrm>
        </p:grpSpPr>
        <p:grpSp>
          <p:nvGrpSpPr>
            <p:cNvPr id="67610" name="Group 24"/>
            <p:cNvGrpSpPr>
              <a:grpSpLocks noChangeAspect="1"/>
            </p:cNvGrpSpPr>
            <p:nvPr/>
          </p:nvGrpSpPr>
          <p:grpSpPr bwMode="auto">
            <a:xfrm>
              <a:off x="5292091" y="609600"/>
              <a:ext cx="3394709" cy="2530602"/>
              <a:chOff x="1371600" y="2820194"/>
              <a:chExt cx="4191000" cy="3124200"/>
            </a:xfrm>
          </p:grpSpPr>
          <p:cxnSp>
            <p:nvCxnSpPr>
              <p:cNvPr id="26" name="Straight Arrow Connector 25"/>
              <p:cNvCxnSpPr/>
              <p:nvPr/>
            </p:nvCxnSpPr>
            <p:spPr>
              <a:xfrm>
                <a:off x="1370922" y="5858005"/>
                <a:ext cx="4192629" cy="1960"/>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88196" y="4381237"/>
                <a:ext cx="3124046" cy="1959"/>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80584" y="586388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29480" y="585996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475435" y="5860946"/>
                <a:ext cx="76436"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824331" y="5862905"/>
                <a:ext cx="74475"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78127" y="5859965"/>
                <a:ext cx="76436"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542704" y="5869764"/>
                <a:ext cx="76435"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881800" y="5869764"/>
                <a:ext cx="76435"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236576" y="5869764"/>
                <a:ext cx="76435"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583511" y="585996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32406" y="5871725"/>
                <a:ext cx="76436" cy="1959"/>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287182" y="5859965"/>
                <a:ext cx="76436" cy="1961"/>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37565" y="5258282"/>
                <a:ext cx="76443" cy="196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37565" y="4648761"/>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37565" y="4039238"/>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37565" y="3429717"/>
                <a:ext cx="76443" cy="0"/>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Oval 44"/>
              <p:cNvSpPr>
                <a:spLocks noChangeAspect="1"/>
              </p:cNvSpPr>
              <p:nvPr/>
            </p:nvSpPr>
            <p:spPr>
              <a:xfrm>
                <a:off x="1809982" y="5767851"/>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6" name="Oval 45"/>
              <p:cNvSpPr>
                <a:spLocks noChangeAspect="1"/>
              </p:cNvSpPr>
              <p:nvPr/>
            </p:nvSpPr>
            <p:spPr>
              <a:xfrm>
                <a:off x="1980509" y="5756091"/>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7" name="Oval 46"/>
              <p:cNvSpPr>
                <a:spLocks noChangeAspect="1"/>
              </p:cNvSpPr>
              <p:nvPr/>
            </p:nvSpPr>
            <p:spPr>
              <a:xfrm>
                <a:off x="2158878" y="5750212"/>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8" name="Oval 47"/>
              <p:cNvSpPr>
                <a:spLocks noChangeAspect="1"/>
              </p:cNvSpPr>
              <p:nvPr/>
            </p:nvSpPr>
            <p:spPr>
              <a:xfrm>
                <a:off x="2503853" y="5730614"/>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49" name="Oval 48"/>
              <p:cNvSpPr>
                <a:spLocks noChangeAspect="1"/>
              </p:cNvSpPr>
              <p:nvPr/>
            </p:nvSpPr>
            <p:spPr>
              <a:xfrm>
                <a:off x="2319605" y="5740412"/>
                <a:ext cx="37241"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0" name="Oval 49"/>
              <p:cNvSpPr>
                <a:spLocks noChangeAspect="1"/>
              </p:cNvSpPr>
              <p:nvPr/>
            </p:nvSpPr>
            <p:spPr>
              <a:xfrm>
                <a:off x="2676341" y="5722774"/>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1" name="Oval 50"/>
              <p:cNvSpPr>
                <a:spLocks noChangeAspect="1"/>
              </p:cNvSpPr>
              <p:nvPr/>
            </p:nvSpPr>
            <p:spPr>
              <a:xfrm>
                <a:off x="2850788" y="5714935"/>
                <a:ext cx="3528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2" name="Oval 51"/>
              <p:cNvSpPr>
                <a:spLocks noChangeAspect="1"/>
              </p:cNvSpPr>
              <p:nvPr/>
            </p:nvSpPr>
            <p:spPr>
              <a:xfrm>
                <a:off x="3021317" y="5679657"/>
                <a:ext cx="37241"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3" name="Oval 52"/>
              <p:cNvSpPr>
                <a:spLocks noChangeAspect="1"/>
              </p:cNvSpPr>
              <p:nvPr/>
            </p:nvSpPr>
            <p:spPr>
              <a:xfrm>
                <a:off x="3199684" y="5638499"/>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4" name="Oval 53"/>
              <p:cNvSpPr>
                <a:spLocks noChangeAspect="1"/>
              </p:cNvSpPr>
              <p:nvPr/>
            </p:nvSpPr>
            <p:spPr>
              <a:xfrm>
                <a:off x="3366292" y="5544425"/>
                <a:ext cx="37241"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5" name="Oval 54"/>
              <p:cNvSpPr>
                <a:spLocks noChangeAspect="1"/>
              </p:cNvSpPr>
              <p:nvPr/>
            </p:nvSpPr>
            <p:spPr>
              <a:xfrm>
                <a:off x="3544660" y="5105412"/>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6" name="Oval 55"/>
              <p:cNvSpPr>
                <a:spLocks noChangeAspect="1"/>
              </p:cNvSpPr>
              <p:nvPr/>
            </p:nvSpPr>
            <p:spPr>
              <a:xfrm>
                <a:off x="3721068" y="4384177"/>
                <a:ext cx="3724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7" name="Oval 56"/>
              <p:cNvSpPr>
                <a:spLocks noChangeAspect="1"/>
              </p:cNvSpPr>
              <p:nvPr/>
            </p:nvSpPr>
            <p:spPr>
              <a:xfrm>
                <a:off x="3885715" y="4011800"/>
                <a:ext cx="3724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8" name="Oval 57"/>
              <p:cNvSpPr>
                <a:spLocks noChangeAspect="1"/>
              </p:cNvSpPr>
              <p:nvPr/>
            </p:nvSpPr>
            <p:spPr>
              <a:xfrm>
                <a:off x="4048403" y="3774655"/>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9" name="Oval 58"/>
              <p:cNvSpPr>
                <a:spLocks noChangeAspect="1"/>
              </p:cNvSpPr>
              <p:nvPr/>
            </p:nvSpPr>
            <p:spPr>
              <a:xfrm>
                <a:off x="4238531" y="3615905"/>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0" name="Oval 59"/>
              <p:cNvSpPr>
                <a:spLocks noChangeAspect="1"/>
              </p:cNvSpPr>
              <p:nvPr/>
            </p:nvSpPr>
            <p:spPr>
              <a:xfrm>
                <a:off x="4424740" y="3488513"/>
                <a:ext cx="37241"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1" name="Oval 60"/>
              <p:cNvSpPr>
                <a:spLocks noChangeAspect="1"/>
              </p:cNvSpPr>
              <p:nvPr/>
            </p:nvSpPr>
            <p:spPr>
              <a:xfrm>
                <a:off x="4587427" y="3402278"/>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2" name="Oval 61"/>
              <p:cNvSpPr>
                <a:spLocks noChangeAspect="1"/>
              </p:cNvSpPr>
              <p:nvPr/>
            </p:nvSpPr>
            <p:spPr>
              <a:xfrm>
                <a:off x="4765795" y="3335643"/>
                <a:ext cx="35282" cy="3527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3" name="Oval 62"/>
              <p:cNvSpPr>
                <a:spLocks noChangeAspect="1"/>
              </p:cNvSpPr>
              <p:nvPr/>
            </p:nvSpPr>
            <p:spPr>
              <a:xfrm>
                <a:off x="4936322" y="3284686"/>
                <a:ext cx="35282" cy="37237"/>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4" name="Oval 63"/>
              <p:cNvSpPr>
                <a:spLocks noChangeAspect="1"/>
              </p:cNvSpPr>
              <p:nvPr/>
            </p:nvSpPr>
            <p:spPr>
              <a:xfrm>
                <a:off x="5106851" y="3243528"/>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5" name="Oval 64"/>
              <p:cNvSpPr>
                <a:spLocks noChangeAspect="1"/>
              </p:cNvSpPr>
              <p:nvPr/>
            </p:nvSpPr>
            <p:spPr>
              <a:xfrm>
                <a:off x="5281298" y="3208250"/>
                <a:ext cx="35282" cy="37238"/>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67611" name="Rectangle 66"/>
            <p:cNvSpPr>
              <a:spLocks noChangeArrowheads="1"/>
            </p:cNvSpPr>
            <p:nvPr/>
          </p:nvSpPr>
          <p:spPr bwMode="auto">
            <a:xfrm>
              <a:off x="8416265" y="3115491"/>
              <a:ext cx="279244" cy="276999"/>
            </a:xfrm>
            <a:prstGeom prst="rect">
              <a:avLst/>
            </a:prstGeom>
            <a:noFill/>
            <a:ln w="9525">
              <a:noFill/>
              <a:miter lim="800000"/>
              <a:headEnd/>
              <a:tailEnd/>
            </a:ln>
          </p:spPr>
          <p:txBody>
            <a:bodyPr wrap="none">
              <a:spAutoFit/>
            </a:bodyPr>
            <a:lstStyle/>
            <a:p>
              <a:r>
                <a:rPr lang="sl-SI" sz="1200" i="1">
                  <a:solidFill>
                    <a:srgbClr val="558ED5"/>
                  </a:solidFill>
                  <a:latin typeface="Georgia" pitchFamily="18" charset="0"/>
                </a:rPr>
                <a:t>T</a:t>
              </a:r>
              <a:endParaRPr lang="sl-SI" sz="1400"/>
            </a:p>
          </p:txBody>
        </p:sp>
        <p:sp>
          <p:nvSpPr>
            <p:cNvPr id="67612" name="Rectangle 67"/>
            <p:cNvSpPr>
              <a:spLocks noChangeArrowheads="1"/>
            </p:cNvSpPr>
            <p:nvPr/>
          </p:nvSpPr>
          <p:spPr bwMode="auto">
            <a:xfrm>
              <a:off x="5155002" y="637401"/>
              <a:ext cx="255198" cy="276999"/>
            </a:xfrm>
            <a:prstGeom prst="rect">
              <a:avLst/>
            </a:prstGeom>
            <a:noFill/>
            <a:ln w="9525">
              <a:noFill/>
              <a:miter lim="800000"/>
              <a:headEnd/>
              <a:tailEnd/>
            </a:ln>
          </p:spPr>
          <p:txBody>
            <a:bodyPr wrap="none">
              <a:spAutoFit/>
            </a:bodyPr>
            <a:lstStyle/>
            <a:p>
              <a:r>
                <a:rPr lang="en-US" sz="1200" i="1">
                  <a:solidFill>
                    <a:srgbClr val="558ED5"/>
                  </a:solidFill>
                  <a:latin typeface="Georgia" pitchFamily="18" charset="0"/>
                </a:rPr>
                <a:t>c</a:t>
              </a:r>
              <a:endParaRPr lang="sl-SI" sz="1400"/>
            </a:p>
          </p:txBody>
        </p:sp>
      </p:grpSp>
      <p:sp>
        <p:nvSpPr>
          <p:cNvPr id="67" name="TextBox 66"/>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69" name="Picture 5" descr="C:\Users\rca\AppData\Local\Microsoft\Windows\Temporary Internet Files\Content.IE5\24T7L8TR\MC900442159[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6803" grpId="0"/>
      <p:bldP spid="76805" grpId="0"/>
      <p:bldP spid="76809" grpId="0"/>
      <p:bldP spid="18" grpId="0"/>
      <p:bldP spid="19" grpId="0"/>
      <p:bldP spid="29" grpId="0"/>
      <p:bldP spid="30" grpId="0"/>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a:spLocks/>
          </p:cNvSpPr>
          <p:nvPr/>
        </p:nvSpPr>
        <p:spPr>
          <a:xfrm>
            <a:off x="304800" y="2286000"/>
            <a:ext cx="8534400" cy="41148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9" name="Rectangle 18"/>
          <p:cNvSpPr/>
          <p:nvPr/>
        </p:nvSpPr>
        <p:spPr>
          <a:xfrm>
            <a:off x="3429000" y="1166813"/>
            <a:ext cx="1524000" cy="685800"/>
          </a:xfrm>
          <a:prstGeom prst="rect">
            <a:avLst/>
          </a:prstGeom>
          <a:solidFill>
            <a:srgbClr val="FFFFCC"/>
          </a:solidFill>
          <a:ln w="9525">
            <a:solidFill>
              <a:schemeClr val="tx2">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8850" name="Rectangle 2"/>
          <p:cNvSpPr>
            <a:spLocks noChangeArrowheads="1"/>
          </p:cNvSpPr>
          <p:nvPr/>
        </p:nvSpPr>
        <p:spPr bwMode="auto">
          <a:xfrm>
            <a:off x="381000" y="381000"/>
            <a:ext cx="6905625" cy="369888"/>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Formule se poenostavijo, če so točke na enakomernih razdaljah</a:t>
            </a:r>
            <a:r>
              <a:rPr lang="en-US" dirty="0">
                <a:solidFill>
                  <a:schemeClr val="tx2">
                    <a:lumMod val="60000"/>
                    <a:lumOff val="40000"/>
                  </a:schemeClr>
                </a:solidFill>
                <a:latin typeface="+mn-lt"/>
              </a:rPr>
              <a:t> (</a:t>
            </a:r>
            <a:r>
              <a:rPr lang="en-US" dirty="0" err="1">
                <a:solidFill>
                  <a:schemeClr val="tx2">
                    <a:lumMod val="60000"/>
                    <a:lumOff val="40000"/>
                  </a:schemeClr>
                </a:solidFill>
                <a:latin typeface="+mn-lt"/>
              </a:rPr>
              <a:t>npr</a:t>
            </a:r>
            <a:r>
              <a:rPr lang="en-US" dirty="0">
                <a:solidFill>
                  <a:schemeClr val="tx2">
                    <a:lumMod val="60000"/>
                    <a:lumOff val="40000"/>
                  </a:schemeClr>
                </a:solidFill>
                <a:latin typeface="+mn-lt"/>
              </a:rPr>
              <a:t>. </a:t>
            </a:r>
            <a:r>
              <a:rPr lang="en-US" i="1" dirty="0">
                <a:solidFill>
                  <a:schemeClr val="tx2">
                    <a:lumMod val="60000"/>
                    <a:lumOff val="40000"/>
                  </a:schemeClr>
                </a:solidFill>
                <a:latin typeface="Georgia" pitchFamily="18" charset="0"/>
              </a:rPr>
              <a:t>h</a:t>
            </a:r>
            <a:r>
              <a:rPr lang="en-US" dirty="0">
                <a:solidFill>
                  <a:schemeClr val="tx2">
                    <a:lumMod val="60000"/>
                    <a:lumOff val="40000"/>
                  </a:schemeClr>
                </a:solidFill>
                <a:latin typeface="+mn-lt"/>
              </a:rPr>
              <a:t>)</a:t>
            </a:r>
            <a:r>
              <a:rPr lang="sl-SI" dirty="0">
                <a:solidFill>
                  <a:schemeClr val="tx2">
                    <a:lumMod val="60000"/>
                    <a:lumOff val="40000"/>
                  </a:schemeClr>
                </a:solidFill>
                <a:latin typeface="+mn-lt"/>
              </a:rPr>
              <a:t>.</a:t>
            </a:r>
            <a:endParaRPr lang="en-GB" dirty="0">
              <a:solidFill>
                <a:schemeClr val="tx2">
                  <a:lumMod val="60000"/>
                  <a:lumOff val="40000"/>
                </a:schemeClr>
              </a:solidFill>
              <a:latin typeface="+mn-lt"/>
            </a:endParaRPr>
          </a:p>
        </p:txBody>
      </p:sp>
      <p:sp>
        <p:nvSpPr>
          <p:cNvPr id="78851" name="Rectangle 3"/>
          <p:cNvSpPr>
            <a:spLocks noChangeArrowheads="1"/>
          </p:cNvSpPr>
          <p:nvPr/>
        </p:nvSpPr>
        <p:spPr bwMode="auto">
          <a:xfrm>
            <a:off x="609600" y="838200"/>
            <a:ext cx="2028825"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dve zaporedni točki</a:t>
            </a:r>
            <a:endParaRPr lang="en-GB" sz="1600" dirty="0">
              <a:solidFill>
                <a:schemeClr val="tx2">
                  <a:lumMod val="60000"/>
                  <a:lumOff val="40000"/>
                </a:schemeClr>
              </a:solidFill>
              <a:latin typeface="+mn-lt"/>
            </a:endParaRPr>
          </a:p>
        </p:txBody>
      </p:sp>
      <p:sp>
        <p:nvSpPr>
          <p:cNvPr id="78853" name="Rectangle 5"/>
          <p:cNvSpPr>
            <a:spLocks noChangeArrowheads="1"/>
          </p:cNvSpPr>
          <p:nvPr/>
        </p:nvSpPr>
        <p:spPr bwMode="auto">
          <a:xfrm>
            <a:off x="3276600" y="838200"/>
            <a:ext cx="2020888"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tri zaporedne točke</a:t>
            </a:r>
            <a:endParaRPr lang="en-GB" sz="1600" dirty="0">
              <a:solidFill>
                <a:schemeClr val="tx2">
                  <a:lumMod val="60000"/>
                  <a:lumOff val="40000"/>
                </a:schemeClr>
              </a:solidFill>
              <a:latin typeface="+mn-lt"/>
            </a:endParaRPr>
          </a:p>
        </p:txBody>
      </p:sp>
      <p:sp>
        <p:nvSpPr>
          <p:cNvPr id="78855" name="Rectangle 7"/>
          <p:cNvSpPr>
            <a:spLocks noChangeArrowheads="1"/>
          </p:cNvSpPr>
          <p:nvPr/>
        </p:nvSpPr>
        <p:spPr bwMode="auto">
          <a:xfrm>
            <a:off x="6248400" y="838200"/>
            <a:ext cx="2066925" cy="338138"/>
          </a:xfrm>
          <a:prstGeom prst="rect">
            <a:avLst/>
          </a:prstGeom>
          <a:noFill/>
          <a:ln w="9525">
            <a:noFill/>
            <a:miter lim="800000"/>
            <a:headEnd/>
            <a:tailEnd/>
          </a:ln>
        </p:spPr>
        <p:txBody>
          <a:bodyPr wrap="none">
            <a:spAutoFit/>
          </a:bodyPr>
          <a:lstStyle/>
          <a:p>
            <a:pPr>
              <a:defRPr/>
            </a:pPr>
            <a:r>
              <a:rPr lang="sl-SI" sz="1600" dirty="0">
                <a:solidFill>
                  <a:schemeClr val="tx2">
                    <a:lumMod val="60000"/>
                    <a:lumOff val="40000"/>
                  </a:schemeClr>
                </a:solidFill>
                <a:latin typeface="+mn-lt"/>
              </a:rPr>
              <a:t>za pet zaporednih točk</a:t>
            </a:r>
            <a:endParaRPr lang="en-GB" sz="1600" dirty="0">
              <a:solidFill>
                <a:schemeClr val="tx2">
                  <a:lumMod val="60000"/>
                  <a:lumOff val="40000"/>
                </a:schemeClr>
              </a:solidFill>
              <a:latin typeface="+mn-lt"/>
            </a:endParaRPr>
          </a:p>
        </p:txBody>
      </p:sp>
      <p:sp>
        <p:nvSpPr>
          <p:cNvPr id="78857" name="Rectangle 9"/>
          <p:cNvSpPr>
            <a:spLocks noChangeArrowheads="1"/>
          </p:cNvSpPr>
          <p:nvPr/>
        </p:nvSpPr>
        <p:spPr bwMode="auto">
          <a:xfrm>
            <a:off x="1600200" y="1852613"/>
            <a:ext cx="5937250" cy="369887"/>
          </a:xfrm>
          <a:prstGeom prst="rect">
            <a:avLst/>
          </a:prstGeom>
          <a:noFill/>
          <a:ln w="9525">
            <a:noFill/>
            <a:miter lim="800000"/>
            <a:headEnd/>
            <a:tailEnd/>
          </a:ln>
        </p:spPr>
        <p:txBody>
          <a:bodyPr wrap="none">
            <a:spAutoFit/>
          </a:bodyPr>
          <a:lstStyle/>
          <a:p>
            <a:pPr>
              <a:defRPr/>
            </a:pPr>
            <a:r>
              <a:rPr lang="sl-SI" dirty="0">
                <a:solidFill>
                  <a:schemeClr val="tx2">
                    <a:lumMod val="60000"/>
                    <a:lumOff val="40000"/>
                  </a:schemeClr>
                </a:solidFill>
                <a:latin typeface="+mn-lt"/>
              </a:rPr>
              <a:t>Numerično odvajanje je zelo občutljivo na napake v podatkih.</a:t>
            </a:r>
            <a:endParaRPr lang="en-GB" dirty="0">
              <a:solidFill>
                <a:schemeClr val="tx2">
                  <a:lumMod val="60000"/>
                  <a:lumOff val="40000"/>
                </a:schemeClr>
              </a:solidFill>
              <a:latin typeface="+mn-lt"/>
            </a:endParaRPr>
          </a:p>
        </p:txBody>
      </p:sp>
      <p:graphicFrame>
        <p:nvGraphicFramePr>
          <p:cNvPr id="78858" name="Object 2"/>
          <p:cNvGraphicFramePr>
            <a:graphicFrameLocks noChangeAspect="1"/>
          </p:cNvGraphicFramePr>
          <p:nvPr/>
        </p:nvGraphicFramePr>
        <p:xfrm>
          <a:off x="914400" y="1143000"/>
          <a:ext cx="1144588" cy="639763"/>
        </p:xfrm>
        <a:graphic>
          <a:graphicData uri="http://schemas.openxmlformats.org/presentationml/2006/ole">
            <mc:AlternateContent xmlns:mc="http://schemas.openxmlformats.org/markup-compatibility/2006">
              <mc:Choice xmlns:v="urn:schemas-microsoft-com:vml" Requires="v">
                <p:oleObj spid="_x0000_s60548" name="Equation" r:id="rId3" imgW="774360" imgH="393480" progId="Equation.DSMT4">
                  <p:embed/>
                </p:oleObj>
              </mc:Choice>
              <mc:Fallback>
                <p:oleObj name="Equation" r:id="rId3" imgW="77436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1144588"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9" name="Object 3"/>
          <p:cNvGraphicFramePr>
            <a:graphicFrameLocks noChangeAspect="1"/>
          </p:cNvGraphicFramePr>
          <p:nvPr/>
        </p:nvGraphicFramePr>
        <p:xfrm>
          <a:off x="3581400" y="1166813"/>
          <a:ext cx="1182688" cy="661987"/>
        </p:xfrm>
        <a:graphic>
          <a:graphicData uri="http://schemas.openxmlformats.org/presentationml/2006/ole">
            <mc:AlternateContent xmlns:mc="http://schemas.openxmlformats.org/markup-compatibility/2006">
              <mc:Choice xmlns:v="urn:schemas-microsoft-com:vml" Requires="v">
                <p:oleObj spid="_x0000_s60549" name="Equation" r:id="rId5" imgW="774360" imgH="393480" progId="Equation.DSMT4">
                  <p:embed/>
                </p:oleObj>
              </mc:Choice>
              <mc:Fallback>
                <p:oleObj name="Equation" r:id="rId5" imgW="774360" imgH="3934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166813"/>
                        <a:ext cx="1182688"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60" name="Object 4"/>
          <p:cNvGraphicFramePr>
            <a:graphicFrameLocks noChangeAspect="1"/>
          </p:cNvGraphicFramePr>
          <p:nvPr/>
        </p:nvGraphicFramePr>
        <p:xfrm>
          <a:off x="6172200" y="1143000"/>
          <a:ext cx="2009775" cy="596900"/>
        </p:xfrm>
        <a:graphic>
          <a:graphicData uri="http://schemas.openxmlformats.org/presentationml/2006/ole">
            <mc:AlternateContent xmlns:mc="http://schemas.openxmlformats.org/markup-compatibility/2006">
              <mc:Choice xmlns:v="urn:schemas-microsoft-com:vml" Requires="v">
                <p:oleObj spid="_x0000_s60550" name="Equation" r:id="rId7" imgW="1460160" imgH="393480" progId="Equation.DSMT4">
                  <p:embed/>
                </p:oleObj>
              </mc:Choice>
              <mc:Fallback>
                <p:oleObj name="Equation" r:id="rId7" imgW="1460160" imgH="393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143000"/>
                        <a:ext cx="20097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Rectangle 11"/>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ounded Rectangle 12"/>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5" name="TextBox 14"/>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953000" y="0"/>
            <a:ext cx="4191000" cy="338138"/>
          </a:xfrm>
          <a:prstGeom prst="rect">
            <a:avLst/>
          </a:prstGeom>
          <a:noFill/>
        </p:spPr>
        <p:txBody>
          <a:bodyPr>
            <a:spAutoFit/>
          </a:bodyPr>
          <a:lstStyle/>
          <a:p>
            <a:pPr algn="r" fontAlgn="auto">
              <a:spcBef>
                <a:spcPts val="0"/>
              </a:spcBef>
              <a:spcAft>
                <a:spcPts val="0"/>
              </a:spcAft>
              <a:defRPr/>
            </a:pPr>
            <a:r>
              <a:rPr lang="sl-SI" sz="1600" b="1" dirty="0">
                <a:solidFill>
                  <a:prstClr val="white"/>
                </a:solidFill>
                <a:effectLst>
                  <a:outerShdw blurRad="38100" dist="38100" dir="2700000" algn="tl">
                    <a:srgbClr val="000000">
                      <a:alpha val="43137"/>
                    </a:srgbClr>
                  </a:outerShdw>
                </a:effectLst>
                <a:latin typeface="Calibri"/>
              </a:rPr>
              <a:t>NUMERIČNO  ODVAJANJE</a:t>
            </a:r>
          </a:p>
        </p:txBody>
      </p:sp>
      <p:sp>
        <p:nvSpPr>
          <p:cNvPr id="17"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D52BDB67-E4CA-4A17-9B10-4A288DE5AED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42</a:t>
            </a:fld>
            <a:endParaRPr lang="en-US" sz="1200" b="1">
              <a:solidFill>
                <a:schemeClr val="bg1"/>
              </a:solidFill>
              <a:effectLst>
                <a:outerShdw blurRad="38100" dist="38100" dir="2700000" algn="tl">
                  <a:srgbClr val="000000">
                    <a:alpha val="43137"/>
                  </a:srgbClr>
                </a:outerShdw>
              </a:effectLst>
              <a:latin typeface="+mn-lt"/>
            </a:endParaRPr>
          </a:p>
        </p:txBody>
      </p:sp>
      <p:sp>
        <p:nvSpPr>
          <p:cNvPr id="20" name="Rectangle 8"/>
          <p:cNvSpPr>
            <a:spLocks noChangeArrowheads="1"/>
          </p:cNvSpPr>
          <p:nvPr/>
        </p:nvSpPr>
        <p:spPr bwMode="auto">
          <a:xfrm>
            <a:off x="5486400" y="2438400"/>
            <a:ext cx="1008063" cy="3832225"/>
          </a:xfrm>
          <a:prstGeom prst="rect">
            <a:avLst/>
          </a:prstGeom>
          <a:noFill/>
          <a:ln w="9525">
            <a:noFill/>
            <a:miter lim="800000"/>
            <a:headEnd/>
            <a:tailEnd/>
          </a:ln>
        </p:spPr>
        <p:txBody>
          <a:bodyPr>
            <a:spAutoFit/>
          </a:bodyPr>
          <a:lstStyle/>
          <a:p>
            <a:pPr>
              <a:defRPr/>
            </a:pPr>
            <a:r>
              <a:rPr lang="sl-SI" sz="1200" i="1" dirty="0">
                <a:solidFill>
                  <a:schemeClr val="tx2">
                    <a:lumMod val="60000"/>
                    <a:lumOff val="40000"/>
                  </a:schemeClr>
                </a:solidFill>
                <a:latin typeface="Georgia" pitchFamily="18" charset="0"/>
              </a:rPr>
              <a:t>T</a:t>
            </a:r>
            <a:r>
              <a:rPr lang="sl-SI" sz="1200" i="1" dirty="0">
                <a:solidFill>
                  <a:schemeClr val="tx2">
                    <a:lumMod val="60000"/>
                    <a:lumOff val="40000"/>
                  </a:schemeClr>
                </a:solidFill>
                <a:latin typeface="Times New Roman" pitchFamily="18" charset="0"/>
              </a:rPr>
              <a:t>         </a:t>
            </a:r>
            <a:r>
              <a:rPr lang="sl-SI" sz="1200" i="1" dirty="0">
                <a:solidFill>
                  <a:schemeClr val="tx2">
                    <a:lumMod val="60000"/>
                    <a:lumOff val="40000"/>
                  </a:schemeClr>
                </a:solidFill>
                <a:latin typeface="Georgia" pitchFamily="18" charset="0"/>
              </a:rPr>
              <a:t>y </a:t>
            </a:r>
            <a:endParaRPr lang="en-US" sz="1200" i="1" dirty="0">
              <a:solidFill>
                <a:schemeClr val="tx2">
                  <a:lumMod val="60000"/>
                  <a:lumOff val="40000"/>
                </a:schemeClr>
              </a:solidFill>
              <a:latin typeface="Georgia" pitchFamily="18" charset="0"/>
            </a:endParaRPr>
          </a:p>
          <a:p>
            <a:pPr>
              <a:defRPr/>
            </a:pPr>
            <a:r>
              <a:rPr lang="en-GB" sz="1100" dirty="0">
                <a:solidFill>
                  <a:schemeClr val="tx2">
                    <a:lumMod val="60000"/>
                    <a:lumOff val="40000"/>
                  </a:schemeClr>
                </a:solidFill>
                <a:latin typeface="Times New Roman" pitchFamily="18" charset="0"/>
              </a:rPr>
              <a:t>1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0.145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1.5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0.15</a:t>
            </a:r>
            <a:r>
              <a:rPr lang="sl-SI" sz="1100" dirty="0">
                <a:solidFill>
                  <a:schemeClr val="tx2">
                    <a:lumMod val="60000"/>
                    <a:lumOff val="40000"/>
                  </a:schemeClr>
                </a:solidFill>
                <a:latin typeface="Times New Roman" pitchFamily="18" charset="0"/>
              </a:rPr>
              <a:t>0</a:t>
            </a:r>
            <a:r>
              <a:rPr lang="en-US"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0.16</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2.5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0.175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0.19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0.21</a:t>
            </a:r>
            <a:r>
              <a:rPr lang="sl-SI" sz="1100" dirty="0">
                <a:solidFill>
                  <a:schemeClr val="tx2">
                    <a:lumMod val="60000"/>
                    <a:lumOff val="40000"/>
                  </a:schemeClr>
                </a:solidFill>
                <a:latin typeface="Times New Roman" pitchFamily="18" charset="0"/>
              </a:rPr>
              <a:t>0   </a:t>
            </a:r>
            <a:r>
              <a:rPr lang="en-GB" sz="1100" dirty="0">
                <a:solidFill>
                  <a:schemeClr val="tx2">
                    <a:lumMod val="60000"/>
                    <a:lumOff val="40000"/>
                  </a:schemeClr>
                </a:solidFill>
                <a:latin typeface="Times New Roman" pitchFamily="18" charset="0"/>
              </a:rPr>
              <a:t>4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0.232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0.276</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0.342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5.5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0.502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6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1.217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6.5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2.405</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7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2.99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7.5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3.4</a:t>
            </a:r>
            <a:r>
              <a:rPr lang="sl-SI" sz="1100" dirty="0">
                <a:solidFill>
                  <a:schemeClr val="tx2">
                    <a:lumMod val="60000"/>
                    <a:lumOff val="40000"/>
                  </a:schemeClr>
                </a:solidFill>
                <a:latin typeface="Times New Roman" pitchFamily="18" charset="0"/>
              </a:rPr>
              <a:t>00 </a:t>
            </a:r>
            <a:r>
              <a:rPr lang="en-GB" sz="1100" dirty="0">
                <a:solidFill>
                  <a:schemeClr val="tx2">
                    <a:lumMod val="60000"/>
                    <a:lumOff val="40000"/>
                  </a:schemeClr>
                </a:solidFill>
                <a:latin typeface="Times New Roman" pitchFamily="18" charset="0"/>
              </a:rPr>
              <a:t>  8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3.664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8.5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3.856</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9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3.99</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9.5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4.11</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10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4.2</a:t>
            </a:r>
            <a:r>
              <a:rPr lang="sl-SI" sz="1100" dirty="0">
                <a:solidFill>
                  <a:schemeClr val="tx2">
                    <a:lumMod val="60000"/>
                    <a:lumOff val="40000"/>
                  </a:schemeClr>
                </a:solidFill>
                <a:latin typeface="Times New Roman" pitchFamily="18" charset="0"/>
              </a:rPr>
              <a:t>00  </a:t>
            </a:r>
            <a:r>
              <a:rPr lang="en-GB" sz="1100" dirty="0">
                <a:solidFill>
                  <a:schemeClr val="tx2">
                    <a:lumMod val="60000"/>
                    <a:lumOff val="40000"/>
                  </a:schemeClr>
                </a:solidFill>
                <a:latin typeface="Times New Roman" pitchFamily="18" charset="0"/>
              </a:rPr>
              <a:t> 10.5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4.27</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11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4.33</a:t>
            </a:r>
            <a:r>
              <a:rPr lang="sl-SI" sz="1100" dirty="0">
                <a:solidFill>
                  <a:schemeClr val="tx2">
                    <a:lumMod val="60000"/>
                    <a:lumOff val="40000"/>
                  </a:schemeClr>
                </a:solidFill>
                <a:latin typeface="Times New Roman" pitchFamily="18" charset="0"/>
              </a:rPr>
              <a:t>0</a:t>
            </a:r>
            <a:r>
              <a:rPr lang="en-GB" sz="1100" dirty="0">
                <a:solidFill>
                  <a:schemeClr val="tx2">
                    <a:lumMod val="60000"/>
                    <a:lumOff val="40000"/>
                  </a:schemeClr>
                </a:solidFill>
                <a:latin typeface="Times New Roman" pitchFamily="18" charset="0"/>
              </a:rPr>
              <a:t> </a:t>
            </a:r>
          </a:p>
        </p:txBody>
      </p:sp>
      <p:sp>
        <p:nvSpPr>
          <p:cNvPr id="21" name="Rectangle 9"/>
          <p:cNvSpPr>
            <a:spLocks noChangeArrowheads="1"/>
          </p:cNvSpPr>
          <p:nvPr/>
        </p:nvSpPr>
        <p:spPr bwMode="auto">
          <a:xfrm>
            <a:off x="6629400" y="2738438"/>
            <a:ext cx="576263" cy="3308350"/>
          </a:xfrm>
          <a:prstGeom prst="rect">
            <a:avLst/>
          </a:prstGeom>
          <a:noFill/>
          <a:ln w="9525">
            <a:noFill/>
            <a:miter lim="800000"/>
            <a:headEnd/>
            <a:tailEnd/>
          </a:ln>
        </p:spPr>
        <p:txBody>
          <a:bodyPr>
            <a:spAutoFit/>
          </a:bodyPr>
          <a:lstStyle/>
          <a:p>
            <a:pPr>
              <a:defRPr/>
            </a:pPr>
            <a:r>
              <a:rPr lang="sl-SI" sz="1100" dirty="0">
                <a:solidFill>
                  <a:schemeClr val="tx2">
                    <a:lumMod val="60000"/>
                    <a:lumOff val="40000"/>
                  </a:schemeClr>
                </a:solidFill>
                <a:latin typeface="Times New Roman" pitchFamily="18" charset="0"/>
              </a:rPr>
              <a:t>0.015</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0.015    0.030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0.035    0.042    0.066    0.110    0.226</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0.875</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1.903</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1.773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0.995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0.674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0.456</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0.326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0.244</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0.210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0.160</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0.130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endParaRPr lang="en-GB" sz="1100" dirty="0">
              <a:solidFill>
                <a:schemeClr val="tx2">
                  <a:lumMod val="60000"/>
                  <a:lumOff val="40000"/>
                </a:schemeClr>
              </a:solidFill>
              <a:latin typeface="Times New Roman" pitchFamily="18" charset="0"/>
            </a:endParaRPr>
          </a:p>
        </p:txBody>
      </p:sp>
      <p:graphicFrame>
        <p:nvGraphicFramePr>
          <p:cNvPr id="22" name="Object 18"/>
          <p:cNvGraphicFramePr>
            <a:graphicFrameLocks noChangeAspect="1"/>
          </p:cNvGraphicFramePr>
          <p:nvPr/>
        </p:nvGraphicFramePr>
        <p:xfrm>
          <a:off x="6400800" y="2362200"/>
          <a:ext cx="820738" cy="393700"/>
        </p:xfrm>
        <a:graphic>
          <a:graphicData uri="http://schemas.openxmlformats.org/presentationml/2006/ole">
            <mc:AlternateContent xmlns:mc="http://schemas.openxmlformats.org/markup-compatibility/2006">
              <mc:Choice xmlns:v="urn:schemas-microsoft-com:vml" Requires="v">
                <p:oleObj spid="_x0000_s60551" name="Equation" r:id="rId9" imgW="901440" imgH="393480" progId="Equation.DSMT4">
                  <p:embed/>
                </p:oleObj>
              </mc:Choice>
              <mc:Fallback>
                <p:oleObj name="Equation" r:id="rId9" imgW="901440" imgH="39348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362200"/>
                        <a:ext cx="82073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1"/>
          <p:cNvSpPr>
            <a:spLocks noChangeArrowheads="1"/>
          </p:cNvSpPr>
          <p:nvPr/>
        </p:nvSpPr>
        <p:spPr bwMode="auto">
          <a:xfrm>
            <a:off x="7620000" y="2820988"/>
            <a:ext cx="792163" cy="2970212"/>
          </a:xfrm>
          <a:prstGeom prst="rect">
            <a:avLst/>
          </a:prstGeom>
          <a:noFill/>
          <a:ln w="9525">
            <a:noFill/>
            <a:miter lim="800000"/>
            <a:headEnd/>
            <a:tailEnd/>
          </a:ln>
        </p:spPr>
        <p:txBody>
          <a:bodyPr>
            <a:spAutoFit/>
          </a:bodyPr>
          <a:lstStyle/>
          <a:p>
            <a:pPr>
              <a:defRPr/>
            </a:pPr>
            <a:r>
              <a:rPr lang="sl-SI" sz="1100" dirty="0">
                <a:solidFill>
                  <a:schemeClr val="tx2">
                    <a:lumMod val="60000"/>
                    <a:lumOff val="40000"/>
                  </a:schemeClr>
                </a:solidFill>
                <a:latin typeface="Times New Roman" pitchFamily="18" charset="0"/>
              </a:rPr>
              <a:t>0.015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0.020                        </a:t>
            </a:r>
            <a:r>
              <a:rPr lang="en-US"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0.012                0.031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0.068                 0.160                   0.765                     1.677                     </a:t>
            </a:r>
            <a:r>
              <a:rPr lang="en-GB" sz="1100" dirty="0">
                <a:solidFill>
                  <a:schemeClr val="tx2">
                    <a:lumMod val="60000"/>
                    <a:lumOff val="40000"/>
                  </a:schemeClr>
                </a:solidFill>
                <a:latin typeface="Times New Roman" pitchFamily="18" charset="0"/>
              </a:rPr>
              <a:t> </a:t>
            </a:r>
            <a:r>
              <a:rPr lang="sl-SI" sz="1100" dirty="0">
                <a:solidFill>
                  <a:schemeClr val="tx2">
                    <a:lumMod val="60000"/>
                    <a:lumOff val="40000"/>
                  </a:schemeClr>
                </a:solidFill>
                <a:latin typeface="Times New Roman" pitchFamily="18" charset="0"/>
              </a:rPr>
              <a:t>0.898                     -0.908                      -1.099                      -0.539                      -0.348                     -0.212                      -0.116                     -0.084                     -0.080                    </a:t>
            </a:r>
            <a:endParaRPr lang="en-GB" sz="1100" dirty="0">
              <a:solidFill>
                <a:schemeClr val="tx2">
                  <a:lumMod val="60000"/>
                  <a:lumOff val="40000"/>
                </a:schemeClr>
              </a:solidFill>
              <a:latin typeface="Times New Roman" pitchFamily="18" charset="0"/>
            </a:endParaRPr>
          </a:p>
        </p:txBody>
      </p:sp>
      <p:graphicFrame>
        <p:nvGraphicFramePr>
          <p:cNvPr id="24" name="Object 19"/>
          <p:cNvGraphicFramePr>
            <a:graphicFrameLocks noChangeAspect="1"/>
          </p:cNvGraphicFramePr>
          <p:nvPr/>
        </p:nvGraphicFramePr>
        <p:xfrm>
          <a:off x="7410450" y="2362200"/>
          <a:ext cx="819150" cy="393700"/>
        </p:xfrm>
        <a:graphic>
          <a:graphicData uri="http://schemas.openxmlformats.org/presentationml/2006/ole">
            <mc:AlternateContent xmlns:mc="http://schemas.openxmlformats.org/markup-compatibility/2006">
              <mc:Choice xmlns:v="urn:schemas-microsoft-com:vml" Requires="v">
                <p:oleObj spid="_x0000_s60552" name="Equation" r:id="rId11" imgW="901440" imgH="393480" progId="Equation.DSMT4">
                  <p:embed/>
                </p:oleObj>
              </mc:Choice>
              <mc:Fallback>
                <p:oleObj name="Equation" r:id="rId11" imgW="901440" imgH="39348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0450" y="2362200"/>
                        <a:ext cx="8191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Line 4"/>
          <p:cNvSpPr>
            <a:spLocks noChangeShapeType="1"/>
          </p:cNvSpPr>
          <p:nvPr/>
        </p:nvSpPr>
        <p:spPr bwMode="auto">
          <a:xfrm flipV="1">
            <a:off x="5410200" y="4376738"/>
            <a:ext cx="2951163" cy="12700"/>
          </a:xfrm>
          <a:prstGeom prst="line">
            <a:avLst/>
          </a:prstGeom>
          <a:noFill/>
          <a:ln w="19050">
            <a:solidFill>
              <a:srgbClr val="FF3300"/>
            </a:solidFill>
            <a:round/>
            <a:headEnd/>
            <a:tailEnd/>
          </a:ln>
        </p:spPr>
        <p:txBody>
          <a:bodyPr/>
          <a:lstStyle/>
          <a:p>
            <a:pPr>
              <a:defRPr/>
            </a:pPr>
            <a:endParaRPr lang="sl-SI">
              <a:solidFill>
                <a:schemeClr val="tx2">
                  <a:lumMod val="60000"/>
                  <a:lumOff val="40000"/>
                </a:schemeClr>
              </a:solidFill>
            </a:endParaRPr>
          </a:p>
        </p:txBody>
      </p:sp>
      <p:sp>
        <p:nvSpPr>
          <p:cNvPr id="26" name="Line 5"/>
          <p:cNvSpPr>
            <a:spLocks noChangeShapeType="1"/>
          </p:cNvSpPr>
          <p:nvPr/>
        </p:nvSpPr>
        <p:spPr bwMode="auto">
          <a:xfrm flipH="1">
            <a:off x="3276600" y="2667000"/>
            <a:ext cx="0" cy="3579813"/>
          </a:xfrm>
          <a:prstGeom prst="line">
            <a:avLst/>
          </a:prstGeom>
          <a:noFill/>
          <a:ln w="9525">
            <a:solidFill>
              <a:srgbClr val="FF3300"/>
            </a:solidFill>
            <a:round/>
            <a:headEnd/>
            <a:tailEnd/>
          </a:ln>
        </p:spPr>
        <p:txBody>
          <a:bodyPr/>
          <a:lstStyle/>
          <a:p>
            <a:pPr>
              <a:defRPr/>
            </a:pPr>
            <a:endParaRPr lang="sl-SI">
              <a:solidFill>
                <a:schemeClr val="tx2">
                  <a:lumMod val="60000"/>
                  <a:lumOff val="40000"/>
                </a:schemeClr>
              </a:solidFill>
            </a:endParaRPr>
          </a:p>
        </p:txBody>
      </p:sp>
      <p:cxnSp>
        <p:nvCxnSpPr>
          <p:cNvPr id="27" name="AutoShape 7"/>
          <p:cNvCxnSpPr>
            <a:cxnSpLocks noChangeShapeType="1"/>
            <a:stCxn id="25" idx="1"/>
            <a:endCxn id="26" idx="1"/>
          </p:cNvCxnSpPr>
          <p:nvPr/>
        </p:nvCxnSpPr>
        <p:spPr bwMode="auto">
          <a:xfrm rot="5400000">
            <a:off x="4883944" y="2769394"/>
            <a:ext cx="1870075" cy="5084763"/>
          </a:xfrm>
          <a:prstGeom prst="curvedConnector5">
            <a:avLst>
              <a:gd name="adj1" fmla="val 98831"/>
              <a:gd name="adj2" fmla="val 17642"/>
              <a:gd name="adj3" fmla="val 100531"/>
            </a:avLst>
          </a:prstGeom>
          <a:noFill/>
          <a:ln w="9525">
            <a:solidFill>
              <a:schemeClr val="tx2">
                <a:lumMod val="60000"/>
                <a:lumOff val="40000"/>
              </a:schemeClr>
            </a:solidFill>
            <a:prstDash val="dash"/>
            <a:round/>
            <a:headEnd/>
            <a:tailEnd type="triangle" w="med" len="med"/>
          </a:ln>
        </p:spPr>
      </p:cxnSp>
      <p:grpSp>
        <p:nvGrpSpPr>
          <p:cNvPr id="2" name="Group 76"/>
          <p:cNvGrpSpPr>
            <a:grpSpLocks/>
          </p:cNvGrpSpPr>
          <p:nvPr/>
        </p:nvGrpSpPr>
        <p:grpSpPr bwMode="auto">
          <a:xfrm>
            <a:off x="990600" y="2820988"/>
            <a:ext cx="4191000" cy="3124200"/>
            <a:chOff x="1371600" y="2820194"/>
            <a:chExt cx="4191000" cy="3124200"/>
          </a:xfrm>
        </p:grpSpPr>
        <p:cxnSp>
          <p:nvCxnSpPr>
            <p:cNvPr id="29" name="Straight Arrow Connector 28"/>
            <p:cNvCxnSpPr/>
            <p:nvPr/>
          </p:nvCxnSpPr>
          <p:spPr>
            <a:xfrm>
              <a:off x="1371600" y="5858669"/>
              <a:ext cx="4191000" cy="1587"/>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88106" y="4381500"/>
              <a:ext cx="3124200" cy="158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781969" y="5864225"/>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129632"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475707"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823369" y="5862637"/>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178969" y="5861050"/>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542507" y="58705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882232" y="5870575"/>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36244" y="5870575"/>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83907" y="5861050"/>
              <a:ext cx="76200" cy="1587"/>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31569" y="5872162"/>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287169" y="5861050"/>
              <a:ext cx="76200" cy="1588"/>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39863" y="52570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39863" y="46474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39863" y="40378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439863" y="3428206"/>
              <a:ext cx="76200" cy="3175"/>
            </a:xfrm>
            <a:prstGeom prst="line">
              <a:avLst/>
            </a:prstGeom>
            <a:ln>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Oval 55"/>
            <p:cNvSpPr>
              <a:spLocks noChangeAspect="1"/>
            </p:cNvSpPr>
            <p:nvPr/>
          </p:nvSpPr>
          <p:spPr>
            <a:xfrm>
              <a:off x="1811338" y="5766594"/>
              <a:ext cx="36512" cy="36512"/>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7" name="Oval 56"/>
            <p:cNvSpPr>
              <a:spLocks noChangeAspect="1"/>
            </p:cNvSpPr>
            <p:nvPr/>
          </p:nvSpPr>
          <p:spPr>
            <a:xfrm>
              <a:off x="1981200" y="5757069"/>
              <a:ext cx="36513"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8" name="Oval 57"/>
            <p:cNvSpPr>
              <a:spLocks noChangeAspect="1"/>
            </p:cNvSpPr>
            <p:nvPr/>
          </p:nvSpPr>
          <p:spPr>
            <a:xfrm>
              <a:off x="2159000" y="5749131"/>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9" name="Oval 58"/>
            <p:cNvSpPr>
              <a:spLocks noChangeAspect="1"/>
            </p:cNvSpPr>
            <p:nvPr/>
          </p:nvSpPr>
          <p:spPr>
            <a:xfrm>
              <a:off x="2505075" y="5730081"/>
              <a:ext cx="34925"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0" name="Oval 59"/>
            <p:cNvSpPr>
              <a:spLocks noChangeAspect="1"/>
            </p:cNvSpPr>
            <p:nvPr/>
          </p:nvSpPr>
          <p:spPr>
            <a:xfrm>
              <a:off x="2320925" y="5741194"/>
              <a:ext cx="36513" cy="36512"/>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1" name="Oval 60"/>
            <p:cNvSpPr>
              <a:spLocks noChangeAspect="1"/>
            </p:cNvSpPr>
            <p:nvPr/>
          </p:nvSpPr>
          <p:spPr>
            <a:xfrm>
              <a:off x="2674938" y="57237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2" name="Oval 61"/>
            <p:cNvSpPr>
              <a:spLocks noChangeAspect="1"/>
            </p:cNvSpPr>
            <p:nvPr/>
          </p:nvSpPr>
          <p:spPr>
            <a:xfrm>
              <a:off x="2851150" y="57142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3" name="Oval 62"/>
            <p:cNvSpPr>
              <a:spLocks noChangeAspect="1"/>
            </p:cNvSpPr>
            <p:nvPr/>
          </p:nvSpPr>
          <p:spPr>
            <a:xfrm>
              <a:off x="3022600" y="5680869"/>
              <a:ext cx="34925"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4" name="Oval 63"/>
            <p:cNvSpPr>
              <a:spLocks noChangeAspect="1"/>
            </p:cNvSpPr>
            <p:nvPr/>
          </p:nvSpPr>
          <p:spPr>
            <a:xfrm>
              <a:off x="3200400" y="56380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5" name="Oval 64"/>
            <p:cNvSpPr>
              <a:spLocks noChangeAspect="1"/>
            </p:cNvSpPr>
            <p:nvPr/>
          </p:nvSpPr>
          <p:spPr>
            <a:xfrm>
              <a:off x="3367088" y="55459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6" name="Oval 65"/>
            <p:cNvSpPr>
              <a:spLocks noChangeAspect="1"/>
            </p:cNvSpPr>
            <p:nvPr/>
          </p:nvSpPr>
          <p:spPr>
            <a:xfrm>
              <a:off x="3544888" y="5104606"/>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7" name="Oval 66"/>
            <p:cNvSpPr>
              <a:spLocks noChangeAspect="1"/>
            </p:cNvSpPr>
            <p:nvPr/>
          </p:nvSpPr>
          <p:spPr>
            <a:xfrm>
              <a:off x="3721100" y="4383881"/>
              <a:ext cx="36513"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8" name="Oval 67"/>
            <p:cNvSpPr>
              <a:spLocks noChangeAspect="1"/>
            </p:cNvSpPr>
            <p:nvPr/>
          </p:nvSpPr>
          <p:spPr>
            <a:xfrm>
              <a:off x="3886200" y="401240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69" name="Oval 68"/>
            <p:cNvSpPr>
              <a:spLocks noChangeAspect="1"/>
            </p:cNvSpPr>
            <p:nvPr/>
          </p:nvSpPr>
          <p:spPr>
            <a:xfrm>
              <a:off x="4046538" y="3775869"/>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0" name="Oval 69"/>
            <p:cNvSpPr>
              <a:spLocks noChangeAspect="1"/>
            </p:cNvSpPr>
            <p:nvPr/>
          </p:nvSpPr>
          <p:spPr>
            <a:xfrm>
              <a:off x="4237038" y="36155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1" name="Oval 70"/>
            <p:cNvSpPr>
              <a:spLocks noChangeAspect="1"/>
            </p:cNvSpPr>
            <p:nvPr/>
          </p:nvSpPr>
          <p:spPr>
            <a:xfrm>
              <a:off x="4424363" y="34885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2" name="Oval 71"/>
            <p:cNvSpPr>
              <a:spLocks noChangeAspect="1"/>
            </p:cNvSpPr>
            <p:nvPr/>
          </p:nvSpPr>
          <p:spPr>
            <a:xfrm>
              <a:off x="4586288" y="3402806"/>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3" name="Oval 72"/>
            <p:cNvSpPr>
              <a:spLocks noChangeAspect="1"/>
            </p:cNvSpPr>
            <p:nvPr/>
          </p:nvSpPr>
          <p:spPr>
            <a:xfrm>
              <a:off x="4764088" y="3336131"/>
              <a:ext cx="36512" cy="34925"/>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4" name="Oval 73"/>
            <p:cNvSpPr>
              <a:spLocks noChangeAspect="1"/>
            </p:cNvSpPr>
            <p:nvPr/>
          </p:nvSpPr>
          <p:spPr>
            <a:xfrm>
              <a:off x="4935538" y="3285331"/>
              <a:ext cx="36512"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5" name="Oval 74"/>
            <p:cNvSpPr>
              <a:spLocks noChangeAspect="1"/>
            </p:cNvSpPr>
            <p:nvPr/>
          </p:nvSpPr>
          <p:spPr>
            <a:xfrm>
              <a:off x="5105400" y="3244056"/>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6" name="Oval 75"/>
            <p:cNvSpPr>
              <a:spLocks noChangeAspect="1"/>
            </p:cNvSpPr>
            <p:nvPr/>
          </p:nvSpPr>
          <p:spPr>
            <a:xfrm>
              <a:off x="5280025" y="3209131"/>
              <a:ext cx="36513" cy="36513"/>
            </a:xfrm>
            <a:prstGeom prst="ellipse">
              <a:avLst/>
            </a:prstGeom>
            <a:solidFill>
              <a:srgbClr val="FF0000"/>
            </a:solidFill>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77" name="TextBox 76"/>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dirty="0" err="1">
                <a:solidFill>
                  <a:schemeClr val="bg1"/>
                </a:solidFill>
                <a:effectLst>
                  <a:outerShdw blurRad="38100" dist="38100" dir="2700000" algn="tl">
                    <a:srgbClr val="000000">
                      <a:alpha val="43137"/>
                    </a:srgbClr>
                  </a:outerShdw>
                </a:effectLst>
                <a:latin typeface="+mn-lt"/>
              </a:rPr>
              <a:t>MATEMATIKA</a:t>
            </a:r>
            <a:r>
              <a:rPr lang="en-US" sz="1600" b="1" dirty="0">
                <a:solidFill>
                  <a:schemeClr val="bg1"/>
                </a:solidFill>
                <a:effectLst>
                  <a:outerShdw blurRad="38100" dist="38100" dir="2700000" algn="tl">
                    <a:srgbClr val="000000">
                      <a:alpha val="43137"/>
                    </a:srgbClr>
                  </a:outerShdw>
                </a:effectLst>
                <a:latin typeface="+mn-lt"/>
              </a:rPr>
              <a:t> </a:t>
            </a:r>
            <a:r>
              <a:rPr lang="sl-SI" sz="1600" b="1" dirty="0" smtClean="0">
                <a:solidFill>
                  <a:schemeClr val="bg1"/>
                </a:solidFill>
                <a:effectLst>
                  <a:outerShdw blurRad="38100" dist="38100" dir="2700000" algn="tl">
                    <a:srgbClr val="000000">
                      <a:alpha val="43137"/>
                    </a:srgbClr>
                  </a:outerShdw>
                </a:effectLst>
                <a:latin typeface="+mn-lt"/>
              </a:rPr>
              <a:t>S STATISTIKO</a:t>
            </a:r>
            <a:endParaRPr lang="sl-SI" sz="1600" b="1" dirty="0">
              <a:solidFill>
                <a:schemeClr val="bg1"/>
              </a:solidFill>
              <a:effectLst>
                <a:outerShdw blurRad="38100" dist="38100" dir="2700000" algn="tl">
                  <a:srgbClr val="000000">
                    <a:alpha val="43137"/>
                  </a:srgbClr>
                </a:outerShdw>
              </a:effectLst>
              <a:latin typeface="+mn-lt"/>
            </a:endParaRPr>
          </a:p>
        </p:txBody>
      </p:sp>
      <p:pic>
        <p:nvPicPr>
          <p:cNvPr id="79" name="Picture 5" descr="C:\Users\rca\AppData\Local\Microsoft\Windows\Temporary Internet Files\Content.IE5\24T7L8TR\MC900442159[1].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8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P spid="78851" grpId="0"/>
      <p:bldP spid="78853" grpId="0"/>
      <p:bldP spid="78855" grpId="0"/>
      <p:bldP spid="78857" grpId="0"/>
      <p:bldP spid="20"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685800" y="1893888"/>
            <a:ext cx="4953000" cy="3811587"/>
            <a:chOff x="685800" y="1893888"/>
            <a:chExt cx="4953000" cy="3811587"/>
          </a:xfrm>
        </p:grpSpPr>
        <p:cxnSp>
          <p:nvCxnSpPr>
            <p:cNvPr id="43" name="Straight Arrow Connector 42"/>
            <p:cNvCxnSpPr/>
            <p:nvPr/>
          </p:nvCxnSpPr>
          <p:spPr>
            <a:xfrm>
              <a:off x="685800" y="4381500"/>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912813" y="1893888"/>
              <a:ext cx="4629150" cy="3811587"/>
            </a:xfrm>
            <a:custGeom>
              <a:avLst/>
              <a:gdLst>
                <a:gd name="connsiteX0" fmla="*/ 0 w 4629751"/>
                <a:gd name="connsiteY0" fmla="*/ 3811605 h 3811605"/>
                <a:gd name="connsiteX1" fmla="*/ 1434164 w 4629751"/>
                <a:gd name="connsiteY1" fmla="*/ 1126156 h 3811605"/>
                <a:gd name="connsiteX2" fmla="*/ 33110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3110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 name="connsiteX0" fmla="*/ 0 w 4629751"/>
                <a:gd name="connsiteY0" fmla="*/ 3811605 h 3811605"/>
                <a:gd name="connsiteX1" fmla="*/ 1281764 w 4629751"/>
                <a:gd name="connsiteY1" fmla="*/ 1126156 h 3811605"/>
                <a:gd name="connsiteX2" fmla="*/ 3463490 w 4629751"/>
                <a:gd name="connsiteY2" fmla="*/ 2136809 h 3811605"/>
                <a:gd name="connsiteX3" fmla="*/ 4629751 w 4629751"/>
                <a:gd name="connsiteY3" fmla="*/ 0 h 3811605"/>
              </a:gdLst>
              <a:ahLst/>
              <a:cxnLst>
                <a:cxn ang="0">
                  <a:pos x="connsiteX0" y="connsiteY0"/>
                </a:cxn>
                <a:cxn ang="0">
                  <a:pos x="connsiteX1" y="connsiteY1"/>
                </a:cxn>
                <a:cxn ang="0">
                  <a:pos x="connsiteX2" y="connsiteY2"/>
                </a:cxn>
                <a:cxn ang="0">
                  <a:pos x="connsiteX3" y="connsiteY3"/>
                </a:cxn>
              </a:cxnLst>
              <a:rect l="l" t="t" r="r" b="b"/>
              <a:pathLst>
                <a:path w="4629751" h="3811605">
                  <a:moveTo>
                    <a:pt x="0" y="3811605"/>
                  </a:moveTo>
                  <a:cubicBezTo>
                    <a:pt x="290362" y="2559519"/>
                    <a:pt x="704516" y="1405289"/>
                    <a:pt x="1281764" y="1126156"/>
                  </a:cubicBezTo>
                  <a:cubicBezTo>
                    <a:pt x="1859012" y="847023"/>
                    <a:pt x="2905492" y="2324502"/>
                    <a:pt x="3463490" y="2136809"/>
                  </a:cubicBezTo>
                  <a:cubicBezTo>
                    <a:pt x="4021488" y="1949116"/>
                    <a:pt x="4318534" y="966537"/>
                    <a:pt x="4629751" y="0"/>
                  </a:cubicBezTo>
                </a:path>
              </a:pathLst>
            </a:cu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sp>
        <p:nvSpPr>
          <p:cNvPr id="20485" name="Oval 5"/>
          <p:cNvSpPr>
            <a:spLocks noChangeAspect="1" noChangeArrowheads="1"/>
          </p:cNvSpPr>
          <p:nvPr/>
        </p:nvSpPr>
        <p:spPr bwMode="auto">
          <a:xfrm>
            <a:off x="2847975" y="435292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87" name="Oval 7"/>
          <p:cNvSpPr>
            <a:spLocks noChangeAspect="1" noChangeArrowheads="1"/>
          </p:cNvSpPr>
          <p:nvPr/>
        </p:nvSpPr>
        <p:spPr bwMode="auto">
          <a:xfrm>
            <a:off x="1600200" y="4357688"/>
            <a:ext cx="53975" cy="53975"/>
          </a:xfrm>
          <a:prstGeom prst="ellipse">
            <a:avLst/>
          </a:prstGeom>
          <a:solidFill>
            <a:srgbClr val="FF0000"/>
          </a:solidFill>
          <a:ln w="3175">
            <a:solidFill>
              <a:srgbClr val="FF0000"/>
            </a:solidFill>
            <a:round/>
            <a:headEnd/>
            <a:tailEnd/>
          </a:ln>
        </p:spPr>
        <p:txBody>
          <a:bodyPr wrap="none" anchor="ctr">
            <a:spAutoFit/>
          </a:bodyPr>
          <a:lstStyle/>
          <a:p>
            <a:endParaRPr lang="sl-SI"/>
          </a:p>
        </p:txBody>
      </p:sp>
      <p:sp>
        <p:nvSpPr>
          <p:cNvPr id="20488" name="Line 8"/>
          <p:cNvSpPr>
            <a:spLocks noChangeShapeType="1"/>
          </p:cNvSpPr>
          <p:nvPr/>
        </p:nvSpPr>
        <p:spPr bwMode="auto">
          <a:xfrm flipV="1">
            <a:off x="1631950" y="3659188"/>
            <a:ext cx="0" cy="685800"/>
          </a:xfrm>
          <a:prstGeom prst="line">
            <a:avLst/>
          </a:prstGeom>
          <a:noFill/>
          <a:ln w="6350">
            <a:solidFill>
              <a:schemeClr val="folHlink"/>
            </a:solidFill>
            <a:prstDash val="dash"/>
            <a:round/>
            <a:headEnd/>
            <a:tailEnd/>
          </a:ln>
        </p:spPr>
        <p:txBody>
          <a:bodyPr>
            <a:spAutoFit/>
          </a:bodyPr>
          <a:lstStyle/>
          <a:p>
            <a:endParaRPr lang="sl-SI"/>
          </a:p>
        </p:txBody>
      </p:sp>
      <p:sp>
        <p:nvSpPr>
          <p:cNvPr id="20492" name="Line 12"/>
          <p:cNvSpPr>
            <a:spLocks noChangeShapeType="1"/>
          </p:cNvSpPr>
          <p:nvPr/>
        </p:nvSpPr>
        <p:spPr bwMode="auto">
          <a:xfrm flipV="1">
            <a:off x="685800" y="2286000"/>
            <a:ext cx="4953000" cy="1624013"/>
          </a:xfrm>
          <a:prstGeom prst="line">
            <a:avLst/>
          </a:prstGeom>
          <a:noFill/>
          <a:ln w="6350">
            <a:solidFill>
              <a:srgbClr val="00FF00"/>
            </a:solidFill>
            <a:round/>
            <a:headEnd/>
            <a:tailEnd/>
          </a:ln>
        </p:spPr>
        <p:txBody>
          <a:bodyPr>
            <a:spAutoFit/>
          </a:bodyPr>
          <a:lstStyle/>
          <a:p>
            <a:endParaRPr lang="sl-SI"/>
          </a:p>
        </p:txBody>
      </p:sp>
      <p:sp>
        <p:nvSpPr>
          <p:cNvPr id="20491" name="Line 11"/>
          <p:cNvSpPr>
            <a:spLocks noChangeShapeType="1"/>
          </p:cNvSpPr>
          <p:nvPr/>
        </p:nvSpPr>
        <p:spPr bwMode="auto">
          <a:xfrm flipH="1" flipV="1">
            <a:off x="2878138" y="3214688"/>
            <a:ext cx="0" cy="1143000"/>
          </a:xfrm>
          <a:prstGeom prst="line">
            <a:avLst/>
          </a:prstGeom>
          <a:noFill/>
          <a:ln w="6350">
            <a:solidFill>
              <a:schemeClr val="folHlink"/>
            </a:solidFill>
            <a:prstDash val="dash"/>
            <a:round/>
            <a:headEnd/>
            <a:tailEnd/>
          </a:ln>
        </p:spPr>
        <p:txBody>
          <a:bodyPr>
            <a:spAutoFit/>
          </a:bodyPr>
          <a:lstStyle/>
          <a:p>
            <a:endParaRPr lang="sl-SI"/>
          </a:p>
        </p:txBody>
      </p:sp>
      <p:sp>
        <p:nvSpPr>
          <p:cNvPr id="20490" name="Oval 10"/>
          <p:cNvSpPr>
            <a:spLocks noChangeAspect="1" noChangeArrowheads="1"/>
          </p:cNvSpPr>
          <p:nvPr/>
        </p:nvSpPr>
        <p:spPr bwMode="auto">
          <a:xfrm>
            <a:off x="2847975" y="3162300"/>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93" name="Text Box 13"/>
          <p:cNvSpPr txBox="1">
            <a:spLocks noChangeArrowheads="1"/>
          </p:cNvSpPr>
          <p:nvPr/>
        </p:nvSpPr>
        <p:spPr bwMode="auto">
          <a:xfrm>
            <a:off x="1295400" y="3290888"/>
            <a:ext cx="381000" cy="304800"/>
          </a:xfrm>
          <a:prstGeom prst="rect">
            <a:avLst/>
          </a:prstGeom>
          <a:noFill/>
          <a:ln w="25400">
            <a:noFill/>
            <a:miter lim="800000"/>
            <a:headEnd/>
            <a:tailEnd/>
          </a:ln>
        </p:spPr>
        <p:txBody>
          <a:bodyPr>
            <a:spAutoFit/>
          </a:bodyPr>
          <a:lstStyle/>
          <a:p>
            <a:pPr>
              <a:defRPr/>
            </a:pPr>
            <a:r>
              <a:rPr lang="en-US" sz="1400" i="1">
                <a:solidFill>
                  <a:schemeClr val="tx2">
                    <a:lumMod val="60000"/>
                    <a:lumOff val="40000"/>
                  </a:schemeClr>
                </a:solidFill>
                <a:latin typeface="Georgia" pitchFamily="18" charset="0"/>
              </a:rPr>
              <a:t>T</a:t>
            </a:r>
            <a:r>
              <a:rPr lang="en-US" sz="1400" baseline="-25000">
                <a:solidFill>
                  <a:schemeClr val="tx2">
                    <a:lumMod val="60000"/>
                    <a:lumOff val="40000"/>
                  </a:schemeClr>
                </a:solidFill>
                <a:latin typeface="Times New Roman" pitchFamily="18" charset="0"/>
              </a:rPr>
              <a:t>0</a:t>
            </a:r>
            <a:endParaRPr lang="en-GB" sz="1400" baseline="-25000">
              <a:solidFill>
                <a:schemeClr val="tx2">
                  <a:lumMod val="60000"/>
                  <a:lumOff val="40000"/>
                </a:schemeClr>
              </a:solidFill>
              <a:latin typeface="Times New Roman" pitchFamily="18" charset="0"/>
            </a:endParaRPr>
          </a:p>
        </p:txBody>
      </p:sp>
      <p:sp>
        <p:nvSpPr>
          <p:cNvPr id="20494" name="Text Box 14"/>
          <p:cNvSpPr txBox="1">
            <a:spLocks noChangeArrowheads="1"/>
          </p:cNvSpPr>
          <p:nvPr/>
        </p:nvSpPr>
        <p:spPr bwMode="auto">
          <a:xfrm>
            <a:off x="2743200" y="2833688"/>
            <a:ext cx="381000" cy="304800"/>
          </a:xfrm>
          <a:prstGeom prst="rect">
            <a:avLst/>
          </a:prstGeom>
          <a:noFill/>
          <a:ln w="25400">
            <a:noFill/>
            <a:miter lim="800000"/>
            <a:headEnd/>
            <a:tailEnd/>
          </a:ln>
        </p:spPr>
        <p:txBody>
          <a:bodyPr>
            <a:spAutoFit/>
          </a:bodyPr>
          <a:lstStyle/>
          <a:p>
            <a:pPr>
              <a:defRPr/>
            </a:pPr>
            <a:r>
              <a:rPr lang="en-US" sz="1400" i="1">
                <a:solidFill>
                  <a:schemeClr val="tx2">
                    <a:lumMod val="60000"/>
                    <a:lumOff val="40000"/>
                  </a:schemeClr>
                </a:solidFill>
                <a:latin typeface="Georgia" pitchFamily="18" charset="0"/>
              </a:rPr>
              <a:t>T</a:t>
            </a:r>
            <a:r>
              <a:rPr lang="en-US" sz="1400" baseline="-25000">
                <a:solidFill>
                  <a:schemeClr val="tx2">
                    <a:lumMod val="60000"/>
                    <a:lumOff val="40000"/>
                  </a:schemeClr>
                </a:solidFill>
                <a:latin typeface="Times New Roman" pitchFamily="18" charset="0"/>
              </a:rPr>
              <a:t>1</a:t>
            </a:r>
            <a:endParaRPr lang="en-GB" sz="1400" baseline="-25000">
              <a:solidFill>
                <a:schemeClr val="tx2">
                  <a:lumMod val="60000"/>
                  <a:lumOff val="40000"/>
                </a:schemeClr>
              </a:solidFill>
              <a:latin typeface="Times New Roman" pitchFamily="18" charset="0"/>
            </a:endParaRPr>
          </a:p>
        </p:txBody>
      </p:sp>
      <p:sp>
        <p:nvSpPr>
          <p:cNvPr id="20495" name="Oval 15"/>
          <p:cNvSpPr>
            <a:spLocks noChangeAspect="1" noChangeArrowheads="1"/>
          </p:cNvSpPr>
          <p:nvPr/>
        </p:nvSpPr>
        <p:spPr bwMode="auto">
          <a:xfrm>
            <a:off x="2525713" y="4352925"/>
            <a:ext cx="53975" cy="53975"/>
          </a:xfrm>
          <a:prstGeom prst="ellipse">
            <a:avLst/>
          </a:prstGeom>
          <a:solidFill>
            <a:srgbClr val="FF0000"/>
          </a:solidFill>
          <a:ln w="3175">
            <a:solidFill>
              <a:schemeClr val="accent2"/>
            </a:solidFill>
            <a:round/>
            <a:headEnd/>
            <a:tailEnd/>
          </a:ln>
        </p:spPr>
        <p:txBody>
          <a:bodyPr anchor="ctr">
            <a:spAutoFit/>
          </a:bodyPr>
          <a:lstStyle/>
          <a:p>
            <a:endParaRPr lang="sl-SI"/>
          </a:p>
        </p:txBody>
      </p:sp>
      <p:sp>
        <p:nvSpPr>
          <p:cNvPr id="20496" name="Line 16"/>
          <p:cNvSpPr>
            <a:spLocks noChangeShapeType="1"/>
          </p:cNvSpPr>
          <p:nvPr/>
        </p:nvSpPr>
        <p:spPr bwMode="auto">
          <a:xfrm flipH="1" flipV="1">
            <a:off x="2554288" y="3051175"/>
            <a:ext cx="0" cy="1300163"/>
          </a:xfrm>
          <a:prstGeom prst="line">
            <a:avLst/>
          </a:prstGeom>
          <a:noFill/>
          <a:ln w="6350">
            <a:solidFill>
              <a:schemeClr val="folHlink"/>
            </a:solidFill>
            <a:prstDash val="dash"/>
            <a:round/>
            <a:headEnd/>
            <a:tailEnd/>
          </a:ln>
        </p:spPr>
        <p:txBody>
          <a:bodyPr>
            <a:spAutoFit/>
          </a:bodyPr>
          <a:lstStyle/>
          <a:p>
            <a:endParaRPr lang="sl-SI"/>
          </a:p>
        </p:txBody>
      </p:sp>
      <p:sp>
        <p:nvSpPr>
          <p:cNvPr id="20498" name="Oval 18"/>
          <p:cNvSpPr>
            <a:spLocks noChangeAspect="1" noChangeArrowheads="1"/>
          </p:cNvSpPr>
          <p:nvPr/>
        </p:nvSpPr>
        <p:spPr bwMode="auto">
          <a:xfrm>
            <a:off x="2209800" y="435292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499" name="Line 19"/>
          <p:cNvSpPr>
            <a:spLocks noChangeShapeType="1"/>
          </p:cNvSpPr>
          <p:nvPr/>
        </p:nvSpPr>
        <p:spPr bwMode="auto">
          <a:xfrm flipH="1" flipV="1">
            <a:off x="2241550" y="3048000"/>
            <a:ext cx="0" cy="1279525"/>
          </a:xfrm>
          <a:prstGeom prst="line">
            <a:avLst/>
          </a:prstGeom>
          <a:noFill/>
          <a:ln w="6350">
            <a:solidFill>
              <a:schemeClr val="folHlink"/>
            </a:solidFill>
            <a:prstDash val="dash"/>
            <a:round/>
            <a:headEnd/>
            <a:tailEnd/>
          </a:ln>
        </p:spPr>
        <p:txBody>
          <a:bodyPr>
            <a:spAutoFit/>
          </a:bodyPr>
          <a:lstStyle/>
          <a:p>
            <a:endParaRPr lang="sl-SI"/>
          </a:p>
        </p:txBody>
      </p:sp>
      <p:sp>
        <p:nvSpPr>
          <p:cNvPr id="20501" name="Oval 21"/>
          <p:cNvSpPr>
            <a:spLocks noChangeAspect="1" noChangeArrowheads="1"/>
          </p:cNvSpPr>
          <p:nvPr/>
        </p:nvSpPr>
        <p:spPr bwMode="auto">
          <a:xfrm>
            <a:off x="1901825" y="4357688"/>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2" name="Line 22"/>
          <p:cNvSpPr>
            <a:spLocks noChangeShapeType="1"/>
          </p:cNvSpPr>
          <p:nvPr/>
        </p:nvSpPr>
        <p:spPr bwMode="auto">
          <a:xfrm flipH="1" flipV="1">
            <a:off x="1930400" y="3214688"/>
            <a:ext cx="0" cy="1143000"/>
          </a:xfrm>
          <a:prstGeom prst="line">
            <a:avLst/>
          </a:prstGeom>
          <a:noFill/>
          <a:ln w="6350">
            <a:solidFill>
              <a:schemeClr val="folHlink"/>
            </a:solidFill>
            <a:prstDash val="dash"/>
            <a:round/>
            <a:headEnd/>
            <a:tailEnd/>
          </a:ln>
        </p:spPr>
        <p:txBody>
          <a:bodyPr>
            <a:spAutoFit/>
          </a:bodyPr>
          <a:lstStyle/>
          <a:p>
            <a:endParaRPr lang="sl-SI"/>
          </a:p>
        </p:txBody>
      </p:sp>
      <p:sp>
        <p:nvSpPr>
          <p:cNvPr id="20504" name="Rectangle 24"/>
          <p:cNvSpPr>
            <a:spLocks noChangeArrowheads="1"/>
          </p:cNvSpPr>
          <p:nvPr/>
        </p:nvSpPr>
        <p:spPr bwMode="auto">
          <a:xfrm>
            <a:off x="1471613" y="4362450"/>
            <a:ext cx="333375" cy="307975"/>
          </a:xfrm>
          <a:prstGeom prst="rect">
            <a:avLst/>
          </a:prstGeom>
          <a:noFill/>
          <a:ln w="25400">
            <a:noFill/>
            <a:miter lim="800000"/>
            <a:headEnd/>
            <a:tailEnd/>
          </a:ln>
        </p:spPr>
        <p:txBody>
          <a:bodyPr wrap="none">
            <a:spAutoFit/>
          </a:bodyPr>
          <a:lstStyle/>
          <a:p>
            <a:pPr>
              <a:defRPr/>
            </a:pPr>
            <a:r>
              <a:rPr lang="en-US" sz="1400" i="1">
                <a:solidFill>
                  <a:schemeClr val="tx2">
                    <a:lumMod val="60000"/>
                    <a:lumOff val="40000"/>
                  </a:schemeClr>
                </a:solidFill>
                <a:latin typeface="Georgia" pitchFamily="18" charset="0"/>
              </a:rPr>
              <a:t>x</a:t>
            </a:r>
            <a:r>
              <a:rPr lang="en-US" sz="1400" baseline="-25000">
                <a:solidFill>
                  <a:schemeClr val="tx2">
                    <a:lumMod val="60000"/>
                    <a:lumOff val="40000"/>
                  </a:schemeClr>
                </a:solidFill>
                <a:latin typeface="Times New Roman" pitchFamily="18" charset="0"/>
              </a:rPr>
              <a:t>0</a:t>
            </a:r>
            <a:endParaRPr lang="en-GB" sz="1400" baseline="-25000">
              <a:solidFill>
                <a:schemeClr val="tx2">
                  <a:lumMod val="60000"/>
                  <a:lumOff val="40000"/>
                </a:schemeClr>
              </a:solidFill>
              <a:latin typeface="Times New Roman" pitchFamily="18" charset="0"/>
            </a:endParaRPr>
          </a:p>
        </p:txBody>
      </p:sp>
      <p:sp>
        <p:nvSpPr>
          <p:cNvPr id="20505" name="Rectangle 25"/>
          <p:cNvSpPr>
            <a:spLocks noChangeArrowheads="1"/>
          </p:cNvSpPr>
          <p:nvPr/>
        </p:nvSpPr>
        <p:spPr bwMode="auto">
          <a:xfrm>
            <a:off x="2717800" y="4357688"/>
            <a:ext cx="333375" cy="307975"/>
          </a:xfrm>
          <a:prstGeom prst="rect">
            <a:avLst/>
          </a:prstGeom>
          <a:noFill/>
          <a:ln w="25400">
            <a:noFill/>
            <a:miter lim="800000"/>
            <a:headEnd/>
            <a:tailEnd/>
          </a:ln>
        </p:spPr>
        <p:txBody>
          <a:bodyPr wrap="none">
            <a:spAutoFit/>
          </a:bodyPr>
          <a:lstStyle/>
          <a:p>
            <a:pPr>
              <a:defRPr/>
            </a:pPr>
            <a:r>
              <a:rPr lang="en-US" sz="1400" i="1">
                <a:solidFill>
                  <a:schemeClr val="tx2">
                    <a:lumMod val="60000"/>
                    <a:lumOff val="40000"/>
                  </a:schemeClr>
                </a:solidFill>
                <a:latin typeface="Georgia" pitchFamily="18" charset="0"/>
              </a:rPr>
              <a:t>x</a:t>
            </a:r>
            <a:r>
              <a:rPr lang="en-US" sz="1400" baseline="-25000">
                <a:solidFill>
                  <a:schemeClr val="tx2">
                    <a:lumMod val="60000"/>
                    <a:lumOff val="40000"/>
                  </a:schemeClr>
                </a:solidFill>
                <a:latin typeface="Times New Roman" pitchFamily="18" charset="0"/>
              </a:rPr>
              <a:t>1</a:t>
            </a:r>
            <a:endParaRPr lang="en-GB" sz="1400" baseline="-25000">
              <a:solidFill>
                <a:schemeClr val="tx2">
                  <a:lumMod val="60000"/>
                  <a:lumOff val="40000"/>
                </a:schemeClr>
              </a:solidFill>
              <a:latin typeface="Times New Roman" pitchFamily="18" charset="0"/>
            </a:endParaRPr>
          </a:p>
        </p:txBody>
      </p:sp>
      <p:sp>
        <p:nvSpPr>
          <p:cNvPr id="20507" name="Line 27"/>
          <p:cNvSpPr>
            <a:spLocks noChangeShapeType="1"/>
          </p:cNvSpPr>
          <p:nvPr/>
        </p:nvSpPr>
        <p:spPr bwMode="auto">
          <a:xfrm flipV="1">
            <a:off x="685800" y="1828800"/>
            <a:ext cx="2819400" cy="2652713"/>
          </a:xfrm>
          <a:prstGeom prst="line">
            <a:avLst/>
          </a:prstGeom>
          <a:noFill/>
          <a:ln w="6350">
            <a:solidFill>
              <a:srgbClr val="00FF00"/>
            </a:solidFill>
            <a:round/>
            <a:headEnd/>
            <a:tailEnd/>
          </a:ln>
        </p:spPr>
        <p:txBody>
          <a:bodyPr>
            <a:spAutoFit/>
          </a:bodyPr>
          <a:lstStyle/>
          <a:p>
            <a:endParaRPr lang="sl-SI"/>
          </a:p>
        </p:txBody>
      </p:sp>
      <p:sp>
        <p:nvSpPr>
          <p:cNvPr id="20508" name="Line 28"/>
          <p:cNvSpPr>
            <a:spLocks noChangeShapeType="1"/>
          </p:cNvSpPr>
          <p:nvPr/>
        </p:nvSpPr>
        <p:spPr bwMode="auto">
          <a:xfrm flipV="1">
            <a:off x="685800" y="1905000"/>
            <a:ext cx="2209800" cy="3024188"/>
          </a:xfrm>
          <a:prstGeom prst="line">
            <a:avLst/>
          </a:prstGeom>
          <a:noFill/>
          <a:ln w="6350">
            <a:solidFill>
              <a:srgbClr val="00FF00"/>
            </a:solidFill>
            <a:round/>
            <a:headEnd/>
            <a:tailEnd/>
          </a:ln>
        </p:spPr>
        <p:txBody>
          <a:bodyPr>
            <a:spAutoFit/>
          </a:bodyPr>
          <a:lstStyle/>
          <a:p>
            <a:endParaRPr lang="sl-SI"/>
          </a:p>
        </p:txBody>
      </p:sp>
      <p:sp>
        <p:nvSpPr>
          <p:cNvPr id="20506" name="Line 26"/>
          <p:cNvSpPr>
            <a:spLocks noChangeShapeType="1"/>
          </p:cNvSpPr>
          <p:nvPr/>
        </p:nvSpPr>
        <p:spPr bwMode="auto">
          <a:xfrm flipV="1">
            <a:off x="685800" y="1981200"/>
            <a:ext cx="3657600" cy="2166938"/>
          </a:xfrm>
          <a:prstGeom prst="line">
            <a:avLst/>
          </a:prstGeom>
          <a:noFill/>
          <a:ln w="6350">
            <a:solidFill>
              <a:srgbClr val="00FF00"/>
            </a:solidFill>
            <a:round/>
            <a:headEnd/>
            <a:tailEnd/>
          </a:ln>
        </p:spPr>
        <p:txBody>
          <a:bodyPr>
            <a:spAutoFit/>
          </a:bodyPr>
          <a:lstStyle/>
          <a:p>
            <a:endParaRPr lang="sl-SI"/>
          </a:p>
        </p:txBody>
      </p:sp>
      <p:sp>
        <p:nvSpPr>
          <p:cNvPr id="20497" name="Oval 17"/>
          <p:cNvSpPr>
            <a:spLocks noChangeAspect="1" noChangeArrowheads="1"/>
          </p:cNvSpPr>
          <p:nvPr/>
        </p:nvSpPr>
        <p:spPr bwMode="auto">
          <a:xfrm>
            <a:off x="2528888" y="3003550"/>
            <a:ext cx="53975" cy="53975"/>
          </a:xfrm>
          <a:prstGeom prst="ellipse">
            <a:avLst/>
          </a:prstGeom>
          <a:solidFill>
            <a:srgbClr val="FF0000"/>
          </a:solidFill>
          <a:ln w="3175">
            <a:solidFill>
              <a:schemeClr val="accent2"/>
            </a:solidFill>
            <a:round/>
            <a:headEnd/>
            <a:tailEnd/>
          </a:ln>
        </p:spPr>
        <p:txBody>
          <a:bodyPr anchor="ctr">
            <a:spAutoFit/>
          </a:bodyPr>
          <a:lstStyle/>
          <a:p>
            <a:endParaRPr lang="sl-SI"/>
          </a:p>
        </p:txBody>
      </p:sp>
      <p:sp>
        <p:nvSpPr>
          <p:cNvPr id="20500" name="Oval 20"/>
          <p:cNvSpPr>
            <a:spLocks noChangeAspect="1" noChangeArrowheads="1"/>
          </p:cNvSpPr>
          <p:nvPr/>
        </p:nvSpPr>
        <p:spPr bwMode="auto">
          <a:xfrm>
            <a:off x="2209800" y="2974975"/>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3" name="Oval 23"/>
          <p:cNvSpPr>
            <a:spLocks noChangeAspect="1" noChangeArrowheads="1"/>
          </p:cNvSpPr>
          <p:nvPr/>
        </p:nvSpPr>
        <p:spPr bwMode="auto">
          <a:xfrm>
            <a:off x="1905000" y="3195638"/>
            <a:ext cx="53975" cy="53975"/>
          </a:xfrm>
          <a:prstGeom prst="ellipse">
            <a:avLst/>
          </a:prstGeom>
          <a:solidFill>
            <a:srgbClr val="FF0000"/>
          </a:solidFill>
          <a:ln w="3175">
            <a:solidFill>
              <a:schemeClr val="accent2"/>
            </a:solidFill>
            <a:round/>
            <a:headEnd/>
            <a:tailEnd/>
          </a:ln>
        </p:spPr>
        <p:txBody>
          <a:bodyPr wrap="none" anchor="ctr">
            <a:spAutoFit/>
          </a:bodyPr>
          <a:lstStyle/>
          <a:p>
            <a:endParaRPr lang="sl-SI"/>
          </a:p>
        </p:txBody>
      </p:sp>
      <p:sp>
        <p:nvSpPr>
          <p:cNvPr id="20509" name="Line 29"/>
          <p:cNvSpPr>
            <a:spLocks noChangeShapeType="1"/>
          </p:cNvSpPr>
          <p:nvPr/>
        </p:nvSpPr>
        <p:spPr bwMode="auto">
          <a:xfrm flipV="1">
            <a:off x="695325" y="1976438"/>
            <a:ext cx="1905000" cy="3200400"/>
          </a:xfrm>
          <a:prstGeom prst="line">
            <a:avLst/>
          </a:prstGeom>
          <a:noFill/>
          <a:ln w="9525">
            <a:solidFill>
              <a:srgbClr val="FF0000"/>
            </a:solidFill>
            <a:round/>
            <a:headEnd/>
            <a:tailEnd/>
          </a:ln>
        </p:spPr>
        <p:txBody>
          <a:bodyPr>
            <a:spAutoFit/>
          </a:bodyPr>
          <a:lstStyle/>
          <a:p>
            <a:endParaRPr lang="sl-SI"/>
          </a:p>
        </p:txBody>
      </p:sp>
      <p:sp>
        <p:nvSpPr>
          <p:cNvPr id="20489" name="Oval 9"/>
          <p:cNvSpPr>
            <a:spLocks noChangeAspect="1" noChangeArrowheads="1"/>
          </p:cNvSpPr>
          <p:nvPr/>
        </p:nvSpPr>
        <p:spPr bwMode="auto">
          <a:xfrm>
            <a:off x="1612900" y="3575050"/>
            <a:ext cx="53975" cy="53975"/>
          </a:xfrm>
          <a:prstGeom prst="ellipse">
            <a:avLst/>
          </a:prstGeom>
          <a:solidFill>
            <a:srgbClr val="FF0000"/>
          </a:solidFill>
          <a:ln w="3175">
            <a:solidFill>
              <a:srgbClr val="FF0000"/>
            </a:solidFill>
            <a:round/>
            <a:headEnd/>
            <a:tailEnd/>
          </a:ln>
        </p:spPr>
        <p:txBody>
          <a:bodyPr wrap="none" anchor="ctr">
            <a:spAutoFit/>
          </a:bodyPr>
          <a:lstStyle/>
          <a:p>
            <a:endParaRPr lang="sl-SI"/>
          </a:p>
        </p:txBody>
      </p:sp>
      <p:graphicFrame>
        <p:nvGraphicFramePr>
          <p:cNvPr id="20510" name="Object 2"/>
          <p:cNvGraphicFramePr>
            <a:graphicFrameLocks noChangeAspect="1"/>
          </p:cNvGraphicFramePr>
          <p:nvPr/>
        </p:nvGraphicFramePr>
        <p:xfrm>
          <a:off x="457200" y="990600"/>
          <a:ext cx="1609725" cy="749300"/>
        </p:xfrm>
        <a:graphic>
          <a:graphicData uri="http://schemas.openxmlformats.org/presentationml/2006/ole">
            <mc:AlternateContent xmlns:mc="http://schemas.openxmlformats.org/markup-compatibility/2006">
              <mc:Choice xmlns:v="urn:schemas-microsoft-com:vml" Requires="v">
                <p:oleObj spid="_x0000_s3125" name="Equation" r:id="rId3" imgW="927000" imgH="431640" progId="Equation.DSMT4">
                  <p:embed/>
                </p:oleObj>
              </mc:Choice>
              <mc:Fallback>
                <p:oleObj name="Equation" r:id="rId3" imgW="92700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160972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1" name="Text Box 31"/>
          <p:cNvSpPr txBox="1">
            <a:spLocks noChangeArrowheads="1"/>
          </p:cNvSpPr>
          <p:nvPr/>
        </p:nvSpPr>
        <p:spPr bwMode="auto">
          <a:xfrm>
            <a:off x="2209800" y="990600"/>
            <a:ext cx="4724400" cy="646113"/>
          </a:xfrm>
          <a:prstGeom prst="rect">
            <a:avLst/>
          </a:prstGeom>
          <a:noFill/>
          <a:ln w="25400">
            <a:noFill/>
            <a:miter lim="800000"/>
            <a:headEnd/>
            <a:tailEnd/>
          </a:ln>
          <a:effectLst/>
        </p:spPr>
        <p:txBody>
          <a:bodyPr>
            <a:spAutoFit/>
          </a:bodyPr>
          <a:lstStyle/>
          <a:p>
            <a:pPr>
              <a:defRPr/>
            </a:pPr>
            <a:r>
              <a:rPr lang="en-US">
                <a:solidFill>
                  <a:schemeClr val="tx2">
                    <a:lumMod val="60000"/>
                    <a:lumOff val="40000"/>
                  </a:schemeClr>
                </a:solidFill>
                <a:latin typeface="+mn-lt"/>
              </a:rPr>
              <a:t>je  smerni koeficient premice, ki seka graf </a:t>
            </a:r>
            <a:r>
              <a:rPr lang="sl-SI">
                <a:solidFill>
                  <a:schemeClr val="tx2">
                    <a:lumMod val="60000"/>
                    <a:lumOff val="40000"/>
                  </a:schemeClr>
                </a:solidFill>
                <a:latin typeface="+mn-lt"/>
              </a:rPr>
              <a:t>funkcije </a:t>
            </a:r>
            <a:r>
              <a:rPr lang="sl-SI" sz="900">
                <a:solidFill>
                  <a:schemeClr val="tx2">
                    <a:lumMod val="60000"/>
                    <a:lumOff val="40000"/>
                  </a:schemeClr>
                </a:solidFill>
                <a:latin typeface="+mn-lt"/>
              </a:rPr>
              <a:t> </a:t>
            </a:r>
            <a:r>
              <a:rPr lang="sl-SI" i="1">
                <a:solidFill>
                  <a:schemeClr val="tx2">
                    <a:lumMod val="60000"/>
                    <a:lumOff val="40000"/>
                  </a:schemeClr>
                </a:solidFill>
                <a:latin typeface="Georgia" pitchFamily="18" charset="0"/>
              </a:rPr>
              <a:t>f </a:t>
            </a:r>
            <a:r>
              <a:rPr lang="sl-SI" sz="800" i="1">
                <a:solidFill>
                  <a:schemeClr val="tx2">
                    <a:lumMod val="60000"/>
                    <a:lumOff val="40000"/>
                  </a:schemeClr>
                </a:solidFill>
                <a:latin typeface="Georgia" pitchFamily="18" charset="0"/>
              </a:rPr>
              <a:t> </a:t>
            </a:r>
            <a:r>
              <a:rPr lang="sl-SI" i="1">
                <a:solidFill>
                  <a:schemeClr val="tx2">
                    <a:lumMod val="60000"/>
                    <a:lumOff val="40000"/>
                  </a:schemeClr>
                </a:solidFill>
                <a:latin typeface="Georgia" pitchFamily="18" charset="0"/>
              </a:rPr>
              <a:t> </a:t>
            </a:r>
            <a:r>
              <a:rPr lang="en-US">
                <a:solidFill>
                  <a:schemeClr val="tx2">
                    <a:lumMod val="60000"/>
                    <a:lumOff val="40000"/>
                  </a:schemeClr>
                </a:solidFill>
                <a:latin typeface="+mn-lt"/>
              </a:rPr>
              <a:t>v </a:t>
            </a:r>
            <a:r>
              <a:rPr lang="sl-SI">
                <a:solidFill>
                  <a:schemeClr val="tx2">
                    <a:lumMod val="60000"/>
                    <a:lumOff val="40000"/>
                  </a:schemeClr>
                </a:solidFill>
                <a:latin typeface="+mn-lt"/>
              </a:rPr>
              <a:t>točkah</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T</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Times New Roman" pitchFamily="18" charset="0"/>
              </a:rPr>
              <a:t>, </a:t>
            </a:r>
            <a:r>
              <a:rPr lang="sl-SI" i="1">
                <a:solidFill>
                  <a:schemeClr val="tx2">
                    <a:lumMod val="60000"/>
                    <a:lumOff val="40000"/>
                  </a:schemeClr>
                </a:solidFill>
                <a:latin typeface="Georgia" pitchFamily="18" charset="0"/>
              </a:rPr>
              <a:t>f</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0</a:t>
            </a:r>
            <a:r>
              <a:rPr lang="sl-SI">
                <a:solidFill>
                  <a:schemeClr val="tx2">
                    <a:lumMod val="60000"/>
                    <a:lumOff val="40000"/>
                  </a:schemeClr>
                </a:solidFill>
                <a:latin typeface="Georgia" pitchFamily="18" charset="0"/>
              </a:rPr>
              <a:t>))</a:t>
            </a:r>
            <a:r>
              <a:rPr lang="sl-SI">
                <a:solidFill>
                  <a:schemeClr val="tx2">
                    <a:lumMod val="60000"/>
                    <a:lumOff val="40000"/>
                  </a:schemeClr>
                </a:solidFill>
              </a:rPr>
              <a:t> in </a:t>
            </a:r>
            <a:r>
              <a:rPr lang="sl-SI" i="1">
                <a:solidFill>
                  <a:schemeClr val="tx2">
                    <a:lumMod val="60000"/>
                    <a:lumOff val="40000"/>
                  </a:schemeClr>
                </a:solidFill>
                <a:latin typeface="Georgia" pitchFamily="18" charset="0"/>
              </a:rPr>
              <a:t>T</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i="1">
                <a:solidFill>
                  <a:schemeClr val="tx2">
                    <a:lumMod val="60000"/>
                    <a:lumOff val="40000"/>
                  </a:schemeClr>
                </a:solidFill>
                <a:latin typeface="Times New Roman" pitchFamily="18" charset="0"/>
              </a:rPr>
              <a:t>, </a:t>
            </a:r>
            <a:r>
              <a:rPr lang="sl-SI" i="1">
                <a:solidFill>
                  <a:schemeClr val="tx2">
                    <a:lumMod val="60000"/>
                    <a:lumOff val="40000"/>
                  </a:schemeClr>
                </a:solidFill>
                <a:latin typeface="Georgia" pitchFamily="18" charset="0"/>
              </a:rPr>
              <a:t>f</a:t>
            </a:r>
            <a:r>
              <a:rPr lang="sl-SI">
                <a:solidFill>
                  <a:schemeClr val="tx2">
                    <a:lumMod val="60000"/>
                    <a:lumOff val="40000"/>
                  </a:schemeClr>
                </a:solidFill>
                <a:latin typeface="Georgia" pitchFamily="18" charset="0"/>
              </a:rPr>
              <a:t>(</a:t>
            </a:r>
            <a:r>
              <a:rPr lang="sl-SI" i="1">
                <a:solidFill>
                  <a:schemeClr val="tx2">
                    <a:lumMod val="60000"/>
                    <a:lumOff val="40000"/>
                  </a:schemeClr>
                </a:solidFill>
                <a:latin typeface="Georgia" pitchFamily="18" charset="0"/>
              </a:rPr>
              <a:t>x</a:t>
            </a:r>
            <a:r>
              <a:rPr lang="sl-SI" baseline="-25000">
                <a:solidFill>
                  <a:schemeClr val="tx2">
                    <a:lumMod val="60000"/>
                    <a:lumOff val="40000"/>
                  </a:schemeClr>
                </a:solidFill>
                <a:latin typeface="Times New Roman" pitchFamily="18" charset="0"/>
              </a:rPr>
              <a:t>1</a:t>
            </a:r>
            <a:r>
              <a:rPr lang="sl-SI">
                <a:solidFill>
                  <a:schemeClr val="tx2">
                    <a:lumMod val="60000"/>
                    <a:lumOff val="40000"/>
                  </a:schemeClr>
                </a:solidFill>
                <a:latin typeface="Georgia" pitchFamily="18" charset="0"/>
              </a:rPr>
              <a:t>))</a:t>
            </a:r>
            <a:r>
              <a:rPr lang="sl-SI">
                <a:solidFill>
                  <a:schemeClr val="tx2">
                    <a:lumMod val="60000"/>
                    <a:lumOff val="40000"/>
                  </a:schemeClr>
                </a:solidFill>
              </a:rPr>
              <a:t>.</a:t>
            </a:r>
            <a:endParaRPr lang="en-GB">
              <a:solidFill>
                <a:schemeClr val="tx2">
                  <a:lumMod val="60000"/>
                  <a:lumOff val="40000"/>
                </a:schemeClr>
              </a:solidFill>
            </a:endParaRPr>
          </a:p>
        </p:txBody>
      </p:sp>
      <p:sp>
        <p:nvSpPr>
          <p:cNvPr id="20513" name="Text Box 33"/>
          <p:cNvSpPr txBox="1">
            <a:spLocks noChangeArrowheads="1"/>
          </p:cNvSpPr>
          <p:nvPr/>
        </p:nvSpPr>
        <p:spPr bwMode="auto">
          <a:xfrm>
            <a:off x="6096000" y="3343275"/>
            <a:ext cx="2590800" cy="923925"/>
          </a:xfrm>
          <a:prstGeom prst="rect">
            <a:avLst/>
          </a:prstGeom>
          <a:noFill/>
          <a:ln w="25400">
            <a:noFill/>
            <a:miter lim="800000"/>
            <a:headEnd/>
            <a:tailEnd/>
          </a:ln>
          <a:effectLst/>
        </p:spPr>
        <p:txBody>
          <a:bodyPr>
            <a:spAutoFit/>
          </a:bodyPr>
          <a:lstStyle/>
          <a:p>
            <a:pPr>
              <a:defRPr/>
            </a:pPr>
            <a:r>
              <a:rPr lang="sl-SI" i="1">
                <a:solidFill>
                  <a:schemeClr val="tx2">
                    <a:lumMod val="60000"/>
                    <a:lumOff val="40000"/>
                  </a:schemeClr>
                </a:solidFill>
                <a:latin typeface="Georgia" pitchFamily="18" charset="0"/>
              </a:rPr>
              <a:t>df(x</a:t>
            </a:r>
            <a:r>
              <a:rPr lang="sl-SI" baseline="-25000">
                <a:solidFill>
                  <a:schemeClr val="tx2">
                    <a:lumMod val="60000"/>
                    <a:lumOff val="40000"/>
                  </a:schemeClr>
                </a:solidFill>
                <a:latin typeface="Times New Roman" pitchFamily="18" charset="0"/>
              </a:rPr>
              <a:t>0</a:t>
            </a:r>
            <a:r>
              <a:rPr lang="sl-SI" i="1">
                <a:solidFill>
                  <a:schemeClr val="tx2">
                    <a:lumMod val="60000"/>
                    <a:lumOff val="40000"/>
                  </a:schemeClr>
                </a:solidFill>
                <a:latin typeface="Georgia" pitchFamily="18" charset="0"/>
              </a:rPr>
              <a:t>)</a:t>
            </a:r>
            <a:r>
              <a:rPr lang="sl-SI">
                <a:solidFill>
                  <a:schemeClr val="tx2">
                    <a:lumMod val="60000"/>
                    <a:lumOff val="40000"/>
                  </a:schemeClr>
                </a:solidFill>
              </a:rPr>
              <a:t>  </a:t>
            </a:r>
            <a:r>
              <a:rPr lang="sl-SI">
                <a:solidFill>
                  <a:schemeClr val="tx2">
                    <a:lumMod val="60000"/>
                    <a:lumOff val="40000"/>
                  </a:schemeClr>
                </a:solidFill>
                <a:latin typeface="+mn-lt"/>
              </a:rPr>
              <a:t>je smerni koeficient  tangente na graf funkcije </a:t>
            </a:r>
            <a:r>
              <a:rPr lang="sl-SI" sz="1600">
                <a:solidFill>
                  <a:schemeClr val="tx2">
                    <a:lumMod val="60000"/>
                    <a:lumOff val="40000"/>
                  </a:schemeClr>
                </a:solidFill>
                <a:latin typeface="+mn-lt"/>
              </a:rPr>
              <a:t> </a:t>
            </a:r>
            <a:r>
              <a:rPr lang="sl-SI" i="1">
                <a:solidFill>
                  <a:schemeClr val="tx2">
                    <a:lumMod val="60000"/>
                    <a:lumOff val="40000"/>
                  </a:schemeClr>
                </a:solidFill>
                <a:latin typeface="Georgia" pitchFamily="18" charset="0"/>
              </a:rPr>
              <a:t>f </a:t>
            </a:r>
            <a:r>
              <a:rPr lang="sl-SI" sz="1600">
                <a:solidFill>
                  <a:schemeClr val="tx2">
                    <a:lumMod val="60000"/>
                    <a:lumOff val="40000"/>
                  </a:schemeClr>
                </a:solidFill>
              </a:rPr>
              <a:t> </a:t>
            </a:r>
            <a:r>
              <a:rPr lang="sl-SI">
                <a:solidFill>
                  <a:schemeClr val="tx2">
                    <a:lumMod val="60000"/>
                    <a:lumOff val="40000"/>
                  </a:schemeClr>
                </a:solidFill>
                <a:latin typeface="+mn-lt"/>
              </a:rPr>
              <a:t>v točki</a:t>
            </a:r>
            <a:r>
              <a:rPr lang="sl-SI">
                <a:solidFill>
                  <a:schemeClr val="tx2">
                    <a:lumMod val="60000"/>
                    <a:lumOff val="40000"/>
                  </a:schemeClr>
                </a:solidFill>
              </a:rPr>
              <a:t> </a:t>
            </a:r>
            <a:r>
              <a:rPr lang="sl-SI" i="1">
                <a:solidFill>
                  <a:schemeClr val="tx2">
                    <a:lumMod val="60000"/>
                    <a:lumOff val="40000"/>
                  </a:schemeClr>
                </a:solidFill>
                <a:latin typeface="Georgia" pitchFamily="18" charset="0"/>
              </a:rPr>
              <a:t>T</a:t>
            </a:r>
            <a:r>
              <a:rPr lang="sl-SI" i="1" baseline="-25000">
                <a:solidFill>
                  <a:schemeClr val="tx2">
                    <a:lumMod val="60000"/>
                    <a:lumOff val="40000"/>
                  </a:schemeClr>
                </a:solidFill>
                <a:latin typeface="Times New Roman" pitchFamily="18" charset="0"/>
              </a:rPr>
              <a:t>0</a:t>
            </a:r>
            <a:r>
              <a:rPr lang="sl-SI">
                <a:solidFill>
                  <a:schemeClr val="tx2">
                    <a:lumMod val="60000"/>
                    <a:lumOff val="40000"/>
                  </a:schemeClr>
                </a:solidFill>
              </a:rPr>
              <a:t>.</a:t>
            </a:r>
            <a:endParaRPr lang="en-GB">
              <a:solidFill>
                <a:schemeClr val="tx2">
                  <a:lumMod val="60000"/>
                  <a:lumOff val="40000"/>
                </a:schemeClr>
              </a:solidFill>
            </a:endParaRPr>
          </a:p>
        </p:txBody>
      </p:sp>
      <p:graphicFrame>
        <p:nvGraphicFramePr>
          <p:cNvPr id="20515" name="Object 3"/>
          <p:cNvGraphicFramePr>
            <a:graphicFrameLocks noChangeAspect="1"/>
          </p:cNvGraphicFramePr>
          <p:nvPr/>
        </p:nvGraphicFramePr>
        <p:xfrm>
          <a:off x="4114800" y="5181600"/>
          <a:ext cx="4424363" cy="765175"/>
        </p:xfrm>
        <a:graphic>
          <a:graphicData uri="http://schemas.openxmlformats.org/presentationml/2006/ole">
            <mc:AlternateContent xmlns:mc="http://schemas.openxmlformats.org/markup-compatibility/2006">
              <mc:Choice xmlns:v="urn:schemas-microsoft-com:vml" Requires="v">
                <p:oleObj spid="_x0000_s3126" name="Equation" r:id="rId5" imgW="2641320" imgH="457200" progId="Equation.DSMT4">
                  <p:embed/>
                </p:oleObj>
              </mc:Choice>
              <mc:Fallback>
                <p:oleObj name="Equation" r:id="rId5" imgW="264132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181600"/>
                        <a:ext cx="4424363"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5" name="Rectangle 34"/>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6" name="Rounded Rectangle 35"/>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8" name="TextBox 37"/>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39" name="TextBox 38"/>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DEFINICIJA  IN  POMEN</a:t>
            </a:r>
            <a:endParaRPr lang="sl-SI" sz="1600" b="1">
              <a:solidFill>
                <a:schemeClr val="bg1"/>
              </a:solidFill>
              <a:effectLst>
                <a:outerShdw blurRad="38100" dist="38100" dir="2700000" algn="tl">
                  <a:srgbClr val="000000">
                    <a:alpha val="43137"/>
                  </a:srgbClr>
                </a:outerShdw>
              </a:effectLst>
              <a:latin typeface="+mn-lt"/>
            </a:endParaRPr>
          </a:p>
        </p:txBody>
      </p:sp>
      <p:sp>
        <p:nvSpPr>
          <p:cNvPr id="40"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50FFCE1D-EAA8-49E9-BBE6-F57F18A774B2}"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5</a:t>
            </a:fld>
            <a:endParaRPr lang="en-US" sz="1200" b="1">
              <a:solidFill>
                <a:schemeClr val="bg1"/>
              </a:solidFill>
              <a:effectLst>
                <a:outerShdw blurRad="38100" dist="38100" dir="2700000" algn="tl">
                  <a:srgbClr val="000000">
                    <a:alpha val="43137"/>
                  </a:srgbClr>
                </a:outerShdw>
              </a:effectLst>
              <a:latin typeface="+mn-lt"/>
            </a:endParaRPr>
          </a:p>
        </p:txBody>
      </p:sp>
      <p:sp>
        <p:nvSpPr>
          <p:cNvPr id="41" name="TextBox 40"/>
          <p:cNvSpPr txBox="1"/>
          <p:nvPr/>
        </p:nvSpPr>
        <p:spPr>
          <a:xfrm>
            <a:off x="381000" y="457200"/>
            <a:ext cx="2438400" cy="369888"/>
          </a:xfrm>
          <a:prstGeom prst="rect">
            <a:avLst/>
          </a:prstGeom>
          <a:noFill/>
        </p:spPr>
        <p:txBody>
          <a:bodyPr>
            <a:spAutoFit/>
          </a:bodyPr>
          <a:lstStyle/>
          <a:p>
            <a:pPr>
              <a:defRPr/>
            </a:pPr>
            <a:r>
              <a:rPr lang="sl-SI" b="1">
                <a:solidFill>
                  <a:schemeClr val="tx2">
                    <a:lumMod val="60000"/>
                    <a:lumOff val="40000"/>
                  </a:schemeClr>
                </a:solidFill>
                <a:latin typeface="+mn-lt"/>
              </a:rPr>
              <a:t>GEOMETRIJSKI  POMEN</a:t>
            </a:r>
          </a:p>
        </p:txBody>
      </p:sp>
      <p:sp>
        <p:nvSpPr>
          <p:cNvPr id="44" name="TextBox 43"/>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45" name="Picture 5" descr="C:\Users\rca\AppData\Local\Microsoft\Windows\Temporary Internet Files\Content.IE5\24T7L8TR\MC900442159[1].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499"/>
                                          </p:stCondLst>
                                        </p:cTn>
                                        <p:tgtEl>
                                          <p:spTgt spid="2050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20487"/>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20488"/>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489"/>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20493"/>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500"/>
                                  </p:stCondLst>
                                  <p:childTnLst>
                                    <p:set>
                                      <p:cBhvr>
                                        <p:cTn id="28" dur="1" fill="hold">
                                          <p:stCondLst>
                                            <p:cond delay="499"/>
                                          </p:stCondLst>
                                        </p:cTn>
                                        <p:tgtEl>
                                          <p:spTgt spid="20505"/>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499"/>
                                          </p:stCondLst>
                                        </p:cTn>
                                        <p:tgtEl>
                                          <p:spTgt spid="20485"/>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499"/>
                                          </p:stCondLst>
                                        </p:cTn>
                                        <p:tgtEl>
                                          <p:spTgt spid="20491"/>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grpId="0" nodeType="afterEffect">
                                  <p:stCondLst>
                                    <p:cond delay="0"/>
                                  </p:stCondLst>
                                  <p:childTnLst>
                                    <p:set>
                                      <p:cBhvr>
                                        <p:cTn id="37" dur="1" fill="hold">
                                          <p:stCondLst>
                                            <p:cond delay="499"/>
                                          </p:stCondLst>
                                        </p:cTn>
                                        <p:tgtEl>
                                          <p:spTgt spid="20490"/>
                                        </p:tgtEl>
                                        <p:attrNameLst>
                                          <p:attrName>style.visibility</p:attrName>
                                        </p:attrNameLst>
                                      </p:cBhvr>
                                      <p:to>
                                        <p:strVal val="visible"/>
                                      </p:to>
                                    </p:set>
                                  </p:childTnLst>
                                </p:cTn>
                              </p:par>
                            </p:childTnLst>
                          </p:cTn>
                        </p:par>
                        <p:par>
                          <p:cTn id="38" fill="hold">
                            <p:stCondLst>
                              <p:cond delay="5500"/>
                            </p:stCondLst>
                            <p:childTnLst>
                              <p:par>
                                <p:cTn id="39" presetID="1" presetClass="entr" presetSubtype="0" fill="hold" grpId="0" nodeType="afterEffect">
                                  <p:stCondLst>
                                    <p:cond delay="0"/>
                                  </p:stCondLst>
                                  <p:childTnLst>
                                    <p:set>
                                      <p:cBhvr>
                                        <p:cTn id="40" dur="1" fill="hold">
                                          <p:stCondLst>
                                            <p:cond delay="499"/>
                                          </p:stCondLst>
                                        </p:cTn>
                                        <p:tgtEl>
                                          <p:spTgt spid="204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492"/>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05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0495"/>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499"/>
                                          </p:stCondLst>
                                        </p:cTn>
                                        <p:tgtEl>
                                          <p:spTgt spid="20496"/>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499"/>
                                          </p:stCondLst>
                                        </p:cTn>
                                        <p:tgtEl>
                                          <p:spTgt spid="20497"/>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499"/>
                                          </p:stCondLst>
                                        </p:cTn>
                                        <p:tgtEl>
                                          <p:spTgt spid="205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0498"/>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20499"/>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20500"/>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2050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20501"/>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499"/>
                                          </p:stCondLst>
                                        </p:cTn>
                                        <p:tgtEl>
                                          <p:spTgt spid="20502"/>
                                        </p:tgtEl>
                                        <p:attrNameLst>
                                          <p:attrName>style.visibility</p:attrName>
                                        </p:attrNameLst>
                                      </p:cBhvr>
                                      <p:to>
                                        <p:strVal val="visible"/>
                                      </p:to>
                                    </p:set>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499"/>
                                          </p:stCondLst>
                                        </p:cTn>
                                        <p:tgtEl>
                                          <p:spTgt spid="20503"/>
                                        </p:tgtEl>
                                        <p:attrNameLst>
                                          <p:attrName>style.visibility</p:attrName>
                                        </p:attrNameLst>
                                      </p:cBhvr>
                                      <p:to>
                                        <p:strVal val="visible"/>
                                      </p:to>
                                    </p:set>
                                  </p:childTnLst>
                                </p:cTn>
                              </p:par>
                            </p:childTnLst>
                          </p:cTn>
                        </p:par>
                        <p:par>
                          <p:cTn id="84" fill="hold">
                            <p:stCondLst>
                              <p:cond delay="1500"/>
                            </p:stCondLst>
                            <p:childTnLst>
                              <p:par>
                                <p:cTn id="85" presetID="1" presetClass="entr" presetSubtype="0" fill="hold" grpId="0" nodeType="afterEffect">
                                  <p:stCondLst>
                                    <p:cond delay="0"/>
                                  </p:stCondLst>
                                  <p:childTnLst>
                                    <p:set>
                                      <p:cBhvr>
                                        <p:cTn id="86" dur="1" fill="hold">
                                          <p:stCondLst>
                                            <p:cond delay="499"/>
                                          </p:stCondLst>
                                        </p:cTn>
                                        <p:tgtEl>
                                          <p:spTgt spid="205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2050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205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P spid="20488" grpId="0" animBg="1"/>
      <p:bldP spid="20492" grpId="0" animBg="1"/>
      <p:bldP spid="20491" grpId="0" animBg="1"/>
      <p:bldP spid="20490" grpId="0" animBg="1"/>
      <p:bldP spid="20493" grpId="0" autoUpdateAnimBg="0"/>
      <p:bldP spid="20494" grpId="0" autoUpdateAnimBg="0"/>
      <p:bldP spid="20495" grpId="0" animBg="1"/>
      <p:bldP spid="20496" grpId="0" animBg="1"/>
      <p:bldP spid="20498" grpId="0" animBg="1"/>
      <p:bldP spid="20499" grpId="0" animBg="1"/>
      <p:bldP spid="20501" grpId="0" animBg="1"/>
      <p:bldP spid="20502" grpId="0" animBg="1"/>
      <p:bldP spid="20504" grpId="0" autoUpdateAnimBg="0"/>
      <p:bldP spid="20505" grpId="0" autoUpdateAnimBg="0"/>
      <p:bldP spid="20507" grpId="0" animBg="1"/>
      <p:bldP spid="20508" grpId="0" animBg="1"/>
      <p:bldP spid="20506" grpId="0" animBg="1"/>
      <p:bldP spid="20497" grpId="0" animBg="1"/>
      <p:bldP spid="20500" grpId="0" animBg="1"/>
      <p:bldP spid="20503" grpId="0" animBg="1"/>
      <p:bldP spid="20509" grpId="0" animBg="1"/>
      <p:bldP spid="20489" grpId="0" animBg="1"/>
      <p:bldP spid="20511" grpId="0" autoUpdateAnimBg="0"/>
      <p:bldP spid="205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4800" y="1828800"/>
            <a:ext cx="41910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6" name="Rectangle 15"/>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7" name="Rectangle 16"/>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8" name="Rounded Rectangle 17"/>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20" name="TextBox 19"/>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22"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7EE5350-F46B-4C4D-9C57-7F092FFB97F5}"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6</a:t>
            </a:fld>
            <a:endParaRPr lang="en-US" sz="1200" b="1">
              <a:solidFill>
                <a:schemeClr val="bg1"/>
              </a:solidFill>
              <a:effectLst>
                <a:outerShdw blurRad="38100" dist="38100" dir="2700000" algn="tl">
                  <a:srgbClr val="000000">
                    <a:alpha val="43137"/>
                  </a:srgbClr>
                </a:outerShdw>
              </a:effectLst>
              <a:latin typeface="+mn-lt"/>
            </a:endParaRPr>
          </a:p>
        </p:txBody>
      </p:sp>
      <p:sp>
        <p:nvSpPr>
          <p:cNvPr id="26" name="TextBox 25"/>
          <p:cNvSpPr txBox="1"/>
          <p:nvPr/>
        </p:nvSpPr>
        <p:spPr>
          <a:xfrm>
            <a:off x="304800" y="457200"/>
            <a:ext cx="2438400" cy="369888"/>
          </a:xfrm>
          <a:prstGeom prst="rect">
            <a:avLst/>
          </a:prstGeom>
          <a:noFill/>
        </p:spPr>
        <p:txBody>
          <a:bodyPr>
            <a:spAutoFit/>
          </a:bodyPr>
          <a:lstStyle/>
          <a:p>
            <a:pPr>
              <a:defRPr/>
            </a:pPr>
            <a:r>
              <a:rPr lang="sl-SI" b="1">
                <a:solidFill>
                  <a:schemeClr val="tx2">
                    <a:lumMod val="60000"/>
                    <a:lumOff val="40000"/>
                  </a:schemeClr>
                </a:solidFill>
                <a:latin typeface="+mn-lt"/>
              </a:rPr>
              <a:t>ODVEDLJIVOST </a:t>
            </a:r>
          </a:p>
        </p:txBody>
      </p:sp>
      <p:graphicFrame>
        <p:nvGraphicFramePr>
          <p:cNvPr id="19464" name="Object 3"/>
          <p:cNvGraphicFramePr>
            <a:graphicFrameLocks noChangeAspect="1"/>
          </p:cNvGraphicFramePr>
          <p:nvPr/>
        </p:nvGraphicFramePr>
        <p:xfrm>
          <a:off x="381000" y="838200"/>
          <a:ext cx="8350250" cy="533400"/>
        </p:xfrm>
        <a:graphic>
          <a:graphicData uri="http://schemas.openxmlformats.org/presentationml/2006/ole">
            <mc:AlternateContent xmlns:mc="http://schemas.openxmlformats.org/markup-compatibility/2006">
              <mc:Choice xmlns:v="urn:schemas-microsoft-com:vml" Requires="v">
                <p:oleObj spid="_x0000_s4198" name="Equation" r:id="rId3" imgW="5956200" imgH="431640" progId="Equation.DSMT4">
                  <p:embed/>
                </p:oleObj>
              </mc:Choice>
              <mc:Fallback>
                <p:oleObj name="Equation" r:id="rId3" imgW="5956200" imgH="431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3502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04800" y="1371600"/>
            <a:ext cx="8305800" cy="338138"/>
          </a:xfrm>
          <a:prstGeom prst="rect">
            <a:avLst/>
          </a:prstGeom>
          <a:noFill/>
        </p:spPr>
        <p:txBody>
          <a:bodyPr>
            <a:spAutoFit/>
          </a:bodyPr>
          <a:lstStyle/>
          <a:p>
            <a:pPr>
              <a:defRPr/>
            </a:pPr>
            <a:r>
              <a:rPr lang="sl-SI" sz="1600">
                <a:solidFill>
                  <a:schemeClr val="tx2">
                    <a:lumMod val="60000"/>
                    <a:lumOff val="40000"/>
                  </a:schemeClr>
                </a:solidFill>
                <a:latin typeface="+mn-lt"/>
              </a:rPr>
              <a:t>Kjer je funkcija  </a:t>
            </a:r>
            <a:r>
              <a:rPr lang="sl-SI" sz="1600" i="1">
                <a:solidFill>
                  <a:schemeClr val="tx2">
                    <a:lumMod val="60000"/>
                    <a:lumOff val="40000"/>
                  </a:schemeClr>
                </a:solidFill>
                <a:latin typeface="Georgia" pitchFamily="18" charset="0"/>
              </a:rPr>
              <a:t>f</a:t>
            </a:r>
            <a:r>
              <a:rPr lang="sl-SI" sz="1600">
                <a:solidFill>
                  <a:schemeClr val="tx2">
                    <a:lumMod val="60000"/>
                    <a:lumOff val="40000"/>
                  </a:schemeClr>
                </a:solidFill>
                <a:latin typeface="+mn-lt"/>
              </a:rPr>
              <a:t>  odvedljiva, je njen graf gladek. V teh točkah ima natančno določeno tangento.</a:t>
            </a:r>
          </a:p>
        </p:txBody>
      </p:sp>
      <p:grpSp>
        <p:nvGrpSpPr>
          <p:cNvPr id="2" name="Group 38"/>
          <p:cNvGrpSpPr>
            <a:grpSpLocks/>
          </p:cNvGrpSpPr>
          <p:nvPr/>
        </p:nvGrpSpPr>
        <p:grpSpPr bwMode="auto">
          <a:xfrm>
            <a:off x="762000" y="1906588"/>
            <a:ext cx="1676400" cy="1293812"/>
            <a:chOff x="762000" y="2058194"/>
            <a:chExt cx="1676400" cy="1294606"/>
          </a:xfrm>
        </p:grpSpPr>
        <p:cxnSp>
          <p:nvCxnSpPr>
            <p:cNvPr id="30" name="Straight Arrow Connector 29"/>
            <p:cNvCxnSpPr/>
            <p:nvPr/>
          </p:nvCxnSpPr>
          <p:spPr>
            <a:xfrm>
              <a:off x="762000" y="3047813"/>
              <a:ext cx="1676400" cy="1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953691" y="2704703"/>
              <a:ext cx="12946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10176" y="2265732"/>
              <a:ext cx="791060" cy="7921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00200" y="2256753"/>
              <a:ext cx="792163" cy="7926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0510" name="Object 2"/>
          <p:cNvGraphicFramePr>
            <a:graphicFrameLocks noChangeAspect="1"/>
          </p:cNvGraphicFramePr>
          <p:nvPr/>
        </p:nvGraphicFramePr>
        <p:xfrm>
          <a:off x="2733675" y="1905000"/>
          <a:ext cx="1533525" cy="1531938"/>
        </p:xfrm>
        <a:graphic>
          <a:graphicData uri="http://schemas.openxmlformats.org/presentationml/2006/ole">
            <mc:AlternateContent xmlns:mc="http://schemas.openxmlformats.org/markup-compatibility/2006">
              <mc:Choice xmlns:v="urn:schemas-microsoft-com:vml" Requires="v">
                <p:oleObj spid="_x0000_s4199" name="Equation" r:id="rId5" imgW="1066680" imgH="1066680" progId="Equation.DSMT4">
                  <p:embed/>
                </p:oleObj>
              </mc:Choice>
              <mc:Fallback>
                <p:oleObj name="Equation" r:id="rId5" imgW="106668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675" y="1905000"/>
                        <a:ext cx="1533525" cy="153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533400" y="3581400"/>
            <a:ext cx="3581400" cy="338138"/>
          </a:xfrm>
          <a:prstGeom prst="rect">
            <a:avLst/>
          </a:prstGeom>
          <a:noFill/>
        </p:spPr>
        <p:txBody>
          <a:bodyPr>
            <a:spAutoFit/>
          </a:bodyPr>
          <a:lstStyle/>
          <a:p>
            <a:pPr>
              <a:defRPr/>
            </a:pPr>
            <a:r>
              <a:rPr lang="sl-SI" sz="1600">
                <a:solidFill>
                  <a:schemeClr val="tx2">
                    <a:lumMod val="60000"/>
                    <a:lumOff val="40000"/>
                  </a:schemeClr>
                </a:solidFill>
                <a:latin typeface="+mn-lt"/>
              </a:rPr>
              <a:t>Leva limita se razlikuje od desne limite.</a:t>
            </a:r>
          </a:p>
        </p:txBody>
      </p:sp>
      <p:sp>
        <p:nvSpPr>
          <p:cNvPr id="43" name="Rounded Rectangle 42"/>
          <p:cNvSpPr/>
          <p:nvPr/>
        </p:nvSpPr>
        <p:spPr>
          <a:xfrm>
            <a:off x="4648200" y="1828800"/>
            <a:ext cx="41910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3" name="Group 54"/>
          <p:cNvGrpSpPr>
            <a:grpSpLocks/>
          </p:cNvGrpSpPr>
          <p:nvPr/>
        </p:nvGrpSpPr>
        <p:grpSpPr bwMode="auto">
          <a:xfrm>
            <a:off x="4724400" y="1905000"/>
            <a:ext cx="1676400" cy="1293813"/>
            <a:chOff x="3657600" y="4953794"/>
            <a:chExt cx="1676400" cy="1294606"/>
          </a:xfrm>
        </p:grpSpPr>
        <p:grpSp>
          <p:nvGrpSpPr>
            <p:cNvPr id="4128" name="Group 44"/>
            <p:cNvGrpSpPr>
              <a:grpSpLocks/>
            </p:cNvGrpSpPr>
            <p:nvPr/>
          </p:nvGrpSpPr>
          <p:grpSpPr bwMode="auto">
            <a:xfrm>
              <a:off x="3657600" y="4953794"/>
              <a:ext cx="1676400" cy="1294606"/>
              <a:chOff x="762000" y="2362994"/>
              <a:chExt cx="1676400" cy="1294606"/>
            </a:xfrm>
          </p:grpSpPr>
          <p:cxnSp>
            <p:nvCxnSpPr>
              <p:cNvPr id="46" name="Straight Arrow Connector 45"/>
              <p:cNvCxnSpPr/>
              <p:nvPr/>
            </p:nvCxnSpPr>
            <p:spPr>
              <a:xfrm>
                <a:off x="762000" y="304762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933847" y="3010298"/>
                <a:ext cx="1294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3" name="Freeform 52"/>
            <p:cNvSpPr/>
            <p:nvPr/>
          </p:nvSpPr>
          <p:spPr>
            <a:xfrm>
              <a:off x="4478338" y="5152354"/>
              <a:ext cx="788987" cy="486073"/>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54" name="Freeform 53"/>
            <p:cNvSpPr/>
            <p:nvPr/>
          </p:nvSpPr>
          <p:spPr>
            <a:xfrm rot="10800000">
              <a:off x="3690938" y="5638426"/>
              <a:ext cx="788987" cy="486073"/>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4" name="Object 26"/>
          <p:cNvGraphicFramePr>
            <a:graphicFrameLocks noChangeAspect="1"/>
          </p:cNvGraphicFramePr>
          <p:nvPr/>
        </p:nvGraphicFramePr>
        <p:xfrm>
          <a:off x="6324600" y="2100263"/>
          <a:ext cx="2438400" cy="1023937"/>
        </p:xfrm>
        <a:graphic>
          <a:graphicData uri="http://schemas.openxmlformats.org/presentationml/2006/ole">
            <mc:AlternateContent xmlns:mc="http://schemas.openxmlformats.org/markup-compatibility/2006">
              <mc:Choice xmlns:v="urn:schemas-microsoft-com:vml" Requires="v">
                <p:oleObj spid="_x0000_s4200" name="Equation" r:id="rId7" imgW="1752480" imgH="736560" progId="Equation.DSMT4">
                  <p:embed/>
                </p:oleObj>
              </mc:Choice>
              <mc:Fallback>
                <p:oleObj name="Equation" r:id="rId7" imgW="1752480" imgH="73656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100263"/>
                        <a:ext cx="2438400" cy="102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4800600" y="3581400"/>
            <a:ext cx="3886200" cy="338138"/>
          </a:xfrm>
          <a:prstGeom prst="rect">
            <a:avLst/>
          </a:prstGeom>
          <a:noFill/>
        </p:spPr>
        <p:txBody>
          <a:bodyPr>
            <a:spAutoFit/>
          </a:bodyPr>
          <a:lstStyle/>
          <a:p>
            <a:pPr>
              <a:defRPr/>
            </a:pPr>
            <a:r>
              <a:rPr lang="sl-SI" sz="1600">
                <a:solidFill>
                  <a:schemeClr val="tx2">
                    <a:lumMod val="60000"/>
                    <a:lumOff val="40000"/>
                  </a:schemeClr>
                </a:solidFill>
                <a:latin typeface="+mn-lt"/>
              </a:rPr>
              <a:t>Diferenčni količnik gre proti neskončnosti.</a:t>
            </a:r>
          </a:p>
        </p:txBody>
      </p:sp>
      <p:sp>
        <p:nvSpPr>
          <p:cNvPr id="58" name="Rounded Rectangle 57"/>
          <p:cNvSpPr/>
          <p:nvPr/>
        </p:nvSpPr>
        <p:spPr>
          <a:xfrm>
            <a:off x="1752600" y="4191000"/>
            <a:ext cx="5638800" cy="21336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grpSp>
        <p:nvGrpSpPr>
          <p:cNvPr id="7" name="Group 72"/>
          <p:cNvGrpSpPr>
            <a:grpSpLocks/>
          </p:cNvGrpSpPr>
          <p:nvPr/>
        </p:nvGrpSpPr>
        <p:grpSpPr bwMode="auto">
          <a:xfrm>
            <a:off x="1924050" y="4419600"/>
            <a:ext cx="2209800" cy="1736725"/>
            <a:chOff x="1219200" y="4495800"/>
            <a:chExt cx="2209800" cy="1736499"/>
          </a:xfrm>
        </p:grpSpPr>
        <p:grpSp>
          <p:nvGrpSpPr>
            <p:cNvPr id="4121" name="Group 44"/>
            <p:cNvGrpSpPr>
              <a:grpSpLocks/>
            </p:cNvGrpSpPr>
            <p:nvPr/>
          </p:nvGrpSpPr>
          <p:grpSpPr bwMode="auto">
            <a:xfrm>
              <a:off x="1219200" y="4495800"/>
              <a:ext cx="2209800" cy="1676400"/>
              <a:chOff x="762000" y="2362994"/>
              <a:chExt cx="2209800" cy="1676400"/>
            </a:xfrm>
          </p:grpSpPr>
          <p:cxnSp>
            <p:nvCxnSpPr>
              <p:cNvPr id="63" name="Straight Arrow Connector 62"/>
              <p:cNvCxnSpPr/>
              <p:nvPr/>
            </p:nvCxnSpPr>
            <p:spPr>
              <a:xfrm>
                <a:off x="762000" y="3275688"/>
                <a:ext cx="2209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V="1">
                <a:off x="1066909" y="3201085"/>
                <a:ext cx="16761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flipV="1">
              <a:off x="1590675" y="4600561"/>
              <a:ext cx="1584325" cy="1584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00200" y="4648180"/>
              <a:ext cx="1584325" cy="1584119"/>
            </a:xfrm>
            <a:prstGeom prst="line">
              <a:avLst/>
            </a:prstGeom>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1524000" y="5006908"/>
              <a:ext cx="833438" cy="1107931"/>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72" name="Freeform 71"/>
            <p:cNvSpPr>
              <a:spLocks noChangeAspect="1"/>
            </p:cNvSpPr>
            <p:nvPr/>
          </p:nvSpPr>
          <p:spPr>
            <a:xfrm flipH="1">
              <a:off x="2362200" y="5010083"/>
              <a:ext cx="842963" cy="1107931"/>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aphicFrame>
        <p:nvGraphicFramePr>
          <p:cNvPr id="5" name="Object 27"/>
          <p:cNvGraphicFramePr>
            <a:graphicFrameLocks noChangeAspect="1"/>
          </p:cNvGraphicFramePr>
          <p:nvPr/>
        </p:nvGraphicFramePr>
        <p:xfrm>
          <a:off x="4419600" y="4343400"/>
          <a:ext cx="2244725" cy="1376363"/>
        </p:xfrm>
        <a:graphic>
          <a:graphicData uri="http://schemas.openxmlformats.org/presentationml/2006/ole">
            <mc:AlternateContent xmlns:mc="http://schemas.openxmlformats.org/markup-compatibility/2006">
              <mc:Choice xmlns:v="urn:schemas-microsoft-com:vml" Requires="v">
                <p:oleObj spid="_x0000_s4201" name="Equation" r:id="rId9" imgW="1612800" imgH="990360" progId="Equation.DSMT4">
                  <p:embed/>
                </p:oleObj>
              </mc:Choice>
              <mc:Fallback>
                <p:oleObj name="Equation" r:id="rId9" imgW="1612800" imgH="990360" progId="Equation.DSMT4">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343400"/>
                        <a:ext cx="2244725"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TextBox 74"/>
          <p:cNvSpPr txBox="1"/>
          <p:nvPr/>
        </p:nvSpPr>
        <p:spPr>
          <a:xfrm>
            <a:off x="4343400" y="5867400"/>
            <a:ext cx="1981200" cy="338138"/>
          </a:xfrm>
          <a:prstGeom prst="rect">
            <a:avLst/>
          </a:prstGeom>
          <a:noFill/>
        </p:spPr>
        <p:txBody>
          <a:bodyPr>
            <a:spAutoFit/>
          </a:bodyPr>
          <a:lstStyle/>
          <a:p>
            <a:pPr>
              <a:defRPr/>
            </a:pPr>
            <a:r>
              <a:rPr lang="sl-SI" sz="1600">
                <a:solidFill>
                  <a:schemeClr val="tx2">
                    <a:lumMod val="60000"/>
                    <a:lumOff val="40000"/>
                  </a:schemeClr>
                </a:solidFill>
                <a:latin typeface="+mn-lt"/>
              </a:rPr>
              <a:t>Limita ne obstaja.</a:t>
            </a:r>
          </a:p>
        </p:txBody>
      </p:sp>
      <p:sp>
        <p:nvSpPr>
          <p:cNvPr id="4120" name="Rectangle 75"/>
          <p:cNvSpPr>
            <a:spLocks noChangeArrowheads="1"/>
          </p:cNvSpPr>
          <p:nvPr/>
        </p:nvSpPr>
        <p:spPr bwMode="auto">
          <a:xfrm>
            <a:off x="5308600" y="3276600"/>
            <a:ext cx="2387600" cy="307975"/>
          </a:xfrm>
          <a:prstGeom prst="rect">
            <a:avLst/>
          </a:prstGeom>
          <a:noFill/>
          <a:ln w="9525">
            <a:noFill/>
            <a:miter lim="800000"/>
            <a:headEnd/>
            <a:tailEnd/>
          </a:ln>
        </p:spPr>
        <p:txBody>
          <a:bodyPr wrap="none">
            <a:spAutoFit/>
          </a:bodyPr>
          <a:lstStyle/>
          <a:p>
            <a:r>
              <a:rPr lang="sl-SI" sz="1400">
                <a:solidFill>
                  <a:srgbClr val="558ED5"/>
                </a:solidFill>
                <a:latin typeface="Calibri" pitchFamily="34" charset="0"/>
              </a:rPr>
              <a:t>tangenta v  točki 0 je navpična</a:t>
            </a:r>
          </a:p>
        </p:txBody>
      </p:sp>
      <p:sp>
        <p:nvSpPr>
          <p:cNvPr id="50" name="TextBox 49"/>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51" name="TextBox 50"/>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45" name="Picture 5" descr="C:\Users\rca\AppData\Local\Microsoft\Windows\Temporary Internet Files\Content.IE5\24T7L8TR\MC900442159[1].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p:bldP spid="28" grpId="0"/>
      <p:bldP spid="41" grpId="0"/>
      <p:bldP spid="43" grpId="0" animBg="1"/>
      <p:bldP spid="57" grpId="0"/>
      <p:bldP spid="58" grpId="0" animBg="1"/>
      <p:bldP spid="75" grpId="0"/>
      <p:bldP spid="4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1000" y="457200"/>
            <a:ext cx="3248025" cy="400050"/>
          </a:xfrm>
          <a:prstGeom prst="rect">
            <a:avLst/>
          </a:prstGeom>
          <a:noFill/>
          <a:ln w="9525">
            <a:noFill/>
            <a:miter lim="800000"/>
            <a:headEnd/>
            <a:tailEnd/>
          </a:ln>
          <a:effectLst/>
        </p:spPr>
        <p:txBody>
          <a:bodyPr wrap="none">
            <a:spAutoFit/>
          </a:bodyPr>
          <a:lstStyle/>
          <a:p>
            <a:pPr algn="ctr">
              <a:defRPr/>
            </a:pPr>
            <a:r>
              <a:rPr lang="sl-SI" sz="2000" b="1">
                <a:solidFill>
                  <a:schemeClr val="tx2">
                    <a:lumMod val="60000"/>
                    <a:lumOff val="40000"/>
                  </a:schemeClr>
                </a:solidFill>
                <a:latin typeface="+mn-lt"/>
              </a:rPr>
              <a:t>ZVEZNOST IN ODVEDLJIVOST</a:t>
            </a:r>
            <a:endParaRPr lang="en-GB" sz="2000" b="1">
              <a:solidFill>
                <a:schemeClr val="tx2">
                  <a:lumMod val="60000"/>
                  <a:lumOff val="40000"/>
                </a:schemeClr>
              </a:solidFill>
              <a:latin typeface="+mn-lt"/>
            </a:endParaRPr>
          </a:p>
        </p:txBody>
      </p:sp>
      <p:graphicFrame>
        <p:nvGraphicFramePr>
          <p:cNvPr id="18447" name="Object 3"/>
          <p:cNvGraphicFramePr>
            <a:graphicFrameLocks noChangeAspect="1"/>
          </p:cNvGraphicFramePr>
          <p:nvPr/>
        </p:nvGraphicFramePr>
        <p:xfrm>
          <a:off x="1219200" y="2057400"/>
          <a:ext cx="4957763" cy="552450"/>
        </p:xfrm>
        <a:graphic>
          <a:graphicData uri="http://schemas.openxmlformats.org/presentationml/2006/ole">
            <mc:AlternateContent xmlns:mc="http://schemas.openxmlformats.org/markup-compatibility/2006">
              <mc:Choice xmlns:v="urn:schemas-microsoft-com:vml" Requires="v">
                <p:oleObj spid="_x0000_s15438" name="Equation" r:id="rId3" imgW="2844720" imgH="317160" progId="Equation.DSMT4">
                  <p:embed/>
                </p:oleObj>
              </mc:Choice>
              <mc:Fallback>
                <p:oleObj name="Equation" r:id="rId3" imgW="2844720" imgH="3171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4957763"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1" name="Text Box 19"/>
          <p:cNvSpPr txBox="1">
            <a:spLocks noChangeArrowheads="1"/>
          </p:cNvSpPr>
          <p:nvPr/>
        </p:nvSpPr>
        <p:spPr bwMode="auto">
          <a:xfrm>
            <a:off x="1828800" y="3810000"/>
            <a:ext cx="5257800" cy="400110"/>
          </a:xfrm>
          <a:prstGeom prst="rect">
            <a:avLst/>
          </a:prstGeom>
          <a:solidFill>
            <a:srgbClr val="FFFFCC"/>
          </a:solidFill>
          <a:ln w="9525">
            <a:solidFill>
              <a:schemeClr val="tx2">
                <a:lumMod val="60000"/>
                <a:lumOff val="40000"/>
              </a:schemeClr>
            </a:solidFill>
            <a:miter lim="800000"/>
            <a:headEnd/>
            <a:tailEnd/>
          </a:ln>
          <a:effectLst/>
        </p:spPr>
        <p:txBody>
          <a:bodyPr wrap="square">
            <a:spAutoFit/>
          </a:bodyPr>
          <a:lstStyle/>
          <a:p>
            <a:pPr algn="ctr">
              <a:defRPr/>
            </a:pPr>
            <a:r>
              <a:rPr lang="sl-SI" sz="2000" smtClean="0">
                <a:solidFill>
                  <a:schemeClr val="tx2">
                    <a:lumMod val="60000"/>
                    <a:lumOff val="40000"/>
                  </a:schemeClr>
                </a:solidFill>
                <a:latin typeface="+mn-lt"/>
              </a:rPr>
              <a:t>V točkah, kjer </a:t>
            </a:r>
            <a:r>
              <a:rPr lang="sl-SI" sz="2000">
                <a:solidFill>
                  <a:schemeClr val="tx2">
                    <a:lumMod val="60000"/>
                    <a:lumOff val="40000"/>
                  </a:schemeClr>
                </a:solidFill>
                <a:latin typeface="+mn-lt"/>
              </a:rPr>
              <a:t>je </a:t>
            </a:r>
            <a:r>
              <a:rPr lang="sl-SI" sz="2000" i="1">
                <a:solidFill>
                  <a:schemeClr val="tx2">
                    <a:lumMod val="60000"/>
                    <a:lumOff val="40000"/>
                  </a:schemeClr>
                </a:solidFill>
                <a:latin typeface="Georgia" pitchFamily="18" charset="0"/>
              </a:rPr>
              <a:t>f</a:t>
            </a:r>
            <a:r>
              <a:rPr lang="sl-SI" sz="2000">
                <a:solidFill>
                  <a:schemeClr val="tx2">
                    <a:lumMod val="60000"/>
                    <a:lumOff val="40000"/>
                  </a:schemeClr>
                </a:solidFill>
              </a:rPr>
              <a:t> </a:t>
            </a:r>
            <a:r>
              <a:rPr lang="sl-SI" sz="2000">
                <a:solidFill>
                  <a:schemeClr val="tx2">
                    <a:lumMod val="60000"/>
                    <a:lumOff val="40000"/>
                  </a:schemeClr>
                </a:solidFill>
                <a:latin typeface="+mn-lt"/>
              </a:rPr>
              <a:t>odvedljiva</a:t>
            </a:r>
            <a:r>
              <a:rPr lang="en-US" sz="2000">
                <a:solidFill>
                  <a:schemeClr val="tx2">
                    <a:lumMod val="60000"/>
                    <a:lumOff val="40000"/>
                  </a:schemeClr>
                </a:solidFill>
                <a:latin typeface="+mn-lt"/>
              </a:rPr>
              <a:t>,</a:t>
            </a:r>
            <a:r>
              <a:rPr lang="sl-SI" sz="2000">
                <a:solidFill>
                  <a:schemeClr val="tx2">
                    <a:lumMod val="60000"/>
                    <a:lumOff val="40000"/>
                  </a:schemeClr>
                </a:solidFill>
                <a:latin typeface="+mn-lt"/>
              </a:rPr>
              <a:t> je tudi zvezna.</a:t>
            </a:r>
            <a:endParaRPr lang="en-GB" sz="2000" baseline="-25000">
              <a:solidFill>
                <a:schemeClr val="tx2">
                  <a:lumMod val="60000"/>
                  <a:lumOff val="40000"/>
                </a:schemeClr>
              </a:solidFill>
              <a:latin typeface="+mn-lt"/>
            </a:endParaRPr>
          </a:p>
        </p:txBody>
      </p:sp>
      <p:sp>
        <p:nvSpPr>
          <p:cNvPr id="9" name="Rectangle 8"/>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ectangle 9"/>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Rounded Rectangle 10"/>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TextBox 12"/>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5562600" y="0"/>
            <a:ext cx="35814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LASTNOSTI  ODVEDLJIVIH  FUNKCIJ</a:t>
            </a:r>
            <a:endParaRPr lang="sl-SI" sz="1600" b="1">
              <a:solidFill>
                <a:schemeClr val="bg1"/>
              </a:solidFill>
              <a:effectLst>
                <a:outerShdw blurRad="38100" dist="38100" dir="2700000" algn="tl">
                  <a:srgbClr val="000000">
                    <a:alpha val="43137"/>
                  </a:srgbClr>
                </a:outerShdw>
              </a:effectLst>
              <a:latin typeface="+mn-lt"/>
            </a:endParaRPr>
          </a:p>
        </p:txBody>
      </p:sp>
      <p:sp>
        <p:nvSpPr>
          <p:cNvPr id="15"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2C975F7C-F7AA-47B9-BB0B-1B0FB01CC046}"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7</a:t>
            </a:fld>
            <a:endParaRPr lang="en-US" sz="1200" b="1">
              <a:solidFill>
                <a:schemeClr val="bg1"/>
              </a:solidFill>
              <a:effectLst>
                <a:outerShdw blurRad="38100" dist="38100" dir="2700000" algn="tl">
                  <a:srgbClr val="000000">
                    <a:alpha val="43137"/>
                  </a:srgbClr>
                </a:outerShdw>
              </a:effectLst>
              <a:latin typeface="+mn-lt"/>
            </a:endParaRPr>
          </a:p>
        </p:txBody>
      </p:sp>
      <p:sp>
        <p:nvSpPr>
          <p:cNvPr id="16" name="TextBox 15"/>
          <p:cNvSpPr txBox="1"/>
          <p:nvPr/>
        </p:nvSpPr>
        <p:spPr>
          <a:xfrm>
            <a:off x="457200" y="4800600"/>
            <a:ext cx="3048000" cy="923925"/>
          </a:xfrm>
          <a:prstGeom prst="rect">
            <a:avLst/>
          </a:prstGeom>
          <a:noFill/>
        </p:spPr>
        <p:txBody>
          <a:bodyPr>
            <a:spAutoFit/>
          </a:bodyPr>
          <a:lstStyle/>
          <a:p>
            <a:pPr>
              <a:defRPr/>
            </a:pPr>
            <a:r>
              <a:rPr lang="en-US">
                <a:solidFill>
                  <a:schemeClr val="tx2">
                    <a:lumMod val="60000"/>
                    <a:lumOff val="40000"/>
                  </a:schemeClr>
                </a:solidFill>
                <a:latin typeface="+mn-lt"/>
              </a:rPr>
              <a:t>Obratno seveda ni res kot ka</a:t>
            </a:r>
            <a:r>
              <a:rPr lang="sl-SI">
                <a:solidFill>
                  <a:schemeClr val="tx2">
                    <a:lumMod val="60000"/>
                    <a:lumOff val="40000"/>
                  </a:schemeClr>
                </a:solidFill>
                <a:latin typeface="+mn-lt"/>
              </a:rPr>
              <a:t>žejo primeri zveznih in obenem neodvedljivih funkcij:</a:t>
            </a:r>
          </a:p>
        </p:txBody>
      </p:sp>
      <p:grpSp>
        <p:nvGrpSpPr>
          <p:cNvPr id="2" name="Group 35"/>
          <p:cNvGrpSpPr>
            <a:grpSpLocks noChangeAspect="1"/>
          </p:cNvGrpSpPr>
          <p:nvPr/>
        </p:nvGrpSpPr>
        <p:grpSpPr bwMode="auto">
          <a:xfrm>
            <a:off x="3886200" y="4724400"/>
            <a:ext cx="4592638" cy="1331913"/>
            <a:chOff x="838200" y="4495800"/>
            <a:chExt cx="6248400" cy="1812925"/>
          </a:xfrm>
        </p:grpSpPr>
        <p:grpSp>
          <p:nvGrpSpPr>
            <p:cNvPr id="15375" name="Group 38"/>
            <p:cNvGrpSpPr>
              <a:grpSpLocks/>
            </p:cNvGrpSpPr>
            <p:nvPr/>
          </p:nvGrpSpPr>
          <p:grpSpPr bwMode="auto">
            <a:xfrm>
              <a:off x="838200" y="4495800"/>
              <a:ext cx="1676400" cy="1293812"/>
              <a:chOff x="762000" y="2058194"/>
              <a:chExt cx="1676400" cy="1294606"/>
            </a:xfrm>
          </p:grpSpPr>
          <p:cxnSp>
            <p:nvCxnSpPr>
              <p:cNvPr id="18" name="Straight Arrow Connector 17"/>
              <p:cNvCxnSpPr/>
              <p:nvPr/>
            </p:nvCxnSpPr>
            <p:spPr>
              <a:xfrm>
                <a:off x="762000" y="3048455"/>
                <a:ext cx="1676031" cy="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953533" y="2704676"/>
                <a:ext cx="1295124" cy="2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810174" y="2265102"/>
                <a:ext cx="791344" cy="7926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600016" y="2257111"/>
                <a:ext cx="792660" cy="793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376" name="Group 54"/>
            <p:cNvGrpSpPr>
              <a:grpSpLocks/>
            </p:cNvGrpSpPr>
            <p:nvPr/>
          </p:nvGrpSpPr>
          <p:grpSpPr bwMode="auto">
            <a:xfrm>
              <a:off x="2743200" y="4800600"/>
              <a:ext cx="1676400" cy="1293813"/>
              <a:chOff x="3657600" y="4953794"/>
              <a:chExt cx="1676400" cy="1294606"/>
            </a:xfrm>
          </p:grpSpPr>
          <p:grpSp>
            <p:nvGrpSpPr>
              <p:cNvPr id="15385" name="Group 44"/>
              <p:cNvGrpSpPr>
                <a:grpSpLocks/>
              </p:cNvGrpSpPr>
              <p:nvPr/>
            </p:nvGrpSpPr>
            <p:grpSpPr bwMode="auto">
              <a:xfrm>
                <a:off x="3657600" y="4953795"/>
                <a:ext cx="1676400" cy="1294606"/>
                <a:chOff x="762000" y="2362995"/>
                <a:chExt cx="1676400" cy="1294606"/>
              </a:xfrm>
            </p:grpSpPr>
            <p:cxnSp>
              <p:nvCxnSpPr>
                <p:cNvPr id="26" name="Straight Arrow Connector 25"/>
                <p:cNvCxnSpPr/>
                <p:nvPr/>
              </p:nvCxnSpPr>
              <p:spPr>
                <a:xfrm>
                  <a:off x="761973" y="3048267"/>
                  <a:ext cx="1676031" cy="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932990" y="3010430"/>
                  <a:ext cx="12951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4478310" y="5152587"/>
                <a:ext cx="788340" cy="486481"/>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25" name="Freeform 24"/>
              <p:cNvSpPr/>
              <p:nvPr/>
            </p:nvSpPr>
            <p:spPr>
              <a:xfrm rot="10800000">
                <a:off x="3689971" y="5639068"/>
                <a:ext cx="790499" cy="486482"/>
              </a:xfrm>
              <a:custGeom>
                <a:avLst/>
                <a:gdLst>
                  <a:gd name="connsiteX0" fmla="*/ 2382 w 788194"/>
                  <a:gd name="connsiteY0" fmla="*/ 485775 h 485775"/>
                  <a:gd name="connsiteX1" fmla="*/ 130969 w 788194"/>
                  <a:gd name="connsiteY1" fmla="*/ 185738 h 485775"/>
                  <a:gd name="connsiteX2" fmla="*/ 788194 w 788194"/>
                  <a:gd name="connsiteY2" fmla="*/ 0 h 485775"/>
                </a:gdLst>
                <a:ahLst/>
                <a:cxnLst>
                  <a:cxn ang="0">
                    <a:pos x="connsiteX0" y="connsiteY0"/>
                  </a:cxn>
                  <a:cxn ang="0">
                    <a:pos x="connsiteX1" y="connsiteY1"/>
                  </a:cxn>
                  <a:cxn ang="0">
                    <a:pos x="connsiteX2" y="connsiteY2"/>
                  </a:cxn>
                </a:cxnLst>
                <a:rect l="l" t="t" r="r" b="b"/>
                <a:pathLst>
                  <a:path w="788194" h="485775">
                    <a:moveTo>
                      <a:pt x="2382" y="485775"/>
                    </a:moveTo>
                    <a:cubicBezTo>
                      <a:pt x="1191" y="376237"/>
                      <a:pt x="0" y="266700"/>
                      <a:pt x="130969" y="185738"/>
                    </a:cubicBezTo>
                    <a:cubicBezTo>
                      <a:pt x="261938" y="104776"/>
                      <a:pt x="525066" y="52388"/>
                      <a:pt x="788194"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nvGrpSpPr>
            <p:cNvPr id="15377" name="Group 72"/>
            <p:cNvGrpSpPr>
              <a:grpSpLocks/>
            </p:cNvGrpSpPr>
            <p:nvPr/>
          </p:nvGrpSpPr>
          <p:grpSpPr bwMode="auto">
            <a:xfrm>
              <a:off x="4876800" y="4572000"/>
              <a:ext cx="2209800" cy="1736725"/>
              <a:chOff x="1219200" y="4495800"/>
              <a:chExt cx="2209800" cy="1736499"/>
            </a:xfrm>
          </p:grpSpPr>
          <p:grpSp>
            <p:nvGrpSpPr>
              <p:cNvPr id="15378" name="Group 44"/>
              <p:cNvGrpSpPr>
                <a:grpSpLocks/>
              </p:cNvGrpSpPr>
              <p:nvPr/>
            </p:nvGrpSpPr>
            <p:grpSpPr bwMode="auto">
              <a:xfrm>
                <a:off x="1219200" y="4495800"/>
                <a:ext cx="2209800" cy="1676182"/>
                <a:chOff x="762000" y="2362994"/>
                <a:chExt cx="2209800" cy="1676182"/>
              </a:xfrm>
            </p:grpSpPr>
            <p:cxnSp>
              <p:nvCxnSpPr>
                <p:cNvPr id="34" name="Straight Arrow Connector 33"/>
                <p:cNvCxnSpPr/>
                <p:nvPr/>
              </p:nvCxnSpPr>
              <p:spPr>
                <a:xfrm>
                  <a:off x="762290" y="3276329"/>
                  <a:ext cx="22095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V="1">
                  <a:off x="1066555" y="3200711"/>
                  <a:ext cx="16765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V="1">
                <a:off x="1590981" y="4601095"/>
                <a:ext cx="1583159" cy="158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99620" y="4648627"/>
                <a:ext cx="1585318" cy="1583672"/>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1524027" y="5007276"/>
                <a:ext cx="833696" cy="1108355"/>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sp>
            <p:nvSpPr>
              <p:cNvPr id="33" name="Freeform 32"/>
              <p:cNvSpPr>
                <a:spLocks noChangeAspect="1"/>
              </p:cNvSpPr>
              <p:nvPr/>
            </p:nvSpPr>
            <p:spPr>
              <a:xfrm flipH="1">
                <a:off x="2362042" y="5009437"/>
                <a:ext cx="842335" cy="1108353"/>
              </a:xfrm>
              <a:custGeom>
                <a:avLst/>
                <a:gdLst>
                  <a:gd name="connsiteX0" fmla="*/ 0 w 757238"/>
                  <a:gd name="connsiteY0" fmla="*/ 357188 h 1000919"/>
                  <a:gd name="connsiteX1" fmla="*/ 123825 w 757238"/>
                  <a:gd name="connsiteY1" fmla="*/ 1000125 h 1000919"/>
                  <a:gd name="connsiteX2" fmla="*/ 319088 w 757238"/>
                  <a:gd name="connsiteY2" fmla="*/ 361950 h 1000919"/>
                  <a:gd name="connsiteX3" fmla="*/ 433388 w 757238"/>
                  <a:gd name="connsiteY3" fmla="*/ 38100 h 1000919"/>
                  <a:gd name="connsiteX4" fmla="*/ 533400 w 757238"/>
                  <a:gd name="connsiteY4" fmla="*/ 590550 h 1000919"/>
                  <a:gd name="connsiteX5" fmla="*/ 581025 w 757238"/>
                  <a:gd name="connsiteY5" fmla="*/ 190500 h 1000919"/>
                  <a:gd name="connsiteX6" fmla="*/ 628650 w 757238"/>
                  <a:gd name="connsiteY6" fmla="*/ 500063 h 1000919"/>
                  <a:gd name="connsiteX7" fmla="*/ 647700 w 757238"/>
                  <a:gd name="connsiteY7" fmla="*/ 257175 h 1000919"/>
                  <a:gd name="connsiteX8" fmla="*/ 671513 w 757238"/>
                  <a:gd name="connsiteY8" fmla="*/ 442913 h 1000919"/>
                  <a:gd name="connsiteX9" fmla="*/ 685800 w 757238"/>
                  <a:gd name="connsiteY9" fmla="*/ 290513 h 1000919"/>
                  <a:gd name="connsiteX10" fmla="*/ 700088 w 757238"/>
                  <a:gd name="connsiteY10" fmla="*/ 419100 h 1000919"/>
                  <a:gd name="connsiteX11" fmla="*/ 719138 w 757238"/>
                  <a:gd name="connsiteY11" fmla="*/ 328613 h 1000919"/>
                  <a:gd name="connsiteX12" fmla="*/ 728663 w 757238"/>
                  <a:gd name="connsiteY12" fmla="*/ 381000 h 1000919"/>
                  <a:gd name="connsiteX13" fmla="*/ 738188 w 757238"/>
                  <a:gd name="connsiteY13" fmla="*/ 352425 h 1000919"/>
                  <a:gd name="connsiteX14" fmla="*/ 757238 w 757238"/>
                  <a:gd name="connsiteY14" fmla="*/ 366713 h 1000919"/>
                  <a:gd name="connsiteX0" fmla="*/ 0 w 757238"/>
                  <a:gd name="connsiteY0" fmla="*/ 387350 h 1083468"/>
                  <a:gd name="connsiteX1" fmla="*/ 123825 w 757238"/>
                  <a:gd name="connsiteY1" fmla="*/ 1030287 h 1083468"/>
                  <a:gd name="connsiteX2" fmla="*/ 433388 w 757238"/>
                  <a:gd name="connsiteY2" fmla="*/ 68262 h 1083468"/>
                  <a:gd name="connsiteX3" fmla="*/ 533400 w 757238"/>
                  <a:gd name="connsiteY3" fmla="*/ 620712 h 1083468"/>
                  <a:gd name="connsiteX4" fmla="*/ 581025 w 757238"/>
                  <a:gd name="connsiteY4" fmla="*/ 220662 h 1083468"/>
                  <a:gd name="connsiteX5" fmla="*/ 628650 w 757238"/>
                  <a:gd name="connsiteY5" fmla="*/ 530225 h 1083468"/>
                  <a:gd name="connsiteX6" fmla="*/ 647700 w 757238"/>
                  <a:gd name="connsiteY6" fmla="*/ 287337 h 1083468"/>
                  <a:gd name="connsiteX7" fmla="*/ 671513 w 757238"/>
                  <a:gd name="connsiteY7" fmla="*/ 473075 h 1083468"/>
                  <a:gd name="connsiteX8" fmla="*/ 685800 w 757238"/>
                  <a:gd name="connsiteY8" fmla="*/ 320675 h 1083468"/>
                  <a:gd name="connsiteX9" fmla="*/ 700088 w 757238"/>
                  <a:gd name="connsiteY9" fmla="*/ 449262 h 1083468"/>
                  <a:gd name="connsiteX10" fmla="*/ 719138 w 757238"/>
                  <a:gd name="connsiteY10" fmla="*/ 358775 h 1083468"/>
                  <a:gd name="connsiteX11" fmla="*/ 728663 w 757238"/>
                  <a:gd name="connsiteY11" fmla="*/ 411162 h 1083468"/>
                  <a:gd name="connsiteX12" fmla="*/ 738188 w 757238"/>
                  <a:gd name="connsiteY12" fmla="*/ 382587 h 1083468"/>
                  <a:gd name="connsiteX13" fmla="*/ 757238 w 757238"/>
                  <a:gd name="connsiteY13" fmla="*/ 396875 h 1083468"/>
                  <a:gd name="connsiteX0" fmla="*/ 0 w 757238"/>
                  <a:gd name="connsiteY0" fmla="*/ 463550 h 1172368"/>
                  <a:gd name="connsiteX1" fmla="*/ 123825 w 757238"/>
                  <a:gd name="connsiteY1" fmla="*/ 1106487 h 1172368"/>
                  <a:gd name="connsiteX2" fmla="*/ 357188 w 757238"/>
                  <a:gd name="connsiteY2" fmla="*/ 68262 h 1172368"/>
                  <a:gd name="connsiteX3" fmla="*/ 533400 w 757238"/>
                  <a:gd name="connsiteY3" fmla="*/ 696912 h 1172368"/>
                  <a:gd name="connsiteX4" fmla="*/ 581025 w 757238"/>
                  <a:gd name="connsiteY4" fmla="*/ 296862 h 1172368"/>
                  <a:gd name="connsiteX5" fmla="*/ 628650 w 757238"/>
                  <a:gd name="connsiteY5" fmla="*/ 606425 h 1172368"/>
                  <a:gd name="connsiteX6" fmla="*/ 647700 w 757238"/>
                  <a:gd name="connsiteY6" fmla="*/ 363537 h 1172368"/>
                  <a:gd name="connsiteX7" fmla="*/ 671513 w 757238"/>
                  <a:gd name="connsiteY7" fmla="*/ 549275 h 1172368"/>
                  <a:gd name="connsiteX8" fmla="*/ 685800 w 757238"/>
                  <a:gd name="connsiteY8" fmla="*/ 396875 h 1172368"/>
                  <a:gd name="connsiteX9" fmla="*/ 700088 w 757238"/>
                  <a:gd name="connsiteY9" fmla="*/ 525462 h 1172368"/>
                  <a:gd name="connsiteX10" fmla="*/ 719138 w 757238"/>
                  <a:gd name="connsiteY10" fmla="*/ 434975 h 1172368"/>
                  <a:gd name="connsiteX11" fmla="*/ 728663 w 757238"/>
                  <a:gd name="connsiteY11" fmla="*/ 487362 h 1172368"/>
                  <a:gd name="connsiteX12" fmla="*/ 738188 w 757238"/>
                  <a:gd name="connsiteY12" fmla="*/ 458787 h 1172368"/>
                  <a:gd name="connsiteX13" fmla="*/ 757238 w 757238"/>
                  <a:gd name="connsiteY13" fmla="*/ 473075 h 1172368"/>
                  <a:gd name="connsiteX0" fmla="*/ 0 w 757238"/>
                  <a:gd name="connsiteY0" fmla="*/ 395288 h 1104106"/>
                  <a:gd name="connsiteX1" fmla="*/ 123825 w 757238"/>
                  <a:gd name="connsiteY1" fmla="*/ 1038225 h 1104106"/>
                  <a:gd name="connsiteX2" fmla="*/ 357188 w 757238"/>
                  <a:gd name="connsiteY2" fmla="*/ 0 h 1104106"/>
                  <a:gd name="connsiteX3" fmla="*/ 533400 w 757238"/>
                  <a:gd name="connsiteY3" fmla="*/ 628650 h 1104106"/>
                  <a:gd name="connsiteX4" fmla="*/ 581025 w 757238"/>
                  <a:gd name="connsiteY4" fmla="*/ 228600 h 1104106"/>
                  <a:gd name="connsiteX5" fmla="*/ 628650 w 757238"/>
                  <a:gd name="connsiteY5" fmla="*/ 538163 h 1104106"/>
                  <a:gd name="connsiteX6" fmla="*/ 647700 w 757238"/>
                  <a:gd name="connsiteY6" fmla="*/ 295275 h 1104106"/>
                  <a:gd name="connsiteX7" fmla="*/ 671513 w 757238"/>
                  <a:gd name="connsiteY7" fmla="*/ 481013 h 1104106"/>
                  <a:gd name="connsiteX8" fmla="*/ 685800 w 757238"/>
                  <a:gd name="connsiteY8" fmla="*/ 328613 h 1104106"/>
                  <a:gd name="connsiteX9" fmla="*/ 700088 w 757238"/>
                  <a:gd name="connsiteY9" fmla="*/ 457200 h 1104106"/>
                  <a:gd name="connsiteX10" fmla="*/ 719138 w 757238"/>
                  <a:gd name="connsiteY10" fmla="*/ 366713 h 1104106"/>
                  <a:gd name="connsiteX11" fmla="*/ 728663 w 757238"/>
                  <a:gd name="connsiteY11" fmla="*/ 419100 h 1104106"/>
                  <a:gd name="connsiteX12" fmla="*/ 738188 w 757238"/>
                  <a:gd name="connsiteY12" fmla="*/ 390525 h 1104106"/>
                  <a:gd name="connsiteX13" fmla="*/ 757238 w 757238"/>
                  <a:gd name="connsiteY13" fmla="*/ 404813 h 1104106"/>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757238"/>
                  <a:gd name="connsiteY0" fmla="*/ 398464 h 1107282"/>
                  <a:gd name="connsiteX1" fmla="*/ 123825 w 757238"/>
                  <a:gd name="connsiteY1" fmla="*/ 1041401 h 1107282"/>
                  <a:gd name="connsiteX2" fmla="*/ 357188 w 757238"/>
                  <a:gd name="connsiteY2" fmla="*/ 3176 h 1107282"/>
                  <a:gd name="connsiteX3" fmla="*/ 533400 w 757238"/>
                  <a:gd name="connsiteY3" fmla="*/ 631826 h 1107282"/>
                  <a:gd name="connsiteX4" fmla="*/ 581025 w 757238"/>
                  <a:gd name="connsiteY4" fmla="*/ 231776 h 1107282"/>
                  <a:gd name="connsiteX5" fmla="*/ 628650 w 757238"/>
                  <a:gd name="connsiteY5" fmla="*/ 541339 h 1107282"/>
                  <a:gd name="connsiteX6" fmla="*/ 647700 w 757238"/>
                  <a:gd name="connsiteY6" fmla="*/ 298451 h 1107282"/>
                  <a:gd name="connsiteX7" fmla="*/ 671513 w 757238"/>
                  <a:gd name="connsiteY7" fmla="*/ 484189 h 1107282"/>
                  <a:gd name="connsiteX8" fmla="*/ 685800 w 757238"/>
                  <a:gd name="connsiteY8" fmla="*/ 331789 h 1107282"/>
                  <a:gd name="connsiteX9" fmla="*/ 700088 w 757238"/>
                  <a:gd name="connsiteY9" fmla="*/ 460376 h 1107282"/>
                  <a:gd name="connsiteX10" fmla="*/ 719138 w 757238"/>
                  <a:gd name="connsiteY10" fmla="*/ 369889 h 1107282"/>
                  <a:gd name="connsiteX11" fmla="*/ 728663 w 757238"/>
                  <a:gd name="connsiteY11" fmla="*/ 422276 h 1107282"/>
                  <a:gd name="connsiteX12" fmla="*/ 738188 w 757238"/>
                  <a:gd name="connsiteY12" fmla="*/ 393701 h 1107282"/>
                  <a:gd name="connsiteX13" fmla="*/ 757238 w 757238"/>
                  <a:gd name="connsiteY13" fmla="*/ 407989 h 1107282"/>
                  <a:gd name="connsiteX0" fmla="*/ 0 w 833438"/>
                  <a:gd name="connsiteY0" fmla="*/ 398464 h 1107282"/>
                  <a:gd name="connsiteX1" fmla="*/ 200025 w 833438"/>
                  <a:gd name="connsiteY1" fmla="*/ 1041401 h 1107282"/>
                  <a:gd name="connsiteX2" fmla="*/ 433388 w 833438"/>
                  <a:gd name="connsiteY2" fmla="*/ 3176 h 1107282"/>
                  <a:gd name="connsiteX3" fmla="*/ 609600 w 833438"/>
                  <a:gd name="connsiteY3" fmla="*/ 631826 h 1107282"/>
                  <a:gd name="connsiteX4" fmla="*/ 657225 w 833438"/>
                  <a:gd name="connsiteY4" fmla="*/ 231776 h 1107282"/>
                  <a:gd name="connsiteX5" fmla="*/ 704850 w 833438"/>
                  <a:gd name="connsiteY5" fmla="*/ 541339 h 1107282"/>
                  <a:gd name="connsiteX6" fmla="*/ 723900 w 833438"/>
                  <a:gd name="connsiteY6" fmla="*/ 298451 h 1107282"/>
                  <a:gd name="connsiteX7" fmla="*/ 747713 w 833438"/>
                  <a:gd name="connsiteY7" fmla="*/ 484189 h 1107282"/>
                  <a:gd name="connsiteX8" fmla="*/ 762000 w 833438"/>
                  <a:gd name="connsiteY8" fmla="*/ 331789 h 1107282"/>
                  <a:gd name="connsiteX9" fmla="*/ 776288 w 833438"/>
                  <a:gd name="connsiteY9" fmla="*/ 460376 h 1107282"/>
                  <a:gd name="connsiteX10" fmla="*/ 795338 w 833438"/>
                  <a:gd name="connsiteY10" fmla="*/ 369889 h 1107282"/>
                  <a:gd name="connsiteX11" fmla="*/ 804863 w 833438"/>
                  <a:gd name="connsiteY11" fmla="*/ 422276 h 1107282"/>
                  <a:gd name="connsiteX12" fmla="*/ 814388 w 833438"/>
                  <a:gd name="connsiteY12" fmla="*/ 393701 h 1107282"/>
                  <a:gd name="connsiteX13" fmla="*/ 833438 w 833438"/>
                  <a:gd name="connsiteY13" fmla="*/ 407989 h 11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438" h="1107282">
                    <a:moveTo>
                      <a:pt x="0" y="398464"/>
                    </a:moveTo>
                    <a:cubicBezTo>
                      <a:pt x="35322" y="719535"/>
                      <a:pt x="127794" y="1107282"/>
                      <a:pt x="200025" y="1041401"/>
                    </a:cubicBezTo>
                    <a:cubicBezTo>
                      <a:pt x="272256" y="975520"/>
                      <a:pt x="365126" y="0"/>
                      <a:pt x="433388" y="3176"/>
                    </a:cubicBezTo>
                    <a:cubicBezTo>
                      <a:pt x="501650" y="6352"/>
                      <a:pt x="572294" y="593726"/>
                      <a:pt x="609600" y="631826"/>
                    </a:cubicBezTo>
                    <a:cubicBezTo>
                      <a:pt x="646906" y="669926"/>
                      <a:pt x="641350" y="246857"/>
                      <a:pt x="657225" y="231776"/>
                    </a:cubicBezTo>
                    <a:cubicBezTo>
                      <a:pt x="673100" y="216695"/>
                      <a:pt x="693738" y="530227"/>
                      <a:pt x="704850" y="541339"/>
                    </a:cubicBezTo>
                    <a:cubicBezTo>
                      <a:pt x="715962" y="552451"/>
                      <a:pt x="716756" y="307976"/>
                      <a:pt x="723900" y="298451"/>
                    </a:cubicBezTo>
                    <a:cubicBezTo>
                      <a:pt x="731044" y="288926"/>
                      <a:pt x="741363" y="478633"/>
                      <a:pt x="747713" y="484189"/>
                    </a:cubicBezTo>
                    <a:cubicBezTo>
                      <a:pt x="754063" y="489745"/>
                      <a:pt x="757238" y="335758"/>
                      <a:pt x="762000" y="331789"/>
                    </a:cubicBezTo>
                    <a:cubicBezTo>
                      <a:pt x="766762" y="327820"/>
                      <a:pt x="770732" y="454026"/>
                      <a:pt x="776288" y="460376"/>
                    </a:cubicBezTo>
                    <a:cubicBezTo>
                      <a:pt x="781844" y="466726"/>
                      <a:pt x="790576" y="376239"/>
                      <a:pt x="795338" y="369889"/>
                    </a:cubicBezTo>
                    <a:cubicBezTo>
                      <a:pt x="800100" y="363539"/>
                      <a:pt x="801688" y="418307"/>
                      <a:pt x="804863" y="422276"/>
                    </a:cubicBezTo>
                    <a:cubicBezTo>
                      <a:pt x="808038" y="426245"/>
                      <a:pt x="809626" y="396082"/>
                      <a:pt x="814388" y="393701"/>
                    </a:cubicBezTo>
                    <a:cubicBezTo>
                      <a:pt x="819150" y="391320"/>
                      <a:pt x="826294" y="399654"/>
                      <a:pt x="833438" y="40798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l-SI"/>
              </a:p>
            </p:txBody>
          </p:sp>
        </p:grpSp>
      </p:grpSp>
      <p:graphicFrame>
        <p:nvGraphicFramePr>
          <p:cNvPr id="19464" name="Object 3"/>
          <p:cNvGraphicFramePr>
            <a:graphicFrameLocks noChangeAspect="1"/>
          </p:cNvGraphicFramePr>
          <p:nvPr/>
        </p:nvGraphicFramePr>
        <p:xfrm>
          <a:off x="533400" y="1066800"/>
          <a:ext cx="3030573" cy="762000"/>
        </p:xfrm>
        <a:graphic>
          <a:graphicData uri="http://schemas.openxmlformats.org/presentationml/2006/ole">
            <mc:AlternateContent xmlns:mc="http://schemas.openxmlformats.org/markup-compatibility/2006">
              <mc:Choice xmlns:v="urn:schemas-microsoft-com:vml" Requires="v">
                <p:oleObj spid="_x0000_s15439" name="Equation" r:id="rId5" imgW="1714320" imgH="431640" progId="Equation.DSMT4">
                  <p:embed/>
                </p:oleObj>
              </mc:Choice>
              <mc:Fallback>
                <p:oleObj name="Equation" r:id="rId5" imgW="171432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066800"/>
                        <a:ext cx="303057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nvGraphicFramePr>
        <p:xfrm>
          <a:off x="1223962" y="2743200"/>
          <a:ext cx="2433638" cy="508000"/>
        </p:xfrm>
        <a:graphic>
          <a:graphicData uri="http://schemas.openxmlformats.org/presentationml/2006/ole">
            <mc:AlternateContent xmlns:mc="http://schemas.openxmlformats.org/markup-compatibility/2006">
              <mc:Choice xmlns:v="urn:schemas-microsoft-com:vml" Requires="v">
                <p:oleObj spid="_x0000_s15440" name="Equation" r:id="rId7" imgW="1396800" imgH="291960" progId="Equation.DSMT4">
                  <p:embed/>
                </p:oleObj>
              </mc:Choice>
              <mc:Fallback>
                <p:oleObj name="Equation" r:id="rId7" imgW="139680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962" y="2743200"/>
                        <a:ext cx="24336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p:cNvGrpSpPr/>
          <p:nvPr/>
        </p:nvGrpSpPr>
        <p:grpSpPr>
          <a:xfrm>
            <a:off x="5029200" y="1657290"/>
            <a:ext cx="609600" cy="857310"/>
            <a:chOff x="5029200" y="1657290"/>
            <a:chExt cx="609600" cy="857310"/>
          </a:xfrm>
        </p:grpSpPr>
        <p:cxnSp>
          <p:nvCxnSpPr>
            <p:cNvPr id="37" name="Straight Arrow Connector 36"/>
            <p:cNvCxnSpPr/>
            <p:nvPr/>
          </p:nvCxnSpPr>
          <p:spPr>
            <a:xfrm flipV="1">
              <a:off x="5029200" y="1981200"/>
              <a:ext cx="381000" cy="533400"/>
            </a:xfrm>
            <a:prstGeom prst="straightConnector1">
              <a:avLst/>
            </a:prstGeom>
            <a:ln w="158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34000" y="1657290"/>
              <a:ext cx="304800" cy="400110"/>
            </a:xfrm>
            <a:prstGeom prst="rect">
              <a:avLst/>
            </a:prstGeom>
            <a:noFill/>
          </p:spPr>
          <p:txBody>
            <a:bodyPr wrap="square" rtlCol="0">
              <a:spAutoFit/>
            </a:bodyPr>
            <a:lstStyle/>
            <a:p>
              <a:r>
                <a:rPr lang="sl-SI" sz="2000" smtClean="0">
                  <a:solidFill>
                    <a:srgbClr val="FF0000"/>
                  </a:solidFill>
                  <a:latin typeface="Times New Roman" pitchFamily="18" charset="0"/>
                  <a:cs typeface="Times New Roman" pitchFamily="18" charset="0"/>
                </a:rPr>
                <a:t>0</a:t>
              </a:r>
            </a:p>
          </p:txBody>
        </p:sp>
      </p:grpSp>
      <p:sp>
        <p:nvSpPr>
          <p:cNvPr id="40" name="TextBox 39"/>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42"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04800" y="4267200"/>
            <a:ext cx="8458200" cy="1905000"/>
          </a:xfrm>
          <a:prstGeom prst="roundRect">
            <a:avLst>
              <a:gd name="adj" fmla="val 6568"/>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a:p>
        </p:txBody>
      </p:sp>
      <p:sp>
        <p:nvSpPr>
          <p:cNvPr id="12290" name="Rectangle 2"/>
          <p:cNvSpPr>
            <a:spLocks noChangeArrowheads="1"/>
          </p:cNvSpPr>
          <p:nvPr/>
        </p:nvSpPr>
        <p:spPr bwMode="auto">
          <a:xfrm>
            <a:off x="457200" y="457200"/>
            <a:ext cx="3548063" cy="400050"/>
          </a:xfrm>
          <a:prstGeom prst="rect">
            <a:avLst/>
          </a:prstGeom>
          <a:noFill/>
          <a:ln w="9525">
            <a:noFill/>
            <a:miter lim="800000"/>
            <a:headEnd/>
            <a:tailEnd/>
          </a:ln>
          <a:effectLst/>
        </p:spPr>
        <p:txBody>
          <a:bodyPr>
            <a:spAutoFit/>
          </a:bodyPr>
          <a:lstStyle/>
          <a:p>
            <a:pPr>
              <a:defRPr/>
            </a:pPr>
            <a:r>
              <a:rPr lang="en-US" sz="2000" b="1">
                <a:solidFill>
                  <a:schemeClr val="tx2">
                    <a:lumMod val="60000"/>
                    <a:lumOff val="40000"/>
                  </a:schemeClr>
                </a:solidFill>
                <a:latin typeface="+mn-lt"/>
              </a:rPr>
              <a:t>RA</a:t>
            </a:r>
            <a:r>
              <a:rPr lang="sl-SI" sz="2000" b="1">
                <a:solidFill>
                  <a:schemeClr val="tx2">
                    <a:lumMod val="60000"/>
                    <a:lumOff val="40000"/>
                  </a:schemeClr>
                </a:solidFill>
                <a:latin typeface="+mn-lt"/>
              </a:rPr>
              <a:t>ČUNANJE ODVODOV</a:t>
            </a:r>
            <a:endParaRPr lang="en-GB" sz="2000" b="1">
              <a:solidFill>
                <a:schemeClr val="tx2">
                  <a:lumMod val="60000"/>
                  <a:lumOff val="40000"/>
                </a:schemeClr>
              </a:solidFill>
              <a:latin typeface="+mn-lt"/>
            </a:endParaRPr>
          </a:p>
        </p:txBody>
      </p:sp>
      <p:sp>
        <p:nvSpPr>
          <p:cNvPr id="12291" name="Rectangle 3"/>
          <p:cNvSpPr>
            <a:spLocks noChangeArrowheads="1"/>
          </p:cNvSpPr>
          <p:nvPr/>
        </p:nvSpPr>
        <p:spPr bwMode="auto">
          <a:xfrm>
            <a:off x="533400" y="990600"/>
            <a:ext cx="4038600" cy="369888"/>
          </a:xfrm>
          <a:prstGeom prst="rect">
            <a:avLst/>
          </a:prstGeom>
          <a:noFill/>
          <a:ln w="9525">
            <a:noFill/>
            <a:miter lim="800000"/>
            <a:headEnd/>
            <a:tailEnd/>
          </a:ln>
          <a:effectLst/>
        </p:spPr>
        <p:txBody>
          <a:bodyPr>
            <a:spAutoFit/>
          </a:bodyPr>
          <a:lstStyle/>
          <a:p>
            <a:pPr>
              <a:defRPr/>
            </a:pPr>
            <a:r>
              <a:rPr lang="sl-SI">
                <a:solidFill>
                  <a:srgbClr val="FF0000"/>
                </a:solidFill>
                <a:latin typeface="+mn-lt"/>
              </a:rPr>
              <a:t>I. korak</a:t>
            </a:r>
            <a:r>
              <a:rPr lang="sl-SI">
                <a:solidFill>
                  <a:schemeClr val="tx2">
                    <a:lumMod val="60000"/>
                    <a:lumOff val="40000"/>
                  </a:schemeClr>
                </a:solidFill>
                <a:latin typeface="+mn-lt"/>
              </a:rPr>
              <a:t>: funkcija odvod</a:t>
            </a:r>
            <a:endParaRPr lang="en-GB">
              <a:solidFill>
                <a:schemeClr val="tx2">
                  <a:lumMod val="60000"/>
                  <a:lumOff val="40000"/>
                </a:schemeClr>
              </a:solidFill>
              <a:latin typeface="+mn-lt"/>
            </a:endParaRPr>
          </a:p>
        </p:txBody>
      </p:sp>
      <p:sp>
        <p:nvSpPr>
          <p:cNvPr id="12298" name="Rectangle 10"/>
          <p:cNvSpPr>
            <a:spLocks noChangeArrowheads="1"/>
          </p:cNvSpPr>
          <p:nvPr/>
        </p:nvSpPr>
        <p:spPr bwMode="auto">
          <a:xfrm>
            <a:off x="5408613" y="2762250"/>
            <a:ext cx="2668587" cy="369888"/>
          </a:xfrm>
          <a:prstGeom prst="rect">
            <a:avLst/>
          </a:prstGeom>
          <a:noFill/>
          <a:ln w="9525">
            <a:noFill/>
            <a:miter lim="800000"/>
            <a:headEnd/>
            <a:tailEnd/>
          </a:ln>
          <a:effectLst/>
        </p:spPr>
        <p:txBody>
          <a:bodyPr>
            <a:spAutoFit/>
          </a:bodyPr>
          <a:lstStyle/>
          <a:p>
            <a:pPr>
              <a:defRPr/>
            </a:pPr>
            <a:r>
              <a:rPr lang="sl-SI">
                <a:solidFill>
                  <a:schemeClr val="tx2">
                    <a:lumMod val="60000"/>
                    <a:lumOff val="40000"/>
                  </a:schemeClr>
                </a:solidFill>
                <a:latin typeface="+mn-lt"/>
              </a:rPr>
              <a:t>odvod funkcije  </a:t>
            </a:r>
            <a:r>
              <a:rPr lang="sl-SI" i="1">
                <a:solidFill>
                  <a:schemeClr val="tx2">
                    <a:lumMod val="60000"/>
                    <a:lumOff val="40000"/>
                  </a:schemeClr>
                </a:solidFill>
                <a:latin typeface="Georgia" pitchFamily="18" charset="0"/>
              </a:rPr>
              <a:t>f</a:t>
            </a:r>
            <a:r>
              <a:rPr lang="sl-SI">
                <a:solidFill>
                  <a:schemeClr val="tx2">
                    <a:lumMod val="60000"/>
                    <a:lumOff val="40000"/>
                  </a:schemeClr>
                </a:solidFill>
              </a:rPr>
              <a:t>  </a:t>
            </a:r>
            <a:endParaRPr lang="en-GB">
              <a:solidFill>
                <a:schemeClr val="tx2">
                  <a:lumMod val="60000"/>
                  <a:lumOff val="40000"/>
                </a:schemeClr>
              </a:solidFill>
            </a:endParaRPr>
          </a:p>
        </p:txBody>
      </p:sp>
      <p:sp>
        <p:nvSpPr>
          <p:cNvPr id="12303" name="Text Box 15"/>
          <p:cNvSpPr txBox="1">
            <a:spLocks noChangeArrowheads="1"/>
          </p:cNvSpPr>
          <p:nvPr/>
        </p:nvSpPr>
        <p:spPr bwMode="auto">
          <a:xfrm>
            <a:off x="685800" y="1524000"/>
            <a:ext cx="6934200" cy="369888"/>
          </a:xfrm>
          <a:prstGeom prst="rect">
            <a:avLst/>
          </a:prstGeom>
          <a:noFill/>
          <a:ln w="25400">
            <a:noFill/>
            <a:miter lim="800000"/>
            <a:headEnd/>
            <a:tailEnd/>
          </a:ln>
          <a:effectLst/>
        </p:spPr>
        <p:txBody>
          <a:bodyPr>
            <a:spAutoFit/>
          </a:bodyPr>
          <a:lstStyle/>
          <a:p>
            <a:pPr>
              <a:defRPr/>
            </a:pPr>
            <a:r>
              <a:rPr lang="sl-SI" dirty="0">
                <a:solidFill>
                  <a:schemeClr val="tx2">
                    <a:lumMod val="60000"/>
                    <a:lumOff val="40000"/>
                  </a:schemeClr>
                </a:solidFill>
                <a:latin typeface="+mn-lt"/>
              </a:rPr>
              <a:t>Predpis</a:t>
            </a:r>
            <a:r>
              <a:rPr lang="sl-SI" dirty="0">
                <a:solidFill>
                  <a:schemeClr val="tx2">
                    <a:lumMod val="60000"/>
                    <a:lumOff val="40000"/>
                  </a:schemeClr>
                </a:solidFill>
              </a:rPr>
              <a:t> </a:t>
            </a:r>
            <a:r>
              <a:rPr lang="en-US" dirty="0">
                <a:solidFill>
                  <a:schemeClr val="tx2">
                    <a:lumMod val="60000"/>
                    <a:lumOff val="40000"/>
                  </a:schemeClr>
                </a:solidFill>
              </a:rPr>
              <a:t> </a:t>
            </a:r>
            <a:r>
              <a:rPr lang="sl-SI" i="1" dirty="0">
                <a:solidFill>
                  <a:schemeClr val="tx2">
                    <a:lumMod val="60000"/>
                    <a:lumOff val="40000"/>
                  </a:schemeClr>
                </a:solidFill>
                <a:latin typeface="Georgia" pitchFamily="18" charset="0"/>
              </a:rPr>
              <a:t>x </a:t>
            </a:r>
            <a:r>
              <a:rPr lang="sl-SI" dirty="0">
                <a:solidFill>
                  <a:schemeClr val="tx2">
                    <a:lumMod val="60000"/>
                    <a:lumOff val="40000"/>
                  </a:schemeClr>
                </a:solidFill>
                <a:ea typeface="Arial Unicode MS" pitchFamily="34" charset="-128"/>
                <a:cs typeface="Arial Unicode MS" pitchFamily="34" charset="-128"/>
              </a:rPr>
              <a:t>↦</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df(x) </a:t>
            </a:r>
            <a:r>
              <a:rPr lang="en-US" i="1" dirty="0">
                <a:solidFill>
                  <a:schemeClr val="tx2">
                    <a:lumMod val="60000"/>
                    <a:lumOff val="40000"/>
                  </a:schemeClr>
                </a:solidFill>
                <a:latin typeface="Georgia" pitchFamily="18" charset="0"/>
              </a:rPr>
              <a:t> </a:t>
            </a:r>
            <a:r>
              <a:rPr lang="sl-SI" dirty="0">
                <a:solidFill>
                  <a:schemeClr val="tx2">
                    <a:lumMod val="60000"/>
                    <a:lumOff val="40000"/>
                  </a:schemeClr>
                </a:solidFill>
                <a:latin typeface="+mn-lt"/>
              </a:rPr>
              <a:t>določa funkcijo  </a:t>
            </a:r>
            <a:r>
              <a:rPr lang="sl-SI" i="1" dirty="0">
                <a:solidFill>
                  <a:schemeClr val="tx2">
                    <a:lumMod val="60000"/>
                    <a:lumOff val="40000"/>
                  </a:schemeClr>
                </a:solidFill>
                <a:latin typeface="Georgia" pitchFamily="18" charset="0"/>
              </a:rPr>
              <a:t>f</a:t>
            </a:r>
            <a:r>
              <a:rPr lang="en-US" i="1" dirty="0">
                <a:solidFill>
                  <a:schemeClr val="tx2">
                    <a:lumMod val="60000"/>
                    <a:lumOff val="40000"/>
                  </a:schemeClr>
                </a:solidFill>
                <a:latin typeface="Georgia" pitchFamily="18" charset="0"/>
              </a:rPr>
              <a:t> </a:t>
            </a:r>
            <a:r>
              <a:rPr lang="en-US" dirty="0">
                <a:solidFill>
                  <a:schemeClr val="tx2">
                    <a:lumMod val="60000"/>
                    <a:lumOff val="40000"/>
                  </a:schemeClr>
                </a:solidFill>
                <a:latin typeface="Comic Sans MS" pitchFamily="66" charset="0"/>
              </a:rPr>
              <a:t>’</a:t>
            </a:r>
            <a:r>
              <a:rPr lang="sl-SI" dirty="0">
                <a:solidFill>
                  <a:schemeClr val="tx2">
                    <a:lumMod val="60000"/>
                    <a:lumOff val="40000"/>
                  </a:schemeClr>
                </a:solidFill>
              </a:rPr>
              <a:t>: </a:t>
            </a:r>
            <a:r>
              <a:rPr lang="sl-SI" i="1" dirty="0">
                <a:solidFill>
                  <a:schemeClr val="tx2">
                    <a:lumMod val="60000"/>
                    <a:lumOff val="40000"/>
                  </a:schemeClr>
                </a:solidFill>
                <a:latin typeface="Georgia" pitchFamily="18" charset="0"/>
              </a:rPr>
              <a:t>A</a:t>
            </a:r>
            <a:r>
              <a:rPr lang="sl-SI" dirty="0">
                <a:solidFill>
                  <a:schemeClr val="tx2">
                    <a:lumMod val="60000"/>
                    <a:lumOff val="40000"/>
                  </a:schemeClr>
                </a:solidFill>
              </a:rPr>
              <a:t> </a:t>
            </a:r>
            <a:r>
              <a:rPr lang="sl-SI" dirty="0">
                <a:solidFill>
                  <a:schemeClr val="tx2">
                    <a:lumMod val="60000"/>
                    <a:lumOff val="40000"/>
                  </a:schemeClr>
                </a:solidFill>
                <a:ea typeface="Arial Unicode MS" pitchFamily="34" charset="-128"/>
                <a:cs typeface="Arial Unicode MS" pitchFamily="34" charset="-128"/>
              </a:rPr>
              <a:t>→</a:t>
            </a:r>
            <a:r>
              <a:rPr lang="sl-SI" dirty="0">
                <a:solidFill>
                  <a:schemeClr val="tx2">
                    <a:lumMod val="60000"/>
                    <a:lumOff val="40000"/>
                  </a:schemeClr>
                </a:solidFill>
              </a:rPr>
              <a:t> </a:t>
            </a:r>
            <a:r>
              <a:rPr lang="sl-SI" dirty="0">
                <a:solidFill>
                  <a:schemeClr val="tx2">
                    <a:lumMod val="60000"/>
                    <a:lumOff val="40000"/>
                  </a:schemeClr>
                </a:solidFill>
                <a:ea typeface="Arial Unicode MS" pitchFamily="34" charset="-128"/>
                <a:cs typeface="Arial Unicode MS" pitchFamily="34" charset="-128"/>
              </a:rPr>
              <a:t>ℝ</a:t>
            </a:r>
            <a:endParaRPr lang="en-GB" dirty="0">
              <a:solidFill>
                <a:schemeClr val="tx2">
                  <a:lumMod val="60000"/>
                  <a:lumOff val="40000"/>
                </a:schemeClr>
              </a:solidFill>
              <a:ea typeface="Arial Unicode MS" pitchFamily="34" charset="-128"/>
              <a:cs typeface="Arial Unicode MS" pitchFamily="34" charset="-128"/>
            </a:endParaRPr>
          </a:p>
        </p:txBody>
      </p:sp>
      <p:graphicFrame>
        <p:nvGraphicFramePr>
          <p:cNvPr id="12307" name="Object 2"/>
          <p:cNvGraphicFramePr>
            <a:graphicFrameLocks noChangeAspect="1"/>
          </p:cNvGraphicFramePr>
          <p:nvPr/>
        </p:nvGraphicFramePr>
        <p:xfrm>
          <a:off x="1522413" y="2533650"/>
          <a:ext cx="3673475" cy="819150"/>
        </p:xfrm>
        <a:graphic>
          <a:graphicData uri="http://schemas.openxmlformats.org/presentationml/2006/ole">
            <mc:AlternateContent xmlns:mc="http://schemas.openxmlformats.org/markup-compatibility/2006">
              <mc:Choice xmlns:v="urn:schemas-microsoft-com:vml" Requires="v">
                <p:oleObj spid="_x0000_s6221" name="Equation" r:id="rId3" imgW="1765080" imgH="393480" progId="Equation.DSMT4">
                  <p:embed/>
                </p:oleObj>
              </mc:Choice>
              <mc:Fallback>
                <p:oleObj name="Equation" r:id="rId3" imgW="176508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2533650"/>
                        <a:ext cx="3673475" cy="819150"/>
                      </a:xfrm>
                      <a:prstGeom prst="rect">
                        <a:avLst/>
                      </a:prstGeom>
                      <a:solidFill>
                        <a:srgbClr val="FFFFCC"/>
                      </a:solidFill>
                      <a:ln w="12700">
                        <a:solidFill>
                          <a:schemeClr val="accent1"/>
                        </a:solidFill>
                        <a:miter lim="800000"/>
                        <a:headEnd/>
                        <a:tailEnd/>
                      </a:ln>
                    </p:spPr>
                  </p:pic>
                </p:oleObj>
              </mc:Fallback>
            </mc:AlternateContent>
          </a:graphicData>
        </a:graphic>
      </p:graphicFrame>
      <p:graphicFrame>
        <p:nvGraphicFramePr>
          <p:cNvPr id="12310" name="Object 3"/>
          <p:cNvGraphicFramePr>
            <a:graphicFrameLocks noChangeAspect="1"/>
          </p:cNvGraphicFramePr>
          <p:nvPr/>
        </p:nvGraphicFramePr>
        <p:xfrm>
          <a:off x="493713" y="4572000"/>
          <a:ext cx="1266825" cy="406400"/>
        </p:xfrm>
        <a:graphic>
          <a:graphicData uri="http://schemas.openxmlformats.org/presentationml/2006/ole">
            <mc:AlternateContent xmlns:mc="http://schemas.openxmlformats.org/markup-compatibility/2006">
              <mc:Choice xmlns:v="urn:schemas-microsoft-com:vml" Requires="v">
                <p:oleObj spid="_x0000_s6222" name="Equation" r:id="rId5" imgW="711000" imgH="241200" progId="Equation.DSMT4">
                  <p:embed/>
                </p:oleObj>
              </mc:Choice>
              <mc:Fallback>
                <p:oleObj name="Equation" r:id="rId5" imgW="711000" imgH="241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3" y="4572000"/>
                        <a:ext cx="12668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1" name="Object 4"/>
          <p:cNvGraphicFramePr>
            <a:graphicFrameLocks noChangeAspect="1"/>
          </p:cNvGraphicFramePr>
          <p:nvPr/>
        </p:nvGraphicFramePr>
        <p:xfrm>
          <a:off x="2576513" y="4419600"/>
          <a:ext cx="5653087" cy="1524000"/>
        </p:xfrm>
        <a:graphic>
          <a:graphicData uri="http://schemas.openxmlformats.org/presentationml/2006/ole">
            <mc:AlternateContent xmlns:mc="http://schemas.openxmlformats.org/markup-compatibility/2006">
              <mc:Choice xmlns:v="urn:schemas-microsoft-com:vml" Requires="v">
                <p:oleObj spid="_x0000_s6223" name="Equation" r:id="rId7" imgW="3213000" imgH="914400" progId="Equation.DSMT4">
                  <p:embed/>
                </p:oleObj>
              </mc:Choice>
              <mc:Fallback>
                <p:oleObj name="Equation" r:id="rId7" imgW="3213000" imgH="914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6513" y="4419600"/>
                        <a:ext cx="5653087" cy="15240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sp>
        <p:nvSpPr>
          <p:cNvPr id="12" name="Rectangle 11"/>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Rectangle 12"/>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Rounded Rectangle 13"/>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6" name="TextBox 15"/>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8"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4D09F82A-AF7E-4407-9571-400FC6BB109C}"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8</a:t>
            </a:fld>
            <a:endParaRPr lang="en-US" sz="1200" b="1">
              <a:solidFill>
                <a:schemeClr val="bg1"/>
              </a:solidFill>
              <a:effectLst>
                <a:outerShdw blurRad="38100" dist="38100" dir="2700000" algn="tl">
                  <a:srgbClr val="000000">
                    <a:alpha val="43137"/>
                  </a:srgbClr>
                </a:outerShdw>
              </a:effectLst>
              <a:latin typeface="+mn-lt"/>
            </a:endParaRPr>
          </a:p>
        </p:txBody>
      </p:sp>
      <p:grpSp>
        <p:nvGrpSpPr>
          <p:cNvPr id="2" name="Group 25"/>
          <p:cNvGrpSpPr>
            <a:grpSpLocks/>
          </p:cNvGrpSpPr>
          <p:nvPr/>
        </p:nvGrpSpPr>
        <p:grpSpPr bwMode="auto">
          <a:xfrm>
            <a:off x="4494213" y="1906588"/>
            <a:ext cx="3089275" cy="379412"/>
            <a:chOff x="4571206" y="2058194"/>
            <a:chExt cx="3088050" cy="379448"/>
          </a:xfrm>
        </p:grpSpPr>
        <p:sp>
          <p:nvSpPr>
            <p:cNvPr id="12306" name="Text Box 18"/>
            <p:cNvSpPr txBox="1">
              <a:spLocks noChangeArrowheads="1"/>
            </p:cNvSpPr>
            <p:nvPr/>
          </p:nvSpPr>
          <p:spPr bwMode="auto">
            <a:xfrm>
              <a:off x="4991726" y="2099473"/>
              <a:ext cx="2667530" cy="338169"/>
            </a:xfrm>
            <a:prstGeom prst="rect">
              <a:avLst/>
            </a:prstGeom>
            <a:noFill/>
            <a:ln w="25400">
              <a:noFill/>
              <a:miter lim="800000"/>
              <a:headEnd/>
              <a:tailEnd/>
            </a:ln>
            <a:effectLst/>
          </p:spPr>
          <p:txBody>
            <a:bodyPr>
              <a:spAutoFit/>
            </a:bodyPr>
            <a:lstStyle/>
            <a:p>
              <a:pPr>
                <a:defRPr/>
              </a:pPr>
              <a:r>
                <a:rPr lang="en-US" sz="1600">
                  <a:solidFill>
                    <a:schemeClr val="tx2">
                      <a:lumMod val="60000"/>
                      <a:lumOff val="40000"/>
                    </a:schemeClr>
                  </a:solidFill>
                  <a:latin typeface="+mn-lt"/>
                </a:rPr>
                <a:t>to</a:t>
              </a:r>
              <a:r>
                <a:rPr lang="sl-SI" sz="1600">
                  <a:solidFill>
                    <a:schemeClr val="tx2">
                      <a:lumMod val="60000"/>
                      <a:lumOff val="40000"/>
                    </a:schemeClr>
                  </a:solidFill>
                  <a:latin typeface="+mn-lt"/>
                </a:rPr>
                <a:t>čke, kjer je </a:t>
              </a:r>
              <a:r>
                <a:rPr lang="sl-SI" sz="1600" i="1">
                  <a:solidFill>
                    <a:schemeClr val="tx2">
                      <a:lumMod val="60000"/>
                      <a:lumOff val="40000"/>
                    </a:schemeClr>
                  </a:solidFill>
                  <a:latin typeface="Georgia" pitchFamily="18" charset="0"/>
                </a:rPr>
                <a:t>f</a:t>
              </a:r>
              <a:r>
                <a:rPr lang="sl-SI" sz="1600">
                  <a:solidFill>
                    <a:schemeClr val="tx2">
                      <a:lumMod val="60000"/>
                      <a:lumOff val="40000"/>
                    </a:schemeClr>
                  </a:solidFill>
                </a:rPr>
                <a:t> </a:t>
              </a:r>
              <a:r>
                <a:rPr lang="sl-SI" sz="1600">
                  <a:solidFill>
                    <a:schemeClr val="tx2">
                      <a:lumMod val="60000"/>
                      <a:lumOff val="40000"/>
                    </a:schemeClr>
                  </a:solidFill>
                  <a:latin typeface="+mn-lt"/>
                </a:rPr>
                <a:t>odvedljiva</a:t>
              </a:r>
              <a:endParaRPr lang="en-GB" sz="1600">
                <a:solidFill>
                  <a:schemeClr val="tx2">
                    <a:lumMod val="60000"/>
                    <a:lumOff val="40000"/>
                  </a:schemeClr>
                </a:solidFill>
                <a:latin typeface="+mn-lt"/>
              </a:endParaRPr>
            </a:p>
          </p:txBody>
        </p:sp>
        <p:grpSp>
          <p:nvGrpSpPr>
            <p:cNvPr id="6164" name="Group 24"/>
            <p:cNvGrpSpPr>
              <a:grpSpLocks/>
            </p:cNvGrpSpPr>
            <p:nvPr/>
          </p:nvGrpSpPr>
          <p:grpSpPr bwMode="auto">
            <a:xfrm>
              <a:off x="4571206" y="2058194"/>
              <a:ext cx="381794" cy="229394"/>
              <a:chOff x="4571206" y="2058194"/>
              <a:chExt cx="381794" cy="229394"/>
            </a:xfrm>
          </p:grpSpPr>
          <p:cxnSp>
            <p:nvCxnSpPr>
              <p:cNvPr id="22" name="Straight Connector 21"/>
              <p:cNvCxnSpPr/>
              <p:nvPr/>
            </p:nvCxnSpPr>
            <p:spPr>
              <a:xfrm rot="5400000">
                <a:off x="4457689" y="2171711"/>
                <a:ext cx="228622"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792" y="2285228"/>
                <a:ext cx="3808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26" name="Picture 5" descr="C:\Users\rca\AppData\Local\Microsoft\Windows\Temporary Internet Files\Content.IE5\24T7L8TR\MC900442159[1].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291" grpId="0"/>
      <p:bldP spid="12298" grpId="0"/>
      <p:bldP spid="123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41325" y="457200"/>
            <a:ext cx="4511675" cy="369888"/>
          </a:xfrm>
          <a:prstGeom prst="rect">
            <a:avLst/>
          </a:prstGeom>
          <a:noFill/>
          <a:ln w="9525">
            <a:noFill/>
            <a:miter lim="800000"/>
            <a:headEnd/>
            <a:tailEnd/>
          </a:ln>
          <a:effectLst/>
        </p:spPr>
        <p:txBody>
          <a:bodyPr>
            <a:spAutoFit/>
          </a:bodyPr>
          <a:lstStyle/>
          <a:p>
            <a:pPr>
              <a:defRPr/>
            </a:pPr>
            <a:r>
              <a:rPr lang="sl-SI">
                <a:solidFill>
                  <a:srgbClr val="FF0000"/>
                </a:solidFill>
                <a:latin typeface="+mn-lt"/>
              </a:rPr>
              <a:t>II. korak</a:t>
            </a:r>
            <a:r>
              <a:rPr lang="sl-SI">
                <a:solidFill>
                  <a:schemeClr val="tx2">
                    <a:lumMod val="60000"/>
                    <a:lumOff val="40000"/>
                  </a:schemeClr>
                </a:solidFill>
                <a:latin typeface="+mn-lt"/>
              </a:rPr>
              <a:t>: računske operacije in sestavljanje</a:t>
            </a:r>
            <a:endParaRPr lang="en-GB">
              <a:solidFill>
                <a:schemeClr val="tx2">
                  <a:lumMod val="60000"/>
                  <a:lumOff val="40000"/>
                </a:schemeClr>
              </a:solidFill>
              <a:latin typeface="+mn-lt"/>
            </a:endParaRPr>
          </a:p>
        </p:txBody>
      </p:sp>
      <p:graphicFrame>
        <p:nvGraphicFramePr>
          <p:cNvPr id="80896" name="Object 2"/>
          <p:cNvGraphicFramePr>
            <a:graphicFrameLocks noChangeAspect="1"/>
          </p:cNvGraphicFramePr>
          <p:nvPr/>
        </p:nvGraphicFramePr>
        <p:xfrm>
          <a:off x="685800" y="933265"/>
          <a:ext cx="3048000" cy="557398"/>
        </p:xfrm>
        <a:graphic>
          <a:graphicData uri="http://schemas.openxmlformats.org/presentationml/2006/ole">
            <mc:AlternateContent xmlns:mc="http://schemas.openxmlformats.org/markup-compatibility/2006">
              <mc:Choice xmlns:v="urn:schemas-microsoft-com:vml" Requires="v">
                <p:oleObj spid="_x0000_s7549" name="Equation" r:id="rId3" imgW="2006280" imgH="342720" progId="Equation.DSMT4">
                  <p:embed/>
                </p:oleObj>
              </mc:Choice>
              <mc:Fallback>
                <p:oleObj name="Equation" r:id="rId3" imgW="2006280" imgH="3427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33265"/>
                        <a:ext cx="3048000" cy="557398"/>
                      </a:xfrm>
                      <a:prstGeom prst="rect">
                        <a:avLst/>
                      </a:prstGeom>
                      <a:solidFill>
                        <a:srgbClr val="FFFFCC"/>
                      </a:solidFill>
                      <a:ln w="12700">
                        <a:solidFill>
                          <a:schemeClr val="accent1"/>
                        </a:solidFill>
                        <a:miter lim="800000"/>
                        <a:headEnd/>
                        <a:tailEnd/>
                      </a:ln>
                    </p:spPr>
                  </p:pic>
                </p:oleObj>
              </mc:Fallback>
            </mc:AlternateContent>
          </a:graphicData>
        </a:graphic>
      </p:graphicFrame>
      <p:graphicFrame>
        <p:nvGraphicFramePr>
          <p:cNvPr id="80897" name="Object 3"/>
          <p:cNvGraphicFramePr>
            <a:graphicFrameLocks noChangeAspect="1"/>
          </p:cNvGraphicFramePr>
          <p:nvPr/>
        </p:nvGraphicFramePr>
        <p:xfrm>
          <a:off x="685800" y="1809397"/>
          <a:ext cx="4038600" cy="552803"/>
        </p:xfrm>
        <a:graphic>
          <a:graphicData uri="http://schemas.openxmlformats.org/presentationml/2006/ole">
            <mc:AlternateContent xmlns:mc="http://schemas.openxmlformats.org/markup-compatibility/2006">
              <mc:Choice xmlns:v="urn:schemas-microsoft-com:vml" Requires="v">
                <p:oleObj spid="_x0000_s7550" name="Equation" r:id="rId5" imgW="2743200" imgH="342720" progId="Equation.DSMT4">
                  <p:embed/>
                </p:oleObj>
              </mc:Choice>
              <mc:Fallback>
                <p:oleObj name="Equation" r:id="rId5" imgW="2743200" imgH="3427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809397"/>
                        <a:ext cx="4038600" cy="552803"/>
                      </a:xfrm>
                      <a:prstGeom prst="rect">
                        <a:avLst/>
                      </a:prstGeom>
                      <a:solidFill>
                        <a:srgbClr val="FFFFCC"/>
                      </a:solidFill>
                      <a:ln w="12700">
                        <a:solidFill>
                          <a:schemeClr val="accent1"/>
                        </a:solidFill>
                        <a:miter lim="800000"/>
                        <a:headEnd/>
                        <a:tailEnd/>
                      </a:ln>
                    </p:spPr>
                  </p:pic>
                </p:oleObj>
              </mc:Fallback>
            </mc:AlternateContent>
          </a:graphicData>
        </a:graphic>
      </p:graphicFrame>
      <p:graphicFrame>
        <p:nvGraphicFramePr>
          <p:cNvPr id="80898" name="Object 4"/>
          <p:cNvGraphicFramePr>
            <a:graphicFrameLocks noChangeAspect="1"/>
          </p:cNvGraphicFramePr>
          <p:nvPr/>
        </p:nvGraphicFramePr>
        <p:xfrm>
          <a:off x="5105401" y="838200"/>
          <a:ext cx="3581400" cy="878973"/>
        </p:xfrm>
        <a:graphic>
          <a:graphicData uri="http://schemas.openxmlformats.org/presentationml/2006/ole">
            <mc:AlternateContent xmlns:mc="http://schemas.openxmlformats.org/markup-compatibility/2006">
              <mc:Choice xmlns:v="urn:schemas-microsoft-com:vml" Requires="v">
                <p:oleObj spid="_x0000_s7551" name="Equation" r:id="rId7" imgW="2438280" imgH="571320" progId="Equation.DSMT4">
                  <p:embed/>
                </p:oleObj>
              </mc:Choice>
              <mc:Fallback>
                <p:oleObj name="Equation" r:id="rId7" imgW="2438280" imgH="5713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1" y="838200"/>
                        <a:ext cx="3581400" cy="878973"/>
                      </a:xfrm>
                      <a:prstGeom prst="rect">
                        <a:avLst/>
                      </a:prstGeom>
                      <a:solidFill>
                        <a:srgbClr val="FFFFCC"/>
                      </a:solidFill>
                      <a:ln w="12700">
                        <a:solidFill>
                          <a:schemeClr val="accent1"/>
                        </a:solidFill>
                        <a:miter lim="800000"/>
                        <a:headEnd/>
                        <a:tailEnd/>
                      </a:ln>
                    </p:spPr>
                  </p:pic>
                </p:oleObj>
              </mc:Fallback>
            </mc:AlternateContent>
          </a:graphicData>
        </a:graphic>
      </p:graphicFrame>
      <p:graphicFrame>
        <p:nvGraphicFramePr>
          <p:cNvPr id="80899" name="Object 5"/>
          <p:cNvGraphicFramePr>
            <a:graphicFrameLocks noChangeAspect="1"/>
          </p:cNvGraphicFramePr>
          <p:nvPr/>
        </p:nvGraphicFramePr>
        <p:xfrm>
          <a:off x="6017357" y="1981200"/>
          <a:ext cx="2593243" cy="362920"/>
        </p:xfrm>
        <a:graphic>
          <a:graphicData uri="http://schemas.openxmlformats.org/presentationml/2006/ole">
            <mc:AlternateContent xmlns:mc="http://schemas.openxmlformats.org/markup-compatibility/2006">
              <mc:Choice xmlns:v="urn:schemas-microsoft-com:vml" Requires="v">
                <p:oleObj spid="_x0000_s7552" name="Equation" r:id="rId9" imgW="1676160" imgH="203040" progId="Equation.DSMT4">
                  <p:embed/>
                </p:oleObj>
              </mc:Choice>
              <mc:Fallback>
                <p:oleObj name="Equation" r:id="rId9" imgW="1676160" imgH="2030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7357" y="1981200"/>
                        <a:ext cx="2593243" cy="362920"/>
                      </a:xfrm>
                      <a:prstGeom prst="rect">
                        <a:avLst/>
                      </a:prstGeom>
                      <a:solidFill>
                        <a:srgbClr val="FFFFCC"/>
                      </a:solidFill>
                      <a:ln w="12700">
                        <a:solidFill>
                          <a:schemeClr val="accent1"/>
                        </a:solidFill>
                        <a:miter lim="800000"/>
                        <a:headEnd/>
                        <a:tailEnd/>
                      </a:ln>
                    </p:spPr>
                  </p:pic>
                </p:oleObj>
              </mc:Fallback>
            </mc:AlternateContent>
          </a:graphicData>
        </a:graphic>
      </p:graphicFrame>
      <p:sp>
        <p:nvSpPr>
          <p:cNvPr id="8" name="Rectangle 7"/>
          <p:cNvSpPr/>
          <p:nvPr/>
        </p:nvSpPr>
        <p:spPr>
          <a:xfrm>
            <a:off x="0" y="0"/>
            <a:ext cx="9144000" cy="3048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Rectangle 8"/>
          <p:cNvSpPr/>
          <p:nvPr/>
        </p:nvSpPr>
        <p:spPr>
          <a:xfrm>
            <a:off x="0" y="6553200"/>
            <a:ext cx="9144000" cy="2952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Rounded Rectangle 9"/>
          <p:cNvSpPr/>
          <p:nvPr/>
        </p:nvSpPr>
        <p:spPr>
          <a:xfrm>
            <a:off x="192088" y="381000"/>
            <a:ext cx="8763000" cy="6096000"/>
          </a:xfrm>
          <a:prstGeom prst="roundRect">
            <a:avLst>
              <a:gd name="adj" fmla="val 3301"/>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TextBox 11"/>
          <p:cNvSpPr txBox="1"/>
          <p:nvPr/>
        </p:nvSpPr>
        <p:spPr>
          <a:xfrm>
            <a:off x="0" y="0"/>
            <a:ext cx="2209800" cy="338138"/>
          </a:xfrm>
          <a:prstGeom prst="rect">
            <a:avLst/>
          </a:prstGeom>
          <a:noFill/>
        </p:spPr>
        <p:txBody>
          <a:bodyPr>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ODVOD</a:t>
            </a:r>
            <a:endParaRPr lang="sl-SI" sz="1600" b="1">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5715000" y="0"/>
            <a:ext cx="3429000" cy="338138"/>
          </a:xfrm>
          <a:prstGeom prst="rect">
            <a:avLst/>
          </a:prstGeom>
          <a:noFill/>
        </p:spPr>
        <p:txBody>
          <a:bodyPr>
            <a:spAutoFit/>
          </a:bodyPr>
          <a:lstStyle/>
          <a:p>
            <a:pPr algn="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RA</a:t>
            </a:r>
            <a:r>
              <a:rPr lang="sl-SI" sz="1600" b="1">
                <a:solidFill>
                  <a:schemeClr val="bg1"/>
                </a:solidFill>
                <a:effectLst>
                  <a:outerShdw blurRad="38100" dist="38100" dir="2700000" algn="tl">
                    <a:srgbClr val="000000">
                      <a:alpha val="43137"/>
                    </a:srgbClr>
                  </a:outerShdw>
                </a:effectLst>
                <a:latin typeface="+mn-lt"/>
              </a:rPr>
              <a:t>ČUNANJE  ODVODOV</a:t>
            </a:r>
          </a:p>
        </p:txBody>
      </p:sp>
      <p:sp>
        <p:nvSpPr>
          <p:cNvPr id="14" name="Slide Number Placeholder 8"/>
          <p:cNvSpPr txBox="1">
            <a:spLocks/>
          </p:cNvSpPr>
          <p:nvPr/>
        </p:nvSpPr>
        <p:spPr>
          <a:xfrm>
            <a:off x="7010400" y="6492875"/>
            <a:ext cx="2133600" cy="365125"/>
          </a:xfrm>
          <a:prstGeom prst="rect">
            <a:avLst/>
          </a:prstGeom>
        </p:spPr>
        <p:txBody>
          <a:bodyPr anchor="ctr"/>
          <a:lstStyle/>
          <a:p>
            <a:pPr algn="r" fontAlgn="auto">
              <a:spcBef>
                <a:spcPts val="0"/>
              </a:spcBef>
              <a:spcAft>
                <a:spcPts val="0"/>
              </a:spcAft>
              <a:defRPr/>
            </a:pPr>
            <a:fld id="{99F462E7-C92B-46C0-9587-E7C5485547CB}" type="slidenum">
              <a:rPr lang="en-US" sz="1200" b="1">
                <a:solidFill>
                  <a:schemeClr val="bg1"/>
                </a:solidFill>
                <a:effectLst>
                  <a:outerShdw blurRad="38100" dist="38100" dir="2700000" algn="tl">
                    <a:srgbClr val="000000">
                      <a:alpha val="43137"/>
                    </a:srgbClr>
                  </a:outerShdw>
                </a:effectLst>
                <a:latin typeface="+mn-lt"/>
              </a:rPr>
              <a:pPr algn="r" fontAlgn="auto">
                <a:spcBef>
                  <a:spcPts val="0"/>
                </a:spcBef>
                <a:spcAft>
                  <a:spcPts val="0"/>
                </a:spcAft>
                <a:defRPr/>
              </a:pPr>
              <a:t>9</a:t>
            </a:fld>
            <a:endParaRPr lang="en-US" sz="1200" b="1">
              <a:solidFill>
                <a:schemeClr val="bg1"/>
              </a:solidFill>
              <a:effectLst>
                <a:outerShdw blurRad="38100" dist="38100" dir="2700000" algn="tl">
                  <a:srgbClr val="000000">
                    <a:alpha val="43137"/>
                  </a:srgbClr>
                </a:outerShdw>
              </a:effectLst>
              <a:latin typeface="+mn-lt"/>
            </a:endParaRPr>
          </a:p>
        </p:txBody>
      </p:sp>
      <p:sp>
        <p:nvSpPr>
          <p:cNvPr id="18" name="Rectangle 2"/>
          <p:cNvSpPr>
            <a:spLocks noChangeArrowheads="1"/>
          </p:cNvSpPr>
          <p:nvPr/>
        </p:nvSpPr>
        <p:spPr bwMode="auto">
          <a:xfrm>
            <a:off x="457200" y="2666999"/>
            <a:ext cx="3313113" cy="369887"/>
          </a:xfrm>
          <a:prstGeom prst="rect">
            <a:avLst/>
          </a:prstGeom>
          <a:noFill/>
          <a:ln w="9525">
            <a:noFill/>
            <a:miter lim="800000"/>
            <a:headEnd/>
            <a:tailEnd/>
          </a:ln>
          <a:effectLst/>
        </p:spPr>
        <p:txBody>
          <a:bodyPr wrap="none">
            <a:spAutoFit/>
          </a:bodyPr>
          <a:lstStyle/>
          <a:p>
            <a:pPr algn="ctr">
              <a:defRPr/>
            </a:pPr>
            <a:r>
              <a:rPr lang="sl-SI">
                <a:solidFill>
                  <a:srgbClr val="FF0000"/>
                </a:solidFill>
                <a:latin typeface="+mn-lt"/>
              </a:rPr>
              <a:t>III. korak</a:t>
            </a:r>
            <a:r>
              <a:rPr lang="sl-SI">
                <a:solidFill>
                  <a:schemeClr val="tx2">
                    <a:lumMod val="60000"/>
                    <a:lumOff val="40000"/>
                  </a:schemeClr>
                </a:solidFill>
                <a:latin typeface="+mn-lt"/>
              </a:rPr>
              <a:t>: odvodi osnovnih funkcij</a:t>
            </a:r>
            <a:endParaRPr lang="en-GB">
              <a:solidFill>
                <a:schemeClr val="tx2">
                  <a:lumMod val="60000"/>
                  <a:lumOff val="40000"/>
                </a:schemeClr>
              </a:solidFill>
              <a:latin typeface="+mn-lt"/>
            </a:endParaRPr>
          </a:p>
        </p:txBody>
      </p:sp>
      <p:graphicFrame>
        <p:nvGraphicFramePr>
          <p:cNvPr id="19" name="Object 2"/>
          <p:cNvGraphicFramePr>
            <a:graphicFrameLocks noChangeAspect="1"/>
          </p:cNvGraphicFramePr>
          <p:nvPr/>
        </p:nvGraphicFramePr>
        <p:xfrm>
          <a:off x="1143000" y="3910011"/>
          <a:ext cx="1174750" cy="433388"/>
        </p:xfrm>
        <a:graphic>
          <a:graphicData uri="http://schemas.openxmlformats.org/presentationml/2006/ole">
            <mc:AlternateContent xmlns:mc="http://schemas.openxmlformats.org/markup-compatibility/2006">
              <mc:Choice xmlns:v="urn:schemas-microsoft-com:vml" Requires="v">
                <p:oleObj spid="_x0000_s7553" name="Equation" r:id="rId11" imgW="622080" imgH="228600" progId="Equation.DSMT4">
                  <p:embed/>
                </p:oleObj>
              </mc:Choice>
              <mc:Fallback>
                <p:oleObj name="Equation" r:id="rId11" imgW="622080" imgH="2286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910011"/>
                        <a:ext cx="1174750" cy="433388"/>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0" name="Object 3"/>
          <p:cNvGraphicFramePr>
            <a:graphicFrameLocks noChangeAspect="1"/>
          </p:cNvGraphicFramePr>
          <p:nvPr/>
        </p:nvGraphicFramePr>
        <p:xfrm>
          <a:off x="1143000" y="3176586"/>
          <a:ext cx="1373188" cy="404813"/>
        </p:xfrm>
        <a:graphic>
          <a:graphicData uri="http://schemas.openxmlformats.org/presentationml/2006/ole">
            <mc:AlternateContent xmlns:mc="http://schemas.openxmlformats.org/markup-compatibility/2006">
              <mc:Choice xmlns:v="urn:schemas-microsoft-com:vml" Requires="v">
                <p:oleObj spid="_x0000_s7554" name="Equation" r:id="rId13" imgW="774360" imgH="228600" progId="Equation.DSMT4">
                  <p:embed/>
                </p:oleObj>
              </mc:Choice>
              <mc:Fallback>
                <p:oleObj name="Equation" r:id="rId13" imgW="774360" imgH="2286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3176586"/>
                        <a:ext cx="1373188" cy="404813"/>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1" name="Object 4"/>
          <p:cNvGraphicFramePr>
            <a:graphicFrameLocks noChangeAspect="1"/>
          </p:cNvGraphicFramePr>
          <p:nvPr/>
        </p:nvGraphicFramePr>
        <p:xfrm>
          <a:off x="3733800" y="3143249"/>
          <a:ext cx="1160463" cy="666750"/>
        </p:xfrm>
        <a:graphic>
          <a:graphicData uri="http://schemas.openxmlformats.org/presentationml/2006/ole">
            <mc:AlternateContent xmlns:mc="http://schemas.openxmlformats.org/markup-compatibility/2006">
              <mc:Choice xmlns:v="urn:schemas-microsoft-com:vml" Requires="v">
                <p:oleObj spid="_x0000_s7555" name="Equation" r:id="rId15" imgW="685800" imgH="393480" progId="Equation.DSMT4">
                  <p:embed/>
                </p:oleObj>
              </mc:Choice>
              <mc:Fallback>
                <p:oleObj name="Equation" r:id="rId15" imgW="685800" imgH="39348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3143249"/>
                        <a:ext cx="1160463" cy="666750"/>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2" name="Object 5"/>
          <p:cNvGraphicFramePr>
            <a:graphicFrameLocks noChangeAspect="1"/>
          </p:cNvGraphicFramePr>
          <p:nvPr/>
        </p:nvGraphicFramePr>
        <p:xfrm>
          <a:off x="3733800" y="3962399"/>
          <a:ext cx="1677988" cy="363538"/>
        </p:xfrm>
        <a:graphic>
          <a:graphicData uri="http://schemas.openxmlformats.org/presentationml/2006/ole">
            <mc:AlternateContent xmlns:mc="http://schemas.openxmlformats.org/markup-compatibility/2006">
              <mc:Choice xmlns:v="urn:schemas-microsoft-com:vml" Requires="v">
                <p:oleObj spid="_x0000_s7556" name="Equation" r:id="rId17" imgW="939600" imgH="203040" progId="Equation.DSMT4">
                  <p:embed/>
                </p:oleObj>
              </mc:Choice>
              <mc:Fallback>
                <p:oleObj name="Equation" r:id="rId17" imgW="939600" imgH="20304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3962399"/>
                        <a:ext cx="1677988" cy="363538"/>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3" name="Object 8"/>
          <p:cNvGraphicFramePr>
            <a:graphicFrameLocks noChangeAspect="1"/>
          </p:cNvGraphicFramePr>
          <p:nvPr/>
        </p:nvGraphicFramePr>
        <p:xfrm>
          <a:off x="6553200" y="3047999"/>
          <a:ext cx="2172786" cy="662974"/>
        </p:xfrm>
        <a:graphic>
          <a:graphicData uri="http://schemas.openxmlformats.org/presentationml/2006/ole">
            <mc:AlternateContent xmlns:mc="http://schemas.openxmlformats.org/markup-compatibility/2006">
              <mc:Choice xmlns:v="urn:schemas-microsoft-com:vml" Requires="v">
                <p:oleObj spid="_x0000_s7557" name="Equation" r:id="rId19" imgW="1295280" imgH="444240" progId="Equation.DSMT4">
                  <p:embed/>
                </p:oleObj>
              </mc:Choice>
              <mc:Fallback>
                <p:oleObj name="Equation" r:id="rId19" imgW="1295280" imgH="444240" progId="Equation.DSMT4">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53200" y="3047999"/>
                        <a:ext cx="2172786" cy="662974"/>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4" name="Object 9"/>
          <p:cNvGraphicFramePr>
            <a:graphicFrameLocks noChangeAspect="1"/>
          </p:cNvGraphicFramePr>
          <p:nvPr/>
        </p:nvGraphicFramePr>
        <p:xfrm>
          <a:off x="6553200" y="3886200"/>
          <a:ext cx="1905000" cy="609600"/>
        </p:xfrm>
        <a:graphic>
          <a:graphicData uri="http://schemas.openxmlformats.org/presentationml/2006/ole">
            <mc:AlternateContent xmlns:mc="http://schemas.openxmlformats.org/markup-compatibility/2006">
              <mc:Choice xmlns:v="urn:schemas-microsoft-com:vml" Requires="v">
                <p:oleObj spid="_x0000_s7558" name="Equation" r:id="rId21" imgW="1117440" imgH="393480" progId="Equation.DSMT4">
                  <p:embed/>
                </p:oleObj>
              </mc:Choice>
              <mc:Fallback>
                <p:oleObj name="Equation" r:id="rId21" imgW="1117440" imgH="393480"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53200" y="3886200"/>
                        <a:ext cx="1905000" cy="609600"/>
                      </a:xfrm>
                      <a:prstGeom prst="rect">
                        <a:avLst/>
                      </a:prstGeom>
                      <a:solidFill>
                        <a:srgbClr val="FFFFCC"/>
                      </a:solidFill>
                      <a:ln w="9525">
                        <a:solidFill>
                          <a:schemeClr val="accent1"/>
                        </a:solidFill>
                        <a:miter lim="800000"/>
                        <a:headEnd/>
                        <a:tailEnd/>
                      </a:ln>
                    </p:spPr>
                  </p:pic>
                </p:oleObj>
              </mc:Fallback>
            </mc:AlternateContent>
          </a:graphicData>
        </a:graphic>
      </p:graphicFrame>
      <p:graphicFrame>
        <p:nvGraphicFramePr>
          <p:cNvPr id="25" name="Object 6"/>
          <p:cNvGraphicFramePr>
            <a:graphicFrameLocks noChangeAspect="1"/>
          </p:cNvGraphicFramePr>
          <p:nvPr/>
        </p:nvGraphicFramePr>
        <p:xfrm>
          <a:off x="5791200" y="4972050"/>
          <a:ext cx="1359982" cy="263769"/>
        </p:xfrm>
        <a:graphic>
          <a:graphicData uri="http://schemas.openxmlformats.org/presentationml/2006/ole">
            <mc:AlternateContent xmlns:mc="http://schemas.openxmlformats.org/markup-compatibility/2006">
              <mc:Choice xmlns:v="urn:schemas-microsoft-com:vml" Requires="v">
                <p:oleObj spid="_x0000_s7559" name="Equation" r:id="rId23" imgW="1041120" imgH="203040" progId="Equation.DSMT4">
                  <p:embed/>
                </p:oleObj>
              </mc:Choice>
              <mc:Fallback>
                <p:oleObj name="Equation" r:id="rId23" imgW="1041120" imgH="203040"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1200" y="4972050"/>
                        <a:ext cx="1359982" cy="263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7"/>
          <p:cNvGraphicFramePr>
            <a:graphicFrameLocks noChangeAspect="1"/>
          </p:cNvGraphicFramePr>
          <p:nvPr/>
        </p:nvGraphicFramePr>
        <p:xfrm>
          <a:off x="7499350" y="4800600"/>
          <a:ext cx="1263650" cy="533400"/>
        </p:xfrm>
        <a:graphic>
          <a:graphicData uri="http://schemas.openxmlformats.org/presentationml/2006/ole">
            <mc:AlternateContent xmlns:mc="http://schemas.openxmlformats.org/markup-compatibility/2006">
              <mc:Choice xmlns:v="urn:schemas-microsoft-com:vml" Requires="v">
                <p:oleObj spid="_x0000_s7560" name="Equation" r:id="rId25" imgW="965160" imgH="393480" progId="Equation.DSMT4">
                  <p:embed/>
                </p:oleObj>
              </mc:Choice>
              <mc:Fallback>
                <p:oleObj name="Equation" r:id="rId25" imgW="965160" imgH="393480" progId="Equation.DSMT4">
                  <p:embed/>
                  <p:pic>
                    <p:nvPicPr>
                      <p:cNvPr id="0"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99350" y="4800600"/>
                        <a:ext cx="12636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0"/>
          <p:cNvGraphicFramePr>
            <a:graphicFrameLocks noChangeAspect="1"/>
          </p:cNvGraphicFramePr>
          <p:nvPr/>
        </p:nvGraphicFramePr>
        <p:xfrm>
          <a:off x="1426913" y="4724401"/>
          <a:ext cx="1011487" cy="649166"/>
        </p:xfrm>
        <a:graphic>
          <a:graphicData uri="http://schemas.openxmlformats.org/presentationml/2006/ole">
            <mc:AlternateContent xmlns:mc="http://schemas.openxmlformats.org/markup-compatibility/2006">
              <mc:Choice xmlns:v="urn:schemas-microsoft-com:vml" Requires="v">
                <p:oleObj spid="_x0000_s7561" name="Equation" r:id="rId27" imgW="799920" imgH="495000" progId="Equation.DSMT4">
                  <p:embed/>
                </p:oleObj>
              </mc:Choice>
              <mc:Fallback>
                <p:oleObj name="Equation" r:id="rId27" imgW="799920" imgH="495000" progId="Equation.DSMT4">
                  <p:embed/>
                  <p:pic>
                    <p:nvPicPr>
                      <p:cNvPr id="0" name="Object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26913" y="4724401"/>
                        <a:ext cx="1011487" cy="649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1"/>
          <p:cNvGraphicFramePr>
            <a:graphicFrameLocks noChangeAspect="1"/>
          </p:cNvGraphicFramePr>
          <p:nvPr/>
        </p:nvGraphicFramePr>
        <p:xfrm>
          <a:off x="2786881" y="4800600"/>
          <a:ext cx="1099319" cy="561243"/>
        </p:xfrm>
        <a:graphic>
          <a:graphicData uri="http://schemas.openxmlformats.org/presentationml/2006/ole">
            <mc:AlternateContent xmlns:mc="http://schemas.openxmlformats.org/markup-compatibility/2006">
              <mc:Choice xmlns:v="urn:schemas-microsoft-com:vml" Requires="v">
                <p:oleObj spid="_x0000_s7562" name="Equation" r:id="rId29" imgW="850680" imgH="419040" progId="Equation.DSMT4">
                  <p:embed/>
                </p:oleObj>
              </mc:Choice>
              <mc:Fallback>
                <p:oleObj name="Equation" r:id="rId29" imgW="850680" imgH="419040" progId="Equation.DSMT4">
                  <p:embed/>
                  <p:pic>
                    <p:nvPicPr>
                      <p:cNvPr id="0" name="Object 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86881" y="4800600"/>
                        <a:ext cx="1099319" cy="561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2"/>
          <p:cNvGraphicFramePr>
            <a:graphicFrameLocks noChangeAspect="1"/>
          </p:cNvGraphicFramePr>
          <p:nvPr/>
        </p:nvGraphicFramePr>
        <p:xfrm>
          <a:off x="4224166" y="4953000"/>
          <a:ext cx="1262234" cy="310662"/>
        </p:xfrm>
        <a:graphic>
          <a:graphicData uri="http://schemas.openxmlformats.org/presentationml/2006/ole">
            <mc:AlternateContent xmlns:mc="http://schemas.openxmlformats.org/markup-compatibility/2006">
              <mc:Choice xmlns:v="urn:schemas-microsoft-com:vml" Requires="v">
                <p:oleObj spid="_x0000_s7563" name="Equation" r:id="rId31" imgW="965160" imgH="228600" progId="Equation.DSMT4">
                  <p:embed/>
                </p:oleObj>
              </mc:Choice>
              <mc:Fallback>
                <p:oleObj name="Equation" r:id="rId31" imgW="965160" imgH="228600" progId="Equation.DSMT4">
                  <p:embed/>
                  <p:pic>
                    <p:nvPicPr>
                      <p:cNvPr id="0" name="Object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24166" y="4953000"/>
                        <a:ext cx="1262234" cy="31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28"/>
          <p:cNvSpPr txBox="1">
            <a:spLocks noChangeArrowheads="1"/>
          </p:cNvSpPr>
          <p:nvPr/>
        </p:nvSpPr>
        <p:spPr bwMode="auto">
          <a:xfrm>
            <a:off x="533400" y="4724400"/>
            <a:ext cx="1447800" cy="369888"/>
          </a:xfrm>
          <a:prstGeom prst="rect">
            <a:avLst/>
          </a:prstGeom>
          <a:noFill/>
          <a:ln w="25400">
            <a:noFill/>
            <a:miter lim="800000"/>
            <a:headEnd/>
            <a:tailEnd/>
          </a:ln>
          <a:effectLst/>
        </p:spPr>
        <p:txBody>
          <a:bodyPr wrap="square">
            <a:spAutoFit/>
          </a:bodyPr>
          <a:lstStyle/>
          <a:p>
            <a:pPr>
              <a:defRPr/>
            </a:pPr>
            <a:r>
              <a:rPr lang="sl-SI">
                <a:solidFill>
                  <a:schemeClr val="tx2">
                    <a:lumMod val="60000"/>
                    <a:lumOff val="40000"/>
                  </a:schemeClr>
                </a:solidFill>
                <a:latin typeface="+mn-lt"/>
              </a:rPr>
              <a:t>In še...</a:t>
            </a:r>
            <a:endParaRPr lang="en-GB">
              <a:solidFill>
                <a:schemeClr val="tx2">
                  <a:lumMod val="60000"/>
                  <a:lumOff val="40000"/>
                </a:schemeClr>
              </a:solidFill>
              <a:latin typeface="+mn-lt"/>
            </a:endParaRPr>
          </a:p>
        </p:txBody>
      </p:sp>
      <p:sp>
        <p:nvSpPr>
          <p:cNvPr id="31" name="TextBox 30"/>
          <p:cNvSpPr txBox="1"/>
          <p:nvPr/>
        </p:nvSpPr>
        <p:spPr>
          <a:xfrm>
            <a:off x="1600200" y="5791200"/>
            <a:ext cx="6248400" cy="646113"/>
          </a:xfrm>
          <a:prstGeom prst="rect">
            <a:avLst/>
          </a:prstGeom>
          <a:noFill/>
        </p:spPr>
        <p:txBody>
          <a:bodyPr>
            <a:spAutoFit/>
          </a:bodyPr>
          <a:lstStyle/>
          <a:p>
            <a:pPr>
              <a:defRPr/>
            </a:pPr>
            <a:r>
              <a:rPr lang="sl-SI">
                <a:solidFill>
                  <a:schemeClr val="tx2">
                    <a:lumMod val="60000"/>
                    <a:lumOff val="40000"/>
                  </a:schemeClr>
                </a:solidFill>
                <a:latin typeface="+mn-lt"/>
              </a:rPr>
              <a:t>Na podlagi odvodov osnovnih funkcij in računskih pravil lahko rutinsko izračunamo odvod poljubne elementarne funkcije.</a:t>
            </a:r>
          </a:p>
        </p:txBody>
      </p:sp>
      <p:sp>
        <p:nvSpPr>
          <p:cNvPr id="33" name="TextBox 32"/>
          <p:cNvSpPr txBox="1"/>
          <p:nvPr/>
        </p:nvSpPr>
        <p:spPr>
          <a:xfrm>
            <a:off x="0" y="6519863"/>
            <a:ext cx="4343400" cy="338137"/>
          </a:xfrm>
          <a:prstGeom prst="rect">
            <a:avLst/>
          </a:prstGeom>
          <a:noFill/>
        </p:spPr>
        <p:txBody>
          <a:bodyPr wrap="square">
            <a:spAutoFit/>
          </a:bodyPr>
          <a:lstStyle/>
          <a:p>
            <a:pPr fontAlgn="auto">
              <a:spcBef>
                <a:spcPts val="0"/>
              </a:spcBef>
              <a:spcAft>
                <a:spcPts val="0"/>
              </a:spcAft>
              <a:defRPr/>
            </a:pPr>
            <a:r>
              <a:rPr lang="en-US" sz="1600" b="1">
                <a:solidFill>
                  <a:schemeClr val="bg1"/>
                </a:solidFill>
                <a:effectLst>
                  <a:outerShdw blurRad="38100" dist="38100" dir="2700000" algn="tl">
                    <a:srgbClr val="000000">
                      <a:alpha val="43137"/>
                    </a:srgbClr>
                  </a:outerShdw>
                </a:effectLst>
                <a:latin typeface="+mn-lt"/>
              </a:rPr>
              <a:t>MATEMATIKA </a:t>
            </a:r>
            <a:r>
              <a:rPr lang="sl-SI" sz="1600" b="1" smtClean="0">
                <a:solidFill>
                  <a:schemeClr val="bg1"/>
                </a:solidFill>
                <a:effectLst>
                  <a:outerShdw blurRad="38100" dist="38100" dir="2700000" algn="tl">
                    <a:srgbClr val="000000">
                      <a:alpha val="43137"/>
                    </a:srgbClr>
                  </a:outerShdw>
                </a:effectLst>
                <a:latin typeface="+mn-lt"/>
              </a:rPr>
              <a:t>S STATISTIKO</a:t>
            </a:r>
            <a:endParaRPr lang="sl-SI" sz="1600" b="1">
              <a:solidFill>
                <a:schemeClr val="bg1"/>
              </a:solidFill>
              <a:effectLst>
                <a:outerShdw blurRad="38100" dist="38100" dir="2700000" algn="tl">
                  <a:srgbClr val="000000">
                    <a:alpha val="43137"/>
                  </a:srgbClr>
                </a:outerShdw>
              </a:effectLst>
              <a:latin typeface="+mn-lt"/>
            </a:endParaRPr>
          </a:p>
        </p:txBody>
      </p:sp>
      <p:pic>
        <p:nvPicPr>
          <p:cNvPr id="34" name="Picture 5" descr="C:\Users\rca\AppData\Local\Microsoft\Windows\Temporary Internet Files\Content.IE5\24T7L8TR\MC900442159[1].png">
            <a:hlinkClick r:id="rId33" action="ppaction://hlinksldjump"/>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477364" y="6563371"/>
            <a:ext cx="304571" cy="30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08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08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08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08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8" grpId="0" autoUpdateAnimBg="0"/>
      <p:bldP spid="30" grpId="0" autoUpdateAnimBg="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2">
              <a:lumMod val="60000"/>
              <a:lumOff val="40000"/>
            </a:schemeClr>
          </a:solidFill>
          <a:prstDash val="solid"/>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accent1"/>
          </a:solidFill>
          <a:prstDash val="soli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a:spAutoFit/>
      </a:bodyPr>
      <a:lstStyle>
        <a:defPPr>
          <a:defRPr smtClean="0">
            <a:solidFill>
              <a:schemeClr val="tx2">
                <a:lumMod val="60000"/>
                <a:lumOff val="40000"/>
              </a:schemeClr>
            </a:solidFill>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9605</TotalTime>
  <Words>2432</Words>
  <Application>Microsoft Office PowerPoint</Application>
  <PresentationFormat>On-screen Show (4:3)</PresentationFormat>
  <Paragraphs>407</Paragraphs>
  <Slides>42</Slides>
  <Notes>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3</vt:i4>
      </vt:variant>
      <vt:variant>
        <vt:lpstr>Slide Titles</vt:lpstr>
      </vt:variant>
      <vt:variant>
        <vt:i4>42</vt:i4>
      </vt:variant>
    </vt:vector>
  </HeadingPairs>
  <TitlesOfParts>
    <vt:vector size="61" baseType="lpstr">
      <vt:lpstr>Arial</vt:lpstr>
      <vt:lpstr>Euclid Math One</vt:lpstr>
      <vt:lpstr>Euclid Math Two</vt:lpstr>
      <vt:lpstr>Times New Roman</vt:lpstr>
      <vt:lpstr>Euclid Extra</vt:lpstr>
      <vt:lpstr>Symbol</vt:lpstr>
      <vt:lpstr>Georgia</vt:lpstr>
      <vt:lpstr>Calibri</vt:lpstr>
      <vt:lpstr>Wingdings</vt:lpstr>
      <vt:lpstr>Lucida Sans Unicode</vt:lpstr>
      <vt:lpstr>Euclid Symbol</vt:lpstr>
      <vt:lpstr>Comic Sans MS</vt:lpstr>
      <vt:lpstr>MT Extra</vt:lpstr>
      <vt:lpstr>Arial Unicode MS</vt:lpstr>
      <vt:lpstr>Office Theme</vt:lpstr>
      <vt:lpstr>1_Office Theme</vt:lpstr>
      <vt:lpstr>Equation</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Zala</dc:creator>
  <cp:lastModifiedBy>Zala</cp:lastModifiedBy>
  <cp:revision>767</cp:revision>
  <dcterms:created xsi:type="dcterms:W3CDTF">2006-08-16T00:00:00Z</dcterms:created>
  <dcterms:modified xsi:type="dcterms:W3CDTF">2012-11-24T14:47:03Z</dcterms:modified>
</cp:coreProperties>
</file>