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99" r:id="rId15"/>
    <p:sldId id="300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8" r:id="rId29"/>
    <p:sldId id="293" r:id="rId30"/>
    <p:sldId id="289" r:id="rId31"/>
    <p:sldId id="290" r:id="rId32"/>
    <p:sldId id="291" r:id="rId33"/>
    <p:sldId id="292" r:id="rId34"/>
    <p:sldId id="294" r:id="rId35"/>
    <p:sldId id="295" r:id="rId36"/>
    <p:sldId id="284" r:id="rId37"/>
    <p:sldId id="285" r:id="rId38"/>
    <p:sldId id="297" r:id="rId39"/>
    <p:sldId id="286" r:id="rId40"/>
    <p:sldId id="296" r:id="rId41"/>
    <p:sldId id="287" r:id="rId42"/>
    <p:sldId id="305" r:id="rId43"/>
    <p:sldId id="307" r:id="rId44"/>
    <p:sldId id="308" r:id="rId45"/>
    <p:sldId id="306" r:id="rId46"/>
    <p:sldId id="309" r:id="rId47"/>
    <p:sldId id="310" r:id="rId48"/>
    <p:sldId id="313" r:id="rId49"/>
    <p:sldId id="314" r:id="rId50"/>
    <p:sldId id="311" r:id="rId51"/>
    <p:sldId id="312" r:id="rId52"/>
    <p:sldId id="315" r:id="rId53"/>
    <p:sldId id="321" r:id="rId54"/>
    <p:sldId id="322" r:id="rId55"/>
    <p:sldId id="323" r:id="rId56"/>
    <p:sldId id="316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62" d="100"/>
          <a:sy n="62" d="100"/>
        </p:scale>
        <p:origin x="-931" y="-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Relationship Id="rId4" Type="http://schemas.openxmlformats.org/officeDocument/2006/relationships/image" Target="../media/image61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image" Target="../media/image70.emf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3" Type="http://schemas.openxmlformats.org/officeDocument/2006/relationships/image" Target="../media/image84.emf"/><Relationship Id="rId7" Type="http://schemas.openxmlformats.org/officeDocument/2006/relationships/image" Target="../media/image88.emf"/><Relationship Id="rId2" Type="http://schemas.openxmlformats.org/officeDocument/2006/relationships/image" Target="../media/image83.emf"/><Relationship Id="rId1" Type="http://schemas.openxmlformats.org/officeDocument/2006/relationships/image" Target="../media/image82.emf"/><Relationship Id="rId6" Type="http://schemas.openxmlformats.org/officeDocument/2006/relationships/image" Target="../media/image87.emf"/><Relationship Id="rId5" Type="http://schemas.openxmlformats.org/officeDocument/2006/relationships/image" Target="../media/image86.emf"/><Relationship Id="rId10" Type="http://schemas.openxmlformats.org/officeDocument/2006/relationships/image" Target="../media/image91.emf"/><Relationship Id="rId4" Type="http://schemas.openxmlformats.org/officeDocument/2006/relationships/image" Target="../media/image85.emf"/><Relationship Id="rId9" Type="http://schemas.openxmlformats.org/officeDocument/2006/relationships/image" Target="../media/image9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image" Target="../media/image93.emf"/><Relationship Id="rId5" Type="http://schemas.openxmlformats.org/officeDocument/2006/relationships/image" Target="../media/image97.emf"/><Relationship Id="rId4" Type="http://schemas.openxmlformats.org/officeDocument/2006/relationships/image" Target="../media/image96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image" Target="../media/image98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106.emf"/><Relationship Id="rId7" Type="http://schemas.openxmlformats.org/officeDocument/2006/relationships/image" Target="../media/image110.wmf"/><Relationship Id="rId2" Type="http://schemas.openxmlformats.org/officeDocument/2006/relationships/image" Target="../media/image105.emf"/><Relationship Id="rId1" Type="http://schemas.openxmlformats.org/officeDocument/2006/relationships/image" Target="../media/image104.emf"/><Relationship Id="rId6" Type="http://schemas.openxmlformats.org/officeDocument/2006/relationships/image" Target="../media/image109.emf"/><Relationship Id="rId5" Type="http://schemas.openxmlformats.org/officeDocument/2006/relationships/image" Target="../media/image108.emf"/><Relationship Id="rId4" Type="http://schemas.openxmlformats.org/officeDocument/2006/relationships/image" Target="../media/image107.e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image" Target="../media/image124.emf"/><Relationship Id="rId18" Type="http://schemas.openxmlformats.org/officeDocument/2006/relationships/image" Target="../media/image129.emf"/><Relationship Id="rId3" Type="http://schemas.openxmlformats.org/officeDocument/2006/relationships/image" Target="../media/image114.wmf"/><Relationship Id="rId7" Type="http://schemas.openxmlformats.org/officeDocument/2006/relationships/image" Target="../media/image118.wmf"/><Relationship Id="rId12" Type="http://schemas.openxmlformats.org/officeDocument/2006/relationships/image" Target="../media/image123.wmf"/><Relationship Id="rId17" Type="http://schemas.openxmlformats.org/officeDocument/2006/relationships/image" Target="../media/image128.wmf"/><Relationship Id="rId2" Type="http://schemas.openxmlformats.org/officeDocument/2006/relationships/image" Target="../media/image113.wmf"/><Relationship Id="rId16" Type="http://schemas.openxmlformats.org/officeDocument/2006/relationships/image" Target="../media/image127.wmf"/><Relationship Id="rId1" Type="http://schemas.openxmlformats.org/officeDocument/2006/relationships/image" Target="../media/image112.wmf"/><Relationship Id="rId6" Type="http://schemas.openxmlformats.org/officeDocument/2006/relationships/image" Target="../media/image117.wmf"/><Relationship Id="rId11" Type="http://schemas.openxmlformats.org/officeDocument/2006/relationships/image" Target="../media/image122.wmf"/><Relationship Id="rId5" Type="http://schemas.openxmlformats.org/officeDocument/2006/relationships/image" Target="../media/image116.wmf"/><Relationship Id="rId15" Type="http://schemas.openxmlformats.org/officeDocument/2006/relationships/image" Target="../media/image126.wmf"/><Relationship Id="rId10" Type="http://schemas.openxmlformats.org/officeDocument/2006/relationships/image" Target="../media/image121.wmf"/><Relationship Id="rId4" Type="http://schemas.openxmlformats.org/officeDocument/2006/relationships/image" Target="../media/image115.emf"/><Relationship Id="rId9" Type="http://schemas.openxmlformats.org/officeDocument/2006/relationships/image" Target="../media/image120.emf"/><Relationship Id="rId14" Type="http://schemas.openxmlformats.org/officeDocument/2006/relationships/image" Target="../media/image12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4" Type="http://schemas.openxmlformats.org/officeDocument/2006/relationships/image" Target="../media/image133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emf"/><Relationship Id="rId1" Type="http://schemas.openxmlformats.org/officeDocument/2006/relationships/image" Target="../media/image134.e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image" Target="../media/image138.emf"/><Relationship Id="rId7" Type="http://schemas.openxmlformats.org/officeDocument/2006/relationships/image" Target="../media/image142.wmf"/><Relationship Id="rId2" Type="http://schemas.openxmlformats.org/officeDocument/2006/relationships/image" Target="../media/image137.emf"/><Relationship Id="rId1" Type="http://schemas.openxmlformats.org/officeDocument/2006/relationships/image" Target="../media/image136.emf"/><Relationship Id="rId6" Type="http://schemas.openxmlformats.org/officeDocument/2006/relationships/image" Target="../media/image141.wmf"/><Relationship Id="rId5" Type="http://schemas.openxmlformats.org/officeDocument/2006/relationships/image" Target="../media/image140.wmf"/><Relationship Id="rId10" Type="http://schemas.openxmlformats.org/officeDocument/2006/relationships/image" Target="../media/image145.emf"/><Relationship Id="rId4" Type="http://schemas.openxmlformats.org/officeDocument/2006/relationships/image" Target="../media/image139.emf"/><Relationship Id="rId9" Type="http://schemas.openxmlformats.org/officeDocument/2006/relationships/image" Target="../media/image144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wmf"/><Relationship Id="rId1" Type="http://schemas.openxmlformats.org/officeDocument/2006/relationships/image" Target="../media/image15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w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6.jpe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slide" Target="slide7.xml"/><Relationship Id="rId7" Type="http://schemas.openxmlformats.org/officeDocument/2006/relationships/slide" Target="slide4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slide" Target="slide16.xml"/><Relationship Id="rId10" Type="http://schemas.openxmlformats.org/officeDocument/2006/relationships/slide" Target="slide50.xml"/><Relationship Id="rId4" Type="http://schemas.openxmlformats.org/officeDocument/2006/relationships/slide" Target="slide8.xml"/><Relationship Id="rId9" Type="http://schemas.openxmlformats.org/officeDocument/2006/relationships/slide" Target="slide4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32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9.e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e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8.e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38.jpeg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7.emf"/><Relationship Id="rId5" Type="http://schemas.openxmlformats.org/officeDocument/2006/relationships/image" Target="../media/image40.jpeg"/><Relationship Id="rId10" Type="http://schemas.openxmlformats.org/officeDocument/2006/relationships/oleObject" Target="../embeddings/oleObject28.bin"/><Relationship Id="rId4" Type="http://schemas.openxmlformats.org/officeDocument/2006/relationships/image" Target="../media/image39.jpeg"/><Relationship Id="rId9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47.emf"/><Relationship Id="rId3" Type="http://schemas.openxmlformats.org/officeDocument/2006/relationships/image" Target="../media/image48.jpeg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4.e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6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e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43.emf"/><Relationship Id="rId4" Type="http://schemas.openxmlformats.org/officeDocument/2006/relationships/image" Target="../media/image49.jpeg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45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52.jpeg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6.jpeg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62.jpeg"/><Relationship Id="rId7" Type="http://schemas.openxmlformats.org/officeDocument/2006/relationships/image" Target="../media/image59.emf"/><Relationship Id="rId12" Type="http://schemas.openxmlformats.org/officeDocument/2006/relationships/image" Target="../media/image6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3.bin"/><Relationship Id="rId5" Type="http://schemas.openxmlformats.org/officeDocument/2006/relationships/image" Target="../media/image58.emf"/><Relationship Id="rId10" Type="http://schemas.openxmlformats.org/officeDocument/2006/relationships/image" Target="../media/image63.jpeg"/><Relationship Id="rId4" Type="http://schemas.openxmlformats.org/officeDocument/2006/relationships/oleObject" Target="../embeddings/oleObject40.bin"/><Relationship Id="rId9" Type="http://schemas.openxmlformats.org/officeDocument/2006/relationships/image" Target="../media/image60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68.emf"/><Relationship Id="rId3" Type="http://schemas.openxmlformats.org/officeDocument/2006/relationships/image" Target="../media/image69.jpeg"/><Relationship Id="rId7" Type="http://schemas.openxmlformats.org/officeDocument/2006/relationships/image" Target="../media/image65.emf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67.emf"/><Relationship Id="rId5" Type="http://schemas.openxmlformats.org/officeDocument/2006/relationships/image" Target="../media/image64.e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66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oleObject" Target="../embeddings/oleObject53.bin"/><Relationship Id="rId3" Type="http://schemas.openxmlformats.org/officeDocument/2006/relationships/image" Target="../media/image76.jpeg"/><Relationship Id="rId7" Type="http://schemas.openxmlformats.org/officeDocument/2006/relationships/image" Target="../media/image71.emf"/><Relationship Id="rId12" Type="http://schemas.openxmlformats.org/officeDocument/2006/relationships/image" Target="../media/image73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5.e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0.bin"/><Relationship Id="rId11" Type="http://schemas.openxmlformats.org/officeDocument/2006/relationships/oleObject" Target="../embeddings/oleObject52.bin"/><Relationship Id="rId5" Type="http://schemas.openxmlformats.org/officeDocument/2006/relationships/image" Target="../media/image70.emf"/><Relationship Id="rId15" Type="http://schemas.openxmlformats.org/officeDocument/2006/relationships/oleObject" Target="../embeddings/oleObject54.bin"/><Relationship Id="rId10" Type="http://schemas.openxmlformats.org/officeDocument/2006/relationships/image" Target="../media/image77.jpeg"/><Relationship Id="rId4" Type="http://schemas.openxmlformats.org/officeDocument/2006/relationships/oleObject" Target="../embeddings/oleObject49.bin"/><Relationship Id="rId9" Type="http://schemas.openxmlformats.org/officeDocument/2006/relationships/image" Target="../media/image72.emf"/><Relationship Id="rId14" Type="http://schemas.openxmlformats.org/officeDocument/2006/relationships/image" Target="../media/image74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9.e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7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1.e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80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13" Type="http://schemas.openxmlformats.org/officeDocument/2006/relationships/oleObject" Target="../embeddings/oleObject64.bin"/><Relationship Id="rId18" Type="http://schemas.openxmlformats.org/officeDocument/2006/relationships/image" Target="../media/image89.emf"/><Relationship Id="rId3" Type="http://schemas.openxmlformats.org/officeDocument/2006/relationships/oleObject" Target="../embeddings/oleObject59.bin"/><Relationship Id="rId21" Type="http://schemas.openxmlformats.org/officeDocument/2006/relationships/oleObject" Target="../embeddings/oleObject68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86.emf"/><Relationship Id="rId1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8.emf"/><Relationship Id="rId20" Type="http://schemas.openxmlformats.org/officeDocument/2006/relationships/image" Target="../media/image90.e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3.e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65.bin"/><Relationship Id="rId10" Type="http://schemas.openxmlformats.org/officeDocument/2006/relationships/image" Target="../media/image85.emf"/><Relationship Id="rId19" Type="http://schemas.openxmlformats.org/officeDocument/2006/relationships/oleObject" Target="../embeddings/oleObject67.bin"/><Relationship Id="rId4" Type="http://schemas.openxmlformats.org/officeDocument/2006/relationships/image" Target="../media/image82.e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87.emf"/><Relationship Id="rId22" Type="http://schemas.openxmlformats.org/officeDocument/2006/relationships/image" Target="../media/image9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92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9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4.e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96.emf"/><Relationship Id="rId4" Type="http://schemas.openxmlformats.org/officeDocument/2006/relationships/image" Target="../media/image93.emf"/><Relationship Id="rId9" Type="http://schemas.openxmlformats.org/officeDocument/2006/relationships/oleObject" Target="../embeddings/oleObject7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9.e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98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100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03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13" Type="http://schemas.openxmlformats.org/officeDocument/2006/relationships/oleObject" Target="../embeddings/oleObject86.bin"/><Relationship Id="rId18" Type="http://schemas.openxmlformats.org/officeDocument/2006/relationships/image" Target="../media/image111.wmf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108.emf"/><Relationship Id="rId17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0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5.e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2.bin"/><Relationship Id="rId15" Type="http://schemas.openxmlformats.org/officeDocument/2006/relationships/oleObject" Target="../embeddings/oleObject87.bin"/><Relationship Id="rId10" Type="http://schemas.openxmlformats.org/officeDocument/2006/relationships/image" Target="../media/image107.emf"/><Relationship Id="rId4" Type="http://schemas.openxmlformats.org/officeDocument/2006/relationships/image" Target="../media/image104.emf"/><Relationship Id="rId9" Type="http://schemas.openxmlformats.org/officeDocument/2006/relationships/oleObject" Target="../embeddings/oleObject84.bin"/><Relationship Id="rId14" Type="http://schemas.openxmlformats.org/officeDocument/2006/relationships/image" Target="../media/image109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oleObject" Target="../embeddings/oleObject94.bin"/><Relationship Id="rId18" Type="http://schemas.openxmlformats.org/officeDocument/2006/relationships/image" Target="../media/image119.wmf"/><Relationship Id="rId26" Type="http://schemas.openxmlformats.org/officeDocument/2006/relationships/image" Target="../media/image123.wmf"/><Relationship Id="rId3" Type="http://schemas.openxmlformats.org/officeDocument/2006/relationships/oleObject" Target="../embeddings/oleObject89.bin"/><Relationship Id="rId21" Type="http://schemas.openxmlformats.org/officeDocument/2006/relationships/oleObject" Target="../embeddings/oleObject98.bin"/><Relationship Id="rId34" Type="http://schemas.openxmlformats.org/officeDocument/2006/relationships/image" Target="../media/image127.wmf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116.wmf"/><Relationship Id="rId17" Type="http://schemas.openxmlformats.org/officeDocument/2006/relationships/oleObject" Target="../embeddings/oleObject96.bin"/><Relationship Id="rId25" Type="http://schemas.openxmlformats.org/officeDocument/2006/relationships/oleObject" Target="../embeddings/oleObject100.bin"/><Relationship Id="rId33" Type="http://schemas.openxmlformats.org/officeDocument/2006/relationships/oleObject" Target="../embeddings/oleObject104.bin"/><Relationship Id="rId38" Type="http://schemas.openxmlformats.org/officeDocument/2006/relationships/image" Target="../media/image129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8.wmf"/><Relationship Id="rId20" Type="http://schemas.openxmlformats.org/officeDocument/2006/relationships/image" Target="../media/image120.emf"/><Relationship Id="rId29" Type="http://schemas.openxmlformats.org/officeDocument/2006/relationships/oleObject" Target="../embeddings/oleObject102.bin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13.wmf"/><Relationship Id="rId11" Type="http://schemas.openxmlformats.org/officeDocument/2006/relationships/oleObject" Target="../embeddings/oleObject93.bin"/><Relationship Id="rId24" Type="http://schemas.openxmlformats.org/officeDocument/2006/relationships/image" Target="../media/image122.wmf"/><Relationship Id="rId32" Type="http://schemas.openxmlformats.org/officeDocument/2006/relationships/image" Target="../media/image126.wmf"/><Relationship Id="rId37" Type="http://schemas.openxmlformats.org/officeDocument/2006/relationships/oleObject" Target="../embeddings/oleObject106.bin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5.bin"/><Relationship Id="rId23" Type="http://schemas.openxmlformats.org/officeDocument/2006/relationships/oleObject" Target="../embeddings/oleObject99.bin"/><Relationship Id="rId28" Type="http://schemas.openxmlformats.org/officeDocument/2006/relationships/image" Target="../media/image124.emf"/><Relationship Id="rId36" Type="http://schemas.openxmlformats.org/officeDocument/2006/relationships/image" Target="../media/image128.wmf"/><Relationship Id="rId10" Type="http://schemas.openxmlformats.org/officeDocument/2006/relationships/image" Target="../media/image115.emf"/><Relationship Id="rId19" Type="http://schemas.openxmlformats.org/officeDocument/2006/relationships/oleObject" Target="../embeddings/oleObject97.bin"/><Relationship Id="rId31" Type="http://schemas.openxmlformats.org/officeDocument/2006/relationships/oleObject" Target="../embeddings/oleObject103.bin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117.wmf"/><Relationship Id="rId22" Type="http://schemas.openxmlformats.org/officeDocument/2006/relationships/image" Target="../media/image121.wmf"/><Relationship Id="rId27" Type="http://schemas.openxmlformats.org/officeDocument/2006/relationships/oleObject" Target="../embeddings/oleObject101.bin"/><Relationship Id="rId30" Type="http://schemas.openxmlformats.org/officeDocument/2006/relationships/image" Target="../media/image125.wmf"/><Relationship Id="rId35" Type="http://schemas.openxmlformats.org/officeDocument/2006/relationships/oleObject" Target="../embeddings/oleObject105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31.wmf"/><Relationship Id="rId5" Type="http://schemas.openxmlformats.org/officeDocument/2006/relationships/oleObject" Target="../embeddings/oleObject108.bin"/><Relationship Id="rId10" Type="http://schemas.openxmlformats.org/officeDocument/2006/relationships/image" Target="../media/image133.wmf"/><Relationship Id="rId4" Type="http://schemas.openxmlformats.org/officeDocument/2006/relationships/image" Target="../media/image130.wmf"/><Relationship Id="rId9" Type="http://schemas.openxmlformats.org/officeDocument/2006/relationships/oleObject" Target="../embeddings/oleObject110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35.e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134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emf"/><Relationship Id="rId13" Type="http://schemas.openxmlformats.org/officeDocument/2006/relationships/oleObject" Target="../embeddings/oleObject118.bin"/><Relationship Id="rId18" Type="http://schemas.openxmlformats.org/officeDocument/2006/relationships/image" Target="../media/image143.wmf"/><Relationship Id="rId3" Type="http://schemas.openxmlformats.org/officeDocument/2006/relationships/oleObject" Target="../embeddings/oleObject113.bin"/><Relationship Id="rId21" Type="http://schemas.openxmlformats.org/officeDocument/2006/relationships/oleObject" Target="../embeddings/oleObject122.bin"/><Relationship Id="rId7" Type="http://schemas.openxmlformats.org/officeDocument/2006/relationships/oleObject" Target="../embeddings/oleObject115.bin"/><Relationship Id="rId12" Type="http://schemas.openxmlformats.org/officeDocument/2006/relationships/image" Target="../media/image140.wmf"/><Relationship Id="rId17" Type="http://schemas.openxmlformats.org/officeDocument/2006/relationships/oleObject" Target="../embeddings/oleObject12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2.wmf"/><Relationship Id="rId20" Type="http://schemas.openxmlformats.org/officeDocument/2006/relationships/image" Target="../media/image144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37.emf"/><Relationship Id="rId11" Type="http://schemas.openxmlformats.org/officeDocument/2006/relationships/oleObject" Target="../embeddings/oleObject117.bin"/><Relationship Id="rId5" Type="http://schemas.openxmlformats.org/officeDocument/2006/relationships/oleObject" Target="../embeddings/oleObject114.bin"/><Relationship Id="rId15" Type="http://schemas.openxmlformats.org/officeDocument/2006/relationships/oleObject" Target="../embeddings/oleObject119.bin"/><Relationship Id="rId10" Type="http://schemas.openxmlformats.org/officeDocument/2006/relationships/image" Target="../media/image139.emf"/><Relationship Id="rId19" Type="http://schemas.openxmlformats.org/officeDocument/2006/relationships/oleObject" Target="../embeddings/oleObject121.bin"/><Relationship Id="rId4" Type="http://schemas.openxmlformats.org/officeDocument/2006/relationships/image" Target="../media/image136.emf"/><Relationship Id="rId9" Type="http://schemas.openxmlformats.org/officeDocument/2006/relationships/oleObject" Target="../embeddings/oleObject116.bin"/><Relationship Id="rId14" Type="http://schemas.openxmlformats.org/officeDocument/2006/relationships/image" Target="../media/image141.wmf"/><Relationship Id="rId22" Type="http://schemas.openxmlformats.org/officeDocument/2006/relationships/image" Target="../media/image14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7" Type="http://schemas.openxmlformats.org/officeDocument/2006/relationships/image" Target="../media/image151.jpe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jpeg"/><Relationship Id="rId5" Type="http://schemas.openxmlformats.org/officeDocument/2006/relationships/image" Target="../media/image149.jpeg"/><Relationship Id="rId4" Type="http://schemas.openxmlformats.org/officeDocument/2006/relationships/image" Target="../media/image14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52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53.emf"/><Relationship Id="rId5" Type="http://schemas.openxmlformats.org/officeDocument/2006/relationships/oleObject" Target="../embeddings/oleObject124.bin"/><Relationship Id="rId4" Type="http://schemas.openxmlformats.org/officeDocument/2006/relationships/image" Target="../media/image155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3" Type="http://schemas.openxmlformats.org/officeDocument/2006/relationships/image" Target="../media/image158.jpeg"/><Relationship Id="rId7" Type="http://schemas.openxmlformats.org/officeDocument/2006/relationships/oleObject" Target="../embeddings/oleObject1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59.jpeg"/><Relationship Id="rId5" Type="http://schemas.openxmlformats.org/officeDocument/2006/relationships/image" Target="../media/image156.wmf"/><Relationship Id="rId4" Type="http://schemas.openxmlformats.org/officeDocument/2006/relationships/oleObject" Target="../embeddings/oleObject125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0" y="2297113"/>
            <a:ext cx="1447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bg1"/>
                </a:solidFill>
                <a:latin typeface="+mn-lt"/>
              </a:rPr>
              <a:t>abc</a:t>
            </a:r>
            <a:r>
              <a:rPr lang="sl-SI">
                <a:solidFill>
                  <a:schemeClr val="bg1"/>
                </a:solidFill>
                <a:latin typeface="+mn-lt"/>
                <a:sym typeface="Euclid Math One"/>
              </a:rPr>
              <a:t></a:t>
            </a:r>
            <a:r>
              <a:rPr lang="sl-SI">
                <a:solidFill>
                  <a:schemeClr val="bg1"/>
                </a:solidFill>
                <a:latin typeface="+mn-lt"/>
                <a:sym typeface="Euclid Math Two"/>
              </a:rPr>
              <a:t></a:t>
            </a:r>
            <a:r>
              <a:rPr lang="sl-SI">
                <a:solidFill>
                  <a:schemeClr val="bg1"/>
                </a:solidFill>
                <a:latin typeface="+mn-lt"/>
                <a:sym typeface="MT Extra"/>
              </a:rPr>
              <a:t></a:t>
            </a:r>
            <a:r>
              <a:rPr lang="sl-SI">
                <a:solidFill>
                  <a:schemeClr val="bg1"/>
                </a:solidFill>
                <a:latin typeface="+mn-lt"/>
                <a:sym typeface="Symbol"/>
              </a:rPr>
              <a:t></a:t>
            </a:r>
            <a:endParaRPr lang="sl-SI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5400" y="2057400"/>
            <a:ext cx="6477000" cy="1295400"/>
          </a:xfrm>
          <a:prstGeom prst="roundRect">
            <a:avLst/>
          </a:prstGeom>
          <a:solidFill>
            <a:schemeClr val="accent1">
              <a:alpha val="5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3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5400" y="3962400"/>
            <a:ext cx="6477000" cy="1143000"/>
          </a:xfrm>
          <a:prstGeom prst="roundRect">
            <a:avLst/>
          </a:prstGeom>
          <a:solidFill>
            <a:schemeClr val="accent1">
              <a:alpha val="5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UNIVERZITETNA ŠTUDIJSKA PROGRAMA</a:t>
            </a:r>
          </a:p>
          <a:p>
            <a:pPr algn="ctr">
              <a:defRPr/>
            </a:pPr>
            <a:r>
              <a:rPr lang="sl-SI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LABORATORIJSKA BIOMEDICINA IN KOZMETOLOGIJA</a:t>
            </a:r>
          </a:p>
          <a:p>
            <a:pPr algn="ctr">
              <a:defRPr/>
            </a:pPr>
            <a:r>
              <a:rPr lang="sl-SI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sl-SI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838200"/>
            <a:ext cx="4670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4953000" y="3276600"/>
          <a:ext cx="3883025" cy="312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Worksheet" r:id="rId5" imgW="7743825" imgH="3629025" progId="Excel.Sheet.8">
                  <p:embed/>
                </p:oleObj>
              </mc:Choice>
              <mc:Fallback>
                <p:oleObj name="Worksheet" r:id="rId5" imgW="7743825" imgH="3629025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276600"/>
                        <a:ext cx="3883025" cy="312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3352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16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GRAFIČNA </a:t>
            </a:r>
            <a:r>
              <a:rPr lang="en-US" sz="16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</a:t>
            </a:r>
            <a:r>
              <a:rPr lang="sl-SI" sz="16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REDSTAVITEV FUNKCIJE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143000" y="4648200"/>
            <a:ext cx="2735263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16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Grafična predstavitev je smiselna, če nam nekaj pove o zvezi med argumenti in funkcijskimi vrednostmi.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Rounded Rectangle 14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PODAJANJE FUNKCIJ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72F38D4-944F-46AD-A74E-29B7E10F8692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8675" grpId="0"/>
      <p:bldP spid="28676" grpId="0"/>
      <p:bldP spid="286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57200" y="477838"/>
            <a:ext cx="659765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FUNKCIJE PODANE S FORMULO</a:t>
            </a:r>
            <a:endParaRPr lang="en-GB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1290638" y="1066800"/>
          <a:ext cx="12684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Equation" r:id="rId3" imgW="28056600" imgH="6485400" progId="Equation.DSMT4">
                  <p:embed/>
                </p:oleObj>
              </mc:Choice>
              <mc:Fallback>
                <p:oleObj name="Equation" r:id="rId3" imgW="28056600" imgH="6485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1066800"/>
                        <a:ext cx="12684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186238" y="1066800"/>
            <a:ext cx="39624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linearna funkcija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(ena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čba premice)</a:t>
            </a:r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079527"/>
              </p:ext>
            </p:extLst>
          </p:nvPr>
        </p:nvGraphicFramePr>
        <p:xfrm>
          <a:off x="1371600" y="1524000"/>
          <a:ext cx="77787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Equation" r:id="rId5" imgW="16666200" imgH="13389480" progId="Equation.DSMT4">
                  <p:embed/>
                </p:oleObj>
              </mc:Choice>
              <mc:Fallback>
                <p:oleObj name="Equation" r:id="rId5" imgW="16666200" imgH="13389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24000"/>
                        <a:ext cx="777875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191000" y="1600200"/>
            <a:ext cx="33115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pot pri prostem padcu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191000" y="2362200"/>
            <a:ext cx="359886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razdalja točke do izhodišča</a:t>
            </a:r>
          </a:p>
        </p:txBody>
      </p:sp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1290638" y="2362200"/>
          <a:ext cx="1709737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Equation" r:id="rId7" imgW="37819800" imgH="8515800" progId="Equation.DSMT4">
                  <p:embed/>
                </p:oleObj>
              </mc:Choice>
              <mc:Fallback>
                <p:oleObj name="Equation" r:id="rId7" imgW="37819800" imgH="8515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2362200"/>
                        <a:ext cx="1709737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644107"/>
              </p:ext>
            </p:extLst>
          </p:nvPr>
        </p:nvGraphicFramePr>
        <p:xfrm>
          <a:off x="1290638" y="3657600"/>
          <a:ext cx="4487862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Equation" r:id="rId9" imgW="3098520" imgH="393480" progId="Equation.DSMT4">
                  <p:embed/>
                </p:oleObj>
              </mc:Choice>
              <mc:Fallback>
                <p:oleObj name="Equation" r:id="rId9" imgW="309852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3657600"/>
                        <a:ext cx="4487862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6624638" y="3733800"/>
            <a:ext cx="2062162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Herenova formula</a:t>
            </a:r>
          </a:p>
        </p:txBody>
      </p:sp>
      <p:graphicFrame>
        <p:nvGraphicFramePr>
          <p:cNvPr id="38923" name="Object 11"/>
          <p:cNvGraphicFramePr>
            <a:graphicFrameLocks noChangeAspect="1"/>
          </p:cNvGraphicFramePr>
          <p:nvPr/>
        </p:nvGraphicFramePr>
        <p:xfrm>
          <a:off x="1366838" y="4267200"/>
          <a:ext cx="145415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" name="Equation" r:id="rId11" imgW="32124600" imgH="12577320" progId="Equation.DSMT4">
                  <p:embed/>
                </p:oleObj>
              </mc:Choice>
              <mc:Fallback>
                <p:oleObj name="Equation" r:id="rId11" imgW="32124600" imgH="125773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6838" y="4267200"/>
                        <a:ext cx="145415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4267200" y="4419600"/>
            <a:ext cx="2663825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povprečna vrednost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533400" y="5084763"/>
            <a:ext cx="792162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Formula je lahko odvisna od ene, dveh ali več spremenljivk.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1600200" y="5638800"/>
            <a:ext cx="57150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rgbClr val="FF0000"/>
                </a:solidFill>
                <a:latin typeface="+mn-lt"/>
              </a:rPr>
              <a:t>Definicijsko območje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formule tvorijo tisti nabori spremenljivk, za katere lahko izračunamo formulo.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3" name="Rectangle 2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4" name="Rounded Rectangle 2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6" name="TextBox 25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PODAJANJE FUNKCIJ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CF5D3EA-4F23-4C41-B328-69610247353C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1290638" y="3048000"/>
          <a:ext cx="16002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" name="Equation" r:id="rId13" imgW="28056600" imgH="6485400" progId="Equation.DSMT4">
                  <p:embed/>
                </p:oleObj>
              </mc:Choice>
              <mc:Fallback>
                <p:oleObj name="Equation" r:id="rId13" imgW="28056600" imgH="6485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3048000"/>
                        <a:ext cx="16002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4186238" y="3059113"/>
            <a:ext cx="338455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linearna funkcija (enačba ravnine)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6" grpId="0"/>
      <p:bldP spid="38918" grpId="0"/>
      <p:bldP spid="38919" grpId="0"/>
      <p:bldP spid="38922" grpId="0"/>
      <p:bldP spid="38924" grpId="0"/>
      <p:bldP spid="38925" grpId="0"/>
      <p:bldP spid="38926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81000" y="457200"/>
            <a:ext cx="21605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GRAF</a:t>
            </a: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endParaRPr lang="en-GB" sz="20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609600" y="1154113"/>
          <a:ext cx="288131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3" imgW="47989800" imgH="6485400" progId="Equation.DSMT4">
                  <p:embed/>
                </p:oleObj>
              </mc:Choice>
              <mc:Fallback>
                <p:oleObj name="Equation" r:id="rId3" imgW="47989800" imgH="6485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54113"/>
                        <a:ext cx="2881313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33400" y="1814513"/>
            <a:ext cx="792480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2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Graf  </a:t>
            </a:r>
            <a:r>
              <a:rPr lang="sl-SI" sz="2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sl-SI" sz="2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je množica točk v ravnini, ki so oblike </a:t>
            </a:r>
            <a:r>
              <a:rPr lang="sl-SI" sz="24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</a:t>
            </a:r>
            <a:r>
              <a:rPr lang="sl-SI" sz="2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sz="24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,</a:t>
            </a:r>
            <a:r>
              <a:rPr lang="en-US" sz="24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sl-SI" sz="2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en-US" sz="2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sl-SI" sz="24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</a:t>
            </a:r>
            <a:r>
              <a:rPr lang="sl-SI" sz="2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sz="24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))</a:t>
            </a:r>
            <a:r>
              <a:rPr lang="sl-SI" sz="2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za </a:t>
            </a:r>
            <a:r>
              <a:rPr lang="sl-SI" sz="2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sz="240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sl-SI" sz="2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A.</a:t>
            </a:r>
          </a:p>
        </p:txBody>
      </p:sp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1066800" y="4038600"/>
          <a:ext cx="1693863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5" imgW="27649800" imgH="14201640" progId="Equation.DSMT4">
                  <p:embed/>
                </p:oleObj>
              </mc:Choice>
              <mc:Fallback>
                <p:oleObj name="Equation" r:id="rId5" imgW="27649800" imgH="1420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038600"/>
                        <a:ext cx="1693863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895600" y="2667000"/>
            <a:ext cx="4191000" cy="3581400"/>
            <a:chOff x="1680" y="1872"/>
            <a:chExt cx="2640" cy="2256"/>
          </a:xfrm>
        </p:grpSpPr>
        <p:sp>
          <p:nvSpPr>
            <p:cNvPr id="7175" name="Line 7"/>
            <p:cNvSpPr>
              <a:spLocks noChangeShapeType="1"/>
            </p:cNvSpPr>
            <p:nvPr/>
          </p:nvSpPr>
          <p:spPr bwMode="auto">
            <a:xfrm>
              <a:off x="1680" y="3729"/>
              <a:ext cx="2640" cy="0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7176" name="Line 8"/>
            <p:cNvSpPr>
              <a:spLocks noChangeShapeType="1"/>
            </p:cNvSpPr>
            <p:nvPr/>
          </p:nvSpPr>
          <p:spPr bwMode="auto">
            <a:xfrm flipV="1">
              <a:off x="3000" y="1872"/>
              <a:ext cx="0" cy="2256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7177" name="Line 10"/>
            <p:cNvSpPr>
              <a:spLocks noChangeShapeType="1"/>
            </p:cNvSpPr>
            <p:nvPr/>
          </p:nvSpPr>
          <p:spPr bwMode="auto">
            <a:xfrm>
              <a:off x="3403" y="3686"/>
              <a:ext cx="0" cy="88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7178" name="Line 11"/>
            <p:cNvSpPr>
              <a:spLocks noChangeShapeType="1"/>
            </p:cNvSpPr>
            <p:nvPr/>
          </p:nvSpPr>
          <p:spPr bwMode="auto">
            <a:xfrm>
              <a:off x="3843" y="3686"/>
              <a:ext cx="0" cy="88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7179" name="Line 12"/>
            <p:cNvSpPr>
              <a:spLocks noChangeShapeType="1"/>
            </p:cNvSpPr>
            <p:nvPr/>
          </p:nvSpPr>
          <p:spPr bwMode="auto">
            <a:xfrm>
              <a:off x="4247" y="3686"/>
              <a:ext cx="0" cy="88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7180" name="Line 13"/>
            <p:cNvSpPr>
              <a:spLocks noChangeShapeType="1"/>
            </p:cNvSpPr>
            <p:nvPr/>
          </p:nvSpPr>
          <p:spPr bwMode="auto">
            <a:xfrm>
              <a:off x="2575" y="3686"/>
              <a:ext cx="0" cy="88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7181" name="Line 14"/>
            <p:cNvSpPr>
              <a:spLocks noChangeShapeType="1"/>
            </p:cNvSpPr>
            <p:nvPr/>
          </p:nvSpPr>
          <p:spPr bwMode="auto">
            <a:xfrm>
              <a:off x="2157" y="3686"/>
              <a:ext cx="0" cy="88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7182" name="Line 15"/>
            <p:cNvSpPr>
              <a:spLocks noChangeShapeType="1"/>
            </p:cNvSpPr>
            <p:nvPr/>
          </p:nvSpPr>
          <p:spPr bwMode="auto">
            <a:xfrm>
              <a:off x="1753" y="3686"/>
              <a:ext cx="0" cy="88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7183" name="Line 16"/>
            <p:cNvSpPr>
              <a:spLocks noChangeShapeType="1"/>
            </p:cNvSpPr>
            <p:nvPr/>
          </p:nvSpPr>
          <p:spPr bwMode="auto">
            <a:xfrm>
              <a:off x="2963" y="3376"/>
              <a:ext cx="74" cy="0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7184" name="Line 17"/>
            <p:cNvSpPr>
              <a:spLocks noChangeShapeType="1"/>
            </p:cNvSpPr>
            <p:nvPr/>
          </p:nvSpPr>
          <p:spPr bwMode="auto">
            <a:xfrm>
              <a:off x="2963" y="3036"/>
              <a:ext cx="74" cy="0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7185" name="Line 18"/>
            <p:cNvSpPr>
              <a:spLocks noChangeShapeType="1"/>
            </p:cNvSpPr>
            <p:nvPr/>
          </p:nvSpPr>
          <p:spPr bwMode="auto">
            <a:xfrm>
              <a:off x="2963" y="2712"/>
              <a:ext cx="74" cy="0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7186" name="Line 19"/>
            <p:cNvSpPr>
              <a:spLocks noChangeShapeType="1"/>
            </p:cNvSpPr>
            <p:nvPr/>
          </p:nvSpPr>
          <p:spPr bwMode="auto">
            <a:xfrm>
              <a:off x="2963" y="2359"/>
              <a:ext cx="74" cy="0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7187" name="Line 20"/>
            <p:cNvSpPr>
              <a:spLocks noChangeShapeType="1"/>
            </p:cNvSpPr>
            <p:nvPr/>
          </p:nvSpPr>
          <p:spPr bwMode="auto">
            <a:xfrm>
              <a:off x="2963" y="2040"/>
              <a:ext cx="74" cy="0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7188" name="Line 21"/>
            <p:cNvSpPr>
              <a:spLocks noChangeShapeType="1"/>
            </p:cNvSpPr>
            <p:nvPr/>
          </p:nvSpPr>
          <p:spPr bwMode="auto">
            <a:xfrm>
              <a:off x="2963" y="4049"/>
              <a:ext cx="74" cy="0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7189" name="Freeform 9"/>
            <p:cNvSpPr>
              <a:spLocks/>
            </p:cNvSpPr>
            <p:nvPr/>
          </p:nvSpPr>
          <p:spPr bwMode="auto">
            <a:xfrm>
              <a:off x="2571" y="1878"/>
              <a:ext cx="799" cy="1837"/>
            </a:xfrm>
            <a:custGeom>
              <a:avLst/>
              <a:gdLst>
                <a:gd name="T0" fmla="*/ 0 w 1046"/>
                <a:gd name="T1" fmla="*/ 2005 h 2005"/>
                <a:gd name="T2" fmla="*/ 95 w 1046"/>
                <a:gd name="T3" fmla="*/ 1813 h 2005"/>
                <a:gd name="T4" fmla="*/ 554 w 1046"/>
                <a:gd name="T5" fmla="*/ 1632 h 2005"/>
                <a:gd name="T6" fmla="*/ 918 w 1046"/>
                <a:gd name="T7" fmla="*/ 1147 h 2005"/>
                <a:gd name="T8" fmla="*/ 1046 w 1046"/>
                <a:gd name="T9" fmla="*/ 0 h 20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6"/>
                <a:gd name="T16" fmla="*/ 0 h 2005"/>
                <a:gd name="T17" fmla="*/ 1046 w 1046"/>
                <a:gd name="T18" fmla="*/ 2005 h 20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6" h="2005">
                  <a:moveTo>
                    <a:pt x="0" y="2005"/>
                  </a:moveTo>
                  <a:cubicBezTo>
                    <a:pt x="16" y="1973"/>
                    <a:pt x="3" y="1875"/>
                    <a:pt x="95" y="1813"/>
                  </a:cubicBezTo>
                  <a:cubicBezTo>
                    <a:pt x="187" y="1751"/>
                    <a:pt x="389" y="1701"/>
                    <a:pt x="554" y="1632"/>
                  </a:cubicBezTo>
                  <a:cubicBezTo>
                    <a:pt x="719" y="1563"/>
                    <a:pt x="836" y="1419"/>
                    <a:pt x="918" y="1147"/>
                  </a:cubicBezTo>
                  <a:cubicBezTo>
                    <a:pt x="1000" y="875"/>
                    <a:pt x="1019" y="239"/>
                    <a:pt x="1046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7190" name="Text Box 22"/>
            <p:cNvSpPr txBox="1">
              <a:spLocks noChangeArrowheads="1"/>
            </p:cNvSpPr>
            <p:nvPr/>
          </p:nvSpPr>
          <p:spPr bwMode="auto">
            <a:xfrm>
              <a:off x="3330" y="3774"/>
              <a:ext cx="147" cy="21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1</a:t>
              </a:r>
              <a:endPara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7191" name="Text Box 23"/>
            <p:cNvSpPr txBox="1">
              <a:spLocks noChangeArrowheads="1"/>
            </p:cNvSpPr>
            <p:nvPr/>
          </p:nvSpPr>
          <p:spPr bwMode="auto">
            <a:xfrm>
              <a:off x="3037" y="3269"/>
              <a:ext cx="146" cy="21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1</a:t>
              </a:r>
              <a:endPara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PODAJANJE FUNKCIJ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7F08217-8CD5-4115-849C-9E7F85F7DB9F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72200" y="2743200"/>
            <a:ext cx="1905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krivulja v ravnini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41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lika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38400"/>
            <a:ext cx="3962400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457200" y="617538"/>
          <a:ext cx="28956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4" imgW="49617000" imgH="7297560" progId="Equation.DSMT4">
                  <p:embed/>
                </p:oleObj>
              </mc:Choice>
              <mc:Fallback>
                <p:oleObj name="Equation" r:id="rId4" imgW="49617000" imgH="7297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17538"/>
                        <a:ext cx="289560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42900" y="1150938"/>
            <a:ext cx="40767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Graf 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je množica točk v prostoru, ki so oblike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,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y, f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x,y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))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za (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x,y)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A.</a:t>
            </a:r>
          </a:p>
        </p:txBody>
      </p:sp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990600" y="1905000"/>
          <a:ext cx="23304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6" imgW="40667400" imgH="7297560" progId="Equation.DSMT4">
                  <p:embed/>
                </p:oleObj>
              </mc:Choice>
              <mc:Fallback>
                <p:oleObj name="Equation" r:id="rId6" imgW="40667400" imgH="7297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05000"/>
                        <a:ext cx="23304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Rounded Rectangle 14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PODAJANJE FUNKCIJ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997476F-FC31-4B53-B27C-3A341C4EF4ED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133" name="Picture 14" descr="D:\PERO\POUK\BIOKEMIJA\skripta Biokemija\1 Funkcije\aladin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3200400"/>
            <a:ext cx="38306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 descr="C:\Documents and Settings\Pavesic\Desktop\izohips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533400"/>
            <a:ext cx="23145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295400" y="6019800"/>
            <a:ext cx="2667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ploskev v prostoru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0" y="2743200"/>
            <a:ext cx="25146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alternativni prikazi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0645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Funkcija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f:A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" pitchFamily="2" charset="2"/>
              </a:rPr>
              <a:t>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" pitchFamily="2" charset="2"/>
              </a:rPr>
              <a:t>B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sym typeface="Mathematica1" pitchFamily="2" charset="2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je pr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edpis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ki vsakemu argumentu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priredi en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funkcijsko vrednost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04800" y="3276600"/>
            <a:ext cx="304800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Krivulja v ravnini je graf neke funkcije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če jo vsaka navpična premica seka največ enkrat. 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381000" y="533400"/>
            <a:ext cx="3276600" cy="4000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Funkcije podane z grafom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657600" y="1905000"/>
            <a:ext cx="5105400" cy="4368800"/>
            <a:chOff x="2976" y="1248"/>
            <a:chExt cx="2544" cy="2160"/>
          </a:xfrm>
        </p:grpSpPr>
        <p:sp>
          <p:nvSpPr>
            <p:cNvPr id="37906" name="Line 7"/>
            <p:cNvSpPr>
              <a:spLocks noChangeShapeType="1"/>
            </p:cNvSpPr>
            <p:nvPr/>
          </p:nvSpPr>
          <p:spPr bwMode="auto">
            <a:xfrm>
              <a:off x="2976" y="2296"/>
              <a:ext cx="2544" cy="0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37907" name="Line 8"/>
            <p:cNvSpPr>
              <a:spLocks noChangeShapeType="1"/>
            </p:cNvSpPr>
            <p:nvPr/>
          </p:nvSpPr>
          <p:spPr bwMode="auto">
            <a:xfrm flipV="1">
              <a:off x="4224" y="1248"/>
              <a:ext cx="0" cy="2160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</p:grpSp>
      <p:sp>
        <p:nvSpPr>
          <p:cNvPr id="61449" name="Freeform 9"/>
          <p:cNvSpPr>
            <a:spLocks/>
          </p:cNvSpPr>
          <p:nvPr/>
        </p:nvSpPr>
        <p:spPr bwMode="auto">
          <a:xfrm>
            <a:off x="4876800" y="3040063"/>
            <a:ext cx="3124200" cy="2217737"/>
          </a:xfrm>
          <a:custGeom>
            <a:avLst/>
            <a:gdLst>
              <a:gd name="T0" fmla="*/ 0 w 2400"/>
              <a:gd name="T1" fmla="*/ 2147483647 h 1397"/>
              <a:gd name="T2" fmla="*/ 2147483647 w 2400"/>
              <a:gd name="T3" fmla="*/ 2147483647 h 1397"/>
              <a:gd name="T4" fmla="*/ 2147483647 w 2400"/>
              <a:gd name="T5" fmla="*/ 2147483647 h 1397"/>
              <a:gd name="T6" fmla="*/ 2147483647 w 2400"/>
              <a:gd name="T7" fmla="*/ 2147483647 h 1397"/>
              <a:gd name="T8" fmla="*/ 2147483647 w 2400"/>
              <a:gd name="T9" fmla="*/ 2147483647 h 1397"/>
              <a:gd name="T10" fmla="*/ 2147483647 w 2400"/>
              <a:gd name="T11" fmla="*/ 2147483647 h 13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0"/>
              <a:gd name="T19" fmla="*/ 0 h 1397"/>
              <a:gd name="T20" fmla="*/ 2400 w 2400"/>
              <a:gd name="T21" fmla="*/ 1397 h 13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0" h="1397">
                <a:moveTo>
                  <a:pt x="0" y="965"/>
                </a:moveTo>
                <a:cubicBezTo>
                  <a:pt x="59" y="973"/>
                  <a:pt x="218" y="965"/>
                  <a:pt x="354" y="1013"/>
                </a:cubicBezTo>
                <a:cubicBezTo>
                  <a:pt x="490" y="1061"/>
                  <a:pt x="603" y="1397"/>
                  <a:pt x="816" y="1253"/>
                </a:cubicBezTo>
                <a:cubicBezTo>
                  <a:pt x="1029" y="1109"/>
                  <a:pt x="1415" y="298"/>
                  <a:pt x="1632" y="149"/>
                </a:cubicBezTo>
                <a:cubicBezTo>
                  <a:pt x="1849" y="0"/>
                  <a:pt x="1990" y="359"/>
                  <a:pt x="2118" y="359"/>
                </a:cubicBezTo>
                <a:cubicBezTo>
                  <a:pt x="2246" y="359"/>
                  <a:pt x="2341" y="193"/>
                  <a:pt x="2400" y="149"/>
                </a:cubicBezTo>
              </a:path>
            </a:pathLst>
          </a:custGeom>
          <a:noFill/>
          <a:ln w="31750">
            <a:solidFill>
              <a:srgbClr val="FF33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 flipV="1">
            <a:off x="4876800" y="4038600"/>
            <a:ext cx="0" cy="533400"/>
          </a:xfrm>
          <a:prstGeom prst="line">
            <a:avLst/>
          </a:prstGeom>
          <a:noFill/>
          <a:ln w="1587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8001000" y="3333750"/>
            <a:ext cx="0" cy="685800"/>
          </a:xfrm>
          <a:prstGeom prst="line">
            <a:avLst/>
          </a:prstGeom>
          <a:noFill/>
          <a:ln w="1587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61452" name="Freeform 12"/>
          <p:cNvSpPr>
            <a:spLocks/>
          </p:cNvSpPr>
          <p:nvPr/>
        </p:nvSpPr>
        <p:spPr bwMode="auto">
          <a:xfrm>
            <a:off x="4267200" y="2667000"/>
            <a:ext cx="4191000" cy="2667000"/>
          </a:xfrm>
          <a:custGeom>
            <a:avLst/>
            <a:gdLst>
              <a:gd name="T0" fmla="*/ 0 w 2640"/>
              <a:gd name="T1" fmla="*/ 2147483647 h 1680"/>
              <a:gd name="T2" fmla="*/ 2147483647 w 2640"/>
              <a:gd name="T3" fmla="*/ 2147483647 h 1680"/>
              <a:gd name="T4" fmla="*/ 2147483647 w 2640"/>
              <a:gd name="T5" fmla="*/ 2147483647 h 1680"/>
              <a:gd name="T6" fmla="*/ 2147483647 w 2640"/>
              <a:gd name="T7" fmla="*/ 0 h 1680"/>
              <a:gd name="T8" fmla="*/ 0 60000 65536"/>
              <a:gd name="T9" fmla="*/ 0 60000 65536"/>
              <a:gd name="T10" fmla="*/ 0 60000 65536"/>
              <a:gd name="T11" fmla="*/ 0 60000 65536"/>
              <a:gd name="T12" fmla="*/ 0 w 2640"/>
              <a:gd name="T13" fmla="*/ 0 h 1680"/>
              <a:gd name="T14" fmla="*/ 2640 w 2640"/>
              <a:gd name="T15" fmla="*/ 1680 h 1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0" h="1680">
                <a:moveTo>
                  <a:pt x="0" y="1680"/>
                </a:moveTo>
                <a:cubicBezTo>
                  <a:pt x="1152" y="1596"/>
                  <a:pt x="2304" y="1512"/>
                  <a:pt x="2352" y="1344"/>
                </a:cubicBezTo>
                <a:cubicBezTo>
                  <a:pt x="2400" y="1176"/>
                  <a:pt x="240" y="896"/>
                  <a:pt x="288" y="672"/>
                </a:cubicBezTo>
                <a:cubicBezTo>
                  <a:pt x="336" y="448"/>
                  <a:pt x="1488" y="224"/>
                  <a:pt x="2640" y="0"/>
                </a:cubicBezTo>
              </a:path>
            </a:pathLst>
          </a:cu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61454" name="Freeform 14"/>
          <p:cNvSpPr>
            <a:spLocks/>
          </p:cNvSpPr>
          <p:nvPr/>
        </p:nvSpPr>
        <p:spPr bwMode="auto">
          <a:xfrm>
            <a:off x="3505200" y="2133600"/>
            <a:ext cx="2514600" cy="1536700"/>
          </a:xfrm>
          <a:custGeom>
            <a:avLst/>
            <a:gdLst>
              <a:gd name="T0" fmla="*/ 2147483647 w 1159"/>
              <a:gd name="T1" fmla="*/ 2147483647 h 968"/>
              <a:gd name="T2" fmla="*/ 2147483647 w 1159"/>
              <a:gd name="T3" fmla="*/ 2147483647 h 968"/>
              <a:gd name="T4" fmla="*/ 2147483647 w 1159"/>
              <a:gd name="T5" fmla="*/ 2147483647 h 968"/>
              <a:gd name="T6" fmla="*/ 2147483647 w 1159"/>
              <a:gd name="T7" fmla="*/ 2147483647 h 968"/>
              <a:gd name="T8" fmla="*/ 2147483647 w 1159"/>
              <a:gd name="T9" fmla="*/ 2147483647 h 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9"/>
              <a:gd name="T16" fmla="*/ 0 h 968"/>
              <a:gd name="T17" fmla="*/ 1159 w 1159"/>
              <a:gd name="T18" fmla="*/ 968 h 9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9" h="968">
                <a:moveTo>
                  <a:pt x="108" y="132"/>
                </a:moveTo>
                <a:cubicBezTo>
                  <a:pt x="0" y="246"/>
                  <a:pt x="116" y="696"/>
                  <a:pt x="276" y="816"/>
                </a:cubicBezTo>
                <a:cubicBezTo>
                  <a:pt x="436" y="936"/>
                  <a:pt x="977" y="968"/>
                  <a:pt x="1068" y="852"/>
                </a:cubicBezTo>
                <a:cubicBezTo>
                  <a:pt x="1159" y="736"/>
                  <a:pt x="982" y="240"/>
                  <a:pt x="822" y="120"/>
                </a:cubicBezTo>
                <a:cubicBezTo>
                  <a:pt x="662" y="0"/>
                  <a:pt x="216" y="18"/>
                  <a:pt x="108" y="132"/>
                </a:cubicBezTo>
                <a:close/>
              </a:path>
            </a:pathLst>
          </a:custGeom>
          <a:noFill/>
          <a:ln w="25400">
            <a:solidFill>
              <a:srgbClr val="FFC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Rounded Rectangle 14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PODAJANJE FUNKCIJ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85BD5BA-AEFD-48B7-8747-BA189B65FF66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44" grpId="0"/>
      <p:bldP spid="61445" grpId="0"/>
      <p:bldP spid="61449" grpId="0" animBg="1"/>
      <p:bldP spid="61450" grpId="0" animBg="1"/>
      <p:bldP spid="61451" grpId="0" animBg="1"/>
      <p:bldP spid="61452" grpId="0" animBg="1"/>
      <p:bldP spid="614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387350" y="457200"/>
            <a:ext cx="4032250" cy="4000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OBRATNE FUNKCIJE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990600" y="1524000"/>
            <a:ext cx="7488238" cy="4000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1600" b="1">
                <a:solidFill>
                  <a:srgbClr val="FF0000"/>
                </a:solidFill>
                <a:latin typeface="+mn-lt"/>
              </a:rPr>
              <a:t>Praslika</a:t>
            </a:r>
            <a:r>
              <a:rPr lang="en-US" sz="1600" b="1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sz="1600" b="1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sl-SI" sz="2000" baseline="46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-1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(b)=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{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sl-SI" sz="11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sl-SI" sz="110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A| f(a)=b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}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množica rešitev ena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be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f(a)=b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1600">
              <a:solidFill>
                <a:schemeClr val="tx2">
                  <a:lumMod val="60000"/>
                  <a:lumOff val="40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609600" y="2205038"/>
            <a:ext cx="8077200" cy="46196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Predpis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b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sz="24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↦</a:t>
            </a:r>
            <a:r>
              <a:rPr lang="sl-SI" sz="24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 </a:t>
            </a:r>
            <a:r>
              <a:rPr lang="sl-SI" sz="2000" baseline="46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-1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(b)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določa funkcijo, če imajo množice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 </a:t>
            </a:r>
            <a:r>
              <a:rPr lang="sl-SI" sz="2000" baseline="46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-1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(b)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natanko en element za vse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b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B.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611188" y="3200400"/>
            <a:ext cx="5327650" cy="1308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Tedaj je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sz="1600" b="1">
                <a:solidFill>
                  <a:srgbClr val="FF0000"/>
                </a:solidFill>
              </a:rPr>
              <a:t>bijektivna</a:t>
            </a:r>
            <a:r>
              <a:rPr lang="sl-SI" sz="1600" b="1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predpis</a:t>
            </a:r>
          </a:p>
          <a:p>
            <a:pPr>
              <a:spcBef>
                <a:spcPct val="50000"/>
              </a:spcBef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 </a:t>
            </a:r>
            <a:r>
              <a:rPr lang="sl-SI" sz="2000" baseline="46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-1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: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B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" pitchFamily="2" charset="2"/>
              </a:rPr>
              <a:t>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" pitchFamily="2" charset="2"/>
              </a:rPr>
              <a:t>A,   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b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sz="24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↦</a:t>
            </a:r>
            <a:r>
              <a:rPr lang="sl-SI" sz="24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 </a:t>
            </a:r>
            <a:r>
              <a:rPr lang="sl-SI" sz="2000" baseline="46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-1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b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" pitchFamily="2" charset="2"/>
              </a:rPr>
              <a:t> </a:t>
            </a:r>
            <a:endParaRPr lang="sl-SI" sz="160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 je </a:t>
            </a:r>
            <a:r>
              <a:rPr lang="sl-SI" sz="1600" b="1">
                <a:solidFill>
                  <a:srgbClr val="FF0000"/>
                </a:solidFill>
                <a:latin typeface="+mn-lt"/>
              </a:rPr>
              <a:t>obratna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(inverzna) funkcija</a:t>
            </a:r>
            <a:r>
              <a:rPr lang="sl-SI" sz="16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f.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609600" y="5257800"/>
            <a:ext cx="5486400" cy="5842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Kadar funkcija ni bijektivna, lahko včasih zožimo njeno domeno ali kodomeno in tako dobimo sorodno funkcijo, ki je bijektivna.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5943600" y="3200400"/>
            <a:ext cx="2362200" cy="1200150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je </a:t>
            </a:r>
            <a:r>
              <a:rPr lang="sl-SI" sz="1600" b="1">
                <a:solidFill>
                  <a:srgbClr val="FF0000"/>
                </a:solidFill>
                <a:latin typeface="+mn-lt"/>
              </a:rPr>
              <a:t>surjektivna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če imajo  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 </a:t>
            </a:r>
            <a:r>
              <a:rPr lang="sl-SI" sz="1600" baseline="46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-1</a:t>
            </a:r>
            <a:r>
              <a:rPr lang="en-US" sz="1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b</a:t>
            </a:r>
            <a:r>
              <a:rPr lang="en-US" sz="1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sz="1600" u="sng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vsaj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en element.</a:t>
            </a:r>
          </a:p>
          <a:p>
            <a:pPr>
              <a:spcBef>
                <a:spcPct val="50000"/>
              </a:spcBef>
              <a:defRPr/>
            </a:pP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je </a:t>
            </a:r>
            <a:r>
              <a:rPr lang="sl-SI" sz="1600" b="1">
                <a:solidFill>
                  <a:srgbClr val="FF0000"/>
                </a:solidFill>
                <a:latin typeface="+mn-lt"/>
              </a:rPr>
              <a:t>injektivna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če imajo     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 </a:t>
            </a:r>
            <a:r>
              <a:rPr lang="sl-SI" sz="1600" baseline="46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-1</a:t>
            </a:r>
            <a:r>
              <a:rPr lang="en-US" sz="1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</a:t>
            </a:r>
            <a:r>
              <a:rPr lang="en-US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b</a:t>
            </a:r>
            <a:r>
              <a:rPr lang="en-US" sz="1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sz="1600" u="sng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največ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en element.</a:t>
            </a:r>
          </a:p>
        </p:txBody>
      </p:sp>
      <p:sp>
        <p:nvSpPr>
          <p:cNvPr id="49160" name="Rectangle 10"/>
          <p:cNvSpPr>
            <a:spLocks noChangeArrowheads="1"/>
          </p:cNvSpPr>
          <p:nvPr/>
        </p:nvSpPr>
        <p:spPr bwMode="auto">
          <a:xfrm>
            <a:off x="685800" y="1066800"/>
            <a:ext cx="976313" cy="40163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 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:A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" pitchFamily="2" charset="2"/>
              </a:rPr>
              <a:t>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1" pitchFamily="2" charset="2"/>
              </a:rPr>
              <a:t>B</a:t>
            </a:r>
            <a:endParaRPr lang="sl-SI" sz="2000" i="1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  <a:sym typeface="Mathematica1" pitchFamily="2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0" name="Rectangle 9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" name="Rounded Rectangle 10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OBRATNE 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F292F7C-956F-4049-B0BC-E89679639311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/>
      <p:bldP spid="63492" grpId="0"/>
      <p:bldP spid="63493" grpId="0"/>
      <p:bldP spid="63494" grpId="0"/>
      <p:bldP spid="6349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827088" y="1557338"/>
            <a:ext cx="46101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Definicijsko obmo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čje, zaloga vrednosti</a:t>
            </a:r>
          </a:p>
          <a:p>
            <a:pPr marL="457200" indent="-457200">
              <a:buFontTx/>
              <a:buAutoNum type="arabicPeriod"/>
              <a:defRPr/>
            </a:pP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Naraščanje in padanje, ekstremi</a:t>
            </a:r>
          </a:p>
          <a:p>
            <a:pPr marL="457200" indent="-457200">
              <a:buFontTx/>
              <a:buAutoNum type="arabicPeriod"/>
              <a:defRPr/>
            </a:pP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Ukrivljenost</a:t>
            </a:r>
          </a:p>
          <a:p>
            <a:pPr marL="457200" indent="-457200">
              <a:buFontTx/>
              <a:buAutoNum type="arabicPeriod"/>
              <a:defRPr/>
            </a:pP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Trend na robu definicijskega območja</a:t>
            </a:r>
          </a:p>
          <a:p>
            <a:pPr marL="457200" indent="-457200">
              <a:buFontTx/>
              <a:buAutoNum type="arabicPeriod"/>
              <a:defRPr/>
            </a:pPr>
            <a:endParaRPr lang="sl-SI" sz="20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Periodičnost in simetrije</a:t>
            </a:r>
            <a:endParaRPr lang="en-GB" sz="20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04800" y="609600"/>
            <a:ext cx="5041900" cy="3698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b="1">
                <a:solidFill>
                  <a:srgbClr val="558ED5"/>
                </a:solidFill>
                <a:latin typeface="Calibri" pitchFamily="34" charset="0"/>
              </a:rPr>
              <a:t>ZNAČILNOSTI FUNKCIJE, KI SO RAZVIDNE IZ GRAFA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Rounded Rectangle 5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ZNAČILNOSTI </a:t>
            </a: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FUNKCIJ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18D7646-6A8B-4286-B4C8-70CB7ED34FD9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705475" y="1390650"/>
            <a:ext cx="76200" cy="2819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58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5105400" y="4210050"/>
            <a:ext cx="1295400" cy="76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587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81000" y="533400"/>
            <a:ext cx="7367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Definicijsko območje in zaloga vrednosti</a:t>
            </a:r>
            <a:endParaRPr lang="en-GB" sz="20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1306513" y="2438400"/>
          <a:ext cx="1614487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Equation" r:id="rId3" imgW="29683800" imgH="14201640" progId="Equation.DSMT4">
                  <p:embed/>
                </p:oleObj>
              </mc:Choice>
              <mc:Fallback>
                <p:oleObj name="Equation" r:id="rId3" imgW="29683800" imgH="1420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13" y="2438400"/>
                        <a:ext cx="1614487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1001713" y="5470525"/>
            <a:ext cx="6999287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rgbClr val="FF0000"/>
                </a:solidFill>
                <a:latin typeface="+mn-lt"/>
              </a:rPr>
              <a:t>Definicijsko območje </a:t>
            </a:r>
            <a:r>
              <a:rPr lang="en-US" i="1">
                <a:solidFill>
                  <a:srgbClr val="FF0000"/>
                </a:solidFill>
                <a:latin typeface="Georgia" pitchFamily="18" charset="0"/>
              </a:rPr>
              <a:t>D</a:t>
            </a:r>
            <a:r>
              <a:rPr lang="en-US" i="1" baseline="-25000">
                <a:solidFill>
                  <a:srgbClr val="FF0000"/>
                </a:solidFill>
                <a:latin typeface="Georgia" pitchFamily="18" charset="0"/>
              </a:rPr>
              <a:t>f</a:t>
            </a:r>
            <a:r>
              <a:rPr lang="en-US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>
                <a:solidFill>
                  <a:srgbClr val="FF0000"/>
                </a:solidFill>
                <a:latin typeface="+mn-lt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je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‘senca’ (tj. slika projekcije) grafa na osi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</a:t>
            </a:r>
            <a:r>
              <a:rPr lang="en-US">
                <a:solidFill>
                  <a:srgbClr val="FF0000"/>
                </a:solidFill>
                <a:latin typeface="+mn-lt"/>
              </a:rPr>
              <a:t>zaloga vrednosti </a:t>
            </a:r>
            <a:r>
              <a:rPr lang="en-US" i="1">
                <a:solidFill>
                  <a:srgbClr val="FF0000"/>
                </a:solidFill>
                <a:latin typeface="Georgia" pitchFamily="18" charset="0"/>
              </a:rPr>
              <a:t>Z</a:t>
            </a:r>
            <a:r>
              <a:rPr lang="en-US" i="1" baseline="-25000">
                <a:solidFill>
                  <a:srgbClr val="FF0000"/>
                </a:solidFill>
                <a:latin typeface="Georgia" pitchFamily="18" charset="0"/>
              </a:rPr>
              <a:t>f</a:t>
            </a:r>
            <a:r>
              <a:rPr lang="en-US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>
                <a:solidFill>
                  <a:srgbClr val="FF0000"/>
                </a:solidFill>
                <a:latin typeface="+mn-lt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pa je senca na osi 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y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657600" y="1295400"/>
            <a:ext cx="4191000" cy="3581400"/>
            <a:chOff x="1728" y="1632"/>
            <a:chExt cx="3456" cy="2448"/>
          </a:xfrm>
        </p:grpSpPr>
        <p:sp>
          <p:nvSpPr>
            <p:cNvPr id="7237" name="Line 10"/>
            <p:cNvSpPr>
              <a:spLocks noChangeShapeType="1"/>
            </p:cNvSpPr>
            <p:nvPr/>
          </p:nvSpPr>
          <p:spPr bwMode="auto">
            <a:xfrm>
              <a:off x="1728" y="3647"/>
              <a:ext cx="3456" cy="0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7238" name="Line 11"/>
            <p:cNvSpPr>
              <a:spLocks noChangeShapeType="1"/>
            </p:cNvSpPr>
            <p:nvPr/>
          </p:nvSpPr>
          <p:spPr bwMode="auto">
            <a:xfrm flipV="1">
              <a:off x="3456" y="1632"/>
              <a:ext cx="0" cy="2448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7239" name="Line 12"/>
            <p:cNvSpPr>
              <a:spLocks noChangeShapeType="1"/>
            </p:cNvSpPr>
            <p:nvPr/>
          </p:nvSpPr>
          <p:spPr bwMode="auto">
            <a:xfrm>
              <a:off x="3984" y="3600"/>
              <a:ext cx="0" cy="96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7240" name="Line 13"/>
            <p:cNvSpPr>
              <a:spLocks noChangeShapeType="1"/>
            </p:cNvSpPr>
            <p:nvPr/>
          </p:nvSpPr>
          <p:spPr bwMode="auto">
            <a:xfrm>
              <a:off x="4560" y="3600"/>
              <a:ext cx="0" cy="96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10306" name="Line 14"/>
            <p:cNvSpPr>
              <a:spLocks noChangeShapeType="1"/>
            </p:cNvSpPr>
            <p:nvPr/>
          </p:nvSpPr>
          <p:spPr bwMode="auto">
            <a:xfrm>
              <a:off x="5088" y="3600"/>
              <a:ext cx="0" cy="92"/>
            </a:xfrm>
            <a:prstGeom prst="line">
              <a:avLst/>
            </a:prstGeom>
            <a:noFill/>
            <a:ln w="158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7242" name="Line 15"/>
            <p:cNvSpPr>
              <a:spLocks noChangeShapeType="1"/>
            </p:cNvSpPr>
            <p:nvPr/>
          </p:nvSpPr>
          <p:spPr bwMode="auto">
            <a:xfrm>
              <a:off x="2900" y="3600"/>
              <a:ext cx="0" cy="96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7243" name="Line 16"/>
            <p:cNvSpPr>
              <a:spLocks noChangeShapeType="1"/>
            </p:cNvSpPr>
            <p:nvPr/>
          </p:nvSpPr>
          <p:spPr bwMode="auto">
            <a:xfrm>
              <a:off x="2352" y="3600"/>
              <a:ext cx="0" cy="96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7244" name="Line 17"/>
            <p:cNvSpPr>
              <a:spLocks noChangeShapeType="1"/>
            </p:cNvSpPr>
            <p:nvPr/>
          </p:nvSpPr>
          <p:spPr bwMode="auto">
            <a:xfrm>
              <a:off x="1824" y="3600"/>
              <a:ext cx="0" cy="96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7245" name="Line 18"/>
            <p:cNvSpPr>
              <a:spLocks noChangeShapeType="1"/>
            </p:cNvSpPr>
            <p:nvPr/>
          </p:nvSpPr>
          <p:spPr bwMode="auto">
            <a:xfrm>
              <a:off x="3408" y="3264"/>
              <a:ext cx="96" cy="0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7246" name="Line 19"/>
            <p:cNvSpPr>
              <a:spLocks noChangeShapeType="1"/>
            </p:cNvSpPr>
            <p:nvPr/>
          </p:nvSpPr>
          <p:spPr bwMode="auto">
            <a:xfrm>
              <a:off x="3408" y="2895"/>
              <a:ext cx="96" cy="0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7247" name="Line 20"/>
            <p:cNvSpPr>
              <a:spLocks noChangeShapeType="1"/>
            </p:cNvSpPr>
            <p:nvPr/>
          </p:nvSpPr>
          <p:spPr bwMode="auto">
            <a:xfrm>
              <a:off x="3408" y="2544"/>
              <a:ext cx="96" cy="0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7248" name="Line 21"/>
            <p:cNvSpPr>
              <a:spLocks noChangeShapeType="1"/>
            </p:cNvSpPr>
            <p:nvPr/>
          </p:nvSpPr>
          <p:spPr bwMode="auto">
            <a:xfrm>
              <a:off x="3408" y="2160"/>
              <a:ext cx="96" cy="0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7249" name="Line 22"/>
            <p:cNvSpPr>
              <a:spLocks noChangeShapeType="1"/>
            </p:cNvSpPr>
            <p:nvPr/>
          </p:nvSpPr>
          <p:spPr bwMode="auto">
            <a:xfrm>
              <a:off x="3408" y="1814"/>
              <a:ext cx="96" cy="0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7250" name="Line 23"/>
            <p:cNvSpPr>
              <a:spLocks noChangeShapeType="1"/>
            </p:cNvSpPr>
            <p:nvPr/>
          </p:nvSpPr>
          <p:spPr bwMode="auto">
            <a:xfrm>
              <a:off x="3408" y="3994"/>
              <a:ext cx="96" cy="0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7251" name="Freeform 24"/>
            <p:cNvSpPr>
              <a:spLocks/>
            </p:cNvSpPr>
            <p:nvPr/>
          </p:nvSpPr>
          <p:spPr bwMode="auto">
            <a:xfrm>
              <a:off x="2902" y="1632"/>
              <a:ext cx="1046" cy="2005"/>
            </a:xfrm>
            <a:custGeom>
              <a:avLst/>
              <a:gdLst>
                <a:gd name="T0" fmla="*/ 0 w 1046"/>
                <a:gd name="T1" fmla="*/ 2005 h 2005"/>
                <a:gd name="T2" fmla="*/ 95 w 1046"/>
                <a:gd name="T3" fmla="*/ 1813 h 2005"/>
                <a:gd name="T4" fmla="*/ 554 w 1046"/>
                <a:gd name="T5" fmla="*/ 1632 h 2005"/>
                <a:gd name="T6" fmla="*/ 918 w 1046"/>
                <a:gd name="T7" fmla="*/ 1147 h 2005"/>
                <a:gd name="T8" fmla="*/ 1046 w 1046"/>
                <a:gd name="T9" fmla="*/ 0 h 20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6"/>
                <a:gd name="T16" fmla="*/ 0 h 2005"/>
                <a:gd name="T17" fmla="*/ 1046 w 1046"/>
                <a:gd name="T18" fmla="*/ 2005 h 20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6" h="2005">
                  <a:moveTo>
                    <a:pt x="0" y="2005"/>
                  </a:moveTo>
                  <a:cubicBezTo>
                    <a:pt x="16" y="1973"/>
                    <a:pt x="3" y="1875"/>
                    <a:pt x="95" y="1813"/>
                  </a:cubicBezTo>
                  <a:cubicBezTo>
                    <a:pt x="187" y="1751"/>
                    <a:pt x="389" y="1701"/>
                    <a:pt x="554" y="1632"/>
                  </a:cubicBezTo>
                  <a:cubicBezTo>
                    <a:pt x="719" y="1563"/>
                    <a:pt x="836" y="1419"/>
                    <a:pt x="918" y="1147"/>
                  </a:cubicBezTo>
                  <a:cubicBezTo>
                    <a:pt x="1000" y="875"/>
                    <a:pt x="1019" y="239"/>
                    <a:pt x="1046" y="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7252" name="Text Box 25"/>
            <p:cNvSpPr txBox="1">
              <a:spLocks noChangeArrowheads="1"/>
            </p:cNvSpPr>
            <p:nvPr/>
          </p:nvSpPr>
          <p:spPr bwMode="auto">
            <a:xfrm>
              <a:off x="3888" y="3696"/>
              <a:ext cx="192" cy="23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1</a:t>
              </a:r>
              <a:endParaRPr lang="sl-SI" sz="1600">
                <a:latin typeface="Times New Roman" pitchFamily="18" charset="0"/>
              </a:endParaRPr>
            </a:p>
          </p:txBody>
        </p:sp>
        <p:sp>
          <p:nvSpPr>
            <p:cNvPr id="7253" name="Text Box 26"/>
            <p:cNvSpPr txBox="1">
              <a:spLocks noChangeArrowheads="1"/>
            </p:cNvSpPr>
            <p:nvPr/>
          </p:nvSpPr>
          <p:spPr bwMode="auto">
            <a:xfrm>
              <a:off x="3504" y="3148"/>
              <a:ext cx="192" cy="23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1</a:t>
              </a:r>
              <a:endParaRPr lang="sl-SI" sz="1600">
                <a:latin typeface="Times New Roman" pitchFamily="18" charset="0"/>
              </a:endParaRP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5181600" y="3962400"/>
            <a:ext cx="1143000" cy="228600"/>
            <a:chOff x="2688" y="1536"/>
            <a:chExt cx="720" cy="144"/>
          </a:xfrm>
        </p:grpSpPr>
        <p:sp>
          <p:nvSpPr>
            <p:cNvPr id="10286" name="Line 28"/>
            <p:cNvSpPr>
              <a:spLocks noChangeShapeType="1"/>
            </p:cNvSpPr>
            <p:nvPr/>
          </p:nvSpPr>
          <p:spPr bwMode="auto">
            <a:xfrm>
              <a:off x="2688" y="1536"/>
              <a:ext cx="0" cy="144"/>
            </a:xfrm>
            <a:prstGeom prst="line">
              <a:avLst/>
            </a:prstGeom>
            <a:noFill/>
            <a:ln w="158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 type="arrow" w="sm" len="sm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10287" name="Line 29"/>
            <p:cNvSpPr>
              <a:spLocks noChangeShapeType="1"/>
            </p:cNvSpPr>
            <p:nvPr/>
          </p:nvSpPr>
          <p:spPr bwMode="auto">
            <a:xfrm>
              <a:off x="2736" y="1536"/>
              <a:ext cx="0" cy="144"/>
            </a:xfrm>
            <a:prstGeom prst="line">
              <a:avLst/>
            </a:prstGeom>
            <a:noFill/>
            <a:ln w="158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 type="arrow" w="sm" len="sm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10288" name="Line 30"/>
            <p:cNvSpPr>
              <a:spLocks noChangeShapeType="1"/>
            </p:cNvSpPr>
            <p:nvPr/>
          </p:nvSpPr>
          <p:spPr bwMode="auto">
            <a:xfrm>
              <a:off x="2784" y="1536"/>
              <a:ext cx="0" cy="144"/>
            </a:xfrm>
            <a:prstGeom prst="line">
              <a:avLst/>
            </a:prstGeom>
            <a:noFill/>
            <a:ln w="158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 type="arrow" w="sm" len="sm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10289" name="Line 31"/>
            <p:cNvSpPr>
              <a:spLocks noChangeShapeType="1"/>
            </p:cNvSpPr>
            <p:nvPr/>
          </p:nvSpPr>
          <p:spPr bwMode="auto">
            <a:xfrm>
              <a:off x="2832" y="1536"/>
              <a:ext cx="0" cy="144"/>
            </a:xfrm>
            <a:prstGeom prst="line">
              <a:avLst/>
            </a:prstGeom>
            <a:noFill/>
            <a:ln w="158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 type="arrow" w="sm" len="sm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10290" name="Line 32"/>
            <p:cNvSpPr>
              <a:spLocks noChangeShapeType="1"/>
            </p:cNvSpPr>
            <p:nvPr/>
          </p:nvSpPr>
          <p:spPr bwMode="auto">
            <a:xfrm>
              <a:off x="2880" y="1536"/>
              <a:ext cx="0" cy="144"/>
            </a:xfrm>
            <a:prstGeom prst="line">
              <a:avLst/>
            </a:prstGeom>
            <a:noFill/>
            <a:ln w="158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 type="arrow" w="sm" len="sm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10291" name="Line 33"/>
            <p:cNvSpPr>
              <a:spLocks noChangeShapeType="1"/>
            </p:cNvSpPr>
            <p:nvPr/>
          </p:nvSpPr>
          <p:spPr bwMode="auto">
            <a:xfrm>
              <a:off x="2928" y="1536"/>
              <a:ext cx="0" cy="144"/>
            </a:xfrm>
            <a:prstGeom prst="line">
              <a:avLst/>
            </a:prstGeom>
            <a:noFill/>
            <a:ln w="158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 type="arrow" w="sm" len="sm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10292" name="Line 34"/>
            <p:cNvSpPr>
              <a:spLocks noChangeShapeType="1"/>
            </p:cNvSpPr>
            <p:nvPr/>
          </p:nvSpPr>
          <p:spPr bwMode="auto">
            <a:xfrm>
              <a:off x="2976" y="1536"/>
              <a:ext cx="0" cy="144"/>
            </a:xfrm>
            <a:prstGeom prst="line">
              <a:avLst/>
            </a:prstGeom>
            <a:noFill/>
            <a:ln w="158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 type="arrow" w="sm" len="sm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10293" name="Line 35"/>
            <p:cNvSpPr>
              <a:spLocks noChangeShapeType="1"/>
            </p:cNvSpPr>
            <p:nvPr/>
          </p:nvSpPr>
          <p:spPr bwMode="auto">
            <a:xfrm>
              <a:off x="3024" y="1536"/>
              <a:ext cx="0" cy="144"/>
            </a:xfrm>
            <a:prstGeom prst="line">
              <a:avLst/>
            </a:prstGeom>
            <a:noFill/>
            <a:ln w="158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 type="arrow" w="sm" len="sm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10294" name="Line 36"/>
            <p:cNvSpPr>
              <a:spLocks noChangeShapeType="1"/>
            </p:cNvSpPr>
            <p:nvPr/>
          </p:nvSpPr>
          <p:spPr bwMode="auto">
            <a:xfrm>
              <a:off x="3072" y="1536"/>
              <a:ext cx="0" cy="144"/>
            </a:xfrm>
            <a:prstGeom prst="line">
              <a:avLst/>
            </a:prstGeom>
            <a:noFill/>
            <a:ln w="158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 type="arrow" w="sm" len="sm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10295" name="Line 37"/>
            <p:cNvSpPr>
              <a:spLocks noChangeShapeType="1"/>
            </p:cNvSpPr>
            <p:nvPr/>
          </p:nvSpPr>
          <p:spPr bwMode="auto">
            <a:xfrm>
              <a:off x="3120" y="1536"/>
              <a:ext cx="0" cy="144"/>
            </a:xfrm>
            <a:prstGeom prst="line">
              <a:avLst/>
            </a:prstGeom>
            <a:noFill/>
            <a:ln w="158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 type="arrow" w="sm" len="sm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10296" name="Line 38"/>
            <p:cNvSpPr>
              <a:spLocks noChangeShapeType="1"/>
            </p:cNvSpPr>
            <p:nvPr/>
          </p:nvSpPr>
          <p:spPr bwMode="auto">
            <a:xfrm>
              <a:off x="3168" y="1536"/>
              <a:ext cx="0" cy="144"/>
            </a:xfrm>
            <a:prstGeom prst="line">
              <a:avLst/>
            </a:prstGeom>
            <a:noFill/>
            <a:ln w="158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 type="arrow" w="sm" len="sm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10297" name="Line 39"/>
            <p:cNvSpPr>
              <a:spLocks noChangeShapeType="1"/>
            </p:cNvSpPr>
            <p:nvPr/>
          </p:nvSpPr>
          <p:spPr bwMode="auto">
            <a:xfrm>
              <a:off x="3216" y="1536"/>
              <a:ext cx="0" cy="144"/>
            </a:xfrm>
            <a:prstGeom prst="line">
              <a:avLst/>
            </a:prstGeom>
            <a:noFill/>
            <a:ln w="158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 type="arrow" w="sm" len="sm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10298" name="Line 40"/>
            <p:cNvSpPr>
              <a:spLocks noChangeShapeType="1"/>
            </p:cNvSpPr>
            <p:nvPr/>
          </p:nvSpPr>
          <p:spPr bwMode="auto">
            <a:xfrm>
              <a:off x="3264" y="1536"/>
              <a:ext cx="0" cy="144"/>
            </a:xfrm>
            <a:prstGeom prst="line">
              <a:avLst/>
            </a:prstGeom>
            <a:noFill/>
            <a:ln w="158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 type="arrow" w="sm" len="sm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10299" name="Line 41"/>
            <p:cNvSpPr>
              <a:spLocks noChangeShapeType="1"/>
            </p:cNvSpPr>
            <p:nvPr/>
          </p:nvSpPr>
          <p:spPr bwMode="auto">
            <a:xfrm>
              <a:off x="3312" y="1536"/>
              <a:ext cx="0" cy="144"/>
            </a:xfrm>
            <a:prstGeom prst="line">
              <a:avLst/>
            </a:prstGeom>
            <a:noFill/>
            <a:ln w="158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 type="arrow" w="sm" len="sm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10300" name="Line 42"/>
            <p:cNvSpPr>
              <a:spLocks noChangeShapeType="1"/>
            </p:cNvSpPr>
            <p:nvPr/>
          </p:nvSpPr>
          <p:spPr bwMode="auto">
            <a:xfrm>
              <a:off x="3360" y="1536"/>
              <a:ext cx="0" cy="144"/>
            </a:xfrm>
            <a:prstGeom prst="line">
              <a:avLst/>
            </a:prstGeom>
            <a:noFill/>
            <a:ln w="158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 type="arrow" w="sm" len="sm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10301" name="Line 43"/>
            <p:cNvSpPr>
              <a:spLocks noChangeShapeType="1"/>
            </p:cNvSpPr>
            <p:nvPr/>
          </p:nvSpPr>
          <p:spPr bwMode="auto">
            <a:xfrm>
              <a:off x="3408" y="1536"/>
              <a:ext cx="0" cy="144"/>
            </a:xfrm>
            <a:prstGeom prst="line">
              <a:avLst/>
            </a:prstGeom>
            <a:noFill/>
            <a:ln w="1587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 type="arrow" w="sm" len="sm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</p:grpSp>
      <p:graphicFrame>
        <p:nvGraphicFramePr>
          <p:cNvPr id="44076" name="Object 44"/>
          <p:cNvGraphicFramePr>
            <a:graphicFrameLocks noChangeAspect="1"/>
          </p:cNvGraphicFramePr>
          <p:nvPr/>
        </p:nvGraphicFramePr>
        <p:xfrm>
          <a:off x="5087938" y="4343400"/>
          <a:ext cx="10255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Equation" r:id="rId5" imgW="23988600" imgH="7703640" progId="Equation.DSMT4">
                  <p:embed/>
                </p:oleObj>
              </mc:Choice>
              <mc:Fallback>
                <p:oleObj name="Equation" r:id="rId5" imgW="23988600" imgH="7703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8" y="4343400"/>
                        <a:ext cx="1025525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5"/>
          <p:cNvGrpSpPr>
            <a:grpSpLocks/>
          </p:cNvGrpSpPr>
          <p:nvPr/>
        </p:nvGrpSpPr>
        <p:grpSpPr bwMode="auto">
          <a:xfrm rot="5400000">
            <a:off x="4705350" y="2600325"/>
            <a:ext cx="2819400" cy="228600"/>
            <a:chOff x="4272" y="1488"/>
            <a:chExt cx="1488" cy="144"/>
          </a:xfrm>
        </p:grpSpPr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4272" y="1488"/>
              <a:ext cx="720" cy="144"/>
              <a:chOff x="2688" y="1536"/>
              <a:chExt cx="720" cy="144"/>
            </a:xfrm>
          </p:grpSpPr>
          <p:sp>
            <p:nvSpPr>
              <p:cNvPr id="10270" name="Line 47"/>
              <p:cNvSpPr>
                <a:spLocks noChangeShapeType="1"/>
              </p:cNvSpPr>
              <p:nvPr/>
            </p:nvSpPr>
            <p:spPr bwMode="auto">
              <a:xfrm>
                <a:off x="2688" y="1536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 type="arrow" w="sm" len="sm"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0271" name="Line 48"/>
              <p:cNvSpPr>
                <a:spLocks noChangeShapeType="1"/>
              </p:cNvSpPr>
              <p:nvPr/>
            </p:nvSpPr>
            <p:spPr bwMode="auto">
              <a:xfrm>
                <a:off x="2736" y="1536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 type="arrow" w="sm" len="sm"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0272" name="Line 49"/>
              <p:cNvSpPr>
                <a:spLocks noChangeShapeType="1"/>
              </p:cNvSpPr>
              <p:nvPr/>
            </p:nvSpPr>
            <p:spPr bwMode="auto">
              <a:xfrm>
                <a:off x="2784" y="1536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 type="arrow" w="sm" len="sm"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0273" name="Line 50"/>
              <p:cNvSpPr>
                <a:spLocks noChangeShapeType="1"/>
              </p:cNvSpPr>
              <p:nvPr/>
            </p:nvSpPr>
            <p:spPr bwMode="auto">
              <a:xfrm>
                <a:off x="2832" y="1536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 type="arrow" w="sm" len="sm"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0274" name="Line 51"/>
              <p:cNvSpPr>
                <a:spLocks noChangeShapeType="1"/>
              </p:cNvSpPr>
              <p:nvPr/>
            </p:nvSpPr>
            <p:spPr bwMode="auto">
              <a:xfrm>
                <a:off x="2880" y="1536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 type="arrow" w="sm" len="sm"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0275" name="Line 52"/>
              <p:cNvSpPr>
                <a:spLocks noChangeShapeType="1"/>
              </p:cNvSpPr>
              <p:nvPr/>
            </p:nvSpPr>
            <p:spPr bwMode="auto">
              <a:xfrm>
                <a:off x="2928" y="1536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 type="arrow" w="sm" len="sm"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0276" name="Line 53"/>
              <p:cNvSpPr>
                <a:spLocks noChangeShapeType="1"/>
              </p:cNvSpPr>
              <p:nvPr/>
            </p:nvSpPr>
            <p:spPr bwMode="auto">
              <a:xfrm>
                <a:off x="2976" y="1536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 type="arrow" w="sm" len="sm"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0277" name="Line 54"/>
              <p:cNvSpPr>
                <a:spLocks noChangeShapeType="1"/>
              </p:cNvSpPr>
              <p:nvPr/>
            </p:nvSpPr>
            <p:spPr bwMode="auto">
              <a:xfrm>
                <a:off x="3024" y="1536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 type="arrow" w="sm" len="sm"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0278" name="Line 55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 type="arrow" w="sm" len="sm"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0279" name="Line 56"/>
              <p:cNvSpPr>
                <a:spLocks noChangeShapeType="1"/>
              </p:cNvSpPr>
              <p:nvPr/>
            </p:nvSpPr>
            <p:spPr bwMode="auto">
              <a:xfrm>
                <a:off x="3119" y="1536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 type="arrow" w="sm" len="sm"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0280" name="Line 57"/>
              <p:cNvSpPr>
                <a:spLocks noChangeShapeType="1"/>
              </p:cNvSpPr>
              <p:nvPr/>
            </p:nvSpPr>
            <p:spPr bwMode="auto">
              <a:xfrm>
                <a:off x="3168" y="1536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 type="arrow" w="sm" len="sm"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0281" name="Line 58"/>
              <p:cNvSpPr>
                <a:spLocks noChangeShapeType="1"/>
              </p:cNvSpPr>
              <p:nvPr/>
            </p:nvSpPr>
            <p:spPr bwMode="auto">
              <a:xfrm>
                <a:off x="3216" y="1536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 type="arrow" w="sm" len="sm"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0282" name="Line 59"/>
              <p:cNvSpPr>
                <a:spLocks noChangeShapeType="1"/>
              </p:cNvSpPr>
              <p:nvPr/>
            </p:nvSpPr>
            <p:spPr bwMode="auto">
              <a:xfrm>
                <a:off x="3264" y="1536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 type="arrow" w="sm" len="sm"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0283" name="Line 60"/>
              <p:cNvSpPr>
                <a:spLocks noChangeShapeType="1"/>
              </p:cNvSpPr>
              <p:nvPr/>
            </p:nvSpPr>
            <p:spPr bwMode="auto">
              <a:xfrm>
                <a:off x="3311" y="1536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 type="arrow" w="sm" len="sm"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0284" name="Line 61"/>
              <p:cNvSpPr>
                <a:spLocks noChangeShapeType="1"/>
              </p:cNvSpPr>
              <p:nvPr/>
            </p:nvSpPr>
            <p:spPr bwMode="auto">
              <a:xfrm>
                <a:off x="3360" y="1536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 type="arrow" w="sm" len="sm"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0285" name="Line 62"/>
              <p:cNvSpPr>
                <a:spLocks noChangeShapeType="1"/>
              </p:cNvSpPr>
              <p:nvPr/>
            </p:nvSpPr>
            <p:spPr bwMode="auto">
              <a:xfrm>
                <a:off x="3408" y="1536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 type="arrow" w="sm" len="sm"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</p:grpSp>
        <p:grpSp>
          <p:nvGrpSpPr>
            <p:cNvPr id="6" name="Group 63"/>
            <p:cNvGrpSpPr>
              <a:grpSpLocks/>
            </p:cNvGrpSpPr>
            <p:nvPr/>
          </p:nvGrpSpPr>
          <p:grpSpPr bwMode="auto">
            <a:xfrm>
              <a:off x="5040" y="1488"/>
              <a:ext cx="720" cy="144"/>
              <a:chOff x="2688" y="1536"/>
              <a:chExt cx="720" cy="144"/>
            </a:xfrm>
          </p:grpSpPr>
          <p:sp>
            <p:nvSpPr>
              <p:cNvPr id="10254" name="Line 64"/>
              <p:cNvSpPr>
                <a:spLocks noChangeShapeType="1"/>
              </p:cNvSpPr>
              <p:nvPr/>
            </p:nvSpPr>
            <p:spPr bwMode="auto">
              <a:xfrm>
                <a:off x="2688" y="1536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 type="arrow" w="sm" len="sm"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0255" name="Line 65"/>
              <p:cNvSpPr>
                <a:spLocks noChangeShapeType="1"/>
              </p:cNvSpPr>
              <p:nvPr/>
            </p:nvSpPr>
            <p:spPr bwMode="auto">
              <a:xfrm>
                <a:off x="2736" y="1536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 type="arrow" w="sm" len="sm"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0256" name="Line 66"/>
              <p:cNvSpPr>
                <a:spLocks noChangeShapeType="1"/>
              </p:cNvSpPr>
              <p:nvPr/>
            </p:nvSpPr>
            <p:spPr bwMode="auto">
              <a:xfrm>
                <a:off x="2785" y="1536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 type="arrow" w="sm" len="sm"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0257" name="Line 67"/>
              <p:cNvSpPr>
                <a:spLocks noChangeShapeType="1"/>
              </p:cNvSpPr>
              <p:nvPr/>
            </p:nvSpPr>
            <p:spPr bwMode="auto">
              <a:xfrm>
                <a:off x="2832" y="1536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 type="arrow" w="sm" len="sm"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0258" name="Line 68"/>
              <p:cNvSpPr>
                <a:spLocks noChangeShapeType="1"/>
              </p:cNvSpPr>
              <p:nvPr/>
            </p:nvSpPr>
            <p:spPr bwMode="auto">
              <a:xfrm>
                <a:off x="2880" y="1536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 type="arrow" w="sm" len="sm"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0259" name="Line 69"/>
              <p:cNvSpPr>
                <a:spLocks noChangeShapeType="1"/>
              </p:cNvSpPr>
              <p:nvPr/>
            </p:nvSpPr>
            <p:spPr bwMode="auto">
              <a:xfrm>
                <a:off x="2928" y="1536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 type="arrow" w="sm" len="sm"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0260" name="Line 70"/>
              <p:cNvSpPr>
                <a:spLocks noChangeShapeType="1"/>
              </p:cNvSpPr>
              <p:nvPr/>
            </p:nvSpPr>
            <p:spPr bwMode="auto">
              <a:xfrm>
                <a:off x="2977" y="1536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 type="arrow" w="sm" len="sm"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0261" name="Line 71"/>
              <p:cNvSpPr>
                <a:spLocks noChangeShapeType="1"/>
              </p:cNvSpPr>
              <p:nvPr/>
            </p:nvSpPr>
            <p:spPr bwMode="auto">
              <a:xfrm>
                <a:off x="3024" y="1536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 type="arrow" w="sm" len="sm"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0262" name="Line 72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 type="arrow" w="sm" len="sm"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0263" name="Line 73"/>
              <p:cNvSpPr>
                <a:spLocks noChangeShapeType="1"/>
              </p:cNvSpPr>
              <p:nvPr/>
            </p:nvSpPr>
            <p:spPr bwMode="auto">
              <a:xfrm>
                <a:off x="3120" y="1536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 type="arrow" w="sm" len="sm"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0264" name="Line 74"/>
              <p:cNvSpPr>
                <a:spLocks noChangeShapeType="1"/>
              </p:cNvSpPr>
              <p:nvPr/>
            </p:nvSpPr>
            <p:spPr bwMode="auto">
              <a:xfrm>
                <a:off x="3168" y="1536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 type="arrow" w="sm" len="sm"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0265" name="Line 75"/>
              <p:cNvSpPr>
                <a:spLocks noChangeShapeType="1"/>
              </p:cNvSpPr>
              <p:nvPr/>
            </p:nvSpPr>
            <p:spPr bwMode="auto">
              <a:xfrm>
                <a:off x="3216" y="1536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 type="arrow" w="sm" len="sm"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0266" name="Line 76"/>
              <p:cNvSpPr>
                <a:spLocks noChangeShapeType="1"/>
              </p:cNvSpPr>
              <p:nvPr/>
            </p:nvSpPr>
            <p:spPr bwMode="auto">
              <a:xfrm>
                <a:off x="3264" y="1536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 type="arrow" w="sm" len="sm"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0267" name="Line 77"/>
              <p:cNvSpPr>
                <a:spLocks noChangeShapeType="1"/>
              </p:cNvSpPr>
              <p:nvPr/>
            </p:nvSpPr>
            <p:spPr bwMode="auto">
              <a:xfrm>
                <a:off x="3312" y="1536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 type="arrow" w="sm" len="sm"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0268" name="Line 78"/>
              <p:cNvSpPr>
                <a:spLocks noChangeShapeType="1"/>
              </p:cNvSpPr>
              <p:nvPr/>
            </p:nvSpPr>
            <p:spPr bwMode="auto">
              <a:xfrm>
                <a:off x="3360" y="1536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 type="arrow" w="sm" len="sm"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0269" name="Line 79"/>
              <p:cNvSpPr>
                <a:spLocks noChangeShapeType="1"/>
              </p:cNvSpPr>
              <p:nvPr/>
            </p:nvSpPr>
            <p:spPr bwMode="auto">
              <a:xfrm>
                <a:off x="3408" y="1536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 type="arrow" w="sm" len="sm"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</p:grpSp>
      </p:grpSp>
      <p:graphicFrame>
        <p:nvGraphicFramePr>
          <p:cNvPr id="44112" name="Object 80"/>
          <p:cNvGraphicFramePr>
            <a:graphicFrameLocks noChangeAspect="1"/>
          </p:cNvGraphicFramePr>
          <p:nvPr/>
        </p:nvGraphicFramePr>
        <p:xfrm>
          <a:off x="4359275" y="2262188"/>
          <a:ext cx="1112838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Equation" r:id="rId7" imgW="26022600" imgH="7703640" progId="Equation.DSMT4">
                  <p:embed/>
                </p:oleObj>
              </mc:Choice>
              <mc:Fallback>
                <p:oleObj name="Equation" r:id="rId7" imgW="26022600" imgH="7703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275" y="2262188"/>
                        <a:ext cx="1112838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tangle 78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0" name="Rectangle 79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1" name="Rounded Rectangle 80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3" name="TextBox 82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ZNAČILNOSTI </a:t>
            </a: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FUNKCIJ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5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1839C9A-513B-45C8-9243-17E9E337E497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37" grpId="0" animBg="1"/>
      <p:bldP spid="44038" grpId="0"/>
      <p:bldP spid="440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71925"/>
            <a:ext cx="25146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 descr="slika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800" y="4005263"/>
            <a:ext cx="2717800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533400" y="533400"/>
            <a:ext cx="3436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Nara</a:t>
            </a: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ščanje in padanje funkcije</a:t>
            </a:r>
            <a:endParaRPr lang="en-GB" sz="20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7308850" y="4508500"/>
            <a:ext cx="18002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 stalni temperaturi je tlak padajo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ča funkcija prostornine. 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3810000" y="5181600"/>
            <a:ext cx="576263" cy="0"/>
          </a:xfrm>
          <a:prstGeom prst="line">
            <a:avLst/>
          </a:prstGeom>
          <a:noFill/>
          <a:ln w="25400">
            <a:solidFill>
              <a:schemeClr val="tx2">
                <a:lumMod val="40000"/>
                <a:lumOff val="60000"/>
              </a:schemeClr>
            </a:solidFill>
            <a:round/>
            <a:headEnd/>
            <a:tailEnd type="arrow" w="med" len="med"/>
          </a:ln>
        </p:spPr>
        <p:txBody>
          <a:bodyPr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l-SI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09600" y="1219200"/>
            <a:ext cx="3429000" cy="2133600"/>
            <a:chOff x="240" y="720"/>
            <a:chExt cx="2160" cy="1344"/>
          </a:xfrm>
        </p:grpSpPr>
        <p:sp>
          <p:nvSpPr>
            <p:cNvPr id="37903" name="Text Box 11"/>
            <p:cNvSpPr txBox="1">
              <a:spLocks noChangeArrowheads="1"/>
            </p:cNvSpPr>
            <p:nvPr/>
          </p:nvSpPr>
          <p:spPr bwMode="auto">
            <a:xfrm>
              <a:off x="240" y="748"/>
              <a:ext cx="10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sl-SI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naraščajoča</a:t>
              </a:r>
              <a:endParaRPr lang="en-GB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37905" name="Line 21"/>
            <p:cNvSpPr>
              <a:spLocks noChangeShapeType="1"/>
            </p:cNvSpPr>
            <p:nvPr/>
          </p:nvSpPr>
          <p:spPr bwMode="auto">
            <a:xfrm>
              <a:off x="576" y="1488"/>
              <a:ext cx="1824" cy="0"/>
            </a:xfrm>
            <a:prstGeom prst="line">
              <a:avLst/>
            </a:prstGeom>
            <a:noFill/>
            <a:ln w="158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37906" name="Line 22"/>
            <p:cNvSpPr>
              <a:spLocks noChangeShapeType="1"/>
            </p:cNvSpPr>
            <p:nvPr/>
          </p:nvSpPr>
          <p:spPr bwMode="auto">
            <a:xfrm flipV="1">
              <a:off x="1392" y="720"/>
              <a:ext cx="0" cy="1344"/>
            </a:xfrm>
            <a:prstGeom prst="line">
              <a:avLst/>
            </a:prstGeom>
            <a:noFill/>
            <a:ln w="158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28697" name="Freeform 20"/>
            <p:cNvSpPr>
              <a:spLocks/>
            </p:cNvSpPr>
            <p:nvPr/>
          </p:nvSpPr>
          <p:spPr bwMode="auto">
            <a:xfrm>
              <a:off x="672" y="861"/>
              <a:ext cx="1532" cy="1122"/>
            </a:xfrm>
            <a:custGeom>
              <a:avLst/>
              <a:gdLst>
                <a:gd name="T0" fmla="*/ 0 w 1532"/>
                <a:gd name="T1" fmla="*/ 1122 h 1122"/>
                <a:gd name="T2" fmla="*/ 634 w 1532"/>
                <a:gd name="T3" fmla="*/ 879 h 1122"/>
                <a:gd name="T4" fmla="*/ 844 w 1532"/>
                <a:gd name="T5" fmla="*/ 321 h 1122"/>
                <a:gd name="T6" fmla="*/ 1532 w 1532"/>
                <a:gd name="T7" fmla="*/ 0 h 11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32"/>
                <a:gd name="T13" fmla="*/ 0 h 1122"/>
                <a:gd name="T14" fmla="*/ 1532 w 1532"/>
                <a:gd name="T15" fmla="*/ 1122 h 11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32" h="1122">
                  <a:moveTo>
                    <a:pt x="0" y="1122"/>
                  </a:moveTo>
                  <a:cubicBezTo>
                    <a:pt x="106" y="1082"/>
                    <a:pt x="493" y="1013"/>
                    <a:pt x="634" y="879"/>
                  </a:cubicBezTo>
                  <a:cubicBezTo>
                    <a:pt x="775" y="745"/>
                    <a:pt x="694" y="467"/>
                    <a:pt x="844" y="321"/>
                  </a:cubicBezTo>
                  <a:cubicBezTo>
                    <a:pt x="994" y="175"/>
                    <a:pt x="1389" y="67"/>
                    <a:pt x="1532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l-SI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5334000" y="1219200"/>
            <a:ext cx="3575050" cy="2209800"/>
            <a:chOff x="3360" y="768"/>
            <a:chExt cx="2252" cy="1392"/>
          </a:xfrm>
        </p:grpSpPr>
        <p:sp>
          <p:nvSpPr>
            <p:cNvPr id="37898" name="Text Box 8"/>
            <p:cNvSpPr txBox="1">
              <a:spLocks noChangeArrowheads="1"/>
            </p:cNvSpPr>
            <p:nvPr/>
          </p:nvSpPr>
          <p:spPr bwMode="auto">
            <a:xfrm>
              <a:off x="4848" y="768"/>
              <a:ext cx="7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sl-SI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padajoča</a:t>
              </a:r>
              <a:endParaRPr lang="en-GB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3360" y="816"/>
              <a:ext cx="1824" cy="1344"/>
              <a:chOff x="3360" y="816"/>
              <a:chExt cx="1824" cy="1344"/>
            </a:xfrm>
          </p:grpSpPr>
          <p:sp>
            <p:nvSpPr>
              <p:cNvPr id="37901" name="Line 26"/>
              <p:cNvSpPr>
                <a:spLocks noChangeShapeType="1"/>
              </p:cNvSpPr>
              <p:nvPr/>
            </p:nvSpPr>
            <p:spPr bwMode="auto">
              <a:xfrm>
                <a:off x="3360" y="1584"/>
                <a:ext cx="1824" cy="0"/>
              </a:xfrm>
              <a:prstGeom prst="line">
                <a:avLst/>
              </a:prstGeom>
              <a:noFill/>
              <a:ln w="1587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 type="arrow" w="med" len="med"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37902" name="Line 27"/>
              <p:cNvSpPr>
                <a:spLocks noChangeShapeType="1"/>
              </p:cNvSpPr>
              <p:nvPr/>
            </p:nvSpPr>
            <p:spPr bwMode="auto">
              <a:xfrm flipV="1">
                <a:off x="4176" y="816"/>
                <a:ext cx="0" cy="1344"/>
              </a:xfrm>
              <a:prstGeom prst="line">
                <a:avLst/>
              </a:prstGeom>
              <a:noFill/>
              <a:ln w="1587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 type="arrow" w="med" len="med"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28693" name="Freeform 25"/>
              <p:cNvSpPr>
                <a:spLocks/>
              </p:cNvSpPr>
              <p:nvPr/>
            </p:nvSpPr>
            <p:spPr bwMode="auto">
              <a:xfrm>
                <a:off x="3456" y="865"/>
                <a:ext cx="1593" cy="1247"/>
              </a:xfrm>
              <a:custGeom>
                <a:avLst/>
                <a:gdLst>
                  <a:gd name="T0" fmla="*/ 1593 w 1593"/>
                  <a:gd name="T1" fmla="*/ 1247 h 1247"/>
                  <a:gd name="T2" fmla="*/ 1057 w 1593"/>
                  <a:gd name="T3" fmla="*/ 861 h 1247"/>
                  <a:gd name="T4" fmla="*/ 315 w 1593"/>
                  <a:gd name="T5" fmla="*/ 695 h 1247"/>
                  <a:gd name="T6" fmla="*/ 0 w 1593"/>
                  <a:gd name="T7" fmla="*/ 0 h 12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93"/>
                  <a:gd name="T13" fmla="*/ 0 h 1247"/>
                  <a:gd name="T14" fmla="*/ 1593 w 1593"/>
                  <a:gd name="T15" fmla="*/ 1247 h 12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93" h="1247">
                    <a:moveTo>
                      <a:pt x="1593" y="1247"/>
                    </a:moveTo>
                    <a:cubicBezTo>
                      <a:pt x="1504" y="1183"/>
                      <a:pt x="1270" y="953"/>
                      <a:pt x="1057" y="861"/>
                    </a:cubicBezTo>
                    <a:cubicBezTo>
                      <a:pt x="844" y="769"/>
                      <a:pt x="491" y="838"/>
                      <a:pt x="315" y="695"/>
                    </a:cubicBezTo>
                    <a:cubicBezTo>
                      <a:pt x="139" y="552"/>
                      <a:pt x="66" y="145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sl-SI"/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0" name="Rectangle 19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1" name="Rounded Rectangle 20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ZNAČILNOSTI</a:t>
            </a: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FUNKCIJ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5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70456EA-3CC9-46DF-A4D4-1957938AB05C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1" grpId="0"/>
      <p:bldP spid="5018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57200" y="457200"/>
            <a:ext cx="647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Lokalno naraščanje in padanje funkcij</a:t>
            </a:r>
            <a:r>
              <a:rPr 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</a:t>
            </a:r>
            <a:endParaRPr lang="en-GB" sz="20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708525" y="5851525"/>
            <a:ext cx="3673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b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je funkcija </a:t>
            </a:r>
            <a:r>
              <a:rPr lang="sl-SI">
                <a:solidFill>
                  <a:srgbClr val="FF0000"/>
                </a:solidFill>
                <a:latin typeface="+mn-lt"/>
              </a:rPr>
              <a:t>naraščajoča</a:t>
            </a:r>
            <a:endParaRPr lang="en-GB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57200" y="1584325"/>
            <a:ext cx="3538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je funkcija </a:t>
            </a:r>
            <a:r>
              <a:rPr lang="sl-SI">
                <a:solidFill>
                  <a:srgbClr val="FF0000"/>
                </a:solidFill>
                <a:latin typeface="+mn-lt"/>
              </a:rPr>
              <a:t>padajoča</a:t>
            </a:r>
            <a:endParaRPr lang="en-GB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157288" y="2514600"/>
            <a:ext cx="7072312" cy="2971800"/>
            <a:chOff x="729" y="1584"/>
            <a:chExt cx="4455" cy="1872"/>
          </a:xfrm>
        </p:grpSpPr>
        <p:sp>
          <p:nvSpPr>
            <p:cNvPr id="29713" name="Freeform 8"/>
            <p:cNvSpPr>
              <a:spLocks/>
            </p:cNvSpPr>
            <p:nvPr/>
          </p:nvSpPr>
          <p:spPr bwMode="auto">
            <a:xfrm>
              <a:off x="1008" y="1586"/>
              <a:ext cx="4134" cy="1870"/>
            </a:xfrm>
            <a:custGeom>
              <a:avLst/>
              <a:gdLst>
                <a:gd name="T0" fmla="*/ 0 w 4134"/>
                <a:gd name="T1" fmla="*/ 1870 h 1870"/>
                <a:gd name="T2" fmla="*/ 352 w 4134"/>
                <a:gd name="T3" fmla="*/ 94 h 1870"/>
                <a:gd name="T4" fmla="*/ 1545 w 4134"/>
                <a:gd name="T5" fmla="*/ 1306 h 1870"/>
                <a:gd name="T6" fmla="*/ 2745 w 4134"/>
                <a:gd name="T7" fmla="*/ 605 h 1870"/>
                <a:gd name="T8" fmla="*/ 3434 w 4134"/>
                <a:gd name="T9" fmla="*/ 997 h 1870"/>
                <a:gd name="T10" fmla="*/ 4134 w 4134"/>
                <a:gd name="T11" fmla="*/ 1074 h 18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34"/>
                <a:gd name="T19" fmla="*/ 0 h 1870"/>
                <a:gd name="T20" fmla="*/ 4134 w 4134"/>
                <a:gd name="T21" fmla="*/ 1870 h 18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34" h="1870">
                  <a:moveTo>
                    <a:pt x="0" y="1870"/>
                  </a:moveTo>
                  <a:cubicBezTo>
                    <a:pt x="59" y="1574"/>
                    <a:pt x="95" y="188"/>
                    <a:pt x="352" y="94"/>
                  </a:cubicBezTo>
                  <a:cubicBezTo>
                    <a:pt x="609" y="0"/>
                    <a:pt x="1146" y="1221"/>
                    <a:pt x="1545" y="1306"/>
                  </a:cubicBezTo>
                  <a:cubicBezTo>
                    <a:pt x="1944" y="1391"/>
                    <a:pt x="2430" y="656"/>
                    <a:pt x="2745" y="605"/>
                  </a:cubicBezTo>
                  <a:cubicBezTo>
                    <a:pt x="3060" y="554"/>
                    <a:pt x="3203" y="919"/>
                    <a:pt x="3434" y="997"/>
                  </a:cubicBezTo>
                  <a:cubicBezTo>
                    <a:pt x="3665" y="1075"/>
                    <a:pt x="3988" y="1058"/>
                    <a:pt x="4134" y="1074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l-SI"/>
            </a:p>
          </p:txBody>
        </p:sp>
        <p:sp>
          <p:nvSpPr>
            <p:cNvPr id="38923" name="Line 9"/>
            <p:cNvSpPr>
              <a:spLocks noChangeShapeType="1"/>
            </p:cNvSpPr>
            <p:nvPr/>
          </p:nvSpPr>
          <p:spPr bwMode="auto">
            <a:xfrm>
              <a:off x="729" y="2728"/>
              <a:ext cx="4455" cy="1"/>
            </a:xfrm>
            <a:prstGeom prst="line">
              <a:avLst/>
            </a:prstGeom>
            <a:noFill/>
            <a:ln w="158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38924" name="Line 10"/>
            <p:cNvSpPr>
              <a:spLocks noChangeShapeType="1"/>
            </p:cNvSpPr>
            <p:nvPr/>
          </p:nvSpPr>
          <p:spPr bwMode="auto">
            <a:xfrm flipV="1">
              <a:off x="2400" y="1584"/>
              <a:ext cx="0" cy="1872"/>
            </a:xfrm>
            <a:prstGeom prst="line">
              <a:avLst/>
            </a:prstGeom>
            <a:noFill/>
            <a:ln w="158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38925" name="Line 11"/>
            <p:cNvSpPr>
              <a:spLocks noChangeShapeType="1"/>
            </p:cNvSpPr>
            <p:nvPr/>
          </p:nvSpPr>
          <p:spPr bwMode="auto">
            <a:xfrm>
              <a:off x="1764" y="2688"/>
              <a:ext cx="0" cy="96"/>
            </a:xfrm>
            <a:prstGeom prst="line">
              <a:avLst/>
            </a:prstGeom>
            <a:noFill/>
            <a:ln w="158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38926" name="Line 16"/>
            <p:cNvSpPr>
              <a:spLocks noChangeShapeType="1"/>
            </p:cNvSpPr>
            <p:nvPr/>
          </p:nvSpPr>
          <p:spPr bwMode="auto">
            <a:xfrm>
              <a:off x="3312" y="2688"/>
              <a:ext cx="0" cy="96"/>
            </a:xfrm>
            <a:prstGeom prst="line">
              <a:avLst/>
            </a:prstGeom>
            <a:noFill/>
            <a:ln w="158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29718" name="Rectangle 18"/>
            <p:cNvSpPr>
              <a:spLocks noChangeArrowheads="1"/>
            </p:cNvSpPr>
            <p:nvPr/>
          </p:nvSpPr>
          <p:spPr bwMode="auto">
            <a:xfrm>
              <a:off x="1666" y="2784"/>
              <a:ext cx="206" cy="25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sl-SI" i="1">
                  <a:latin typeface="Georgia" pitchFamily="18" charset="0"/>
                </a:rPr>
                <a:t>a</a:t>
              </a:r>
            </a:p>
          </p:txBody>
        </p:sp>
        <p:sp>
          <p:nvSpPr>
            <p:cNvPr id="29719" name="Rectangle 20"/>
            <p:cNvSpPr>
              <a:spLocks noChangeArrowheads="1"/>
            </p:cNvSpPr>
            <p:nvPr/>
          </p:nvSpPr>
          <p:spPr bwMode="auto">
            <a:xfrm>
              <a:off x="3205" y="2822"/>
              <a:ext cx="203" cy="25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i="1">
                  <a:latin typeface="Georgia" pitchFamily="18" charset="0"/>
                </a:rPr>
                <a:t>b</a:t>
              </a:r>
              <a:endParaRPr lang="sl-SI" i="1">
                <a:latin typeface="Georgia" pitchFamily="18" charset="0"/>
              </a:endParaRP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143000" y="2514600"/>
            <a:ext cx="7086600" cy="2971800"/>
            <a:chOff x="720" y="-144"/>
            <a:chExt cx="4464" cy="1872"/>
          </a:xfrm>
        </p:grpSpPr>
        <p:sp>
          <p:nvSpPr>
            <p:cNvPr id="29710" name="Rectangle 21"/>
            <p:cNvSpPr>
              <a:spLocks noChangeArrowheads="1"/>
            </p:cNvSpPr>
            <p:nvPr/>
          </p:nvSpPr>
          <p:spPr bwMode="auto">
            <a:xfrm>
              <a:off x="720" y="-144"/>
              <a:ext cx="768" cy="1872"/>
            </a:xfrm>
            <a:prstGeom prst="rect">
              <a:avLst/>
            </a:prstGeom>
            <a:solidFill>
              <a:schemeClr val="bg1">
                <a:alpha val="96861"/>
              </a:schemeClr>
            </a:solidFill>
            <a:ln w="1587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sl-SI"/>
            </a:p>
          </p:txBody>
        </p:sp>
        <p:sp>
          <p:nvSpPr>
            <p:cNvPr id="29711" name="Rectangle 22"/>
            <p:cNvSpPr>
              <a:spLocks noChangeArrowheads="1"/>
            </p:cNvSpPr>
            <p:nvPr/>
          </p:nvSpPr>
          <p:spPr bwMode="auto">
            <a:xfrm>
              <a:off x="2016" y="-144"/>
              <a:ext cx="1008" cy="1872"/>
            </a:xfrm>
            <a:prstGeom prst="rect">
              <a:avLst/>
            </a:prstGeom>
            <a:solidFill>
              <a:schemeClr val="bg1">
                <a:alpha val="96861"/>
              </a:schemeClr>
            </a:solidFill>
            <a:ln w="1587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sl-SI"/>
            </a:p>
          </p:txBody>
        </p:sp>
        <p:sp>
          <p:nvSpPr>
            <p:cNvPr id="29712" name="Rectangle 23"/>
            <p:cNvSpPr>
              <a:spLocks noChangeArrowheads="1"/>
            </p:cNvSpPr>
            <p:nvPr/>
          </p:nvSpPr>
          <p:spPr bwMode="auto">
            <a:xfrm>
              <a:off x="3600" y="-144"/>
              <a:ext cx="1584" cy="1872"/>
            </a:xfrm>
            <a:prstGeom prst="rect">
              <a:avLst/>
            </a:prstGeom>
            <a:solidFill>
              <a:schemeClr val="bg1">
                <a:alpha val="96861"/>
              </a:schemeClr>
            </a:solidFill>
            <a:ln w="1587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sl-SI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8" name="Rectangle 17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9" name="Rounded Rectangle 18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ZNAČILNOSTI</a:t>
            </a: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FUNKCIJ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015D292-07A1-493B-BD25-419520FAD309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utoUpdateAnimBg="0"/>
      <p:bldP spid="51204" grpId="0" autoUpdateAnimBg="0"/>
      <p:bldP spid="5120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7" name="Rounded Rectangle 6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TextBox 7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828800" y="812206"/>
            <a:ext cx="5545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36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ŠTEVILA IN </a:t>
            </a:r>
            <a:r>
              <a:rPr lang="en-US" sz="36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FUNKCIJE</a:t>
            </a:r>
            <a:endParaRPr lang="sl-SI" sz="360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457200" y="2488606"/>
            <a:ext cx="8382000" cy="178728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sl-SI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 action="ppaction://hlinksldjump"/>
              </a:rPr>
              <a:t>Računanje </a:t>
            </a:r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  <a:hlinkClick r:id="rId2" action="ppaction://hlinksldjump"/>
              </a:rPr>
              <a:t>s </a:t>
            </a:r>
            <a:r>
              <a:rPr lang="sl-SI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 action="ppaction://hlinksldjump"/>
              </a:rPr>
              <a:t>približki</a:t>
            </a:r>
            <a:r>
              <a:rPr lang="sl-SI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sl-SI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 action="ppaction://hlinksldjump"/>
              </a:rPr>
              <a:t>realna števila</a:t>
            </a:r>
            <a:endParaRPr lang="sl-SI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sl-SI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4" action="ppaction://hlinksldjump"/>
              </a:rPr>
              <a:t>Funkcije</a:t>
            </a:r>
            <a:r>
              <a:rPr lang="sl-SI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sl-SI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4" action="ppaction://hlinksldjump"/>
              </a:rPr>
              <a:t>podajanje</a:t>
            </a:r>
            <a:r>
              <a:rPr lang="sl-SI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sl-SI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5" action="ppaction://hlinksldjump"/>
              </a:rPr>
              <a:t>značilnosti</a:t>
            </a:r>
            <a:r>
              <a:rPr lang="sl-SI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sl-SI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6" action="ppaction://hlinksldjump"/>
              </a:rPr>
              <a:t>elemenarne funkcije</a:t>
            </a:r>
            <a:endParaRPr lang="sl-SI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sl-SI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7" action="ppaction://hlinksldjump"/>
              </a:rPr>
              <a:t>Limite</a:t>
            </a:r>
            <a:r>
              <a:rPr lang="sl-SI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sl-SI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8" action="ppaction://hlinksldjump"/>
              </a:rPr>
              <a:t>računanje limit</a:t>
            </a:r>
            <a:r>
              <a:rPr lang="sl-SI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sl-SI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9" action="ppaction://hlinksldjump"/>
              </a:rPr>
              <a:t>asimptote</a:t>
            </a:r>
            <a:endParaRPr lang="sl-SI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sl-SI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10" action="ppaction://hlinksldjump"/>
              </a:rPr>
              <a:t>Zvezne </a:t>
            </a:r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  <a:hlinkClick r:id="rId10" action="ppaction://hlinksldjump"/>
              </a:rPr>
              <a:t>funkcije</a:t>
            </a:r>
            <a:endParaRPr lang="sl-SI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609600" y="533400"/>
            <a:ext cx="342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Globalni ekstremi</a:t>
            </a:r>
            <a:endParaRPr lang="en-GB" sz="20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362200" y="5867400"/>
            <a:ext cx="2930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(globalni) </a:t>
            </a:r>
            <a:r>
              <a:rPr lang="sl-SI" b="1">
                <a:solidFill>
                  <a:srgbClr val="FF0000"/>
                </a:solidFill>
                <a:latin typeface="+mn-lt"/>
              </a:rPr>
              <a:t>minimum</a:t>
            </a:r>
            <a:r>
              <a:rPr lang="sl-SI">
                <a:solidFill>
                  <a:srgbClr val="FF0000"/>
                </a:solidFill>
                <a:latin typeface="+mn-lt"/>
              </a:rPr>
              <a:t> </a:t>
            </a:r>
            <a:endParaRPr lang="en-GB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243513" y="1066800"/>
            <a:ext cx="3519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(globalni) </a:t>
            </a:r>
            <a:r>
              <a:rPr lang="sl-SI" b="1">
                <a:solidFill>
                  <a:srgbClr val="FF0000"/>
                </a:solidFill>
                <a:latin typeface="+mn-lt"/>
              </a:rPr>
              <a:t>maksimum </a:t>
            </a:r>
            <a:endParaRPr lang="en-GB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 flipH="1">
            <a:off x="5486400" y="1524000"/>
            <a:ext cx="762000" cy="609600"/>
          </a:xfrm>
          <a:prstGeom prst="line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 flipV="1">
            <a:off x="3352800" y="4648200"/>
            <a:ext cx="381000" cy="1066800"/>
          </a:xfrm>
          <a:prstGeom prst="line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sl-SI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409950" y="4419600"/>
            <a:ext cx="1066800" cy="76200"/>
            <a:chOff x="2148" y="2784"/>
            <a:chExt cx="672" cy="48"/>
          </a:xfrm>
        </p:grpSpPr>
        <p:sp>
          <p:nvSpPr>
            <p:cNvPr id="39951" name="Line 13"/>
            <p:cNvSpPr>
              <a:spLocks noChangeShapeType="1"/>
            </p:cNvSpPr>
            <p:nvPr/>
          </p:nvSpPr>
          <p:spPr bwMode="auto">
            <a:xfrm>
              <a:off x="2148" y="2820"/>
              <a:ext cx="672" cy="0"/>
            </a:xfrm>
            <a:prstGeom prst="line">
              <a:avLst/>
            </a:prstGeom>
            <a:noFill/>
            <a:ln w="15875">
              <a:solidFill>
                <a:schemeClr val="tx2">
                  <a:lumMod val="60000"/>
                  <a:lumOff val="40000"/>
                </a:schemeClr>
              </a:solidFill>
              <a:prstDash val="dash"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39952" name="Oval 15"/>
            <p:cNvSpPr>
              <a:spLocks noChangeArrowheads="1"/>
            </p:cNvSpPr>
            <p:nvPr/>
          </p:nvSpPr>
          <p:spPr bwMode="auto">
            <a:xfrm>
              <a:off x="2352" y="2784"/>
              <a:ext cx="48" cy="48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sl-SI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668463" y="1668463"/>
            <a:ext cx="6032500" cy="3468687"/>
            <a:chOff x="1051" y="1051"/>
            <a:chExt cx="3800" cy="2185"/>
          </a:xfrm>
        </p:grpSpPr>
        <p:sp>
          <p:nvSpPr>
            <p:cNvPr id="39948" name="Line 12"/>
            <p:cNvSpPr>
              <a:spLocks noChangeShapeType="1"/>
            </p:cNvSpPr>
            <p:nvPr/>
          </p:nvSpPr>
          <p:spPr bwMode="auto">
            <a:xfrm flipV="1">
              <a:off x="2830" y="1051"/>
              <a:ext cx="2" cy="2185"/>
            </a:xfrm>
            <a:prstGeom prst="line">
              <a:avLst/>
            </a:prstGeom>
            <a:noFill/>
            <a:ln w="158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39949" name="Freeform 10"/>
            <p:cNvSpPr>
              <a:spLocks/>
            </p:cNvSpPr>
            <p:nvPr/>
          </p:nvSpPr>
          <p:spPr bwMode="auto">
            <a:xfrm>
              <a:off x="1051" y="1326"/>
              <a:ext cx="3789" cy="1573"/>
            </a:xfrm>
            <a:custGeom>
              <a:avLst/>
              <a:gdLst>
                <a:gd name="T0" fmla="*/ 0 w 3789"/>
                <a:gd name="T1" fmla="*/ 640 h 1573"/>
                <a:gd name="T2" fmla="*/ 677 w 3789"/>
                <a:gd name="T3" fmla="*/ 758 h 1573"/>
                <a:gd name="T4" fmla="*/ 1401 w 3789"/>
                <a:gd name="T5" fmla="*/ 1471 h 1573"/>
                <a:gd name="T6" fmla="*/ 2191 w 3789"/>
                <a:gd name="T7" fmla="*/ 147 h 1573"/>
                <a:gd name="T8" fmla="*/ 3088 w 3789"/>
                <a:gd name="T9" fmla="*/ 586 h 1573"/>
                <a:gd name="T10" fmla="*/ 3789 w 3789"/>
                <a:gd name="T11" fmla="*/ 723 h 15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89"/>
                <a:gd name="T19" fmla="*/ 0 h 1573"/>
                <a:gd name="T20" fmla="*/ 3789 w 3789"/>
                <a:gd name="T21" fmla="*/ 1573 h 15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89" h="1573">
                  <a:moveTo>
                    <a:pt x="0" y="640"/>
                  </a:moveTo>
                  <a:cubicBezTo>
                    <a:pt x="113" y="660"/>
                    <a:pt x="443" y="619"/>
                    <a:pt x="677" y="758"/>
                  </a:cubicBezTo>
                  <a:cubicBezTo>
                    <a:pt x="911" y="897"/>
                    <a:pt x="1149" y="1573"/>
                    <a:pt x="1401" y="1471"/>
                  </a:cubicBezTo>
                  <a:cubicBezTo>
                    <a:pt x="1653" y="1369"/>
                    <a:pt x="1910" y="294"/>
                    <a:pt x="2191" y="147"/>
                  </a:cubicBezTo>
                  <a:cubicBezTo>
                    <a:pt x="2472" y="0"/>
                    <a:pt x="2822" y="490"/>
                    <a:pt x="3088" y="586"/>
                  </a:cubicBezTo>
                  <a:cubicBezTo>
                    <a:pt x="3354" y="682"/>
                    <a:pt x="3643" y="695"/>
                    <a:pt x="3789" y="723"/>
                  </a:cubicBezTo>
                </a:path>
              </a:pathLst>
            </a:cu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39950" name="Line 11"/>
            <p:cNvSpPr>
              <a:spLocks noChangeShapeType="1"/>
            </p:cNvSpPr>
            <p:nvPr/>
          </p:nvSpPr>
          <p:spPr bwMode="auto">
            <a:xfrm>
              <a:off x="1079" y="2160"/>
              <a:ext cx="3772" cy="1"/>
            </a:xfrm>
            <a:prstGeom prst="line">
              <a:avLst/>
            </a:prstGeom>
            <a:noFill/>
            <a:ln w="158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495800" y="2257425"/>
            <a:ext cx="1295400" cy="76200"/>
            <a:chOff x="2832" y="1422"/>
            <a:chExt cx="816" cy="48"/>
          </a:xfrm>
        </p:grpSpPr>
        <p:sp>
          <p:nvSpPr>
            <p:cNvPr id="39946" name="Oval 14"/>
            <p:cNvSpPr>
              <a:spLocks noChangeArrowheads="1"/>
            </p:cNvSpPr>
            <p:nvPr/>
          </p:nvSpPr>
          <p:spPr bwMode="auto">
            <a:xfrm>
              <a:off x="3336" y="1422"/>
              <a:ext cx="48" cy="48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39947" name="Line 16"/>
            <p:cNvSpPr>
              <a:spLocks noChangeShapeType="1"/>
            </p:cNvSpPr>
            <p:nvPr/>
          </p:nvSpPr>
          <p:spPr bwMode="auto">
            <a:xfrm>
              <a:off x="2832" y="1440"/>
              <a:ext cx="816" cy="0"/>
            </a:xfrm>
            <a:prstGeom prst="line">
              <a:avLst/>
            </a:prstGeom>
            <a:noFill/>
            <a:ln w="15875">
              <a:solidFill>
                <a:schemeClr val="tx2">
                  <a:lumMod val="60000"/>
                  <a:lumOff val="40000"/>
                </a:schemeClr>
              </a:solidFill>
              <a:prstDash val="dash"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8" name="Rectangle 17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9" name="Rounded Rectangle 18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ZNAČILNOSTI</a:t>
            </a: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FUNKCIJ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222B258-DCEC-4DC5-8A84-8AE7D8009D3A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utoUpdateAnimBg="0"/>
      <p:bldP spid="52228" grpId="0" autoUpdateAnimBg="0"/>
      <p:bldP spid="5222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533400" y="533400"/>
            <a:ext cx="327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Lokalni ekstremi</a:t>
            </a:r>
            <a:endParaRPr lang="en-GB" sz="20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362200" y="58674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lokalni </a:t>
            </a:r>
            <a:r>
              <a:rPr lang="sl-SI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minimum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 flipH="1" flipV="1">
            <a:off x="2590800" y="5105400"/>
            <a:ext cx="8382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 flipV="1">
            <a:off x="3657600" y="3657600"/>
            <a:ext cx="1524000" cy="2209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H="1">
            <a:off x="4495800" y="1295400"/>
            <a:ext cx="1676400" cy="1447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5181600" y="9144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lokalni </a:t>
            </a:r>
            <a:r>
              <a:rPr lang="sl-SI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maksimum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6019800" y="4267200"/>
            <a:ext cx="2736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>
                <a:solidFill>
                  <a:srgbClr val="FF0000"/>
                </a:solidFill>
                <a:latin typeface="+mn-lt"/>
              </a:rPr>
              <a:t>ravnovesne lege so </a:t>
            </a:r>
            <a:r>
              <a:rPr lang="en-US">
                <a:solidFill>
                  <a:srgbClr val="FF0000"/>
                </a:solidFill>
                <a:latin typeface="+mn-lt"/>
              </a:rPr>
              <a:t>tipi</a:t>
            </a:r>
            <a:r>
              <a:rPr lang="sl-SI">
                <a:solidFill>
                  <a:srgbClr val="FF0000"/>
                </a:solidFill>
                <a:latin typeface="+mn-lt"/>
              </a:rPr>
              <a:t>čni primeri lokalnih ekstremov</a:t>
            </a:r>
            <a:endParaRPr lang="en-GB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3258" name="Freeform 10"/>
          <p:cNvSpPr>
            <a:spLocks/>
          </p:cNvSpPr>
          <p:nvPr/>
        </p:nvSpPr>
        <p:spPr bwMode="auto">
          <a:xfrm>
            <a:off x="1219200" y="1663700"/>
            <a:ext cx="5181600" cy="3670300"/>
          </a:xfrm>
          <a:custGeom>
            <a:avLst/>
            <a:gdLst>
              <a:gd name="T0" fmla="*/ 0 w 3264"/>
              <a:gd name="T1" fmla="*/ 0 h 2312"/>
              <a:gd name="T2" fmla="*/ 672 w 3264"/>
              <a:gd name="T3" fmla="*/ 2160 h 2312"/>
              <a:gd name="T4" fmla="*/ 1824 w 3264"/>
              <a:gd name="T5" fmla="*/ 912 h 2312"/>
              <a:gd name="T6" fmla="*/ 2640 w 3264"/>
              <a:gd name="T7" fmla="*/ 1152 h 2312"/>
              <a:gd name="T8" fmla="*/ 3264 w 3264"/>
              <a:gd name="T9" fmla="*/ 0 h 2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64"/>
              <a:gd name="T16" fmla="*/ 0 h 2312"/>
              <a:gd name="T17" fmla="*/ 3264 w 3264"/>
              <a:gd name="T18" fmla="*/ 2312 h 23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64" h="2312">
                <a:moveTo>
                  <a:pt x="0" y="0"/>
                </a:moveTo>
                <a:cubicBezTo>
                  <a:pt x="184" y="1004"/>
                  <a:pt x="368" y="2008"/>
                  <a:pt x="672" y="2160"/>
                </a:cubicBezTo>
                <a:cubicBezTo>
                  <a:pt x="976" y="2312"/>
                  <a:pt x="1496" y="1080"/>
                  <a:pt x="1824" y="912"/>
                </a:cubicBezTo>
                <a:cubicBezTo>
                  <a:pt x="2152" y="744"/>
                  <a:pt x="2400" y="1304"/>
                  <a:pt x="2640" y="1152"/>
                </a:cubicBezTo>
                <a:cubicBezTo>
                  <a:pt x="2880" y="1000"/>
                  <a:pt x="3072" y="500"/>
                  <a:pt x="3264" y="0"/>
                </a:cubicBezTo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53259" name="Oval 11"/>
          <p:cNvSpPr>
            <a:spLocks noChangeAspect="1" noChangeArrowheads="1"/>
          </p:cNvSpPr>
          <p:nvPr/>
        </p:nvSpPr>
        <p:spPr bwMode="auto">
          <a:xfrm>
            <a:off x="1292225" y="1828800"/>
            <a:ext cx="215900" cy="215900"/>
          </a:xfrm>
          <a:prstGeom prst="ellipse">
            <a:avLst/>
          </a:prstGeom>
          <a:solidFill>
            <a:srgbClr val="FF00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sl-SI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1439863" y="2133600"/>
            <a:ext cx="76200" cy="381000"/>
          </a:xfrm>
          <a:prstGeom prst="line">
            <a:avLst/>
          </a:prstGeom>
          <a:noFill/>
          <a:ln w="15875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53261" name="Oval 13"/>
          <p:cNvSpPr>
            <a:spLocks noChangeAspect="1" noChangeArrowheads="1"/>
          </p:cNvSpPr>
          <p:nvPr/>
        </p:nvSpPr>
        <p:spPr bwMode="auto">
          <a:xfrm>
            <a:off x="2274888" y="4852988"/>
            <a:ext cx="215900" cy="2159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sl-SI"/>
          </a:p>
        </p:txBody>
      </p:sp>
      <p:sp>
        <p:nvSpPr>
          <p:cNvPr id="53262" name="Oval 14"/>
          <p:cNvSpPr>
            <a:spLocks noChangeAspect="1" noChangeArrowheads="1"/>
          </p:cNvSpPr>
          <p:nvPr/>
        </p:nvSpPr>
        <p:spPr bwMode="auto">
          <a:xfrm>
            <a:off x="5170488" y="3284538"/>
            <a:ext cx="215900" cy="2159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sl-SI"/>
          </a:p>
        </p:txBody>
      </p:sp>
      <p:sp>
        <p:nvSpPr>
          <p:cNvPr id="53263" name="Oval 15"/>
          <p:cNvSpPr>
            <a:spLocks noChangeAspect="1" noChangeArrowheads="1"/>
          </p:cNvSpPr>
          <p:nvPr/>
        </p:nvSpPr>
        <p:spPr bwMode="auto">
          <a:xfrm>
            <a:off x="4203700" y="2819400"/>
            <a:ext cx="215900" cy="2159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sl-SI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7" name="Rounded Rectangle 16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ZNAČILNOSTI</a:t>
            </a: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FUNKCIJ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EF4E8F0-A395-4341-A588-16494DFA5F7A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2" grpId="0"/>
      <p:bldP spid="53253" grpId="0" animBg="1"/>
      <p:bldP spid="53254" grpId="0" animBg="1"/>
      <p:bldP spid="53255" grpId="0" animBg="1"/>
      <p:bldP spid="53256" grpId="0"/>
      <p:bldP spid="53257" grpId="0"/>
      <p:bldP spid="53259" grpId="0" animBg="1"/>
      <p:bldP spid="53261" grpId="0" animBg="1"/>
      <p:bldP spid="53262" grpId="0" animBg="1"/>
      <p:bldP spid="5326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81000" y="533400"/>
            <a:ext cx="5387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Konveksnost in konkavnost</a:t>
            </a:r>
            <a:endParaRPr lang="en-GB" sz="20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81000" y="1187450"/>
            <a:ext cx="5638800" cy="6413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Funkcija je </a:t>
            </a:r>
            <a:r>
              <a:rPr lang="sl-SI" b="1">
                <a:solidFill>
                  <a:srgbClr val="FF0000"/>
                </a:solidFill>
                <a:latin typeface="+mn-lt"/>
              </a:rPr>
              <a:t>konveksna</a:t>
            </a:r>
            <a:r>
              <a:rPr lang="sl-SI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če se njen graf krivi navzgor in </a:t>
            </a:r>
            <a:r>
              <a:rPr lang="sl-SI" b="1">
                <a:solidFill>
                  <a:srgbClr val="FF0000"/>
                </a:solidFill>
                <a:latin typeface="+mn-lt"/>
              </a:rPr>
              <a:t>konkavna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če se graf krivi navzdol.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905000" y="1905000"/>
            <a:ext cx="5591175" cy="3276600"/>
            <a:chOff x="1200" y="1200"/>
            <a:chExt cx="3522" cy="2064"/>
          </a:xfrm>
        </p:grpSpPr>
        <p:sp>
          <p:nvSpPr>
            <p:cNvPr id="41996" name="Line 15"/>
            <p:cNvSpPr>
              <a:spLocks noChangeShapeType="1"/>
            </p:cNvSpPr>
            <p:nvPr/>
          </p:nvSpPr>
          <p:spPr bwMode="auto">
            <a:xfrm>
              <a:off x="1200" y="2352"/>
              <a:ext cx="3522" cy="1"/>
            </a:xfrm>
            <a:prstGeom prst="line">
              <a:avLst/>
            </a:prstGeom>
            <a:noFill/>
            <a:ln w="158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41997" name="Line 16"/>
            <p:cNvSpPr>
              <a:spLocks noChangeShapeType="1"/>
            </p:cNvSpPr>
            <p:nvPr/>
          </p:nvSpPr>
          <p:spPr bwMode="auto">
            <a:xfrm flipV="1">
              <a:off x="2928" y="1200"/>
              <a:ext cx="0" cy="2064"/>
            </a:xfrm>
            <a:prstGeom prst="line">
              <a:avLst/>
            </a:prstGeom>
            <a:noFill/>
            <a:ln w="158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</p:grpSp>
      <p:sp>
        <p:nvSpPr>
          <p:cNvPr id="54289" name="Freeform 17"/>
          <p:cNvSpPr>
            <a:spLocks/>
          </p:cNvSpPr>
          <p:nvPr/>
        </p:nvSpPr>
        <p:spPr bwMode="auto">
          <a:xfrm>
            <a:off x="2590800" y="2012950"/>
            <a:ext cx="4114800" cy="1752600"/>
          </a:xfrm>
          <a:custGeom>
            <a:avLst/>
            <a:gdLst>
              <a:gd name="T0" fmla="*/ 0 w 1872"/>
              <a:gd name="T1" fmla="*/ 2147483647 h 1254"/>
              <a:gd name="T2" fmla="*/ 2147483647 w 1872"/>
              <a:gd name="T3" fmla="*/ 2147483647 h 1254"/>
              <a:gd name="T4" fmla="*/ 2147483647 w 1872"/>
              <a:gd name="T5" fmla="*/ 0 h 1254"/>
              <a:gd name="T6" fmla="*/ 0 60000 65536"/>
              <a:gd name="T7" fmla="*/ 0 60000 65536"/>
              <a:gd name="T8" fmla="*/ 0 60000 65536"/>
              <a:gd name="T9" fmla="*/ 0 w 1872"/>
              <a:gd name="T10" fmla="*/ 0 h 1254"/>
              <a:gd name="T11" fmla="*/ 1872 w 1872"/>
              <a:gd name="T12" fmla="*/ 1254 h 12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1254">
                <a:moveTo>
                  <a:pt x="0" y="768"/>
                </a:moveTo>
                <a:cubicBezTo>
                  <a:pt x="194" y="828"/>
                  <a:pt x="854" y="1254"/>
                  <a:pt x="1166" y="1126"/>
                </a:cubicBezTo>
                <a:cubicBezTo>
                  <a:pt x="1478" y="998"/>
                  <a:pt x="1725" y="235"/>
                  <a:pt x="1872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54290" name="Freeform 18"/>
          <p:cNvSpPr>
            <a:spLocks/>
          </p:cNvSpPr>
          <p:nvPr/>
        </p:nvSpPr>
        <p:spPr bwMode="auto">
          <a:xfrm>
            <a:off x="2057400" y="3946525"/>
            <a:ext cx="4219575" cy="1054100"/>
          </a:xfrm>
          <a:custGeom>
            <a:avLst/>
            <a:gdLst>
              <a:gd name="T0" fmla="*/ 0 w 1920"/>
              <a:gd name="T1" fmla="*/ 2147483647 h 664"/>
              <a:gd name="T2" fmla="*/ 2147483647 w 1920"/>
              <a:gd name="T3" fmla="*/ 2147483647 h 664"/>
              <a:gd name="T4" fmla="*/ 2147483647 w 1920"/>
              <a:gd name="T5" fmla="*/ 2147483647 h 664"/>
              <a:gd name="T6" fmla="*/ 0 60000 65536"/>
              <a:gd name="T7" fmla="*/ 0 60000 65536"/>
              <a:gd name="T8" fmla="*/ 0 60000 65536"/>
              <a:gd name="T9" fmla="*/ 0 w 1920"/>
              <a:gd name="T10" fmla="*/ 0 h 664"/>
              <a:gd name="T11" fmla="*/ 1920 w 1920"/>
              <a:gd name="T12" fmla="*/ 664 h 6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0" h="664">
                <a:moveTo>
                  <a:pt x="0" y="664"/>
                </a:moveTo>
                <a:cubicBezTo>
                  <a:pt x="296" y="372"/>
                  <a:pt x="592" y="80"/>
                  <a:pt x="912" y="40"/>
                </a:cubicBezTo>
                <a:cubicBezTo>
                  <a:pt x="1232" y="0"/>
                  <a:pt x="1576" y="212"/>
                  <a:pt x="1920" y="424"/>
                </a:cubicBezTo>
              </a:path>
            </a:pathLst>
          </a:cu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54291" name="Line 19"/>
          <p:cNvSpPr>
            <a:spLocks noChangeShapeType="1"/>
          </p:cNvSpPr>
          <p:nvPr/>
        </p:nvSpPr>
        <p:spPr bwMode="auto">
          <a:xfrm flipV="1">
            <a:off x="1828800" y="2971800"/>
            <a:ext cx="5562600" cy="16002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5105400" y="5486400"/>
            <a:ext cx="3352800" cy="6492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konkavno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grafa ponazarja  pojemanje procesa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4295" name="Rectangle 23"/>
          <p:cNvSpPr>
            <a:spLocks noChangeArrowheads="1"/>
          </p:cNvSpPr>
          <p:nvPr/>
        </p:nvSpPr>
        <p:spPr bwMode="auto">
          <a:xfrm>
            <a:off x="228600" y="5486400"/>
            <a:ext cx="3810000" cy="6715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konveksnost grafa ponazarja pospe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ševanje 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procesa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</a:t>
            </a:r>
          </a:p>
        </p:txBody>
      </p:sp>
      <p:sp>
        <p:nvSpPr>
          <p:cNvPr id="54300" name="Rectangle 28"/>
          <p:cNvSpPr>
            <a:spLocks noChangeArrowheads="1"/>
          </p:cNvSpPr>
          <p:nvPr/>
        </p:nvSpPr>
        <p:spPr bwMode="auto">
          <a:xfrm>
            <a:off x="6813550" y="1812925"/>
            <a:ext cx="1189038" cy="3714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sl-SI" b="1">
                <a:solidFill>
                  <a:srgbClr val="FF3300"/>
                </a:solidFill>
                <a:latin typeface="+mn-lt"/>
              </a:rPr>
              <a:t>konveksna</a:t>
            </a:r>
          </a:p>
        </p:txBody>
      </p:sp>
      <p:sp>
        <p:nvSpPr>
          <p:cNvPr id="54301" name="Rectangle 29"/>
          <p:cNvSpPr>
            <a:spLocks noChangeArrowheads="1"/>
          </p:cNvSpPr>
          <p:nvPr/>
        </p:nvSpPr>
        <p:spPr bwMode="auto">
          <a:xfrm>
            <a:off x="6564313" y="4403725"/>
            <a:ext cx="1096962" cy="3714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sl-SI" b="1">
                <a:solidFill>
                  <a:srgbClr val="FFC000"/>
                </a:solidFill>
                <a:latin typeface="+mn-lt"/>
              </a:rPr>
              <a:t>konkavna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Rectangle 1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Rounded Rectangle 15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ZNAČILNOSTI</a:t>
            </a: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FUNKCIJ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3185DFF-7FBE-461C-968E-AD6A8690B083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  <p:bldP spid="54277" grpId="0"/>
      <p:bldP spid="54289" grpId="0" animBg="1"/>
      <p:bldP spid="54290" grpId="0" animBg="1"/>
      <p:bldP spid="54291" grpId="0" animBg="1"/>
      <p:bldP spid="54292" grpId="0"/>
      <p:bldP spid="54295" grpId="0"/>
      <p:bldP spid="54300" grpId="0"/>
      <p:bldP spid="5430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slika12"/>
          <p:cNvPicPr>
            <a:picLocks noChangeAspect="1" noChangeArrowheads="1"/>
          </p:cNvPicPr>
          <p:nvPr/>
        </p:nvPicPr>
        <p:blipFill>
          <a:blip r:embed="rId2" cstate="print"/>
          <a:srcRect l="16147" r="10909" b="6296"/>
          <a:stretch>
            <a:fillRect/>
          </a:stretch>
        </p:blipFill>
        <p:spPr bwMode="auto">
          <a:xfrm>
            <a:off x="5257800" y="1905000"/>
            <a:ext cx="3649663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533400" y="457200"/>
            <a:ext cx="923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Prevoji</a:t>
            </a:r>
            <a:endParaRPr lang="en-GB" sz="20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533400" y="990600"/>
            <a:ext cx="5105400" cy="6413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b="1">
                <a:solidFill>
                  <a:srgbClr val="FF0000"/>
                </a:solidFill>
                <a:latin typeface="+mn-lt"/>
              </a:rPr>
              <a:t>Prevoji</a:t>
            </a:r>
            <a:r>
              <a:rPr lang="sl-SI">
                <a:solidFill>
                  <a:srgbClr val="FF0000"/>
                </a:solidFill>
                <a:latin typeface="+mn-lt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so točke, pri katerih funkcija preide iz konveksne v konkavno, ali obratno.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5257800" y="591185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Kritična točka snovi je prevoj na kritični izotermi.</a:t>
            </a:r>
            <a:endParaRPr lang="en-GB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 flipV="1">
            <a:off x="6689725" y="3833813"/>
            <a:ext cx="457200" cy="1981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l-SI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62000" y="1905000"/>
            <a:ext cx="3886200" cy="3276600"/>
            <a:chOff x="480" y="1200"/>
            <a:chExt cx="2448" cy="2064"/>
          </a:xfrm>
        </p:grpSpPr>
        <p:sp>
          <p:nvSpPr>
            <p:cNvPr id="43022" name="Line 9"/>
            <p:cNvSpPr>
              <a:spLocks noChangeShapeType="1"/>
            </p:cNvSpPr>
            <p:nvPr/>
          </p:nvSpPr>
          <p:spPr bwMode="auto">
            <a:xfrm flipV="1">
              <a:off x="480" y="2352"/>
              <a:ext cx="2448" cy="1"/>
            </a:xfrm>
            <a:prstGeom prst="line">
              <a:avLst/>
            </a:prstGeom>
            <a:noFill/>
            <a:ln w="158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43023" name="Line 10"/>
            <p:cNvSpPr>
              <a:spLocks noChangeShapeType="1"/>
            </p:cNvSpPr>
            <p:nvPr/>
          </p:nvSpPr>
          <p:spPr bwMode="auto">
            <a:xfrm flipV="1">
              <a:off x="1728" y="1200"/>
              <a:ext cx="0" cy="2064"/>
            </a:xfrm>
            <a:prstGeom prst="line">
              <a:avLst/>
            </a:prstGeom>
            <a:noFill/>
            <a:ln w="158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</p:grpSp>
      <p:sp>
        <p:nvSpPr>
          <p:cNvPr id="72715" name="Freeform 11"/>
          <p:cNvSpPr>
            <a:spLocks/>
          </p:cNvSpPr>
          <p:nvPr/>
        </p:nvSpPr>
        <p:spPr bwMode="auto">
          <a:xfrm>
            <a:off x="762000" y="2409825"/>
            <a:ext cx="3768725" cy="2314575"/>
          </a:xfrm>
          <a:custGeom>
            <a:avLst/>
            <a:gdLst>
              <a:gd name="T0" fmla="*/ 0 w 2374"/>
              <a:gd name="T1" fmla="*/ 2147483647 h 1458"/>
              <a:gd name="T2" fmla="*/ 2147483647 w 2374"/>
              <a:gd name="T3" fmla="*/ 2147483647 h 1458"/>
              <a:gd name="T4" fmla="*/ 2147483647 w 2374"/>
              <a:gd name="T5" fmla="*/ 2147483647 h 1458"/>
              <a:gd name="T6" fmla="*/ 2147483647 w 2374"/>
              <a:gd name="T7" fmla="*/ 2147483647 h 1458"/>
              <a:gd name="T8" fmla="*/ 2147483647 w 2374"/>
              <a:gd name="T9" fmla="*/ 2147483647 h 14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4"/>
              <a:gd name="T16" fmla="*/ 0 h 1458"/>
              <a:gd name="T17" fmla="*/ 2374 w 2374"/>
              <a:gd name="T18" fmla="*/ 1458 h 14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4" h="1458">
                <a:moveTo>
                  <a:pt x="0" y="981"/>
                </a:moveTo>
                <a:cubicBezTo>
                  <a:pt x="111" y="923"/>
                  <a:pt x="462" y="564"/>
                  <a:pt x="667" y="630"/>
                </a:cubicBezTo>
                <a:cubicBezTo>
                  <a:pt x="872" y="696"/>
                  <a:pt x="1038" y="1458"/>
                  <a:pt x="1227" y="1379"/>
                </a:cubicBezTo>
                <a:cubicBezTo>
                  <a:pt x="1416" y="1300"/>
                  <a:pt x="1607" y="308"/>
                  <a:pt x="1798" y="154"/>
                </a:cubicBezTo>
                <a:cubicBezTo>
                  <a:pt x="1989" y="0"/>
                  <a:pt x="2254" y="390"/>
                  <a:pt x="2374" y="45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72718" name="Freeform 14"/>
          <p:cNvSpPr>
            <a:spLocks/>
          </p:cNvSpPr>
          <p:nvPr/>
        </p:nvSpPr>
        <p:spPr bwMode="auto">
          <a:xfrm>
            <a:off x="1487488" y="2514600"/>
            <a:ext cx="1503362" cy="3005138"/>
          </a:xfrm>
          <a:custGeom>
            <a:avLst/>
            <a:gdLst>
              <a:gd name="T0" fmla="*/ 0 w 947"/>
              <a:gd name="T1" fmla="*/ 0 h 1893"/>
              <a:gd name="T2" fmla="*/ 2147483647 w 947"/>
              <a:gd name="T3" fmla="*/ 2147483647 h 1893"/>
              <a:gd name="T4" fmla="*/ 0 60000 65536"/>
              <a:gd name="T5" fmla="*/ 0 60000 65536"/>
              <a:gd name="T6" fmla="*/ 0 w 947"/>
              <a:gd name="T7" fmla="*/ 0 h 1893"/>
              <a:gd name="T8" fmla="*/ 947 w 947"/>
              <a:gd name="T9" fmla="*/ 1893 h 189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47" h="1893">
                <a:moveTo>
                  <a:pt x="0" y="0"/>
                </a:moveTo>
                <a:lnTo>
                  <a:pt x="947" y="1893"/>
                </a:lnTo>
              </a:path>
            </a:pathLst>
          </a:custGeom>
          <a:noFill/>
          <a:ln w="15875">
            <a:solidFill>
              <a:srgbClr val="00FF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72716" name="Oval 12"/>
          <p:cNvSpPr>
            <a:spLocks noChangeArrowheads="1"/>
          </p:cNvSpPr>
          <p:nvPr/>
        </p:nvSpPr>
        <p:spPr bwMode="auto">
          <a:xfrm>
            <a:off x="2141538" y="3870325"/>
            <a:ext cx="76200" cy="76200"/>
          </a:xfrm>
          <a:prstGeom prst="ellipse">
            <a:avLst/>
          </a:prstGeom>
          <a:solidFill>
            <a:srgbClr val="FF00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sl-SI"/>
          </a:p>
        </p:txBody>
      </p:sp>
      <p:sp>
        <p:nvSpPr>
          <p:cNvPr id="72719" name="Line 15"/>
          <p:cNvSpPr>
            <a:spLocks noChangeShapeType="1"/>
          </p:cNvSpPr>
          <p:nvPr/>
        </p:nvSpPr>
        <p:spPr bwMode="auto">
          <a:xfrm flipV="1">
            <a:off x="2541588" y="1828800"/>
            <a:ext cx="1300162" cy="3505200"/>
          </a:xfrm>
          <a:prstGeom prst="line">
            <a:avLst/>
          </a:prstGeom>
          <a:noFill/>
          <a:ln w="15875">
            <a:solidFill>
              <a:srgbClr val="00FF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72717" name="Oval 13"/>
          <p:cNvSpPr>
            <a:spLocks noChangeArrowheads="1"/>
          </p:cNvSpPr>
          <p:nvPr/>
        </p:nvSpPr>
        <p:spPr bwMode="auto">
          <a:xfrm>
            <a:off x="3143250" y="3571875"/>
            <a:ext cx="76200" cy="76200"/>
          </a:xfrm>
          <a:prstGeom prst="ellipse">
            <a:avLst/>
          </a:prstGeom>
          <a:solidFill>
            <a:srgbClr val="FF0000"/>
          </a:solidFill>
          <a:ln w="15875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sl-SI"/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685800" y="5638800"/>
            <a:ext cx="3962400" cy="6492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Prevoj je to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čka, pri kateri proces preide iz pospeševanja v zaviranje ali obratno.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7" name="Rectangle 16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8" name="Rounded Rectangle 1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ZNAČILNOSTI</a:t>
            </a: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FUNKCIJ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9D30788-B65D-421D-A6F9-94888EC6F47A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  <p:bldP spid="72710" grpId="0"/>
      <p:bldP spid="72711" grpId="0" autoUpdateAnimBg="0"/>
      <p:bldP spid="72712" grpId="0" animBg="1"/>
      <p:bldP spid="72715" grpId="0" animBg="1"/>
      <p:bldP spid="72718" grpId="0" animBg="1"/>
      <p:bldP spid="72716" grpId="0" animBg="1"/>
      <p:bldP spid="72719" grpId="0" animBg="1"/>
      <p:bldP spid="72717" grpId="0" animBg="1"/>
      <p:bldP spid="727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457200" y="438150"/>
            <a:ext cx="617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Asimptote</a:t>
            </a:r>
            <a:endParaRPr lang="en-GB" sz="32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33400" y="20574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npr. temperatura posode, ki se segreje le do temperature vira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4495800" y="43434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npr. dušeno nihanje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5303" name="Freeform 7"/>
          <p:cNvSpPr>
            <a:spLocks/>
          </p:cNvSpPr>
          <p:nvPr/>
        </p:nvSpPr>
        <p:spPr bwMode="auto">
          <a:xfrm>
            <a:off x="4572000" y="1524000"/>
            <a:ext cx="4124325" cy="1447800"/>
          </a:xfrm>
          <a:custGeom>
            <a:avLst/>
            <a:gdLst>
              <a:gd name="T0" fmla="*/ 0 w 2598"/>
              <a:gd name="T1" fmla="*/ 2147483647 h 1039"/>
              <a:gd name="T2" fmla="*/ 2147483647 w 2598"/>
              <a:gd name="T3" fmla="*/ 2147483647 h 1039"/>
              <a:gd name="T4" fmla="*/ 2147483647 w 2598"/>
              <a:gd name="T5" fmla="*/ 2147483647 h 1039"/>
              <a:gd name="T6" fmla="*/ 0 60000 65536"/>
              <a:gd name="T7" fmla="*/ 0 60000 65536"/>
              <a:gd name="T8" fmla="*/ 0 60000 65536"/>
              <a:gd name="T9" fmla="*/ 0 w 2598"/>
              <a:gd name="T10" fmla="*/ 0 h 1039"/>
              <a:gd name="T11" fmla="*/ 2598 w 2598"/>
              <a:gd name="T12" fmla="*/ 1039 h 10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98" h="1039">
                <a:moveTo>
                  <a:pt x="0" y="1039"/>
                </a:moveTo>
                <a:cubicBezTo>
                  <a:pt x="119" y="894"/>
                  <a:pt x="279" y="338"/>
                  <a:pt x="712" y="169"/>
                </a:cubicBezTo>
                <a:cubicBezTo>
                  <a:pt x="1145" y="0"/>
                  <a:pt x="2205" y="53"/>
                  <a:pt x="2598" y="2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495800" y="1219200"/>
            <a:ext cx="4343400" cy="2133600"/>
            <a:chOff x="2832" y="768"/>
            <a:chExt cx="2736" cy="1344"/>
          </a:xfrm>
        </p:grpSpPr>
        <p:sp>
          <p:nvSpPr>
            <p:cNvPr id="44046" name="Line 8"/>
            <p:cNvSpPr>
              <a:spLocks noChangeShapeType="1"/>
            </p:cNvSpPr>
            <p:nvPr/>
          </p:nvSpPr>
          <p:spPr bwMode="auto">
            <a:xfrm>
              <a:off x="2832" y="2016"/>
              <a:ext cx="2736" cy="0"/>
            </a:xfrm>
            <a:prstGeom prst="line">
              <a:avLst/>
            </a:prstGeom>
            <a:noFill/>
            <a:ln w="158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44047" name="Line 9"/>
            <p:cNvSpPr>
              <a:spLocks noChangeShapeType="1"/>
            </p:cNvSpPr>
            <p:nvPr/>
          </p:nvSpPr>
          <p:spPr bwMode="auto">
            <a:xfrm flipV="1">
              <a:off x="2880" y="768"/>
              <a:ext cx="0" cy="1344"/>
            </a:xfrm>
            <a:prstGeom prst="line">
              <a:avLst/>
            </a:prstGeom>
            <a:noFill/>
            <a:ln w="158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</p:grpSp>
      <p:sp>
        <p:nvSpPr>
          <p:cNvPr id="55306" name="Line 10"/>
          <p:cNvSpPr>
            <a:spLocks noChangeShapeType="1"/>
          </p:cNvSpPr>
          <p:nvPr/>
        </p:nvSpPr>
        <p:spPr bwMode="auto">
          <a:xfrm flipV="1">
            <a:off x="4572000" y="1511300"/>
            <a:ext cx="4114800" cy="0"/>
          </a:xfrm>
          <a:prstGeom prst="line">
            <a:avLst/>
          </a:prstGeom>
          <a:noFill/>
          <a:ln w="15875">
            <a:solidFill>
              <a:srgbClr val="00FF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815975" y="3276600"/>
            <a:ext cx="5508625" cy="3148013"/>
            <a:chOff x="528" y="2157"/>
            <a:chExt cx="3470" cy="1983"/>
          </a:xfrm>
        </p:grpSpPr>
        <p:sp>
          <p:nvSpPr>
            <p:cNvPr id="44044" name="Line 12"/>
            <p:cNvSpPr>
              <a:spLocks noChangeShapeType="1"/>
            </p:cNvSpPr>
            <p:nvPr/>
          </p:nvSpPr>
          <p:spPr bwMode="auto">
            <a:xfrm>
              <a:off x="528" y="3312"/>
              <a:ext cx="3470" cy="0"/>
            </a:xfrm>
            <a:prstGeom prst="line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44045" name="Line 13"/>
            <p:cNvSpPr>
              <a:spLocks noChangeShapeType="1"/>
            </p:cNvSpPr>
            <p:nvPr/>
          </p:nvSpPr>
          <p:spPr bwMode="auto">
            <a:xfrm flipV="1">
              <a:off x="891" y="2157"/>
              <a:ext cx="4" cy="1983"/>
            </a:xfrm>
            <a:prstGeom prst="line">
              <a:avLst/>
            </a:prstGeom>
            <a:noFill/>
            <a:ln w="952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sl-SI"/>
            </a:p>
          </p:txBody>
        </p:sp>
      </p:grpSp>
      <p:sp>
        <p:nvSpPr>
          <p:cNvPr id="55313" name="Freeform 17"/>
          <p:cNvSpPr>
            <a:spLocks/>
          </p:cNvSpPr>
          <p:nvPr/>
        </p:nvSpPr>
        <p:spPr bwMode="auto">
          <a:xfrm>
            <a:off x="1416050" y="3586163"/>
            <a:ext cx="4583113" cy="2454275"/>
          </a:xfrm>
          <a:custGeom>
            <a:avLst/>
            <a:gdLst>
              <a:gd name="T0" fmla="*/ 0 w 2887"/>
              <a:gd name="T1" fmla="*/ 2147483647 h 1546"/>
              <a:gd name="T2" fmla="*/ 2147483647 w 2887"/>
              <a:gd name="T3" fmla="*/ 2147483647 h 1546"/>
              <a:gd name="T4" fmla="*/ 2147483647 w 2887"/>
              <a:gd name="T5" fmla="*/ 2147483647 h 1546"/>
              <a:gd name="T6" fmla="*/ 2147483647 w 2887"/>
              <a:gd name="T7" fmla="*/ 2147483647 h 1546"/>
              <a:gd name="T8" fmla="*/ 2147483647 w 2887"/>
              <a:gd name="T9" fmla="*/ 2147483647 h 1546"/>
              <a:gd name="T10" fmla="*/ 2147483647 w 2887"/>
              <a:gd name="T11" fmla="*/ 2147483647 h 1546"/>
              <a:gd name="T12" fmla="*/ 2147483647 w 2887"/>
              <a:gd name="T13" fmla="*/ 2147483647 h 1546"/>
              <a:gd name="T14" fmla="*/ 2147483647 w 2887"/>
              <a:gd name="T15" fmla="*/ 2147483647 h 1546"/>
              <a:gd name="T16" fmla="*/ 2147483647 w 2887"/>
              <a:gd name="T17" fmla="*/ 2147483647 h 1546"/>
              <a:gd name="T18" fmla="*/ 2147483647 w 2887"/>
              <a:gd name="T19" fmla="*/ 2147483647 h 1546"/>
              <a:gd name="T20" fmla="*/ 2147483647 w 2887"/>
              <a:gd name="T21" fmla="*/ 2147483647 h 1546"/>
              <a:gd name="T22" fmla="*/ 2147483647 w 2887"/>
              <a:gd name="T23" fmla="*/ 2147483647 h 1546"/>
              <a:gd name="T24" fmla="*/ 2147483647 w 2887"/>
              <a:gd name="T25" fmla="*/ 2147483647 h 154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87"/>
              <a:gd name="T40" fmla="*/ 0 h 1546"/>
              <a:gd name="T41" fmla="*/ 2887 w 2887"/>
              <a:gd name="T42" fmla="*/ 1546 h 154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87" h="1546">
                <a:moveTo>
                  <a:pt x="0" y="941"/>
                </a:moveTo>
                <a:cubicBezTo>
                  <a:pt x="20" y="799"/>
                  <a:pt x="53" y="0"/>
                  <a:pt x="119" y="91"/>
                </a:cubicBezTo>
                <a:cubicBezTo>
                  <a:pt x="185" y="182"/>
                  <a:pt x="312" y="1432"/>
                  <a:pt x="396" y="1489"/>
                </a:cubicBezTo>
                <a:cubicBezTo>
                  <a:pt x="480" y="1546"/>
                  <a:pt x="544" y="473"/>
                  <a:pt x="621" y="432"/>
                </a:cubicBezTo>
                <a:cubicBezTo>
                  <a:pt x="698" y="391"/>
                  <a:pt x="780" y="1191"/>
                  <a:pt x="857" y="1243"/>
                </a:cubicBezTo>
                <a:cubicBezTo>
                  <a:pt x="934" y="1295"/>
                  <a:pt x="1001" y="768"/>
                  <a:pt x="1082" y="746"/>
                </a:cubicBezTo>
                <a:cubicBezTo>
                  <a:pt x="1163" y="724"/>
                  <a:pt x="1262" y="1088"/>
                  <a:pt x="1344" y="1112"/>
                </a:cubicBezTo>
                <a:cubicBezTo>
                  <a:pt x="1426" y="1136"/>
                  <a:pt x="1493" y="902"/>
                  <a:pt x="1573" y="888"/>
                </a:cubicBezTo>
                <a:cubicBezTo>
                  <a:pt x="1653" y="874"/>
                  <a:pt x="1730" y="1021"/>
                  <a:pt x="1822" y="1026"/>
                </a:cubicBezTo>
                <a:cubicBezTo>
                  <a:pt x="1914" y="1031"/>
                  <a:pt x="2034" y="925"/>
                  <a:pt x="2128" y="918"/>
                </a:cubicBezTo>
                <a:cubicBezTo>
                  <a:pt x="2222" y="911"/>
                  <a:pt x="2298" y="980"/>
                  <a:pt x="2386" y="984"/>
                </a:cubicBezTo>
                <a:cubicBezTo>
                  <a:pt x="2474" y="988"/>
                  <a:pt x="2573" y="944"/>
                  <a:pt x="2656" y="942"/>
                </a:cubicBezTo>
                <a:cubicBezTo>
                  <a:pt x="2739" y="940"/>
                  <a:pt x="2839" y="966"/>
                  <a:pt x="2887" y="972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l-SI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>
            <a:off x="762000" y="5114925"/>
            <a:ext cx="5638800" cy="0"/>
          </a:xfrm>
          <a:prstGeom prst="line">
            <a:avLst/>
          </a:prstGeom>
          <a:noFill/>
          <a:ln w="15875">
            <a:solidFill>
              <a:srgbClr val="00FF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457200" y="1174750"/>
            <a:ext cx="2233613" cy="3714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Vodoravna asimptota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7" name="Rectangle 16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8" name="Rounded Rectangle 1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ZNAČILNOSTI</a:t>
            </a: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FUNKCIJ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C766087-3F66-4093-9027-95465E668982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301" grpId="0"/>
      <p:bldP spid="55302" grpId="0"/>
      <p:bldP spid="55303" grpId="0" animBg="1"/>
      <p:bldP spid="55306" grpId="0" animBg="1"/>
      <p:bldP spid="55313" grpId="0" animBg="1"/>
      <p:bldP spid="55314" grpId="0" animBg="1"/>
      <p:bldP spid="553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181600" y="16002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Linearna asimptota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09600" y="609600"/>
            <a:ext cx="4572000" cy="2438400"/>
            <a:chOff x="384" y="384"/>
            <a:chExt cx="2880" cy="1536"/>
          </a:xfrm>
        </p:grpSpPr>
        <p:sp>
          <p:nvSpPr>
            <p:cNvPr id="45067" name="Line 6"/>
            <p:cNvSpPr>
              <a:spLocks noChangeShapeType="1"/>
            </p:cNvSpPr>
            <p:nvPr/>
          </p:nvSpPr>
          <p:spPr bwMode="auto">
            <a:xfrm>
              <a:off x="384" y="1632"/>
              <a:ext cx="2880" cy="0"/>
            </a:xfrm>
            <a:prstGeom prst="line">
              <a:avLst/>
            </a:prstGeom>
            <a:noFill/>
            <a:ln w="158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45068" name="Line 7"/>
            <p:cNvSpPr>
              <a:spLocks noChangeShapeType="1"/>
            </p:cNvSpPr>
            <p:nvPr/>
          </p:nvSpPr>
          <p:spPr bwMode="auto">
            <a:xfrm flipV="1">
              <a:off x="576" y="384"/>
              <a:ext cx="0" cy="1536"/>
            </a:xfrm>
            <a:prstGeom prst="line">
              <a:avLst/>
            </a:prstGeom>
            <a:noFill/>
            <a:ln w="158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</p:grpSp>
      <p:sp>
        <p:nvSpPr>
          <p:cNvPr id="56328" name="Freeform 8"/>
          <p:cNvSpPr>
            <a:spLocks/>
          </p:cNvSpPr>
          <p:nvPr/>
        </p:nvSpPr>
        <p:spPr bwMode="auto">
          <a:xfrm>
            <a:off x="733425" y="904875"/>
            <a:ext cx="4352925" cy="2205038"/>
          </a:xfrm>
          <a:custGeom>
            <a:avLst/>
            <a:gdLst>
              <a:gd name="T0" fmla="*/ 0 w 2742"/>
              <a:gd name="T1" fmla="*/ 0 h 1389"/>
              <a:gd name="T2" fmla="*/ 2147483647 w 2742"/>
              <a:gd name="T3" fmla="*/ 2147483647 h 1389"/>
              <a:gd name="T4" fmla="*/ 2147483647 w 2742"/>
              <a:gd name="T5" fmla="*/ 2147483647 h 1389"/>
              <a:gd name="T6" fmla="*/ 2147483647 w 2742"/>
              <a:gd name="T7" fmla="*/ 2147483647 h 1389"/>
              <a:gd name="T8" fmla="*/ 2147483647 w 2742"/>
              <a:gd name="T9" fmla="*/ 2147483647 h 13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42"/>
              <a:gd name="T16" fmla="*/ 0 h 1389"/>
              <a:gd name="T17" fmla="*/ 2742 w 2742"/>
              <a:gd name="T18" fmla="*/ 1389 h 13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42" h="1389">
                <a:moveTo>
                  <a:pt x="0" y="0"/>
                </a:moveTo>
                <a:cubicBezTo>
                  <a:pt x="54" y="220"/>
                  <a:pt x="181" y="1251"/>
                  <a:pt x="324" y="1320"/>
                </a:cubicBezTo>
                <a:cubicBezTo>
                  <a:pt x="467" y="1389"/>
                  <a:pt x="655" y="557"/>
                  <a:pt x="858" y="414"/>
                </a:cubicBezTo>
                <a:cubicBezTo>
                  <a:pt x="1061" y="271"/>
                  <a:pt x="1228" y="498"/>
                  <a:pt x="1542" y="462"/>
                </a:cubicBezTo>
                <a:cubicBezTo>
                  <a:pt x="1856" y="426"/>
                  <a:pt x="2492" y="253"/>
                  <a:pt x="2742" y="198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 flipV="1">
            <a:off x="609600" y="1257300"/>
            <a:ext cx="4495800" cy="1143000"/>
          </a:xfrm>
          <a:prstGeom prst="line">
            <a:avLst/>
          </a:prstGeom>
          <a:noFill/>
          <a:ln w="15875">
            <a:solidFill>
              <a:srgbClr val="00FF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733800" y="3581400"/>
            <a:ext cx="4876800" cy="2438400"/>
            <a:chOff x="2352" y="2256"/>
            <a:chExt cx="3072" cy="1536"/>
          </a:xfrm>
        </p:grpSpPr>
        <p:sp>
          <p:nvSpPr>
            <p:cNvPr id="45065" name="Line 10"/>
            <p:cNvSpPr>
              <a:spLocks noChangeShapeType="1"/>
            </p:cNvSpPr>
            <p:nvPr/>
          </p:nvSpPr>
          <p:spPr bwMode="auto">
            <a:xfrm flipV="1">
              <a:off x="2352" y="3438"/>
              <a:ext cx="3072" cy="0"/>
            </a:xfrm>
            <a:prstGeom prst="line">
              <a:avLst/>
            </a:prstGeom>
            <a:noFill/>
            <a:ln w="158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45066" name="Line 11"/>
            <p:cNvSpPr>
              <a:spLocks noChangeShapeType="1"/>
            </p:cNvSpPr>
            <p:nvPr/>
          </p:nvSpPr>
          <p:spPr bwMode="auto">
            <a:xfrm flipV="1">
              <a:off x="2472" y="2256"/>
              <a:ext cx="0" cy="1536"/>
            </a:xfrm>
            <a:prstGeom prst="line">
              <a:avLst/>
            </a:prstGeom>
            <a:noFill/>
            <a:ln w="158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</p:grpSp>
      <p:sp>
        <p:nvSpPr>
          <p:cNvPr id="56332" name="Freeform 12"/>
          <p:cNvSpPr>
            <a:spLocks/>
          </p:cNvSpPr>
          <p:nvPr/>
        </p:nvSpPr>
        <p:spPr bwMode="auto">
          <a:xfrm>
            <a:off x="3962400" y="3756025"/>
            <a:ext cx="4495800" cy="2641600"/>
          </a:xfrm>
          <a:custGeom>
            <a:avLst/>
            <a:gdLst>
              <a:gd name="T0" fmla="*/ 0 w 4476"/>
              <a:gd name="T1" fmla="*/ 2147483647 h 1664"/>
              <a:gd name="T2" fmla="*/ 2147483647 w 4476"/>
              <a:gd name="T3" fmla="*/ 2147483647 h 1664"/>
              <a:gd name="T4" fmla="*/ 2147483647 w 4476"/>
              <a:gd name="T5" fmla="*/ 2147483647 h 1664"/>
              <a:gd name="T6" fmla="*/ 2147483647 w 4476"/>
              <a:gd name="T7" fmla="*/ 2147483647 h 1664"/>
              <a:gd name="T8" fmla="*/ 2147483647 w 4476"/>
              <a:gd name="T9" fmla="*/ 2147483647 h 1664"/>
              <a:gd name="T10" fmla="*/ 2147483647 w 4476"/>
              <a:gd name="T11" fmla="*/ 2147483647 h 1664"/>
              <a:gd name="T12" fmla="*/ 2147483647 w 4476"/>
              <a:gd name="T13" fmla="*/ 2147483647 h 1664"/>
              <a:gd name="T14" fmla="*/ 2147483647 w 4476"/>
              <a:gd name="T15" fmla="*/ 2147483647 h 1664"/>
              <a:gd name="T16" fmla="*/ 2147483647 w 4476"/>
              <a:gd name="T17" fmla="*/ 2147483647 h 1664"/>
              <a:gd name="T18" fmla="*/ 2147483647 w 4476"/>
              <a:gd name="T19" fmla="*/ 2147483647 h 1664"/>
              <a:gd name="T20" fmla="*/ 2147483647 w 4476"/>
              <a:gd name="T21" fmla="*/ 2147483647 h 1664"/>
              <a:gd name="T22" fmla="*/ 2147483647 w 4476"/>
              <a:gd name="T23" fmla="*/ 2147483647 h 1664"/>
              <a:gd name="T24" fmla="*/ 2147483647 w 4476"/>
              <a:gd name="T25" fmla="*/ 2147483647 h 1664"/>
              <a:gd name="T26" fmla="*/ 2147483647 w 4476"/>
              <a:gd name="T27" fmla="*/ 2147483647 h 1664"/>
              <a:gd name="T28" fmla="*/ 2147483647 w 4476"/>
              <a:gd name="T29" fmla="*/ 2147483647 h 1664"/>
              <a:gd name="T30" fmla="*/ 2147483647 w 4476"/>
              <a:gd name="T31" fmla="*/ 2147483647 h 1664"/>
              <a:gd name="T32" fmla="*/ 2147483647 w 4476"/>
              <a:gd name="T33" fmla="*/ 2147483647 h 1664"/>
              <a:gd name="T34" fmla="*/ 2147483647 w 4476"/>
              <a:gd name="T35" fmla="*/ 2147483647 h 1664"/>
              <a:gd name="T36" fmla="*/ 2147483647 w 4476"/>
              <a:gd name="T37" fmla="*/ 2147483647 h 1664"/>
              <a:gd name="T38" fmla="*/ 2147483647 w 4476"/>
              <a:gd name="T39" fmla="*/ 2147483647 h 1664"/>
              <a:gd name="T40" fmla="*/ 2147483647 w 4476"/>
              <a:gd name="T41" fmla="*/ 2147483647 h 1664"/>
              <a:gd name="T42" fmla="*/ 2147483647 w 4476"/>
              <a:gd name="T43" fmla="*/ 2147483647 h 1664"/>
              <a:gd name="T44" fmla="*/ 2147483647 w 4476"/>
              <a:gd name="T45" fmla="*/ 2147483647 h 1664"/>
              <a:gd name="T46" fmla="*/ 2147483647 w 4476"/>
              <a:gd name="T47" fmla="*/ 2147483647 h 1664"/>
              <a:gd name="T48" fmla="*/ 2147483647 w 4476"/>
              <a:gd name="T49" fmla="*/ 2147483647 h 1664"/>
              <a:gd name="T50" fmla="*/ 2147483647 w 4476"/>
              <a:gd name="T51" fmla="*/ 2147483647 h 1664"/>
              <a:gd name="T52" fmla="*/ 2147483647 w 4476"/>
              <a:gd name="T53" fmla="*/ 2147483647 h 1664"/>
              <a:gd name="T54" fmla="*/ 2147483647 w 4476"/>
              <a:gd name="T55" fmla="*/ 2147483647 h 1664"/>
              <a:gd name="T56" fmla="*/ 2147483647 w 4476"/>
              <a:gd name="T57" fmla="*/ 2147483647 h 166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76"/>
              <a:gd name="T88" fmla="*/ 0 h 1664"/>
              <a:gd name="T89" fmla="*/ 4476 w 4476"/>
              <a:gd name="T90" fmla="*/ 1664 h 166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76" h="1664">
                <a:moveTo>
                  <a:pt x="0" y="277"/>
                </a:moveTo>
                <a:cubicBezTo>
                  <a:pt x="25" y="479"/>
                  <a:pt x="79" y="1534"/>
                  <a:pt x="150" y="1492"/>
                </a:cubicBezTo>
                <a:cubicBezTo>
                  <a:pt x="221" y="1450"/>
                  <a:pt x="357" y="0"/>
                  <a:pt x="429" y="22"/>
                </a:cubicBezTo>
                <a:cubicBezTo>
                  <a:pt x="501" y="44"/>
                  <a:pt x="519" y="1584"/>
                  <a:pt x="582" y="1624"/>
                </a:cubicBezTo>
                <a:cubicBezTo>
                  <a:pt x="645" y="1664"/>
                  <a:pt x="747" y="300"/>
                  <a:pt x="810" y="262"/>
                </a:cubicBezTo>
                <a:cubicBezTo>
                  <a:pt x="873" y="224"/>
                  <a:pt x="910" y="1309"/>
                  <a:pt x="960" y="1396"/>
                </a:cubicBezTo>
                <a:cubicBezTo>
                  <a:pt x="1010" y="1483"/>
                  <a:pt x="1053" y="759"/>
                  <a:pt x="1113" y="784"/>
                </a:cubicBezTo>
                <a:cubicBezTo>
                  <a:pt x="1173" y="809"/>
                  <a:pt x="1257" y="1568"/>
                  <a:pt x="1323" y="1546"/>
                </a:cubicBezTo>
                <a:cubicBezTo>
                  <a:pt x="1389" y="1524"/>
                  <a:pt x="1446" y="696"/>
                  <a:pt x="1512" y="649"/>
                </a:cubicBezTo>
                <a:cubicBezTo>
                  <a:pt x="1578" y="602"/>
                  <a:pt x="1656" y="1223"/>
                  <a:pt x="1722" y="1264"/>
                </a:cubicBezTo>
                <a:cubicBezTo>
                  <a:pt x="1788" y="1305"/>
                  <a:pt x="1853" y="902"/>
                  <a:pt x="1911" y="898"/>
                </a:cubicBezTo>
                <a:cubicBezTo>
                  <a:pt x="1969" y="894"/>
                  <a:pt x="2019" y="1237"/>
                  <a:pt x="2073" y="1237"/>
                </a:cubicBezTo>
                <a:cubicBezTo>
                  <a:pt x="2127" y="1237"/>
                  <a:pt x="2184" y="898"/>
                  <a:pt x="2238" y="898"/>
                </a:cubicBezTo>
                <a:cubicBezTo>
                  <a:pt x="2292" y="898"/>
                  <a:pt x="2351" y="1237"/>
                  <a:pt x="2400" y="1237"/>
                </a:cubicBezTo>
                <a:cubicBezTo>
                  <a:pt x="2449" y="1237"/>
                  <a:pt x="2489" y="895"/>
                  <a:pt x="2535" y="895"/>
                </a:cubicBezTo>
                <a:cubicBezTo>
                  <a:pt x="2581" y="895"/>
                  <a:pt x="2634" y="1234"/>
                  <a:pt x="2679" y="1234"/>
                </a:cubicBezTo>
                <a:cubicBezTo>
                  <a:pt x="2724" y="1234"/>
                  <a:pt x="2765" y="898"/>
                  <a:pt x="2808" y="898"/>
                </a:cubicBezTo>
                <a:cubicBezTo>
                  <a:pt x="2851" y="898"/>
                  <a:pt x="2899" y="1234"/>
                  <a:pt x="2940" y="1234"/>
                </a:cubicBezTo>
                <a:cubicBezTo>
                  <a:pt x="2981" y="1234"/>
                  <a:pt x="3016" y="898"/>
                  <a:pt x="3057" y="898"/>
                </a:cubicBezTo>
                <a:cubicBezTo>
                  <a:pt x="3098" y="898"/>
                  <a:pt x="3141" y="1234"/>
                  <a:pt x="3186" y="1234"/>
                </a:cubicBezTo>
                <a:cubicBezTo>
                  <a:pt x="3231" y="1234"/>
                  <a:pt x="3279" y="898"/>
                  <a:pt x="3330" y="898"/>
                </a:cubicBezTo>
                <a:cubicBezTo>
                  <a:pt x="3381" y="898"/>
                  <a:pt x="3440" y="1237"/>
                  <a:pt x="3492" y="1237"/>
                </a:cubicBezTo>
                <a:cubicBezTo>
                  <a:pt x="3544" y="1237"/>
                  <a:pt x="3595" y="895"/>
                  <a:pt x="3645" y="895"/>
                </a:cubicBezTo>
                <a:cubicBezTo>
                  <a:pt x="3695" y="895"/>
                  <a:pt x="3748" y="1234"/>
                  <a:pt x="3795" y="1234"/>
                </a:cubicBezTo>
                <a:cubicBezTo>
                  <a:pt x="3842" y="1234"/>
                  <a:pt x="3880" y="898"/>
                  <a:pt x="3927" y="898"/>
                </a:cubicBezTo>
                <a:cubicBezTo>
                  <a:pt x="3974" y="898"/>
                  <a:pt x="4032" y="1234"/>
                  <a:pt x="4080" y="1234"/>
                </a:cubicBezTo>
                <a:cubicBezTo>
                  <a:pt x="4128" y="1234"/>
                  <a:pt x="4172" y="896"/>
                  <a:pt x="4218" y="895"/>
                </a:cubicBezTo>
                <a:cubicBezTo>
                  <a:pt x="4264" y="894"/>
                  <a:pt x="4313" y="1231"/>
                  <a:pt x="4356" y="1231"/>
                </a:cubicBezTo>
                <a:cubicBezTo>
                  <a:pt x="4399" y="1231"/>
                  <a:pt x="4451" y="965"/>
                  <a:pt x="4476" y="895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457200" y="4114800"/>
            <a:ext cx="320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Vsiljeno nihanje, asimptota je sinusoida 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Rounded Rectangle 14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ZNAČILNOSTI</a:t>
            </a: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FUNKCIJ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ED7500D-7D8F-44A9-9ED8-283DAA39DEFD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8" grpId="0" animBg="1"/>
      <p:bldP spid="56329" grpId="0" animBg="1"/>
      <p:bldP spid="56332" grpId="0" animBg="1"/>
      <p:bldP spid="563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57200"/>
            <a:ext cx="3657600" cy="533400"/>
          </a:xfrm>
        </p:spPr>
        <p:txBody>
          <a:bodyPr/>
          <a:lstStyle/>
          <a:p>
            <a:pPr algn="l" eaLnBrk="1" hangingPunct="1">
              <a:defRPr/>
            </a:pPr>
            <a:r>
              <a:rPr lang="sl-SI" sz="20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Periodičnost in simetrija</a:t>
            </a:r>
            <a:endParaRPr lang="en-GB" sz="2000" b="1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381000" y="1143000"/>
            <a:ext cx="4038600" cy="3429000"/>
            <a:chOff x="240" y="1248"/>
            <a:chExt cx="2544" cy="2160"/>
          </a:xfrm>
        </p:grpSpPr>
        <p:sp>
          <p:nvSpPr>
            <p:cNvPr id="46133" name="Line 5"/>
            <p:cNvSpPr>
              <a:spLocks noChangeShapeType="1"/>
            </p:cNvSpPr>
            <p:nvPr/>
          </p:nvSpPr>
          <p:spPr bwMode="auto">
            <a:xfrm>
              <a:off x="240" y="2296"/>
              <a:ext cx="2544" cy="0"/>
            </a:xfrm>
            <a:prstGeom prst="line">
              <a:avLst/>
            </a:prstGeom>
            <a:noFill/>
            <a:ln w="158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46134" name="Line 6"/>
            <p:cNvSpPr>
              <a:spLocks noChangeShapeType="1"/>
            </p:cNvSpPr>
            <p:nvPr/>
          </p:nvSpPr>
          <p:spPr bwMode="auto">
            <a:xfrm flipV="1">
              <a:off x="1488" y="1248"/>
              <a:ext cx="0" cy="2160"/>
            </a:xfrm>
            <a:prstGeom prst="line">
              <a:avLst/>
            </a:prstGeom>
            <a:noFill/>
            <a:ln w="158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</p:grpSp>
      <p:sp>
        <p:nvSpPr>
          <p:cNvPr id="57351" name="Line 7"/>
          <p:cNvSpPr>
            <a:spLocks noChangeShapeType="1"/>
          </p:cNvSpPr>
          <p:nvPr/>
        </p:nvSpPr>
        <p:spPr bwMode="auto">
          <a:xfrm flipV="1">
            <a:off x="685800" y="1524000"/>
            <a:ext cx="304800" cy="304800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V="1">
            <a:off x="990600" y="1524000"/>
            <a:ext cx="304800" cy="304800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V="1">
            <a:off x="1295400" y="1524000"/>
            <a:ext cx="304800" cy="304800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 flipV="1">
            <a:off x="1600200" y="1524000"/>
            <a:ext cx="304800" cy="304800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 flipV="1">
            <a:off x="1905000" y="1524000"/>
            <a:ext cx="304800" cy="304800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 flipV="1">
            <a:off x="2209800" y="1524000"/>
            <a:ext cx="3048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 flipV="1">
            <a:off x="2514600" y="1524000"/>
            <a:ext cx="304800" cy="304800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 flipV="1">
            <a:off x="2819400" y="1524000"/>
            <a:ext cx="304800" cy="304800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 flipV="1">
            <a:off x="3124200" y="1524000"/>
            <a:ext cx="304800" cy="304800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 flipV="1">
            <a:off x="3429000" y="1524000"/>
            <a:ext cx="304800" cy="304800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 flipV="1">
            <a:off x="3733800" y="1524000"/>
            <a:ext cx="304800" cy="304800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 flipV="1">
            <a:off x="4038600" y="1524000"/>
            <a:ext cx="304800" cy="304800"/>
          </a:xfrm>
          <a:prstGeom prst="line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57364" name="Freeform 20"/>
          <p:cNvSpPr>
            <a:spLocks/>
          </p:cNvSpPr>
          <p:nvPr/>
        </p:nvSpPr>
        <p:spPr bwMode="auto">
          <a:xfrm>
            <a:off x="457200" y="2133600"/>
            <a:ext cx="381000" cy="1155700"/>
          </a:xfrm>
          <a:custGeom>
            <a:avLst/>
            <a:gdLst>
              <a:gd name="T0" fmla="*/ 0 w 576"/>
              <a:gd name="T1" fmla="*/ 552 h 728"/>
              <a:gd name="T2" fmla="*/ 96 w 576"/>
              <a:gd name="T3" fmla="*/ 648 h 728"/>
              <a:gd name="T4" fmla="*/ 240 w 576"/>
              <a:gd name="T5" fmla="*/ 72 h 728"/>
              <a:gd name="T6" fmla="*/ 384 w 576"/>
              <a:gd name="T7" fmla="*/ 216 h 728"/>
              <a:gd name="T8" fmla="*/ 480 w 576"/>
              <a:gd name="T9" fmla="*/ 216 h 728"/>
              <a:gd name="T10" fmla="*/ 576 w 576"/>
              <a:gd name="T11" fmla="*/ 554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"/>
              <a:gd name="T19" fmla="*/ 0 h 728"/>
              <a:gd name="T20" fmla="*/ 576 w 576"/>
              <a:gd name="T21" fmla="*/ 728 h 7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" h="728">
                <a:moveTo>
                  <a:pt x="0" y="552"/>
                </a:moveTo>
                <a:cubicBezTo>
                  <a:pt x="28" y="640"/>
                  <a:pt x="56" y="728"/>
                  <a:pt x="96" y="648"/>
                </a:cubicBezTo>
                <a:cubicBezTo>
                  <a:pt x="136" y="568"/>
                  <a:pt x="192" y="144"/>
                  <a:pt x="240" y="72"/>
                </a:cubicBezTo>
                <a:cubicBezTo>
                  <a:pt x="288" y="0"/>
                  <a:pt x="344" y="192"/>
                  <a:pt x="384" y="216"/>
                </a:cubicBezTo>
                <a:cubicBezTo>
                  <a:pt x="424" y="240"/>
                  <a:pt x="448" y="160"/>
                  <a:pt x="480" y="216"/>
                </a:cubicBezTo>
                <a:cubicBezTo>
                  <a:pt x="512" y="272"/>
                  <a:pt x="556" y="484"/>
                  <a:pt x="576" y="554"/>
                </a:cubicBezTo>
              </a:path>
            </a:pathLst>
          </a:cu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57371" name="Freeform 27"/>
          <p:cNvSpPr>
            <a:spLocks/>
          </p:cNvSpPr>
          <p:nvPr/>
        </p:nvSpPr>
        <p:spPr bwMode="auto">
          <a:xfrm>
            <a:off x="838200" y="2133600"/>
            <a:ext cx="381000" cy="1155700"/>
          </a:xfrm>
          <a:custGeom>
            <a:avLst/>
            <a:gdLst>
              <a:gd name="T0" fmla="*/ 0 w 576"/>
              <a:gd name="T1" fmla="*/ 552 h 728"/>
              <a:gd name="T2" fmla="*/ 96 w 576"/>
              <a:gd name="T3" fmla="*/ 648 h 728"/>
              <a:gd name="T4" fmla="*/ 240 w 576"/>
              <a:gd name="T5" fmla="*/ 72 h 728"/>
              <a:gd name="T6" fmla="*/ 384 w 576"/>
              <a:gd name="T7" fmla="*/ 216 h 728"/>
              <a:gd name="T8" fmla="*/ 480 w 576"/>
              <a:gd name="T9" fmla="*/ 216 h 728"/>
              <a:gd name="T10" fmla="*/ 576 w 576"/>
              <a:gd name="T11" fmla="*/ 554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"/>
              <a:gd name="T19" fmla="*/ 0 h 728"/>
              <a:gd name="T20" fmla="*/ 576 w 576"/>
              <a:gd name="T21" fmla="*/ 728 h 7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" h="728">
                <a:moveTo>
                  <a:pt x="0" y="552"/>
                </a:moveTo>
                <a:cubicBezTo>
                  <a:pt x="28" y="640"/>
                  <a:pt x="56" y="728"/>
                  <a:pt x="96" y="648"/>
                </a:cubicBezTo>
                <a:cubicBezTo>
                  <a:pt x="136" y="568"/>
                  <a:pt x="192" y="144"/>
                  <a:pt x="240" y="72"/>
                </a:cubicBezTo>
                <a:cubicBezTo>
                  <a:pt x="288" y="0"/>
                  <a:pt x="344" y="192"/>
                  <a:pt x="384" y="216"/>
                </a:cubicBezTo>
                <a:cubicBezTo>
                  <a:pt x="424" y="240"/>
                  <a:pt x="448" y="160"/>
                  <a:pt x="480" y="216"/>
                </a:cubicBezTo>
                <a:cubicBezTo>
                  <a:pt x="512" y="272"/>
                  <a:pt x="556" y="484"/>
                  <a:pt x="576" y="554"/>
                </a:cubicBezTo>
              </a:path>
            </a:pathLst>
          </a:cu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57372" name="Freeform 28"/>
          <p:cNvSpPr>
            <a:spLocks/>
          </p:cNvSpPr>
          <p:nvPr/>
        </p:nvSpPr>
        <p:spPr bwMode="auto">
          <a:xfrm>
            <a:off x="1219200" y="2133600"/>
            <a:ext cx="381000" cy="1155700"/>
          </a:xfrm>
          <a:custGeom>
            <a:avLst/>
            <a:gdLst>
              <a:gd name="T0" fmla="*/ 0 w 576"/>
              <a:gd name="T1" fmla="*/ 552 h 728"/>
              <a:gd name="T2" fmla="*/ 96 w 576"/>
              <a:gd name="T3" fmla="*/ 648 h 728"/>
              <a:gd name="T4" fmla="*/ 240 w 576"/>
              <a:gd name="T5" fmla="*/ 72 h 728"/>
              <a:gd name="T6" fmla="*/ 384 w 576"/>
              <a:gd name="T7" fmla="*/ 216 h 728"/>
              <a:gd name="T8" fmla="*/ 480 w 576"/>
              <a:gd name="T9" fmla="*/ 216 h 728"/>
              <a:gd name="T10" fmla="*/ 576 w 576"/>
              <a:gd name="T11" fmla="*/ 554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"/>
              <a:gd name="T19" fmla="*/ 0 h 728"/>
              <a:gd name="T20" fmla="*/ 576 w 576"/>
              <a:gd name="T21" fmla="*/ 728 h 7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" h="728">
                <a:moveTo>
                  <a:pt x="0" y="552"/>
                </a:moveTo>
                <a:cubicBezTo>
                  <a:pt x="28" y="640"/>
                  <a:pt x="56" y="728"/>
                  <a:pt x="96" y="648"/>
                </a:cubicBezTo>
                <a:cubicBezTo>
                  <a:pt x="136" y="568"/>
                  <a:pt x="192" y="144"/>
                  <a:pt x="240" y="72"/>
                </a:cubicBezTo>
                <a:cubicBezTo>
                  <a:pt x="288" y="0"/>
                  <a:pt x="344" y="192"/>
                  <a:pt x="384" y="216"/>
                </a:cubicBezTo>
                <a:cubicBezTo>
                  <a:pt x="424" y="240"/>
                  <a:pt x="448" y="160"/>
                  <a:pt x="480" y="216"/>
                </a:cubicBezTo>
                <a:cubicBezTo>
                  <a:pt x="512" y="272"/>
                  <a:pt x="556" y="484"/>
                  <a:pt x="576" y="554"/>
                </a:cubicBezTo>
              </a:path>
            </a:pathLst>
          </a:cu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57373" name="Freeform 29"/>
          <p:cNvSpPr>
            <a:spLocks/>
          </p:cNvSpPr>
          <p:nvPr/>
        </p:nvSpPr>
        <p:spPr bwMode="auto">
          <a:xfrm>
            <a:off x="1600200" y="2133600"/>
            <a:ext cx="381000" cy="1155700"/>
          </a:xfrm>
          <a:custGeom>
            <a:avLst/>
            <a:gdLst>
              <a:gd name="T0" fmla="*/ 0 w 576"/>
              <a:gd name="T1" fmla="*/ 552 h 728"/>
              <a:gd name="T2" fmla="*/ 96 w 576"/>
              <a:gd name="T3" fmla="*/ 648 h 728"/>
              <a:gd name="T4" fmla="*/ 240 w 576"/>
              <a:gd name="T5" fmla="*/ 72 h 728"/>
              <a:gd name="T6" fmla="*/ 384 w 576"/>
              <a:gd name="T7" fmla="*/ 216 h 728"/>
              <a:gd name="T8" fmla="*/ 480 w 576"/>
              <a:gd name="T9" fmla="*/ 216 h 728"/>
              <a:gd name="T10" fmla="*/ 576 w 576"/>
              <a:gd name="T11" fmla="*/ 554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"/>
              <a:gd name="T19" fmla="*/ 0 h 728"/>
              <a:gd name="T20" fmla="*/ 576 w 576"/>
              <a:gd name="T21" fmla="*/ 728 h 7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" h="728">
                <a:moveTo>
                  <a:pt x="0" y="552"/>
                </a:moveTo>
                <a:cubicBezTo>
                  <a:pt x="28" y="640"/>
                  <a:pt x="56" y="728"/>
                  <a:pt x="96" y="648"/>
                </a:cubicBezTo>
                <a:cubicBezTo>
                  <a:pt x="136" y="568"/>
                  <a:pt x="192" y="144"/>
                  <a:pt x="240" y="72"/>
                </a:cubicBezTo>
                <a:cubicBezTo>
                  <a:pt x="288" y="0"/>
                  <a:pt x="344" y="192"/>
                  <a:pt x="384" y="216"/>
                </a:cubicBezTo>
                <a:cubicBezTo>
                  <a:pt x="424" y="240"/>
                  <a:pt x="448" y="160"/>
                  <a:pt x="480" y="216"/>
                </a:cubicBezTo>
                <a:cubicBezTo>
                  <a:pt x="512" y="272"/>
                  <a:pt x="556" y="484"/>
                  <a:pt x="576" y="554"/>
                </a:cubicBezTo>
              </a:path>
            </a:pathLst>
          </a:cu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57374" name="Freeform 30"/>
          <p:cNvSpPr>
            <a:spLocks/>
          </p:cNvSpPr>
          <p:nvPr/>
        </p:nvSpPr>
        <p:spPr bwMode="auto">
          <a:xfrm>
            <a:off x="1981200" y="2133600"/>
            <a:ext cx="381000" cy="1155700"/>
          </a:xfrm>
          <a:custGeom>
            <a:avLst/>
            <a:gdLst>
              <a:gd name="T0" fmla="*/ 0 w 576"/>
              <a:gd name="T1" fmla="*/ 552 h 728"/>
              <a:gd name="T2" fmla="*/ 96 w 576"/>
              <a:gd name="T3" fmla="*/ 648 h 728"/>
              <a:gd name="T4" fmla="*/ 240 w 576"/>
              <a:gd name="T5" fmla="*/ 72 h 728"/>
              <a:gd name="T6" fmla="*/ 384 w 576"/>
              <a:gd name="T7" fmla="*/ 216 h 728"/>
              <a:gd name="T8" fmla="*/ 480 w 576"/>
              <a:gd name="T9" fmla="*/ 216 h 728"/>
              <a:gd name="T10" fmla="*/ 576 w 576"/>
              <a:gd name="T11" fmla="*/ 554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"/>
              <a:gd name="T19" fmla="*/ 0 h 728"/>
              <a:gd name="T20" fmla="*/ 576 w 576"/>
              <a:gd name="T21" fmla="*/ 728 h 7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" h="728">
                <a:moveTo>
                  <a:pt x="0" y="552"/>
                </a:moveTo>
                <a:cubicBezTo>
                  <a:pt x="28" y="640"/>
                  <a:pt x="56" y="728"/>
                  <a:pt x="96" y="648"/>
                </a:cubicBezTo>
                <a:cubicBezTo>
                  <a:pt x="136" y="568"/>
                  <a:pt x="192" y="144"/>
                  <a:pt x="240" y="72"/>
                </a:cubicBezTo>
                <a:cubicBezTo>
                  <a:pt x="288" y="0"/>
                  <a:pt x="344" y="192"/>
                  <a:pt x="384" y="216"/>
                </a:cubicBezTo>
                <a:cubicBezTo>
                  <a:pt x="424" y="240"/>
                  <a:pt x="448" y="160"/>
                  <a:pt x="480" y="216"/>
                </a:cubicBezTo>
                <a:cubicBezTo>
                  <a:pt x="512" y="272"/>
                  <a:pt x="556" y="484"/>
                  <a:pt x="576" y="554"/>
                </a:cubicBezTo>
              </a:path>
            </a:pathLst>
          </a:cu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57375" name="Freeform 31"/>
          <p:cNvSpPr>
            <a:spLocks/>
          </p:cNvSpPr>
          <p:nvPr/>
        </p:nvSpPr>
        <p:spPr bwMode="auto">
          <a:xfrm>
            <a:off x="2362200" y="2133600"/>
            <a:ext cx="381000" cy="1155700"/>
          </a:xfrm>
          <a:custGeom>
            <a:avLst/>
            <a:gdLst>
              <a:gd name="T0" fmla="*/ 0 w 576"/>
              <a:gd name="T1" fmla="*/ 2147483647 h 728"/>
              <a:gd name="T2" fmla="*/ 2147483647 w 576"/>
              <a:gd name="T3" fmla="*/ 2147483647 h 728"/>
              <a:gd name="T4" fmla="*/ 2147483647 w 576"/>
              <a:gd name="T5" fmla="*/ 2147483647 h 728"/>
              <a:gd name="T6" fmla="*/ 2147483647 w 576"/>
              <a:gd name="T7" fmla="*/ 2147483647 h 728"/>
              <a:gd name="T8" fmla="*/ 2147483647 w 576"/>
              <a:gd name="T9" fmla="*/ 2147483647 h 728"/>
              <a:gd name="T10" fmla="*/ 2147483647 w 576"/>
              <a:gd name="T11" fmla="*/ 2147483647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"/>
              <a:gd name="T19" fmla="*/ 0 h 728"/>
              <a:gd name="T20" fmla="*/ 576 w 576"/>
              <a:gd name="T21" fmla="*/ 728 h 7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" h="728">
                <a:moveTo>
                  <a:pt x="0" y="552"/>
                </a:moveTo>
                <a:cubicBezTo>
                  <a:pt x="28" y="640"/>
                  <a:pt x="56" y="728"/>
                  <a:pt x="96" y="648"/>
                </a:cubicBezTo>
                <a:cubicBezTo>
                  <a:pt x="136" y="568"/>
                  <a:pt x="192" y="144"/>
                  <a:pt x="240" y="72"/>
                </a:cubicBezTo>
                <a:cubicBezTo>
                  <a:pt x="288" y="0"/>
                  <a:pt x="344" y="192"/>
                  <a:pt x="384" y="216"/>
                </a:cubicBezTo>
                <a:cubicBezTo>
                  <a:pt x="424" y="240"/>
                  <a:pt x="448" y="160"/>
                  <a:pt x="480" y="216"/>
                </a:cubicBezTo>
                <a:cubicBezTo>
                  <a:pt x="512" y="272"/>
                  <a:pt x="556" y="484"/>
                  <a:pt x="576" y="554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57376" name="Freeform 32"/>
          <p:cNvSpPr>
            <a:spLocks/>
          </p:cNvSpPr>
          <p:nvPr/>
        </p:nvSpPr>
        <p:spPr bwMode="auto">
          <a:xfrm>
            <a:off x="2743200" y="2133600"/>
            <a:ext cx="381000" cy="1155700"/>
          </a:xfrm>
          <a:custGeom>
            <a:avLst/>
            <a:gdLst>
              <a:gd name="T0" fmla="*/ 0 w 576"/>
              <a:gd name="T1" fmla="*/ 552 h 728"/>
              <a:gd name="T2" fmla="*/ 96 w 576"/>
              <a:gd name="T3" fmla="*/ 648 h 728"/>
              <a:gd name="T4" fmla="*/ 240 w 576"/>
              <a:gd name="T5" fmla="*/ 72 h 728"/>
              <a:gd name="T6" fmla="*/ 384 w 576"/>
              <a:gd name="T7" fmla="*/ 216 h 728"/>
              <a:gd name="T8" fmla="*/ 480 w 576"/>
              <a:gd name="T9" fmla="*/ 216 h 728"/>
              <a:gd name="T10" fmla="*/ 576 w 576"/>
              <a:gd name="T11" fmla="*/ 554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"/>
              <a:gd name="T19" fmla="*/ 0 h 728"/>
              <a:gd name="T20" fmla="*/ 576 w 576"/>
              <a:gd name="T21" fmla="*/ 728 h 7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" h="728">
                <a:moveTo>
                  <a:pt x="0" y="552"/>
                </a:moveTo>
                <a:cubicBezTo>
                  <a:pt x="28" y="640"/>
                  <a:pt x="56" y="728"/>
                  <a:pt x="96" y="648"/>
                </a:cubicBezTo>
                <a:cubicBezTo>
                  <a:pt x="136" y="568"/>
                  <a:pt x="192" y="144"/>
                  <a:pt x="240" y="72"/>
                </a:cubicBezTo>
                <a:cubicBezTo>
                  <a:pt x="288" y="0"/>
                  <a:pt x="344" y="192"/>
                  <a:pt x="384" y="216"/>
                </a:cubicBezTo>
                <a:cubicBezTo>
                  <a:pt x="424" y="240"/>
                  <a:pt x="448" y="160"/>
                  <a:pt x="480" y="216"/>
                </a:cubicBezTo>
                <a:cubicBezTo>
                  <a:pt x="512" y="272"/>
                  <a:pt x="556" y="484"/>
                  <a:pt x="576" y="554"/>
                </a:cubicBezTo>
              </a:path>
            </a:pathLst>
          </a:cu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57377" name="Freeform 33"/>
          <p:cNvSpPr>
            <a:spLocks/>
          </p:cNvSpPr>
          <p:nvPr/>
        </p:nvSpPr>
        <p:spPr bwMode="auto">
          <a:xfrm>
            <a:off x="3124200" y="2133600"/>
            <a:ext cx="381000" cy="1155700"/>
          </a:xfrm>
          <a:custGeom>
            <a:avLst/>
            <a:gdLst>
              <a:gd name="T0" fmla="*/ 0 w 576"/>
              <a:gd name="T1" fmla="*/ 552 h 728"/>
              <a:gd name="T2" fmla="*/ 96 w 576"/>
              <a:gd name="T3" fmla="*/ 648 h 728"/>
              <a:gd name="T4" fmla="*/ 240 w 576"/>
              <a:gd name="T5" fmla="*/ 72 h 728"/>
              <a:gd name="T6" fmla="*/ 384 w 576"/>
              <a:gd name="T7" fmla="*/ 216 h 728"/>
              <a:gd name="T8" fmla="*/ 480 w 576"/>
              <a:gd name="T9" fmla="*/ 216 h 728"/>
              <a:gd name="T10" fmla="*/ 576 w 576"/>
              <a:gd name="T11" fmla="*/ 554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"/>
              <a:gd name="T19" fmla="*/ 0 h 728"/>
              <a:gd name="T20" fmla="*/ 576 w 576"/>
              <a:gd name="T21" fmla="*/ 728 h 7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" h="728">
                <a:moveTo>
                  <a:pt x="0" y="552"/>
                </a:moveTo>
                <a:cubicBezTo>
                  <a:pt x="28" y="640"/>
                  <a:pt x="56" y="728"/>
                  <a:pt x="96" y="648"/>
                </a:cubicBezTo>
                <a:cubicBezTo>
                  <a:pt x="136" y="568"/>
                  <a:pt x="192" y="144"/>
                  <a:pt x="240" y="72"/>
                </a:cubicBezTo>
                <a:cubicBezTo>
                  <a:pt x="288" y="0"/>
                  <a:pt x="344" y="192"/>
                  <a:pt x="384" y="216"/>
                </a:cubicBezTo>
                <a:cubicBezTo>
                  <a:pt x="424" y="240"/>
                  <a:pt x="448" y="160"/>
                  <a:pt x="480" y="216"/>
                </a:cubicBezTo>
                <a:cubicBezTo>
                  <a:pt x="512" y="272"/>
                  <a:pt x="556" y="484"/>
                  <a:pt x="576" y="554"/>
                </a:cubicBezTo>
              </a:path>
            </a:pathLst>
          </a:cu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57378" name="Freeform 34"/>
          <p:cNvSpPr>
            <a:spLocks/>
          </p:cNvSpPr>
          <p:nvPr/>
        </p:nvSpPr>
        <p:spPr bwMode="auto">
          <a:xfrm>
            <a:off x="3505200" y="2133600"/>
            <a:ext cx="381000" cy="1155700"/>
          </a:xfrm>
          <a:custGeom>
            <a:avLst/>
            <a:gdLst>
              <a:gd name="T0" fmla="*/ 0 w 576"/>
              <a:gd name="T1" fmla="*/ 552 h 728"/>
              <a:gd name="T2" fmla="*/ 96 w 576"/>
              <a:gd name="T3" fmla="*/ 648 h 728"/>
              <a:gd name="T4" fmla="*/ 240 w 576"/>
              <a:gd name="T5" fmla="*/ 72 h 728"/>
              <a:gd name="T6" fmla="*/ 384 w 576"/>
              <a:gd name="T7" fmla="*/ 216 h 728"/>
              <a:gd name="T8" fmla="*/ 480 w 576"/>
              <a:gd name="T9" fmla="*/ 216 h 728"/>
              <a:gd name="T10" fmla="*/ 576 w 576"/>
              <a:gd name="T11" fmla="*/ 554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"/>
              <a:gd name="T19" fmla="*/ 0 h 728"/>
              <a:gd name="T20" fmla="*/ 576 w 576"/>
              <a:gd name="T21" fmla="*/ 728 h 7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" h="728">
                <a:moveTo>
                  <a:pt x="0" y="552"/>
                </a:moveTo>
                <a:cubicBezTo>
                  <a:pt x="28" y="640"/>
                  <a:pt x="56" y="728"/>
                  <a:pt x="96" y="648"/>
                </a:cubicBezTo>
                <a:cubicBezTo>
                  <a:pt x="136" y="568"/>
                  <a:pt x="192" y="144"/>
                  <a:pt x="240" y="72"/>
                </a:cubicBezTo>
                <a:cubicBezTo>
                  <a:pt x="288" y="0"/>
                  <a:pt x="344" y="192"/>
                  <a:pt x="384" y="216"/>
                </a:cubicBezTo>
                <a:cubicBezTo>
                  <a:pt x="424" y="240"/>
                  <a:pt x="448" y="160"/>
                  <a:pt x="480" y="216"/>
                </a:cubicBezTo>
                <a:cubicBezTo>
                  <a:pt x="512" y="272"/>
                  <a:pt x="556" y="484"/>
                  <a:pt x="576" y="554"/>
                </a:cubicBezTo>
              </a:path>
            </a:pathLst>
          </a:cu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57379" name="Freeform 35"/>
          <p:cNvSpPr>
            <a:spLocks/>
          </p:cNvSpPr>
          <p:nvPr/>
        </p:nvSpPr>
        <p:spPr bwMode="auto">
          <a:xfrm>
            <a:off x="3886200" y="2133600"/>
            <a:ext cx="381000" cy="1155700"/>
          </a:xfrm>
          <a:custGeom>
            <a:avLst/>
            <a:gdLst>
              <a:gd name="T0" fmla="*/ 0 w 576"/>
              <a:gd name="T1" fmla="*/ 552 h 728"/>
              <a:gd name="T2" fmla="*/ 96 w 576"/>
              <a:gd name="T3" fmla="*/ 648 h 728"/>
              <a:gd name="T4" fmla="*/ 240 w 576"/>
              <a:gd name="T5" fmla="*/ 72 h 728"/>
              <a:gd name="T6" fmla="*/ 384 w 576"/>
              <a:gd name="T7" fmla="*/ 216 h 728"/>
              <a:gd name="T8" fmla="*/ 480 w 576"/>
              <a:gd name="T9" fmla="*/ 216 h 728"/>
              <a:gd name="T10" fmla="*/ 576 w 576"/>
              <a:gd name="T11" fmla="*/ 554 h 7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6"/>
              <a:gd name="T19" fmla="*/ 0 h 728"/>
              <a:gd name="T20" fmla="*/ 576 w 576"/>
              <a:gd name="T21" fmla="*/ 728 h 7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6" h="728">
                <a:moveTo>
                  <a:pt x="0" y="552"/>
                </a:moveTo>
                <a:cubicBezTo>
                  <a:pt x="28" y="640"/>
                  <a:pt x="56" y="728"/>
                  <a:pt x="96" y="648"/>
                </a:cubicBezTo>
                <a:cubicBezTo>
                  <a:pt x="136" y="568"/>
                  <a:pt x="192" y="144"/>
                  <a:pt x="240" y="72"/>
                </a:cubicBezTo>
                <a:cubicBezTo>
                  <a:pt x="288" y="0"/>
                  <a:pt x="344" y="192"/>
                  <a:pt x="384" y="216"/>
                </a:cubicBezTo>
                <a:cubicBezTo>
                  <a:pt x="424" y="240"/>
                  <a:pt x="448" y="160"/>
                  <a:pt x="480" y="216"/>
                </a:cubicBezTo>
                <a:cubicBezTo>
                  <a:pt x="512" y="272"/>
                  <a:pt x="556" y="484"/>
                  <a:pt x="576" y="554"/>
                </a:cubicBezTo>
              </a:path>
            </a:pathLst>
          </a:cu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sl-SI"/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533400" y="3733800"/>
            <a:ext cx="609600" cy="304800"/>
            <a:chOff x="336" y="2352"/>
            <a:chExt cx="384" cy="192"/>
          </a:xfrm>
        </p:grpSpPr>
        <p:sp>
          <p:nvSpPr>
            <p:cNvPr id="46131" name="Line 38"/>
            <p:cNvSpPr>
              <a:spLocks noChangeShapeType="1"/>
            </p:cNvSpPr>
            <p:nvPr/>
          </p:nvSpPr>
          <p:spPr bwMode="auto">
            <a:xfrm flipV="1">
              <a:off x="336" y="2352"/>
              <a:ext cx="192" cy="192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46132" name="Line 39"/>
            <p:cNvSpPr>
              <a:spLocks noChangeShapeType="1"/>
            </p:cNvSpPr>
            <p:nvPr/>
          </p:nvSpPr>
          <p:spPr bwMode="auto">
            <a:xfrm>
              <a:off x="528" y="2352"/>
              <a:ext cx="192" cy="192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1143000" y="3733800"/>
            <a:ext cx="609600" cy="304800"/>
            <a:chOff x="720" y="2352"/>
            <a:chExt cx="384" cy="192"/>
          </a:xfrm>
        </p:grpSpPr>
        <p:sp>
          <p:nvSpPr>
            <p:cNvPr id="46129" name="Line 40"/>
            <p:cNvSpPr>
              <a:spLocks noChangeShapeType="1"/>
            </p:cNvSpPr>
            <p:nvPr/>
          </p:nvSpPr>
          <p:spPr bwMode="auto">
            <a:xfrm flipV="1">
              <a:off x="720" y="2352"/>
              <a:ext cx="192" cy="192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46130" name="Line 41"/>
            <p:cNvSpPr>
              <a:spLocks noChangeShapeType="1"/>
            </p:cNvSpPr>
            <p:nvPr/>
          </p:nvSpPr>
          <p:spPr bwMode="auto">
            <a:xfrm>
              <a:off x="912" y="2352"/>
              <a:ext cx="192" cy="192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</p:grpSp>
      <p:grpSp>
        <p:nvGrpSpPr>
          <p:cNvPr id="5" name="Group 62"/>
          <p:cNvGrpSpPr>
            <a:grpSpLocks/>
          </p:cNvGrpSpPr>
          <p:nvPr/>
        </p:nvGrpSpPr>
        <p:grpSpPr bwMode="auto">
          <a:xfrm>
            <a:off x="1752600" y="3733800"/>
            <a:ext cx="609600" cy="304800"/>
            <a:chOff x="1104" y="2352"/>
            <a:chExt cx="384" cy="192"/>
          </a:xfrm>
        </p:grpSpPr>
        <p:sp>
          <p:nvSpPr>
            <p:cNvPr id="46127" name="Line 42"/>
            <p:cNvSpPr>
              <a:spLocks noChangeShapeType="1"/>
            </p:cNvSpPr>
            <p:nvPr/>
          </p:nvSpPr>
          <p:spPr bwMode="auto">
            <a:xfrm flipV="1">
              <a:off x="1104" y="2352"/>
              <a:ext cx="192" cy="192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46128" name="Line 43"/>
            <p:cNvSpPr>
              <a:spLocks noChangeShapeType="1"/>
            </p:cNvSpPr>
            <p:nvPr/>
          </p:nvSpPr>
          <p:spPr bwMode="auto">
            <a:xfrm>
              <a:off x="1296" y="2352"/>
              <a:ext cx="192" cy="192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</p:grp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2362200" y="3733800"/>
            <a:ext cx="609600" cy="304800"/>
            <a:chOff x="1488" y="2352"/>
            <a:chExt cx="384" cy="192"/>
          </a:xfrm>
        </p:grpSpPr>
        <p:sp>
          <p:nvSpPr>
            <p:cNvPr id="36916" name="Line 44"/>
            <p:cNvSpPr>
              <a:spLocks noChangeShapeType="1"/>
            </p:cNvSpPr>
            <p:nvPr/>
          </p:nvSpPr>
          <p:spPr bwMode="auto">
            <a:xfrm flipV="1">
              <a:off x="1488" y="2352"/>
              <a:ext cx="192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36917" name="Line 45"/>
            <p:cNvSpPr>
              <a:spLocks noChangeShapeType="1"/>
            </p:cNvSpPr>
            <p:nvPr/>
          </p:nvSpPr>
          <p:spPr bwMode="auto">
            <a:xfrm>
              <a:off x="1680" y="2352"/>
              <a:ext cx="192" cy="19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</p:grp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2971800" y="3733800"/>
            <a:ext cx="609600" cy="304800"/>
            <a:chOff x="1872" y="2352"/>
            <a:chExt cx="384" cy="192"/>
          </a:xfrm>
        </p:grpSpPr>
        <p:sp>
          <p:nvSpPr>
            <p:cNvPr id="46123" name="Line 46"/>
            <p:cNvSpPr>
              <a:spLocks noChangeShapeType="1"/>
            </p:cNvSpPr>
            <p:nvPr/>
          </p:nvSpPr>
          <p:spPr bwMode="auto">
            <a:xfrm flipV="1">
              <a:off x="1872" y="2352"/>
              <a:ext cx="192" cy="192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46124" name="Line 47"/>
            <p:cNvSpPr>
              <a:spLocks noChangeShapeType="1"/>
            </p:cNvSpPr>
            <p:nvPr/>
          </p:nvSpPr>
          <p:spPr bwMode="auto">
            <a:xfrm>
              <a:off x="2064" y="2352"/>
              <a:ext cx="192" cy="192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3581400" y="3733800"/>
            <a:ext cx="609600" cy="304800"/>
            <a:chOff x="2256" y="2352"/>
            <a:chExt cx="384" cy="192"/>
          </a:xfrm>
        </p:grpSpPr>
        <p:sp>
          <p:nvSpPr>
            <p:cNvPr id="46121" name="Line 48"/>
            <p:cNvSpPr>
              <a:spLocks noChangeShapeType="1"/>
            </p:cNvSpPr>
            <p:nvPr/>
          </p:nvSpPr>
          <p:spPr bwMode="auto">
            <a:xfrm flipV="1">
              <a:off x="2256" y="2352"/>
              <a:ext cx="192" cy="192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46122" name="Line 49"/>
            <p:cNvSpPr>
              <a:spLocks noChangeShapeType="1"/>
            </p:cNvSpPr>
            <p:nvPr/>
          </p:nvSpPr>
          <p:spPr bwMode="auto">
            <a:xfrm>
              <a:off x="2448" y="2352"/>
              <a:ext cx="192" cy="192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</p:grpSp>
      <p:grpSp>
        <p:nvGrpSpPr>
          <p:cNvPr id="9" name="Group 57"/>
          <p:cNvGrpSpPr>
            <a:grpSpLocks/>
          </p:cNvGrpSpPr>
          <p:nvPr/>
        </p:nvGrpSpPr>
        <p:grpSpPr bwMode="auto">
          <a:xfrm>
            <a:off x="4724400" y="2844800"/>
            <a:ext cx="4038600" cy="3429000"/>
            <a:chOff x="2976" y="1248"/>
            <a:chExt cx="2544" cy="2160"/>
          </a:xfrm>
        </p:grpSpPr>
        <p:sp>
          <p:nvSpPr>
            <p:cNvPr id="46119" name="Line 50"/>
            <p:cNvSpPr>
              <a:spLocks noChangeShapeType="1"/>
            </p:cNvSpPr>
            <p:nvPr/>
          </p:nvSpPr>
          <p:spPr bwMode="auto">
            <a:xfrm>
              <a:off x="2976" y="2296"/>
              <a:ext cx="2544" cy="0"/>
            </a:xfrm>
            <a:prstGeom prst="line">
              <a:avLst/>
            </a:prstGeom>
            <a:noFill/>
            <a:ln w="158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46120" name="Line 51"/>
            <p:cNvSpPr>
              <a:spLocks noChangeShapeType="1"/>
            </p:cNvSpPr>
            <p:nvPr/>
          </p:nvSpPr>
          <p:spPr bwMode="auto">
            <a:xfrm flipV="1">
              <a:off x="4224" y="1248"/>
              <a:ext cx="0" cy="2160"/>
            </a:xfrm>
            <a:prstGeom prst="line">
              <a:avLst/>
            </a:prstGeom>
            <a:noFill/>
            <a:ln w="1587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</p:grpSp>
      <p:sp>
        <p:nvSpPr>
          <p:cNvPr id="57396" name="Freeform 52"/>
          <p:cNvSpPr>
            <a:spLocks/>
          </p:cNvSpPr>
          <p:nvPr/>
        </p:nvSpPr>
        <p:spPr bwMode="auto">
          <a:xfrm>
            <a:off x="5029200" y="3136900"/>
            <a:ext cx="1676400" cy="2984500"/>
          </a:xfrm>
          <a:custGeom>
            <a:avLst/>
            <a:gdLst>
              <a:gd name="T0" fmla="*/ 0 w 1056"/>
              <a:gd name="T1" fmla="*/ 2147483647 h 1880"/>
              <a:gd name="T2" fmla="*/ 2147483647 w 1056"/>
              <a:gd name="T3" fmla="*/ 2147483647 h 1880"/>
              <a:gd name="T4" fmla="*/ 2147483647 w 1056"/>
              <a:gd name="T5" fmla="*/ 2147483647 h 1880"/>
              <a:gd name="T6" fmla="*/ 2147483647 w 1056"/>
              <a:gd name="T7" fmla="*/ 2147483647 h 1880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1880"/>
              <a:gd name="T14" fmla="*/ 1056 w 1056"/>
              <a:gd name="T15" fmla="*/ 1880 h 18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1880">
                <a:moveTo>
                  <a:pt x="0" y="1880"/>
                </a:moveTo>
                <a:cubicBezTo>
                  <a:pt x="84" y="1140"/>
                  <a:pt x="168" y="400"/>
                  <a:pt x="288" y="200"/>
                </a:cubicBezTo>
                <a:cubicBezTo>
                  <a:pt x="408" y="0"/>
                  <a:pt x="592" y="568"/>
                  <a:pt x="720" y="680"/>
                </a:cubicBezTo>
                <a:cubicBezTo>
                  <a:pt x="848" y="792"/>
                  <a:pt x="952" y="832"/>
                  <a:pt x="1056" y="872"/>
                </a:cubicBezTo>
              </a:path>
            </a:pathLst>
          </a:custGeom>
          <a:noFill/>
          <a:ln w="31750">
            <a:solidFill>
              <a:srgbClr val="FF33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57397" name="Freeform 53"/>
          <p:cNvSpPr>
            <a:spLocks/>
          </p:cNvSpPr>
          <p:nvPr/>
        </p:nvSpPr>
        <p:spPr bwMode="auto">
          <a:xfrm rot="10800000">
            <a:off x="6705600" y="2921000"/>
            <a:ext cx="1676400" cy="2984500"/>
          </a:xfrm>
          <a:custGeom>
            <a:avLst/>
            <a:gdLst>
              <a:gd name="T0" fmla="*/ 0 w 1056"/>
              <a:gd name="T1" fmla="*/ 2147483647 h 1880"/>
              <a:gd name="T2" fmla="*/ 2147483647 w 1056"/>
              <a:gd name="T3" fmla="*/ 2147483647 h 1880"/>
              <a:gd name="T4" fmla="*/ 2147483647 w 1056"/>
              <a:gd name="T5" fmla="*/ 2147483647 h 1880"/>
              <a:gd name="T6" fmla="*/ 2147483647 w 1056"/>
              <a:gd name="T7" fmla="*/ 2147483647 h 1880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1880"/>
              <a:gd name="T14" fmla="*/ 1056 w 1056"/>
              <a:gd name="T15" fmla="*/ 1880 h 18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1880">
                <a:moveTo>
                  <a:pt x="0" y="1880"/>
                </a:moveTo>
                <a:cubicBezTo>
                  <a:pt x="84" y="1140"/>
                  <a:pt x="168" y="400"/>
                  <a:pt x="288" y="200"/>
                </a:cubicBezTo>
                <a:cubicBezTo>
                  <a:pt x="408" y="0"/>
                  <a:pt x="592" y="568"/>
                  <a:pt x="720" y="680"/>
                </a:cubicBezTo>
                <a:cubicBezTo>
                  <a:pt x="848" y="792"/>
                  <a:pt x="952" y="832"/>
                  <a:pt x="1056" y="872"/>
                </a:cubicBezTo>
              </a:path>
            </a:pathLst>
          </a:custGeom>
          <a:noFill/>
          <a:ln w="31750">
            <a:solidFill>
              <a:srgbClr val="FF33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57398" name="Freeform 54"/>
          <p:cNvSpPr>
            <a:spLocks/>
          </p:cNvSpPr>
          <p:nvPr/>
        </p:nvSpPr>
        <p:spPr bwMode="auto">
          <a:xfrm>
            <a:off x="4724400" y="3454400"/>
            <a:ext cx="1976438" cy="2946400"/>
          </a:xfrm>
          <a:custGeom>
            <a:avLst/>
            <a:gdLst>
              <a:gd name="T0" fmla="*/ 0 w 1245"/>
              <a:gd name="T1" fmla="*/ 0 h 1856"/>
              <a:gd name="T2" fmla="*/ 2147483647 w 1245"/>
              <a:gd name="T3" fmla="*/ 2147483647 h 1856"/>
              <a:gd name="T4" fmla="*/ 2147483647 w 1245"/>
              <a:gd name="T5" fmla="*/ 2147483647 h 1856"/>
              <a:gd name="T6" fmla="*/ 2147483647 w 1245"/>
              <a:gd name="T7" fmla="*/ 2147483647 h 1856"/>
              <a:gd name="T8" fmla="*/ 0 60000 65536"/>
              <a:gd name="T9" fmla="*/ 0 60000 65536"/>
              <a:gd name="T10" fmla="*/ 0 60000 65536"/>
              <a:gd name="T11" fmla="*/ 0 60000 65536"/>
              <a:gd name="T12" fmla="*/ 0 w 1245"/>
              <a:gd name="T13" fmla="*/ 0 h 1856"/>
              <a:gd name="T14" fmla="*/ 1245 w 1245"/>
              <a:gd name="T15" fmla="*/ 1856 h 18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5" h="1856">
                <a:moveTo>
                  <a:pt x="0" y="0"/>
                </a:moveTo>
                <a:cubicBezTo>
                  <a:pt x="180" y="752"/>
                  <a:pt x="360" y="1504"/>
                  <a:pt x="528" y="1680"/>
                </a:cubicBezTo>
                <a:cubicBezTo>
                  <a:pt x="696" y="1856"/>
                  <a:pt x="888" y="1177"/>
                  <a:pt x="1008" y="1056"/>
                </a:cubicBezTo>
                <a:cubicBezTo>
                  <a:pt x="1128" y="935"/>
                  <a:pt x="1196" y="975"/>
                  <a:pt x="1245" y="954"/>
                </a:cubicBezTo>
              </a:path>
            </a:pathLst>
          </a:custGeom>
          <a:noFill/>
          <a:ln w="31750">
            <a:solidFill>
              <a:srgbClr val="00FF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57399" name="Freeform 55"/>
          <p:cNvSpPr>
            <a:spLocks/>
          </p:cNvSpPr>
          <p:nvPr/>
        </p:nvSpPr>
        <p:spPr bwMode="auto">
          <a:xfrm>
            <a:off x="6705600" y="3454400"/>
            <a:ext cx="2057400" cy="2946400"/>
          </a:xfrm>
          <a:custGeom>
            <a:avLst/>
            <a:gdLst>
              <a:gd name="T0" fmla="*/ 2147483647 w 1296"/>
              <a:gd name="T1" fmla="*/ 0 h 1856"/>
              <a:gd name="T2" fmla="*/ 2147483647 w 1296"/>
              <a:gd name="T3" fmla="*/ 2147483647 h 1856"/>
              <a:gd name="T4" fmla="*/ 2147483647 w 1296"/>
              <a:gd name="T5" fmla="*/ 2147483647 h 1856"/>
              <a:gd name="T6" fmla="*/ 0 w 1296"/>
              <a:gd name="T7" fmla="*/ 2147483647 h 1856"/>
              <a:gd name="T8" fmla="*/ 0 60000 65536"/>
              <a:gd name="T9" fmla="*/ 0 60000 65536"/>
              <a:gd name="T10" fmla="*/ 0 60000 65536"/>
              <a:gd name="T11" fmla="*/ 0 60000 65536"/>
              <a:gd name="T12" fmla="*/ 0 w 1296"/>
              <a:gd name="T13" fmla="*/ 0 h 1856"/>
              <a:gd name="T14" fmla="*/ 1296 w 1296"/>
              <a:gd name="T15" fmla="*/ 1856 h 18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6" h="1856">
                <a:moveTo>
                  <a:pt x="1296" y="0"/>
                </a:moveTo>
                <a:cubicBezTo>
                  <a:pt x="1109" y="752"/>
                  <a:pt x="922" y="1504"/>
                  <a:pt x="748" y="1680"/>
                </a:cubicBezTo>
                <a:cubicBezTo>
                  <a:pt x="573" y="1856"/>
                  <a:pt x="374" y="1177"/>
                  <a:pt x="249" y="1056"/>
                </a:cubicBezTo>
                <a:cubicBezTo>
                  <a:pt x="124" y="935"/>
                  <a:pt x="52" y="975"/>
                  <a:pt x="0" y="954"/>
                </a:cubicBezTo>
              </a:path>
            </a:pathLst>
          </a:custGeom>
          <a:noFill/>
          <a:ln w="31750">
            <a:solidFill>
              <a:srgbClr val="00FF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57402" name="Text Box 58"/>
          <p:cNvSpPr txBox="1">
            <a:spLocks noChangeArrowheads="1"/>
          </p:cNvSpPr>
          <p:nvPr/>
        </p:nvSpPr>
        <p:spPr bwMode="auto">
          <a:xfrm>
            <a:off x="6858000" y="6019800"/>
            <a:ext cx="990600" cy="3714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rgbClr val="00FF00"/>
                </a:solidFill>
                <a:latin typeface="+mn-lt"/>
              </a:rPr>
              <a:t>soda</a:t>
            </a:r>
          </a:p>
        </p:txBody>
      </p:sp>
      <p:sp>
        <p:nvSpPr>
          <p:cNvPr id="57403" name="Text Box 59"/>
          <p:cNvSpPr txBox="1">
            <a:spLocks noChangeArrowheads="1"/>
          </p:cNvSpPr>
          <p:nvPr/>
        </p:nvSpPr>
        <p:spPr bwMode="auto">
          <a:xfrm>
            <a:off x="7467600" y="3200400"/>
            <a:ext cx="838200" cy="3714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rgbClr val="FF3300"/>
                </a:solidFill>
                <a:latin typeface="+mn-lt"/>
              </a:rPr>
              <a:t>liha</a:t>
            </a:r>
          </a:p>
        </p:txBody>
      </p:sp>
      <p:sp>
        <p:nvSpPr>
          <p:cNvPr id="55" name="Rectangle 5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6" name="Rectangle 55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7" name="Rounded Rectangle 56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9" name="TextBox 58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ZNAČILNOSTI</a:t>
            </a: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FUNKCIJ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1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B3779FD-ECDA-4712-AF01-84F844046CBB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56" grpId="0" animBg="1"/>
      <p:bldP spid="57375" grpId="0" animBg="1"/>
      <p:bldP spid="57396" grpId="0" animBg="1"/>
      <p:bldP spid="57397" grpId="0" animBg="1"/>
      <p:bldP spid="57398" grpId="0" animBg="1"/>
      <p:bldP spid="57399" grpId="0" animBg="1"/>
      <p:bldP spid="57402" grpId="0"/>
      <p:bldP spid="5740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533400" y="514350"/>
            <a:ext cx="3236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ELEMENTARNE FUNKCIJE</a:t>
            </a:r>
            <a:endParaRPr lang="en-GB" sz="20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603250" y="5172075"/>
            <a:ext cx="1911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Kotne                    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                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lo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čne funkcije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603250" y="1219200"/>
            <a:ext cx="1006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Polinomi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603250" y="1905000"/>
            <a:ext cx="2001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Racionalne funkcije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609600" y="2819400"/>
            <a:ext cx="2043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Algebrajske funkcije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603250" y="3786188"/>
            <a:ext cx="252095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Eksponentne               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  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 </a:t>
            </a:r>
          </a:p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logaritmske funkcije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59400" name="Object 8"/>
          <p:cNvGraphicFramePr>
            <a:graphicFrameLocks noChangeAspect="1"/>
          </p:cNvGraphicFramePr>
          <p:nvPr/>
        </p:nvGraphicFramePr>
        <p:xfrm>
          <a:off x="5057775" y="1143000"/>
          <a:ext cx="20129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4" name="Equation" r:id="rId3" imgW="37006200" imgH="7297560" progId="Equation.DSMT4">
                  <p:embed/>
                </p:oleObj>
              </mc:Choice>
              <mc:Fallback>
                <p:oleObj name="Equation" r:id="rId3" imgW="37006200" imgH="7297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775" y="1143000"/>
                        <a:ext cx="20129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1" name="Object 9"/>
          <p:cNvGraphicFramePr>
            <a:graphicFrameLocks noChangeAspect="1"/>
          </p:cNvGraphicFramePr>
          <p:nvPr/>
        </p:nvGraphicFramePr>
        <p:xfrm>
          <a:off x="5045075" y="1676400"/>
          <a:ext cx="19907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5" name="Equation" r:id="rId5" imgW="36599400" imgH="13389480" progId="Equation.DSMT4">
                  <p:embed/>
                </p:oleObj>
              </mc:Choice>
              <mc:Fallback>
                <p:oleObj name="Equation" r:id="rId5" imgW="36599400" imgH="13389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5075" y="1676400"/>
                        <a:ext cx="199072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2" name="Object 10"/>
          <p:cNvGraphicFramePr>
            <a:graphicFrameLocks noChangeAspect="1"/>
          </p:cNvGraphicFramePr>
          <p:nvPr/>
        </p:nvGraphicFramePr>
        <p:xfrm>
          <a:off x="5008563" y="2667000"/>
          <a:ext cx="254317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6" name="Equation" r:id="rId7" imgW="46769400" imgH="16232400" progId="Equation.DSMT4">
                  <p:embed/>
                </p:oleObj>
              </mc:Choice>
              <mc:Fallback>
                <p:oleObj name="Equation" r:id="rId7" imgW="46769400" imgH="1623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563" y="2667000"/>
                        <a:ext cx="2543175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3" name="Object 11"/>
          <p:cNvGraphicFramePr>
            <a:graphicFrameLocks noChangeAspect="1"/>
          </p:cNvGraphicFramePr>
          <p:nvPr/>
        </p:nvGraphicFramePr>
        <p:xfrm>
          <a:off x="4975225" y="3733800"/>
          <a:ext cx="18573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" name="Equation" r:id="rId9" imgW="34158600" imgH="7297560" progId="Equation.DSMT4">
                  <p:embed/>
                </p:oleObj>
              </mc:Choice>
              <mc:Fallback>
                <p:oleObj name="Equation" r:id="rId9" imgW="34158600" imgH="7297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225" y="3733800"/>
                        <a:ext cx="18573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4" name="Object 12"/>
          <p:cNvGraphicFramePr>
            <a:graphicFrameLocks noChangeAspect="1"/>
          </p:cNvGraphicFramePr>
          <p:nvPr/>
        </p:nvGraphicFramePr>
        <p:xfrm>
          <a:off x="4975225" y="4191000"/>
          <a:ext cx="236696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" name="Equation" r:id="rId11" imgW="43515000" imgH="8515800" progId="Equation.DSMT4">
                  <p:embed/>
                </p:oleObj>
              </mc:Choice>
              <mc:Fallback>
                <p:oleObj name="Equation" r:id="rId11" imgW="43515000" imgH="8515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225" y="4191000"/>
                        <a:ext cx="2366963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5" name="Object 13"/>
          <p:cNvGraphicFramePr>
            <a:graphicFrameLocks noChangeAspect="1"/>
          </p:cNvGraphicFramePr>
          <p:nvPr/>
        </p:nvGraphicFramePr>
        <p:xfrm>
          <a:off x="4924425" y="5091113"/>
          <a:ext cx="33194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9" name="Equation" r:id="rId13" imgW="61007400" imgH="7297560" progId="Equation.DSMT4">
                  <p:embed/>
                </p:oleObj>
              </mc:Choice>
              <mc:Fallback>
                <p:oleObj name="Equation" r:id="rId13" imgW="61007400" imgH="72975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425" y="5091113"/>
                        <a:ext cx="3319463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6" name="Object 14"/>
          <p:cNvGraphicFramePr>
            <a:graphicFrameLocks noChangeAspect="1"/>
          </p:cNvGraphicFramePr>
          <p:nvPr/>
        </p:nvGraphicFramePr>
        <p:xfrm>
          <a:off x="4256088" y="5643563"/>
          <a:ext cx="19685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0" name="Equation" r:id="rId15" imgW="36192600" imgH="12577320" progId="Equation.DSMT4">
                  <p:embed/>
                </p:oleObj>
              </mc:Choice>
              <mc:Fallback>
                <p:oleObj name="Equation" r:id="rId15" imgW="36192600" imgH="125773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88" y="5643563"/>
                        <a:ext cx="19685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7" name="Object 15"/>
          <p:cNvGraphicFramePr>
            <a:graphicFrameLocks noChangeAspect="1"/>
          </p:cNvGraphicFramePr>
          <p:nvPr/>
        </p:nvGraphicFramePr>
        <p:xfrm>
          <a:off x="6572250" y="5788025"/>
          <a:ext cx="21224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" name="Equation" r:id="rId17" imgW="39040200" imgH="7297560" progId="Equation.DSMT4">
                  <p:embed/>
                </p:oleObj>
              </mc:Choice>
              <mc:Fallback>
                <p:oleObj name="Equation" r:id="rId17" imgW="39040200" imgH="72975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0" y="5788025"/>
                        <a:ext cx="2122488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2" name="Rectangle 21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3" name="Rounded Rectangle 22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ELEMENTARNE 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EAEA57D-A732-424D-8D5B-95CE00E82C61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/>
      <p:bldP spid="59396" grpId="0"/>
      <p:bldP spid="59397" grpId="0"/>
      <p:bldP spid="59398" grpId="0"/>
      <p:bldP spid="5939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457200" y="609600"/>
            <a:ext cx="5638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Elementarne funkcije dobimo s pomočjo računskih operacij in sestavljanja iz osnovnih funkcij.</a:t>
            </a:r>
            <a:endParaRPr lang="en-GB" sz="20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57200" y="1981200"/>
            <a:ext cx="297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Osnovne funkcije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:</a:t>
            </a:r>
            <a:endParaRPr lang="en-GB" sz="20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900113" y="2773363"/>
            <a:ext cx="1368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potence</a:t>
            </a:r>
          </a:p>
        </p:txBody>
      </p:sp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2681288" y="2735263"/>
          <a:ext cx="115093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4" name="Equation" r:id="rId3" imgW="21141000" imgH="7297560" progId="Equation.DSMT4">
                  <p:embed/>
                </p:oleObj>
              </mc:Choice>
              <mc:Fallback>
                <p:oleObj name="Equation" r:id="rId3" imgW="21141000" imgH="72975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288" y="2735263"/>
                        <a:ext cx="115093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900113" y="3205163"/>
            <a:ext cx="9350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koreni</a:t>
            </a:r>
          </a:p>
        </p:txBody>
      </p:sp>
      <p:graphicFrame>
        <p:nvGraphicFramePr>
          <p:cNvPr id="60423" name="Object 7"/>
          <p:cNvGraphicFramePr>
            <a:graphicFrameLocks noChangeAspect="1"/>
          </p:cNvGraphicFramePr>
          <p:nvPr/>
        </p:nvGraphicFramePr>
        <p:xfrm>
          <a:off x="2646363" y="3132138"/>
          <a:ext cx="11715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5" name="Equation" r:id="rId5" imgW="21547800" imgH="7703640" progId="Equation.DSMT4">
                  <p:embed/>
                </p:oleObj>
              </mc:Choice>
              <mc:Fallback>
                <p:oleObj name="Equation" r:id="rId5" imgW="21547800" imgH="7703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3132138"/>
                        <a:ext cx="117157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5219700" y="2773363"/>
            <a:ext cx="2376488" cy="809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eksponentna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e</a:t>
            </a:r>
            <a:r>
              <a:rPr lang="sl-SI" i="1" baseline="30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</a:p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logaritemska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ln</a:t>
            </a:r>
            <a:r>
              <a:rPr lang="sl-SI" sz="12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2916238" y="4068763"/>
            <a:ext cx="3527425" cy="1192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sinus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	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sin</a:t>
            </a:r>
            <a:r>
              <a:rPr lang="sl-SI" sz="1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</a:p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arkus sinus         	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arcsin</a:t>
            </a:r>
            <a:r>
              <a:rPr lang="sl-SI" sz="1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</a:p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arkus tangens        	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arctg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2" name="Rounded Rectangle 11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3268633-FF6C-4AC5-A2CF-E3E45547CF19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ELEMENTARNE 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/>
      <p:bldP spid="60420" grpId="0"/>
      <p:bldP spid="60422" grpId="0"/>
      <p:bldP spid="60424" grpId="0"/>
      <p:bldP spid="604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3268633-FF6C-4AC5-A2CF-E3E45547CF19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81000" y="603250"/>
            <a:ext cx="4724400" cy="2597150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Polinomi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</a:rPr>
              <a:t> povsod definirani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</a:rPr>
              <a:t> polinom </a:t>
            </a:r>
            <a:r>
              <a:rPr lang="sl-SI" sz="18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</a:rPr>
              <a:t>-te stopnje ima največ </a:t>
            </a:r>
            <a:r>
              <a:rPr lang="sl-SI" sz="18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</a:rPr>
              <a:t> ničel in </a:t>
            </a:r>
            <a:r>
              <a:rPr lang="sl-SI" sz="18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</a:t>
            </a:r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</a:rPr>
              <a:t> ekstremov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</a:rPr>
              <a:t> trend je določen z najvišjo potenco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</a:rPr>
              <a:t> vsote sodih potenc so soda funkcija, </a:t>
            </a:r>
            <a:r>
              <a:rPr lang="sl-SI" sz="90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</a:rPr>
              <a:t>vsote lihih potenc pa liha funkcija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3" descr="pol1"/>
          <p:cNvPicPr>
            <a:picLocks noChangeAspect="1" noChangeArrowheads="1"/>
          </p:cNvPicPr>
          <p:nvPr/>
        </p:nvPicPr>
        <p:blipFill>
          <a:blip r:embed="rId3" cstate="print"/>
          <a:srcRect l="12766" r="14894"/>
          <a:stretch>
            <a:fillRect/>
          </a:stretch>
        </p:blipFill>
        <p:spPr bwMode="auto">
          <a:xfrm>
            <a:off x="5257800" y="468312"/>
            <a:ext cx="3200400" cy="2884488"/>
          </a:xfrm>
          <a:prstGeom prst="rect">
            <a:avLst/>
          </a:prstGeom>
          <a:noFill/>
        </p:spPr>
      </p:pic>
      <p:pic>
        <p:nvPicPr>
          <p:cNvPr id="11" name="Picture 4" descr="pol3"/>
          <p:cNvPicPr>
            <a:picLocks noChangeAspect="1" noChangeArrowheads="1"/>
          </p:cNvPicPr>
          <p:nvPr/>
        </p:nvPicPr>
        <p:blipFill>
          <a:blip r:embed="rId4" cstate="print"/>
          <a:srcRect l="5357" r="12500"/>
          <a:stretch>
            <a:fillRect/>
          </a:stretch>
        </p:blipFill>
        <p:spPr bwMode="auto">
          <a:xfrm>
            <a:off x="609600" y="3506787"/>
            <a:ext cx="3505200" cy="2817813"/>
          </a:xfrm>
          <a:prstGeom prst="rect">
            <a:avLst/>
          </a:prstGeom>
          <a:noFill/>
        </p:spPr>
      </p:pic>
      <p:pic>
        <p:nvPicPr>
          <p:cNvPr id="12" name="Picture 5" descr="pol2"/>
          <p:cNvPicPr>
            <a:picLocks noChangeAspect="1" noChangeArrowheads="1"/>
          </p:cNvPicPr>
          <p:nvPr/>
        </p:nvPicPr>
        <p:blipFill>
          <a:blip r:embed="rId5" cstate="print"/>
          <a:srcRect l="13461" r="11539"/>
          <a:stretch>
            <a:fillRect/>
          </a:stretch>
        </p:blipFill>
        <p:spPr bwMode="auto">
          <a:xfrm>
            <a:off x="5257800" y="3505200"/>
            <a:ext cx="3200400" cy="2817813"/>
          </a:xfrm>
          <a:prstGeom prst="rect">
            <a:avLst/>
          </a:prstGeom>
          <a:noFill/>
        </p:spPr>
      </p:pic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6988175" y="2860675"/>
          <a:ext cx="14319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0" name="Equation" r:id="rId6" imgW="927000" imgH="228600" progId="Equation.DSMT4">
                  <p:embed/>
                </p:oleObj>
              </mc:Choice>
              <mc:Fallback>
                <p:oleObj name="Equation" r:id="rId6" imgW="9270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8175" y="2860675"/>
                        <a:ext cx="14319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2524125" y="5895975"/>
          <a:ext cx="15113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1" name="Equation" r:id="rId8" imgW="977760" imgH="228600" progId="Equation.DSMT4">
                  <p:embed/>
                </p:oleObj>
              </mc:Choice>
              <mc:Fallback>
                <p:oleObj name="Equation" r:id="rId8" imgW="97776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5895975"/>
                        <a:ext cx="15113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6183313" y="5943600"/>
          <a:ext cx="219868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2" name="Equation" r:id="rId10" imgW="1422360" imgH="228600" progId="Equation.DSMT4">
                  <p:embed/>
                </p:oleObj>
              </mc:Choice>
              <mc:Fallback>
                <p:oleObj name="Equation" r:id="rId10" imgW="142236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313" y="5943600"/>
                        <a:ext cx="2198687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ELEMENTARNE 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1851025" y="3429000"/>
            <a:ext cx="5486400" cy="28956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6" name="Rounded Rectangle 25"/>
          <p:cNvSpPr/>
          <p:nvPr/>
        </p:nvSpPr>
        <p:spPr>
          <a:xfrm>
            <a:off x="762000" y="1066800"/>
            <a:ext cx="7467600" cy="12192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160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7" name="Rounded Rectangle 6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ŠTEVILA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PRIBLIŽNO RAČUNANJE</a:t>
            </a:r>
          </a:p>
        </p:txBody>
      </p:sp>
      <p:sp>
        <p:nvSpPr>
          <p:cNvPr id="12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65F5E-3312-4F1A-8B5A-10D5D79CD14F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457200"/>
            <a:ext cx="3733800" cy="461963"/>
          </a:xfrm>
          <a:prstGeom prst="rect">
            <a:avLst/>
          </a:prstGeom>
          <a:solidFill>
            <a:srgbClr val="FFFFCC"/>
          </a:solidFill>
          <a:ln w="158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PRIBLIŽNO RAČUNANJE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1143000"/>
            <a:ext cx="7239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Ta fosil dinozavra je star 70 </a:t>
            </a:r>
            <a:r>
              <a:rPr lang="sl-SI" sz="160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000 006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let, pravi paznik v muzeju.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43400" y="1524000"/>
            <a:ext cx="609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???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" y="1839913"/>
            <a:ext cx="73914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Ko sem se zaposlil pred šestimi leti so mi rekli, da je star 70 milijonov let...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295400" y="2514600"/>
            <a:ext cx="6705600" cy="7080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</a:t>
            </a:r>
            <a:r>
              <a:rPr lang="en-US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se 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količine, ki jih dobimo z merjenjem so približne,  zato njihov zapis mora vsebovati tudi informacijo o natančnosti.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505200" y="4016375"/>
            <a:ext cx="1851025" cy="7080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4000">
                <a:latin typeface="Times New Roman" pitchFamily="18" charset="0"/>
              </a:rPr>
              <a:t>1836.12</a:t>
            </a:r>
          </a:p>
        </p:txBody>
      </p:sp>
      <p:sp>
        <p:nvSpPr>
          <p:cNvPr id="19" name="AutoShape 6"/>
          <p:cNvSpPr>
            <a:spLocks/>
          </p:cNvSpPr>
          <p:nvPr/>
        </p:nvSpPr>
        <p:spPr bwMode="auto">
          <a:xfrm rot="16200000" flipV="1">
            <a:off x="4924425" y="3911601"/>
            <a:ext cx="84137" cy="430212"/>
          </a:xfrm>
          <a:prstGeom prst="rightBrace">
            <a:avLst>
              <a:gd name="adj1" fmla="val 126573"/>
              <a:gd name="adj2" fmla="val 50000"/>
            </a:avLst>
          </a:prstGeom>
          <a:noFill/>
          <a:ln w="158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latin typeface="+mn-lt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646613" y="3733800"/>
            <a:ext cx="2592387" cy="366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>
                <a:solidFill>
                  <a:srgbClr val="FF3300"/>
                </a:solidFill>
                <a:latin typeface="Calibri" pitchFamily="34" charset="0"/>
              </a:rPr>
              <a:t>decimalna mesta</a:t>
            </a:r>
          </a:p>
        </p:txBody>
      </p:sp>
      <p:sp>
        <p:nvSpPr>
          <p:cNvPr id="21" name="AutoShape 8"/>
          <p:cNvSpPr>
            <a:spLocks/>
          </p:cNvSpPr>
          <p:nvPr/>
        </p:nvSpPr>
        <p:spPr bwMode="auto">
          <a:xfrm rot="5400000">
            <a:off x="4415631" y="3893344"/>
            <a:ext cx="46038" cy="1511300"/>
          </a:xfrm>
          <a:prstGeom prst="rightBrace">
            <a:avLst>
              <a:gd name="adj1" fmla="val 134445"/>
              <a:gd name="adj2" fmla="val 50000"/>
            </a:avLst>
          </a:prstGeom>
          <a:noFill/>
          <a:ln w="158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latin typeface="+mn-lt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3657600" y="4706938"/>
            <a:ext cx="1676400" cy="3667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>
                <a:solidFill>
                  <a:srgbClr val="FF3300"/>
                </a:solidFill>
                <a:latin typeface="Calibri" pitchFamily="34" charset="0"/>
              </a:rPr>
              <a:t>značilna mesta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1524000" y="5105400"/>
            <a:ext cx="5832475" cy="1200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Število decimalnih mest je odvisno od zapisa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: 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1836.12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=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1.83612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x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10</a:t>
            </a:r>
            <a:r>
              <a:rPr lang="sl-SI" baseline="30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3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=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183612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x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10</a:t>
            </a:r>
            <a:r>
              <a:rPr lang="en-US" baseline="30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-</a:t>
            </a:r>
            <a:r>
              <a:rPr lang="sl-SI" baseline="30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2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število značilnih mest pa je vedno enako.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57400" y="3429000"/>
            <a:ext cx="4953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Proton je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1836.12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-krat te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žji od elektrona.</a:t>
            </a:r>
            <a:endParaRPr lang="sl-SI" baseline="300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 animBg="1"/>
      <p:bldP spid="22" grpId="0"/>
      <p:bldP spid="23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2" name="Rounded Rectangle 11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3268633-FF6C-4AC5-A2CF-E3E45547CF19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81000" y="542925"/>
            <a:ext cx="4572000" cy="2505075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Racionalne funkcije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</a:rPr>
              <a:t> definirane povsod, razen v ničlah imenovalca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</a:rPr>
              <a:t> ničle števca so ničle funkcije, ničle imenovalca so poli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</a:rPr>
              <a:t> če je stopnja števca največ za ena večja od stopnje imenovalca dobimo asimptote z deljenjem</a:t>
            </a:r>
            <a:endParaRPr lang="en-GB" sz="18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Picture 3" descr="rac1"/>
          <p:cNvPicPr>
            <a:picLocks noChangeAspect="1" noChangeArrowheads="1"/>
          </p:cNvPicPr>
          <p:nvPr/>
        </p:nvPicPr>
        <p:blipFill>
          <a:blip r:embed="rId3" cstate="print"/>
          <a:srcRect l="10170" r="8475"/>
          <a:stretch>
            <a:fillRect/>
          </a:stretch>
        </p:blipFill>
        <p:spPr bwMode="auto">
          <a:xfrm>
            <a:off x="576263" y="3200400"/>
            <a:ext cx="4038600" cy="2968625"/>
          </a:xfrm>
          <a:prstGeom prst="rect">
            <a:avLst/>
          </a:prstGeom>
          <a:noFill/>
        </p:spPr>
      </p:pic>
      <p:pic>
        <p:nvPicPr>
          <p:cNvPr id="19" name="Picture 4" descr="rac2"/>
          <p:cNvPicPr>
            <a:picLocks noChangeAspect="1" noChangeArrowheads="1"/>
          </p:cNvPicPr>
          <p:nvPr/>
        </p:nvPicPr>
        <p:blipFill>
          <a:blip r:embed="rId4" cstate="print"/>
          <a:srcRect l="6000" r="8000"/>
          <a:stretch>
            <a:fillRect/>
          </a:stretch>
        </p:blipFill>
        <p:spPr bwMode="auto">
          <a:xfrm>
            <a:off x="5105400" y="1401763"/>
            <a:ext cx="3733800" cy="3094037"/>
          </a:xfrm>
          <a:prstGeom prst="rect">
            <a:avLst/>
          </a:prstGeom>
          <a:noFill/>
        </p:spPr>
      </p:pic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7715250" y="3789363"/>
          <a:ext cx="1001713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0" name="Equation" r:id="rId5" imgW="647640" imgH="393480" progId="Equation.DSMT4">
                  <p:embed/>
                </p:oleObj>
              </mc:Choice>
              <mc:Fallback>
                <p:oleObj name="Equation" r:id="rId5" imgW="64764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0" y="3789363"/>
                        <a:ext cx="1001713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/>
        </p:nvGraphicFramePr>
        <p:xfrm>
          <a:off x="6227763" y="4508500"/>
          <a:ext cx="544512" cy="21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1" name="Equation" r:id="rId7" imgW="444240" imgH="177480" progId="Equation.3">
                  <p:embed/>
                </p:oleObj>
              </mc:Choice>
              <mc:Fallback>
                <p:oleObj name="Equation" r:id="rId7" imgW="44424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4508500"/>
                        <a:ext cx="544512" cy="21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/>
        </p:nvGraphicFramePr>
        <p:xfrm>
          <a:off x="5272088" y="2997200"/>
          <a:ext cx="434975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2" name="Equation" r:id="rId9" imgW="355320" imgH="203040" progId="Equation.DSMT4">
                  <p:embed/>
                </p:oleObj>
              </mc:Choice>
              <mc:Fallback>
                <p:oleObj name="Equation" r:id="rId9" imgW="355320" imgH="203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088" y="2997200"/>
                        <a:ext cx="434975" cy="24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"/>
          <p:cNvGraphicFramePr>
            <a:graphicFrameLocks noChangeAspect="1"/>
          </p:cNvGraphicFramePr>
          <p:nvPr/>
        </p:nvGraphicFramePr>
        <p:xfrm>
          <a:off x="1757363" y="6172200"/>
          <a:ext cx="528637" cy="21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3" name="Equation" r:id="rId11" imgW="431640" imgH="177480" progId="Equation.DSMT4">
                  <p:embed/>
                </p:oleObj>
              </mc:Choice>
              <mc:Fallback>
                <p:oleObj name="Equation" r:id="rId11" imgW="431640" imgH="177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6172200"/>
                        <a:ext cx="528637" cy="21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9"/>
          <p:cNvGraphicFramePr>
            <a:graphicFrameLocks noChangeAspect="1"/>
          </p:cNvGraphicFramePr>
          <p:nvPr/>
        </p:nvGraphicFramePr>
        <p:xfrm>
          <a:off x="2590800" y="6172200"/>
          <a:ext cx="404813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4" name="Equation" r:id="rId13" imgW="330120" imgH="177480" progId="Equation.DSMT4">
                  <p:embed/>
                </p:oleObj>
              </mc:Choice>
              <mc:Fallback>
                <p:oleObj name="Equation" r:id="rId13" imgW="330120" imgH="177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6172200"/>
                        <a:ext cx="404813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0"/>
          <p:cNvGraphicFramePr>
            <a:graphicFrameLocks noChangeAspect="1"/>
          </p:cNvGraphicFramePr>
          <p:nvPr/>
        </p:nvGraphicFramePr>
        <p:xfrm>
          <a:off x="700088" y="4876800"/>
          <a:ext cx="698500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5" name="Equation" r:id="rId15" imgW="571320" imgH="203040" progId="Equation.DSMT4">
                  <p:embed/>
                </p:oleObj>
              </mc:Choice>
              <mc:Fallback>
                <p:oleObj name="Equation" r:id="rId15" imgW="571320" imgH="2030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4876800"/>
                        <a:ext cx="698500" cy="24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1"/>
          <p:cNvGraphicFramePr>
            <a:graphicFrameLocks noChangeAspect="1"/>
          </p:cNvGraphicFramePr>
          <p:nvPr/>
        </p:nvGraphicFramePr>
        <p:xfrm>
          <a:off x="3025775" y="5181600"/>
          <a:ext cx="15525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6" name="Equation" r:id="rId17" imgW="1002960" imgH="419040" progId="Equation.DSMT4">
                  <p:embed/>
                </p:oleObj>
              </mc:Choice>
              <mc:Fallback>
                <p:oleObj name="Equation" r:id="rId17" imgW="1002960" imgH="4190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5775" y="5181600"/>
                        <a:ext cx="15525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ELEMENTARNE 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3268633-FF6C-4AC5-A2CF-E3E45547CF19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81000" y="533400"/>
            <a:ext cx="4572000" cy="2169825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Algebrajske funkcije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</a:rPr>
              <a:t> koreni lihe stopnje so definirani povsod, koreni sode stopnje pa le za nenegativne argumente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</a:rPr>
              <a:t> koren je bližje številu </a:t>
            </a:r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</a:t>
            </a:r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</a:rPr>
              <a:t> kot njegov  argument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</a:rPr>
              <a:t> asimptote dobimo z limitami...</a:t>
            </a:r>
            <a:endParaRPr lang="en-GB" sz="18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3" descr="al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00400"/>
            <a:ext cx="4587875" cy="3070225"/>
          </a:xfrm>
          <a:prstGeom prst="rect">
            <a:avLst/>
          </a:prstGeom>
          <a:noFill/>
        </p:spPr>
      </p:pic>
      <p:pic>
        <p:nvPicPr>
          <p:cNvPr id="11" name="Picture 4" descr="al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752600"/>
            <a:ext cx="3505200" cy="3017838"/>
          </a:xfrm>
          <a:prstGeom prst="rect">
            <a:avLst/>
          </a:prstGeom>
          <a:noFill/>
        </p:spPr>
      </p:pic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6918325" y="4941888"/>
          <a:ext cx="1789113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6" name="Equation" r:id="rId5" imgW="1117440" imgH="457200" progId="Equation.DSMT4">
                  <p:embed/>
                </p:oleObj>
              </mc:Choice>
              <mc:Fallback>
                <p:oleObj name="Equation" r:id="rId5" imgW="111744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8325" y="4941888"/>
                        <a:ext cx="1789113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3305175" y="3500438"/>
          <a:ext cx="11795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7" name="Equation" r:id="rId7" imgW="761760" imgH="444240" progId="Equation.DSMT4">
                  <p:embed/>
                </p:oleObj>
              </mc:Choice>
              <mc:Fallback>
                <p:oleObj name="Equation" r:id="rId7" imgW="76176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175" y="3500438"/>
                        <a:ext cx="11795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ELEMENTARNE 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3268633-FF6C-4AC5-A2CF-E3E45547CF19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39750" y="2852738"/>
            <a:ext cx="3962400" cy="3313112"/>
            <a:chOff x="340" y="1661"/>
            <a:chExt cx="2496" cy="1854"/>
          </a:xfrm>
        </p:grpSpPr>
        <p:pic>
          <p:nvPicPr>
            <p:cNvPr id="10" name="Picture 3" descr="ex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" y="1661"/>
              <a:ext cx="2496" cy="1854"/>
            </a:xfrm>
            <a:prstGeom prst="rect">
              <a:avLst/>
            </a:prstGeom>
            <a:noFill/>
          </p:spPr>
        </p:pic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383" y="2882"/>
              <a:ext cx="227" cy="2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sz="18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20700" y="476250"/>
            <a:ext cx="4987925" cy="1771650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Eksponentna funkcija 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f(x)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=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e</a:t>
            </a:r>
            <a:r>
              <a:rPr lang="sl-SI" i="1" baseline="30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</a:rPr>
              <a:t> povsod definirana, zavzame le pozitivne vrednosti (nima ničel)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</a:rPr>
              <a:t> za negativne argumente asimptota </a:t>
            </a:r>
            <a:r>
              <a:rPr lang="sl-SI" sz="18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y</a:t>
            </a:r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</a:rPr>
              <a:t>=</a:t>
            </a:r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</a:t>
            </a:r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</a:rPr>
              <a:t>za pozitivne argumente zelo hitro narašča</a:t>
            </a:r>
            <a:endParaRPr lang="en-GB" sz="18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6" descr="exp2"/>
          <p:cNvPicPr>
            <a:picLocks noChangeAspect="1" noChangeArrowheads="1"/>
          </p:cNvPicPr>
          <p:nvPr/>
        </p:nvPicPr>
        <p:blipFill>
          <a:blip r:embed="rId4" cstate="print"/>
          <a:srcRect l="6250" r="10938"/>
          <a:stretch>
            <a:fillRect/>
          </a:stretch>
        </p:blipFill>
        <p:spPr bwMode="auto">
          <a:xfrm>
            <a:off x="4800600" y="2852738"/>
            <a:ext cx="4038600" cy="3292475"/>
          </a:xfrm>
          <a:prstGeom prst="rect">
            <a:avLst/>
          </a:prstGeom>
          <a:noFill/>
        </p:spPr>
      </p:pic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3697288" y="2924175"/>
          <a:ext cx="7080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0" name="Equation" r:id="rId5" imgW="406080" imgH="228600" progId="Equation.DSMT4">
                  <p:embed/>
                </p:oleObj>
              </mc:Choice>
              <mc:Fallback>
                <p:oleObj name="Equation" r:id="rId5" imgW="40608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7288" y="2924175"/>
                        <a:ext cx="7080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7772400" y="2852738"/>
          <a:ext cx="10080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1" name="Equation" r:id="rId7" imgW="469800" imgH="253800" progId="Equation.DSMT4">
                  <p:embed/>
                </p:oleObj>
              </mc:Choice>
              <mc:Fallback>
                <p:oleObj name="Equation" r:id="rId7" imgW="46980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852738"/>
                        <a:ext cx="100806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ELEMENTARNE 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3268633-FF6C-4AC5-A2CF-E3E45547CF19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04800" y="514350"/>
            <a:ext cx="4572000" cy="1477328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Logaritemska funkcija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f(x)</a:t>
            </a:r>
            <a:r>
              <a:rPr lang="en-US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=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ln</a:t>
            </a:r>
            <a:r>
              <a:rPr lang="sl-SI" sz="1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endParaRPr lang="sl-SI" i="1" baseline="3000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</a:rPr>
              <a:t> definirana za pozitivne argumente zavzame vse realne vrednosti, ničla pri </a:t>
            </a:r>
            <a:r>
              <a:rPr lang="sl-SI" sz="18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</a:rPr>
              <a:t>=</a:t>
            </a:r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</a:t>
            </a:r>
            <a:endParaRPr lang="sl-SI" sz="18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</a:rPr>
              <a:t> pol pri</a:t>
            </a:r>
            <a:r>
              <a:rPr lang="sl-SI" sz="18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x</a:t>
            </a:r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</a:rPr>
              <a:t>=</a:t>
            </a:r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</a:t>
            </a:r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</a:rPr>
              <a:t>,  </a:t>
            </a:r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</a:rPr>
              <a:t>zelo </a:t>
            </a:r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</a:rPr>
              <a:t>po</a:t>
            </a:r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</a:rPr>
              <a:t>časi narašča</a:t>
            </a:r>
            <a:endParaRPr lang="en-GB" sz="18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4" descr="ln2"/>
          <p:cNvPicPr>
            <a:picLocks noChangeAspect="1" noChangeArrowheads="1"/>
          </p:cNvPicPr>
          <p:nvPr/>
        </p:nvPicPr>
        <p:blipFill>
          <a:blip r:embed="rId3" cstate="print"/>
          <a:srcRect b="13760"/>
          <a:stretch>
            <a:fillRect/>
          </a:stretch>
        </p:blipFill>
        <p:spPr bwMode="auto">
          <a:xfrm>
            <a:off x="304800" y="2743200"/>
            <a:ext cx="5486400" cy="3505200"/>
          </a:xfrm>
          <a:prstGeom prst="rect">
            <a:avLst/>
          </a:prstGeom>
          <a:noFill/>
        </p:spPr>
      </p:pic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3702050" y="5715000"/>
          <a:ext cx="19939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0" name="Equation" r:id="rId4" imgW="1143000" imgH="228600" progId="Equation.DSMT4">
                  <p:embed/>
                </p:oleObj>
              </mc:Choice>
              <mc:Fallback>
                <p:oleObj name="Equation" r:id="rId4" imgW="114300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5715000"/>
                        <a:ext cx="19939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2368550" y="2819400"/>
          <a:ext cx="530225" cy="21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1" name="Equation" r:id="rId6" imgW="431640" imgH="177480" progId="Equation.DSMT4">
                  <p:embed/>
                </p:oleObj>
              </mc:Choice>
              <mc:Fallback>
                <p:oleObj name="Equation" r:id="rId6" imgW="431640" imgH="177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2819400"/>
                        <a:ext cx="530225" cy="21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4046538" y="2819400"/>
          <a:ext cx="434975" cy="21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2" name="Equation" r:id="rId8" imgW="355320" imgH="177480" progId="Equation.DSMT4">
                  <p:embed/>
                </p:oleObj>
              </mc:Choice>
              <mc:Fallback>
                <p:oleObj name="Equation" r:id="rId8" imgW="35532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6538" y="2819400"/>
                        <a:ext cx="434975" cy="21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508625" y="1700213"/>
            <a:ext cx="2873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800">
                <a:solidFill>
                  <a:schemeClr val="accent2"/>
                </a:solidFill>
                <a:latin typeface="Times New Roman" pitchFamily="18" charset="0"/>
              </a:rPr>
              <a:t>1</a:t>
            </a:r>
          </a:p>
        </p:txBody>
      </p:sp>
      <p:pic>
        <p:nvPicPr>
          <p:cNvPr id="10" name="Picture 3" descr="l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85299" y="533400"/>
            <a:ext cx="3577701" cy="2362200"/>
          </a:xfrm>
          <a:prstGeom prst="rect">
            <a:avLst/>
          </a:prstGeom>
          <a:noFill/>
        </p:spPr>
      </p:pic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7772400" y="2420938"/>
          <a:ext cx="8858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3" name="Equation" r:id="rId11" imgW="507960" imgH="203040" progId="Equation.DSMT4">
                  <p:embed/>
                </p:oleObj>
              </mc:Choice>
              <mc:Fallback>
                <p:oleObj name="Equation" r:id="rId11" imgW="50796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420938"/>
                        <a:ext cx="8858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ELEMENTARNE 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3268633-FF6C-4AC5-A2CF-E3E45547CF19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286000" y="590550"/>
            <a:ext cx="4572000" cy="2862322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Kotne funkcije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sin(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cos(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endParaRPr lang="sl-SI" baseline="3000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</a:rPr>
              <a:t> povsod definirane, zaloga vrednosti </a:t>
            </a:r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</a:rPr>
              <a:t>je interval [-</a:t>
            </a:r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1,1</a:t>
            </a:r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</a:rPr>
              <a:t>]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</a:rPr>
              <a:t> periodi</a:t>
            </a:r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</a:rPr>
              <a:t>čne</a:t>
            </a:r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sin(</a:t>
            </a:r>
            <a:r>
              <a:rPr lang="en-US" sz="18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</a:rPr>
              <a:t> je liha, </a:t>
            </a:r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cos(</a:t>
            </a:r>
            <a:r>
              <a:rPr lang="en-US" sz="18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</a:rPr>
              <a:t> pa soda funkcija</a:t>
            </a:r>
            <a:endParaRPr lang="sl-SI" sz="180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sin(</a:t>
            </a:r>
            <a:r>
              <a:rPr lang="sl-SI" sz="18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</a:rPr>
              <a:t> ima ničle pri </a:t>
            </a:r>
            <a:r>
              <a:rPr lang="sl-SI" sz="18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18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=</a:t>
            </a:r>
            <a:r>
              <a:rPr lang="sl-SI" sz="18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k</a:t>
            </a:r>
            <a:r>
              <a:rPr lang="el-GR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π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cos(</a:t>
            </a:r>
            <a:r>
              <a:rPr lang="sl-SI" sz="18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</a:rPr>
              <a:t> ima ničle pri </a:t>
            </a:r>
            <a:r>
              <a:rPr lang="sl-SI" sz="18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18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=</a:t>
            </a:r>
            <a:r>
              <a:rPr lang="el-GR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π</a:t>
            </a:r>
            <a:r>
              <a:rPr lang="en-US" sz="18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/</a:t>
            </a:r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</a:t>
            </a:r>
            <a:r>
              <a:rPr lang="en-US" sz="18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+</a:t>
            </a:r>
            <a:r>
              <a:rPr lang="sl-SI" sz="18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k</a:t>
            </a:r>
            <a:r>
              <a:rPr lang="el-GR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π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sl-SI" sz="180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cos(</a:t>
            </a:r>
            <a:r>
              <a:rPr lang="en-US" sz="18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)=sin(</a:t>
            </a:r>
            <a:r>
              <a:rPr lang="el-GR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π</a:t>
            </a:r>
            <a:r>
              <a:rPr lang="en-US" sz="18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/</a:t>
            </a:r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</a:t>
            </a:r>
            <a:r>
              <a:rPr lang="en-US" sz="18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-x</a:t>
            </a:r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),  sin</a:t>
            </a:r>
            <a:r>
              <a:rPr lang="en-US" sz="18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</a:t>
            </a:r>
            <a:r>
              <a:rPr lang="en-US" sz="18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+cos</a:t>
            </a:r>
            <a:r>
              <a:rPr lang="en-US" sz="18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</a:t>
            </a:r>
            <a:r>
              <a:rPr lang="en-US" sz="18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=</a:t>
            </a:r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</a:t>
            </a:r>
            <a:endParaRPr lang="en-GB" sz="18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533400" y="3962400"/>
            <a:ext cx="8307388" cy="2133600"/>
            <a:chOff x="384" y="2496"/>
            <a:chExt cx="5233" cy="1344"/>
          </a:xfrm>
        </p:grpSpPr>
        <p:pic>
          <p:nvPicPr>
            <p:cNvPr id="11" name="Picture 4" descr="sincos"/>
            <p:cNvPicPr>
              <a:picLocks noChangeAspect="1" noChangeArrowheads="1"/>
            </p:cNvPicPr>
            <p:nvPr/>
          </p:nvPicPr>
          <p:blipFill>
            <a:blip r:embed="rId3" cstate="print"/>
            <a:srcRect t="30000" b="30000"/>
            <a:stretch>
              <a:fillRect/>
            </a:stretch>
          </p:blipFill>
          <p:spPr bwMode="auto">
            <a:xfrm>
              <a:off x="384" y="2496"/>
              <a:ext cx="5088" cy="1344"/>
            </a:xfrm>
            <a:prstGeom prst="rect">
              <a:avLst/>
            </a:prstGeom>
            <a:noFill/>
          </p:spPr>
        </p:pic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384" y="3504"/>
              <a:ext cx="4848" cy="0"/>
            </a:xfrm>
            <a:prstGeom prst="line">
              <a:avLst/>
            </a:prstGeom>
            <a:noFill/>
            <a:ln w="127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sl-SI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384" y="2815"/>
              <a:ext cx="4848" cy="0"/>
            </a:xfrm>
            <a:prstGeom prst="line">
              <a:avLst/>
            </a:prstGeom>
            <a:noFill/>
            <a:ln w="127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sl-SI"/>
            </a:p>
          </p:txBody>
        </p:sp>
        <p:graphicFrame>
          <p:nvGraphicFramePr>
            <p:cNvPr id="14" name="Object 7"/>
            <p:cNvGraphicFramePr>
              <a:graphicFrameLocks noChangeAspect="1"/>
            </p:cNvGraphicFramePr>
            <p:nvPr/>
          </p:nvGraphicFramePr>
          <p:xfrm>
            <a:off x="5017" y="2614"/>
            <a:ext cx="505" cy="1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92" name="Equation" r:id="rId4" imgW="571320" imgH="203040" progId="Equation.DSMT4">
                    <p:embed/>
                  </p:oleObj>
                </mc:Choice>
                <mc:Fallback>
                  <p:oleObj name="Equation" r:id="rId4" imgW="571320" imgH="20304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7" y="2614"/>
                          <a:ext cx="505" cy="1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8"/>
            <p:cNvGraphicFramePr>
              <a:graphicFrameLocks noChangeAspect="1"/>
            </p:cNvGraphicFramePr>
            <p:nvPr/>
          </p:nvGraphicFramePr>
          <p:xfrm>
            <a:off x="5063" y="3521"/>
            <a:ext cx="554" cy="1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93" name="Equation" r:id="rId6" imgW="583920" imgH="164880" progId="Equation.DSMT4">
                    <p:embed/>
                  </p:oleObj>
                </mc:Choice>
                <mc:Fallback>
                  <p:oleObj name="Equation" r:id="rId6" imgW="583920" imgH="16488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3" y="3521"/>
                          <a:ext cx="554" cy="1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9"/>
            <p:cNvGraphicFramePr>
              <a:graphicFrameLocks noChangeAspect="1"/>
            </p:cNvGraphicFramePr>
            <p:nvPr/>
          </p:nvGraphicFramePr>
          <p:xfrm>
            <a:off x="1973" y="3051"/>
            <a:ext cx="106" cy="1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94" name="Equation" r:id="rId8" imgW="139680" imgH="139680" progId="Equation.3">
                    <p:embed/>
                  </p:oleObj>
                </mc:Choice>
                <mc:Fallback>
                  <p:oleObj name="Equation" r:id="rId8" imgW="139680" imgH="1396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3" y="3051"/>
                          <a:ext cx="106" cy="1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0"/>
            <p:cNvGraphicFramePr>
              <a:graphicFrameLocks noChangeAspect="1"/>
            </p:cNvGraphicFramePr>
            <p:nvPr/>
          </p:nvGraphicFramePr>
          <p:xfrm>
            <a:off x="2526" y="3158"/>
            <a:ext cx="173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95" name="Equation" r:id="rId10" imgW="228600" imgH="177480" progId="Equation.3">
                    <p:embed/>
                  </p:oleObj>
                </mc:Choice>
                <mc:Fallback>
                  <p:oleObj name="Equation" r:id="rId10" imgW="228600" imgH="1774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6" y="3158"/>
                          <a:ext cx="173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1"/>
            <p:cNvGraphicFramePr>
              <a:graphicFrameLocks noChangeAspect="1"/>
            </p:cNvGraphicFramePr>
            <p:nvPr/>
          </p:nvGraphicFramePr>
          <p:xfrm>
            <a:off x="1655" y="3158"/>
            <a:ext cx="125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96" name="Equation" r:id="rId12" imgW="164880" imgH="393480" progId="Equation.3">
                    <p:embed/>
                  </p:oleObj>
                </mc:Choice>
                <mc:Fallback>
                  <p:oleObj name="Equation" r:id="rId12" imgW="164880" imgH="393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5" y="3158"/>
                          <a:ext cx="125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1292" y="2659"/>
              <a:ext cx="227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sz="1200">
                  <a:solidFill>
                    <a:schemeClr val="accent2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1247" y="3529"/>
              <a:ext cx="227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l-SI" sz="1200">
                  <a:solidFill>
                    <a:schemeClr val="accent2"/>
                  </a:solidFill>
                  <a:latin typeface="Times New Roman" pitchFamily="18" charset="0"/>
                </a:rPr>
                <a:t>-1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ELEMENTARNE 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3268633-FF6C-4AC5-A2CF-E3E45547CF19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95288" y="5562600"/>
            <a:ext cx="8137525" cy="779463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</a:rPr>
              <a:t>sinusno nihanje: A</a:t>
            </a:r>
            <a:r>
              <a:rPr lang="en-US" sz="100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</a:rPr>
              <a:t>sin(</a:t>
            </a:r>
            <a:r>
              <a:rPr lang="el-GR" sz="1700">
                <a:solidFill>
                  <a:schemeClr val="tx2">
                    <a:lumMod val="60000"/>
                    <a:lumOff val="40000"/>
                  </a:schemeClr>
                </a:solidFill>
                <a:cs typeface="Lucida Sans Unicode" pitchFamily="34" charset="0"/>
              </a:rPr>
              <a:t>ω</a:t>
            </a:r>
            <a:r>
              <a:rPr lang="en-US" sz="900">
                <a:solidFill>
                  <a:schemeClr val="tx2">
                    <a:lumMod val="60000"/>
                    <a:lumOff val="40000"/>
                  </a:schemeClr>
                </a:solidFill>
                <a:cs typeface="Lucida Sans Unicode" pitchFamily="34" charset="0"/>
              </a:rPr>
              <a:t> </a:t>
            </a:r>
            <a:r>
              <a:rPr lang="en-US" sz="18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x+d</a:t>
            </a:r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</a:rPr>
              <a:t>A: amplituda,     </a:t>
            </a:r>
            <a:r>
              <a:rPr lang="el-GR" sz="1700">
                <a:solidFill>
                  <a:schemeClr val="tx2">
                    <a:lumMod val="60000"/>
                    <a:lumOff val="40000"/>
                  </a:schemeClr>
                </a:solidFill>
                <a:cs typeface="Lucida Sans Unicode" pitchFamily="34" charset="0"/>
              </a:rPr>
              <a:t>ω</a:t>
            </a:r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</a:rPr>
              <a:t>: frekvenca,    d: fazni premik (zakasnitev)</a:t>
            </a:r>
            <a:endParaRPr lang="en-GB" sz="18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0" name="Group 3"/>
          <p:cNvGrpSpPr>
            <a:grpSpLocks noChangeAspect="1"/>
          </p:cNvGrpSpPr>
          <p:nvPr/>
        </p:nvGrpSpPr>
        <p:grpSpPr bwMode="auto">
          <a:xfrm>
            <a:off x="381000" y="533400"/>
            <a:ext cx="8000998" cy="2537460"/>
            <a:chOff x="214" y="189"/>
            <a:chExt cx="5600" cy="1776"/>
          </a:xfrm>
        </p:grpSpPr>
        <p:pic>
          <p:nvPicPr>
            <p:cNvPr id="11" name="Picture 4" descr="sin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" y="189"/>
              <a:ext cx="5043" cy="1776"/>
            </a:xfrm>
            <a:prstGeom prst="rect">
              <a:avLst/>
            </a:prstGeom>
            <a:noFill/>
          </p:spPr>
        </p:pic>
        <p:graphicFrame>
          <p:nvGraphicFramePr>
            <p:cNvPr id="12" name="Object 5"/>
            <p:cNvGraphicFramePr>
              <a:graphicFrameLocks noChangeAspect="1"/>
            </p:cNvGraphicFramePr>
            <p:nvPr/>
          </p:nvGraphicFramePr>
          <p:xfrm>
            <a:off x="5398" y="439"/>
            <a:ext cx="363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34" name="Equation" r:id="rId4" imgW="330120" imgH="177480" progId="Equation.DSMT4">
                    <p:embed/>
                  </p:oleObj>
                </mc:Choice>
                <mc:Fallback>
                  <p:oleObj name="Equation" r:id="rId4" imgW="330120" imgH="17748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8" y="439"/>
                          <a:ext cx="363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6"/>
            <p:cNvGraphicFramePr>
              <a:graphicFrameLocks noChangeAspect="1"/>
            </p:cNvGraphicFramePr>
            <p:nvPr/>
          </p:nvGraphicFramePr>
          <p:xfrm>
            <a:off x="5382" y="983"/>
            <a:ext cx="432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35" name="Equation" r:id="rId6" imgW="393480" imgH="177480" progId="Equation.DSMT4">
                    <p:embed/>
                  </p:oleObj>
                </mc:Choice>
                <mc:Fallback>
                  <p:oleObj name="Equation" r:id="rId6" imgW="393480" imgH="17748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2" y="983"/>
                          <a:ext cx="432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7"/>
            <p:cNvGraphicFramePr>
              <a:graphicFrameLocks noChangeAspect="1"/>
            </p:cNvGraphicFramePr>
            <p:nvPr/>
          </p:nvGraphicFramePr>
          <p:xfrm>
            <a:off x="5424" y="1391"/>
            <a:ext cx="390" cy="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36" name="Equation" r:id="rId8" imgW="355320" imgH="393480" progId="Equation.DSMT4">
                    <p:embed/>
                  </p:oleObj>
                </mc:Choice>
                <mc:Fallback>
                  <p:oleObj name="Equation" r:id="rId8" imgW="355320" imgH="39348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4" y="1391"/>
                          <a:ext cx="390" cy="4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8"/>
          <p:cNvGrpSpPr>
            <a:grpSpLocks noChangeAspect="1"/>
          </p:cNvGrpSpPr>
          <p:nvPr/>
        </p:nvGrpSpPr>
        <p:grpSpPr bwMode="auto">
          <a:xfrm>
            <a:off x="367190" y="3352800"/>
            <a:ext cx="7862410" cy="2057400"/>
            <a:chOff x="204" y="2061"/>
            <a:chExt cx="5503" cy="1440"/>
          </a:xfrm>
        </p:grpSpPr>
        <p:pic>
          <p:nvPicPr>
            <p:cNvPr id="16" name="Picture 9" descr="sin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4" y="2061"/>
              <a:ext cx="4596" cy="1440"/>
            </a:xfrm>
            <a:prstGeom prst="rect">
              <a:avLst/>
            </a:prstGeom>
            <a:noFill/>
          </p:spPr>
        </p:pic>
        <p:graphicFrame>
          <p:nvGraphicFramePr>
            <p:cNvPr id="17" name="Object 10"/>
            <p:cNvGraphicFramePr>
              <a:graphicFrameLocks noChangeAspect="1"/>
            </p:cNvGraphicFramePr>
            <p:nvPr/>
          </p:nvGraphicFramePr>
          <p:xfrm>
            <a:off x="5146" y="2253"/>
            <a:ext cx="549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37" name="Equation" r:id="rId11" imgW="571320" imgH="203040" progId="Equation.DSMT4">
                    <p:embed/>
                  </p:oleObj>
                </mc:Choice>
                <mc:Fallback>
                  <p:oleObj name="Equation" r:id="rId11" imgW="571320" imgH="20304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6" y="2253"/>
                          <a:ext cx="549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1"/>
            <p:cNvGraphicFramePr>
              <a:graphicFrameLocks noChangeAspect="1"/>
            </p:cNvGraphicFramePr>
            <p:nvPr/>
          </p:nvGraphicFramePr>
          <p:xfrm>
            <a:off x="4903" y="2661"/>
            <a:ext cx="802" cy="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38" name="Equation" r:id="rId13" imgW="825480" imgH="203040" progId="Equation.DSMT4">
                    <p:embed/>
                  </p:oleObj>
                </mc:Choice>
                <mc:Fallback>
                  <p:oleObj name="Equation" r:id="rId13" imgW="825480" imgH="20304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3" y="2661"/>
                          <a:ext cx="802" cy="1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2"/>
            <p:cNvGraphicFramePr>
              <a:graphicFrameLocks noChangeAspect="1"/>
            </p:cNvGraphicFramePr>
            <p:nvPr/>
          </p:nvGraphicFramePr>
          <p:xfrm>
            <a:off x="4916" y="3024"/>
            <a:ext cx="791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39" name="Equation" r:id="rId15" imgW="876240" imgH="393480" progId="Equation.DSMT4">
                    <p:embed/>
                  </p:oleObj>
                </mc:Choice>
                <mc:Fallback>
                  <p:oleObj name="Equation" r:id="rId15" imgW="876240" imgH="39348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6" y="3024"/>
                          <a:ext cx="791" cy="3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extBox 19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ELEMENTARNE 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304800" y="533400"/>
            <a:ext cx="8534400" cy="57150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533400" y="6858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EKSPONENTNA FUNKCIJA</a:t>
            </a:r>
            <a:endParaRPr lang="en-GB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5221288" y="1828800"/>
            <a:ext cx="21336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800"/>
              </a:spcBef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injektivna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spcBef>
                <a:spcPts val="1800"/>
              </a:spcBef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surjektivna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5148263" y="3251200"/>
            <a:ext cx="3462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Zo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žimo kodomeno na (0,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+</a:t>
            </a:r>
            <a:r>
              <a:rPr lang="ru-RU" sz="2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  <a:sym typeface="Mathematica1" pitchFamily="2" charset="2"/>
              </a:rPr>
              <a:t></a:t>
            </a:r>
            <a:r>
              <a:rPr lang="en-US" sz="2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  <a:sym typeface="Mathematica1" pitchFamily="2" charset="2"/>
              </a:rPr>
              <a:t>).</a:t>
            </a:r>
            <a:endParaRPr lang="ru-RU" sz="240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Lucida Sans Unicode" pitchFamily="34" charset="0"/>
              <a:sym typeface="Mathematica1" pitchFamily="2" charset="2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181600" y="4724400"/>
            <a:ext cx="3276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Obratna funkcija je </a:t>
            </a:r>
            <a:endParaRPr lang="en-US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        exp</a:t>
            </a:r>
            <a:r>
              <a:rPr lang="en-US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-1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=ln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en-US" sz="2400">
                <a:solidFill>
                  <a:schemeClr val="tx2">
                    <a:lumMod val="60000"/>
                    <a:lumOff val="40000"/>
                  </a:schemeClr>
                </a:solidFill>
                <a:sym typeface="Mathematica1" pitchFamily="2" charset="2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(0,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ru-RU">
                <a:solidFill>
                  <a:schemeClr val="tx2">
                    <a:lumMod val="60000"/>
                    <a:lumOff val="40000"/>
                  </a:schemeClr>
                </a:solidFill>
                <a:cs typeface="Lucida Sans Unicode" pitchFamily="34" charset="0"/>
                <a:sym typeface="Mathematica1" pitchFamily="2" charset="2"/>
              </a:rPr>
              <a:t>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cs typeface="Lucida Sans Unicode" pitchFamily="34" charset="0"/>
                <a:sym typeface="Mathematica1" pitchFamily="2" charset="2"/>
              </a:rPr>
              <a:t>) </a:t>
            </a:r>
            <a:r>
              <a:rPr lang="en-US" sz="2400">
                <a:solidFill>
                  <a:schemeClr val="tx2">
                    <a:lumMod val="60000"/>
                    <a:lumOff val="40000"/>
                  </a:schemeClr>
                </a:solidFill>
                <a:sym typeface="Mathematica1" pitchFamily="2" charset="2"/>
              </a:rPr>
              <a:t>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cs typeface="Lucida Sans Unicode" pitchFamily="34" charset="0"/>
                <a:sym typeface="Mathematica1" pitchFamily="2" charset="2"/>
              </a:rPr>
              <a:t> </a:t>
            </a:r>
            <a:r>
              <a:rPr lang="en-US" sz="2400">
                <a:solidFill>
                  <a:schemeClr val="tx2">
                    <a:lumMod val="60000"/>
                    <a:lumOff val="40000"/>
                  </a:schemeClr>
                </a:solidFill>
                <a:sym typeface="Mathematica7Mono" pitchFamily="2" charset="2"/>
              </a:rPr>
              <a:t></a:t>
            </a:r>
            <a:endParaRPr lang="en-GB" sz="2400">
              <a:solidFill>
                <a:schemeClr val="tx2">
                  <a:lumMod val="60000"/>
                  <a:lumOff val="40000"/>
                </a:schemeClr>
              </a:solidFill>
              <a:sym typeface="Mathematica7Mono" pitchFamily="2" charset="2"/>
            </a:endParaRP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148263" y="3851275"/>
            <a:ext cx="3303587" cy="4572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exp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en-US" sz="2400">
                <a:solidFill>
                  <a:schemeClr val="tx2">
                    <a:lumMod val="60000"/>
                    <a:lumOff val="40000"/>
                  </a:schemeClr>
                </a:solidFill>
                <a:sym typeface="Mathematica7Mono" pitchFamily="2" charset="2"/>
              </a:rPr>
              <a:t></a:t>
            </a:r>
            <a:r>
              <a:rPr lang="en-US" sz="2400">
                <a:solidFill>
                  <a:schemeClr val="tx2">
                    <a:lumMod val="60000"/>
                    <a:lumOff val="40000"/>
                  </a:schemeClr>
                </a:solidFill>
                <a:sym typeface="Mathematica1" pitchFamily="2" charset="2"/>
              </a:rPr>
              <a:t>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(0,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ru-RU">
                <a:solidFill>
                  <a:schemeClr val="tx2">
                    <a:lumMod val="60000"/>
                    <a:lumOff val="40000"/>
                  </a:schemeClr>
                </a:solidFill>
                <a:cs typeface="Lucida Sans Unicode" pitchFamily="34" charset="0"/>
                <a:sym typeface="Mathematica1" pitchFamily="2" charset="2"/>
              </a:rPr>
              <a:t>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cs typeface="Lucida Sans Unicode" pitchFamily="34" charset="0"/>
                <a:sym typeface="Mathematica1" pitchFamily="2" charset="2"/>
              </a:rPr>
              <a:t>)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je bijektivna.</a:t>
            </a:r>
            <a:endParaRPr lang="en-US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021513" y="1773238"/>
            <a:ext cx="358775" cy="431800"/>
            <a:chOff x="3969" y="3294"/>
            <a:chExt cx="226" cy="272"/>
          </a:xfrm>
        </p:grpSpPr>
        <p:sp>
          <p:nvSpPr>
            <p:cNvPr id="39960" name="Line 10"/>
            <p:cNvSpPr>
              <a:spLocks noChangeShapeType="1"/>
            </p:cNvSpPr>
            <p:nvPr/>
          </p:nvSpPr>
          <p:spPr bwMode="auto">
            <a:xfrm flipH="1" flipV="1">
              <a:off x="3969" y="3430"/>
              <a:ext cx="89" cy="136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9961" name="Line 11"/>
            <p:cNvSpPr>
              <a:spLocks noChangeShapeType="1"/>
            </p:cNvSpPr>
            <p:nvPr/>
          </p:nvSpPr>
          <p:spPr bwMode="auto">
            <a:xfrm flipH="1">
              <a:off x="4044" y="3294"/>
              <a:ext cx="151" cy="262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948488" y="2286000"/>
            <a:ext cx="360362" cy="360363"/>
            <a:chOff x="1429" y="1071"/>
            <a:chExt cx="227" cy="227"/>
          </a:xfrm>
        </p:grpSpPr>
        <p:sp>
          <p:nvSpPr>
            <p:cNvPr id="39958" name="Line 13"/>
            <p:cNvSpPr>
              <a:spLocks noChangeShapeType="1"/>
            </p:cNvSpPr>
            <p:nvPr/>
          </p:nvSpPr>
          <p:spPr bwMode="auto">
            <a:xfrm flipV="1">
              <a:off x="1429" y="1117"/>
              <a:ext cx="227" cy="136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9959" name="Line 14"/>
            <p:cNvSpPr>
              <a:spLocks noChangeShapeType="1"/>
            </p:cNvSpPr>
            <p:nvPr/>
          </p:nvSpPr>
          <p:spPr bwMode="auto">
            <a:xfrm flipH="1" flipV="1">
              <a:off x="1475" y="1071"/>
              <a:ext cx="135" cy="227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4527" name="Freeform 15"/>
          <p:cNvSpPr>
            <a:spLocks/>
          </p:cNvSpPr>
          <p:nvPr/>
        </p:nvSpPr>
        <p:spPr bwMode="auto">
          <a:xfrm>
            <a:off x="654050" y="1447800"/>
            <a:ext cx="2220913" cy="2322513"/>
          </a:xfrm>
          <a:custGeom>
            <a:avLst/>
            <a:gdLst>
              <a:gd name="T0" fmla="*/ 0 w 1602"/>
              <a:gd name="T1" fmla="*/ 2147483647 h 1854"/>
              <a:gd name="T2" fmla="*/ 2147483647 w 1602"/>
              <a:gd name="T3" fmla="*/ 2147483647 h 1854"/>
              <a:gd name="T4" fmla="*/ 2147483647 w 1602"/>
              <a:gd name="T5" fmla="*/ 0 h 1854"/>
              <a:gd name="T6" fmla="*/ 0 60000 65536"/>
              <a:gd name="T7" fmla="*/ 0 60000 65536"/>
              <a:gd name="T8" fmla="*/ 0 60000 65536"/>
              <a:gd name="T9" fmla="*/ 0 w 1602"/>
              <a:gd name="T10" fmla="*/ 0 h 1854"/>
              <a:gd name="T11" fmla="*/ 1602 w 1602"/>
              <a:gd name="T12" fmla="*/ 1854 h 18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2" h="1854">
                <a:moveTo>
                  <a:pt x="0" y="1800"/>
                </a:moveTo>
                <a:cubicBezTo>
                  <a:pt x="194" y="1758"/>
                  <a:pt x="897" y="1854"/>
                  <a:pt x="1164" y="1554"/>
                </a:cubicBezTo>
                <a:cubicBezTo>
                  <a:pt x="1431" y="1254"/>
                  <a:pt x="1511" y="324"/>
                  <a:pt x="1602" y="0"/>
                </a:cubicBezTo>
              </a:path>
            </a:pathLst>
          </a:custGeom>
          <a:noFill/>
          <a:ln w="31750">
            <a:solidFill>
              <a:srgbClr val="FF33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57200" y="1447800"/>
            <a:ext cx="3921125" cy="3962400"/>
            <a:chOff x="288" y="912"/>
            <a:chExt cx="2470" cy="2496"/>
          </a:xfrm>
        </p:grpSpPr>
        <p:sp>
          <p:nvSpPr>
            <p:cNvPr id="39956" name="Line 17"/>
            <p:cNvSpPr>
              <a:spLocks noChangeShapeType="1"/>
            </p:cNvSpPr>
            <p:nvPr/>
          </p:nvSpPr>
          <p:spPr bwMode="auto">
            <a:xfrm>
              <a:off x="288" y="2375"/>
              <a:ext cx="2470" cy="0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39957" name="Line 18"/>
            <p:cNvSpPr>
              <a:spLocks noChangeShapeType="1"/>
            </p:cNvSpPr>
            <p:nvPr/>
          </p:nvSpPr>
          <p:spPr bwMode="auto">
            <a:xfrm flipH="1" flipV="1">
              <a:off x="1399" y="912"/>
              <a:ext cx="1" cy="2496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</p:grpSp>
      <p:sp>
        <p:nvSpPr>
          <p:cNvPr id="64532" name="Freeform 20"/>
          <p:cNvSpPr>
            <a:spLocks noChangeAspect="1"/>
          </p:cNvSpPr>
          <p:nvPr/>
        </p:nvSpPr>
        <p:spPr bwMode="auto">
          <a:xfrm rot="5400000" flipH="1">
            <a:off x="2213769" y="3112294"/>
            <a:ext cx="2187575" cy="2224087"/>
          </a:xfrm>
          <a:custGeom>
            <a:avLst/>
            <a:gdLst>
              <a:gd name="T0" fmla="*/ 0 w 1602"/>
              <a:gd name="T1" fmla="*/ 2147483647 h 1854"/>
              <a:gd name="T2" fmla="*/ 2147483647 w 1602"/>
              <a:gd name="T3" fmla="*/ 2147483647 h 1854"/>
              <a:gd name="T4" fmla="*/ 2147483647 w 1602"/>
              <a:gd name="T5" fmla="*/ 0 h 1854"/>
              <a:gd name="T6" fmla="*/ 0 60000 65536"/>
              <a:gd name="T7" fmla="*/ 0 60000 65536"/>
              <a:gd name="T8" fmla="*/ 0 60000 65536"/>
              <a:gd name="T9" fmla="*/ 0 w 1602"/>
              <a:gd name="T10" fmla="*/ 0 h 1854"/>
              <a:gd name="T11" fmla="*/ 1602 w 1602"/>
              <a:gd name="T12" fmla="*/ 1854 h 18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2" h="1854">
                <a:moveTo>
                  <a:pt x="0" y="1800"/>
                </a:moveTo>
                <a:cubicBezTo>
                  <a:pt x="194" y="1758"/>
                  <a:pt x="897" y="1854"/>
                  <a:pt x="1164" y="1554"/>
                </a:cubicBezTo>
                <a:cubicBezTo>
                  <a:pt x="1431" y="1254"/>
                  <a:pt x="1511" y="324"/>
                  <a:pt x="1602" y="0"/>
                </a:cubicBezTo>
              </a:path>
            </a:pathLst>
          </a:custGeom>
          <a:noFill/>
          <a:ln w="31750">
            <a:solidFill>
              <a:srgbClr val="00FF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0" name="Rectangle 19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1" name="Rounded Rectangle 20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5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6D4D014-C11A-44D9-8EEE-E583E09772A1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ELEMENTARNE 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/>
      <p:bldP spid="64516" grpId="0"/>
      <p:bldP spid="64517" grpId="0"/>
      <p:bldP spid="64519" grpId="0"/>
      <p:bldP spid="64527" grpId="0" animBg="1"/>
      <p:bldP spid="645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304800" y="533400"/>
            <a:ext cx="8534400" cy="57150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429000" y="676275"/>
            <a:ext cx="5257800" cy="5334000"/>
            <a:chOff x="96" y="384"/>
            <a:chExt cx="3312" cy="3360"/>
          </a:xfrm>
        </p:grpSpPr>
        <p:sp>
          <p:nvSpPr>
            <p:cNvPr id="10281" name="Line 21"/>
            <p:cNvSpPr>
              <a:spLocks noChangeShapeType="1"/>
            </p:cNvSpPr>
            <p:nvPr/>
          </p:nvSpPr>
          <p:spPr bwMode="auto">
            <a:xfrm>
              <a:off x="96" y="2064"/>
              <a:ext cx="3312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10282" name="Line 22"/>
            <p:cNvSpPr>
              <a:spLocks noChangeShapeType="1"/>
            </p:cNvSpPr>
            <p:nvPr/>
          </p:nvSpPr>
          <p:spPr bwMode="auto">
            <a:xfrm flipH="1" flipV="1">
              <a:off x="1728" y="384"/>
              <a:ext cx="0" cy="336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</p:grpSp>
      <p:sp>
        <p:nvSpPr>
          <p:cNvPr id="65559" name="Freeform 23"/>
          <p:cNvSpPr>
            <a:spLocks/>
          </p:cNvSpPr>
          <p:nvPr/>
        </p:nvSpPr>
        <p:spPr bwMode="auto">
          <a:xfrm>
            <a:off x="5630863" y="685800"/>
            <a:ext cx="758825" cy="5324475"/>
          </a:xfrm>
          <a:custGeom>
            <a:avLst/>
            <a:gdLst>
              <a:gd name="T0" fmla="*/ 2147483647 w 478"/>
              <a:gd name="T1" fmla="*/ 2147483647 h 3354"/>
              <a:gd name="T2" fmla="*/ 2147483647 w 478"/>
              <a:gd name="T3" fmla="*/ 2147483647 h 3354"/>
              <a:gd name="T4" fmla="*/ 2147483647 w 478"/>
              <a:gd name="T5" fmla="*/ 2147483647 h 3354"/>
              <a:gd name="T6" fmla="*/ 2147483647 w 478"/>
              <a:gd name="T7" fmla="*/ 0 h 3354"/>
              <a:gd name="T8" fmla="*/ 0 60000 65536"/>
              <a:gd name="T9" fmla="*/ 0 60000 65536"/>
              <a:gd name="T10" fmla="*/ 0 60000 65536"/>
              <a:gd name="T11" fmla="*/ 0 60000 65536"/>
              <a:gd name="T12" fmla="*/ 0 w 478"/>
              <a:gd name="T13" fmla="*/ 0 h 3354"/>
              <a:gd name="T14" fmla="*/ 478 w 478"/>
              <a:gd name="T15" fmla="*/ 3354 h 33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8" h="3354">
                <a:moveTo>
                  <a:pt x="5" y="3354"/>
                </a:moveTo>
                <a:cubicBezTo>
                  <a:pt x="15" y="3126"/>
                  <a:pt x="0" y="2318"/>
                  <a:pt x="68" y="1983"/>
                </a:cubicBezTo>
                <a:cubicBezTo>
                  <a:pt x="136" y="1648"/>
                  <a:pt x="348" y="1671"/>
                  <a:pt x="413" y="1341"/>
                </a:cubicBezTo>
                <a:cubicBezTo>
                  <a:pt x="478" y="1011"/>
                  <a:pt x="449" y="279"/>
                  <a:pt x="458" y="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65560" name="Freeform 24"/>
          <p:cNvSpPr>
            <a:spLocks/>
          </p:cNvSpPr>
          <p:nvPr/>
        </p:nvSpPr>
        <p:spPr bwMode="auto">
          <a:xfrm>
            <a:off x="6418263" y="681038"/>
            <a:ext cx="758825" cy="5324475"/>
          </a:xfrm>
          <a:custGeom>
            <a:avLst/>
            <a:gdLst>
              <a:gd name="T0" fmla="*/ 2147483647 w 478"/>
              <a:gd name="T1" fmla="*/ 2147483647 h 3354"/>
              <a:gd name="T2" fmla="*/ 2147483647 w 478"/>
              <a:gd name="T3" fmla="*/ 2147483647 h 3354"/>
              <a:gd name="T4" fmla="*/ 2147483647 w 478"/>
              <a:gd name="T5" fmla="*/ 2147483647 h 3354"/>
              <a:gd name="T6" fmla="*/ 2147483647 w 478"/>
              <a:gd name="T7" fmla="*/ 0 h 3354"/>
              <a:gd name="T8" fmla="*/ 0 60000 65536"/>
              <a:gd name="T9" fmla="*/ 0 60000 65536"/>
              <a:gd name="T10" fmla="*/ 0 60000 65536"/>
              <a:gd name="T11" fmla="*/ 0 60000 65536"/>
              <a:gd name="T12" fmla="*/ 0 w 478"/>
              <a:gd name="T13" fmla="*/ 0 h 3354"/>
              <a:gd name="T14" fmla="*/ 478 w 478"/>
              <a:gd name="T15" fmla="*/ 3354 h 33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8" h="3354">
                <a:moveTo>
                  <a:pt x="5" y="3354"/>
                </a:moveTo>
                <a:cubicBezTo>
                  <a:pt x="15" y="3126"/>
                  <a:pt x="0" y="2318"/>
                  <a:pt x="68" y="1983"/>
                </a:cubicBezTo>
                <a:cubicBezTo>
                  <a:pt x="136" y="1648"/>
                  <a:pt x="348" y="1671"/>
                  <a:pt x="413" y="1341"/>
                </a:cubicBezTo>
                <a:cubicBezTo>
                  <a:pt x="478" y="1011"/>
                  <a:pt x="449" y="279"/>
                  <a:pt x="458" y="0"/>
                </a:cubicBezTo>
              </a:path>
            </a:pathLst>
          </a:custGeom>
          <a:noFill/>
          <a:ln w="31750">
            <a:solidFill>
              <a:srgbClr val="FFC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65561" name="Freeform 25"/>
          <p:cNvSpPr>
            <a:spLocks/>
          </p:cNvSpPr>
          <p:nvPr/>
        </p:nvSpPr>
        <p:spPr bwMode="auto">
          <a:xfrm>
            <a:off x="7194550" y="676275"/>
            <a:ext cx="758825" cy="5324475"/>
          </a:xfrm>
          <a:custGeom>
            <a:avLst/>
            <a:gdLst>
              <a:gd name="T0" fmla="*/ 2147483647 w 478"/>
              <a:gd name="T1" fmla="*/ 2147483647 h 3354"/>
              <a:gd name="T2" fmla="*/ 2147483647 w 478"/>
              <a:gd name="T3" fmla="*/ 2147483647 h 3354"/>
              <a:gd name="T4" fmla="*/ 2147483647 w 478"/>
              <a:gd name="T5" fmla="*/ 2147483647 h 3354"/>
              <a:gd name="T6" fmla="*/ 2147483647 w 478"/>
              <a:gd name="T7" fmla="*/ 0 h 3354"/>
              <a:gd name="T8" fmla="*/ 0 60000 65536"/>
              <a:gd name="T9" fmla="*/ 0 60000 65536"/>
              <a:gd name="T10" fmla="*/ 0 60000 65536"/>
              <a:gd name="T11" fmla="*/ 0 60000 65536"/>
              <a:gd name="T12" fmla="*/ 0 w 478"/>
              <a:gd name="T13" fmla="*/ 0 h 3354"/>
              <a:gd name="T14" fmla="*/ 478 w 478"/>
              <a:gd name="T15" fmla="*/ 3354 h 33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8" h="3354">
                <a:moveTo>
                  <a:pt x="5" y="3354"/>
                </a:moveTo>
                <a:cubicBezTo>
                  <a:pt x="15" y="3126"/>
                  <a:pt x="0" y="2318"/>
                  <a:pt x="68" y="1983"/>
                </a:cubicBezTo>
                <a:cubicBezTo>
                  <a:pt x="136" y="1648"/>
                  <a:pt x="348" y="1671"/>
                  <a:pt x="413" y="1341"/>
                </a:cubicBezTo>
                <a:cubicBezTo>
                  <a:pt x="478" y="1011"/>
                  <a:pt x="449" y="279"/>
                  <a:pt x="458" y="0"/>
                </a:cubicBezTo>
              </a:path>
            </a:pathLst>
          </a:custGeom>
          <a:noFill/>
          <a:ln w="31750">
            <a:solidFill>
              <a:srgbClr val="FFC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65562" name="Freeform 26"/>
          <p:cNvSpPr>
            <a:spLocks/>
          </p:cNvSpPr>
          <p:nvPr/>
        </p:nvSpPr>
        <p:spPr bwMode="auto">
          <a:xfrm>
            <a:off x="4857750" y="685800"/>
            <a:ext cx="758825" cy="5324475"/>
          </a:xfrm>
          <a:custGeom>
            <a:avLst/>
            <a:gdLst>
              <a:gd name="T0" fmla="*/ 2147483647 w 478"/>
              <a:gd name="T1" fmla="*/ 2147483647 h 3354"/>
              <a:gd name="T2" fmla="*/ 2147483647 w 478"/>
              <a:gd name="T3" fmla="*/ 2147483647 h 3354"/>
              <a:gd name="T4" fmla="*/ 2147483647 w 478"/>
              <a:gd name="T5" fmla="*/ 2147483647 h 3354"/>
              <a:gd name="T6" fmla="*/ 2147483647 w 478"/>
              <a:gd name="T7" fmla="*/ 0 h 3354"/>
              <a:gd name="T8" fmla="*/ 0 60000 65536"/>
              <a:gd name="T9" fmla="*/ 0 60000 65536"/>
              <a:gd name="T10" fmla="*/ 0 60000 65536"/>
              <a:gd name="T11" fmla="*/ 0 60000 65536"/>
              <a:gd name="T12" fmla="*/ 0 w 478"/>
              <a:gd name="T13" fmla="*/ 0 h 3354"/>
              <a:gd name="T14" fmla="*/ 478 w 478"/>
              <a:gd name="T15" fmla="*/ 3354 h 33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8" h="3354">
                <a:moveTo>
                  <a:pt x="5" y="3354"/>
                </a:moveTo>
                <a:cubicBezTo>
                  <a:pt x="15" y="3126"/>
                  <a:pt x="0" y="2318"/>
                  <a:pt x="68" y="1983"/>
                </a:cubicBezTo>
                <a:cubicBezTo>
                  <a:pt x="136" y="1648"/>
                  <a:pt x="348" y="1671"/>
                  <a:pt x="413" y="1341"/>
                </a:cubicBezTo>
                <a:cubicBezTo>
                  <a:pt x="478" y="1011"/>
                  <a:pt x="449" y="279"/>
                  <a:pt x="458" y="0"/>
                </a:cubicBezTo>
              </a:path>
            </a:pathLst>
          </a:custGeom>
          <a:noFill/>
          <a:ln w="31750">
            <a:solidFill>
              <a:srgbClr val="FFC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65563" name="Freeform 27"/>
          <p:cNvSpPr>
            <a:spLocks/>
          </p:cNvSpPr>
          <p:nvPr/>
        </p:nvSpPr>
        <p:spPr bwMode="auto">
          <a:xfrm>
            <a:off x="4076700" y="695325"/>
            <a:ext cx="758825" cy="5324475"/>
          </a:xfrm>
          <a:custGeom>
            <a:avLst/>
            <a:gdLst>
              <a:gd name="T0" fmla="*/ 2147483647 w 478"/>
              <a:gd name="T1" fmla="*/ 2147483647 h 3354"/>
              <a:gd name="T2" fmla="*/ 2147483647 w 478"/>
              <a:gd name="T3" fmla="*/ 2147483647 h 3354"/>
              <a:gd name="T4" fmla="*/ 2147483647 w 478"/>
              <a:gd name="T5" fmla="*/ 2147483647 h 3354"/>
              <a:gd name="T6" fmla="*/ 2147483647 w 478"/>
              <a:gd name="T7" fmla="*/ 0 h 3354"/>
              <a:gd name="T8" fmla="*/ 0 60000 65536"/>
              <a:gd name="T9" fmla="*/ 0 60000 65536"/>
              <a:gd name="T10" fmla="*/ 0 60000 65536"/>
              <a:gd name="T11" fmla="*/ 0 60000 65536"/>
              <a:gd name="T12" fmla="*/ 0 w 478"/>
              <a:gd name="T13" fmla="*/ 0 h 3354"/>
              <a:gd name="T14" fmla="*/ 478 w 478"/>
              <a:gd name="T15" fmla="*/ 3354 h 33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8" h="3354">
                <a:moveTo>
                  <a:pt x="5" y="3354"/>
                </a:moveTo>
                <a:cubicBezTo>
                  <a:pt x="15" y="3126"/>
                  <a:pt x="0" y="2318"/>
                  <a:pt x="68" y="1983"/>
                </a:cubicBezTo>
                <a:cubicBezTo>
                  <a:pt x="136" y="1648"/>
                  <a:pt x="348" y="1671"/>
                  <a:pt x="413" y="1341"/>
                </a:cubicBezTo>
                <a:cubicBezTo>
                  <a:pt x="478" y="1011"/>
                  <a:pt x="449" y="279"/>
                  <a:pt x="458" y="0"/>
                </a:cubicBezTo>
              </a:path>
            </a:pathLst>
          </a:custGeom>
          <a:noFill/>
          <a:ln w="31750">
            <a:solidFill>
              <a:srgbClr val="FFC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65564" name="Line 28"/>
          <p:cNvSpPr>
            <a:spLocks noChangeShapeType="1"/>
          </p:cNvSpPr>
          <p:nvPr/>
        </p:nvSpPr>
        <p:spPr bwMode="auto">
          <a:xfrm flipV="1">
            <a:off x="4838700" y="666750"/>
            <a:ext cx="0" cy="5334000"/>
          </a:xfrm>
          <a:prstGeom prst="line">
            <a:avLst/>
          </a:prstGeom>
          <a:noFill/>
          <a:ln w="1587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65565" name="Line 29"/>
          <p:cNvSpPr>
            <a:spLocks noChangeShapeType="1"/>
          </p:cNvSpPr>
          <p:nvPr/>
        </p:nvSpPr>
        <p:spPr bwMode="auto">
          <a:xfrm flipV="1">
            <a:off x="5610225" y="666750"/>
            <a:ext cx="0" cy="5334000"/>
          </a:xfrm>
          <a:prstGeom prst="line">
            <a:avLst/>
          </a:prstGeom>
          <a:noFill/>
          <a:ln w="1587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65566" name="Line 30"/>
          <p:cNvSpPr>
            <a:spLocks noChangeShapeType="1"/>
          </p:cNvSpPr>
          <p:nvPr/>
        </p:nvSpPr>
        <p:spPr bwMode="auto">
          <a:xfrm flipV="1">
            <a:off x="6391275" y="666750"/>
            <a:ext cx="0" cy="5334000"/>
          </a:xfrm>
          <a:prstGeom prst="line">
            <a:avLst/>
          </a:prstGeom>
          <a:noFill/>
          <a:ln w="1587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65567" name="Line 31"/>
          <p:cNvSpPr>
            <a:spLocks noChangeShapeType="1"/>
          </p:cNvSpPr>
          <p:nvPr/>
        </p:nvSpPr>
        <p:spPr bwMode="auto">
          <a:xfrm flipV="1">
            <a:off x="7172325" y="666750"/>
            <a:ext cx="0" cy="5334000"/>
          </a:xfrm>
          <a:prstGeom prst="line">
            <a:avLst/>
          </a:prstGeom>
          <a:noFill/>
          <a:ln w="1587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65568" name="Line 32"/>
          <p:cNvSpPr>
            <a:spLocks noChangeShapeType="1"/>
          </p:cNvSpPr>
          <p:nvPr/>
        </p:nvSpPr>
        <p:spPr bwMode="auto">
          <a:xfrm flipV="1">
            <a:off x="7953375" y="666750"/>
            <a:ext cx="0" cy="5334000"/>
          </a:xfrm>
          <a:prstGeom prst="line">
            <a:avLst/>
          </a:prstGeom>
          <a:noFill/>
          <a:ln w="1587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65569" name="Line 33"/>
          <p:cNvSpPr>
            <a:spLocks noChangeShapeType="1"/>
          </p:cNvSpPr>
          <p:nvPr/>
        </p:nvSpPr>
        <p:spPr bwMode="auto">
          <a:xfrm flipV="1">
            <a:off x="4038600" y="666750"/>
            <a:ext cx="0" cy="5334000"/>
          </a:xfrm>
          <a:prstGeom prst="line">
            <a:avLst/>
          </a:prstGeom>
          <a:noFill/>
          <a:ln w="1587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65571" name="Line 35"/>
          <p:cNvSpPr>
            <a:spLocks noChangeShapeType="1"/>
          </p:cNvSpPr>
          <p:nvPr/>
        </p:nvSpPr>
        <p:spPr bwMode="auto">
          <a:xfrm>
            <a:off x="3362325" y="3724275"/>
            <a:ext cx="5337175" cy="0"/>
          </a:xfrm>
          <a:prstGeom prst="line">
            <a:avLst/>
          </a:prstGeom>
          <a:noFill/>
          <a:ln w="22225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65572" name="Line 36"/>
          <p:cNvSpPr>
            <a:spLocks noChangeShapeType="1"/>
          </p:cNvSpPr>
          <p:nvPr/>
        </p:nvSpPr>
        <p:spPr bwMode="auto">
          <a:xfrm>
            <a:off x="3368675" y="2933700"/>
            <a:ext cx="5337175" cy="0"/>
          </a:xfrm>
          <a:prstGeom prst="line">
            <a:avLst/>
          </a:prstGeom>
          <a:noFill/>
          <a:ln w="22225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65574" name="Freeform 38"/>
          <p:cNvSpPr>
            <a:spLocks/>
          </p:cNvSpPr>
          <p:nvPr/>
        </p:nvSpPr>
        <p:spPr bwMode="auto">
          <a:xfrm>
            <a:off x="5638800" y="676275"/>
            <a:ext cx="758825" cy="5324475"/>
          </a:xfrm>
          <a:custGeom>
            <a:avLst/>
            <a:gdLst>
              <a:gd name="T0" fmla="*/ 2147483647 w 478"/>
              <a:gd name="T1" fmla="*/ 2147483647 h 3354"/>
              <a:gd name="T2" fmla="*/ 2147483647 w 478"/>
              <a:gd name="T3" fmla="*/ 2147483647 h 3354"/>
              <a:gd name="T4" fmla="*/ 2147483647 w 478"/>
              <a:gd name="T5" fmla="*/ 2147483647 h 3354"/>
              <a:gd name="T6" fmla="*/ 2147483647 w 478"/>
              <a:gd name="T7" fmla="*/ 0 h 3354"/>
              <a:gd name="T8" fmla="*/ 0 60000 65536"/>
              <a:gd name="T9" fmla="*/ 0 60000 65536"/>
              <a:gd name="T10" fmla="*/ 0 60000 65536"/>
              <a:gd name="T11" fmla="*/ 0 60000 65536"/>
              <a:gd name="T12" fmla="*/ 0 w 478"/>
              <a:gd name="T13" fmla="*/ 0 h 3354"/>
              <a:gd name="T14" fmla="*/ 478 w 478"/>
              <a:gd name="T15" fmla="*/ 3354 h 33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8" h="3354">
                <a:moveTo>
                  <a:pt x="5" y="3354"/>
                </a:moveTo>
                <a:cubicBezTo>
                  <a:pt x="15" y="3126"/>
                  <a:pt x="0" y="2318"/>
                  <a:pt x="68" y="1983"/>
                </a:cubicBezTo>
                <a:cubicBezTo>
                  <a:pt x="136" y="1648"/>
                  <a:pt x="348" y="1671"/>
                  <a:pt x="413" y="1341"/>
                </a:cubicBezTo>
                <a:cubicBezTo>
                  <a:pt x="478" y="1011"/>
                  <a:pt x="449" y="279"/>
                  <a:pt x="458" y="0"/>
                </a:cubicBezTo>
              </a:path>
            </a:pathLst>
          </a:custGeom>
          <a:noFill/>
          <a:ln w="412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65575" name="Text Box 39"/>
          <p:cNvSpPr txBox="1">
            <a:spLocks noChangeArrowheads="1"/>
          </p:cNvSpPr>
          <p:nvPr/>
        </p:nvSpPr>
        <p:spPr bwMode="auto">
          <a:xfrm>
            <a:off x="482600" y="685800"/>
            <a:ext cx="180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TANGENS</a:t>
            </a:r>
            <a:endParaRPr lang="en-GB" sz="20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5576" name="Rectangle 40"/>
          <p:cNvSpPr>
            <a:spLocks noChangeArrowheads="1"/>
          </p:cNvSpPr>
          <p:nvPr/>
        </p:nvSpPr>
        <p:spPr bwMode="auto">
          <a:xfrm>
            <a:off x="558800" y="1219200"/>
            <a:ext cx="24892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injektivna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surjektivna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1982788" y="1628775"/>
            <a:ext cx="358775" cy="431800"/>
            <a:chOff x="3969" y="3294"/>
            <a:chExt cx="226" cy="272"/>
          </a:xfrm>
        </p:grpSpPr>
        <p:sp>
          <p:nvSpPr>
            <p:cNvPr id="10279" name="Line 42"/>
            <p:cNvSpPr>
              <a:spLocks noChangeShapeType="1"/>
            </p:cNvSpPr>
            <p:nvPr/>
          </p:nvSpPr>
          <p:spPr bwMode="auto">
            <a:xfrm flipH="1" flipV="1">
              <a:off x="3969" y="3430"/>
              <a:ext cx="89" cy="136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l-SI"/>
            </a:p>
          </p:txBody>
        </p:sp>
        <p:sp>
          <p:nvSpPr>
            <p:cNvPr id="10280" name="Line 43"/>
            <p:cNvSpPr>
              <a:spLocks noChangeShapeType="1"/>
            </p:cNvSpPr>
            <p:nvPr/>
          </p:nvSpPr>
          <p:spPr bwMode="auto">
            <a:xfrm flipH="1">
              <a:off x="4044" y="3294"/>
              <a:ext cx="151" cy="262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l-SI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1911350" y="1268413"/>
            <a:ext cx="360363" cy="360362"/>
            <a:chOff x="1429" y="1071"/>
            <a:chExt cx="227" cy="227"/>
          </a:xfrm>
        </p:grpSpPr>
        <p:sp>
          <p:nvSpPr>
            <p:cNvPr id="10277" name="Line 45"/>
            <p:cNvSpPr>
              <a:spLocks noChangeShapeType="1"/>
            </p:cNvSpPr>
            <p:nvPr/>
          </p:nvSpPr>
          <p:spPr bwMode="auto">
            <a:xfrm flipV="1">
              <a:off x="1429" y="1117"/>
              <a:ext cx="227" cy="136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l-SI"/>
            </a:p>
          </p:txBody>
        </p:sp>
        <p:sp>
          <p:nvSpPr>
            <p:cNvPr id="10278" name="Line 46"/>
            <p:cNvSpPr>
              <a:spLocks noChangeShapeType="1"/>
            </p:cNvSpPr>
            <p:nvPr/>
          </p:nvSpPr>
          <p:spPr bwMode="auto">
            <a:xfrm flipH="1" flipV="1">
              <a:off x="1475" y="1071"/>
              <a:ext cx="135" cy="227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l-SI"/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538163" y="2619375"/>
            <a:ext cx="2586037" cy="833438"/>
            <a:chOff x="3515" y="1650"/>
            <a:chExt cx="1629" cy="525"/>
          </a:xfrm>
        </p:grpSpPr>
        <p:sp>
          <p:nvSpPr>
            <p:cNvPr id="10275" name="Text Box 48"/>
            <p:cNvSpPr txBox="1">
              <a:spLocks noChangeArrowheads="1"/>
            </p:cNvSpPr>
            <p:nvPr/>
          </p:nvSpPr>
          <p:spPr bwMode="auto">
            <a:xfrm>
              <a:off x="3515" y="1681"/>
              <a:ext cx="1584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Zo</a:t>
              </a: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žitev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je bijektivna.</a:t>
              </a:r>
              <a:endParaRPr lang="en-GB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graphicFrame>
          <p:nvGraphicFramePr>
            <p:cNvPr id="10243" name="Object 49"/>
            <p:cNvGraphicFramePr>
              <a:graphicFrameLocks noChangeAspect="1"/>
            </p:cNvGraphicFramePr>
            <p:nvPr/>
          </p:nvGraphicFramePr>
          <p:xfrm>
            <a:off x="4032" y="1650"/>
            <a:ext cx="1112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50" name="Equation" r:id="rId3" imgW="33751800" imgH="8109720" progId="Equation.DSMT4">
                    <p:embed/>
                  </p:oleObj>
                </mc:Choice>
                <mc:Fallback>
                  <p:oleObj name="Equation" r:id="rId3" imgW="33751800" imgH="810972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1650"/>
                          <a:ext cx="1112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457200" y="3886200"/>
            <a:ext cx="3455988" cy="1903413"/>
            <a:chOff x="3391" y="2432"/>
            <a:chExt cx="2369" cy="1199"/>
          </a:xfrm>
        </p:grpSpPr>
        <p:sp>
          <p:nvSpPr>
            <p:cNvPr id="10273" name="Text Box 51"/>
            <p:cNvSpPr txBox="1">
              <a:spLocks noChangeArrowheads="1"/>
            </p:cNvSpPr>
            <p:nvPr/>
          </p:nvSpPr>
          <p:spPr bwMode="auto">
            <a:xfrm>
              <a:off x="3391" y="3276"/>
              <a:ext cx="2369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je strogo naraščajoča,</a:t>
              </a:r>
              <a:r>
                <a:rPr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 ima</a:t>
              </a: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  <a:p>
              <a:pPr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vodoravni asimptoti </a:t>
              </a: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y</a:t>
              </a:r>
              <a:r>
                <a:rPr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=</a:t>
              </a:r>
              <a:r>
                <a:rPr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  <a:cs typeface="Lucida Sans Unicode" pitchFamily="34" charset="0"/>
                </a:rPr>
                <a:t>±</a:t>
              </a:r>
              <a:r>
                <a:rPr lang="el-GR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  <a:cs typeface="Times New Roman" pitchFamily="18" charset="0"/>
                </a:rPr>
                <a:t>π</a:t>
              </a:r>
              <a:r>
                <a:rPr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  <a:cs typeface="Times New Roman" pitchFamily="18" charset="0"/>
                </a:rPr>
                <a:t>/2</a:t>
              </a:r>
              <a:endParaRPr lang="el-GR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cs typeface="Lucida Sans Unicode" pitchFamily="34" charset="0"/>
              </a:endParaRPr>
            </a:p>
          </p:txBody>
        </p:sp>
        <p:graphicFrame>
          <p:nvGraphicFramePr>
            <p:cNvPr id="10242" name="Object 52"/>
            <p:cNvGraphicFramePr>
              <a:graphicFrameLocks noChangeAspect="1"/>
            </p:cNvGraphicFramePr>
            <p:nvPr/>
          </p:nvGraphicFramePr>
          <p:xfrm>
            <a:off x="3548" y="2830"/>
            <a:ext cx="1953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51" name="Equation" r:id="rId5" imgW="52464600" imgH="8109720" progId="Equation.DSMT4">
                    <p:embed/>
                  </p:oleObj>
                </mc:Choice>
                <mc:Fallback>
                  <p:oleObj name="Equation" r:id="rId5" imgW="52464600" imgH="810972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8" y="2830"/>
                          <a:ext cx="1953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74" name="Rectangle 53"/>
            <p:cNvSpPr>
              <a:spLocks noChangeArrowheads="1"/>
            </p:cNvSpPr>
            <p:nvPr/>
          </p:nvSpPr>
          <p:spPr bwMode="auto">
            <a:xfrm>
              <a:off x="3424" y="2432"/>
              <a:ext cx="1159" cy="23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Obratna funkcija  </a:t>
              </a:r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</p:grpSp>
      <p:sp>
        <p:nvSpPr>
          <p:cNvPr id="65570" name="Freeform 34"/>
          <p:cNvSpPr>
            <a:spLocks noChangeAspect="1"/>
          </p:cNvSpPr>
          <p:nvPr/>
        </p:nvSpPr>
        <p:spPr bwMode="auto">
          <a:xfrm rot="5400000" flipV="1">
            <a:off x="5641975" y="676275"/>
            <a:ext cx="758825" cy="5337175"/>
          </a:xfrm>
          <a:custGeom>
            <a:avLst/>
            <a:gdLst>
              <a:gd name="T0" fmla="*/ 2147483647 w 478"/>
              <a:gd name="T1" fmla="*/ 2147483647 h 3354"/>
              <a:gd name="T2" fmla="*/ 2147483647 w 478"/>
              <a:gd name="T3" fmla="*/ 2147483647 h 3354"/>
              <a:gd name="T4" fmla="*/ 2147483647 w 478"/>
              <a:gd name="T5" fmla="*/ 2147483647 h 3354"/>
              <a:gd name="T6" fmla="*/ 2147483647 w 478"/>
              <a:gd name="T7" fmla="*/ 0 h 3354"/>
              <a:gd name="T8" fmla="*/ 0 60000 65536"/>
              <a:gd name="T9" fmla="*/ 0 60000 65536"/>
              <a:gd name="T10" fmla="*/ 0 60000 65536"/>
              <a:gd name="T11" fmla="*/ 0 60000 65536"/>
              <a:gd name="T12" fmla="*/ 0 w 478"/>
              <a:gd name="T13" fmla="*/ 0 h 3354"/>
              <a:gd name="T14" fmla="*/ 478 w 478"/>
              <a:gd name="T15" fmla="*/ 3354 h 33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8" h="3354">
                <a:moveTo>
                  <a:pt x="5" y="3354"/>
                </a:moveTo>
                <a:cubicBezTo>
                  <a:pt x="15" y="3126"/>
                  <a:pt x="0" y="2318"/>
                  <a:pt x="68" y="1983"/>
                </a:cubicBezTo>
                <a:cubicBezTo>
                  <a:pt x="136" y="1648"/>
                  <a:pt x="348" y="1671"/>
                  <a:pt x="413" y="1341"/>
                </a:cubicBezTo>
                <a:cubicBezTo>
                  <a:pt x="478" y="1011"/>
                  <a:pt x="449" y="279"/>
                  <a:pt x="458" y="0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35" name="Rectangle 3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6" name="Rectangle 35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7" name="Rounded Rectangle 36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9" name="TextBox 38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53C1C17-9C1D-4710-8221-A90138FB4E57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ELEMENTARNE 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9" grpId="0" animBg="1"/>
      <p:bldP spid="65560" grpId="0" animBg="1"/>
      <p:bldP spid="65561" grpId="0" animBg="1"/>
      <p:bldP spid="65562" grpId="0" animBg="1"/>
      <p:bldP spid="65563" grpId="0" animBg="1"/>
      <p:bldP spid="65571" grpId="0" animBg="1"/>
      <p:bldP spid="65572" grpId="0" animBg="1"/>
      <p:bldP spid="65574" grpId="0" animBg="1"/>
      <p:bldP spid="65574" grpId="1" animBg="1"/>
      <p:bldP spid="65575" grpId="0"/>
      <p:bldP spid="65576" grpId="0"/>
      <p:bldP spid="6557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3268633-FF6C-4AC5-A2CF-E3E45547CF19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663950" y="3122613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-1</a:t>
            </a:r>
            <a:endParaRPr lang="en-GB" sz="1800">
              <a:latin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111750" y="3122613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Times New Roman" pitchFamily="18" charset="0"/>
              </a:rPr>
              <a:t>1</a:t>
            </a:r>
            <a:endParaRPr lang="en-GB" sz="1800">
              <a:latin typeface="Times New Roman" pitchFamily="18" charset="0"/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4198938" y="5241925"/>
          <a:ext cx="3794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0" name="Equation" r:id="rId3" imgW="279360" imgH="393480" progId="Equation.3">
                  <p:embed/>
                </p:oleObj>
              </mc:Choice>
              <mc:Fallback>
                <p:oleObj name="Equation" r:id="rId3" imgW="2793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938" y="5241925"/>
                        <a:ext cx="3794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819150" y="731837"/>
          <a:ext cx="182086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1" name="Equation" r:id="rId5" imgW="1015920" imgH="228600" progId="Equation.DSMT4">
                  <p:embed/>
                </p:oleObj>
              </mc:Choice>
              <mc:Fallback>
                <p:oleObj name="Equation" r:id="rId5" imgW="101592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731837"/>
                        <a:ext cx="1820863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33400" y="609600"/>
            <a:ext cx="8077200" cy="5715000"/>
            <a:chOff x="336" y="384"/>
            <a:chExt cx="5088" cy="3600"/>
          </a:xfrm>
        </p:grpSpPr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336" y="2160"/>
              <a:ext cx="5088" cy="0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V="1">
              <a:off x="2880" y="384"/>
              <a:ext cx="0" cy="3600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</p:grpSp>
      <p:sp>
        <p:nvSpPr>
          <p:cNvPr id="16" name="Freeform 10"/>
          <p:cNvSpPr>
            <a:spLocks/>
          </p:cNvSpPr>
          <p:nvPr/>
        </p:nvSpPr>
        <p:spPr bwMode="auto">
          <a:xfrm>
            <a:off x="3505200" y="2306638"/>
            <a:ext cx="2133600" cy="4017962"/>
          </a:xfrm>
          <a:custGeom>
            <a:avLst/>
            <a:gdLst/>
            <a:ahLst/>
            <a:cxnLst>
              <a:cxn ang="0">
                <a:pos x="0" y="2531"/>
              </a:cxn>
              <a:cxn ang="0">
                <a:pos x="266" y="906"/>
              </a:cxn>
              <a:cxn ang="0">
                <a:pos x="678" y="2"/>
              </a:cxn>
              <a:cxn ang="0">
                <a:pos x="1078" y="918"/>
              </a:cxn>
              <a:cxn ang="0">
                <a:pos x="1344" y="2531"/>
              </a:cxn>
            </a:cxnLst>
            <a:rect l="0" t="0" r="r" b="b"/>
            <a:pathLst>
              <a:path w="1344" h="2531">
                <a:moveTo>
                  <a:pt x="0" y="2531"/>
                </a:moveTo>
                <a:cubicBezTo>
                  <a:pt x="44" y="2260"/>
                  <a:pt x="153" y="1327"/>
                  <a:pt x="266" y="906"/>
                </a:cubicBezTo>
                <a:cubicBezTo>
                  <a:pt x="379" y="485"/>
                  <a:pt x="543" y="0"/>
                  <a:pt x="678" y="2"/>
                </a:cubicBezTo>
                <a:cubicBezTo>
                  <a:pt x="813" y="4"/>
                  <a:pt x="967" y="496"/>
                  <a:pt x="1078" y="918"/>
                </a:cubicBezTo>
                <a:cubicBezTo>
                  <a:pt x="1189" y="1340"/>
                  <a:pt x="1289" y="2195"/>
                  <a:pt x="1344" y="2531"/>
                </a:cubicBezTo>
              </a:path>
            </a:pathLst>
          </a:cu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17" name="Freeform 11"/>
          <p:cNvSpPr>
            <a:spLocks/>
          </p:cNvSpPr>
          <p:nvPr/>
        </p:nvSpPr>
        <p:spPr bwMode="auto">
          <a:xfrm>
            <a:off x="587375" y="2533650"/>
            <a:ext cx="7959725" cy="2755900"/>
          </a:xfrm>
          <a:custGeom>
            <a:avLst/>
            <a:gdLst/>
            <a:ahLst/>
            <a:cxnLst>
              <a:cxn ang="0">
                <a:pos x="0" y="1684"/>
              </a:cxn>
              <a:cxn ang="0">
                <a:pos x="1752" y="1496"/>
              </a:cxn>
              <a:cxn ang="0">
                <a:pos x="2243" y="247"/>
              </a:cxn>
              <a:cxn ang="0">
                <a:pos x="2516" y="11"/>
              </a:cxn>
              <a:cxn ang="0">
                <a:pos x="2777" y="259"/>
              </a:cxn>
              <a:cxn ang="0">
                <a:pos x="3262" y="1490"/>
              </a:cxn>
              <a:cxn ang="0">
                <a:pos x="5014" y="1696"/>
              </a:cxn>
            </a:cxnLst>
            <a:rect l="0" t="0" r="r" b="b"/>
            <a:pathLst>
              <a:path w="5014" h="1736">
                <a:moveTo>
                  <a:pt x="0" y="1684"/>
                </a:moveTo>
                <a:cubicBezTo>
                  <a:pt x="293" y="1653"/>
                  <a:pt x="1378" y="1736"/>
                  <a:pt x="1752" y="1496"/>
                </a:cubicBezTo>
                <a:cubicBezTo>
                  <a:pt x="2126" y="1256"/>
                  <a:pt x="2116" y="494"/>
                  <a:pt x="2243" y="247"/>
                </a:cubicBezTo>
                <a:cubicBezTo>
                  <a:pt x="2370" y="0"/>
                  <a:pt x="2427" y="9"/>
                  <a:pt x="2516" y="11"/>
                </a:cubicBezTo>
                <a:cubicBezTo>
                  <a:pt x="2605" y="13"/>
                  <a:pt x="2653" y="13"/>
                  <a:pt x="2777" y="259"/>
                </a:cubicBezTo>
                <a:cubicBezTo>
                  <a:pt x="2901" y="505"/>
                  <a:pt x="2889" y="1251"/>
                  <a:pt x="3262" y="1490"/>
                </a:cubicBezTo>
                <a:cubicBezTo>
                  <a:pt x="3635" y="1729"/>
                  <a:pt x="4649" y="1653"/>
                  <a:pt x="5014" y="1696"/>
                </a:cubicBezTo>
              </a:path>
            </a:pathLst>
          </a:custGeom>
          <a:noFill/>
          <a:ln w="254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533400" y="5257800"/>
            <a:ext cx="8001000" cy="0"/>
          </a:xfrm>
          <a:prstGeom prst="line">
            <a:avLst/>
          </a:prstGeom>
          <a:noFill/>
          <a:ln w="15875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19" name="TextBox 18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ELEMENTARNE 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 animBg="1"/>
      <p:bldP spid="17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304800" y="533400"/>
            <a:ext cx="8534400" cy="58674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2144713" y="2930525"/>
            <a:ext cx="1600200" cy="998538"/>
            <a:chOff x="2133600" y="2659066"/>
            <a:chExt cx="1600200" cy="998538"/>
          </a:xfrm>
        </p:grpSpPr>
        <p:sp>
          <p:nvSpPr>
            <p:cNvPr id="66584" name="Rectangle 24"/>
            <p:cNvSpPr>
              <a:spLocks noChangeArrowheads="1"/>
            </p:cNvSpPr>
            <p:nvPr/>
          </p:nvSpPr>
          <p:spPr bwMode="auto">
            <a:xfrm>
              <a:off x="2452687" y="2906716"/>
              <a:ext cx="9906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5875">
              <a:solidFill>
                <a:schemeClr val="accent2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grpSp>
          <p:nvGrpSpPr>
            <p:cNvPr id="4" name="Group 44"/>
            <p:cNvGrpSpPr>
              <a:grpSpLocks/>
            </p:cNvGrpSpPr>
            <p:nvPr/>
          </p:nvGrpSpPr>
          <p:grpSpPr bwMode="auto">
            <a:xfrm>
              <a:off x="2133600" y="2659066"/>
              <a:ext cx="1600200" cy="998538"/>
              <a:chOff x="1536" y="1675"/>
              <a:chExt cx="1008" cy="629"/>
            </a:xfrm>
          </p:grpSpPr>
          <p:graphicFrame>
            <p:nvGraphicFramePr>
              <p:cNvPr id="11267" name="Object 40"/>
              <p:cNvGraphicFramePr>
                <a:graphicFrameLocks noChangeAspect="1"/>
              </p:cNvGraphicFramePr>
              <p:nvPr/>
            </p:nvGraphicFramePr>
            <p:xfrm>
              <a:off x="1536" y="1872"/>
              <a:ext cx="187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18" name="Equation" r:id="rId3" imgW="8937000" imgH="12577320" progId="Equation.DSMT4">
                      <p:embed/>
                    </p:oleObj>
                  </mc:Choice>
                  <mc:Fallback>
                    <p:oleObj name="Equation" r:id="rId3" imgW="8937000" imgH="12577320" progId="Equation.DSMT4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36" y="1872"/>
                            <a:ext cx="187" cy="2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9050">
                                <a:solidFill>
                                  <a:schemeClr val="accent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68" name="Object 41"/>
              <p:cNvGraphicFramePr>
                <a:graphicFrameLocks noChangeAspect="1"/>
              </p:cNvGraphicFramePr>
              <p:nvPr/>
            </p:nvGraphicFramePr>
            <p:xfrm>
              <a:off x="2434" y="1872"/>
              <a:ext cx="110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19" name="Equation" r:id="rId5" imgW="5275800" imgH="12577320" progId="Equation.DSMT4">
                      <p:embed/>
                    </p:oleObj>
                  </mc:Choice>
                  <mc:Fallback>
                    <p:oleObj name="Equation" r:id="rId5" imgW="5275800" imgH="12577320" progId="Equation.DSMT4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34" y="1872"/>
                            <a:ext cx="110" cy="2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9050">
                                <a:solidFill>
                                  <a:schemeClr val="accent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69" name="Object 42"/>
              <p:cNvGraphicFramePr>
                <a:graphicFrameLocks noChangeAspect="1"/>
              </p:cNvGraphicFramePr>
              <p:nvPr/>
            </p:nvGraphicFramePr>
            <p:xfrm>
              <a:off x="2071" y="2155"/>
              <a:ext cx="157" cy="1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20" name="Equation" r:id="rId7" imgW="6089400" imgH="5266800" progId="Equation.DSMT4">
                      <p:embed/>
                    </p:oleObj>
                  </mc:Choice>
                  <mc:Fallback>
                    <p:oleObj name="Equation" r:id="rId7" imgW="6089400" imgH="5266800" progId="Equation.DSMT4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71" y="2155"/>
                            <a:ext cx="157" cy="14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9050">
                                <a:solidFill>
                                  <a:schemeClr val="accent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70" name="Object 43"/>
              <p:cNvGraphicFramePr>
                <a:graphicFrameLocks noChangeAspect="1"/>
              </p:cNvGraphicFramePr>
              <p:nvPr/>
            </p:nvGraphicFramePr>
            <p:xfrm>
              <a:off x="1872" y="1675"/>
              <a:ext cx="73" cy="1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21" name="Equation" r:id="rId9" imgW="2835000" imgH="5266800" progId="Equation.DSMT4">
                      <p:embed/>
                    </p:oleObj>
                  </mc:Choice>
                  <mc:Fallback>
                    <p:oleObj name="Equation" r:id="rId9" imgW="2835000" imgH="5266800" progId="Equation.DSMT4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72" y="1675"/>
                            <a:ext cx="73" cy="14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9050">
                                <a:solidFill>
                                  <a:schemeClr val="accent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50" name="Rectangle 24"/>
          <p:cNvSpPr>
            <a:spLocks noChangeArrowheads="1"/>
          </p:cNvSpPr>
          <p:nvPr/>
        </p:nvSpPr>
        <p:spPr bwMode="auto">
          <a:xfrm rot="5400000">
            <a:off x="2462213" y="3105150"/>
            <a:ext cx="990600" cy="593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sl-SI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352800" y="5632450"/>
            <a:ext cx="5319713" cy="463550"/>
            <a:chOff x="476" y="3579"/>
            <a:chExt cx="3351" cy="292"/>
          </a:xfrm>
        </p:grpSpPr>
        <p:graphicFrame>
          <p:nvGraphicFramePr>
            <p:cNvPr id="11275" name="Object 15"/>
            <p:cNvGraphicFramePr>
              <a:graphicFrameLocks noChangeAspect="1"/>
            </p:cNvGraphicFramePr>
            <p:nvPr/>
          </p:nvGraphicFramePr>
          <p:xfrm>
            <a:off x="1724" y="3579"/>
            <a:ext cx="2103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22" name="Equation" r:id="rId11" imgW="63855000" imgH="8109720" progId="Equation.DSMT4">
                    <p:embed/>
                  </p:oleObj>
                </mc:Choice>
                <mc:Fallback>
                  <p:oleObj name="Equation" r:id="rId11" imgW="63855000" imgH="810972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4" y="3579"/>
                          <a:ext cx="2103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476" y="3612"/>
              <a:ext cx="1266" cy="233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Obratna funkcija </a:t>
              </a:r>
              <a:r>
                <a:rPr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je</a:t>
              </a: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 </a:t>
              </a:r>
              <a:endPara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81000" y="762000"/>
            <a:ext cx="5257800" cy="5334000"/>
            <a:chOff x="96" y="384"/>
            <a:chExt cx="3312" cy="3360"/>
          </a:xfrm>
        </p:grpSpPr>
        <p:sp>
          <p:nvSpPr>
            <p:cNvPr id="3" name="Line 20"/>
            <p:cNvSpPr>
              <a:spLocks noChangeShapeType="1"/>
            </p:cNvSpPr>
            <p:nvPr/>
          </p:nvSpPr>
          <p:spPr bwMode="auto">
            <a:xfrm>
              <a:off x="96" y="2064"/>
              <a:ext cx="3312" cy="0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11" name="Line 21"/>
            <p:cNvSpPr>
              <a:spLocks noChangeShapeType="1"/>
            </p:cNvSpPr>
            <p:nvPr/>
          </p:nvSpPr>
          <p:spPr bwMode="auto">
            <a:xfrm flipH="1" flipV="1">
              <a:off x="1728" y="384"/>
              <a:ext cx="0" cy="3360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</p:grpSp>
      <p:sp>
        <p:nvSpPr>
          <p:cNvPr id="66582" name="Freeform 22"/>
          <p:cNvSpPr>
            <a:spLocks/>
          </p:cNvSpPr>
          <p:nvPr/>
        </p:nvSpPr>
        <p:spPr bwMode="auto">
          <a:xfrm>
            <a:off x="538163" y="3138488"/>
            <a:ext cx="4948237" cy="523875"/>
          </a:xfrm>
          <a:custGeom>
            <a:avLst/>
            <a:gdLst>
              <a:gd name="T0" fmla="*/ 0 w 2718"/>
              <a:gd name="T1" fmla="*/ 2147483647 h 330"/>
              <a:gd name="T2" fmla="*/ 2147483647 w 2718"/>
              <a:gd name="T3" fmla="*/ 2147483647 h 330"/>
              <a:gd name="T4" fmla="*/ 2147483647 w 2718"/>
              <a:gd name="T5" fmla="*/ 2147483647 h 330"/>
              <a:gd name="T6" fmla="*/ 2147483647 w 2718"/>
              <a:gd name="T7" fmla="*/ 2147483647 h 330"/>
              <a:gd name="T8" fmla="*/ 2147483647 w 2718"/>
              <a:gd name="T9" fmla="*/ 2147483647 h 330"/>
              <a:gd name="T10" fmla="*/ 2147483647 w 2718"/>
              <a:gd name="T11" fmla="*/ 2147483647 h 330"/>
              <a:gd name="T12" fmla="*/ 2147483647 w 2718"/>
              <a:gd name="T13" fmla="*/ 2147483647 h 330"/>
              <a:gd name="T14" fmla="*/ 2147483647 w 2718"/>
              <a:gd name="T15" fmla="*/ 2147483647 h 330"/>
              <a:gd name="T16" fmla="*/ 2147483647 w 2718"/>
              <a:gd name="T17" fmla="*/ 2147483647 h 330"/>
              <a:gd name="T18" fmla="*/ 2147483647 w 2718"/>
              <a:gd name="T19" fmla="*/ 2147483647 h 330"/>
              <a:gd name="T20" fmla="*/ 2147483647 w 2718"/>
              <a:gd name="T21" fmla="*/ 2147483647 h 330"/>
              <a:gd name="T22" fmla="*/ 2147483647 w 2718"/>
              <a:gd name="T23" fmla="*/ 2147483647 h 3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718"/>
              <a:gd name="T37" fmla="*/ 0 h 330"/>
              <a:gd name="T38" fmla="*/ 2718 w 2718"/>
              <a:gd name="T39" fmla="*/ 330 h 33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718" h="330">
                <a:moveTo>
                  <a:pt x="0" y="315"/>
                </a:moveTo>
                <a:cubicBezTo>
                  <a:pt x="28" y="310"/>
                  <a:pt x="91" y="327"/>
                  <a:pt x="168" y="282"/>
                </a:cubicBezTo>
                <a:cubicBezTo>
                  <a:pt x="245" y="237"/>
                  <a:pt x="375" y="84"/>
                  <a:pt x="459" y="45"/>
                </a:cubicBezTo>
                <a:cubicBezTo>
                  <a:pt x="543" y="6"/>
                  <a:pt x="589" y="7"/>
                  <a:pt x="675" y="48"/>
                </a:cubicBezTo>
                <a:cubicBezTo>
                  <a:pt x="761" y="89"/>
                  <a:pt x="889" y="252"/>
                  <a:pt x="978" y="291"/>
                </a:cubicBezTo>
                <a:cubicBezTo>
                  <a:pt x="1067" y="330"/>
                  <a:pt x="1124" y="322"/>
                  <a:pt x="1212" y="282"/>
                </a:cubicBezTo>
                <a:cubicBezTo>
                  <a:pt x="1300" y="242"/>
                  <a:pt x="1424" y="86"/>
                  <a:pt x="1506" y="48"/>
                </a:cubicBezTo>
                <a:cubicBezTo>
                  <a:pt x="1588" y="10"/>
                  <a:pt x="1620" y="11"/>
                  <a:pt x="1707" y="51"/>
                </a:cubicBezTo>
                <a:cubicBezTo>
                  <a:pt x="1794" y="91"/>
                  <a:pt x="1937" y="251"/>
                  <a:pt x="2028" y="288"/>
                </a:cubicBezTo>
                <a:cubicBezTo>
                  <a:pt x="2119" y="325"/>
                  <a:pt x="2166" y="317"/>
                  <a:pt x="2256" y="276"/>
                </a:cubicBezTo>
                <a:cubicBezTo>
                  <a:pt x="2346" y="235"/>
                  <a:pt x="2491" y="78"/>
                  <a:pt x="2568" y="39"/>
                </a:cubicBezTo>
                <a:cubicBezTo>
                  <a:pt x="2645" y="0"/>
                  <a:pt x="2687" y="42"/>
                  <a:pt x="2718" y="42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66583" name="Freeform 23"/>
          <p:cNvSpPr>
            <a:spLocks/>
          </p:cNvSpPr>
          <p:nvPr/>
        </p:nvSpPr>
        <p:spPr bwMode="auto">
          <a:xfrm rot="5400000" flipH="1">
            <a:off x="464344" y="3112294"/>
            <a:ext cx="4995863" cy="657225"/>
          </a:xfrm>
          <a:custGeom>
            <a:avLst/>
            <a:gdLst>
              <a:gd name="T0" fmla="*/ 0 w 2718"/>
              <a:gd name="T1" fmla="*/ 2147483647 h 330"/>
              <a:gd name="T2" fmla="*/ 2147483647 w 2718"/>
              <a:gd name="T3" fmla="*/ 2147483647 h 330"/>
              <a:gd name="T4" fmla="*/ 2147483647 w 2718"/>
              <a:gd name="T5" fmla="*/ 2147483647 h 330"/>
              <a:gd name="T6" fmla="*/ 2147483647 w 2718"/>
              <a:gd name="T7" fmla="*/ 2147483647 h 330"/>
              <a:gd name="T8" fmla="*/ 2147483647 w 2718"/>
              <a:gd name="T9" fmla="*/ 2147483647 h 330"/>
              <a:gd name="T10" fmla="*/ 2147483647 w 2718"/>
              <a:gd name="T11" fmla="*/ 2147483647 h 330"/>
              <a:gd name="T12" fmla="*/ 2147483647 w 2718"/>
              <a:gd name="T13" fmla="*/ 2147483647 h 330"/>
              <a:gd name="T14" fmla="*/ 2147483647 w 2718"/>
              <a:gd name="T15" fmla="*/ 2147483647 h 330"/>
              <a:gd name="T16" fmla="*/ 2147483647 w 2718"/>
              <a:gd name="T17" fmla="*/ 2147483647 h 330"/>
              <a:gd name="T18" fmla="*/ 2147483647 w 2718"/>
              <a:gd name="T19" fmla="*/ 2147483647 h 330"/>
              <a:gd name="T20" fmla="*/ 2147483647 w 2718"/>
              <a:gd name="T21" fmla="*/ 2147483647 h 330"/>
              <a:gd name="T22" fmla="*/ 2147483647 w 2718"/>
              <a:gd name="T23" fmla="*/ 2147483647 h 3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718"/>
              <a:gd name="T37" fmla="*/ 0 h 330"/>
              <a:gd name="T38" fmla="*/ 2718 w 2718"/>
              <a:gd name="T39" fmla="*/ 330 h 33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718" h="330">
                <a:moveTo>
                  <a:pt x="0" y="315"/>
                </a:moveTo>
                <a:cubicBezTo>
                  <a:pt x="28" y="310"/>
                  <a:pt x="91" y="327"/>
                  <a:pt x="168" y="282"/>
                </a:cubicBezTo>
                <a:cubicBezTo>
                  <a:pt x="245" y="237"/>
                  <a:pt x="375" y="84"/>
                  <a:pt x="459" y="45"/>
                </a:cubicBezTo>
                <a:cubicBezTo>
                  <a:pt x="543" y="6"/>
                  <a:pt x="589" y="7"/>
                  <a:pt x="675" y="48"/>
                </a:cubicBezTo>
                <a:cubicBezTo>
                  <a:pt x="761" y="89"/>
                  <a:pt x="889" y="252"/>
                  <a:pt x="978" y="291"/>
                </a:cubicBezTo>
                <a:cubicBezTo>
                  <a:pt x="1067" y="330"/>
                  <a:pt x="1124" y="322"/>
                  <a:pt x="1212" y="282"/>
                </a:cubicBezTo>
                <a:cubicBezTo>
                  <a:pt x="1300" y="242"/>
                  <a:pt x="1424" y="86"/>
                  <a:pt x="1506" y="48"/>
                </a:cubicBezTo>
                <a:cubicBezTo>
                  <a:pt x="1588" y="10"/>
                  <a:pt x="1620" y="11"/>
                  <a:pt x="1707" y="51"/>
                </a:cubicBezTo>
                <a:cubicBezTo>
                  <a:pt x="1794" y="91"/>
                  <a:pt x="1937" y="251"/>
                  <a:pt x="2028" y="288"/>
                </a:cubicBezTo>
                <a:cubicBezTo>
                  <a:pt x="2119" y="325"/>
                  <a:pt x="2166" y="317"/>
                  <a:pt x="2256" y="276"/>
                </a:cubicBezTo>
                <a:cubicBezTo>
                  <a:pt x="2346" y="235"/>
                  <a:pt x="2491" y="78"/>
                  <a:pt x="2568" y="39"/>
                </a:cubicBezTo>
                <a:cubicBezTo>
                  <a:pt x="2645" y="0"/>
                  <a:pt x="2687" y="42"/>
                  <a:pt x="2718" y="42"/>
                </a:cubicBezTo>
              </a:path>
            </a:pathLst>
          </a:custGeom>
          <a:noFill/>
          <a:ln w="31750">
            <a:solidFill>
              <a:srgbClr val="00FF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6553200" y="2971800"/>
            <a:ext cx="2133600" cy="2819400"/>
            <a:chOff x="6553200" y="2819400"/>
            <a:chExt cx="2133600" cy="2819400"/>
          </a:xfrm>
        </p:grpSpPr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6553200" y="2895600"/>
              <a:ext cx="2133600" cy="2590800"/>
              <a:chOff x="3408" y="384"/>
              <a:chExt cx="1104" cy="148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1294" name="Rectangle 25"/>
              <p:cNvSpPr>
                <a:spLocks noChangeAspect="1" noChangeArrowheads="1"/>
              </p:cNvSpPr>
              <p:nvPr/>
            </p:nvSpPr>
            <p:spPr bwMode="auto">
              <a:xfrm rot="5400000">
                <a:off x="3312" y="816"/>
                <a:ext cx="1247" cy="672"/>
              </a:xfrm>
              <a:prstGeom prst="rect">
                <a:avLst/>
              </a:prstGeom>
              <a:grpFill/>
              <a:ln w="15875">
                <a:solidFill>
                  <a:schemeClr val="tx2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1295" name="Line 26"/>
              <p:cNvSpPr>
                <a:spLocks noChangeShapeType="1"/>
              </p:cNvSpPr>
              <p:nvPr/>
            </p:nvSpPr>
            <p:spPr bwMode="auto">
              <a:xfrm flipV="1">
                <a:off x="3936" y="384"/>
                <a:ext cx="0" cy="1488"/>
              </a:xfrm>
              <a:prstGeom prst="line">
                <a:avLst/>
              </a:prstGeom>
              <a:grpFill/>
              <a:ln w="1587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 type="arrow" w="med" len="med"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1296" name="Line 28"/>
              <p:cNvSpPr>
                <a:spLocks noChangeShapeType="1"/>
              </p:cNvSpPr>
              <p:nvPr/>
            </p:nvSpPr>
            <p:spPr bwMode="auto">
              <a:xfrm>
                <a:off x="3408" y="1152"/>
                <a:ext cx="1104" cy="0"/>
              </a:xfrm>
              <a:prstGeom prst="line">
                <a:avLst/>
              </a:prstGeom>
              <a:grpFill/>
              <a:ln w="1587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 type="arrow" w="med" len="med"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  <p:sp>
            <p:nvSpPr>
              <p:cNvPr id="11297" name="Freeform 29"/>
              <p:cNvSpPr>
                <a:spLocks/>
              </p:cNvSpPr>
              <p:nvPr/>
            </p:nvSpPr>
            <p:spPr bwMode="auto">
              <a:xfrm>
                <a:off x="3583" y="546"/>
                <a:ext cx="716" cy="1225"/>
              </a:xfrm>
              <a:custGeom>
                <a:avLst/>
                <a:gdLst>
                  <a:gd name="T0" fmla="*/ 26 w 716"/>
                  <a:gd name="T1" fmla="*/ 1225 h 1225"/>
                  <a:gd name="T2" fmla="*/ 99 w 716"/>
                  <a:gd name="T3" fmla="*/ 878 h 1225"/>
                  <a:gd name="T4" fmla="*/ 620 w 716"/>
                  <a:gd name="T5" fmla="*/ 275 h 1225"/>
                  <a:gd name="T6" fmla="*/ 675 w 716"/>
                  <a:gd name="T7" fmla="*/ 0 h 12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16"/>
                  <a:gd name="T13" fmla="*/ 0 h 1225"/>
                  <a:gd name="T14" fmla="*/ 716 w 716"/>
                  <a:gd name="T15" fmla="*/ 1225 h 12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16" h="1225">
                    <a:moveTo>
                      <a:pt x="26" y="1225"/>
                    </a:moveTo>
                    <a:cubicBezTo>
                      <a:pt x="38" y="1167"/>
                      <a:pt x="0" y="1036"/>
                      <a:pt x="99" y="878"/>
                    </a:cubicBezTo>
                    <a:cubicBezTo>
                      <a:pt x="198" y="720"/>
                      <a:pt x="524" y="421"/>
                      <a:pt x="620" y="275"/>
                    </a:cubicBezTo>
                    <a:cubicBezTo>
                      <a:pt x="716" y="129"/>
                      <a:pt x="664" y="57"/>
                      <a:pt x="675" y="0"/>
                    </a:cubicBezTo>
                  </a:path>
                </a:pathLst>
              </a:custGeom>
              <a:grpFill/>
              <a:ln w="3175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defRPr/>
                </a:pPr>
                <a:endParaRPr lang="sl-SI"/>
              </a:p>
            </p:txBody>
          </p:sp>
        </p:grpSp>
        <p:grpSp>
          <p:nvGrpSpPr>
            <p:cNvPr id="9" name="Group 38"/>
            <p:cNvGrpSpPr>
              <a:grpSpLocks/>
            </p:cNvGrpSpPr>
            <p:nvPr/>
          </p:nvGrpSpPr>
          <p:grpSpPr bwMode="auto">
            <a:xfrm>
              <a:off x="6561138" y="2819400"/>
              <a:ext cx="1897062" cy="2819400"/>
              <a:chOff x="3365" y="336"/>
              <a:chExt cx="1195" cy="1776"/>
            </a:xfrm>
          </p:grpSpPr>
          <p:graphicFrame>
            <p:nvGraphicFramePr>
              <p:cNvPr id="11271" name="Object 34"/>
              <p:cNvGraphicFramePr>
                <a:graphicFrameLocks noChangeAspect="1"/>
              </p:cNvGraphicFramePr>
              <p:nvPr/>
            </p:nvGraphicFramePr>
            <p:xfrm>
              <a:off x="3744" y="1824"/>
              <a:ext cx="187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23" name="Equation" r:id="rId13" imgW="8937000" imgH="12577320" progId="Equation.DSMT4">
                      <p:embed/>
                    </p:oleObj>
                  </mc:Choice>
                  <mc:Fallback>
                    <p:oleObj name="Equation" r:id="rId13" imgW="8937000" imgH="12577320" progId="Equation.DSMT4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44" y="1824"/>
                            <a:ext cx="187" cy="2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9050">
                                <a:solidFill>
                                  <a:schemeClr val="accent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72" name="Object 35"/>
              <p:cNvGraphicFramePr>
                <a:graphicFrameLocks noChangeAspect="1"/>
              </p:cNvGraphicFramePr>
              <p:nvPr/>
            </p:nvGraphicFramePr>
            <p:xfrm>
              <a:off x="4080" y="336"/>
              <a:ext cx="110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24" name="Equation" r:id="rId15" imgW="5275800" imgH="12577320" progId="Equation.DSMT4">
                      <p:embed/>
                    </p:oleObj>
                  </mc:Choice>
                  <mc:Fallback>
                    <p:oleObj name="Equation" r:id="rId15" imgW="5275800" imgH="12577320" progId="Equation.DSMT4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80" y="336"/>
                            <a:ext cx="110" cy="2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9050">
                                <a:solidFill>
                                  <a:schemeClr val="accent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73" name="Object 36"/>
              <p:cNvGraphicFramePr>
                <a:graphicFrameLocks noChangeAspect="1"/>
              </p:cNvGraphicFramePr>
              <p:nvPr/>
            </p:nvGraphicFramePr>
            <p:xfrm>
              <a:off x="3365" y="1248"/>
              <a:ext cx="157" cy="1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25" name="Equation" r:id="rId17" imgW="6089400" imgH="5266800" progId="Equation.DSMT4">
                      <p:embed/>
                    </p:oleObj>
                  </mc:Choice>
                  <mc:Fallback>
                    <p:oleObj name="Equation" r:id="rId17" imgW="6089400" imgH="5266800" progId="Equation.DSMT4">
                      <p:embed/>
                      <p:pic>
                        <p:nvPicPr>
                          <p:cNvPr id="0" name="Picture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65" y="1248"/>
                            <a:ext cx="157" cy="14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9050">
                                <a:solidFill>
                                  <a:schemeClr val="accent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274" name="Object 37"/>
              <p:cNvGraphicFramePr>
                <a:graphicFrameLocks noChangeAspect="1"/>
              </p:cNvGraphicFramePr>
              <p:nvPr/>
            </p:nvGraphicFramePr>
            <p:xfrm>
              <a:off x="4487" y="1248"/>
              <a:ext cx="73" cy="1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26" name="Equation" r:id="rId19" imgW="2835000" imgH="5266800" progId="Equation.DSMT4">
                      <p:embed/>
                    </p:oleObj>
                  </mc:Choice>
                  <mc:Fallback>
                    <p:oleObj name="Equation" r:id="rId19" imgW="2835000" imgH="5266800" progId="Equation.DSMT4">
                      <p:embed/>
                      <p:pic>
                        <p:nvPicPr>
                          <p:cNvPr id="0" name="Picture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87" y="1248"/>
                            <a:ext cx="73" cy="14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9050">
                                <a:solidFill>
                                  <a:schemeClr val="accent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cxnSp>
        <p:nvCxnSpPr>
          <p:cNvPr id="66606" name="AutoShape 46"/>
          <p:cNvCxnSpPr>
            <a:cxnSpLocks noChangeShapeType="1"/>
          </p:cNvCxnSpPr>
          <p:nvPr/>
        </p:nvCxnSpPr>
        <p:spPr bwMode="auto">
          <a:xfrm>
            <a:off x="3581400" y="3810000"/>
            <a:ext cx="2743200" cy="685800"/>
          </a:xfrm>
          <a:prstGeom prst="curvedConnector3">
            <a:avLst>
              <a:gd name="adj1" fmla="val 50000"/>
            </a:avLst>
          </a:prstGeom>
          <a:noFill/>
          <a:ln w="15875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</p:spPr>
      </p:cxnSp>
      <p:sp>
        <p:nvSpPr>
          <p:cNvPr id="31" name="Rectangle 30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2" name="Rectangle 31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3" name="Rounded Rectangle 32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5" name="TextBox 34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82C0BC4-AD7A-4A2D-8688-0F086A9577D5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457200" y="609600"/>
            <a:ext cx="180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SINUS</a:t>
            </a:r>
            <a:endParaRPr lang="en-GB" sz="20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3657600" y="762000"/>
            <a:ext cx="20574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injektivna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surjektivna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5010150" y="811213"/>
            <a:ext cx="360363" cy="360362"/>
            <a:chOff x="1429" y="1071"/>
            <a:chExt cx="227" cy="227"/>
          </a:xfrm>
        </p:grpSpPr>
        <p:sp>
          <p:nvSpPr>
            <p:cNvPr id="11300" name="Line 45"/>
            <p:cNvSpPr>
              <a:spLocks noChangeShapeType="1"/>
            </p:cNvSpPr>
            <p:nvPr/>
          </p:nvSpPr>
          <p:spPr bwMode="auto">
            <a:xfrm flipV="1">
              <a:off x="1429" y="1117"/>
              <a:ext cx="227" cy="136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l-SI"/>
            </a:p>
          </p:txBody>
        </p:sp>
        <p:sp>
          <p:nvSpPr>
            <p:cNvPr id="11301" name="Line 46"/>
            <p:cNvSpPr>
              <a:spLocks noChangeShapeType="1"/>
            </p:cNvSpPr>
            <p:nvPr/>
          </p:nvSpPr>
          <p:spPr bwMode="auto">
            <a:xfrm flipH="1" flipV="1">
              <a:off x="1475" y="1071"/>
              <a:ext cx="135" cy="227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l-SI"/>
            </a:p>
          </p:txBody>
        </p:sp>
      </p:grpSp>
      <p:grpSp>
        <p:nvGrpSpPr>
          <p:cNvPr id="13" name="Group 44"/>
          <p:cNvGrpSpPr>
            <a:grpSpLocks/>
          </p:cNvGrpSpPr>
          <p:nvPr/>
        </p:nvGrpSpPr>
        <p:grpSpPr bwMode="auto">
          <a:xfrm>
            <a:off x="5003800" y="1239838"/>
            <a:ext cx="360363" cy="360362"/>
            <a:chOff x="1429" y="1071"/>
            <a:chExt cx="227" cy="227"/>
          </a:xfrm>
        </p:grpSpPr>
        <p:sp>
          <p:nvSpPr>
            <p:cNvPr id="11298" name="Line 45"/>
            <p:cNvSpPr>
              <a:spLocks noChangeShapeType="1"/>
            </p:cNvSpPr>
            <p:nvPr/>
          </p:nvSpPr>
          <p:spPr bwMode="auto">
            <a:xfrm flipV="1">
              <a:off x="1429" y="1117"/>
              <a:ext cx="227" cy="136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l-SI"/>
            </a:p>
          </p:txBody>
        </p:sp>
        <p:sp>
          <p:nvSpPr>
            <p:cNvPr id="11299" name="Line 46"/>
            <p:cNvSpPr>
              <a:spLocks noChangeShapeType="1"/>
            </p:cNvSpPr>
            <p:nvPr/>
          </p:nvSpPr>
          <p:spPr bwMode="auto">
            <a:xfrm flipH="1" flipV="1">
              <a:off x="1475" y="1071"/>
              <a:ext cx="135" cy="227"/>
            </a:xfrm>
            <a:prstGeom prst="line">
              <a:avLst/>
            </a:prstGeom>
            <a:noFill/>
            <a:ln w="1143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l-SI"/>
            </a:p>
          </p:txBody>
        </p:sp>
      </p:grpSp>
      <p:grpSp>
        <p:nvGrpSpPr>
          <p:cNvPr id="14" name="Group 47"/>
          <p:cNvGrpSpPr>
            <a:grpSpLocks/>
          </p:cNvGrpSpPr>
          <p:nvPr/>
        </p:nvGrpSpPr>
        <p:grpSpPr bwMode="auto">
          <a:xfrm>
            <a:off x="3744913" y="1905000"/>
            <a:ext cx="3265487" cy="833438"/>
            <a:chOff x="3515" y="1650"/>
            <a:chExt cx="2057" cy="525"/>
          </a:xfrm>
        </p:grpSpPr>
        <p:sp>
          <p:nvSpPr>
            <p:cNvPr id="47" name="Text Box 48"/>
            <p:cNvSpPr txBox="1">
              <a:spLocks noChangeArrowheads="1"/>
            </p:cNvSpPr>
            <p:nvPr/>
          </p:nvSpPr>
          <p:spPr bwMode="auto">
            <a:xfrm>
              <a:off x="3515" y="1681"/>
              <a:ext cx="1584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Zo</a:t>
              </a: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žitev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je bijektivna.</a:t>
              </a:r>
              <a:endParaRPr lang="en-GB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graphicFrame>
          <p:nvGraphicFramePr>
            <p:cNvPr id="11266" name="Object 49"/>
            <p:cNvGraphicFramePr>
              <a:graphicFrameLocks noChangeAspect="1"/>
            </p:cNvGraphicFramePr>
            <p:nvPr/>
          </p:nvGraphicFramePr>
          <p:xfrm>
            <a:off x="4139" y="1650"/>
            <a:ext cx="1433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27" name="Equation" r:id="rId21" imgW="43515000" imgH="8109720" progId="Equation.DSMT4">
                    <p:embed/>
                  </p:oleObj>
                </mc:Choice>
                <mc:Fallback>
                  <p:oleObj name="Equation" r:id="rId21" imgW="43515000" imgH="810972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9" y="1650"/>
                          <a:ext cx="1433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TextBox 50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ELEMENTARNE 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6582" grpId="0" animBg="1"/>
      <p:bldP spid="66583" grpId="0" animBg="1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962400" y="2209800"/>
            <a:ext cx="4876800" cy="16764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ŠTEVILA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PRIBLIŽNO RAČUNANJE</a:t>
            </a: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75365A6-DAB3-43FF-AFAA-947306767D46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38200" y="533400"/>
            <a:ext cx="7559675" cy="1062038"/>
          </a:xfrm>
          <a:prstGeom prst="rect">
            <a:avLst/>
          </a:prstGeom>
          <a:noFill/>
          <a:ln w="1587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Pomemben dogovor: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 zapisu obdržimo le značilna mesta, npr. če Avogadrovo število zapišemo kot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sl-SI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=6.0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x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10</a:t>
            </a:r>
            <a:r>
              <a:rPr lang="en-US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23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omeni, da je tudi zadnja ni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čla značilna (tj. pravilna).</a:t>
            </a: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2133600" y="1539875"/>
            <a:ext cx="144463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l-SI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04800" y="2590800"/>
            <a:ext cx="3810000" cy="9239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Vsaka količina je rezultat </a:t>
            </a:r>
            <a:r>
              <a:rPr lang="sl-SI">
                <a:solidFill>
                  <a:srgbClr val="FF0000"/>
                </a:solidFill>
                <a:latin typeface="+mn-lt"/>
              </a:rPr>
              <a:t>zaokrožanja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 Pri tem števke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0,1,2,3,4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zaokrožamo navzdol,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5,6,7,8,9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pa navzgor.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838200" y="4648200"/>
            <a:ext cx="7705725" cy="14922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Zato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sl-SI" sz="16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=6.0230</a:t>
            </a: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x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10</a:t>
            </a:r>
            <a:r>
              <a:rPr lang="en-US" sz="16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23 </a:t>
            </a:r>
            <a:r>
              <a:rPr lang="sl-SI" sz="16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pomeni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6.02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295</a:t>
            </a: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x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10</a:t>
            </a:r>
            <a:r>
              <a:rPr lang="en-US" sz="16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23</a:t>
            </a:r>
            <a:r>
              <a:rPr lang="sl-SI" sz="16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≤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sl-SI" sz="16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</a:t>
            </a:r>
            <a:r>
              <a:rPr lang="en-US" sz="16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&lt; 6.0230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5</a:t>
            </a: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x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10</a:t>
            </a:r>
            <a:r>
              <a:rPr lang="en-US" sz="16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23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,</a:t>
            </a:r>
            <a:r>
              <a:rPr lang="en-US" sz="16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sl-SI" sz="16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ziroma (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6.0230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± 0.00005)</a:t>
            </a: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x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10</a:t>
            </a:r>
            <a:r>
              <a:rPr lang="en-US" sz="16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23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</a:t>
            </a:r>
            <a:endParaRPr lang="en-US" sz="1600" baseline="300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medtem ko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sl-SI" sz="16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=6.023</a:t>
            </a: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x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10</a:t>
            </a:r>
            <a:r>
              <a:rPr lang="en-US" sz="16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23 </a:t>
            </a:r>
            <a:r>
              <a:rPr lang="sl-SI" sz="16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pomeni</a:t>
            </a:r>
            <a:endParaRPr lang="en-US" sz="16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6.02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25</a:t>
            </a: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x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10</a:t>
            </a:r>
            <a:r>
              <a:rPr lang="en-US" sz="16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23</a:t>
            </a:r>
            <a:r>
              <a:rPr lang="sl-SI" sz="16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≤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</a:t>
            </a:r>
            <a:r>
              <a:rPr lang="sl-SI" sz="16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</a:t>
            </a:r>
            <a:r>
              <a:rPr lang="en-US" sz="1600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&lt; 6.023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5</a:t>
            </a: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x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10</a:t>
            </a:r>
            <a:r>
              <a:rPr lang="en-US" sz="16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23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ziroma (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6.023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± 0.0005)</a:t>
            </a: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x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10</a:t>
            </a:r>
            <a:r>
              <a:rPr lang="en-US" sz="16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23</a:t>
            </a:r>
            <a:endParaRPr lang="sl-SI" sz="1600" baseline="300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259263" y="2438400"/>
            <a:ext cx="4503737" cy="10779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1.08462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= 1.085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	zaokr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ž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eno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tri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decimalk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      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	</a:t>
            </a:r>
            <a:r>
              <a:rPr lang="en-US" sz="5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=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1.08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	zaokr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ž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eno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 dve decimalki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Pozor: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1.085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zaokroženo na dve decimalki je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1.09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3268633-FF6C-4AC5-A2CF-E3E45547CF19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4710113" y="3228975"/>
            <a:ext cx="3603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486150" y="2436813"/>
            <a:ext cx="3603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413125" y="4092575"/>
            <a:ext cx="3603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-1</a:t>
            </a:r>
          </a:p>
        </p:txBody>
      </p:sp>
      <p:graphicFrame>
        <p:nvGraphicFramePr>
          <p:cNvPr id="23" name="Object 5"/>
          <p:cNvGraphicFramePr>
            <a:graphicFrameLocks noChangeAspect="1"/>
          </p:cNvGraphicFramePr>
          <p:nvPr/>
        </p:nvGraphicFramePr>
        <p:xfrm>
          <a:off x="708025" y="609600"/>
          <a:ext cx="16827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4" name="Equation" r:id="rId3" imgW="965160" imgH="393480" progId="Equation.DSMT4">
                  <p:embed/>
                </p:oleObj>
              </mc:Choice>
              <mc:Fallback>
                <p:oleObj name="Equation" r:id="rId3" imgW="965160" imgH="393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609600"/>
                        <a:ext cx="168275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6"/>
          <p:cNvGrpSpPr>
            <a:grpSpLocks/>
          </p:cNvGrpSpPr>
          <p:nvPr/>
        </p:nvGrpSpPr>
        <p:grpSpPr bwMode="auto">
          <a:xfrm>
            <a:off x="533400" y="533400"/>
            <a:ext cx="8077200" cy="5715000"/>
            <a:chOff x="336" y="336"/>
            <a:chExt cx="5088" cy="3600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336" y="2208"/>
              <a:ext cx="5088" cy="0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 flipV="1">
              <a:off x="2376" y="336"/>
              <a:ext cx="0" cy="3600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</p:grpSp>
      <p:sp>
        <p:nvSpPr>
          <p:cNvPr id="27" name="Freeform 9"/>
          <p:cNvSpPr>
            <a:spLocks/>
          </p:cNvSpPr>
          <p:nvPr/>
        </p:nvSpPr>
        <p:spPr bwMode="auto">
          <a:xfrm>
            <a:off x="533400" y="587375"/>
            <a:ext cx="3913188" cy="3222625"/>
          </a:xfrm>
          <a:custGeom>
            <a:avLst/>
            <a:gdLst/>
            <a:ahLst/>
            <a:cxnLst>
              <a:cxn ang="0">
                <a:pos x="0" y="2030"/>
              </a:cxn>
              <a:cxn ang="0">
                <a:pos x="1380" y="1855"/>
              </a:cxn>
              <a:cxn ang="0">
                <a:pos x="2168" y="1285"/>
              </a:cxn>
              <a:cxn ang="0">
                <a:pos x="2465" y="0"/>
              </a:cxn>
            </a:cxnLst>
            <a:rect l="0" t="0" r="r" b="b"/>
            <a:pathLst>
              <a:path w="2465" h="2030">
                <a:moveTo>
                  <a:pt x="0" y="2030"/>
                </a:moveTo>
                <a:cubicBezTo>
                  <a:pt x="230" y="2001"/>
                  <a:pt x="1019" y="1979"/>
                  <a:pt x="1380" y="1855"/>
                </a:cubicBezTo>
                <a:cubicBezTo>
                  <a:pt x="1741" y="1731"/>
                  <a:pt x="1987" y="1594"/>
                  <a:pt x="2168" y="1285"/>
                </a:cubicBezTo>
                <a:cubicBezTo>
                  <a:pt x="2349" y="976"/>
                  <a:pt x="2403" y="268"/>
                  <a:pt x="2465" y="0"/>
                </a:cubicBezTo>
              </a:path>
            </a:pathLst>
          </a:custGeom>
          <a:noFill/>
          <a:ln w="222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28" name="Freeform 10"/>
          <p:cNvSpPr>
            <a:spLocks/>
          </p:cNvSpPr>
          <p:nvPr/>
        </p:nvSpPr>
        <p:spPr bwMode="auto">
          <a:xfrm>
            <a:off x="5257800" y="4343400"/>
            <a:ext cx="3352800" cy="1905000"/>
          </a:xfrm>
          <a:custGeom>
            <a:avLst/>
            <a:gdLst/>
            <a:ahLst/>
            <a:cxnLst>
              <a:cxn ang="0">
                <a:pos x="0" y="1200"/>
              </a:cxn>
              <a:cxn ang="0">
                <a:pos x="302" y="526"/>
              </a:cxn>
              <a:cxn ang="0">
                <a:pos x="1011" y="168"/>
              </a:cxn>
              <a:cxn ang="0">
                <a:pos x="2112" y="0"/>
              </a:cxn>
            </a:cxnLst>
            <a:rect l="0" t="0" r="r" b="b"/>
            <a:pathLst>
              <a:path w="2112" h="1200">
                <a:moveTo>
                  <a:pt x="0" y="1200"/>
                </a:moveTo>
                <a:cubicBezTo>
                  <a:pt x="50" y="1088"/>
                  <a:pt x="134" y="698"/>
                  <a:pt x="302" y="526"/>
                </a:cubicBezTo>
                <a:cubicBezTo>
                  <a:pt x="470" y="354"/>
                  <a:pt x="709" y="256"/>
                  <a:pt x="1011" y="168"/>
                </a:cubicBezTo>
                <a:cubicBezTo>
                  <a:pt x="1313" y="80"/>
                  <a:pt x="1883" y="35"/>
                  <a:pt x="2112" y="0"/>
                </a:cubicBezTo>
              </a:path>
            </a:pathLst>
          </a:custGeom>
          <a:noFill/>
          <a:ln w="2222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533400" y="4076700"/>
            <a:ext cx="8077200" cy="0"/>
          </a:xfrm>
          <a:prstGeom prst="line">
            <a:avLst/>
          </a:prstGeom>
          <a:noFill/>
          <a:ln w="15875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4762500" y="533400"/>
            <a:ext cx="0" cy="5715000"/>
          </a:xfrm>
          <a:prstGeom prst="line">
            <a:avLst/>
          </a:prstGeom>
          <a:noFill/>
          <a:ln w="15875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31" name="Freeform 13"/>
          <p:cNvSpPr>
            <a:spLocks/>
          </p:cNvSpPr>
          <p:nvPr/>
        </p:nvSpPr>
        <p:spPr bwMode="auto">
          <a:xfrm>
            <a:off x="533400" y="2695575"/>
            <a:ext cx="3230563" cy="1114425"/>
          </a:xfrm>
          <a:custGeom>
            <a:avLst/>
            <a:gdLst/>
            <a:ahLst/>
            <a:cxnLst>
              <a:cxn ang="0">
                <a:pos x="0" y="702"/>
              </a:cxn>
              <a:cxn ang="0">
                <a:pos x="1149" y="564"/>
              </a:cxn>
              <a:cxn ang="0">
                <a:pos x="1816" y="309"/>
              </a:cxn>
              <a:cxn ang="0">
                <a:pos x="2035" y="0"/>
              </a:cxn>
            </a:cxnLst>
            <a:rect l="0" t="0" r="r" b="b"/>
            <a:pathLst>
              <a:path w="2035" h="702">
                <a:moveTo>
                  <a:pt x="0" y="702"/>
                </a:moveTo>
                <a:cubicBezTo>
                  <a:pt x="191" y="679"/>
                  <a:pt x="846" y="629"/>
                  <a:pt x="1149" y="564"/>
                </a:cubicBezTo>
                <a:cubicBezTo>
                  <a:pt x="1452" y="499"/>
                  <a:pt x="1668" y="403"/>
                  <a:pt x="1816" y="309"/>
                </a:cubicBezTo>
                <a:cubicBezTo>
                  <a:pt x="1964" y="215"/>
                  <a:pt x="1990" y="64"/>
                  <a:pt x="2035" y="0"/>
                </a:cubicBezTo>
              </a:path>
            </a:pathLst>
          </a:custGeom>
          <a:noFill/>
          <a:ln w="381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32" name="TextBox 31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ELEMENTARNE 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04800" y="533400"/>
            <a:ext cx="8534400" cy="58674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6154738" y="917575"/>
          <a:ext cx="11731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7" name="Equation" r:id="rId3" imgW="21141000" imgH="7297560" progId="Equation.3">
                  <p:embed/>
                </p:oleObj>
              </mc:Choice>
              <mc:Fallback>
                <p:oleObj name="Equation" r:id="rId3" imgW="21141000" imgH="72975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38" y="917575"/>
                        <a:ext cx="117316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7234238" y="2860675"/>
          <a:ext cx="11731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8" name="Equation" r:id="rId5" imgW="21141000" imgH="7297560" progId="Equation.3">
                  <p:embed/>
                </p:oleObj>
              </mc:Choice>
              <mc:Fallback>
                <p:oleObj name="Equation" r:id="rId5" imgW="21141000" imgH="72975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238" y="2860675"/>
                        <a:ext cx="117316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Object 6"/>
          <p:cNvGraphicFramePr>
            <a:graphicFrameLocks noChangeAspect="1"/>
          </p:cNvGraphicFramePr>
          <p:nvPr/>
        </p:nvGraphicFramePr>
        <p:xfrm>
          <a:off x="552450" y="893763"/>
          <a:ext cx="169068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9" name="Equation" r:id="rId7" imgW="27649800" imgH="7297560" progId="Equation.DSMT4">
                  <p:embed/>
                </p:oleObj>
              </mc:Choice>
              <mc:Fallback>
                <p:oleObj name="Equation" r:id="rId7" imgW="27649800" imgH="7297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893763"/>
                        <a:ext cx="1690688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1" name="Object 7"/>
          <p:cNvGraphicFramePr>
            <a:graphicFrameLocks noChangeAspect="1"/>
          </p:cNvGraphicFramePr>
          <p:nvPr/>
        </p:nvGraphicFramePr>
        <p:xfrm>
          <a:off x="588963" y="1712913"/>
          <a:ext cx="26876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0" name="Equation" r:id="rId9" imgW="45142200" imgH="6485400" progId="Equation.DSMT4">
                  <p:embed/>
                </p:oleObj>
              </mc:Choice>
              <mc:Fallback>
                <p:oleObj name="Equation" r:id="rId9" imgW="45142200" imgH="6485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1712913"/>
                        <a:ext cx="26876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1000" y="3352800"/>
            <a:ext cx="3406775" cy="1512888"/>
            <a:chOff x="235" y="2115"/>
            <a:chExt cx="2146" cy="953"/>
          </a:xfrm>
        </p:grpSpPr>
        <p:sp>
          <p:nvSpPr>
            <p:cNvPr id="12308" name="Text Box 9"/>
            <p:cNvSpPr txBox="1">
              <a:spLocks noChangeArrowheads="1"/>
            </p:cNvSpPr>
            <p:nvPr/>
          </p:nvSpPr>
          <p:spPr bwMode="auto">
            <a:xfrm>
              <a:off x="235" y="2115"/>
              <a:ext cx="172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Obratna funkcija</a:t>
              </a:r>
              <a:endParaRPr lang="en-GB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12309" name="Text Box 10"/>
            <p:cNvSpPr txBox="1">
              <a:spLocks noChangeArrowheads="1"/>
            </p:cNvSpPr>
            <p:nvPr/>
          </p:nvSpPr>
          <p:spPr bwMode="auto">
            <a:xfrm>
              <a:off x="283" y="2835"/>
              <a:ext cx="20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sl-SI" b="1" u="sng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ni</a:t>
              </a:r>
              <a:r>
                <a:rPr lang="sl-SI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 elementarna funkcija.</a:t>
              </a:r>
              <a:endParaRPr lang="en-GB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graphicFrame>
          <p:nvGraphicFramePr>
            <p:cNvPr id="12294" name="Object 11"/>
            <p:cNvGraphicFramePr>
              <a:graphicFrameLocks noChangeAspect="1"/>
            </p:cNvGraphicFramePr>
            <p:nvPr/>
          </p:nvGraphicFramePr>
          <p:xfrm>
            <a:off x="476" y="2417"/>
            <a:ext cx="1034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1" name="Equation" r:id="rId11" imgW="26836200" imgH="7297560" progId="Equation.DSMT4">
                    <p:embed/>
                  </p:oleObj>
                </mc:Choice>
                <mc:Fallback>
                  <p:oleObj name="Equation" r:id="rId11" imgW="26836200" imgH="729756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" y="2417"/>
                          <a:ext cx="1034" cy="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448050" y="838200"/>
            <a:ext cx="5029200" cy="5105400"/>
            <a:chOff x="2400" y="432"/>
            <a:chExt cx="3168" cy="3216"/>
          </a:xfrm>
        </p:grpSpPr>
        <p:sp>
          <p:nvSpPr>
            <p:cNvPr id="12306" name="Line 14"/>
            <p:cNvSpPr>
              <a:spLocks noChangeShapeType="1"/>
            </p:cNvSpPr>
            <p:nvPr/>
          </p:nvSpPr>
          <p:spPr bwMode="auto">
            <a:xfrm>
              <a:off x="2400" y="2448"/>
              <a:ext cx="3168" cy="0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12307" name="Line 15"/>
            <p:cNvSpPr>
              <a:spLocks noChangeShapeType="1"/>
            </p:cNvSpPr>
            <p:nvPr/>
          </p:nvSpPr>
          <p:spPr bwMode="auto">
            <a:xfrm flipH="1" flipV="1">
              <a:off x="3600" y="432"/>
              <a:ext cx="0" cy="3216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</p:grpSp>
      <p:sp>
        <p:nvSpPr>
          <p:cNvPr id="67600" name="Freeform 16"/>
          <p:cNvSpPr>
            <a:spLocks/>
          </p:cNvSpPr>
          <p:nvPr/>
        </p:nvSpPr>
        <p:spPr bwMode="auto">
          <a:xfrm>
            <a:off x="3429000" y="858838"/>
            <a:ext cx="2709863" cy="4989512"/>
          </a:xfrm>
          <a:custGeom>
            <a:avLst/>
            <a:gdLst>
              <a:gd name="T0" fmla="*/ 0 w 1707"/>
              <a:gd name="T1" fmla="*/ 2147483647 h 3143"/>
              <a:gd name="T2" fmla="*/ 2147483647 w 1707"/>
              <a:gd name="T3" fmla="*/ 2147483647 h 3143"/>
              <a:gd name="T4" fmla="*/ 2147483647 w 1707"/>
              <a:gd name="T5" fmla="*/ 2147483647 h 3143"/>
              <a:gd name="T6" fmla="*/ 2147483647 w 1707"/>
              <a:gd name="T7" fmla="*/ 0 h 3143"/>
              <a:gd name="T8" fmla="*/ 0 60000 65536"/>
              <a:gd name="T9" fmla="*/ 0 60000 65536"/>
              <a:gd name="T10" fmla="*/ 0 60000 65536"/>
              <a:gd name="T11" fmla="*/ 0 60000 65536"/>
              <a:gd name="T12" fmla="*/ 0 w 1707"/>
              <a:gd name="T13" fmla="*/ 0 h 3143"/>
              <a:gd name="T14" fmla="*/ 1707 w 1707"/>
              <a:gd name="T15" fmla="*/ 3143 h 31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07" h="3143">
                <a:moveTo>
                  <a:pt x="0" y="3143"/>
                </a:moveTo>
                <a:cubicBezTo>
                  <a:pt x="153" y="2964"/>
                  <a:pt x="676" y="2427"/>
                  <a:pt x="918" y="2066"/>
                </a:cubicBezTo>
                <a:cubicBezTo>
                  <a:pt x="1160" y="1705"/>
                  <a:pt x="1318" y="1321"/>
                  <a:pt x="1450" y="977"/>
                </a:cubicBezTo>
                <a:cubicBezTo>
                  <a:pt x="1582" y="633"/>
                  <a:pt x="1654" y="204"/>
                  <a:pt x="1707" y="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67602" name="Freeform 18"/>
          <p:cNvSpPr>
            <a:spLocks/>
          </p:cNvSpPr>
          <p:nvPr/>
        </p:nvSpPr>
        <p:spPr bwMode="auto">
          <a:xfrm>
            <a:off x="3467100" y="3238500"/>
            <a:ext cx="4953000" cy="2667000"/>
          </a:xfrm>
          <a:custGeom>
            <a:avLst/>
            <a:gdLst>
              <a:gd name="T0" fmla="*/ 0 w 3120"/>
              <a:gd name="T1" fmla="*/ 2147483647 h 1680"/>
              <a:gd name="T2" fmla="*/ 2147483647 w 3120"/>
              <a:gd name="T3" fmla="*/ 2147483647 h 1680"/>
              <a:gd name="T4" fmla="*/ 2147483647 w 3120"/>
              <a:gd name="T5" fmla="*/ 2147483647 h 1680"/>
              <a:gd name="T6" fmla="*/ 2147483647 w 3120"/>
              <a:gd name="T7" fmla="*/ 0 h 1680"/>
              <a:gd name="T8" fmla="*/ 0 60000 65536"/>
              <a:gd name="T9" fmla="*/ 0 60000 65536"/>
              <a:gd name="T10" fmla="*/ 0 60000 65536"/>
              <a:gd name="T11" fmla="*/ 0 60000 65536"/>
              <a:gd name="T12" fmla="*/ 0 w 3120"/>
              <a:gd name="T13" fmla="*/ 0 h 1680"/>
              <a:gd name="T14" fmla="*/ 3120 w 3120"/>
              <a:gd name="T15" fmla="*/ 1680 h 1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0" h="1680">
                <a:moveTo>
                  <a:pt x="0" y="1680"/>
                </a:moveTo>
                <a:cubicBezTo>
                  <a:pt x="162" y="1544"/>
                  <a:pt x="637" y="1092"/>
                  <a:pt x="970" y="866"/>
                </a:cubicBezTo>
                <a:cubicBezTo>
                  <a:pt x="1303" y="640"/>
                  <a:pt x="1639" y="465"/>
                  <a:pt x="1997" y="321"/>
                </a:cubicBezTo>
                <a:cubicBezTo>
                  <a:pt x="2355" y="177"/>
                  <a:pt x="2886" y="67"/>
                  <a:pt x="3120" y="0"/>
                </a:cubicBezTo>
              </a:path>
            </a:pathLst>
          </a:custGeom>
          <a:noFill/>
          <a:ln w="31750">
            <a:solidFill>
              <a:srgbClr val="00FF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7" name="Rounded Rectangle 16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7725CA1-BFE7-4AC7-A882-A5252AA59205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ELEMENTARNE 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0" grpId="0" animBg="1"/>
      <p:bldP spid="6760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204788" y="3498850"/>
            <a:ext cx="8747125" cy="0"/>
          </a:xfrm>
          <a:prstGeom prst="line">
            <a:avLst/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04801" y="1524000"/>
            <a:ext cx="72389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Število </a:t>
            </a:r>
            <a:r>
              <a:rPr lang="sl-SI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je </a:t>
            </a:r>
            <a:r>
              <a:rPr lang="sl-SI" dirty="0">
                <a:solidFill>
                  <a:srgbClr val="FF0000"/>
                </a:solidFill>
                <a:latin typeface="+mn-lt"/>
              </a:rPr>
              <a:t>limita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funkcije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to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čki </a:t>
            </a:r>
            <a:r>
              <a:rPr lang="sl-SI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če velja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: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 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vsako </a:t>
            </a: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dano natančnost 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ε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obstaja interval </a:t>
            </a:r>
            <a:r>
              <a:rPr lang="sl-SI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I</a:t>
            </a:r>
            <a:r>
              <a:rPr lang="sl-SI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okoli točke </a:t>
            </a:r>
            <a:r>
              <a:rPr lang="sl-SI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da </a:t>
            </a: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f(x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sl-SI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-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ε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,</a:t>
            </a:r>
            <a:r>
              <a:rPr lang="sl-SI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+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ε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)</a:t>
            </a: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vse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iz</a:t>
            </a:r>
            <a:r>
              <a:rPr lang="sl-SI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I</a:t>
            </a:r>
            <a:r>
              <a:rPr lang="sl-SI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  <a:endParaRPr lang="sl-SI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5133" name="Object 2"/>
          <p:cNvGraphicFramePr>
            <a:graphicFrameLocks noChangeAspect="1"/>
          </p:cNvGraphicFramePr>
          <p:nvPr/>
        </p:nvGraphicFramePr>
        <p:xfrm>
          <a:off x="6172200" y="2895600"/>
          <a:ext cx="2235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7" name="Equation" r:id="rId3" imgW="1346040" imgH="279360" progId="Equation.DSMT4">
                  <p:embed/>
                </p:oleObj>
              </mc:Choice>
              <mc:Fallback>
                <p:oleObj name="Equation" r:id="rId3" imgW="1346040" imgH="279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895600"/>
                        <a:ext cx="2235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7" name="Rounded Rectangle 16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59C61B-F065-4A5A-B267-D692DF96FEE0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2209800" y="604837"/>
            <a:ext cx="3962400" cy="461963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LIMITE IN ZVEZNOST</a:t>
            </a:r>
            <a:endParaRPr lang="sl-SI" sz="24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381000" y="3886200"/>
            <a:ext cx="840422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Število </a:t>
            </a:r>
            <a:r>
              <a:rPr lang="sl-SI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je </a:t>
            </a:r>
            <a:r>
              <a:rPr lang="sl-SI" dirty="0">
                <a:solidFill>
                  <a:srgbClr val="FF0000"/>
                </a:solidFill>
                <a:latin typeface="+mn-lt"/>
              </a:rPr>
              <a:t>limita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funkcije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 neskončnosti 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velja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: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 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vsako </a:t>
            </a: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dano natančnost 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ε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obstaja </a:t>
            </a: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število </a:t>
            </a:r>
            <a:r>
              <a:rPr lang="sl-SI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n,</a:t>
            </a: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da je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f(x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sl-SI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-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ε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,</a:t>
            </a:r>
            <a:r>
              <a:rPr lang="sl-SI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+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ε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)</a:t>
            </a:r>
            <a:r>
              <a:rPr lang="en-US" sz="1600" i="1" dirty="0">
                <a:solidFill>
                  <a:schemeClr val="tx2">
                    <a:lumMod val="60000"/>
                    <a:lumOff val="40000"/>
                  </a:schemeClr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vse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&gt; n</a:t>
            </a:r>
            <a:r>
              <a:rPr lang="sl-SI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  <a:endParaRPr lang="sl-SI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26" name="Object 2"/>
          <p:cNvGraphicFramePr>
            <a:graphicFrameLocks noChangeAspect="1"/>
          </p:cNvGraphicFramePr>
          <p:nvPr/>
        </p:nvGraphicFramePr>
        <p:xfrm>
          <a:off x="6248400" y="5403850"/>
          <a:ext cx="22558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8" name="Equation" r:id="rId5" imgW="1358640" imgH="279360" progId="Equation.DSMT4">
                  <p:embed/>
                </p:oleObj>
              </mc:Choice>
              <mc:Fallback>
                <p:oleObj name="Equation" r:id="rId5" imgW="1358640" imgH="279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403850"/>
                        <a:ext cx="2255837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27" grpId="0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0" name="Rounded Rectangle 9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95D5B7E-E2F1-4606-A033-30E0DFAA5888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" y="533400"/>
            <a:ext cx="8534400" cy="23622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640825"/>
              </p:ext>
            </p:extLst>
          </p:nvPr>
        </p:nvGraphicFramePr>
        <p:xfrm>
          <a:off x="1349155" y="2412307"/>
          <a:ext cx="1317845" cy="483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4" name="Equation" r:id="rId3" imgW="761760" imgH="279360" progId="Equation.DSMT4">
                  <p:embed/>
                </p:oleObj>
              </mc:Choice>
              <mc:Fallback>
                <p:oleObj name="Equation" r:id="rId3" imgW="761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155" y="2412307"/>
                        <a:ext cx="1317845" cy="4832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586837" y="2450068"/>
            <a:ext cx="49530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l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je </a:t>
            </a:r>
            <a:r>
              <a:rPr lang="en-US" b="1" dirty="0" err="1">
                <a:solidFill>
                  <a:srgbClr val="FF0000"/>
                </a:solidFill>
              </a:rPr>
              <a:t>limita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funkcije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nara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</a:rPr>
              <a:t>šča čez vse meje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685800" y="685800"/>
            <a:ext cx="7979232" cy="1642659"/>
            <a:chOff x="685800" y="685800"/>
            <a:chExt cx="7979232" cy="1642659"/>
          </a:xfrm>
        </p:grpSpPr>
        <p:grpSp>
          <p:nvGrpSpPr>
            <p:cNvPr id="33" name="Group 32"/>
            <p:cNvGrpSpPr/>
            <p:nvPr/>
          </p:nvGrpSpPr>
          <p:grpSpPr>
            <a:xfrm>
              <a:off x="685800" y="685800"/>
              <a:ext cx="7979232" cy="1642659"/>
              <a:chOff x="685800" y="922060"/>
              <a:chExt cx="7979232" cy="1642659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>
                <a:off x="685800" y="2362200"/>
                <a:ext cx="7920000" cy="0"/>
              </a:xfrm>
              <a:prstGeom prst="straightConnector1">
                <a:avLst/>
              </a:prstGeom>
              <a:ln w="15875"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Freeform 26"/>
              <p:cNvSpPr/>
              <p:nvPr/>
            </p:nvSpPr>
            <p:spPr>
              <a:xfrm>
                <a:off x="865414" y="922060"/>
                <a:ext cx="7241722" cy="1642659"/>
              </a:xfrm>
              <a:custGeom>
                <a:avLst/>
                <a:gdLst>
                  <a:gd name="connsiteX0" fmla="*/ 0 w 7241722"/>
                  <a:gd name="connsiteY0" fmla="*/ 1045533 h 1642659"/>
                  <a:gd name="connsiteX1" fmla="*/ 65315 w 7241722"/>
                  <a:gd name="connsiteY1" fmla="*/ 686304 h 1642659"/>
                  <a:gd name="connsiteX2" fmla="*/ 106136 w 7241722"/>
                  <a:gd name="connsiteY2" fmla="*/ 1045533 h 1642659"/>
                  <a:gd name="connsiteX3" fmla="*/ 236765 w 7241722"/>
                  <a:gd name="connsiteY3" fmla="*/ 416883 h 1642659"/>
                  <a:gd name="connsiteX4" fmla="*/ 261257 w 7241722"/>
                  <a:gd name="connsiteY4" fmla="*/ 596497 h 1642659"/>
                  <a:gd name="connsiteX5" fmla="*/ 318407 w 7241722"/>
                  <a:gd name="connsiteY5" fmla="*/ 678140 h 1642659"/>
                  <a:gd name="connsiteX6" fmla="*/ 391886 w 7241722"/>
                  <a:gd name="connsiteY6" fmla="*/ 1519061 h 1642659"/>
                  <a:gd name="connsiteX7" fmla="*/ 514350 w 7241722"/>
                  <a:gd name="connsiteY7" fmla="*/ 504 h 1642659"/>
                  <a:gd name="connsiteX8" fmla="*/ 620486 w 7241722"/>
                  <a:gd name="connsiteY8" fmla="*/ 1347611 h 1642659"/>
                  <a:gd name="connsiteX9" fmla="*/ 710293 w 7241722"/>
                  <a:gd name="connsiteY9" fmla="*/ 1086354 h 1642659"/>
                  <a:gd name="connsiteX10" fmla="*/ 824593 w 7241722"/>
                  <a:gd name="connsiteY10" fmla="*/ 16833 h 1642659"/>
                  <a:gd name="connsiteX11" fmla="*/ 914400 w 7241722"/>
                  <a:gd name="connsiteY11" fmla="*/ 1641526 h 1642659"/>
                  <a:gd name="connsiteX12" fmla="*/ 1004207 w 7241722"/>
                  <a:gd name="connsiteY12" fmla="*/ 278090 h 1642659"/>
                  <a:gd name="connsiteX13" fmla="*/ 1053193 w 7241722"/>
                  <a:gd name="connsiteY13" fmla="*/ 547511 h 1642659"/>
                  <a:gd name="connsiteX14" fmla="*/ 1200150 w 7241722"/>
                  <a:gd name="connsiteY14" fmla="*/ 1331283 h 1642659"/>
                  <a:gd name="connsiteX15" fmla="*/ 1298122 w 7241722"/>
                  <a:gd name="connsiteY15" fmla="*/ 212776 h 1642659"/>
                  <a:gd name="connsiteX16" fmla="*/ 1363436 w 7241722"/>
                  <a:gd name="connsiteY16" fmla="*/ 1127176 h 1642659"/>
                  <a:gd name="connsiteX17" fmla="*/ 1510393 w 7241722"/>
                  <a:gd name="connsiteY17" fmla="*/ 898576 h 1642659"/>
                  <a:gd name="connsiteX18" fmla="*/ 1624693 w 7241722"/>
                  <a:gd name="connsiteY18" fmla="*/ 474033 h 1642659"/>
                  <a:gd name="connsiteX19" fmla="*/ 1673679 w 7241722"/>
                  <a:gd name="connsiteY19" fmla="*/ 1102683 h 1642659"/>
                  <a:gd name="connsiteX20" fmla="*/ 1779815 w 7241722"/>
                  <a:gd name="connsiteY20" fmla="*/ 637319 h 1642659"/>
                  <a:gd name="connsiteX21" fmla="*/ 1853293 w 7241722"/>
                  <a:gd name="connsiteY21" fmla="*/ 784276 h 1642659"/>
                  <a:gd name="connsiteX22" fmla="*/ 1967593 w 7241722"/>
                  <a:gd name="connsiteY22" fmla="*/ 955726 h 1642659"/>
                  <a:gd name="connsiteX23" fmla="*/ 2073729 w 7241722"/>
                  <a:gd name="connsiteY23" fmla="*/ 694469 h 1642659"/>
                  <a:gd name="connsiteX24" fmla="*/ 2139043 w 7241722"/>
                  <a:gd name="connsiteY24" fmla="*/ 857754 h 1642659"/>
                  <a:gd name="connsiteX25" fmla="*/ 2286000 w 7241722"/>
                  <a:gd name="connsiteY25" fmla="*/ 816933 h 1642659"/>
                  <a:gd name="connsiteX26" fmla="*/ 2432957 w 7241722"/>
                  <a:gd name="connsiteY26" fmla="*/ 767947 h 1642659"/>
                  <a:gd name="connsiteX27" fmla="*/ 2588079 w 7241722"/>
                  <a:gd name="connsiteY27" fmla="*/ 825097 h 1642659"/>
                  <a:gd name="connsiteX28" fmla="*/ 2751365 w 7241722"/>
                  <a:gd name="connsiteY28" fmla="*/ 735290 h 1642659"/>
                  <a:gd name="connsiteX29" fmla="*/ 2849336 w 7241722"/>
                  <a:gd name="connsiteY29" fmla="*/ 890411 h 1642659"/>
                  <a:gd name="connsiteX30" fmla="*/ 2963636 w 7241722"/>
                  <a:gd name="connsiteY30" fmla="*/ 743454 h 1642659"/>
                  <a:gd name="connsiteX31" fmla="*/ 3028950 w 7241722"/>
                  <a:gd name="connsiteY31" fmla="*/ 792440 h 1642659"/>
                  <a:gd name="connsiteX32" fmla="*/ 3126922 w 7241722"/>
                  <a:gd name="connsiteY32" fmla="*/ 882247 h 1642659"/>
                  <a:gd name="connsiteX33" fmla="*/ 3208565 w 7241722"/>
                  <a:gd name="connsiteY33" fmla="*/ 718961 h 1642659"/>
                  <a:gd name="connsiteX34" fmla="*/ 3322865 w 7241722"/>
                  <a:gd name="connsiteY34" fmla="*/ 792440 h 1642659"/>
                  <a:gd name="connsiteX35" fmla="*/ 3412672 w 7241722"/>
                  <a:gd name="connsiteY35" fmla="*/ 841426 h 1642659"/>
                  <a:gd name="connsiteX36" fmla="*/ 3535136 w 7241722"/>
                  <a:gd name="connsiteY36" fmla="*/ 767947 h 1642659"/>
                  <a:gd name="connsiteX37" fmla="*/ 3616779 w 7241722"/>
                  <a:gd name="connsiteY37" fmla="*/ 857754 h 1642659"/>
                  <a:gd name="connsiteX38" fmla="*/ 3706586 w 7241722"/>
                  <a:gd name="connsiteY38" fmla="*/ 776111 h 1642659"/>
                  <a:gd name="connsiteX39" fmla="*/ 3845379 w 7241722"/>
                  <a:gd name="connsiteY39" fmla="*/ 833261 h 1642659"/>
                  <a:gd name="connsiteX40" fmla="*/ 3943350 w 7241722"/>
                  <a:gd name="connsiteY40" fmla="*/ 865919 h 1642659"/>
                  <a:gd name="connsiteX41" fmla="*/ 4016829 w 7241722"/>
                  <a:gd name="connsiteY41" fmla="*/ 776111 h 1642659"/>
                  <a:gd name="connsiteX42" fmla="*/ 4122965 w 7241722"/>
                  <a:gd name="connsiteY42" fmla="*/ 841426 h 1642659"/>
                  <a:gd name="connsiteX43" fmla="*/ 4286250 w 7241722"/>
                  <a:gd name="connsiteY43" fmla="*/ 800604 h 1642659"/>
                  <a:gd name="connsiteX44" fmla="*/ 4376057 w 7241722"/>
                  <a:gd name="connsiteY44" fmla="*/ 833261 h 1642659"/>
                  <a:gd name="connsiteX45" fmla="*/ 4474029 w 7241722"/>
                  <a:gd name="connsiteY45" fmla="*/ 808769 h 1642659"/>
                  <a:gd name="connsiteX46" fmla="*/ 4661807 w 7241722"/>
                  <a:gd name="connsiteY46" fmla="*/ 825097 h 1642659"/>
                  <a:gd name="connsiteX47" fmla="*/ 4963886 w 7241722"/>
                  <a:gd name="connsiteY47" fmla="*/ 800604 h 1642659"/>
                  <a:gd name="connsiteX48" fmla="*/ 5225143 w 7241722"/>
                  <a:gd name="connsiteY48" fmla="*/ 800604 h 1642659"/>
                  <a:gd name="connsiteX49" fmla="*/ 5412922 w 7241722"/>
                  <a:gd name="connsiteY49" fmla="*/ 816933 h 1642659"/>
                  <a:gd name="connsiteX50" fmla="*/ 5559879 w 7241722"/>
                  <a:gd name="connsiteY50" fmla="*/ 792440 h 1642659"/>
                  <a:gd name="connsiteX51" fmla="*/ 5715000 w 7241722"/>
                  <a:gd name="connsiteY51" fmla="*/ 808769 h 1642659"/>
                  <a:gd name="connsiteX52" fmla="*/ 6025243 w 7241722"/>
                  <a:gd name="connsiteY52" fmla="*/ 816933 h 1642659"/>
                  <a:gd name="connsiteX53" fmla="*/ 7241722 w 7241722"/>
                  <a:gd name="connsiteY53" fmla="*/ 808769 h 1642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7241722" h="1642659">
                    <a:moveTo>
                      <a:pt x="0" y="1045533"/>
                    </a:moveTo>
                    <a:cubicBezTo>
                      <a:pt x="23813" y="865918"/>
                      <a:pt x="47626" y="686304"/>
                      <a:pt x="65315" y="686304"/>
                    </a:cubicBezTo>
                    <a:cubicBezTo>
                      <a:pt x="83004" y="686304"/>
                      <a:pt x="77561" y="1090436"/>
                      <a:pt x="106136" y="1045533"/>
                    </a:cubicBezTo>
                    <a:cubicBezTo>
                      <a:pt x="134711" y="1000630"/>
                      <a:pt x="210911" y="491722"/>
                      <a:pt x="236765" y="416883"/>
                    </a:cubicBezTo>
                    <a:cubicBezTo>
                      <a:pt x="262619" y="342044"/>
                      <a:pt x="247650" y="552954"/>
                      <a:pt x="261257" y="596497"/>
                    </a:cubicBezTo>
                    <a:cubicBezTo>
                      <a:pt x="274864" y="640040"/>
                      <a:pt x="296636" y="524379"/>
                      <a:pt x="318407" y="678140"/>
                    </a:cubicBezTo>
                    <a:cubicBezTo>
                      <a:pt x="340179" y="831901"/>
                      <a:pt x="359229" y="1632000"/>
                      <a:pt x="391886" y="1519061"/>
                    </a:cubicBezTo>
                    <a:cubicBezTo>
                      <a:pt x="424543" y="1406122"/>
                      <a:pt x="476250" y="29079"/>
                      <a:pt x="514350" y="504"/>
                    </a:cubicBezTo>
                    <a:cubicBezTo>
                      <a:pt x="552450" y="-28071"/>
                      <a:pt x="587829" y="1166636"/>
                      <a:pt x="620486" y="1347611"/>
                    </a:cubicBezTo>
                    <a:cubicBezTo>
                      <a:pt x="653143" y="1528586"/>
                      <a:pt x="676275" y="1308150"/>
                      <a:pt x="710293" y="1086354"/>
                    </a:cubicBezTo>
                    <a:cubicBezTo>
                      <a:pt x="744311" y="864558"/>
                      <a:pt x="790575" y="-75696"/>
                      <a:pt x="824593" y="16833"/>
                    </a:cubicBezTo>
                    <a:cubicBezTo>
                      <a:pt x="858611" y="109362"/>
                      <a:pt x="884464" y="1597983"/>
                      <a:pt x="914400" y="1641526"/>
                    </a:cubicBezTo>
                    <a:cubicBezTo>
                      <a:pt x="944336" y="1685069"/>
                      <a:pt x="981075" y="460426"/>
                      <a:pt x="1004207" y="278090"/>
                    </a:cubicBezTo>
                    <a:cubicBezTo>
                      <a:pt x="1027339" y="95754"/>
                      <a:pt x="1020536" y="371979"/>
                      <a:pt x="1053193" y="547511"/>
                    </a:cubicBezTo>
                    <a:cubicBezTo>
                      <a:pt x="1085850" y="723043"/>
                      <a:pt x="1159329" y="1387072"/>
                      <a:pt x="1200150" y="1331283"/>
                    </a:cubicBezTo>
                    <a:cubicBezTo>
                      <a:pt x="1240972" y="1275494"/>
                      <a:pt x="1270908" y="246794"/>
                      <a:pt x="1298122" y="212776"/>
                    </a:cubicBezTo>
                    <a:cubicBezTo>
                      <a:pt x="1325336" y="178758"/>
                      <a:pt x="1328058" y="1012876"/>
                      <a:pt x="1363436" y="1127176"/>
                    </a:cubicBezTo>
                    <a:cubicBezTo>
                      <a:pt x="1398814" y="1241476"/>
                      <a:pt x="1466850" y="1007433"/>
                      <a:pt x="1510393" y="898576"/>
                    </a:cubicBezTo>
                    <a:cubicBezTo>
                      <a:pt x="1553936" y="789719"/>
                      <a:pt x="1597479" y="440015"/>
                      <a:pt x="1624693" y="474033"/>
                    </a:cubicBezTo>
                    <a:cubicBezTo>
                      <a:pt x="1651907" y="508051"/>
                      <a:pt x="1647825" y="1075469"/>
                      <a:pt x="1673679" y="1102683"/>
                    </a:cubicBezTo>
                    <a:cubicBezTo>
                      <a:pt x="1699533" y="1129897"/>
                      <a:pt x="1749879" y="690387"/>
                      <a:pt x="1779815" y="637319"/>
                    </a:cubicBezTo>
                    <a:cubicBezTo>
                      <a:pt x="1809751" y="584251"/>
                      <a:pt x="1821997" y="731208"/>
                      <a:pt x="1853293" y="784276"/>
                    </a:cubicBezTo>
                    <a:cubicBezTo>
                      <a:pt x="1884589" y="837344"/>
                      <a:pt x="1930854" y="970694"/>
                      <a:pt x="1967593" y="955726"/>
                    </a:cubicBezTo>
                    <a:cubicBezTo>
                      <a:pt x="2004332" y="940758"/>
                      <a:pt x="2045154" y="710798"/>
                      <a:pt x="2073729" y="694469"/>
                    </a:cubicBezTo>
                    <a:cubicBezTo>
                      <a:pt x="2102304" y="678140"/>
                      <a:pt x="2103665" y="837343"/>
                      <a:pt x="2139043" y="857754"/>
                    </a:cubicBezTo>
                    <a:cubicBezTo>
                      <a:pt x="2174422" y="878165"/>
                      <a:pt x="2237014" y="831901"/>
                      <a:pt x="2286000" y="816933"/>
                    </a:cubicBezTo>
                    <a:cubicBezTo>
                      <a:pt x="2334986" y="801965"/>
                      <a:pt x="2382611" y="766586"/>
                      <a:pt x="2432957" y="767947"/>
                    </a:cubicBezTo>
                    <a:cubicBezTo>
                      <a:pt x="2483303" y="769308"/>
                      <a:pt x="2535011" y="830540"/>
                      <a:pt x="2588079" y="825097"/>
                    </a:cubicBezTo>
                    <a:cubicBezTo>
                      <a:pt x="2641147" y="819654"/>
                      <a:pt x="2707822" y="724404"/>
                      <a:pt x="2751365" y="735290"/>
                    </a:cubicBezTo>
                    <a:cubicBezTo>
                      <a:pt x="2794908" y="746176"/>
                      <a:pt x="2813958" y="889050"/>
                      <a:pt x="2849336" y="890411"/>
                    </a:cubicBezTo>
                    <a:cubicBezTo>
                      <a:pt x="2884714" y="891772"/>
                      <a:pt x="2933700" y="759782"/>
                      <a:pt x="2963636" y="743454"/>
                    </a:cubicBezTo>
                    <a:cubicBezTo>
                      <a:pt x="2993572" y="727126"/>
                      <a:pt x="3001736" y="769308"/>
                      <a:pt x="3028950" y="792440"/>
                    </a:cubicBezTo>
                    <a:cubicBezTo>
                      <a:pt x="3056164" y="815572"/>
                      <a:pt x="3096986" y="894493"/>
                      <a:pt x="3126922" y="882247"/>
                    </a:cubicBezTo>
                    <a:cubicBezTo>
                      <a:pt x="3156858" y="870000"/>
                      <a:pt x="3175908" y="733929"/>
                      <a:pt x="3208565" y="718961"/>
                    </a:cubicBezTo>
                    <a:cubicBezTo>
                      <a:pt x="3241222" y="703993"/>
                      <a:pt x="3288847" y="772029"/>
                      <a:pt x="3322865" y="792440"/>
                    </a:cubicBezTo>
                    <a:cubicBezTo>
                      <a:pt x="3356883" y="812851"/>
                      <a:pt x="3377294" y="845508"/>
                      <a:pt x="3412672" y="841426"/>
                    </a:cubicBezTo>
                    <a:cubicBezTo>
                      <a:pt x="3448050" y="837344"/>
                      <a:pt x="3501118" y="765226"/>
                      <a:pt x="3535136" y="767947"/>
                    </a:cubicBezTo>
                    <a:cubicBezTo>
                      <a:pt x="3569154" y="770668"/>
                      <a:pt x="3588204" y="856393"/>
                      <a:pt x="3616779" y="857754"/>
                    </a:cubicBezTo>
                    <a:cubicBezTo>
                      <a:pt x="3645354" y="859115"/>
                      <a:pt x="3668486" y="780193"/>
                      <a:pt x="3706586" y="776111"/>
                    </a:cubicBezTo>
                    <a:cubicBezTo>
                      <a:pt x="3744686" y="772029"/>
                      <a:pt x="3805918" y="818293"/>
                      <a:pt x="3845379" y="833261"/>
                    </a:cubicBezTo>
                    <a:cubicBezTo>
                      <a:pt x="3884840" y="848229"/>
                      <a:pt x="3914775" y="875444"/>
                      <a:pt x="3943350" y="865919"/>
                    </a:cubicBezTo>
                    <a:cubicBezTo>
                      <a:pt x="3971925" y="856394"/>
                      <a:pt x="3986893" y="780193"/>
                      <a:pt x="4016829" y="776111"/>
                    </a:cubicBezTo>
                    <a:cubicBezTo>
                      <a:pt x="4046765" y="772029"/>
                      <a:pt x="4078061" y="837344"/>
                      <a:pt x="4122965" y="841426"/>
                    </a:cubicBezTo>
                    <a:cubicBezTo>
                      <a:pt x="4167869" y="845508"/>
                      <a:pt x="4244068" y="801965"/>
                      <a:pt x="4286250" y="800604"/>
                    </a:cubicBezTo>
                    <a:cubicBezTo>
                      <a:pt x="4328432" y="799243"/>
                      <a:pt x="4344761" y="831900"/>
                      <a:pt x="4376057" y="833261"/>
                    </a:cubicBezTo>
                    <a:cubicBezTo>
                      <a:pt x="4407353" y="834622"/>
                      <a:pt x="4426404" y="810130"/>
                      <a:pt x="4474029" y="808769"/>
                    </a:cubicBezTo>
                    <a:cubicBezTo>
                      <a:pt x="4521654" y="807408"/>
                      <a:pt x="4580164" y="826458"/>
                      <a:pt x="4661807" y="825097"/>
                    </a:cubicBezTo>
                    <a:cubicBezTo>
                      <a:pt x="4743450" y="823736"/>
                      <a:pt x="4869997" y="804686"/>
                      <a:pt x="4963886" y="800604"/>
                    </a:cubicBezTo>
                    <a:cubicBezTo>
                      <a:pt x="5057775" y="796522"/>
                      <a:pt x="5150304" y="797883"/>
                      <a:pt x="5225143" y="800604"/>
                    </a:cubicBezTo>
                    <a:cubicBezTo>
                      <a:pt x="5299982" y="803325"/>
                      <a:pt x="5357133" y="818294"/>
                      <a:pt x="5412922" y="816933"/>
                    </a:cubicBezTo>
                    <a:cubicBezTo>
                      <a:pt x="5468711" y="815572"/>
                      <a:pt x="5509533" y="793801"/>
                      <a:pt x="5559879" y="792440"/>
                    </a:cubicBezTo>
                    <a:cubicBezTo>
                      <a:pt x="5610225" y="791079"/>
                      <a:pt x="5637439" y="804687"/>
                      <a:pt x="5715000" y="808769"/>
                    </a:cubicBezTo>
                    <a:cubicBezTo>
                      <a:pt x="5792561" y="812851"/>
                      <a:pt x="6025243" y="816933"/>
                      <a:pt x="6025243" y="816933"/>
                    </a:cubicBezTo>
                    <a:lnTo>
                      <a:pt x="7241722" y="808769"/>
                    </a:lnTo>
                  </a:path>
                </a:pathLst>
              </a:cu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685800" y="1726405"/>
                <a:ext cx="76962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/>
              <p:cNvSpPr/>
              <p:nvPr/>
            </p:nvSpPr>
            <p:spPr>
              <a:xfrm>
                <a:off x="8414642" y="1564820"/>
                <a:ext cx="2503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  <a:latin typeface="Georgia" pitchFamily="18" charset="0"/>
                  </a:rPr>
                  <a:t>l</a:t>
                </a:r>
                <a:endParaRPr lang="sl-SI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6" name="Rectangle 8"/>
            <p:cNvSpPr>
              <a:spLocks noChangeArrowheads="1"/>
            </p:cNvSpPr>
            <p:nvPr/>
          </p:nvSpPr>
          <p:spPr bwMode="auto">
            <a:xfrm>
              <a:off x="2590800" y="819090"/>
              <a:ext cx="82747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hlink">
                          <a:gamma/>
                          <a:shade val="66275"/>
                          <a:invGamma/>
                        </a:schemeClr>
                      </a:gs>
                      <a:gs pos="50000">
                        <a:schemeClr val="hlink"/>
                      </a:gs>
                      <a:gs pos="100000">
                        <a:schemeClr val="hlink">
                          <a:gamma/>
                          <a:shade val="6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y=f(x)</a:t>
              </a:r>
              <a:endParaRPr lang="en-GB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04800" y="3048000"/>
            <a:ext cx="8534400" cy="3352800"/>
            <a:chOff x="304800" y="3048000"/>
            <a:chExt cx="8534400" cy="3352800"/>
          </a:xfrm>
        </p:grpSpPr>
        <p:sp>
          <p:nvSpPr>
            <p:cNvPr id="34" name="Rounded Rectangle 33"/>
            <p:cNvSpPr/>
            <p:nvPr/>
          </p:nvSpPr>
          <p:spPr>
            <a:xfrm>
              <a:off x="304800" y="3048000"/>
              <a:ext cx="8534400" cy="3352800"/>
            </a:xfrm>
            <a:prstGeom prst="roundRect">
              <a:avLst>
                <a:gd name="adj" fmla="val 6568"/>
              </a:avLst>
            </a:prstGeom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" y="3124200"/>
              <a:ext cx="7920000" cy="2006373"/>
              <a:chOff x="685800" y="3232573"/>
              <a:chExt cx="7920000" cy="2466099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>
                <a:off x="685800" y="5301344"/>
                <a:ext cx="7920000" cy="0"/>
              </a:xfrm>
              <a:prstGeom prst="straightConnector1">
                <a:avLst/>
              </a:prstGeom>
              <a:ln w="15875"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flipV="1">
                <a:off x="1524000" y="3232573"/>
                <a:ext cx="0" cy="2282947"/>
              </a:xfrm>
              <a:prstGeom prst="straightConnector1">
                <a:avLst/>
              </a:prstGeom>
              <a:ln w="15875"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Freeform 48"/>
              <p:cNvSpPr/>
              <p:nvPr/>
            </p:nvSpPr>
            <p:spPr>
              <a:xfrm>
                <a:off x="914400" y="3649436"/>
                <a:ext cx="2996293" cy="1750474"/>
              </a:xfrm>
              <a:custGeom>
                <a:avLst/>
                <a:gdLst>
                  <a:gd name="connsiteX0" fmla="*/ 0 w 2996293"/>
                  <a:gd name="connsiteY0" fmla="*/ 0 h 1750474"/>
                  <a:gd name="connsiteX1" fmla="*/ 351064 w 2996293"/>
                  <a:gd name="connsiteY1" fmla="*/ 816428 h 1750474"/>
                  <a:gd name="connsiteX2" fmla="*/ 587829 w 2996293"/>
                  <a:gd name="connsiteY2" fmla="*/ 636814 h 1750474"/>
                  <a:gd name="connsiteX3" fmla="*/ 979714 w 2996293"/>
                  <a:gd name="connsiteY3" fmla="*/ 1289957 h 1750474"/>
                  <a:gd name="connsiteX4" fmla="*/ 1216479 w 2996293"/>
                  <a:gd name="connsiteY4" fmla="*/ 1118507 h 1750474"/>
                  <a:gd name="connsiteX5" fmla="*/ 1616529 w 2996293"/>
                  <a:gd name="connsiteY5" fmla="*/ 1575707 h 1750474"/>
                  <a:gd name="connsiteX6" fmla="*/ 1845129 w 2996293"/>
                  <a:gd name="connsiteY6" fmla="*/ 1412421 h 1750474"/>
                  <a:gd name="connsiteX7" fmla="*/ 2196193 w 2996293"/>
                  <a:gd name="connsiteY7" fmla="*/ 1747157 h 1750474"/>
                  <a:gd name="connsiteX8" fmla="*/ 2416629 w 2996293"/>
                  <a:gd name="connsiteY8" fmla="*/ 1583871 h 1750474"/>
                  <a:gd name="connsiteX9" fmla="*/ 2669721 w 2996293"/>
                  <a:gd name="connsiteY9" fmla="*/ 1583871 h 1750474"/>
                  <a:gd name="connsiteX10" fmla="*/ 2996293 w 2996293"/>
                  <a:gd name="connsiteY10" fmla="*/ 1494064 h 1750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96293" h="1750474">
                    <a:moveTo>
                      <a:pt x="0" y="0"/>
                    </a:moveTo>
                    <a:cubicBezTo>
                      <a:pt x="126546" y="355146"/>
                      <a:pt x="253092" y="710292"/>
                      <a:pt x="351064" y="816428"/>
                    </a:cubicBezTo>
                    <a:cubicBezTo>
                      <a:pt x="449036" y="922564"/>
                      <a:pt x="483054" y="557893"/>
                      <a:pt x="587829" y="636814"/>
                    </a:cubicBezTo>
                    <a:cubicBezTo>
                      <a:pt x="692604" y="715735"/>
                      <a:pt x="874939" y="1209675"/>
                      <a:pt x="979714" y="1289957"/>
                    </a:cubicBezTo>
                    <a:cubicBezTo>
                      <a:pt x="1084489" y="1370239"/>
                      <a:pt x="1110343" y="1070882"/>
                      <a:pt x="1216479" y="1118507"/>
                    </a:cubicBezTo>
                    <a:cubicBezTo>
                      <a:pt x="1322615" y="1166132"/>
                      <a:pt x="1511754" y="1526721"/>
                      <a:pt x="1616529" y="1575707"/>
                    </a:cubicBezTo>
                    <a:cubicBezTo>
                      <a:pt x="1721304" y="1624693"/>
                      <a:pt x="1748518" y="1383846"/>
                      <a:pt x="1845129" y="1412421"/>
                    </a:cubicBezTo>
                    <a:cubicBezTo>
                      <a:pt x="1941740" y="1440996"/>
                      <a:pt x="2100943" y="1718582"/>
                      <a:pt x="2196193" y="1747157"/>
                    </a:cubicBezTo>
                    <a:cubicBezTo>
                      <a:pt x="2291443" y="1775732"/>
                      <a:pt x="2337708" y="1611085"/>
                      <a:pt x="2416629" y="1583871"/>
                    </a:cubicBezTo>
                    <a:cubicBezTo>
                      <a:pt x="2495550" y="1556657"/>
                      <a:pt x="2573110" y="1598839"/>
                      <a:pt x="2669721" y="1583871"/>
                    </a:cubicBezTo>
                    <a:cubicBezTo>
                      <a:pt x="2766332" y="1568903"/>
                      <a:pt x="2881312" y="1531483"/>
                      <a:pt x="2996293" y="1494064"/>
                    </a:cubicBezTo>
                  </a:path>
                </a:pathLst>
              </a:cu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3910692" y="3306543"/>
                <a:ext cx="4139292" cy="1684415"/>
              </a:xfrm>
              <a:custGeom>
                <a:avLst/>
                <a:gdLst>
                  <a:gd name="connsiteX0" fmla="*/ 4139292 w 4139292"/>
                  <a:gd name="connsiteY0" fmla="*/ 0 h 1684415"/>
                  <a:gd name="connsiteX1" fmla="*/ 3486150 w 4139292"/>
                  <a:gd name="connsiteY1" fmla="*/ 1681843 h 1684415"/>
                  <a:gd name="connsiteX2" fmla="*/ 1975757 w 4139292"/>
                  <a:gd name="connsiteY2" fmla="*/ 400050 h 1684415"/>
                  <a:gd name="connsiteX3" fmla="*/ 759278 w 4139292"/>
                  <a:gd name="connsiteY3" fmla="*/ 1094014 h 1684415"/>
                  <a:gd name="connsiteX4" fmla="*/ 0 w 4139292"/>
                  <a:gd name="connsiteY4" fmla="*/ 1306286 h 1684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9292" h="1684415">
                    <a:moveTo>
                      <a:pt x="4139292" y="0"/>
                    </a:moveTo>
                    <a:cubicBezTo>
                      <a:pt x="3993015" y="807584"/>
                      <a:pt x="3846739" y="1615168"/>
                      <a:pt x="3486150" y="1681843"/>
                    </a:cubicBezTo>
                    <a:cubicBezTo>
                      <a:pt x="3125561" y="1748518"/>
                      <a:pt x="2430236" y="498022"/>
                      <a:pt x="1975757" y="400050"/>
                    </a:cubicBezTo>
                    <a:cubicBezTo>
                      <a:pt x="1521278" y="302079"/>
                      <a:pt x="1088571" y="942975"/>
                      <a:pt x="759278" y="1094014"/>
                    </a:cubicBezTo>
                    <a:cubicBezTo>
                      <a:pt x="429985" y="1245053"/>
                      <a:pt x="214992" y="1275669"/>
                      <a:pt x="0" y="1306286"/>
                    </a:cubicBezTo>
                  </a:path>
                </a:pathLst>
              </a:cu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>
                <a:off x="3910693" y="3510643"/>
                <a:ext cx="0" cy="18892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 52"/>
              <p:cNvSpPr/>
              <p:nvPr/>
            </p:nvSpPr>
            <p:spPr>
              <a:xfrm>
                <a:off x="3869872" y="4953781"/>
                <a:ext cx="2503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Georgia" pitchFamily="18" charset="0"/>
                  </a:rPr>
                  <a:t>l</a:t>
                </a:r>
                <a:endParaRPr lang="sl-SI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638548" y="4391129"/>
                <a:ext cx="3177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l-SI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Georgia" pitchFamily="18" charset="0"/>
                  </a:rPr>
                  <a:t>d</a:t>
                </a:r>
                <a:endParaRPr lang="sl-SI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749704" y="5329340"/>
                <a:ext cx="3161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l-SI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Georgia" pitchFamily="18" charset="0"/>
                  </a:rPr>
                  <a:t>a</a:t>
                </a:r>
                <a:endParaRPr lang="sl-SI" dirty="0"/>
              </a:p>
            </p:txBody>
          </p:sp>
          <p:sp>
            <p:nvSpPr>
              <p:cNvPr id="57" name="Rectangle 8"/>
              <p:cNvSpPr>
                <a:spLocks noChangeArrowheads="1"/>
              </p:cNvSpPr>
              <p:nvPr/>
            </p:nvSpPr>
            <p:spPr bwMode="auto">
              <a:xfrm>
                <a:off x="4281995" y="3638490"/>
                <a:ext cx="82747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hlink">
                            <a:gamma/>
                            <a:shade val="6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6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Georgia" pitchFamily="18" charset="0"/>
                  </a:rPr>
                  <a:t>y=f(x)</a:t>
                </a:r>
                <a:endParaRPr lang="en-GB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endParaRP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457200" y="5232400"/>
            <a:ext cx="6858000" cy="482600"/>
            <a:chOff x="685800" y="5410200"/>
            <a:chExt cx="6858000" cy="482600"/>
          </a:xfrm>
        </p:grpSpPr>
        <p:graphicFrame>
          <p:nvGraphicFramePr>
            <p:cNvPr id="64" name="Objec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8836702"/>
                </p:ext>
              </p:extLst>
            </p:nvPr>
          </p:nvGraphicFramePr>
          <p:xfrm>
            <a:off x="685800" y="5410200"/>
            <a:ext cx="1382713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05" name="Equation" r:id="rId5" imgW="799920" imgH="279360" progId="Equation.DSMT4">
                    <p:embed/>
                  </p:oleObj>
                </mc:Choice>
                <mc:Fallback>
                  <p:oleObj name="Equation" r:id="rId5" imgW="799920" imgH="27936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5410200"/>
                          <a:ext cx="1382713" cy="482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" name="Rectangle 66"/>
            <p:cNvSpPr/>
            <p:nvPr/>
          </p:nvSpPr>
          <p:spPr>
            <a:xfrm>
              <a:off x="2245618" y="5421868"/>
              <a:ext cx="52981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l</a:t>
              </a: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sl-SI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je </a:t>
              </a:r>
              <a:r>
                <a:rPr lang="sl-SI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limita </a:t>
              </a:r>
              <a:r>
                <a:rPr lang="en-US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funkcije</a:t>
              </a: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f</a:t>
              </a: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, </a:t>
              </a:r>
              <a:r>
                <a:rPr lang="en-US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ko</a:t>
              </a: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x</a:t>
              </a: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sl-SI" dirty="0">
                  <a:solidFill>
                    <a:srgbClr val="FF0000"/>
                  </a:solidFill>
                </a:rPr>
                <a:t>narašča</a:t>
              </a:r>
              <a:r>
                <a:rPr lang="sl-SI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proti </a:t>
              </a:r>
              <a:r>
                <a:rPr lang="sl-SI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a </a:t>
              </a:r>
              <a:r>
                <a:rPr lang="sl-SI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(</a:t>
              </a:r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‘</a:t>
              </a:r>
              <a:r>
                <a:rPr lang="en-US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leva</a:t>
              </a:r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limita</a:t>
              </a:r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’)</a:t>
              </a:r>
              <a:endParaRPr lang="en-GB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682428" y="5867400"/>
            <a:ext cx="7004372" cy="482600"/>
            <a:chOff x="1530028" y="5918200"/>
            <a:chExt cx="7004372" cy="482600"/>
          </a:xfrm>
        </p:grpSpPr>
        <p:graphicFrame>
          <p:nvGraphicFramePr>
            <p:cNvPr id="66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3618121"/>
                </p:ext>
              </p:extLst>
            </p:nvPr>
          </p:nvGraphicFramePr>
          <p:xfrm>
            <a:off x="7086600" y="5918200"/>
            <a:ext cx="14478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06" name="Equation" r:id="rId7" imgW="838080" imgH="279360" progId="Equation.DSMT4">
                    <p:embed/>
                  </p:oleObj>
                </mc:Choice>
                <mc:Fallback>
                  <p:oleObj name="Equation" r:id="rId7" imgW="838080" imgH="279360" progId="Equation.DSMT4">
                    <p:embed/>
                    <p:pic>
                      <p:nvPicPr>
                        <p:cNvPr id="0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600" y="5918200"/>
                          <a:ext cx="1447800" cy="482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Rectangle 67"/>
            <p:cNvSpPr/>
            <p:nvPr/>
          </p:nvSpPr>
          <p:spPr>
            <a:xfrm>
              <a:off x="1530028" y="5947104"/>
              <a:ext cx="52861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d</a:t>
              </a:r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sl-SI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je </a:t>
              </a:r>
              <a:r>
                <a:rPr lang="sl-SI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limita </a:t>
              </a:r>
              <a:r>
                <a:rPr lang="en-US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funkcije</a:t>
              </a: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f</a:t>
              </a: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, </a:t>
              </a:r>
              <a:r>
                <a:rPr lang="en-US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ko</a:t>
              </a: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x</a:t>
              </a: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</a:rPr>
                <a:t>pada</a:t>
              </a:r>
              <a:r>
                <a:rPr lang="sl-SI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sl-SI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proti </a:t>
              </a:r>
              <a:r>
                <a:rPr lang="sl-SI" i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a </a:t>
              </a:r>
              <a:r>
                <a:rPr lang="sl-SI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(</a:t>
              </a:r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‘</a:t>
              </a:r>
              <a:r>
                <a:rPr lang="en-US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desna</a:t>
              </a:r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limita</a:t>
              </a:r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’)</a:t>
              </a:r>
              <a:endParaRPr lang="en-GB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26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95D5B7E-E2F1-4606-A033-30E0DFAA5888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" y="533400"/>
            <a:ext cx="8534400" cy="27432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pSp>
        <p:nvGrpSpPr>
          <p:cNvPr id="24" name="Group 23"/>
          <p:cNvGrpSpPr/>
          <p:nvPr/>
        </p:nvGrpSpPr>
        <p:grpSpPr>
          <a:xfrm>
            <a:off x="685800" y="685800"/>
            <a:ext cx="7920000" cy="2590800"/>
            <a:chOff x="685800" y="609600"/>
            <a:chExt cx="7920000" cy="2590800"/>
          </a:xfrm>
        </p:grpSpPr>
        <p:grpSp>
          <p:nvGrpSpPr>
            <p:cNvPr id="10" name="Group 9"/>
            <p:cNvGrpSpPr/>
            <p:nvPr/>
          </p:nvGrpSpPr>
          <p:grpSpPr>
            <a:xfrm>
              <a:off x="685800" y="609600"/>
              <a:ext cx="7920000" cy="2590800"/>
              <a:chOff x="685800" y="3232573"/>
              <a:chExt cx="7920000" cy="2466099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>
                <a:off x="685800" y="5301344"/>
                <a:ext cx="7920000" cy="0"/>
              </a:xfrm>
              <a:prstGeom prst="straightConnector1">
                <a:avLst/>
              </a:prstGeom>
              <a:ln w="15875"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1524000" y="3232573"/>
                <a:ext cx="0" cy="2282947"/>
              </a:xfrm>
              <a:prstGeom prst="straightConnector1">
                <a:avLst/>
              </a:prstGeom>
              <a:ln w="15875"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Freeform 12"/>
              <p:cNvSpPr/>
              <p:nvPr/>
            </p:nvSpPr>
            <p:spPr>
              <a:xfrm>
                <a:off x="914400" y="3377638"/>
                <a:ext cx="2996293" cy="1750474"/>
              </a:xfrm>
              <a:custGeom>
                <a:avLst/>
                <a:gdLst>
                  <a:gd name="connsiteX0" fmla="*/ 0 w 2996293"/>
                  <a:gd name="connsiteY0" fmla="*/ 0 h 1750474"/>
                  <a:gd name="connsiteX1" fmla="*/ 351064 w 2996293"/>
                  <a:gd name="connsiteY1" fmla="*/ 816428 h 1750474"/>
                  <a:gd name="connsiteX2" fmla="*/ 587829 w 2996293"/>
                  <a:gd name="connsiteY2" fmla="*/ 636814 h 1750474"/>
                  <a:gd name="connsiteX3" fmla="*/ 979714 w 2996293"/>
                  <a:gd name="connsiteY3" fmla="*/ 1289957 h 1750474"/>
                  <a:gd name="connsiteX4" fmla="*/ 1216479 w 2996293"/>
                  <a:gd name="connsiteY4" fmla="*/ 1118507 h 1750474"/>
                  <a:gd name="connsiteX5" fmla="*/ 1616529 w 2996293"/>
                  <a:gd name="connsiteY5" fmla="*/ 1575707 h 1750474"/>
                  <a:gd name="connsiteX6" fmla="*/ 1845129 w 2996293"/>
                  <a:gd name="connsiteY6" fmla="*/ 1412421 h 1750474"/>
                  <a:gd name="connsiteX7" fmla="*/ 2196193 w 2996293"/>
                  <a:gd name="connsiteY7" fmla="*/ 1747157 h 1750474"/>
                  <a:gd name="connsiteX8" fmla="*/ 2416629 w 2996293"/>
                  <a:gd name="connsiteY8" fmla="*/ 1583871 h 1750474"/>
                  <a:gd name="connsiteX9" fmla="*/ 2669721 w 2996293"/>
                  <a:gd name="connsiteY9" fmla="*/ 1583871 h 1750474"/>
                  <a:gd name="connsiteX10" fmla="*/ 2996293 w 2996293"/>
                  <a:gd name="connsiteY10" fmla="*/ 1494064 h 1750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96293" h="1750474">
                    <a:moveTo>
                      <a:pt x="0" y="0"/>
                    </a:moveTo>
                    <a:cubicBezTo>
                      <a:pt x="126546" y="355146"/>
                      <a:pt x="253092" y="710292"/>
                      <a:pt x="351064" y="816428"/>
                    </a:cubicBezTo>
                    <a:cubicBezTo>
                      <a:pt x="449036" y="922564"/>
                      <a:pt x="483054" y="557893"/>
                      <a:pt x="587829" y="636814"/>
                    </a:cubicBezTo>
                    <a:cubicBezTo>
                      <a:pt x="692604" y="715735"/>
                      <a:pt x="874939" y="1209675"/>
                      <a:pt x="979714" y="1289957"/>
                    </a:cubicBezTo>
                    <a:cubicBezTo>
                      <a:pt x="1084489" y="1370239"/>
                      <a:pt x="1110343" y="1070882"/>
                      <a:pt x="1216479" y="1118507"/>
                    </a:cubicBezTo>
                    <a:cubicBezTo>
                      <a:pt x="1322615" y="1166132"/>
                      <a:pt x="1511754" y="1526721"/>
                      <a:pt x="1616529" y="1575707"/>
                    </a:cubicBezTo>
                    <a:cubicBezTo>
                      <a:pt x="1721304" y="1624693"/>
                      <a:pt x="1748518" y="1383846"/>
                      <a:pt x="1845129" y="1412421"/>
                    </a:cubicBezTo>
                    <a:cubicBezTo>
                      <a:pt x="1941740" y="1440996"/>
                      <a:pt x="2100943" y="1718582"/>
                      <a:pt x="2196193" y="1747157"/>
                    </a:cubicBezTo>
                    <a:cubicBezTo>
                      <a:pt x="2291443" y="1775732"/>
                      <a:pt x="2337708" y="1611085"/>
                      <a:pt x="2416629" y="1583871"/>
                    </a:cubicBezTo>
                    <a:cubicBezTo>
                      <a:pt x="2495550" y="1556657"/>
                      <a:pt x="2573110" y="1598839"/>
                      <a:pt x="2669721" y="1583871"/>
                    </a:cubicBezTo>
                    <a:cubicBezTo>
                      <a:pt x="2766332" y="1568903"/>
                      <a:pt x="2881312" y="1531483"/>
                      <a:pt x="2996293" y="1494064"/>
                    </a:cubicBezTo>
                  </a:path>
                </a:pathLst>
              </a:cu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3918856" y="3568699"/>
                <a:ext cx="4139292" cy="1684415"/>
              </a:xfrm>
              <a:custGeom>
                <a:avLst/>
                <a:gdLst>
                  <a:gd name="connsiteX0" fmla="*/ 4139292 w 4139292"/>
                  <a:gd name="connsiteY0" fmla="*/ 0 h 1684415"/>
                  <a:gd name="connsiteX1" fmla="*/ 3486150 w 4139292"/>
                  <a:gd name="connsiteY1" fmla="*/ 1681843 h 1684415"/>
                  <a:gd name="connsiteX2" fmla="*/ 1975757 w 4139292"/>
                  <a:gd name="connsiteY2" fmla="*/ 400050 h 1684415"/>
                  <a:gd name="connsiteX3" fmla="*/ 759278 w 4139292"/>
                  <a:gd name="connsiteY3" fmla="*/ 1094014 h 1684415"/>
                  <a:gd name="connsiteX4" fmla="*/ 0 w 4139292"/>
                  <a:gd name="connsiteY4" fmla="*/ 1306286 h 1684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9292" h="1684415">
                    <a:moveTo>
                      <a:pt x="4139292" y="0"/>
                    </a:moveTo>
                    <a:cubicBezTo>
                      <a:pt x="3993015" y="807584"/>
                      <a:pt x="3846739" y="1615168"/>
                      <a:pt x="3486150" y="1681843"/>
                    </a:cubicBezTo>
                    <a:cubicBezTo>
                      <a:pt x="3125561" y="1748518"/>
                      <a:pt x="2430236" y="498022"/>
                      <a:pt x="1975757" y="400050"/>
                    </a:cubicBezTo>
                    <a:cubicBezTo>
                      <a:pt x="1521278" y="302079"/>
                      <a:pt x="1088571" y="942975"/>
                      <a:pt x="759278" y="1094014"/>
                    </a:cubicBezTo>
                    <a:cubicBezTo>
                      <a:pt x="429985" y="1245053"/>
                      <a:pt x="214992" y="1275669"/>
                      <a:pt x="0" y="1306286"/>
                    </a:cubicBezTo>
                  </a:path>
                </a:pathLst>
              </a:cu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3910693" y="3510643"/>
                <a:ext cx="0" cy="18892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3749704" y="5329340"/>
                <a:ext cx="3161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l-SI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Georgia" pitchFamily="18" charset="0"/>
                  </a:rPr>
                  <a:t>a</a:t>
                </a:r>
                <a:endParaRPr lang="sl-SI" dirty="0"/>
              </a:p>
            </p:txBody>
          </p:sp>
          <p:sp>
            <p:nvSpPr>
              <p:cNvPr id="19" name="Rectangle 8"/>
              <p:cNvSpPr>
                <a:spLocks noChangeArrowheads="1"/>
              </p:cNvSpPr>
              <p:nvPr/>
            </p:nvSpPr>
            <p:spPr bwMode="auto">
              <a:xfrm>
                <a:off x="4281995" y="3638490"/>
                <a:ext cx="82747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hlink">
                            <a:gamma/>
                            <a:shade val="6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6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Georgia" pitchFamily="18" charset="0"/>
                  </a:rPr>
                  <a:t>y=f(x)</a:t>
                </a:r>
                <a:endParaRPr lang="en-GB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endParaRPr>
              </a:p>
            </p:txBody>
          </p:sp>
        </p:grpSp>
        <p:sp>
          <p:nvSpPr>
            <p:cNvPr id="20" name="Oval 14"/>
            <p:cNvSpPr>
              <a:spLocks noChangeAspect="1" noChangeArrowheads="1"/>
            </p:cNvSpPr>
            <p:nvPr/>
          </p:nvSpPr>
          <p:spPr bwMode="auto">
            <a:xfrm flipH="1">
              <a:off x="3882236" y="229960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sl-SI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23850" y="3429000"/>
            <a:ext cx="5676900" cy="646331"/>
          </a:xfrm>
          <a:prstGeom prst="rect">
            <a:avLst/>
          </a:prstGeom>
          <a:solidFill>
            <a:srgbClr val="FFFFCC"/>
          </a:solidFill>
          <a:ln w="158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Funkcija </a:t>
            </a:r>
            <a:r>
              <a:rPr lang="sl-SI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je </a:t>
            </a:r>
            <a:r>
              <a:rPr lang="sl-SI" b="1" dirty="0">
                <a:solidFill>
                  <a:srgbClr val="FF0000"/>
                </a:solidFill>
              </a:rPr>
              <a:t>zvezna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b="1" dirty="0">
                <a:solidFill>
                  <a:srgbClr val="FF0000"/>
                </a:solidFill>
              </a:rPr>
              <a:t>v točki </a:t>
            </a:r>
            <a:r>
              <a:rPr lang="sl-SI" i="1" dirty="0">
                <a:solidFill>
                  <a:srgbClr val="FF0000"/>
                </a:solidFill>
                <a:latin typeface="Georgia" pitchFamily="18" charset="0"/>
              </a:rPr>
              <a:t>a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če je leva limita pri </a:t>
            </a:r>
            <a:r>
              <a:rPr lang="sl-SI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enaka desni limiti pri </a:t>
            </a:r>
            <a:r>
              <a:rPr lang="sl-SI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in sta obe enaki funkcijski vrednosti.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69274"/>
              </p:ext>
            </p:extLst>
          </p:nvPr>
        </p:nvGraphicFramePr>
        <p:xfrm>
          <a:off x="6096000" y="3505200"/>
          <a:ext cx="27019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8" name="Equation" r:id="rId3" imgW="1828800" imgH="304560" progId="Equation.DSMT4">
                  <p:embed/>
                </p:oleObj>
              </mc:Choice>
              <mc:Fallback>
                <p:oleObj name="Equation" r:id="rId3" imgW="1828800" imgH="3045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505200"/>
                        <a:ext cx="2701925" cy="498475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323850" y="4626429"/>
            <a:ext cx="8424863" cy="109260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Alternativna definicija: 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Funkcija</a:t>
            </a: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sl-SI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je zvezna pri točki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sl-SI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, 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je v tej točki definirana in če za </a:t>
            </a: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vsak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 </a:t>
            </a: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izbrano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natan</a:t>
            </a: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čnost</a:t>
            </a: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sl-SI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ε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obstaja tak interval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sl-SI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I 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okoli točke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sl-SI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, 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da je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|f(a)-f(x)|&lt;</a:t>
            </a:r>
            <a:r>
              <a:rPr lang="sl-SI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ε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vse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sl-SI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sz="1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∈</a:t>
            </a:r>
            <a:r>
              <a:rPr lang="sl-SI" sz="1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I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. 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04800" y="5867400"/>
            <a:ext cx="7734300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ntuitivno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: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funkcija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je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zvezna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, 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 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je </a:t>
            </a: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f(x) 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blizu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sl-SI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f(a</a:t>
            </a:r>
            <a:r>
              <a:rPr lang="sl-SI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 </a:t>
            </a: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 vse </a:t>
            </a:r>
            <a:r>
              <a:rPr lang="sl-SI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ki </a:t>
            </a: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so </a:t>
            </a: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blizu </a:t>
            </a:r>
            <a:r>
              <a:rPr lang="sl-SI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a.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165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2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857059"/>
              </p:ext>
            </p:extLst>
          </p:nvPr>
        </p:nvGraphicFramePr>
        <p:xfrm>
          <a:off x="498476" y="1295400"/>
          <a:ext cx="3121024" cy="428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72" name="Equation" r:id="rId3" imgW="1981080" imgH="266400" progId="Equation.DSMT4">
                  <p:embed/>
                </p:oleObj>
              </mc:Choice>
              <mc:Fallback>
                <p:oleObj name="Equation" r:id="rId3" imgW="1981080" imgH="266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6" y="1295400"/>
                        <a:ext cx="3121024" cy="4288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489266"/>
              </p:ext>
            </p:extLst>
          </p:nvPr>
        </p:nvGraphicFramePr>
        <p:xfrm>
          <a:off x="1830388" y="1798639"/>
          <a:ext cx="2055251" cy="428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73" name="Equation" r:id="rId5" imgW="1371600" imgH="279360" progId="Equation.DSMT4">
                  <p:embed/>
                </p:oleObj>
              </mc:Choice>
              <mc:Fallback>
                <p:oleObj name="Equation" r:id="rId5" imgW="137160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1798639"/>
                        <a:ext cx="2055251" cy="428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780996"/>
              </p:ext>
            </p:extLst>
          </p:nvPr>
        </p:nvGraphicFramePr>
        <p:xfrm>
          <a:off x="4191001" y="1786335"/>
          <a:ext cx="2037522" cy="425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74" name="Equation" r:id="rId7" imgW="1358640" imgH="279360" progId="Equation.DSMT4">
                  <p:embed/>
                </p:oleObj>
              </mc:Choice>
              <mc:Fallback>
                <p:oleObj name="Equation" r:id="rId7" imgW="1358640" imgH="279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1" y="1786335"/>
                        <a:ext cx="2037522" cy="4255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453978"/>
              </p:ext>
            </p:extLst>
          </p:nvPr>
        </p:nvGraphicFramePr>
        <p:xfrm>
          <a:off x="1828800" y="2438400"/>
          <a:ext cx="1865683" cy="388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75" name="Equation" r:id="rId9" imgW="1244520" imgH="253800" progId="Equation.DSMT4">
                  <p:embed/>
                </p:oleObj>
              </mc:Choice>
              <mc:Fallback>
                <p:oleObj name="Equation" r:id="rId9" imgW="124452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438400"/>
                        <a:ext cx="1865683" cy="3886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352800" y="3657600"/>
            <a:ext cx="5486400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Pravila smemo uporabiti le kadar limite obstajajo!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3" name="Rounded Rectangle 12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RAČUNANJE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95D5B7E-E2F1-4606-A033-30E0DFAA5888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1752600"/>
            <a:ext cx="1447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potem </a:t>
            </a:r>
            <a:r>
              <a:rPr lang="sl-SI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je:</a:t>
            </a:r>
            <a:endParaRPr lang="sl-SI" sz="20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614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942869"/>
              </p:ext>
            </p:extLst>
          </p:nvPr>
        </p:nvGraphicFramePr>
        <p:xfrm>
          <a:off x="4231143" y="2286000"/>
          <a:ext cx="2703058" cy="660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76" name="Equation" r:id="rId11" imgW="1803240" imgH="431640" progId="Equation.DSMT4">
                  <p:embed/>
                </p:oleObj>
              </mc:Choice>
              <mc:Fallback>
                <p:oleObj name="Equation" r:id="rId11" imgW="180324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1143" y="2286000"/>
                        <a:ext cx="2703058" cy="6600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841403"/>
              </p:ext>
            </p:extLst>
          </p:nvPr>
        </p:nvGraphicFramePr>
        <p:xfrm>
          <a:off x="457201" y="3097677"/>
          <a:ext cx="7238999" cy="464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77" name="Equation" r:id="rId13" imgW="4838400" imgH="304560" progId="Equation.DSMT4">
                  <p:embed/>
                </p:oleObj>
              </mc:Choice>
              <mc:Fallback>
                <p:oleObj name="Equation" r:id="rId13" imgW="4838400" imgH="3045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3097677"/>
                        <a:ext cx="7238999" cy="4641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28950" y="528935"/>
            <a:ext cx="2667000" cy="461665"/>
          </a:xfrm>
          <a:prstGeom prst="rect">
            <a:avLst/>
          </a:prstGeom>
          <a:solidFill>
            <a:srgbClr val="FFFFCC"/>
          </a:solidFill>
          <a:ln w="158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RAČUNANJE LIMIT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4452473"/>
            <a:ext cx="8497888" cy="1643527"/>
            <a:chOff x="457200" y="4452473"/>
            <a:chExt cx="8497888" cy="1643527"/>
          </a:xfrm>
        </p:grpSpPr>
        <p:sp>
          <p:nvSpPr>
            <p:cNvPr id="2" name="Rectangle 1"/>
            <p:cNvSpPr/>
            <p:nvPr/>
          </p:nvSpPr>
          <p:spPr>
            <a:xfrm>
              <a:off x="457200" y="4452473"/>
              <a:ext cx="8497888" cy="16435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chemeClr val="tx2">
                    <a:lumMod val="60000"/>
                    <a:lumOff val="40000"/>
                  </a:schemeClr>
                </a:buClr>
                <a:buFont typeface="Wingdings" pitchFamily="2" charset="2"/>
                <a:buChar char="§"/>
              </a:pPr>
              <a:r>
                <a:rPr lang="sl-SI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 </a:t>
              </a:r>
              <a:r>
                <a:rPr lang="sl-SI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če je </a:t>
              </a:r>
              <a:r>
                <a:rPr lang="sl-SI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f</a:t>
              </a:r>
              <a:r>
                <a:rPr lang="sl-SI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elementarna funkcija preoblikujemo izraz in po potrebi uporabimo osnovni limiti </a:t>
              </a:r>
            </a:p>
            <a:p>
              <a:pPr>
                <a:lnSpc>
                  <a:spcPct val="80000"/>
                </a:lnSpc>
                <a:buClr>
                  <a:schemeClr val="accent2"/>
                </a:buClr>
                <a:buFont typeface="Wingdings" pitchFamily="2" charset="2"/>
                <a:buChar char="§"/>
              </a:pPr>
              <a:endParaRPr lang="sl-SI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>
                <a:buClr>
                  <a:schemeClr val="accent2"/>
                </a:buClr>
                <a:buFont typeface="Wingdings" pitchFamily="2" charset="2"/>
                <a:buNone/>
              </a:pPr>
              <a:r>
                <a:rPr lang="sl-SI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  </a:t>
              </a:r>
            </a:p>
            <a:p>
              <a:pPr>
                <a:buClr>
                  <a:schemeClr val="accent2"/>
                </a:buClr>
                <a:buFont typeface="Wingdings" pitchFamily="2" charset="2"/>
                <a:buChar char="§"/>
              </a:pPr>
              <a:endParaRPr lang="sl-SI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>
                <a:buClr>
                  <a:schemeClr val="tx2">
                    <a:lumMod val="60000"/>
                    <a:lumOff val="40000"/>
                  </a:schemeClr>
                </a:buClr>
                <a:buFont typeface="Wingdings" pitchFamily="2" charset="2"/>
                <a:buChar char="§"/>
              </a:pPr>
              <a:r>
                <a:rPr lang="sl-SI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za splošne funkcije </a:t>
              </a:r>
              <a:r>
                <a:rPr lang="sl-SI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lahko izračunamo </a:t>
              </a:r>
              <a:r>
                <a:rPr lang="sl-SI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funkcijsko vrednost v točki, ki je dovolj blizu </a:t>
              </a:r>
              <a:r>
                <a:rPr lang="sl-SI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a</a:t>
              </a:r>
            </a:p>
            <a:p>
              <a:pPr>
                <a:buClr>
                  <a:schemeClr val="tx2">
                    <a:lumMod val="60000"/>
                    <a:lumOff val="40000"/>
                  </a:schemeClr>
                </a:buClr>
                <a:buFont typeface="Wingdings" pitchFamily="2" charset="2"/>
                <a:buChar char="§"/>
              </a:pPr>
              <a:r>
                <a:rPr lang="sl-SI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 </a:t>
              </a:r>
              <a:r>
                <a:rPr lang="sl-SI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kasneje: z </a:t>
              </a:r>
              <a:r>
                <a:rPr lang="sl-SI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uporabo </a:t>
              </a:r>
              <a:r>
                <a:rPr lang="en-US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odvodov</a:t>
              </a: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(</a:t>
              </a:r>
              <a:r>
                <a:rPr lang="sl-SI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L</a:t>
              </a: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’</a:t>
              </a:r>
              <a:r>
                <a:rPr lang="cs-CZ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Hospitalov</a:t>
              </a: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o</a:t>
              </a:r>
              <a:r>
                <a:rPr lang="cs-CZ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pravil</a:t>
              </a: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o) </a:t>
              </a:r>
              <a:endParaRPr lang="en-GB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graphicFrame>
          <p:nvGraphicFramePr>
            <p:cNvPr id="2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187682"/>
                </p:ext>
              </p:extLst>
            </p:nvPr>
          </p:nvGraphicFramePr>
          <p:xfrm>
            <a:off x="1066800" y="4787435"/>
            <a:ext cx="1131888" cy="579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78" name="Equation" r:id="rId15" imgW="799920" imgH="419040" progId="Equation.DSMT4">
                    <p:embed/>
                  </p:oleObj>
                </mc:Choice>
                <mc:Fallback>
                  <p:oleObj name="Equation" r:id="rId15" imgW="79992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800" y="4787435"/>
                          <a:ext cx="1131888" cy="579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2260651"/>
                </p:ext>
              </p:extLst>
            </p:nvPr>
          </p:nvGraphicFramePr>
          <p:xfrm>
            <a:off x="5735638" y="4820773"/>
            <a:ext cx="1203325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79" name="Equation" r:id="rId17" imgW="850680" imgH="393480" progId="Equation.DSMT4">
                    <p:embed/>
                  </p:oleObj>
                </mc:Choice>
                <mc:Fallback>
                  <p:oleObj name="Equation" r:id="rId17" imgW="8506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35638" y="4820773"/>
                          <a:ext cx="1203325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2362200" y="5013699"/>
              <a:ext cx="251460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hlink">
                          <a:gamma/>
                          <a:shade val="66275"/>
                          <a:invGamma/>
                        </a:schemeClr>
                      </a:gs>
                      <a:gs pos="50000">
                        <a:schemeClr val="hlink"/>
                      </a:gs>
                      <a:gs pos="100000">
                        <a:schemeClr val="hlink">
                          <a:gamma/>
                          <a:shade val="6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sl-SI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eksponentne/logaritemske</a:t>
              </a:r>
              <a:endPara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7143750" y="4985873"/>
              <a:ext cx="146685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hlink">
                          <a:gamma/>
                          <a:shade val="66275"/>
                          <a:invGamma/>
                        </a:schemeClr>
                      </a:gs>
                      <a:gs pos="50000">
                        <a:schemeClr val="hlink"/>
                      </a:gs>
                      <a:gs pos="100000">
                        <a:schemeClr val="hlink">
                          <a:gamma/>
                          <a:shade val="6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sl-SI" sz="16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kotne/ločne</a:t>
              </a:r>
              <a:endPara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1" grpId="0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304800" y="2057400"/>
            <a:ext cx="8534400" cy="14478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3" name="Rounded Rectangle 42"/>
          <p:cNvSpPr/>
          <p:nvPr/>
        </p:nvSpPr>
        <p:spPr>
          <a:xfrm>
            <a:off x="304800" y="533400"/>
            <a:ext cx="8534400" cy="13716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4" name="Rounded Rectangle 43"/>
          <p:cNvSpPr/>
          <p:nvPr/>
        </p:nvSpPr>
        <p:spPr>
          <a:xfrm>
            <a:off x="304800" y="3657600"/>
            <a:ext cx="8534400" cy="12954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5" name="Rounded Rectangle 44"/>
          <p:cNvSpPr/>
          <p:nvPr/>
        </p:nvSpPr>
        <p:spPr>
          <a:xfrm>
            <a:off x="304800" y="5105400"/>
            <a:ext cx="8534400" cy="12954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95D5B7E-E2F1-4606-A033-30E0DFAA5888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562849"/>
              </p:ext>
            </p:extLst>
          </p:nvPr>
        </p:nvGraphicFramePr>
        <p:xfrm>
          <a:off x="5830888" y="849313"/>
          <a:ext cx="19653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37" name="Equation" r:id="rId3" imgW="1054080" imgH="419040" progId="Equation.DSMT4">
                  <p:embed/>
                </p:oleObj>
              </mc:Choice>
              <mc:Fallback>
                <p:oleObj name="Equation" r:id="rId3" imgW="10540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0888" y="849313"/>
                        <a:ext cx="196532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750894"/>
              </p:ext>
            </p:extLst>
          </p:nvPr>
        </p:nvGraphicFramePr>
        <p:xfrm>
          <a:off x="2863850" y="849313"/>
          <a:ext cx="26797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38" name="Equation" r:id="rId5" imgW="1422360" imgH="419040" progId="Equation.DSMT4">
                  <p:embed/>
                </p:oleObj>
              </mc:Choice>
              <mc:Fallback>
                <p:oleObj name="Equation" r:id="rId5" imgW="1422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849313"/>
                        <a:ext cx="26797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882839"/>
              </p:ext>
            </p:extLst>
          </p:nvPr>
        </p:nvGraphicFramePr>
        <p:xfrm>
          <a:off x="533400" y="822325"/>
          <a:ext cx="1782763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39" name="Equation" r:id="rId7" imgW="1028520" imgH="444240" progId="Equation.DSMT4">
                  <p:embed/>
                </p:oleObj>
              </mc:Choice>
              <mc:Fallback>
                <p:oleObj name="Equation" r:id="rId7" imgW="10285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822325"/>
                        <a:ext cx="1782763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Line 6"/>
          <p:cNvSpPr>
            <a:spLocks noChangeAspect="1" noChangeShapeType="1"/>
          </p:cNvSpPr>
          <p:nvPr/>
        </p:nvSpPr>
        <p:spPr bwMode="auto">
          <a:xfrm flipV="1">
            <a:off x="3867150" y="838200"/>
            <a:ext cx="574675" cy="3746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l-SI"/>
          </a:p>
        </p:txBody>
      </p:sp>
      <p:sp>
        <p:nvSpPr>
          <p:cNvPr id="20" name="Line 7"/>
          <p:cNvSpPr>
            <a:spLocks noChangeAspect="1" noChangeShapeType="1"/>
          </p:cNvSpPr>
          <p:nvPr/>
        </p:nvSpPr>
        <p:spPr bwMode="auto">
          <a:xfrm flipV="1">
            <a:off x="3638550" y="1212850"/>
            <a:ext cx="573088" cy="3746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l-SI"/>
          </a:p>
        </p:txBody>
      </p:sp>
      <p:graphicFrame>
        <p:nvGraphicFramePr>
          <p:cNvPr id="21" name="Object 9"/>
          <p:cNvGraphicFramePr>
            <a:graphicFrameLocks noChangeAspect="1"/>
          </p:cNvGraphicFramePr>
          <p:nvPr/>
        </p:nvGraphicFramePr>
        <p:xfrm>
          <a:off x="7897813" y="860425"/>
          <a:ext cx="6794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40" name="Equation" r:id="rId9" imgW="355320" imgH="393480" progId="Equation.3">
                  <p:embed/>
                </p:oleObj>
              </mc:Choice>
              <mc:Fallback>
                <p:oleObj name="Equation" r:id="rId9" imgW="355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7813" y="860425"/>
                        <a:ext cx="67945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301689"/>
              </p:ext>
            </p:extLst>
          </p:nvPr>
        </p:nvGraphicFramePr>
        <p:xfrm>
          <a:off x="1838325" y="3114675"/>
          <a:ext cx="34194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41" name="Equation" r:id="rId11" imgW="2400120" imgH="241200" progId="Equation.DSMT4">
                  <p:embed/>
                </p:oleObj>
              </mc:Choice>
              <mc:Fallback>
                <p:oleObj name="Equation" r:id="rId11" imgW="240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3114675"/>
                        <a:ext cx="3419475" cy="342900"/>
                      </a:xfrm>
                      <a:prstGeom prst="rect">
                        <a:avLst/>
                      </a:prstGeom>
                      <a:solidFill>
                        <a:srgbClr val="CCFFFF">
                          <a:alpha val="50000"/>
                        </a:srgb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416430"/>
              </p:ext>
            </p:extLst>
          </p:nvPr>
        </p:nvGraphicFramePr>
        <p:xfrm>
          <a:off x="609600" y="2359025"/>
          <a:ext cx="151923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42" name="Equation" r:id="rId13" imgW="977760" imgH="304560" progId="Equation.DSMT4">
                  <p:embed/>
                </p:oleObj>
              </mc:Choice>
              <mc:Fallback>
                <p:oleObj name="Equation" r:id="rId13" imgW="9777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59025"/>
                        <a:ext cx="1519237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036086"/>
              </p:ext>
            </p:extLst>
          </p:nvPr>
        </p:nvGraphicFramePr>
        <p:xfrm>
          <a:off x="2895600" y="2209800"/>
          <a:ext cx="167163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43" name="Equation" r:id="rId15" imgW="1117440" imgH="419040" progId="Equation.DSMT4">
                  <p:embed/>
                </p:oleObj>
              </mc:Choice>
              <mc:Fallback>
                <p:oleObj name="Equation" r:id="rId15" imgW="11174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209800"/>
                        <a:ext cx="1671638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541004"/>
              </p:ext>
            </p:extLst>
          </p:nvPr>
        </p:nvGraphicFramePr>
        <p:xfrm>
          <a:off x="4803775" y="2209800"/>
          <a:ext cx="17462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44" name="Equation" r:id="rId17" imgW="1117440" imgH="419040" progId="Equation.DSMT4">
                  <p:embed/>
                </p:oleObj>
              </mc:Choice>
              <mc:Fallback>
                <p:oleObj name="Equation" r:id="rId17" imgW="11174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3775" y="2209800"/>
                        <a:ext cx="174625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323310"/>
              </p:ext>
            </p:extLst>
          </p:nvPr>
        </p:nvGraphicFramePr>
        <p:xfrm>
          <a:off x="6629400" y="2362200"/>
          <a:ext cx="3460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45" name="Equation" r:id="rId19" imgW="241200" imgH="177480" progId="Equation.3">
                  <p:embed/>
                </p:oleObj>
              </mc:Choice>
              <mc:Fallback>
                <p:oleObj name="Equation" r:id="rId19" imgW="241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362200"/>
                        <a:ext cx="34607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Line 17"/>
          <p:cNvSpPr>
            <a:spLocks noChangeShapeType="1"/>
          </p:cNvSpPr>
          <p:nvPr/>
        </p:nvSpPr>
        <p:spPr bwMode="auto">
          <a:xfrm flipV="1">
            <a:off x="3581400" y="2209800"/>
            <a:ext cx="3810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l-SI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 flipV="1">
            <a:off x="4267200" y="2209800"/>
            <a:ext cx="3810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l-SI"/>
          </a:p>
        </p:txBody>
      </p:sp>
      <p:graphicFrame>
        <p:nvGraphicFramePr>
          <p:cNvPr id="3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586878"/>
              </p:ext>
            </p:extLst>
          </p:nvPr>
        </p:nvGraphicFramePr>
        <p:xfrm>
          <a:off x="1825625" y="4510087"/>
          <a:ext cx="76517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46" name="Equation" r:id="rId21" imgW="533160" imgH="203040" progId="Equation.DSMT4">
                  <p:embed/>
                </p:oleObj>
              </mc:Choice>
              <mc:Fallback>
                <p:oleObj name="Equation" r:id="rId21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4510087"/>
                        <a:ext cx="765175" cy="290513"/>
                      </a:xfrm>
                      <a:prstGeom prst="rect">
                        <a:avLst/>
                      </a:prstGeom>
                      <a:solidFill>
                        <a:srgbClr val="CCFFFF">
                          <a:alpha val="50000"/>
                        </a:srgb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402923"/>
              </p:ext>
            </p:extLst>
          </p:nvPr>
        </p:nvGraphicFramePr>
        <p:xfrm>
          <a:off x="609600" y="3810000"/>
          <a:ext cx="97631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47" name="Equation" r:id="rId23" imgW="545760" imgH="393480" progId="Equation.DSMT4">
                  <p:embed/>
                </p:oleObj>
              </mc:Choice>
              <mc:Fallback>
                <p:oleObj name="Equation" r:id="rId23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0"/>
                        <a:ext cx="976313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707922"/>
              </p:ext>
            </p:extLst>
          </p:nvPr>
        </p:nvGraphicFramePr>
        <p:xfrm>
          <a:off x="2921000" y="3832225"/>
          <a:ext cx="11938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48" name="Equation" r:id="rId25" imgW="736560" imgH="393480" progId="Equation.DSMT4">
                  <p:embed/>
                </p:oleObj>
              </mc:Choice>
              <mc:Fallback>
                <p:oleObj name="Equation" r:id="rId25" imgW="736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3832225"/>
                        <a:ext cx="119380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183512"/>
              </p:ext>
            </p:extLst>
          </p:nvPr>
        </p:nvGraphicFramePr>
        <p:xfrm>
          <a:off x="4230687" y="4002088"/>
          <a:ext cx="417513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49" name="Equation" r:id="rId27" imgW="291960" imgH="164880" progId="Equation.3">
                  <p:embed/>
                </p:oleObj>
              </mc:Choice>
              <mc:Fallback>
                <p:oleObj name="Equation" r:id="rId27" imgW="2919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687" y="4002088"/>
                        <a:ext cx="417513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389672"/>
              </p:ext>
            </p:extLst>
          </p:nvPr>
        </p:nvGraphicFramePr>
        <p:xfrm>
          <a:off x="4635500" y="5957888"/>
          <a:ext cx="615950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50" name="Equation" r:id="rId29" imgW="431640" imgH="203040" progId="Equation.DSMT4">
                  <p:embed/>
                </p:oleObj>
              </mc:Choice>
              <mc:Fallback>
                <p:oleObj name="Equation" r:id="rId29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5957888"/>
                        <a:ext cx="615950" cy="290512"/>
                      </a:xfrm>
                      <a:prstGeom prst="rect">
                        <a:avLst/>
                      </a:prstGeom>
                      <a:solidFill>
                        <a:srgbClr val="CCFFFF">
                          <a:alpha val="50000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989618"/>
              </p:ext>
            </p:extLst>
          </p:nvPr>
        </p:nvGraphicFramePr>
        <p:xfrm>
          <a:off x="609600" y="5257800"/>
          <a:ext cx="103981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51" name="Equation" r:id="rId31" imgW="583920" imgH="393480" progId="Equation.DSMT4">
                  <p:embed/>
                </p:oleObj>
              </mc:Choice>
              <mc:Fallback>
                <p:oleObj name="Equation" r:id="rId31" imgW="583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257800"/>
                        <a:ext cx="1039813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591912"/>
              </p:ext>
            </p:extLst>
          </p:nvPr>
        </p:nvGraphicFramePr>
        <p:xfrm>
          <a:off x="2946400" y="5257800"/>
          <a:ext cx="157321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52" name="Equation" r:id="rId33" imgW="952200" imgH="393480" progId="Equation.DSMT4">
                  <p:embed/>
                </p:oleObj>
              </mc:Choice>
              <mc:Fallback>
                <p:oleObj name="Equation" r:id="rId33" imgW="952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5257800"/>
                        <a:ext cx="1573213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23518"/>
              </p:ext>
            </p:extLst>
          </p:nvPr>
        </p:nvGraphicFramePr>
        <p:xfrm>
          <a:off x="4986338" y="5257800"/>
          <a:ext cx="15652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53" name="Equation" r:id="rId35" imgW="901440" imgH="419040" progId="Equation.DSMT4">
                  <p:embed/>
                </p:oleObj>
              </mc:Choice>
              <mc:Fallback>
                <p:oleObj name="Equation" r:id="rId35" imgW="9014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338" y="5257800"/>
                        <a:ext cx="156527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539778"/>
              </p:ext>
            </p:extLst>
          </p:nvPr>
        </p:nvGraphicFramePr>
        <p:xfrm>
          <a:off x="6683375" y="5443538"/>
          <a:ext cx="3270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54" name="Equation" r:id="rId37" imgW="228600" imgH="177480" progId="Equation.3">
                  <p:embed/>
                </p:oleObj>
              </mc:Choice>
              <mc:Fallback>
                <p:oleObj name="Equation" r:id="rId37" imgW="2286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75" y="5443538"/>
                        <a:ext cx="3270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Freeform 38"/>
          <p:cNvSpPr>
            <a:spLocks/>
          </p:cNvSpPr>
          <p:nvPr/>
        </p:nvSpPr>
        <p:spPr bwMode="auto">
          <a:xfrm>
            <a:off x="5616575" y="5181600"/>
            <a:ext cx="977900" cy="876300"/>
          </a:xfrm>
          <a:custGeom>
            <a:avLst/>
            <a:gdLst>
              <a:gd name="T0" fmla="*/ 168 w 616"/>
              <a:gd name="T1" fmla="*/ 40 h 552"/>
              <a:gd name="T2" fmla="*/ 168 w 616"/>
              <a:gd name="T3" fmla="*/ 328 h 552"/>
              <a:gd name="T4" fmla="*/ 24 w 616"/>
              <a:gd name="T5" fmla="*/ 328 h 552"/>
              <a:gd name="T6" fmla="*/ 24 w 616"/>
              <a:gd name="T7" fmla="*/ 520 h 552"/>
              <a:gd name="T8" fmla="*/ 168 w 616"/>
              <a:gd name="T9" fmla="*/ 520 h 552"/>
              <a:gd name="T10" fmla="*/ 168 w 616"/>
              <a:gd name="T11" fmla="*/ 376 h 552"/>
              <a:gd name="T12" fmla="*/ 264 w 616"/>
              <a:gd name="T13" fmla="*/ 232 h 552"/>
              <a:gd name="T14" fmla="*/ 552 w 616"/>
              <a:gd name="T15" fmla="*/ 280 h 552"/>
              <a:gd name="T16" fmla="*/ 552 w 616"/>
              <a:gd name="T17" fmla="*/ 88 h 552"/>
              <a:gd name="T18" fmla="*/ 168 w 616"/>
              <a:gd name="T19" fmla="*/ 40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6" h="552">
                <a:moveTo>
                  <a:pt x="168" y="40"/>
                </a:moveTo>
                <a:cubicBezTo>
                  <a:pt x="104" y="80"/>
                  <a:pt x="192" y="280"/>
                  <a:pt x="168" y="328"/>
                </a:cubicBezTo>
                <a:cubicBezTo>
                  <a:pt x="144" y="376"/>
                  <a:pt x="48" y="296"/>
                  <a:pt x="24" y="328"/>
                </a:cubicBezTo>
                <a:cubicBezTo>
                  <a:pt x="0" y="360"/>
                  <a:pt x="0" y="488"/>
                  <a:pt x="24" y="520"/>
                </a:cubicBezTo>
                <a:cubicBezTo>
                  <a:pt x="48" y="552"/>
                  <a:pt x="144" y="544"/>
                  <a:pt x="168" y="520"/>
                </a:cubicBezTo>
                <a:cubicBezTo>
                  <a:pt x="192" y="496"/>
                  <a:pt x="152" y="424"/>
                  <a:pt x="168" y="376"/>
                </a:cubicBezTo>
                <a:cubicBezTo>
                  <a:pt x="184" y="328"/>
                  <a:pt x="200" y="248"/>
                  <a:pt x="264" y="232"/>
                </a:cubicBezTo>
                <a:cubicBezTo>
                  <a:pt x="328" y="216"/>
                  <a:pt x="504" y="304"/>
                  <a:pt x="552" y="280"/>
                </a:cubicBezTo>
                <a:cubicBezTo>
                  <a:pt x="600" y="256"/>
                  <a:pt x="616" y="128"/>
                  <a:pt x="552" y="88"/>
                </a:cubicBezTo>
                <a:cubicBezTo>
                  <a:pt x="488" y="48"/>
                  <a:pt x="232" y="0"/>
                  <a:pt x="168" y="40"/>
                </a:cubicBezTo>
                <a:close/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l-SI"/>
          </a:p>
        </p:txBody>
      </p:sp>
      <p:sp>
        <p:nvSpPr>
          <p:cNvPr id="47" name="TextBox 46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RAČUNANJE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872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4" grpId="0" animBg="1"/>
      <p:bldP spid="45" grpId="0" animBg="1"/>
      <p:bldP spid="19" grpId="0" animBg="1"/>
      <p:bldP spid="20" grpId="0" animBg="1"/>
      <p:bldP spid="27" grpId="0" animBg="1"/>
      <p:bldP spid="28" grpId="0" animBg="1"/>
      <p:bldP spid="4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04800" y="533400"/>
            <a:ext cx="8534400" cy="58674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95D5B7E-E2F1-4606-A033-30E0DFAA5888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557201"/>
              </p:ext>
            </p:extLst>
          </p:nvPr>
        </p:nvGraphicFramePr>
        <p:xfrm>
          <a:off x="685801" y="685800"/>
          <a:ext cx="2209800" cy="879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6" name="Equation" r:id="rId3" imgW="1041120" imgH="507960" progId="Equation.DSMT4">
                  <p:embed/>
                </p:oleObj>
              </mc:Choice>
              <mc:Fallback>
                <p:oleObj name="Equation" r:id="rId3" imgW="10411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1" y="685800"/>
                        <a:ext cx="2209800" cy="8793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959295"/>
              </p:ext>
            </p:extLst>
          </p:nvPr>
        </p:nvGraphicFramePr>
        <p:xfrm>
          <a:off x="1447800" y="2156142"/>
          <a:ext cx="18161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7" name="Equation" r:id="rId5" imgW="1054080" imgH="507960" progId="Equation.DSMT4">
                  <p:embed/>
                </p:oleObj>
              </mc:Choice>
              <mc:Fallback>
                <p:oleObj name="Equation" r:id="rId5" imgW="10540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156142"/>
                        <a:ext cx="18161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Group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12153"/>
              </p:ext>
            </p:extLst>
          </p:nvPr>
        </p:nvGraphicFramePr>
        <p:xfrm>
          <a:off x="3429000" y="1851342"/>
          <a:ext cx="4953000" cy="587058"/>
        </p:xfrm>
        <a:graphic>
          <a:graphicData uri="http://schemas.openxmlformats.org/drawingml/2006/table">
            <a:tbl>
              <a:tblPr/>
              <a:tblGrid>
                <a:gridCol w="533400"/>
                <a:gridCol w="1066800"/>
                <a:gridCol w="1143000"/>
                <a:gridCol w="1066800"/>
                <a:gridCol w="11430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</a:rPr>
                        <a:t>x</a:t>
                      </a:r>
                      <a:endParaRPr kumimoji="0" lang="en-GB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0.9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0.99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0.999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</a:rPr>
                        <a:t>f(x)</a:t>
                      </a:r>
                      <a:endParaRPr kumimoji="0" lang="en-GB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0.2209874833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0.1039175446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0.0095502780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0.0000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453978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Group 1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346691"/>
              </p:ext>
            </p:extLst>
          </p:nvPr>
        </p:nvGraphicFramePr>
        <p:xfrm>
          <a:off x="3429000" y="2689542"/>
          <a:ext cx="4953000" cy="587058"/>
        </p:xfrm>
        <a:graphic>
          <a:graphicData uri="http://schemas.openxmlformats.org/drawingml/2006/table">
            <a:tbl>
              <a:tblPr/>
              <a:tblGrid>
                <a:gridCol w="533400"/>
                <a:gridCol w="1066800"/>
                <a:gridCol w="1143000"/>
                <a:gridCol w="1066800"/>
                <a:gridCol w="11430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</a:rPr>
                        <a:t>x</a:t>
                      </a:r>
                      <a:endParaRPr kumimoji="0" lang="en-GB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1.5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1.1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1.01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1.001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Georgia" pitchFamily="18" charset="0"/>
                        </a:rPr>
                        <a:t>f(x)</a:t>
                      </a:r>
                      <a:endParaRPr kumimoji="0" lang="en-GB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0.7790125166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0.8960824553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0.9904497219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0.9999546021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Object 1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923194"/>
              </p:ext>
            </p:extLst>
          </p:nvPr>
        </p:nvGraphicFramePr>
        <p:xfrm>
          <a:off x="609600" y="4616451"/>
          <a:ext cx="1684338" cy="646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8" name="Equation" r:id="rId7" imgW="1079280" imgH="507960" progId="Equation.DSMT4">
                  <p:embed/>
                </p:oleObj>
              </mc:Choice>
              <mc:Fallback>
                <p:oleObj name="Equation" r:id="rId7" imgW="10792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616451"/>
                        <a:ext cx="1684338" cy="6463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002998"/>
              </p:ext>
            </p:extLst>
          </p:nvPr>
        </p:nvGraphicFramePr>
        <p:xfrm>
          <a:off x="6936720" y="4618038"/>
          <a:ext cx="1678643" cy="65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9" name="Equation" r:id="rId9" imgW="1054080" imgH="507960" progId="Equation.DSMT4">
                  <p:embed/>
                </p:oleObj>
              </mc:Choice>
              <mc:Fallback>
                <p:oleObj name="Equation" r:id="rId9" imgW="10540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6720" y="4618038"/>
                        <a:ext cx="1678643" cy="65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2667000" y="3968523"/>
            <a:ext cx="3886200" cy="2241550"/>
            <a:chOff x="2667000" y="3968523"/>
            <a:chExt cx="3886200" cy="2241550"/>
          </a:xfrm>
        </p:grpSpPr>
        <p:grpSp>
          <p:nvGrpSpPr>
            <p:cNvPr id="15" name="Group 189"/>
            <p:cNvGrpSpPr>
              <a:grpSpLocks/>
            </p:cNvGrpSpPr>
            <p:nvPr/>
          </p:nvGrpSpPr>
          <p:grpSpPr bwMode="auto">
            <a:xfrm>
              <a:off x="2743200" y="4120922"/>
              <a:ext cx="3189288" cy="2089150"/>
              <a:chOff x="1632" y="2592"/>
              <a:chExt cx="2009" cy="1316"/>
            </a:xfrm>
          </p:grpSpPr>
          <p:sp>
            <p:nvSpPr>
              <p:cNvPr id="17" name="Text Box 185"/>
              <p:cNvSpPr txBox="1">
                <a:spLocks noChangeArrowheads="1"/>
              </p:cNvSpPr>
              <p:nvPr/>
            </p:nvSpPr>
            <p:spPr bwMode="auto">
              <a:xfrm>
                <a:off x="2784" y="3696"/>
                <a:ext cx="24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GB" sz="16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Rectangle 186"/>
              <p:cNvSpPr>
                <a:spLocks noChangeArrowheads="1"/>
              </p:cNvSpPr>
              <p:nvPr/>
            </p:nvSpPr>
            <p:spPr bwMode="auto">
              <a:xfrm>
                <a:off x="1632" y="2736"/>
                <a:ext cx="1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GB" sz="16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Line 187"/>
              <p:cNvSpPr>
                <a:spLocks noChangeShapeType="1"/>
              </p:cNvSpPr>
              <p:nvPr/>
            </p:nvSpPr>
            <p:spPr bwMode="auto">
              <a:xfrm flipH="1">
                <a:off x="1824" y="2832"/>
                <a:ext cx="105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sl-SI"/>
              </a:p>
            </p:txBody>
          </p:sp>
          <p:sp>
            <p:nvSpPr>
              <p:cNvPr id="20" name="Rectangle 188"/>
              <p:cNvSpPr>
                <a:spLocks noChangeArrowheads="1"/>
              </p:cNvSpPr>
              <p:nvPr/>
            </p:nvSpPr>
            <p:spPr bwMode="auto">
              <a:xfrm>
                <a:off x="3120" y="2592"/>
                <a:ext cx="52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hlink">
                            <a:gamma/>
                            <a:shade val="6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6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Georgia" pitchFamily="18" charset="0"/>
                  </a:rPr>
                  <a:t>y=f(x)</a:t>
                </a:r>
                <a:endParaRPr lang="en-GB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endParaRPr>
              </a:p>
            </p:txBody>
          </p:sp>
        </p:grpSp>
        <p:cxnSp>
          <p:nvCxnSpPr>
            <p:cNvPr id="23" name="Straight Arrow Connector 22"/>
            <p:cNvCxnSpPr/>
            <p:nvPr/>
          </p:nvCxnSpPr>
          <p:spPr>
            <a:xfrm>
              <a:off x="2667000" y="5922507"/>
              <a:ext cx="3886200" cy="0"/>
            </a:xfrm>
            <a:prstGeom prst="straightConnector1">
              <a:avLst/>
            </a:prstGeom>
            <a:ln w="12700"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028950" y="3968523"/>
              <a:ext cx="0" cy="2241550"/>
            </a:xfrm>
            <a:prstGeom prst="straightConnector1">
              <a:avLst/>
            </a:prstGeom>
            <a:ln w="12700"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>
            <a:xfrm>
              <a:off x="2669721" y="5519057"/>
              <a:ext cx="2065565" cy="383722"/>
            </a:xfrm>
            <a:custGeom>
              <a:avLst/>
              <a:gdLst>
                <a:gd name="connsiteX0" fmla="*/ 0 w 2065565"/>
                <a:gd name="connsiteY0" fmla="*/ 0 h 383722"/>
                <a:gd name="connsiteX1" fmla="*/ 1151165 w 2065565"/>
                <a:gd name="connsiteY1" fmla="*/ 81643 h 383722"/>
                <a:gd name="connsiteX2" fmla="*/ 2065565 w 2065565"/>
                <a:gd name="connsiteY2" fmla="*/ 383722 h 383722"/>
                <a:gd name="connsiteX0" fmla="*/ 0 w 2065565"/>
                <a:gd name="connsiteY0" fmla="*/ 0 h 383722"/>
                <a:gd name="connsiteX1" fmla="*/ 1151165 w 2065565"/>
                <a:gd name="connsiteY1" fmla="*/ 81643 h 383722"/>
                <a:gd name="connsiteX2" fmla="*/ 2065565 w 2065565"/>
                <a:gd name="connsiteY2" fmla="*/ 383722 h 38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5565" h="383722">
                  <a:moveTo>
                    <a:pt x="0" y="0"/>
                  </a:moveTo>
                  <a:cubicBezTo>
                    <a:pt x="403452" y="8844"/>
                    <a:pt x="806904" y="17689"/>
                    <a:pt x="1151165" y="81643"/>
                  </a:cubicBezTo>
                  <a:cubicBezTo>
                    <a:pt x="1495426" y="145597"/>
                    <a:pt x="1788659" y="158524"/>
                    <a:pt x="2065565" y="383722"/>
                  </a:cubicBezTo>
                </a:path>
              </a:pathLst>
            </a:cu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tailEnd type="stealth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735286" y="4506686"/>
              <a:ext cx="1812471" cy="391885"/>
            </a:xfrm>
            <a:custGeom>
              <a:avLst/>
              <a:gdLst>
                <a:gd name="connsiteX0" fmla="*/ 1812471 w 1812471"/>
                <a:gd name="connsiteY0" fmla="*/ 391885 h 391885"/>
                <a:gd name="connsiteX1" fmla="*/ 563335 w 1812471"/>
                <a:gd name="connsiteY1" fmla="*/ 285750 h 391885"/>
                <a:gd name="connsiteX2" fmla="*/ 0 w 1812471"/>
                <a:gd name="connsiteY2" fmla="*/ 0 h 39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2471" h="391885">
                  <a:moveTo>
                    <a:pt x="1812471" y="391885"/>
                  </a:moveTo>
                  <a:cubicBezTo>
                    <a:pt x="1338942" y="371474"/>
                    <a:pt x="865414" y="351064"/>
                    <a:pt x="563335" y="285750"/>
                  </a:cubicBezTo>
                  <a:cubicBezTo>
                    <a:pt x="261256" y="220436"/>
                    <a:pt x="130628" y="110218"/>
                    <a:pt x="0" y="0"/>
                  </a:cubicBezTo>
                </a:path>
              </a:pathLst>
            </a:custGeom>
            <a:noFill/>
            <a:ln>
              <a:solidFill>
                <a:schemeClr val="tx2">
                  <a:lumMod val="60000"/>
                  <a:lumOff val="40000"/>
                </a:schemeClr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>
              <a:off x="4724400" y="4038600"/>
              <a:ext cx="10886" cy="20031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28" idx="2"/>
            </p:cNvCxnSpPr>
            <p:nvPr/>
          </p:nvCxnSpPr>
          <p:spPr>
            <a:xfrm>
              <a:off x="3028950" y="4501923"/>
              <a:ext cx="1706336" cy="476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RAČUNANJE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923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81000" y="514350"/>
            <a:ext cx="1430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ASIMPTOTE</a:t>
            </a:r>
            <a:endParaRPr lang="en-GB" sz="20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001713" y="1371600"/>
            <a:ext cx="1027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Pol pri</a:t>
            </a:r>
            <a:r>
              <a:rPr lang="sl-SI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b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5562600" y="4370388"/>
            <a:ext cx="2246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Vodoravna asimptota: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40969" name="Object 2"/>
          <p:cNvGraphicFramePr>
            <a:graphicFrameLocks noChangeAspect="1"/>
          </p:cNvGraphicFramePr>
          <p:nvPr/>
        </p:nvGraphicFramePr>
        <p:xfrm>
          <a:off x="1047750" y="2078038"/>
          <a:ext cx="42100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4" name="Equation" r:id="rId3" imgW="2476440" imgH="279360" progId="Equation.DSMT4">
                  <p:embed/>
                </p:oleObj>
              </mc:Choice>
              <mc:Fallback>
                <p:oleObj name="Equation" r:id="rId3" imgW="24764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2078038"/>
                        <a:ext cx="421005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74" name="Object 3"/>
          <p:cNvGraphicFramePr>
            <a:graphicFrameLocks noChangeAspect="1"/>
          </p:cNvGraphicFramePr>
          <p:nvPr/>
        </p:nvGraphicFramePr>
        <p:xfrm>
          <a:off x="5724525" y="4973638"/>
          <a:ext cx="136048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5" name="Equation" r:id="rId5" imgW="799920" imgH="279360" progId="Equation.DSMT4">
                  <p:embed/>
                </p:oleObj>
              </mc:Choice>
              <mc:Fallback>
                <p:oleObj name="Equation" r:id="rId5" imgW="799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973638"/>
                        <a:ext cx="1360488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ASIMPTOTE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3A68FE4-D6B0-4256-B3DB-DB14C921AFE7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48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562600" y="528638"/>
            <a:ext cx="2971800" cy="3054350"/>
            <a:chOff x="5562600" y="529389"/>
            <a:chExt cx="2971800" cy="3052805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5562600" y="2209701"/>
              <a:ext cx="29718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 flipH="1">
              <a:off x="5511778" y="2056583"/>
              <a:ext cx="3048045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>
            <a:xfrm>
              <a:off x="6400800" y="529389"/>
              <a:ext cx="1068388" cy="3051218"/>
            </a:xfrm>
            <a:custGeom>
              <a:avLst/>
              <a:gdLst>
                <a:gd name="connsiteX0" fmla="*/ 0 w 1126156"/>
                <a:gd name="connsiteY0" fmla="*/ 3022333 h 3022333"/>
                <a:gd name="connsiteX1" fmla="*/ 327259 w 1126156"/>
                <a:gd name="connsiteY1" fmla="*/ 1337912 h 3022333"/>
                <a:gd name="connsiteX2" fmla="*/ 856649 w 1126156"/>
                <a:gd name="connsiteY2" fmla="*/ 2156059 h 3022333"/>
                <a:gd name="connsiteX3" fmla="*/ 1126156 w 1126156"/>
                <a:gd name="connsiteY3" fmla="*/ 0 h 3022333"/>
                <a:gd name="connsiteX0" fmla="*/ 0 w 1068404"/>
                <a:gd name="connsiteY0" fmla="*/ 2975811 h 2975811"/>
                <a:gd name="connsiteX1" fmla="*/ 269507 w 1068404"/>
                <a:gd name="connsiteY1" fmla="*/ 1337912 h 2975811"/>
                <a:gd name="connsiteX2" fmla="*/ 798897 w 1068404"/>
                <a:gd name="connsiteY2" fmla="*/ 2156059 h 2975811"/>
                <a:gd name="connsiteX3" fmla="*/ 1068404 w 1068404"/>
                <a:gd name="connsiteY3" fmla="*/ 0 h 2975811"/>
                <a:gd name="connsiteX0" fmla="*/ 0 w 1068404"/>
                <a:gd name="connsiteY0" fmla="*/ 2975811 h 2975811"/>
                <a:gd name="connsiteX1" fmla="*/ 269507 w 1068404"/>
                <a:gd name="connsiteY1" fmla="*/ 1337912 h 2975811"/>
                <a:gd name="connsiteX2" fmla="*/ 798897 w 1068404"/>
                <a:gd name="connsiteY2" fmla="*/ 2156059 h 2975811"/>
                <a:gd name="connsiteX3" fmla="*/ 1068404 w 1068404"/>
                <a:gd name="connsiteY3" fmla="*/ 0 h 2975811"/>
                <a:gd name="connsiteX0" fmla="*/ 0 w 1068404"/>
                <a:gd name="connsiteY0" fmla="*/ 3052011 h 3052011"/>
                <a:gd name="connsiteX1" fmla="*/ 269507 w 1068404"/>
                <a:gd name="connsiteY1" fmla="*/ 1337912 h 3052011"/>
                <a:gd name="connsiteX2" fmla="*/ 798897 w 1068404"/>
                <a:gd name="connsiteY2" fmla="*/ 2156059 h 3052011"/>
                <a:gd name="connsiteX3" fmla="*/ 1068404 w 1068404"/>
                <a:gd name="connsiteY3" fmla="*/ 0 h 305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8404" h="3052011">
                  <a:moveTo>
                    <a:pt x="0" y="3052011"/>
                  </a:moveTo>
                  <a:cubicBezTo>
                    <a:pt x="44918" y="2272365"/>
                    <a:pt x="136358" y="1487237"/>
                    <a:pt x="269507" y="1337912"/>
                  </a:cubicBezTo>
                  <a:cubicBezTo>
                    <a:pt x="402657" y="1188587"/>
                    <a:pt x="665747" y="2379044"/>
                    <a:pt x="798897" y="2156059"/>
                  </a:cubicBezTo>
                  <a:cubicBezTo>
                    <a:pt x="932047" y="1933074"/>
                    <a:pt x="1000225" y="966537"/>
                    <a:pt x="1068404" y="0"/>
                  </a:cubicBezTo>
                </a:path>
              </a:pathLst>
            </a:cu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16200000" flipV="1">
              <a:off x="5972946" y="2057378"/>
              <a:ext cx="3046458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V="1">
              <a:off x="4839471" y="2057378"/>
              <a:ext cx="3046458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533400" y="3733800"/>
            <a:ext cx="4800600" cy="2590800"/>
            <a:chOff x="533400" y="3810794"/>
            <a:chExt cx="4800600" cy="2590800"/>
          </a:xfrm>
        </p:grpSpPr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-685799" y="5104606"/>
              <a:ext cx="2590800" cy="3175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533400" y="6323807"/>
              <a:ext cx="4800600" cy="3175"/>
            </a:xfrm>
            <a:prstGeom prst="straightConnector1">
              <a:avLst/>
            </a:prstGeom>
            <a:ln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reeform 34"/>
            <p:cNvSpPr/>
            <p:nvPr/>
          </p:nvSpPr>
          <p:spPr>
            <a:xfrm>
              <a:off x="596900" y="4139407"/>
              <a:ext cx="4725988" cy="1973262"/>
            </a:xfrm>
            <a:custGeom>
              <a:avLst/>
              <a:gdLst>
                <a:gd name="connsiteX0" fmla="*/ 0 w 4726005"/>
                <a:gd name="connsiteY0" fmla="*/ 1973179 h 1973179"/>
                <a:gd name="connsiteX1" fmla="*/ 962527 w 4726005"/>
                <a:gd name="connsiteY1" fmla="*/ 1463040 h 1973179"/>
                <a:gd name="connsiteX2" fmla="*/ 2406316 w 4726005"/>
                <a:gd name="connsiteY2" fmla="*/ 279133 h 1973179"/>
                <a:gd name="connsiteX3" fmla="*/ 4726005 w 4726005"/>
                <a:gd name="connsiteY3" fmla="*/ 0 h 197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26005" h="1973179">
                  <a:moveTo>
                    <a:pt x="0" y="1973179"/>
                  </a:moveTo>
                  <a:cubicBezTo>
                    <a:pt x="280737" y="1859280"/>
                    <a:pt x="561474" y="1745381"/>
                    <a:pt x="962527" y="1463040"/>
                  </a:cubicBezTo>
                  <a:cubicBezTo>
                    <a:pt x="1363580" y="1180699"/>
                    <a:pt x="1779070" y="522973"/>
                    <a:pt x="2406316" y="279133"/>
                  </a:cubicBezTo>
                  <a:cubicBezTo>
                    <a:pt x="3033562" y="35293"/>
                    <a:pt x="3879783" y="17646"/>
                    <a:pt x="4726005" y="0"/>
                  </a:cubicBezTo>
                </a:path>
              </a:pathLst>
            </a:custGeom>
            <a:ln w="190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533400" y="4094957"/>
              <a:ext cx="4800600" cy="1905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55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4" grpId="0" autoUpdateAnimBg="0"/>
      <p:bldP spid="40968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81000" y="381000"/>
            <a:ext cx="350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POŠEVNA ASIMPTOTA</a:t>
            </a:r>
            <a:endParaRPr lang="en-GB" sz="20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4199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049933"/>
              </p:ext>
            </p:extLst>
          </p:nvPr>
        </p:nvGraphicFramePr>
        <p:xfrm>
          <a:off x="4800600" y="1066800"/>
          <a:ext cx="22891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0" name="Equation" r:id="rId3" imgW="1346040" imgH="279360" progId="Equation.DSMT4">
                  <p:embed/>
                </p:oleObj>
              </mc:Choice>
              <mc:Fallback>
                <p:oleObj name="Equation" r:id="rId3" imgW="13460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066800"/>
                        <a:ext cx="228917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973628"/>
              </p:ext>
            </p:extLst>
          </p:nvPr>
        </p:nvGraphicFramePr>
        <p:xfrm>
          <a:off x="4800600" y="1828800"/>
          <a:ext cx="205105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1" name="Equation" r:id="rId5" imgW="1206360" imgH="685800" progId="Equation.DSMT4">
                  <p:embed/>
                </p:oleObj>
              </mc:Choice>
              <mc:Fallback>
                <p:oleObj name="Equation" r:id="rId5" imgW="120636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28800"/>
                        <a:ext cx="2051050" cy="11684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12700">
                        <a:solidFill>
                          <a:srgbClr val="6699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ASIMPTOTE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46F7F7A-ED82-435F-8F53-AEA00BB2D7B4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auto">
          <a:xfrm>
            <a:off x="606425" y="914444"/>
            <a:ext cx="3127375" cy="2438356"/>
            <a:chOff x="4343400" y="457994"/>
            <a:chExt cx="4507033" cy="4114800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4343400" y="3733531"/>
              <a:ext cx="4495918" cy="18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3961549" y="2514468"/>
              <a:ext cx="4114800" cy="18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4343400" y="609914"/>
              <a:ext cx="4495918" cy="3581228"/>
            </a:xfrm>
            <a:custGeom>
              <a:avLst/>
              <a:gdLst>
                <a:gd name="connsiteX0" fmla="*/ 0 w 4485373"/>
                <a:gd name="connsiteY0" fmla="*/ 2820202 h 2919663"/>
                <a:gd name="connsiteX1" fmla="*/ 1212783 w 4485373"/>
                <a:gd name="connsiteY1" fmla="*/ 2627697 h 2919663"/>
                <a:gd name="connsiteX2" fmla="*/ 2069432 w 4485373"/>
                <a:gd name="connsiteY2" fmla="*/ 1068404 h 2919663"/>
                <a:gd name="connsiteX3" fmla="*/ 3368842 w 4485373"/>
                <a:gd name="connsiteY3" fmla="*/ 721894 h 2919663"/>
                <a:gd name="connsiteX4" fmla="*/ 4485373 w 4485373"/>
                <a:gd name="connsiteY4" fmla="*/ 0 h 2919663"/>
                <a:gd name="connsiteX0" fmla="*/ 0 w 4082716"/>
                <a:gd name="connsiteY0" fmla="*/ 3810000 h 3859730"/>
                <a:gd name="connsiteX1" fmla="*/ 810126 w 4082716"/>
                <a:gd name="connsiteY1" fmla="*/ 2627697 h 3859730"/>
                <a:gd name="connsiteX2" fmla="*/ 1666775 w 4082716"/>
                <a:gd name="connsiteY2" fmla="*/ 1068404 h 3859730"/>
                <a:gd name="connsiteX3" fmla="*/ 2966185 w 4082716"/>
                <a:gd name="connsiteY3" fmla="*/ 721894 h 3859730"/>
                <a:gd name="connsiteX4" fmla="*/ 4082716 w 4082716"/>
                <a:gd name="connsiteY4" fmla="*/ 0 h 3859730"/>
                <a:gd name="connsiteX0" fmla="*/ 0 w 4082716"/>
                <a:gd name="connsiteY0" fmla="*/ 3810000 h 3810000"/>
                <a:gd name="connsiteX1" fmla="*/ 810126 w 4082716"/>
                <a:gd name="connsiteY1" fmla="*/ 2627697 h 3810000"/>
                <a:gd name="connsiteX2" fmla="*/ 1666775 w 4082716"/>
                <a:gd name="connsiteY2" fmla="*/ 1068404 h 3810000"/>
                <a:gd name="connsiteX3" fmla="*/ 2966185 w 4082716"/>
                <a:gd name="connsiteY3" fmla="*/ 721894 h 3810000"/>
                <a:gd name="connsiteX4" fmla="*/ 4082716 w 4082716"/>
                <a:gd name="connsiteY4" fmla="*/ 0 h 3810000"/>
                <a:gd name="connsiteX0" fmla="*/ 0 w 4082716"/>
                <a:gd name="connsiteY0" fmla="*/ 3810000 h 3810000"/>
                <a:gd name="connsiteX1" fmla="*/ 810126 w 4082716"/>
                <a:gd name="connsiteY1" fmla="*/ 2627697 h 3810000"/>
                <a:gd name="connsiteX2" fmla="*/ 1666775 w 4082716"/>
                <a:gd name="connsiteY2" fmla="*/ 1068404 h 3810000"/>
                <a:gd name="connsiteX3" fmla="*/ 2966185 w 4082716"/>
                <a:gd name="connsiteY3" fmla="*/ 721894 h 3810000"/>
                <a:gd name="connsiteX4" fmla="*/ 4082716 w 4082716"/>
                <a:gd name="connsiteY4" fmla="*/ 0 h 3810000"/>
                <a:gd name="connsiteX0" fmla="*/ 0 w 4267200"/>
                <a:gd name="connsiteY0" fmla="*/ 3962400 h 3962400"/>
                <a:gd name="connsiteX1" fmla="*/ 810126 w 4267200"/>
                <a:gd name="connsiteY1" fmla="*/ 2780097 h 3962400"/>
                <a:gd name="connsiteX2" fmla="*/ 1666775 w 4267200"/>
                <a:gd name="connsiteY2" fmla="*/ 1220804 h 3962400"/>
                <a:gd name="connsiteX3" fmla="*/ 2966185 w 4267200"/>
                <a:gd name="connsiteY3" fmla="*/ 874294 h 3962400"/>
                <a:gd name="connsiteX4" fmla="*/ 4267200 w 4267200"/>
                <a:gd name="connsiteY4" fmla="*/ 0 h 3962400"/>
                <a:gd name="connsiteX0" fmla="*/ 0 w 4267200"/>
                <a:gd name="connsiteY0" fmla="*/ 3962400 h 3962400"/>
                <a:gd name="connsiteX1" fmla="*/ 810126 w 4267200"/>
                <a:gd name="connsiteY1" fmla="*/ 2780097 h 3962400"/>
                <a:gd name="connsiteX2" fmla="*/ 2209800 w 4267200"/>
                <a:gd name="connsiteY2" fmla="*/ 2286000 h 3962400"/>
                <a:gd name="connsiteX3" fmla="*/ 2966185 w 4267200"/>
                <a:gd name="connsiteY3" fmla="*/ 874294 h 3962400"/>
                <a:gd name="connsiteX4" fmla="*/ 4267200 w 4267200"/>
                <a:gd name="connsiteY4" fmla="*/ 0 h 3962400"/>
                <a:gd name="connsiteX0" fmla="*/ 0 w 4267200"/>
                <a:gd name="connsiteY0" fmla="*/ 3962400 h 3962400"/>
                <a:gd name="connsiteX1" fmla="*/ 914400 w 4267200"/>
                <a:gd name="connsiteY1" fmla="*/ 3276600 h 3962400"/>
                <a:gd name="connsiteX2" fmla="*/ 2209800 w 4267200"/>
                <a:gd name="connsiteY2" fmla="*/ 2286000 h 3962400"/>
                <a:gd name="connsiteX3" fmla="*/ 2966185 w 4267200"/>
                <a:gd name="connsiteY3" fmla="*/ 874294 h 3962400"/>
                <a:gd name="connsiteX4" fmla="*/ 4267200 w 4267200"/>
                <a:gd name="connsiteY4" fmla="*/ 0 h 3962400"/>
                <a:gd name="connsiteX0" fmla="*/ 381000 w 4648200"/>
                <a:gd name="connsiteY0" fmla="*/ 3962400 h 3962400"/>
                <a:gd name="connsiteX1" fmla="*/ 152400 w 4648200"/>
                <a:gd name="connsiteY1" fmla="*/ 3581400 h 3962400"/>
                <a:gd name="connsiteX2" fmla="*/ 1295400 w 4648200"/>
                <a:gd name="connsiteY2" fmla="*/ 3276600 h 3962400"/>
                <a:gd name="connsiteX3" fmla="*/ 2590800 w 4648200"/>
                <a:gd name="connsiteY3" fmla="*/ 2286000 h 3962400"/>
                <a:gd name="connsiteX4" fmla="*/ 3347185 w 4648200"/>
                <a:gd name="connsiteY4" fmla="*/ 874294 h 3962400"/>
                <a:gd name="connsiteX5" fmla="*/ 4648200 w 4648200"/>
                <a:gd name="connsiteY5" fmla="*/ 0 h 3962400"/>
                <a:gd name="connsiteX0" fmla="*/ 0 w 4495800"/>
                <a:gd name="connsiteY0" fmla="*/ 3581400 h 3581400"/>
                <a:gd name="connsiteX1" fmla="*/ 1143000 w 4495800"/>
                <a:gd name="connsiteY1" fmla="*/ 3276600 h 3581400"/>
                <a:gd name="connsiteX2" fmla="*/ 2438400 w 4495800"/>
                <a:gd name="connsiteY2" fmla="*/ 2286000 h 3581400"/>
                <a:gd name="connsiteX3" fmla="*/ 3194785 w 4495800"/>
                <a:gd name="connsiteY3" fmla="*/ 874294 h 3581400"/>
                <a:gd name="connsiteX4" fmla="*/ 4495800 w 4495800"/>
                <a:gd name="connsiteY4" fmla="*/ 0 h 3581400"/>
                <a:gd name="connsiteX0" fmla="*/ 0 w 4495800"/>
                <a:gd name="connsiteY0" fmla="*/ 3581400 h 3581400"/>
                <a:gd name="connsiteX1" fmla="*/ 1143000 w 4495800"/>
                <a:gd name="connsiteY1" fmla="*/ 3276600 h 3581400"/>
                <a:gd name="connsiteX2" fmla="*/ 2438400 w 4495800"/>
                <a:gd name="connsiteY2" fmla="*/ 2286000 h 3581400"/>
                <a:gd name="connsiteX3" fmla="*/ 3194785 w 4495800"/>
                <a:gd name="connsiteY3" fmla="*/ 874294 h 3581400"/>
                <a:gd name="connsiteX4" fmla="*/ 4495800 w 4495800"/>
                <a:gd name="connsiteY4" fmla="*/ 0 h 3581400"/>
                <a:gd name="connsiteX0" fmla="*/ 0 w 4495800"/>
                <a:gd name="connsiteY0" fmla="*/ 3581400 h 3581400"/>
                <a:gd name="connsiteX1" fmla="*/ 1143000 w 4495800"/>
                <a:gd name="connsiteY1" fmla="*/ 3276600 h 3581400"/>
                <a:gd name="connsiteX2" fmla="*/ 2438400 w 4495800"/>
                <a:gd name="connsiteY2" fmla="*/ 2286000 h 3581400"/>
                <a:gd name="connsiteX3" fmla="*/ 3194785 w 4495800"/>
                <a:gd name="connsiteY3" fmla="*/ 874294 h 3581400"/>
                <a:gd name="connsiteX4" fmla="*/ 4495800 w 4495800"/>
                <a:gd name="connsiteY4" fmla="*/ 0 h 3581400"/>
                <a:gd name="connsiteX0" fmla="*/ 0 w 4495800"/>
                <a:gd name="connsiteY0" fmla="*/ 3581400 h 3581400"/>
                <a:gd name="connsiteX1" fmla="*/ 2438400 w 4495800"/>
                <a:gd name="connsiteY1" fmla="*/ 2286000 h 3581400"/>
                <a:gd name="connsiteX2" fmla="*/ 3194785 w 4495800"/>
                <a:gd name="connsiteY2" fmla="*/ 874294 h 3581400"/>
                <a:gd name="connsiteX3" fmla="*/ 4495800 w 4495800"/>
                <a:gd name="connsiteY3" fmla="*/ 0 h 3581400"/>
                <a:gd name="connsiteX0" fmla="*/ 0 w 4495800"/>
                <a:gd name="connsiteY0" fmla="*/ 3581400 h 3581400"/>
                <a:gd name="connsiteX1" fmla="*/ 2438400 w 4495800"/>
                <a:gd name="connsiteY1" fmla="*/ 2286000 h 3581400"/>
                <a:gd name="connsiteX2" fmla="*/ 2743200 w 4495800"/>
                <a:gd name="connsiteY2" fmla="*/ 1295400 h 3581400"/>
                <a:gd name="connsiteX3" fmla="*/ 4495800 w 4495800"/>
                <a:gd name="connsiteY3" fmla="*/ 0 h 3581400"/>
                <a:gd name="connsiteX0" fmla="*/ 0 w 4495800"/>
                <a:gd name="connsiteY0" fmla="*/ 3581400 h 3581400"/>
                <a:gd name="connsiteX1" fmla="*/ 1828800 w 4495800"/>
                <a:gd name="connsiteY1" fmla="*/ 2743200 h 3581400"/>
                <a:gd name="connsiteX2" fmla="*/ 2743200 w 4495800"/>
                <a:gd name="connsiteY2" fmla="*/ 1295400 h 3581400"/>
                <a:gd name="connsiteX3" fmla="*/ 4495800 w 4495800"/>
                <a:gd name="connsiteY3" fmla="*/ 0 h 3581400"/>
                <a:gd name="connsiteX0" fmla="*/ 0 w 4495800"/>
                <a:gd name="connsiteY0" fmla="*/ 3581400 h 3581400"/>
                <a:gd name="connsiteX1" fmla="*/ 1828800 w 4495800"/>
                <a:gd name="connsiteY1" fmla="*/ 2743200 h 3581400"/>
                <a:gd name="connsiteX2" fmla="*/ 2743200 w 4495800"/>
                <a:gd name="connsiteY2" fmla="*/ 1295400 h 3581400"/>
                <a:gd name="connsiteX3" fmla="*/ 4495800 w 4495800"/>
                <a:gd name="connsiteY3" fmla="*/ 0 h 358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5800" h="3581400">
                  <a:moveTo>
                    <a:pt x="0" y="3581400"/>
                  </a:moveTo>
                  <a:cubicBezTo>
                    <a:pt x="508000" y="3311525"/>
                    <a:pt x="1371600" y="3124200"/>
                    <a:pt x="1828800" y="2743200"/>
                  </a:cubicBezTo>
                  <a:cubicBezTo>
                    <a:pt x="2286000" y="2362200"/>
                    <a:pt x="2298700" y="1752600"/>
                    <a:pt x="2743200" y="1295400"/>
                  </a:cubicBezTo>
                  <a:cubicBezTo>
                    <a:pt x="3187700" y="838200"/>
                    <a:pt x="3438625" y="897555"/>
                    <a:pt x="4495800" y="0"/>
                  </a:cubicBezTo>
                </a:path>
              </a:pathLst>
            </a:custGeom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sl-SI"/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10800000" flipV="1">
              <a:off x="4582368" y="669199"/>
              <a:ext cx="4268065" cy="373314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42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378698"/>
              </p:ext>
            </p:extLst>
          </p:nvPr>
        </p:nvGraphicFramePr>
        <p:xfrm>
          <a:off x="2057400" y="1076367"/>
          <a:ext cx="906463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2" name="Equation" r:id="rId7" imgW="583920" imgH="203040" progId="Equation.DSMT4">
                  <p:embed/>
                </p:oleObj>
              </mc:Choice>
              <mc:Fallback>
                <p:oleObj name="Equation" r:id="rId7" imgW="583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076367"/>
                        <a:ext cx="906463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994492"/>
              </p:ext>
            </p:extLst>
          </p:nvPr>
        </p:nvGraphicFramePr>
        <p:xfrm>
          <a:off x="2895600" y="1697080"/>
          <a:ext cx="94615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3" name="Equation" r:id="rId9" imgW="609480" imgH="203040" progId="Equation.DSMT4">
                  <p:embed/>
                </p:oleObj>
              </mc:Choice>
              <mc:Fallback>
                <p:oleObj name="Equation" r:id="rId9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697080"/>
                        <a:ext cx="946150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06388" y="3438525"/>
            <a:ext cx="8534400" cy="2962275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graphicFrame>
        <p:nvGraphicFramePr>
          <p:cNvPr id="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870581"/>
              </p:ext>
            </p:extLst>
          </p:nvPr>
        </p:nvGraphicFramePr>
        <p:xfrm>
          <a:off x="558800" y="3657600"/>
          <a:ext cx="16875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4" name="Equation" r:id="rId11" imgW="1320480" imgH="266400" progId="Equation.DSMT4">
                  <p:embed/>
                </p:oleObj>
              </mc:Choice>
              <mc:Fallback>
                <p:oleObj name="Equation" r:id="rId11" imgW="13204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657600"/>
                        <a:ext cx="1687513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639409"/>
              </p:ext>
            </p:extLst>
          </p:nvPr>
        </p:nvGraphicFramePr>
        <p:xfrm>
          <a:off x="609601" y="4267200"/>
          <a:ext cx="3421477" cy="465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5" name="Equation" r:id="rId13" imgW="3911400" imgH="457200" progId="Equation.DSMT4">
                  <p:embed/>
                </p:oleObj>
              </mc:Choice>
              <mc:Fallback>
                <p:oleObj name="Equation" r:id="rId13" imgW="3911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1" y="4267200"/>
                        <a:ext cx="3421477" cy="4655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237004"/>
              </p:ext>
            </p:extLst>
          </p:nvPr>
        </p:nvGraphicFramePr>
        <p:xfrm>
          <a:off x="922113" y="5029200"/>
          <a:ext cx="2964087" cy="1248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6" name="Equation" r:id="rId15" imgW="3340080" imgH="1269720" progId="Equation.DSMT4">
                  <p:embed/>
                </p:oleObj>
              </mc:Choice>
              <mc:Fallback>
                <p:oleObj name="Equation" r:id="rId15" imgW="3340080" imgH="1269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113" y="5029200"/>
                        <a:ext cx="2964087" cy="1248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0"/>
          <p:cNvGrpSpPr>
            <a:grpSpLocks/>
          </p:cNvGrpSpPr>
          <p:nvPr/>
        </p:nvGrpSpPr>
        <p:grpSpPr bwMode="auto">
          <a:xfrm>
            <a:off x="4114800" y="5167160"/>
            <a:ext cx="1447800" cy="859194"/>
            <a:chOff x="432" y="3744"/>
            <a:chExt cx="1140" cy="706"/>
          </a:xfrm>
        </p:grpSpPr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432" y="3744"/>
              <a:ext cx="1140" cy="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sl-SI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asimptota je:</a:t>
              </a:r>
              <a:r>
                <a:rPr lang="sl-SI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endParaRPr lang="en-GB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graphicFrame>
          <p:nvGraphicFramePr>
            <p:cNvPr id="29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4574419"/>
                </p:ext>
              </p:extLst>
            </p:nvPr>
          </p:nvGraphicFramePr>
          <p:xfrm>
            <a:off x="552" y="4018"/>
            <a:ext cx="80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77" name="Equation" r:id="rId17" imgW="672840" imgH="393480" progId="Equation.DSMT4">
                    <p:embed/>
                  </p:oleObj>
                </mc:Choice>
                <mc:Fallback>
                  <p:oleObj name="Equation" r:id="rId17" imgW="6728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" y="4018"/>
                          <a:ext cx="800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/>
          <p:cNvGrpSpPr/>
          <p:nvPr/>
        </p:nvGrpSpPr>
        <p:grpSpPr>
          <a:xfrm>
            <a:off x="5567138" y="3600450"/>
            <a:ext cx="3119662" cy="2724150"/>
            <a:chOff x="5643338" y="3600450"/>
            <a:chExt cx="3119662" cy="2724150"/>
          </a:xfrm>
        </p:grpSpPr>
        <p:grpSp>
          <p:nvGrpSpPr>
            <p:cNvPr id="30" name="Group 21"/>
            <p:cNvGrpSpPr>
              <a:grpSpLocks/>
            </p:cNvGrpSpPr>
            <p:nvPr/>
          </p:nvGrpSpPr>
          <p:grpSpPr bwMode="auto">
            <a:xfrm>
              <a:off x="6781763" y="4077913"/>
              <a:ext cx="1342588" cy="1484683"/>
              <a:chOff x="4278" y="2011"/>
              <a:chExt cx="951" cy="1221"/>
            </a:xfrm>
          </p:grpSpPr>
          <p:graphicFrame>
            <p:nvGraphicFramePr>
              <p:cNvPr id="32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40676885"/>
                  </p:ext>
                </p:extLst>
              </p:nvPr>
            </p:nvGraphicFramePr>
            <p:xfrm>
              <a:off x="4278" y="2011"/>
              <a:ext cx="734" cy="2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578" name="Equation" r:id="rId19" imgW="1117440" imgH="266400" progId="Equation.DSMT4">
                      <p:embed/>
                    </p:oleObj>
                  </mc:Choice>
                  <mc:Fallback>
                    <p:oleObj name="Equation" r:id="rId19" imgW="1117440" imgH="2664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78" y="2011"/>
                            <a:ext cx="734" cy="2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52509784"/>
                  </p:ext>
                </p:extLst>
              </p:nvPr>
            </p:nvGraphicFramePr>
            <p:xfrm>
              <a:off x="4701" y="2912"/>
              <a:ext cx="528" cy="3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579" name="Equation" r:id="rId21" imgW="685800" imgH="393480" progId="Equation.3">
                      <p:embed/>
                    </p:oleObj>
                  </mc:Choice>
                  <mc:Fallback>
                    <p:oleObj name="Equation" r:id="rId21" imgW="68580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01" y="2912"/>
                            <a:ext cx="528" cy="3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34" name="Straight Arrow Connector 33"/>
            <p:cNvCxnSpPr/>
            <p:nvPr/>
          </p:nvCxnSpPr>
          <p:spPr bwMode="auto">
            <a:xfrm>
              <a:off x="5643338" y="5903468"/>
              <a:ext cx="3119662" cy="1097"/>
            </a:xfrm>
            <a:prstGeom prst="straightConnector1">
              <a:avLst/>
            </a:prstGeom>
            <a:ln w="12700"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 bwMode="auto">
            <a:xfrm flipV="1">
              <a:off x="6536872" y="3660368"/>
              <a:ext cx="1287" cy="2664232"/>
            </a:xfrm>
            <a:prstGeom prst="straightConnector1">
              <a:avLst/>
            </a:prstGeom>
            <a:ln w="12700"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 4"/>
            <p:cNvSpPr/>
            <p:nvPr/>
          </p:nvSpPr>
          <p:spPr>
            <a:xfrm>
              <a:off x="5649686" y="3600450"/>
              <a:ext cx="2833007" cy="1921931"/>
            </a:xfrm>
            <a:custGeom>
              <a:avLst/>
              <a:gdLst>
                <a:gd name="connsiteX0" fmla="*/ 0 w 2833007"/>
                <a:gd name="connsiteY0" fmla="*/ 832757 h 1921931"/>
                <a:gd name="connsiteX1" fmla="*/ 677635 w 2833007"/>
                <a:gd name="connsiteY1" fmla="*/ 1649186 h 1921931"/>
                <a:gd name="connsiteX2" fmla="*/ 1110343 w 2833007"/>
                <a:gd name="connsiteY2" fmla="*/ 1918607 h 1921931"/>
                <a:gd name="connsiteX3" fmla="*/ 1632857 w 2833007"/>
                <a:gd name="connsiteY3" fmla="*/ 1502229 h 1921931"/>
                <a:gd name="connsiteX4" fmla="*/ 2245178 w 2833007"/>
                <a:gd name="connsiteY4" fmla="*/ 759279 h 1921931"/>
                <a:gd name="connsiteX5" fmla="*/ 2833007 w 2833007"/>
                <a:gd name="connsiteY5" fmla="*/ 0 h 192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3007" h="1921931">
                  <a:moveTo>
                    <a:pt x="0" y="832757"/>
                  </a:moveTo>
                  <a:cubicBezTo>
                    <a:pt x="246289" y="1150484"/>
                    <a:pt x="492578" y="1468211"/>
                    <a:pt x="677635" y="1649186"/>
                  </a:cubicBezTo>
                  <a:cubicBezTo>
                    <a:pt x="862692" y="1830161"/>
                    <a:pt x="951139" y="1943100"/>
                    <a:pt x="1110343" y="1918607"/>
                  </a:cubicBezTo>
                  <a:cubicBezTo>
                    <a:pt x="1269547" y="1894114"/>
                    <a:pt x="1443718" y="1695450"/>
                    <a:pt x="1632857" y="1502229"/>
                  </a:cubicBezTo>
                  <a:cubicBezTo>
                    <a:pt x="1821996" y="1309008"/>
                    <a:pt x="2045153" y="1009650"/>
                    <a:pt x="2245178" y="759279"/>
                  </a:cubicBezTo>
                  <a:cubicBezTo>
                    <a:pt x="2445203" y="508908"/>
                    <a:pt x="2639105" y="254454"/>
                    <a:pt x="2833007" y="0"/>
                  </a:cubicBezTo>
                </a:path>
              </a:pathLst>
            </a:cu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6452508" y="3600450"/>
              <a:ext cx="2057400" cy="27241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324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ŠTEVILA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PRIBLIŽNO RAČUNANJE</a:t>
            </a: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49BBF75-8ED9-4934-ABA3-396CFF8F389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23850" y="2486025"/>
            <a:ext cx="2519363" cy="3698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praktična pravila: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95288" y="1219200"/>
            <a:ext cx="2605087" cy="4619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(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1.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846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+21.72)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/</a:t>
            </a:r>
            <a:r>
              <a:rPr lang="sl-SI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13.14=</a:t>
            </a:r>
            <a:r>
              <a:rPr lang="en-US" sz="24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?</a:t>
            </a:r>
            <a:endParaRPr lang="sl-SI" sz="2400" b="1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562350" y="1270000"/>
            <a:ext cx="3829050" cy="7842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kalkulator: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1.750730594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Katere decimalke je smiselno obdr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žati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?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95288" y="2989263"/>
            <a:ext cx="8496300" cy="36988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0975" indent="-180975" fontAlgn="auto">
              <a:spcBef>
                <a:spcPct val="50000"/>
              </a:spcBef>
              <a:spcAft>
                <a:spcPts val="0"/>
              </a:spcAft>
              <a:buSzPct val="120000"/>
              <a:buFont typeface="Georgia" pitchFamily="18" charset="0"/>
              <a:buChar char="•"/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natan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čnost rezultata ne more biti večja od natančnosti podatkov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95288" y="3638550"/>
            <a:ext cx="8353425" cy="10620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0975" indent="-180975" fontAlgn="auto">
              <a:spcBef>
                <a:spcPct val="50000"/>
              </a:spcBef>
              <a:spcAft>
                <a:spcPts val="0"/>
              </a:spcAft>
              <a:buSzPct val="120000"/>
              <a:buFont typeface="Georgia" pitchFamily="18" charset="0"/>
              <a:buChar char="•"/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 seštevanju in odštevanju naj bo število </a:t>
            </a:r>
            <a:r>
              <a:rPr lang="sl-SI" u="sng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decimalnih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mest rezultata enako najmanjšemu številu decimalnih mest faktorjev</a:t>
            </a:r>
          </a:p>
          <a:p>
            <a:pPr marL="180975" indent="-180975" algn="r" fontAlgn="auto">
              <a:spcBef>
                <a:spcPct val="50000"/>
              </a:spcBef>
              <a:spcAft>
                <a:spcPts val="0"/>
              </a:spcAft>
              <a:buSzPct val="120000"/>
              <a:buFont typeface="Georgia" pitchFamily="18" charset="0"/>
              <a:buNone/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                             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   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npr.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1.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846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+21.72=23.00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 ne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23.0046)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95288" y="5006975"/>
            <a:ext cx="8353425" cy="10620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0975" indent="-180975" fontAlgn="auto">
              <a:spcBef>
                <a:spcPct val="50000"/>
              </a:spcBef>
              <a:spcAft>
                <a:spcPts val="0"/>
              </a:spcAft>
              <a:buSzPct val="120000"/>
              <a:buFont typeface="Georgia" pitchFamily="18" charset="0"/>
              <a:buChar char="•"/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pri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mno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ženju in deljenju naj bo število </a:t>
            </a:r>
            <a:r>
              <a:rPr lang="sl-SI" u="sng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značilnih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mest rezultata enako najmanjšemu številu značilnih mest faktorjev</a:t>
            </a:r>
          </a:p>
          <a:p>
            <a:pPr marL="180975" indent="-180975" algn="r" fontAlgn="auto">
              <a:spcBef>
                <a:spcPct val="50000"/>
              </a:spcBef>
              <a:spcAft>
                <a:spcPts val="0"/>
              </a:spcAft>
              <a:buSzPct val="120000"/>
              <a:buFont typeface="Georgia" pitchFamily="18" charset="0"/>
              <a:buNone/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                        (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npr.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23.0046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/13.14=1.751 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 ne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1.75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ali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1.750730594)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609600"/>
            <a:ext cx="434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RAČUNSKA PRAVILA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95D5B7E-E2F1-4606-A033-30E0DFAA5888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50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1143000"/>
            <a:ext cx="6019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Funkcija </a:t>
            </a:r>
            <a:r>
              <a:rPr lang="sl-SI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je </a:t>
            </a:r>
            <a:r>
              <a:rPr lang="sl-SI" sz="2000" b="1" dirty="0">
                <a:solidFill>
                  <a:srgbClr val="FF0000"/>
                </a:solidFill>
              </a:rPr>
              <a:t>zvezna</a:t>
            </a:r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če je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za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vsak</a:t>
            </a:r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l-SI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kjer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je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definirana</a:t>
            </a:r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funkcijska vrednost </a:t>
            </a:r>
            <a:r>
              <a:rPr lang="sl-SI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f(a)</a:t>
            </a:r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enaka levi in desni limiti pri </a:t>
            </a:r>
            <a:r>
              <a:rPr lang="sl-SI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a.</a:t>
            </a:r>
            <a:endParaRPr lang="en-GB" sz="2000" i="1" dirty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514600" y="1981200"/>
            <a:ext cx="6400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Intuitivno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sl-SI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je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zvezna</a:t>
            </a:r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če je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njen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graf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nepretrgan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nad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vsakim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intervalom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ki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je v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celoti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vsebovan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v</a:t>
            </a:r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definicijskem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obmo</a:t>
            </a:r>
            <a:r>
              <a:rPr lang="sl-SI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čju.</a:t>
            </a:r>
            <a:endParaRPr lang="en-GB" sz="2000" i="1" dirty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8950" y="528935"/>
            <a:ext cx="2667000" cy="461665"/>
          </a:xfrm>
          <a:prstGeom prst="rect">
            <a:avLst/>
          </a:prstGeom>
          <a:solidFill>
            <a:srgbClr val="FFFFCC"/>
          </a:solidFill>
          <a:ln w="158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ZVEZNE FUNKCIJE</a:t>
            </a:r>
            <a:endParaRPr lang="sl-SI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1026" descr="G:\Predavanja Farmacija\fun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/>
          <a:stretch>
            <a:fillRect/>
          </a:stretch>
        </p:blipFill>
        <p:spPr bwMode="auto">
          <a:xfrm>
            <a:off x="6781800" y="2925535"/>
            <a:ext cx="2079909" cy="172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27" descr="G:\Predavanja Farmacija\fun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92" y="2971799"/>
            <a:ext cx="2079908" cy="171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28" descr="G:\Predavanja Farmacija\fun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r="12993" b="8667"/>
          <a:stretch>
            <a:fillRect/>
          </a:stretch>
        </p:blipFill>
        <p:spPr bwMode="auto">
          <a:xfrm>
            <a:off x="4625692" y="2971799"/>
            <a:ext cx="2079908" cy="171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29" descr="G:\Predavanja Farmacija\fun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6" t="34000" r="35826"/>
          <a:stretch>
            <a:fillRect/>
          </a:stretch>
        </p:blipFill>
        <p:spPr bwMode="auto">
          <a:xfrm>
            <a:off x="2438400" y="2971799"/>
            <a:ext cx="2079908" cy="171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26" descr="G:\Predavanja Farmacija\fun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34682"/>
            <a:ext cx="2133600" cy="156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27" descr="G:\Predavanja Farmacija\fun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6" r="2856" b="36012"/>
          <a:stretch>
            <a:fillRect/>
          </a:stretch>
        </p:blipFill>
        <p:spPr bwMode="auto">
          <a:xfrm>
            <a:off x="5372100" y="5029200"/>
            <a:ext cx="3276600" cy="133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04800" y="2689086"/>
            <a:ext cx="893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Zvezn</a:t>
            </a: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e:</a:t>
            </a:r>
            <a:endParaRPr lang="sl-SI" dirty="0"/>
          </a:p>
        </p:txBody>
      </p:sp>
      <p:sp>
        <p:nvSpPr>
          <p:cNvPr id="21" name="Rectangle 20"/>
          <p:cNvSpPr/>
          <p:nvPr/>
        </p:nvSpPr>
        <p:spPr>
          <a:xfrm>
            <a:off x="1067308" y="5421868"/>
            <a:ext cx="114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Nez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vezn</a:t>
            </a: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e: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7850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  <p:bldP spid="20" grpId="0"/>
      <p:bldP spid="2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95D5B7E-E2F1-4606-A033-30E0DFAA5888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51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57200" y="539410"/>
            <a:ext cx="365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Lastnosti zveznih funkcij</a:t>
            </a:r>
            <a:endParaRPr lang="en-GB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533400" y="1600200"/>
            <a:ext cx="3363913" cy="1662113"/>
            <a:chOff x="528" y="1008"/>
            <a:chExt cx="2119" cy="1047"/>
          </a:xfrm>
        </p:grpSpPr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528" y="1008"/>
              <a:ext cx="12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Osnovne</a:t>
              </a:r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funkcije</a:t>
              </a:r>
              <a:endParaRPr lang="en-GB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graphicFrame>
          <p:nvGraphicFramePr>
            <p:cNvPr id="14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4090843"/>
                </p:ext>
              </p:extLst>
            </p:nvPr>
          </p:nvGraphicFramePr>
          <p:xfrm>
            <a:off x="683" y="1296"/>
            <a:ext cx="1964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498" name="Equation" r:id="rId3" imgW="2006280" imgH="507960" progId="Equation.DSMT4">
                    <p:embed/>
                  </p:oleObj>
                </mc:Choice>
                <mc:Fallback>
                  <p:oleObj name="Equation" r:id="rId3" imgW="2006280" imgH="507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" y="1296"/>
                          <a:ext cx="1964" cy="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576" y="1824"/>
              <a:ext cx="7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so zvezne.</a:t>
              </a:r>
              <a:endParaRPr lang="en-GB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609600" y="3581400"/>
            <a:ext cx="381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Vsota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razlika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produkt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kvocient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zveznih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funkcij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je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zvezna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funkcija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09600" y="4616450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Kompozitum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zveznih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funkcij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je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zvezna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funkcija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AutoShape 18"/>
          <p:cNvSpPr>
            <a:spLocks/>
          </p:cNvSpPr>
          <p:nvPr/>
        </p:nvSpPr>
        <p:spPr bwMode="auto">
          <a:xfrm>
            <a:off x="4191000" y="1752600"/>
            <a:ext cx="228600" cy="3581400"/>
          </a:xfrm>
          <a:prstGeom prst="rightBrace">
            <a:avLst>
              <a:gd name="adj1" fmla="val 130556"/>
              <a:gd name="adj2" fmla="val 50000"/>
            </a:avLst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>
            <a:off x="4724400" y="3429000"/>
            <a:ext cx="762000" cy="228600"/>
          </a:xfrm>
          <a:prstGeom prst="notchedRightArrow">
            <a:avLst>
              <a:gd name="adj1" fmla="val 50000"/>
              <a:gd name="adj2" fmla="val 83333"/>
            </a:avLst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867400" y="3131403"/>
            <a:ext cx="2667000" cy="830997"/>
          </a:xfrm>
          <a:prstGeom prst="rect">
            <a:avLst/>
          </a:prstGeom>
          <a:solidFill>
            <a:srgbClr val="FFFFCC"/>
          </a:solidFill>
          <a:ln w="158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sl-SI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 elementarne funkcije so zvezne.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LASTNOSTI</a:t>
            </a: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</a:t>
            </a:r>
            <a:r>
              <a:rPr lang="sl-SI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ZVEZN</a:t>
            </a:r>
            <a:r>
              <a:rPr lang="en-US" sz="1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IH</a:t>
            </a:r>
            <a:r>
              <a:rPr lang="sl-SI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FUNKCIJ</a:t>
            </a:r>
          </a:p>
        </p:txBody>
      </p:sp>
    </p:spTree>
    <p:extLst>
      <p:ext uri="{BB962C8B-B14F-4D97-AF65-F5344CB8AC3E}">
        <p14:creationId xmlns:p14="http://schemas.microsoft.com/office/powerpoint/2010/main" val="125251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6" grpId="0" autoUpdateAnimBg="0"/>
      <p:bldP spid="17" grpId="0" autoUpdateAnimBg="0"/>
      <p:bldP spid="18" grpId="0" animBg="1"/>
      <p:bldP spid="19" grpId="0" animBg="1"/>
      <p:bldP spid="2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95D5B7E-E2F1-4606-A033-30E0DFAA5888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1676400" y="533400"/>
            <a:ext cx="5562600" cy="708025"/>
          </a:xfrm>
          <a:prstGeom prst="rect">
            <a:avLst/>
          </a:prstGeom>
          <a:solidFill>
            <a:srgbClr val="FFFFCC"/>
          </a:solidFill>
          <a:ln w="19050" algn="ctr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Zvezna funkcija </a:t>
            </a:r>
            <a:r>
              <a:rPr lang="sl-SI" sz="2000" i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 f </a:t>
            </a:r>
            <a:r>
              <a:rPr lang="en-US" sz="200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: [</a:t>
            </a:r>
            <a:r>
              <a:rPr lang="en-US" sz="2000" i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a,b</a:t>
            </a:r>
            <a:r>
              <a:rPr lang="en-US" sz="200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] </a:t>
            </a:r>
            <a:r>
              <a:rPr lang="sl-SI" sz="200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Euclid Symbol"/>
              </a:rPr>
              <a:t></a:t>
            </a:r>
            <a:r>
              <a:rPr lang="en-US" sz="200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sym typeface="Mathematica1" pitchFamily="2" charset="2"/>
              </a:rPr>
              <a:t> </a:t>
            </a:r>
            <a:r>
              <a:rPr lang="en-US" sz="2000">
                <a:solidFill>
                  <a:srgbClr val="1F497D">
                    <a:lumMod val="60000"/>
                    <a:lumOff val="40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Euclid Extra"/>
              </a:rPr>
              <a:t></a:t>
            </a:r>
            <a:r>
              <a:rPr lang="en-US" sz="2000">
                <a:solidFill>
                  <a:srgbClr val="1F497D">
                    <a:lumMod val="60000"/>
                    <a:lumOff val="40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 </a:t>
            </a:r>
            <a:r>
              <a:rPr lang="sl-SI" sz="2000">
                <a:solidFill>
                  <a:srgbClr val="1F497D">
                    <a:lumMod val="60000"/>
                    <a:lumOff val="40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 </a:t>
            </a:r>
            <a:r>
              <a:rPr lang="en-US" sz="200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zavzame </a:t>
            </a:r>
            <a:r>
              <a:rPr lang="sl-SI" sz="200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vse vrednosti med </a:t>
            </a:r>
            <a:r>
              <a:rPr lang="en-US" sz="200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m</a:t>
            </a:r>
            <a:r>
              <a:rPr lang="sl-SI" sz="200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ini</a:t>
            </a:r>
            <a:r>
              <a:rPr lang="en-US" sz="200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mum</a:t>
            </a:r>
            <a:r>
              <a:rPr lang="sl-SI" sz="200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om</a:t>
            </a:r>
            <a:r>
              <a:rPr lang="en-US" sz="200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 in m</a:t>
            </a:r>
            <a:r>
              <a:rPr lang="sl-SI" sz="200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aksimumom</a:t>
            </a:r>
            <a:r>
              <a:rPr lang="en-US" sz="200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.</a:t>
            </a:r>
            <a:endParaRPr lang="sl-SI" sz="2000">
              <a:solidFill>
                <a:srgbClr val="1F497D">
                  <a:lumMod val="60000"/>
                  <a:lumOff val="40000"/>
                </a:srgbClr>
              </a:solidFill>
              <a:latin typeface="+mn-lt"/>
              <a:ea typeface="Arial Unicode MS" pitchFamily="34" charset="-128"/>
              <a:cs typeface="Arial Unicode MS" pitchFamily="34" charset="-128"/>
              <a:sym typeface="Mathematica1" pitchFamily="2" charset="2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04800" y="5281136"/>
            <a:ext cx="4794251" cy="891064"/>
            <a:chOff x="304800" y="5281136"/>
            <a:chExt cx="4794251" cy="891064"/>
          </a:xfrm>
        </p:grpSpPr>
        <p:sp>
          <p:nvSpPr>
            <p:cNvPr id="41" name="Rounded Rectangle 40"/>
            <p:cNvSpPr/>
            <p:nvPr/>
          </p:nvSpPr>
          <p:spPr>
            <a:xfrm>
              <a:off x="304800" y="5281136"/>
              <a:ext cx="4724400" cy="891064"/>
            </a:xfrm>
            <a:prstGeom prst="roundRect">
              <a:avLst>
                <a:gd name="adj" fmla="val 6568"/>
              </a:avLst>
            </a:prstGeom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/>
            </a:p>
          </p:txBody>
        </p:sp>
        <p:sp>
          <p:nvSpPr>
            <p:cNvPr id="33" name="Text Box 25"/>
            <p:cNvSpPr txBox="1">
              <a:spLocks noChangeArrowheads="1"/>
            </p:cNvSpPr>
            <p:nvPr/>
          </p:nvSpPr>
          <p:spPr bwMode="auto">
            <a:xfrm>
              <a:off x="381000" y="5355158"/>
              <a:ext cx="4718051" cy="73866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sl-SI" sz="1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Lucida Sans Unicode" pitchFamily="34" charset="0"/>
                </a:rPr>
                <a:t>Če vzamemo poln 100 litrski sod in ga izpraznimo, potem je  </a:t>
              </a:r>
              <a:r>
                <a:rPr lang="en-US" sz="1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Lucida Sans Unicode" pitchFamily="34" charset="0"/>
                </a:rPr>
                <a:t>v </a:t>
              </a:r>
              <a:r>
                <a:rPr lang="sl-SI" sz="1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Lucida Sans Unicode" pitchFamily="34" charset="0"/>
                </a:rPr>
                <a:t>nekem trenutku </a:t>
              </a:r>
              <a:r>
                <a:rPr lang="en-US" sz="1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Lucida Sans Unicode" pitchFamily="34" charset="0"/>
                </a:rPr>
                <a:t>med </a:t>
              </a:r>
              <a:r>
                <a:rPr lang="en-US" sz="1400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Lucida Sans Unicode" pitchFamily="34" charset="0"/>
                </a:rPr>
                <a:t>praznenjem</a:t>
              </a:r>
              <a:r>
                <a:rPr lang="en-US" sz="1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Lucida Sans Unicode" pitchFamily="34" charset="0"/>
                </a:rPr>
                <a:t> </a:t>
              </a:r>
              <a:r>
                <a:rPr lang="en-US" sz="1400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Lucida Sans Unicode" pitchFamily="34" charset="0"/>
                </a:rPr>
                <a:t>bilo</a:t>
              </a:r>
              <a:r>
                <a:rPr lang="en-US" sz="1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Lucida Sans Unicode" pitchFamily="34" charset="0"/>
                </a:rPr>
                <a:t> v </a:t>
              </a:r>
              <a:r>
                <a:rPr lang="en-US" sz="1400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Lucida Sans Unicode" pitchFamily="34" charset="0"/>
                </a:rPr>
                <a:t>sodu</a:t>
              </a:r>
              <a:r>
                <a:rPr lang="en-US" sz="1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Lucida Sans Unicode" pitchFamily="34" charset="0"/>
                </a:rPr>
                <a:t> </a:t>
              </a:r>
              <a:r>
                <a:rPr lang="sl-SI" sz="1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Lucida Sans Unicode" pitchFamily="34" charset="0"/>
                </a:rPr>
                <a:t> natanko 35 litrov tekočine.</a:t>
              </a:r>
              <a:endParaRPr lang="en-GB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 Unicode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06388" y="4114800"/>
            <a:ext cx="4722812" cy="891064"/>
            <a:chOff x="306388" y="4114800"/>
            <a:chExt cx="4722812" cy="891064"/>
          </a:xfrm>
        </p:grpSpPr>
        <p:sp>
          <p:nvSpPr>
            <p:cNvPr id="39" name="Rounded Rectangle 38"/>
            <p:cNvSpPr/>
            <p:nvPr/>
          </p:nvSpPr>
          <p:spPr>
            <a:xfrm>
              <a:off x="306388" y="4114800"/>
              <a:ext cx="4722812" cy="891064"/>
            </a:xfrm>
            <a:prstGeom prst="roundRect">
              <a:avLst>
                <a:gd name="adj" fmla="val 6568"/>
              </a:avLst>
            </a:prstGeom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/>
            </a:p>
          </p:txBody>
        </p:sp>
        <p:sp>
          <p:nvSpPr>
            <p:cNvPr id="34" name="Text Box 26"/>
            <p:cNvSpPr txBox="1">
              <a:spLocks noChangeArrowheads="1"/>
            </p:cNvSpPr>
            <p:nvPr/>
          </p:nvSpPr>
          <p:spPr bwMode="auto">
            <a:xfrm>
              <a:off x="381000" y="4191000"/>
              <a:ext cx="4306889" cy="73866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sl-SI" sz="1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Lucida Sans Unicode" pitchFamily="34" charset="0"/>
                </a:rPr>
                <a:t>Če je bila jutranja temperatura 6</a:t>
              </a:r>
              <a:r>
                <a:rPr lang="sl-SI" sz="1400" baseline="50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Lucida Sans Unicode" pitchFamily="34" charset="0"/>
                </a:rPr>
                <a:t>o</a:t>
              </a:r>
              <a:r>
                <a:rPr lang="sl-SI" sz="1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Lucida Sans Unicode" pitchFamily="34" charset="0"/>
                </a:rPr>
                <a:t>C, opoldanska pa 15</a:t>
              </a:r>
              <a:r>
                <a:rPr lang="sl-SI" sz="1400" baseline="50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Lucida Sans Unicode" pitchFamily="34" charset="0"/>
                </a:rPr>
                <a:t>o</a:t>
              </a:r>
              <a:r>
                <a:rPr lang="sl-SI" sz="1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Lucida Sans Unicode" pitchFamily="34" charset="0"/>
                </a:rPr>
                <a:t>C, potem je tisto jutro </a:t>
              </a:r>
              <a:r>
                <a:rPr lang="sl-SI" sz="1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Lucida Sans Unicode" pitchFamily="34" charset="0"/>
                </a:rPr>
                <a:t>v nekem trenutku bilo </a:t>
              </a:r>
              <a:r>
                <a:rPr lang="sl-SI" sz="1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Lucida Sans Unicode" pitchFamily="34" charset="0"/>
                </a:rPr>
                <a:t>tudi 10</a:t>
              </a:r>
              <a:r>
                <a:rPr lang="sl-SI" sz="1400" baseline="50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Lucida Sans Unicode" pitchFamily="34" charset="0"/>
                </a:rPr>
                <a:t>o</a:t>
              </a:r>
              <a:r>
                <a:rPr lang="sl-SI" sz="1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Lucida Sans Unicode" pitchFamily="34" charset="0"/>
                </a:rPr>
                <a:t>C.</a:t>
              </a:r>
              <a:endParaRPr lang="en-GB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 Unicode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410200" y="4865790"/>
            <a:ext cx="3427412" cy="891064"/>
            <a:chOff x="5410200" y="4865790"/>
            <a:chExt cx="3427412" cy="891064"/>
          </a:xfrm>
        </p:grpSpPr>
        <p:sp>
          <p:nvSpPr>
            <p:cNvPr id="44" name="Rounded Rectangle 43"/>
            <p:cNvSpPr/>
            <p:nvPr/>
          </p:nvSpPr>
          <p:spPr>
            <a:xfrm>
              <a:off x="5410200" y="4865790"/>
              <a:ext cx="3427412" cy="891064"/>
            </a:xfrm>
            <a:prstGeom prst="roundRect">
              <a:avLst>
                <a:gd name="adj" fmla="val 6568"/>
              </a:avLst>
            </a:prstGeom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l-SI"/>
            </a:p>
          </p:txBody>
        </p:sp>
        <p:sp>
          <p:nvSpPr>
            <p:cNvPr id="35" name="Text Box 27"/>
            <p:cNvSpPr txBox="1">
              <a:spLocks noChangeArrowheads="1"/>
            </p:cNvSpPr>
            <p:nvPr/>
          </p:nvSpPr>
          <p:spPr bwMode="auto">
            <a:xfrm>
              <a:off x="5715000" y="4953000"/>
              <a:ext cx="2971800" cy="736600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sl-SI" sz="1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Lucida Sans Unicode" pitchFamily="34" charset="0"/>
                </a:rPr>
                <a:t>Če je etanol pri 40</a:t>
              </a:r>
              <a:r>
                <a:rPr lang="sl-SI" sz="1400" baseline="50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Lucida Sans Unicode" pitchFamily="34" charset="0"/>
                </a:rPr>
                <a:t>o</a:t>
              </a:r>
              <a:r>
                <a:rPr lang="sl-SI" sz="1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Lucida Sans Unicode" pitchFamily="34" charset="0"/>
                </a:rPr>
                <a:t>C tekoč, pri 80</a:t>
              </a:r>
              <a:r>
                <a:rPr lang="sl-SI" sz="1400" baseline="50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Lucida Sans Unicode" pitchFamily="34" charset="0"/>
                </a:rPr>
                <a:t>o</a:t>
              </a:r>
              <a:r>
                <a:rPr lang="sl-SI" sz="1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Lucida Sans Unicode" pitchFamily="34" charset="0"/>
                </a:rPr>
                <a:t>C pa plinast, potem pri neki vmesni temperaturi vre.</a:t>
              </a:r>
              <a:endParaRPr lang="en-GB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Lucida Sans Unicode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905000" y="1524000"/>
            <a:ext cx="4495800" cy="2519362"/>
            <a:chOff x="1905000" y="1524000"/>
            <a:chExt cx="4495800" cy="2519362"/>
          </a:xfrm>
        </p:grpSpPr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2265363" y="1524000"/>
              <a:ext cx="4103687" cy="2376487"/>
              <a:chOff x="1610" y="981"/>
              <a:chExt cx="2585" cy="1497"/>
            </a:xfrm>
          </p:grpSpPr>
          <p:sp>
            <p:nvSpPr>
              <p:cNvPr id="10" name="Line 24"/>
              <p:cNvSpPr>
                <a:spLocks noChangeShapeType="1"/>
              </p:cNvSpPr>
              <p:nvPr/>
            </p:nvSpPr>
            <p:spPr bwMode="auto">
              <a:xfrm>
                <a:off x="1610" y="2387"/>
                <a:ext cx="2585" cy="0"/>
              </a:xfrm>
              <a:prstGeom prst="lin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l-SI">
                  <a:latin typeface="+mn-lt"/>
                </a:endParaRPr>
              </a:p>
            </p:txBody>
          </p:sp>
          <p:sp>
            <p:nvSpPr>
              <p:cNvPr id="11" name="Line 25"/>
              <p:cNvSpPr>
                <a:spLocks noChangeShapeType="1"/>
              </p:cNvSpPr>
              <p:nvPr/>
            </p:nvSpPr>
            <p:spPr bwMode="auto">
              <a:xfrm flipV="1">
                <a:off x="1701" y="981"/>
                <a:ext cx="0" cy="1497"/>
              </a:xfrm>
              <a:prstGeom prst="lin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l-SI">
                  <a:latin typeface="+mn-lt"/>
                </a:endParaRPr>
              </a:p>
            </p:txBody>
          </p:sp>
        </p:grpSp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1905000" y="1666875"/>
              <a:ext cx="4337050" cy="2376487"/>
              <a:chOff x="1383" y="1071"/>
              <a:chExt cx="2732" cy="1497"/>
            </a:xfrm>
          </p:grpSpPr>
          <p:sp>
            <p:nvSpPr>
              <p:cNvPr id="13" name="Freeform 23"/>
              <p:cNvSpPr>
                <a:spLocks/>
              </p:cNvSpPr>
              <p:nvPr/>
            </p:nvSpPr>
            <p:spPr bwMode="auto">
              <a:xfrm>
                <a:off x="1973" y="1171"/>
                <a:ext cx="2041" cy="1103"/>
              </a:xfrm>
              <a:custGeom>
                <a:avLst/>
                <a:gdLst>
                  <a:gd name="T0" fmla="*/ 0 w 2041"/>
                  <a:gd name="T1" fmla="*/ 853 h 1103"/>
                  <a:gd name="T2" fmla="*/ 215 w 2041"/>
                  <a:gd name="T3" fmla="*/ 1005 h 1103"/>
                  <a:gd name="T4" fmla="*/ 587 w 2041"/>
                  <a:gd name="T5" fmla="*/ 265 h 1103"/>
                  <a:gd name="T6" fmla="*/ 907 w 2041"/>
                  <a:gd name="T7" fmla="*/ 354 h 1103"/>
                  <a:gd name="T8" fmla="*/ 1247 w 2041"/>
                  <a:gd name="T9" fmla="*/ 337 h 1103"/>
                  <a:gd name="T10" fmla="*/ 1599 w 2041"/>
                  <a:gd name="T11" fmla="*/ 797 h 1103"/>
                  <a:gd name="T12" fmla="*/ 1950 w 2041"/>
                  <a:gd name="T13" fmla="*/ 127 h 1103"/>
                  <a:gd name="T14" fmla="*/ 2041 w 2041"/>
                  <a:gd name="T15" fmla="*/ 36 h 1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41"/>
                  <a:gd name="T25" fmla="*/ 0 h 1103"/>
                  <a:gd name="T26" fmla="*/ 2041 w 2041"/>
                  <a:gd name="T27" fmla="*/ 1103 h 1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41" h="1103">
                    <a:moveTo>
                      <a:pt x="0" y="853"/>
                    </a:moveTo>
                    <a:cubicBezTo>
                      <a:pt x="36" y="878"/>
                      <a:pt x="117" y="1103"/>
                      <a:pt x="215" y="1005"/>
                    </a:cubicBezTo>
                    <a:cubicBezTo>
                      <a:pt x="313" y="907"/>
                      <a:pt x="472" y="373"/>
                      <a:pt x="587" y="265"/>
                    </a:cubicBezTo>
                    <a:cubicBezTo>
                      <a:pt x="702" y="157"/>
                      <a:pt x="797" y="342"/>
                      <a:pt x="907" y="354"/>
                    </a:cubicBezTo>
                    <a:cubicBezTo>
                      <a:pt x="1017" y="366"/>
                      <a:pt x="1132" y="263"/>
                      <a:pt x="1247" y="337"/>
                    </a:cubicBezTo>
                    <a:cubicBezTo>
                      <a:pt x="1362" y="411"/>
                      <a:pt x="1482" y="832"/>
                      <a:pt x="1599" y="797"/>
                    </a:cubicBezTo>
                    <a:cubicBezTo>
                      <a:pt x="1716" y="762"/>
                      <a:pt x="1876" y="254"/>
                      <a:pt x="1950" y="127"/>
                    </a:cubicBezTo>
                    <a:cubicBezTo>
                      <a:pt x="2024" y="0"/>
                      <a:pt x="2033" y="17"/>
                      <a:pt x="2041" y="36"/>
                    </a:cubicBezTo>
                  </a:path>
                </a:pathLst>
              </a:custGeom>
              <a:noFill/>
              <a:ln w="317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sl-SI"/>
              </a:p>
            </p:txBody>
          </p:sp>
          <p:sp>
            <p:nvSpPr>
              <p:cNvPr id="14" name="Rectangle 27"/>
              <p:cNvSpPr>
                <a:spLocks noChangeArrowheads="1"/>
              </p:cNvSpPr>
              <p:nvPr/>
            </p:nvSpPr>
            <p:spPr bwMode="auto">
              <a:xfrm>
                <a:off x="1886" y="2356"/>
                <a:ext cx="189" cy="21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i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Georgia" pitchFamily="18" charset="0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endParaRPr lang="sl-SI" sz="16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5" name="Rectangle 28"/>
              <p:cNvSpPr>
                <a:spLocks noChangeArrowheads="1"/>
              </p:cNvSpPr>
              <p:nvPr/>
            </p:nvSpPr>
            <p:spPr bwMode="auto">
              <a:xfrm>
                <a:off x="3928" y="2356"/>
                <a:ext cx="187" cy="21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l-SI" sz="1600" i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Georgia" pitchFamily="18" charset="0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  <p:sp>
            <p:nvSpPr>
              <p:cNvPr id="16" name="Line 29"/>
              <p:cNvSpPr>
                <a:spLocks noChangeShapeType="1"/>
              </p:cNvSpPr>
              <p:nvPr/>
            </p:nvSpPr>
            <p:spPr bwMode="auto">
              <a:xfrm flipV="1">
                <a:off x="1973" y="2024"/>
                <a:ext cx="0" cy="363"/>
              </a:xfrm>
              <a:prstGeom prst="lin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l-SI">
                  <a:latin typeface="+mn-lt"/>
                </a:endParaRPr>
              </a:p>
            </p:txBody>
          </p:sp>
          <p:sp>
            <p:nvSpPr>
              <p:cNvPr id="17" name="Line 30"/>
              <p:cNvSpPr>
                <a:spLocks noChangeShapeType="1"/>
              </p:cNvSpPr>
              <p:nvPr/>
            </p:nvSpPr>
            <p:spPr bwMode="auto">
              <a:xfrm>
                <a:off x="1701" y="2024"/>
                <a:ext cx="272" cy="0"/>
              </a:xfrm>
              <a:prstGeom prst="lin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l-SI">
                  <a:latin typeface="+mn-lt"/>
                </a:endParaRPr>
              </a:p>
            </p:txBody>
          </p:sp>
          <p:sp>
            <p:nvSpPr>
              <p:cNvPr id="18" name="Rectangle 31"/>
              <p:cNvSpPr>
                <a:spLocks noChangeArrowheads="1"/>
              </p:cNvSpPr>
              <p:nvPr/>
            </p:nvSpPr>
            <p:spPr bwMode="auto">
              <a:xfrm>
                <a:off x="1383" y="1933"/>
                <a:ext cx="327" cy="21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l-SI" sz="1600" i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Georgia" pitchFamily="18" charset="0"/>
                    <a:ea typeface="Arial Unicode MS" pitchFamily="34" charset="-128"/>
                    <a:cs typeface="Arial Unicode MS" pitchFamily="34" charset="-128"/>
                  </a:rPr>
                  <a:t>f(</a:t>
                </a:r>
                <a:r>
                  <a:rPr lang="en-US" sz="1600" i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Georgia" pitchFamily="18" charset="0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r>
                  <a:rPr lang="sl-SI" sz="1600" i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Georgia" pitchFamily="18" charset="0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</p:txBody>
          </p:sp>
          <p:sp>
            <p:nvSpPr>
              <p:cNvPr id="19" name="Rectangle 32"/>
              <p:cNvSpPr>
                <a:spLocks noChangeArrowheads="1"/>
              </p:cNvSpPr>
              <p:nvPr/>
            </p:nvSpPr>
            <p:spPr bwMode="auto">
              <a:xfrm>
                <a:off x="1383" y="1071"/>
                <a:ext cx="327" cy="21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l-SI" sz="1600" i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Georgia" pitchFamily="18" charset="0"/>
                    <a:ea typeface="Arial Unicode MS" pitchFamily="34" charset="-128"/>
                    <a:cs typeface="Arial Unicode MS" pitchFamily="34" charset="-128"/>
                  </a:rPr>
                  <a:t>f(b)</a:t>
                </a:r>
              </a:p>
            </p:txBody>
          </p:sp>
          <p:sp>
            <p:nvSpPr>
              <p:cNvPr id="20" name="Line 33"/>
              <p:cNvSpPr>
                <a:spLocks noChangeShapeType="1"/>
              </p:cNvSpPr>
              <p:nvPr/>
            </p:nvSpPr>
            <p:spPr bwMode="auto">
              <a:xfrm>
                <a:off x="1717" y="1195"/>
                <a:ext cx="2268" cy="0"/>
              </a:xfrm>
              <a:prstGeom prst="lin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l-SI">
                  <a:latin typeface="+mn-lt"/>
                </a:endParaRPr>
              </a:p>
            </p:txBody>
          </p:sp>
          <p:sp>
            <p:nvSpPr>
              <p:cNvPr id="21" name="Line 34"/>
              <p:cNvSpPr>
                <a:spLocks noChangeShapeType="1"/>
              </p:cNvSpPr>
              <p:nvPr/>
            </p:nvSpPr>
            <p:spPr bwMode="auto">
              <a:xfrm flipV="1">
                <a:off x="4018" y="1207"/>
                <a:ext cx="0" cy="1180"/>
              </a:xfrm>
              <a:prstGeom prst="line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sl-SI">
                  <a:latin typeface="+mn-lt"/>
                </a:endParaRPr>
              </a:p>
            </p:txBody>
          </p:sp>
        </p:grpSp>
        <p:grpSp>
          <p:nvGrpSpPr>
            <p:cNvPr id="22" name="Group 56"/>
            <p:cNvGrpSpPr>
              <a:grpSpLocks/>
            </p:cNvGrpSpPr>
            <p:nvPr/>
          </p:nvGrpSpPr>
          <p:grpSpPr bwMode="auto">
            <a:xfrm>
              <a:off x="2854325" y="3756025"/>
              <a:ext cx="2789238" cy="0"/>
              <a:chOff x="4835525" y="3827463"/>
              <a:chExt cx="2789237" cy="0"/>
            </a:xfrm>
          </p:grpSpPr>
          <p:sp>
            <p:nvSpPr>
              <p:cNvPr id="23" name="Line 36"/>
              <p:cNvSpPr>
                <a:spLocks noChangeShapeType="1"/>
              </p:cNvSpPr>
              <p:nvPr/>
            </p:nvSpPr>
            <p:spPr bwMode="auto">
              <a:xfrm>
                <a:off x="1981" y="2387"/>
                <a:ext cx="408" cy="0"/>
              </a:xfrm>
              <a:prstGeom prst="line">
                <a:avLst/>
              </a:prstGeom>
              <a:noFill/>
              <a:ln w="508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sl-SI"/>
              </a:p>
            </p:txBody>
          </p:sp>
          <p:sp>
            <p:nvSpPr>
              <p:cNvPr id="24" name="Line 37"/>
              <p:cNvSpPr>
                <a:spLocks noChangeShapeType="1"/>
              </p:cNvSpPr>
              <p:nvPr/>
            </p:nvSpPr>
            <p:spPr bwMode="auto">
              <a:xfrm>
                <a:off x="3379" y="2387"/>
                <a:ext cx="359" cy="0"/>
              </a:xfrm>
              <a:prstGeom prst="line">
                <a:avLst/>
              </a:prstGeom>
              <a:noFill/>
              <a:ln w="508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sl-SI"/>
              </a:p>
            </p:txBody>
          </p:sp>
        </p:grpSp>
        <p:grpSp>
          <p:nvGrpSpPr>
            <p:cNvPr id="25" name="Group 57"/>
            <p:cNvGrpSpPr>
              <a:grpSpLocks/>
            </p:cNvGrpSpPr>
            <p:nvPr/>
          </p:nvGrpSpPr>
          <p:grpSpPr bwMode="auto">
            <a:xfrm>
              <a:off x="5576888" y="3467100"/>
              <a:ext cx="276225" cy="360362"/>
              <a:chOff x="3696" y="2205"/>
              <a:chExt cx="174" cy="227"/>
            </a:xfrm>
          </p:grpSpPr>
          <p:sp>
            <p:nvSpPr>
              <p:cNvPr id="26" name="Line 38"/>
              <p:cNvSpPr>
                <a:spLocks noChangeShapeType="1"/>
              </p:cNvSpPr>
              <p:nvPr/>
            </p:nvSpPr>
            <p:spPr bwMode="auto">
              <a:xfrm>
                <a:off x="3742" y="2341"/>
                <a:ext cx="0" cy="91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sl-SI"/>
              </a:p>
            </p:txBody>
          </p:sp>
          <p:sp>
            <p:nvSpPr>
              <p:cNvPr id="27" name="Rectangle 39"/>
              <p:cNvSpPr>
                <a:spLocks noChangeArrowheads="1"/>
              </p:cNvSpPr>
              <p:nvPr/>
            </p:nvSpPr>
            <p:spPr bwMode="auto">
              <a:xfrm>
                <a:off x="3696" y="2205"/>
                <a:ext cx="174" cy="21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l-SI" sz="1600" i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Georgia" pitchFamily="18" charset="0"/>
                    <a:ea typeface="Arial Unicode MS" pitchFamily="34" charset="-128"/>
                    <a:cs typeface="Arial Unicode MS" pitchFamily="34" charset="-128"/>
                  </a:rPr>
                  <a:t>c</a:t>
                </a:r>
              </a:p>
            </p:txBody>
          </p:sp>
        </p:grpSp>
        <p:grpSp>
          <p:nvGrpSpPr>
            <p:cNvPr id="28" name="Group 55"/>
            <p:cNvGrpSpPr>
              <a:grpSpLocks/>
            </p:cNvGrpSpPr>
            <p:nvPr/>
          </p:nvGrpSpPr>
          <p:grpSpPr bwMode="auto">
            <a:xfrm>
              <a:off x="2049463" y="2563812"/>
              <a:ext cx="4319587" cy="336550"/>
              <a:chOff x="1474" y="1636"/>
              <a:chExt cx="2721" cy="212"/>
            </a:xfrm>
          </p:grpSpPr>
          <p:sp>
            <p:nvSpPr>
              <p:cNvPr id="29" name="Line 35"/>
              <p:cNvSpPr>
                <a:spLocks noChangeShapeType="1"/>
              </p:cNvSpPr>
              <p:nvPr/>
            </p:nvSpPr>
            <p:spPr bwMode="auto">
              <a:xfrm>
                <a:off x="1655" y="1752"/>
                <a:ext cx="2540" cy="0"/>
              </a:xfrm>
              <a:prstGeom prst="line">
                <a:avLst/>
              </a:prstGeom>
              <a:noFill/>
              <a:ln w="1905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sl-SI"/>
              </a:p>
            </p:txBody>
          </p:sp>
          <p:sp>
            <p:nvSpPr>
              <p:cNvPr id="30" name="Rectangle 54"/>
              <p:cNvSpPr>
                <a:spLocks noChangeArrowheads="1"/>
              </p:cNvSpPr>
              <p:nvPr/>
            </p:nvSpPr>
            <p:spPr bwMode="auto">
              <a:xfrm>
                <a:off x="1474" y="1636"/>
                <a:ext cx="185" cy="21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sl-SI" sz="1600" i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Georgia" pitchFamily="18" charset="0"/>
                    <a:ea typeface="Arial Unicode MS" pitchFamily="34" charset="-128"/>
                    <a:cs typeface="Arial Unicode MS" pitchFamily="34" charset="-128"/>
                  </a:rPr>
                  <a:t>v</a:t>
                </a:r>
              </a:p>
            </p:txBody>
          </p:sp>
        </p:grp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V="1">
              <a:off x="5638800" y="2747962"/>
              <a:ext cx="0" cy="103346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l-SI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2368550" y="3128962"/>
              <a:ext cx="4032250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2286000" y="2138362"/>
              <a:ext cx="4032250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2286000" y="2443162"/>
              <a:ext cx="4032250" cy="0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sl-SI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LASTNOSTI</a:t>
            </a: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</a:t>
            </a:r>
            <a:r>
              <a:rPr lang="sl-SI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ZVEZN</a:t>
            </a:r>
            <a:r>
              <a:rPr lang="en-US" sz="1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IH</a:t>
            </a:r>
            <a:r>
              <a:rPr lang="sl-SI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FUNKCIJ</a:t>
            </a:r>
          </a:p>
        </p:txBody>
      </p:sp>
    </p:spTree>
    <p:extLst>
      <p:ext uri="{BB962C8B-B14F-4D97-AF65-F5344CB8AC3E}">
        <p14:creationId xmlns:p14="http://schemas.microsoft.com/office/powerpoint/2010/main" val="394387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5800" y="914400"/>
            <a:ext cx="7848600" cy="5562600"/>
            <a:chOff x="480" y="624"/>
            <a:chExt cx="4944" cy="3504"/>
          </a:xfrm>
        </p:grpSpPr>
        <p:pic>
          <p:nvPicPr>
            <p:cNvPr id="7211" name="Picture 3" descr="bisekcija"/>
            <p:cNvPicPr>
              <a:picLocks noChangeAspect="1" noChangeArrowheads="1"/>
            </p:cNvPicPr>
            <p:nvPr/>
          </p:nvPicPr>
          <p:blipFill>
            <a:blip r:embed="rId3"/>
            <a:srcRect l="4716" t="7143" r="4716"/>
            <a:stretch>
              <a:fillRect/>
            </a:stretch>
          </p:blipFill>
          <p:spPr bwMode="auto">
            <a:xfrm>
              <a:off x="480" y="624"/>
              <a:ext cx="4944" cy="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12" name="Text Box 4"/>
            <p:cNvSpPr txBox="1">
              <a:spLocks noChangeArrowheads="1"/>
            </p:cNvSpPr>
            <p:nvPr/>
          </p:nvSpPr>
          <p:spPr bwMode="auto">
            <a:xfrm>
              <a:off x="816" y="2544"/>
              <a:ext cx="19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3</a:t>
              </a:r>
              <a:endParaRPr lang="en-GB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7213" name="Rectangle 5"/>
            <p:cNvSpPr>
              <a:spLocks noChangeArrowheads="1"/>
            </p:cNvSpPr>
            <p:nvPr/>
          </p:nvSpPr>
          <p:spPr bwMode="auto">
            <a:xfrm>
              <a:off x="4896" y="2544"/>
              <a:ext cx="188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6</a:t>
              </a:r>
              <a:endParaRPr lang="en-GB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endParaRPr>
            </a:p>
          </p:txBody>
        </p:sp>
      </p:grp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4668838" y="4368800"/>
            <a:ext cx="0" cy="171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l-SI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6291263" y="4368800"/>
            <a:ext cx="0" cy="171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l-SI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5035550" y="4368800"/>
            <a:ext cx="0" cy="171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l-SI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5422900" y="4368800"/>
            <a:ext cx="0" cy="171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l-SI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5232400" y="4368800"/>
            <a:ext cx="0" cy="171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l-SI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5321300" y="4368800"/>
            <a:ext cx="0" cy="171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l-SI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7900988" y="4368800"/>
            <a:ext cx="0" cy="171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l-SI"/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304800" y="438150"/>
            <a:ext cx="7842250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BISEKCIJA</a:t>
            </a:r>
            <a:r>
              <a:rPr lang="en-US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- DOLO</a:t>
            </a:r>
            <a:r>
              <a:rPr lang="sl-SI" sz="20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ČANJE NIČEL ZVEZNIH FUNKCIJ</a:t>
            </a:r>
            <a:endParaRPr lang="en-GB" sz="2000" b="1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57200" y="855663"/>
            <a:ext cx="3124200" cy="2860675"/>
            <a:chOff x="144" y="432"/>
            <a:chExt cx="1968" cy="1802"/>
          </a:xfrm>
        </p:grpSpPr>
        <p:pic>
          <p:nvPicPr>
            <p:cNvPr id="7210" name="Picture 15" descr="bisekcija2"/>
            <p:cNvPicPr>
              <a:picLocks noChangeAspect="1" noChangeArrowheads="1"/>
            </p:cNvPicPr>
            <p:nvPr/>
          </p:nvPicPr>
          <p:blipFill>
            <a:blip r:embed="rId4"/>
            <a:srcRect l="3764" t="2850" r="29243" b="4274"/>
            <a:stretch>
              <a:fillRect/>
            </a:stretch>
          </p:blipFill>
          <p:spPr bwMode="auto">
            <a:xfrm>
              <a:off x="144" y="432"/>
              <a:ext cx="1968" cy="180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graphicFrame>
          <p:nvGraphicFramePr>
            <p:cNvPr id="7170" name="Object 2"/>
            <p:cNvGraphicFramePr>
              <a:graphicFrameLocks noChangeAspect="1"/>
            </p:cNvGraphicFramePr>
            <p:nvPr/>
          </p:nvGraphicFramePr>
          <p:xfrm>
            <a:off x="563" y="683"/>
            <a:ext cx="1082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21" name="Equation" r:id="rId5" imgW="1180800" imgH="228600" progId="Equation.DSMT4">
                    <p:embed/>
                  </p:oleObj>
                </mc:Choice>
                <mc:Fallback>
                  <p:oleObj name="Equation" r:id="rId5" imgW="11808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" y="683"/>
                          <a:ext cx="1082" cy="2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2133600" y="1947863"/>
            <a:ext cx="914400" cy="6096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2895600" y="2633663"/>
            <a:ext cx="1100138" cy="8667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sl-SI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495800" y="4554538"/>
            <a:ext cx="3405188" cy="887412"/>
            <a:chOff x="2832" y="2897"/>
            <a:chExt cx="2145" cy="559"/>
          </a:xfrm>
        </p:grpSpPr>
        <p:cxnSp>
          <p:nvCxnSpPr>
            <p:cNvPr id="7208" name="AutoShape 20"/>
            <p:cNvCxnSpPr>
              <a:cxnSpLocks noChangeShapeType="1"/>
              <a:stCxn id="39948" idx="1"/>
              <a:endCxn id="39942" idx="1"/>
            </p:cNvCxnSpPr>
            <p:nvPr/>
          </p:nvCxnSpPr>
          <p:spPr bwMode="auto">
            <a:xfrm rot="5400000">
              <a:off x="3958" y="1880"/>
              <a:ext cx="1" cy="2036"/>
            </a:xfrm>
            <a:prstGeom prst="curvedConnector3">
              <a:avLst>
                <a:gd name="adj1" fmla="val 107100000"/>
              </a:avLst>
            </a:prstGeom>
            <a:noFill/>
            <a:ln w="19050">
              <a:solidFill>
                <a:srgbClr val="00FF00"/>
              </a:solidFill>
              <a:round/>
              <a:headEnd/>
              <a:tailEnd type="stealth" w="med" len="med"/>
            </a:ln>
          </p:spPr>
        </p:cxnSp>
        <p:sp>
          <p:nvSpPr>
            <p:cNvPr id="7209" name="Text Box 21"/>
            <p:cNvSpPr txBox="1">
              <a:spLocks noChangeArrowheads="1"/>
            </p:cNvSpPr>
            <p:nvPr/>
          </p:nvSpPr>
          <p:spPr bwMode="auto">
            <a:xfrm>
              <a:off x="2832" y="3264"/>
              <a:ext cx="288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sl-SI" sz="14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4.5</a:t>
              </a:r>
              <a:endParaRPr lang="en-GB" sz="1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668838" y="3917950"/>
            <a:ext cx="2074862" cy="438150"/>
            <a:chOff x="2941" y="2496"/>
            <a:chExt cx="1307" cy="276"/>
          </a:xfrm>
        </p:grpSpPr>
        <p:cxnSp>
          <p:nvCxnSpPr>
            <p:cNvPr id="7206" name="AutoShape 23"/>
            <p:cNvCxnSpPr>
              <a:cxnSpLocks noChangeShapeType="1"/>
              <a:stCxn id="39942" idx="0"/>
              <a:endCxn id="39943" idx="0"/>
            </p:cNvCxnSpPr>
            <p:nvPr/>
          </p:nvCxnSpPr>
          <p:spPr bwMode="auto">
            <a:xfrm rot="5400000" flipV="1">
              <a:off x="3451" y="2261"/>
              <a:ext cx="1" cy="1022"/>
            </a:xfrm>
            <a:prstGeom prst="curvedConnector3">
              <a:avLst>
                <a:gd name="adj1" fmla="val -83700000"/>
              </a:avLst>
            </a:prstGeom>
            <a:noFill/>
            <a:ln w="15875">
              <a:solidFill>
                <a:srgbClr val="00FF00"/>
              </a:solidFill>
              <a:round/>
              <a:headEnd/>
              <a:tailEnd type="stealth" w="med" len="med"/>
            </a:ln>
          </p:spPr>
        </p:cxnSp>
        <p:sp>
          <p:nvSpPr>
            <p:cNvPr id="7207" name="Rectangle 24"/>
            <p:cNvSpPr>
              <a:spLocks noChangeArrowheads="1"/>
            </p:cNvSpPr>
            <p:nvPr/>
          </p:nvSpPr>
          <p:spPr bwMode="auto">
            <a:xfrm>
              <a:off x="3936" y="2496"/>
              <a:ext cx="312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sl-SI" sz="14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5.25</a:t>
              </a:r>
              <a:endParaRPr lang="en-GB" sz="1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5410200" y="4554538"/>
            <a:ext cx="881063" cy="354012"/>
            <a:chOff x="3408" y="2897"/>
            <a:chExt cx="555" cy="223"/>
          </a:xfrm>
        </p:grpSpPr>
        <p:cxnSp>
          <p:nvCxnSpPr>
            <p:cNvPr id="7204" name="AutoShape 26"/>
            <p:cNvCxnSpPr>
              <a:cxnSpLocks noChangeShapeType="1"/>
              <a:stCxn id="39943" idx="1"/>
              <a:endCxn id="39945" idx="1"/>
            </p:cNvCxnSpPr>
            <p:nvPr/>
          </p:nvCxnSpPr>
          <p:spPr bwMode="auto">
            <a:xfrm rot="5400000">
              <a:off x="3689" y="2624"/>
              <a:ext cx="1" cy="547"/>
            </a:xfrm>
            <a:prstGeom prst="curvedConnector3">
              <a:avLst>
                <a:gd name="adj1" fmla="val 65999986"/>
              </a:avLst>
            </a:prstGeom>
            <a:noFill/>
            <a:ln w="12700">
              <a:solidFill>
                <a:srgbClr val="00FF00"/>
              </a:solidFill>
              <a:round/>
              <a:headEnd/>
              <a:tailEnd type="stealth" w="med" len="med"/>
            </a:ln>
          </p:spPr>
        </p:cxnSp>
        <p:sp>
          <p:nvSpPr>
            <p:cNvPr id="7205" name="Rectangle 27"/>
            <p:cNvSpPr>
              <a:spLocks noChangeArrowheads="1"/>
            </p:cNvSpPr>
            <p:nvPr/>
          </p:nvSpPr>
          <p:spPr bwMode="auto">
            <a:xfrm>
              <a:off x="3408" y="2928"/>
              <a:ext cx="312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sl-SI" sz="14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4.85</a:t>
              </a:r>
              <a:endParaRPr lang="en-GB" sz="1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4648200" y="3994150"/>
            <a:ext cx="774700" cy="361950"/>
            <a:chOff x="2928" y="2544"/>
            <a:chExt cx="488" cy="228"/>
          </a:xfrm>
        </p:grpSpPr>
        <p:cxnSp>
          <p:nvCxnSpPr>
            <p:cNvPr id="7202" name="AutoShape 29"/>
            <p:cNvCxnSpPr>
              <a:cxnSpLocks noChangeShapeType="1"/>
              <a:stCxn id="39945" idx="0"/>
              <a:endCxn id="39944" idx="0"/>
            </p:cNvCxnSpPr>
            <p:nvPr/>
          </p:nvCxnSpPr>
          <p:spPr bwMode="auto">
            <a:xfrm rot="-5400000" flipH="1" flipV="1">
              <a:off x="3293" y="2650"/>
              <a:ext cx="1" cy="244"/>
            </a:xfrm>
            <a:prstGeom prst="curvedConnector3">
              <a:avLst>
                <a:gd name="adj1" fmla="val -57100014"/>
              </a:avLst>
            </a:prstGeom>
            <a:noFill/>
            <a:ln w="9525">
              <a:solidFill>
                <a:srgbClr val="00FF00"/>
              </a:solidFill>
              <a:round/>
              <a:headEnd/>
              <a:tailEnd type="stealth" w="med" len="med"/>
            </a:ln>
          </p:spPr>
        </p:cxnSp>
        <p:sp>
          <p:nvSpPr>
            <p:cNvPr id="7203" name="Rectangle 30"/>
            <p:cNvSpPr>
              <a:spLocks noChangeArrowheads="1"/>
            </p:cNvSpPr>
            <p:nvPr/>
          </p:nvSpPr>
          <p:spPr bwMode="auto">
            <a:xfrm>
              <a:off x="2928" y="2544"/>
              <a:ext cx="284" cy="17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4.67</a:t>
              </a:r>
              <a:endParaRPr lang="en-GB" sz="12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4953000" y="4554538"/>
            <a:ext cx="406400" cy="293687"/>
            <a:chOff x="3120" y="2897"/>
            <a:chExt cx="256" cy="185"/>
          </a:xfrm>
        </p:grpSpPr>
        <p:cxnSp>
          <p:nvCxnSpPr>
            <p:cNvPr id="7200" name="AutoShape 32"/>
            <p:cNvCxnSpPr>
              <a:cxnSpLocks noChangeShapeType="1"/>
              <a:stCxn id="39944" idx="1"/>
              <a:endCxn id="39946" idx="1"/>
            </p:cNvCxnSpPr>
            <p:nvPr/>
          </p:nvCxnSpPr>
          <p:spPr bwMode="auto">
            <a:xfrm rot="16200000" flipH="1">
              <a:off x="3233" y="2836"/>
              <a:ext cx="1" cy="124"/>
            </a:xfrm>
            <a:prstGeom prst="curvedConnector3">
              <a:avLst>
                <a:gd name="adj1" fmla="val 25299991"/>
              </a:avLst>
            </a:prstGeom>
            <a:noFill/>
            <a:ln w="6350">
              <a:solidFill>
                <a:srgbClr val="00FF00"/>
              </a:solidFill>
              <a:round/>
              <a:headEnd/>
              <a:tailEnd type="stealth" w="med" len="med"/>
            </a:ln>
          </p:spPr>
        </p:cxnSp>
        <p:sp>
          <p:nvSpPr>
            <p:cNvPr id="7201" name="Rectangle 33"/>
            <p:cNvSpPr>
              <a:spLocks noChangeArrowheads="1"/>
            </p:cNvSpPr>
            <p:nvPr/>
          </p:nvSpPr>
          <p:spPr bwMode="auto">
            <a:xfrm>
              <a:off x="3120" y="2928"/>
              <a:ext cx="256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sl-SI" sz="1000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4.76</a:t>
              </a:r>
              <a:endParaRPr lang="en-GB" sz="10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5105400" y="4070350"/>
            <a:ext cx="406400" cy="285750"/>
            <a:chOff x="3216" y="2592"/>
            <a:chExt cx="256" cy="180"/>
          </a:xfrm>
        </p:grpSpPr>
        <p:cxnSp>
          <p:nvCxnSpPr>
            <p:cNvPr id="7198" name="AutoShape 35"/>
            <p:cNvCxnSpPr>
              <a:cxnSpLocks noChangeShapeType="1"/>
              <a:stCxn id="39946" idx="0"/>
              <a:endCxn id="39947" idx="0"/>
            </p:cNvCxnSpPr>
            <p:nvPr/>
          </p:nvCxnSpPr>
          <p:spPr bwMode="auto">
            <a:xfrm rot="5400000" flipV="1">
              <a:off x="3323" y="2744"/>
              <a:ext cx="1" cy="56"/>
            </a:xfrm>
            <a:prstGeom prst="curvedConnector3">
              <a:avLst>
                <a:gd name="adj1" fmla="val -15100005"/>
              </a:avLst>
            </a:prstGeom>
            <a:noFill/>
            <a:ln w="3175">
              <a:solidFill>
                <a:srgbClr val="00FF00"/>
              </a:solidFill>
              <a:round/>
              <a:headEnd/>
              <a:tailEnd type="stealth" w="med" len="med"/>
            </a:ln>
          </p:spPr>
        </p:cxnSp>
        <p:sp>
          <p:nvSpPr>
            <p:cNvPr id="7199" name="Rectangle 36"/>
            <p:cNvSpPr>
              <a:spLocks noChangeArrowheads="1"/>
            </p:cNvSpPr>
            <p:nvPr/>
          </p:nvSpPr>
          <p:spPr bwMode="auto">
            <a:xfrm>
              <a:off x="3216" y="2592"/>
              <a:ext cx="256" cy="1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sl-SI" sz="1000" b="1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rPr>
                <a:t>4.80</a:t>
              </a:r>
              <a:endParaRPr lang="en-GB" sz="10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endParaRPr>
            </a:p>
          </p:txBody>
        </p:sp>
      </p:grpSp>
      <p:sp>
        <p:nvSpPr>
          <p:cNvPr id="39973" name="Text Box 37"/>
          <p:cNvSpPr txBox="1">
            <a:spLocks noChangeArrowheads="1"/>
          </p:cNvSpPr>
          <p:nvPr/>
        </p:nvSpPr>
        <p:spPr bwMode="auto">
          <a:xfrm>
            <a:off x="3200400" y="5943600"/>
            <a:ext cx="1828800" cy="369888"/>
          </a:xfrm>
          <a:prstGeom prst="rect">
            <a:avLst/>
          </a:prstGeom>
          <a:solidFill>
            <a:srgbClr val="FFFFCC"/>
          </a:solidFill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Ni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čla je  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≈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4.78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9974" name="Line 38"/>
          <p:cNvSpPr>
            <a:spLocks noChangeShapeType="1"/>
          </p:cNvSpPr>
          <p:nvPr/>
        </p:nvSpPr>
        <p:spPr bwMode="auto">
          <a:xfrm flipH="1" flipV="1">
            <a:off x="5257800" y="4451350"/>
            <a:ext cx="76200" cy="1828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stealth" w="med" len="med"/>
          </a:ln>
        </p:spPr>
        <p:txBody>
          <a:bodyPr>
            <a:spAutoFit/>
          </a:bodyPr>
          <a:lstStyle/>
          <a:p>
            <a:endParaRPr lang="sl-SI"/>
          </a:p>
        </p:txBody>
      </p:sp>
      <p:sp>
        <p:nvSpPr>
          <p:cNvPr id="39" name="Rectangle 38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0" name="Rectangle 39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1" name="Rounded Rectangle 40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3" name="TextBox 42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LASTNOSTI</a:t>
            </a: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</a:t>
            </a:r>
            <a:r>
              <a:rPr lang="sl-SI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ZVEZN</a:t>
            </a:r>
            <a:r>
              <a:rPr lang="en-US" sz="1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IH</a:t>
            </a:r>
            <a:r>
              <a:rPr lang="sl-SI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FUNKCIJ</a:t>
            </a:r>
          </a:p>
        </p:txBody>
      </p:sp>
      <p:sp>
        <p:nvSpPr>
          <p:cNvPr id="45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CEEE880-9A5C-4894-AC42-48BE155F983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53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829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43" grpId="0" animBg="1"/>
      <p:bldP spid="39944" grpId="0" animBg="1"/>
      <p:bldP spid="39945" grpId="0" animBg="1"/>
      <p:bldP spid="39946" grpId="0" animBg="1"/>
      <p:bldP spid="39947" grpId="0" animBg="1"/>
      <p:bldP spid="39948" grpId="0" animBg="1"/>
      <p:bldP spid="39949" grpId="0" autoUpdateAnimBg="0"/>
      <p:bldP spid="39953" grpId="0" animBg="1"/>
      <p:bldP spid="39954" grpId="0" animBg="1"/>
      <p:bldP spid="39973" grpId="0" animBg="1" autoUpdateAnimBg="0"/>
      <p:bldP spid="3997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304800" y="533400"/>
            <a:ext cx="8534400" cy="58674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914400" y="609600"/>
            <a:ext cx="5410200" cy="401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načbo  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x=e</a:t>
            </a:r>
            <a:r>
              <a:rPr lang="sl-SI" sz="2000" i="1" baseline="30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-x</a:t>
            </a:r>
            <a:r>
              <a:rPr lang="en-US" sz="2000" i="1" baseline="30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 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reši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na dve decimalki natan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čno.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90600" y="1652588"/>
            <a:ext cx="2590800" cy="2743200"/>
            <a:chOff x="432" y="1828"/>
            <a:chExt cx="1632" cy="1728"/>
          </a:xfrm>
        </p:grpSpPr>
        <p:sp>
          <p:nvSpPr>
            <p:cNvPr id="42018" name="Line 5"/>
            <p:cNvSpPr>
              <a:spLocks noChangeShapeType="1"/>
            </p:cNvSpPr>
            <p:nvPr/>
          </p:nvSpPr>
          <p:spPr bwMode="auto">
            <a:xfrm>
              <a:off x="432" y="3043"/>
              <a:ext cx="1632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42019" name="Line 6"/>
            <p:cNvSpPr>
              <a:spLocks noChangeShapeType="1"/>
            </p:cNvSpPr>
            <p:nvPr/>
          </p:nvSpPr>
          <p:spPr bwMode="auto">
            <a:xfrm flipV="1">
              <a:off x="930" y="1828"/>
              <a:ext cx="0" cy="172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42020" name="Line 7"/>
            <p:cNvSpPr>
              <a:spLocks noChangeShapeType="1"/>
            </p:cNvSpPr>
            <p:nvPr/>
          </p:nvSpPr>
          <p:spPr bwMode="auto">
            <a:xfrm>
              <a:off x="1243" y="3019"/>
              <a:ext cx="0" cy="4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42021" name="Line 8"/>
            <p:cNvSpPr>
              <a:spLocks noChangeShapeType="1"/>
            </p:cNvSpPr>
            <p:nvPr/>
          </p:nvSpPr>
          <p:spPr bwMode="auto">
            <a:xfrm>
              <a:off x="1579" y="3019"/>
              <a:ext cx="0" cy="4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42022" name="Line 9"/>
            <p:cNvSpPr>
              <a:spLocks noChangeShapeType="1"/>
            </p:cNvSpPr>
            <p:nvPr/>
          </p:nvSpPr>
          <p:spPr bwMode="auto">
            <a:xfrm>
              <a:off x="1882" y="3019"/>
              <a:ext cx="0" cy="4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42023" name="Line 10"/>
            <p:cNvSpPr>
              <a:spLocks noChangeShapeType="1"/>
            </p:cNvSpPr>
            <p:nvPr/>
          </p:nvSpPr>
          <p:spPr bwMode="auto">
            <a:xfrm>
              <a:off x="606" y="3019"/>
              <a:ext cx="0" cy="4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42024" name="Line 11"/>
            <p:cNvSpPr>
              <a:spLocks noChangeShapeType="1"/>
            </p:cNvSpPr>
            <p:nvPr/>
          </p:nvSpPr>
          <p:spPr bwMode="auto">
            <a:xfrm>
              <a:off x="900" y="3379"/>
              <a:ext cx="53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42025" name="Line 12"/>
            <p:cNvSpPr>
              <a:spLocks noChangeShapeType="1"/>
            </p:cNvSpPr>
            <p:nvPr/>
          </p:nvSpPr>
          <p:spPr bwMode="auto">
            <a:xfrm>
              <a:off x="902" y="2705"/>
              <a:ext cx="53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42026" name="Line 13"/>
            <p:cNvSpPr>
              <a:spLocks noChangeShapeType="1"/>
            </p:cNvSpPr>
            <p:nvPr/>
          </p:nvSpPr>
          <p:spPr bwMode="auto">
            <a:xfrm>
              <a:off x="902" y="2356"/>
              <a:ext cx="53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  <p:sp>
          <p:nvSpPr>
            <p:cNvPr id="42027" name="Line 14"/>
            <p:cNvSpPr>
              <a:spLocks noChangeShapeType="1"/>
            </p:cNvSpPr>
            <p:nvPr/>
          </p:nvSpPr>
          <p:spPr bwMode="auto">
            <a:xfrm>
              <a:off x="901" y="2015"/>
              <a:ext cx="53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sl-SI"/>
            </a:p>
          </p:txBody>
        </p:sp>
      </p:grpSp>
      <p:sp>
        <p:nvSpPr>
          <p:cNvPr id="63503" name="Line 15"/>
          <p:cNvSpPr>
            <a:spLocks noChangeShapeType="1"/>
          </p:cNvSpPr>
          <p:nvPr/>
        </p:nvSpPr>
        <p:spPr bwMode="auto">
          <a:xfrm flipV="1">
            <a:off x="990600" y="1676400"/>
            <a:ext cx="2590800" cy="2743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63504" name="Freeform 16"/>
          <p:cNvSpPr>
            <a:spLocks/>
          </p:cNvSpPr>
          <p:nvPr/>
        </p:nvSpPr>
        <p:spPr bwMode="auto">
          <a:xfrm>
            <a:off x="1123950" y="1630363"/>
            <a:ext cx="2305050" cy="1924050"/>
          </a:xfrm>
          <a:custGeom>
            <a:avLst/>
            <a:gdLst>
              <a:gd name="T0" fmla="*/ 0 w 1452"/>
              <a:gd name="T1" fmla="*/ 0 h 1212"/>
              <a:gd name="T2" fmla="*/ 2147483647 w 1452"/>
              <a:gd name="T3" fmla="*/ 2147483647 h 1212"/>
              <a:gd name="T4" fmla="*/ 2147483647 w 1452"/>
              <a:gd name="T5" fmla="*/ 2147483647 h 1212"/>
              <a:gd name="T6" fmla="*/ 2147483647 w 1452"/>
              <a:gd name="T7" fmla="*/ 2147483647 h 1212"/>
              <a:gd name="T8" fmla="*/ 0 60000 65536"/>
              <a:gd name="T9" fmla="*/ 0 60000 65536"/>
              <a:gd name="T10" fmla="*/ 0 60000 65536"/>
              <a:gd name="T11" fmla="*/ 0 60000 65536"/>
              <a:gd name="T12" fmla="*/ 0 w 1452"/>
              <a:gd name="T13" fmla="*/ 0 h 1212"/>
              <a:gd name="T14" fmla="*/ 1452 w 1452"/>
              <a:gd name="T15" fmla="*/ 1212 h 12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52" h="1212">
                <a:moveTo>
                  <a:pt x="0" y="0"/>
                </a:moveTo>
                <a:cubicBezTo>
                  <a:pt x="47" y="121"/>
                  <a:pt x="152" y="523"/>
                  <a:pt x="281" y="728"/>
                </a:cubicBezTo>
                <a:cubicBezTo>
                  <a:pt x="410" y="933"/>
                  <a:pt x="616" y="1052"/>
                  <a:pt x="828" y="1132"/>
                </a:cubicBezTo>
                <a:cubicBezTo>
                  <a:pt x="1023" y="1212"/>
                  <a:pt x="1322" y="1192"/>
                  <a:pt x="1452" y="1207"/>
                </a:cubicBezTo>
              </a:path>
            </a:pathLst>
          </a:cu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3581400" y="1417638"/>
            <a:ext cx="6858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sl-SI" i="1">
                <a:solidFill>
                  <a:srgbClr val="00FF00"/>
                </a:solidFill>
                <a:latin typeface="Georgia" pitchFamily="18" charset="0"/>
              </a:rPr>
              <a:t>y=x</a:t>
            </a:r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990600" y="1189038"/>
            <a:ext cx="8382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sl-SI" i="1">
                <a:solidFill>
                  <a:srgbClr val="FF3300"/>
                </a:solidFill>
                <a:latin typeface="Georgia" pitchFamily="18" charset="0"/>
              </a:rPr>
              <a:t>y=e</a:t>
            </a:r>
            <a:r>
              <a:rPr lang="sl-SI" i="1" baseline="30000">
                <a:solidFill>
                  <a:srgbClr val="FF3300"/>
                </a:solidFill>
                <a:latin typeface="Georgia" pitchFamily="18" charset="0"/>
              </a:rPr>
              <a:t>-x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913313" y="3516313"/>
            <a:ext cx="2590800" cy="2743200"/>
            <a:chOff x="432" y="1828"/>
            <a:chExt cx="1632" cy="1728"/>
          </a:xfrm>
        </p:grpSpPr>
        <p:sp>
          <p:nvSpPr>
            <p:cNvPr id="63508" name="Line 20"/>
            <p:cNvSpPr>
              <a:spLocks noChangeShapeType="1"/>
            </p:cNvSpPr>
            <p:nvPr/>
          </p:nvSpPr>
          <p:spPr bwMode="auto">
            <a:xfrm>
              <a:off x="432" y="3043"/>
              <a:ext cx="1632" cy="0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63509" name="Line 21"/>
            <p:cNvSpPr>
              <a:spLocks noChangeShapeType="1"/>
            </p:cNvSpPr>
            <p:nvPr/>
          </p:nvSpPr>
          <p:spPr bwMode="auto">
            <a:xfrm flipV="1">
              <a:off x="930" y="1828"/>
              <a:ext cx="0" cy="1728"/>
            </a:xfrm>
            <a:prstGeom prst="line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arrow" w="med" len="med"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63510" name="Line 22"/>
            <p:cNvSpPr>
              <a:spLocks noChangeShapeType="1"/>
            </p:cNvSpPr>
            <p:nvPr/>
          </p:nvSpPr>
          <p:spPr bwMode="auto">
            <a:xfrm>
              <a:off x="1243" y="3019"/>
              <a:ext cx="0" cy="48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63511" name="Line 23"/>
            <p:cNvSpPr>
              <a:spLocks noChangeShapeType="1"/>
            </p:cNvSpPr>
            <p:nvPr/>
          </p:nvSpPr>
          <p:spPr bwMode="auto">
            <a:xfrm>
              <a:off x="1579" y="3019"/>
              <a:ext cx="0" cy="48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63512" name="Line 24"/>
            <p:cNvSpPr>
              <a:spLocks noChangeShapeType="1"/>
            </p:cNvSpPr>
            <p:nvPr/>
          </p:nvSpPr>
          <p:spPr bwMode="auto">
            <a:xfrm>
              <a:off x="1882" y="3019"/>
              <a:ext cx="0" cy="48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63513" name="Line 25"/>
            <p:cNvSpPr>
              <a:spLocks noChangeShapeType="1"/>
            </p:cNvSpPr>
            <p:nvPr/>
          </p:nvSpPr>
          <p:spPr bwMode="auto">
            <a:xfrm>
              <a:off x="606" y="3019"/>
              <a:ext cx="0" cy="48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63514" name="Line 26"/>
            <p:cNvSpPr>
              <a:spLocks noChangeShapeType="1"/>
            </p:cNvSpPr>
            <p:nvPr/>
          </p:nvSpPr>
          <p:spPr bwMode="auto">
            <a:xfrm>
              <a:off x="900" y="3379"/>
              <a:ext cx="53" cy="0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63515" name="Line 27"/>
            <p:cNvSpPr>
              <a:spLocks noChangeShapeType="1"/>
            </p:cNvSpPr>
            <p:nvPr/>
          </p:nvSpPr>
          <p:spPr bwMode="auto">
            <a:xfrm>
              <a:off x="902" y="2705"/>
              <a:ext cx="53" cy="0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63516" name="Line 28"/>
            <p:cNvSpPr>
              <a:spLocks noChangeShapeType="1"/>
            </p:cNvSpPr>
            <p:nvPr/>
          </p:nvSpPr>
          <p:spPr bwMode="auto">
            <a:xfrm>
              <a:off x="902" y="2356"/>
              <a:ext cx="53" cy="0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63517" name="Line 29"/>
            <p:cNvSpPr>
              <a:spLocks noChangeShapeType="1"/>
            </p:cNvSpPr>
            <p:nvPr/>
          </p:nvSpPr>
          <p:spPr bwMode="auto">
            <a:xfrm>
              <a:off x="901" y="2015"/>
              <a:ext cx="53" cy="0"/>
            </a:xfrm>
            <a:prstGeom prst="line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sl-SI"/>
            </a:p>
          </p:txBody>
        </p:sp>
      </p:grpSp>
      <p:sp>
        <p:nvSpPr>
          <p:cNvPr id="63518" name="Freeform 30"/>
          <p:cNvSpPr>
            <a:spLocks/>
          </p:cNvSpPr>
          <p:nvPr/>
        </p:nvSpPr>
        <p:spPr bwMode="auto">
          <a:xfrm>
            <a:off x="5562600" y="3536950"/>
            <a:ext cx="1939925" cy="2735263"/>
          </a:xfrm>
          <a:custGeom>
            <a:avLst/>
            <a:gdLst>
              <a:gd name="T0" fmla="*/ 0 w 1222"/>
              <a:gd name="T1" fmla="*/ 2147483647 h 1723"/>
              <a:gd name="T2" fmla="*/ 2147483647 w 1222"/>
              <a:gd name="T3" fmla="*/ 2147483647 h 1723"/>
              <a:gd name="T4" fmla="*/ 2147483647 w 1222"/>
              <a:gd name="T5" fmla="*/ 0 h 1723"/>
              <a:gd name="T6" fmla="*/ 0 60000 65536"/>
              <a:gd name="T7" fmla="*/ 0 60000 65536"/>
              <a:gd name="T8" fmla="*/ 0 60000 65536"/>
              <a:gd name="T9" fmla="*/ 0 w 1222"/>
              <a:gd name="T10" fmla="*/ 0 h 1723"/>
              <a:gd name="T11" fmla="*/ 1222 w 1222"/>
              <a:gd name="T12" fmla="*/ 1723 h 17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2" h="1723">
                <a:moveTo>
                  <a:pt x="0" y="1723"/>
                </a:moveTo>
                <a:cubicBezTo>
                  <a:pt x="78" y="1586"/>
                  <a:pt x="265" y="1186"/>
                  <a:pt x="469" y="899"/>
                </a:cubicBezTo>
                <a:cubicBezTo>
                  <a:pt x="673" y="612"/>
                  <a:pt x="1065" y="187"/>
                  <a:pt x="1222" y="0"/>
                </a:cubicBezTo>
              </a:path>
            </a:pathLst>
          </a:custGeom>
          <a:noFill/>
          <a:ln w="25400">
            <a:solidFill>
              <a:srgbClr val="FF33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sl-SI"/>
          </a:p>
        </p:txBody>
      </p:sp>
      <p:sp>
        <p:nvSpPr>
          <p:cNvPr id="63519" name="Text Box 31"/>
          <p:cNvSpPr txBox="1">
            <a:spLocks noChangeArrowheads="1"/>
          </p:cNvSpPr>
          <p:nvPr/>
        </p:nvSpPr>
        <p:spPr bwMode="auto">
          <a:xfrm>
            <a:off x="7391400" y="3848100"/>
            <a:ext cx="10668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sl-SI" i="1">
                <a:solidFill>
                  <a:srgbClr val="FF3300"/>
                </a:solidFill>
                <a:latin typeface="Georgia" pitchFamily="18" charset="0"/>
              </a:rPr>
              <a:t>y=x-e</a:t>
            </a:r>
            <a:r>
              <a:rPr lang="sl-SI" i="1" baseline="30000">
                <a:solidFill>
                  <a:srgbClr val="FF3300"/>
                </a:solidFill>
                <a:latin typeface="Georgia" pitchFamily="18" charset="0"/>
              </a:rPr>
              <a:t>-x</a:t>
            </a:r>
          </a:p>
        </p:txBody>
      </p:sp>
      <p:sp>
        <p:nvSpPr>
          <p:cNvPr id="63520" name="Freeform 32"/>
          <p:cNvSpPr>
            <a:spLocks/>
          </p:cNvSpPr>
          <p:nvPr/>
        </p:nvSpPr>
        <p:spPr bwMode="auto">
          <a:xfrm>
            <a:off x="3962400" y="2463800"/>
            <a:ext cx="1828800" cy="900113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152" y="128"/>
              </a:cxn>
              <a:cxn ang="0">
                <a:pos x="1440" y="800"/>
              </a:cxn>
            </a:cxnLst>
            <a:rect l="0" t="0" r="r" b="b"/>
            <a:pathLst>
              <a:path w="1440" h="800">
                <a:moveTo>
                  <a:pt x="0" y="32"/>
                </a:moveTo>
                <a:cubicBezTo>
                  <a:pt x="456" y="16"/>
                  <a:pt x="912" y="0"/>
                  <a:pt x="1152" y="128"/>
                </a:cubicBezTo>
                <a:cubicBezTo>
                  <a:pt x="1392" y="256"/>
                  <a:pt x="1416" y="528"/>
                  <a:pt x="1440" y="800"/>
                </a:cubicBezTo>
              </a:path>
            </a:pathLst>
          </a:custGeom>
          <a:noFill/>
          <a:ln w="19050" cap="flat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63521" name="Text Box 33"/>
          <p:cNvSpPr txBox="1">
            <a:spLocks noChangeArrowheads="1"/>
          </p:cNvSpPr>
          <p:nvPr/>
        </p:nvSpPr>
        <p:spPr bwMode="auto">
          <a:xfrm>
            <a:off x="5181600" y="2112963"/>
            <a:ext cx="2971800" cy="401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evedemo na: 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x-e</a:t>
            </a:r>
            <a:r>
              <a:rPr lang="sl-SI" sz="2000" i="1" baseline="30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-x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</a:rPr>
              <a:t>=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63522" name="Line 34"/>
          <p:cNvSpPr>
            <a:spLocks noChangeShapeType="1"/>
          </p:cNvSpPr>
          <p:nvPr/>
        </p:nvSpPr>
        <p:spPr bwMode="auto">
          <a:xfrm>
            <a:off x="2085975" y="2895600"/>
            <a:ext cx="0" cy="685800"/>
          </a:xfrm>
          <a:prstGeom prst="lin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sl-SI"/>
          </a:p>
        </p:txBody>
      </p:sp>
      <p:sp>
        <p:nvSpPr>
          <p:cNvPr id="63523" name="Oval 35"/>
          <p:cNvSpPr>
            <a:spLocks noChangeArrowheads="1"/>
          </p:cNvSpPr>
          <p:nvPr/>
        </p:nvSpPr>
        <p:spPr bwMode="auto">
          <a:xfrm>
            <a:off x="2047875" y="3200400"/>
            <a:ext cx="76200" cy="76200"/>
          </a:xfrm>
          <a:prstGeom prst="ellipse">
            <a:avLst/>
          </a:prstGeom>
          <a:solidFill>
            <a:srgbClr val="FF33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sl-SI"/>
          </a:p>
        </p:txBody>
      </p:sp>
      <p:sp>
        <p:nvSpPr>
          <p:cNvPr id="63524" name="Oval 36"/>
          <p:cNvSpPr>
            <a:spLocks noChangeArrowheads="1"/>
          </p:cNvSpPr>
          <p:nvPr/>
        </p:nvSpPr>
        <p:spPr bwMode="auto">
          <a:xfrm>
            <a:off x="5962650" y="5410200"/>
            <a:ext cx="76200" cy="76200"/>
          </a:xfrm>
          <a:prstGeom prst="ellipse">
            <a:avLst/>
          </a:prstGeom>
          <a:solidFill>
            <a:srgbClr val="FF33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sl-SI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8" name="Rectangle 37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9" name="Rounded Rectangle 38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1" name="TextBox 40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LASTNOSTI  </a:t>
            </a: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ZVEZN</a:t>
            </a:r>
            <a:r>
              <a:rPr lang="en-US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IH</a:t>
            </a:r>
            <a:r>
              <a:rPr lang="sl-SI" sz="1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FUNKCIJ</a:t>
            </a:r>
          </a:p>
        </p:txBody>
      </p:sp>
      <p:sp>
        <p:nvSpPr>
          <p:cNvPr id="43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F31A55F-DA9A-4662-8B96-4E4685FDA11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54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12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63491" grpId="0"/>
      <p:bldP spid="63503" grpId="0" animBg="1"/>
      <p:bldP spid="63504" grpId="0" animBg="1"/>
      <p:bldP spid="63505" grpId="0"/>
      <p:bldP spid="63506" grpId="0"/>
      <p:bldP spid="63518" grpId="0" animBg="1"/>
      <p:bldP spid="63519" grpId="0"/>
      <p:bldP spid="63521" grpId="0"/>
      <p:bldP spid="63523" grpId="0" animBg="1"/>
      <p:bldP spid="6352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04800" y="533400"/>
            <a:ext cx="8534400" cy="5867400"/>
          </a:xfrm>
          <a:prstGeom prst="roundRect">
            <a:avLst>
              <a:gd name="adj" fmla="val 6568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81000" y="619125"/>
            <a:ext cx="4419600" cy="371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Iščemo ničlo funkcije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f(x)=x-e</a:t>
            </a:r>
            <a:r>
              <a:rPr lang="sl-SI" i="1" baseline="30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-x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7620000" cy="371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)=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-1,  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)=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1-1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/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e≈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0.63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torej ima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 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ni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člo na intervalu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[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,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]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685800" y="1508125"/>
            <a:ext cx="6400800" cy="371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0.5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)=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-0.106,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zato n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adaljujemo na intervalu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[0.5,1]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914400" y="2117725"/>
            <a:ext cx="6934200" cy="371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7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5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)=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277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,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zato n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adaljujemo na intervalu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[0.5,0.75]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1143000" y="2667000"/>
            <a:ext cx="6934200" cy="5873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62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)=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082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,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zato n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adaljujemo na intervalu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[0.5,0.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62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]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(ker iščemo rešitev na dve decimalki natančno, ni potrebno računati </a:t>
            </a:r>
            <a:r>
              <a:rPr lang="sl-SI" sz="1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</a:t>
            </a: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62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5</a:t>
            </a:r>
            <a:r>
              <a:rPr lang="sl-SI" sz="1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1447800" y="3473450"/>
            <a:ext cx="6934200" cy="371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0.5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6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)=-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11,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zato n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adaljujemo na intervalu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[0.5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6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,0.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62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]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1600200" y="4098925"/>
            <a:ext cx="6934200" cy="371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0.59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)=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35,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zato n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adaljujemo na intervalu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[0.5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6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,0.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59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]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1752600" y="4708525"/>
            <a:ext cx="6934200" cy="371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0.57</a:t>
            </a:r>
            <a:r>
              <a:rPr lang="sl-SI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)=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04,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zato n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adaljujemo na intervalu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[0.5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6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,0.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57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]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381000" y="5257800"/>
            <a:ext cx="8382000" cy="895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Prvi dve decimalki vseh števil na intervalu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[0.5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6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,0.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57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]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se ujemata,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zato lahko postopek bisekcije ustavimo in za približno rešitev vzamemo</a:t>
            </a:r>
            <a:r>
              <a:rPr lang="sl-SI" u="sng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i="1" u="sng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u="sng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=0.56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.</a:t>
            </a:r>
          </a:p>
          <a:p>
            <a:pPr>
              <a:defRPr/>
            </a:pP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</a:t>
            </a:r>
            <a:r>
              <a:rPr lang="sl-SI" sz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natančnejša rešitev je </a:t>
            </a:r>
            <a:r>
              <a:rPr lang="sl-SI" sz="12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sz="1200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 sz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= 0.5671432986 – računanje z bisekcijo bi zahtevalo še </a:t>
            </a:r>
            <a:r>
              <a:rPr lang="en-US" sz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dodatnih</a:t>
            </a:r>
            <a:r>
              <a:rPr lang="sl-SI" sz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25 korakov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2" name="Rectangle 11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3" name="Rounded Rectangle 12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LASTNOSTI</a:t>
            </a: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</a:t>
            </a:r>
            <a:r>
              <a:rPr lang="sl-SI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ZVEZN</a:t>
            </a:r>
            <a:r>
              <a:rPr lang="en-US" sz="1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IH</a:t>
            </a:r>
            <a:r>
              <a:rPr lang="sl-SI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FUNKCIJ</a:t>
            </a:r>
          </a:p>
        </p:txBody>
      </p:sp>
      <p:sp>
        <p:nvSpPr>
          <p:cNvPr id="1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98F69F0-F4B1-4147-B901-94451B0B5F2E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814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4514" grpId="0"/>
      <p:bldP spid="64515" grpId="0"/>
      <p:bldP spid="64516" grpId="0"/>
      <p:bldP spid="64517" grpId="0"/>
      <p:bldP spid="64518" grpId="0"/>
      <p:bldP spid="64519" grpId="0"/>
      <p:bldP spid="64520" grpId="0"/>
      <p:bldP spid="64521" grpId="0"/>
      <p:bldP spid="6452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Rectangle 2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4" name="Rounded Rectangle 3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LIMITE  IN  ZVEZNOST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95D5B7E-E2F1-4606-A033-30E0DFAA5888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56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4724400" y="2209800"/>
            <a:ext cx="4038600" cy="3368675"/>
            <a:chOff x="2976" y="1104"/>
            <a:chExt cx="2544" cy="2122"/>
          </a:xfrm>
        </p:grpSpPr>
        <p:pic>
          <p:nvPicPr>
            <p:cNvPr id="11" name="Picture 3" descr="F:\Predavanja Farmacija\ekstr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982" b="7143"/>
            <a:stretch>
              <a:fillRect/>
            </a:stretch>
          </p:blipFill>
          <p:spPr bwMode="auto">
            <a:xfrm>
              <a:off x="2976" y="1104"/>
              <a:ext cx="2544" cy="2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264" y="2496"/>
              <a:ext cx="0" cy="528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sl-SI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3264" y="2441"/>
              <a:ext cx="48" cy="48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sl-SI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3264" y="3028"/>
              <a:ext cx="48" cy="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sl-SI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168" y="2976"/>
              <a:ext cx="2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a</a:t>
              </a:r>
              <a:endParaRPr lang="en-GB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endParaRPr>
            </a:p>
          </p:txBody>
        </p:sp>
        <p:graphicFrame>
          <p:nvGraphicFramePr>
            <p:cNvPr id="16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3351953"/>
                </p:ext>
              </p:extLst>
            </p:nvPr>
          </p:nvGraphicFramePr>
          <p:xfrm>
            <a:off x="3929" y="2064"/>
            <a:ext cx="1134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50" name="Equation" r:id="rId4" imgW="1028520" imgH="203040" progId="Equation.DSMT4">
                    <p:embed/>
                  </p:oleObj>
                </mc:Choice>
                <mc:Fallback>
                  <p:oleObj name="Equation" r:id="rId4" imgW="10285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9" y="2064"/>
                          <a:ext cx="1134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381000" y="2209800"/>
            <a:ext cx="4054475" cy="3444875"/>
            <a:chOff x="192" y="1104"/>
            <a:chExt cx="2554" cy="2170"/>
          </a:xfrm>
        </p:grpSpPr>
        <p:pic>
          <p:nvPicPr>
            <p:cNvPr id="18" name="Picture 4" descr="F:\Predavanja Farmacija\ekstr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12" t="2856" r="16982"/>
            <a:stretch>
              <a:fillRect/>
            </a:stretch>
          </p:blipFill>
          <p:spPr bwMode="auto">
            <a:xfrm>
              <a:off x="192" y="1104"/>
              <a:ext cx="2554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Oval 6"/>
            <p:cNvSpPr>
              <a:spLocks noChangeArrowheads="1"/>
            </p:cNvSpPr>
            <p:nvPr/>
          </p:nvSpPr>
          <p:spPr bwMode="auto">
            <a:xfrm>
              <a:off x="2304" y="1440"/>
              <a:ext cx="48" cy="48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sl-SI"/>
            </a:p>
          </p:txBody>
        </p:sp>
        <p:sp>
          <p:nvSpPr>
            <p:cNvPr id="20" name="Oval 7"/>
            <p:cNvSpPr>
              <a:spLocks noChangeArrowheads="1"/>
            </p:cNvSpPr>
            <p:nvPr/>
          </p:nvSpPr>
          <p:spPr bwMode="auto">
            <a:xfrm>
              <a:off x="1776" y="2928"/>
              <a:ext cx="48" cy="48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sl-SI"/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672" y="2976"/>
              <a:ext cx="2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a</a:t>
              </a:r>
              <a:endParaRPr lang="en-GB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2208" y="2976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b</a:t>
              </a:r>
              <a:endParaRPr lang="en-GB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endParaRPr>
            </a:p>
          </p:txBody>
        </p:sp>
        <p:graphicFrame>
          <p:nvGraphicFramePr>
            <p:cNvPr id="23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3987463"/>
                </p:ext>
              </p:extLst>
            </p:nvPr>
          </p:nvGraphicFramePr>
          <p:xfrm>
            <a:off x="1022" y="1776"/>
            <a:ext cx="980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51" name="Equation" r:id="rId7" imgW="888840" imgH="203040" progId="Equation.DSMT4">
                    <p:embed/>
                  </p:oleObj>
                </mc:Choice>
                <mc:Fallback>
                  <p:oleObj name="Equation" r:id="rId7" imgW="88884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2" y="1776"/>
                          <a:ext cx="980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2016" y="1200"/>
              <a:ext cx="5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max</a:t>
              </a:r>
              <a:endParaRPr lang="en-GB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endParaRPr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1536" y="3024"/>
              <a:ext cx="4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min</a:t>
              </a:r>
              <a:endParaRPr lang="en-GB" sz="20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endParaRPr>
            </a:p>
          </p:txBody>
        </p:sp>
      </p:grp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1654629" y="762000"/>
            <a:ext cx="5105400" cy="708025"/>
          </a:xfrm>
          <a:prstGeom prst="rect">
            <a:avLst/>
          </a:prstGeom>
          <a:solidFill>
            <a:srgbClr val="FFFFCC"/>
          </a:solidFill>
          <a:ln w="19050" algn="ctr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Zvezna funkcija </a:t>
            </a:r>
            <a:r>
              <a:rPr lang="sl-SI" sz="2000" i="1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 f </a:t>
            </a:r>
            <a:r>
              <a:rPr 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: [</a:t>
            </a:r>
            <a:r>
              <a:rPr lang="en-US" sz="2000" i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a,b</a:t>
            </a:r>
            <a:r>
              <a:rPr 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Georgia" pitchFamily="18" charset="0"/>
              </a:rPr>
              <a:t>] </a:t>
            </a:r>
            <a:r>
              <a:rPr lang="sl-SI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Euclid Symbol"/>
              </a:rPr>
              <a:t></a:t>
            </a:r>
            <a:r>
              <a:rPr 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sym typeface="Mathematica1" pitchFamily="2" charset="2"/>
              </a:rPr>
              <a:t> </a:t>
            </a:r>
            <a:r>
              <a:rPr 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Euclid Extra"/>
              </a:rPr>
              <a:t></a:t>
            </a:r>
            <a:r>
              <a:rPr 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 </a:t>
            </a:r>
            <a:r>
              <a:rPr lang="sl-SI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 </a:t>
            </a:r>
            <a:r>
              <a:rPr lang="en-US" sz="20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zavzame</a:t>
            </a:r>
            <a:r>
              <a:rPr 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 </a:t>
            </a:r>
            <a:r>
              <a:rPr 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m</a:t>
            </a:r>
            <a:r>
              <a:rPr lang="sl-SI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ini</a:t>
            </a:r>
            <a:r>
              <a:rPr 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mum </a:t>
            </a:r>
            <a:r>
              <a:rPr lang="en-US" sz="2000" dirty="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in m</a:t>
            </a:r>
            <a:r>
              <a:rPr lang="sl-SI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aksimum</a:t>
            </a:r>
            <a:r>
              <a:rPr lang="en-US" sz="20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+mn-lt"/>
                <a:ea typeface="Arial Unicode MS" pitchFamily="34" charset="-128"/>
                <a:cs typeface="Arial Unicode MS" pitchFamily="34" charset="-128"/>
                <a:sym typeface="Mathematica1" pitchFamily="2" charset="2"/>
              </a:rPr>
              <a:t>.</a:t>
            </a:r>
            <a:endParaRPr lang="sl-SI" sz="2000" dirty="0">
              <a:solidFill>
                <a:srgbClr val="1F497D">
                  <a:lumMod val="60000"/>
                  <a:lumOff val="40000"/>
                </a:srgbClr>
              </a:solidFill>
              <a:latin typeface="+mn-lt"/>
              <a:ea typeface="Arial Unicode MS" pitchFamily="34" charset="-128"/>
              <a:cs typeface="Arial Unicode MS" pitchFamily="34" charset="-128"/>
              <a:sym typeface="Mathematica1" pitchFamily="2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LASTNOSTI</a:t>
            </a:r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</a:t>
            </a:r>
            <a:r>
              <a:rPr lang="sl-SI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ZVEZN</a:t>
            </a:r>
            <a:r>
              <a:rPr lang="en-US" sz="1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IH</a:t>
            </a:r>
            <a:r>
              <a:rPr lang="sl-SI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FUNKCIJ</a:t>
            </a:r>
          </a:p>
        </p:txBody>
      </p:sp>
    </p:spTree>
    <p:extLst>
      <p:ext uri="{BB962C8B-B14F-4D97-AF65-F5344CB8AC3E}">
        <p14:creationId xmlns:p14="http://schemas.microsoft.com/office/powerpoint/2010/main" val="249102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04800" y="2971800"/>
            <a:ext cx="8458200" cy="3276600"/>
          </a:xfrm>
          <a:prstGeom prst="roundRect">
            <a:avLst>
              <a:gd name="adj" fmla="val 5170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7" name="Rounded Rectangle 16"/>
          <p:cNvSpPr/>
          <p:nvPr/>
        </p:nvSpPr>
        <p:spPr>
          <a:xfrm>
            <a:off x="304800" y="533400"/>
            <a:ext cx="8458200" cy="2209800"/>
          </a:xfrm>
          <a:prstGeom prst="roundRect">
            <a:avLst>
              <a:gd name="adj" fmla="val 5170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ŠTEVILA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PRIBLIŽNO RAČUNANJE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58EBE33-79DF-4C4A-8157-5CC04315452A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95288" y="609600"/>
            <a:ext cx="8291512" cy="6778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 titracijo smo </a:t>
            </a:r>
            <a:r>
              <a:rPr lang="en-US" sz="19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25 cm</a:t>
            </a:r>
            <a:r>
              <a:rPr lang="en-US" sz="19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3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raztopine NaOH nevtralizirali z </a:t>
            </a:r>
            <a:r>
              <a:rPr lang="en-US" sz="19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12.21 cm</a:t>
            </a:r>
            <a:r>
              <a:rPr lang="en-US" sz="19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3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raztopine HCl. Izra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čunaj koncentracijo NaOH, če je koncentracija HCl </a:t>
            </a:r>
            <a:r>
              <a:rPr lang="sl-SI" sz="19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0.094</a:t>
            </a:r>
            <a:r>
              <a:rPr lang="en-US" sz="19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</a:t>
            </a:r>
            <a:r>
              <a:rPr lang="sl-SI" sz="19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mol</a:t>
            </a:r>
            <a:r>
              <a:rPr lang="en-US" sz="19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/dm</a:t>
            </a:r>
            <a:r>
              <a:rPr lang="en-US" sz="1900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3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.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62000" y="1447800"/>
            <a:ext cx="4357688" cy="3698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c</a:t>
            </a:r>
            <a:r>
              <a:rPr lang="en-US" sz="12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</a:t>
            </a:r>
            <a:r>
              <a:rPr lang="en-US" sz="12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(12.21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x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0.0942)/25.00</a:t>
            </a:r>
            <a:r>
              <a:rPr lang="en-US" sz="12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=</a:t>
            </a:r>
            <a:r>
              <a:rPr lang="en-US" sz="12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0.04600728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95288" y="2057400"/>
            <a:ext cx="7272337" cy="3968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Upo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števamo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tri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značiln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mest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sl-SI" u="sng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sz="1200" u="sng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u="sng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US" sz="1200" u="sng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u="sng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0.0460 </a:t>
            </a:r>
            <a:r>
              <a:rPr lang="sl-SI" sz="1900" u="sng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mol</a:t>
            </a:r>
            <a:r>
              <a:rPr lang="en-US" sz="1900" u="sng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/dm</a:t>
            </a:r>
            <a:r>
              <a:rPr lang="en-US" sz="1900" u="sng" baseline="30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3</a:t>
            </a:r>
            <a:r>
              <a:rPr lang="en-US" u="sng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endParaRPr lang="sl-SI" u="sng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95288" y="3048000"/>
            <a:ext cx="8215312" cy="1200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Koliko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železa nastane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se pri redukcijski reakciji </a:t>
            </a:r>
            <a:endParaRPr lang="en-US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Fe</a:t>
            </a:r>
            <a:r>
              <a:rPr lang="sl-SI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O</a:t>
            </a:r>
            <a:r>
              <a:rPr lang="sl-SI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3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+ 3 CO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sym typeface="Mathematica1" pitchFamily="2" charset="2"/>
              </a:rPr>
              <a:t> 2 Fe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sym typeface="Mathematica1" pitchFamily="2" charset="2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sym typeface="Mathematica1" pitchFamily="2" charset="2"/>
              </a:rPr>
              <a:t>+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sym typeface="Mathematica1" pitchFamily="2" charset="2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sym typeface="Mathematica1" pitchFamily="2" charset="2"/>
              </a:rPr>
              <a:t>3 CO</a:t>
            </a:r>
            <a:r>
              <a:rPr lang="en-US" baseline="-25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sym typeface="Mathematica1" pitchFamily="2" charset="2"/>
              </a:rPr>
              <a:t>2</a:t>
            </a:r>
            <a:endParaRPr lang="sl-SI" baseline="-250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sym typeface="Mathematica1" pitchFamily="2" charset="2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porabi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503 g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ogljikovega monoksida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?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(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Fe 55.85 g/mol, CO 28.01 g/mol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927225" y="4506913"/>
            <a:ext cx="5616575" cy="36988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m = 503/28.01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x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2/3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x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55.85 = 668.634412</a:t>
            </a:r>
            <a:endParaRPr lang="sl-SI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00050" y="5105400"/>
            <a:ext cx="8286750" cy="6461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Števila molekul, ki nastopajo v reakciji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sym typeface="Mathematica1" pitchFamily="2" charset="2"/>
              </a:rPr>
              <a:t>2 Fe,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3 CO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) so cela, tj. to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čna, zato štejemo, da je število značilnih decimalk neskončno.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440113" y="5791200"/>
            <a:ext cx="1512887" cy="3698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u="sng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m =  66</a:t>
            </a:r>
            <a:r>
              <a:rPr lang="sl-SI" u="sng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9 g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181600" y="1447800"/>
            <a:ext cx="3200400" cy="70961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(12.215 </a:t>
            </a:r>
            <a:r>
              <a:rPr lang="en-US" sz="1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x </a:t>
            </a: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0.09425)/24.995=0.046059761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(12.205 </a:t>
            </a:r>
            <a:r>
              <a:rPr lang="en-US" sz="1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x </a:t>
            </a:r>
            <a:r>
              <a:rPr lang="en-US" sz="1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0.09415)/25.005=0.045954839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12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ŠTEVILA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sl-SI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REALNA ŠTEVILA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99B402E-27CF-4193-9E2C-2E2594FBF8CC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9" name="Rounded Rectangle 8"/>
          <p:cNvSpPr/>
          <p:nvPr/>
        </p:nvSpPr>
        <p:spPr>
          <a:xfrm>
            <a:off x="192088" y="381000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957513" y="457200"/>
            <a:ext cx="2376487" cy="461963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</a:t>
            </a:r>
            <a:r>
              <a:rPr lang="sl-SI" sz="24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EALNA ŠTEVILA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8137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Realna števila so vsa (končna in neskončna) decimalna števila.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447800" y="3048000"/>
            <a:ext cx="723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Nekatera realna števila (npr. koreni, števili </a:t>
            </a:r>
            <a:r>
              <a:rPr lang="el-GR" sz="1600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π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in 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e ...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)</a:t>
            </a:r>
            <a:r>
              <a:rPr lang="sl-SI" sz="1600" i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so podana implicitno in z njimi lahko včasih računamo točno, brez zaokroževanja (npr.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√2</a:t>
            </a:r>
            <a:r>
              <a:rPr lang="en-US" sz="1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 </a:t>
            </a:r>
            <a:r>
              <a:rPr lang="sl-SI" baseline="10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x</a:t>
            </a:r>
            <a:r>
              <a:rPr lang="en-US" sz="1050" baseline="10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√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3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=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√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6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, vendar pa </a:t>
            </a:r>
            <a:r>
              <a:rPr lang="sl-SI" sz="16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Lucida Sans Unicode" pitchFamily="34" charset="0"/>
              </a:rPr>
              <a:t>√2</a:t>
            </a:r>
            <a:r>
              <a:rPr lang="en-US" sz="12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Lucida Sans Unicode" pitchFamily="34" charset="0"/>
              </a:rPr>
              <a:t>+</a:t>
            </a:r>
            <a:r>
              <a:rPr lang="sl-SI" sz="16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Lucida Sans Unicode" pitchFamily="34" charset="0"/>
              </a:rPr>
              <a:t>√</a:t>
            </a:r>
            <a:r>
              <a:rPr lang="en-US" sz="160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cs typeface="Lucida Sans Unicode" pitchFamily="34" charset="0"/>
              </a:rPr>
              <a:t>3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nima nobenega preprostej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Lucida Sans Unicode" pitchFamily="34" charset="0"/>
              </a:rPr>
              <a:t>šega zapisa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)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  <a:endParaRPr lang="en-GB" sz="16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95288" y="4495800"/>
            <a:ext cx="82915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Če na premici izberemo enotsko dolžino, lahko množico točk premice enačimo z množico realnih števil 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ℝ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 Tako dobimo </a:t>
            </a:r>
            <a:r>
              <a:rPr lang="sl-SI">
                <a:solidFill>
                  <a:srgbClr val="FF0000"/>
                </a:solidFill>
                <a:latin typeface="+mn-lt"/>
              </a:rPr>
              <a:t>številsko premico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539750" y="5357813"/>
            <a:ext cx="7632700" cy="450850"/>
            <a:chOff x="340" y="3534"/>
            <a:chExt cx="4808" cy="284"/>
          </a:xfrm>
        </p:grpSpPr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340" y="3581"/>
              <a:ext cx="4808" cy="0"/>
            </a:xfrm>
            <a:prstGeom prst="line">
              <a:avLst/>
            </a:prstGeom>
            <a:noFill/>
            <a:ln w="15875">
              <a:solidFill>
                <a:schemeClr val="accent1"/>
              </a:solidFill>
              <a:round/>
              <a:headEnd/>
              <a:tailEnd type="arrow" w="med" len="med"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2426" y="3535"/>
              <a:ext cx="0" cy="91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2789" y="3535"/>
              <a:ext cx="0" cy="91"/>
            </a:xfrm>
            <a:prstGeom prst="line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2346" y="3626"/>
              <a:ext cx="771" cy="192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sl-SI" sz="14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0           1</a:t>
              </a: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3152" y="3535"/>
              <a:ext cx="0" cy="9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3515" y="3535"/>
              <a:ext cx="0" cy="9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3878" y="3535"/>
              <a:ext cx="0" cy="9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1338" y="3535"/>
              <a:ext cx="0" cy="9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>
              <a:off x="1701" y="3535"/>
              <a:ext cx="0" cy="9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2064" y="3535"/>
              <a:ext cx="0" cy="9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4241" y="3535"/>
              <a:ext cx="0" cy="9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4604" y="3535"/>
              <a:ext cx="0" cy="9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>
              <a:off x="4967" y="3535"/>
              <a:ext cx="0" cy="9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612" y="3534"/>
              <a:ext cx="0" cy="9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sp>
          <p:nvSpPr>
            <p:cNvPr id="29" name="Line 21"/>
            <p:cNvSpPr>
              <a:spLocks noChangeShapeType="1"/>
            </p:cNvSpPr>
            <p:nvPr/>
          </p:nvSpPr>
          <p:spPr bwMode="auto">
            <a:xfrm>
              <a:off x="975" y="3535"/>
              <a:ext cx="0" cy="9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sl-SI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</p:grp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3810000" y="5867400"/>
            <a:ext cx="4800600" cy="3365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(pravimo tudi, da smo 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na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premic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 vpeljali 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koordinat</a:t>
            </a: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381000" y="1676400"/>
            <a:ext cx="822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>
                <a:solidFill>
                  <a:srgbClr val="558ED5"/>
                </a:solidFill>
                <a:latin typeface="Calibri" pitchFamily="34" charset="0"/>
              </a:rPr>
              <a:t>Realna števila so teoretični konstrukt, ki nam omogoča, da točno izrazimo vse količine. </a:t>
            </a:r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381000" y="2209800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558ED5"/>
                </a:solidFill>
                <a:latin typeface="Calibri" pitchFamily="34" charset="0"/>
              </a:rPr>
              <a:t>V </a:t>
            </a:r>
            <a:r>
              <a:rPr lang="en-US" dirty="0" err="1">
                <a:solidFill>
                  <a:srgbClr val="558ED5"/>
                </a:solidFill>
                <a:latin typeface="Calibri" pitchFamily="34" charset="0"/>
              </a:rPr>
              <a:t>splo</a:t>
            </a:r>
            <a:r>
              <a:rPr lang="sl-SI" dirty="0" err="1">
                <a:solidFill>
                  <a:srgbClr val="558ED5"/>
                </a:solidFill>
                <a:latin typeface="Calibri" pitchFamily="34" charset="0"/>
              </a:rPr>
              <a:t>šnem</a:t>
            </a:r>
            <a:r>
              <a:rPr lang="sl-SI" dirty="0">
                <a:solidFill>
                  <a:srgbClr val="558ED5"/>
                </a:solidFill>
                <a:latin typeface="Calibri" pitchFamily="34" charset="0"/>
              </a:rPr>
              <a:t> ni mogoče podati neskončnega zaporedja decimalk, zato </a:t>
            </a:r>
            <a:r>
              <a:rPr lang="sl-SI" dirty="0" smtClean="0">
                <a:solidFill>
                  <a:srgbClr val="558ED5"/>
                </a:solidFill>
                <a:latin typeface="Calibri" pitchFamily="34" charset="0"/>
              </a:rPr>
              <a:t>v praksi zapis </a:t>
            </a:r>
            <a:r>
              <a:rPr lang="sl-SI" dirty="0">
                <a:solidFill>
                  <a:srgbClr val="558ED5"/>
                </a:solidFill>
                <a:latin typeface="Calibri" pitchFamily="34" charset="0"/>
              </a:rPr>
              <a:t>in računanje z realnimi števili slonita na približkih in zaokroževanju.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1" name="Rectangle 110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2" name="Rounded Rectangle 111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4" name="TextBox 113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PODAJANJE FUNKCIJ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6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B40D67-69BB-4C6A-AC7E-DF7D95F93EF5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7" name="Text Box 2"/>
          <p:cNvSpPr txBox="1">
            <a:spLocks noChangeArrowheads="1"/>
          </p:cNvSpPr>
          <p:nvPr/>
        </p:nvSpPr>
        <p:spPr bwMode="auto">
          <a:xfrm>
            <a:off x="2133600" y="457200"/>
            <a:ext cx="3962400" cy="461963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l-SI" sz="24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PODAJANJE FUNKCIJ</a:t>
            </a:r>
          </a:p>
        </p:txBody>
      </p:sp>
      <p:sp>
        <p:nvSpPr>
          <p:cNvPr id="118" name="Text Box 2"/>
          <p:cNvSpPr txBox="1">
            <a:spLocks noChangeArrowheads="1"/>
          </p:cNvSpPr>
          <p:nvPr/>
        </p:nvSpPr>
        <p:spPr bwMode="auto">
          <a:xfrm>
            <a:off x="609600" y="2133600"/>
            <a:ext cx="7543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2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  </a:t>
            </a:r>
            <a:r>
              <a:rPr lang="en-US" sz="2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x</a:t>
            </a:r>
            <a:r>
              <a:rPr lang="sl-SI" sz="2400">
                <a:solidFill>
                  <a:schemeClr val="tx2">
                    <a:lumMod val="60000"/>
                    <a:lumOff val="40000"/>
                  </a:schemeClr>
                </a:solidFill>
                <a:sym typeface="Mathematica1Mono"/>
              </a:rPr>
              <a:t> </a:t>
            </a:r>
            <a:r>
              <a:rPr lang="sl-SI" sz="2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A  </a:t>
            </a:r>
            <a:r>
              <a:rPr lang="sl-SI" sz="2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je</a:t>
            </a:r>
            <a:r>
              <a:rPr lang="sl-SI" sz="2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+mn-lt"/>
              </a:rPr>
              <a:t>argument</a:t>
            </a:r>
            <a:r>
              <a:rPr lang="en-US" sz="2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</a:t>
            </a:r>
            <a:r>
              <a:rPr lang="sl-SI" sz="2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</a:t>
            </a:r>
            <a:r>
              <a:rPr lang="sl-SI" sz="2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f(x)</a:t>
            </a:r>
            <a:r>
              <a:rPr lang="sl-SI" sz="2400">
                <a:solidFill>
                  <a:schemeClr val="tx2">
                    <a:lumMod val="60000"/>
                    <a:lumOff val="40000"/>
                  </a:schemeClr>
                </a:solidFill>
                <a:sym typeface="Mathematica1Mono"/>
              </a:rPr>
              <a:t> </a:t>
            </a:r>
            <a:r>
              <a:rPr lang="sl-SI" sz="24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B</a:t>
            </a:r>
            <a:r>
              <a:rPr lang="sl-SI" sz="2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je </a:t>
            </a:r>
            <a:r>
              <a:rPr lang="sl-SI" sz="2400">
                <a:solidFill>
                  <a:srgbClr val="FF0000"/>
                </a:solidFill>
                <a:latin typeface="+mn-lt"/>
              </a:rPr>
              <a:t>funkcijska vrednost</a:t>
            </a:r>
            <a:r>
              <a:rPr lang="sl-SI" sz="2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 </a:t>
            </a:r>
          </a:p>
        </p:txBody>
      </p:sp>
      <p:sp>
        <p:nvSpPr>
          <p:cNvPr id="119" name="Text Box 3"/>
          <p:cNvSpPr txBox="1">
            <a:spLocks noChangeArrowheads="1"/>
          </p:cNvSpPr>
          <p:nvPr/>
        </p:nvSpPr>
        <p:spPr bwMode="auto">
          <a:xfrm>
            <a:off x="838200" y="1447800"/>
            <a:ext cx="640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sl-SI" sz="28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: A </a:t>
            </a:r>
            <a:r>
              <a:rPr lang="sl-SI" sz="28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  <a:sym typeface="Euclid Symbol"/>
              </a:rPr>
              <a:t></a:t>
            </a:r>
            <a:r>
              <a:rPr lang="sl-SI" sz="28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sl-SI" sz="28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B          </a:t>
            </a:r>
            <a:r>
              <a:rPr lang="en-US" sz="28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sl-SI" sz="28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: x </a:t>
            </a:r>
            <a:r>
              <a:rPr lang="sl-SI" sz="28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ea typeface="Arial Unicode MS" pitchFamily="34" charset="-128"/>
                <a:cs typeface="Arial Unicode MS" pitchFamily="34" charset="-128"/>
              </a:rPr>
              <a:t>↦</a:t>
            </a:r>
            <a:r>
              <a:rPr lang="sl-SI" sz="28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 </a:t>
            </a:r>
            <a:r>
              <a:rPr lang="sl-SI" sz="28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en-US" sz="28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(x)</a:t>
            </a:r>
            <a:endParaRPr lang="en-GB" sz="2800" i="1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20" name="Object 4"/>
          <p:cNvGraphicFramePr>
            <a:graphicFrameLocks noChangeAspect="1"/>
          </p:cNvGraphicFramePr>
          <p:nvPr/>
        </p:nvGraphicFramePr>
        <p:xfrm>
          <a:off x="4724400" y="5105400"/>
          <a:ext cx="2613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" imgW="39853800" imgH="6485400" progId="Equation.DSMT4">
                  <p:embed/>
                </p:oleObj>
              </mc:Choice>
              <mc:Fallback>
                <p:oleObj name="Equation" r:id="rId3" imgW="39853800" imgH="6485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105400"/>
                        <a:ext cx="26130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Text Box 5"/>
          <p:cNvSpPr txBox="1">
            <a:spLocks noChangeArrowheads="1"/>
          </p:cNvSpPr>
          <p:nvPr/>
        </p:nvSpPr>
        <p:spPr bwMode="auto">
          <a:xfrm>
            <a:off x="304800" y="3733800"/>
            <a:ext cx="84582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Glavna operacija na funkcijah je </a:t>
            </a:r>
            <a:r>
              <a:rPr lang="sl-SI" sz="2000">
                <a:solidFill>
                  <a:srgbClr val="FF0000"/>
                </a:solidFill>
                <a:latin typeface="+mn-lt"/>
              </a:rPr>
              <a:t>sestavljanje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Funkciji 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in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g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lahko sestavimo, če so vrednosti 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vsebovane med argumenti </a:t>
            </a: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g</a:t>
            </a:r>
            <a:r>
              <a:rPr lang="sl-SI" sz="20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.</a:t>
            </a:r>
            <a:endParaRPr lang="en-GB" sz="20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22" name="Text Box 6"/>
          <p:cNvSpPr txBox="1">
            <a:spLocks noChangeArrowheads="1"/>
          </p:cNvSpPr>
          <p:nvPr/>
        </p:nvSpPr>
        <p:spPr bwMode="auto">
          <a:xfrm>
            <a:off x="304800" y="2971800"/>
            <a:ext cx="8534400" cy="430213"/>
          </a:xfrm>
          <a:prstGeom prst="rect">
            <a:avLst/>
          </a:prstGeom>
          <a:noFill/>
          <a:ln w="1587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2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Funkcija je </a:t>
            </a:r>
            <a:r>
              <a:rPr lang="sl-SI" sz="2200" u="sng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pravilo</a:t>
            </a:r>
            <a:r>
              <a:rPr lang="sl-SI" sz="2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, ki </a:t>
            </a:r>
            <a:r>
              <a:rPr lang="sl-SI" sz="2200" u="sng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vsakemu</a:t>
            </a:r>
            <a:r>
              <a:rPr lang="sl-SI" sz="2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argumentu priredi </a:t>
            </a:r>
            <a:r>
              <a:rPr lang="sl-SI" sz="2200" u="sng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eno</a:t>
            </a:r>
            <a:r>
              <a:rPr lang="sl-SI" sz="2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funkcijsko vrednost.</a:t>
            </a:r>
          </a:p>
        </p:txBody>
      </p:sp>
      <p:grpSp>
        <p:nvGrpSpPr>
          <p:cNvPr id="2" name="Group 130"/>
          <p:cNvGrpSpPr>
            <a:grpSpLocks/>
          </p:cNvGrpSpPr>
          <p:nvPr/>
        </p:nvGrpSpPr>
        <p:grpSpPr bwMode="auto">
          <a:xfrm>
            <a:off x="1114425" y="4922838"/>
            <a:ext cx="1981200" cy="674687"/>
            <a:chOff x="1752600" y="4724400"/>
            <a:chExt cx="1981200" cy="675620"/>
          </a:xfrm>
        </p:grpSpPr>
        <p:sp>
          <p:nvSpPr>
            <p:cNvPr id="123" name="Text Box 3"/>
            <p:cNvSpPr txBox="1">
              <a:spLocks noChangeArrowheads="1"/>
            </p:cNvSpPr>
            <p:nvPr/>
          </p:nvSpPr>
          <p:spPr bwMode="auto">
            <a:xfrm>
              <a:off x="1752600" y="4877011"/>
              <a:ext cx="1981200" cy="523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sl-SI" sz="28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 A           B </a:t>
              </a:r>
              <a:endParaRPr lang="en-GB" sz="28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endParaRPr>
            </a:p>
          </p:txBody>
        </p:sp>
        <p:cxnSp>
          <p:nvCxnSpPr>
            <p:cNvPr id="126" name="Straight Arrow Connector 125"/>
            <p:cNvCxnSpPr/>
            <p:nvPr/>
          </p:nvCxnSpPr>
          <p:spPr>
            <a:xfrm>
              <a:off x="2247900" y="5153618"/>
              <a:ext cx="838200" cy="1589"/>
            </a:xfrm>
            <a:prstGeom prst="straightConnector1">
              <a:avLst/>
            </a:prstGeom>
            <a:ln w="158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126"/>
            <p:cNvSpPr/>
            <p:nvPr/>
          </p:nvSpPr>
          <p:spPr>
            <a:xfrm>
              <a:off x="2495550" y="4724400"/>
              <a:ext cx="269875" cy="4006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f</a:t>
              </a:r>
              <a:endParaRPr lang="sl-SI" sz="2000"/>
            </a:p>
          </p:txBody>
        </p:sp>
      </p:grpSp>
      <p:grpSp>
        <p:nvGrpSpPr>
          <p:cNvPr id="3" name="Group 131"/>
          <p:cNvGrpSpPr>
            <a:grpSpLocks/>
          </p:cNvGrpSpPr>
          <p:nvPr/>
        </p:nvGrpSpPr>
        <p:grpSpPr bwMode="auto">
          <a:xfrm>
            <a:off x="2286000" y="4922838"/>
            <a:ext cx="1981200" cy="674687"/>
            <a:chOff x="3352800" y="4724400"/>
            <a:chExt cx="1981200" cy="675620"/>
          </a:xfrm>
        </p:grpSpPr>
        <p:sp>
          <p:nvSpPr>
            <p:cNvPr id="128" name="Text Box 3"/>
            <p:cNvSpPr txBox="1">
              <a:spLocks noChangeArrowheads="1"/>
            </p:cNvSpPr>
            <p:nvPr/>
          </p:nvSpPr>
          <p:spPr bwMode="auto">
            <a:xfrm>
              <a:off x="3352800" y="4877011"/>
              <a:ext cx="1981200" cy="523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sl-SI" sz="2800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 B           C </a:t>
              </a:r>
              <a:endParaRPr lang="en-GB" sz="28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endParaRPr>
            </a:p>
          </p:txBody>
        </p:sp>
        <p:cxnSp>
          <p:nvCxnSpPr>
            <p:cNvPr id="129" name="Straight Arrow Connector 128"/>
            <p:cNvCxnSpPr/>
            <p:nvPr/>
          </p:nvCxnSpPr>
          <p:spPr>
            <a:xfrm>
              <a:off x="3848100" y="5153618"/>
              <a:ext cx="838200" cy="1589"/>
            </a:xfrm>
            <a:prstGeom prst="straightConnector1">
              <a:avLst/>
            </a:prstGeom>
            <a:ln w="15875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ectangle 129"/>
            <p:cNvSpPr/>
            <p:nvPr/>
          </p:nvSpPr>
          <p:spPr>
            <a:xfrm>
              <a:off x="4095750" y="4724400"/>
              <a:ext cx="315913" cy="3688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sl-SI" i="1">
                  <a:solidFill>
                    <a:schemeClr val="tx2">
                      <a:lumMod val="60000"/>
                      <a:lumOff val="40000"/>
                    </a:schemeClr>
                  </a:solidFill>
                  <a:latin typeface="Georgia" pitchFamily="18" charset="0"/>
                </a:rPr>
                <a:t>g</a:t>
              </a:r>
              <a:endParaRPr lang="sl-SI"/>
            </a:p>
          </p:txBody>
        </p:sp>
      </p:grpSp>
      <p:sp>
        <p:nvSpPr>
          <p:cNvPr id="133" name="Rectangle 132"/>
          <p:cNvSpPr/>
          <p:nvPr/>
        </p:nvSpPr>
        <p:spPr>
          <a:xfrm>
            <a:off x="2286000" y="5772150"/>
            <a:ext cx="5492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l-SI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g</a:t>
            </a:r>
            <a:r>
              <a:rPr lang="sl-SI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3"/>
              </a:rPr>
              <a:t></a:t>
            </a:r>
            <a:r>
              <a:rPr lang="sl-SI" sz="140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  <a:sym typeface="Mathematica3"/>
              </a:rPr>
              <a:t> </a:t>
            </a:r>
            <a:r>
              <a:rPr lang="en-US" sz="2000" i="1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f</a:t>
            </a:r>
            <a:endParaRPr lang="sl-SI" sz="2000"/>
          </a:p>
        </p:txBody>
      </p:sp>
      <p:sp>
        <p:nvSpPr>
          <p:cNvPr id="134" name="Freeform 133"/>
          <p:cNvSpPr/>
          <p:nvPr/>
        </p:nvSpPr>
        <p:spPr>
          <a:xfrm>
            <a:off x="1495425" y="5527675"/>
            <a:ext cx="2152650" cy="296863"/>
          </a:xfrm>
          <a:custGeom>
            <a:avLst/>
            <a:gdLst>
              <a:gd name="connsiteX0" fmla="*/ 0 w 2213811"/>
              <a:gd name="connsiteY0" fmla="*/ 48127 h 296779"/>
              <a:gd name="connsiteX1" fmla="*/ 1126156 w 2213811"/>
              <a:gd name="connsiteY1" fmla="*/ 288758 h 296779"/>
              <a:gd name="connsiteX2" fmla="*/ 2213811 w 2213811"/>
              <a:gd name="connsiteY2" fmla="*/ 0 h 29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3811" h="296779">
                <a:moveTo>
                  <a:pt x="0" y="48127"/>
                </a:moveTo>
                <a:cubicBezTo>
                  <a:pt x="378594" y="172453"/>
                  <a:pt x="757188" y="296779"/>
                  <a:pt x="1126156" y="288758"/>
                </a:cubicBezTo>
                <a:cubicBezTo>
                  <a:pt x="1495124" y="280737"/>
                  <a:pt x="1854467" y="140368"/>
                  <a:pt x="2213811" y="0"/>
                </a:cubicBezTo>
              </a:path>
            </a:pathLst>
          </a:custGeom>
          <a:ln w="158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25" name="TextBox 24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8" grpId="0"/>
      <p:bldP spid="119" grpId="0"/>
      <p:bldP spid="121" grpId="0"/>
      <p:bldP spid="122" grpId="0" animBg="1"/>
      <p:bldP spid="1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81000" y="52070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Angle</a:t>
            </a:r>
            <a:r>
              <a:rPr lang="sl-SI" sz="1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ška 1. liga 2005-2006</a:t>
            </a:r>
            <a:endParaRPr lang="en-GB" sz="160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44488" y="544513"/>
            <a:ext cx="4608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TABELIRANE </a:t>
            </a:r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FUNKCIJ</a:t>
            </a:r>
            <a:r>
              <a:rPr lang="sl-SI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</a:t>
            </a:r>
          </a:p>
        </p:txBody>
      </p:sp>
      <p:graphicFrame>
        <p:nvGraphicFramePr>
          <p:cNvPr id="26733" name="Group 109"/>
          <p:cNvGraphicFramePr>
            <a:graphicFrameLocks noGrp="1"/>
          </p:cNvGraphicFramePr>
          <p:nvPr/>
        </p:nvGraphicFramePr>
        <p:xfrm>
          <a:off x="381000" y="1020763"/>
          <a:ext cx="1600200" cy="4160520"/>
        </p:xfrm>
        <a:graphic>
          <a:graphicData uri="http://schemas.openxmlformats.org/drawingml/2006/table">
            <a:tbl>
              <a:tblPr/>
              <a:tblGrid>
                <a:gridCol w="1066800"/>
                <a:gridCol w="533400"/>
              </a:tblGrid>
              <a:tr h="18868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Premier League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Final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8868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Chelsea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868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Arsenal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868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Manchester United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868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Everton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868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Liverpool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868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Bolton Wanderers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868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Middlesbrough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868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Manc</a:t>
                      </a:r>
                      <a:r>
                        <a:rPr kumimoji="0" lang="sl-SI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ester City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868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Tottenham Hotspur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868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Aston Villa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868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Charlton Athletic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868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Birmingham City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868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Fulham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868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Newcastle United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868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Blackburn Rovers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868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Portsmouth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868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West Bromwich Albion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868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Crystal Palace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88686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Norwich City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Southampton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17" name="Rectangle 11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8" name="Rectangle 117"/>
          <p:cNvSpPr/>
          <p:nvPr/>
        </p:nvSpPr>
        <p:spPr>
          <a:xfrm>
            <a:off x="0" y="6553200"/>
            <a:ext cx="9144000" cy="29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19" name="Rounded Rectangle 118"/>
          <p:cNvSpPr/>
          <p:nvPr/>
        </p:nvSpPr>
        <p:spPr>
          <a:xfrm>
            <a:off x="192088" y="390525"/>
            <a:ext cx="8763000" cy="6096000"/>
          </a:xfrm>
          <a:prstGeom prst="roundRect">
            <a:avLst>
              <a:gd name="adj" fmla="val 3301"/>
            </a:avLst>
          </a:prstGeom>
          <a:noFill/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21" name="TextBox 120"/>
          <p:cNvSpPr txBox="1"/>
          <p:nvPr/>
        </p:nvSpPr>
        <p:spPr>
          <a:xfrm>
            <a:off x="0" y="0"/>
            <a:ext cx="2209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FUNKCIJE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715000" y="0"/>
            <a:ext cx="3429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PODAJANJE FUNKCIJ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3" name="Slide Number Placeholder 8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462C226-43A4-48BF-9E03-6A7CCFDFBB6F}" type="slidenum"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" name="Group 233"/>
          <p:cNvGrpSpPr>
            <a:grpSpLocks/>
          </p:cNvGrpSpPr>
          <p:nvPr/>
        </p:nvGrpSpPr>
        <p:grpSpPr bwMode="auto">
          <a:xfrm>
            <a:off x="2209800" y="1762125"/>
            <a:ext cx="2735263" cy="4257675"/>
            <a:chOff x="2209800" y="990600"/>
            <a:chExt cx="2736000" cy="4257020"/>
          </a:xfrm>
        </p:grpSpPr>
        <p:sp>
          <p:nvSpPr>
            <p:cNvPr id="26627" name="Rectangle 3"/>
            <p:cNvSpPr>
              <a:spLocks noChangeArrowheads="1"/>
            </p:cNvSpPr>
            <p:nvPr/>
          </p:nvSpPr>
          <p:spPr bwMode="auto">
            <a:xfrm>
              <a:off x="2667123" y="4723826"/>
              <a:ext cx="1829293" cy="523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40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Topnost  kisika v vodi pri tlaku 760 mmHg</a:t>
              </a:r>
              <a:endParaRPr lang="en-GB" sz="14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  <p:grpSp>
          <p:nvGrpSpPr>
            <p:cNvPr id="3" name="Group 232"/>
            <p:cNvGrpSpPr>
              <a:grpSpLocks/>
            </p:cNvGrpSpPr>
            <p:nvPr/>
          </p:nvGrpSpPr>
          <p:grpSpPr bwMode="auto">
            <a:xfrm>
              <a:off x="2209800" y="990600"/>
              <a:ext cx="2736000" cy="3581400"/>
              <a:chOff x="2209800" y="990600"/>
              <a:chExt cx="2736000" cy="3581400"/>
            </a:xfrm>
          </p:grpSpPr>
          <p:sp>
            <p:nvSpPr>
              <p:cNvPr id="126" name="Rectangle 6"/>
              <p:cNvSpPr>
                <a:spLocks noChangeArrowheads="1"/>
              </p:cNvSpPr>
              <p:nvPr/>
            </p:nvSpPr>
            <p:spPr bwMode="auto">
              <a:xfrm>
                <a:off x="4218529" y="4379392"/>
                <a:ext cx="701864" cy="18888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7,04</a:t>
                </a:r>
                <a:endParaRPr lang="en-US" sz="8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" name="Rectangle 7"/>
              <p:cNvSpPr>
                <a:spLocks noChangeArrowheads="1"/>
              </p:cNvSpPr>
              <p:nvPr/>
            </p:nvSpPr>
            <p:spPr bwMode="auto">
              <a:xfrm>
                <a:off x="3581770" y="4379392"/>
                <a:ext cx="636760" cy="18888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35</a:t>
                </a:r>
                <a:endParaRPr lang="en-US" sz="8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" name="Rectangle 8"/>
              <p:cNvSpPr>
                <a:spLocks noChangeArrowheads="1"/>
              </p:cNvSpPr>
              <p:nvPr/>
            </p:nvSpPr>
            <p:spPr bwMode="auto">
              <a:xfrm>
                <a:off x="2856087" y="4379392"/>
                <a:ext cx="701864" cy="18888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7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9,37</a:t>
                </a:r>
                <a:endParaRPr lang="en-US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" name="Rectangle 9"/>
              <p:cNvSpPr>
                <a:spLocks noChangeArrowheads="1"/>
              </p:cNvSpPr>
              <p:nvPr/>
            </p:nvSpPr>
            <p:spPr bwMode="auto">
              <a:xfrm>
                <a:off x="2209800" y="4379392"/>
                <a:ext cx="638347" cy="18888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17</a:t>
                </a:r>
                <a:endParaRPr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" name="Rectangle 10"/>
              <p:cNvSpPr>
                <a:spLocks noChangeArrowheads="1"/>
              </p:cNvSpPr>
              <p:nvPr/>
            </p:nvSpPr>
            <p:spPr bwMode="auto">
              <a:xfrm>
                <a:off x="4218529" y="4190508"/>
                <a:ext cx="701864" cy="18888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7,13</a:t>
                </a:r>
                <a:endParaRPr lang="en-US" sz="8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" name="Rectangle 11"/>
              <p:cNvSpPr>
                <a:spLocks noChangeArrowheads="1"/>
              </p:cNvSpPr>
              <p:nvPr/>
            </p:nvSpPr>
            <p:spPr bwMode="auto">
              <a:xfrm>
                <a:off x="3581770" y="4190508"/>
                <a:ext cx="636760" cy="18888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34</a:t>
                </a:r>
                <a:endParaRPr lang="en-US" sz="8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" name="Rectangle 12"/>
              <p:cNvSpPr>
                <a:spLocks noChangeArrowheads="1"/>
              </p:cNvSpPr>
              <p:nvPr/>
            </p:nvSpPr>
            <p:spPr bwMode="auto">
              <a:xfrm>
                <a:off x="2856087" y="4190508"/>
                <a:ext cx="701864" cy="18888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7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9,56</a:t>
                </a:r>
                <a:endParaRPr lang="en-US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" name="Rectangle 13"/>
              <p:cNvSpPr>
                <a:spLocks noChangeArrowheads="1"/>
              </p:cNvSpPr>
              <p:nvPr/>
            </p:nvSpPr>
            <p:spPr bwMode="auto">
              <a:xfrm>
                <a:off x="2209800" y="4190508"/>
                <a:ext cx="638347" cy="18888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16</a:t>
                </a:r>
                <a:endParaRPr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" name="Rectangle 14"/>
              <p:cNvSpPr>
                <a:spLocks noChangeArrowheads="1"/>
              </p:cNvSpPr>
              <p:nvPr/>
            </p:nvSpPr>
            <p:spPr bwMode="auto">
              <a:xfrm>
                <a:off x="4218529" y="4003212"/>
                <a:ext cx="701864" cy="187296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7,22</a:t>
                </a:r>
                <a:endParaRPr lang="en-US" sz="8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5" name="Rectangle 15"/>
              <p:cNvSpPr>
                <a:spLocks noChangeArrowheads="1"/>
              </p:cNvSpPr>
              <p:nvPr/>
            </p:nvSpPr>
            <p:spPr bwMode="auto">
              <a:xfrm>
                <a:off x="3581770" y="4003212"/>
                <a:ext cx="636760" cy="187296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33</a:t>
                </a:r>
                <a:endParaRPr lang="en-US" sz="8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6" name="Rectangle 16"/>
              <p:cNvSpPr>
                <a:spLocks noChangeArrowheads="1"/>
              </p:cNvSpPr>
              <p:nvPr/>
            </p:nvSpPr>
            <p:spPr bwMode="auto">
              <a:xfrm>
                <a:off x="2856087" y="4003212"/>
                <a:ext cx="701864" cy="187296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7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9,76</a:t>
                </a:r>
                <a:endParaRPr lang="en-US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7" name="Rectangle 17"/>
              <p:cNvSpPr>
                <a:spLocks noChangeArrowheads="1"/>
              </p:cNvSpPr>
              <p:nvPr/>
            </p:nvSpPr>
            <p:spPr bwMode="auto">
              <a:xfrm>
                <a:off x="2209800" y="4003212"/>
                <a:ext cx="638347" cy="187296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15</a:t>
                </a:r>
                <a:endParaRPr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8" name="Rectangle 18"/>
              <p:cNvSpPr>
                <a:spLocks noChangeArrowheads="1"/>
              </p:cNvSpPr>
              <p:nvPr/>
            </p:nvSpPr>
            <p:spPr bwMode="auto">
              <a:xfrm>
                <a:off x="4218529" y="3814329"/>
                <a:ext cx="701864" cy="18888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7,32</a:t>
                </a:r>
                <a:endParaRPr lang="en-US" sz="8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" name="Rectangle 19"/>
              <p:cNvSpPr>
                <a:spLocks noChangeArrowheads="1"/>
              </p:cNvSpPr>
              <p:nvPr/>
            </p:nvSpPr>
            <p:spPr bwMode="auto">
              <a:xfrm>
                <a:off x="3581770" y="3814329"/>
                <a:ext cx="636760" cy="18888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32</a:t>
                </a:r>
                <a:endParaRPr lang="en-US" sz="8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" name="Rectangle 20"/>
              <p:cNvSpPr>
                <a:spLocks noChangeArrowheads="1"/>
              </p:cNvSpPr>
              <p:nvPr/>
            </p:nvSpPr>
            <p:spPr bwMode="auto">
              <a:xfrm>
                <a:off x="2856087" y="3814329"/>
                <a:ext cx="701864" cy="18888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7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9,98</a:t>
                </a:r>
                <a:endParaRPr lang="en-US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" name="Rectangle 21"/>
              <p:cNvSpPr>
                <a:spLocks noChangeArrowheads="1"/>
              </p:cNvSpPr>
              <p:nvPr/>
            </p:nvSpPr>
            <p:spPr bwMode="auto">
              <a:xfrm>
                <a:off x="2209800" y="3814329"/>
                <a:ext cx="638347" cy="18888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14</a:t>
                </a:r>
                <a:endParaRPr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" name="Rectangle 22"/>
              <p:cNvSpPr>
                <a:spLocks noChangeArrowheads="1"/>
              </p:cNvSpPr>
              <p:nvPr/>
            </p:nvSpPr>
            <p:spPr bwMode="auto">
              <a:xfrm>
                <a:off x="4218529" y="3625445"/>
                <a:ext cx="701864" cy="18888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7,42</a:t>
                </a:r>
                <a:endParaRPr lang="en-US" sz="8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" name="Rectangle 23"/>
              <p:cNvSpPr>
                <a:spLocks noChangeArrowheads="1"/>
              </p:cNvSpPr>
              <p:nvPr/>
            </p:nvSpPr>
            <p:spPr bwMode="auto">
              <a:xfrm>
                <a:off x="3581770" y="3625445"/>
                <a:ext cx="636760" cy="18888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31</a:t>
                </a:r>
                <a:endParaRPr lang="en-US" sz="8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" name="Rectangle 24"/>
              <p:cNvSpPr>
                <a:spLocks noChangeArrowheads="1"/>
              </p:cNvSpPr>
              <p:nvPr/>
            </p:nvSpPr>
            <p:spPr bwMode="auto">
              <a:xfrm>
                <a:off x="2856087" y="3625445"/>
                <a:ext cx="701864" cy="18888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7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10,20</a:t>
                </a:r>
                <a:endParaRPr lang="en-US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" name="Rectangle 25"/>
              <p:cNvSpPr>
                <a:spLocks noChangeArrowheads="1"/>
              </p:cNvSpPr>
              <p:nvPr/>
            </p:nvSpPr>
            <p:spPr bwMode="auto">
              <a:xfrm>
                <a:off x="2209800" y="3625445"/>
                <a:ext cx="638347" cy="18888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13</a:t>
                </a:r>
                <a:endParaRPr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" name="Rectangle 26"/>
              <p:cNvSpPr>
                <a:spLocks noChangeArrowheads="1"/>
              </p:cNvSpPr>
              <p:nvPr/>
            </p:nvSpPr>
            <p:spPr bwMode="auto">
              <a:xfrm>
                <a:off x="4218529" y="3438148"/>
                <a:ext cx="701864" cy="187296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7,53</a:t>
                </a:r>
                <a:endParaRPr lang="en-US" sz="8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" name="Rectangle 27"/>
              <p:cNvSpPr>
                <a:spLocks noChangeArrowheads="1"/>
              </p:cNvSpPr>
              <p:nvPr/>
            </p:nvSpPr>
            <p:spPr bwMode="auto">
              <a:xfrm>
                <a:off x="3581770" y="3438148"/>
                <a:ext cx="636760" cy="187296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30</a:t>
                </a:r>
                <a:endParaRPr lang="en-US" sz="8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" name="Rectangle 28"/>
              <p:cNvSpPr>
                <a:spLocks noChangeArrowheads="1"/>
              </p:cNvSpPr>
              <p:nvPr/>
            </p:nvSpPr>
            <p:spPr bwMode="auto">
              <a:xfrm>
                <a:off x="2856087" y="3438148"/>
                <a:ext cx="701864" cy="187296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7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10,43</a:t>
                </a:r>
                <a:endParaRPr lang="en-US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" name="Rectangle 29"/>
              <p:cNvSpPr>
                <a:spLocks noChangeArrowheads="1"/>
              </p:cNvSpPr>
              <p:nvPr/>
            </p:nvSpPr>
            <p:spPr bwMode="auto">
              <a:xfrm>
                <a:off x="2209800" y="3438148"/>
                <a:ext cx="638347" cy="187296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12</a:t>
                </a:r>
                <a:endParaRPr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" name="Rectangle 30"/>
              <p:cNvSpPr>
                <a:spLocks noChangeArrowheads="1"/>
              </p:cNvSpPr>
              <p:nvPr/>
            </p:nvSpPr>
            <p:spPr bwMode="auto">
              <a:xfrm>
                <a:off x="4218529" y="3249266"/>
                <a:ext cx="701864" cy="18888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7,64</a:t>
                </a:r>
                <a:endParaRPr lang="en-US" sz="8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" name="Rectangle 31"/>
              <p:cNvSpPr>
                <a:spLocks noChangeArrowheads="1"/>
              </p:cNvSpPr>
              <p:nvPr/>
            </p:nvSpPr>
            <p:spPr bwMode="auto">
              <a:xfrm>
                <a:off x="3581770" y="3249266"/>
                <a:ext cx="636760" cy="18888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29</a:t>
                </a:r>
                <a:endParaRPr lang="en-US" sz="8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" name="Rectangle 32"/>
              <p:cNvSpPr>
                <a:spLocks noChangeArrowheads="1"/>
              </p:cNvSpPr>
              <p:nvPr/>
            </p:nvSpPr>
            <p:spPr bwMode="auto">
              <a:xfrm>
                <a:off x="2856087" y="3249266"/>
                <a:ext cx="701864" cy="18888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7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10,67</a:t>
                </a:r>
                <a:endParaRPr lang="en-US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" name="Rectangle 33"/>
              <p:cNvSpPr>
                <a:spLocks noChangeArrowheads="1"/>
              </p:cNvSpPr>
              <p:nvPr/>
            </p:nvSpPr>
            <p:spPr bwMode="auto">
              <a:xfrm>
                <a:off x="2209800" y="3249266"/>
                <a:ext cx="638347" cy="18888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11</a:t>
                </a:r>
                <a:endParaRPr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" name="Rectangle 34"/>
              <p:cNvSpPr>
                <a:spLocks noChangeArrowheads="1"/>
              </p:cNvSpPr>
              <p:nvPr/>
            </p:nvSpPr>
            <p:spPr bwMode="auto">
              <a:xfrm>
                <a:off x="4218529" y="3060382"/>
                <a:ext cx="701864" cy="18888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7,75</a:t>
                </a:r>
                <a:endParaRPr lang="en-US" sz="8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" name="Rectangle 35"/>
              <p:cNvSpPr>
                <a:spLocks noChangeArrowheads="1"/>
              </p:cNvSpPr>
              <p:nvPr/>
            </p:nvSpPr>
            <p:spPr bwMode="auto">
              <a:xfrm>
                <a:off x="3581770" y="3060382"/>
                <a:ext cx="636760" cy="18888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28</a:t>
                </a:r>
                <a:endParaRPr lang="en-US" sz="8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" name="Rectangle 36"/>
              <p:cNvSpPr>
                <a:spLocks noChangeArrowheads="1"/>
              </p:cNvSpPr>
              <p:nvPr/>
            </p:nvSpPr>
            <p:spPr bwMode="auto">
              <a:xfrm>
                <a:off x="2856087" y="3060382"/>
                <a:ext cx="701864" cy="18888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7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10,92</a:t>
                </a:r>
                <a:endParaRPr lang="en-US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" name="Rectangle 37"/>
              <p:cNvSpPr>
                <a:spLocks noChangeArrowheads="1"/>
              </p:cNvSpPr>
              <p:nvPr/>
            </p:nvSpPr>
            <p:spPr bwMode="auto">
              <a:xfrm>
                <a:off x="2209800" y="3060382"/>
                <a:ext cx="638347" cy="18888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10</a:t>
                </a:r>
                <a:endParaRPr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" name="Rectangle 38"/>
              <p:cNvSpPr>
                <a:spLocks noChangeArrowheads="1"/>
              </p:cNvSpPr>
              <p:nvPr/>
            </p:nvSpPr>
            <p:spPr bwMode="auto">
              <a:xfrm>
                <a:off x="4218529" y="2873085"/>
                <a:ext cx="701864" cy="187296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7,86</a:t>
                </a:r>
                <a:endParaRPr lang="en-US" sz="8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" name="Rectangle 39"/>
              <p:cNvSpPr>
                <a:spLocks noChangeArrowheads="1"/>
              </p:cNvSpPr>
              <p:nvPr/>
            </p:nvSpPr>
            <p:spPr bwMode="auto">
              <a:xfrm>
                <a:off x="3581770" y="2873085"/>
                <a:ext cx="636760" cy="187296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27</a:t>
                </a:r>
                <a:endParaRPr lang="en-US" sz="8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" name="Rectangle 40"/>
              <p:cNvSpPr>
                <a:spLocks noChangeArrowheads="1"/>
              </p:cNvSpPr>
              <p:nvPr/>
            </p:nvSpPr>
            <p:spPr bwMode="auto">
              <a:xfrm>
                <a:off x="2856087" y="2873085"/>
                <a:ext cx="701864" cy="187296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7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11,19</a:t>
                </a:r>
                <a:endParaRPr lang="en-US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" name="Rectangle 41"/>
              <p:cNvSpPr>
                <a:spLocks noChangeArrowheads="1"/>
              </p:cNvSpPr>
              <p:nvPr/>
            </p:nvSpPr>
            <p:spPr bwMode="auto">
              <a:xfrm>
                <a:off x="2209800" y="2873085"/>
                <a:ext cx="638347" cy="187296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9</a:t>
                </a:r>
                <a:endParaRPr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" name="Rectangle 42"/>
              <p:cNvSpPr>
                <a:spLocks noChangeArrowheads="1"/>
              </p:cNvSpPr>
              <p:nvPr/>
            </p:nvSpPr>
            <p:spPr bwMode="auto">
              <a:xfrm>
                <a:off x="4218529" y="2684202"/>
                <a:ext cx="701864" cy="18888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7,99</a:t>
                </a:r>
                <a:endParaRPr lang="en-US" sz="8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" name="Rectangle 43"/>
              <p:cNvSpPr>
                <a:spLocks noChangeArrowheads="1"/>
              </p:cNvSpPr>
              <p:nvPr/>
            </p:nvSpPr>
            <p:spPr bwMode="auto">
              <a:xfrm>
                <a:off x="3581770" y="2684202"/>
                <a:ext cx="636760" cy="18888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26</a:t>
                </a:r>
                <a:endParaRPr lang="en-US" sz="8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" name="Rectangle 44"/>
              <p:cNvSpPr>
                <a:spLocks noChangeArrowheads="1"/>
              </p:cNvSpPr>
              <p:nvPr/>
            </p:nvSpPr>
            <p:spPr bwMode="auto">
              <a:xfrm>
                <a:off x="2856087" y="2684202"/>
                <a:ext cx="701864" cy="18888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7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11,47</a:t>
                </a:r>
                <a:endParaRPr lang="en-US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" name="Rectangle 45"/>
              <p:cNvSpPr>
                <a:spLocks noChangeArrowheads="1"/>
              </p:cNvSpPr>
              <p:nvPr/>
            </p:nvSpPr>
            <p:spPr bwMode="auto">
              <a:xfrm>
                <a:off x="2209800" y="2684202"/>
                <a:ext cx="638347" cy="18888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8</a:t>
                </a:r>
                <a:endParaRPr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" name="Rectangle 46"/>
              <p:cNvSpPr>
                <a:spLocks noChangeArrowheads="1"/>
              </p:cNvSpPr>
              <p:nvPr/>
            </p:nvSpPr>
            <p:spPr bwMode="auto">
              <a:xfrm>
                <a:off x="4218529" y="2495318"/>
                <a:ext cx="701864" cy="18888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8,11</a:t>
                </a:r>
                <a:endParaRPr lang="en-US" sz="8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" name="Rectangle 47"/>
              <p:cNvSpPr>
                <a:spLocks noChangeArrowheads="1"/>
              </p:cNvSpPr>
              <p:nvPr/>
            </p:nvSpPr>
            <p:spPr bwMode="auto">
              <a:xfrm>
                <a:off x="3581770" y="2495318"/>
                <a:ext cx="636760" cy="18888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25</a:t>
                </a:r>
                <a:endParaRPr lang="en-US" sz="8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" name="Rectangle 48"/>
              <p:cNvSpPr>
                <a:spLocks noChangeArrowheads="1"/>
              </p:cNvSpPr>
              <p:nvPr/>
            </p:nvSpPr>
            <p:spPr bwMode="auto">
              <a:xfrm>
                <a:off x="2856087" y="2495318"/>
                <a:ext cx="701864" cy="18888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7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11,76</a:t>
                </a:r>
                <a:endParaRPr lang="en-US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9" name="Rectangle 49"/>
              <p:cNvSpPr>
                <a:spLocks noChangeArrowheads="1"/>
              </p:cNvSpPr>
              <p:nvPr/>
            </p:nvSpPr>
            <p:spPr bwMode="auto">
              <a:xfrm>
                <a:off x="2209800" y="2495318"/>
                <a:ext cx="638347" cy="18888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7</a:t>
                </a:r>
                <a:endParaRPr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0" name="Rectangle 50"/>
              <p:cNvSpPr>
                <a:spLocks noChangeArrowheads="1"/>
              </p:cNvSpPr>
              <p:nvPr/>
            </p:nvSpPr>
            <p:spPr bwMode="auto">
              <a:xfrm>
                <a:off x="4218529" y="2308022"/>
                <a:ext cx="701864" cy="187296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8,25</a:t>
                </a:r>
                <a:endParaRPr lang="en-US" sz="8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1" name="Rectangle 51"/>
              <p:cNvSpPr>
                <a:spLocks noChangeArrowheads="1"/>
              </p:cNvSpPr>
              <p:nvPr/>
            </p:nvSpPr>
            <p:spPr bwMode="auto">
              <a:xfrm>
                <a:off x="3581770" y="2308022"/>
                <a:ext cx="636760" cy="187296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24</a:t>
                </a:r>
                <a:endParaRPr lang="en-US" sz="8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" name="Rectangle 52"/>
              <p:cNvSpPr>
                <a:spLocks noChangeArrowheads="1"/>
              </p:cNvSpPr>
              <p:nvPr/>
            </p:nvSpPr>
            <p:spPr bwMode="auto">
              <a:xfrm>
                <a:off x="2856087" y="2308022"/>
                <a:ext cx="701864" cy="187296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7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12,06</a:t>
                </a:r>
                <a:endParaRPr lang="en-US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" name="Rectangle 53"/>
              <p:cNvSpPr>
                <a:spLocks noChangeArrowheads="1"/>
              </p:cNvSpPr>
              <p:nvPr/>
            </p:nvSpPr>
            <p:spPr bwMode="auto">
              <a:xfrm>
                <a:off x="2209800" y="2308022"/>
                <a:ext cx="638347" cy="187296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6</a:t>
                </a:r>
                <a:endParaRPr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" name="Rectangle 54"/>
              <p:cNvSpPr>
                <a:spLocks noChangeArrowheads="1"/>
              </p:cNvSpPr>
              <p:nvPr/>
            </p:nvSpPr>
            <p:spPr bwMode="auto">
              <a:xfrm>
                <a:off x="4218529" y="2119139"/>
                <a:ext cx="701864" cy="18888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8,38</a:t>
                </a:r>
                <a:endParaRPr lang="en-US" sz="8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" name="Rectangle 55"/>
              <p:cNvSpPr>
                <a:spLocks noChangeArrowheads="1"/>
              </p:cNvSpPr>
              <p:nvPr/>
            </p:nvSpPr>
            <p:spPr bwMode="auto">
              <a:xfrm>
                <a:off x="3581770" y="2119139"/>
                <a:ext cx="636760" cy="18888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23</a:t>
                </a:r>
                <a:endParaRPr lang="en-US" sz="8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" name="Rectangle 56"/>
              <p:cNvSpPr>
                <a:spLocks noChangeArrowheads="1"/>
              </p:cNvSpPr>
              <p:nvPr/>
            </p:nvSpPr>
            <p:spPr bwMode="auto">
              <a:xfrm>
                <a:off x="2856087" y="2119139"/>
                <a:ext cx="701864" cy="18888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7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12,37</a:t>
                </a:r>
                <a:endParaRPr lang="en-US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" name="Rectangle 57"/>
              <p:cNvSpPr>
                <a:spLocks noChangeArrowheads="1"/>
              </p:cNvSpPr>
              <p:nvPr/>
            </p:nvSpPr>
            <p:spPr bwMode="auto">
              <a:xfrm>
                <a:off x="2209800" y="2119139"/>
                <a:ext cx="638347" cy="18888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5</a:t>
                </a:r>
                <a:endParaRPr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" name="Rectangle 58"/>
              <p:cNvSpPr>
                <a:spLocks noChangeArrowheads="1"/>
              </p:cNvSpPr>
              <p:nvPr/>
            </p:nvSpPr>
            <p:spPr bwMode="auto">
              <a:xfrm>
                <a:off x="4218529" y="1931843"/>
                <a:ext cx="701864" cy="187296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8,53</a:t>
                </a:r>
                <a:endParaRPr lang="en-US" sz="8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" name="Rectangle 59"/>
              <p:cNvSpPr>
                <a:spLocks noChangeArrowheads="1"/>
              </p:cNvSpPr>
              <p:nvPr/>
            </p:nvSpPr>
            <p:spPr bwMode="auto">
              <a:xfrm>
                <a:off x="3581770" y="1931843"/>
                <a:ext cx="636760" cy="187296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22</a:t>
                </a:r>
                <a:endParaRPr lang="en-US" sz="8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" name="Rectangle 60"/>
              <p:cNvSpPr>
                <a:spLocks noChangeArrowheads="1"/>
              </p:cNvSpPr>
              <p:nvPr/>
            </p:nvSpPr>
            <p:spPr bwMode="auto">
              <a:xfrm>
                <a:off x="2856087" y="1931843"/>
                <a:ext cx="701864" cy="187296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7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12,70</a:t>
                </a:r>
                <a:endParaRPr lang="en-US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" name="Rectangle 61"/>
              <p:cNvSpPr>
                <a:spLocks noChangeArrowheads="1"/>
              </p:cNvSpPr>
              <p:nvPr/>
            </p:nvSpPr>
            <p:spPr bwMode="auto">
              <a:xfrm>
                <a:off x="2209800" y="1931843"/>
                <a:ext cx="638347" cy="187296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4</a:t>
                </a:r>
                <a:endParaRPr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" name="Rectangle 62"/>
              <p:cNvSpPr>
                <a:spLocks noChangeArrowheads="1"/>
              </p:cNvSpPr>
              <p:nvPr/>
            </p:nvSpPr>
            <p:spPr bwMode="auto">
              <a:xfrm>
                <a:off x="4218529" y="1742959"/>
                <a:ext cx="701864" cy="18888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8,68</a:t>
                </a:r>
                <a:endParaRPr lang="en-US" sz="8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" name="Rectangle 63"/>
              <p:cNvSpPr>
                <a:spLocks noChangeArrowheads="1"/>
              </p:cNvSpPr>
              <p:nvPr/>
            </p:nvSpPr>
            <p:spPr bwMode="auto">
              <a:xfrm>
                <a:off x="3581770" y="1742959"/>
                <a:ext cx="636760" cy="18888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21</a:t>
                </a:r>
                <a:endParaRPr lang="en-US" sz="8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" name="Rectangle 64"/>
              <p:cNvSpPr>
                <a:spLocks noChangeArrowheads="1"/>
              </p:cNvSpPr>
              <p:nvPr/>
            </p:nvSpPr>
            <p:spPr bwMode="auto">
              <a:xfrm>
                <a:off x="2856087" y="1742959"/>
                <a:ext cx="701864" cy="18888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7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13,05</a:t>
                </a:r>
                <a:endParaRPr lang="en-US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" name="Rectangle 65"/>
              <p:cNvSpPr>
                <a:spLocks noChangeArrowheads="1"/>
              </p:cNvSpPr>
              <p:nvPr/>
            </p:nvSpPr>
            <p:spPr bwMode="auto">
              <a:xfrm>
                <a:off x="2209800" y="1742959"/>
                <a:ext cx="638347" cy="18888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3</a:t>
                </a:r>
                <a:endParaRPr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" name="Rectangle 66"/>
              <p:cNvSpPr>
                <a:spLocks noChangeArrowheads="1"/>
              </p:cNvSpPr>
              <p:nvPr/>
            </p:nvSpPr>
            <p:spPr bwMode="auto">
              <a:xfrm>
                <a:off x="4218529" y="1554076"/>
                <a:ext cx="701864" cy="18888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8,84</a:t>
                </a:r>
                <a:endParaRPr lang="en-US" sz="8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" name="Rectangle 67"/>
              <p:cNvSpPr>
                <a:spLocks noChangeArrowheads="1"/>
              </p:cNvSpPr>
              <p:nvPr/>
            </p:nvSpPr>
            <p:spPr bwMode="auto">
              <a:xfrm>
                <a:off x="3581770" y="1554076"/>
                <a:ext cx="636760" cy="18888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20</a:t>
                </a:r>
                <a:endParaRPr lang="en-US" sz="8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" name="Rectangle 68"/>
              <p:cNvSpPr>
                <a:spLocks noChangeArrowheads="1"/>
              </p:cNvSpPr>
              <p:nvPr/>
            </p:nvSpPr>
            <p:spPr bwMode="auto">
              <a:xfrm>
                <a:off x="2856087" y="1554076"/>
                <a:ext cx="701864" cy="18888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7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13,40</a:t>
                </a:r>
                <a:endParaRPr lang="en-US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" name="Rectangle 69"/>
              <p:cNvSpPr>
                <a:spLocks noChangeArrowheads="1"/>
              </p:cNvSpPr>
              <p:nvPr/>
            </p:nvSpPr>
            <p:spPr bwMode="auto">
              <a:xfrm>
                <a:off x="2209800" y="1554076"/>
                <a:ext cx="638347" cy="18888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2</a:t>
                </a:r>
                <a:endParaRPr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" name="Rectangle 70"/>
              <p:cNvSpPr>
                <a:spLocks noChangeArrowheads="1"/>
              </p:cNvSpPr>
              <p:nvPr/>
            </p:nvSpPr>
            <p:spPr bwMode="auto">
              <a:xfrm>
                <a:off x="4218529" y="1366780"/>
                <a:ext cx="701864" cy="187296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9,01</a:t>
                </a:r>
                <a:endParaRPr lang="en-US" sz="8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" name="Rectangle 71"/>
              <p:cNvSpPr>
                <a:spLocks noChangeArrowheads="1"/>
              </p:cNvSpPr>
              <p:nvPr/>
            </p:nvSpPr>
            <p:spPr bwMode="auto">
              <a:xfrm>
                <a:off x="3581770" y="1366780"/>
                <a:ext cx="636760" cy="187296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19</a:t>
                </a:r>
                <a:endParaRPr lang="en-US" sz="8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" name="Rectangle 72"/>
              <p:cNvSpPr>
                <a:spLocks noChangeArrowheads="1"/>
              </p:cNvSpPr>
              <p:nvPr/>
            </p:nvSpPr>
            <p:spPr bwMode="auto">
              <a:xfrm>
                <a:off x="2856087" y="1366780"/>
                <a:ext cx="701864" cy="187296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7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13,77</a:t>
                </a:r>
                <a:endParaRPr lang="en-US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" name="Rectangle 73"/>
              <p:cNvSpPr>
                <a:spLocks noChangeArrowheads="1"/>
              </p:cNvSpPr>
              <p:nvPr/>
            </p:nvSpPr>
            <p:spPr bwMode="auto">
              <a:xfrm>
                <a:off x="2209800" y="1366780"/>
                <a:ext cx="638347" cy="187296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1</a:t>
                </a:r>
                <a:endParaRPr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" name="Rectangle 74"/>
              <p:cNvSpPr>
                <a:spLocks noChangeArrowheads="1"/>
              </p:cNvSpPr>
              <p:nvPr/>
            </p:nvSpPr>
            <p:spPr bwMode="auto">
              <a:xfrm>
                <a:off x="4218529" y="1177896"/>
                <a:ext cx="701864" cy="18888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9,18</a:t>
                </a:r>
                <a:endParaRPr lang="en-US" sz="8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" name="Rectangle 75"/>
              <p:cNvSpPr>
                <a:spLocks noChangeArrowheads="1"/>
              </p:cNvSpPr>
              <p:nvPr/>
            </p:nvSpPr>
            <p:spPr bwMode="auto">
              <a:xfrm>
                <a:off x="3581770" y="1177896"/>
                <a:ext cx="636760" cy="18888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18</a:t>
                </a:r>
                <a:endParaRPr lang="en-US" sz="8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" name="Rectangle 76"/>
              <p:cNvSpPr>
                <a:spLocks noChangeArrowheads="1"/>
              </p:cNvSpPr>
              <p:nvPr/>
            </p:nvSpPr>
            <p:spPr bwMode="auto">
              <a:xfrm>
                <a:off x="2856087" y="1177896"/>
                <a:ext cx="701864" cy="18888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7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14,16</a:t>
                </a:r>
                <a:endParaRPr lang="en-US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" name="Rectangle 77"/>
              <p:cNvSpPr>
                <a:spLocks noChangeArrowheads="1"/>
              </p:cNvSpPr>
              <p:nvPr/>
            </p:nvSpPr>
            <p:spPr bwMode="auto">
              <a:xfrm>
                <a:off x="2209800" y="1177896"/>
                <a:ext cx="638347" cy="18888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8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0</a:t>
                </a:r>
                <a:endParaRPr lang="en-US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" name="Rectangle 78"/>
              <p:cNvSpPr>
                <a:spLocks noChangeArrowheads="1"/>
              </p:cNvSpPr>
              <p:nvPr/>
            </p:nvSpPr>
            <p:spPr bwMode="auto">
              <a:xfrm>
                <a:off x="4218529" y="990600"/>
                <a:ext cx="701864" cy="187296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7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Kisik (mg/L)</a:t>
                </a:r>
                <a:endParaRPr lang="en-US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" name="Rectangle 79"/>
              <p:cNvSpPr>
                <a:spLocks noChangeArrowheads="1"/>
              </p:cNvSpPr>
              <p:nvPr/>
            </p:nvSpPr>
            <p:spPr bwMode="auto">
              <a:xfrm>
                <a:off x="3581770" y="990600"/>
                <a:ext cx="636760" cy="187296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7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Temp</a:t>
                </a:r>
                <a:r>
                  <a:rPr lang="sl-SI" sz="7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.</a:t>
                </a:r>
                <a:r>
                  <a:rPr lang="en-US" sz="7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 (</a:t>
                </a:r>
                <a:r>
                  <a:rPr lang="en-US" sz="700" b="1" baseline="3000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o</a:t>
                </a:r>
                <a:r>
                  <a:rPr lang="en-US" sz="7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C)</a:t>
                </a:r>
                <a:endParaRPr lang="en-US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" name="Rectangle 80"/>
              <p:cNvSpPr>
                <a:spLocks noChangeArrowheads="1"/>
              </p:cNvSpPr>
              <p:nvPr/>
            </p:nvSpPr>
            <p:spPr bwMode="auto">
              <a:xfrm>
                <a:off x="2856087" y="990600"/>
                <a:ext cx="701864" cy="187296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7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Kisik (mg/L)</a:t>
                </a:r>
                <a:endParaRPr lang="en-US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" name="Rectangle 81"/>
              <p:cNvSpPr>
                <a:spLocks noChangeArrowheads="1"/>
              </p:cNvSpPr>
              <p:nvPr/>
            </p:nvSpPr>
            <p:spPr bwMode="auto">
              <a:xfrm>
                <a:off x="2209800" y="990600"/>
                <a:ext cx="638347" cy="187296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fontAlgn="b" hangingPunct="0">
                  <a:defRPr/>
                </a:pPr>
                <a:r>
                  <a:rPr lang="en-US" sz="7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Temp</a:t>
                </a:r>
                <a:r>
                  <a:rPr lang="sl-SI" sz="7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.</a:t>
                </a:r>
                <a:r>
                  <a:rPr lang="en-US" sz="7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 (</a:t>
                </a:r>
                <a:r>
                  <a:rPr lang="en-US" sz="700" b="1" baseline="3000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o</a:t>
                </a:r>
                <a:r>
                  <a:rPr lang="en-US" sz="700" b="1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 charset="0"/>
                  </a:rPr>
                  <a:t>C)</a:t>
                </a:r>
                <a:endParaRPr lang="en-US" sz="160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2" name="Line 82"/>
              <p:cNvSpPr>
                <a:spLocks noChangeShapeType="1"/>
              </p:cNvSpPr>
              <p:nvPr/>
            </p:nvSpPr>
            <p:spPr bwMode="auto">
              <a:xfrm>
                <a:off x="2209800" y="990600"/>
                <a:ext cx="2699477" cy="0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03" name="Line 83"/>
              <p:cNvSpPr>
                <a:spLocks noChangeShapeType="1"/>
              </p:cNvSpPr>
              <p:nvPr/>
            </p:nvSpPr>
            <p:spPr bwMode="auto">
              <a:xfrm>
                <a:off x="2209800" y="4568275"/>
                <a:ext cx="2699477" cy="0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04" name="Line 84"/>
              <p:cNvSpPr>
                <a:spLocks noChangeShapeType="1"/>
              </p:cNvSpPr>
              <p:nvPr/>
            </p:nvSpPr>
            <p:spPr bwMode="auto">
              <a:xfrm>
                <a:off x="2209800" y="990600"/>
                <a:ext cx="0" cy="3577675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05" name="Line 85"/>
              <p:cNvSpPr>
                <a:spLocks noChangeShapeType="1"/>
              </p:cNvSpPr>
              <p:nvPr/>
            </p:nvSpPr>
            <p:spPr bwMode="auto">
              <a:xfrm>
                <a:off x="4942624" y="990600"/>
                <a:ext cx="0" cy="3577675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06" name="Line 86"/>
              <p:cNvSpPr>
                <a:spLocks noChangeShapeType="1"/>
              </p:cNvSpPr>
              <p:nvPr/>
            </p:nvSpPr>
            <p:spPr bwMode="auto">
              <a:xfrm>
                <a:off x="2209800" y="1177896"/>
                <a:ext cx="2736000" cy="0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07" name="Line 87"/>
              <p:cNvSpPr>
                <a:spLocks noChangeShapeType="1"/>
              </p:cNvSpPr>
              <p:nvPr/>
            </p:nvSpPr>
            <p:spPr bwMode="auto">
              <a:xfrm>
                <a:off x="2848147" y="993775"/>
                <a:ext cx="0" cy="357767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08" name="Line 88"/>
              <p:cNvSpPr>
                <a:spLocks noChangeShapeType="1"/>
              </p:cNvSpPr>
              <p:nvPr/>
            </p:nvSpPr>
            <p:spPr bwMode="auto">
              <a:xfrm>
                <a:off x="3561127" y="990600"/>
                <a:ext cx="0" cy="3577675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09" name="Line 89"/>
              <p:cNvSpPr>
                <a:spLocks noChangeShapeType="1"/>
              </p:cNvSpPr>
              <p:nvPr/>
            </p:nvSpPr>
            <p:spPr bwMode="auto">
              <a:xfrm>
                <a:off x="4220117" y="990600"/>
                <a:ext cx="0" cy="3577675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10" name="Line 90"/>
              <p:cNvSpPr>
                <a:spLocks noChangeShapeType="1"/>
              </p:cNvSpPr>
              <p:nvPr/>
            </p:nvSpPr>
            <p:spPr bwMode="auto">
              <a:xfrm>
                <a:off x="2209800" y="1366780"/>
                <a:ext cx="2699477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12" name="Line 92"/>
              <p:cNvSpPr>
                <a:spLocks noChangeShapeType="1"/>
              </p:cNvSpPr>
              <p:nvPr/>
            </p:nvSpPr>
            <p:spPr bwMode="auto">
              <a:xfrm>
                <a:off x="2209800" y="1554076"/>
                <a:ext cx="2699477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13" name="Line 93"/>
              <p:cNvSpPr>
                <a:spLocks noChangeShapeType="1"/>
              </p:cNvSpPr>
              <p:nvPr/>
            </p:nvSpPr>
            <p:spPr bwMode="auto">
              <a:xfrm>
                <a:off x="2209800" y="1742959"/>
                <a:ext cx="2699477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14" name="Line 94"/>
              <p:cNvSpPr>
                <a:spLocks noChangeShapeType="1"/>
              </p:cNvSpPr>
              <p:nvPr/>
            </p:nvSpPr>
            <p:spPr bwMode="auto">
              <a:xfrm>
                <a:off x="2209800" y="1931843"/>
                <a:ext cx="2699477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15" name="Line 95"/>
              <p:cNvSpPr>
                <a:spLocks noChangeShapeType="1"/>
              </p:cNvSpPr>
              <p:nvPr/>
            </p:nvSpPr>
            <p:spPr bwMode="auto">
              <a:xfrm>
                <a:off x="2209800" y="2119139"/>
                <a:ext cx="2699477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16" name="Line 96"/>
              <p:cNvSpPr>
                <a:spLocks noChangeShapeType="1"/>
              </p:cNvSpPr>
              <p:nvPr/>
            </p:nvSpPr>
            <p:spPr bwMode="auto">
              <a:xfrm>
                <a:off x="2209800" y="2308022"/>
                <a:ext cx="2699477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17" name="Line 97"/>
              <p:cNvSpPr>
                <a:spLocks noChangeShapeType="1"/>
              </p:cNvSpPr>
              <p:nvPr/>
            </p:nvSpPr>
            <p:spPr bwMode="auto">
              <a:xfrm>
                <a:off x="2209800" y="2495318"/>
                <a:ext cx="2699477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18" name="Line 98"/>
              <p:cNvSpPr>
                <a:spLocks noChangeShapeType="1"/>
              </p:cNvSpPr>
              <p:nvPr/>
            </p:nvSpPr>
            <p:spPr bwMode="auto">
              <a:xfrm>
                <a:off x="2209800" y="2684202"/>
                <a:ext cx="2699477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19" name="Line 99"/>
              <p:cNvSpPr>
                <a:spLocks noChangeShapeType="1"/>
              </p:cNvSpPr>
              <p:nvPr/>
            </p:nvSpPr>
            <p:spPr bwMode="auto">
              <a:xfrm>
                <a:off x="2209800" y="2873085"/>
                <a:ext cx="2699477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20" name="Line 100"/>
              <p:cNvSpPr>
                <a:spLocks noChangeShapeType="1"/>
              </p:cNvSpPr>
              <p:nvPr/>
            </p:nvSpPr>
            <p:spPr bwMode="auto">
              <a:xfrm>
                <a:off x="2209800" y="3060382"/>
                <a:ext cx="2699477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21" name="Line 101"/>
              <p:cNvSpPr>
                <a:spLocks noChangeShapeType="1"/>
              </p:cNvSpPr>
              <p:nvPr/>
            </p:nvSpPr>
            <p:spPr bwMode="auto">
              <a:xfrm>
                <a:off x="2209800" y="3249266"/>
                <a:ext cx="2699477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22" name="Line 102"/>
              <p:cNvSpPr>
                <a:spLocks noChangeShapeType="1"/>
              </p:cNvSpPr>
              <p:nvPr/>
            </p:nvSpPr>
            <p:spPr bwMode="auto">
              <a:xfrm>
                <a:off x="2209800" y="3438148"/>
                <a:ext cx="2699477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23" name="Line 103"/>
              <p:cNvSpPr>
                <a:spLocks noChangeShapeType="1"/>
              </p:cNvSpPr>
              <p:nvPr/>
            </p:nvSpPr>
            <p:spPr bwMode="auto">
              <a:xfrm>
                <a:off x="2209800" y="3625445"/>
                <a:ext cx="2699477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24" name="Line 104"/>
              <p:cNvSpPr>
                <a:spLocks noChangeShapeType="1"/>
              </p:cNvSpPr>
              <p:nvPr/>
            </p:nvSpPr>
            <p:spPr bwMode="auto">
              <a:xfrm>
                <a:off x="2209800" y="3814329"/>
                <a:ext cx="2699477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25" name="Line 105"/>
              <p:cNvSpPr>
                <a:spLocks noChangeShapeType="1"/>
              </p:cNvSpPr>
              <p:nvPr/>
            </p:nvSpPr>
            <p:spPr bwMode="auto">
              <a:xfrm>
                <a:off x="2209800" y="4003212"/>
                <a:ext cx="2699477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26" name="Line 106"/>
              <p:cNvSpPr>
                <a:spLocks noChangeShapeType="1"/>
              </p:cNvSpPr>
              <p:nvPr/>
            </p:nvSpPr>
            <p:spPr bwMode="auto">
              <a:xfrm>
                <a:off x="2209800" y="4190508"/>
                <a:ext cx="2699477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27" name="Line 107"/>
              <p:cNvSpPr>
                <a:spLocks noChangeShapeType="1"/>
              </p:cNvSpPr>
              <p:nvPr/>
            </p:nvSpPr>
            <p:spPr bwMode="auto">
              <a:xfrm>
                <a:off x="2209800" y="4379392"/>
                <a:ext cx="2699477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l-SI" sz="12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grpSp>
        <p:nvGrpSpPr>
          <p:cNvPr id="4" name="Group 230"/>
          <p:cNvGrpSpPr>
            <a:grpSpLocks/>
          </p:cNvGrpSpPr>
          <p:nvPr/>
        </p:nvGrpSpPr>
        <p:grpSpPr bwMode="auto">
          <a:xfrm>
            <a:off x="5181600" y="3386138"/>
            <a:ext cx="3657600" cy="2633662"/>
            <a:chOff x="5181600" y="3081528"/>
            <a:chExt cx="3657600" cy="2633472"/>
          </a:xfrm>
        </p:grpSpPr>
        <p:pic>
          <p:nvPicPr>
            <p:cNvPr id="10424" name="Picture 184" descr="D:\PERO\POUK\BIOKEMIJA\skripta Biokemija\1 Funkcije\logaritmi.jpg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5181600" y="3081528"/>
              <a:ext cx="3627120" cy="26334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30" name="TextBox 229"/>
            <p:cNvSpPr txBox="1"/>
            <p:nvPr/>
          </p:nvSpPr>
          <p:spPr>
            <a:xfrm>
              <a:off x="6305550" y="5334027"/>
              <a:ext cx="2533650" cy="3079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l-SI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Logaritemske tablice Jurija Vege</a:t>
              </a: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0" y="6519863"/>
            <a:ext cx="358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sl-SI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STATISTIKO</a:t>
            </a:r>
            <a:endParaRPr lang="sl-SI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2981</Words>
  <Application>Microsoft Office PowerPoint</Application>
  <PresentationFormat>On-screen Show (4:3)</PresentationFormat>
  <Paragraphs>678</Paragraphs>
  <Slides>56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Office Theme</vt:lpstr>
      <vt:lpstr>Equation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Periodičnost in simetrija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Zala</dc:creator>
  <cp:lastModifiedBy>Zala</cp:lastModifiedBy>
  <cp:revision>58</cp:revision>
  <dcterms:created xsi:type="dcterms:W3CDTF">2006-08-16T00:00:00Z</dcterms:created>
  <dcterms:modified xsi:type="dcterms:W3CDTF">2012-10-26T07:29:17Z</dcterms:modified>
</cp:coreProperties>
</file>