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</p:sldMasterIdLst>
  <p:notesMasterIdLst>
    <p:notesMasterId r:id="rId58"/>
  </p:notesMasterIdLst>
  <p:sldIdLst>
    <p:sldId id="362" r:id="rId13"/>
    <p:sldId id="382" r:id="rId14"/>
    <p:sldId id="390" r:id="rId15"/>
    <p:sldId id="391" r:id="rId16"/>
    <p:sldId id="392" r:id="rId17"/>
    <p:sldId id="399" r:id="rId18"/>
    <p:sldId id="400" r:id="rId19"/>
    <p:sldId id="396" r:id="rId20"/>
    <p:sldId id="397" r:id="rId21"/>
    <p:sldId id="398" r:id="rId22"/>
    <p:sldId id="416" r:id="rId23"/>
    <p:sldId id="406" r:id="rId24"/>
    <p:sldId id="407" r:id="rId25"/>
    <p:sldId id="417" r:id="rId26"/>
    <p:sldId id="418" r:id="rId27"/>
    <p:sldId id="408" r:id="rId28"/>
    <p:sldId id="410" r:id="rId29"/>
    <p:sldId id="411" r:id="rId30"/>
    <p:sldId id="412" r:id="rId31"/>
    <p:sldId id="413" r:id="rId32"/>
    <p:sldId id="414" r:id="rId33"/>
    <p:sldId id="415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389" r:id="rId54"/>
    <p:sldId id="403" r:id="rId55"/>
    <p:sldId id="404" r:id="rId56"/>
    <p:sldId id="405" r:id="rId57"/>
  </p:sldIdLst>
  <p:sldSz cx="9144000" cy="6858000" type="screen4x3"/>
  <p:notesSz cx="6858000" cy="9144000"/>
  <p:embeddedFontLst>
    <p:embeddedFont>
      <p:font typeface="Euclid Symbol"/>
      <p:regular r:id="rId59"/>
      <p:bold r:id="rId60"/>
      <p:italic r:id="rId61"/>
      <p:boldItalic r:id="rId62"/>
    </p:embeddedFont>
    <p:embeddedFont>
      <p:font typeface="Comic Sans MS" pitchFamily="66" charset="0"/>
      <p:regular r:id="rId63"/>
      <p:bold r:id="rId64"/>
    </p:embeddedFont>
    <p:embeddedFont>
      <p:font typeface="MT Extra" pitchFamily="18" charset="2"/>
      <p:regular r:id="rId65"/>
    </p:embeddedFont>
    <p:embeddedFont>
      <p:font typeface="Arial Unicode MS" pitchFamily="34" charset="-128"/>
      <p:regular r:id="rId66"/>
    </p:embeddedFont>
    <p:embeddedFont>
      <p:font typeface="Euclid Math One"/>
      <p:regular r:id="rId67"/>
      <p:bold r:id="rId68"/>
    </p:embeddedFont>
    <p:embeddedFont>
      <p:font typeface="Euclid Math Two"/>
      <p:regular r:id="rId69"/>
      <p:bold r:id="rId70"/>
    </p:embeddedFont>
    <p:embeddedFont>
      <p:font typeface="Georgia" pitchFamily="18" charset="0"/>
      <p:regular r:id="rId71"/>
      <p:bold r:id="rId72"/>
      <p:italic r:id="rId73"/>
      <p:boldItalic r:id="rId74"/>
    </p:embeddedFont>
    <p:embeddedFont>
      <p:font typeface="Calibri" pitchFamily="34" charset="0"/>
      <p:regular r:id="rId75"/>
      <p:bold r:id="rId76"/>
      <p:italic r:id="rId77"/>
      <p:boldItalic r:id="rId78"/>
    </p:embeddedFont>
    <p:embeddedFont>
      <p:font typeface="Lucida Sans Unicode" pitchFamily="34" charset="0"/>
      <p:regular r:id="rId7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87" autoAdjust="0"/>
    <p:restoredTop sz="94660"/>
  </p:normalViewPr>
  <p:slideViewPr>
    <p:cSldViewPr>
      <p:cViewPr>
        <p:scale>
          <a:sx n="62" d="100"/>
          <a:sy n="62" d="100"/>
        </p:scale>
        <p:origin x="-1195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font" Target="fonts/font14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wmf"/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6" Type="http://schemas.openxmlformats.org/officeDocument/2006/relationships/image" Target="../media/image86.emf"/><Relationship Id="rId11" Type="http://schemas.openxmlformats.org/officeDocument/2006/relationships/image" Target="../media/image91.emf"/><Relationship Id="rId5" Type="http://schemas.openxmlformats.org/officeDocument/2006/relationships/image" Target="../media/image85.emf"/><Relationship Id="rId10" Type="http://schemas.openxmlformats.org/officeDocument/2006/relationships/image" Target="../media/image90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4" Type="http://schemas.openxmlformats.org/officeDocument/2006/relationships/image" Target="../media/image10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10" Type="http://schemas.openxmlformats.org/officeDocument/2006/relationships/image" Target="../media/image129.emf"/><Relationship Id="rId4" Type="http://schemas.openxmlformats.org/officeDocument/2006/relationships/image" Target="../media/image123.emf"/><Relationship Id="rId9" Type="http://schemas.openxmlformats.org/officeDocument/2006/relationships/image" Target="../media/image128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image" Target="../media/image132.emf"/><Relationship Id="rId7" Type="http://schemas.openxmlformats.org/officeDocument/2006/relationships/image" Target="../media/image136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6" Type="http://schemas.openxmlformats.org/officeDocument/2006/relationships/image" Target="../media/image135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image" Target="../media/image150.emf"/><Relationship Id="rId18" Type="http://schemas.openxmlformats.org/officeDocument/2006/relationships/image" Target="../media/image155.emf"/><Relationship Id="rId26" Type="http://schemas.openxmlformats.org/officeDocument/2006/relationships/image" Target="../media/image163.emf"/><Relationship Id="rId3" Type="http://schemas.openxmlformats.org/officeDocument/2006/relationships/image" Target="../media/image140.emf"/><Relationship Id="rId21" Type="http://schemas.openxmlformats.org/officeDocument/2006/relationships/image" Target="../media/image158.emf"/><Relationship Id="rId34" Type="http://schemas.openxmlformats.org/officeDocument/2006/relationships/image" Target="../media/image171.emf"/><Relationship Id="rId7" Type="http://schemas.openxmlformats.org/officeDocument/2006/relationships/image" Target="../media/image144.emf"/><Relationship Id="rId12" Type="http://schemas.openxmlformats.org/officeDocument/2006/relationships/image" Target="../media/image149.emf"/><Relationship Id="rId17" Type="http://schemas.openxmlformats.org/officeDocument/2006/relationships/image" Target="../media/image154.emf"/><Relationship Id="rId25" Type="http://schemas.openxmlformats.org/officeDocument/2006/relationships/image" Target="../media/image162.emf"/><Relationship Id="rId33" Type="http://schemas.openxmlformats.org/officeDocument/2006/relationships/image" Target="../media/image170.emf"/><Relationship Id="rId2" Type="http://schemas.openxmlformats.org/officeDocument/2006/relationships/image" Target="../media/image139.emf"/><Relationship Id="rId16" Type="http://schemas.openxmlformats.org/officeDocument/2006/relationships/image" Target="../media/image153.emf"/><Relationship Id="rId20" Type="http://schemas.openxmlformats.org/officeDocument/2006/relationships/image" Target="../media/image157.emf"/><Relationship Id="rId29" Type="http://schemas.openxmlformats.org/officeDocument/2006/relationships/image" Target="../media/image166.emf"/><Relationship Id="rId1" Type="http://schemas.openxmlformats.org/officeDocument/2006/relationships/image" Target="../media/image138.emf"/><Relationship Id="rId6" Type="http://schemas.openxmlformats.org/officeDocument/2006/relationships/image" Target="../media/image143.emf"/><Relationship Id="rId11" Type="http://schemas.openxmlformats.org/officeDocument/2006/relationships/image" Target="../media/image148.emf"/><Relationship Id="rId24" Type="http://schemas.openxmlformats.org/officeDocument/2006/relationships/image" Target="../media/image161.emf"/><Relationship Id="rId32" Type="http://schemas.openxmlformats.org/officeDocument/2006/relationships/image" Target="../media/image169.emf"/><Relationship Id="rId5" Type="http://schemas.openxmlformats.org/officeDocument/2006/relationships/image" Target="../media/image142.emf"/><Relationship Id="rId15" Type="http://schemas.openxmlformats.org/officeDocument/2006/relationships/image" Target="../media/image152.emf"/><Relationship Id="rId23" Type="http://schemas.openxmlformats.org/officeDocument/2006/relationships/image" Target="../media/image160.emf"/><Relationship Id="rId28" Type="http://schemas.openxmlformats.org/officeDocument/2006/relationships/image" Target="../media/image165.emf"/><Relationship Id="rId10" Type="http://schemas.openxmlformats.org/officeDocument/2006/relationships/image" Target="../media/image147.emf"/><Relationship Id="rId19" Type="http://schemas.openxmlformats.org/officeDocument/2006/relationships/image" Target="../media/image156.emf"/><Relationship Id="rId31" Type="http://schemas.openxmlformats.org/officeDocument/2006/relationships/image" Target="../media/image168.emf"/><Relationship Id="rId4" Type="http://schemas.openxmlformats.org/officeDocument/2006/relationships/image" Target="../media/image141.emf"/><Relationship Id="rId9" Type="http://schemas.openxmlformats.org/officeDocument/2006/relationships/image" Target="../media/image146.emf"/><Relationship Id="rId14" Type="http://schemas.openxmlformats.org/officeDocument/2006/relationships/image" Target="../media/image151.emf"/><Relationship Id="rId22" Type="http://schemas.openxmlformats.org/officeDocument/2006/relationships/image" Target="../media/image159.emf"/><Relationship Id="rId27" Type="http://schemas.openxmlformats.org/officeDocument/2006/relationships/image" Target="../media/image164.emf"/><Relationship Id="rId30" Type="http://schemas.openxmlformats.org/officeDocument/2006/relationships/image" Target="../media/image167.emf"/><Relationship Id="rId35" Type="http://schemas.openxmlformats.org/officeDocument/2006/relationships/image" Target="../media/image1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F577CE-0D0D-40D7-9686-29A92699FA4F}" type="datetimeFigureOut">
              <a:rPr lang="sl-SI"/>
              <a:pPr>
                <a:defRPr/>
              </a:pPr>
              <a:t>18.12.2012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75B4FD-E353-4767-920E-AEC5017018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7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BB7C-BCAB-4F0C-A040-BFFC2FEBF7C2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48E2-11B4-48B3-AC36-1400A5DD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D893-CA4B-4C38-A6CE-DE4C0B962C71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23C7-07F2-4333-9A3A-7404830F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84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412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993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8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27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878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70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9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147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1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E4D0-6A5C-495F-9B0E-03E6E96C8F0E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56C1-8DB9-43AE-BE30-BC5B64960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2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376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696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544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32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306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52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519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65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0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DF5E-3386-4551-9474-5E725492A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439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30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83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65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391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455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630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86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39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7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821E-3027-49CD-96C9-F9C43374F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79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290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DF02-15E3-4A17-83E6-0BFFC5D2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DD00-4533-4A2F-BE9F-422DDE08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F9CB-02B3-4DCD-A3A5-0904CB16F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E154-6A36-494D-9E4D-E5783DBFF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DF5B-DC95-40B9-BCB1-C23A11441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3E97-70F3-4D8C-8B4D-D20C0686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C719-530C-4B6F-B53F-752CAA82FEE3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61BC-7FCA-4438-A8EE-AEC90F66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3614-D09E-487E-9675-5EC58469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DFBC-19F0-4006-A9C7-1929E335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6544-0A8A-4EB6-AA60-25D9B0E48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8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64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01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48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34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CF78-8731-4FD6-8348-328F109FB39A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0055-521C-46BA-8024-E5A03C4C8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1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53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7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09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5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14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11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6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9254-B263-4867-BE68-6AB96F2F1F53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DEED-BF6C-4A19-87DF-E4EFA719B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17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67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3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71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76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19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88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93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8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2B71-A85E-407F-9ACE-CD10B4E227E4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1F49-0B44-46DC-B09F-8C40D8AB5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6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49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57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2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44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49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45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70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0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8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B9FA-4702-4403-9B59-7FC21644D171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E2DC-F941-4931-8E1C-F1765DAFE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41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56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4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9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3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14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2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68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77BC-31E6-403E-8C10-5A0454836B43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434D-D2E4-43EA-BAE6-BCB2F13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20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1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68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21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070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26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76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86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43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02B2-6D89-4054-A6D9-F9F11B96A365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7C34-B5B9-4CDD-AF01-F07C32900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000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141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49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238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3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71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730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39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16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2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88AB-716F-4E15-81C4-B405164F1ACC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7253-8DEA-47B2-BA4A-8727B6AF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39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56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775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7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21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010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051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00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10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9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9326B-B163-48DE-A99F-1EE1E7EA8BE6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7C1E3-AA81-48D0-87C3-A3759A0C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1BA6C-1052-44A1-BF26-DEAEA16E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1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2.e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7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4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jpeg"/><Relationship Id="rId4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68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75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80.emf"/><Relationship Id="rId3" Type="http://schemas.openxmlformats.org/officeDocument/2006/relationships/oleObject" Target="../embeddings/oleObject64.bin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7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8.emf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5.e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87.emf"/><Relationship Id="rId20" Type="http://schemas.openxmlformats.org/officeDocument/2006/relationships/image" Target="../media/image89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91.e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10" Type="http://schemas.openxmlformats.org/officeDocument/2006/relationships/image" Target="../media/image84.e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81.e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6.emf"/><Relationship Id="rId22" Type="http://schemas.openxmlformats.org/officeDocument/2006/relationships/image" Target="../media/image9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96.emf"/><Relationship Id="rId3" Type="http://schemas.openxmlformats.org/officeDocument/2006/relationships/oleObject" Target="../embeddings/oleObject80.bin"/><Relationship Id="rId7" Type="http://schemas.openxmlformats.org/officeDocument/2006/relationships/image" Target="../media/image93.emf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5.emf"/><Relationship Id="rId5" Type="http://schemas.openxmlformats.org/officeDocument/2006/relationships/image" Target="../media/image97.jpeg"/><Relationship Id="rId10" Type="http://schemas.openxmlformats.org/officeDocument/2006/relationships/oleObject" Target="../embeddings/oleObject83.bin"/><Relationship Id="rId4" Type="http://schemas.openxmlformats.org/officeDocument/2006/relationships/image" Target="../media/image92.emf"/><Relationship Id="rId9" Type="http://schemas.openxmlformats.org/officeDocument/2006/relationships/image" Target="../media/image9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02.emf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9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01.emf"/><Relationship Id="rId4" Type="http://schemas.openxmlformats.org/officeDocument/2006/relationships/image" Target="../media/image98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0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9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9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119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4.e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1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27.e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4.e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1.e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23.e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37.e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4.emf"/><Relationship Id="rId17" Type="http://schemas.openxmlformats.org/officeDocument/2006/relationships/oleObject" Target="../embeddings/oleObject124.bin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36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1.e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35.e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9" Type="http://schemas.openxmlformats.org/officeDocument/2006/relationships/oleObject" Target="../embeddings/oleObject143.bin"/><Relationship Id="rId21" Type="http://schemas.openxmlformats.org/officeDocument/2006/relationships/oleObject" Target="../embeddings/oleObject134.bin"/><Relationship Id="rId34" Type="http://schemas.openxmlformats.org/officeDocument/2006/relationships/image" Target="../media/image153.emf"/><Relationship Id="rId42" Type="http://schemas.openxmlformats.org/officeDocument/2006/relationships/image" Target="../media/image157.emf"/><Relationship Id="rId47" Type="http://schemas.openxmlformats.org/officeDocument/2006/relationships/oleObject" Target="../embeddings/oleObject147.bin"/><Relationship Id="rId50" Type="http://schemas.openxmlformats.org/officeDocument/2006/relationships/image" Target="../media/image161.emf"/><Relationship Id="rId55" Type="http://schemas.openxmlformats.org/officeDocument/2006/relationships/oleObject" Target="../embeddings/oleObject151.bin"/><Relationship Id="rId63" Type="http://schemas.openxmlformats.org/officeDocument/2006/relationships/oleObject" Target="../embeddings/oleObject155.bin"/><Relationship Id="rId68" Type="http://schemas.openxmlformats.org/officeDocument/2006/relationships/image" Target="../media/image170.emf"/><Relationship Id="rId7" Type="http://schemas.openxmlformats.org/officeDocument/2006/relationships/oleObject" Target="../embeddings/oleObject127.bin"/><Relationship Id="rId71" Type="http://schemas.openxmlformats.org/officeDocument/2006/relationships/oleObject" Target="../embeddings/oleObject159.bin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44.emf"/><Relationship Id="rId29" Type="http://schemas.openxmlformats.org/officeDocument/2006/relationships/oleObject" Target="../embeddings/oleObject138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9.emf"/><Relationship Id="rId11" Type="http://schemas.openxmlformats.org/officeDocument/2006/relationships/oleObject" Target="../embeddings/oleObject129.bin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37" Type="http://schemas.openxmlformats.org/officeDocument/2006/relationships/oleObject" Target="../embeddings/oleObject142.bin"/><Relationship Id="rId40" Type="http://schemas.openxmlformats.org/officeDocument/2006/relationships/image" Target="../media/image156.emf"/><Relationship Id="rId45" Type="http://schemas.openxmlformats.org/officeDocument/2006/relationships/oleObject" Target="../embeddings/oleObject146.bin"/><Relationship Id="rId53" Type="http://schemas.openxmlformats.org/officeDocument/2006/relationships/oleObject" Target="../embeddings/oleObject150.bin"/><Relationship Id="rId58" Type="http://schemas.openxmlformats.org/officeDocument/2006/relationships/image" Target="../media/image165.emf"/><Relationship Id="rId66" Type="http://schemas.openxmlformats.org/officeDocument/2006/relationships/image" Target="../media/image169.emf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23" Type="http://schemas.openxmlformats.org/officeDocument/2006/relationships/oleObject" Target="../embeddings/oleObject135.bin"/><Relationship Id="rId28" Type="http://schemas.openxmlformats.org/officeDocument/2006/relationships/image" Target="../media/image150.emf"/><Relationship Id="rId36" Type="http://schemas.openxmlformats.org/officeDocument/2006/relationships/image" Target="../media/image154.emf"/><Relationship Id="rId49" Type="http://schemas.openxmlformats.org/officeDocument/2006/relationships/oleObject" Target="../embeddings/oleObject148.bin"/><Relationship Id="rId57" Type="http://schemas.openxmlformats.org/officeDocument/2006/relationships/oleObject" Target="../embeddings/oleObject152.bin"/><Relationship Id="rId61" Type="http://schemas.openxmlformats.org/officeDocument/2006/relationships/oleObject" Target="../embeddings/oleObject154.bin"/><Relationship Id="rId10" Type="http://schemas.openxmlformats.org/officeDocument/2006/relationships/image" Target="../media/image141.emf"/><Relationship Id="rId19" Type="http://schemas.openxmlformats.org/officeDocument/2006/relationships/oleObject" Target="../embeddings/oleObject133.bin"/><Relationship Id="rId31" Type="http://schemas.openxmlformats.org/officeDocument/2006/relationships/oleObject" Target="../embeddings/oleObject139.bin"/><Relationship Id="rId44" Type="http://schemas.openxmlformats.org/officeDocument/2006/relationships/image" Target="../media/image158.emf"/><Relationship Id="rId52" Type="http://schemas.openxmlformats.org/officeDocument/2006/relationships/image" Target="../media/image162.emf"/><Relationship Id="rId60" Type="http://schemas.openxmlformats.org/officeDocument/2006/relationships/image" Target="../media/image166.emf"/><Relationship Id="rId65" Type="http://schemas.openxmlformats.org/officeDocument/2006/relationships/oleObject" Target="../embeddings/oleObject156.bin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43.emf"/><Relationship Id="rId22" Type="http://schemas.openxmlformats.org/officeDocument/2006/relationships/image" Target="../media/image147.emf"/><Relationship Id="rId27" Type="http://schemas.openxmlformats.org/officeDocument/2006/relationships/oleObject" Target="../embeddings/oleObject137.bin"/><Relationship Id="rId30" Type="http://schemas.openxmlformats.org/officeDocument/2006/relationships/image" Target="../media/image151.emf"/><Relationship Id="rId35" Type="http://schemas.openxmlformats.org/officeDocument/2006/relationships/oleObject" Target="../embeddings/oleObject141.bin"/><Relationship Id="rId43" Type="http://schemas.openxmlformats.org/officeDocument/2006/relationships/oleObject" Target="../embeddings/oleObject145.bin"/><Relationship Id="rId48" Type="http://schemas.openxmlformats.org/officeDocument/2006/relationships/image" Target="../media/image160.emf"/><Relationship Id="rId56" Type="http://schemas.openxmlformats.org/officeDocument/2006/relationships/image" Target="../media/image164.emf"/><Relationship Id="rId64" Type="http://schemas.openxmlformats.org/officeDocument/2006/relationships/image" Target="../media/image168.emf"/><Relationship Id="rId69" Type="http://schemas.openxmlformats.org/officeDocument/2006/relationships/oleObject" Target="../embeddings/oleObject158.bin"/><Relationship Id="rId8" Type="http://schemas.openxmlformats.org/officeDocument/2006/relationships/image" Target="../media/image140.emf"/><Relationship Id="rId51" Type="http://schemas.openxmlformats.org/officeDocument/2006/relationships/oleObject" Target="../embeddings/oleObject149.bin"/><Relationship Id="rId72" Type="http://schemas.openxmlformats.org/officeDocument/2006/relationships/image" Target="../media/image172.emf"/><Relationship Id="rId3" Type="http://schemas.openxmlformats.org/officeDocument/2006/relationships/oleObject" Target="../embeddings/oleObject125.bin"/><Relationship Id="rId12" Type="http://schemas.openxmlformats.org/officeDocument/2006/relationships/image" Target="../media/image142.emf"/><Relationship Id="rId17" Type="http://schemas.openxmlformats.org/officeDocument/2006/relationships/oleObject" Target="../embeddings/oleObject132.bin"/><Relationship Id="rId25" Type="http://schemas.openxmlformats.org/officeDocument/2006/relationships/oleObject" Target="../embeddings/oleObject136.bin"/><Relationship Id="rId33" Type="http://schemas.openxmlformats.org/officeDocument/2006/relationships/oleObject" Target="../embeddings/oleObject140.bin"/><Relationship Id="rId38" Type="http://schemas.openxmlformats.org/officeDocument/2006/relationships/image" Target="../media/image155.emf"/><Relationship Id="rId46" Type="http://schemas.openxmlformats.org/officeDocument/2006/relationships/image" Target="../media/image159.emf"/><Relationship Id="rId59" Type="http://schemas.openxmlformats.org/officeDocument/2006/relationships/oleObject" Target="../embeddings/oleObject153.bin"/><Relationship Id="rId67" Type="http://schemas.openxmlformats.org/officeDocument/2006/relationships/oleObject" Target="../embeddings/oleObject157.bin"/><Relationship Id="rId20" Type="http://schemas.openxmlformats.org/officeDocument/2006/relationships/image" Target="../media/image146.emf"/><Relationship Id="rId41" Type="http://schemas.openxmlformats.org/officeDocument/2006/relationships/oleObject" Target="../embeddings/oleObject144.bin"/><Relationship Id="rId54" Type="http://schemas.openxmlformats.org/officeDocument/2006/relationships/image" Target="../media/image163.emf"/><Relationship Id="rId62" Type="http://schemas.openxmlformats.org/officeDocument/2006/relationships/image" Target="../media/image167.emf"/><Relationship Id="rId70" Type="http://schemas.openxmlformats.org/officeDocument/2006/relationships/image" Target="../media/image17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2297113"/>
            <a:ext cx="144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+mn-lt"/>
              </a:rPr>
              <a:t>abc</a:t>
            </a:r>
            <a:r>
              <a:rPr lang="sl-SI">
                <a:solidFill>
                  <a:schemeClr val="bg1"/>
                </a:solidFill>
                <a:latin typeface="+mn-lt"/>
                <a:sym typeface="Euclid Math One"/>
              </a:rPr>
              <a:t></a:t>
            </a:r>
            <a:r>
              <a:rPr lang="sl-SI">
                <a:solidFill>
                  <a:schemeClr val="bg1"/>
                </a:solidFill>
                <a:latin typeface="+mn-lt"/>
                <a:sym typeface="Euclid Math Two"/>
              </a:rPr>
              <a:t></a:t>
            </a:r>
            <a:r>
              <a:rPr lang="sl-SI">
                <a:solidFill>
                  <a:schemeClr val="bg1"/>
                </a:solidFill>
                <a:latin typeface="+mn-lt"/>
                <a:sym typeface="MT Extra"/>
              </a:rPr>
              <a:t></a:t>
            </a:r>
            <a:r>
              <a:rPr lang="sl-SI">
                <a:solidFill>
                  <a:schemeClr val="bg1"/>
                </a:solidFill>
                <a:latin typeface="+mn-lt"/>
                <a:sym typeface="Symbol"/>
              </a:rPr>
              <a:t></a:t>
            </a:r>
            <a:endParaRPr lang="sl-SI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057400"/>
            <a:ext cx="6477000" cy="1295400"/>
          </a:xfrm>
          <a:prstGeom prst="round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962400"/>
            <a:ext cx="6477000" cy="1143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UNIVERZITETNA ŠTUDIJSKA PROGRAMA</a:t>
            </a:r>
          </a:p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LABORATORIJSKA BIOMEDICINA IN KOZMETOLOGIJA</a:t>
            </a:r>
          </a:p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sl-SI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285720" y="3200400"/>
            <a:ext cx="8534400" cy="2743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POGOJNA  VERJETNOST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357158" y="842954"/>
            <a:ext cx="5500726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dogodka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(</a:t>
            </a:r>
            <a:r>
              <a:rPr lang="en-US" sz="10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</a:t>
            </a:r>
            <a:r>
              <a:rPr lang="en-US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≠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0</a:t>
            </a:r>
            <a:r>
              <a:rPr lang="en-US" sz="10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u="sng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FF0000"/>
                </a:solidFill>
                <a:latin typeface="Calibri"/>
              </a:rPr>
              <a:t>Pogojna verjetnost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dogodka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pri pogoju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dele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 dogodka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med poskusi, pri katerih se zgodi dogodek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sl-SI" i="1" kern="0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428596" y="3395650"/>
            <a:ext cx="8286808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kontroli kakovosti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 tovarni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30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% izdelkov ocenijo kot prvovrstne,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50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% kot drugovrstne, ostale pa kot neuporabne. V trgovino seveda pošljejo le uporabne izdelke.  Kolikšna je verjetnost, da je naključno izbrani izdelek v trgovini prvovrsten?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1211243" y="4500822"/>
            <a:ext cx="2879725" cy="83317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izdelek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prvovrsten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U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izdelek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uporaben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Zanima nas 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</a:t>
            </a:r>
            <a:r>
              <a:rPr lang="en-US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cs typeface="Lucida Sans Unicode" pitchFamily="34" charset="0"/>
              </a:rPr>
              <a:t>|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cs typeface="Lucida Sans Unicode" pitchFamily="34" charset="0"/>
              </a:rPr>
              <a:t>U).</a:t>
            </a:r>
            <a:endParaRPr lang="en-US" sz="1600" i="1" kern="0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  <a:cs typeface="Lucida Sans Unicode" pitchFamily="34" charset="0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4854581" y="4500822"/>
            <a:ext cx="3003567" cy="83317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P(AU)=P(A)=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30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P(U)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=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80 %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</a:t>
            </a:r>
            <a:r>
              <a:rPr lang="en-US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cs typeface="Lucida Sans Unicode" pitchFamily="34" charset="0"/>
              </a:rPr>
              <a:t>|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cs typeface="Lucida Sans Unicode" pitchFamily="34" charset="0"/>
              </a:rPr>
              <a:t>U)=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Lucida Sans Unicode" pitchFamily="34" charset="0"/>
              </a:rPr>
              <a:t>30/80=0.375</a:t>
            </a:r>
            <a:r>
              <a:rPr lang="sl-SI" sz="1600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=</a:t>
            </a:r>
            <a:r>
              <a:rPr lang="sl-SI" sz="1600" kern="0" dirty="0" smtClean="0">
                <a:solidFill>
                  <a:srgbClr val="FF0000"/>
                </a:solidFill>
                <a:latin typeface="Times New Roman" pitchFamily="18" charset="0"/>
              </a:rPr>
              <a:t>37.5</a:t>
            </a:r>
            <a:r>
              <a:rPr lang="sl-SI" sz="1600" i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sl-SI" sz="1600" kern="0" dirty="0" smtClean="0">
                <a:solidFill>
                  <a:srgbClr val="FF0000"/>
                </a:solidFill>
                <a:latin typeface="Times New Roman" pitchFamily="18" charset="0"/>
              </a:rPr>
              <a:t>%</a:t>
            </a:r>
            <a:endParaRPr lang="en-US" sz="1600" kern="0" dirty="0">
              <a:solidFill>
                <a:srgbClr val="FF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graphicFrame>
        <p:nvGraphicFramePr>
          <p:cNvPr id="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23451"/>
              </p:ext>
            </p:extLst>
          </p:nvPr>
        </p:nvGraphicFramePr>
        <p:xfrm>
          <a:off x="6781800" y="1371600"/>
          <a:ext cx="1785950" cy="62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7" name="Equation" r:id="rId3" imgW="37764000" imgH="13398480" progId="Equation.DSMT4">
                  <p:embed/>
                </p:oleObj>
              </mc:Choice>
              <mc:Fallback>
                <p:oleObj name="Equation" r:id="rId3" imgW="37764000" imgH="133984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371600"/>
                        <a:ext cx="1785950" cy="62801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>
          <a:xfrm>
            <a:off x="3929058" y="4905372"/>
            <a:ext cx="571504" cy="1588"/>
          </a:xfrm>
          <a:prstGeom prst="straightConnector1">
            <a:avLst/>
          </a:prstGeom>
          <a:ln w="15875">
            <a:headEnd type="non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5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POGOJNA  VERJETNOST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99462"/>
              </p:ext>
            </p:extLst>
          </p:nvPr>
        </p:nvGraphicFramePr>
        <p:xfrm>
          <a:off x="6172200" y="1049091"/>
          <a:ext cx="2500330" cy="66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3" name="Equation" r:id="rId3" imgW="52793280" imgH="13804920" progId="Equation.DSMT4">
                  <p:embed/>
                </p:oleObj>
              </mc:Choice>
              <mc:Fallback>
                <p:oleObj name="Equation" r:id="rId3" imgW="52793280" imgH="1380492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49091"/>
                        <a:ext cx="2500330" cy="66404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50367" y="106680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 pomočjo pogojne verjetnosti izrazimo verjetnost, da se dva dogodka zgodita hkrati: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23880" y="2819400"/>
            <a:ext cx="8534400" cy="2362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8596" y="2996625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 vrečke, v kateri so 3 rdeče in 2 beli kroglici, zaporedoma brez gledanja izvlečemo dve kroglici . Kolikšna je verjetnost, da sta obe rdeči?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714348" y="3985043"/>
            <a:ext cx="3357586" cy="5869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prvič izvlečemo rdečo kroglico</a:t>
            </a:r>
            <a:endParaRPr lang="sl-SI" sz="16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  drugič izvlečemo rdečo kroglico</a:t>
            </a:r>
          </a:p>
        </p:txBody>
      </p:sp>
      <p:graphicFrame>
        <p:nvGraphicFramePr>
          <p:cNvPr id="307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11583"/>
              </p:ext>
            </p:extLst>
          </p:nvPr>
        </p:nvGraphicFramePr>
        <p:xfrm>
          <a:off x="4511677" y="4032436"/>
          <a:ext cx="1774835" cy="452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4" name="Equation" r:id="rId5" imgW="47512800" imgH="12585600" progId="Equation.DSMT4">
                  <p:embed/>
                </p:oleObj>
              </mc:Choice>
              <mc:Fallback>
                <p:oleObj name="Equation" r:id="rId5" imgW="47512800" imgH="125856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7" y="4032436"/>
                        <a:ext cx="1774835" cy="452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864434"/>
              </p:ext>
            </p:extLst>
          </p:nvPr>
        </p:nvGraphicFramePr>
        <p:xfrm>
          <a:off x="7215206" y="4056481"/>
          <a:ext cx="14573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5" name="Equation" r:id="rId7" imgW="38982600" imgH="12585600" progId="Equation.DSMT4">
                  <p:embed/>
                </p:oleObj>
              </mc:Choice>
              <mc:Fallback>
                <p:oleObj name="Equation" r:id="rId7" imgW="38982600" imgH="12585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4056481"/>
                        <a:ext cx="14573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>
          <a:xfrm>
            <a:off x="6500826" y="4269207"/>
            <a:ext cx="571504" cy="1588"/>
          </a:xfrm>
          <a:prstGeom prst="straightConnector1">
            <a:avLst/>
          </a:prstGeom>
          <a:ln w="15875">
            <a:headEnd type="non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324500" y="1214422"/>
            <a:ext cx="8534400" cy="5143536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POGOJNA  VERJETNOST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428596" y="500042"/>
            <a:ext cx="6202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pomo</a:t>
            </a:r>
            <a:r>
              <a:rPr lang="sl-SI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čjo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pogojne verjetnosti lahko izračunamo verjetnost dogodka, ki je rezultat </a:t>
            </a:r>
            <a:r>
              <a:rPr lang="sl-SI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dvo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 ali večstopenjskega poskusa:</a:t>
            </a: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28596" y="1285860"/>
            <a:ext cx="821537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</a:t>
            </a:r>
            <a:r>
              <a:rPr lang="en-US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škatle s </a:t>
            </a:r>
            <a:r>
              <a:rPr lang="en-US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petimi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rdečimi in </a:t>
            </a:r>
            <a:r>
              <a:rPr lang="en-US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tremi</a:t>
            </a:r>
            <a:r>
              <a:rPr lang="en-US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belimi kroglic</a:t>
            </a:r>
            <a:r>
              <a:rPr lang="en-US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ami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na slepo prenesemo dve kroglici v škatlo, v kateri so tri rdeče in tri bele kroglice. Nato iz druge škatle izvlečemo eno kroglico. Kolikšna je verjetnost, da je rdeča</a:t>
            </a:r>
            <a:r>
              <a:rPr lang="en-US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en-GB" sz="16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2601928" y="2470879"/>
            <a:ext cx="839787" cy="687388"/>
            <a:chOff x="1423" y="1762"/>
            <a:chExt cx="529" cy="433"/>
          </a:xfrm>
        </p:grpSpPr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423" y="1762"/>
              <a:ext cx="1" cy="43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1951" y="1762"/>
              <a:ext cx="1" cy="43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1423" y="2194"/>
              <a:ext cx="528" cy="1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1711" y="2098"/>
              <a:ext cx="96" cy="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1447" y="2086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4" name="Oval 13"/>
            <p:cNvSpPr>
              <a:spLocks noChangeArrowheads="1"/>
            </p:cNvSpPr>
            <p:nvPr/>
          </p:nvSpPr>
          <p:spPr bwMode="auto">
            <a:xfrm>
              <a:off x="1567" y="2086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1843" y="2080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6" name="Oval 22"/>
            <p:cNvSpPr>
              <a:spLocks noChangeArrowheads="1"/>
            </p:cNvSpPr>
            <p:nvPr/>
          </p:nvSpPr>
          <p:spPr bwMode="auto">
            <a:xfrm>
              <a:off x="1759" y="2002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7" name="Oval 23"/>
            <p:cNvSpPr>
              <a:spLocks noChangeArrowheads="1"/>
            </p:cNvSpPr>
            <p:nvPr/>
          </p:nvSpPr>
          <p:spPr bwMode="auto">
            <a:xfrm>
              <a:off x="1495" y="1990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>
              <a:off x="1615" y="1990"/>
              <a:ext cx="96" cy="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1855" y="1954"/>
              <a:ext cx="96" cy="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82" name="Group 72"/>
          <p:cNvGrpSpPr>
            <a:grpSpLocks/>
          </p:cNvGrpSpPr>
          <p:nvPr/>
        </p:nvGrpSpPr>
        <p:grpSpPr bwMode="auto">
          <a:xfrm>
            <a:off x="4641865" y="2486754"/>
            <a:ext cx="839788" cy="696913"/>
            <a:chOff x="2708" y="1772"/>
            <a:chExt cx="529" cy="439"/>
          </a:xfrm>
        </p:grpSpPr>
        <p:sp>
          <p:nvSpPr>
            <p:cNvPr id="83" name="Line 29"/>
            <p:cNvSpPr>
              <a:spLocks noChangeShapeType="1"/>
            </p:cNvSpPr>
            <p:nvPr/>
          </p:nvSpPr>
          <p:spPr bwMode="auto">
            <a:xfrm>
              <a:off x="2708" y="1772"/>
              <a:ext cx="1" cy="43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>
              <a:off x="3236" y="1779"/>
              <a:ext cx="1" cy="43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>
              <a:off x="2708" y="2204"/>
              <a:ext cx="528" cy="1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6" name="Oval 32"/>
            <p:cNvSpPr>
              <a:spLocks noChangeArrowheads="1"/>
            </p:cNvSpPr>
            <p:nvPr/>
          </p:nvSpPr>
          <p:spPr bwMode="auto">
            <a:xfrm>
              <a:off x="2996" y="2090"/>
              <a:ext cx="96" cy="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7" name="Oval 34"/>
            <p:cNvSpPr>
              <a:spLocks noChangeArrowheads="1"/>
            </p:cNvSpPr>
            <p:nvPr/>
          </p:nvSpPr>
          <p:spPr bwMode="auto">
            <a:xfrm>
              <a:off x="2876" y="2090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8" name="Oval 35"/>
            <p:cNvSpPr>
              <a:spLocks noChangeArrowheads="1"/>
            </p:cNvSpPr>
            <p:nvPr/>
          </p:nvSpPr>
          <p:spPr bwMode="auto">
            <a:xfrm>
              <a:off x="3122" y="2084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9" name="Oval 37"/>
            <p:cNvSpPr>
              <a:spLocks noChangeArrowheads="1"/>
            </p:cNvSpPr>
            <p:nvPr/>
          </p:nvSpPr>
          <p:spPr bwMode="auto">
            <a:xfrm>
              <a:off x="2738" y="2087"/>
              <a:ext cx="96" cy="9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auto">
            <a:xfrm>
              <a:off x="2924" y="1994"/>
              <a:ext cx="96" cy="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1" name="Oval 39"/>
            <p:cNvSpPr>
              <a:spLocks noChangeArrowheads="1"/>
            </p:cNvSpPr>
            <p:nvPr/>
          </p:nvSpPr>
          <p:spPr bwMode="auto">
            <a:xfrm>
              <a:off x="3140" y="1976"/>
              <a:ext cx="96" cy="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94" name="Text Box 42"/>
          <p:cNvSpPr txBox="1">
            <a:spLocks noChangeArrowheads="1"/>
          </p:cNvSpPr>
          <p:nvPr/>
        </p:nvSpPr>
        <p:spPr bwMode="auto">
          <a:xfrm>
            <a:off x="2214546" y="3357562"/>
            <a:ext cx="2092321" cy="340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možnosti na 1. koraku</a:t>
            </a:r>
          </a:p>
        </p:txBody>
      </p:sp>
      <p:sp>
        <p:nvSpPr>
          <p:cNvPr id="95" name="Text Box 43"/>
          <p:cNvSpPr txBox="1">
            <a:spLocks noChangeArrowheads="1"/>
          </p:cNvSpPr>
          <p:nvPr/>
        </p:nvSpPr>
        <p:spPr bwMode="auto">
          <a:xfrm>
            <a:off x="6370638" y="3357562"/>
            <a:ext cx="2201889" cy="340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možnosti na 2. koraku</a:t>
            </a:r>
          </a:p>
        </p:txBody>
      </p:sp>
      <p:sp>
        <p:nvSpPr>
          <p:cNvPr id="96" name="Rectangle 45"/>
          <p:cNvSpPr>
            <a:spLocks noChangeArrowheads="1"/>
          </p:cNvSpPr>
          <p:nvPr/>
        </p:nvSpPr>
        <p:spPr bwMode="auto">
          <a:xfrm>
            <a:off x="2500298" y="3822699"/>
            <a:ext cx="1574800" cy="525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prenesemo dve beli kroglici</a:t>
            </a:r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2500298" y="4429132"/>
            <a:ext cx="1574800" cy="525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prenesemo dve rdeči kroglici</a:t>
            </a:r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2500298" y="5000636"/>
            <a:ext cx="1574800" cy="7413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prenesemo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eno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rdeč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 in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eno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belo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kroglic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</a:t>
            </a:r>
            <a:endParaRPr lang="sl-SI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6526213" y="3857628"/>
            <a:ext cx="1974877" cy="309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izvlečemo belo kroglico</a:t>
            </a:r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6443663" y="4714884"/>
            <a:ext cx="2128865" cy="309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izvlečemo rdečo kroglico</a:t>
            </a:r>
          </a:p>
        </p:txBody>
      </p:sp>
      <p:cxnSp>
        <p:nvCxnSpPr>
          <p:cNvPr id="102" name="AutoShape 51"/>
          <p:cNvCxnSpPr>
            <a:cxnSpLocks noChangeShapeType="1"/>
            <a:endCxn id="96" idx="1"/>
          </p:cNvCxnSpPr>
          <p:nvPr/>
        </p:nvCxnSpPr>
        <p:spPr bwMode="auto">
          <a:xfrm rot="5400000" flipH="1" flipV="1">
            <a:off x="1286067" y="3481988"/>
            <a:ext cx="610787" cy="1817674"/>
          </a:xfrm>
          <a:prstGeom prst="bentConnector4">
            <a:avLst>
              <a:gd name="adj1" fmla="val 100060"/>
              <a:gd name="adj2" fmla="val 50000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" name="AutoShape 52"/>
          <p:cNvCxnSpPr>
            <a:cxnSpLocks noChangeShapeType="1"/>
            <a:endCxn id="97" idx="1"/>
          </p:cNvCxnSpPr>
          <p:nvPr/>
        </p:nvCxnSpPr>
        <p:spPr bwMode="auto">
          <a:xfrm rot="5400000" flipH="1" flipV="1">
            <a:off x="1589283" y="3785204"/>
            <a:ext cx="4355" cy="1817674"/>
          </a:xfrm>
          <a:prstGeom prst="bentConnector4">
            <a:avLst>
              <a:gd name="adj1" fmla="val 107141"/>
              <a:gd name="adj2" fmla="val 50000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4" name="AutoShape 53"/>
          <p:cNvCxnSpPr>
            <a:cxnSpLocks noChangeShapeType="1"/>
            <a:endCxn id="98" idx="1"/>
          </p:cNvCxnSpPr>
          <p:nvPr/>
        </p:nvCxnSpPr>
        <p:spPr bwMode="auto">
          <a:xfrm rot="16200000" flipH="1">
            <a:off x="1253911" y="4124931"/>
            <a:ext cx="675100" cy="1817674"/>
          </a:xfrm>
          <a:prstGeom prst="bentConnector2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5" name="AutoShape 61"/>
          <p:cNvCxnSpPr>
            <a:cxnSpLocks noChangeShapeType="1"/>
            <a:stCxn id="96" idx="3"/>
          </p:cNvCxnSpPr>
          <p:nvPr/>
        </p:nvCxnSpPr>
        <p:spPr bwMode="auto">
          <a:xfrm flipV="1">
            <a:off x="4075098" y="4000504"/>
            <a:ext cx="2425728" cy="84927"/>
          </a:xfrm>
          <a:prstGeom prst="straightConnector1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06" name="AutoShape 62"/>
          <p:cNvCxnSpPr>
            <a:cxnSpLocks noChangeShapeType="1"/>
            <a:stCxn id="97" idx="3"/>
            <a:endCxn id="99" idx="1"/>
          </p:cNvCxnSpPr>
          <p:nvPr/>
        </p:nvCxnSpPr>
        <p:spPr bwMode="auto">
          <a:xfrm flipV="1">
            <a:off x="4075098" y="4012409"/>
            <a:ext cx="2451115" cy="679454"/>
          </a:xfrm>
          <a:prstGeom prst="straightConnector1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07" name="AutoShape 63"/>
          <p:cNvCxnSpPr>
            <a:cxnSpLocks noChangeShapeType="1"/>
            <a:stCxn id="98" idx="3"/>
            <a:endCxn id="99" idx="1"/>
          </p:cNvCxnSpPr>
          <p:nvPr/>
        </p:nvCxnSpPr>
        <p:spPr bwMode="auto">
          <a:xfrm flipV="1">
            <a:off x="4075098" y="4012409"/>
            <a:ext cx="2451115" cy="1358909"/>
          </a:xfrm>
          <a:prstGeom prst="straightConnector1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08" name="AutoShape 66"/>
          <p:cNvCxnSpPr>
            <a:cxnSpLocks noChangeShapeType="1"/>
            <a:stCxn id="96" idx="3"/>
            <a:endCxn id="100" idx="1"/>
          </p:cNvCxnSpPr>
          <p:nvPr/>
        </p:nvCxnSpPr>
        <p:spPr bwMode="auto">
          <a:xfrm>
            <a:off x="4075098" y="4085431"/>
            <a:ext cx="2368565" cy="78423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109" name="AutoShape 67"/>
          <p:cNvCxnSpPr>
            <a:cxnSpLocks noChangeShapeType="1"/>
            <a:stCxn id="97" idx="3"/>
            <a:endCxn id="100" idx="1"/>
          </p:cNvCxnSpPr>
          <p:nvPr/>
        </p:nvCxnSpPr>
        <p:spPr bwMode="auto">
          <a:xfrm>
            <a:off x="4075098" y="4691863"/>
            <a:ext cx="2368565" cy="17780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110" name="AutoShape 68"/>
          <p:cNvCxnSpPr>
            <a:cxnSpLocks noChangeShapeType="1"/>
            <a:stCxn id="98" idx="3"/>
            <a:endCxn id="100" idx="1"/>
          </p:cNvCxnSpPr>
          <p:nvPr/>
        </p:nvCxnSpPr>
        <p:spPr bwMode="auto">
          <a:xfrm flipV="1">
            <a:off x="4075098" y="4869666"/>
            <a:ext cx="2368565" cy="50165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12" name="Object 57"/>
          <p:cNvGraphicFramePr>
            <a:graphicFrameLocks noChangeAspect="1"/>
          </p:cNvGraphicFramePr>
          <p:nvPr/>
        </p:nvGraphicFramePr>
        <p:xfrm>
          <a:off x="1006475" y="3643312"/>
          <a:ext cx="9858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6" name="Equation" r:id="rId3" imgW="901309" imgH="393529" progId="Equation.DSMT4">
                  <p:embed/>
                </p:oleObj>
              </mc:Choice>
              <mc:Fallback>
                <p:oleObj name="Equation" r:id="rId3" imgW="901309" imgH="393529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643312"/>
                        <a:ext cx="985838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58"/>
          <p:cNvGraphicFramePr>
            <a:graphicFrameLocks noChangeAspect="1"/>
          </p:cNvGraphicFramePr>
          <p:nvPr/>
        </p:nvGraphicFramePr>
        <p:xfrm>
          <a:off x="1014413" y="4261473"/>
          <a:ext cx="9826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7" name="Equation" r:id="rId5" imgW="901309" imgH="393529" progId="Equation.DSMT4">
                  <p:embed/>
                </p:oleObj>
              </mc:Choice>
              <mc:Fallback>
                <p:oleObj name="Equation" r:id="rId5" imgW="901309" imgH="393529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4261473"/>
                        <a:ext cx="98266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59"/>
          <p:cNvGraphicFramePr>
            <a:graphicFrameLocks noChangeAspect="1"/>
          </p:cNvGraphicFramePr>
          <p:nvPr/>
        </p:nvGraphicFramePr>
        <p:xfrm>
          <a:off x="877888" y="4955292"/>
          <a:ext cx="14271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8" name="Equation" r:id="rId7" imgW="1307532" imgH="393529" progId="Equation.DSMT4">
                  <p:embed/>
                </p:oleObj>
              </mc:Choice>
              <mc:Fallback>
                <p:oleObj name="Equation" r:id="rId7" imgW="1307532" imgH="393529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955292"/>
                        <a:ext cx="142716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60"/>
          <p:cNvGraphicFramePr>
            <a:graphicFrameLocks noChangeAspect="1"/>
          </p:cNvGraphicFramePr>
          <p:nvPr/>
        </p:nvGraphicFramePr>
        <p:xfrm>
          <a:off x="4714876" y="3857628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9" name="Equation" r:id="rId9" imgW="393529" imgH="393529" progId="Equation.DSMT4">
                  <p:embed/>
                </p:oleObj>
              </mc:Choice>
              <mc:Fallback>
                <p:oleObj name="Equation" r:id="rId9" imgW="393529" imgH="393529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3857628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61"/>
          <p:cNvGraphicFramePr>
            <a:graphicFrameLocks noChangeAspect="1"/>
          </p:cNvGraphicFramePr>
          <p:nvPr/>
        </p:nvGraphicFramePr>
        <p:xfrm>
          <a:off x="4267586" y="4697036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0" name="Equation" r:id="rId11" imgW="393529" imgH="393529" progId="Equation.DSMT4">
                  <p:embed/>
                </p:oleObj>
              </mc:Choice>
              <mc:Fallback>
                <p:oleObj name="Equation" r:id="rId11" imgW="393529" imgH="393529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586" y="4697036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62"/>
          <p:cNvGraphicFramePr>
            <a:graphicFrameLocks noChangeAspect="1"/>
          </p:cNvGraphicFramePr>
          <p:nvPr/>
        </p:nvGraphicFramePr>
        <p:xfrm>
          <a:off x="5000628" y="5214950"/>
          <a:ext cx="40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1" name="Equation" r:id="rId13" imgW="406048" imgH="393359" progId="Equation.DSMT4">
                  <p:embed/>
                </p:oleObj>
              </mc:Choice>
              <mc:Fallback>
                <p:oleObj name="Equation" r:id="rId13" imgW="406048" imgH="393359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214950"/>
                        <a:ext cx="40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63"/>
          <p:cNvGraphicFramePr>
            <a:graphicFrameLocks noChangeAspect="1"/>
          </p:cNvGraphicFramePr>
          <p:nvPr/>
        </p:nvGraphicFramePr>
        <p:xfrm>
          <a:off x="4429124" y="5715016"/>
          <a:ext cx="4314826" cy="50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" name="Equation" r:id="rId15" imgW="2730500" imgH="393700" progId="Equation.DSMT4">
                  <p:embed/>
                </p:oleObj>
              </mc:Choice>
              <mc:Fallback>
                <p:oleObj name="Equation" r:id="rId15" imgW="2730500" imgH="3937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5715016"/>
                        <a:ext cx="4314826" cy="504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1" name="Straight Connector 160"/>
          <p:cNvCxnSpPr/>
          <p:nvPr/>
        </p:nvCxnSpPr>
        <p:spPr>
          <a:xfrm>
            <a:off x="465920" y="4693012"/>
            <a:ext cx="214314" cy="1588"/>
          </a:xfrm>
          <a:prstGeom prst="line">
            <a:avLst/>
          </a:prstGeom>
          <a:ln w="25400"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32449" y="1857364"/>
            <a:ext cx="2006082" cy="941820"/>
            <a:chOff x="3032449" y="1857364"/>
            <a:chExt cx="2006082" cy="941820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844940" y="1857364"/>
              <a:ext cx="212725" cy="20320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050" b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?</a:t>
              </a:r>
            </a:p>
          </p:txBody>
        </p:sp>
        <p:sp>
          <p:nvSpPr>
            <p:cNvPr id="81" name="Oval 28"/>
            <p:cNvSpPr>
              <a:spLocks noChangeArrowheads="1"/>
            </p:cNvSpPr>
            <p:nvPr/>
          </p:nvSpPr>
          <p:spPr bwMode="auto">
            <a:xfrm>
              <a:off x="4060840" y="1857364"/>
              <a:ext cx="211138" cy="20320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050" b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?</a:t>
              </a: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032449" y="2114938"/>
              <a:ext cx="2006082" cy="684246"/>
            </a:xfrm>
            <a:custGeom>
              <a:avLst/>
              <a:gdLst>
                <a:gd name="connsiteX0" fmla="*/ 0 w 2006082"/>
                <a:gd name="connsiteY0" fmla="*/ 609601 h 684246"/>
                <a:gd name="connsiteX1" fmla="*/ 513184 w 2006082"/>
                <a:gd name="connsiteY1" fmla="*/ 161731 h 684246"/>
                <a:gd name="connsiteX2" fmla="*/ 1548882 w 2006082"/>
                <a:gd name="connsiteY2" fmla="*/ 87086 h 684246"/>
                <a:gd name="connsiteX3" fmla="*/ 2006082 w 2006082"/>
                <a:gd name="connsiteY3" fmla="*/ 684246 h 6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082" h="684246">
                  <a:moveTo>
                    <a:pt x="0" y="609601"/>
                  </a:moveTo>
                  <a:cubicBezTo>
                    <a:pt x="127518" y="429209"/>
                    <a:pt x="255037" y="248817"/>
                    <a:pt x="513184" y="161731"/>
                  </a:cubicBezTo>
                  <a:cubicBezTo>
                    <a:pt x="771331" y="74645"/>
                    <a:pt x="1300066" y="0"/>
                    <a:pt x="1548882" y="87086"/>
                  </a:cubicBezTo>
                  <a:cubicBezTo>
                    <a:pt x="1797698" y="174172"/>
                    <a:pt x="1901890" y="429209"/>
                    <a:pt x="2006082" y="684246"/>
                  </a:cubicBezTo>
                </a:path>
              </a:pathLst>
            </a:custGeom>
            <a:ln>
              <a:headEnd type="none" w="sm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3628" y="1917689"/>
            <a:ext cx="1631512" cy="853503"/>
            <a:chOff x="5083628" y="1917689"/>
            <a:chExt cx="1631512" cy="853503"/>
          </a:xfrm>
        </p:grpSpPr>
        <p:sp>
          <p:nvSpPr>
            <p:cNvPr id="93" name="Oval 41"/>
            <p:cNvSpPr>
              <a:spLocks noChangeArrowheads="1"/>
            </p:cNvSpPr>
            <p:nvPr/>
          </p:nvSpPr>
          <p:spPr bwMode="auto">
            <a:xfrm>
              <a:off x="6562740" y="1917689"/>
              <a:ext cx="152400" cy="1524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083628" y="1996751"/>
              <a:ext cx="1373156" cy="774441"/>
            </a:xfrm>
            <a:custGeom>
              <a:avLst/>
              <a:gdLst>
                <a:gd name="connsiteX0" fmla="*/ 20217 w 1373156"/>
                <a:gd name="connsiteY0" fmla="*/ 774441 h 774441"/>
                <a:gd name="connsiteX1" fmla="*/ 225490 w 1373156"/>
                <a:gd name="connsiteY1" fmla="*/ 307910 h 774441"/>
                <a:gd name="connsiteX2" fmla="*/ 1373156 w 1373156"/>
                <a:gd name="connsiteY2" fmla="*/ 0 h 77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3156" h="774441">
                  <a:moveTo>
                    <a:pt x="20217" y="774441"/>
                  </a:moveTo>
                  <a:cubicBezTo>
                    <a:pt x="10108" y="605712"/>
                    <a:pt x="0" y="436983"/>
                    <a:pt x="225490" y="307910"/>
                  </a:cubicBezTo>
                  <a:cubicBezTo>
                    <a:pt x="450980" y="178837"/>
                    <a:pt x="912068" y="89418"/>
                    <a:pt x="1373156" y="0"/>
                  </a:cubicBezTo>
                </a:path>
              </a:pathLst>
            </a:custGeom>
            <a:ln>
              <a:headEnd type="none" w="sm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0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66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POGOJNA  VERJETNOST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57157" y="609600"/>
            <a:ext cx="63484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Splošni postopek: najprej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določimo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vse možnosti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prvem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koraku,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H</a:t>
            </a:r>
            <a:r>
              <a:rPr lang="sl-SI" kern="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H</a:t>
            </a:r>
            <a:r>
              <a:rPr lang="sl-SI" kern="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...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H</a:t>
            </a:r>
            <a:r>
              <a:rPr lang="sl-SI" i="1" kern="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 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 njihove verjetnosti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P(H</a:t>
            </a:r>
            <a:r>
              <a:rPr lang="sl-SI" kern="0" baseline="-25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P(H</a:t>
            </a:r>
            <a:r>
              <a:rPr lang="sl-SI" kern="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...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P(H</a:t>
            </a:r>
            <a:r>
              <a:rPr lang="sl-SI" i="1" kern="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81000" y="1600200"/>
            <a:ext cx="5853793" cy="9255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Nato določimo pogojne verjetnosti, da se dogodek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zgodi pri vsaki od teh možnosti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</a:t>
            </a:r>
            <a:r>
              <a:rPr lang="en-US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|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H</a:t>
            </a:r>
            <a:r>
              <a:rPr lang="sl-SI" kern="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</a:t>
            </a:r>
            <a:r>
              <a:rPr lang="en-US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|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H</a:t>
            </a:r>
            <a:r>
              <a:rPr lang="sl-SI" kern="0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...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</a:t>
            </a:r>
            <a:r>
              <a:rPr lang="en-US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|</a:t>
            </a:r>
            <a:r>
              <a:rPr lang="sl-SI" i="1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H</a:t>
            </a:r>
            <a:r>
              <a:rPr lang="sl-SI" i="1" kern="0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).</a:t>
            </a:r>
            <a:endParaRPr lang="sl-SI" i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786446" y="5957887"/>
            <a:ext cx="3003547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alibri"/>
              </a:rPr>
              <a:t>formula o </a:t>
            </a:r>
            <a:r>
              <a:rPr lang="en-US" b="1" kern="0" dirty="0" err="1" smtClean="0">
                <a:solidFill>
                  <a:srgbClr val="FF0000"/>
                </a:solidFill>
                <a:latin typeface="Calibri"/>
              </a:rPr>
              <a:t>popolni</a:t>
            </a:r>
            <a:r>
              <a:rPr lang="en-US" b="1" kern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Calibri"/>
              </a:rPr>
              <a:t>verjetnosti</a:t>
            </a:r>
            <a:endParaRPr lang="en-GB" b="1" kern="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874464"/>
              </p:ext>
            </p:extLst>
          </p:nvPr>
        </p:nvGraphicFramePr>
        <p:xfrm>
          <a:off x="609601" y="5282158"/>
          <a:ext cx="8001000" cy="44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2" name="Equation" r:id="rId3" imgW="4356000" imgH="228600" progId="Equation.DSMT4">
                  <p:embed/>
                </p:oleObj>
              </mc:Choice>
              <mc:Fallback>
                <p:oleObj name="Equation" r:id="rId3" imgW="4356000" imgH="2286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5282158"/>
                        <a:ext cx="8001000" cy="44910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2590800" y="2912746"/>
            <a:ext cx="4267200" cy="21164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pSp>
        <p:nvGrpSpPr>
          <p:cNvPr id="22" name="Group 47"/>
          <p:cNvGrpSpPr>
            <a:grpSpLocks/>
          </p:cNvGrpSpPr>
          <p:nvPr/>
        </p:nvGrpSpPr>
        <p:grpSpPr bwMode="auto">
          <a:xfrm>
            <a:off x="2597426" y="2912746"/>
            <a:ext cx="1669774" cy="1293389"/>
            <a:chOff x="288" y="816"/>
            <a:chExt cx="864" cy="528"/>
          </a:xfrm>
        </p:grpSpPr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288" y="816"/>
              <a:ext cx="864" cy="528"/>
            </a:xfrm>
            <a:custGeom>
              <a:avLst/>
              <a:gdLst>
                <a:gd name="T0" fmla="*/ 0 w 864"/>
                <a:gd name="T1" fmla="*/ 0 h 528"/>
                <a:gd name="T2" fmla="*/ 0 w 864"/>
                <a:gd name="T3" fmla="*/ 480 h 528"/>
                <a:gd name="T4" fmla="*/ 864 w 864"/>
                <a:gd name="T5" fmla="*/ 528 h 528"/>
                <a:gd name="T6" fmla="*/ 864 w 864"/>
                <a:gd name="T7" fmla="*/ 0 h 528"/>
                <a:gd name="T8" fmla="*/ 0 w 86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528">
                  <a:moveTo>
                    <a:pt x="0" y="0"/>
                  </a:moveTo>
                  <a:lnTo>
                    <a:pt x="0" y="480"/>
                  </a:lnTo>
                  <a:lnTo>
                    <a:pt x="864" y="528"/>
                  </a:lnTo>
                  <a:lnTo>
                    <a:pt x="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288" y="816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sl-SI" sz="1800" i="1">
                  <a:latin typeface="Georgia" pitchFamily="18" charset="0"/>
                </a:rPr>
                <a:t>H</a:t>
              </a:r>
              <a:r>
                <a:rPr lang="sl-SI" sz="1800" baseline="-25000">
                  <a:latin typeface="Times New Roman" pitchFamily="18" charset="0"/>
                </a:rPr>
                <a:t>1</a:t>
              </a:r>
              <a:endParaRPr lang="en-GB" sz="1800" baseline="-25000">
                <a:latin typeface="Times New Roman" pitchFamily="18" charset="0"/>
              </a:endParaRPr>
            </a:p>
          </p:txBody>
        </p:sp>
      </p:grp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2590800" y="4088553"/>
            <a:ext cx="2968487" cy="940646"/>
            <a:chOff x="288" y="1296"/>
            <a:chExt cx="1536" cy="384"/>
          </a:xfrm>
        </p:grpSpPr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288" y="1296"/>
              <a:ext cx="1536" cy="384"/>
            </a:xfrm>
            <a:custGeom>
              <a:avLst/>
              <a:gdLst>
                <a:gd name="T0" fmla="*/ 864 w 1536"/>
                <a:gd name="T1" fmla="*/ 48 h 384"/>
                <a:gd name="T2" fmla="*/ 0 w 1536"/>
                <a:gd name="T3" fmla="*/ 0 h 384"/>
                <a:gd name="T4" fmla="*/ 0 w 1536"/>
                <a:gd name="T5" fmla="*/ 384 h 384"/>
                <a:gd name="T6" fmla="*/ 1536 w 1536"/>
                <a:gd name="T7" fmla="*/ 384 h 384"/>
                <a:gd name="T8" fmla="*/ 1536 w 1536"/>
                <a:gd name="T9" fmla="*/ 96 h 384"/>
                <a:gd name="T10" fmla="*/ 864 w 1536"/>
                <a:gd name="T11" fmla="*/ 4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384">
                  <a:moveTo>
                    <a:pt x="864" y="48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1536" y="384"/>
                  </a:lnTo>
                  <a:lnTo>
                    <a:pt x="1536" y="96"/>
                  </a:lnTo>
                  <a:lnTo>
                    <a:pt x="864" y="48"/>
                  </a:lnTo>
                  <a:close/>
                </a:path>
              </a:pathLst>
            </a:custGeom>
            <a:solidFill>
              <a:srgbClr val="FFFFB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288" y="1440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sl-SI" sz="1800" i="1">
                  <a:latin typeface="Georgia" pitchFamily="18" charset="0"/>
                </a:rPr>
                <a:t>H</a:t>
              </a:r>
              <a:r>
                <a:rPr lang="en-US" sz="1800" baseline="-25000">
                  <a:latin typeface="Times New Roman" pitchFamily="18" charset="0"/>
                </a:rPr>
                <a:t>3</a:t>
              </a:r>
              <a:endParaRPr lang="en-GB" sz="1800" baseline="-25000">
                <a:latin typeface="Times New Roman" pitchFamily="18" charset="0"/>
              </a:endParaRPr>
            </a:p>
          </p:txBody>
        </p:sp>
      </p:grpSp>
      <p:grpSp>
        <p:nvGrpSpPr>
          <p:cNvPr id="33" name="Group 48"/>
          <p:cNvGrpSpPr>
            <a:grpSpLocks/>
          </p:cNvGrpSpPr>
          <p:nvPr/>
        </p:nvGrpSpPr>
        <p:grpSpPr bwMode="auto">
          <a:xfrm>
            <a:off x="4260574" y="2895599"/>
            <a:ext cx="2597426" cy="1428116"/>
            <a:chOff x="1152" y="809"/>
            <a:chExt cx="1344" cy="583"/>
          </a:xfrm>
        </p:grpSpPr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1152" y="816"/>
              <a:ext cx="1344" cy="576"/>
            </a:xfrm>
            <a:custGeom>
              <a:avLst/>
              <a:gdLst>
                <a:gd name="T0" fmla="*/ 672 w 1344"/>
                <a:gd name="T1" fmla="*/ 576 h 576"/>
                <a:gd name="T2" fmla="*/ 1344 w 1344"/>
                <a:gd name="T3" fmla="*/ 0 h 576"/>
                <a:gd name="T4" fmla="*/ 0 w 1344"/>
                <a:gd name="T5" fmla="*/ 0 h 576"/>
                <a:gd name="T6" fmla="*/ 0 w 1344"/>
                <a:gd name="T7" fmla="*/ 528 h 576"/>
                <a:gd name="T8" fmla="*/ 672 w 1344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576">
                  <a:moveTo>
                    <a:pt x="672" y="576"/>
                  </a:moveTo>
                  <a:lnTo>
                    <a:pt x="1344" y="0"/>
                  </a:lnTo>
                  <a:lnTo>
                    <a:pt x="0" y="0"/>
                  </a:lnTo>
                  <a:lnTo>
                    <a:pt x="0" y="528"/>
                  </a:lnTo>
                  <a:lnTo>
                    <a:pt x="672" y="57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1984" y="809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sl-SI" sz="1800" i="1">
                  <a:latin typeface="Georgia" pitchFamily="18" charset="0"/>
                </a:rPr>
                <a:t>H</a:t>
              </a:r>
              <a:r>
                <a:rPr lang="en-US" sz="1800" baseline="-25000">
                  <a:latin typeface="Times New Roman" pitchFamily="18" charset="0"/>
                </a:rPr>
                <a:t>2</a:t>
              </a:r>
              <a:endParaRPr lang="en-GB" sz="1800" baseline="-25000">
                <a:latin typeface="Times New Roman" pitchFamily="18" charset="0"/>
              </a:endParaRPr>
            </a:p>
          </p:txBody>
        </p:sp>
      </p:grpSp>
      <p:grpSp>
        <p:nvGrpSpPr>
          <p:cNvPr id="36" name="Group 50"/>
          <p:cNvGrpSpPr>
            <a:grpSpLocks/>
          </p:cNvGrpSpPr>
          <p:nvPr/>
        </p:nvGrpSpPr>
        <p:grpSpPr bwMode="auto">
          <a:xfrm>
            <a:off x="5559287" y="2912746"/>
            <a:ext cx="1298713" cy="2116454"/>
            <a:chOff x="1824" y="816"/>
            <a:chExt cx="672" cy="864"/>
          </a:xfrm>
        </p:grpSpPr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824" y="816"/>
              <a:ext cx="672" cy="864"/>
            </a:xfrm>
            <a:custGeom>
              <a:avLst/>
              <a:gdLst>
                <a:gd name="T0" fmla="*/ 0 w 672"/>
                <a:gd name="T1" fmla="*/ 576 h 864"/>
                <a:gd name="T2" fmla="*/ 672 w 672"/>
                <a:gd name="T3" fmla="*/ 0 h 864"/>
                <a:gd name="T4" fmla="*/ 672 w 672"/>
                <a:gd name="T5" fmla="*/ 864 h 864"/>
                <a:gd name="T6" fmla="*/ 0 w 672"/>
                <a:gd name="T7" fmla="*/ 864 h 864"/>
                <a:gd name="T8" fmla="*/ 0 w 672"/>
                <a:gd name="T9" fmla="*/ 57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64">
                  <a:moveTo>
                    <a:pt x="0" y="576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864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2208" y="1440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sl-SI" sz="1800" i="1">
                  <a:latin typeface="Georgia" pitchFamily="18" charset="0"/>
                </a:rPr>
                <a:t>H</a:t>
              </a:r>
              <a:r>
                <a:rPr lang="en-US" sz="1800" baseline="-25000">
                  <a:latin typeface="Times New Roman" pitchFamily="18" charset="0"/>
                </a:rPr>
                <a:t>4</a:t>
              </a:r>
              <a:endParaRPr lang="en-GB" sz="1800" baseline="-25000">
                <a:latin typeface="Times New Roman" pitchFamily="18" charset="0"/>
              </a:endParaRPr>
            </a:p>
          </p:txBody>
        </p:sp>
      </p:grpSp>
      <p:grpSp>
        <p:nvGrpSpPr>
          <p:cNvPr id="39" name="Group 54"/>
          <p:cNvGrpSpPr>
            <a:grpSpLocks/>
          </p:cNvGrpSpPr>
          <p:nvPr/>
        </p:nvGrpSpPr>
        <p:grpSpPr bwMode="auto">
          <a:xfrm>
            <a:off x="2869095" y="3030326"/>
            <a:ext cx="3834295" cy="1763712"/>
            <a:chOff x="504" y="888"/>
            <a:chExt cx="1984" cy="720"/>
          </a:xfrm>
        </p:grpSpPr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504" y="888"/>
              <a:ext cx="1984" cy="720"/>
            </a:xfrm>
            <a:custGeom>
              <a:avLst/>
              <a:gdLst>
                <a:gd name="T0" fmla="*/ 1368 w 1984"/>
                <a:gd name="T1" fmla="*/ 72 h 720"/>
                <a:gd name="T2" fmla="*/ 216 w 1984"/>
                <a:gd name="T3" fmla="*/ 120 h 720"/>
                <a:gd name="T4" fmla="*/ 264 w 1984"/>
                <a:gd name="T5" fmla="*/ 648 h 720"/>
                <a:gd name="T6" fmla="*/ 1800 w 1984"/>
                <a:gd name="T7" fmla="*/ 552 h 720"/>
                <a:gd name="T8" fmla="*/ 1368 w 1984"/>
                <a:gd name="T9" fmla="*/ 7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4" h="720">
                  <a:moveTo>
                    <a:pt x="1368" y="72"/>
                  </a:moveTo>
                  <a:cubicBezTo>
                    <a:pt x="1104" y="0"/>
                    <a:pt x="400" y="24"/>
                    <a:pt x="216" y="120"/>
                  </a:cubicBezTo>
                  <a:cubicBezTo>
                    <a:pt x="32" y="216"/>
                    <a:pt x="0" y="576"/>
                    <a:pt x="264" y="648"/>
                  </a:cubicBezTo>
                  <a:cubicBezTo>
                    <a:pt x="528" y="720"/>
                    <a:pt x="1616" y="648"/>
                    <a:pt x="1800" y="552"/>
                  </a:cubicBezTo>
                  <a:cubicBezTo>
                    <a:pt x="1984" y="456"/>
                    <a:pt x="1632" y="144"/>
                    <a:pt x="1368" y="72"/>
                  </a:cubicBezTo>
                  <a:close/>
                </a:path>
              </a:pathLst>
            </a:custGeom>
            <a:solidFill>
              <a:srgbClr val="FFE3BB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200" y="912"/>
              <a:ext cx="2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i="1">
                  <a:latin typeface="Georgia" pitchFamily="18" charset="0"/>
                </a:rPr>
                <a:t>A</a:t>
              </a:r>
              <a:endParaRPr lang="en-GB" sz="1800" i="1">
                <a:latin typeface="Georgia" pitchFamily="18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8317"/>
              </p:ext>
            </p:extLst>
          </p:nvPr>
        </p:nvGraphicFramePr>
        <p:xfrm>
          <a:off x="3072492" y="3642722"/>
          <a:ext cx="1118355" cy="27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3"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492" y="3642722"/>
                        <a:ext cx="1118355" cy="273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88565"/>
              </p:ext>
            </p:extLst>
          </p:nvPr>
        </p:nvGraphicFramePr>
        <p:xfrm>
          <a:off x="4625836" y="3529333"/>
          <a:ext cx="1157287" cy="27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4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836" y="3529333"/>
                        <a:ext cx="1157287" cy="273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62580"/>
              </p:ext>
            </p:extLst>
          </p:nvPr>
        </p:nvGraphicFramePr>
        <p:xfrm>
          <a:off x="3352800" y="4284980"/>
          <a:ext cx="1143743" cy="27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5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84980"/>
                        <a:ext cx="1143743" cy="273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91694"/>
              </p:ext>
            </p:extLst>
          </p:nvPr>
        </p:nvGraphicFramePr>
        <p:xfrm>
          <a:off x="5688408" y="4186767"/>
          <a:ext cx="1157287" cy="27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6" name="Equation" r:id="rId11" imgW="1155600" imgH="228600" progId="Equation.DSMT4">
                  <p:embed/>
                </p:oleObj>
              </mc:Choice>
              <mc:Fallback>
                <p:oleObj name="Equation" r:id="rId11" imgW="1155600" imgH="2286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408" y="4186767"/>
                        <a:ext cx="1157287" cy="273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8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420007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POGOJNA  VERJETNOST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324600" y="4298154"/>
            <a:ext cx="2514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 smtClean="0">
                <a:solidFill>
                  <a:srgbClr val="FF3300"/>
                </a:solidFill>
                <a:latin typeface="Calibri"/>
              </a:rPr>
              <a:t>Bayesova</a:t>
            </a:r>
            <a:r>
              <a:rPr lang="en-US" b="1" kern="0" dirty="0" smtClean="0">
                <a:solidFill>
                  <a:srgbClr val="FF3300"/>
                </a:solidFill>
                <a:latin typeface="Calibri"/>
              </a:rPr>
              <a:t> formula</a:t>
            </a:r>
            <a:endParaRPr lang="en-GB" b="1" kern="0" dirty="0" smtClean="0">
              <a:solidFill>
                <a:srgbClr val="FF3300"/>
              </a:solidFill>
              <a:latin typeface="Calibri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06854" y="533400"/>
            <a:ext cx="8432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Včasih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želimo na podlagi opaženega izida ugotoviti verjetnosti izidov na prvi stopnji.</a:t>
            </a:r>
            <a:endParaRPr lang="sl-SI" i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353922"/>
              </p:ext>
            </p:extLst>
          </p:nvPr>
        </p:nvGraphicFramePr>
        <p:xfrm>
          <a:off x="571500" y="4038600"/>
          <a:ext cx="5410200" cy="75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9" name="Equation" r:id="rId3" imgW="3403440" imgH="431640" progId="Equation.DSMT4">
                  <p:embed/>
                </p:oleObj>
              </mc:Choice>
              <mc:Fallback>
                <p:oleObj name="Equation" r:id="rId3" imgW="3403440" imgH="43164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38600"/>
                        <a:ext cx="5410200" cy="7505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51483"/>
              </p:ext>
            </p:extLst>
          </p:nvPr>
        </p:nvGraphicFramePr>
        <p:xfrm>
          <a:off x="533400" y="3048000"/>
          <a:ext cx="2286000" cy="67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0" name="Equation" r:id="rId5" imgW="1688760" imgH="419040" progId="Equation.DSMT4">
                  <p:embed/>
                </p:oleObj>
              </mc:Choice>
              <mc:Fallback>
                <p:oleObj name="Equation" r:id="rId5" imgW="1688760" imgH="41904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2286000" cy="678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066800" y="990600"/>
            <a:ext cx="7010400" cy="1676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066799" y="1095787"/>
            <a:ext cx="6994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 škatle, v kateri je pet kovancev na slepo izberemo enega, ga vržemo trikrat in vsakič dobimo cifro, na kar kovance in škatlo pospravimo. </a:t>
            </a:r>
            <a:endParaRPr lang="sl-SI" sz="1600" i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133600" y="167640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Čez čas spet pogledamo kovance in ugotovimo, da je en ponarejen in ima na obeh straneh cifro! </a:t>
            </a:r>
            <a:endParaRPr lang="sl-SI" sz="1600" i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600200" y="2286000"/>
            <a:ext cx="594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Kolikšna je verjetnost, da smo metali ponarejen kovanec?</a:t>
            </a:r>
            <a:endParaRPr lang="sl-SI" sz="1600" i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48000" y="2819400"/>
            <a:ext cx="5791200" cy="914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50528"/>
              </p:ext>
            </p:extLst>
          </p:nvPr>
        </p:nvGraphicFramePr>
        <p:xfrm>
          <a:off x="3124200" y="3048000"/>
          <a:ext cx="5613400" cy="5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1" name="Equation" r:id="rId7" imgW="5549760" imgH="419040" progId="Equation.DSMT4">
                  <p:embed/>
                </p:oleObj>
              </mc:Choice>
              <mc:Fallback>
                <p:oleObj name="Equation" r:id="rId7" imgW="5549760" imgH="41904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0"/>
                        <a:ext cx="5613400" cy="52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304800" y="5257800"/>
            <a:ext cx="8534400" cy="1143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41164"/>
              </p:ext>
            </p:extLst>
          </p:nvPr>
        </p:nvGraphicFramePr>
        <p:xfrm>
          <a:off x="304800" y="5319712"/>
          <a:ext cx="41354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2" name="Equation" r:id="rId9" imgW="4089240" imgH="812520" progId="Equation.DSMT4">
                  <p:embed/>
                </p:oleObj>
              </mc:Choice>
              <mc:Fallback>
                <p:oleObj name="Equation" r:id="rId9" imgW="4089240" imgH="81252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19712"/>
                        <a:ext cx="4135437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348294"/>
              </p:ext>
            </p:extLst>
          </p:nvPr>
        </p:nvGraphicFramePr>
        <p:xfrm>
          <a:off x="5029200" y="5351463"/>
          <a:ext cx="35274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3" name="Equation" r:id="rId11" imgW="3022560" imgH="761760" progId="Equation.DSMT4">
                  <p:embed/>
                </p:oleObj>
              </mc:Choice>
              <mc:Fallback>
                <p:oleObj name="Equation" r:id="rId11" imgW="3022560" imgH="76176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51463"/>
                        <a:ext cx="352742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5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 animBg="1"/>
      <p:bldP spid="22" grpId="0"/>
      <p:bldP spid="25" grpId="0"/>
      <p:bldP spid="29" grpId="0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420007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POGOJNA  VERJETNOST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28600" y="6096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Bayesovo formulo pogosto uporabljamo pri vrednotenju testov zdravil in presejalnih testov.</a:t>
            </a:r>
            <a:endParaRPr lang="sl-SI" i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1143000"/>
            <a:ext cx="8534400" cy="4419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92831"/>
              </p:ext>
            </p:extLst>
          </p:nvPr>
        </p:nvGraphicFramePr>
        <p:xfrm>
          <a:off x="457200" y="2667000"/>
          <a:ext cx="5638800" cy="986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9" name="Equation" r:id="rId3" imgW="4216320" imgH="634680" progId="Equation.DSMT4">
                  <p:embed/>
                </p:oleObj>
              </mc:Choice>
              <mc:Fallback>
                <p:oleObj name="Equation" r:id="rId3" imgW="4216320" imgH="6346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5638800" cy="986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20683"/>
              </p:ext>
            </p:extLst>
          </p:nvPr>
        </p:nvGraphicFramePr>
        <p:xfrm>
          <a:off x="1828800" y="3886200"/>
          <a:ext cx="612871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0" name="Equation" r:id="rId5" imgW="4012920" imgH="393480" progId="Equation.DSMT4">
                  <p:embed/>
                </p:oleObj>
              </mc:Choice>
              <mc:Fallback>
                <p:oleObj name="Equation" r:id="rId5" imgW="4012920" imgH="393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6128718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13026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Veliki Britaniji je incidenca raka dojke v starostni skupini 40-49 let okoli 160 primerov na 100.000 prebivalcev. Zanesljivost standardnega presejalnega testa (mamografije) v primeru zdrave osebe je okoli 85%, v primeru obolele pa okoli 90%.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2176046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mamografski test pozitiven, kolikšna je verjetnost, da ima testiranka raka?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4953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99% testirank s pozitivnim mamografskim testom nima raka!</a:t>
            </a:r>
          </a:p>
        </p:txBody>
      </p:sp>
    </p:spTree>
    <p:extLst>
      <p:ext uri="{BB962C8B-B14F-4D97-AF65-F5344CB8AC3E}">
        <p14:creationId xmlns:p14="http://schemas.microsoft.com/office/powerpoint/2010/main" val="6757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12615" y="2643182"/>
            <a:ext cx="8534400" cy="3500462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NEODVISNI  DOGODKI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8596" y="1071546"/>
            <a:ext cx="4357718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sl-SI" dirty="0">
                <a:solidFill>
                  <a:srgbClr val="FF0000"/>
                </a:solidFill>
                <a:latin typeface="Calibri"/>
              </a:rPr>
              <a:t>neodvisen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od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če je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P(A|B)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=P(A)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       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7158" y="2857496"/>
            <a:ext cx="8429684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1500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škatl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e, v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kateri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imamo 7 polnih in 3 prazne baterije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naklju</a:t>
            </a:r>
            <a:r>
              <a:rPr lang="sl-SI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čno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vzamemo dve. Naj bo 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dogodek, da je prva baterija polna, 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 dogodek, da je druga baterija polna. Ali sta dogodka 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neodvisna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2" name="Object 1024"/>
          <p:cNvGraphicFramePr>
            <a:graphicFrameLocks noChangeAspect="1"/>
          </p:cNvGraphicFramePr>
          <p:nvPr/>
        </p:nvGraphicFramePr>
        <p:xfrm>
          <a:off x="928666" y="3571876"/>
          <a:ext cx="4703531" cy="9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2" name="Equation" r:id="rId3" imgW="126315360" imgH="26809560" progId="Equation.DSMT4">
                  <p:embed/>
                </p:oleObj>
              </mc:Choice>
              <mc:Fallback>
                <p:oleObj name="Equation" r:id="rId3" imgW="126315360" imgH="268095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6" y="3571876"/>
                        <a:ext cx="4703531" cy="9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797060" y="1844667"/>
            <a:ext cx="4489452" cy="369887"/>
            <a:chOff x="1056" y="1150"/>
            <a:chExt cx="2828" cy="233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056" y="1150"/>
              <a:ext cx="2828" cy="2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in </a:t>
              </a:r>
              <a:r>
                <a:rPr lang="en-US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sta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neodvisna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sl-SI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US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      </a:t>
              </a:r>
              <a:r>
                <a:rPr lang="en-US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P(AB)=P(A)</a:t>
              </a:r>
              <a:r>
                <a:rPr lang="en-US" i="1" baseline="300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.</a:t>
              </a:r>
              <a:r>
                <a:rPr lang="en-US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P(B)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2385" y="1253"/>
              <a:ext cx="227" cy="45"/>
            </a:xfrm>
            <a:prstGeom prst="leftRightArrow">
              <a:avLst>
                <a:gd name="adj1" fmla="val 50000"/>
                <a:gd name="adj2" fmla="val 100889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500694" y="1357298"/>
            <a:ext cx="2984500" cy="320675"/>
            <a:chOff x="3504" y="768"/>
            <a:chExt cx="1880" cy="202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3504" y="768"/>
              <a:ext cx="1880" cy="202"/>
              <a:chOff x="3360" y="576"/>
              <a:chExt cx="1880" cy="202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3408" y="586"/>
                <a:ext cx="1832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l-SI" sz="1400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</a:rPr>
                  <a:t>P(A|B)</a:t>
                </a:r>
                <a:r>
                  <a:rPr lang="en-US" sz="1400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</a:rPr>
                  <a:t>=P(A)       </a:t>
                </a:r>
                <a:r>
                  <a:rPr lang="en-US" sz="1400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 P(AB)=P(A)P(B)</a:t>
                </a:r>
                <a:r>
                  <a:rPr lang="en-US" sz="14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3360" y="576"/>
                <a:ext cx="1824" cy="192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4286" y="845"/>
              <a:ext cx="136" cy="45"/>
            </a:xfrm>
            <a:prstGeom prst="leftRightArrow">
              <a:avLst>
                <a:gd name="adj1" fmla="val 50000"/>
                <a:gd name="adj2" fmla="val 60444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57158" y="500042"/>
            <a:ext cx="48450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ODVISNOST IN NEODVISNOST DOGODKOV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36192" name="Object 1024"/>
          <p:cNvGraphicFramePr>
            <a:graphicFrameLocks noChangeAspect="1"/>
          </p:cNvGraphicFramePr>
          <p:nvPr/>
        </p:nvGraphicFramePr>
        <p:xfrm>
          <a:off x="928670" y="4786322"/>
          <a:ext cx="3538825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3" name="Equation" r:id="rId5" imgW="95038200" imgH="8115480" progId="Equation.DSMT4">
                  <p:embed/>
                </p:oleObj>
              </mc:Choice>
              <mc:Fallback>
                <p:oleObj name="Equation" r:id="rId5" imgW="95038200" imgH="8115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70" y="4786322"/>
                        <a:ext cx="3538825" cy="303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0034" y="5447900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Zgled razkrije razliko med izbiranjem vzorca z vračanjem in izbiranjem brez vračanja.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4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utoUpdateAnimBg="0"/>
      <p:bldP spid="11" grpId="0" autoUpdateAnimBg="0"/>
      <p:bldP spid="22" grpId="0" autoUpdateAnimBg="0"/>
      <p:bldP spid="22" grpId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0034" y="1142984"/>
            <a:ext cx="8286808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Če vržemo dve kocki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dobimo za vsoto pik število med 2 in 12, vendar te vsote ne moremo vnaprej napovedati, saj je odvisna od naključja. Podobno velja za število šestic v dveh metih.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050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Primeri količin odvisnih od naključja: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število potnikov mestnega avtobusa, ki izstopi</a:t>
            </a: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jo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na postaji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število metov potrebnih, da igralec z določene razdalje zadane koš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število </a:t>
            </a:r>
            <a:r>
              <a:rPr lang="sl-SI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bonbonov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 vrečki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življenjska doba žarnice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teža hlebca kruha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……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57224" y="4429132"/>
            <a:ext cx="7696200" cy="164352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FF0000"/>
                </a:solidFill>
                <a:latin typeface="Calibri"/>
              </a:rPr>
              <a:t>Slučajna spremenljivka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funkcija, katere vrednosti so odvisne od naključja.</a:t>
            </a:r>
            <a:endParaRPr lang="en-US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US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Določata jo: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u="sng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zalog</a:t>
            </a:r>
            <a:r>
              <a:rPr lang="en-US" u="sng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</a:t>
            </a:r>
            <a:r>
              <a:rPr lang="sl-SI" u="sng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vrednosti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nabor vrednosti, ki jih lahko zavzame, in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u="sng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porazdelitev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</a:t>
            </a:r>
            <a:r>
              <a:rPr lang="en-US" sz="9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9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verjetnost, da zavzame eno ali več vrednosti iz zaloge</a:t>
            </a: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8596" y="500042"/>
            <a:ext cx="303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SLU</a:t>
            </a:r>
            <a:r>
              <a:rPr lang="sl-SI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ČAJNE SPREMENLJIVKE</a:t>
            </a:r>
            <a:endParaRPr lang="en-GB" sz="2000" b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9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nimBg="1" autoUpdateAnimBg="0"/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5720" y="714356"/>
            <a:ext cx="8534400" cy="500066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764475"/>
            <a:ext cx="8110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metu dveh kock je možnih 36 različnih in enako verjetnih izidov. Če z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V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označimo vsoto pik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dobimo slučajno spremenljivko z vrednostmi 2,…,12 in porazdelitvijo: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85788" y="1775947"/>
          <a:ext cx="2259012" cy="323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name="Equation" r:id="rId3" imgW="56449080" imgH="78828840" progId="Equation.DSMT4">
                  <p:embed/>
                </p:oleObj>
              </mc:Choice>
              <mc:Fallback>
                <p:oleObj name="Equation" r:id="rId3" imgW="56449080" imgH="788288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775947"/>
                        <a:ext cx="2259012" cy="323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 descr="vsotapi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791822"/>
            <a:ext cx="57150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4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501634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Slučajna spremenljivka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sl-SI" dirty="0">
                <a:solidFill>
                  <a:srgbClr val="FF0000"/>
                </a:solidFill>
                <a:latin typeface="Calibri"/>
              </a:rPr>
              <a:t>diskretna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če zavzame končno ali največ števno mnogo vrednosti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3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,...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Njena porazdelitev je povsem določena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 funkcijo  </a:t>
            </a:r>
            <a:r>
              <a:rPr lang="sl-SI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i</a:t>
            </a:r>
            <a:r>
              <a:rPr lang="sl-SI" i="1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)=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sl-SI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i</a:t>
            </a:r>
            <a:r>
              <a:rPr lang="sl-SI" i="1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).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Obi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čajno naštejemo le </a:t>
            </a:r>
            <a:r>
              <a:rPr lang="sl-SI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neničelne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vrednosti: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),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3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,...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158" y="3643314"/>
            <a:ext cx="8305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smtClean="0">
                <a:solidFill>
                  <a:srgbClr val="FF3300"/>
                </a:solidFill>
                <a:latin typeface="Calibri"/>
              </a:rPr>
              <a:t>enakomerna </a:t>
            </a:r>
            <a:r>
              <a:rPr lang="sl-SI" dirty="0">
                <a:solidFill>
                  <a:srgbClr val="FF3300"/>
                </a:solidFill>
                <a:latin typeface="Calibri"/>
              </a:rPr>
              <a:t>porazdelitev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>
                <a:solidFill>
                  <a:prstClr val="black"/>
                </a:solidFill>
                <a:latin typeface="Calibri"/>
              </a:rPr>
              <a:t>      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zavzame vrednosti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,..., </a:t>
            </a:r>
            <a:r>
              <a:rPr lang="sl-SI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endParaRPr lang="sl-SI" i="1" baseline="-25000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• </a:t>
            </a:r>
            <a:r>
              <a:rPr lang="sl-SI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)=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/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če je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∈{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,... </a:t>
            </a:r>
            <a:r>
              <a:rPr lang="sl-SI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sl-SI" sz="5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i="1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)=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0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sz="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sicer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sl-SI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Število pik pri metu kocke je enakomerno porazdeljeno: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   zaloga vrednosti je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{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1,2,3,4,5,6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}, vse vrednosti imajo verjetnost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/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6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620963" y="2162175"/>
          <a:ext cx="26066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Equation" r:id="rId3" imgW="56855160" imgH="10960200" progId="Equation.DSMT4">
                  <p:embed/>
                </p:oleObj>
              </mc:Choice>
              <mc:Fallback>
                <p:oleObj name="Equation" r:id="rId3" imgW="56855160" imgH="10960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162175"/>
                        <a:ext cx="2606675" cy="5318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52600" y="22860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Velja: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58" y="3143248"/>
            <a:ext cx="3385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Primeri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diskretnih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porazdelitev</a:t>
            </a:r>
            <a:endParaRPr lang="sl-SI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0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3" grpId="0" autoUpdateAnimBg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3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540419"/>
            <a:ext cx="853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sl-SI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sl-SI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sl-SI" dirty="0" smtClean="0">
                <a:solidFill>
                  <a:srgbClr val="FF3300"/>
                </a:solidFill>
                <a:latin typeface="Calibri"/>
              </a:rPr>
              <a:t>binomska </a:t>
            </a:r>
            <a:r>
              <a:rPr lang="sl-SI" dirty="0">
                <a:solidFill>
                  <a:srgbClr val="FF3300"/>
                </a:solidFill>
                <a:latin typeface="Calibri"/>
              </a:rPr>
              <a:t>porazdelitev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sl-SI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Poskus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ponovimo 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-krat: naj bo vsakič verjetnost uspeha enaka 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 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 verjetnost neuspeha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-p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).</a:t>
            </a:r>
            <a:endParaRPr lang="sl-SI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105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              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npr. žogo vržemo 10-krat na koš; </a:t>
            </a:r>
            <a:r>
              <a:rPr lang="sl-SI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zadanemo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 verjetnostjo 70%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Slučajna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spremenljivka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naj bo število uspešnih poskusov. Kako je porazdeljena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      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(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tj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k</a:t>
            </a:r>
            <a:r>
              <a:rPr lang="sl-SI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oli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</a:t>
            </a:r>
            <a:r>
              <a:rPr lang="sl-SI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šna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verjetnost, da bomo imeli k zadetkov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?)</a:t>
            </a:r>
            <a:endParaRPr lang="sl-SI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0" name="Object 1024"/>
          <p:cNvGraphicFramePr>
            <a:graphicFrameLocks noChangeAspect="1"/>
          </p:cNvGraphicFramePr>
          <p:nvPr/>
        </p:nvGraphicFramePr>
        <p:xfrm>
          <a:off x="2990850" y="4864100"/>
          <a:ext cx="2879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1" name="Equation" r:id="rId3" imgW="75540600" imgH="14617800" progId="Equation.DSMT4">
                  <p:embed/>
                </p:oleObj>
              </mc:Choice>
              <mc:Fallback>
                <p:oleObj name="Equation" r:id="rId3" imgW="75540600" imgH="146178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864100"/>
                        <a:ext cx="2879725" cy="558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106613" y="5094288"/>
            <a:ext cx="609600" cy="152400"/>
          </a:xfrm>
          <a:prstGeom prst="notchedRightArrow">
            <a:avLst>
              <a:gd name="adj1" fmla="val 50000"/>
              <a:gd name="adj2" fmla="val 100000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16013" y="5656052"/>
            <a:ext cx="7543800" cy="565576"/>
            <a:chOff x="768" y="3281"/>
            <a:chExt cx="4752" cy="325"/>
          </a:xfrm>
        </p:grpSpPr>
        <p:graphicFrame>
          <p:nvGraphicFramePr>
            <p:cNvPr id="13" name="Object 1026"/>
            <p:cNvGraphicFramePr>
              <a:graphicFrameLocks noChangeAspect="1"/>
            </p:cNvGraphicFramePr>
            <p:nvPr/>
          </p:nvGraphicFramePr>
          <p:xfrm>
            <a:off x="3327" y="3281"/>
            <a:ext cx="1587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22" name="Equation" r:id="rId5" imgW="71478360" imgH="14617800" progId="Equation.DSMT4">
                    <p:embed/>
                  </p:oleObj>
                </mc:Choice>
                <mc:Fallback>
                  <p:oleObj name="Equation" r:id="rId5" imgW="71478360" imgH="1461780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" y="3281"/>
                          <a:ext cx="1587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68" y="3360"/>
              <a:ext cx="4752" cy="1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npr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. 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verjetnost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, 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da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ko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š </a:t>
              </a:r>
              <a:r>
                <a:rPr lang="sl-SI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zadanemo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natanko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6-krat je                                  </a:t>
              </a:r>
              <a:endParaRPr lang="en-GB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768" y="3360"/>
              <a:ext cx="4247" cy="19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358775" y="2868612"/>
            <a:ext cx="8534400" cy="2095499"/>
            <a:chOff x="226" y="1761"/>
            <a:chExt cx="5376" cy="1320"/>
          </a:xfrm>
        </p:grpSpPr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6" y="1761"/>
              <a:ext cx="5376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buFont typeface="Wingdings" pitchFamily="2" charset="2"/>
                <a:buNone/>
              </a:pP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• 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Z</a:t>
              </a:r>
              <a:r>
                <a:rPr lang="sl-SI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aloga</a:t>
              </a: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vrednosti </a:t>
              </a:r>
              <a:r>
                <a:rPr lang="en-US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spremenljivke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sl-SI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B</a:t>
              </a: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je 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{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0,1,2,...,</a:t>
              </a:r>
              <a:r>
                <a:rPr lang="sl-SI" sz="14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}</a:t>
              </a:r>
            </a:p>
            <a:p>
              <a:pPr fontAlgn="auto">
                <a:spcAft>
                  <a:spcPts val="0"/>
                </a:spcAft>
                <a:buFont typeface="Wingdings" pitchFamily="2" charset="2"/>
                <a:buNone/>
              </a:pPr>
              <a:endPara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Aft>
                  <a:spcPts val="0"/>
                </a:spcAft>
                <a:buFont typeface="Wingdings" pitchFamily="2" charset="2"/>
                <a:buNone/>
              </a:pP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• </a:t>
              </a:r>
              <a:r>
                <a:rPr lang="sl-SI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Privz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a</a:t>
              </a: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m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e</a:t>
              </a: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mo, da so izidi poskusov medsebojno neodvisni. </a:t>
              </a:r>
            </a:p>
            <a:p>
              <a:pPr fontAlgn="auto">
                <a:spcAft>
                  <a:spcPts val="0"/>
                </a:spcAft>
                <a:buFont typeface="Wingdings" pitchFamily="2" charset="2"/>
                <a:buNone/>
              </a:pPr>
              <a:endPara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Aft>
                  <a:spcPts val="0"/>
                </a:spcAft>
                <a:buFont typeface="Wingdings" pitchFamily="2" charset="2"/>
                <a:buNone/>
              </a:pPr>
              <a:r>
                <a:rPr lang="sl-SI" sz="1400" baseline="300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         </a:t>
              </a:r>
              <a:r>
                <a:rPr lang="sl-SI" sz="14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Obstaja        </a:t>
              </a:r>
              <a:r>
                <a:rPr lang="en-US" sz="14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različnih zaporedij </a:t>
              </a:r>
              <a:r>
                <a:rPr lang="en-US" sz="14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k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uspe</a:t>
              </a:r>
              <a:r>
                <a:rPr lang="sl-SI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šnih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in (</a:t>
              </a:r>
              <a:r>
                <a:rPr lang="sl-SI" sz="14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n-k)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neuspešnih poskusov; </a:t>
              </a:r>
            </a:p>
            <a:p>
              <a:pPr fontAlgn="auto">
                <a:lnSpc>
                  <a:spcPct val="190000"/>
                </a:lnSpc>
                <a:spcAft>
                  <a:spcPts val="0"/>
                </a:spcAft>
                <a:buFont typeface="Wingdings" pitchFamily="2" charset="2"/>
                <a:buNone/>
              </a:pPr>
              <a:r>
                <a:rPr lang="sl-SI" sz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    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  v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erjetnost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vsakega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zaporedja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je </a:t>
              </a:r>
              <a:r>
                <a:rPr lang="sl-SI" sz="1600" i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p</a:t>
              </a:r>
              <a:r>
                <a:rPr lang="sl-SI" sz="1600" i="1" baseline="300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k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(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1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-p)</a:t>
              </a:r>
              <a:r>
                <a:rPr lang="sl-SI" sz="1600" i="1" baseline="300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n-k</a:t>
              </a:r>
              <a:r>
                <a:rPr lang="sl-SI" sz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.</a:t>
              </a:r>
              <a:endPara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Aft>
                  <a:spcPts val="0"/>
                </a:spcAft>
                <a:buFont typeface="Wingdings" pitchFamily="2" charset="2"/>
                <a:buNone/>
              </a:pPr>
              <a:r>
                <a:rPr lang="sl-SI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endParaRPr lang="en-GB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graphicFrame>
          <p:nvGraphicFramePr>
            <p:cNvPr id="18" name="Object 1025"/>
            <p:cNvGraphicFramePr>
              <a:graphicFrameLocks noChangeAspect="1"/>
            </p:cNvGraphicFramePr>
            <p:nvPr/>
          </p:nvGraphicFramePr>
          <p:xfrm>
            <a:off x="810" y="2366"/>
            <a:ext cx="1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23" name="Equation" r:id="rId7" imgW="9329760" imgH="14617800" progId="Equation.DSMT4">
                    <p:embed/>
                  </p:oleObj>
                </mc:Choice>
                <mc:Fallback>
                  <p:oleObj name="Equation" r:id="rId7" imgW="9329760" imgH="1461780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" y="2366"/>
                          <a:ext cx="1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9" name="Picture 2" descr="bnp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7" y="714356"/>
            <a:ext cx="400052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38324" y="1214422"/>
            <a:ext cx="2305048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Porazdelitev spremenljivke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za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=10 in </a:t>
            </a:r>
            <a:r>
              <a: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=0.7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</a:t>
            </a:r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0,0.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7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  <a:endParaRPr lang="en-GB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5720" y="500042"/>
            <a:ext cx="32004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FF3300"/>
                </a:solidFill>
                <a:latin typeface="Calibri"/>
              </a:rPr>
              <a:t>binomska</a:t>
            </a:r>
            <a:r>
              <a:rPr lang="en-US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/>
              </a:rPr>
              <a:t>porazdelitev</a:t>
            </a:r>
            <a:r>
              <a:rPr lang="en-US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Georgia" pitchFamily="18" charset="0"/>
              </a:rPr>
              <a:t>b(</a:t>
            </a:r>
            <a:r>
              <a:rPr lang="en-US" i="1" dirty="0" err="1">
                <a:solidFill>
                  <a:srgbClr val="FF3300"/>
                </a:solidFill>
                <a:latin typeface="Georgia" pitchFamily="18" charset="0"/>
              </a:rPr>
              <a:t>n,p</a:t>
            </a:r>
            <a:r>
              <a:rPr lang="en-US" i="1" dirty="0">
                <a:solidFill>
                  <a:srgbClr val="FF3300"/>
                </a:solidFill>
                <a:latin typeface="Georgia" pitchFamily="18" charset="0"/>
              </a:rPr>
              <a:t>)</a:t>
            </a:r>
            <a:endParaRPr lang="en-GB" i="1" dirty="0">
              <a:solidFill>
                <a:srgbClr val="FF3300"/>
              </a:solidFill>
              <a:latin typeface="Georgia" pitchFamily="18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57158" y="3714752"/>
            <a:ext cx="4143404" cy="2625559"/>
            <a:chOff x="144" y="2064"/>
            <a:chExt cx="2640" cy="1743"/>
          </a:xfrm>
        </p:grpSpPr>
        <p:pic>
          <p:nvPicPr>
            <p:cNvPr id="13" name="Picture 5" descr="bnp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E1"/>
                </a:clrFrom>
                <a:clrTo>
                  <a:srgbClr val="FFFF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2064"/>
              <a:ext cx="2640" cy="174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872" y="2160"/>
              <a:ext cx="720" cy="236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b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(20,0.4)</a:t>
              </a:r>
              <a:endParaRPr lang="en-GB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4643438" y="3714752"/>
            <a:ext cx="4071966" cy="2643206"/>
            <a:chOff x="2928" y="2352"/>
            <a:chExt cx="2688" cy="1737"/>
          </a:xfrm>
        </p:grpSpPr>
        <p:pic>
          <p:nvPicPr>
            <p:cNvPr id="16" name="Picture 7" descr="bnp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E1"/>
                </a:clrFrom>
                <a:clrTo>
                  <a:srgbClr val="FFFF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" y="2352"/>
              <a:ext cx="2688" cy="17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312" y="2458"/>
              <a:ext cx="730" cy="22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b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(100,0.65)</a:t>
              </a:r>
              <a:endParaRPr lang="en-GB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9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85720" y="3071810"/>
            <a:ext cx="8534400" cy="250033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90600" y="543666"/>
            <a:ext cx="7086600" cy="23852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Lastnosti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binomske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porazdelitve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b(</a:t>
            </a:r>
            <a:r>
              <a:rPr lang="en-US" i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n,p</a:t>
            </a:r>
            <a:r>
              <a:rPr lang="en-US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):</a:t>
            </a:r>
            <a:endParaRPr lang="sl-SI" i="1" kern="0" dirty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zna</a:t>
            </a:r>
            <a:r>
              <a:rPr lang="sl-SI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čilna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zvonasta oblika grafa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maksimum pri 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en-US" i="1" kern="0" baseline="30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.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(približno)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za velike n so vse verjetnosti zelo majhne ali celo zanemarljive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• tedaj je bolj smiselno verjetnosti opazovati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</a:t>
            </a:r>
            <a:r>
              <a:rPr lang="sl-SI" kern="0" dirty="0" smtClean="0">
                <a:solidFill>
                  <a:srgbClr val="FF0000"/>
                </a:solidFill>
                <a:latin typeface="Calibri"/>
              </a:rPr>
              <a:t>kumulativno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 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P(B 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k)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         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</a:t>
            </a:r>
            <a:r>
              <a:rPr lang="sl-SI" kern="0" dirty="0" err="1" smtClean="0">
                <a:solidFill>
                  <a:srgbClr val="FF0000"/>
                </a:solidFill>
                <a:latin typeface="Calibri"/>
              </a:rPr>
              <a:t>intervalsko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 </a:t>
            </a:r>
            <a:r>
              <a:rPr lang="sl-SI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P(j 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B 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i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k)</a:t>
            </a:r>
            <a:endParaRPr lang="en-GB" i="1" kern="0" dirty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00034" y="3214686"/>
            <a:ext cx="800105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Žogo vržemo na koš 100-krat, pri čemer je </a:t>
            </a: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zadetka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70%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US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Kolikšna je verjetnost, da bomo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zadeli več kot 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65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-krat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0" name="Object 0"/>
          <p:cNvGraphicFramePr>
            <a:graphicFrameLocks noChangeAspect="1"/>
          </p:cNvGraphicFramePr>
          <p:nvPr/>
        </p:nvGraphicFramePr>
        <p:xfrm>
          <a:off x="2357422" y="4095759"/>
          <a:ext cx="48053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9" name="Equation" r:id="rId3" imgW="113317200" imgH="14617800" progId="Equation.DSMT4">
                  <p:embed/>
                </p:oleObj>
              </mc:Choice>
              <mc:Fallback>
                <p:oleObj name="Equation" r:id="rId3" imgW="113317200" imgH="14617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095759"/>
                        <a:ext cx="480536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90600" y="5857892"/>
            <a:ext cx="59436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</a:t>
            </a:r>
            <a:r>
              <a:rPr lang="sl-SI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čunanje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zelo zamudno in numerično zahtevno</a:t>
            </a: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42910" y="5072074"/>
            <a:ext cx="7086600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Kaj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bolj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bomo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 10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metih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zadeli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10-krat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ali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 100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metih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</a:t>
            </a:r>
            <a:r>
              <a:rPr lang="sl-SI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eč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kot 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80-krat?</a:t>
            </a:r>
            <a:endParaRPr lang="en-GB" sz="1400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6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utoUpdateAnimBg="0"/>
      <p:bldP spid="19" grpId="0" autoUpdateAnimBg="0"/>
      <p:bldP spid="21" grpId="0" autoUpdateAnimBg="0"/>
      <p:bldP spid="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487900"/>
            <a:ext cx="50292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>
                <a:solidFill>
                  <a:srgbClr val="FF0000"/>
                </a:solidFill>
                <a:latin typeface="Calibri"/>
              </a:rPr>
              <a:t>geometrična porazdelitev</a:t>
            </a:r>
            <a:endParaRPr lang="en-GB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1472" y="857232"/>
            <a:ext cx="821537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Ponavljamo poskus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katerem je 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verjetnostjo uspeha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Slučajna spremenljivka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G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naj bo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število poskusov, potrebnih za prvi uspeh. Kako je porazdeljena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sl-SI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1331913" y="2565400"/>
            <a:ext cx="5791200" cy="3825875"/>
            <a:chOff x="864" y="1488"/>
            <a:chExt cx="3648" cy="2410"/>
          </a:xfrm>
        </p:grpSpPr>
        <p:pic>
          <p:nvPicPr>
            <p:cNvPr id="18" name="Picture 2" descr="geometricn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E1"/>
                </a:clrFrom>
                <a:clrTo>
                  <a:srgbClr val="FFFF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488"/>
              <a:ext cx="3648" cy="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696" y="1680"/>
              <a:ext cx="528" cy="233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p</a:t>
              </a:r>
              <a:r>
                <a:rPr lang="en-US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=0.2</a:t>
              </a:r>
              <a:endParaRPr lang="en-GB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39750" y="1557338"/>
            <a:ext cx="475175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Zaloga vrednosti spremenljivke </a:t>
            </a:r>
            <a:r>
              <a:rPr lang="sl-SI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G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{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1,2,3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,... }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39750" y="1989138"/>
            <a:ext cx="21531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•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G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=k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=p</a:t>
            </a:r>
            <a:r>
              <a:rPr lang="en-US" i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.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-p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en-US" i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k-</a:t>
            </a:r>
            <a:r>
              <a:rPr lang="en-US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endParaRPr lang="en-GB" baseline="30000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7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4282" y="416462"/>
            <a:ext cx="2720296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sl-SI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sl-SI" dirty="0" err="1">
                <a:solidFill>
                  <a:srgbClr val="FF3300"/>
                </a:solidFill>
                <a:latin typeface="Calibri"/>
              </a:rPr>
              <a:t>Poissonova</a:t>
            </a:r>
            <a:r>
              <a:rPr lang="sl-SI" dirty="0">
                <a:solidFill>
                  <a:srgbClr val="FF3300"/>
                </a:solidFill>
                <a:latin typeface="Calibri"/>
              </a:rPr>
              <a:t> porazdelitev</a:t>
            </a:r>
            <a:endParaRPr lang="en-GB" dirty="0">
              <a:solidFill>
                <a:srgbClr val="FF3300"/>
              </a:solidFill>
              <a:latin typeface="Calibri"/>
            </a:endParaRPr>
          </a:p>
        </p:txBody>
      </p:sp>
      <p:pic>
        <p:nvPicPr>
          <p:cNvPr id="10" name="Picture 10" descr="poiss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990600"/>
            <a:ext cx="53340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428596" y="1214161"/>
            <a:ext cx="3030537" cy="1771650"/>
            <a:chOff x="113" y="1434"/>
            <a:chExt cx="1909" cy="1116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3" y="1434"/>
              <a:ext cx="1909" cy="5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Poissonova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porazdelitev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P(a)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• </a:t>
              </a:r>
              <a:r>
                <a:rPr lang="en-US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zaloga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: </a:t>
              </a: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{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0,</a:t>
              </a: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1,2,3</a:t>
              </a: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,... }</a:t>
              </a:r>
              <a:endPara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• </a:t>
              </a:r>
              <a:r>
                <a:rPr lang="en-US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porazdelitev</a:t>
              </a:r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:</a:t>
              </a:r>
              <a:r>
                <a:rPr lang="en-US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endPara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976" y="2165"/>
            <a:ext cx="840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05" name="Equation" r:id="rId4" imgW="29233800" imgH="13398480" progId="Equation.DSMT4">
                    <p:embed/>
                  </p:oleObj>
                </mc:Choice>
                <mc:Fallback>
                  <p:oleObj name="Equation" r:id="rId4" imgW="29233800" imgH="13398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" y="2165"/>
                          <a:ext cx="840" cy="385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5404" y="4876800"/>
            <a:ext cx="8085196" cy="12790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Uporaba: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modeliranje emisije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-delcev v danem časovnem intervalu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 modeliranje časovnih vrst (vrste pred bančnimi okenci, gostota prometa,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 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obremenitve </a:t>
            </a:r>
            <a:r>
              <a:rPr 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t</a:t>
            </a:r>
            <a:r>
              <a:rPr lang="sl-SI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ele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f</a:t>
            </a:r>
            <a:r>
              <a:rPr lang="sl-SI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onskega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 omrežja)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 modeliranje redkih nesreč v zavarovalništvu (npr. čebelji piki, padci pod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tušem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    .   .   .   .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602067" y="3651959"/>
            <a:ext cx="5184775" cy="4911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Če je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 a=</a:t>
            </a:r>
            <a:r>
              <a:rPr lang="sl-SI" sz="16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sz="1600" i="1" baseline="30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.</a:t>
            </a:r>
            <a:r>
              <a:rPr lang="sl-SI" sz="16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majhen, je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Poissonova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porazdelitev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zelo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dober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pribli</a:t>
            </a:r>
            <a:r>
              <a:rPr lang="sl-SI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žek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za binomsko porazdelitev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sl-SI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1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8597" y="500042"/>
            <a:ext cx="4071966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ZVEZNE SLUČAJNE SPREMENLJIVKE</a:t>
            </a:r>
            <a:endParaRPr lang="en-GB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596" y="1148348"/>
            <a:ext cx="800105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Kadar je zaloga slučajne spremenljivke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neštevna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(npr. življenjska doba žarnice), potem ne moremo našteti verjetnosti posameznih izidov in jim povrhu običajno sploh ne moremo pripisati pozitivne verjetnosti.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8596" y="2469161"/>
            <a:ext cx="7848600" cy="8617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Pomagamo si s kumulativno verjetnostjo: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P(X</a:t>
            </a:r>
            <a:r>
              <a:rPr lang="sl-SI" sz="9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x)</a:t>
            </a:r>
            <a:r>
              <a:rPr lang="sl-SI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 verjetnost, da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zavzame vrednost največ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                                        (npr. da žarnica pregori po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urah)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8313" y="3715358"/>
            <a:ext cx="82804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</a:t>
            </a:r>
            <a:r>
              <a:rPr lang="sl-SI" i="1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(x)</a:t>
            </a: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=</a:t>
            </a:r>
            <a:r>
              <a:rPr lang="sl-SI" sz="10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P(X</a:t>
            </a:r>
            <a:r>
              <a:rPr lang="sl-SI" sz="10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x)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(kumulativna) </a:t>
            </a:r>
            <a:r>
              <a:rPr lang="sl-SI" dirty="0">
                <a:solidFill>
                  <a:srgbClr val="FF0000"/>
                </a:solidFill>
                <a:latin typeface="Calibri"/>
              </a:rPr>
              <a:t>porazdelitvena funkcija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spremenljivke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endParaRPr lang="en-GB" sz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8313" y="4434496"/>
            <a:ext cx="590391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Porazdelitvena funkcija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slu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čajne spremenljivke je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• naraščajoča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• na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(-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Euclid Symbol"/>
              </a:rPr>
              <a:t>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Euclid Symbol"/>
              </a:rPr>
              <a:t>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 zraste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od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0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do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39750" y="5702874"/>
            <a:ext cx="7134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Spremenljivka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sl-SI" dirty="0">
                <a:solidFill>
                  <a:srgbClr val="FF0000"/>
                </a:solidFill>
                <a:latin typeface="Calibri"/>
              </a:rPr>
              <a:t>zvezna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če je njena porazdelitvena funkcija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</a:t>
            </a:r>
            <a:r>
              <a:rPr lang="sl-SI" i="1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zvezna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66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9" name="Picture 9" descr="kum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996" y="928670"/>
            <a:ext cx="3705252" cy="20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kum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928670"/>
            <a:ext cx="3705252" cy="20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7158" y="428604"/>
            <a:ext cx="67818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Kumulativne porazdelitve diskretne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 zvezne slučajne spremenljivke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23850" y="3151187"/>
            <a:ext cx="7478713" cy="652462"/>
            <a:chOff x="204" y="1985"/>
            <a:chExt cx="4711" cy="411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4" y="2069"/>
              <a:ext cx="4354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Če je spremenljivka 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X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zvezna, potem obstaja funkcija </a:t>
              </a:r>
              <a:r>
                <a:rPr lang="sl-SI" sz="1600" i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p</a:t>
              </a:r>
              <a:r>
                <a:rPr lang="sl-SI" sz="1600" i="1" baseline="-250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X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(x), 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da </a:t>
              </a:r>
              <a:r>
                <a:rPr lang="en-US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je</a:t>
              </a:r>
              <a:endParaRPr lang="en-GB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3791" y="1985"/>
            <a:ext cx="1124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5" name="Equation" r:id="rId5" imgW="39794760" imgH="14617800" progId="Equation.DSMT4">
                    <p:embed/>
                  </p:oleObj>
                </mc:Choice>
                <mc:Fallback>
                  <p:oleObj name="Equation" r:id="rId5" imgW="39794760" imgH="14617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1" y="1985"/>
                          <a:ext cx="1124" cy="411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3063" y="3804826"/>
            <a:ext cx="43434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l-SI" sz="16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sz="1600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(x)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sl-SI" sz="1600" dirty="0">
                <a:solidFill>
                  <a:srgbClr val="FF0000"/>
                </a:solidFill>
                <a:latin typeface="Calibri"/>
              </a:rPr>
              <a:t>gostota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slučajne spremenljivke 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endParaRPr lang="en-GB" sz="1600" i="1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357158" y="4230686"/>
            <a:ext cx="5129932" cy="646114"/>
            <a:chOff x="204" y="2603"/>
            <a:chExt cx="2729" cy="407"/>
          </a:xfrm>
        </p:grpSpPr>
        <p:graphicFrame>
          <p:nvGraphicFramePr>
            <p:cNvPr id="18" name="Object 16"/>
            <p:cNvGraphicFramePr>
              <a:graphicFrameLocks noChangeAspect="1"/>
            </p:cNvGraphicFramePr>
            <p:nvPr/>
          </p:nvGraphicFramePr>
          <p:xfrm>
            <a:off x="2203" y="2603"/>
            <a:ext cx="730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6" name="Equation" r:id="rId7" imgW="914400" imgH="457200" progId="Equation.DSMT4">
                    <p:embed/>
                  </p:oleObj>
                </mc:Choice>
                <mc:Fallback>
                  <p:oleObj name="Equation" r:id="rId7" imgW="914400" imgH="4572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3" y="2603"/>
                          <a:ext cx="730" cy="407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04" y="2704"/>
              <a:ext cx="2672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Za gostoto slučajne spremenljivke velja:</a:t>
              </a:r>
              <a:endParaRPr lang="en-GB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0992" y="4876396"/>
            <a:ext cx="30480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Kjer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sz="16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sz="1600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zvezna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sz="16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sz="1600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=F</a:t>
            </a:r>
            <a:r>
              <a:rPr lang="en-US" sz="1600" i="1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 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’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/>
        </p:nvGraphicFramePr>
        <p:xfrm>
          <a:off x="6123017" y="5685016"/>
          <a:ext cx="25923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7" name="Equation" r:id="rId9" imgW="54417960" imgH="15024240" progId="Equation.DSMT4">
                  <p:embed/>
                </p:oleObj>
              </mc:Choice>
              <mc:Fallback>
                <p:oleObj name="Equation" r:id="rId9" imgW="54417960" imgH="1502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017" y="5685016"/>
                        <a:ext cx="2592387" cy="635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57158" y="5357826"/>
            <a:ext cx="6605604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sz="1400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računamo podobno, kot z diskretno gostoto, le da vsote nadomestimo z integrali: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b)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= verjetnost, da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X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zavzame vrednost med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endParaRPr lang="sl-SI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endParaRPr lang="en-US" sz="8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lnSpc>
                <a:spcPct val="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                    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(da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življenjska doba žarnice med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ur)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56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3400" y="481013"/>
            <a:ext cx="311187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l-SI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Primeri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zveznih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porazdelitev</a:t>
            </a:r>
            <a:endParaRPr lang="en-GB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3400" y="1085850"/>
            <a:ext cx="280346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>
                <a:solidFill>
                  <a:srgbClr val="FF3300"/>
                </a:solidFill>
                <a:latin typeface="Calibri"/>
              </a:rPr>
              <a:t> enakomerna porazdelitev</a:t>
            </a:r>
            <a:endParaRPr lang="en-GB">
              <a:solidFill>
                <a:srgbClr val="FF3300"/>
              </a:solidFill>
              <a:latin typeface="Calibri"/>
            </a:endParaRPr>
          </a:p>
        </p:txBody>
      </p:sp>
      <p:graphicFrame>
        <p:nvGraphicFramePr>
          <p:cNvPr id="11" name="Object 0"/>
          <p:cNvGraphicFramePr>
            <a:graphicFrameLocks noChangeAspect="1"/>
          </p:cNvGraphicFramePr>
          <p:nvPr/>
        </p:nvGraphicFramePr>
        <p:xfrm>
          <a:off x="1287463" y="2455863"/>
          <a:ext cx="17843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9" name="Equation" r:id="rId3" imgW="41825880" imgH="14617800" progId="Equation.DSMT4">
                  <p:embed/>
                </p:oleObj>
              </mc:Choice>
              <mc:Fallback>
                <p:oleObj name="Equation" r:id="rId3" imgW="41825880" imgH="14617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455863"/>
                        <a:ext cx="17843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9600" y="2084388"/>
            <a:ext cx="20574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[0,1],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gostota:</a:t>
            </a:r>
            <a:endParaRPr lang="en-GB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889000" y="4765675"/>
          <a:ext cx="22177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0" name="Equation" r:id="rId5" imgW="51980760" imgH="21120120" progId="Equation.DSMT4">
                  <p:embed/>
                </p:oleObj>
              </mc:Choice>
              <mc:Fallback>
                <p:oleObj name="Equation" r:id="rId5" imgW="51980760" imgH="2112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765675"/>
                        <a:ext cx="22177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9600" y="4191000"/>
            <a:ext cx="20574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[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,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gostota:</a:t>
            </a:r>
            <a:endParaRPr lang="en-GB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429000" y="1447800"/>
            <a:ext cx="5486400" cy="2422525"/>
            <a:chOff x="2064" y="912"/>
            <a:chExt cx="3456" cy="1526"/>
          </a:xfrm>
        </p:grpSpPr>
        <p:pic>
          <p:nvPicPr>
            <p:cNvPr id="16" name="Picture 10" descr="hi0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D5FFFE"/>
                </a:clrFrom>
                <a:clrTo>
                  <a:srgbClr val="D5FFFE">
                    <a:alpha val="0"/>
                  </a:srgbClr>
                </a:clrTo>
              </a:clrChange>
            </a:blip>
            <a:srcRect t="11798" b="21344"/>
            <a:stretch>
              <a:fillRect/>
            </a:stretch>
          </p:blipFill>
          <p:spPr bwMode="auto">
            <a:xfrm>
              <a:off x="2064" y="912"/>
              <a:ext cx="3456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072" y="2064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0</a:t>
              </a:r>
              <a:endParaRPr lang="en-GB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696" y="2064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1</a:t>
              </a:r>
              <a:endParaRPr lang="en-GB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2976" y="1440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1</a:t>
              </a:r>
              <a:endParaRPr lang="en-GB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419475" y="4038600"/>
            <a:ext cx="5495925" cy="2438400"/>
            <a:chOff x="2154" y="2544"/>
            <a:chExt cx="3462" cy="1536"/>
          </a:xfrm>
        </p:grpSpPr>
        <p:pic>
          <p:nvPicPr>
            <p:cNvPr id="21" name="Picture 15" descr="hi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D5FFFE"/>
                </a:clrFrom>
                <a:clrTo>
                  <a:srgbClr val="D5FFFE">
                    <a:alpha val="0"/>
                  </a:srgbClr>
                </a:clrTo>
              </a:clrChange>
            </a:blip>
            <a:srcRect t="30000" b="24286"/>
            <a:stretch>
              <a:fillRect/>
            </a:stretch>
          </p:blipFill>
          <p:spPr bwMode="auto">
            <a:xfrm>
              <a:off x="2154" y="2544"/>
              <a:ext cx="3462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2544" y="3648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a</a:t>
              </a:r>
              <a:endParaRPr lang="en-GB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416" y="3676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i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b</a:t>
              </a:r>
              <a:endParaRPr lang="en-GB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3136" y="3120"/>
            <a:ext cx="22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61" name="Equation" r:id="rId9" imgW="11766960" imgH="12585600" progId="Equation.3">
                    <p:embed/>
                  </p:oleObj>
                </mc:Choice>
                <mc:Fallback>
                  <p:oleObj name="Equation" r:id="rId9" imgW="11766960" imgH="12585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3120"/>
                          <a:ext cx="224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Freeform 23"/>
          <p:cNvSpPr>
            <a:spLocks/>
          </p:cNvSpPr>
          <p:nvPr/>
        </p:nvSpPr>
        <p:spPr bwMode="auto">
          <a:xfrm>
            <a:off x="3492500" y="2455863"/>
            <a:ext cx="5400675" cy="863600"/>
          </a:xfrm>
          <a:custGeom>
            <a:avLst/>
            <a:gdLst>
              <a:gd name="T0" fmla="*/ 0 w 3402"/>
              <a:gd name="T1" fmla="*/ 2147483647 h 544"/>
              <a:gd name="T2" fmla="*/ 2147483647 w 3402"/>
              <a:gd name="T3" fmla="*/ 2147483647 h 544"/>
              <a:gd name="T4" fmla="*/ 2147483647 w 3402"/>
              <a:gd name="T5" fmla="*/ 0 h 544"/>
              <a:gd name="T6" fmla="*/ 2147483647 w 3402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3402"/>
              <a:gd name="T13" fmla="*/ 0 h 544"/>
              <a:gd name="T14" fmla="*/ 3402 w 3402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2" h="544">
                <a:moveTo>
                  <a:pt x="0" y="544"/>
                </a:moveTo>
                <a:lnTo>
                  <a:pt x="1043" y="544"/>
                </a:lnTo>
                <a:lnTo>
                  <a:pt x="1678" y="0"/>
                </a:lnTo>
                <a:lnTo>
                  <a:pt x="3402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3502025" y="4962525"/>
            <a:ext cx="5400675" cy="863600"/>
          </a:xfrm>
          <a:custGeom>
            <a:avLst/>
            <a:gdLst>
              <a:gd name="T0" fmla="*/ 0 w 3402"/>
              <a:gd name="T1" fmla="*/ 2147483647 h 544"/>
              <a:gd name="T2" fmla="*/ 2147483647 w 3402"/>
              <a:gd name="T3" fmla="*/ 2147483647 h 544"/>
              <a:gd name="T4" fmla="*/ 2147483647 w 3402"/>
              <a:gd name="T5" fmla="*/ 0 h 544"/>
              <a:gd name="T6" fmla="*/ 2147483647 w 3402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3402"/>
              <a:gd name="T13" fmla="*/ 0 h 544"/>
              <a:gd name="T14" fmla="*/ 3402 w 3402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2" h="544">
                <a:moveTo>
                  <a:pt x="0" y="544"/>
                </a:moveTo>
                <a:lnTo>
                  <a:pt x="406" y="544"/>
                </a:lnTo>
                <a:lnTo>
                  <a:pt x="2310" y="0"/>
                </a:lnTo>
                <a:lnTo>
                  <a:pt x="3402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6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2" grpId="0" autoUpdateAnimBg="0"/>
      <p:bldP spid="14" grpId="0" autoUpdateAnimBg="0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702214"/>
            <a:ext cx="288918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/>
              </a:rPr>
              <a:t>eksponentna</a:t>
            </a:r>
            <a:r>
              <a:rPr lang="sl-SI" dirty="0">
                <a:solidFill>
                  <a:srgbClr val="FF3300"/>
                </a:solidFill>
                <a:latin typeface="Calibri"/>
              </a:rPr>
              <a:t> porazdelitev</a:t>
            </a:r>
            <a:endParaRPr lang="en-GB" dirty="0">
              <a:solidFill>
                <a:srgbClr val="FF3300"/>
              </a:solidFill>
              <a:latin typeface="Calibri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17538" y="2160588"/>
          <a:ext cx="19573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7" name="Equation" r:id="rId3" imgW="45887760" imgH="14617800" progId="Equation.DSMT4">
                  <p:embed/>
                </p:oleObj>
              </mc:Choice>
              <mc:Fallback>
                <p:oleObj name="Equation" r:id="rId3" imgW="45887760" imgH="14617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2160588"/>
                        <a:ext cx="19573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3400" y="5105400"/>
            <a:ext cx="80010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Podobna Poissonovi; uporaba pri modeliranju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življenjske dobe, modeliranju vpliva mamil na živčne receptorje, napovedovanju potresov...</a:t>
            </a:r>
            <a:endParaRPr lang="en-GB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2" name="Picture 10" descr="eksponent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076334"/>
            <a:ext cx="561657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2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57158" y="460357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sl-SI" sz="20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alibri"/>
              </a:rPr>
              <a:t>Normalna</a:t>
            </a:r>
            <a:r>
              <a:rPr lang="en-US" sz="20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Calibri"/>
              </a:rPr>
              <a:t>porazdelitev</a:t>
            </a:r>
            <a:r>
              <a:rPr lang="en-US" sz="20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FF3300"/>
                </a:solidFill>
                <a:latin typeface="Georgia" pitchFamily="18" charset="0"/>
              </a:rPr>
              <a:t>N(a,</a:t>
            </a:r>
            <a:r>
              <a:rPr lang="en-US" sz="2000" i="1" dirty="0">
                <a:solidFill>
                  <a:srgbClr val="FF3300"/>
                </a:solidFill>
                <a:latin typeface="Georgia" pitchFamily="18" charset="0"/>
                <a:sym typeface="Symbol" pitchFamily="18" charset="2"/>
              </a:rPr>
              <a:t>)</a:t>
            </a:r>
            <a:r>
              <a:rPr lang="en-US" dirty="0">
                <a:solidFill>
                  <a:srgbClr val="FF3300"/>
                </a:solidFill>
                <a:latin typeface="Calibri"/>
                <a:sym typeface="Symbol" pitchFamily="18" charset="2"/>
              </a:rPr>
              <a:t> </a:t>
            </a:r>
            <a:endParaRPr lang="en-GB" dirty="0">
              <a:solidFill>
                <a:srgbClr val="FF3300"/>
              </a:solidFill>
              <a:latin typeface="Calibri"/>
              <a:sym typeface="Symbol" pitchFamily="18" charset="2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828760" y="950913"/>
          <a:ext cx="2276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9" name="Equation" r:id="rId3" imgW="48731400" imgH="15836760" progId="Equation.DSMT4">
                  <p:embed/>
                </p:oleObj>
              </mc:Choice>
              <mc:Fallback>
                <p:oleObj name="Equation" r:id="rId3" imgW="48731400" imgH="158367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60" y="950913"/>
                        <a:ext cx="2276475" cy="739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4348" y="1143000"/>
            <a:ext cx="1328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gostot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72198" y="2337749"/>
            <a:ext cx="2643206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zvonasta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oblika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maksimum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simetri</a:t>
            </a:r>
            <a:r>
              <a:rPr lang="sl-SI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glede na </a:t>
            </a:r>
            <a:r>
              <a:rPr lang="sl-SI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l-SI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eksponetno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pada proti 0</a:t>
            </a:r>
            <a:endParaRPr lang="en-GB" i="1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1528" y="1857364"/>
            <a:ext cx="5070667" cy="2275300"/>
            <a:chOff x="642910" y="3501232"/>
            <a:chExt cx="5572164" cy="250033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42910" y="5715016"/>
              <a:ext cx="5572164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2178827" y="4750603"/>
              <a:ext cx="250033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509386" y="5732805"/>
              <a:ext cx="71438" cy="1588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624987" y="5732011"/>
              <a:ext cx="71438" cy="1588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277672" y="5732011"/>
              <a:ext cx="71438" cy="1588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1161277" y="5732011"/>
              <a:ext cx="71438" cy="1588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93414" y="4572008"/>
              <a:ext cx="72000" cy="1588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27531" y="2887814"/>
            <a:ext cx="3287626" cy="987351"/>
            <a:chOff x="627529" y="4643446"/>
            <a:chExt cx="3612777" cy="1085001"/>
          </a:xfrm>
        </p:grpSpPr>
        <p:grpSp>
          <p:nvGrpSpPr>
            <p:cNvPr id="41" name="Group 40"/>
            <p:cNvGrpSpPr/>
            <p:nvPr/>
          </p:nvGrpSpPr>
          <p:grpSpPr>
            <a:xfrm>
              <a:off x="627529" y="4793130"/>
              <a:ext cx="3612777" cy="935317"/>
              <a:chOff x="627529" y="4793130"/>
              <a:chExt cx="3612777" cy="935317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627529" y="4793130"/>
                <a:ext cx="3612777" cy="935317"/>
              </a:xfrm>
              <a:custGeom>
                <a:avLst/>
                <a:gdLst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  <a:gd name="connsiteX0" fmla="*/ 0 w 3612777"/>
                  <a:gd name="connsiteY0" fmla="*/ 917388 h 935317"/>
                  <a:gd name="connsiteX1" fmla="*/ 959224 w 3612777"/>
                  <a:gd name="connsiteY1" fmla="*/ 531905 h 935317"/>
                  <a:gd name="connsiteX2" fmla="*/ 1694330 w 3612777"/>
                  <a:gd name="connsiteY2" fmla="*/ 2988 h 935317"/>
                  <a:gd name="connsiteX3" fmla="*/ 2393577 w 3612777"/>
                  <a:gd name="connsiteY3" fmla="*/ 513976 h 935317"/>
                  <a:gd name="connsiteX4" fmla="*/ 3612777 w 3612777"/>
                  <a:gd name="connsiteY4" fmla="*/ 935317 h 93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777" h="935317">
                    <a:moveTo>
                      <a:pt x="0" y="917388"/>
                    </a:moveTo>
                    <a:cubicBezTo>
                      <a:pt x="534292" y="907832"/>
                      <a:pt x="744655" y="732756"/>
                      <a:pt x="959224" y="531905"/>
                    </a:cubicBezTo>
                    <a:cubicBezTo>
                      <a:pt x="1213056" y="283402"/>
                      <a:pt x="1455271" y="5976"/>
                      <a:pt x="1694330" y="2988"/>
                    </a:cubicBezTo>
                    <a:cubicBezTo>
                      <a:pt x="1933389" y="0"/>
                      <a:pt x="2111389" y="289100"/>
                      <a:pt x="2393577" y="513976"/>
                    </a:cubicBezTo>
                    <a:cubicBezTo>
                      <a:pt x="2658707" y="748616"/>
                      <a:pt x="2842571" y="918290"/>
                      <a:pt x="3612777" y="935317"/>
                    </a:cubicBezTo>
                  </a:path>
                </a:pathLst>
              </a:custGeom>
              <a:ln w="19050"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1853446" y="5255567"/>
                <a:ext cx="918898" cy="0"/>
              </a:xfrm>
              <a:prstGeom prst="line">
                <a:avLst/>
              </a:prstGeom>
              <a:ln>
                <a:prstDash val="dash"/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1571604" y="4643446"/>
            <a:ext cx="611188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0" name="Equation" r:id="rId5" imgW="21922200" imgH="6489720" progId="Equation.DSMT4">
                    <p:embed/>
                  </p:oleObj>
                </mc:Choice>
                <mc:Fallback>
                  <p:oleObj name="Equation" r:id="rId5" imgW="21922200" imgH="648972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4643446"/>
                          <a:ext cx="611188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676479" y="3082839"/>
            <a:ext cx="4226515" cy="784167"/>
            <a:chOff x="681318" y="4857760"/>
            <a:chExt cx="4644524" cy="861722"/>
          </a:xfrm>
        </p:grpSpPr>
        <p:grpSp>
          <p:nvGrpSpPr>
            <p:cNvPr id="42" name="Group 41"/>
            <p:cNvGrpSpPr/>
            <p:nvPr/>
          </p:nvGrpSpPr>
          <p:grpSpPr>
            <a:xfrm>
              <a:off x="681318" y="5053106"/>
              <a:ext cx="4644524" cy="666376"/>
              <a:chOff x="681318" y="5053106"/>
              <a:chExt cx="4644524" cy="666376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81318" y="5053106"/>
                <a:ext cx="4644524" cy="666376"/>
              </a:xfrm>
              <a:custGeom>
                <a:avLst/>
                <a:gdLst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858870"/>
                  <a:gd name="connsiteY0" fmla="*/ 657412 h 666376"/>
                  <a:gd name="connsiteX1" fmla="*/ 1048870 w 4858870"/>
                  <a:gd name="connsiteY1" fmla="*/ 442259 h 666376"/>
                  <a:gd name="connsiteX2" fmla="*/ 2178423 w 4858870"/>
                  <a:gd name="connsiteY2" fmla="*/ 2988 h 666376"/>
                  <a:gd name="connsiteX3" fmla="*/ 3299011 w 4858870"/>
                  <a:gd name="connsiteY3" fmla="*/ 424329 h 666376"/>
                  <a:gd name="connsiteX4" fmla="*/ 4858870 w 4858870"/>
                  <a:gd name="connsiteY4" fmla="*/ 666376 h 666376"/>
                  <a:gd name="connsiteX0" fmla="*/ 0 w 4644524"/>
                  <a:gd name="connsiteY0" fmla="*/ 657412 h 666376"/>
                  <a:gd name="connsiteX1" fmla="*/ 1048870 w 4644524"/>
                  <a:gd name="connsiteY1" fmla="*/ 442259 h 666376"/>
                  <a:gd name="connsiteX2" fmla="*/ 2178423 w 4644524"/>
                  <a:gd name="connsiteY2" fmla="*/ 2988 h 666376"/>
                  <a:gd name="connsiteX3" fmla="*/ 3299011 w 4644524"/>
                  <a:gd name="connsiteY3" fmla="*/ 424329 h 666376"/>
                  <a:gd name="connsiteX4" fmla="*/ 4644524 w 4644524"/>
                  <a:gd name="connsiteY4" fmla="*/ 666376 h 66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4524" h="666376">
                    <a:moveTo>
                      <a:pt x="0" y="657412"/>
                    </a:moveTo>
                    <a:cubicBezTo>
                      <a:pt x="342900" y="604371"/>
                      <a:pt x="732349" y="604247"/>
                      <a:pt x="1048870" y="442259"/>
                    </a:cubicBezTo>
                    <a:cubicBezTo>
                      <a:pt x="1401610" y="276572"/>
                      <a:pt x="1803400" y="5976"/>
                      <a:pt x="2178423" y="2988"/>
                    </a:cubicBezTo>
                    <a:cubicBezTo>
                      <a:pt x="2553446" y="0"/>
                      <a:pt x="2915878" y="239218"/>
                      <a:pt x="3299011" y="424329"/>
                    </a:cubicBezTo>
                    <a:cubicBezTo>
                      <a:pt x="3807666" y="659529"/>
                      <a:pt x="4087965" y="600635"/>
                      <a:pt x="4644524" y="666376"/>
                    </a:cubicBezTo>
                  </a:path>
                </a:pathLst>
              </a:custGeom>
              <a:ln w="19050">
                <a:solidFill>
                  <a:srgbClr val="FF0000"/>
                </a:solidFill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Connector 34"/>
              <p:cNvCxnSpPr>
                <a:stCxn id="29" idx="2"/>
              </p:cNvCxnSpPr>
              <p:nvPr/>
            </p:nvCxnSpPr>
            <p:spPr>
              <a:xfrm flipH="1">
                <a:off x="2857488" y="5056094"/>
                <a:ext cx="2252" cy="65892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4" name="Object 8"/>
            <p:cNvGraphicFramePr>
              <a:graphicFrameLocks noChangeAspect="1"/>
            </p:cNvGraphicFramePr>
            <p:nvPr/>
          </p:nvGraphicFramePr>
          <p:xfrm>
            <a:off x="2714612" y="4857760"/>
            <a:ext cx="72390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1" name="Equation" r:id="rId7" imgW="25984080" imgH="6489720" progId="Equation.DSMT4">
                    <p:embed/>
                  </p:oleObj>
                </mc:Choice>
                <mc:Fallback>
                  <p:oleObj name="Equation" r:id="rId7" imgW="25984080" imgH="648972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4857760"/>
                          <a:ext cx="723900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3172790" y="2183765"/>
            <a:ext cx="2039469" cy="1757426"/>
            <a:chOff x="3424518" y="3869766"/>
            <a:chExt cx="2241176" cy="1931238"/>
          </a:xfrm>
        </p:grpSpPr>
        <p:grpSp>
          <p:nvGrpSpPr>
            <p:cNvPr id="43" name="Group 42"/>
            <p:cNvGrpSpPr/>
            <p:nvPr/>
          </p:nvGrpSpPr>
          <p:grpSpPr>
            <a:xfrm>
              <a:off x="3424518" y="3869766"/>
              <a:ext cx="2241176" cy="1931238"/>
              <a:chOff x="3424518" y="3869766"/>
              <a:chExt cx="2241176" cy="1931238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3424518" y="3869766"/>
                <a:ext cx="2241176" cy="1931238"/>
              </a:xfrm>
              <a:custGeom>
                <a:avLst/>
                <a:gdLst>
                  <a:gd name="connsiteX0" fmla="*/ 0 w 2241176"/>
                  <a:gd name="connsiteY0" fmla="*/ 1849717 h 1849717"/>
                  <a:gd name="connsiteX1" fmla="*/ 770964 w 2241176"/>
                  <a:gd name="connsiteY1" fmla="*/ 1024964 h 1849717"/>
                  <a:gd name="connsiteX2" fmla="*/ 1120588 w 2241176"/>
                  <a:gd name="connsiteY2" fmla="*/ 2988 h 1849717"/>
                  <a:gd name="connsiteX3" fmla="*/ 1488141 w 2241176"/>
                  <a:gd name="connsiteY3" fmla="*/ 1042894 h 1849717"/>
                  <a:gd name="connsiteX4" fmla="*/ 2241176 w 2241176"/>
                  <a:gd name="connsiteY4" fmla="*/ 1840753 h 1849717"/>
                  <a:gd name="connsiteX0" fmla="*/ 0 w 2241176"/>
                  <a:gd name="connsiteY0" fmla="*/ 1849717 h 1849717"/>
                  <a:gd name="connsiteX1" fmla="*/ 770964 w 2241176"/>
                  <a:gd name="connsiteY1" fmla="*/ 1024964 h 1849717"/>
                  <a:gd name="connsiteX2" fmla="*/ 1120588 w 2241176"/>
                  <a:gd name="connsiteY2" fmla="*/ 2988 h 1849717"/>
                  <a:gd name="connsiteX3" fmla="*/ 1488141 w 2241176"/>
                  <a:gd name="connsiteY3" fmla="*/ 1042894 h 1849717"/>
                  <a:gd name="connsiteX4" fmla="*/ 2241176 w 2241176"/>
                  <a:gd name="connsiteY4" fmla="*/ 1840753 h 1849717"/>
                  <a:gd name="connsiteX0" fmla="*/ 0 w 2241176"/>
                  <a:gd name="connsiteY0" fmla="*/ 1849717 h 1849717"/>
                  <a:gd name="connsiteX1" fmla="*/ 770964 w 2241176"/>
                  <a:gd name="connsiteY1" fmla="*/ 1024964 h 1849717"/>
                  <a:gd name="connsiteX2" fmla="*/ 1120588 w 2241176"/>
                  <a:gd name="connsiteY2" fmla="*/ 2988 h 1849717"/>
                  <a:gd name="connsiteX3" fmla="*/ 1488141 w 2241176"/>
                  <a:gd name="connsiteY3" fmla="*/ 1042894 h 1849717"/>
                  <a:gd name="connsiteX4" fmla="*/ 2241176 w 2241176"/>
                  <a:gd name="connsiteY4" fmla="*/ 1840753 h 1849717"/>
                  <a:gd name="connsiteX0" fmla="*/ 0 w 2241176"/>
                  <a:gd name="connsiteY0" fmla="*/ 1849717 h 1849717"/>
                  <a:gd name="connsiteX1" fmla="*/ 770964 w 2241176"/>
                  <a:gd name="connsiteY1" fmla="*/ 1024964 h 1849717"/>
                  <a:gd name="connsiteX2" fmla="*/ 1120588 w 2241176"/>
                  <a:gd name="connsiteY2" fmla="*/ 2988 h 1849717"/>
                  <a:gd name="connsiteX3" fmla="*/ 1488141 w 2241176"/>
                  <a:gd name="connsiteY3" fmla="*/ 1042894 h 1849717"/>
                  <a:gd name="connsiteX4" fmla="*/ 2241176 w 2241176"/>
                  <a:gd name="connsiteY4" fmla="*/ 1840753 h 1849717"/>
                  <a:gd name="connsiteX0" fmla="*/ 0 w 2241176"/>
                  <a:gd name="connsiteY0" fmla="*/ 1849717 h 1849717"/>
                  <a:gd name="connsiteX1" fmla="*/ 770964 w 2241176"/>
                  <a:gd name="connsiteY1" fmla="*/ 1024964 h 1849717"/>
                  <a:gd name="connsiteX2" fmla="*/ 1120588 w 2241176"/>
                  <a:gd name="connsiteY2" fmla="*/ 2988 h 1849717"/>
                  <a:gd name="connsiteX3" fmla="*/ 1488141 w 2241176"/>
                  <a:gd name="connsiteY3" fmla="*/ 1042894 h 1849717"/>
                  <a:gd name="connsiteX4" fmla="*/ 2241176 w 2241176"/>
                  <a:gd name="connsiteY4" fmla="*/ 1840753 h 1849717"/>
                  <a:gd name="connsiteX0" fmla="*/ 0 w 2241176"/>
                  <a:gd name="connsiteY0" fmla="*/ 1849717 h 1903118"/>
                  <a:gd name="connsiteX1" fmla="*/ 770964 w 2241176"/>
                  <a:gd name="connsiteY1" fmla="*/ 1024964 h 1903118"/>
                  <a:gd name="connsiteX2" fmla="*/ 1120588 w 2241176"/>
                  <a:gd name="connsiteY2" fmla="*/ 2988 h 1903118"/>
                  <a:gd name="connsiteX3" fmla="*/ 1488141 w 2241176"/>
                  <a:gd name="connsiteY3" fmla="*/ 1042894 h 1903118"/>
                  <a:gd name="connsiteX4" fmla="*/ 2241176 w 2241176"/>
                  <a:gd name="connsiteY4" fmla="*/ 1840753 h 1903118"/>
                  <a:gd name="connsiteX0" fmla="*/ 0 w 2241176"/>
                  <a:gd name="connsiteY0" fmla="*/ 1849717 h 1953170"/>
                  <a:gd name="connsiteX1" fmla="*/ 770964 w 2241176"/>
                  <a:gd name="connsiteY1" fmla="*/ 1024964 h 1953170"/>
                  <a:gd name="connsiteX2" fmla="*/ 1120588 w 2241176"/>
                  <a:gd name="connsiteY2" fmla="*/ 2988 h 1953170"/>
                  <a:gd name="connsiteX3" fmla="*/ 1488141 w 2241176"/>
                  <a:gd name="connsiteY3" fmla="*/ 1042894 h 1953170"/>
                  <a:gd name="connsiteX4" fmla="*/ 2241176 w 2241176"/>
                  <a:gd name="connsiteY4" fmla="*/ 1840753 h 1953170"/>
                  <a:gd name="connsiteX0" fmla="*/ 0 w 2241176"/>
                  <a:gd name="connsiteY0" fmla="*/ 1849717 h 1903118"/>
                  <a:gd name="connsiteX1" fmla="*/ 770964 w 2241176"/>
                  <a:gd name="connsiteY1" fmla="*/ 1024964 h 1903118"/>
                  <a:gd name="connsiteX2" fmla="*/ 1120588 w 2241176"/>
                  <a:gd name="connsiteY2" fmla="*/ 2988 h 1903118"/>
                  <a:gd name="connsiteX3" fmla="*/ 1488141 w 2241176"/>
                  <a:gd name="connsiteY3" fmla="*/ 1042894 h 1903118"/>
                  <a:gd name="connsiteX4" fmla="*/ 2241176 w 2241176"/>
                  <a:gd name="connsiteY4" fmla="*/ 1840753 h 1903118"/>
                  <a:gd name="connsiteX0" fmla="*/ 0 w 2241176"/>
                  <a:gd name="connsiteY0" fmla="*/ 1849717 h 1903118"/>
                  <a:gd name="connsiteX1" fmla="*/ 770964 w 2241176"/>
                  <a:gd name="connsiteY1" fmla="*/ 1024964 h 1903118"/>
                  <a:gd name="connsiteX2" fmla="*/ 1120588 w 2241176"/>
                  <a:gd name="connsiteY2" fmla="*/ 2988 h 1903118"/>
                  <a:gd name="connsiteX3" fmla="*/ 1488141 w 2241176"/>
                  <a:gd name="connsiteY3" fmla="*/ 1042894 h 1903118"/>
                  <a:gd name="connsiteX4" fmla="*/ 2241176 w 2241176"/>
                  <a:gd name="connsiteY4" fmla="*/ 1840753 h 1903118"/>
                  <a:gd name="connsiteX0" fmla="*/ 0 w 2241176"/>
                  <a:gd name="connsiteY0" fmla="*/ 1849717 h 1903118"/>
                  <a:gd name="connsiteX1" fmla="*/ 770964 w 2241176"/>
                  <a:gd name="connsiteY1" fmla="*/ 1024964 h 1903118"/>
                  <a:gd name="connsiteX2" fmla="*/ 1120588 w 2241176"/>
                  <a:gd name="connsiteY2" fmla="*/ 2988 h 1903118"/>
                  <a:gd name="connsiteX3" fmla="*/ 1488141 w 2241176"/>
                  <a:gd name="connsiteY3" fmla="*/ 1042894 h 1903118"/>
                  <a:gd name="connsiteX4" fmla="*/ 2241176 w 2241176"/>
                  <a:gd name="connsiteY4" fmla="*/ 1840753 h 1903118"/>
                  <a:gd name="connsiteX0" fmla="*/ 0 w 2241176"/>
                  <a:gd name="connsiteY0" fmla="*/ 1849717 h 1903118"/>
                  <a:gd name="connsiteX1" fmla="*/ 770964 w 2241176"/>
                  <a:gd name="connsiteY1" fmla="*/ 1024964 h 1903118"/>
                  <a:gd name="connsiteX2" fmla="*/ 1120588 w 2241176"/>
                  <a:gd name="connsiteY2" fmla="*/ 2988 h 1903118"/>
                  <a:gd name="connsiteX3" fmla="*/ 1488141 w 2241176"/>
                  <a:gd name="connsiteY3" fmla="*/ 1042894 h 1903118"/>
                  <a:gd name="connsiteX4" fmla="*/ 2241176 w 2241176"/>
                  <a:gd name="connsiteY4" fmla="*/ 1840753 h 1903118"/>
                  <a:gd name="connsiteX0" fmla="*/ 0 w 2241176"/>
                  <a:gd name="connsiteY0" fmla="*/ 1849717 h 1931238"/>
                  <a:gd name="connsiteX1" fmla="*/ 770964 w 2241176"/>
                  <a:gd name="connsiteY1" fmla="*/ 1024964 h 1931238"/>
                  <a:gd name="connsiteX2" fmla="*/ 1120588 w 2241176"/>
                  <a:gd name="connsiteY2" fmla="*/ 2988 h 1931238"/>
                  <a:gd name="connsiteX3" fmla="*/ 1488141 w 2241176"/>
                  <a:gd name="connsiteY3" fmla="*/ 1042894 h 1931238"/>
                  <a:gd name="connsiteX4" fmla="*/ 2241176 w 2241176"/>
                  <a:gd name="connsiteY4" fmla="*/ 1840753 h 193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1176" h="1931238">
                    <a:moveTo>
                      <a:pt x="0" y="1849717"/>
                    </a:moveTo>
                    <a:cubicBezTo>
                      <a:pt x="538653" y="1931238"/>
                      <a:pt x="689538" y="1371120"/>
                      <a:pt x="770964" y="1024964"/>
                    </a:cubicBezTo>
                    <a:cubicBezTo>
                      <a:pt x="876208" y="699239"/>
                      <a:pt x="1001059" y="0"/>
                      <a:pt x="1120588" y="2988"/>
                    </a:cubicBezTo>
                    <a:cubicBezTo>
                      <a:pt x="1240117" y="5976"/>
                      <a:pt x="1382618" y="700733"/>
                      <a:pt x="1488141" y="1042894"/>
                    </a:cubicBezTo>
                    <a:cubicBezTo>
                      <a:pt x="1614111" y="1432379"/>
                      <a:pt x="1638388" y="1903118"/>
                      <a:pt x="2241176" y="1840753"/>
                    </a:cubicBezTo>
                  </a:path>
                </a:pathLst>
              </a:custGeom>
              <a:ln w="19050">
                <a:solidFill>
                  <a:schemeClr val="accent2">
                    <a:lumMod val="75000"/>
                  </a:schemeClr>
                </a:solidFill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4545106" y="3872754"/>
                <a:ext cx="0" cy="1842262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dash"/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5" name="Object 8"/>
            <p:cNvGraphicFramePr>
              <a:graphicFrameLocks noChangeAspect="1"/>
            </p:cNvGraphicFramePr>
            <p:nvPr/>
          </p:nvGraphicFramePr>
          <p:xfrm>
            <a:off x="4714876" y="4071942"/>
            <a:ext cx="588962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2" name="Equation" r:id="rId9" imgW="21109680" imgH="6489720" progId="Equation.DSMT4">
                    <p:embed/>
                  </p:oleObj>
                </mc:Choice>
                <mc:Fallback>
                  <p:oleObj name="Equation" r:id="rId9" imgW="21109680" imgH="648972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6" y="4071942"/>
                          <a:ext cx="588962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57158" y="5274246"/>
            <a:ext cx="428628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gostota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porazdelitve N(0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) za različne :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sym typeface="Symbol" pitchFamily="18" charset="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786182" y="4286256"/>
            <a:ext cx="4929222" cy="2000264"/>
            <a:chOff x="3786182" y="4358488"/>
            <a:chExt cx="4929222" cy="2000264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786182" y="6215082"/>
              <a:ext cx="4929222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5259485" y="5357826"/>
              <a:ext cx="2000264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5253435" y="6226398"/>
              <a:ext cx="65009" cy="1445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4290326" y="6219969"/>
              <a:ext cx="65009" cy="1445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7190944" y="6217433"/>
              <a:ext cx="65009" cy="1445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8164462" y="6219969"/>
              <a:ext cx="65009" cy="1445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230239" y="5240400"/>
              <a:ext cx="65520" cy="1445"/>
            </a:xfrm>
            <a:prstGeom prst="line">
              <a:avLst/>
            </a:prstGeom>
            <a:ln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818965" y="5705257"/>
            <a:ext cx="4814047" cy="408158"/>
            <a:chOff x="3818965" y="5786454"/>
            <a:chExt cx="4814047" cy="408158"/>
          </a:xfrm>
        </p:grpSpPr>
        <p:sp>
          <p:nvSpPr>
            <p:cNvPr id="65" name="Freeform 64"/>
            <p:cNvSpPr/>
            <p:nvPr/>
          </p:nvSpPr>
          <p:spPr>
            <a:xfrm>
              <a:off x="3818965" y="5824071"/>
              <a:ext cx="4814047" cy="370541"/>
            </a:xfrm>
            <a:custGeom>
              <a:avLst/>
              <a:gdLst>
                <a:gd name="connsiteX0" fmla="*/ 0 w 4814047"/>
                <a:gd name="connsiteY0" fmla="*/ 370541 h 370541"/>
                <a:gd name="connsiteX1" fmla="*/ 1443317 w 4814047"/>
                <a:gd name="connsiteY1" fmla="*/ 173317 h 370541"/>
                <a:gd name="connsiteX2" fmla="*/ 2447364 w 4814047"/>
                <a:gd name="connsiteY2" fmla="*/ 2988 h 370541"/>
                <a:gd name="connsiteX3" fmla="*/ 3415553 w 4814047"/>
                <a:gd name="connsiteY3" fmla="*/ 155388 h 370541"/>
                <a:gd name="connsiteX4" fmla="*/ 4814047 w 4814047"/>
                <a:gd name="connsiteY4" fmla="*/ 370541 h 370541"/>
                <a:gd name="connsiteX0" fmla="*/ 0 w 4814047"/>
                <a:gd name="connsiteY0" fmla="*/ 370541 h 370541"/>
                <a:gd name="connsiteX1" fmla="*/ 1443317 w 4814047"/>
                <a:gd name="connsiteY1" fmla="*/ 173317 h 370541"/>
                <a:gd name="connsiteX2" fmla="*/ 2447364 w 4814047"/>
                <a:gd name="connsiteY2" fmla="*/ 2988 h 370541"/>
                <a:gd name="connsiteX3" fmla="*/ 3415553 w 4814047"/>
                <a:gd name="connsiteY3" fmla="*/ 155388 h 370541"/>
                <a:gd name="connsiteX4" fmla="*/ 4814047 w 4814047"/>
                <a:gd name="connsiteY4" fmla="*/ 370541 h 370541"/>
                <a:gd name="connsiteX0" fmla="*/ 0 w 4814047"/>
                <a:gd name="connsiteY0" fmla="*/ 370541 h 370541"/>
                <a:gd name="connsiteX1" fmla="*/ 1443317 w 4814047"/>
                <a:gd name="connsiteY1" fmla="*/ 173317 h 370541"/>
                <a:gd name="connsiteX2" fmla="*/ 2447364 w 4814047"/>
                <a:gd name="connsiteY2" fmla="*/ 2988 h 370541"/>
                <a:gd name="connsiteX3" fmla="*/ 3415553 w 4814047"/>
                <a:gd name="connsiteY3" fmla="*/ 155388 h 370541"/>
                <a:gd name="connsiteX4" fmla="*/ 4814047 w 4814047"/>
                <a:gd name="connsiteY4" fmla="*/ 370541 h 370541"/>
                <a:gd name="connsiteX0" fmla="*/ 0 w 4814047"/>
                <a:gd name="connsiteY0" fmla="*/ 370541 h 370541"/>
                <a:gd name="connsiteX1" fmla="*/ 1443317 w 4814047"/>
                <a:gd name="connsiteY1" fmla="*/ 173317 h 370541"/>
                <a:gd name="connsiteX2" fmla="*/ 2447364 w 4814047"/>
                <a:gd name="connsiteY2" fmla="*/ 2988 h 370541"/>
                <a:gd name="connsiteX3" fmla="*/ 3415553 w 4814047"/>
                <a:gd name="connsiteY3" fmla="*/ 155388 h 370541"/>
                <a:gd name="connsiteX4" fmla="*/ 4814047 w 4814047"/>
                <a:gd name="connsiteY4" fmla="*/ 370541 h 370541"/>
                <a:gd name="connsiteX0" fmla="*/ 0 w 4814047"/>
                <a:gd name="connsiteY0" fmla="*/ 370541 h 370541"/>
                <a:gd name="connsiteX1" fmla="*/ 1443317 w 4814047"/>
                <a:gd name="connsiteY1" fmla="*/ 173317 h 370541"/>
                <a:gd name="connsiteX2" fmla="*/ 2447364 w 4814047"/>
                <a:gd name="connsiteY2" fmla="*/ 2988 h 370541"/>
                <a:gd name="connsiteX3" fmla="*/ 3415553 w 4814047"/>
                <a:gd name="connsiteY3" fmla="*/ 155388 h 370541"/>
                <a:gd name="connsiteX4" fmla="*/ 4814047 w 4814047"/>
                <a:gd name="connsiteY4" fmla="*/ 370541 h 370541"/>
                <a:gd name="connsiteX0" fmla="*/ 0 w 4814047"/>
                <a:gd name="connsiteY0" fmla="*/ 370541 h 370541"/>
                <a:gd name="connsiteX1" fmla="*/ 1443317 w 4814047"/>
                <a:gd name="connsiteY1" fmla="*/ 173317 h 370541"/>
                <a:gd name="connsiteX2" fmla="*/ 2447364 w 4814047"/>
                <a:gd name="connsiteY2" fmla="*/ 2988 h 370541"/>
                <a:gd name="connsiteX3" fmla="*/ 3415553 w 4814047"/>
                <a:gd name="connsiteY3" fmla="*/ 155388 h 370541"/>
                <a:gd name="connsiteX4" fmla="*/ 4814047 w 4814047"/>
                <a:gd name="connsiteY4" fmla="*/ 370541 h 370541"/>
                <a:gd name="connsiteX0" fmla="*/ 0 w 4814047"/>
                <a:gd name="connsiteY0" fmla="*/ 370541 h 370541"/>
                <a:gd name="connsiteX1" fmla="*/ 1443317 w 4814047"/>
                <a:gd name="connsiteY1" fmla="*/ 173317 h 370541"/>
                <a:gd name="connsiteX2" fmla="*/ 2447364 w 4814047"/>
                <a:gd name="connsiteY2" fmla="*/ 2988 h 370541"/>
                <a:gd name="connsiteX3" fmla="*/ 3415553 w 4814047"/>
                <a:gd name="connsiteY3" fmla="*/ 155388 h 370541"/>
                <a:gd name="connsiteX4" fmla="*/ 4814047 w 4814047"/>
                <a:gd name="connsiteY4" fmla="*/ 370541 h 37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4047" h="370541">
                  <a:moveTo>
                    <a:pt x="0" y="370541"/>
                  </a:moveTo>
                  <a:cubicBezTo>
                    <a:pt x="488952" y="355768"/>
                    <a:pt x="963050" y="271817"/>
                    <a:pt x="1443317" y="173317"/>
                  </a:cubicBezTo>
                  <a:cubicBezTo>
                    <a:pt x="1819827" y="90469"/>
                    <a:pt x="2118658" y="5976"/>
                    <a:pt x="2447364" y="2988"/>
                  </a:cubicBezTo>
                  <a:cubicBezTo>
                    <a:pt x="2776070" y="0"/>
                    <a:pt x="2955013" y="41947"/>
                    <a:pt x="3415553" y="155388"/>
                  </a:cubicBezTo>
                  <a:cubicBezTo>
                    <a:pt x="3876093" y="268829"/>
                    <a:pt x="4370829" y="340826"/>
                    <a:pt x="4814047" y="370541"/>
                  </a:cubicBezTo>
                </a:path>
              </a:pathLst>
            </a:custGeom>
            <a:ln w="19050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  <p:graphicFrame>
          <p:nvGraphicFramePr>
            <p:cNvPr id="67" name="Object 8"/>
            <p:cNvGraphicFramePr>
              <a:graphicFrameLocks noChangeAspect="1"/>
            </p:cNvGraphicFramePr>
            <p:nvPr/>
          </p:nvGraphicFramePr>
          <p:xfrm>
            <a:off x="4786314" y="5786454"/>
            <a:ext cx="379413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3" name="Equation" r:id="rId11" imgW="15016680" imgH="6489720" progId="Equation.DSMT4">
                    <p:embed/>
                  </p:oleObj>
                </mc:Choice>
                <mc:Fallback>
                  <p:oleObj name="Equation" r:id="rId11" imgW="15016680" imgH="648972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314" y="5786454"/>
                          <a:ext cx="379413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Group 70"/>
          <p:cNvGrpSpPr/>
          <p:nvPr/>
        </p:nvGrpSpPr>
        <p:grpSpPr>
          <a:xfrm>
            <a:off x="4473388" y="5367850"/>
            <a:ext cx="3532094" cy="797279"/>
            <a:chOff x="4473388" y="5449047"/>
            <a:chExt cx="3532094" cy="797279"/>
          </a:xfrm>
        </p:grpSpPr>
        <p:sp>
          <p:nvSpPr>
            <p:cNvPr id="64" name="Freeform 63"/>
            <p:cNvSpPr/>
            <p:nvPr/>
          </p:nvSpPr>
          <p:spPr>
            <a:xfrm>
              <a:off x="4473388" y="5449047"/>
              <a:ext cx="3532094" cy="797279"/>
            </a:xfrm>
            <a:custGeom>
              <a:avLst/>
              <a:gdLst>
                <a:gd name="connsiteX0" fmla="*/ 0 w 3532094"/>
                <a:gd name="connsiteY0" fmla="*/ 763494 h 772459"/>
                <a:gd name="connsiteX1" fmla="*/ 1138518 w 3532094"/>
                <a:gd name="connsiteY1" fmla="*/ 458694 h 772459"/>
                <a:gd name="connsiteX2" fmla="*/ 1792941 w 3532094"/>
                <a:gd name="connsiteY2" fmla="*/ 1494 h 772459"/>
                <a:gd name="connsiteX3" fmla="*/ 2456330 w 3532094"/>
                <a:gd name="connsiteY3" fmla="*/ 467659 h 772459"/>
                <a:gd name="connsiteX4" fmla="*/ 3532094 w 3532094"/>
                <a:gd name="connsiteY4" fmla="*/ 772459 h 772459"/>
                <a:gd name="connsiteX0" fmla="*/ 0 w 3532094"/>
                <a:gd name="connsiteY0" fmla="*/ 763494 h 772459"/>
                <a:gd name="connsiteX1" fmla="*/ 1138518 w 3532094"/>
                <a:gd name="connsiteY1" fmla="*/ 458694 h 772459"/>
                <a:gd name="connsiteX2" fmla="*/ 1792941 w 3532094"/>
                <a:gd name="connsiteY2" fmla="*/ 1494 h 772459"/>
                <a:gd name="connsiteX3" fmla="*/ 2456330 w 3532094"/>
                <a:gd name="connsiteY3" fmla="*/ 467659 h 772459"/>
                <a:gd name="connsiteX4" fmla="*/ 3532094 w 3532094"/>
                <a:gd name="connsiteY4" fmla="*/ 772459 h 772459"/>
                <a:gd name="connsiteX0" fmla="*/ 0 w 3532094"/>
                <a:gd name="connsiteY0" fmla="*/ 763494 h 772459"/>
                <a:gd name="connsiteX1" fmla="*/ 1138518 w 3532094"/>
                <a:gd name="connsiteY1" fmla="*/ 458694 h 772459"/>
                <a:gd name="connsiteX2" fmla="*/ 1792941 w 3532094"/>
                <a:gd name="connsiteY2" fmla="*/ 1494 h 772459"/>
                <a:gd name="connsiteX3" fmla="*/ 2456330 w 3532094"/>
                <a:gd name="connsiteY3" fmla="*/ 467659 h 772459"/>
                <a:gd name="connsiteX4" fmla="*/ 3532094 w 3532094"/>
                <a:gd name="connsiteY4" fmla="*/ 772459 h 772459"/>
                <a:gd name="connsiteX0" fmla="*/ 0 w 3532094"/>
                <a:gd name="connsiteY0" fmla="*/ 763494 h 772459"/>
                <a:gd name="connsiteX1" fmla="*/ 1138518 w 3532094"/>
                <a:gd name="connsiteY1" fmla="*/ 458694 h 772459"/>
                <a:gd name="connsiteX2" fmla="*/ 1792941 w 3532094"/>
                <a:gd name="connsiteY2" fmla="*/ 1494 h 772459"/>
                <a:gd name="connsiteX3" fmla="*/ 2456330 w 3532094"/>
                <a:gd name="connsiteY3" fmla="*/ 467659 h 772459"/>
                <a:gd name="connsiteX4" fmla="*/ 3532094 w 3532094"/>
                <a:gd name="connsiteY4" fmla="*/ 772459 h 772459"/>
                <a:gd name="connsiteX0" fmla="*/ 0 w 3532094"/>
                <a:gd name="connsiteY0" fmla="*/ 763494 h 772459"/>
                <a:gd name="connsiteX1" fmla="*/ 1138518 w 3532094"/>
                <a:gd name="connsiteY1" fmla="*/ 458694 h 772459"/>
                <a:gd name="connsiteX2" fmla="*/ 1792941 w 3532094"/>
                <a:gd name="connsiteY2" fmla="*/ 1494 h 772459"/>
                <a:gd name="connsiteX3" fmla="*/ 2456330 w 3532094"/>
                <a:gd name="connsiteY3" fmla="*/ 467659 h 772459"/>
                <a:gd name="connsiteX4" fmla="*/ 3532094 w 3532094"/>
                <a:gd name="connsiteY4" fmla="*/ 772459 h 772459"/>
                <a:gd name="connsiteX0" fmla="*/ 0 w 3532094"/>
                <a:gd name="connsiteY0" fmla="*/ 763494 h 772459"/>
                <a:gd name="connsiteX1" fmla="*/ 1138518 w 3532094"/>
                <a:gd name="connsiteY1" fmla="*/ 458694 h 772459"/>
                <a:gd name="connsiteX2" fmla="*/ 1792941 w 3532094"/>
                <a:gd name="connsiteY2" fmla="*/ 1494 h 772459"/>
                <a:gd name="connsiteX3" fmla="*/ 2456330 w 3532094"/>
                <a:gd name="connsiteY3" fmla="*/ 467659 h 772459"/>
                <a:gd name="connsiteX4" fmla="*/ 3532094 w 3532094"/>
                <a:gd name="connsiteY4" fmla="*/ 772459 h 772459"/>
                <a:gd name="connsiteX0" fmla="*/ 0 w 3532094"/>
                <a:gd name="connsiteY0" fmla="*/ 763494 h 797279"/>
                <a:gd name="connsiteX1" fmla="*/ 1138518 w 3532094"/>
                <a:gd name="connsiteY1" fmla="*/ 458694 h 797279"/>
                <a:gd name="connsiteX2" fmla="*/ 1792941 w 3532094"/>
                <a:gd name="connsiteY2" fmla="*/ 1494 h 797279"/>
                <a:gd name="connsiteX3" fmla="*/ 2456330 w 3532094"/>
                <a:gd name="connsiteY3" fmla="*/ 467659 h 797279"/>
                <a:gd name="connsiteX4" fmla="*/ 3532094 w 3532094"/>
                <a:gd name="connsiteY4" fmla="*/ 772459 h 7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094" h="797279">
                  <a:moveTo>
                    <a:pt x="0" y="763494"/>
                  </a:moveTo>
                  <a:cubicBezTo>
                    <a:pt x="537507" y="797279"/>
                    <a:pt x="932139" y="654312"/>
                    <a:pt x="1138518" y="458694"/>
                  </a:cubicBezTo>
                  <a:cubicBezTo>
                    <a:pt x="1353007" y="264722"/>
                    <a:pt x="1573306" y="0"/>
                    <a:pt x="1792941" y="1494"/>
                  </a:cubicBezTo>
                  <a:cubicBezTo>
                    <a:pt x="2012576" y="2988"/>
                    <a:pt x="2210440" y="227370"/>
                    <a:pt x="2456330" y="467659"/>
                  </a:cubicBezTo>
                  <a:cubicBezTo>
                    <a:pt x="2693783" y="664771"/>
                    <a:pt x="3025660" y="771133"/>
                    <a:pt x="3532094" y="772459"/>
                  </a:cubicBezTo>
                </a:path>
              </a:pathLst>
            </a:custGeom>
            <a:ln w="19050"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5286380" y="5572140"/>
            <a:ext cx="492125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4" name="Equation" r:id="rId13" imgW="19485000" imgH="6489720" progId="Equation.DSMT4">
                    <p:embed/>
                  </p:oleObj>
                </mc:Choice>
                <mc:Fallback>
                  <p:oleObj name="Equation" r:id="rId13" imgW="19485000" imgH="648972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380" y="5572140"/>
                          <a:ext cx="492125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/>
          <p:cNvGrpSpPr/>
          <p:nvPr/>
        </p:nvGrpSpPr>
        <p:grpSpPr>
          <a:xfrm>
            <a:off x="5289176" y="4578956"/>
            <a:ext cx="1945342" cy="1567497"/>
            <a:chOff x="5289176" y="4660153"/>
            <a:chExt cx="1945342" cy="1567497"/>
          </a:xfrm>
        </p:grpSpPr>
        <p:sp>
          <p:nvSpPr>
            <p:cNvPr id="66" name="Freeform 65"/>
            <p:cNvSpPr/>
            <p:nvPr/>
          </p:nvSpPr>
          <p:spPr>
            <a:xfrm>
              <a:off x="5289176" y="4660153"/>
              <a:ext cx="1945342" cy="1567497"/>
            </a:xfrm>
            <a:custGeom>
              <a:avLst/>
              <a:gdLst>
                <a:gd name="connsiteX0" fmla="*/ 0 w 1945342"/>
                <a:gd name="connsiteY0" fmla="*/ 1561353 h 1561353"/>
                <a:gd name="connsiteX1" fmla="*/ 555812 w 1945342"/>
                <a:gd name="connsiteY1" fmla="*/ 1211729 h 1561353"/>
                <a:gd name="connsiteX2" fmla="*/ 977153 w 1945342"/>
                <a:gd name="connsiteY2" fmla="*/ 1494 h 1561353"/>
                <a:gd name="connsiteX3" fmla="*/ 1389530 w 1945342"/>
                <a:gd name="connsiteY3" fmla="*/ 1202764 h 1561353"/>
                <a:gd name="connsiteX4" fmla="*/ 1945342 w 1945342"/>
                <a:gd name="connsiteY4" fmla="*/ 1561353 h 1561353"/>
                <a:gd name="connsiteX0" fmla="*/ 0 w 1945342"/>
                <a:gd name="connsiteY0" fmla="*/ 1561353 h 1561353"/>
                <a:gd name="connsiteX1" fmla="*/ 555812 w 1945342"/>
                <a:gd name="connsiteY1" fmla="*/ 1211729 h 1561353"/>
                <a:gd name="connsiteX2" fmla="*/ 977153 w 1945342"/>
                <a:gd name="connsiteY2" fmla="*/ 1494 h 1561353"/>
                <a:gd name="connsiteX3" fmla="*/ 1389530 w 1945342"/>
                <a:gd name="connsiteY3" fmla="*/ 1202764 h 1561353"/>
                <a:gd name="connsiteX4" fmla="*/ 1945342 w 1945342"/>
                <a:gd name="connsiteY4" fmla="*/ 1561353 h 1561353"/>
                <a:gd name="connsiteX0" fmla="*/ 0 w 1945342"/>
                <a:gd name="connsiteY0" fmla="*/ 1561353 h 1561353"/>
                <a:gd name="connsiteX1" fmla="*/ 555812 w 1945342"/>
                <a:gd name="connsiteY1" fmla="*/ 1211729 h 1561353"/>
                <a:gd name="connsiteX2" fmla="*/ 977153 w 1945342"/>
                <a:gd name="connsiteY2" fmla="*/ 1494 h 1561353"/>
                <a:gd name="connsiteX3" fmla="*/ 1389530 w 1945342"/>
                <a:gd name="connsiteY3" fmla="*/ 1202764 h 1561353"/>
                <a:gd name="connsiteX4" fmla="*/ 1945342 w 1945342"/>
                <a:gd name="connsiteY4" fmla="*/ 1561353 h 1561353"/>
                <a:gd name="connsiteX0" fmla="*/ 0 w 1945342"/>
                <a:gd name="connsiteY0" fmla="*/ 1561353 h 1567497"/>
                <a:gd name="connsiteX1" fmla="*/ 555812 w 1945342"/>
                <a:gd name="connsiteY1" fmla="*/ 1211729 h 1567497"/>
                <a:gd name="connsiteX2" fmla="*/ 977153 w 1945342"/>
                <a:gd name="connsiteY2" fmla="*/ 1494 h 1567497"/>
                <a:gd name="connsiteX3" fmla="*/ 1389530 w 1945342"/>
                <a:gd name="connsiteY3" fmla="*/ 1202764 h 1567497"/>
                <a:gd name="connsiteX4" fmla="*/ 1945342 w 1945342"/>
                <a:gd name="connsiteY4" fmla="*/ 1561353 h 1567497"/>
                <a:gd name="connsiteX0" fmla="*/ 0 w 1945342"/>
                <a:gd name="connsiteY0" fmla="*/ 1561353 h 1567497"/>
                <a:gd name="connsiteX1" fmla="*/ 555812 w 1945342"/>
                <a:gd name="connsiteY1" fmla="*/ 1211729 h 1567497"/>
                <a:gd name="connsiteX2" fmla="*/ 977153 w 1945342"/>
                <a:gd name="connsiteY2" fmla="*/ 1494 h 1567497"/>
                <a:gd name="connsiteX3" fmla="*/ 1389530 w 1945342"/>
                <a:gd name="connsiteY3" fmla="*/ 1202764 h 1567497"/>
                <a:gd name="connsiteX4" fmla="*/ 1945342 w 1945342"/>
                <a:gd name="connsiteY4" fmla="*/ 1561353 h 1567497"/>
                <a:gd name="connsiteX0" fmla="*/ 0 w 1945342"/>
                <a:gd name="connsiteY0" fmla="*/ 1561353 h 1567497"/>
                <a:gd name="connsiteX1" fmla="*/ 555812 w 1945342"/>
                <a:gd name="connsiteY1" fmla="*/ 1211729 h 1567497"/>
                <a:gd name="connsiteX2" fmla="*/ 977153 w 1945342"/>
                <a:gd name="connsiteY2" fmla="*/ 1494 h 1567497"/>
                <a:gd name="connsiteX3" fmla="*/ 1389530 w 1945342"/>
                <a:gd name="connsiteY3" fmla="*/ 1202764 h 1567497"/>
                <a:gd name="connsiteX4" fmla="*/ 1945342 w 1945342"/>
                <a:gd name="connsiteY4" fmla="*/ 1561353 h 1567497"/>
                <a:gd name="connsiteX0" fmla="*/ 0 w 1945342"/>
                <a:gd name="connsiteY0" fmla="*/ 1561353 h 1567497"/>
                <a:gd name="connsiteX1" fmla="*/ 555812 w 1945342"/>
                <a:gd name="connsiteY1" fmla="*/ 1211729 h 1567497"/>
                <a:gd name="connsiteX2" fmla="*/ 977153 w 1945342"/>
                <a:gd name="connsiteY2" fmla="*/ 1494 h 1567497"/>
                <a:gd name="connsiteX3" fmla="*/ 1389530 w 1945342"/>
                <a:gd name="connsiteY3" fmla="*/ 1202764 h 1567497"/>
                <a:gd name="connsiteX4" fmla="*/ 1945342 w 1945342"/>
                <a:gd name="connsiteY4" fmla="*/ 1561353 h 1567497"/>
                <a:gd name="connsiteX0" fmla="*/ 0 w 1945342"/>
                <a:gd name="connsiteY0" fmla="*/ 1561353 h 1567497"/>
                <a:gd name="connsiteX1" fmla="*/ 555812 w 1945342"/>
                <a:gd name="connsiteY1" fmla="*/ 1211729 h 1567497"/>
                <a:gd name="connsiteX2" fmla="*/ 977153 w 1945342"/>
                <a:gd name="connsiteY2" fmla="*/ 1494 h 1567497"/>
                <a:gd name="connsiteX3" fmla="*/ 1389530 w 1945342"/>
                <a:gd name="connsiteY3" fmla="*/ 1202764 h 1567497"/>
                <a:gd name="connsiteX4" fmla="*/ 1945342 w 1945342"/>
                <a:gd name="connsiteY4" fmla="*/ 1561353 h 1567497"/>
                <a:gd name="connsiteX0" fmla="*/ 0 w 1945342"/>
                <a:gd name="connsiteY0" fmla="*/ 1561353 h 1567497"/>
                <a:gd name="connsiteX1" fmla="*/ 555812 w 1945342"/>
                <a:gd name="connsiteY1" fmla="*/ 1211729 h 1567497"/>
                <a:gd name="connsiteX2" fmla="*/ 977153 w 1945342"/>
                <a:gd name="connsiteY2" fmla="*/ 1494 h 1567497"/>
                <a:gd name="connsiteX3" fmla="*/ 1389530 w 1945342"/>
                <a:gd name="connsiteY3" fmla="*/ 1202764 h 1567497"/>
                <a:gd name="connsiteX4" fmla="*/ 1945342 w 1945342"/>
                <a:gd name="connsiteY4" fmla="*/ 1561353 h 1567497"/>
                <a:gd name="connsiteX0" fmla="*/ 0 w 1945342"/>
                <a:gd name="connsiteY0" fmla="*/ 1561353 h 1567497"/>
                <a:gd name="connsiteX1" fmla="*/ 555812 w 1945342"/>
                <a:gd name="connsiteY1" fmla="*/ 1211729 h 1567497"/>
                <a:gd name="connsiteX2" fmla="*/ 977153 w 1945342"/>
                <a:gd name="connsiteY2" fmla="*/ 1494 h 1567497"/>
                <a:gd name="connsiteX3" fmla="*/ 1389530 w 1945342"/>
                <a:gd name="connsiteY3" fmla="*/ 1202764 h 1567497"/>
                <a:gd name="connsiteX4" fmla="*/ 1945342 w 1945342"/>
                <a:gd name="connsiteY4" fmla="*/ 1561353 h 156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342" h="1567497">
                  <a:moveTo>
                    <a:pt x="0" y="1561353"/>
                  </a:moveTo>
                  <a:cubicBezTo>
                    <a:pt x="253900" y="1567497"/>
                    <a:pt x="468865" y="1477850"/>
                    <a:pt x="555812" y="1211729"/>
                  </a:cubicBezTo>
                  <a:cubicBezTo>
                    <a:pt x="679440" y="893186"/>
                    <a:pt x="838200" y="2988"/>
                    <a:pt x="977153" y="1494"/>
                  </a:cubicBezTo>
                  <a:cubicBezTo>
                    <a:pt x="1116106" y="0"/>
                    <a:pt x="1271574" y="937729"/>
                    <a:pt x="1389530" y="1202764"/>
                  </a:cubicBezTo>
                  <a:cubicBezTo>
                    <a:pt x="1497091" y="1468885"/>
                    <a:pt x="1605458" y="1528219"/>
                    <a:pt x="1945342" y="1561353"/>
                  </a:cubicBezTo>
                </a:path>
              </a:pathLst>
            </a:custGeom>
            <a:ln w="19050">
              <a:solidFill>
                <a:srgbClr val="00B05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  <p:graphicFrame>
          <p:nvGraphicFramePr>
            <p:cNvPr id="32768" name="Object 9"/>
            <p:cNvGraphicFramePr>
              <a:graphicFrameLocks noChangeAspect="1"/>
            </p:cNvGraphicFramePr>
            <p:nvPr/>
          </p:nvGraphicFramePr>
          <p:xfrm>
            <a:off x="5556250" y="4857750"/>
            <a:ext cx="554038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5" name="Equation" r:id="rId15" imgW="21922200" imgH="6489720" progId="Equation.DSMT4">
                    <p:embed/>
                  </p:oleObj>
                </mc:Choice>
                <mc:Fallback>
                  <p:oleObj name="Equation" r:id="rId15" imgW="21922200" imgH="648972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0" y="4857750"/>
                          <a:ext cx="554038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Box 53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7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OSNOVNI POJMI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28596" y="500042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OSNOVE TEORIJE VERJETNOSTI</a:t>
            </a:r>
            <a:endParaRPr lang="en-GB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00034" y="1142984"/>
            <a:ext cx="7848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tednu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sedem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dni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Kolik</a:t>
            </a:r>
            <a:r>
              <a:rPr lang="sl-SI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šna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verjetnost, da bo jutri petek?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00034" y="1989138"/>
            <a:ext cx="78486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Verjetnost, da sta na letalu dve bombi je neprimerno manjša kot verjetnost, da je na letalu ena bomba. Za koliko se zmanjša verjetnost, da je na letalu bomba, če eno bombo prinesemo s seboj?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00034" y="3429000"/>
            <a:ext cx="78486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Polovici razreda se pouk zaključi ob dvanajstih, polovici pa ob dveh. Torej se jim pouk v povprečju zaključi ob sedmih ( (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12+2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)/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=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7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).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00034" y="4508500"/>
            <a:ext cx="78486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Kolikšna je verjetnost, da pri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100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metih kovanca dobimo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50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cifer?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1, 0.5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ali k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aj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drugega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00034" y="5516563"/>
            <a:ext cx="78486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Statistično je dokazano, da večja, ko je teža mladostnika, višja je njegova stopnja izobrazbe. Torej čim več jejte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!</a:t>
            </a:r>
            <a:endParaRPr lang="sl-SI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1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5720" y="571480"/>
            <a:ext cx="3714776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(0,1) je </a:t>
            </a:r>
            <a:r>
              <a:rPr lang="sl-SI" sz="1600" dirty="0">
                <a:solidFill>
                  <a:srgbClr val="FF0000"/>
                </a:solidFill>
                <a:latin typeface="Calibri"/>
              </a:rPr>
              <a:t>standardizirana normalna porazdelitev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; njena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gostota je 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357554" y="536575"/>
          <a:ext cx="1506542" cy="65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3" name="Equation" r:id="rId3" imgW="34514280" imgH="15024240" progId="Equation.DSMT4">
                  <p:embed/>
                </p:oleObj>
              </mc:Choice>
              <mc:Fallback>
                <p:oleObj name="Equation" r:id="rId3" imgW="34514280" imgH="150242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536575"/>
                        <a:ext cx="1506542" cy="656051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3071802" y="1428736"/>
          <a:ext cx="2143140" cy="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4" name="Equation" r:id="rId5" imgW="48731400" imgH="13804920" progId="Equation.DSMT4">
                  <p:embed/>
                </p:oleObj>
              </mc:Choice>
              <mc:Fallback>
                <p:oleObj name="Equation" r:id="rId5" imgW="48731400" imgH="138049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428736"/>
                        <a:ext cx="2143140" cy="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357818" y="1428736"/>
            <a:ext cx="321471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vse normalne porazdelitve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lahko izrazimo s pomočjo standardizirane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85720" y="3089104"/>
            <a:ext cx="26670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Kumulativna p</a:t>
            </a:r>
            <a:r>
              <a:rPr lang="en-US" sz="16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orazdelitvena</a:t>
            </a:r>
            <a:r>
              <a:rPr 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funkcija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standardizirane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normalne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porazdelitve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6786578" y="3205721"/>
          <a:ext cx="20510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5" name="Equation" r:id="rId7" imgW="51980760" imgH="15430680" progId="Equation.DSMT4">
                  <p:embed/>
                </p:oleObj>
              </mc:Choice>
              <mc:Fallback>
                <p:oleObj name="Equation" r:id="rId7" imgW="51980760" imgH="154306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3205721"/>
                        <a:ext cx="20510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928926" y="2857496"/>
            <a:ext cx="3643338" cy="1214446"/>
            <a:chOff x="2928926" y="2437833"/>
            <a:chExt cx="3643338" cy="1214446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928926" y="3607454"/>
              <a:ext cx="3643338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>
              <a:off x="4143372" y="3044262"/>
              <a:ext cx="1214446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928926" y="2991407"/>
            <a:ext cx="3643338" cy="1023103"/>
            <a:chOff x="2928926" y="2571744"/>
            <a:chExt cx="3643338" cy="102310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928926" y="2571744"/>
              <a:ext cx="3643338" cy="1588"/>
            </a:xfrm>
            <a:prstGeom prst="line">
              <a:avLst/>
            </a:prstGeom>
            <a:ln>
              <a:prstDash val="dash"/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2949388" y="2599765"/>
              <a:ext cx="3612777" cy="995082"/>
            </a:xfrm>
            <a:custGeom>
              <a:avLst/>
              <a:gdLst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  <a:gd name="connsiteX0" fmla="*/ 0 w 3612777"/>
                <a:gd name="connsiteY0" fmla="*/ 995082 h 995082"/>
                <a:gd name="connsiteX1" fmla="*/ 1138518 w 3612777"/>
                <a:gd name="connsiteY1" fmla="*/ 851647 h 995082"/>
                <a:gd name="connsiteX2" fmla="*/ 1810871 w 3612777"/>
                <a:gd name="connsiteY2" fmla="*/ 502023 h 995082"/>
                <a:gd name="connsiteX3" fmla="*/ 2366683 w 3612777"/>
                <a:gd name="connsiteY3" fmla="*/ 224117 h 995082"/>
                <a:gd name="connsiteX4" fmla="*/ 3612777 w 3612777"/>
                <a:gd name="connsiteY4" fmla="*/ 0 h 99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777" h="995082">
                  <a:moveTo>
                    <a:pt x="0" y="995082"/>
                  </a:moveTo>
                  <a:cubicBezTo>
                    <a:pt x="485317" y="960530"/>
                    <a:pt x="828580" y="956514"/>
                    <a:pt x="1138518" y="851647"/>
                  </a:cubicBezTo>
                  <a:cubicBezTo>
                    <a:pt x="1448456" y="746780"/>
                    <a:pt x="1606177" y="606611"/>
                    <a:pt x="1810871" y="502023"/>
                  </a:cubicBezTo>
                  <a:cubicBezTo>
                    <a:pt x="2015565" y="397435"/>
                    <a:pt x="2098029" y="341960"/>
                    <a:pt x="2366683" y="224117"/>
                  </a:cubicBezTo>
                  <a:cubicBezTo>
                    <a:pt x="2635337" y="106274"/>
                    <a:pt x="3118867" y="191"/>
                    <a:pt x="3612777" y="0"/>
                  </a:cubicBezTo>
                </a:path>
              </a:pathLst>
            </a:custGeom>
            <a:ln w="19050"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  <p:graphicFrame>
          <p:nvGraphicFramePr>
            <p:cNvPr id="31" name="Object 8"/>
            <p:cNvGraphicFramePr>
              <a:graphicFrameLocks noChangeAspect="1"/>
            </p:cNvGraphicFramePr>
            <p:nvPr/>
          </p:nvGraphicFramePr>
          <p:xfrm>
            <a:off x="6191264" y="2714625"/>
            <a:ext cx="381000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746" name="Equation" r:id="rId9" imgW="12173400" imgH="8115480" progId="Equation.DSMT4">
                    <p:embed/>
                  </p:oleObj>
                </mc:Choice>
                <mc:Fallback>
                  <p:oleObj name="Equation" r:id="rId9" imgW="12173400" imgH="8115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1264" y="2714625"/>
                          <a:ext cx="381000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940424" y="3562911"/>
            <a:ext cx="3585882" cy="442634"/>
            <a:chOff x="2940424" y="3143248"/>
            <a:chExt cx="3585882" cy="442634"/>
          </a:xfrm>
        </p:grpSpPr>
        <p:sp>
          <p:nvSpPr>
            <p:cNvPr id="29" name="Freeform 28"/>
            <p:cNvSpPr/>
            <p:nvPr/>
          </p:nvSpPr>
          <p:spPr>
            <a:xfrm>
              <a:off x="2940424" y="3204883"/>
              <a:ext cx="3585882" cy="380999"/>
            </a:xfrm>
            <a:custGeom>
              <a:avLst/>
              <a:gdLst>
                <a:gd name="connsiteX0" fmla="*/ 0 w 3585882"/>
                <a:gd name="connsiteY0" fmla="*/ 380999 h 380999"/>
                <a:gd name="connsiteX1" fmla="*/ 905435 w 3585882"/>
                <a:gd name="connsiteY1" fmla="*/ 228599 h 380999"/>
                <a:gd name="connsiteX2" fmla="*/ 1819835 w 3585882"/>
                <a:gd name="connsiteY2" fmla="*/ 4482 h 380999"/>
                <a:gd name="connsiteX3" fmla="*/ 2680447 w 3585882"/>
                <a:gd name="connsiteY3" fmla="*/ 201705 h 380999"/>
                <a:gd name="connsiteX4" fmla="*/ 3585882 w 3585882"/>
                <a:gd name="connsiteY4" fmla="*/ 380999 h 380999"/>
                <a:gd name="connsiteX0" fmla="*/ 0 w 3585882"/>
                <a:gd name="connsiteY0" fmla="*/ 380999 h 380999"/>
                <a:gd name="connsiteX1" fmla="*/ 905435 w 3585882"/>
                <a:gd name="connsiteY1" fmla="*/ 228599 h 380999"/>
                <a:gd name="connsiteX2" fmla="*/ 1819835 w 3585882"/>
                <a:gd name="connsiteY2" fmla="*/ 4482 h 380999"/>
                <a:gd name="connsiteX3" fmla="*/ 2680447 w 3585882"/>
                <a:gd name="connsiteY3" fmla="*/ 201705 h 380999"/>
                <a:gd name="connsiteX4" fmla="*/ 3585882 w 3585882"/>
                <a:gd name="connsiteY4" fmla="*/ 380999 h 380999"/>
                <a:gd name="connsiteX0" fmla="*/ 0 w 3585882"/>
                <a:gd name="connsiteY0" fmla="*/ 380999 h 380999"/>
                <a:gd name="connsiteX1" fmla="*/ 905435 w 3585882"/>
                <a:gd name="connsiteY1" fmla="*/ 228599 h 380999"/>
                <a:gd name="connsiteX2" fmla="*/ 1819835 w 3585882"/>
                <a:gd name="connsiteY2" fmla="*/ 4482 h 380999"/>
                <a:gd name="connsiteX3" fmla="*/ 2680447 w 3585882"/>
                <a:gd name="connsiteY3" fmla="*/ 201705 h 380999"/>
                <a:gd name="connsiteX4" fmla="*/ 3585882 w 3585882"/>
                <a:gd name="connsiteY4" fmla="*/ 380999 h 380999"/>
                <a:gd name="connsiteX0" fmla="*/ 0 w 3585882"/>
                <a:gd name="connsiteY0" fmla="*/ 380999 h 403690"/>
                <a:gd name="connsiteX1" fmla="*/ 905435 w 3585882"/>
                <a:gd name="connsiteY1" fmla="*/ 228599 h 403690"/>
                <a:gd name="connsiteX2" fmla="*/ 1819835 w 3585882"/>
                <a:gd name="connsiteY2" fmla="*/ 4482 h 403690"/>
                <a:gd name="connsiteX3" fmla="*/ 2680447 w 3585882"/>
                <a:gd name="connsiteY3" fmla="*/ 201705 h 403690"/>
                <a:gd name="connsiteX4" fmla="*/ 3585882 w 3585882"/>
                <a:gd name="connsiteY4" fmla="*/ 380999 h 403690"/>
                <a:gd name="connsiteX0" fmla="*/ 0 w 3585882"/>
                <a:gd name="connsiteY0" fmla="*/ 380999 h 380999"/>
                <a:gd name="connsiteX1" fmla="*/ 905435 w 3585882"/>
                <a:gd name="connsiteY1" fmla="*/ 228599 h 380999"/>
                <a:gd name="connsiteX2" fmla="*/ 1819835 w 3585882"/>
                <a:gd name="connsiteY2" fmla="*/ 4482 h 380999"/>
                <a:gd name="connsiteX3" fmla="*/ 2680447 w 3585882"/>
                <a:gd name="connsiteY3" fmla="*/ 201705 h 380999"/>
                <a:gd name="connsiteX4" fmla="*/ 3585882 w 3585882"/>
                <a:gd name="connsiteY4" fmla="*/ 380999 h 380999"/>
                <a:gd name="connsiteX0" fmla="*/ 0 w 3585882"/>
                <a:gd name="connsiteY0" fmla="*/ 380999 h 380999"/>
                <a:gd name="connsiteX1" fmla="*/ 905435 w 3585882"/>
                <a:gd name="connsiteY1" fmla="*/ 228599 h 380999"/>
                <a:gd name="connsiteX2" fmla="*/ 1819835 w 3585882"/>
                <a:gd name="connsiteY2" fmla="*/ 4482 h 380999"/>
                <a:gd name="connsiteX3" fmla="*/ 2680447 w 3585882"/>
                <a:gd name="connsiteY3" fmla="*/ 201705 h 380999"/>
                <a:gd name="connsiteX4" fmla="*/ 3585882 w 3585882"/>
                <a:gd name="connsiteY4" fmla="*/ 380999 h 380999"/>
                <a:gd name="connsiteX0" fmla="*/ 0 w 3585882"/>
                <a:gd name="connsiteY0" fmla="*/ 380999 h 380999"/>
                <a:gd name="connsiteX1" fmla="*/ 905435 w 3585882"/>
                <a:gd name="connsiteY1" fmla="*/ 228599 h 380999"/>
                <a:gd name="connsiteX2" fmla="*/ 1819835 w 3585882"/>
                <a:gd name="connsiteY2" fmla="*/ 4482 h 380999"/>
                <a:gd name="connsiteX3" fmla="*/ 2680447 w 3585882"/>
                <a:gd name="connsiteY3" fmla="*/ 201705 h 380999"/>
                <a:gd name="connsiteX4" fmla="*/ 3585882 w 3585882"/>
                <a:gd name="connsiteY4" fmla="*/ 380999 h 380999"/>
                <a:gd name="connsiteX0" fmla="*/ 0 w 3585882"/>
                <a:gd name="connsiteY0" fmla="*/ 380999 h 380999"/>
                <a:gd name="connsiteX1" fmla="*/ 905435 w 3585882"/>
                <a:gd name="connsiteY1" fmla="*/ 228599 h 380999"/>
                <a:gd name="connsiteX2" fmla="*/ 1819835 w 3585882"/>
                <a:gd name="connsiteY2" fmla="*/ 4482 h 380999"/>
                <a:gd name="connsiteX3" fmla="*/ 2680447 w 3585882"/>
                <a:gd name="connsiteY3" fmla="*/ 201705 h 380999"/>
                <a:gd name="connsiteX4" fmla="*/ 3585882 w 3585882"/>
                <a:gd name="connsiteY4" fmla="*/ 380999 h 3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882" h="380999">
                  <a:moveTo>
                    <a:pt x="0" y="380999"/>
                  </a:moveTo>
                  <a:cubicBezTo>
                    <a:pt x="425468" y="337294"/>
                    <a:pt x="633793" y="314043"/>
                    <a:pt x="905435" y="228599"/>
                  </a:cubicBezTo>
                  <a:cubicBezTo>
                    <a:pt x="1216028" y="143155"/>
                    <a:pt x="1524000" y="8964"/>
                    <a:pt x="1819835" y="4482"/>
                  </a:cubicBezTo>
                  <a:cubicBezTo>
                    <a:pt x="2115670" y="0"/>
                    <a:pt x="2424761" y="107296"/>
                    <a:pt x="2680447" y="201705"/>
                  </a:cubicBezTo>
                  <a:cubicBezTo>
                    <a:pt x="2917348" y="269220"/>
                    <a:pt x="3268837" y="372314"/>
                    <a:pt x="3585882" y="380999"/>
                  </a:cubicBezTo>
                </a:path>
              </a:pathLst>
            </a:custGeom>
            <a:ln w="19050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  <p:graphicFrame>
          <p:nvGraphicFramePr>
            <p:cNvPr id="32776" name="Object 6"/>
            <p:cNvGraphicFramePr>
              <a:graphicFrameLocks noChangeAspect="1"/>
            </p:cNvGraphicFramePr>
            <p:nvPr/>
          </p:nvGraphicFramePr>
          <p:xfrm>
            <a:off x="5500694" y="3143248"/>
            <a:ext cx="355600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747" name="Equation" r:id="rId11" imgW="11360880" imgH="8115480" progId="Equation.DSMT4">
                    <p:embed/>
                  </p:oleObj>
                </mc:Choice>
                <mc:Fallback>
                  <p:oleObj name="Equation" r:id="rId11" imgW="11360880" imgH="81154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3143248"/>
                          <a:ext cx="355600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57158" y="5000636"/>
            <a:ext cx="2643206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Tudi vse kumulativne normalne porazdelitve </a:t>
            </a:r>
            <a:r>
              <a:rPr lang="en-US" sz="16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lahko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izrazimo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standardizirano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/>
        </p:nvGraphicFramePr>
        <p:xfrm>
          <a:off x="3000363" y="4857760"/>
          <a:ext cx="4551021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8" name="Equation" r:id="rId13" imgW="109254960" imgH="34124760" progId="Equation.DSMT4">
                  <p:embed/>
                </p:oleObj>
              </mc:Choice>
              <mc:Fallback>
                <p:oleObj name="Equation" r:id="rId13" imgW="109254960" imgH="341247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3" y="4857760"/>
                        <a:ext cx="4551021" cy="1357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7"/>
          <p:cNvGraphicFramePr>
            <a:graphicFrameLocks noChangeAspect="1"/>
          </p:cNvGraphicFramePr>
          <p:nvPr/>
        </p:nvGraphicFramePr>
        <p:xfrm>
          <a:off x="8088342" y="4983182"/>
          <a:ext cx="6985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9" name="Equation" r:id="rId15" imgW="25171560" imgH="41846400" progId="Equation.DSMT4">
                  <p:embed/>
                </p:oleObj>
              </mc:Choice>
              <mc:Fallback>
                <p:oleObj name="Equation" r:id="rId15" imgW="25171560" imgH="418464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342" y="4983182"/>
                        <a:ext cx="698500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9" name="Object 27"/>
          <p:cNvGraphicFramePr>
            <a:graphicFrameLocks noChangeAspect="1"/>
          </p:cNvGraphicFramePr>
          <p:nvPr/>
        </p:nvGraphicFramePr>
        <p:xfrm>
          <a:off x="3786182" y="1142984"/>
          <a:ext cx="5000660" cy="397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1" name="Worksheet" r:id="rId4" imgW="7686720" imgH="6824880" progId="Excel.Sheet.8">
                  <p:embed/>
                </p:oleObj>
              </mc:Choice>
              <mc:Fallback>
                <p:oleObj name="Worksheet" r:id="rId4" imgW="7686720" imgH="682488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142984"/>
                        <a:ext cx="5000660" cy="39703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28596" y="1477020"/>
            <a:ext cx="307183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Funkcija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Symbol" pitchFamily="18" charset="2"/>
              </a:rPr>
              <a:t>F(</a:t>
            </a:r>
            <a:r>
              <a:rPr lang="sl-SI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Symbol" pitchFamily="18" charset="2"/>
              </a:rPr>
              <a:t>)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liha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zato so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tabelirane le njene vrednosti za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pozitivne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0034" y="2511192"/>
            <a:ext cx="5125560" cy="417742"/>
            <a:chOff x="500034" y="2511192"/>
            <a:chExt cx="5125560" cy="417742"/>
          </a:xfrm>
        </p:grpSpPr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500034" y="2590380"/>
              <a:ext cx="164307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6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(</a:t>
              </a:r>
              <a:r>
                <a:rPr lang="en-US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1.02)=0.3461</a:t>
              </a:r>
              <a:endParaRPr lang="en-GB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endParaRPr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V="1">
              <a:off x="2143108" y="2571744"/>
              <a:ext cx="2928958" cy="1428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5157594" y="2511192"/>
              <a:ext cx="468000" cy="126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571472" y="4378334"/>
            <a:ext cx="286649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(-0.89)=0.5+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</a:t>
            </a:r>
            <a:r>
              <a:rPr lang="en-US" sz="160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sl-SI" sz="160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sl-SI" sz="160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0.89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)=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0.1868</a:t>
            </a:r>
            <a:endParaRPr lang="sl-SI" sz="1600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854098" y="5286388"/>
            <a:ext cx="7086601" cy="338138"/>
            <a:chOff x="480" y="240"/>
            <a:chExt cx="4464" cy="213"/>
          </a:xfrm>
        </p:grpSpPr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480" y="240"/>
              <a:ext cx="31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Če je 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X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standardizirano normalna 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(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0,1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), je </a:t>
              </a:r>
              <a:endParaRPr lang="en-GB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graphicFrame>
          <p:nvGraphicFramePr>
            <p:cNvPr id="20" name="Object 39"/>
            <p:cNvGraphicFramePr>
              <a:graphicFrameLocks noChangeAspect="1"/>
            </p:cNvGraphicFramePr>
            <p:nvPr/>
          </p:nvGraphicFramePr>
          <p:xfrm>
            <a:off x="2859" y="250"/>
            <a:ext cx="2085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62" name="Equation" r:id="rId6" imgW="65385360" imgH="7302600" progId="Equation.DSMT4">
                    <p:embed/>
                  </p:oleObj>
                </mc:Choice>
                <mc:Fallback>
                  <p:oleObj name="Equation" r:id="rId6" imgW="65385360" imgH="7302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9" y="250"/>
                          <a:ext cx="2085" cy="202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830285" y="5786454"/>
            <a:ext cx="7118351" cy="669926"/>
            <a:chOff x="476" y="464"/>
            <a:chExt cx="4484" cy="422"/>
          </a:xfrm>
        </p:grpSpPr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476" y="572"/>
              <a:ext cx="176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Če pa je 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X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normalna 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(</a:t>
              </a:r>
              <a:r>
                <a:rPr lang="sl-SI" sz="16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a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,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Symbol" pitchFamily="18" charset="2"/>
                </a:rPr>
                <a:t>s</a:t>
              </a:r>
              <a:r>
                <a:rPr lang="sl-SI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), je </a:t>
              </a:r>
              <a:endParaRPr lang="en-GB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graphicFrame>
          <p:nvGraphicFramePr>
            <p:cNvPr id="23" name="Object 42"/>
            <p:cNvGraphicFramePr>
              <a:graphicFrameLocks noChangeAspect="1"/>
            </p:cNvGraphicFramePr>
            <p:nvPr/>
          </p:nvGraphicFramePr>
          <p:xfrm>
            <a:off x="2366" y="464"/>
            <a:ext cx="2594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63" name="Equation" r:id="rId8" imgW="84476880" imgH="13804920" progId="Equation.DSMT4">
                    <p:embed/>
                  </p:oleObj>
                </mc:Choice>
                <mc:Fallback>
                  <p:oleObj name="Equation" r:id="rId8" imgW="84476880" imgH="1380492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" y="464"/>
                          <a:ext cx="2594" cy="422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3849688" y="428625"/>
          <a:ext cx="15700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4" name="Equation" r:id="rId10" imgW="42638400" imgH="15836760" progId="Equation.DSMT4">
                  <p:embed/>
                </p:oleObj>
              </mc:Choice>
              <mc:Fallback>
                <p:oleObj name="Equation" r:id="rId10" imgW="42638400" imgH="158367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28625"/>
                        <a:ext cx="1570037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57158" y="428604"/>
            <a:ext cx="335758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Integral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gostote ni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elementarna funkcija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–   v praksi si pomagamo s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tabelami za funkcijo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03445" name="Object 21"/>
          <p:cNvGraphicFramePr>
            <a:graphicFrameLocks noChangeAspect="1"/>
          </p:cNvGraphicFramePr>
          <p:nvPr/>
        </p:nvGraphicFramePr>
        <p:xfrm>
          <a:off x="6713538" y="500062"/>
          <a:ext cx="1690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5" name="Equation" r:id="rId12" imgW="44669160" imgH="12585600" progId="Equation.DSMT4">
                  <p:embed/>
                </p:oleObj>
              </mc:Choice>
              <mc:Fallback>
                <p:oleObj name="Equation" r:id="rId12" imgW="44669160" imgH="12585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500062"/>
                        <a:ext cx="16906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5929322" y="785794"/>
            <a:ext cx="571504" cy="1588"/>
          </a:xfrm>
          <a:prstGeom prst="straightConnector1">
            <a:avLst/>
          </a:prstGeom>
          <a:ln w="15875">
            <a:headEnd type="non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57158" y="2267780"/>
            <a:ext cx="8412036" cy="1734728"/>
            <a:chOff x="357158" y="2267780"/>
            <a:chExt cx="8412036" cy="1734728"/>
          </a:xfrm>
        </p:grpSpPr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V="1">
              <a:off x="3214678" y="2357430"/>
              <a:ext cx="5072098" cy="15001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357158" y="3663954"/>
              <a:ext cx="30796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   </a:t>
              </a:r>
              <a:r>
                <a:rPr lang="en-US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(</a:t>
              </a:r>
              <a:r>
                <a:rPr lang="en-US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rPr>
                <a:t>-</a:t>
              </a:r>
              <a:r>
                <a:rPr lang="en-US" sz="160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0.89</a:t>
              </a:r>
              <a:r>
                <a:rPr lang="en-US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)=</a:t>
              </a:r>
              <a:r>
                <a:rPr lang="sl-SI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rPr>
                <a:t>-</a:t>
              </a:r>
              <a:r>
                <a:rPr lang="sl-SI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rPr>
                <a:t> </a:t>
              </a:r>
              <a:r>
                <a:rPr lang="en-US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</a:t>
              </a:r>
              <a:r>
                <a:rPr lang="en-US" sz="16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160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0.89</a:t>
              </a:r>
              <a:r>
                <a:rPr lang="en-US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)=</a:t>
              </a:r>
              <a:r>
                <a:rPr lang="sl-SI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rPr>
                <a:t>-</a:t>
              </a:r>
              <a:r>
                <a:rPr lang="sl-SI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rPr>
                <a:t> </a:t>
              </a:r>
              <a:r>
                <a:rPr lang="en-US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  <a:sym typeface="Symbol" pitchFamily="18" charset="2"/>
                </a:rPr>
                <a:t>0.3132</a:t>
              </a:r>
              <a:r>
                <a:rPr lang="en-US" sz="16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Times New Roman" pitchFamily="18" charset="0"/>
                </a:rPr>
                <a:t>    </a:t>
              </a:r>
              <a:endParaRPr lang="en-GB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8301194" y="2267780"/>
              <a:ext cx="468000" cy="126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357158" y="2000240"/>
            <a:ext cx="8534400" cy="4429156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158" y="500042"/>
            <a:ext cx="8534400" cy="1357322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8596" y="2071678"/>
            <a:ext cx="28194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porazdeljena po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N(a,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Symbol" pitchFamily="18" charset="2"/>
              </a:rPr>
              <a:t>)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Symbol" pitchFamily="18" charset="2"/>
              </a:rPr>
              <a:t>:</a:t>
            </a:r>
            <a:endParaRPr lang="en-GB" i="1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  <a:sym typeface="Symbol" pitchFamily="18" charset="2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00034" y="2500306"/>
          <a:ext cx="67611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3" name="Equation" r:id="rId3" imgW="168966360" imgH="13804920" progId="Equation.DSMT4">
                  <p:embed/>
                </p:oleObj>
              </mc:Choice>
              <mc:Fallback>
                <p:oleObj name="Equation" r:id="rId3" imgW="168966360" imgH="1380492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500306"/>
                        <a:ext cx="67611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00034" y="3143248"/>
          <a:ext cx="33670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4" name="Equation" r:id="rId5" imgW="88945200" imgH="7302600" progId="Equation.DSMT4">
                  <p:embed/>
                </p:oleObj>
              </mc:Choice>
              <mc:Fallback>
                <p:oleObj name="Equation" r:id="rId5" imgW="88945200" imgH="73026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143248"/>
                        <a:ext cx="33670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500562" y="3143248"/>
          <a:ext cx="3163888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5" name="Equation" r:id="rId7" imgW="83664360" imgH="6083280" progId="Equation.DSMT4">
                  <p:embed/>
                </p:oleObj>
              </mc:Choice>
              <mc:Fallback>
                <p:oleObj name="Equation" r:id="rId7" imgW="83664360" imgH="60832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143248"/>
                        <a:ext cx="3163888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500034" y="571480"/>
            <a:ext cx="79248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Slu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čajna spremenljivka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porazdeljena po zakonu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(1.5,0.2).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Kolikšna</a:t>
            </a:r>
          </a:p>
          <a:p>
            <a:pPr fontAlgn="auto"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verjetnost, da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zavzame vrednost med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1.5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   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9" name="Object 44"/>
          <p:cNvGraphicFramePr>
            <a:graphicFrameLocks noChangeAspect="1"/>
          </p:cNvGraphicFramePr>
          <p:nvPr/>
        </p:nvGraphicFramePr>
        <p:xfrm>
          <a:off x="479425" y="1365250"/>
          <a:ext cx="81740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6" name="Equation" r:id="rId9" imgW="169372800" imgH="8115480" progId="Equation.DSMT4">
                  <p:embed/>
                </p:oleObj>
              </mc:Choice>
              <mc:Fallback>
                <p:oleObj name="Equation" r:id="rId9" imgW="169372800" imgH="8115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365250"/>
                        <a:ext cx="81740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3533771" y="3758605"/>
            <a:ext cx="1317812" cy="1500094"/>
          </a:xfrm>
          <a:custGeom>
            <a:avLst/>
            <a:gdLst>
              <a:gd name="connsiteX0" fmla="*/ 0 w 1317812"/>
              <a:gd name="connsiteY0" fmla="*/ 1488142 h 1497106"/>
              <a:gd name="connsiteX1" fmla="*/ 1317812 w 1317812"/>
              <a:gd name="connsiteY1" fmla="*/ 1497106 h 1497106"/>
              <a:gd name="connsiteX2" fmla="*/ 1317812 w 1317812"/>
              <a:gd name="connsiteY2" fmla="*/ 627530 h 1497106"/>
              <a:gd name="connsiteX3" fmla="*/ 654423 w 1317812"/>
              <a:gd name="connsiteY3" fmla="*/ 0 h 1497106"/>
              <a:gd name="connsiteX4" fmla="*/ 0 w 1317812"/>
              <a:gd name="connsiteY4" fmla="*/ 609600 h 1497106"/>
              <a:gd name="connsiteX5" fmla="*/ 0 w 1317812"/>
              <a:gd name="connsiteY5" fmla="*/ 1488142 h 1497106"/>
              <a:gd name="connsiteX0" fmla="*/ 0 w 1317812"/>
              <a:gd name="connsiteY0" fmla="*/ 1491130 h 1500094"/>
              <a:gd name="connsiteX1" fmla="*/ 1317812 w 1317812"/>
              <a:gd name="connsiteY1" fmla="*/ 1500094 h 1500094"/>
              <a:gd name="connsiteX2" fmla="*/ 1317812 w 1317812"/>
              <a:gd name="connsiteY2" fmla="*/ 630518 h 1500094"/>
              <a:gd name="connsiteX3" fmla="*/ 654423 w 1317812"/>
              <a:gd name="connsiteY3" fmla="*/ 2988 h 1500094"/>
              <a:gd name="connsiteX4" fmla="*/ 0 w 1317812"/>
              <a:gd name="connsiteY4" fmla="*/ 612588 h 1500094"/>
              <a:gd name="connsiteX5" fmla="*/ 0 w 1317812"/>
              <a:gd name="connsiteY5" fmla="*/ 1491130 h 15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812" h="1500094">
                <a:moveTo>
                  <a:pt x="0" y="1491130"/>
                </a:moveTo>
                <a:lnTo>
                  <a:pt x="1317812" y="1500094"/>
                </a:lnTo>
                <a:lnTo>
                  <a:pt x="1317812" y="630518"/>
                </a:lnTo>
                <a:cubicBezTo>
                  <a:pt x="1207247" y="381000"/>
                  <a:pt x="874058" y="5976"/>
                  <a:pt x="654423" y="2988"/>
                </a:cubicBezTo>
                <a:cubicBezTo>
                  <a:pt x="434788" y="0"/>
                  <a:pt x="109070" y="364564"/>
                  <a:pt x="0" y="612588"/>
                </a:cubicBezTo>
                <a:cubicBezTo>
                  <a:pt x="2988" y="902447"/>
                  <a:pt x="5977" y="1192306"/>
                  <a:pt x="0" y="149113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879347" y="3759894"/>
            <a:ext cx="2617694" cy="1498600"/>
          </a:xfrm>
          <a:custGeom>
            <a:avLst/>
            <a:gdLst>
              <a:gd name="connsiteX0" fmla="*/ 8965 w 2617694"/>
              <a:gd name="connsiteY0" fmla="*/ 1497106 h 1497106"/>
              <a:gd name="connsiteX1" fmla="*/ 2617694 w 2617694"/>
              <a:gd name="connsiteY1" fmla="*/ 1488142 h 1497106"/>
              <a:gd name="connsiteX2" fmla="*/ 2617694 w 2617694"/>
              <a:gd name="connsiteY2" fmla="*/ 1299883 h 1497106"/>
              <a:gd name="connsiteX3" fmla="*/ 1972236 w 2617694"/>
              <a:gd name="connsiteY3" fmla="*/ 627530 h 1497106"/>
              <a:gd name="connsiteX4" fmla="*/ 1317812 w 2617694"/>
              <a:gd name="connsiteY4" fmla="*/ 0 h 1497106"/>
              <a:gd name="connsiteX5" fmla="*/ 645459 w 2617694"/>
              <a:gd name="connsiteY5" fmla="*/ 618565 h 1497106"/>
              <a:gd name="connsiteX6" fmla="*/ 0 w 2617694"/>
              <a:gd name="connsiteY6" fmla="*/ 1308847 h 1497106"/>
              <a:gd name="connsiteX7" fmla="*/ 8965 w 2617694"/>
              <a:gd name="connsiteY7" fmla="*/ 1497106 h 1497106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  <a:gd name="connsiteX0" fmla="*/ 8965 w 2617694"/>
              <a:gd name="connsiteY0" fmla="*/ 1498600 h 1498600"/>
              <a:gd name="connsiteX1" fmla="*/ 2617694 w 2617694"/>
              <a:gd name="connsiteY1" fmla="*/ 1489636 h 1498600"/>
              <a:gd name="connsiteX2" fmla="*/ 2617694 w 2617694"/>
              <a:gd name="connsiteY2" fmla="*/ 1301377 h 1498600"/>
              <a:gd name="connsiteX3" fmla="*/ 1972236 w 2617694"/>
              <a:gd name="connsiteY3" fmla="*/ 629024 h 1498600"/>
              <a:gd name="connsiteX4" fmla="*/ 1317812 w 2617694"/>
              <a:gd name="connsiteY4" fmla="*/ 1494 h 1498600"/>
              <a:gd name="connsiteX5" fmla="*/ 645459 w 2617694"/>
              <a:gd name="connsiteY5" fmla="*/ 620059 h 1498600"/>
              <a:gd name="connsiteX6" fmla="*/ 0 w 2617694"/>
              <a:gd name="connsiteY6" fmla="*/ 1310341 h 1498600"/>
              <a:gd name="connsiteX7" fmla="*/ 8965 w 2617694"/>
              <a:gd name="connsiteY7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694" h="1498600">
                <a:moveTo>
                  <a:pt x="8965" y="1498600"/>
                </a:moveTo>
                <a:lnTo>
                  <a:pt x="2617694" y="1489636"/>
                </a:lnTo>
                <a:lnTo>
                  <a:pt x="2617694" y="1301377"/>
                </a:lnTo>
                <a:cubicBezTo>
                  <a:pt x="2443434" y="1151206"/>
                  <a:pt x="2133401" y="874506"/>
                  <a:pt x="1972236" y="629024"/>
                </a:cubicBezTo>
                <a:cubicBezTo>
                  <a:pt x="1802370" y="402565"/>
                  <a:pt x="1538941" y="2988"/>
                  <a:pt x="1317812" y="1494"/>
                </a:cubicBezTo>
                <a:cubicBezTo>
                  <a:pt x="1096683" y="0"/>
                  <a:pt x="827837" y="365212"/>
                  <a:pt x="645459" y="620059"/>
                </a:cubicBezTo>
                <a:cubicBezTo>
                  <a:pt x="485221" y="883854"/>
                  <a:pt x="164361" y="1193041"/>
                  <a:pt x="0" y="1310341"/>
                </a:cubicBezTo>
                <a:lnTo>
                  <a:pt x="8965" y="14986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722900" y="3766297"/>
            <a:ext cx="4482353" cy="1503083"/>
          </a:xfrm>
          <a:custGeom>
            <a:avLst/>
            <a:gdLst>
              <a:gd name="connsiteX0" fmla="*/ 0 w 3926541"/>
              <a:gd name="connsiteY0" fmla="*/ 1479177 h 1497106"/>
              <a:gd name="connsiteX1" fmla="*/ 3926541 w 3926541"/>
              <a:gd name="connsiteY1" fmla="*/ 1497106 h 1497106"/>
              <a:gd name="connsiteX2" fmla="*/ 3917576 w 3926541"/>
              <a:gd name="connsiteY2" fmla="*/ 1479177 h 1497106"/>
              <a:gd name="connsiteX3" fmla="*/ 3227294 w 3926541"/>
              <a:gd name="connsiteY3" fmla="*/ 1299883 h 1497106"/>
              <a:gd name="connsiteX4" fmla="*/ 2581835 w 3926541"/>
              <a:gd name="connsiteY4" fmla="*/ 654424 h 1497106"/>
              <a:gd name="connsiteX5" fmla="*/ 1909482 w 3926541"/>
              <a:gd name="connsiteY5" fmla="*/ 0 h 1497106"/>
              <a:gd name="connsiteX6" fmla="*/ 1255059 w 3926541"/>
              <a:gd name="connsiteY6" fmla="*/ 618565 h 1497106"/>
              <a:gd name="connsiteX7" fmla="*/ 591671 w 3926541"/>
              <a:gd name="connsiteY7" fmla="*/ 1317812 h 1497106"/>
              <a:gd name="connsiteX8" fmla="*/ 0 w 3926541"/>
              <a:gd name="connsiteY8" fmla="*/ 1479177 h 1497106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0 w 3926541"/>
              <a:gd name="connsiteY0" fmla="*/ 1485154 h 1503083"/>
              <a:gd name="connsiteX1" fmla="*/ 3926541 w 3926541"/>
              <a:gd name="connsiteY1" fmla="*/ 1503083 h 1503083"/>
              <a:gd name="connsiteX2" fmla="*/ 3917576 w 3926541"/>
              <a:gd name="connsiteY2" fmla="*/ 1485154 h 1503083"/>
              <a:gd name="connsiteX3" fmla="*/ 3227294 w 3926541"/>
              <a:gd name="connsiteY3" fmla="*/ 1305860 h 1503083"/>
              <a:gd name="connsiteX4" fmla="*/ 2581835 w 3926541"/>
              <a:gd name="connsiteY4" fmla="*/ 660401 h 1503083"/>
              <a:gd name="connsiteX5" fmla="*/ 1909482 w 3926541"/>
              <a:gd name="connsiteY5" fmla="*/ 5977 h 1503083"/>
              <a:gd name="connsiteX6" fmla="*/ 1255059 w 3926541"/>
              <a:gd name="connsiteY6" fmla="*/ 624542 h 1503083"/>
              <a:gd name="connsiteX7" fmla="*/ 591671 w 3926541"/>
              <a:gd name="connsiteY7" fmla="*/ 1323789 h 1503083"/>
              <a:gd name="connsiteX8" fmla="*/ 0 w 3926541"/>
              <a:gd name="connsiteY8" fmla="*/ 1485154 h 1503083"/>
              <a:gd name="connsiteX0" fmla="*/ 555812 w 4482353"/>
              <a:gd name="connsiteY0" fmla="*/ 1485154 h 1503083"/>
              <a:gd name="connsiteX1" fmla="*/ 4482353 w 4482353"/>
              <a:gd name="connsiteY1" fmla="*/ 1503083 h 1503083"/>
              <a:gd name="connsiteX2" fmla="*/ 4473388 w 4482353"/>
              <a:gd name="connsiteY2" fmla="*/ 1485154 h 1503083"/>
              <a:gd name="connsiteX3" fmla="*/ 3783106 w 4482353"/>
              <a:gd name="connsiteY3" fmla="*/ 1305860 h 1503083"/>
              <a:gd name="connsiteX4" fmla="*/ 3137647 w 4482353"/>
              <a:gd name="connsiteY4" fmla="*/ 660401 h 1503083"/>
              <a:gd name="connsiteX5" fmla="*/ 2465294 w 4482353"/>
              <a:gd name="connsiteY5" fmla="*/ 5977 h 1503083"/>
              <a:gd name="connsiteX6" fmla="*/ 1810871 w 4482353"/>
              <a:gd name="connsiteY6" fmla="*/ 624542 h 1503083"/>
              <a:gd name="connsiteX7" fmla="*/ 1147483 w 4482353"/>
              <a:gd name="connsiteY7" fmla="*/ 1323789 h 1503083"/>
              <a:gd name="connsiteX8" fmla="*/ 555812 w 4482353"/>
              <a:gd name="connsiteY8" fmla="*/ 1485154 h 150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2353" h="1503083">
                <a:moveTo>
                  <a:pt x="555812" y="1485154"/>
                </a:moveTo>
                <a:lnTo>
                  <a:pt x="4482353" y="1503083"/>
                </a:lnTo>
                <a:lnTo>
                  <a:pt x="4473388" y="1485154"/>
                </a:lnTo>
                <a:cubicBezTo>
                  <a:pt x="4356847" y="1452284"/>
                  <a:pt x="4005729" y="1443319"/>
                  <a:pt x="3783106" y="1305860"/>
                </a:cubicBezTo>
                <a:cubicBezTo>
                  <a:pt x="3605571" y="1190509"/>
                  <a:pt x="3316374" y="896088"/>
                  <a:pt x="3137647" y="660401"/>
                </a:cubicBezTo>
                <a:cubicBezTo>
                  <a:pt x="2938179" y="362504"/>
                  <a:pt x="2686423" y="11954"/>
                  <a:pt x="2465294" y="5977"/>
                </a:cubicBezTo>
                <a:cubicBezTo>
                  <a:pt x="2244165" y="0"/>
                  <a:pt x="1966355" y="359237"/>
                  <a:pt x="1810871" y="624542"/>
                </a:cubicBezTo>
                <a:cubicBezTo>
                  <a:pt x="1597125" y="889831"/>
                  <a:pt x="1356659" y="1180354"/>
                  <a:pt x="1147483" y="1323789"/>
                </a:cubicBezTo>
                <a:cubicBezTo>
                  <a:pt x="938307" y="1467224"/>
                  <a:pt x="0" y="1455272"/>
                  <a:pt x="555812" y="148515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white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500166" y="3571876"/>
            <a:ext cx="5429288" cy="1956591"/>
            <a:chOff x="1500166" y="3571876"/>
            <a:chExt cx="5429288" cy="1956591"/>
          </a:xfrm>
        </p:grpSpPr>
        <p:grpSp>
          <p:nvGrpSpPr>
            <p:cNvPr id="52" name="Group 51"/>
            <p:cNvGrpSpPr/>
            <p:nvPr/>
          </p:nvGrpSpPr>
          <p:grpSpPr>
            <a:xfrm>
              <a:off x="1500166" y="3571876"/>
              <a:ext cx="5429288" cy="1857388"/>
              <a:chOff x="1500166" y="3571876"/>
              <a:chExt cx="5429288" cy="1857388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1500166" y="5258981"/>
                <a:ext cx="5429288" cy="1588"/>
              </a:xfrm>
              <a:prstGeom prst="straightConnector1">
                <a:avLst/>
              </a:prstGeom>
              <a:ln w="12700">
                <a:headEnd type="none" w="sm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 flipH="1" flipV="1">
                <a:off x="2178686" y="4499776"/>
                <a:ext cx="1857388" cy="1588"/>
              </a:xfrm>
              <a:prstGeom prst="straightConnector1">
                <a:avLst/>
              </a:prstGeom>
              <a:ln w="12700">
                <a:headEnd type="none" w="sm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1534641" y="3629032"/>
              <a:ext cx="5316071" cy="1899435"/>
              <a:chOff x="1534641" y="3629032"/>
              <a:chExt cx="5316071" cy="189943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323915" y="4493032"/>
                <a:ext cx="1728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1534641" y="3756257"/>
                <a:ext cx="5316071" cy="1501947"/>
              </a:xfrm>
              <a:custGeom>
                <a:avLst/>
                <a:gdLst>
                  <a:gd name="connsiteX0" fmla="*/ 0 w 5316071"/>
                  <a:gd name="connsiteY0" fmla="*/ 1470211 h 1488141"/>
                  <a:gd name="connsiteX1" fmla="*/ 1344706 w 5316071"/>
                  <a:gd name="connsiteY1" fmla="*/ 1317811 h 1488141"/>
                  <a:gd name="connsiteX2" fmla="*/ 1999130 w 5316071"/>
                  <a:gd name="connsiteY2" fmla="*/ 600635 h 1488141"/>
                  <a:gd name="connsiteX3" fmla="*/ 2653553 w 5316071"/>
                  <a:gd name="connsiteY3" fmla="*/ 0 h 1488141"/>
                  <a:gd name="connsiteX4" fmla="*/ 3299012 w 5316071"/>
                  <a:gd name="connsiteY4" fmla="*/ 600635 h 1488141"/>
                  <a:gd name="connsiteX5" fmla="*/ 3953436 w 5316071"/>
                  <a:gd name="connsiteY5" fmla="*/ 1290917 h 1488141"/>
                  <a:gd name="connsiteX6" fmla="*/ 5316071 w 5316071"/>
                  <a:gd name="connsiteY6" fmla="*/ 1488141 h 1488141"/>
                  <a:gd name="connsiteX0" fmla="*/ 0 w 5316071"/>
                  <a:gd name="connsiteY0" fmla="*/ 1470211 h 1488141"/>
                  <a:gd name="connsiteX1" fmla="*/ 1344706 w 5316071"/>
                  <a:gd name="connsiteY1" fmla="*/ 1317811 h 1488141"/>
                  <a:gd name="connsiteX2" fmla="*/ 1999130 w 5316071"/>
                  <a:gd name="connsiteY2" fmla="*/ 600635 h 1488141"/>
                  <a:gd name="connsiteX3" fmla="*/ 2653553 w 5316071"/>
                  <a:gd name="connsiteY3" fmla="*/ 0 h 1488141"/>
                  <a:gd name="connsiteX4" fmla="*/ 3299012 w 5316071"/>
                  <a:gd name="connsiteY4" fmla="*/ 600635 h 1488141"/>
                  <a:gd name="connsiteX5" fmla="*/ 3953436 w 5316071"/>
                  <a:gd name="connsiteY5" fmla="*/ 1290917 h 1488141"/>
                  <a:gd name="connsiteX6" fmla="*/ 5316071 w 5316071"/>
                  <a:gd name="connsiteY6" fmla="*/ 1488141 h 1488141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  <a:gd name="connsiteX0" fmla="*/ 0 w 5316071"/>
                  <a:gd name="connsiteY0" fmla="*/ 1470211 h 1501947"/>
                  <a:gd name="connsiteX1" fmla="*/ 1344706 w 5316071"/>
                  <a:gd name="connsiteY1" fmla="*/ 1317811 h 1501947"/>
                  <a:gd name="connsiteX2" fmla="*/ 1999130 w 5316071"/>
                  <a:gd name="connsiteY2" fmla="*/ 600635 h 1501947"/>
                  <a:gd name="connsiteX3" fmla="*/ 2653553 w 5316071"/>
                  <a:gd name="connsiteY3" fmla="*/ 0 h 1501947"/>
                  <a:gd name="connsiteX4" fmla="*/ 3299012 w 5316071"/>
                  <a:gd name="connsiteY4" fmla="*/ 600635 h 1501947"/>
                  <a:gd name="connsiteX5" fmla="*/ 3953436 w 5316071"/>
                  <a:gd name="connsiteY5" fmla="*/ 1290917 h 1501947"/>
                  <a:gd name="connsiteX6" fmla="*/ 5316071 w 5316071"/>
                  <a:gd name="connsiteY6" fmla="*/ 1488141 h 150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16071" h="1501947">
                    <a:moveTo>
                      <a:pt x="0" y="1470211"/>
                    </a:moveTo>
                    <a:cubicBezTo>
                      <a:pt x="505759" y="1466475"/>
                      <a:pt x="1050189" y="1501947"/>
                      <a:pt x="1344706" y="1317811"/>
                    </a:cubicBezTo>
                    <a:cubicBezTo>
                      <a:pt x="1656609" y="1112358"/>
                      <a:pt x="1795842" y="865924"/>
                      <a:pt x="1999130" y="600635"/>
                    </a:cubicBezTo>
                    <a:cubicBezTo>
                      <a:pt x="2180014" y="335330"/>
                      <a:pt x="2436906" y="0"/>
                      <a:pt x="2653553" y="0"/>
                    </a:cubicBezTo>
                    <a:cubicBezTo>
                      <a:pt x="2870200" y="0"/>
                      <a:pt x="3129146" y="339812"/>
                      <a:pt x="3299012" y="600635"/>
                    </a:cubicBezTo>
                    <a:cubicBezTo>
                      <a:pt x="3492400" y="825584"/>
                      <a:pt x="3621455" y="1064546"/>
                      <a:pt x="3953436" y="1290917"/>
                    </a:cubicBezTo>
                    <a:cubicBezTo>
                      <a:pt x="4260465" y="1460112"/>
                      <a:pt x="4811510" y="1484765"/>
                      <a:pt x="5316071" y="1488141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sm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43" name="Object 8"/>
              <p:cNvGraphicFramePr>
                <a:graphicFrameLocks noChangeAspect="1"/>
              </p:cNvGraphicFramePr>
              <p:nvPr/>
            </p:nvGraphicFramePr>
            <p:xfrm>
              <a:off x="4144025" y="5387180"/>
              <a:ext cx="139700" cy="141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807" name="Equation" r:id="rId11" imgW="4455360" imgH="4457880" progId="Equation.DSMT4">
                      <p:embed/>
                    </p:oleObj>
                  </mc:Choice>
                  <mc:Fallback>
                    <p:oleObj name="Equation" r:id="rId11" imgW="4455360" imgH="4457880" progId="Equation.DSMT4">
                      <p:embed/>
                      <p:pic>
                        <p:nvPicPr>
                          <p:cNvPr id="0" name="Picture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4025" y="5387180"/>
                            <a:ext cx="139700" cy="141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3" name="Group 52"/>
          <p:cNvGrpSpPr/>
          <p:nvPr/>
        </p:nvGrpSpPr>
        <p:grpSpPr>
          <a:xfrm>
            <a:off x="3426475" y="5285594"/>
            <a:ext cx="1506537" cy="527399"/>
            <a:chOff x="3426475" y="5285594"/>
            <a:chExt cx="1506537" cy="527399"/>
          </a:xfrm>
        </p:grpSpPr>
        <p:grpSp>
          <p:nvGrpSpPr>
            <p:cNvPr id="46" name="Group 45"/>
            <p:cNvGrpSpPr/>
            <p:nvPr/>
          </p:nvGrpSpPr>
          <p:grpSpPr>
            <a:xfrm>
              <a:off x="3530735" y="5482048"/>
              <a:ext cx="1320218" cy="330945"/>
              <a:chOff x="3995223" y="5731040"/>
              <a:chExt cx="1320218" cy="330945"/>
            </a:xfrm>
          </p:grpSpPr>
          <p:sp>
            <p:nvSpPr>
              <p:cNvPr id="15" name="AutoShape 15"/>
              <p:cNvSpPr>
                <a:spLocks/>
              </p:cNvSpPr>
              <p:nvPr/>
            </p:nvSpPr>
            <p:spPr bwMode="auto">
              <a:xfrm rot="16200000">
                <a:off x="4601386" y="5124877"/>
                <a:ext cx="107891" cy="1320218"/>
              </a:xfrm>
              <a:prstGeom prst="leftBrace">
                <a:avLst>
                  <a:gd name="adj1" fmla="val 95833"/>
                  <a:gd name="adj2" fmla="val 50449"/>
                </a:avLst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454428" y="5784986"/>
                <a:ext cx="459206" cy="2769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68%</a:t>
                </a:r>
                <a:endParaRPr lang="en-GB" sz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</p:grpSp>
        <p:graphicFrame>
          <p:nvGraphicFramePr>
            <p:cNvPr id="32776" name="Object 7"/>
            <p:cNvGraphicFramePr>
              <a:graphicFrameLocks noChangeAspect="1"/>
            </p:cNvGraphicFramePr>
            <p:nvPr/>
          </p:nvGraphicFramePr>
          <p:xfrm>
            <a:off x="3426475" y="5331150"/>
            <a:ext cx="22860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08" name="Equation" r:id="rId13" imgW="7299000" imgH="4457880" progId="Equation.DSMT4">
                    <p:embed/>
                  </p:oleObj>
                </mc:Choice>
                <mc:Fallback>
                  <p:oleObj name="Equation" r:id="rId13" imgW="7299000" imgH="445788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475" y="5331150"/>
                          <a:ext cx="22860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8"/>
            <p:cNvGraphicFramePr>
              <a:graphicFrameLocks noChangeAspect="1"/>
            </p:cNvGraphicFramePr>
            <p:nvPr/>
          </p:nvGraphicFramePr>
          <p:xfrm>
            <a:off x="4704412" y="5285594"/>
            <a:ext cx="228600" cy="153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09" name="Equation" r:id="rId15" imgW="7299000" imgH="4863960" progId="Equation.DSMT4">
                    <p:embed/>
                  </p:oleObj>
                </mc:Choice>
                <mc:Fallback>
                  <p:oleObj name="Equation" r:id="rId15" imgW="7299000" imgH="486396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412" y="5285594"/>
                          <a:ext cx="228600" cy="153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53"/>
          <p:cNvGrpSpPr/>
          <p:nvPr/>
        </p:nvGrpSpPr>
        <p:grpSpPr>
          <a:xfrm>
            <a:off x="2766075" y="5303242"/>
            <a:ext cx="2913073" cy="786100"/>
            <a:chOff x="2766075" y="5303242"/>
            <a:chExt cx="2913073" cy="786100"/>
          </a:xfrm>
        </p:grpSpPr>
        <p:grpSp>
          <p:nvGrpSpPr>
            <p:cNvPr id="47" name="Group 46"/>
            <p:cNvGrpSpPr/>
            <p:nvPr/>
          </p:nvGrpSpPr>
          <p:grpSpPr>
            <a:xfrm>
              <a:off x="2899325" y="5714293"/>
              <a:ext cx="2583035" cy="375049"/>
              <a:chOff x="3363813" y="5839963"/>
              <a:chExt cx="2583035" cy="375049"/>
            </a:xfrm>
          </p:grpSpPr>
          <p:sp>
            <p:nvSpPr>
              <p:cNvPr id="17" name="AutoShape 17"/>
              <p:cNvSpPr>
                <a:spLocks/>
              </p:cNvSpPr>
              <p:nvPr/>
            </p:nvSpPr>
            <p:spPr bwMode="auto">
              <a:xfrm rot="16200000">
                <a:off x="4574413" y="4629363"/>
                <a:ext cx="161836" cy="2583035"/>
              </a:xfrm>
              <a:prstGeom prst="leftBrace">
                <a:avLst>
                  <a:gd name="adj1" fmla="val 125000"/>
                  <a:gd name="adj2" fmla="val 50449"/>
                </a:avLst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4454428" y="5938013"/>
                <a:ext cx="569387" cy="2769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en-US" sz="12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95</a:t>
                </a:r>
                <a:r>
                  <a:rPr lang="sl-SI" sz="12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.4</a:t>
                </a:r>
                <a:r>
                  <a:rPr lang="en-US" sz="12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%</a:t>
                </a:r>
                <a:endParaRPr lang="en-GB" sz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</p:grpSp>
        <p:graphicFrame>
          <p:nvGraphicFramePr>
            <p:cNvPr id="45" name="Object 9"/>
            <p:cNvGraphicFramePr>
              <a:graphicFrameLocks noChangeAspect="1"/>
            </p:cNvGraphicFramePr>
            <p:nvPr/>
          </p:nvGraphicFramePr>
          <p:xfrm>
            <a:off x="2766075" y="5310980"/>
            <a:ext cx="304800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10" name="Equation" r:id="rId17" imgW="9736200" imgH="5676840" progId="Equation.DSMT4">
                    <p:embed/>
                  </p:oleObj>
                </mc:Choice>
                <mc:Fallback>
                  <p:oleObj name="Equation" r:id="rId17" imgW="9736200" imgH="567684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6075" y="5310980"/>
                          <a:ext cx="304800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0"/>
            <p:cNvGraphicFramePr>
              <a:graphicFrameLocks noChangeAspect="1"/>
            </p:cNvGraphicFramePr>
            <p:nvPr/>
          </p:nvGraphicFramePr>
          <p:xfrm>
            <a:off x="5374348" y="5303242"/>
            <a:ext cx="304800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11" name="Equation" r:id="rId19" imgW="9736200" imgH="5676840" progId="Equation.DSMT4">
                    <p:embed/>
                  </p:oleObj>
                </mc:Choice>
                <mc:Fallback>
                  <p:oleObj name="Equation" r:id="rId19" imgW="9736200" imgH="567684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4348" y="5303242"/>
                          <a:ext cx="304800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/>
          <p:cNvGrpSpPr/>
          <p:nvPr/>
        </p:nvGrpSpPr>
        <p:grpSpPr>
          <a:xfrm>
            <a:off x="2100900" y="5285594"/>
            <a:ext cx="4248367" cy="1107712"/>
            <a:chOff x="2100900" y="5285594"/>
            <a:chExt cx="4248367" cy="1107712"/>
          </a:xfrm>
        </p:grpSpPr>
        <p:grpSp>
          <p:nvGrpSpPr>
            <p:cNvPr id="50" name="Group 49"/>
            <p:cNvGrpSpPr/>
            <p:nvPr/>
          </p:nvGrpSpPr>
          <p:grpSpPr>
            <a:xfrm>
              <a:off x="2267916" y="5943233"/>
              <a:ext cx="3903253" cy="450073"/>
              <a:chOff x="2732404" y="2771502"/>
              <a:chExt cx="3903253" cy="450073"/>
            </a:xfrm>
          </p:grpSpPr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 rot="16200000">
                <a:off x="4603113" y="900793"/>
                <a:ext cx="161836" cy="3903253"/>
              </a:xfrm>
              <a:prstGeom prst="leftBrace">
                <a:avLst>
                  <a:gd name="adj1" fmla="val 188889"/>
                  <a:gd name="adj2" fmla="val 50449"/>
                </a:avLst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4454428" y="2944576"/>
                <a:ext cx="569387" cy="27699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en-US" sz="12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99.</a:t>
                </a:r>
                <a:r>
                  <a:rPr lang="sl-SI" sz="12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7</a:t>
                </a:r>
                <a:r>
                  <a:rPr lang="en-US" sz="12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%</a:t>
                </a:r>
                <a:endParaRPr lang="en-GB" sz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</p:grpSp>
        <p:graphicFrame>
          <p:nvGraphicFramePr>
            <p:cNvPr id="49" name="Object 11"/>
            <p:cNvGraphicFramePr>
              <a:graphicFrameLocks noChangeAspect="1"/>
            </p:cNvGraphicFramePr>
            <p:nvPr/>
          </p:nvGraphicFramePr>
          <p:xfrm>
            <a:off x="2100900" y="5285594"/>
            <a:ext cx="292100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12" name="Equation" r:id="rId21" imgW="9329760" imgH="5676840" progId="Equation.DSMT4">
                    <p:embed/>
                  </p:oleObj>
                </mc:Choice>
                <mc:Fallback>
                  <p:oleObj name="Equation" r:id="rId21" imgW="9329760" imgH="567684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900" y="5285594"/>
                          <a:ext cx="292100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2"/>
            <p:cNvGraphicFramePr>
              <a:graphicFrameLocks noChangeAspect="1"/>
            </p:cNvGraphicFramePr>
            <p:nvPr/>
          </p:nvGraphicFramePr>
          <p:xfrm>
            <a:off x="6057167" y="5312207"/>
            <a:ext cx="292100" cy="17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13" name="Equation" r:id="rId23" imgW="9329760" imgH="5676840" progId="Equation.DSMT4">
                    <p:embed/>
                  </p:oleObj>
                </mc:Choice>
                <mc:Fallback>
                  <p:oleObj name="Equation" r:id="rId23" imgW="9329760" imgH="567684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7167" y="5312207"/>
                          <a:ext cx="292100" cy="179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Box 58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0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" grpId="0"/>
      <p:bldP spid="36" grpId="0" animBg="1"/>
      <p:bldP spid="37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03650" y="4857760"/>
            <a:ext cx="8534400" cy="1500198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94403" y="464464"/>
          <a:ext cx="8592222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9" name="Equation" r:id="rId3" imgW="194556960" imgH="9740880" progId="Equation.DSMT4">
                  <p:embed/>
                </p:oleObj>
              </mc:Choice>
              <mc:Fallback>
                <p:oleObj name="Equation" r:id="rId3" imgW="194556960" imgH="974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03" y="464464"/>
                        <a:ext cx="8592222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6"/>
          <p:cNvGrpSpPr>
            <a:grpSpLocks noChangeAspect="1"/>
          </p:cNvGrpSpPr>
          <p:nvPr/>
        </p:nvGrpSpPr>
        <p:grpSpPr bwMode="auto">
          <a:xfrm>
            <a:off x="1063013" y="928670"/>
            <a:ext cx="6652259" cy="2125980"/>
            <a:chOff x="384" y="480"/>
            <a:chExt cx="4656" cy="1488"/>
          </a:xfrm>
        </p:grpSpPr>
        <p:pic>
          <p:nvPicPr>
            <p:cNvPr id="13" name="Picture 7" descr="bininnorm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E1"/>
                </a:clrFrom>
                <a:clrTo>
                  <a:srgbClr val="FFFF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480"/>
              <a:ext cx="4656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104" y="1248"/>
              <a:ext cx="528" cy="2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900" i="1" dirty="0">
                  <a:solidFill>
                    <a:srgbClr val="FF3300"/>
                  </a:solidFill>
                  <a:latin typeface="Georgia" pitchFamily="18" charset="0"/>
                </a:rPr>
                <a:t>b</a:t>
              </a:r>
              <a:r>
                <a:rPr lang="sl-SI" sz="900" dirty="0">
                  <a:solidFill>
                    <a:srgbClr val="FF3300"/>
                  </a:solidFill>
                  <a:latin typeface="Comic Sans MS" pitchFamily="66" charset="0"/>
                </a:rPr>
                <a:t>(10,0.4)</a:t>
              </a:r>
              <a:endParaRPr lang="en-US" sz="900" dirty="0">
                <a:solidFill>
                  <a:srgbClr val="FF3300"/>
                </a:solidFill>
                <a:latin typeface="Comic Sans MS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en-US" sz="9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omic Sans MS" pitchFamily="66" charset="0"/>
                </a:rPr>
                <a:t>(4,1.55)</a:t>
              </a:r>
              <a:endParaRPr lang="en-GB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256" y="1296"/>
              <a:ext cx="528" cy="2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900" i="1" dirty="0">
                  <a:solidFill>
                    <a:srgbClr val="FF3300"/>
                  </a:solidFill>
                  <a:latin typeface="Georgia" pitchFamily="18" charset="0"/>
                </a:rPr>
                <a:t>b</a:t>
              </a:r>
              <a:r>
                <a:rPr lang="sl-SI" sz="900" dirty="0">
                  <a:solidFill>
                    <a:srgbClr val="FF3300"/>
                  </a:solidFill>
                  <a:latin typeface="Comic Sans MS" pitchFamily="66" charset="0"/>
                </a:rPr>
                <a:t>(</a:t>
              </a:r>
              <a:r>
                <a:rPr lang="en-US" sz="900" dirty="0">
                  <a:solidFill>
                    <a:srgbClr val="FF3300"/>
                  </a:solidFill>
                  <a:latin typeface="Comic Sans MS" pitchFamily="66" charset="0"/>
                </a:rPr>
                <a:t>2</a:t>
              </a:r>
              <a:r>
                <a:rPr lang="sl-SI" sz="900" dirty="0">
                  <a:solidFill>
                    <a:srgbClr val="FF3300"/>
                  </a:solidFill>
                  <a:latin typeface="Comic Sans MS" pitchFamily="66" charset="0"/>
                </a:rPr>
                <a:t>0,0.</a:t>
              </a:r>
              <a:r>
                <a:rPr lang="en-US" sz="900" dirty="0">
                  <a:solidFill>
                    <a:srgbClr val="FF3300"/>
                  </a:solidFill>
                  <a:latin typeface="Comic Sans MS" pitchFamily="66" charset="0"/>
                </a:rPr>
                <a:t>6</a:t>
              </a:r>
              <a:r>
                <a:rPr lang="sl-SI" sz="900" dirty="0">
                  <a:solidFill>
                    <a:srgbClr val="FF3300"/>
                  </a:solidFill>
                  <a:latin typeface="Comic Sans MS" pitchFamily="66" charset="0"/>
                </a:rPr>
                <a:t>)</a:t>
              </a:r>
              <a:endParaRPr lang="en-US" sz="900" dirty="0">
                <a:solidFill>
                  <a:srgbClr val="FF3300"/>
                </a:solidFill>
                <a:latin typeface="Comic Sans MS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en-US" sz="9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omic Sans MS" pitchFamily="66" charset="0"/>
                </a:rPr>
                <a:t>(12,2.19)</a:t>
              </a:r>
              <a:endParaRPr lang="en-GB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264" y="1488"/>
              <a:ext cx="528" cy="2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900" i="1" dirty="0">
                  <a:solidFill>
                    <a:srgbClr val="FF3300"/>
                  </a:solidFill>
                  <a:latin typeface="Georgia" pitchFamily="18" charset="0"/>
                </a:rPr>
                <a:t>b</a:t>
              </a:r>
              <a:r>
                <a:rPr lang="sl-SI" sz="900" dirty="0">
                  <a:solidFill>
                    <a:srgbClr val="FF3300"/>
                  </a:solidFill>
                  <a:latin typeface="Comic Sans MS" pitchFamily="66" charset="0"/>
                </a:rPr>
                <a:t>(10</a:t>
              </a:r>
              <a:r>
                <a:rPr lang="en-US" sz="900" dirty="0">
                  <a:solidFill>
                    <a:srgbClr val="FF3300"/>
                  </a:solidFill>
                  <a:latin typeface="Comic Sans MS" pitchFamily="66" charset="0"/>
                </a:rPr>
                <a:t>0</a:t>
              </a:r>
              <a:r>
                <a:rPr lang="sl-SI" sz="900" dirty="0">
                  <a:solidFill>
                    <a:srgbClr val="FF3300"/>
                  </a:solidFill>
                  <a:latin typeface="Comic Sans MS" pitchFamily="66" charset="0"/>
                </a:rPr>
                <a:t>,0.</a:t>
              </a:r>
              <a:r>
                <a:rPr lang="en-US" sz="900" dirty="0">
                  <a:solidFill>
                    <a:srgbClr val="FF3300"/>
                  </a:solidFill>
                  <a:latin typeface="Comic Sans MS" pitchFamily="66" charset="0"/>
                </a:rPr>
                <a:t>2</a:t>
              </a:r>
              <a:r>
                <a:rPr lang="sl-SI" sz="900" dirty="0">
                  <a:solidFill>
                    <a:srgbClr val="FF3300"/>
                  </a:solidFill>
                  <a:latin typeface="Comic Sans MS" pitchFamily="66" charset="0"/>
                </a:rPr>
                <a:t>)</a:t>
              </a:r>
              <a:endParaRPr lang="en-US" sz="900" dirty="0">
                <a:solidFill>
                  <a:srgbClr val="FF3300"/>
                </a:solidFill>
                <a:latin typeface="Comic Sans MS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en-US" sz="9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omic Sans MS" pitchFamily="66" charset="0"/>
                </a:rPr>
                <a:t>(20,4)</a:t>
              </a:r>
              <a:endParaRPr lang="en-GB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4714876" y="3929067"/>
          <a:ext cx="4000528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Equation" r:id="rId6" imgW="115347960" imgH="16243200" progId="Equation.DSMT4">
                  <p:embed/>
                </p:oleObj>
              </mc:Choice>
              <mc:Fallback>
                <p:oleObj name="Equation" r:id="rId6" imgW="115347960" imgH="16243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3929067"/>
                        <a:ext cx="4000528" cy="57150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14282" y="3429000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Laplaceov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 ocena za binomsko porazdelitev 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b(n,p) 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q=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</a:t>
            </a:r>
            <a:r>
              <a:rPr lang="en-US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):</a:t>
            </a:r>
            <a:endParaRPr lang="sl-SI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83973" name="Object 12"/>
          <p:cNvGraphicFramePr>
            <a:graphicFrameLocks noChangeAspect="1"/>
          </p:cNvGraphicFramePr>
          <p:nvPr/>
        </p:nvGraphicFramePr>
        <p:xfrm>
          <a:off x="278128" y="3929066"/>
          <a:ext cx="4213085" cy="60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Equation" r:id="rId8" imgW="122659560" imgH="17056080" progId="Equation.DSMT4">
                  <p:embed/>
                </p:oleObj>
              </mc:Choice>
              <mc:Fallback>
                <p:oleObj name="Equation" r:id="rId8" imgW="122659560" imgH="17056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28" y="3929066"/>
                        <a:ext cx="4213085" cy="60167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57158" y="4929198"/>
            <a:ext cx="478634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Žogo vržemo na koš 100-krat, pri čemer je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zadetka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70%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 Kolikšna je verjetnost, da bomo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zadeli več kot 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65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-krat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en-GB" sz="1400" kern="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2" name="Object 0"/>
          <p:cNvGraphicFramePr>
            <a:graphicFrameLocks noChangeAspect="1"/>
          </p:cNvGraphicFramePr>
          <p:nvPr/>
        </p:nvGraphicFramePr>
        <p:xfrm>
          <a:off x="5054133" y="4991660"/>
          <a:ext cx="3743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2" name="Equation" r:id="rId10" imgW="113317200" imgH="14617800" progId="Equation.DSMT4">
                  <p:embed/>
                </p:oleObj>
              </mc:Choice>
              <mc:Fallback>
                <p:oleObj name="Equation" r:id="rId10" imgW="113317200" imgH="14617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133" y="4991660"/>
                        <a:ext cx="37433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13"/>
          <p:cNvGraphicFramePr>
            <a:graphicFrameLocks noChangeAspect="1"/>
          </p:cNvGraphicFramePr>
          <p:nvPr/>
        </p:nvGraphicFramePr>
        <p:xfrm>
          <a:off x="812800" y="5629275"/>
          <a:ext cx="7210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3" name="Equation" r:id="rId12" imgW="207961560" imgH="14617800" progId="Equation.DSMT4">
                  <p:embed/>
                </p:oleObj>
              </mc:Choice>
              <mc:Fallback>
                <p:oleObj name="Equation" r:id="rId12" imgW="207961560" imgH="14617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629275"/>
                        <a:ext cx="72104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8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00034" y="3786984"/>
            <a:ext cx="4357718" cy="2286016"/>
            <a:chOff x="500034" y="3786984"/>
            <a:chExt cx="4357718" cy="228601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00034" y="6000768"/>
              <a:ext cx="4357718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96352" y="4929198"/>
              <a:ext cx="2286016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473139" y="1285860"/>
            <a:ext cx="4786346" cy="2071702"/>
            <a:chOff x="3357554" y="1285860"/>
            <a:chExt cx="4786346" cy="2071702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3357554" y="3232616"/>
              <a:ext cx="4786346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 flipH="1" flipV="1">
              <a:off x="2428719" y="2321711"/>
              <a:ext cx="2071702" cy="0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SLUČAJNE  SPREMENLJIVKE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357158" y="571480"/>
            <a:ext cx="600079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Primerjava binomske, </a:t>
            </a:r>
            <a:r>
              <a:rPr lang="sl-SI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Poissonove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normalne porazdelitve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5286380" y="4714884"/>
            <a:ext cx="3571900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Normalna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porazdelitev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običajno boljši približek za binomsko kot </a:t>
            </a:r>
            <a:r>
              <a:rPr lang="sl-SI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Poissonova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 je produkt </a:t>
            </a:r>
            <a:r>
              <a:rPr lang="sl-SI" sz="16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sz="1600" i="1" baseline="30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.</a:t>
            </a:r>
            <a:r>
              <a:rPr lang="sl-SI" sz="16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majhen (in </a:t>
            </a:r>
            <a:r>
              <a:rPr lang="sl-SI" sz="16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dovolj velik) pa je </a:t>
            </a:r>
            <a:r>
              <a:rPr lang="sl-SI" sz="16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Poissonov</a:t>
            </a:r>
            <a:r>
              <a:rPr lang="sl-SI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približek boljši.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553542" y="1428736"/>
            <a:ext cx="4644588" cy="1812703"/>
            <a:chOff x="553542" y="1428736"/>
            <a:chExt cx="4644588" cy="1812703"/>
          </a:xfrm>
        </p:grpSpPr>
        <p:grpSp>
          <p:nvGrpSpPr>
            <p:cNvPr id="83" name="Group 82"/>
            <p:cNvGrpSpPr/>
            <p:nvPr/>
          </p:nvGrpSpPr>
          <p:grpSpPr>
            <a:xfrm>
              <a:off x="553542" y="1437137"/>
              <a:ext cx="4644588" cy="1804302"/>
              <a:chOff x="553542" y="1446384"/>
              <a:chExt cx="4644588" cy="1804302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553542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679047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804552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947987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073492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216927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342432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467937" y="3214404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602407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1736877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1871347" y="318779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1987887" y="3152213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2131322" y="3098423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2265792" y="2991407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2400262" y="28216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2525767" y="2580427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2660237" y="2294675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2785742" y="1973345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2920212" y="1696558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3045717" y="1508857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180187" y="1446384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332587" y="1544717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58092" y="174096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583597" y="2008783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709102" y="23035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843572" y="2589252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969077" y="28216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4103547" y="2973055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4229052" y="3080775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4354557" y="315193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4497992" y="318779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4641427" y="320572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4775897" y="320572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4893190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5027660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5162130" y="3214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4009443" y="1428736"/>
              <a:ext cx="8483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400" i="1" dirty="0" smtClean="0">
                  <a:solidFill>
                    <a:srgbClr val="FF3300"/>
                  </a:solidFill>
                  <a:latin typeface="Georgia" pitchFamily="18" charset="0"/>
                </a:rPr>
                <a:t>b</a:t>
              </a:r>
              <a:r>
                <a:rPr lang="en-US" sz="1400" dirty="0" smtClean="0">
                  <a:solidFill>
                    <a:srgbClr val="FF3300"/>
                  </a:solidFill>
                  <a:latin typeface="Calibri"/>
                </a:rPr>
                <a:t>(50,0.4)</a:t>
              </a:r>
              <a:endParaRPr lang="en-US" sz="1400" dirty="0">
                <a:solidFill>
                  <a:srgbClr val="FF3300"/>
                </a:solidFill>
                <a:latin typeface="Calibri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53120" y="1848399"/>
            <a:ext cx="4484481" cy="1411252"/>
            <a:chOff x="553120" y="1848399"/>
            <a:chExt cx="4484481" cy="1411252"/>
          </a:xfrm>
        </p:grpSpPr>
        <p:grpSp>
          <p:nvGrpSpPr>
            <p:cNvPr id="121" name="Group 120"/>
            <p:cNvGrpSpPr/>
            <p:nvPr/>
          </p:nvGrpSpPr>
          <p:grpSpPr>
            <a:xfrm>
              <a:off x="553120" y="1848399"/>
              <a:ext cx="4484481" cy="1411252"/>
              <a:chOff x="553120" y="1848399"/>
              <a:chExt cx="4484481" cy="1411252"/>
            </a:xfrm>
          </p:grpSpPr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1607042" y="318765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1732547" y="316986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1875982" y="312531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2001487" y="306284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2126992" y="297347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2270427" y="278605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2392860" y="260718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2527330" y="241990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2670765" y="221455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796270" y="205374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2930740" y="192880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3065210" y="18483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3199680" y="185722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3325185" y="190218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3450690" y="203567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3585160" y="219662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3714744" y="236639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3840249" y="252776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3974719" y="269809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4109189" y="281295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4243659" y="293845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369164" y="303595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4503634" y="309870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4643016" y="315221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4759556" y="317014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4885061" y="318779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5001601" y="319675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1473131" y="32052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1339642" y="321412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553120" y="322365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687590" y="321468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813095" y="321468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947565" y="321468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1082035" y="321468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1214414" y="321468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4000496" y="1857364"/>
              <a:ext cx="585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 smtClean="0">
                  <a:solidFill>
                    <a:srgbClr val="00B050"/>
                  </a:solidFill>
                  <a:latin typeface="Georgia" pitchFamily="18" charset="0"/>
                </a:rPr>
                <a:t>P</a:t>
              </a:r>
              <a:r>
                <a:rPr lang="en-US" sz="1400" dirty="0" smtClean="0">
                  <a:solidFill>
                    <a:srgbClr val="00B050"/>
                  </a:solidFill>
                  <a:latin typeface="Calibri"/>
                </a:rPr>
                <a:t>(20)</a:t>
              </a:r>
              <a:endParaRPr lang="en-US" sz="1400" dirty="0">
                <a:solidFill>
                  <a:srgbClr val="00B050"/>
                </a:solidFill>
                <a:latin typeface="Calibri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321148" y="3929066"/>
            <a:ext cx="3215274" cy="2098737"/>
            <a:chOff x="1321148" y="3929066"/>
            <a:chExt cx="3215274" cy="2098737"/>
          </a:xfrm>
        </p:grpSpPr>
        <p:grpSp>
          <p:nvGrpSpPr>
            <p:cNvPr id="35" name="Group 34"/>
            <p:cNvGrpSpPr/>
            <p:nvPr/>
          </p:nvGrpSpPr>
          <p:grpSpPr>
            <a:xfrm>
              <a:off x="1321148" y="3955961"/>
              <a:ext cx="3215274" cy="2071842"/>
              <a:chOff x="1321148" y="3955961"/>
              <a:chExt cx="3215274" cy="2071842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1321148" y="5000496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1678480" y="3973327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2026705" y="3955961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383895" y="4616411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2741367" y="5312861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3089310" y="5714876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428992" y="5912101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794725" y="5983816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151915" y="5991803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4500422" y="5991803"/>
                <a:ext cx="36000" cy="36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3112321" y="3929066"/>
              <a:ext cx="10310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400" i="1" dirty="0" smtClean="0">
                  <a:solidFill>
                    <a:srgbClr val="FF3300"/>
                  </a:solidFill>
                  <a:latin typeface="Georgia" pitchFamily="18" charset="0"/>
                </a:rPr>
                <a:t>b</a:t>
              </a:r>
              <a:r>
                <a:rPr lang="en-US" sz="1400" dirty="0" smtClean="0">
                  <a:solidFill>
                    <a:srgbClr val="FF3300"/>
                  </a:solidFill>
                  <a:latin typeface="Calibri"/>
                </a:rPr>
                <a:t>(</a:t>
              </a:r>
              <a:r>
                <a:rPr lang="sl-SI" sz="1400" dirty="0" smtClean="0">
                  <a:solidFill>
                    <a:srgbClr val="FF3300"/>
                  </a:solidFill>
                  <a:latin typeface="Calibri"/>
                </a:rPr>
                <a:t>100</a:t>
              </a:r>
              <a:r>
                <a:rPr lang="en-US" sz="1400" dirty="0" smtClean="0">
                  <a:solidFill>
                    <a:srgbClr val="FF3300"/>
                  </a:solidFill>
                  <a:latin typeface="Calibri"/>
                </a:rPr>
                <a:t>,0.</a:t>
              </a:r>
              <a:r>
                <a:rPr lang="sl-SI" sz="1400" dirty="0" smtClean="0">
                  <a:solidFill>
                    <a:srgbClr val="FF3300"/>
                  </a:solidFill>
                  <a:latin typeface="Calibri"/>
                </a:rPr>
                <a:t>02</a:t>
              </a:r>
              <a:r>
                <a:rPr lang="en-US" sz="1400" dirty="0" smtClean="0">
                  <a:solidFill>
                    <a:srgbClr val="FF3300"/>
                  </a:solidFill>
                  <a:latin typeface="Calibri"/>
                </a:rPr>
                <a:t>)</a:t>
              </a:r>
              <a:endParaRPr lang="en-US" sz="1400" dirty="0">
                <a:solidFill>
                  <a:srgbClr val="FF3300"/>
                </a:solidFill>
                <a:latin typeface="Calibri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12465" y="3956243"/>
            <a:ext cx="3223675" cy="2063441"/>
            <a:chOff x="1312465" y="3956243"/>
            <a:chExt cx="3223675" cy="2063441"/>
          </a:xfrm>
        </p:grpSpPr>
        <p:grpSp>
          <p:nvGrpSpPr>
            <p:cNvPr id="46" name="Group 45"/>
            <p:cNvGrpSpPr/>
            <p:nvPr/>
          </p:nvGrpSpPr>
          <p:grpSpPr>
            <a:xfrm>
              <a:off x="1312465" y="3956243"/>
              <a:ext cx="3223675" cy="2063441"/>
              <a:chOff x="1312465" y="3955679"/>
              <a:chExt cx="3223675" cy="206344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312465" y="3955679"/>
                <a:ext cx="2866485" cy="2063441"/>
                <a:chOff x="1312465" y="3955679"/>
                <a:chExt cx="2866485" cy="2063441"/>
              </a:xfrm>
            </p:grpSpPr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1312465" y="5000214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1669515" y="3973891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2035670" y="3955679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2392860" y="4625376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2723155" y="5304178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3098275" y="5714876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Oval 40"/>
                <p:cNvSpPr>
                  <a:spLocks noChangeAspect="1"/>
                </p:cNvSpPr>
                <p:nvPr/>
              </p:nvSpPr>
              <p:spPr>
                <a:xfrm>
                  <a:off x="3428852" y="5921066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>
                  <a:off x="3794725" y="5974851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>
                  <a:spLocks noChangeAspect="1"/>
                </p:cNvSpPr>
                <p:nvPr/>
              </p:nvSpPr>
              <p:spPr>
                <a:xfrm>
                  <a:off x="4142950" y="5983120"/>
                  <a:ext cx="36000" cy="36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 w="15875">
                  <a:solidFill>
                    <a:srgbClr val="00B050">
                      <a:alpha val="63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l-SI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500140" y="5983115"/>
                <a:ext cx="36000" cy="3600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 w="15875">
                <a:solidFill>
                  <a:srgbClr val="00B050">
                    <a:alpha val="6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3116345" y="4335669"/>
              <a:ext cx="4940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 smtClean="0">
                  <a:solidFill>
                    <a:srgbClr val="00B050"/>
                  </a:solidFill>
                  <a:latin typeface="Georgia" pitchFamily="18" charset="0"/>
                </a:rPr>
                <a:t>P</a:t>
              </a:r>
              <a:r>
                <a:rPr lang="en-US" sz="1400" dirty="0" smtClean="0">
                  <a:solidFill>
                    <a:srgbClr val="00B050"/>
                  </a:solidFill>
                  <a:latin typeface="Calibri"/>
                </a:rPr>
                <a:t>(2)</a:t>
              </a:r>
              <a:endParaRPr lang="en-US" sz="1400" dirty="0">
                <a:solidFill>
                  <a:srgbClr val="00B050"/>
                </a:solidFill>
                <a:latin typeface="Calibri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93059" y="3838388"/>
            <a:ext cx="3564464" cy="2189893"/>
            <a:chOff x="493059" y="3838388"/>
            <a:chExt cx="3564464" cy="2189893"/>
          </a:xfrm>
        </p:grpSpPr>
        <p:sp>
          <p:nvSpPr>
            <p:cNvPr id="18" name="Freeform 17"/>
            <p:cNvSpPr/>
            <p:nvPr/>
          </p:nvSpPr>
          <p:spPr>
            <a:xfrm>
              <a:off x="493059" y="3838388"/>
              <a:ext cx="3505200" cy="2189893"/>
            </a:xfrm>
            <a:custGeom>
              <a:avLst/>
              <a:gdLst>
                <a:gd name="connsiteX0" fmla="*/ 0 w 3505200"/>
                <a:gd name="connsiteY0" fmla="*/ 2150036 h 2150036"/>
                <a:gd name="connsiteX1" fmla="*/ 860612 w 3505200"/>
                <a:gd name="connsiteY1" fmla="*/ 1405965 h 2150036"/>
                <a:gd name="connsiteX2" fmla="*/ 1559859 w 3505200"/>
                <a:gd name="connsiteY2" fmla="*/ 7471 h 2150036"/>
                <a:gd name="connsiteX3" fmla="*/ 2241176 w 3505200"/>
                <a:gd name="connsiteY3" fmla="*/ 1361141 h 2150036"/>
                <a:gd name="connsiteX4" fmla="*/ 3505200 w 3505200"/>
                <a:gd name="connsiteY4" fmla="*/ 2150036 h 2150036"/>
                <a:gd name="connsiteX0" fmla="*/ 0 w 3505200"/>
                <a:gd name="connsiteY0" fmla="*/ 2150036 h 2150036"/>
                <a:gd name="connsiteX1" fmla="*/ 860612 w 3505200"/>
                <a:gd name="connsiteY1" fmla="*/ 1405965 h 2150036"/>
                <a:gd name="connsiteX2" fmla="*/ 1559859 w 3505200"/>
                <a:gd name="connsiteY2" fmla="*/ 7471 h 2150036"/>
                <a:gd name="connsiteX3" fmla="*/ 2241176 w 3505200"/>
                <a:gd name="connsiteY3" fmla="*/ 1361141 h 2150036"/>
                <a:gd name="connsiteX4" fmla="*/ 3505200 w 3505200"/>
                <a:gd name="connsiteY4" fmla="*/ 2150036 h 2150036"/>
                <a:gd name="connsiteX0" fmla="*/ 0 w 3505200"/>
                <a:gd name="connsiteY0" fmla="*/ 2150036 h 2150036"/>
                <a:gd name="connsiteX1" fmla="*/ 860612 w 3505200"/>
                <a:gd name="connsiteY1" fmla="*/ 1405965 h 2150036"/>
                <a:gd name="connsiteX2" fmla="*/ 1559859 w 3505200"/>
                <a:gd name="connsiteY2" fmla="*/ 7471 h 2150036"/>
                <a:gd name="connsiteX3" fmla="*/ 2241176 w 3505200"/>
                <a:gd name="connsiteY3" fmla="*/ 1361141 h 2150036"/>
                <a:gd name="connsiteX4" fmla="*/ 3505200 w 3505200"/>
                <a:gd name="connsiteY4" fmla="*/ 2150036 h 2150036"/>
                <a:gd name="connsiteX0" fmla="*/ 0 w 3505200"/>
                <a:gd name="connsiteY0" fmla="*/ 2150036 h 2150036"/>
                <a:gd name="connsiteX1" fmla="*/ 860612 w 3505200"/>
                <a:gd name="connsiteY1" fmla="*/ 1405965 h 2150036"/>
                <a:gd name="connsiteX2" fmla="*/ 1559859 w 3505200"/>
                <a:gd name="connsiteY2" fmla="*/ 7471 h 2150036"/>
                <a:gd name="connsiteX3" fmla="*/ 2241176 w 3505200"/>
                <a:gd name="connsiteY3" fmla="*/ 1361141 h 2150036"/>
                <a:gd name="connsiteX4" fmla="*/ 3505200 w 3505200"/>
                <a:gd name="connsiteY4" fmla="*/ 2150036 h 2150036"/>
                <a:gd name="connsiteX0" fmla="*/ 0 w 3505200"/>
                <a:gd name="connsiteY0" fmla="*/ 2150036 h 2150036"/>
                <a:gd name="connsiteX1" fmla="*/ 860612 w 3505200"/>
                <a:gd name="connsiteY1" fmla="*/ 1405965 h 2150036"/>
                <a:gd name="connsiteX2" fmla="*/ 1559859 w 3505200"/>
                <a:gd name="connsiteY2" fmla="*/ 7471 h 2150036"/>
                <a:gd name="connsiteX3" fmla="*/ 2241176 w 3505200"/>
                <a:gd name="connsiteY3" fmla="*/ 1361141 h 2150036"/>
                <a:gd name="connsiteX4" fmla="*/ 3505200 w 3505200"/>
                <a:gd name="connsiteY4" fmla="*/ 2150036 h 2150036"/>
                <a:gd name="connsiteX0" fmla="*/ 0 w 3505200"/>
                <a:gd name="connsiteY0" fmla="*/ 2150036 h 2150036"/>
                <a:gd name="connsiteX1" fmla="*/ 860612 w 3505200"/>
                <a:gd name="connsiteY1" fmla="*/ 1405965 h 2150036"/>
                <a:gd name="connsiteX2" fmla="*/ 1559859 w 3505200"/>
                <a:gd name="connsiteY2" fmla="*/ 7471 h 2150036"/>
                <a:gd name="connsiteX3" fmla="*/ 2241176 w 3505200"/>
                <a:gd name="connsiteY3" fmla="*/ 1361141 h 2150036"/>
                <a:gd name="connsiteX4" fmla="*/ 3505200 w 3505200"/>
                <a:gd name="connsiteY4" fmla="*/ 2150036 h 2150036"/>
                <a:gd name="connsiteX0" fmla="*/ 0 w 3505200"/>
                <a:gd name="connsiteY0" fmla="*/ 2150036 h 2189893"/>
                <a:gd name="connsiteX1" fmla="*/ 860612 w 3505200"/>
                <a:gd name="connsiteY1" fmla="*/ 1405965 h 2189893"/>
                <a:gd name="connsiteX2" fmla="*/ 1559859 w 3505200"/>
                <a:gd name="connsiteY2" fmla="*/ 7471 h 2189893"/>
                <a:gd name="connsiteX3" fmla="*/ 2241176 w 3505200"/>
                <a:gd name="connsiteY3" fmla="*/ 1361141 h 2189893"/>
                <a:gd name="connsiteX4" fmla="*/ 3505200 w 3505200"/>
                <a:gd name="connsiteY4" fmla="*/ 2150036 h 2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200" h="2189893">
                  <a:moveTo>
                    <a:pt x="0" y="2150036"/>
                  </a:moveTo>
                  <a:cubicBezTo>
                    <a:pt x="455825" y="2095764"/>
                    <a:pt x="658650" y="1847648"/>
                    <a:pt x="860612" y="1405965"/>
                  </a:cubicBezTo>
                  <a:cubicBezTo>
                    <a:pt x="1055335" y="1014402"/>
                    <a:pt x="1329765" y="14942"/>
                    <a:pt x="1559859" y="7471"/>
                  </a:cubicBezTo>
                  <a:cubicBezTo>
                    <a:pt x="1789953" y="0"/>
                    <a:pt x="1989245" y="915511"/>
                    <a:pt x="2241176" y="1361141"/>
                  </a:cubicBezTo>
                  <a:cubicBezTo>
                    <a:pt x="2460916" y="1820754"/>
                    <a:pt x="2600799" y="2189893"/>
                    <a:pt x="3505200" y="2150036"/>
                  </a:cubicBezTo>
                </a:path>
              </a:pathLst>
            </a:custGeom>
            <a:ln w="19050"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137" name="Rectangle 1030"/>
            <p:cNvSpPr>
              <a:spLocks noChangeArrowheads="1"/>
            </p:cNvSpPr>
            <p:nvPr/>
          </p:nvSpPr>
          <p:spPr bwMode="auto">
            <a:xfrm>
              <a:off x="3125310" y="4764297"/>
              <a:ext cx="932213" cy="3077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en-US" sz="140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(2,1.4</a:t>
              </a:r>
              <a:r>
                <a:rPr lang="en-US" sz="1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)</a:t>
              </a:r>
              <a:endParaRPr lang="en-GB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4094" y="1455349"/>
            <a:ext cx="4679577" cy="1779682"/>
            <a:chOff x="484094" y="1455349"/>
            <a:chExt cx="4679577" cy="1779682"/>
          </a:xfrm>
        </p:grpSpPr>
        <p:sp>
          <p:nvSpPr>
            <p:cNvPr id="85" name="Freeform 84"/>
            <p:cNvSpPr/>
            <p:nvPr/>
          </p:nvSpPr>
          <p:spPr>
            <a:xfrm>
              <a:off x="484094" y="1455349"/>
              <a:ext cx="4679577" cy="1779682"/>
            </a:xfrm>
            <a:custGeom>
              <a:avLst/>
              <a:gdLst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910977"/>
                <a:gd name="connsiteX1" fmla="*/ 1416424 w 4679577"/>
                <a:gd name="connsiteY1" fmla="*/ 1757083 h 1910977"/>
                <a:gd name="connsiteX2" fmla="*/ 2214283 w 4679577"/>
                <a:gd name="connsiteY2" fmla="*/ 842683 h 1910977"/>
                <a:gd name="connsiteX3" fmla="*/ 2725271 w 4679577"/>
                <a:gd name="connsiteY3" fmla="*/ 8965 h 1910977"/>
                <a:gd name="connsiteX4" fmla="*/ 3263153 w 4679577"/>
                <a:gd name="connsiteY4" fmla="*/ 896471 h 1910977"/>
                <a:gd name="connsiteX5" fmla="*/ 4043083 w 4679577"/>
                <a:gd name="connsiteY5" fmla="*/ 1757083 h 1910977"/>
                <a:gd name="connsiteX6" fmla="*/ 4679577 w 4679577"/>
                <a:gd name="connsiteY6" fmla="*/ 1757083 h 1910977"/>
                <a:gd name="connsiteX0" fmla="*/ 0 w 4679577"/>
                <a:gd name="connsiteY0" fmla="*/ 1766047 h 1838512"/>
                <a:gd name="connsiteX1" fmla="*/ 1416424 w 4679577"/>
                <a:gd name="connsiteY1" fmla="*/ 1757083 h 1838512"/>
                <a:gd name="connsiteX2" fmla="*/ 2214283 w 4679577"/>
                <a:gd name="connsiteY2" fmla="*/ 842683 h 1838512"/>
                <a:gd name="connsiteX3" fmla="*/ 2725271 w 4679577"/>
                <a:gd name="connsiteY3" fmla="*/ 8965 h 1838512"/>
                <a:gd name="connsiteX4" fmla="*/ 3263153 w 4679577"/>
                <a:gd name="connsiteY4" fmla="*/ 896471 h 1838512"/>
                <a:gd name="connsiteX5" fmla="*/ 4043083 w 4679577"/>
                <a:gd name="connsiteY5" fmla="*/ 1757083 h 1838512"/>
                <a:gd name="connsiteX6" fmla="*/ 4679577 w 4679577"/>
                <a:gd name="connsiteY6" fmla="*/ 1757083 h 1838512"/>
                <a:gd name="connsiteX0" fmla="*/ 0 w 4679577"/>
                <a:gd name="connsiteY0" fmla="*/ 1766047 h 1838512"/>
                <a:gd name="connsiteX1" fmla="*/ 1416424 w 4679577"/>
                <a:gd name="connsiteY1" fmla="*/ 1757083 h 1838512"/>
                <a:gd name="connsiteX2" fmla="*/ 2214283 w 4679577"/>
                <a:gd name="connsiteY2" fmla="*/ 842683 h 1838512"/>
                <a:gd name="connsiteX3" fmla="*/ 2725271 w 4679577"/>
                <a:gd name="connsiteY3" fmla="*/ 8965 h 1838512"/>
                <a:gd name="connsiteX4" fmla="*/ 3263153 w 4679577"/>
                <a:gd name="connsiteY4" fmla="*/ 896471 h 1838512"/>
                <a:gd name="connsiteX5" fmla="*/ 4043083 w 4679577"/>
                <a:gd name="connsiteY5" fmla="*/ 1757083 h 1838512"/>
                <a:gd name="connsiteX6" fmla="*/ 4679577 w 4679577"/>
                <a:gd name="connsiteY6" fmla="*/ 1757083 h 1838512"/>
                <a:gd name="connsiteX0" fmla="*/ 0 w 4679577"/>
                <a:gd name="connsiteY0" fmla="*/ 1766047 h 1779682"/>
                <a:gd name="connsiteX1" fmla="*/ 1416424 w 4679577"/>
                <a:gd name="connsiteY1" fmla="*/ 1757083 h 1779682"/>
                <a:gd name="connsiteX2" fmla="*/ 2214283 w 4679577"/>
                <a:gd name="connsiteY2" fmla="*/ 842683 h 1779682"/>
                <a:gd name="connsiteX3" fmla="*/ 2725271 w 4679577"/>
                <a:gd name="connsiteY3" fmla="*/ 8965 h 1779682"/>
                <a:gd name="connsiteX4" fmla="*/ 3263153 w 4679577"/>
                <a:gd name="connsiteY4" fmla="*/ 896471 h 1779682"/>
                <a:gd name="connsiteX5" fmla="*/ 4043083 w 4679577"/>
                <a:gd name="connsiteY5" fmla="*/ 1757083 h 1779682"/>
                <a:gd name="connsiteX6" fmla="*/ 4679577 w 4679577"/>
                <a:gd name="connsiteY6" fmla="*/ 1757083 h 1779682"/>
                <a:gd name="connsiteX0" fmla="*/ 0 w 4679577"/>
                <a:gd name="connsiteY0" fmla="*/ 1766047 h 1779682"/>
                <a:gd name="connsiteX1" fmla="*/ 1416424 w 4679577"/>
                <a:gd name="connsiteY1" fmla="*/ 1757083 h 1779682"/>
                <a:gd name="connsiteX2" fmla="*/ 2214283 w 4679577"/>
                <a:gd name="connsiteY2" fmla="*/ 842683 h 1779682"/>
                <a:gd name="connsiteX3" fmla="*/ 2725271 w 4679577"/>
                <a:gd name="connsiteY3" fmla="*/ 8965 h 1779682"/>
                <a:gd name="connsiteX4" fmla="*/ 3263153 w 4679577"/>
                <a:gd name="connsiteY4" fmla="*/ 896471 h 1779682"/>
                <a:gd name="connsiteX5" fmla="*/ 4043083 w 4679577"/>
                <a:gd name="connsiteY5" fmla="*/ 1757083 h 1779682"/>
                <a:gd name="connsiteX6" fmla="*/ 4679577 w 4679577"/>
                <a:gd name="connsiteY6" fmla="*/ 1757083 h 1779682"/>
                <a:gd name="connsiteX0" fmla="*/ 0 w 4679577"/>
                <a:gd name="connsiteY0" fmla="*/ 1766047 h 1779682"/>
                <a:gd name="connsiteX1" fmla="*/ 1416424 w 4679577"/>
                <a:gd name="connsiteY1" fmla="*/ 1757083 h 1779682"/>
                <a:gd name="connsiteX2" fmla="*/ 2214283 w 4679577"/>
                <a:gd name="connsiteY2" fmla="*/ 842683 h 1779682"/>
                <a:gd name="connsiteX3" fmla="*/ 2725271 w 4679577"/>
                <a:gd name="connsiteY3" fmla="*/ 8965 h 1779682"/>
                <a:gd name="connsiteX4" fmla="*/ 3263153 w 4679577"/>
                <a:gd name="connsiteY4" fmla="*/ 896471 h 1779682"/>
                <a:gd name="connsiteX5" fmla="*/ 4043083 w 4679577"/>
                <a:gd name="connsiteY5" fmla="*/ 1757083 h 1779682"/>
                <a:gd name="connsiteX6" fmla="*/ 4679577 w 4679577"/>
                <a:gd name="connsiteY6" fmla="*/ 1757083 h 177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9577" h="1779682">
                  <a:moveTo>
                    <a:pt x="0" y="1766047"/>
                  </a:moveTo>
                  <a:cubicBezTo>
                    <a:pt x="644176" y="1779682"/>
                    <a:pt x="909846" y="1771744"/>
                    <a:pt x="1416424" y="1757083"/>
                  </a:cubicBezTo>
                  <a:cubicBezTo>
                    <a:pt x="1785487" y="1722814"/>
                    <a:pt x="2059470" y="1215845"/>
                    <a:pt x="2214283" y="842683"/>
                  </a:cubicBezTo>
                  <a:cubicBezTo>
                    <a:pt x="2345310" y="505396"/>
                    <a:pt x="2550459" y="0"/>
                    <a:pt x="2725271" y="8965"/>
                  </a:cubicBezTo>
                  <a:cubicBezTo>
                    <a:pt x="2900083" y="17930"/>
                    <a:pt x="3120006" y="568428"/>
                    <a:pt x="3263153" y="896471"/>
                  </a:cubicBezTo>
                  <a:cubicBezTo>
                    <a:pt x="3426483" y="1269913"/>
                    <a:pt x="3689352" y="1742238"/>
                    <a:pt x="4043083" y="1757083"/>
                  </a:cubicBezTo>
                  <a:cubicBezTo>
                    <a:pt x="4369640" y="1779215"/>
                    <a:pt x="3691870" y="1754006"/>
                    <a:pt x="4679577" y="1757083"/>
                  </a:cubicBezTo>
                </a:path>
              </a:pathLst>
            </a:cu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</a:endParaRPr>
            </a:p>
          </p:txBody>
        </p:sp>
        <p:sp>
          <p:nvSpPr>
            <p:cNvPr id="127" name="Rectangle 1030"/>
            <p:cNvSpPr>
              <a:spLocks noChangeArrowheads="1"/>
            </p:cNvSpPr>
            <p:nvPr/>
          </p:nvSpPr>
          <p:spPr bwMode="auto">
            <a:xfrm>
              <a:off x="4014625" y="2299545"/>
              <a:ext cx="1057441" cy="3077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en-US" sz="14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(20,</a:t>
              </a:r>
              <a:r>
                <a:rPr lang="sl-SI" sz="14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3</a:t>
              </a:r>
              <a:r>
                <a:rPr lang="en-US" sz="14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.4</a:t>
              </a:r>
              <a:r>
                <a:rPr lang="sl-SI" sz="14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6</a:t>
              </a:r>
              <a:r>
                <a:rPr lang="en-US" sz="140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)</a:t>
              </a:r>
              <a:endParaRPr lang="en-GB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2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634191" y="2143116"/>
            <a:ext cx="4248000" cy="428628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8072" y="2143116"/>
            <a:ext cx="4248000" cy="428628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POVPREČNA  VREDNOST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32138" y="385684"/>
            <a:ext cx="2725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POVPRE</a:t>
            </a:r>
            <a:r>
              <a:rPr lang="sl-SI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ČNA VREDNOST </a:t>
            </a:r>
            <a:endParaRPr lang="en-GB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41148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diskretna, vrednosti </a:t>
            </a:r>
            <a:r>
              <a:rPr lang="sl-SI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i="1" baseline="-25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k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gostota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i="1" baseline="-25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k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15008" y="785794"/>
            <a:ext cx="276703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zvezna, gostota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endParaRPr lang="en-GB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993763" y="1463675"/>
          <a:ext cx="17922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6" name="Equation" r:id="rId3" imgW="44669160" imgH="10960200" progId="Equation.DSMT4">
                  <p:embed/>
                </p:oleObj>
              </mc:Choice>
              <mc:Fallback>
                <p:oleObj name="Equation" r:id="rId3" imgW="44669160" imgH="10960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63" y="1463675"/>
                        <a:ext cx="1792287" cy="439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505200" y="1371600"/>
            <a:ext cx="22098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rgbClr val="FF0000"/>
                </a:solidFill>
                <a:latin typeface="Calibri"/>
              </a:rPr>
              <a:t>povprečna vrednost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spremenljivke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endParaRPr lang="en-GB" i="1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6065838" y="1343025"/>
          <a:ext cx="19367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7" name="Equation" r:id="rId5" imgW="48324960" imgH="14617800" progId="Equation.DSMT4">
                  <p:embed/>
                </p:oleObj>
              </mc:Choice>
              <mc:Fallback>
                <p:oleObj name="Equation" r:id="rId5" imgW="48324960" imgH="14617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343025"/>
                        <a:ext cx="1936750" cy="585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19086" y="2261708"/>
            <a:ext cx="403860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ruleti so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številke od 1 do 36 ter še 0 in 00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       Kdor  vloži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EUR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sode,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dobi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ali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zgubi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EUR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glede na to ali kroglica pade na sodo oziroma liho številko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1385888" y="4000500"/>
          <a:ext cx="2312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8" name="Equation" r:id="rId7" imgW="61323480" imgH="12585600" progId="Equation.DSMT4">
                  <p:embed/>
                </p:oleObj>
              </mc:Choice>
              <mc:Fallback>
                <p:oleObj name="Equation" r:id="rId7" imgW="61323480" imgH="12585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000500"/>
                        <a:ext cx="231298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57158" y="4714884"/>
            <a:ext cx="3914772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Kdor  vloži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EUR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izbrano številko (npr. 25)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dobi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36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EUR,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če kroglica pade na 25, v nasprotnem pa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zgubi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EUR.</a:t>
            </a:r>
            <a:endParaRPr lang="sl-SI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1333494" y="5805488"/>
          <a:ext cx="24526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9" name="Equation" r:id="rId9" imgW="64979280" imgH="12585600" progId="Equation.DSMT4">
                  <p:embed/>
                </p:oleObj>
              </mc:Choice>
              <mc:Fallback>
                <p:oleObj name="Equation" r:id="rId9" imgW="64979280" imgH="12585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494" y="5805488"/>
                        <a:ext cx="245268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5434035" y="3071810"/>
          <a:ext cx="23526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0" name="Equation" r:id="rId11" imgW="54417960" imgH="14617800" progId="Equation.DSMT4">
                  <p:embed/>
                </p:oleObj>
              </mc:Choice>
              <mc:Fallback>
                <p:oleObj name="Equation" r:id="rId11" imgW="54417960" imgH="14617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35" y="3071810"/>
                        <a:ext cx="23526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786314" y="2262838"/>
            <a:ext cx="412911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Življenjska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doba žarnice je porazdeljena eksponentno. Kolikšna je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 povprečju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njena življenjska doba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4929190" y="4286256"/>
          <a:ext cx="3684587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1" name="Equation" r:id="rId13" imgW="90163800" imgH="40627440" progId="Equation.DSMT4">
                  <p:embed/>
                </p:oleObj>
              </mc:Choice>
              <mc:Fallback>
                <p:oleObj name="Equation" r:id="rId13" imgW="90163800" imgH="406274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286256"/>
                        <a:ext cx="3684587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85720" y="3120094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Dobiček </a:t>
            </a:r>
            <a:r>
              <a:rPr lang="sl-SI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:	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+1 z </a:t>
            </a:r>
            <a:r>
              <a:rPr lang="en-US" sz="1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verjetnostjo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18/38 </a:t>
            </a:r>
            <a:endParaRPr lang="sl-SI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              	 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-1 z </a:t>
            </a:r>
            <a:r>
              <a:rPr lang="en-US" sz="1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verjetnostjo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20/38.</a:t>
            </a:r>
            <a:endParaRPr lang="sl-SI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0600" y="3714752"/>
            <a:ext cx="1646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Povpreč</a:t>
            </a:r>
            <a:r>
              <a:rPr lang="en-US" sz="1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ni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dobiček:  </a:t>
            </a:r>
            <a:endParaRPr lang="sl-S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7158" y="5500702"/>
            <a:ext cx="1646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Povpreč</a:t>
            </a:r>
            <a:r>
              <a:rPr lang="en-US" sz="1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ni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dobiček:  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3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1" grpId="0"/>
      <p:bldP spid="12" grpId="0"/>
      <p:bldP spid="14" grpId="0"/>
      <p:bldP spid="17" grpId="0"/>
      <p:bldP spid="19" grpId="0"/>
      <p:bldP spid="22" grpId="0"/>
      <p:bldP spid="27" grpId="0"/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85720" y="3286124"/>
            <a:ext cx="8501122" cy="2928958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4685" y="500042"/>
            <a:ext cx="8501122" cy="250033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POVPREČNA  VREDNOST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0080" y="618634"/>
            <a:ext cx="824388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neki tovarni je približno en izdelek od desetih pokvarjen. Vsak dan izdelke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pregledujejo enega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 enega dokler ne najdejo pokvarjenega. Koliko izdelkov morajo v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povprečju pregledati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06450" y="1963727"/>
          <a:ext cx="20431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4" name="Equation" r:id="rId3" imgW="55230480" imgH="13804920" progId="Equation.DSMT4">
                  <p:embed/>
                </p:oleObj>
              </mc:Choice>
              <mc:Fallback>
                <p:oleObj name="Equation" r:id="rId3" imgW="55230480" imgH="13804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963727"/>
                        <a:ext cx="204311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3048000" y="1857364"/>
            <a:ext cx="3200400" cy="873125"/>
            <a:chOff x="1920" y="1248"/>
            <a:chExt cx="2016" cy="550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trik</a:t>
              </a:r>
              <a:r>
                <a:rPr lang="en-US" sz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:</a:t>
              </a:r>
              <a:endParaRPr lang="en-GB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2368" y="1277"/>
            <a:ext cx="1360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5" name="Equation" r:id="rId5" imgW="73915560" imgH="28435320" progId="Equation.DSMT4">
                    <p:embed/>
                  </p:oleObj>
                </mc:Choice>
                <mc:Fallback>
                  <p:oleObj name="Equation" r:id="rId5" imgW="73915560" imgH="2843532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" y="1277"/>
                          <a:ext cx="1360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920" y="1248"/>
              <a:ext cx="2016" cy="528"/>
            </a:xfrm>
            <a:prstGeom prst="bracketPair">
              <a:avLst>
                <a:gd name="adj" fmla="val 6773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6392863" y="2009764"/>
          <a:ext cx="3460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Equation" r:id="rId7" imgW="9329760" imgH="13804920" progId="Equation.DSMT4">
                  <p:embed/>
                </p:oleObj>
              </mc:Choice>
              <mc:Fallback>
                <p:oleObj name="Equation" r:id="rId7" imgW="9329760" imgH="138049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2009764"/>
                        <a:ext cx="3460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929454" y="1933564"/>
            <a:ext cx="175260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Povprečno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mora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dnevno pregledati po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10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izdelkov.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57158" y="3431936"/>
            <a:ext cx="8339166" cy="997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Igralec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ruleti igra po naslednjem sistemu. Vsakič igra igro z verjetnostjo 0.5 (npr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stavi na rdeče, izidov 0 in 00 ne štejemo). Najprej vloži 1 EUR; če izgubi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podvoji vložek in to ponavlja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dokler ne zmaga; ob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vsaki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zmagi je na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dobičku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EUR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(zaporedja vložkov so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-</a:t>
            </a:r>
            <a:r>
              <a:rPr lang="en-US" sz="14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1-2-</a:t>
            </a:r>
            <a:r>
              <a:rPr lang="en-US" sz="1400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1-2-4-</a:t>
            </a:r>
            <a:r>
              <a:rPr lang="en-US" sz="1400" dirty="0">
                <a:solidFill>
                  <a:srgbClr val="FF0000"/>
                </a:solidFill>
                <a:latin typeface="Calibri"/>
              </a:rPr>
              <a:t>8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1-2-4-8-</a:t>
            </a:r>
            <a:r>
              <a:rPr lang="en-US" sz="1400" dirty="0">
                <a:solidFill>
                  <a:srgbClr val="FF0000"/>
                </a:solidFill>
                <a:latin typeface="Calibri"/>
              </a:rPr>
              <a:t>16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itn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.). Po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zmagi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spet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</a:t>
            </a:r>
            <a:r>
              <a:rPr lang="sl-SI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čne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 1 </a:t>
            </a: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EUR ...</a:t>
            </a:r>
            <a:endParaRPr lang="sl-SI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Ali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to zanesljiva pot do zaslužka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  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1027113" y="5373688"/>
          <a:ext cx="198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7" name="Equation" r:id="rId9" imgW="48731400" imgH="13804920" progId="Equation.DSMT4">
                  <p:embed/>
                </p:oleObj>
              </mc:Choice>
              <mc:Fallback>
                <p:oleObj name="Equation" r:id="rId9" imgW="48731400" imgH="138049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5373688"/>
                        <a:ext cx="19843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571868" y="5286388"/>
            <a:ext cx="4857784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Povpre</a:t>
            </a:r>
            <a:r>
              <a:rPr lang="sl-SI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čna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vrednost slučajne spremenljivke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ni definirana!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‘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Sistem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’ 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zahteva neskončno zalogo denarja (in možnost za neomejene stave).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96875" y="4500570"/>
            <a:ext cx="6889769" cy="5663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Naj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bo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koli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čina denarja vložena pri zadnji igri (tisti, v kateri igralec zmaga).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Zaloga vrednosti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{1,2,4,8,...},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tj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{2</a:t>
            </a:r>
            <a:r>
              <a:rPr lang="en-US" sz="1400" i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k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; </a:t>
            </a:r>
            <a:r>
              <a: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k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=0,1,2,3,...};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porazdelitev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X=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2</a:t>
            </a:r>
            <a:r>
              <a:rPr lang="en-US" sz="1400" i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k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=2</a:t>
            </a:r>
            <a:r>
              <a:rPr lang="en-US" sz="1400" i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-</a:t>
            </a:r>
            <a:r>
              <a:rPr lang="en-US" sz="1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(</a:t>
            </a:r>
            <a:r>
              <a:rPr lang="en-US" sz="1400" i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k+</a:t>
            </a:r>
            <a:r>
              <a:rPr lang="en-US" sz="1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en-US" sz="1400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28596" y="1338250"/>
            <a:ext cx="382111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geometri</a:t>
            </a:r>
            <a:r>
              <a:rPr lang="sl-SI" sz="1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čno</a:t>
            </a:r>
            <a:r>
              <a:rPr lang="sl-SI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porazdeljena s </a:t>
            </a:r>
            <a:r>
              <a:rPr lang="sl-SI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0.1</a:t>
            </a:r>
            <a:r>
              <a:rPr lang="en-US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  <a:endParaRPr lang="en-GB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66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9" grpId="0"/>
      <p:bldP spid="16" grpId="0"/>
      <p:bldP spid="17" grpId="0"/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RAZPRŠENOST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8596" y="500042"/>
            <a:ext cx="1657352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RAZ</a:t>
            </a:r>
            <a:r>
              <a:rPr lang="sl-SI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PRŠENOST</a:t>
            </a:r>
            <a:endParaRPr lang="en-GB" b="1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596" y="987966"/>
            <a:ext cx="821537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Razpršenost je povprečje odklonov spremenljivke od  njene povprečne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vrednosti</a:t>
            </a:r>
            <a:r>
              <a:rPr lang="sl-SI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  <a:endParaRPr lang="en-GB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854075" y="3311525"/>
          <a:ext cx="22590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Equation" r:id="rId3" imgW="56449080" imgH="10960200" progId="Equation.DSMT4">
                  <p:embed/>
                </p:oleObj>
              </mc:Choice>
              <mc:Fallback>
                <p:oleObj name="Equation" r:id="rId3" imgW="56449080" imgH="1096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311525"/>
                        <a:ext cx="22590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394325" y="3175000"/>
          <a:ext cx="23129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Equation" r:id="rId5" imgW="56449080" imgH="14617800" progId="Equation.DSMT4">
                  <p:embed/>
                </p:oleObj>
              </mc:Choice>
              <mc:Fallback>
                <p:oleObj name="Equation" r:id="rId5" imgW="56449080" imgH="14617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3175000"/>
                        <a:ext cx="231298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057400" y="2060575"/>
            <a:ext cx="1905000" cy="1143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191000" y="2060575"/>
            <a:ext cx="2209800" cy="1066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33800" y="2265363"/>
            <a:ext cx="83026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l-SI" sz="14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m=E(X)</a:t>
            </a:r>
            <a:endParaRPr lang="en-GB" sz="1400" i="1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57224" y="557214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prakti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čna formula:</a:t>
            </a:r>
            <a:endParaRPr lang="en-GB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2500298" y="1449388"/>
          <a:ext cx="271464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Equation" r:id="rId7" imgW="52387200" imgH="11366640" progId="Equation.DSMT4">
                  <p:embed/>
                </p:oleObj>
              </mc:Choice>
              <mc:Fallback>
                <p:oleObj name="Equation" r:id="rId7" imgW="52387200" imgH="11366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449388"/>
                        <a:ext cx="2714643" cy="546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334000" y="1527175"/>
            <a:ext cx="337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ct val="80000"/>
              </a:spcBef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Calibri"/>
              </a:rPr>
              <a:t>ra</a:t>
            </a:r>
            <a:r>
              <a:rPr lang="sl-SI">
                <a:solidFill>
                  <a:srgbClr val="FF0000"/>
                </a:solidFill>
                <a:latin typeface="Calibri"/>
              </a:rPr>
              <a:t>zpršenost </a:t>
            </a:r>
            <a:r>
              <a:rPr lang="sl-SI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sl-SI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varianca, disperzija)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endParaRPr lang="en-GB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2976561" y="5546742"/>
          <a:ext cx="2667009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4" name="Equation" r:id="rId9" imgW="48324960" imgH="7302600" progId="Equation.DSMT4">
                  <p:embed/>
                </p:oleObj>
              </mc:Choice>
              <mc:Fallback>
                <p:oleObj name="Equation" r:id="rId9" imgW="48324960" imgH="7302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1" y="5546742"/>
                        <a:ext cx="2667009" cy="3825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4714876" y="3857628"/>
          <a:ext cx="396716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5" name="Equation" r:id="rId11" imgW="119003760" imgH="37782360" progId="Equation.DSMT4">
                  <p:embed/>
                </p:oleObj>
              </mc:Choice>
              <mc:Fallback>
                <p:oleObj name="Equation" r:id="rId11" imgW="119003760" imgH="37782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3857628"/>
                        <a:ext cx="3967163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8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3" grpId="0" animBg="1"/>
      <p:bldP spid="14" grpId="0" animBg="1"/>
      <p:bldP spid="15" grpId="0" autoUpdateAnimBg="0"/>
      <p:bldP spid="16" grpId="0" autoUpdateAnimBg="0"/>
      <p:bldP spid="1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57158" y="3286124"/>
            <a:ext cx="8501122" cy="589434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7440" y="624988"/>
            <a:ext cx="8501122" cy="1589566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RAZPRŠENOST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1851068" y="2643188"/>
          <a:ext cx="1609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1" name="Equation" r:id="rId3" imgW="33701760" imgH="7709040" progId="Equation.DSMT4">
                  <p:embed/>
                </p:oleObj>
              </mc:Choice>
              <mc:Fallback>
                <p:oleObj name="Equation" r:id="rId3" imgW="33701760" imgH="7709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68" y="2643188"/>
                        <a:ext cx="1609725" cy="3683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05252" y="2702478"/>
            <a:ext cx="47244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FF0000"/>
                </a:solidFill>
                <a:latin typeface="Calibri"/>
              </a:rPr>
              <a:t>standardni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odklon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slu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čajne spremenljivke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X</a:t>
            </a:r>
            <a:endParaRPr lang="en-GB" i="1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4275152" y="5584845"/>
          <a:ext cx="24399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2" name="Equation" r:id="rId5" imgW="51168600" imgH="16243200" progId="Equation.DSMT4">
                  <p:embed/>
                </p:oleObj>
              </mc:Choice>
              <mc:Fallback>
                <p:oleObj name="Equation" r:id="rId5" imgW="51168600" imgH="16243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52" y="5584845"/>
                        <a:ext cx="2439988" cy="773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771525" y="1000126"/>
          <a:ext cx="4035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3" name="Equation" r:id="rId7" imgW="106411680" imgH="12585600" progId="Equation.DSMT4">
                  <p:embed/>
                </p:oleObj>
              </mc:Choice>
              <mc:Fallback>
                <p:oleObj name="Equation" r:id="rId7" imgW="106411680" imgH="12585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000126"/>
                        <a:ext cx="40354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785786" y="1523990"/>
          <a:ext cx="3975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4" name="Equation" r:id="rId9" imgW="104787000" imgH="12585600" progId="Equation.DSMT4">
                  <p:embed/>
                </p:oleObj>
              </mc:Choice>
              <mc:Fallback>
                <p:oleObj name="Equation" r:id="rId9" imgW="104787000" imgH="12585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523990"/>
                        <a:ext cx="39751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/>
        </p:nvGraphicFramePr>
        <p:xfrm>
          <a:off x="5435600" y="1436689"/>
          <a:ext cx="24034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5" name="Equation" r:id="rId11" imgW="63354600" imgH="15024240" progId="Equation.DSMT4">
                  <p:embed/>
                </p:oleObj>
              </mc:Choice>
              <mc:Fallback>
                <p:oleObj name="Equation" r:id="rId11" imgW="63354600" imgH="150242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436689"/>
                        <a:ext cx="24034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47676" y="630776"/>
            <a:ext cx="4695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Kako je razpršeno število pik pri metu kocke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en-GB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0" name="Object 27"/>
          <p:cNvGraphicFramePr>
            <a:graphicFrameLocks noChangeAspect="1"/>
          </p:cNvGraphicFramePr>
          <p:nvPr/>
        </p:nvGraphicFramePr>
        <p:xfrm>
          <a:off x="500034" y="3375492"/>
          <a:ext cx="462200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6" name="Equation" r:id="rId13" imgW="99100080" imgH="7709040" progId="Equation.DSMT4">
                  <p:embed/>
                </p:oleObj>
              </mc:Choice>
              <mc:Fallback>
                <p:oleObj name="Equation" r:id="rId13" imgW="99100080" imgH="770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375492"/>
                        <a:ext cx="4622008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500035" y="4143380"/>
          <a:ext cx="4500594" cy="12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7" name="Equation" r:id="rId15" imgW="104787000" imgH="31686480" progId="Equation.DSMT4">
                  <p:embed/>
                </p:oleObj>
              </mc:Choice>
              <mc:Fallback>
                <p:oleObj name="Equation" r:id="rId15" imgW="104787000" imgH="31686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5" y="4143380"/>
                        <a:ext cx="4500594" cy="128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7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POVPREČNA  VREDNOST  IN  RAZPRŠENOST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43834" y="2857496"/>
            <a:ext cx="1193830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i="1" dirty="0">
                <a:solidFill>
                  <a:srgbClr val="FF0000"/>
                </a:solidFill>
                <a:latin typeface="Georgia" pitchFamily="18" charset="0"/>
              </a:rPr>
              <a:t>E</a:t>
            </a:r>
            <a:r>
              <a:rPr lang="sl-SI" dirty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sl-SI" i="1" dirty="0">
                <a:solidFill>
                  <a:srgbClr val="FF0000"/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sl-SI" i="1" dirty="0">
                <a:solidFill>
                  <a:srgbClr val="FF0000"/>
                </a:solidFill>
                <a:latin typeface="Georgia" pitchFamily="18" charset="0"/>
              </a:rPr>
              <a:t>=</a:t>
            </a:r>
            <a:r>
              <a:rPr lang="sl-SI" i="1" dirty="0" err="1">
                <a:solidFill>
                  <a:srgbClr val="FF0000"/>
                </a:solidFill>
                <a:latin typeface="Georgia" pitchFamily="18" charset="0"/>
              </a:rPr>
              <a:t>n</a:t>
            </a:r>
            <a:r>
              <a:rPr lang="sl-SI" i="1" baseline="30000" dirty="0" err="1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sl-SI" i="1" dirty="0" err="1">
                <a:solidFill>
                  <a:srgbClr val="FF0000"/>
                </a:solidFill>
                <a:latin typeface="Georgia" pitchFamily="18" charset="0"/>
              </a:rPr>
              <a:t>p</a:t>
            </a:r>
            <a:endParaRPr lang="en-GB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29520" y="3979863"/>
            <a:ext cx="1409729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Georgia" pitchFamily="18" charset="0"/>
              </a:rPr>
              <a:t>D</a:t>
            </a:r>
            <a:r>
              <a:rPr lang="sl-SI" i="1" dirty="0">
                <a:solidFill>
                  <a:srgbClr val="FF0000"/>
                </a:solidFill>
                <a:latin typeface="Georgia" pitchFamily="18" charset="0"/>
              </a:rPr>
              <a:t>(X)=</a:t>
            </a:r>
            <a:r>
              <a:rPr lang="sl-SI" i="1" dirty="0" smtClean="0">
                <a:solidFill>
                  <a:srgbClr val="FF0000"/>
                </a:solidFill>
                <a:latin typeface="Georgia" pitchFamily="18" charset="0"/>
              </a:rPr>
              <a:t>n</a:t>
            </a:r>
            <a:r>
              <a:rPr lang="sl-SI" i="1" baseline="300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sl-SI" i="1" dirty="0" smtClean="0">
                <a:solidFill>
                  <a:srgbClr val="FF0000"/>
                </a:solidFill>
                <a:latin typeface="Georgia" pitchFamily="18" charset="0"/>
              </a:rPr>
              <a:t>p</a:t>
            </a:r>
            <a:r>
              <a:rPr lang="sl-SI" i="1" baseline="300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sl-SI" i="1" dirty="0" smtClean="0">
                <a:solidFill>
                  <a:srgbClr val="FF0000"/>
                </a:solidFill>
                <a:latin typeface="Georgia" pitchFamily="18" charset="0"/>
              </a:rPr>
              <a:t> q</a:t>
            </a:r>
            <a:endParaRPr lang="en-GB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428596" y="857232"/>
          <a:ext cx="778673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4" name="Equation" r:id="rId3" imgW="176684400" imgH="14617800" progId="Equation.DSMT4">
                  <p:embed/>
                </p:oleObj>
              </mc:Choice>
              <mc:Fallback>
                <p:oleObj name="Equation" r:id="rId3" imgW="176684400" imgH="14617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857232"/>
                        <a:ext cx="7786734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428596" y="4500570"/>
          <a:ext cx="5752238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5" name="Equation" r:id="rId5" imgW="134439480" imgH="13398480" progId="Equation.DSMT4">
                  <p:embed/>
                </p:oleObj>
              </mc:Choice>
              <mc:Fallback>
                <p:oleObj name="Equation" r:id="rId5" imgW="134439480" imgH="133984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500570"/>
                        <a:ext cx="5752238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894668" y="5203825"/>
            <a:ext cx="952505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l-SI" i="1" dirty="0">
                <a:solidFill>
                  <a:srgbClr val="FF0000"/>
                </a:solidFill>
                <a:latin typeface="Georgia" pitchFamily="18" charset="0"/>
              </a:rPr>
              <a:t>E(X)=</a:t>
            </a:r>
            <a:r>
              <a:rPr lang="en-US" i="1" dirty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GB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7872443" y="5805488"/>
            <a:ext cx="974947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Georgia" pitchFamily="18" charset="0"/>
              </a:rPr>
              <a:t>D</a:t>
            </a:r>
            <a:r>
              <a:rPr lang="sl-SI" i="1" dirty="0">
                <a:solidFill>
                  <a:srgbClr val="FF0000"/>
                </a:solidFill>
                <a:latin typeface="Georgia" pitchFamily="18" charset="0"/>
              </a:rPr>
              <a:t>(X)=</a:t>
            </a:r>
            <a:r>
              <a:rPr lang="en-US" i="1" dirty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GB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57158" y="487900"/>
            <a:ext cx="813229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POVPREČNA VREDNOST IN RAZPRŠENOST </a:t>
            </a:r>
            <a:r>
              <a:rPr lang="en-US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NEKATERIH POMEMBNIH</a:t>
            </a:r>
            <a:r>
              <a:rPr lang="sl-SI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PORAZDELITEV</a:t>
            </a:r>
            <a:endParaRPr lang="sl-SI" b="1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26" name="Object 29"/>
          <p:cNvGraphicFramePr>
            <a:graphicFrameLocks noChangeAspect="1"/>
          </p:cNvGraphicFramePr>
          <p:nvPr/>
        </p:nvGraphicFramePr>
        <p:xfrm>
          <a:off x="582618" y="1449377"/>
          <a:ext cx="4846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6" name="Equation" r:id="rId7" imgW="147438000" imgH="14617800" progId="Equation.DSMT4">
                  <p:embed/>
                </p:oleObj>
              </mc:Choice>
              <mc:Fallback>
                <p:oleObj name="Equation" r:id="rId7" imgW="147438000" imgH="146178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8" y="1449377"/>
                        <a:ext cx="4846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1"/>
          <p:cNvGraphicFramePr>
            <a:graphicFrameLocks noChangeAspect="1"/>
          </p:cNvGraphicFramePr>
          <p:nvPr/>
        </p:nvGraphicFramePr>
        <p:xfrm>
          <a:off x="608015" y="1857364"/>
          <a:ext cx="42497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7" name="Equation" r:id="rId9" imgW="117379080" imgH="14617800" progId="Equation.DSMT4">
                  <p:embed/>
                </p:oleObj>
              </mc:Choice>
              <mc:Fallback>
                <p:oleObj name="Equation" r:id="rId9" imgW="117379080" imgH="146178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5" y="1857364"/>
                        <a:ext cx="42497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2"/>
          <p:cNvGraphicFramePr>
            <a:graphicFrameLocks noChangeAspect="1"/>
          </p:cNvGraphicFramePr>
          <p:nvPr/>
        </p:nvGraphicFramePr>
        <p:xfrm>
          <a:off x="714348" y="2420690"/>
          <a:ext cx="3745439" cy="50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8" name="Equation" r:id="rId11" imgW="107630280" imgH="14617800" progId="Equation.DSMT4">
                  <p:embed/>
                </p:oleObj>
              </mc:Choice>
              <mc:Fallback>
                <p:oleObj name="Equation" r:id="rId11" imgW="107630280" imgH="146178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420690"/>
                        <a:ext cx="3745439" cy="508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3"/>
          <p:cNvGraphicFramePr>
            <a:graphicFrameLocks noChangeAspect="1"/>
          </p:cNvGraphicFramePr>
          <p:nvPr/>
        </p:nvGraphicFramePr>
        <p:xfrm>
          <a:off x="1928794" y="2928934"/>
          <a:ext cx="3560761" cy="50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9" name="Equation" r:id="rId13" imgW="102349800" imgH="14617800" progId="Equation.DSMT4">
                  <p:embed/>
                </p:oleObj>
              </mc:Choice>
              <mc:Fallback>
                <p:oleObj name="Equation" r:id="rId13" imgW="102349800" imgH="146178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928934"/>
                        <a:ext cx="3560761" cy="508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676282" y="3400430"/>
          <a:ext cx="4669034" cy="50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0" name="Equation" r:id="rId15" imgW="135252000" imgH="14617800" progId="Equation.DSMT4">
                  <p:embed/>
                </p:oleObj>
              </mc:Choice>
              <mc:Fallback>
                <p:oleObj name="Equation" r:id="rId15" imgW="135252000" imgH="146178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82" y="3400430"/>
                        <a:ext cx="4669034" cy="504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5"/>
          <p:cNvGraphicFramePr>
            <a:graphicFrameLocks noChangeAspect="1"/>
          </p:cNvGraphicFramePr>
          <p:nvPr/>
        </p:nvGraphicFramePr>
        <p:xfrm>
          <a:off x="1928794" y="3929064"/>
          <a:ext cx="5032383" cy="50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1" name="Equation" r:id="rId17" imgW="145812960" imgH="14617800" progId="Equation.DSMT4">
                  <p:embed/>
                </p:oleObj>
              </mc:Choice>
              <mc:Fallback>
                <p:oleObj name="Equation" r:id="rId17" imgW="145812960" imgH="146178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929064"/>
                        <a:ext cx="5032383" cy="504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6"/>
          <p:cNvGraphicFramePr>
            <a:graphicFrameLocks noChangeAspect="1"/>
          </p:cNvGraphicFramePr>
          <p:nvPr/>
        </p:nvGraphicFramePr>
        <p:xfrm>
          <a:off x="800111" y="5084778"/>
          <a:ext cx="54149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2" name="Equation" r:id="rId19" imgW="149468760" imgH="15430680" progId="Equation.DSMT4">
                  <p:embed/>
                </p:oleObj>
              </mc:Choice>
              <mc:Fallback>
                <p:oleObj name="Equation" r:id="rId19" imgW="149468760" imgH="154306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11" y="5084778"/>
                        <a:ext cx="54149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7"/>
          <p:cNvGraphicFramePr>
            <a:graphicFrameLocks noChangeAspect="1"/>
          </p:cNvGraphicFramePr>
          <p:nvPr/>
        </p:nvGraphicFramePr>
        <p:xfrm>
          <a:off x="800115" y="5799158"/>
          <a:ext cx="5986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3" name="Equation" r:id="rId21" imgW="165310560" imgH="15430680" progId="Equation.DSMT4">
                  <p:embed/>
                </p:oleObj>
              </mc:Choice>
              <mc:Fallback>
                <p:oleObj name="Equation" r:id="rId21" imgW="165310560" imgH="1543068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15" y="5799158"/>
                        <a:ext cx="5986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214282" y="4500570"/>
            <a:ext cx="87480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1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85720" y="5286388"/>
            <a:ext cx="8534400" cy="1109658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5720" y="3748102"/>
            <a:ext cx="8534400" cy="752468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5720" y="2533656"/>
            <a:ext cx="8534400" cy="103822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5720" y="1676400"/>
            <a:ext cx="8534400" cy="752468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OSNOVNI POJMI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28728" y="500042"/>
            <a:ext cx="5429288" cy="10953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Teorija v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erjetnosti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obravnava situacije, ki jim pravimo </a:t>
            </a:r>
            <a:r>
              <a:rPr lang="sl-SI" kern="0" dirty="0" smtClean="0">
                <a:solidFill>
                  <a:srgbClr val="FF0000"/>
                </a:solidFill>
                <a:latin typeface="Calibri"/>
              </a:rPr>
              <a:t>poskusi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katerih je izid odvisen od naključja.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Calibri"/>
              </a:rPr>
              <a:t>P</a:t>
            </a:r>
            <a:r>
              <a:rPr lang="sl-SI" kern="0" dirty="0" err="1">
                <a:solidFill>
                  <a:srgbClr val="FF0000"/>
                </a:solidFill>
                <a:latin typeface="Calibri"/>
              </a:rPr>
              <a:t>rostor</a:t>
            </a:r>
            <a:r>
              <a:rPr lang="sl-SI" kern="0" dirty="0">
                <a:solidFill>
                  <a:srgbClr val="FF0000"/>
                </a:solidFill>
                <a:latin typeface="Calibri"/>
              </a:rPr>
              <a:t> izidov</a:t>
            </a:r>
            <a:r>
              <a:rPr lang="en-US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mno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žica vseh izidov nekega poskusa.</a:t>
            </a: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7200" y="1773238"/>
            <a:ext cx="83058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Med vožnjo na faks pelje študent mimo treh semaforjev. Pri vsakem se bodisi ustavi (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 ali pa pelje brez ustavljanja (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). Prostor izidov je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{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ZZZ</a:t>
            </a:r>
            <a:r>
              <a:rPr lang="en-US" sz="1400" kern="0" dirty="0">
                <a:solidFill>
                  <a:srgbClr val="33CC33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sz="1400" kern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ZZ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</a:t>
            </a:r>
            <a:r>
              <a:rPr lang="en-US" sz="1400" kern="0" dirty="0">
                <a:solidFill>
                  <a:srgbClr val="FF33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ZZ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en-US" sz="1400" kern="0" dirty="0">
                <a:solidFill>
                  <a:srgbClr val="FF33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</a:t>
            </a:r>
            <a:r>
              <a:rPr lang="en-US" sz="1400" kern="0" dirty="0">
                <a:solidFill>
                  <a:srgbClr val="FF33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en-US" sz="1400" kern="0" dirty="0">
                <a:solidFill>
                  <a:srgbClr val="33CC33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RRR</a:t>
            </a:r>
            <a:r>
              <a:rPr lang="en-US" sz="1400" kern="0" dirty="0">
                <a:solidFill>
                  <a:srgbClr val="FF3300"/>
                </a:solidFill>
                <a:latin typeface="Calibri"/>
              </a:rPr>
              <a:t>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}.</a:t>
            </a: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57200" y="3844357"/>
            <a:ext cx="83058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Letna količina padavin v nekem kraju je zelo odvisna od naključja. Če jo gledamo kot izid poskusa je prostor izidov množica vseh pozitivnih realnih števil </a:t>
            </a:r>
            <a:r>
              <a:rPr lang="sl-SI" kern="0" dirty="0">
                <a:solidFill>
                  <a:srgbClr val="FF3300"/>
                </a:solidFill>
                <a:latin typeface="Calibri"/>
              </a:rPr>
              <a:t>{</a:t>
            </a:r>
            <a:r>
              <a:rPr lang="sl-SI" i="1" kern="0" dirty="0">
                <a:solidFill>
                  <a:srgbClr val="FF3300"/>
                </a:solidFill>
                <a:latin typeface="Georgia" pitchFamily="18" charset="0"/>
              </a:rPr>
              <a:t>t</a:t>
            </a:r>
            <a:r>
              <a:rPr lang="sl-SI" i="1" kern="0" dirty="0">
                <a:solidFill>
                  <a:srgbClr val="FF33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| </a:t>
            </a:r>
            <a:r>
              <a:rPr lang="sl-SI" i="1" kern="0" dirty="0" err="1">
                <a:solidFill>
                  <a:srgbClr val="FF3300"/>
                </a:solidFill>
                <a:latin typeface="Georgia" pitchFamily="18" charset="0"/>
              </a:rPr>
              <a:t>t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FF3300"/>
                </a:solidFill>
                <a:latin typeface="Calibri"/>
                <a:sym typeface="Symbol" pitchFamily="18" charset="2"/>
              </a:rPr>
              <a:t> 0</a:t>
            </a:r>
            <a:r>
              <a:rPr lang="sl-SI" kern="0" dirty="0">
                <a:solidFill>
                  <a:srgbClr val="FF3300"/>
                </a:solidFill>
                <a:latin typeface="Calibri"/>
              </a:rPr>
              <a:t>}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en-GB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57200" y="2638664"/>
            <a:ext cx="8305800" cy="8617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Uvrstitev tekmovalca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kolesarski dirki 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‘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Franja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’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</a:t>
            </a:r>
            <a:r>
              <a:rPr 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izid pri poskusu - tekmi - in za prostor izidov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vzamemo množico </a:t>
            </a:r>
            <a:r>
              <a:rPr lang="sl-SI" kern="0" dirty="0">
                <a:solidFill>
                  <a:srgbClr val="FF3300"/>
                </a:solidFill>
                <a:latin typeface="Calibri"/>
              </a:rPr>
              <a:t>{</a:t>
            </a:r>
            <a:r>
              <a:rPr lang="sl-SI" sz="1400" kern="0" dirty="0">
                <a:solidFill>
                  <a:srgbClr val="FF3300"/>
                </a:solidFill>
                <a:latin typeface="Times New Roman" pitchFamily="18" charset="0"/>
              </a:rPr>
              <a:t>1,2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,...,</a:t>
            </a:r>
            <a:r>
              <a:rPr lang="sl-SI" sz="1400" i="1" kern="0" dirty="0">
                <a:solidFill>
                  <a:srgbClr val="FF3300"/>
                </a:solidFill>
                <a:latin typeface="Georgia" pitchFamily="18" charset="0"/>
              </a:rPr>
              <a:t>N</a:t>
            </a:r>
            <a:r>
              <a:rPr lang="sl-SI" kern="0" dirty="0">
                <a:solidFill>
                  <a:srgbClr val="FF3300"/>
                </a:solidFill>
                <a:latin typeface="Calibri"/>
              </a:rPr>
              <a:t>}</a:t>
            </a:r>
            <a:r>
              <a:rPr lang="sl-SI" sz="1400" kern="0" dirty="0">
                <a:solidFill>
                  <a:srgbClr val="FFFFFF"/>
                </a:solidFill>
                <a:latin typeface="Calibri"/>
              </a:rPr>
              <a:t>,</a:t>
            </a:r>
            <a:r>
              <a:rPr lang="sl-SI" sz="1400" kern="0" dirty="0">
                <a:solidFill>
                  <a:srgbClr val="2D2DB9"/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kjer je </a:t>
            </a:r>
            <a:r>
              <a:rPr lang="sl-SI" sz="14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število udeležencev. Ker se število udeležencev iz leta v leto spreminja, je 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bolj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smiselno vzeti za prostor izidov množico vseh naravnih števil </a:t>
            </a:r>
            <a:r>
              <a:rPr lang="sl-SI" kern="0" dirty="0">
                <a:solidFill>
                  <a:srgbClr val="FF3300"/>
                </a:solidFill>
                <a:latin typeface="Calibri"/>
              </a:rPr>
              <a:t>{</a:t>
            </a:r>
            <a:r>
              <a:rPr lang="sl-SI" sz="1400" kern="0" dirty="0">
                <a:solidFill>
                  <a:srgbClr val="FF3300"/>
                </a:solidFill>
                <a:latin typeface="Times New Roman" pitchFamily="18" charset="0"/>
              </a:rPr>
              <a:t>1,2,3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,...</a:t>
            </a:r>
            <a:r>
              <a:rPr lang="sl-SI" kern="0" dirty="0">
                <a:solidFill>
                  <a:srgbClr val="FF3300"/>
                </a:solidFill>
                <a:latin typeface="Calibri"/>
              </a:rPr>
              <a:t>}</a:t>
            </a:r>
            <a:r>
              <a:rPr lang="sl-SI" sz="1400" kern="0" dirty="0">
                <a:solidFill>
                  <a:srgbClr val="FFFFFF"/>
                </a:solidFill>
                <a:latin typeface="Calibri"/>
              </a:rPr>
              <a:t>.</a:t>
            </a:r>
            <a:endParaRPr lang="en-GB" sz="14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28728" y="4786322"/>
            <a:ext cx="5429288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Podmnožicam prostora izidov pravimo </a:t>
            </a:r>
            <a:r>
              <a:rPr lang="sl-SI" kern="0" dirty="0">
                <a:solidFill>
                  <a:srgbClr val="FF3300"/>
                </a:solidFill>
                <a:latin typeface="Calibri"/>
              </a:rPr>
              <a:t>dogodki</a:t>
            </a:r>
            <a:r>
              <a:rPr lang="sl-SI" kern="0" dirty="0">
                <a:solidFill>
                  <a:srgbClr val="FFFFFF"/>
                </a:solidFill>
                <a:latin typeface="Calibri"/>
              </a:rPr>
              <a:t>.</a:t>
            </a:r>
            <a:endParaRPr lang="en-GB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00063" y="5441406"/>
            <a:ext cx="8153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Dogodek, da se študent ustavi pri drugem semaforju je {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2D2DB9"/>
                </a:solidFill>
                <a:latin typeface="Calibri"/>
              </a:rPr>
              <a:t>,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400" kern="0" dirty="0">
                <a:solidFill>
                  <a:srgbClr val="2D2DB9"/>
                </a:solidFill>
                <a:latin typeface="Calibri"/>
              </a:rPr>
              <a:t>,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400" kern="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400" kern="0" dirty="0">
                <a:solidFill>
                  <a:srgbClr val="2D2DB9"/>
                </a:solidFill>
                <a:latin typeface="Calibri"/>
              </a:rPr>
              <a:t>,</a:t>
            </a:r>
            <a:r>
              <a:rPr lang="sl-SI" sz="1400" kern="0" dirty="0">
                <a:solidFill>
                  <a:srgbClr val="FF3300"/>
                </a:solidFill>
                <a:latin typeface="Calibri"/>
              </a:rPr>
              <a:t>RRR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Dogodek,da se kolesar uvrsti med prvih deset je {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1,2,3,4,5,6,7,8,9,10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}.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Interval [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500,1200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]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ustreza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dogodku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pade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med 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500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1000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milimetrov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</a:t>
            </a:r>
            <a:r>
              <a:rPr lang="sl-SI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žja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8" grpId="0" animBg="1"/>
      <p:bldP spid="21" grpId="0"/>
      <p:bldP spid="22" grpId="0"/>
      <p:bldP spid="23" grpId="0"/>
      <p:bldP spid="24" grpId="0" animBg="1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POVPREČNA  VREDNOST  IN  RAZPRŠENOST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57158" y="500042"/>
          <a:ext cx="8101142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2" name="Equation" r:id="rId3" imgW="179121600" imgH="15836760" progId="Equation.DSMT4">
                  <p:embed/>
                </p:oleObj>
              </mc:Choice>
              <mc:Fallback>
                <p:oleObj name="Equation" r:id="rId3" imgW="179121600" imgH="158367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00042"/>
                        <a:ext cx="8101142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8"/>
          <p:cNvSpPr>
            <a:spLocks/>
          </p:cNvSpPr>
          <p:nvPr/>
        </p:nvSpPr>
        <p:spPr bwMode="auto">
          <a:xfrm rot="16200000">
            <a:off x="5338763" y="1654175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 rot="16200000">
            <a:off x="6509178" y="1749425"/>
            <a:ext cx="76200" cy="6477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873625" y="2171700"/>
            <a:ext cx="1066800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(liha funkcija)</a:t>
            </a:r>
            <a:endParaRPr lang="en-GB" sz="100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300788" y="2179638"/>
            <a:ext cx="340158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=1</a:t>
            </a:r>
            <a:endParaRPr lang="en-GB" sz="120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596188" y="1603375"/>
            <a:ext cx="990600" cy="3693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rgbClr val="FF0000"/>
                </a:solidFill>
                <a:latin typeface="Georgia" pitchFamily="18" charset="0"/>
              </a:rPr>
              <a:t>E(X)=a</a:t>
            </a:r>
            <a:endParaRPr lang="en-GB" i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 rot="16200000">
            <a:off x="6601342" y="3509168"/>
            <a:ext cx="82550" cy="836613"/>
          </a:xfrm>
          <a:prstGeom prst="leftBrace">
            <a:avLst>
              <a:gd name="adj1" fmla="val 84455"/>
              <a:gd name="adj2" fmla="val 50000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6200000">
            <a:off x="7743548" y="3570288"/>
            <a:ext cx="76200" cy="717550"/>
          </a:xfrm>
          <a:prstGeom prst="leftBrace">
            <a:avLst>
              <a:gd name="adj1" fmla="val 78472"/>
              <a:gd name="adj2" fmla="val 50000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694484" y="4013200"/>
            <a:ext cx="340158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=1</a:t>
            </a:r>
            <a:endParaRPr lang="en-GB" sz="120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526084" y="3963988"/>
            <a:ext cx="340158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=0</a:t>
            </a:r>
            <a:endParaRPr lang="en-GB" sz="120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524750" y="4772025"/>
            <a:ext cx="1125629" cy="3693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Georgia" pitchFamily="18" charset="0"/>
              </a:rPr>
              <a:t>D(X)=</a:t>
            </a:r>
            <a:r>
              <a:rPr lang="en-US" i="1" dirty="0" smtClean="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</a:t>
            </a:r>
            <a:r>
              <a:rPr lang="sl-SI" i="1" dirty="0" smtClean="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en-US" i="1" baseline="30000" dirty="0" smtClean="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2</a:t>
            </a:r>
            <a:endParaRPr lang="en-GB" i="1" baseline="30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67625" y="5491163"/>
            <a:ext cx="949299" cy="3693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i="1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</a:t>
            </a:r>
            <a:r>
              <a:rPr lang="en-US" i="1">
                <a:solidFill>
                  <a:srgbClr val="FF0000"/>
                </a:solidFill>
                <a:latin typeface="Georgia" pitchFamily="18" charset="0"/>
              </a:rPr>
              <a:t>(X)=</a:t>
            </a:r>
            <a:r>
              <a:rPr lang="en-US" i="1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</a:t>
            </a:r>
            <a:endParaRPr lang="en-GB" i="1">
              <a:solidFill>
                <a:srgbClr val="FF0000"/>
              </a:solidFill>
              <a:latin typeface="Georgia" pitchFamily="18" charset="0"/>
              <a:sym typeface="Symbol" pitchFamily="18" charset="2"/>
            </a:endParaRP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785787" y="1538288"/>
          <a:ext cx="214314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3" name="Equation" r:id="rId5" imgW="56449080" imgH="14617800" progId="Equation.DSMT4">
                  <p:embed/>
                </p:oleObj>
              </mc:Choice>
              <mc:Fallback>
                <p:oleObj name="Equation" r:id="rId5" imgW="56449080" imgH="14617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7" y="1538288"/>
                        <a:ext cx="214314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/>
        </p:nvGraphicFramePr>
        <p:xfrm>
          <a:off x="2967905" y="1538288"/>
          <a:ext cx="39782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4" name="Equation" r:id="rId7" imgW="99506160" imgH="14617800" progId="Equation.DSMT4">
                  <p:embed/>
                </p:oleObj>
              </mc:Choice>
              <mc:Fallback>
                <p:oleObj name="Equation" r:id="rId7" imgW="99506160" imgH="14617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905" y="1538288"/>
                        <a:ext cx="39782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2571736" y="2179638"/>
          <a:ext cx="1371614" cy="36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5" name="Equation" r:id="rId9" imgW="43450560" imgH="12585600" progId="Equation.DSMT4">
                  <p:embed/>
                </p:oleObj>
              </mc:Choice>
              <mc:Fallback>
                <p:oleObj name="Equation" r:id="rId9" imgW="43450560" imgH="125856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179638"/>
                        <a:ext cx="1371614" cy="361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865189" y="3351213"/>
          <a:ext cx="7493025" cy="526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6" name="Equation" r:id="rId11" imgW="189276480" imgH="14617800" progId="Equation.DSMT4">
                  <p:embed/>
                </p:oleObj>
              </mc:Choice>
              <mc:Fallback>
                <p:oleObj name="Equation" r:id="rId11" imgW="189276480" imgH="14617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9" y="3351213"/>
                        <a:ext cx="7493025" cy="526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/>
          <p:cNvGraphicFramePr>
            <a:graphicFrameLocks noChangeAspect="1"/>
          </p:cNvGraphicFramePr>
          <p:nvPr/>
        </p:nvGraphicFramePr>
        <p:xfrm>
          <a:off x="2540000" y="4219575"/>
          <a:ext cx="3733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7" name="Equation" r:id="rId13" imgW="86101560" imgH="15430680" progId="Equation.DSMT4">
                  <p:embed/>
                </p:oleObj>
              </mc:Choice>
              <mc:Fallback>
                <p:oleObj name="Equation" r:id="rId13" imgW="86101560" imgH="154306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219575"/>
                        <a:ext cx="3733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2209800" y="4914900"/>
          <a:ext cx="1698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8" name="Equation" r:id="rId15" imgW="49137480" imgH="13804920" progId="Equation.DSMT4">
                  <p:embed/>
                </p:oleObj>
              </mc:Choice>
              <mc:Fallback>
                <p:oleObj name="Equation" r:id="rId15" imgW="49137480" imgH="1380492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14900"/>
                        <a:ext cx="16986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0"/>
          <p:cNvGraphicFramePr>
            <a:graphicFrameLocks noChangeAspect="1"/>
          </p:cNvGraphicFramePr>
          <p:nvPr/>
        </p:nvGraphicFramePr>
        <p:xfrm>
          <a:off x="6961207" y="1728788"/>
          <a:ext cx="325437" cy="16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9" name="Equation" r:id="rId17" imgW="8111160" imgH="4457880" progId="Equation.DSMT4">
                  <p:embed/>
                </p:oleObj>
              </mc:Choice>
              <mc:Fallback>
                <p:oleObj name="Equation" r:id="rId17" imgW="8111160" imgH="44578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207" y="1728788"/>
                        <a:ext cx="325437" cy="16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7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VERJETNOST  IN  STATISTIKA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POVPREČNA  VREDNOST  IN  RAZPRŠENOST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09600" y="1052842"/>
            <a:ext cx="140009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enakomerna</a:t>
            </a:r>
            <a:endParaRPr lang="en-GB" kern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71" name="Object 6"/>
          <p:cNvGraphicFramePr>
            <a:graphicFrameLocks noChangeAspect="1"/>
          </p:cNvGraphicFramePr>
          <p:nvPr/>
        </p:nvGraphicFramePr>
        <p:xfrm>
          <a:off x="2628900" y="1054100"/>
          <a:ext cx="1003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7" name="Equation" r:id="rId3" imgW="21109680" imgH="8115480" progId="Equation.DSMT4">
                  <p:embed/>
                </p:oleObj>
              </mc:Choice>
              <mc:Fallback>
                <p:oleObj name="Equation" r:id="rId3" imgW="21109680" imgH="811548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054100"/>
                        <a:ext cx="1003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"/>
          <p:cNvGraphicFramePr>
            <a:graphicFrameLocks noChangeAspect="1"/>
          </p:cNvGraphicFramePr>
          <p:nvPr/>
        </p:nvGraphicFramePr>
        <p:xfrm>
          <a:off x="3930650" y="4089400"/>
          <a:ext cx="20351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8" name="Equation" r:id="rId5" imgW="45887760" imgH="7302600" progId="Equation.DSMT4">
                  <p:embed/>
                </p:oleObj>
              </mc:Choice>
              <mc:Fallback>
                <p:oleObj name="Equation" r:id="rId5" imgW="45887760" imgH="73026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4089400"/>
                        <a:ext cx="20351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8"/>
          <p:cNvGraphicFramePr>
            <a:graphicFrameLocks noChangeAspect="1"/>
          </p:cNvGraphicFramePr>
          <p:nvPr/>
        </p:nvGraphicFramePr>
        <p:xfrm>
          <a:off x="6235700" y="1044575"/>
          <a:ext cx="3302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9" name="Equation" r:id="rId7" imgW="6892560" imgH="7302600" progId="Equation.DSMT4">
                  <p:embed/>
                </p:oleObj>
              </mc:Choice>
              <mc:Fallback>
                <p:oleObj name="Equation" r:id="rId7" imgW="6892560" imgH="73026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1044575"/>
                        <a:ext cx="3302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9"/>
          <p:cNvGraphicFramePr>
            <a:graphicFrameLocks noChangeAspect="1"/>
          </p:cNvGraphicFramePr>
          <p:nvPr/>
        </p:nvGraphicFramePr>
        <p:xfrm>
          <a:off x="7007225" y="1035050"/>
          <a:ext cx="3873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0" name="Equation" r:id="rId9" imgW="8111160" imgH="8115480" progId="Equation.DSMT4">
                  <p:embed/>
                </p:oleObj>
              </mc:Choice>
              <mc:Fallback>
                <p:oleObj name="Equation" r:id="rId9" imgW="8111160" imgH="811548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1035050"/>
                        <a:ext cx="3873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0"/>
          <p:cNvGraphicFramePr>
            <a:graphicFrameLocks noChangeAspect="1"/>
          </p:cNvGraphicFramePr>
          <p:nvPr/>
        </p:nvGraphicFramePr>
        <p:xfrm>
          <a:off x="7932738" y="976313"/>
          <a:ext cx="5603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1" name="Equation" r:id="rId11" imgW="11766960" imgH="9334440" progId="Equation.DSMT4">
                  <p:embed/>
                </p:oleObj>
              </mc:Choice>
              <mc:Fallback>
                <p:oleObj name="Equation" r:id="rId11" imgW="11766960" imgH="933444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738" y="976313"/>
                        <a:ext cx="5603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609600" y="1747878"/>
            <a:ext cx="191591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binomska </a:t>
            </a:r>
            <a:r>
              <a:rPr lang="sl-SI" i="1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b(n,p)</a:t>
            </a:r>
            <a:endParaRPr lang="en-GB" i="1" kern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77" name="Object 12"/>
          <p:cNvGraphicFramePr>
            <a:graphicFrameLocks noChangeAspect="1"/>
          </p:cNvGraphicFramePr>
          <p:nvPr/>
        </p:nvGraphicFramePr>
        <p:xfrm>
          <a:off x="2533650" y="1741488"/>
          <a:ext cx="11969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2" name="Equation" r:id="rId13" imgW="25171560" imgH="8115480" progId="Equation.DSMT4">
                  <p:embed/>
                </p:oleObj>
              </mc:Choice>
              <mc:Fallback>
                <p:oleObj name="Equation" r:id="rId13" imgW="25171560" imgH="811548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741488"/>
                        <a:ext cx="11969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3"/>
          <p:cNvGraphicFramePr>
            <a:graphicFrameLocks noChangeAspect="1"/>
          </p:cNvGraphicFramePr>
          <p:nvPr/>
        </p:nvGraphicFramePr>
        <p:xfrm>
          <a:off x="4000500" y="1631950"/>
          <a:ext cx="18176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3" name="Equation" r:id="rId15" imgW="47512800" imgH="14617800" progId="Equation.DSMT4">
                  <p:embed/>
                </p:oleObj>
              </mc:Choice>
              <mc:Fallback>
                <p:oleObj name="Equation" r:id="rId15" imgW="47512800" imgH="146178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631950"/>
                        <a:ext cx="18176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4"/>
          <p:cNvGraphicFramePr>
            <a:graphicFrameLocks noChangeAspect="1"/>
          </p:cNvGraphicFramePr>
          <p:nvPr/>
        </p:nvGraphicFramePr>
        <p:xfrm>
          <a:off x="6197608" y="1820063"/>
          <a:ext cx="347569" cy="24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4" name="Equation" r:id="rId17" imgW="7299000" imgH="5270400" progId="Equation.DSMT4">
                  <p:embed/>
                </p:oleObj>
              </mc:Choice>
              <mc:Fallback>
                <p:oleObj name="Equation" r:id="rId17" imgW="7299000" imgH="52704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8" y="1820063"/>
                        <a:ext cx="347569" cy="24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5"/>
          <p:cNvGraphicFramePr>
            <a:graphicFrameLocks noChangeAspect="1"/>
          </p:cNvGraphicFramePr>
          <p:nvPr/>
        </p:nvGraphicFramePr>
        <p:xfrm>
          <a:off x="6883409" y="1774124"/>
          <a:ext cx="760426" cy="26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5" name="Equation" r:id="rId19" imgW="19891080" imgH="6489720" progId="Equation.DSMT4">
                  <p:embed/>
                </p:oleObj>
              </mc:Choice>
              <mc:Fallback>
                <p:oleObj name="Equation" r:id="rId19" imgW="19891080" imgH="648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9" y="1774124"/>
                        <a:ext cx="760426" cy="265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6"/>
          <p:cNvGraphicFramePr>
            <a:graphicFrameLocks noChangeAspect="1"/>
          </p:cNvGraphicFramePr>
          <p:nvPr/>
        </p:nvGraphicFramePr>
        <p:xfrm>
          <a:off x="7797809" y="1731591"/>
          <a:ext cx="846158" cy="33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6" name="Equation" r:id="rId21" imgW="23546880" imgH="8115480" progId="Equation.DSMT4">
                  <p:embed/>
                </p:oleObj>
              </mc:Choice>
              <mc:Fallback>
                <p:oleObj name="Equation" r:id="rId21" imgW="23546880" imgH="811548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9" y="1731591"/>
                        <a:ext cx="846158" cy="33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17"/>
          <p:cNvSpPr txBox="1">
            <a:spLocks noChangeArrowheads="1"/>
          </p:cNvSpPr>
          <p:nvPr/>
        </p:nvSpPr>
        <p:spPr bwMode="auto">
          <a:xfrm>
            <a:off x="609600" y="2435990"/>
            <a:ext cx="162116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geometrijska</a:t>
            </a:r>
            <a:endParaRPr lang="en-GB" kern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83" name="Object 18"/>
          <p:cNvGraphicFramePr>
            <a:graphicFrameLocks noChangeAspect="1"/>
          </p:cNvGraphicFramePr>
          <p:nvPr/>
        </p:nvGraphicFramePr>
        <p:xfrm>
          <a:off x="2628900" y="2481259"/>
          <a:ext cx="946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7" name="Equation" r:id="rId23" imgW="19891080" imgH="8115480" progId="Equation.DSMT4">
                  <p:embed/>
                </p:oleObj>
              </mc:Choice>
              <mc:Fallback>
                <p:oleObj name="Equation" r:id="rId23" imgW="19891080" imgH="811548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481259"/>
                        <a:ext cx="946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9"/>
          <p:cNvGraphicFramePr>
            <a:graphicFrameLocks noChangeAspect="1"/>
          </p:cNvGraphicFramePr>
          <p:nvPr/>
        </p:nvGraphicFramePr>
        <p:xfrm>
          <a:off x="4168775" y="2500306"/>
          <a:ext cx="17160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8" name="Equation" r:id="rId25" imgW="36138960" imgH="7302600" progId="Equation.DSMT4">
                  <p:embed/>
                </p:oleObj>
              </mc:Choice>
              <mc:Fallback>
                <p:oleObj name="Equation" r:id="rId25" imgW="36138960" imgH="73026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2500306"/>
                        <a:ext cx="17160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0"/>
          <p:cNvGraphicFramePr>
            <a:graphicFrameLocks noChangeAspect="1"/>
          </p:cNvGraphicFramePr>
          <p:nvPr/>
        </p:nvGraphicFramePr>
        <p:xfrm>
          <a:off x="6143637" y="2262218"/>
          <a:ext cx="347652" cy="58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9" name="Equation" r:id="rId27" imgW="4455360" imgH="7709040" progId="Equation.DSMT4">
                  <p:embed/>
                </p:oleObj>
              </mc:Choice>
              <mc:Fallback>
                <p:oleObj name="Equation" r:id="rId27" imgW="4455360" imgH="770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7" y="2262218"/>
                        <a:ext cx="347652" cy="58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21"/>
          <p:cNvGraphicFramePr>
            <a:graphicFrameLocks noChangeAspect="1"/>
          </p:cNvGraphicFramePr>
          <p:nvPr/>
        </p:nvGraphicFramePr>
        <p:xfrm>
          <a:off x="7159625" y="2405063"/>
          <a:ext cx="3286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0" name="Equation" r:id="rId29" imgW="6892560" imgH="8928000" progId="Equation.DSMT4">
                  <p:embed/>
                </p:oleObj>
              </mc:Choice>
              <mc:Fallback>
                <p:oleObj name="Equation" r:id="rId29" imgW="6892560" imgH="8928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5" y="2405063"/>
                        <a:ext cx="3286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22"/>
          <p:cNvGraphicFramePr>
            <a:graphicFrameLocks noChangeAspect="1"/>
          </p:cNvGraphicFramePr>
          <p:nvPr/>
        </p:nvGraphicFramePr>
        <p:xfrm>
          <a:off x="8062913" y="2354980"/>
          <a:ext cx="4254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1" name="Equation" r:id="rId31" imgW="8923680" imgH="8928000" progId="Equation.DSMT4">
                  <p:embed/>
                </p:oleObj>
              </mc:Choice>
              <mc:Fallback>
                <p:oleObj name="Equation" r:id="rId31" imgW="8923680" imgH="8928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354980"/>
                        <a:ext cx="42545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609600" y="3196214"/>
            <a:ext cx="17685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Poissonova </a:t>
            </a:r>
            <a:r>
              <a:rPr lang="sl-SI" i="1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P(a)</a:t>
            </a:r>
            <a:endParaRPr lang="en-GB" i="1" kern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89" name="Object 24"/>
          <p:cNvGraphicFramePr>
            <a:graphicFrameLocks noChangeAspect="1"/>
          </p:cNvGraphicFramePr>
          <p:nvPr/>
        </p:nvGraphicFramePr>
        <p:xfrm>
          <a:off x="2628900" y="3263900"/>
          <a:ext cx="946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2" name="Equation" r:id="rId33" imgW="19891080" imgH="8115480" progId="Equation.DSMT4">
                  <p:embed/>
                </p:oleObj>
              </mc:Choice>
              <mc:Fallback>
                <p:oleObj name="Equation" r:id="rId33" imgW="19891080" imgH="811548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263900"/>
                        <a:ext cx="9461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5"/>
          <p:cNvGraphicFramePr>
            <a:graphicFrameLocks noChangeAspect="1"/>
          </p:cNvGraphicFramePr>
          <p:nvPr/>
        </p:nvGraphicFramePr>
        <p:xfrm>
          <a:off x="4252913" y="3178175"/>
          <a:ext cx="12541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3" name="Equation" r:id="rId35" imgW="26390160" imgH="8115480" progId="Equation.DSMT4">
                  <p:embed/>
                </p:oleObj>
              </mc:Choice>
              <mc:Fallback>
                <p:oleObj name="Equation" r:id="rId35" imgW="26390160" imgH="811548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3178175"/>
                        <a:ext cx="12541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26"/>
          <p:cNvGraphicFramePr>
            <a:graphicFrameLocks noChangeAspect="1"/>
          </p:cNvGraphicFramePr>
          <p:nvPr/>
        </p:nvGraphicFramePr>
        <p:xfrm>
          <a:off x="6340475" y="3305175"/>
          <a:ext cx="21113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4" name="Equation" r:id="rId37" imgW="4455360" imgH="4457880" progId="Equation.DSMT4">
                  <p:embed/>
                </p:oleObj>
              </mc:Choice>
              <mc:Fallback>
                <p:oleObj name="Equation" r:id="rId37" imgW="4455360" imgH="445788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3305175"/>
                        <a:ext cx="21113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27"/>
          <p:cNvGraphicFramePr>
            <a:graphicFrameLocks noChangeAspect="1"/>
          </p:cNvGraphicFramePr>
          <p:nvPr/>
        </p:nvGraphicFramePr>
        <p:xfrm>
          <a:off x="7213600" y="3305175"/>
          <a:ext cx="21113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5" name="Equation" r:id="rId39" imgW="4455360" imgH="4457880" progId="Equation.DSMT4">
                  <p:embed/>
                </p:oleObj>
              </mc:Choice>
              <mc:Fallback>
                <p:oleObj name="Equation" r:id="rId39" imgW="4455360" imgH="445788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3305175"/>
                        <a:ext cx="21113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28"/>
          <p:cNvGraphicFramePr>
            <a:graphicFrameLocks noChangeAspect="1"/>
          </p:cNvGraphicFramePr>
          <p:nvPr/>
        </p:nvGraphicFramePr>
        <p:xfrm>
          <a:off x="8096258" y="3168324"/>
          <a:ext cx="385485" cy="34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6" name="Equation" r:id="rId41" imgW="8111160" imgH="7302600" progId="Equation.DSMT4">
                  <p:embed/>
                </p:oleObj>
              </mc:Choice>
              <mc:Fallback>
                <p:oleObj name="Equation" r:id="rId41" imgW="8111160" imgH="730260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8" y="3168324"/>
                        <a:ext cx="385485" cy="341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 Box 29"/>
          <p:cNvSpPr txBox="1">
            <a:spLocks noChangeArrowheads="1"/>
          </p:cNvSpPr>
          <p:nvPr/>
        </p:nvSpPr>
        <p:spPr bwMode="auto">
          <a:xfrm>
            <a:off x="609600" y="3947538"/>
            <a:ext cx="140009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enakomerna</a:t>
            </a:r>
            <a:endParaRPr lang="en-GB" kern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95" name="Object 30"/>
          <p:cNvGraphicFramePr>
            <a:graphicFrameLocks noChangeAspect="1"/>
          </p:cNvGraphicFramePr>
          <p:nvPr/>
        </p:nvGraphicFramePr>
        <p:xfrm>
          <a:off x="2752725" y="4130675"/>
          <a:ext cx="5397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7" name="Equation" r:id="rId43" imgW="11360880" imgH="6489720" progId="Equation.DSMT4">
                  <p:embed/>
                </p:oleObj>
              </mc:Choice>
              <mc:Fallback>
                <p:oleObj name="Equation" r:id="rId43" imgW="11360880" imgH="648972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130675"/>
                        <a:ext cx="5397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31"/>
          <p:cNvGraphicFramePr>
            <a:graphicFrameLocks noChangeAspect="1"/>
          </p:cNvGraphicFramePr>
          <p:nvPr/>
        </p:nvGraphicFramePr>
        <p:xfrm>
          <a:off x="6223000" y="3922713"/>
          <a:ext cx="403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8" name="Equation" r:id="rId45" imgW="7299000" imgH="7302600" progId="Equation.DSMT4">
                  <p:embed/>
                </p:oleObj>
              </mc:Choice>
              <mc:Fallback>
                <p:oleObj name="Equation" r:id="rId45" imgW="7299000" imgH="73026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922713"/>
                        <a:ext cx="403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32"/>
          <p:cNvGraphicFramePr>
            <a:graphicFrameLocks noChangeAspect="1"/>
          </p:cNvGraphicFramePr>
          <p:nvPr/>
        </p:nvGraphicFramePr>
        <p:xfrm>
          <a:off x="6942138" y="3913188"/>
          <a:ext cx="6016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9" name="Equation" r:id="rId47" imgW="10954800" imgH="8521560" progId="Equation.DSMT4">
                  <p:embed/>
                </p:oleObj>
              </mc:Choice>
              <mc:Fallback>
                <p:oleObj name="Equation" r:id="rId47" imgW="10954800" imgH="852156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913188"/>
                        <a:ext cx="6016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33"/>
          <p:cNvGraphicFramePr>
            <a:graphicFrameLocks noChangeAspect="1"/>
          </p:cNvGraphicFramePr>
          <p:nvPr/>
        </p:nvGraphicFramePr>
        <p:xfrm>
          <a:off x="7989888" y="3862388"/>
          <a:ext cx="5635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0" name="Equation" r:id="rId49" imgW="9736200" imgH="8521560" progId="Equation.DSMT4">
                  <p:embed/>
                </p:oleObj>
              </mc:Choice>
              <mc:Fallback>
                <p:oleObj name="Equation" r:id="rId49" imgW="9736200" imgH="852156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88" y="3862388"/>
                        <a:ext cx="5635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 Box 34"/>
          <p:cNvSpPr txBox="1">
            <a:spLocks noChangeArrowheads="1"/>
          </p:cNvSpPr>
          <p:nvPr/>
        </p:nvSpPr>
        <p:spPr bwMode="auto">
          <a:xfrm>
            <a:off x="609600" y="4836864"/>
            <a:ext cx="14737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eksponentna</a:t>
            </a:r>
            <a:endParaRPr lang="en-GB" kern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aphicFrame>
        <p:nvGraphicFramePr>
          <p:cNvPr id="100" name="Object 35"/>
          <p:cNvGraphicFramePr>
            <a:graphicFrameLocks noChangeAspect="1"/>
          </p:cNvGraphicFramePr>
          <p:nvPr/>
        </p:nvGraphicFramePr>
        <p:xfrm>
          <a:off x="2657475" y="4892675"/>
          <a:ext cx="714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1" name="Equation" r:id="rId51" imgW="15016680" imgH="6489720" progId="Equation.DSMT4">
                  <p:embed/>
                </p:oleObj>
              </mc:Choice>
              <mc:Fallback>
                <p:oleObj name="Equation" r:id="rId51" imgW="15016680" imgH="648972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4892675"/>
                        <a:ext cx="714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36"/>
          <p:cNvGraphicFramePr>
            <a:graphicFrameLocks noChangeAspect="1"/>
          </p:cNvGraphicFramePr>
          <p:nvPr/>
        </p:nvGraphicFramePr>
        <p:xfrm>
          <a:off x="4305300" y="4835525"/>
          <a:ext cx="12731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2" name="Equation" r:id="rId53" imgW="26390160" imgH="7302600" progId="Equation.DSMT4">
                  <p:embed/>
                </p:oleObj>
              </mc:Choice>
              <mc:Fallback>
                <p:oleObj name="Equation" r:id="rId53" imgW="26390160" imgH="73026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835525"/>
                        <a:ext cx="12731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37"/>
          <p:cNvGraphicFramePr>
            <a:graphicFrameLocks noChangeAspect="1"/>
          </p:cNvGraphicFramePr>
          <p:nvPr/>
        </p:nvGraphicFramePr>
        <p:xfrm>
          <a:off x="4437063" y="1025525"/>
          <a:ext cx="866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3" name="Equation" r:id="rId55" imgW="18266400" imgH="7302600" progId="Equation.DSMT4">
                  <p:embed/>
                </p:oleObj>
              </mc:Choice>
              <mc:Fallback>
                <p:oleObj name="Equation" r:id="rId55" imgW="18266400" imgH="7302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1025525"/>
                        <a:ext cx="8667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38"/>
          <p:cNvGraphicFramePr>
            <a:graphicFrameLocks noChangeAspect="1"/>
          </p:cNvGraphicFramePr>
          <p:nvPr/>
        </p:nvGraphicFramePr>
        <p:xfrm>
          <a:off x="6303963" y="4762500"/>
          <a:ext cx="2460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4" name="Equation" r:id="rId57" imgW="4049280" imgH="7302600" progId="Equation.DSMT4">
                  <p:embed/>
                </p:oleObj>
              </mc:Choice>
              <mc:Fallback>
                <p:oleObj name="Equation" r:id="rId57" imgW="4049280" imgH="73026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4762500"/>
                        <a:ext cx="2460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39"/>
          <p:cNvGraphicFramePr>
            <a:graphicFrameLocks noChangeAspect="1"/>
          </p:cNvGraphicFramePr>
          <p:nvPr/>
        </p:nvGraphicFramePr>
        <p:xfrm>
          <a:off x="8072462" y="4762500"/>
          <a:ext cx="2460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5" name="Equation" r:id="rId59" imgW="4049280" imgH="7302600" progId="Equation.DSMT4">
                  <p:embed/>
                </p:oleObj>
              </mc:Choice>
              <mc:Fallback>
                <p:oleObj name="Equation" r:id="rId59" imgW="4049280" imgH="7302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62" y="4762500"/>
                        <a:ext cx="2460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40"/>
          <p:cNvGraphicFramePr>
            <a:graphicFrameLocks noChangeAspect="1"/>
          </p:cNvGraphicFramePr>
          <p:nvPr/>
        </p:nvGraphicFramePr>
        <p:xfrm>
          <a:off x="7072330" y="4754575"/>
          <a:ext cx="3063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6" name="Equation" r:id="rId61" imgW="5267880" imgH="8115480" progId="Equation.DSMT4">
                  <p:embed/>
                </p:oleObj>
              </mc:Choice>
              <mc:Fallback>
                <p:oleObj name="Equation" r:id="rId61" imgW="5267880" imgH="811548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754575"/>
                        <a:ext cx="3063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 Box 41"/>
          <p:cNvSpPr txBox="1">
            <a:spLocks noChangeArrowheads="1"/>
          </p:cNvSpPr>
          <p:nvPr/>
        </p:nvSpPr>
        <p:spPr bwMode="auto">
          <a:xfrm>
            <a:off x="600364" y="5781284"/>
            <a:ext cx="19896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normalna  </a:t>
            </a:r>
            <a:r>
              <a:rPr lang="sl-SI" i="1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N(a,</a:t>
            </a: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Symbol" pitchFamily="18" charset="2"/>
              </a:rPr>
              <a:t>s</a:t>
            </a:r>
            <a:r>
              <a:rPr lang="sl-SI" i="1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)</a:t>
            </a:r>
            <a:endParaRPr lang="en-GB" i="1" kern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107" name="Object 42"/>
          <p:cNvGraphicFramePr>
            <a:graphicFrameLocks noChangeAspect="1"/>
          </p:cNvGraphicFramePr>
          <p:nvPr/>
        </p:nvGraphicFramePr>
        <p:xfrm>
          <a:off x="2581275" y="5786454"/>
          <a:ext cx="9080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7" name="Equation" r:id="rId63" imgW="19078560" imgH="6489720" progId="Equation.DSMT4">
                  <p:embed/>
                </p:oleObj>
              </mc:Choice>
              <mc:Fallback>
                <p:oleObj name="Equation" r:id="rId63" imgW="19078560" imgH="648972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5786454"/>
                        <a:ext cx="9080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43"/>
          <p:cNvGraphicFramePr>
            <a:graphicFrameLocks noChangeAspect="1"/>
          </p:cNvGraphicFramePr>
          <p:nvPr/>
        </p:nvGraphicFramePr>
        <p:xfrm>
          <a:off x="3983038" y="5643578"/>
          <a:ext cx="18605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8" name="Equation" r:id="rId65" imgW="38576160" imgH="10553760" progId="Equation.DSMT4">
                  <p:embed/>
                </p:oleObj>
              </mc:Choice>
              <mc:Fallback>
                <p:oleObj name="Equation" r:id="rId65" imgW="38576160" imgH="1055376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5643578"/>
                        <a:ext cx="18605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44"/>
          <p:cNvGraphicFramePr>
            <a:graphicFrameLocks noChangeAspect="1"/>
          </p:cNvGraphicFramePr>
          <p:nvPr/>
        </p:nvGraphicFramePr>
        <p:xfrm>
          <a:off x="6227763" y="5788025"/>
          <a:ext cx="211137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9" name="Equation" r:id="rId67" imgW="4455360" imgH="4457880" progId="Equation.DSMT4">
                  <p:embed/>
                </p:oleObj>
              </mc:Choice>
              <mc:Fallback>
                <p:oleObj name="Equation" r:id="rId67" imgW="4455360" imgH="445788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788025"/>
                        <a:ext cx="211137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45"/>
          <p:cNvGraphicFramePr>
            <a:graphicFrameLocks noChangeAspect="1"/>
          </p:cNvGraphicFramePr>
          <p:nvPr/>
        </p:nvGraphicFramePr>
        <p:xfrm>
          <a:off x="7121545" y="5678488"/>
          <a:ext cx="3079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0" name="Equation" r:id="rId69" imgW="6486480" imgH="6489720" progId="Equation.DSMT4">
                  <p:embed/>
                </p:oleObj>
              </mc:Choice>
              <mc:Fallback>
                <p:oleObj name="Equation" r:id="rId69" imgW="6486480" imgH="648972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45" y="5678488"/>
                        <a:ext cx="3079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46"/>
          <p:cNvGraphicFramePr>
            <a:graphicFrameLocks noChangeAspect="1"/>
          </p:cNvGraphicFramePr>
          <p:nvPr/>
        </p:nvGraphicFramePr>
        <p:xfrm>
          <a:off x="8072462" y="5788025"/>
          <a:ext cx="230187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1" name="Equation" r:id="rId71" imgW="4861800" imgH="4457880" progId="Equation.DSMT4">
                  <p:embed/>
                </p:oleObj>
              </mc:Choice>
              <mc:Fallback>
                <p:oleObj name="Equation" r:id="rId71" imgW="4861800" imgH="445788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62" y="5788025"/>
                        <a:ext cx="230187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" name="Group 59"/>
          <p:cNvGrpSpPr>
            <a:grpSpLocks/>
          </p:cNvGrpSpPr>
          <p:nvPr/>
        </p:nvGrpSpPr>
        <p:grpSpPr bwMode="auto">
          <a:xfrm>
            <a:off x="609600" y="500042"/>
            <a:ext cx="8105804" cy="5857916"/>
            <a:chOff x="384" y="240"/>
            <a:chExt cx="5280" cy="3888"/>
          </a:xfrm>
        </p:grpSpPr>
        <p:sp>
          <p:nvSpPr>
            <p:cNvPr id="113" name="Rectangle 2"/>
            <p:cNvSpPr>
              <a:spLocks noChangeArrowheads="1"/>
            </p:cNvSpPr>
            <p:nvPr/>
          </p:nvSpPr>
          <p:spPr bwMode="auto">
            <a:xfrm>
              <a:off x="384" y="240"/>
              <a:ext cx="5280" cy="3888"/>
            </a:xfrm>
            <a:prstGeom prst="rect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4" name="Line 3"/>
            <p:cNvSpPr>
              <a:spLocks noChangeShapeType="1"/>
            </p:cNvSpPr>
            <p:nvPr/>
          </p:nvSpPr>
          <p:spPr bwMode="auto">
            <a:xfrm>
              <a:off x="384" y="480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384" y="252"/>
              <a:ext cx="5280" cy="245"/>
            </a:xfrm>
            <a:prstGeom prst="rect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kern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porazdelitev              zaloga                       gostota                   </a:t>
              </a:r>
              <a:r>
                <a:rPr lang="sl-SI" i="1" kern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E(X)        D(X)        </a:t>
              </a:r>
              <a:r>
                <a:rPr lang="sl-SI" kern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Symbol" pitchFamily="18" charset="2"/>
                </a:rPr>
                <a:t>s</a:t>
              </a:r>
              <a:r>
                <a:rPr lang="sl-SI" i="1" kern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(X)</a:t>
              </a:r>
              <a:endParaRPr lang="en-GB" i="1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384" y="960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384" y="1392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8" name="Line 49"/>
            <p:cNvSpPr>
              <a:spLocks noChangeShapeType="1"/>
            </p:cNvSpPr>
            <p:nvPr/>
          </p:nvSpPr>
          <p:spPr bwMode="auto">
            <a:xfrm>
              <a:off x="384" y="1872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9" name="Line 50"/>
            <p:cNvSpPr>
              <a:spLocks noChangeShapeType="1"/>
            </p:cNvSpPr>
            <p:nvPr/>
          </p:nvSpPr>
          <p:spPr bwMode="auto">
            <a:xfrm>
              <a:off x="384" y="2352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0" name="Line 51"/>
            <p:cNvSpPr>
              <a:spLocks noChangeShapeType="1"/>
            </p:cNvSpPr>
            <p:nvPr/>
          </p:nvSpPr>
          <p:spPr bwMode="auto">
            <a:xfrm>
              <a:off x="384" y="2400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1" name="Line 52"/>
            <p:cNvSpPr>
              <a:spLocks noChangeShapeType="1"/>
            </p:cNvSpPr>
            <p:nvPr/>
          </p:nvSpPr>
          <p:spPr bwMode="auto">
            <a:xfrm>
              <a:off x="384" y="2880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2" name="Line 53"/>
            <p:cNvSpPr>
              <a:spLocks noChangeShapeType="1"/>
            </p:cNvSpPr>
            <p:nvPr/>
          </p:nvSpPr>
          <p:spPr bwMode="auto">
            <a:xfrm>
              <a:off x="384" y="3504"/>
              <a:ext cx="528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3" name="Line 54"/>
            <p:cNvSpPr>
              <a:spLocks noChangeShapeType="1"/>
            </p:cNvSpPr>
            <p:nvPr/>
          </p:nvSpPr>
          <p:spPr bwMode="auto">
            <a:xfrm>
              <a:off x="1584" y="240"/>
              <a:ext cx="0" cy="3888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4" name="Line 55"/>
            <p:cNvSpPr>
              <a:spLocks noChangeShapeType="1"/>
            </p:cNvSpPr>
            <p:nvPr/>
          </p:nvSpPr>
          <p:spPr bwMode="auto">
            <a:xfrm>
              <a:off x="2400" y="240"/>
              <a:ext cx="0" cy="3888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5" name="Line 56"/>
            <p:cNvSpPr>
              <a:spLocks noChangeShapeType="1"/>
            </p:cNvSpPr>
            <p:nvPr/>
          </p:nvSpPr>
          <p:spPr bwMode="auto">
            <a:xfrm>
              <a:off x="3888" y="240"/>
              <a:ext cx="0" cy="3888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6" name="Line 57"/>
            <p:cNvSpPr>
              <a:spLocks noChangeShapeType="1"/>
            </p:cNvSpPr>
            <p:nvPr/>
          </p:nvSpPr>
          <p:spPr bwMode="auto">
            <a:xfrm>
              <a:off x="4416" y="240"/>
              <a:ext cx="0" cy="3888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7" name="Line 58"/>
            <p:cNvSpPr>
              <a:spLocks noChangeShapeType="1"/>
            </p:cNvSpPr>
            <p:nvPr/>
          </p:nvSpPr>
          <p:spPr bwMode="auto">
            <a:xfrm>
              <a:off x="4992" y="240"/>
              <a:ext cx="0" cy="3888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29" name="Rectangle 62"/>
          <p:cNvSpPr>
            <a:spLocks noChangeArrowheads="1"/>
          </p:cNvSpPr>
          <p:nvPr/>
        </p:nvSpPr>
        <p:spPr bwMode="auto">
          <a:xfrm rot="10800000">
            <a:off x="299746" y="858062"/>
            <a:ext cx="313179" cy="2817731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diskretne</a:t>
            </a:r>
            <a:endParaRPr lang="en-GB" kern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30" name="Rectangle 63"/>
          <p:cNvSpPr>
            <a:spLocks noChangeArrowheads="1"/>
          </p:cNvSpPr>
          <p:nvPr/>
        </p:nvSpPr>
        <p:spPr bwMode="auto">
          <a:xfrm rot="10800000">
            <a:off x="299746" y="3749246"/>
            <a:ext cx="313179" cy="2604548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zvezne</a:t>
            </a:r>
            <a:endParaRPr lang="en-GB" kern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3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8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7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8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OSNOVNI POJMI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19700" y="5761043"/>
            <a:ext cx="3602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dogodka sta nezdružljiva, če je njun produkt nemogoč dogodek: npr., da se študent hkrati ustavi in ne ustavi na prvem semaforju.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85720" y="428604"/>
            <a:ext cx="5786478" cy="6485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 dogodkih izvajamo iste operacije kot na množicah  </a:t>
            </a: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(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unija, presek,komplement...), le da jih  drugače imenujemo.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705227" y="1103299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SLOVAR</a:t>
            </a:r>
            <a:endParaRPr lang="en-GB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23850" y="1484313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element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98750" y="1484313"/>
            <a:ext cx="24495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izid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23850" y="1916113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množica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98750" y="1916113"/>
            <a:ext cx="24495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dogodek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23850" y="2643182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unija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2700338" y="2643182"/>
            <a:ext cx="244951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vsota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323850" y="3511551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presek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2698750" y="3511551"/>
            <a:ext cx="24495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produkt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323850" y="4221168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komplement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2700338" y="4221168"/>
            <a:ext cx="244951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nasprotni dogodek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23850" y="4868868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prazna množica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2698750" y="4868868"/>
            <a:ext cx="24495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nemogoč dogodek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323850" y="5300668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cela množica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2700338" y="5300668"/>
            <a:ext cx="244951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gotov dogodek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323850" y="5732468"/>
            <a:ext cx="194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tuji množici</a:t>
            </a: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2698750" y="5732468"/>
            <a:ext cx="24495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nezdružljiva dogodka</a:t>
            </a: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5219700" y="1506538"/>
            <a:ext cx="2806700" cy="279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>
                <a:solidFill>
                  <a:srgbClr val="33CC33"/>
                </a:solidFill>
                <a:latin typeface="Calibri"/>
              </a:rPr>
              <a:t>ZZZ</a:t>
            </a:r>
            <a:r>
              <a:rPr lang="sl-SI" sz="120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>
                <a:solidFill>
                  <a:srgbClr val="33CC33"/>
                </a:solidFill>
                <a:latin typeface="Calibri"/>
              </a:rPr>
              <a:t>ZZ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>
                <a:solidFill>
                  <a:srgbClr val="33CC33"/>
                </a:solidFill>
                <a:latin typeface="Calibri"/>
              </a:rPr>
              <a:t>ZZ</a:t>
            </a:r>
            <a:r>
              <a:rPr lang="sl-SI" sz="120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>
                <a:solidFill>
                  <a:srgbClr val="FF3300"/>
                </a:solidFill>
                <a:latin typeface="Calibri"/>
              </a:rPr>
              <a:t>RRR</a:t>
            </a:r>
            <a:endParaRPr lang="sl-SI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2124075" y="1672319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2124075" y="2104119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1" name="Line 51"/>
          <p:cNvSpPr>
            <a:spLocks noChangeShapeType="1"/>
          </p:cNvSpPr>
          <p:nvPr/>
        </p:nvSpPr>
        <p:spPr bwMode="auto">
          <a:xfrm>
            <a:off x="2124075" y="2859763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>
            <a:off x="2124075" y="3747182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2124075" y="4423462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2124075" y="5071162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2124075" y="5502962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2124075" y="5934762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5219700" y="2690807"/>
            <a:ext cx="3802063" cy="6485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en-US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+B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dogodek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se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študent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ustavi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prvem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ali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drugem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semaforju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ali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obeh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A+B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={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RRR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</a:t>
            </a:r>
          </a:p>
        </p:txBody>
      </p:sp>
      <p:sp>
        <p:nvSpPr>
          <p:cNvPr id="38" name="Rectangle 60"/>
          <p:cNvSpPr>
            <a:spLocks noChangeArrowheads="1"/>
          </p:cNvSpPr>
          <p:nvPr/>
        </p:nvSpPr>
        <p:spPr bwMode="auto">
          <a:xfrm>
            <a:off x="5221288" y="1916113"/>
            <a:ext cx="3800475" cy="6792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dogodek, da se študent ustavi na prvem,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   </a:t>
            </a: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pa, da se ustavi na drugem semaforju: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={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RRR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}, </a:t>
            </a: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{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RRR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</a:t>
            </a:r>
            <a:r>
              <a:rPr lang="sl-SI" sz="1400" dirty="0">
                <a:solidFill>
                  <a:srgbClr val="F79646"/>
                </a:solidFill>
                <a:latin typeface="Calibri"/>
              </a:rPr>
              <a:t>  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5233988" y="3500438"/>
            <a:ext cx="3802062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en-US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B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dogodek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se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študent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ustavi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prvem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drugem</a:t>
            </a:r>
            <a:r>
              <a: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semaforju</a:t>
            </a:r>
            <a:r>
              <a:rPr lang="sl-SI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AB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={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RRR</a:t>
            </a:r>
            <a:r>
              <a:rPr lang="sl-SI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</a:t>
            </a:r>
          </a:p>
        </p:txBody>
      </p:sp>
      <p:sp>
        <p:nvSpPr>
          <p:cNvPr id="40" name="Rectangle 66"/>
          <p:cNvSpPr>
            <a:spLocks noChangeArrowheads="1"/>
          </p:cNvSpPr>
          <p:nvPr/>
        </p:nvSpPr>
        <p:spPr bwMode="auto">
          <a:xfrm>
            <a:off x="5219700" y="5349880"/>
            <a:ext cx="2602292" cy="2791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G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={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ZZZ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</a:t>
            </a:r>
            <a:r>
              <a:rPr lang="sl-SI" sz="1200" dirty="0">
                <a:solidFill>
                  <a:srgbClr val="33CC33"/>
                </a:solidFill>
                <a:latin typeface="Calibri"/>
              </a:rPr>
              <a:t>Z</a:t>
            </a:r>
            <a:r>
              <a:rPr lang="sl-SI" sz="1200" dirty="0">
                <a:solidFill>
                  <a:srgbClr val="F79646"/>
                </a:solidFill>
                <a:latin typeface="Calibri"/>
              </a:rPr>
              <a:t>,</a:t>
            </a:r>
            <a:r>
              <a:rPr lang="sl-SI" sz="1200" dirty="0">
                <a:solidFill>
                  <a:srgbClr val="FF3300"/>
                </a:solidFill>
                <a:latin typeface="Calibri"/>
              </a:rPr>
              <a:t>RRR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</a:t>
            </a:r>
            <a:endParaRPr lang="sl-SI" sz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1" name="Rectangle 67"/>
          <p:cNvSpPr>
            <a:spLocks noChangeArrowheads="1"/>
          </p:cNvSpPr>
          <p:nvPr/>
        </p:nvSpPr>
        <p:spPr bwMode="auto">
          <a:xfrm>
            <a:off x="5219700" y="4857755"/>
            <a:ext cx="473504" cy="2791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N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∅</a:t>
            </a:r>
            <a:endParaRPr lang="sl-SI" sz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219700" y="4214818"/>
            <a:ext cx="3673475" cy="523875"/>
            <a:chOff x="5219700" y="4525963"/>
            <a:chExt cx="3673475" cy="523220"/>
          </a:xfrm>
        </p:grpSpPr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5219700" y="4525963"/>
              <a:ext cx="36734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sz="14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A</a:t>
              </a:r>
              <a:r>
                <a:rPr lang="sl-SI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 je dogodek, da se študent ne ustavi na prvem </a:t>
              </a:r>
              <a:r>
                <a:rPr lang="en-US" sz="1200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semaforju</a:t>
              </a:r>
              <a:r>
                <a:rPr lang="en-US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400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A</a:t>
              </a:r>
              <a:r>
                <a:rPr lang="sl-SI" sz="14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en-US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=</a:t>
              </a:r>
              <a:r>
                <a:rPr lang="sl-SI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{</a:t>
              </a:r>
              <a:r>
                <a:rPr lang="sl-SI" sz="1200" b="1" dirty="0">
                  <a:solidFill>
                    <a:srgbClr val="33CC33"/>
                  </a:solidFill>
                  <a:latin typeface="Calibri"/>
                </a:rPr>
                <a:t>Z</a:t>
              </a:r>
              <a:r>
                <a:rPr lang="sl-SI" sz="1200" b="1" dirty="0">
                  <a:solidFill>
                    <a:srgbClr val="FF3300"/>
                  </a:solidFill>
                  <a:latin typeface="Calibri"/>
                </a:rPr>
                <a:t>R</a:t>
              </a:r>
              <a:r>
                <a:rPr lang="sl-SI" sz="1200" b="1" dirty="0">
                  <a:solidFill>
                    <a:srgbClr val="33CC33"/>
                  </a:solidFill>
                  <a:latin typeface="Calibri"/>
                </a:rPr>
                <a:t>Z</a:t>
              </a:r>
              <a:r>
                <a:rPr lang="sl-SI" sz="1200" b="1" dirty="0">
                  <a:solidFill>
                    <a:srgbClr val="F79646"/>
                  </a:solidFill>
                  <a:latin typeface="Calibri"/>
                </a:rPr>
                <a:t>,</a:t>
              </a:r>
              <a:r>
                <a:rPr lang="sl-SI" sz="1200" b="1" dirty="0">
                  <a:solidFill>
                    <a:srgbClr val="33CC33"/>
                  </a:solidFill>
                  <a:latin typeface="Calibri"/>
                </a:rPr>
                <a:t>ZZ</a:t>
              </a:r>
              <a:r>
                <a:rPr lang="sl-SI" sz="1200" b="1" dirty="0">
                  <a:solidFill>
                    <a:srgbClr val="FF3300"/>
                  </a:solidFill>
                  <a:latin typeface="Calibri"/>
                </a:rPr>
                <a:t>R</a:t>
              </a:r>
              <a:r>
                <a:rPr lang="sl-SI" sz="1200" b="1" dirty="0">
                  <a:solidFill>
                    <a:srgbClr val="F79646"/>
                  </a:solidFill>
                  <a:latin typeface="Calibri"/>
                </a:rPr>
                <a:t>,</a:t>
              </a:r>
              <a:r>
                <a:rPr lang="sl-SI" sz="1200" b="1" dirty="0">
                  <a:solidFill>
                    <a:srgbClr val="33CC33"/>
                  </a:solidFill>
                  <a:latin typeface="Calibri"/>
                </a:rPr>
                <a:t>ZZZ</a:t>
              </a:r>
              <a:r>
                <a:rPr lang="sl-SI" sz="1200" b="1" dirty="0">
                  <a:solidFill>
                    <a:srgbClr val="F79646"/>
                  </a:solidFill>
                  <a:latin typeface="Calibri"/>
                </a:rPr>
                <a:t>,</a:t>
              </a:r>
              <a:r>
                <a:rPr lang="sl-SI" sz="1200" b="1" dirty="0">
                  <a:solidFill>
                    <a:srgbClr val="33CC33"/>
                  </a:solidFill>
                  <a:latin typeface="Calibri"/>
                </a:rPr>
                <a:t>Z</a:t>
              </a:r>
              <a:r>
                <a:rPr lang="sl-SI" sz="1200" b="1" dirty="0">
                  <a:solidFill>
                    <a:srgbClr val="FF3300"/>
                  </a:solidFill>
                  <a:latin typeface="Calibri"/>
                </a:rPr>
                <a:t>RR</a:t>
              </a:r>
              <a:r>
                <a:rPr lang="sl-SI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}.</a:t>
              </a:r>
            </a:p>
          </p:txBody>
        </p:sp>
        <p:cxnSp>
          <p:nvCxnSpPr>
            <p:cNvPr id="44" name="Straight Connector 39"/>
            <p:cNvCxnSpPr>
              <a:cxnSpLocks noChangeShapeType="1"/>
            </p:cNvCxnSpPr>
            <p:nvPr/>
          </p:nvCxnSpPr>
          <p:spPr bwMode="auto">
            <a:xfrm>
              <a:off x="5324480" y="4591058"/>
              <a:ext cx="108000" cy="1588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45" name="Straight Connector 40"/>
            <p:cNvCxnSpPr>
              <a:cxnSpLocks noChangeShapeType="1"/>
            </p:cNvCxnSpPr>
            <p:nvPr/>
          </p:nvCxnSpPr>
          <p:spPr bwMode="auto">
            <a:xfrm>
              <a:off x="5988219" y="4791083"/>
              <a:ext cx="108000" cy="1588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</p:grpSp>
      <p:sp>
        <p:nvSpPr>
          <p:cNvPr id="46" name="TextBox 45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0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OSNOVNI POJMI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85720" y="571480"/>
            <a:ext cx="8591550" cy="147732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Calibri"/>
              </a:rPr>
              <a:t>Verjetnost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funkcija, ki vsakemu dogodku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priredi število </a:t>
            </a:r>
            <a:r>
              <a:rPr lang="sl-SI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P(A)</a:t>
            </a:r>
            <a:r>
              <a:rPr lang="sl-SI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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[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sym typeface="Symbol" pitchFamily="18" charset="2"/>
              </a:rPr>
              <a:t>0,1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]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tako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,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da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velja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Symbol" pitchFamily="18" charset="2"/>
              </a:rPr>
              <a:t>:</a:t>
            </a:r>
            <a:endParaRPr lang="sl-SI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i="1" dirty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i="1" dirty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  <a:sym typeface="Symbol" pitchFamily="18" charset="2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171966" y="5291158"/>
            <a:ext cx="1828800" cy="1066800"/>
            <a:chOff x="4171966" y="5291158"/>
            <a:chExt cx="1828800" cy="1066800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4171966" y="5291158"/>
              <a:ext cx="1828800" cy="1066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sl-SI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324368" y="5443558"/>
              <a:ext cx="1096963" cy="838200"/>
              <a:chOff x="2784" y="2160"/>
              <a:chExt cx="691" cy="528"/>
            </a:xfrm>
          </p:grpSpPr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672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3264" y="2206"/>
                <a:ext cx="21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sl-SI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  <a:sym typeface="Symbol" pitchFamily="18" charset="2"/>
                  </a:rPr>
                  <a:t>B</a:t>
                </a:r>
                <a:endParaRPr lang="en-GB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4400566" y="5595958"/>
              <a:ext cx="685800" cy="609600"/>
              <a:chOff x="2832" y="2256"/>
              <a:chExt cx="432" cy="384"/>
            </a:xfrm>
          </p:grpSpPr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>
                <a:off x="2832" y="2256"/>
                <a:ext cx="432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2832" y="2398"/>
                <a:ext cx="2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en-US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  <a:sym typeface="Symbol" pitchFamily="18" charset="2"/>
                  </a:rPr>
                  <a:t>A</a:t>
                </a:r>
                <a:endParaRPr lang="en-GB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627581" y="2571744"/>
            <a:ext cx="2587625" cy="914400"/>
            <a:chOff x="4627581" y="2571744"/>
            <a:chExt cx="2587625" cy="914400"/>
          </a:xfrm>
        </p:grpSpPr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4627581" y="2571744"/>
              <a:ext cx="1522413" cy="914400"/>
              <a:chOff x="3168" y="2832"/>
              <a:chExt cx="959" cy="576"/>
            </a:xfrm>
            <a:solidFill>
              <a:srgbClr val="FFFF00"/>
            </a:solidFill>
          </p:grpSpPr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959" cy="576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3396" y="3010"/>
                <a:ext cx="214" cy="233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sl-SI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  <a:sym typeface="Symbol" pitchFamily="18" charset="2"/>
                  </a:rPr>
                  <a:t>A</a:t>
                </a:r>
                <a:endParaRPr lang="en-GB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5692794" y="2571744"/>
              <a:ext cx="1522412" cy="914400"/>
              <a:chOff x="3888" y="2832"/>
              <a:chExt cx="959" cy="576"/>
            </a:xfrm>
          </p:grpSpPr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959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  <a:alpha val="51000"/>
                </a:schemeClr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368" y="3022"/>
                <a:ext cx="211" cy="23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sl-SI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  <a:sym typeface="Symbol" pitchFamily="18" charset="2"/>
                  </a:rPr>
                  <a:t>B</a:t>
                </a:r>
                <a:endParaRPr lang="en-GB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5692794" y="2854319"/>
              <a:ext cx="490840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sl-SI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rPr>
                <a:t>AB</a:t>
              </a:r>
              <a:endParaRPr lang="en-GB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Symbol" pitchFamily="18" charset="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98954" y="3729046"/>
            <a:ext cx="1566863" cy="914400"/>
            <a:chOff x="4198954" y="3729046"/>
            <a:chExt cx="1566863" cy="914400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4198954" y="3729046"/>
              <a:ext cx="1565275" cy="914400"/>
              <a:chOff x="2688" y="1200"/>
              <a:chExt cx="986" cy="576"/>
            </a:xfrm>
          </p:grpSpPr>
          <p:sp>
            <p:nvSpPr>
              <p:cNvPr id="10" name="Rectangle 60"/>
              <p:cNvSpPr>
                <a:spLocks noChangeArrowheads="1"/>
              </p:cNvSpPr>
              <p:nvPr/>
            </p:nvSpPr>
            <p:spPr bwMode="auto">
              <a:xfrm>
                <a:off x="2688" y="1200"/>
                <a:ext cx="98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Rectangle 66"/>
              <p:cNvSpPr>
                <a:spLocks noChangeArrowheads="1"/>
              </p:cNvSpPr>
              <p:nvPr/>
            </p:nvSpPr>
            <p:spPr bwMode="auto">
              <a:xfrm>
                <a:off x="3024" y="1372"/>
                <a:ext cx="20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en-US" b="1">
                    <a:solidFill>
                      <a:prstClr val="black"/>
                    </a:solidFill>
                    <a:latin typeface="Calibri"/>
                  </a:rPr>
                  <a:t>G</a:t>
                </a:r>
                <a:endParaRPr lang="en-GB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2" name="Group 62"/>
            <p:cNvGrpSpPr>
              <a:grpSpLocks/>
            </p:cNvGrpSpPr>
            <p:nvPr/>
          </p:nvGrpSpPr>
          <p:grpSpPr bwMode="auto">
            <a:xfrm>
              <a:off x="4198954" y="3729046"/>
              <a:ext cx="1073150" cy="914400"/>
              <a:chOff x="2688" y="1200"/>
              <a:chExt cx="676" cy="576"/>
            </a:xfrm>
          </p:grpSpPr>
          <p:sp>
            <p:nvSpPr>
              <p:cNvPr id="53" name="Freeform 58"/>
              <p:cNvSpPr>
                <a:spLocks/>
              </p:cNvSpPr>
              <p:nvPr/>
            </p:nvSpPr>
            <p:spPr bwMode="auto">
              <a:xfrm>
                <a:off x="2688" y="1200"/>
                <a:ext cx="676" cy="576"/>
              </a:xfrm>
              <a:custGeom>
                <a:avLst/>
                <a:gdLst>
                  <a:gd name="T0" fmla="*/ 0 w 624"/>
                  <a:gd name="T1" fmla="*/ 0 h 480"/>
                  <a:gd name="T2" fmla="*/ 0 w 624"/>
                  <a:gd name="T3" fmla="*/ 829 h 480"/>
                  <a:gd name="T4" fmla="*/ 610 w 624"/>
                  <a:gd name="T5" fmla="*/ 829 h 480"/>
                  <a:gd name="T6" fmla="*/ 427 w 624"/>
                  <a:gd name="T7" fmla="*/ 498 h 480"/>
                  <a:gd name="T8" fmla="*/ 427 w 624"/>
                  <a:gd name="T9" fmla="*/ 250 h 480"/>
                  <a:gd name="T10" fmla="*/ 793 w 624"/>
                  <a:gd name="T11" fmla="*/ 0 h 480"/>
                  <a:gd name="T12" fmla="*/ 0 w 624"/>
                  <a:gd name="T13" fmla="*/ 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480"/>
                  <a:gd name="T23" fmla="*/ 624 w 624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480">
                    <a:moveTo>
                      <a:pt x="0" y="0"/>
                    </a:moveTo>
                    <a:lnTo>
                      <a:pt x="0" y="480"/>
                    </a:lnTo>
                    <a:lnTo>
                      <a:pt x="480" y="480"/>
                    </a:lnTo>
                    <a:lnTo>
                      <a:pt x="336" y="288"/>
                    </a:lnTo>
                    <a:lnTo>
                      <a:pt x="336" y="144"/>
                    </a:ln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Rectangle 61"/>
              <p:cNvSpPr>
                <a:spLocks noChangeArrowheads="1"/>
              </p:cNvSpPr>
              <p:nvPr/>
            </p:nvSpPr>
            <p:spPr bwMode="auto">
              <a:xfrm>
                <a:off x="2778" y="1378"/>
                <a:ext cx="2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en-US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  <a:sym typeface="Symbol" pitchFamily="18" charset="2"/>
                  </a:rPr>
                  <a:t>A</a:t>
                </a:r>
                <a:endParaRPr lang="en-GB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55" name="Group 65"/>
            <p:cNvGrpSpPr>
              <a:grpSpLocks/>
            </p:cNvGrpSpPr>
            <p:nvPr/>
          </p:nvGrpSpPr>
          <p:grpSpPr bwMode="auto">
            <a:xfrm>
              <a:off x="4775217" y="3729046"/>
              <a:ext cx="990600" cy="914400"/>
              <a:chOff x="3051" y="1200"/>
              <a:chExt cx="624" cy="576"/>
            </a:xfrm>
          </p:grpSpPr>
          <p:sp>
            <p:nvSpPr>
              <p:cNvPr id="56" name="Freeform 59"/>
              <p:cNvSpPr>
                <a:spLocks/>
              </p:cNvSpPr>
              <p:nvPr/>
            </p:nvSpPr>
            <p:spPr bwMode="auto">
              <a:xfrm>
                <a:off x="3051" y="1200"/>
                <a:ext cx="624" cy="576"/>
              </a:xfrm>
              <a:custGeom>
                <a:avLst/>
                <a:gdLst>
                  <a:gd name="T0" fmla="*/ 732 w 576"/>
                  <a:gd name="T1" fmla="*/ 0 h 480"/>
                  <a:gd name="T2" fmla="*/ 366 w 576"/>
                  <a:gd name="T3" fmla="*/ 0 h 480"/>
                  <a:gd name="T4" fmla="*/ 0 w 576"/>
                  <a:gd name="T5" fmla="*/ 250 h 480"/>
                  <a:gd name="T6" fmla="*/ 0 w 576"/>
                  <a:gd name="T7" fmla="*/ 498 h 480"/>
                  <a:gd name="T8" fmla="*/ 183 w 576"/>
                  <a:gd name="T9" fmla="*/ 829 h 480"/>
                  <a:gd name="T10" fmla="*/ 732 w 576"/>
                  <a:gd name="T11" fmla="*/ 829 h 480"/>
                  <a:gd name="T12" fmla="*/ 732 w 576"/>
                  <a:gd name="T13" fmla="*/ 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6"/>
                  <a:gd name="T22" fmla="*/ 0 h 480"/>
                  <a:gd name="T23" fmla="*/ 576 w 576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6" h="480">
                    <a:moveTo>
                      <a:pt x="576" y="0"/>
                    </a:moveTo>
                    <a:lnTo>
                      <a:pt x="288" y="0"/>
                    </a:lnTo>
                    <a:lnTo>
                      <a:pt x="0" y="144"/>
                    </a:lnTo>
                    <a:lnTo>
                      <a:pt x="0" y="288"/>
                    </a:lnTo>
                    <a:lnTo>
                      <a:pt x="144" y="480"/>
                    </a:lnTo>
                    <a:lnTo>
                      <a:pt x="576" y="480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Rectangle 63"/>
              <p:cNvSpPr>
                <a:spLocks noChangeArrowheads="1"/>
              </p:cNvSpPr>
              <p:nvPr/>
            </p:nvSpPr>
            <p:spPr bwMode="auto">
              <a:xfrm>
                <a:off x="3348" y="1378"/>
                <a:ext cx="2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:r>
                  <a:rPr lang="en-US" i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Georgia" pitchFamily="18" charset="0"/>
                    <a:sym typeface="Symbol" pitchFamily="18" charset="2"/>
                  </a:rPr>
                  <a:t>A</a:t>
                </a:r>
                <a:endParaRPr lang="en-GB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  <a:sym typeface="Symbol" pitchFamily="18" charset="2"/>
                </a:endParaRPr>
              </a:p>
            </p:txBody>
          </p:sp>
          <p:sp>
            <p:nvSpPr>
              <p:cNvPr id="58" name="Line 64"/>
              <p:cNvSpPr>
                <a:spLocks noChangeShapeType="1"/>
              </p:cNvSpPr>
              <p:nvPr/>
            </p:nvSpPr>
            <p:spPr bwMode="auto">
              <a:xfrm>
                <a:off x="3408" y="1413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l-SI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393686" y="3698880"/>
          <a:ext cx="21066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4" name="Equation" r:id="rId3" imgW="39794760" imgH="7302600" progId="Equation.DSMT4">
                  <p:embed/>
                </p:oleObj>
              </mc:Choice>
              <mc:Fallback>
                <p:oleObj name="Equation" r:id="rId3" imgW="39794760" imgH="73026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86" y="3698880"/>
                        <a:ext cx="210661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000100" y="1535101"/>
          <a:ext cx="39973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5" name="Equation" r:id="rId5" imgW="82445760" imgH="6489720" progId="Equation.DSMT4">
                  <p:embed/>
                </p:oleObj>
              </mc:Choice>
              <mc:Fallback>
                <p:oleObj name="Equation" r:id="rId5" imgW="82445760" imgH="648972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535101"/>
                        <a:ext cx="39973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1000100" y="1000108"/>
          <a:ext cx="11890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6" name="Equation" r:id="rId7" imgW="23140800" imgH="6489720" progId="Equation.DSMT4">
                  <p:embed/>
                </p:oleObj>
              </mc:Choice>
              <mc:Fallback>
                <p:oleObj name="Equation" r:id="rId7" imgW="23140800" imgH="648972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000108"/>
                        <a:ext cx="11890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500694" y="142873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 vsote nezdružljivih dogodkov je enaka vsoti njunih verjetnosti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00694" y="100010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 gotovega dogodka je 1.</a:t>
            </a:r>
          </a:p>
        </p:txBody>
      </p:sp>
      <p:graphicFrame>
        <p:nvGraphicFramePr>
          <p:cNvPr id="28677" name="Object 3"/>
          <p:cNvGraphicFramePr>
            <a:graphicFrameLocks noChangeAspect="1"/>
          </p:cNvGraphicFramePr>
          <p:nvPr/>
        </p:nvGraphicFramePr>
        <p:xfrm>
          <a:off x="5984904" y="3809992"/>
          <a:ext cx="2730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7" name="Equation" r:id="rId9" imgW="51574680" imgH="14617800" progId="Equation.DSMT4">
                  <p:embed/>
                </p:oleObj>
              </mc:Choice>
              <mc:Fallback>
                <p:oleObj name="Equation" r:id="rId9" imgW="51574680" imgH="146178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904" y="3809992"/>
                        <a:ext cx="27305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57158" y="2714620"/>
          <a:ext cx="36433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8" name="Equation" r:id="rId11" imgW="75134160" imgH="6489720" progId="Equation.DSMT4">
                  <p:embed/>
                </p:oleObj>
              </mc:Choice>
              <mc:Fallback>
                <p:oleObj name="Equation" r:id="rId11" imgW="75134160" imgH="648972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714620"/>
                        <a:ext cx="364331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85720" y="22145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Računska pravila:</a:t>
            </a:r>
          </a:p>
        </p:txBody>
      </p:sp>
      <p:graphicFrame>
        <p:nvGraphicFramePr>
          <p:cNvPr id="28679" name="Object 3"/>
          <p:cNvGraphicFramePr>
            <a:graphicFrameLocks noChangeAspect="1"/>
          </p:cNvGraphicFramePr>
          <p:nvPr/>
        </p:nvGraphicFramePr>
        <p:xfrm>
          <a:off x="411143" y="4525973"/>
          <a:ext cx="13747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9" name="Equation" r:id="rId13" imgW="25984080" imgH="6489720" progId="Equation.DSMT4">
                  <p:embed/>
                </p:oleObj>
              </mc:Choice>
              <mc:Fallback>
                <p:oleObj name="Equation" r:id="rId13" imgW="25984080" imgH="648972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43" y="4525973"/>
                        <a:ext cx="13747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3"/>
          <p:cNvGraphicFramePr>
            <a:graphicFrameLocks noChangeAspect="1"/>
          </p:cNvGraphicFramePr>
          <p:nvPr/>
        </p:nvGraphicFramePr>
        <p:xfrm>
          <a:off x="428596" y="5429264"/>
          <a:ext cx="29210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40" name="Equation" r:id="rId15" imgW="55230480" imgH="6489720" progId="Equation.DSMT4">
                  <p:embed/>
                </p:oleObj>
              </mc:Choice>
              <mc:Fallback>
                <p:oleObj name="Equation" r:id="rId15" imgW="55230480" imgH="648972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429264"/>
                        <a:ext cx="29210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3"/>
          <p:cNvGraphicFramePr>
            <a:graphicFrameLocks noChangeAspect="1"/>
          </p:cNvGraphicFramePr>
          <p:nvPr/>
        </p:nvGraphicFramePr>
        <p:xfrm>
          <a:off x="6100792" y="5572140"/>
          <a:ext cx="2686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41" name="Equation" r:id="rId17" imgW="50762160" imgH="13804920" progId="Equation.DSMT4">
                  <p:embed/>
                </p:oleObj>
              </mc:Choice>
              <mc:Fallback>
                <p:oleObj name="Equation" r:id="rId17" imgW="50762160" imgH="1380492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92" y="5572140"/>
                        <a:ext cx="26860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5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285720" y="4214818"/>
            <a:ext cx="8534400" cy="1214446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5720" y="2857496"/>
            <a:ext cx="8534400" cy="1285884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DEFINICIJE  VERJETNOSTI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57158" y="2917780"/>
            <a:ext cx="8391554" cy="1154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Naj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bo pri metu kocke A dogodek, da pade sodo število pik.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 k</a:t>
            </a:r>
            <a:r>
              <a:rPr lang="sl-SI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lasični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definicija: </a:t>
            </a:r>
            <a:r>
              <a:rPr lang="sl-SI" sz="14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P(A)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Courier New" pitchFamily="49" charset="0"/>
              </a:rPr>
              <a:t>½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Courier New" pitchFamily="49" charset="0"/>
              </a:rPr>
              <a:t>,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Courier New" pitchFamily="49" charset="0"/>
              </a:rPr>
              <a:t>ker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Courier New" pitchFamily="49" charset="0"/>
              </a:rPr>
              <a:t> je </a:t>
            </a:r>
            <a:r>
              <a:rPr lang="en-US" sz="14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cs typeface="Courier New" pitchFamily="49" charset="0"/>
              </a:rPr>
              <a:t>A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Courier New" pitchFamily="49" charset="0"/>
              </a:rPr>
              <a:t>=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{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2,4,6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</a:t>
            </a:r>
            <a:r>
              <a:rPr lang="en-US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 </a:t>
            </a:r>
            <a:r>
              <a:rPr lang="en-US" sz="14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mno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žici izidov {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1,2,3,4,5,6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}, za katere privzamemo, da so enako verjetni.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Statistična definicija: </a:t>
            </a:r>
            <a:r>
              <a:rPr lang="sl-SI" sz="14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P(A)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sl-SI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frekvenca metov s sodim številom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pik pri velikem številu metov kocke. </a:t>
            </a:r>
            <a:endParaRPr lang="en-GB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42910" y="4605350"/>
            <a:ext cx="2209800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1000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metih kovanca dobimo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700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grbov</a:t>
            </a:r>
            <a:endParaRPr lang="en-GB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452910" y="4429132"/>
            <a:ext cx="41148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1001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metu sta oba izida enako verjetna</a:t>
            </a:r>
            <a:endParaRPr lang="en-GB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452910" y="4948246"/>
            <a:ext cx="3408305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1001</a:t>
            </a: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metu je bolj verjetno, da pade grb</a:t>
            </a:r>
            <a:endParaRPr lang="en-GB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29" name="AutoShape 9"/>
          <p:cNvCxnSpPr>
            <a:cxnSpLocks noChangeShapeType="1"/>
            <a:stCxn id="26" idx="3"/>
            <a:endCxn id="27" idx="1"/>
          </p:cNvCxnSpPr>
          <p:nvPr/>
        </p:nvCxnSpPr>
        <p:spPr bwMode="auto">
          <a:xfrm flipV="1">
            <a:off x="2852710" y="4581532"/>
            <a:ext cx="1600200" cy="285756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10"/>
          <p:cNvCxnSpPr>
            <a:cxnSpLocks noChangeShapeType="1"/>
            <a:stCxn id="26" idx="3"/>
            <a:endCxn id="28" idx="1"/>
          </p:cNvCxnSpPr>
          <p:nvPr/>
        </p:nvCxnSpPr>
        <p:spPr bwMode="auto">
          <a:xfrm>
            <a:off x="2852710" y="4867288"/>
            <a:ext cx="1600200" cy="23484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233710" y="4357694"/>
            <a:ext cx="9144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klasično</a:t>
            </a:r>
            <a:endParaRPr lang="en-GB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3157510" y="5072074"/>
            <a:ext cx="13716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statistično</a:t>
            </a:r>
            <a:endParaRPr lang="en-GB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57158" y="500042"/>
            <a:ext cx="4097338" cy="1754188"/>
            <a:chOff x="204" y="164"/>
            <a:chExt cx="2581" cy="1105"/>
          </a:xfrm>
        </p:grpSpPr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204" y="164"/>
              <a:ext cx="2581" cy="110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err="1">
                  <a:solidFill>
                    <a:srgbClr val="FF3300"/>
                  </a:solidFill>
                  <a:latin typeface="Calibri"/>
                </a:rPr>
                <a:t>Klasi</a:t>
              </a:r>
              <a:r>
                <a:rPr lang="sl-SI" kern="0" dirty="0" err="1">
                  <a:solidFill>
                    <a:srgbClr val="FF3300"/>
                  </a:solidFill>
                  <a:latin typeface="Calibri"/>
                </a:rPr>
                <a:t>čna</a:t>
              </a:r>
              <a:r>
                <a:rPr lang="sl-SI" kern="0" dirty="0">
                  <a:solidFill>
                    <a:srgbClr val="FF3300"/>
                  </a:solidFill>
                  <a:latin typeface="Calibri"/>
                </a:rPr>
                <a:t> definicija verjetnosti</a:t>
              </a:r>
              <a:r>
                <a:rPr lang="sl-SI" kern="0" dirty="0">
                  <a:solidFill>
                    <a:sysClr val="windowText" lastClr="000000"/>
                  </a:solidFill>
                  <a:latin typeface="Calibri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Če ima poskus končno število enako verjetnih izidov, potem je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srgbClr val="FFFFFF"/>
                </a:solidFill>
                <a:latin typeface="Calibri"/>
              </a:endParaRPr>
            </a:p>
          </p:txBody>
        </p:sp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308" y="802"/>
            <a:ext cx="2316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6" name="Equation" r:id="rId3" imgW="69447600" imgH="12585600" progId="Equation.DSMT4">
                    <p:embed/>
                  </p:oleObj>
                </mc:Choice>
                <mc:Fallback>
                  <p:oleObj name="Equation" r:id="rId3" imgW="69447600" imgH="1258560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" y="802"/>
                          <a:ext cx="2316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4643438" y="500042"/>
            <a:ext cx="4097337" cy="2308225"/>
            <a:chOff x="2925" y="164"/>
            <a:chExt cx="2581" cy="1454"/>
          </a:xfrm>
          <a:solidFill>
            <a:srgbClr val="FFFFCC"/>
          </a:solidFill>
        </p:grpSpPr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2925" y="164"/>
              <a:ext cx="2581" cy="1454"/>
            </a:xfrm>
            <a:prstGeom prst="rect">
              <a:avLst/>
            </a:prstGeom>
            <a:grpFill/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kern="0" dirty="0">
                  <a:solidFill>
                    <a:srgbClr val="FF3300"/>
                  </a:solidFill>
                  <a:latin typeface="Calibri"/>
                </a:rPr>
                <a:t>Statistična definicija verjetnosti</a:t>
              </a:r>
              <a:r>
                <a:rPr lang="sl-SI" kern="0" dirty="0">
                  <a:solidFill>
                    <a:sysClr val="windowText" lastClr="000000"/>
                  </a:solidFill>
                  <a:latin typeface="Calibri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Frekvenca dogodka </a:t>
              </a:r>
              <a:r>
                <a:rPr lang="en-US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A</a:t>
              </a:r>
              <a:r>
                <a:rPr lang="en-US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</a:t>
              </a:r>
              <a:r>
                <a:rPr lang="sl-SI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pri </a:t>
              </a:r>
              <a:r>
                <a:rPr lang="sl-SI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n</a:t>
              </a:r>
              <a:r>
                <a:rPr lang="sl-SI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ponovitvah poskusa je </a:t>
              </a:r>
              <a:endPara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P(A</a:t>
              </a:r>
              <a:r>
                <a:rPr lang="sl-SI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)</a:t>
              </a:r>
              <a:r>
                <a:rPr lang="sl-SI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je limita frekvenc dogodka </a:t>
              </a:r>
              <a:r>
                <a:rPr lang="sl-SI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A</a:t>
              </a:r>
              <a:r>
                <a:rPr lang="sl-SI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pri </a:t>
              </a:r>
              <a:r>
                <a:rPr lang="sl-SI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 velikem </a:t>
              </a:r>
              <a:r>
                <a:rPr lang="sl-SI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številu ponovitev poskusa.</a:t>
              </a:r>
              <a:endParaRPr lang="en-GB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3251" y="802"/>
            <a:ext cx="1870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7" name="Equation" r:id="rId5" imgW="56043000" imgH="12585600" progId="Equation.DSMT4">
                    <p:embed/>
                  </p:oleObj>
                </mc:Choice>
                <mc:Fallback>
                  <p:oleObj name="Equation" r:id="rId5" imgW="56043000" imgH="1258560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1" y="802"/>
                          <a:ext cx="1870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1643042" y="5711627"/>
            <a:ext cx="6143668" cy="64633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uporabo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odlo</a:t>
            </a:r>
            <a:r>
              <a:rPr lang="sl-SI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čilna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verjetnost, 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‘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izmerjena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’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statistični definiciji.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Klasična definicija je lahko kvečjemu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dob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približek.</a:t>
            </a: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1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3" grpId="0" animBg="1"/>
      <p:bldP spid="25" grpId="0" autoUpdateAnimBg="0"/>
      <p:bldP spid="26" grpId="0" autoUpdateAnimBg="0"/>
      <p:bldP spid="27" grpId="0" autoUpdateAnimBg="0"/>
      <p:bldP spid="28" grpId="0" autoUpdateAnimBg="0"/>
      <p:bldP spid="31" grpId="0" autoUpdateAnimBg="0"/>
      <p:bldP spid="32" grpId="0" autoUpdateAnimBg="0"/>
      <p:bldP spid="3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285720" y="4786322"/>
            <a:ext cx="8534400" cy="1643074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85720" y="1514448"/>
            <a:ext cx="8534400" cy="2786082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DEFINICIJE  VERJETNOSTI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68313" y="1500174"/>
            <a:ext cx="688976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Kovanec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 premerom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cm vržemo na tla pokrita s ploščicami s stranico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10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cm. Kolikšna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verjetnost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dogodka 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da kovanec </a:t>
            </a:r>
            <a:r>
              <a:rPr lang="en-US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pade na</a:t>
            </a:r>
            <a:r>
              <a:rPr lang="en-US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stik</a:t>
            </a:r>
            <a:r>
              <a:rPr lang="en-US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dveh</a:t>
            </a:r>
            <a:r>
              <a:rPr lang="en-US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plo</a:t>
            </a:r>
            <a:r>
              <a:rPr lang="sl-SI" sz="1600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ščic</a:t>
            </a:r>
            <a:r>
              <a:rPr lang="en-US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?</a:t>
            </a:r>
            <a:endParaRPr lang="en-GB" sz="16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1077913" y="2157390"/>
            <a:ext cx="2057400" cy="1905000"/>
            <a:chOff x="864" y="1584"/>
            <a:chExt cx="1296" cy="1200"/>
          </a:xfrm>
        </p:grpSpPr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1248" y="1968"/>
              <a:ext cx="240" cy="24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864" y="1728"/>
              <a:ext cx="1296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864" y="1968"/>
              <a:ext cx="1296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864" y="2208"/>
              <a:ext cx="1296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864" y="2448"/>
              <a:ext cx="1296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864" y="2688"/>
              <a:ext cx="1296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1008" y="1584"/>
              <a:ext cx="0" cy="120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1248" y="1584"/>
              <a:ext cx="0" cy="120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1488" y="1584"/>
              <a:ext cx="0" cy="120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1728" y="1584"/>
              <a:ext cx="0" cy="120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1968" y="1584"/>
              <a:ext cx="0" cy="120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1248" y="2112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240" cy="240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3897313" y="2157390"/>
            <a:ext cx="1981200" cy="1905000"/>
            <a:chOff x="2688" y="1536"/>
            <a:chExt cx="1248" cy="1200"/>
          </a:xfrm>
        </p:grpSpPr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736" y="1536"/>
              <a:ext cx="1200" cy="12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2880" y="1680"/>
              <a:ext cx="912" cy="912"/>
            </a:xfrm>
            <a:prstGeom prst="rect">
              <a:avLst/>
            </a:prstGeom>
            <a:solidFill>
              <a:srgbClr val="FFFFCD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2688" y="1776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3648" y="2208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cxnSp>
        <p:nvCxnSpPr>
          <p:cNvPr id="56" name="AutoShape 22"/>
          <p:cNvCxnSpPr>
            <a:cxnSpLocks noChangeShapeType="1"/>
          </p:cNvCxnSpPr>
          <p:nvPr/>
        </p:nvCxnSpPr>
        <p:spPr bwMode="auto">
          <a:xfrm>
            <a:off x="2078038" y="2957490"/>
            <a:ext cx="1885950" cy="1524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6107112" y="2843190"/>
            <a:ext cx="246541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P(A)</a:t>
            </a:r>
            <a:r>
              <a:rPr lang="en-US" b="1" ker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=</a:t>
            </a:r>
            <a:r>
              <a:rPr lang="en-US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8</a:t>
            </a:r>
            <a:r>
              <a:rPr lang="en-US" kern="0" baseline="3000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en-US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/10</a:t>
            </a:r>
            <a:r>
              <a:rPr lang="en-US" kern="0" baseline="3000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2</a:t>
            </a:r>
            <a:r>
              <a:rPr lang="en-US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=0.64</a:t>
            </a: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</a:rPr>
              <a:t>=64%</a:t>
            </a:r>
            <a:endParaRPr lang="en-GB" kern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285721" y="505406"/>
            <a:ext cx="8501122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Včasih izidov ne moremo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prešteti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lahko pa jih predstavimo geometrično.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 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tem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primeru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je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klasi</a:t>
            </a:r>
            <a:r>
              <a:rPr lang="sl-SI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čna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definicija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verjetnosti </a:t>
            </a:r>
            <a:r>
              <a:rPr lang="en-US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P(A)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opredel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jena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kot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razmerje med velikostjo (dolžino, ploščino, prostornino...) množice </a:t>
            </a:r>
            <a:r>
              <a:rPr lang="sl-SI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 velikostjo množice vseh izidov.</a:t>
            </a: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357158" y="4357694"/>
            <a:ext cx="65008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Tudi </a:t>
            </a: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tem pristopu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 klasična in statistična </a:t>
            </a:r>
            <a:r>
              <a:rPr lang="sl-SI" ker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definicija </a:t>
            </a:r>
            <a:r>
              <a:rPr lang="sl-SI" kern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razlikujeta:</a:t>
            </a: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571472" y="5214950"/>
            <a:ext cx="7929618" cy="5869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Klasično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	  če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r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čas trajanja rdeče luči na semaforju, 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z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 čas trajanja zelene luči, potem je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	  verjetnost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da se voznik ustavi enaka </a:t>
            </a:r>
            <a:r>
              <a:rPr lang="sl-SI" sz="16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r/(r+z).</a:t>
            </a: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584224" y="5814446"/>
            <a:ext cx="7488238" cy="5869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Statistično: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verjetnost  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razmerje med številom ustavljanj in številom vseh voženj pri </a:t>
            </a:r>
            <a:r>
              <a:rPr lang="sl-SI" sz="16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	 dovolj  velikemu številu voženj</a:t>
            </a:r>
            <a:r>
              <a:rPr lang="sl-SI" sz="16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</a:t>
            </a:r>
            <a:endParaRPr lang="sl-SI" sz="1600" i="1" kern="0" dirty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7158" y="485776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Kolikšna je verjetnost, da se bo voznik ustavil pri nekem semaforju? </a:t>
            </a: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8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36" grpId="0" autoUpdateAnimBg="0"/>
      <p:bldP spid="57" grpId="0" autoUpdateAnimBg="0"/>
      <p:bldP spid="59" grpId="0"/>
      <p:bldP spid="60" grpId="0"/>
      <p:bldP spid="61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POGOJNA  VERJETNOST</a:t>
            </a:r>
            <a:endParaRPr lang="sl-SI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357158" y="457122"/>
            <a:ext cx="31242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POGOJNA VERJETNOST</a:t>
            </a:r>
            <a:endParaRPr lang="en-GB" sz="2000" b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436590" y="928670"/>
            <a:ext cx="80645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Voznik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se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vsak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dan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vozi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isti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poti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in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 jezi,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nekem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semaforju</a:t>
            </a:r>
            <a:r>
              <a:rPr lang="en-US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skoraj </a:t>
            </a:r>
            <a:r>
              <a:rPr lang="en-US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vsaki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 pripelje na rdečo luč. Sčasoma ugotovi, da v povprečju le enkrat na vsakih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pet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voženj pripelje na zeleno.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Ali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lahko sklepa, da je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rdeči interval štirikrat daljši 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od </a:t>
            </a:r>
            <a:r>
              <a:rPr lang="sl-SI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zelenega?</a:t>
            </a:r>
            <a:endParaRPr lang="sl-SI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28596" y="2071678"/>
            <a:ext cx="7777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 opazovanju semaforja ugotovi, da sta rdeča in zelena prižgani enako dolgo časa. Kako je potem mogoče, da vedno pripelje na rdečo?</a:t>
            </a:r>
          </a:p>
        </p:txBody>
      </p:sp>
      <p:grpSp>
        <p:nvGrpSpPr>
          <p:cNvPr id="57" name="Group 60"/>
          <p:cNvGrpSpPr>
            <a:grpSpLocks/>
          </p:cNvGrpSpPr>
          <p:nvPr/>
        </p:nvGrpSpPr>
        <p:grpSpPr bwMode="auto">
          <a:xfrm>
            <a:off x="1620838" y="2928934"/>
            <a:ext cx="5472112" cy="1295400"/>
            <a:chOff x="1021" y="1979"/>
            <a:chExt cx="3447" cy="816"/>
          </a:xfrm>
        </p:grpSpPr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3379" y="2569"/>
              <a:ext cx="318" cy="226"/>
            </a:xfrm>
            <a:prstGeom prst="rect">
              <a:avLst/>
            </a:prstGeom>
            <a:solidFill>
              <a:srgbClr val="808080"/>
            </a:solidFill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1792" y="1979"/>
              <a:ext cx="318" cy="226"/>
            </a:xfrm>
            <a:prstGeom prst="rect">
              <a:avLst/>
            </a:prstGeom>
            <a:solidFill>
              <a:srgbClr val="808080"/>
            </a:solidFill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3379" y="1979"/>
              <a:ext cx="318" cy="226"/>
            </a:xfrm>
            <a:prstGeom prst="rect">
              <a:avLst/>
            </a:prstGeom>
            <a:solidFill>
              <a:srgbClr val="808080"/>
            </a:solidFill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1792" y="2569"/>
              <a:ext cx="318" cy="226"/>
            </a:xfrm>
            <a:prstGeom prst="rect">
              <a:avLst/>
            </a:prstGeom>
            <a:solidFill>
              <a:srgbClr val="808080"/>
            </a:solidFill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1021" y="2206"/>
              <a:ext cx="3447" cy="363"/>
            </a:xfrm>
            <a:prstGeom prst="rect">
              <a:avLst/>
            </a:prstGeom>
            <a:solidFill>
              <a:srgbClr val="808080"/>
            </a:solidFill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2109" y="2200"/>
              <a:ext cx="1271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2109" y="2574"/>
              <a:ext cx="1271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3380" y="2568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3697" y="2568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3380" y="1979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3697" y="1979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1792" y="2568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2109" y="2568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1792" y="1979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2109" y="1979"/>
              <a:ext cx="0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3696" y="2568"/>
              <a:ext cx="772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3696" y="2200"/>
              <a:ext cx="772" cy="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21" y="2568"/>
              <a:ext cx="772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 flipV="1">
              <a:off x="1021" y="2200"/>
              <a:ext cx="771" cy="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77" name="Group 30"/>
            <p:cNvGrpSpPr>
              <a:grpSpLocks noChangeAspect="1"/>
            </p:cNvGrpSpPr>
            <p:nvPr/>
          </p:nvGrpSpPr>
          <p:grpSpPr bwMode="auto">
            <a:xfrm>
              <a:off x="3064" y="2596"/>
              <a:ext cx="286" cy="82"/>
              <a:chOff x="2934" y="3294"/>
              <a:chExt cx="318" cy="91"/>
            </a:xfrm>
          </p:grpSpPr>
          <p:sp>
            <p:nvSpPr>
              <p:cNvPr id="93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934" y="3294"/>
                <a:ext cx="318" cy="91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4" name="Oval 27"/>
              <p:cNvSpPr>
                <a:spLocks noChangeAspect="1" noChangeArrowheads="1"/>
              </p:cNvSpPr>
              <p:nvPr/>
            </p:nvSpPr>
            <p:spPr bwMode="auto">
              <a:xfrm>
                <a:off x="3164" y="3306"/>
                <a:ext cx="63" cy="64"/>
              </a:xfrm>
              <a:prstGeom prst="ellipse">
                <a:avLst/>
              </a:prstGeom>
              <a:solidFill>
                <a:srgbClr val="FF3300"/>
              </a:solidFill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5" name="Oval 28"/>
              <p:cNvSpPr>
                <a:spLocks noChangeAspect="1" noChangeArrowheads="1"/>
              </p:cNvSpPr>
              <p:nvPr/>
            </p:nvSpPr>
            <p:spPr bwMode="auto">
              <a:xfrm>
                <a:off x="3061" y="3306"/>
                <a:ext cx="63" cy="64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6" name="Oval 29"/>
              <p:cNvSpPr>
                <a:spLocks noChangeAspect="1" noChangeArrowheads="1"/>
              </p:cNvSpPr>
              <p:nvPr/>
            </p:nvSpPr>
            <p:spPr bwMode="auto">
              <a:xfrm>
                <a:off x="2959" y="3306"/>
                <a:ext cx="63" cy="64"/>
              </a:xfrm>
              <a:prstGeom prst="ellipse">
                <a:avLst/>
              </a:prstGeom>
              <a:solidFill>
                <a:srgbClr val="00FF00"/>
              </a:solidFill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78" name="Group 31"/>
            <p:cNvGrpSpPr>
              <a:grpSpLocks noChangeAspect="1"/>
            </p:cNvGrpSpPr>
            <p:nvPr/>
          </p:nvGrpSpPr>
          <p:grpSpPr bwMode="auto">
            <a:xfrm>
              <a:off x="1483" y="2596"/>
              <a:ext cx="286" cy="82"/>
              <a:chOff x="2934" y="3294"/>
              <a:chExt cx="318" cy="91"/>
            </a:xfrm>
          </p:grpSpPr>
          <p:sp>
            <p:nvSpPr>
              <p:cNvPr id="89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934" y="3294"/>
                <a:ext cx="318" cy="91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0" name="Oval 33"/>
              <p:cNvSpPr>
                <a:spLocks noChangeAspect="1" noChangeArrowheads="1"/>
              </p:cNvSpPr>
              <p:nvPr/>
            </p:nvSpPr>
            <p:spPr bwMode="auto">
              <a:xfrm>
                <a:off x="3164" y="3306"/>
                <a:ext cx="63" cy="64"/>
              </a:xfrm>
              <a:prstGeom prst="ellipse">
                <a:avLst/>
              </a:prstGeom>
              <a:solidFill>
                <a:srgbClr val="FF3300"/>
              </a:solidFill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1" name="Oval 34"/>
              <p:cNvSpPr>
                <a:spLocks noChangeAspect="1" noChangeArrowheads="1"/>
              </p:cNvSpPr>
              <p:nvPr/>
            </p:nvSpPr>
            <p:spPr bwMode="auto">
              <a:xfrm>
                <a:off x="3061" y="3306"/>
                <a:ext cx="63" cy="64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2" name="Oval 35"/>
              <p:cNvSpPr>
                <a:spLocks noChangeAspect="1" noChangeArrowheads="1"/>
              </p:cNvSpPr>
              <p:nvPr/>
            </p:nvSpPr>
            <p:spPr bwMode="auto">
              <a:xfrm>
                <a:off x="2959" y="3306"/>
                <a:ext cx="63" cy="64"/>
              </a:xfrm>
              <a:prstGeom prst="ellipse">
                <a:avLst/>
              </a:prstGeom>
              <a:solidFill>
                <a:srgbClr val="00FF00"/>
              </a:solidFill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79" name="Group 59"/>
            <p:cNvGrpSpPr>
              <a:grpSpLocks noChangeAspect="1"/>
            </p:cNvGrpSpPr>
            <p:nvPr/>
          </p:nvGrpSpPr>
          <p:grpSpPr bwMode="auto">
            <a:xfrm>
              <a:off x="1284" y="2417"/>
              <a:ext cx="261" cy="116"/>
              <a:chOff x="1284" y="2417"/>
              <a:chExt cx="290" cy="129"/>
            </a:xfrm>
          </p:grpSpPr>
          <p:sp>
            <p:nvSpPr>
              <p:cNvPr id="8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284" y="2417"/>
                <a:ext cx="290" cy="129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8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00" y="2417"/>
                <a:ext cx="48" cy="129"/>
              </a:xfrm>
              <a:prstGeom prst="rect">
                <a:avLst/>
              </a:prstGeom>
              <a:solidFill>
                <a:srgbClr val="D6FCFE"/>
              </a:solidFill>
              <a:ln w="254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8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45" y="2417"/>
                <a:ext cx="48" cy="129"/>
              </a:xfrm>
              <a:prstGeom prst="rect">
                <a:avLst/>
              </a:prstGeom>
              <a:solidFill>
                <a:srgbClr val="D6FCFE"/>
              </a:solidFill>
              <a:ln w="254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87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1477" y="2435"/>
                <a:ext cx="0" cy="3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88" name="Line 46"/>
              <p:cNvSpPr>
                <a:spLocks noChangeAspect="1" noChangeShapeType="1"/>
              </p:cNvSpPr>
              <p:nvPr/>
            </p:nvSpPr>
            <p:spPr bwMode="auto">
              <a:xfrm>
                <a:off x="1477" y="2449"/>
                <a:ext cx="16" cy="0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80" name="Line 48"/>
            <p:cNvSpPr>
              <a:spLocks noChangeShapeType="1"/>
            </p:cNvSpPr>
            <p:nvPr/>
          </p:nvSpPr>
          <p:spPr bwMode="auto">
            <a:xfrm>
              <a:off x="1611" y="2478"/>
              <a:ext cx="2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arrow" w="sm" len="med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1" name="Line 50"/>
            <p:cNvSpPr>
              <a:spLocks noChangeShapeType="1"/>
            </p:cNvSpPr>
            <p:nvPr/>
          </p:nvSpPr>
          <p:spPr bwMode="auto">
            <a:xfrm>
              <a:off x="1021" y="2387"/>
              <a:ext cx="344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auto">
            <a:xfrm>
              <a:off x="1940" y="1979"/>
              <a:ext cx="0" cy="81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auto">
            <a:xfrm>
              <a:off x="3540" y="1979"/>
              <a:ext cx="0" cy="81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97" name="Text Box 58"/>
          <p:cNvSpPr txBox="1">
            <a:spLocks noChangeArrowheads="1"/>
          </p:cNvSpPr>
          <p:nvPr/>
        </p:nvSpPr>
        <p:spPr bwMode="auto">
          <a:xfrm>
            <a:off x="428596" y="4643446"/>
            <a:ext cx="80645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Izkaže se, da na svoji poti </a:t>
            </a:r>
            <a:r>
              <a:rPr lang="sl-SI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pelj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mimo dveh semaforjev. Na prvega pripelje povsem naključno, mimo pa gre le pri zeleni luči.  Semaforja sta pa tako (ne)</a:t>
            </a:r>
            <a:r>
              <a:rPr lang="sl-SI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vsklajena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da se v času, ko pripelje do drugega ravno prižge rdeča luč. </a:t>
            </a:r>
          </a:p>
        </p:txBody>
      </p:sp>
      <p:sp>
        <p:nvSpPr>
          <p:cNvPr id="98" name="Text Box 61"/>
          <p:cNvSpPr txBox="1">
            <a:spLocks noChangeArrowheads="1"/>
          </p:cNvSpPr>
          <p:nvPr/>
        </p:nvSpPr>
        <p:spPr bwMode="auto">
          <a:xfrm>
            <a:off x="428596" y="5715016"/>
            <a:ext cx="7632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Izid na drugem semaforju je </a:t>
            </a:r>
            <a:r>
              <a:rPr lang="sl-SI" b="1" u="sng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pogojen</a:t>
            </a:r>
            <a:r>
              <a:rPr lang="sl-SI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z izidom na prvem semaforju.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0" y="0"/>
            <a:ext cx="2209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VERJETNOSTNI RAČUN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5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utoUpdateAnimBg="0"/>
      <p:bldP spid="55" grpId="0"/>
      <p:bldP spid="56" grpId="0"/>
      <p:bldP spid="97" grpId="0"/>
      <p:bldP spid="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2">
              <a:lumMod val="60000"/>
              <a:lumOff val="40000"/>
            </a:schemeClr>
          </a:solidFill>
          <a:prstDash val="solid"/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  <a:alpha val="50000"/>
          </a:schemeClr>
        </a:solidFill>
        <a:ln w="15875">
          <a:solidFill>
            <a:schemeClr val="accent1">
              <a:lumMod val="75000"/>
              <a:alpha val="63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sm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11283</TotalTime>
  <Words>3603</Words>
  <Application>Microsoft Office PowerPoint</Application>
  <PresentationFormat>On-screen Show (4:3)</PresentationFormat>
  <Paragraphs>512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73" baseType="lpstr">
      <vt:lpstr>Arial</vt:lpstr>
      <vt:lpstr>Euclid Symbol</vt:lpstr>
      <vt:lpstr>Comic Sans MS</vt:lpstr>
      <vt:lpstr>MT Extra</vt:lpstr>
      <vt:lpstr>Arial Unicode MS</vt:lpstr>
      <vt:lpstr>Euclid Math One</vt:lpstr>
      <vt:lpstr>Times New Roman</vt:lpstr>
      <vt:lpstr>Courier New</vt:lpstr>
      <vt:lpstr>Euclid Math Two</vt:lpstr>
      <vt:lpstr>Symbol</vt:lpstr>
      <vt:lpstr>Georgia</vt:lpstr>
      <vt:lpstr>Calibri</vt:lpstr>
      <vt:lpstr>Lucida Sans Unicode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Zala</dc:creator>
  <cp:lastModifiedBy>Zala</cp:lastModifiedBy>
  <cp:revision>877</cp:revision>
  <dcterms:created xsi:type="dcterms:W3CDTF">2006-08-16T00:00:00Z</dcterms:created>
  <dcterms:modified xsi:type="dcterms:W3CDTF">2012-12-18T19:10:48Z</dcterms:modified>
</cp:coreProperties>
</file>