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993300"/>
    <a:srgbClr val="FF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2155" autoAdjust="0"/>
    <p:restoredTop sz="94660"/>
  </p:normalViewPr>
  <p:slideViewPr>
    <p:cSldViewPr>
      <p:cViewPr varScale="1">
        <p:scale>
          <a:sx n="83" d="100"/>
          <a:sy n="83" d="100"/>
        </p:scale>
        <p:origin x="-67" y="-18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Click to edit Master text styles</a:t>
            </a:r>
          </a:p>
          <a:p>
            <a:pPr lvl="1"/>
            <a:r>
              <a:rPr lang="sl-SI" noProof="0" smtClean="0"/>
              <a:t>Second level</a:t>
            </a:r>
          </a:p>
          <a:p>
            <a:pPr lvl="2"/>
            <a:r>
              <a:rPr lang="sl-SI" noProof="0" smtClean="0"/>
              <a:t>Third level</a:t>
            </a:r>
          </a:p>
          <a:p>
            <a:pPr lvl="3"/>
            <a:r>
              <a:rPr lang="sl-SI" noProof="0" smtClean="0"/>
              <a:t>Fourth level</a:t>
            </a:r>
          </a:p>
          <a:p>
            <a:pPr lvl="4"/>
            <a:r>
              <a:rPr lang="sl-SI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B45CA00-F1BB-4167-9570-8287D2B749A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20187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F7C81-56BF-43C6-B30F-F931DC7E73E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9A23E-4457-4E44-8B69-0E2A86AC114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4638"/>
            <a:ext cx="20955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341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FEC7D-FB09-4E74-ADAF-7401337C048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solidFill>
                  <a:srgbClr val="000066"/>
                </a:solidFill>
              </a:defRPr>
            </a:lvl1pPr>
            <a:lvl2pPr>
              <a:defRPr sz="2800">
                <a:solidFill>
                  <a:srgbClr val="000066"/>
                </a:solidFill>
              </a:defRPr>
            </a:lvl2pPr>
            <a:lvl3pPr>
              <a:defRPr sz="2400">
                <a:solidFill>
                  <a:srgbClr val="000066"/>
                </a:solidFill>
              </a:defRPr>
            </a:lvl3pPr>
            <a:lvl4pPr>
              <a:defRPr>
                <a:solidFill>
                  <a:srgbClr val="000066"/>
                </a:solidFill>
              </a:defRPr>
            </a:lvl4pPr>
            <a:lvl5pPr>
              <a:defRPr>
                <a:solidFill>
                  <a:srgbClr val="00006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FB04B-641C-40CA-A0F9-FFAD0F2999D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83E60-4DCF-43D5-AFDF-94FB930C0A8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1148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066800"/>
            <a:ext cx="41148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2BB5-10DA-4C71-A164-5F1D540B251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21B98-6A7A-4DCA-BC9C-1F70B2A9865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DF2D9-A8CE-441D-B471-8A915E61A0D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B0484-D59F-4EB3-8ACA-551FA2752FD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83429-F88A-48E9-B099-748B7FA30EF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421EA-4338-42EF-99D7-E3D177A7E5C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1000" t="2000" r="1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76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90600"/>
            <a:ext cx="8763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77000"/>
            <a:ext cx="7620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FF"/>
                </a:solidFill>
              </a:defRPr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77000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FF"/>
                </a:solidFill>
              </a:defRPr>
            </a:lvl1pPr>
          </a:lstStyle>
          <a:p>
            <a:pPr>
              <a:defRPr/>
            </a:pPr>
            <a:fld id="{0402D601-AD0B-45A2-9F21-73CF32AAC87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7" name="Rectangle 6"/>
          <p:cNvSpPr/>
          <p:nvPr userDrawn="1"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800">
          <a:solidFill>
            <a:srgbClr val="000099"/>
          </a:solidFill>
          <a:latin typeface="+mn-lt"/>
          <a:ea typeface="+mn-ea"/>
          <a:cs typeface="+mn-cs"/>
        </a:defRPr>
      </a:lvl1pPr>
      <a:lvl2pPr marL="1076325" indent="-449263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400">
          <a:solidFill>
            <a:srgbClr val="000099"/>
          </a:solidFill>
          <a:latin typeface="+mn-lt"/>
        </a:defRPr>
      </a:lvl2pPr>
      <a:lvl3pPr marL="1703388" indent="-4476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3pPr>
      <a:lvl4pPr marL="2241550" indent="-3587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4pPr>
      <a:lvl5pPr marL="2649538" indent="-228600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5pPr>
      <a:lvl6pPr marL="31067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6pPr>
      <a:lvl7pPr marL="35639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7pPr>
      <a:lvl8pPr marL="40211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8pPr>
      <a:lvl9pPr marL="44783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Iskalni modeli</a:t>
            </a:r>
            <a:endParaRPr lang="sl-SI" smtClean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Boolov, ne-Boolovi modeli,</a:t>
            </a:r>
          </a:p>
          <a:p>
            <a:r>
              <a:rPr lang="en-US" smtClean="0"/>
              <a:t>operacije z množicami,</a:t>
            </a:r>
          </a:p>
          <a:p>
            <a:r>
              <a:rPr lang="en-US" smtClean="0"/>
              <a:t>osnove rangiranja,</a:t>
            </a:r>
          </a:p>
          <a:p>
            <a:r>
              <a:rPr lang="en-US" smtClean="0"/>
              <a:t>iskanje s povratno zanko.</a:t>
            </a:r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Boolovi operatorji in operacije z množicami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228600" y="2133600"/>
            <a:ext cx="8763000" cy="4267200"/>
          </a:xfrm>
        </p:spPr>
        <p:txBody>
          <a:bodyPr/>
          <a:lstStyle/>
          <a:p>
            <a:pPr algn="ctr">
              <a:buNone/>
            </a:pPr>
            <a:r>
              <a:rPr lang="en-US" smtClean="0"/>
              <a:t>Operacija množenja množic</a:t>
            </a:r>
            <a:br>
              <a:rPr lang="en-US" smtClean="0"/>
            </a:br>
            <a:r>
              <a:rPr lang="en-US" smtClean="0"/>
              <a:t>presek, </a:t>
            </a:r>
            <a:r>
              <a:rPr lang="en-US" i="1" smtClean="0"/>
              <a:t>konjunkcija</a:t>
            </a:r>
          </a:p>
          <a:p>
            <a:pPr algn="ctr"/>
            <a:endParaRPr lang="en-US" smtClean="0"/>
          </a:p>
          <a:p>
            <a:pPr algn="ctr">
              <a:buNone/>
            </a:pPr>
            <a:r>
              <a:rPr lang="en-US" smtClean="0"/>
              <a:t>iskanje IN informacije</a:t>
            </a:r>
          </a:p>
          <a:p>
            <a:pPr algn="ctr">
              <a:buNone/>
            </a:pPr>
            <a:r>
              <a:rPr lang="en-US" sz="2800" b="1" smtClean="0">
                <a:latin typeface="Courier New" pitchFamily="49" charset="0"/>
                <a:cs typeface="Courier New" pitchFamily="49" charset="0"/>
              </a:rPr>
              <a:t>{D2, D3, D6} </a:t>
            </a:r>
            <a:r>
              <a:rPr lang="en-US" sz="2800" b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 {D2, D3, D4}  {D2, D3}</a:t>
            </a:r>
            <a:endParaRPr lang="en-US" sz="2800" b="1" smtClean="0">
              <a:latin typeface="Courier New" pitchFamily="49" charset="0"/>
              <a:cs typeface="Courier New" pitchFamily="49" charset="0"/>
            </a:endParaRPr>
          </a:p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E4397-BDAE-4F95-BA39-6150538AEA32}" type="slidenum">
              <a:rPr lang="sl-SI" smtClean="0"/>
              <a:pPr/>
              <a:t>10</a:t>
            </a:fld>
            <a:endParaRPr lang="sl-SI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Boolovi operatorji in operacije z množicami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xfrm>
            <a:off x="228600" y="1600200"/>
            <a:ext cx="8763000" cy="4800600"/>
          </a:xfrm>
        </p:spPr>
        <p:txBody>
          <a:bodyPr/>
          <a:lstStyle/>
          <a:p>
            <a:pPr algn="ctr">
              <a:buNone/>
            </a:pPr>
            <a:r>
              <a:rPr lang="en-US" smtClean="0"/>
              <a:t>Operacija seštevanja množic  </a:t>
            </a:r>
            <a:br>
              <a:rPr lang="en-US" smtClean="0"/>
            </a:br>
            <a:r>
              <a:rPr lang="en-US" smtClean="0"/>
              <a:t>unija, </a:t>
            </a:r>
            <a:r>
              <a:rPr lang="en-US" i="1" smtClean="0"/>
              <a:t>disjunkcija</a:t>
            </a:r>
          </a:p>
          <a:p>
            <a:pPr algn="ctr">
              <a:buNone/>
            </a:pPr>
            <a:endParaRPr lang="en-US" smtClean="0"/>
          </a:p>
          <a:p>
            <a:pPr algn="ctr">
              <a:buNone/>
            </a:pPr>
            <a:r>
              <a:rPr lang="en-US" smtClean="0"/>
              <a:t>iskanje ALI informacije</a:t>
            </a:r>
          </a:p>
          <a:p>
            <a:pPr algn="ctr"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{D2, D3, D6} </a:t>
            </a:r>
            <a:r>
              <a:rPr lang="en-US" b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 {D2, D3, D4}</a:t>
            </a:r>
          </a:p>
          <a:p>
            <a:pPr algn="ctr"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 {D2, D3, D4, D6}</a:t>
            </a:r>
            <a:endParaRPr lang="en-US" b="1" smtClean="0">
              <a:latin typeface="Courier New" pitchFamily="49" charset="0"/>
              <a:cs typeface="Courier New" pitchFamily="49" charset="0"/>
            </a:endParaRPr>
          </a:p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9509AD-DD93-4804-9E54-15E7F25D47AB}" type="slidenum">
              <a:rPr lang="sl-SI" smtClean="0"/>
              <a:pPr/>
              <a:t>11</a:t>
            </a:fld>
            <a:endParaRPr lang="sl-SI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Boolovi operatorji in operacije z množicami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>
          <a:xfrm>
            <a:off x="228600" y="2133600"/>
            <a:ext cx="8763000" cy="4267200"/>
          </a:xfrm>
        </p:spPr>
        <p:txBody>
          <a:bodyPr/>
          <a:lstStyle/>
          <a:p>
            <a:pPr algn="ctr">
              <a:buNone/>
            </a:pPr>
            <a:r>
              <a:rPr lang="en-US" smtClean="0"/>
              <a:t>Operacija odštevanja množic  </a:t>
            </a:r>
            <a:br>
              <a:rPr lang="en-US" smtClean="0"/>
            </a:br>
            <a:r>
              <a:rPr lang="en-US" smtClean="0"/>
              <a:t>razlika, </a:t>
            </a:r>
            <a:r>
              <a:rPr lang="en-US" i="1" smtClean="0"/>
              <a:t>negacija</a:t>
            </a:r>
          </a:p>
          <a:p>
            <a:pPr algn="ctr">
              <a:buNone/>
            </a:pPr>
            <a:endParaRPr lang="en-US" smtClean="0"/>
          </a:p>
          <a:p>
            <a:pPr algn="ctr">
              <a:buNone/>
            </a:pPr>
            <a:r>
              <a:rPr lang="en-US" smtClean="0"/>
              <a:t>iskanje NE informacije</a:t>
            </a:r>
          </a:p>
          <a:p>
            <a:pPr algn="ctr"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{D2, D3, D6} </a:t>
            </a:r>
            <a:r>
              <a:rPr lang="en-US" b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 {D2, D3, D4}  {D6}</a:t>
            </a:r>
            <a:endParaRPr lang="en-US" b="1" smtClean="0">
              <a:latin typeface="Courier New" pitchFamily="49" charset="0"/>
              <a:cs typeface="Courier New" pitchFamily="49" charset="0"/>
            </a:endParaRPr>
          </a:p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120B23-E172-4DF3-AA50-6589C4DE897C}" type="slidenum">
              <a:rPr lang="sl-SI" smtClean="0"/>
              <a:pPr/>
              <a:t>12</a:t>
            </a:fld>
            <a:endParaRPr lang="sl-SI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Boolovi operatorji in operacije z množicami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228600" y="1905000"/>
            <a:ext cx="8763000" cy="4495800"/>
          </a:xfrm>
        </p:spPr>
        <p:txBody>
          <a:bodyPr/>
          <a:lstStyle/>
          <a:p>
            <a:pPr algn="ctr">
              <a:buNone/>
            </a:pPr>
            <a:r>
              <a:rPr lang="en-US" smtClean="0"/>
              <a:t>(iskanje ALI sistemi) NE informacije</a:t>
            </a:r>
          </a:p>
          <a:p>
            <a:pPr algn="ctr">
              <a:buNone/>
            </a:pPr>
            <a:r>
              <a:rPr lang="en-US" sz="2800" b="1" smtClean="0">
                <a:latin typeface="Courier New" pitchFamily="49" charset="0"/>
                <a:cs typeface="Courier New" pitchFamily="49" charset="0"/>
              </a:rPr>
              <a:t>({D2, D3, D6} </a:t>
            </a:r>
            <a:r>
              <a:rPr lang="en-US" sz="2800" b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 {D1, D3, D5})</a:t>
            </a:r>
            <a:br>
              <a:rPr lang="en-US" sz="2800" b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</a:br>
            <a:r>
              <a:rPr lang="en-US" sz="2800" b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 {D2, D3, D4}  </a:t>
            </a:r>
          </a:p>
          <a:p>
            <a:pPr algn="ctr">
              <a:buNone/>
            </a:pPr>
            <a:endParaRPr lang="en-US" sz="2800" b="1" smtClean="0">
              <a:latin typeface="Courier New" pitchFamily="49" charset="0"/>
              <a:cs typeface="Courier New" pitchFamily="49" charset="0"/>
              <a:sym typeface="Symbol" pitchFamily="18" charset="2"/>
            </a:endParaRPr>
          </a:p>
          <a:p>
            <a:pPr algn="ctr">
              <a:buNone/>
            </a:pPr>
            <a:r>
              <a:rPr lang="en-US" sz="2800" b="1" smtClean="0">
                <a:latin typeface="Courier New" pitchFamily="49" charset="0"/>
                <a:cs typeface="Courier New" pitchFamily="49" charset="0"/>
              </a:rPr>
              <a:t>{D1, D2, D3, D5, D6} </a:t>
            </a:r>
            <a:r>
              <a:rPr lang="en-US" sz="2800" b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 {D2, D3, D4} </a:t>
            </a:r>
          </a:p>
          <a:p>
            <a:pPr algn="ctr">
              <a:buNone/>
            </a:pPr>
            <a:r>
              <a:rPr lang="en-US" sz="2800" b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 {D1, D5, D6}</a:t>
            </a:r>
            <a:endParaRPr lang="en-US" sz="2800" b="1" smtClean="0">
              <a:latin typeface="Courier New" pitchFamily="49" charset="0"/>
              <a:cs typeface="Courier New" pitchFamily="49" charset="0"/>
            </a:endParaRPr>
          </a:p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72341C-8FE7-4A8B-873E-6AB2A406CB37}" type="slidenum">
              <a:rPr lang="sl-SI" smtClean="0"/>
              <a:pPr/>
              <a:t>13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Kritike Boolovega modela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</p:spPr>
        <p:txBody>
          <a:bodyPr/>
          <a:lstStyle/>
          <a:p>
            <a:pPr>
              <a:buNone/>
            </a:pPr>
            <a:r>
              <a:rPr lang="en-US" smtClean="0"/>
              <a:t>Zapletena sintaksa iskalne zahteve:</a:t>
            </a:r>
          </a:p>
          <a:p>
            <a:r>
              <a:rPr lang="en-US" smtClean="0"/>
              <a:t>Operatorja IN in ALI imata v Boolovi algebri drugačen pomen, kot v naravnem jeziku.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DBD4E9-6711-4563-8B46-3990258FD00E}" type="slidenum">
              <a:rPr lang="sl-SI" smtClean="0"/>
              <a:pPr/>
              <a:t>14</a:t>
            </a:fld>
            <a:endParaRPr lang="sl-SI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95288" y="34290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+mn-lt"/>
              </a:rPr>
              <a:t>Z operatorjem IN v naravnem jeziku seštevamo, v logiki pa množimo množice.</a:t>
            </a:r>
            <a:endParaRPr lang="en-US" sz="24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95288" y="4800600"/>
            <a:ext cx="838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+mn-lt"/>
              </a:rPr>
              <a:t>Z operatorjem ALI v naravnem jeziku izbiramo med možnostmi, v logiki pa seštevamo množice.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utoUpdateAnimBg="0"/>
      <p:bldP spid="3072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Kritike Boolovega modela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228600" y="2362200"/>
            <a:ext cx="8763000" cy="4038600"/>
          </a:xfrm>
        </p:spPr>
        <p:txBody>
          <a:bodyPr/>
          <a:lstStyle/>
          <a:p>
            <a:pPr>
              <a:buNone/>
            </a:pPr>
            <a:r>
              <a:rPr lang="en-US" smtClean="0"/>
              <a:t>Binarno razumevanje relevantnosti:</a:t>
            </a:r>
          </a:p>
          <a:p>
            <a:r>
              <a:rPr lang="en-US" smtClean="0"/>
              <a:t>Boolov model dokumente v zbirki razvrsti v jasno omejeni množici relevantnih in nerelevantnih dokumentov.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B7F737-1CC3-4667-8461-D644A880EFE0}" type="slidenum">
              <a:rPr lang="sl-SI" smtClean="0"/>
              <a:pPr/>
              <a:t>15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Kritike Boolovega modela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u="sng" smtClean="0"/>
              <a:t>Binarno razumevanje relevantnosti</a:t>
            </a:r>
            <a:r>
              <a:rPr lang="en-US" smtClean="0"/>
              <a:t>: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15553C-3EC3-410A-A134-4C05887076A6}" type="slidenum">
              <a:rPr lang="sl-SI" smtClean="0"/>
              <a:pPr/>
              <a:t>16</a:t>
            </a:fld>
            <a:endParaRPr lang="sl-SI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04800" y="1916113"/>
            <a:ext cx="8534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+mn-lt"/>
              </a:rPr>
              <a:t>Iskalna zahteva 	</a:t>
            </a:r>
            <a:r>
              <a:rPr lang="en-US" sz="32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b1 IN b2 IN b3 IN b4</a:t>
            </a:r>
            <a:endParaRPr lang="en-US" sz="320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04800" y="2525713"/>
            <a:ext cx="8534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+mn-lt"/>
              </a:rPr>
              <a:t>Enako slab (in nepoiskan) bo dokument, ki vsebuje tri vsebinske elemente, kot tisti, ki ne vsebuje nobenega.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04800" y="4365625"/>
            <a:ext cx="861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+mn-lt"/>
              </a:rPr>
              <a:t>Iskalna zahteva 	</a:t>
            </a:r>
            <a:r>
              <a:rPr lang="en-US" sz="32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b1 ALI b2 ALI b3 ALI b4</a:t>
            </a:r>
            <a:endParaRPr lang="en-US" sz="320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304800" y="5157788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+mn-lt"/>
              </a:rPr>
              <a:t>Enako dober (in poiskan) bo dokument, ki vsebuje en vsebinski element, kot tisti, ki vsebuje štiri.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utoUpdateAnimBg="0"/>
      <p:bldP spid="32773" grpId="0" autoUpdateAnimBg="0"/>
      <p:bldP spid="32774" grpId="0" autoUpdateAnimBg="0"/>
      <p:bldP spid="3277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Kritike Boolovega modela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>
          <a:xfrm>
            <a:off x="228600" y="2362200"/>
            <a:ext cx="8763000" cy="4038600"/>
          </a:xfrm>
        </p:spPr>
        <p:txBody>
          <a:bodyPr/>
          <a:lstStyle/>
          <a:p>
            <a:r>
              <a:rPr lang="en-US" smtClean="0"/>
              <a:t>Relevantnost ni binarna, ampak zvezna lastnost dokumenta.</a:t>
            </a:r>
          </a:p>
          <a:p>
            <a:r>
              <a:rPr lang="en-US" smtClean="0"/>
              <a:t>Dokument je lahko </a:t>
            </a:r>
            <a:r>
              <a:rPr lang="en-US" u="sng" smtClean="0"/>
              <a:t>bolj ali manj relevanten</a:t>
            </a:r>
            <a:r>
              <a:rPr lang="en-US" smtClean="0"/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7ED6DC-BEF4-433B-B51D-00612E77FA13}" type="slidenum">
              <a:rPr lang="sl-SI" smtClean="0"/>
              <a:pPr/>
              <a:t>17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Ne-Boolovi iskalni modeli</a:t>
            </a:r>
            <a:r>
              <a:rPr lang="sl-SI" sz="3200" smtClean="0"/>
              <a:t>:</a:t>
            </a:r>
            <a:r>
              <a:rPr lang="en-US" sz="3200" smtClean="0"/>
              <a:t> Iskanje z rangiranjem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228600" y="1600200"/>
            <a:ext cx="8763000" cy="4800600"/>
          </a:xfrm>
        </p:spPr>
        <p:txBody>
          <a:bodyPr/>
          <a:lstStyle/>
          <a:p>
            <a:pPr>
              <a:buNone/>
            </a:pPr>
            <a:r>
              <a:rPr lang="en-US" smtClean="0"/>
              <a:t>Osnovni predpostavki:</a:t>
            </a:r>
          </a:p>
          <a:p>
            <a:r>
              <a:rPr lang="en-US" smtClean="0"/>
              <a:t>med dokumenti, ki ustrezajo iskalni zahtevi, so nekateri ustreznejši od drugih,</a:t>
            </a:r>
          </a:p>
          <a:p>
            <a:r>
              <a:rPr lang="en-US" smtClean="0"/>
              <a:t>med dokumenti, ki ne vsebujejo vseh zahtevanih elementov opisa vsebine, so nekateri dovolj relevantni, da jih je vredno ponuditi iskalcu.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2783BF-F242-47E3-82AA-0682099E3E65}" type="slidenum">
              <a:rPr lang="sl-SI" smtClean="0"/>
              <a:pPr/>
              <a:t>18</a:t>
            </a:fld>
            <a:endParaRPr lang="sl-SI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Ne-Boolovi iskalni modeli</a:t>
            </a:r>
            <a:r>
              <a:rPr lang="sl-SI" sz="3200" smtClean="0"/>
              <a:t>:</a:t>
            </a:r>
            <a:r>
              <a:rPr lang="en-US" sz="3200" smtClean="0"/>
              <a:t> Iskanje z rangiranjem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</p:spPr>
        <p:txBody>
          <a:bodyPr/>
          <a:lstStyle/>
          <a:p>
            <a:pPr>
              <a:buNone/>
            </a:pPr>
            <a:r>
              <a:rPr lang="en-US" smtClean="0"/>
              <a:t>Relevantnost dokumentov je mogoče meriti, torej:</a:t>
            </a:r>
          </a:p>
          <a:p>
            <a:r>
              <a:rPr lang="en-US" smtClean="0"/>
              <a:t>je mogoče iskalcu ponuditi najprej najrelevantnejši dokument, potem pa ostale po padajoči relevantnosti;</a:t>
            </a:r>
          </a:p>
          <a:p>
            <a:r>
              <a:rPr lang="en-US" smtClean="0"/>
              <a:t>iskalec pregleduje dokumente po padajoči relevantnosti;</a:t>
            </a:r>
          </a:p>
          <a:p>
            <a:r>
              <a:rPr lang="en-US" smtClean="0"/>
              <a:t>iskalec se sam odloči, kdaj bo nehal pregledovati, verjetno, ko relevantnost pade pod znosno mejo.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18EB72-0FB3-4E74-88CC-5D3A6CBAD69B}" type="slidenum">
              <a:rPr lang="sl-SI" smtClean="0"/>
              <a:pPr/>
              <a:t>19</a:t>
            </a:fld>
            <a:endParaRPr 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Iskanje (uvod)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763000" cy="5105400"/>
          </a:xfrm>
        </p:spPr>
        <p:txBody>
          <a:bodyPr/>
          <a:lstStyle/>
          <a:p>
            <a:r>
              <a:rPr lang="en-US" smtClean="0"/>
              <a:t>Iskanje - preurejanje množice dokumentov v zbirki na podmnožici poiskanih in nepoiskanih dokumentov.</a:t>
            </a:r>
          </a:p>
          <a:p>
            <a:r>
              <a:rPr lang="en-US" smtClean="0"/>
              <a:t>Postopki pri iskanju:</a:t>
            </a:r>
          </a:p>
          <a:p>
            <a:pPr lvl="1"/>
            <a:r>
              <a:rPr lang="en-US" smtClean="0"/>
              <a:t>interpretacija iskalne zahteve,</a:t>
            </a:r>
          </a:p>
          <a:p>
            <a:pPr lvl="1"/>
            <a:r>
              <a:rPr lang="en-US" smtClean="0"/>
              <a:t>primerjanje dokumentov z iskalno zahtevo,</a:t>
            </a:r>
          </a:p>
          <a:p>
            <a:pPr lvl="1"/>
            <a:r>
              <a:rPr lang="en-US" smtClean="0"/>
              <a:t>razvrščanje poiskanih dokumentov.</a:t>
            </a:r>
          </a:p>
          <a:p>
            <a:r>
              <a:rPr lang="en-US" smtClean="0"/>
              <a:t>Vsi postopki pri iskanju so odvisni od iskalnega modela in od uporabljene funkcije podobnosti.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CE6E2F-DECF-4BA5-A69D-8384D39D7951}" type="slidenum">
              <a:rPr lang="sl-SI" smtClean="0"/>
              <a:pPr/>
              <a:t>2</a:t>
            </a:fld>
            <a:endParaRPr lang="sl-SI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Iskanje z rangiranjem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228600" y="2057400"/>
            <a:ext cx="8763000" cy="4343400"/>
          </a:xfrm>
        </p:spPr>
        <p:txBody>
          <a:bodyPr/>
          <a:lstStyle/>
          <a:p>
            <a:r>
              <a:rPr lang="en-US" smtClean="0"/>
              <a:t>Boolov model vse dokumente razdeli na dve podmnožici.</a:t>
            </a:r>
          </a:p>
          <a:p>
            <a:r>
              <a:rPr lang="en-US" smtClean="0"/>
              <a:t>Ne-Boolovo iskanje z rangiranjem razvrsti (rangira) vse dokumente v zbirki po padajoči relevantnosti.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DE5A7A-407C-4AA6-AD6B-61A8C110A60A}" type="slidenum">
              <a:rPr lang="sl-SI" smtClean="0"/>
              <a:pPr/>
              <a:t>20</a:t>
            </a:fld>
            <a:endParaRPr lang="sl-SI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Iskanje z rangiranjem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>
          <a:xfrm>
            <a:off x="228600" y="1676400"/>
            <a:ext cx="8763000" cy="4724400"/>
          </a:xfrm>
        </p:spPr>
        <p:txBody>
          <a:bodyPr/>
          <a:lstStyle/>
          <a:p>
            <a:pPr>
              <a:buNone/>
            </a:pPr>
            <a:r>
              <a:rPr lang="en-US" smtClean="0"/>
              <a:t>Lastnosti iskalne zahteve:</a:t>
            </a:r>
          </a:p>
          <a:p>
            <a:r>
              <a:rPr lang="en-US" smtClean="0"/>
              <a:t>Iskalna zahteva je nestrukturirana - ne vsebuje Boolovih operatorjev.</a:t>
            </a:r>
          </a:p>
          <a:p>
            <a:r>
              <a:rPr lang="en-US" smtClean="0"/>
              <a:t>Iskalna zahteva je vprašanje ali niz vprašanj v naravnem jeziku.</a:t>
            </a:r>
          </a:p>
          <a:p>
            <a:r>
              <a:rPr lang="en-US" smtClean="0"/>
              <a:t>Iskalna zahteva je lahko tudi dokument - v tem primeru ne-Boolovo iskanje poišče temu najbolj podobne dokumente.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75EE5A-16F3-416C-83E8-B9FFA832A9B2}" type="slidenum">
              <a:rPr lang="sl-SI" smtClean="0"/>
              <a:pPr/>
              <a:t>21</a:t>
            </a:fld>
            <a:endParaRPr lang="sl-SI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Iskanje z rangiranjem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mtClean="0"/>
              <a:t>Lastnosti iskalne zahteve:</a:t>
            </a:r>
          </a:p>
          <a:p>
            <a:r>
              <a:rPr lang="sl-SI" smtClean="0"/>
              <a:t>Iskalni algoritmi obravnavajo iskalno zahtevo enako, kot dokumente, ko so bili vključeni v zbirko.</a:t>
            </a:r>
          </a:p>
          <a:p>
            <a:r>
              <a:rPr lang="sl-SI" smtClean="0"/>
              <a:t>Na iskalni zahtevi so uporabljeni vsi koraki avtomatskega indeksiranja.</a:t>
            </a:r>
          </a:p>
          <a:p>
            <a:r>
              <a:rPr lang="en-US" smtClean="0"/>
              <a:t>Pri iskanju sodelujejo vse besede (njihovi krni) iz iskalne zahteve, razen blokiranih.</a:t>
            </a:r>
          </a:p>
          <a:p>
            <a:r>
              <a:rPr lang="en-US" smtClean="0"/>
              <a:t>Tudi če iskalna zahteva vsebuje zatipkano besedo, iskanje da nek uporaben rezultat.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66CB31-1E44-4097-9F74-7A454844ECF8}" type="slidenum">
              <a:rPr lang="sl-SI" smtClean="0"/>
              <a:pPr/>
              <a:t>22</a:t>
            </a:fld>
            <a:endParaRPr lang="sl-SI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Iskanje z rangiranjem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</p:spPr>
        <p:txBody>
          <a:bodyPr/>
          <a:lstStyle/>
          <a:p>
            <a:r>
              <a:rPr lang="en-US" smtClean="0"/>
              <a:t>Načeloma je iskanje z rangiranjem neodvisno od načina opisovanja vsebine dokumentov</a:t>
            </a:r>
            <a:r>
              <a:rPr lang="sl-SI" smtClean="0"/>
              <a:t>,</a:t>
            </a:r>
            <a:endParaRPr lang="en-US" smtClean="0"/>
          </a:p>
          <a:p>
            <a:r>
              <a:rPr lang="sl-SI" smtClean="0"/>
              <a:t>vendar pa z</a:t>
            </a:r>
            <a:r>
              <a:rPr lang="en-US" smtClean="0"/>
              <a:t>a dobro rangiranje potrebujemo čimveč besed v iskalni zahtevi in v vsebinskem opisu dokumenta</a:t>
            </a:r>
            <a:r>
              <a:rPr lang="sl-SI" smtClean="0"/>
              <a:t>,</a:t>
            </a:r>
          </a:p>
          <a:p>
            <a:r>
              <a:rPr lang="sl-SI" smtClean="0"/>
              <a:t>z</a:t>
            </a:r>
            <a:r>
              <a:rPr lang="en-US" smtClean="0"/>
              <a:t>ato je iskanje z rangiranjem najbolj učinkovito pri avtomatsko indeksiranih dokumentih in iskalnih zahtevah v naravnem jeziku.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05B746-D2FF-454F-8831-10B5C878F393}" type="slidenum">
              <a:rPr lang="sl-SI" smtClean="0"/>
              <a:pPr/>
              <a:t>23</a:t>
            </a:fld>
            <a:endParaRPr lang="sl-SI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Iskanje z rangiranjem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</p:spPr>
        <p:txBody>
          <a:bodyPr/>
          <a:lstStyle/>
          <a:p>
            <a:pPr>
              <a:buNone/>
            </a:pPr>
            <a:r>
              <a:rPr lang="en-US" smtClean="0"/>
              <a:t>Formalna predstavitev modela:</a:t>
            </a:r>
          </a:p>
          <a:p>
            <a:r>
              <a:rPr lang="en-US" smtClean="0"/>
              <a:t>V zbirki je </a:t>
            </a:r>
            <a:r>
              <a:rPr lang="en-US" i="1" smtClean="0"/>
              <a:t>n</a:t>
            </a:r>
            <a:r>
              <a:rPr lang="en-US" smtClean="0"/>
              <a:t> različnih besed.</a:t>
            </a:r>
          </a:p>
          <a:p>
            <a:r>
              <a:rPr lang="en-US" smtClean="0"/>
              <a:t>Vsak dokument je vektor z n elementi</a:t>
            </a:r>
            <a:br>
              <a:rPr lang="en-US" smtClean="0"/>
            </a:br>
            <a:r>
              <a:rPr lang="en-US" b="1" smtClean="0">
                <a:latin typeface="Courier New" pitchFamily="49" charset="0"/>
                <a:cs typeface="Courier New" pitchFamily="49" charset="0"/>
              </a:rPr>
              <a:t>(b1, b2, b3,…, bn)</a:t>
            </a:r>
          </a:p>
          <a:p>
            <a:pPr>
              <a:buNone/>
            </a:pPr>
            <a:r>
              <a:rPr lang="en-US" smtClean="0"/>
              <a:t>	 b</a:t>
            </a:r>
            <a:r>
              <a:rPr lang="en-US" i="1" baseline="-25000" smtClean="0"/>
              <a:t>i</a:t>
            </a:r>
            <a:r>
              <a:rPr lang="en-US" smtClean="0"/>
              <a:t> = 1, če je </a:t>
            </a:r>
            <a:r>
              <a:rPr lang="en-US" i="1" smtClean="0"/>
              <a:t>i</a:t>
            </a:r>
            <a:r>
              <a:rPr lang="en-US" smtClean="0"/>
              <a:t>-ta beseda v dokumentu</a:t>
            </a:r>
          </a:p>
          <a:p>
            <a:pPr>
              <a:buNone/>
            </a:pPr>
            <a:r>
              <a:rPr lang="en-US" smtClean="0"/>
              <a:t>	 b</a:t>
            </a:r>
            <a:r>
              <a:rPr lang="en-US" i="1" baseline="-25000" smtClean="0"/>
              <a:t>i</a:t>
            </a:r>
            <a:r>
              <a:rPr lang="en-US" smtClean="0"/>
              <a:t> = 0, če </a:t>
            </a:r>
            <a:r>
              <a:rPr lang="en-US" i="1" smtClean="0"/>
              <a:t>i</a:t>
            </a:r>
            <a:r>
              <a:rPr lang="en-US" smtClean="0"/>
              <a:t>-te besede ni dokumentu</a:t>
            </a:r>
          </a:p>
          <a:p>
            <a:r>
              <a:rPr lang="en-US" smtClean="0"/>
              <a:t>Enaka predstavitev velja tudi za iskalno zahtevo.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E47784-C594-48A7-8D21-5AB776BCEC27}" type="slidenum">
              <a:rPr lang="sl-SI" smtClean="0"/>
              <a:pPr/>
              <a:t>24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Iskanje z rangiranjem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>
          <a:xfrm>
            <a:off x="228600" y="990600"/>
            <a:ext cx="8763000" cy="2133600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Krni v zbirki: </a:t>
            </a:r>
            <a:br>
              <a:rPr lang="en-US" smtClean="0"/>
            </a:br>
            <a:r>
              <a:rPr lang="en-US"/>
              <a:t>človek </a:t>
            </a:r>
            <a:r>
              <a:rPr lang="en-US"/>
              <a:t>faktor </a:t>
            </a:r>
            <a:r>
              <a:rPr lang="en-US" smtClean="0"/>
              <a:t>informac</a:t>
            </a:r>
            <a:r>
              <a:rPr lang="sl-SI" smtClean="0"/>
              <a:t> </a:t>
            </a:r>
            <a:r>
              <a:rPr lang="en-US" smtClean="0"/>
              <a:t>iskan</a:t>
            </a:r>
            <a:r>
              <a:rPr lang="sl-SI" smtClean="0"/>
              <a:t> </a:t>
            </a:r>
            <a:r>
              <a:rPr lang="en-US" smtClean="0"/>
              <a:t>operac </a:t>
            </a:r>
            <a:r>
              <a:rPr lang="en-US" smtClean="0"/>
              <a:t>pomoč sistem</a:t>
            </a:r>
            <a:r>
              <a:rPr lang="sl-SI" smtClean="0"/>
              <a:t/>
            </a:r>
            <a:br>
              <a:rPr lang="sl-SI" smtClean="0"/>
            </a:br>
            <a:r>
              <a:rPr lang="sl-SI" sz="1200" smtClean="0"/>
              <a:t>(	1	  2	              3	                      4		5	     6	           7               )</a:t>
            </a:r>
            <a:endParaRPr lang="en-US" smtClean="0"/>
          </a:p>
          <a:p>
            <a:r>
              <a:rPr lang="en-US" smtClean="0"/>
              <a:t>Iskalna zahteva</a:t>
            </a:r>
            <a:r>
              <a:rPr lang="en-US" smtClean="0"/>
              <a:t>: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Človeški faktorji v sistemih za iskanje informacij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993541-695D-4C77-951F-E964EB033824}" type="slidenum">
              <a:rPr lang="sl-SI" smtClean="0"/>
              <a:pPr/>
              <a:t>25</a:t>
            </a:fld>
            <a:endParaRPr lang="sl-SI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888203"/>
              </p:ext>
            </p:extLst>
          </p:nvPr>
        </p:nvGraphicFramePr>
        <p:xfrm>
          <a:off x="990600" y="3032760"/>
          <a:ext cx="7086600" cy="32918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285999"/>
                <a:gridCol w="4800601"/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2400" b="0" smtClean="0"/>
                        <a:t>iskalna zahteva</a:t>
                      </a:r>
                    </a:p>
                    <a:p>
                      <a:r>
                        <a:rPr lang="sl-SI" sz="2400" b="0" smtClean="0"/>
                        <a:t>vektor</a:t>
                      </a:r>
                      <a:endParaRPr lang="sl-SI" sz="2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b="0" smtClean="0"/>
                        <a:t>človek faktor sistem iskan informac</a:t>
                      </a:r>
                    </a:p>
                    <a:p>
                      <a:r>
                        <a:rPr lang="sl-SI" sz="2400" b="0" smtClean="0"/>
                        <a:t>( 1  1  1  1  0  0  1 )</a:t>
                      </a:r>
                      <a:endParaRPr lang="sl-SI" sz="2400" b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400" smtClean="0"/>
                        <a:t>dokument 1</a:t>
                      </a:r>
                    </a:p>
                    <a:p>
                      <a:r>
                        <a:rPr lang="sl-SI" sz="2400" smtClean="0"/>
                        <a:t>vektor</a:t>
                      </a:r>
                      <a:endParaRPr lang="sl-SI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smtClean="0"/>
                        <a:t>vseb človek faktor informac iskan</a:t>
                      </a:r>
                    </a:p>
                    <a:p>
                      <a:r>
                        <a:rPr lang="sl-SI" sz="2400" smtClean="0"/>
                        <a:t>( 1  1</a:t>
                      </a:r>
                      <a:r>
                        <a:rPr lang="sl-SI" sz="2400" baseline="0" smtClean="0"/>
                        <a:t>  1  1  0  0  0 )</a:t>
                      </a:r>
                      <a:endParaRPr lang="sl-SI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400" smtClean="0"/>
                        <a:t>dokument 2</a:t>
                      </a:r>
                    </a:p>
                    <a:p>
                      <a:r>
                        <a:rPr lang="sl-SI" sz="2400" smtClean="0"/>
                        <a:t>vektor</a:t>
                      </a:r>
                      <a:endParaRPr lang="sl-SI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smtClean="0"/>
                        <a:t>vseb človek faktor pomoč sistem</a:t>
                      </a:r>
                    </a:p>
                    <a:p>
                      <a:r>
                        <a:rPr lang="sl-SI" sz="2400" smtClean="0"/>
                        <a:t>(</a:t>
                      </a:r>
                      <a:r>
                        <a:rPr lang="sl-SI" sz="2400" baseline="0" smtClean="0"/>
                        <a:t> 1  1  0  0  0  1  1 )</a:t>
                      </a:r>
                      <a:endParaRPr lang="sl-SI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400" smtClean="0"/>
                        <a:t>dokument 3</a:t>
                      </a:r>
                    </a:p>
                    <a:p>
                      <a:r>
                        <a:rPr lang="sl-SI" sz="2400" smtClean="0"/>
                        <a:t>vektor</a:t>
                      </a:r>
                      <a:endParaRPr lang="sl-SI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smtClean="0"/>
                        <a:t>vseb faktor operac sistem</a:t>
                      </a:r>
                    </a:p>
                    <a:p>
                      <a:r>
                        <a:rPr lang="sl-SI" sz="2400" smtClean="0"/>
                        <a:t>( 0  1  0  0  1  0</a:t>
                      </a:r>
                      <a:r>
                        <a:rPr lang="sl-SI" sz="2400" baseline="0" smtClean="0"/>
                        <a:t>  1 )</a:t>
                      </a:r>
                      <a:endParaRPr lang="sl-SI" sz="24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533400"/>
          </a:xfrm>
        </p:spPr>
        <p:txBody>
          <a:bodyPr/>
          <a:lstStyle/>
          <a:p>
            <a:r>
              <a:rPr lang="en-US" smtClean="0"/>
              <a:t>Iskanje z rangiranjem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763000" cy="2362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mtClean="0"/>
              <a:t>Rangiranje z enostavnim primerjanjem:</a:t>
            </a:r>
          </a:p>
          <a:p>
            <a:pPr lvl="1"/>
            <a:r>
              <a:rPr lang="en-US" smtClean="0"/>
              <a:t>prisotnost besed je predstavljena z binarnimi vrednostmi {0, 1},</a:t>
            </a:r>
          </a:p>
          <a:p>
            <a:pPr lvl="1"/>
            <a:r>
              <a:rPr lang="en-US" smtClean="0"/>
              <a:t>ocena relevantnosti dokumenta nastane z enostavnim štetjem besed, skupnih iskalni zahtevi in dokumentu.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B57BAC-6825-4A7B-9D10-253E2B6AFB8E}" type="slidenum">
              <a:rPr lang="sl-SI" smtClean="0"/>
              <a:pPr/>
              <a:t>26</a:t>
            </a:fld>
            <a:endParaRPr lang="sl-SI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803178"/>
              </p:ext>
            </p:extLst>
          </p:nvPr>
        </p:nvGraphicFramePr>
        <p:xfrm>
          <a:off x="1219200" y="3048001"/>
          <a:ext cx="6553200" cy="3276599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184400"/>
                <a:gridCol w="2976245"/>
                <a:gridCol w="1392555"/>
              </a:tblGrid>
              <a:tr h="468429"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vektorska predstavitev</a:t>
                      </a:r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mtClean="0"/>
                        <a:t>relevantnost</a:t>
                      </a:r>
                      <a:endParaRPr lang="sl-SI"/>
                    </a:p>
                  </a:txBody>
                  <a:tcPr/>
                </a:tc>
              </a:tr>
              <a:tr h="979370">
                <a:tc>
                  <a:txBody>
                    <a:bodyPr/>
                    <a:lstStyle/>
                    <a:p>
                      <a:r>
                        <a:rPr lang="sl-SI" smtClean="0"/>
                        <a:t>iskalna zahteva</a:t>
                      </a:r>
                    </a:p>
                    <a:p>
                      <a:r>
                        <a:rPr lang="sl-SI" smtClean="0"/>
                        <a:t>dokument 1</a:t>
                      </a:r>
                    </a:p>
                    <a:p>
                      <a:r>
                        <a:rPr lang="sl-SI" smtClean="0"/>
                        <a:t>rezultat</a:t>
                      </a:r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0" smtClean="0"/>
                        <a:t>( 1  1  1  1  0  0  1 )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smtClean="0"/>
                        <a:t>( 1  1</a:t>
                      </a:r>
                      <a:r>
                        <a:rPr lang="sl-SI" sz="1800" baseline="0" smtClean="0"/>
                        <a:t>  1  1  0  0  0 )</a:t>
                      </a:r>
                      <a:endParaRPr lang="sl-SI" sz="1800" smtClean="0"/>
                    </a:p>
                    <a:p>
                      <a:pPr algn="ctr"/>
                      <a:r>
                        <a:rPr lang="sl-SI" sz="1800" smtClean="0"/>
                        <a:t>( 1  1  1  1  0  0</a:t>
                      </a:r>
                      <a:r>
                        <a:rPr lang="sl-SI" sz="1800" baseline="0" smtClean="0"/>
                        <a:t>  0 )</a:t>
                      </a:r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l-SI" smtClean="0"/>
                    </a:p>
                    <a:p>
                      <a:pPr algn="r"/>
                      <a:endParaRPr lang="sl-SI" smtClean="0"/>
                    </a:p>
                    <a:p>
                      <a:pPr algn="r"/>
                      <a:r>
                        <a:rPr lang="sl-SI" smtClean="0"/>
                        <a:t>= 4</a:t>
                      </a:r>
                      <a:endParaRPr lang="sl-SI"/>
                    </a:p>
                  </a:txBody>
                  <a:tcPr/>
                </a:tc>
              </a:tr>
              <a:tr h="468429">
                <a:tc>
                  <a:txBody>
                    <a:bodyPr/>
                    <a:lstStyle/>
                    <a:p>
                      <a:r>
                        <a:rPr lang="sl-SI" smtClean="0"/>
                        <a:t>iskalna zahteva</a:t>
                      </a:r>
                    </a:p>
                    <a:p>
                      <a:r>
                        <a:rPr lang="sl-SI" smtClean="0"/>
                        <a:t>dokument </a:t>
                      </a:r>
                      <a:r>
                        <a:rPr lang="sl-SI" smtClean="0"/>
                        <a:t>2</a:t>
                      </a:r>
                      <a:endParaRPr lang="sl-SI" smtClean="0"/>
                    </a:p>
                    <a:p>
                      <a:r>
                        <a:rPr lang="sl-SI" smtClean="0"/>
                        <a:t>rezultat</a:t>
                      </a:r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0" smtClean="0"/>
                        <a:t>( 1  1  1  1  0  0  1 )</a:t>
                      </a:r>
                    </a:p>
                    <a:p>
                      <a:pPr algn="ctr"/>
                      <a:r>
                        <a:rPr lang="sl-SI" sz="1800" smtClean="0"/>
                        <a:t>(</a:t>
                      </a:r>
                      <a:r>
                        <a:rPr lang="sl-SI" sz="1800" baseline="0" smtClean="0"/>
                        <a:t> 1  1  0  0  0  1  1 )</a:t>
                      </a:r>
                    </a:p>
                    <a:p>
                      <a:pPr algn="ctr"/>
                      <a:r>
                        <a:rPr lang="sl-SI" sz="1800" smtClean="0"/>
                        <a:t>( 1  1  0  0  0  0</a:t>
                      </a:r>
                      <a:r>
                        <a:rPr lang="sl-SI" sz="1800" baseline="0" smtClean="0"/>
                        <a:t>  1 )</a:t>
                      </a:r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l-SI" smtClean="0"/>
                    </a:p>
                    <a:p>
                      <a:pPr algn="r"/>
                      <a:endParaRPr lang="sl-SI" smtClean="0"/>
                    </a:p>
                    <a:p>
                      <a:pPr algn="r"/>
                      <a:r>
                        <a:rPr lang="sl-SI" smtClean="0"/>
                        <a:t>= 3</a:t>
                      </a:r>
                      <a:endParaRPr lang="sl-SI"/>
                    </a:p>
                  </a:txBody>
                  <a:tcPr/>
                </a:tc>
              </a:tr>
              <a:tr h="468429">
                <a:tc>
                  <a:txBody>
                    <a:bodyPr/>
                    <a:lstStyle/>
                    <a:p>
                      <a:r>
                        <a:rPr lang="sl-SI" smtClean="0"/>
                        <a:t>iskalna zahteva</a:t>
                      </a:r>
                    </a:p>
                    <a:p>
                      <a:r>
                        <a:rPr lang="sl-SI" smtClean="0"/>
                        <a:t>dokument 3</a:t>
                      </a:r>
                    </a:p>
                    <a:p>
                      <a:r>
                        <a:rPr lang="sl-SI" smtClean="0"/>
                        <a:t>rezultat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0" smtClean="0"/>
                        <a:t>( 1  1  1  1  0  0  1 )</a:t>
                      </a:r>
                    </a:p>
                    <a:p>
                      <a:pPr algn="ctr"/>
                      <a:r>
                        <a:rPr lang="sl-SI" sz="1800" smtClean="0"/>
                        <a:t>( 0  1  0  0  1  0</a:t>
                      </a:r>
                      <a:r>
                        <a:rPr lang="sl-SI" sz="1800" baseline="0" smtClean="0"/>
                        <a:t>  1 )</a:t>
                      </a:r>
                    </a:p>
                    <a:p>
                      <a:pPr algn="ctr"/>
                      <a:r>
                        <a:rPr lang="sl-SI" sz="1800" smtClean="0"/>
                        <a:t>( 0  1  0  0  0  0</a:t>
                      </a:r>
                      <a:r>
                        <a:rPr lang="sl-SI" sz="1800" baseline="0" smtClean="0"/>
                        <a:t>  1 )</a:t>
                      </a:r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l-SI" smtClean="0"/>
                    </a:p>
                    <a:p>
                      <a:pPr algn="r"/>
                      <a:endParaRPr lang="sl-SI" smtClean="0"/>
                    </a:p>
                    <a:p>
                      <a:pPr algn="r"/>
                      <a:r>
                        <a:rPr lang="sl-SI" smtClean="0"/>
                        <a:t>= 2</a:t>
                      </a:r>
                      <a:endParaRPr lang="sl-SI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685800"/>
          </a:xfrm>
        </p:spPr>
        <p:txBody>
          <a:bodyPr/>
          <a:lstStyle/>
          <a:p>
            <a:r>
              <a:rPr lang="en-US" smtClean="0"/>
              <a:t>Iskanje z rangiranjem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>
          <a:xfrm>
            <a:off x="228600" y="762000"/>
            <a:ext cx="8763000" cy="2133600"/>
          </a:xfrm>
        </p:spPr>
        <p:txBody>
          <a:bodyPr>
            <a:normAutofit fontScale="85000" lnSpcReduction="10000"/>
          </a:bodyPr>
          <a:lstStyle/>
          <a:p>
            <a:r>
              <a:rPr lang="en-US" smtClean="0"/>
              <a:t>Rangiranje z upoštevanjem povednih moči:</a:t>
            </a:r>
          </a:p>
          <a:p>
            <a:r>
              <a:rPr lang="en-US" smtClean="0"/>
              <a:t>prisotnost besed je predstavljena s povednimi močmi,</a:t>
            </a:r>
          </a:p>
          <a:p>
            <a:r>
              <a:rPr lang="en-US" smtClean="0"/>
              <a:t>ocena relevantnosti dokumenta nastane s seštevanjem povednih moči besed, skupnih iskalni zahtevi in dokumentu.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0FD44A-1160-4EAA-AC60-57F1226B75D1}" type="slidenum">
              <a:rPr lang="sl-SI" smtClean="0"/>
              <a:pPr/>
              <a:t>27</a:t>
            </a:fld>
            <a:endParaRPr lang="sl-SI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058836"/>
              </p:ext>
            </p:extLst>
          </p:nvPr>
        </p:nvGraphicFramePr>
        <p:xfrm>
          <a:off x="1219200" y="3048001"/>
          <a:ext cx="6553200" cy="3276599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184400"/>
                <a:gridCol w="2976245"/>
                <a:gridCol w="1392555"/>
              </a:tblGrid>
              <a:tr h="468429"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vektorska predstavitev</a:t>
                      </a:r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mtClean="0"/>
                        <a:t>relevantnost</a:t>
                      </a:r>
                      <a:endParaRPr lang="sl-SI"/>
                    </a:p>
                  </a:txBody>
                  <a:tcPr/>
                </a:tc>
              </a:tr>
              <a:tr h="979370">
                <a:tc>
                  <a:txBody>
                    <a:bodyPr/>
                    <a:lstStyle/>
                    <a:p>
                      <a:r>
                        <a:rPr lang="sl-SI" smtClean="0"/>
                        <a:t>iskalna zahteva</a:t>
                      </a:r>
                    </a:p>
                    <a:p>
                      <a:r>
                        <a:rPr lang="sl-SI" smtClean="0"/>
                        <a:t>dokument 1</a:t>
                      </a:r>
                    </a:p>
                    <a:p>
                      <a:r>
                        <a:rPr lang="sl-SI" smtClean="0"/>
                        <a:t>rezultat</a:t>
                      </a:r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0" smtClean="0"/>
                        <a:t>( 1  1  1  1  0  0  1 )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smtClean="0"/>
                        <a:t>( 2  3  5  3</a:t>
                      </a:r>
                      <a:r>
                        <a:rPr lang="sl-SI" sz="1800" baseline="0" smtClean="0"/>
                        <a:t>  0  0  0 )</a:t>
                      </a:r>
                      <a:endParaRPr lang="sl-SI" sz="1800" smtClean="0"/>
                    </a:p>
                    <a:p>
                      <a:pPr algn="ctr"/>
                      <a:r>
                        <a:rPr lang="sl-SI" sz="1800" smtClean="0"/>
                        <a:t>( 2  3  5  3  0  0</a:t>
                      </a:r>
                      <a:r>
                        <a:rPr lang="sl-SI" sz="1800" baseline="0" smtClean="0"/>
                        <a:t>  0 )</a:t>
                      </a:r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l-SI" smtClean="0"/>
                    </a:p>
                    <a:p>
                      <a:pPr algn="r"/>
                      <a:endParaRPr lang="sl-SI" smtClean="0"/>
                    </a:p>
                    <a:p>
                      <a:pPr algn="r"/>
                      <a:r>
                        <a:rPr lang="sl-SI" smtClean="0"/>
                        <a:t>= 13</a:t>
                      </a:r>
                      <a:endParaRPr lang="sl-SI"/>
                    </a:p>
                  </a:txBody>
                  <a:tcPr/>
                </a:tc>
              </a:tr>
              <a:tr h="468429">
                <a:tc>
                  <a:txBody>
                    <a:bodyPr/>
                    <a:lstStyle/>
                    <a:p>
                      <a:r>
                        <a:rPr lang="sl-SI" smtClean="0"/>
                        <a:t>iskalna zahteva</a:t>
                      </a:r>
                    </a:p>
                    <a:p>
                      <a:r>
                        <a:rPr lang="sl-SI" smtClean="0"/>
                        <a:t>dokument </a:t>
                      </a:r>
                      <a:r>
                        <a:rPr lang="sl-SI" smtClean="0"/>
                        <a:t>2</a:t>
                      </a:r>
                      <a:endParaRPr lang="sl-SI" smtClean="0"/>
                    </a:p>
                    <a:p>
                      <a:r>
                        <a:rPr lang="sl-SI" smtClean="0"/>
                        <a:t>rezultat</a:t>
                      </a:r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0" smtClean="0"/>
                        <a:t>( 1  1  1  1  0  0  1 )</a:t>
                      </a:r>
                    </a:p>
                    <a:p>
                      <a:pPr algn="ctr"/>
                      <a:r>
                        <a:rPr lang="sl-SI" sz="1800" smtClean="0"/>
                        <a:t>(</a:t>
                      </a:r>
                      <a:r>
                        <a:rPr lang="sl-SI" sz="1800" baseline="0" smtClean="0"/>
                        <a:t> 2  5  0  0  0  4  1 )</a:t>
                      </a:r>
                    </a:p>
                    <a:p>
                      <a:pPr algn="ctr"/>
                      <a:r>
                        <a:rPr lang="sl-SI" sz="1800" smtClean="0"/>
                        <a:t>( 2  5  0  0  0  0</a:t>
                      </a:r>
                      <a:r>
                        <a:rPr lang="sl-SI" sz="1800" baseline="0" smtClean="0"/>
                        <a:t>  1 )</a:t>
                      </a:r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l-SI" smtClean="0"/>
                    </a:p>
                    <a:p>
                      <a:pPr algn="r"/>
                      <a:endParaRPr lang="sl-SI" smtClean="0"/>
                    </a:p>
                    <a:p>
                      <a:pPr algn="r"/>
                      <a:r>
                        <a:rPr lang="sl-SI" smtClean="0"/>
                        <a:t>= 8</a:t>
                      </a:r>
                      <a:endParaRPr lang="sl-SI"/>
                    </a:p>
                  </a:txBody>
                  <a:tcPr/>
                </a:tc>
              </a:tr>
              <a:tr h="468429">
                <a:tc>
                  <a:txBody>
                    <a:bodyPr/>
                    <a:lstStyle/>
                    <a:p>
                      <a:r>
                        <a:rPr lang="sl-SI" smtClean="0"/>
                        <a:t>iskalna zahteva</a:t>
                      </a:r>
                    </a:p>
                    <a:p>
                      <a:r>
                        <a:rPr lang="sl-SI" smtClean="0"/>
                        <a:t>dokument 3</a:t>
                      </a:r>
                    </a:p>
                    <a:p>
                      <a:r>
                        <a:rPr lang="sl-SI" smtClean="0"/>
                        <a:t>rezultat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0" smtClean="0"/>
                        <a:t>( 1  1  1  1  0  0  1 )</a:t>
                      </a:r>
                    </a:p>
                    <a:p>
                      <a:pPr algn="ctr"/>
                      <a:r>
                        <a:rPr lang="sl-SI" sz="1800" smtClean="0"/>
                        <a:t>( 0  2  0  0  1  0</a:t>
                      </a:r>
                      <a:r>
                        <a:rPr lang="sl-SI" sz="1800" baseline="0" smtClean="0"/>
                        <a:t>  1 )</a:t>
                      </a:r>
                    </a:p>
                    <a:p>
                      <a:pPr algn="ctr"/>
                      <a:r>
                        <a:rPr lang="sl-SI" sz="1800" smtClean="0"/>
                        <a:t>( 0  2  0  0  0  0</a:t>
                      </a:r>
                      <a:r>
                        <a:rPr lang="sl-SI" sz="1800" baseline="0" smtClean="0"/>
                        <a:t>  1 )</a:t>
                      </a:r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l-SI" smtClean="0"/>
                    </a:p>
                    <a:p>
                      <a:pPr algn="r"/>
                      <a:endParaRPr lang="sl-SI" smtClean="0"/>
                    </a:p>
                    <a:p>
                      <a:pPr algn="r"/>
                      <a:r>
                        <a:rPr lang="sl-SI" smtClean="0"/>
                        <a:t>= 3</a:t>
                      </a:r>
                      <a:endParaRPr lang="sl-SI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Iskanje z rangiranjem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>
          <a:xfrm>
            <a:off x="228600" y="1066800"/>
            <a:ext cx="8763000" cy="53340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Iskalno</a:t>
            </a:r>
            <a:r>
              <a:rPr lang="en-US" dirty="0" smtClean="0"/>
              <a:t> </a:t>
            </a:r>
            <a:r>
              <a:rPr lang="en-US" dirty="0" err="1" smtClean="0"/>
              <a:t>zahtevo</a:t>
            </a:r>
            <a:r>
              <a:rPr lang="en-US" dirty="0" smtClean="0"/>
              <a:t> v </a:t>
            </a:r>
            <a:r>
              <a:rPr lang="en-US" dirty="0" err="1" smtClean="0"/>
              <a:t>naravnem</a:t>
            </a:r>
            <a:r>
              <a:rPr lang="en-US" dirty="0" smtClean="0"/>
              <a:t> </a:t>
            </a:r>
            <a:r>
              <a:rPr lang="en-US" dirty="0" err="1" smtClean="0"/>
              <a:t>jeziku</a:t>
            </a:r>
            <a:r>
              <a:rPr lang="en-US" dirty="0" smtClean="0"/>
              <a:t> </a:t>
            </a:r>
            <a:r>
              <a:rPr lang="en-US" dirty="0" err="1" smtClean="0"/>
              <a:t>lahko</a:t>
            </a:r>
            <a:r>
              <a:rPr lang="en-US" dirty="0" smtClean="0"/>
              <a:t> </a:t>
            </a:r>
            <a:r>
              <a:rPr lang="en-US" dirty="0" err="1" smtClean="0"/>
              <a:t>gledamo</a:t>
            </a:r>
            <a:r>
              <a:rPr lang="en-US" dirty="0" smtClean="0"/>
              <a:t> </a:t>
            </a:r>
            <a:r>
              <a:rPr lang="en-US" dirty="0" err="1" smtClean="0"/>
              <a:t>kot</a:t>
            </a:r>
            <a:r>
              <a:rPr lang="en-US" dirty="0" smtClean="0"/>
              <a:t> </a:t>
            </a:r>
            <a:r>
              <a:rPr lang="en-US" dirty="0" err="1" smtClean="0"/>
              <a:t>niz</a:t>
            </a:r>
            <a:r>
              <a:rPr lang="en-US" dirty="0" smtClean="0"/>
              <a:t> </a:t>
            </a:r>
            <a:r>
              <a:rPr lang="en-US" dirty="0" err="1" smtClean="0"/>
              <a:t>besed</a:t>
            </a:r>
            <a:r>
              <a:rPr lang="en-US" dirty="0" smtClean="0"/>
              <a:t>, </a:t>
            </a:r>
            <a:r>
              <a:rPr lang="en-US" dirty="0" err="1" smtClean="0"/>
              <a:t>povezanih</a:t>
            </a:r>
            <a:r>
              <a:rPr lang="en-US" dirty="0" smtClean="0"/>
              <a:t> z </a:t>
            </a:r>
            <a:r>
              <a:rPr lang="en-US" dirty="0" err="1" smtClean="0"/>
              <a:t>operatorjem</a:t>
            </a:r>
            <a:r>
              <a:rPr lang="en-US" dirty="0" smtClean="0"/>
              <a:t> ALI.</a:t>
            </a:r>
            <a:endParaRPr lang="sl-SI" dirty="0" smtClean="0"/>
          </a:p>
          <a:p>
            <a:r>
              <a:rPr lang="sl-SI" dirty="0" smtClean="0"/>
              <a:t>Izvorni ne-Boolovi iskalni modeli utemeljujejo relevantnost dokumentov le na osnovi besed, skupnih z iskalno zahtevo.</a:t>
            </a:r>
          </a:p>
          <a:p>
            <a:r>
              <a:rPr lang="sl-SI" dirty="0" smtClean="0"/>
              <a:t>Iskalni modeli spletnih iskalnikov (v osnovi ne-Boolovi modeli) </a:t>
            </a:r>
          </a:p>
          <a:p>
            <a:pPr lvl="1"/>
            <a:r>
              <a:rPr lang="sl-SI" dirty="0" smtClean="0"/>
              <a:t>pogosto vpeljujejo IN kot privzeti operator, ter</a:t>
            </a:r>
          </a:p>
          <a:p>
            <a:pPr lvl="1"/>
            <a:r>
              <a:rPr lang="sl-SI" dirty="0" smtClean="0"/>
              <a:t>utemeljujejo relevantnost dokumentov na številnih dodatnih parametrih (Page rank, pozicija besed v dokumentu...).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4D8F6F-F18F-42CF-9E30-22BACF0B26B7}" type="slidenum">
              <a:rPr lang="sl-SI" smtClean="0"/>
              <a:pPr/>
              <a:t>28</a:t>
            </a:fld>
            <a:endParaRPr lang="sl-SI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Iskanje s povratno zanko - uvod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Priklic vsakega sistema za iskanje je omejen.</a:t>
            </a:r>
          </a:p>
          <a:p>
            <a:r>
              <a:rPr lang="en-US" smtClean="0"/>
              <a:t>Če hoče iskalec povečati priklic, lahko stori dvoje:</a:t>
            </a:r>
          </a:p>
          <a:p>
            <a:pPr lvl="1"/>
            <a:r>
              <a:rPr lang="en-US" smtClean="0"/>
              <a:t>V sistemih brez rangiranja (Boolov model) ponovi iskanje s pomensko širšimi izrazi</a:t>
            </a:r>
            <a:r>
              <a:rPr lang="sl-SI" smtClean="0"/>
              <a:t> ali zavrže kakšen operator IN</a:t>
            </a:r>
            <a:r>
              <a:rPr lang="en-US" smtClean="0"/>
              <a:t>.</a:t>
            </a:r>
          </a:p>
          <a:p>
            <a:pPr lvl="1"/>
            <a:r>
              <a:rPr lang="en-US" smtClean="0"/>
              <a:t>V sistemih z rangiranjem nadaljuje pregledovanje nižje uvrščenih dokumentov </a:t>
            </a:r>
            <a:r>
              <a:rPr lang="sl-SI" smtClean="0"/>
              <a:t>(</a:t>
            </a:r>
            <a:r>
              <a:rPr lang="en-US" smtClean="0"/>
              <a:t>kar je zamudno in prinaša le delen uspeh, saj ne zajame relevantnih zadetkov, ki ne vsebujejo besed iz iskalne zahteve</a:t>
            </a:r>
            <a:r>
              <a:rPr lang="sl-SI" smtClean="0"/>
              <a:t>), ali pa ponovi iskanje </a:t>
            </a:r>
            <a:r>
              <a:rPr lang="en-US" smtClean="0"/>
              <a:t>z večjim številom iskalnih ključev.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544C6-3F97-48C6-A8EE-BE7288CB1939}" type="slidenum">
              <a:rPr lang="sl-SI" smtClean="0"/>
              <a:pPr/>
              <a:t>29</a:t>
            </a:fld>
            <a:endParaRPr lang="sl-S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Iskanje (uvod)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Sistemi za upravljanje s podatki:</a:t>
            </a:r>
          </a:p>
          <a:p>
            <a:pPr lvl="1">
              <a:buNone/>
            </a:pPr>
            <a:r>
              <a:rPr lang="en-US" smtClean="0"/>
              <a:t>poišči</a:t>
            </a:r>
            <a:br>
              <a:rPr lang="en-US" smtClean="0"/>
            </a:br>
            <a:r>
              <a:rPr lang="en-US" smtClean="0"/>
              <a:t>uporabnik(ime, priimek)</a:t>
            </a:r>
          </a:p>
          <a:p>
            <a:pPr lvl="1">
              <a:buNone/>
            </a:pPr>
            <a:r>
              <a:rPr lang="en-US" smtClean="0"/>
              <a:t>če</a:t>
            </a:r>
            <a:br>
              <a:rPr lang="en-US" smtClean="0"/>
            </a:br>
            <a:r>
              <a:rPr lang="en-US" smtClean="0"/>
              <a:t>datum_izposoje=25.11.</a:t>
            </a:r>
            <a:r>
              <a:rPr lang="sl-SI" smtClean="0"/>
              <a:t>2004</a:t>
            </a:r>
            <a:r>
              <a:rPr lang="en-US" smtClean="0"/>
              <a:t> in signatura=123456</a:t>
            </a:r>
          </a:p>
          <a:p>
            <a:endParaRPr lang="en-US" smtClean="0"/>
          </a:p>
          <a:p>
            <a:r>
              <a:rPr lang="en-US" smtClean="0"/>
              <a:t>Sistemi za iskanje informacij:</a:t>
            </a:r>
          </a:p>
          <a:p>
            <a:pPr>
              <a:buNone/>
            </a:pPr>
            <a:r>
              <a:rPr lang="sl-SI" smtClean="0"/>
              <a:t>	</a:t>
            </a:r>
            <a:r>
              <a:rPr lang="en-US" sz="2800" smtClean="0"/>
              <a:t>želim podatke o vseh dokumentih na temo informacijski sistemi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BCE94-E60D-47B4-B021-328BD04301B8}" type="slidenum">
              <a:rPr lang="sl-SI" smtClean="0"/>
              <a:pPr/>
              <a:t>3</a:t>
            </a:fld>
            <a:endParaRPr lang="sl-SI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Iskanje s povratno zanko - uvod</a:t>
            </a:r>
          </a:p>
        </p:txBody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>
          <a:xfrm>
            <a:off x="228600" y="1981200"/>
            <a:ext cx="8763000" cy="4419600"/>
          </a:xfrm>
        </p:spPr>
        <p:txBody>
          <a:bodyPr/>
          <a:lstStyle/>
          <a:p>
            <a:r>
              <a:rPr lang="en-US" smtClean="0"/>
              <a:t>V vsakem primeru gre za spreminjanje (reformulacijo) iskalne zahteve.</a:t>
            </a:r>
          </a:p>
          <a:p>
            <a:r>
              <a:rPr lang="en-US" smtClean="0"/>
              <a:t>Pri iskanju s povratno zanko to reformulacijo opravimo na polavtomatski način.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4E9529-1D40-4DEA-AE1E-C7E2DD0E2C4D}" type="slidenum">
              <a:rPr lang="sl-SI" smtClean="0"/>
              <a:pPr/>
              <a:t>30</a:t>
            </a:fld>
            <a:endParaRPr lang="sl-SI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Iskanje s povratno zanko</a:t>
            </a:r>
          </a:p>
        </p:txBody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Dva načina reformulacije iskalne zahteve. </a:t>
            </a:r>
            <a:r>
              <a:rPr lang="sl-SI" smtClean="0"/>
              <a:t>Oba zahtevata predhodno začetno iskanje.</a:t>
            </a:r>
          </a:p>
          <a:p>
            <a:r>
              <a:rPr lang="en-US" smtClean="0"/>
              <a:t>Prvi način:</a:t>
            </a:r>
          </a:p>
          <a:p>
            <a:pPr lvl="1"/>
            <a:r>
              <a:rPr lang="en-US" smtClean="0"/>
              <a:t>Sistem izračuna povedne moči besed iz iskalne zahteve. </a:t>
            </a:r>
          </a:p>
          <a:p>
            <a:pPr lvl="1"/>
            <a:r>
              <a:rPr lang="en-US" smtClean="0"/>
              <a:t>Besede, ki se pretežno pojavljajo v relevantnih zadetkih </a:t>
            </a:r>
            <a:r>
              <a:rPr lang="sl-SI" smtClean="0"/>
              <a:t>(pridobljenih z začetnim iskanjem) </a:t>
            </a:r>
            <a:r>
              <a:rPr lang="en-US" smtClean="0"/>
              <a:t>dobijo večjo vrednost, kot tiste, ki se pretežno pojavljajo v nerelevantnih zadetkih.</a:t>
            </a:r>
          </a:p>
          <a:p>
            <a:pPr lvl="1"/>
            <a:r>
              <a:rPr lang="en-US" smtClean="0"/>
              <a:t>Pri ponovljenem iskanju se </a:t>
            </a:r>
            <a:r>
              <a:rPr lang="sl-SI" smtClean="0"/>
              <a:t>pri računanju relevantnosti dokumentov </a:t>
            </a:r>
            <a:r>
              <a:rPr lang="en-US" smtClean="0"/>
              <a:t>povedne moči besed v iskalni zahtevi kombinirajo s povednimi močmi besed v dokumentih.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841B27-CDCB-449B-9AB2-821EFB73AF2D}" type="slidenum">
              <a:rPr lang="sl-SI" smtClean="0"/>
              <a:pPr/>
              <a:t>31</a:t>
            </a:fld>
            <a:endParaRPr lang="sl-SI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Iskanje s povratno zanko</a:t>
            </a:r>
          </a:p>
        </p:txBody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>
          <a:xfrm>
            <a:off x="228600" y="1143000"/>
            <a:ext cx="8763000" cy="5257800"/>
          </a:xfrm>
        </p:spPr>
        <p:txBody>
          <a:bodyPr/>
          <a:lstStyle/>
          <a:p>
            <a:r>
              <a:rPr lang="en-US" smtClean="0"/>
              <a:t>Dva načina reformulacije iskalne zahteve</a:t>
            </a:r>
            <a:r>
              <a:rPr lang="sl-SI" smtClean="0"/>
              <a:t> (nadalj.)</a:t>
            </a:r>
            <a:r>
              <a:rPr lang="en-US" smtClean="0"/>
              <a:t>.</a:t>
            </a:r>
            <a:r>
              <a:rPr lang="sl-SI" smtClean="0"/>
              <a:t> </a:t>
            </a:r>
          </a:p>
          <a:p>
            <a:r>
              <a:rPr lang="sl-SI" smtClean="0"/>
              <a:t>Dr</a:t>
            </a:r>
            <a:r>
              <a:rPr lang="en-US" smtClean="0"/>
              <a:t>ugi način:</a:t>
            </a:r>
          </a:p>
          <a:p>
            <a:pPr lvl="1"/>
            <a:r>
              <a:rPr lang="en-US" smtClean="0"/>
              <a:t>Vključevanje novih besed v iskalno zahtevo.</a:t>
            </a:r>
          </a:p>
          <a:p>
            <a:pPr lvl="1"/>
            <a:r>
              <a:rPr lang="en-US" smtClean="0"/>
              <a:t>Sistem doda iskalni zahtevi besede, ki imajo največjo verjetnost pojavljanja v relevantnih dokumentih</a:t>
            </a:r>
            <a:r>
              <a:rPr lang="sl-SI" smtClean="0"/>
              <a:t> (pridobljenih z začetnim iskanjem)</a:t>
            </a:r>
            <a:r>
              <a:rPr lang="en-US" smtClean="0"/>
              <a:t>.</a:t>
            </a:r>
          </a:p>
          <a:p>
            <a:pPr lvl="1"/>
            <a:r>
              <a:rPr lang="en-US" smtClean="0"/>
              <a:t>Tako spremenjena iskalna zahteva prispeva v rangirano množico zadetkov nove dokumente.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F0B9F1-FAA0-4903-B357-7D407EFF5D99}" type="slidenum">
              <a:rPr lang="sl-SI" smtClean="0"/>
              <a:pPr/>
              <a:t>32</a:t>
            </a:fld>
            <a:endParaRPr lang="sl-SI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Iskanje s povratno zanko</a:t>
            </a:r>
          </a:p>
        </p:txBody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763000" cy="5105400"/>
          </a:xfrm>
        </p:spPr>
        <p:txBody>
          <a:bodyPr/>
          <a:lstStyle/>
          <a:p>
            <a:r>
              <a:rPr lang="en-US" smtClean="0"/>
              <a:t>Najboljši iskalni algoritmi vključujejo oba načina reformulacije iskalne zahteve.</a:t>
            </a:r>
          </a:p>
          <a:p>
            <a:r>
              <a:rPr lang="en-US" smtClean="0"/>
              <a:t>Iskanje s povratno zanko poteka tako, da</a:t>
            </a:r>
          </a:p>
          <a:p>
            <a:pPr lvl="1"/>
            <a:r>
              <a:rPr lang="en-US" smtClean="0"/>
              <a:t>iskalec pregleda nekaj najbolje rangiranih zadetkov začetnega iskanja in označi relevantne. </a:t>
            </a:r>
          </a:p>
          <a:p>
            <a:pPr lvl="1"/>
            <a:r>
              <a:rPr lang="en-US" smtClean="0"/>
              <a:t>Na osnovi teh informacij sistem (z ali brez sodelovanja iskalca) reformulira iskalno zahtevo in ponovi iskanje.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5B0AA0-9539-4087-9DB4-CE84E532BCF3}" type="slidenum">
              <a:rPr lang="sl-SI" smtClean="0"/>
              <a:pPr/>
              <a:t>33</a:t>
            </a:fld>
            <a:endParaRPr lang="sl-SI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Iskanje s povratno zanko</a:t>
            </a:r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>
          <a:xfrm>
            <a:off x="228600" y="1828800"/>
            <a:ext cx="8763000" cy="4572000"/>
          </a:xfrm>
        </p:spPr>
        <p:txBody>
          <a:bodyPr/>
          <a:lstStyle/>
          <a:p>
            <a:r>
              <a:rPr lang="en-US" smtClean="0"/>
              <a:t>Dobro reformulirana iskalna zahteva bo:</a:t>
            </a:r>
          </a:p>
          <a:p>
            <a:pPr lvl="1"/>
            <a:r>
              <a:rPr lang="en-US" smtClean="0"/>
              <a:t>poiskala nove dokumente, </a:t>
            </a:r>
          </a:p>
          <a:p>
            <a:pPr lvl="1"/>
            <a:r>
              <a:rPr lang="en-US" smtClean="0"/>
              <a:t>izboljšala range dokumentom iz prejšnjega iskanja, ki se jim je zvišal izračun relevantnosti, ter </a:t>
            </a:r>
          </a:p>
          <a:p>
            <a:pPr lvl="1"/>
            <a:r>
              <a:rPr lang="en-US" smtClean="0"/>
              <a:t>znižala range dokumentom iz prejšnjega iskanja, ki se jim je relevantnost z novo iskalno zahtevo zmanjšala.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A6F72F-4C6B-472F-A74A-8B4795D1D196}" type="slidenum">
              <a:rPr lang="sl-SI" smtClean="0"/>
              <a:pPr/>
              <a:t>34</a:t>
            </a:fld>
            <a:endParaRPr lang="sl-SI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Iskanje s povratno zanko</a:t>
            </a:r>
          </a:p>
        </p:txBody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mtClean="0"/>
              <a:t>Avtomatska izvedba postopka je taka: </a:t>
            </a:r>
          </a:p>
          <a:p>
            <a:pPr marL="1141412" lvl="1" indent="-514350">
              <a:buSzPct val="100000"/>
              <a:buFont typeface="+mj-lt"/>
              <a:buAutoNum type="arabicPeriod"/>
            </a:pPr>
            <a:r>
              <a:rPr lang="en-US" smtClean="0"/>
              <a:t>prvo enostavno iskanje; </a:t>
            </a:r>
          </a:p>
          <a:p>
            <a:pPr marL="1141412" lvl="1" indent="-514350">
              <a:buSzPct val="100000"/>
              <a:buFont typeface="+mj-lt"/>
              <a:buAutoNum type="arabicPeriod"/>
            </a:pPr>
            <a:r>
              <a:rPr lang="en-US" smtClean="0"/>
              <a:t>avtomatsko rangiranje zadetkov; </a:t>
            </a:r>
          </a:p>
          <a:p>
            <a:pPr marL="1141412" lvl="1" indent="-514350">
              <a:buSzPct val="100000"/>
              <a:buFont typeface="+mj-lt"/>
              <a:buAutoNum type="arabicPeriod"/>
            </a:pPr>
            <a:r>
              <a:rPr lang="en-US" smtClean="0"/>
              <a:t>uporabnik pregleda nekaj najvišje uvrščenih dokumentov in poda oceno njihove resnične relevantnosti; </a:t>
            </a:r>
          </a:p>
          <a:p>
            <a:pPr marL="1141412" lvl="1" indent="-514350">
              <a:buSzPct val="100000"/>
              <a:buFont typeface="+mj-lt"/>
              <a:buAutoNum type="arabicPeriod"/>
            </a:pPr>
            <a:r>
              <a:rPr lang="en-US" smtClean="0"/>
              <a:t>avtomatsko reformuliranje iskalne zahteve glede na vsebinske predstavnike najvišje ocenjenih dokumentov; </a:t>
            </a:r>
          </a:p>
          <a:p>
            <a:pPr marL="1141412" lvl="1" indent="-514350">
              <a:buSzPct val="100000"/>
              <a:buFont typeface="+mj-lt"/>
              <a:buAutoNum type="arabicPeriod"/>
            </a:pPr>
            <a:r>
              <a:rPr lang="en-US" smtClean="0"/>
              <a:t>iskanje z novo iskalno zahtevo. </a:t>
            </a:r>
          </a:p>
          <a:p>
            <a:r>
              <a:rPr lang="en-US" smtClean="0"/>
              <a:t>V povratni zanki se zaporedoma vrstijo koraki 2, 3, 4 in 5.</a:t>
            </a:r>
          </a:p>
          <a:p>
            <a:pPr lvl="3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01C6AB-C98A-4868-A65C-4F82E11F13C3}" type="slidenum">
              <a:rPr lang="sl-SI" smtClean="0"/>
              <a:pPr/>
              <a:t>35</a:t>
            </a:fld>
            <a:endParaRPr lang="sl-SI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Iskanje s povratno zanko</a:t>
            </a:r>
          </a:p>
        </p:txBody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763000" cy="5105400"/>
          </a:xfrm>
        </p:spPr>
        <p:txBody>
          <a:bodyPr/>
          <a:lstStyle/>
          <a:p>
            <a:r>
              <a:rPr lang="sl-SI" smtClean="0"/>
              <a:t>Iskanje s povratno zanko poteka s poljubnim številom zaporednih ciklov (iskanje, označevanje relevantnih dokumentov, iskanje).</a:t>
            </a:r>
          </a:p>
          <a:p>
            <a:r>
              <a:rPr lang="en-US" smtClean="0"/>
              <a:t>Uporabnik nadaljuje s pregledovanjem najvi</a:t>
            </a:r>
            <a:r>
              <a:rPr lang="sl-SI" smtClean="0"/>
              <a:t>še uvrščenih dokumentov in njihovim ocenjevanjem relevantnosti, dokler:</a:t>
            </a:r>
          </a:p>
          <a:p>
            <a:pPr lvl="1"/>
            <a:r>
              <a:rPr lang="en-US" smtClean="0"/>
              <a:t>ne ugotovi da novi cikli ne prinašajo relevantnejših dokumentov,</a:t>
            </a:r>
          </a:p>
          <a:p>
            <a:pPr lvl="1"/>
            <a:r>
              <a:rPr lang="en-US" smtClean="0"/>
              <a:t>ali pa se ne naveliča.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CF947C-38B8-4F01-9116-ED775BB8936B}" type="slidenum">
              <a:rPr lang="sl-SI" smtClean="0"/>
              <a:pPr/>
              <a:t>36</a:t>
            </a:fld>
            <a:endParaRPr lang="sl-SI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Iskanje s povratno zanko</a:t>
            </a:r>
          </a:p>
        </p:txBody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</p:spPr>
        <p:txBody>
          <a:bodyPr/>
          <a:lstStyle/>
          <a:p>
            <a:r>
              <a:rPr lang="en-US" smtClean="0"/>
              <a:t>Iskanje s povratno zanko v splošnem daje najboljše rezultate iskanja med vsemi metodami v sodobnih IR sistemih.</a:t>
            </a:r>
          </a:p>
          <a:p>
            <a:r>
              <a:rPr lang="en-US" smtClean="0"/>
              <a:t>Rezultati prednjačijo tako glede odziva, kot glede natančnosti. </a:t>
            </a:r>
          </a:p>
          <a:p>
            <a:r>
              <a:rPr lang="en-US" smtClean="0"/>
              <a:t>Iskanje s povratno zanko zahteva od iskalca dodaten napor in porabo časa pri pregledovanju in označevanju zadetkov.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BEC162-9166-453A-985D-4EA2BDE12A52}" type="slidenum">
              <a:rPr lang="sl-SI" smtClean="0"/>
              <a:pPr/>
              <a:t>37</a:t>
            </a:fld>
            <a:endParaRPr lang="sl-SI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Iskanje s povratno zanko</a:t>
            </a:r>
          </a:p>
        </p:txBody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Za uporabnika so prednosti takega iskanja:</a:t>
            </a:r>
          </a:p>
          <a:p>
            <a:r>
              <a:rPr lang="en-US" smtClean="0"/>
              <a:t>Osvobodi se truda pri oblikovanju iskalne zahteve.</a:t>
            </a:r>
          </a:p>
          <a:p>
            <a:r>
              <a:rPr lang="en-US" smtClean="0"/>
              <a:t>Osredotoči se na pregledovanje in ocenjevanje vsebine dokumentov. </a:t>
            </a:r>
          </a:p>
          <a:p>
            <a:r>
              <a:rPr lang="sl-SI" smtClean="0"/>
              <a:t>V zelo rudimentarni obliki uporabljajo tako iskanje tudi veliki spletni iskalniki – kazalci “find similar” ali “similar pages” ob posameznih zadetkih.</a:t>
            </a:r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1998C2-16F0-4E28-8D13-8B41CE957D73}" type="slidenum">
              <a:rPr lang="sl-SI" smtClean="0"/>
              <a:pPr/>
              <a:t>38</a:t>
            </a:fld>
            <a:endParaRPr lang="sl-S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Iskanje (uvod)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228600" y="1600200"/>
            <a:ext cx="8763000" cy="4800600"/>
          </a:xfrm>
        </p:spPr>
        <p:txBody>
          <a:bodyPr/>
          <a:lstStyle/>
          <a:p>
            <a:r>
              <a:rPr lang="en-US" smtClean="0"/>
              <a:t>Sistemi za upravljanje s podatki (DBMS): deterministično iskanje. </a:t>
            </a:r>
          </a:p>
          <a:p>
            <a:r>
              <a:rPr lang="en-US" smtClean="0"/>
              <a:t>Poizvedujemo po konkretnih, enostavnih podatkih.</a:t>
            </a:r>
          </a:p>
          <a:p>
            <a:r>
              <a:rPr lang="en-US" smtClean="0"/>
              <a:t>Vrednost atributa, po katerem poizvedujemo, je dovolj za opis želenih podatkov.</a:t>
            </a:r>
          </a:p>
          <a:p>
            <a:r>
              <a:rPr lang="en-US" smtClean="0"/>
              <a:t>Sistem vedno vrne vse in samo tiste podatke v zbirki, ki ustrezajo iskalni zahtevi.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CBEE8A-D58A-406D-BDD3-1F5F62096A1C}" type="slidenum">
              <a:rPr lang="sl-SI" smtClean="0"/>
              <a:pPr/>
              <a:t>4</a:t>
            </a:fld>
            <a:endParaRPr 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Iskanje (uvod)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</p:spPr>
        <p:txBody>
          <a:bodyPr/>
          <a:lstStyle/>
          <a:p>
            <a:r>
              <a:rPr lang="en-US" smtClean="0"/>
              <a:t>Sistemi za iskanje informacij (IR systems): probabilistično iskanje.</a:t>
            </a:r>
          </a:p>
          <a:p>
            <a:r>
              <a:rPr lang="en-US" smtClean="0"/>
              <a:t>Poizvedujemo po vsebini dokumentov.</a:t>
            </a:r>
          </a:p>
          <a:p>
            <a:r>
              <a:rPr lang="en-US" smtClean="0"/>
              <a:t>Vsebina je slabo opredeljen pojem, ki ga ni mogoče izraziti z enostavnimi vrednostmi.</a:t>
            </a:r>
          </a:p>
          <a:p>
            <a:r>
              <a:rPr lang="en-US" smtClean="0"/>
              <a:t>Ne obstaja nedvoumen odnos med vsebino dokumenta in verjetnostjo, da bo poiskan na dano iskalno zahtevo.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24C1AA-9926-484F-B82D-B62B138C0069}" type="slidenum">
              <a:rPr lang="sl-SI" smtClean="0"/>
              <a:pPr/>
              <a:t>5</a:t>
            </a:fld>
            <a:endParaRPr 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Iskanje (uvod)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228600" y="2057400"/>
            <a:ext cx="8763000" cy="4343400"/>
          </a:xfrm>
        </p:spPr>
        <p:txBody>
          <a:bodyPr/>
          <a:lstStyle/>
          <a:p>
            <a:r>
              <a:rPr lang="en-US" smtClean="0"/>
              <a:t>Pri sistemih za iskanje informacij ocenjujemo stopnjo verjetnosti, da nek dokument ustreza iskalni zahtevi.</a:t>
            </a:r>
          </a:p>
          <a:p>
            <a:r>
              <a:rPr lang="en-US" smtClean="0"/>
              <a:t>Iskalni modeli se razlikujejo predvsem po načinu ocenjevanje te verjetnosti.</a:t>
            </a:r>
          </a:p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E0620C-8AF2-4188-99C8-B9E14D8A2A24}" type="slidenum">
              <a:rPr lang="sl-SI" smtClean="0"/>
              <a:pPr/>
              <a:t>6</a:t>
            </a:fld>
            <a:endParaRPr lang="sl-S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Boolov model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763000" cy="5105400"/>
          </a:xfrm>
        </p:spPr>
        <p:txBody>
          <a:bodyPr/>
          <a:lstStyle/>
          <a:p>
            <a:r>
              <a:rPr lang="en-US" smtClean="0"/>
              <a:t>Še vedno najpogostejši način dostopa do informacij v komercialnih tekstovnih podatkovnih zbirkah.</a:t>
            </a:r>
          </a:p>
          <a:p>
            <a:r>
              <a:rPr lang="en-US" smtClean="0"/>
              <a:t>Kritike so stare skoraj toliko, kot sam model.</a:t>
            </a:r>
          </a:p>
          <a:p>
            <a:r>
              <a:rPr lang="en-US" smtClean="0"/>
              <a:t>Alternativni modeli so se začeli uveljavljati šele z razvojem podatkovnih zbirk polnih dokumentov in multimedijskih podatkovnih zbirk</a:t>
            </a:r>
            <a:r>
              <a:rPr lang="sl-SI" smtClean="0"/>
              <a:t>.</a:t>
            </a:r>
          </a:p>
          <a:p>
            <a:r>
              <a:rPr lang="sl-SI" smtClean="0"/>
              <a:t>Alternativni modeli so z uveljavitvijo spletnih iskalnikov postali mainstream.</a:t>
            </a:r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508B48-722F-492B-8F9E-0D151580410E}" type="slidenum">
              <a:rPr lang="sl-SI" smtClean="0"/>
              <a:pPr/>
              <a:t>7</a:t>
            </a:fld>
            <a:endParaRPr lang="sl-S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Boolov model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228600" y="1524000"/>
            <a:ext cx="8763000" cy="4876800"/>
          </a:xfrm>
        </p:spPr>
        <p:txBody>
          <a:bodyPr/>
          <a:lstStyle/>
          <a:p>
            <a:r>
              <a:rPr lang="en-US" smtClean="0"/>
              <a:t>Bistveni značilnosti:</a:t>
            </a:r>
          </a:p>
          <a:p>
            <a:pPr lvl="1"/>
            <a:r>
              <a:rPr lang="en-US" smtClean="0"/>
              <a:t>natančno definiran odnos med posameznimi členi iskalne zahteve,</a:t>
            </a:r>
          </a:p>
          <a:p>
            <a:pPr lvl="1"/>
            <a:r>
              <a:rPr lang="en-US" smtClean="0"/>
              <a:t>razvrstitev dokumentov v zbirki v jasno omejeni množici relevantnih in nerelevantnih dokumentov.</a:t>
            </a:r>
          </a:p>
          <a:p>
            <a:r>
              <a:rPr lang="en-US" smtClean="0"/>
              <a:t>Obe značilnosti sta tudi glavni točki kritik.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5D5C09-0E4F-4285-91E3-B380EE6A3057}" type="slidenum">
              <a:rPr lang="sl-SI" smtClean="0"/>
              <a:pPr/>
              <a:t>8</a:t>
            </a:fld>
            <a:endParaRPr lang="sl-S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Boolovi operatorji in operacije z množicami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228600" y="1600200"/>
            <a:ext cx="8763000" cy="4800600"/>
          </a:xfrm>
        </p:spPr>
        <p:txBody>
          <a:bodyPr/>
          <a:lstStyle/>
          <a:p>
            <a:r>
              <a:rPr lang="en-US" smtClean="0"/>
              <a:t>V zbirki </a:t>
            </a:r>
            <a:r>
              <a:rPr lang="sl-SI" smtClean="0"/>
              <a:t>je </a:t>
            </a:r>
            <a:r>
              <a:rPr lang="en-US" smtClean="0"/>
              <a:t>6 dokumentov, v njih </a:t>
            </a:r>
            <a:r>
              <a:rPr lang="sl-SI" smtClean="0"/>
              <a:t>pa </a:t>
            </a:r>
            <a:r>
              <a:rPr lang="en-US" smtClean="0"/>
              <a:t>besede </a:t>
            </a:r>
            <a:br>
              <a:rPr lang="en-US" smtClean="0"/>
            </a:br>
            <a:r>
              <a:rPr lang="en-US" smtClean="0"/>
              <a:t>sistemi, iskanje, informacij.</a:t>
            </a:r>
          </a:p>
          <a:p>
            <a:endParaRPr lang="en-US" smtClean="0"/>
          </a:p>
          <a:p>
            <a:pPr lvl="1"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sistemi		{D1, D3, D5}</a:t>
            </a:r>
          </a:p>
          <a:p>
            <a:pPr lvl="1"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iskanje		{D2, D3, D6}</a:t>
            </a:r>
          </a:p>
          <a:p>
            <a:pPr lvl="1"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informacij	{D2, D3, D4}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Iskalni modeli.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A4F311-3CD9-43B8-8B94-319F6A1C2381}" type="slidenum">
              <a:rPr lang="sl-SI" smtClean="0"/>
              <a:pPr/>
              <a:t>9</a:t>
            </a:fld>
            <a:endParaRPr 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605</TotalTime>
  <Words>2545</Words>
  <Application>Microsoft Office PowerPoint</Application>
  <PresentationFormat>On-screen Show (4:3)</PresentationFormat>
  <Paragraphs>338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Default Design</vt:lpstr>
      <vt:lpstr>Iskalni modeli</vt:lpstr>
      <vt:lpstr>Iskanje (uvod)</vt:lpstr>
      <vt:lpstr>Iskanje (uvod)</vt:lpstr>
      <vt:lpstr>Iskanje (uvod)</vt:lpstr>
      <vt:lpstr>Iskanje (uvod)</vt:lpstr>
      <vt:lpstr>Iskanje (uvod)</vt:lpstr>
      <vt:lpstr>Boolov model</vt:lpstr>
      <vt:lpstr>Boolov model</vt:lpstr>
      <vt:lpstr>Boolovi operatorji in operacije z množicami</vt:lpstr>
      <vt:lpstr>Boolovi operatorji in operacije z množicami</vt:lpstr>
      <vt:lpstr>Boolovi operatorji in operacije z množicami</vt:lpstr>
      <vt:lpstr>Boolovi operatorji in operacije z množicami</vt:lpstr>
      <vt:lpstr>Boolovi operatorji in operacije z množicami</vt:lpstr>
      <vt:lpstr>Kritike Boolovega modela</vt:lpstr>
      <vt:lpstr>Kritike Boolovega modela</vt:lpstr>
      <vt:lpstr>Kritike Boolovega modela</vt:lpstr>
      <vt:lpstr>Kritike Boolovega modela</vt:lpstr>
      <vt:lpstr>Ne-Boolovi iskalni modeli: Iskanje z rangiranjem</vt:lpstr>
      <vt:lpstr>Ne-Boolovi iskalni modeli: Iskanje z rangiranjem</vt:lpstr>
      <vt:lpstr>Iskanje z rangiranjem</vt:lpstr>
      <vt:lpstr>Iskanje z rangiranjem</vt:lpstr>
      <vt:lpstr>Iskanje z rangiranjem</vt:lpstr>
      <vt:lpstr>Iskanje z rangiranjem</vt:lpstr>
      <vt:lpstr>Iskanje z rangiranjem</vt:lpstr>
      <vt:lpstr>Iskanje z rangiranjem</vt:lpstr>
      <vt:lpstr>Iskanje z rangiranjem</vt:lpstr>
      <vt:lpstr>Iskanje z rangiranjem</vt:lpstr>
      <vt:lpstr>Iskanje z rangiranjem</vt:lpstr>
      <vt:lpstr>Iskanje s povratno zanko - uvod</vt:lpstr>
      <vt:lpstr>Iskanje s povratno zanko - uvod</vt:lpstr>
      <vt:lpstr>Iskanje s povratno zanko</vt:lpstr>
      <vt:lpstr>Iskanje s povratno zanko</vt:lpstr>
      <vt:lpstr>Iskanje s povratno zanko</vt:lpstr>
      <vt:lpstr>Iskanje s povratno zanko</vt:lpstr>
      <vt:lpstr>Iskanje s povratno zanko</vt:lpstr>
      <vt:lpstr>Iskanje s povratno zanko</vt:lpstr>
      <vt:lpstr>Iskanje s povratno zanko</vt:lpstr>
      <vt:lpstr>Iskanje s povratno zanko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Jure</dc:creator>
  <cp:lastModifiedBy>Jure</cp:lastModifiedBy>
  <cp:revision>139</cp:revision>
  <cp:lastPrinted>1601-01-01T00:00:00Z</cp:lastPrinted>
  <dcterms:created xsi:type="dcterms:W3CDTF">1601-01-01T00:00:00Z</dcterms:created>
  <dcterms:modified xsi:type="dcterms:W3CDTF">2013-04-15T18:24:18Z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