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80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0099"/>
    <a:srgbClr val="000066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6" autoAdjust="0"/>
    <p:restoredTop sz="94660"/>
  </p:normalViewPr>
  <p:slideViewPr>
    <p:cSldViewPr>
      <p:cViewPr varScale="1">
        <p:scale>
          <a:sx n="76" d="100"/>
          <a:sy n="76" d="100"/>
        </p:scale>
        <p:origin x="-82" y="-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45CA00-F1BB-4167-9570-8287D2B749A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4589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F7C81-56BF-43C6-B30F-F931DC7E73E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9A23E-4457-4E44-8B69-0E2A86AC114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FEC7D-FB09-4E74-ADAF-7401337C048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rgbClr val="000066"/>
                </a:solidFill>
              </a:defRPr>
            </a:lvl1pPr>
            <a:lvl2pPr>
              <a:defRPr sz="2800">
                <a:solidFill>
                  <a:srgbClr val="000066"/>
                </a:solidFill>
              </a:defRPr>
            </a:lvl2pPr>
            <a:lvl3pPr>
              <a:defRPr sz="2400">
                <a:solidFill>
                  <a:srgbClr val="000066"/>
                </a:solidFill>
              </a:defRPr>
            </a:lvl3pPr>
            <a:lvl4pPr>
              <a:defRPr>
                <a:solidFill>
                  <a:srgbClr val="000066"/>
                </a:solidFill>
              </a:defRPr>
            </a:lvl4pPr>
            <a:lvl5pPr>
              <a:defRPr>
                <a:solidFill>
                  <a:srgbClr val="00006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FB04B-641C-40CA-A0F9-FFAD0F2999D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83E60-4DCF-43D5-AFDF-94FB930C0A8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2BB5-10DA-4C71-A164-5F1D540B251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1B98-6A7A-4DCA-BC9C-1F70B2A9865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DF2D9-A8CE-441D-B471-8A915E61A0D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B0484-D59F-4EB3-8ACA-551FA2752FD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3429-F88A-48E9-B099-748B7FA30EF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421EA-4338-42EF-99D7-E3D177A7E5C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1000" t="2000" r="1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620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0402D601-AD0B-45A2-9F21-73CF32AAC87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Rectangle 6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800">
          <a:solidFill>
            <a:srgbClr val="000099"/>
          </a:solidFill>
          <a:latin typeface="+mn-lt"/>
          <a:ea typeface="+mn-ea"/>
          <a:cs typeface="+mn-cs"/>
        </a:defRPr>
      </a:lvl1pPr>
      <a:lvl2pPr marL="1076325" indent="-449263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400">
          <a:solidFill>
            <a:srgbClr val="000099"/>
          </a:solidFill>
          <a:latin typeface="+mn-lt"/>
        </a:defRPr>
      </a:lvl2pPr>
      <a:lvl3pPr marL="1703388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3pPr>
      <a:lvl4pPr marL="2241550" indent="-3587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4pPr>
      <a:lvl5pPr marL="2649538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5pPr>
      <a:lvl6pPr marL="31067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6pPr>
      <a:lvl7pPr marL="35639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7pPr>
      <a:lvl8pPr marL="40211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8pPr>
      <a:lvl9pPr marL="44783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sl-SI" sz="3600" b="0" i="0" u="none" strike="noStrike" kern="0" cap="none" spc="0" normalizeH="0" baseline="0" noProof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Naslavljanje</a:t>
            </a: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l-SI" sz="3600" b="0" i="0" u="none" strike="noStrike" kern="0" cap="none" spc="0" normalizeH="0" baseline="0" noProof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 r</a:t>
            </a: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sl-SI" sz="3600" b="0" i="0" u="none" strike="noStrike" kern="0" cap="none" spc="0" normalizeH="0" baseline="0" noProof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čunalniških omrežjih 2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Naslavljanje informacijskih objektov,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3300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URL,</a:t>
            </a:r>
            <a:b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načelo odjemalec / strežnik</a:t>
            </a: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Odjemalec / strežnik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r>
              <a:rPr lang="en-US" smtClean="0"/>
              <a:t>Pri uporabi omrežnih storitev sodelujeta vsaj dva računalnika:</a:t>
            </a:r>
          </a:p>
          <a:p>
            <a:pPr lvl="1"/>
            <a:r>
              <a:rPr lang="en-US" smtClean="0"/>
              <a:t>računalnik, na katerem uporabnik postavi zahtevo po informacijah, in</a:t>
            </a:r>
          </a:p>
          <a:p>
            <a:pPr lvl="1"/>
            <a:r>
              <a:rPr lang="en-US" smtClean="0"/>
              <a:t>računalnik, ki iskane informacije posreduje.</a:t>
            </a:r>
          </a:p>
          <a:p>
            <a:r>
              <a:rPr lang="en-US" smtClean="0"/>
              <a:t>Računalnik </a:t>
            </a:r>
            <a:r>
              <a:rPr lang="sl-SI" smtClean="0"/>
              <a:t>a)</a:t>
            </a:r>
            <a:r>
              <a:rPr lang="en-US" smtClean="0">
                <a:sym typeface="Monotype Sorts" pitchFamily="2" charset="2"/>
              </a:rPr>
              <a:t> </a:t>
            </a:r>
            <a:r>
              <a:rPr lang="en-US" smtClean="0"/>
              <a:t>in v storitev vpleteno programsko opremo imenujemo odjemalec,</a:t>
            </a:r>
          </a:p>
          <a:p>
            <a:r>
              <a:rPr lang="en-US" smtClean="0"/>
              <a:t>Računalnik </a:t>
            </a:r>
            <a:r>
              <a:rPr lang="sl-SI" smtClean="0">
                <a:sym typeface="Monotype Sorts" pitchFamily="2" charset="2"/>
              </a:rPr>
              <a:t>b)</a:t>
            </a:r>
            <a:r>
              <a:rPr lang="en-US" smtClean="0">
                <a:sym typeface="Monotype Sorts" pitchFamily="2" charset="2"/>
              </a:rPr>
              <a:t> in </a:t>
            </a:r>
            <a:r>
              <a:rPr lang="en-US" smtClean="0"/>
              <a:t>programsko opremo, ki informacije posreduje, imenujemo strežnik.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Odjemalec / strežnik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4876800"/>
          </a:xfrm>
        </p:spPr>
        <p:txBody>
          <a:bodyPr/>
          <a:lstStyle/>
          <a:p>
            <a:r>
              <a:rPr lang="en-US" smtClean="0"/>
              <a:t>Odjemalec in strežnik skupaj tvorita programsko opremo neke omrežne storitve.</a:t>
            </a:r>
          </a:p>
          <a:p>
            <a:r>
              <a:rPr lang="en-US" smtClean="0"/>
              <a:t>Med uporabo storitve si odjemalec in strežnik izmenjujeta:</a:t>
            </a:r>
          </a:p>
          <a:p>
            <a:pPr lvl="1"/>
            <a:r>
              <a:rPr lang="en-US" smtClean="0"/>
              <a:t>interne informacije, potrebne za usklajeno delovanje, in</a:t>
            </a:r>
          </a:p>
          <a:p>
            <a:pPr lvl="1"/>
            <a:r>
              <a:rPr lang="en-US" smtClean="0"/>
              <a:t>informacije, ki jih sporoča ali zahteva uporabnik.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Odjemalec / strežnik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Odjemalec</a:t>
            </a:r>
            <a:r>
              <a:rPr lang="en-US" dirty="0" smtClean="0"/>
              <a:t> je pro</a:t>
            </a:r>
            <a:r>
              <a:rPr lang="sl-SI" dirty="0" smtClean="0"/>
              <a:t>gram, ki teče na računalniku, s katerim se uporabnik priključuje na omrežje.</a:t>
            </a:r>
          </a:p>
          <a:p>
            <a:r>
              <a:rPr lang="sl-SI" dirty="0" smtClean="0"/>
              <a:t>Danes je to najpogosteje osebni računalnik v lokalni mreži ali z dostopom preko modema in protokola PPP.</a:t>
            </a:r>
          </a:p>
          <a:p>
            <a:r>
              <a:rPr lang="sl-SI" dirty="0" smtClean="0"/>
              <a:t>Odjemalec je bil lahko tudi program na “velikem” računalniku, če je imel uporabnik terminalski dostop.</a:t>
            </a:r>
          </a:p>
          <a:p>
            <a:r>
              <a:rPr lang="sl-SI" dirty="0" smtClean="0"/>
              <a:t>Odjemalec in strežnik sta bila lahko na istem računalniku, če je imel uporabnik terminalski dostop.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Odjemalec / strežnik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257800"/>
          </a:xfrm>
        </p:spPr>
        <p:txBody>
          <a:bodyPr/>
          <a:lstStyle/>
          <a:p>
            <a:pPr>
              <a:buNone/>
            </a:pPr>
            <a:r>
              <a:rPr lang="en-US" smtClean="0"/>
              <a:t>Odjemalec:</a:t>
            </a:r>
          </a:p>
          <a:p>
            <a:pPr lvl="1"/>
            <a:r>
              <a:rPr lang="sl-SI" smtClean="0"/>
              <a:t>strežniku pošlje zahtevo po informacijah,</a:t>
            </a:r>
          </a:p>
          <a:p>
            <a:pPr lvl="1"/>
            <a:r>
              <a:rPr lang="sl-SI" smtClean="0"/>
              <a:t>ima vlogo uporabniškega vmesnika,</a:t>
            </a:r>
          </a:p>
          <a:p>
            <a:pPr lvl="1"/>
            <a:r>
              <a:rPr lang="sl-SI" smtClean="0"/>
              <a:t>uporabniku prikrije tehnične značilnosti omrežja,</a:t>
            </a:r>
          </a:p>
          <a:p>
            <a:pPr lvl="1"/>
            <a:r>
              <a:rPr lang="sl-SI" smtClean="0"/>
              <a:t>izkorišča lastnosti uporabnikovega računalnika (grafično okolje).</a:t>
            </a:r>
          </a:p>
          <a:p>
            <a:r>
              <a:rPr lang="sl-SI" smtClean="0"/>
              <a:t>Pomembna je enostavnost uporabe in nazorna predstavitev informacij.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Odjemalec / strežnik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4953000"/>
          </a:xfrm>
        </p:spPr>
        <p:txBody>
          <a:bodyPr/>
          <a:lstStyle/>
          <a:p>
            <a:pPr>
              <a:buNone/>
            </a:pPr>
            <a:r>
              <a:rPr lang="en-US" smtClean="0"/>
              <a:t>Strežnik:</a:t>
            </a:r>
          </a:p>
          <a:p>
            <a:pPr lvl="1"/>
            <a:r>
              <a:rPr lang="sl-SI" smtClean="0"/>
              <a:t>na svojem računalniku ali v omrežju poišče zahtevano informacijo in jo posreduje odjemalcu,</a:t>
            </a:r>
          </a:p>
          <a:p>
            <a:pPr lvl="1"/>
            <a:r>
              <a:rPr lang="sl-SI" smtClean="0"/>
              <a:t>teče kot prikrit program (daemon),</a:t>
            </a:r>
          </a:p>
          <a:p>
            <a:pPr lvl="1"/>
            <a:r>
              <a:rPr lang="sl-SI" smtClean="0"/>
              <a:t>neprekinjeno prisluškuje omrežju in čaka na odjemalčevo zahtevo po informacijah.</a:t>
            </a:r>
          </a:p>
          <a:p>
            <a:r>
              <a:rPr lang="sl-SI" smtClean="0"/>
              <a:t>Pomembna je zanesljivost delovanja, hitrost in število simultanih zahtev, ki jim lahko zadosti.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Odjemalec / strežnik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763000" cy="4495800"/>
          </a:xfrm>
        </p:spPr>
        <p:txBody>
          <a:bodyPr/>
          <a:lstStyle/>
          <a:p>
            <a:pPr>
              <a:buNone/>
            </a:pPr>
            <a:r>
              <a:rPr lang="en-US" smtClean="0"/>
              <a:t>Prednosti načela odjemalec / strežnik:</a:t>
            </a:r>
          </a:p>
          <a:p>
            <a:pPr lvl="1"/>
            <a:r>
              <a:rPr lang="en-US" smtClean="0"/>
              <a:t>minimalna obremenitev omrežja,</a:t>
            </a:r>
          </a:p>
          <a:p>
            <a:pPr lvl="1"/>
            <a:r>
              <a:rPr lang="en-US" smtClean="0"/>
              <a:t>smiselna delitev dela,</a:t>
            </a:r>
          </a:p>
          <a:p>
            <a:pPr lvl="1"/>
            <a:r>
              <a:rPr lang="en-US" smtClean="0"/>
              <a:t>prilagoditev aplikacije uporabniku,</a:t>
            </a:r>
          </a:p>
          <a:p>
            <a:pPr lvl="1"/>
            <a:r>
              <a:rPr lang="en-US" smtClean="0"/>
              <a:t>globalna uporabnost aplikacije...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Odjemalec / strežnik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4953000"/>
          </a:xfrm>
        </p:spPr>
        <p:txBody>
          <a:bodyPr/>
          <a:lstStyle/>
          <a:p>
            <a:pPr>
              <a:buNone/>
            </a:pPr>
            <a:r>
              <a:rPr lang="en-US" smtClean="0"/>
              <a:t>Zmanjševanje količine prenesenih informacij:</a:t>
            </a:r>
            <a:endParaRPr lang="sl-SI" smtClean="0"/>
          </a:p>
          <a:p>
            <a:r>
              <a:rPr lang="en-US" smtClean="0"/>
              <a:t>Odjemalec in strežnik si izmenjujeta samo najnujnejše informacije.</a:t>
            </a:r>
          </a:p>
          <a:p>
            <a:r>
              <a:rPr lang="en-US" smtClean="0"/>
              <a:t>Predstavitev informacij, predvsem grafična, je prepuščena odjemalcu.</a:t>
            </a:r>
          </a:p>
          <a:p>
            <a:r>
              <a:rPr lang="en-US" smtClean="0"/>
              <a:t>Pogosto odjemalec uporabniku tudi interpretira informacije, ki jih je dobil od strežnika.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Odjemalec / strežnik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993300"/>
                </a:solidFill>
              </a:rPr>
              <a:t>Primeri</a:t>
            </a:r>
            <a:endParaRPr lang="en-US" dirty="0" smtClean="0">
              <a:solidFill>
                <a:srgbClr val="993300"/>
              </a:solidFill>
            </a:endParaRPr>
          </a:p>
          <a:p>
            <a:pPr>
              <a:buNone/>
            </a:pPr>
            <a:r>
              <a:rPr lang="en-US" u="sng" dirty="0" err="1" smtClean="0"/>
              <a:t>Prenos</a:t>
            </a:r>
            <a:r>
              <a:rPr lang="en-US" u="sng" dirty="0" smtClean="0"/>
              <a:t> </a:t>
            </a:r>
            <a:r>
              <a:rPr lang="en-US" u="sng" dirty="0" err="1" smtClean="0"/>
              <a:t>komprimiranih</a:t>
            </a:r>
            <a:r>
              <a:rPr lang="en-US" u="sng" dirty="0" smtClean="0"/>
              <a:t> </a:t>
            </a:r>
            <a:r>
              <a:rPr lang="en-US" u="sng" dirty="0" err="1" smtClean="0"/>
              <a:t>datotek</a:t>
            </a:r>
            <a:r>
              <a:rPr lang="en-US" u="sng" dirty="0" smtClean="0"/>
              <a:t> </a:t>
            </a:r>
            <a:r>
              <a:rPr lang="en-US" u="sng" dirty="0" err="1" smtClean="0"/>
              <a:t>pri</a:t>
            </a:r>
            <a:r>
              <a:rPr lang="en-US" u="sng" dirty="0" smtClean="0"/>
              <a:t> </a:t>
            </a:r>
            <a:r>
              <a:rPr lang="en-US" u="sng" dirty="0" err="1" smtClean="0"/>
              <a:t>elektronski</a:t>
            </a:r>
            <a:r>
              <a:rPr lang="en-US" u="sng" dirty="0" smtClean="0"/>
              <a:t> </a:t>
            </a:r>
            <a:r>
              <a:rPr lang="en-US" u="sng" dirty="0" err="1" smtClean="0"/>
              <a:t>pošti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strežnik</a:t>
            </a:r>
            <a:r>
              <a:rPr lang="en-US" dirty="0" smtClean="0"/>
              <a:t> </a:t>
            </a:r>
            <a:r>
              <a:rPr lang="en-US" dirty="0" err="1" smtClean="0"/>
              <a:t>datoteko</a:t>
            </a:r>
            <a:r>
              <a:rPr lang="en-US" dirty="0" smtClean="0"/>
              <a:t> </a:t>
            </a:r>
            <a:r>
              <a:rPr lang="en-US" dirty="0" err="1" smtClean="0"/>
              <a:t>komprimira</a:t>
            </a:r>
            <a:r>
              <a:rPr lang="en-US" dirty="0" smtClean="0"/>
              <a:t> (</a:t>
            </a:r>
            <a:r>
              <a:rPr lang="en-US" dirty="0" err="1" smtClean="0"/>
              <a:t>stisne</a:t>
            </a:r>
            <a:r>
              <a:rPr lang="en-US" dirty="0" smtClean="0"/>
              <a:t>),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manj</a:t>
            </a:r>
            <a:r>
              <a:rPr lang="en-US" dirty="0" smtClean="0"/>
              <a:t> </a:t>
            </a:r>
            <a:r>
              <a:rPr lang="en-US" dirty="0" err="1" smtClean="0"/>
              <a:t>obremeni</a:t>
            </a:r>
            <a:r>
              <a:rPr lang="en-US" dirty="0" smtClean="0"/>
              <a:t> </a:t>
            </a:r>
            <a:r>
              <a:rPr lang="en-US" dirty="0" err="1" smtClean="0"/>
              <a:t>omrežje</a:t>
            </a:r>
            <a:r>
              <a:rPr lang="en-US" dirty="0" smtClean="0"/>
              <a:t> in je </a:t>
            </a:r>
            <a:r>
              <a:rPr lang="en-US" dirty="0" err="1" smtClean="0"/>
              <a:t>prenos</a:t>
            </a:r>
            <a:r>
              <a:rPr lang="en-US" dirty="0" smtClean="0"/>
              <a:t> </a:t>
            </a:r>
            <a:r>
              <a:rPr lang="en-US" dirty="0" err="1" smtClean="0"/>
              <a:t>hitrejši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odjemalec</a:t>
            </a:r>
            <a:r>
              <a:rPr lang="en-US" dirty="0" smtClean="0"/>
              <a:t> </a:t>
            </a:r>
            <a:r>
              <a:rPr lang="en-US" dirty="0" err="1" smtClean="0"/>
              <a:t>datoteko</a:t>
            </a:r>
            <a:r>
              <a:rPr lang="en-US" dirty="0" smtClean="0"/>
              <a:t> </a:t>
            </a:r>
            <a:r>
              <a:rPr lang="en-US" dirty="0" err="1" smtClean="0"/>
              <a:t>dekomprimira</a:t>
            </a:r>
            <a:r>
              <a:rPr lang="en-US" dirty="0" smtClean="0"/>
              <a:t> (</a:t>
            </a:r>
            <a:r>
              <a:rPr lang="en-US" dirty="0" err="1" smtClean="0"/>
              <a:t>raztegne</a:t>
            </a:r>
            <a:r>
              <a:rPr lang="en-US" dirty="0" smtClean="0"/>
              <a:t>) in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predstavi</a:t>
            </a:r>
            <a:r>
              <a:rPr lang="en-US" dirty="0" smtClean="0"/>
              <a:t> </a:t>
            </a:r>
            <a:r>
              <a:rPr lang="en-US" dirty="0" err="1" smtClean="0"/>
              <a:t>uporabniku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u="sng" dirty="0" err="1" smtClean="0"/>
              <a:t>Prenos</a:t>
            </a:r>
            <a:r>
              <a:rPr lang="en-US" u="sng" dirty="0" smtClean="0"/>
              <a:t> </a:t>
            </a:r>
            <a:r>
              <a:rPr lang="en-US" u="sng" dirty="0" err="1" smtClean="0"/>
              <a:t>vektorskih</a:t>
            </a:r>
            <a:r>
              <a:rPr lang="en-US" u="sng" dirty="0" smtClean="0"/>
              <a:t> </a:t>
            </a:r>
            <a:r>
              <a:rPr lang="en-US" u="sng" dirty="0" err="1" smtClean="0"/>
              <a:t>slik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strežnik</a:t>
            </a:r>
            <a:r>
              <a:rPr lang="en-US" dirty="0" smtClean="0"/>
              <a:t> </a:t>
            </a:r>
            <a:r>
              <a:rPr lang="en-US" dirty="0" err="1" smtClean="0"/>
              <a:t>pošlje</a:t>
            </a:r>
            <a:r>
              <a:rPr lang="en-US" dirty="0" smtClean="0"/>
              <a:t> le </a:t>
            </a:r>
            <a:r>
              <a:rPr lang="en-US" dirty="0" err="1" smtClean="0"/>
              <a:t>koordinate</a:t>
            </a:r>
            <a:r>
              <a:rPr lang="en-US" dirty="0" smtClean="0"/>
              <a:t> in </a:t>
            </a:r>
            <a:r>
              <a:rPr lang="en-US" dirty="0" err="1" smtClean="0"/>
              <a:t>trigonometrijske</a:t>
            </a:r>
            <a:r>
              <a:rPr lang="en-US" dirty="0" smtClean="0"/>
              <a:t> </a:t>
            </a:r>
            <a:r>
              <a:rPr lang="en-US" dirty="0" err="1" smtClean="0"/>
              <a:t>podatke</a:t>
            </a:r>
            <a:r>
              <a:rPr lang="en-US" dirty="0" smtClean="0"/>
              <a:t> </a:t>
            </a:r>
            <a:r>
              <a:rPr lang="en-US" dirty="0" err="1" smtClean="0"/>
              <a:t>črt</a:t>
            </a:r>
            <a:r>
              <a:rPr lang="en-US" dirty="0" smtClean="0"/>
              <a:t> in </a:t>
            </a:r>
            <a:r>
              <a:rPr lang="en-US" dirty="0" err="1" smtClean="0"/>
              <a:t>likov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odjemalec</a:t>
            </a:r>
            <a:r>
              <a:rPr lang="en-US" dirty="0" smtClean="0"/>
              <a:t> pa </a:t>
            </a:r>
            <a:r>
              <a:rPr lang="en-US" dirty="0" err="1" smtClean="0"/>
              <a:t>podatke</a:t>
            </a:r>
            <a:r>
              <a:rPr lang="en-US" dirty="0" smtClean="0"/>
              <a:t> </a:t>
            </a:r>
            <a:r>
              <a:rPr lang="en-US" dirty="0" err="1" smtClean="0"/>
              <a:t>izriše</a:t>
            </a:r>
            <a:r>
              <a:rPr lang="sl-SI" dirty="0" smtClean="0"/>
              <a:t>;</a:t>
            </a:r>
          </a:p>
          <a:p>
            <a:pPr lvl="1"/>
            <a:r>
              <a:rPr lang="sl-SI" dirty="0" smtClean="0"/>
              <a:t>primer: karte in pozicije navigacijskih programov.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Odjemalec / strežnik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pPr>
              <a:buNone/>
            </a:pPr>
            <a:r>
              <a:rPr lang="en-US" u="sng" smtClean="0"/>
              <a:t>Delitev dela pri iskanju po podatkovnih  zbirkah</a:t>
            </a:r>
            <a:r>
              <a:rPr lang="en-US" smtClean="0"/>
              <a:t>:</a:t>
            </a:r>
          </a:p>
          <a:p>
            <a:r>
              <a:rPr lang="en-US" smtClean="0"/>
              <a:t>Strežnik je zadolžen samo za iskanje po zbirki in razvrščanje rezultatov.</a:t>
            </a:r>
          </a:p>
          <a:p>
            <a:r>
              <a:rPr lang="en-US" smtClean="0"/>
              <a:t>Odjemalec prevzame vse časovno potratne faze dela:</a:t>
            </a:r>
          </a:p>
          <a:p>
            <a:pPr lvl="1"/>
            <a:r>
              <a:rPr lang="en-US" smtClean="0"/>
              <a:t>priprava iskalne zahteve, vključno z uporabo tezavra,</a:t>
            </a:r>
          </a:p>
          <a:p>
            <a:pPr lvl="1"/>
            <a:r>
              <a:rPr lang="en-US" smtClean="0"/>
              <a:t> pregledovanje rezultatov iskanja,</a:t>
            </a:r>
          </a:p>
          <a:p>
            <a:pPr lvl="1"/>
            <a:r>
              <a:rPr lang="en-US" smtClean="0"/>
              <a:t>“on-line” pomoč...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Odjemalec / strežnik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763000" cy="4953000"/>
          </a:xfrm>
        </p:spPr>
        <p:txBody>
          <a:bodyPr/>
          <a:lstStyle/>
          <a:p>
            <a:pPr>
              <a:buNone/>
            </a:pPr>
            <a:r>
              <a:rPr lang="en-US" u="sng" smtClean="0"/>
              <a:t>Časovna sprostitev komunikacijskih kanalov</a:t>
            </a:r>
            <a:r>
              <a:rPr lang="en-US" smtClean="0"/>
              <a:t>:</a:t>
            </a:r>
          </a:p>
          <a:p>
            <a:r>
              <a:rPr lang="en-US" smtClean="0"/>
              <a:t>Aplikacije delujejo tako, da je komunikacijski kanal pretežni del časa sproščen. </a:t>
            </a:r>
          </a:p>
          <a:p>
            <a:r>
              <a:rPr lang="en-US" smtClean="0"/>
              <a:t>Komunikacija je vzpostavljena le tedaj, ko odjemalec pošlje zahtevo ali ko strežnik pošlje odgovor. </a:t>
            </a:r>
          </a:p>
          <a:p>
            <a:r>
              <a:rPr lang="en-US" smtClean="0"/>
              <a:t>Vmes je prekinjena in na voljo drugim storitvam ali drugim uporabnikom iste storitve.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Naslavljanje informacijskih objektov - uvod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724400"/>
          </a:xfrm>
        </p:spPr>
        <p:txBody>
          <a:bodyPr/>
          <a:lstStyle/>
          <a:p>
            <a:r>
              <a:rPr lang="en-US" smtClean="0"/>
              <a:t>V Internetu </a:t>
            </a:r>
            <a:r>
              <a:rPr lang="sl-SI" smtClean="0"/>
              <a:t>so </a:t>
            </a:r>
            <a:r>
              <a:rPr lang="en-US" smtClean="0"/>
              <a:t>naslovljive tri kategorije entitet: računalniki, osebe in informacijski objekti.</a:t>
            </a:r>
          </a:p>
          <a:p>
            <a:r>
              <a:rPr lang="en-US" smtClean="0"/>
              <a:t>Informacijski objekti so vse oblike združevanja podatkov in informacij: besedila, bibliografski zapisi, multimedijski dokumenti, programi, podatkovne zbirke</a:t>
            </a:r>
            <a:r>
              <a:rPr lang="en-US" smtClean="0"/>
              <a:t>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Odjemalec / strežnik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pPr>
              <a:buNone/>
            </a:pPr>
            <a:r>
              <a:rPr lang="en-US" u="sng" smtClean="0"/>
              <a:t>Globalizacija uporabe omrežnih aplikacij</a:t>
            </a:r>
            <a:r>
              <a:rPr lang="en-US" smtClean="0"/>
              <a:t>:</a:t>
            </a:r>
          </a:p>
          <a:p>
            <a:r>
              <a:rPr lang="en-US" smtClean="0"/>
              <a:t>Isti strežnik lahko nudi informacije zelo različnim odjemalskim programom.</a:t>
            </a:r>
          </a:p>
          <a:p>
            <a:r>
              <a:rPr lang="en-US" smtClean="0"/>
              <a:t>Odjemalci so lahko različni zaradi različne strojne opreme ali pa jih izdelujejo različne firme.</a:t>
            </a:r>
          </a:p>
          <a:p>
            <a:r>
              <a:rPr lang="en-US" smtClean="0"/>
              <a:t>Primer:</a:t>
            </a:r>
          </a:p>
          <a:p>
            <a:pPr lvl="1"/>
            <a:r>
              <a:rPr lang="en-US" smtClean="0"/>
              <a:t>Pregledovalniki (brkljalniki) kot odjemalci storitve WWW.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Odjemalec / strežnik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800600"/>
          </a:xfrm>
        </p:spPr>
        <p:txBody>
          <a:bodyPr/>
          <a:lstStyle/>
          <a:p>
            <a:r>
              <a:rPr lang="sl-SI" smtClean="0"/>
              <a:t>Splet je odličen primer storitve, ki delu je po načelu odjemalec / strežnik.</a:t>
            </a:r>
          </a:p>
          <a:p>
            <a:r>
              <a:rPr lang="sl-SI" smtClean="0"/>
              <a:t>Veliki spletni iskalniki pa sami po sebi ne delujejo po načelu odjemalec / strežnik, zato je njihova komunikacijska sposobnost z uporabniki zelo omejena.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Naslavljanje informacijskih objektov - uvod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105400"/>
          </a:xfrm>
        </p:spPr>
        <p:txBody>
          <a:bodyPr/>
          <a:lstStyle/>
          <a:p>
            <a:r>
              <a:rPr lang="en-US" smtClean="0"/>
              <a:t>Najpomembnejši lastnosti IP naslovov in naslovov e-pošte:</a:t>
            </a:r>
          </a:p>
          <a:p>
            <a:pPr lvl="1"/>
            <a:r>
              <a:rPr lang="en-US" smtClean="0"/>
              <a:t>unikatnost,</a:t>
            </a:r>
          </a:p>
          <a:p>
            <a:pPr lvl="1"/>
            <a:r>
              <a:rPr lang="en-US" smtClean="0"/>
              <a:t>v naslovu zabeležen dostop do računalnika.</a:t>
            </a:r>
          </a:p>
          <a:p>
            <a:r>
              <a:rPr lang="en-US" smtClean="0"/>
              <a:t>Isto velja za informacijske objekte.</a:t>
            </a:r>
          </a:p>
          <a:p>
            <a:r>
              <a:rPr lang="en-US" smtClean="0"/>
              <a:t>Ko aplikacija zahteva informacijski objekt od transportnega protokola, mora sporočiti identiteto objekta in opisati pot do njega.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Naslavljanje informacijskih objektov - uvod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81600"/>
          </a:xfrm>
        </p:spPr>
        <p:txBody>
          <a:bodyPr/>
          <a:lstStyle/>
          <a:p>
            <a:r>
              <a:rPr lang="en-US" smtClean="0"/>
              <a:t>Načeloma informacijski objekt dovolj dobro opiše mnemonični naslov računalnika, zaporedje direktorijev in ime objekta:</a:t>
            </a:r>
            <a:br>
              <a:rPr lang="en-US" smtClean="0"/>
            </a:br>
            <a:endParaRPr lang="en-US" smtClean="0"/>
          </a:p>
          <a:p>
            <a:pPr algn="ctr"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unimed.mf.uni-lj.si/pub/pc/ftp/read-me.txt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Aplikacije, ki se neposredno sklicujejo na tak naslov, so redke.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URL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0"/>
            <a:ext cx="8763000" cy="4114800"/>
          </a:xfrm>
        </p:spPr>
        <p:txBody>
          <a:bodyPr/>
          <a:lstStyle/>
          <a:p>
            <a:r>
              <a:rPr lang="en-US" smtClean="0"/>
              <a:t>Standardizirana oblika naslova, ki jo je uvedla storitev World Wide Web.</a:t>
            </a:r>
          </a:p>
          <a:p>
            <a:pPr>
              <a:buNone/>
            </a:pPr>
            <a:r>
              <a:rPr lang="en-US" smtClean="0"/>
              <a:t>Splošna oblika:</a:t>
            </a:r>
          </a:p>
          <a:p>
            <a:pPr>
              <a:buNone/>
            </a:pP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ime_aplik_protokola://mnem_ime_ra</a:t>
            </a:r>
            <a:r>
              <a:rPr lang="sl-SI" sz="2400" b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[:vrata]/</a:t>
            </a:r>
            <a:br>
              <a:rPr lang="en-US" sz="2400" b="1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direktorij1/.../direktorijn/datoteka</a:t>
            </a:r>
            <a:endParaRPr lang="en-US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URL = Uniform Resource Locator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5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URL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800600"/>
          </a:xfrm>
        </p:spPr>
        <p:txBody>
          <a:bodyPr/>
          <a:lstStyle/>
          <a:p>
            <a:r>
              <a:rPr lang="en-US" smtClean="0"/>
              <a:t>Aplikacijski protokol je protokol, ki povezuje konkretno aplikacijo s TCP.</a:t>
            </a:r>
          </a:p>
          <a:p>
            <a:r>
              <a:rPr lang="en-US" smtClean="0"/>
              <a:t>Ime aplikacijskega protokola v URL pomeni način transporta informacijskega objekta v aplikacijo, ki ga je zahtevala.</a:t>
            </a:r>
          </a:p>
          <a:p>
            <a:r>
              <a:rPr lang="en-US" smtClean="0"/>
              <a:t>WWW omogoča uporabo najpomembnejših aplikacijskih protokolov na Internetu.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Primeri klicev različnih aplik. protokolov</a:t>
            </a:r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28600" y="1905000"/>
            <a:ext cx="8763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l-SI" sz="2800" b="1" smtClean="0">
                <a:solidFill>
                  <a:srgbClr val="002060"/>
                </a:solidFill>
                <a:latin typeface="Calibri" pitchFamily="34" charset="0"/>
              </a:rPr>
              <a:t>živi protokoli:</a:t>
            </a:r>
          </a:p>
          <a:p>
            <a:pPr lvl="1">
              <a:spcBef>
                <a:spcPct val="50000"/>
              </a:spcBef>
            </a:pPr>
            <a:r>
              <a:rPr lang="en-US" sz="2000" b="1" smtClean="0">
                <a:solidFill>
                  <a:srgbClr val="002060"/>
                </a:solidFill>
                <a:latin typeface="Courier New" pitchFamily="49" charset="0"/>
              </a:rPr>
              <a:t>http</a:t>
            </a:r>
            <a:r>
              <a:rPr lang="en-US" sz="2000" b="1">
                <a:solidFill>
                  <a:srgbClr val="002060"/>
                </a:solidFill>
                <a:latin typeface="Courier New" pitchFamily="49" charset="0"/>
              </a:rPr>
              <a:t>://www.mf.uni-lj.si/~jure/pred_bib/</a:t>
            </a:r>
            <a:br>
              <a:rPr lang="en-US" sz="2000" b="1">
                <a:solidFill>
                  <a:srgbClr val="002060"/>
                </a:solidFill>
                <a:latin typeface="Courier New" pitchFamily="49" charset="0"/>
              </a:rPr>
            </a:br>
            <a:r>
              <a:rPr lang="en-US" sz="2000" b="1">
                <a:solidFill>
                  <a:srgbClr val="002060"/>
                </a:solidFill>
                <a:latin typeface="Courier New" pitchFamily="49" charset="0"/>
              </a:rPr>
              <a:t>	rac_komun/p4/omrezja4.html</a:t>
            </a:r>
          </a:p>
          <a:p>
            <a:pPr lvl="1"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Courier New" pitchFamily="49" charset="0"/>
              </a:rPr>
              <a:t>ftp://ftp.arnes.si/softw/pc/antivir/scanv.exe</a:t>
            </a:r>
          </a:p>
          <a:p>
            <a:pPr lvl="1"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Courier New" pitchFamily="49" charset="0"/>
              </a:rPr>
              <a:t>mailto:jure.dimec@mf.uni-lj.si</a:t>
            </a:r>
          </a:p>
          <a:p>
            <a:pPr lvl="1"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Courier New" pitchFamily="49" charset="0"/>
              </a:rPr>
              <a:t>file:///C|/delo/pouk/ff/rk-</a:t>
            </a:r>
            <a:r>
              <a:rPr lang="sl-SI" sz="2000" b="1">
                <a:solidFill>
                  <a:srgbClr val="002060"/>
                </a:solidFill>
                <a:latin typeface="Courier New" pitchFamily="49" charset="0"/>
              </a:rPr>
              <a:t>04</a:t>
            </a:r>
            <a:r>
              <a:rPr lang="en-US" sz="2000" b="1" smtClean="0">
                <a:solidFill>
                  <a:srgbClr val="002060"/>
                </a:solidFill>
                <a:latin typeface="Courier New" pitchFamily="49" charset="0"/>
              </a:rPr>
              <a:t>/omrezja4.html</a:t>
            </a:r>
            <a:endParaRPr lang="sl-SI" sz="2000" b="1" smtClean="0">
              <a:solidFill>
                <a:srgbClr val="002060"/>
              </a:solidFill>
              <a:latin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sl-SI" sz="2800" b="1" smtClean="0">
                <a:solidFill>
                  <a:srgbClr val="002060"/>
                </a:solidFill>
                <a:latin typeface="Calibri" pitchFamily="34" charset="0"/>
              </a:rPr>
              <a:t>zgodovinski protokoli:</a:t>
            </a:r>
            <a:endParaRPr lang="en-US" sz="2800" b="1">
              <a:solidFill>
                <a:srgbClr val="002060"/>
              </a:solidFill>
              <a:latin typeface="Calibri" pitchFamily="34" charset="0"/>
            </a:endParaRPr>
          </a:p>
          <a:p>
            <a:pPr lvl="1">
              <a:spcBef>
                <a:spcPct val="50000"/>
              </a:spcBef>
            </a:pPr>
            <a:r>
              <a:rPr lang="en-US" sz="2000" b="1" smtClean="0">
                <a:solidFill>
                  <a:srgbClr val="002060"/>
                </a:solidFill>
                <a:latin typeface="Courier New" pitchFamily="49" charset="0"/>
              </a:rPr>
              <a:t>gopher</a:t>
            </a:r>
            <a:r>
              <a:rPr lang="en-US" sz="2000" b="1">
                <a:solidFill>
                  <a:srgbClr val="002060"/>
                </a:solidFill>
                <a:latin typeface="Courier New" pitchFamily="49" charset="0"/>
              </a:rPr>
              <a:t>://panda/uiowa.edu</a:t>
            </a:r>
          </a:p>
          <a:p>
            <a:pPr lvl="1">
              <a:spcBef>
                <a:spcPct val="50000"/>
              </a:spcBef>
            </a:pPr>
            <a:r>
              <a:rPr lang="en-US" sz="2000" b="1">
                <a:solidFill>
                  <a:srgbClr val="002060"/>
                </a:solidFill>
                <a:latin typeface="Courier New" pitchFamily="49" charset="0"/>
              </a:rPr>
              <a:t>telnet://</a:t>
            </a:r>
            <a:r>
              <a:rPr lang="en-US" sz="2000" b="1" smtClean="0">
                <a:solidFill>
                  <a:srgbClr val="002060"/>
                </a:solidFill>
                <a:latin typeface="Courier New" pitchFamily="49" charset="0"/>
              </a:rPr>
              <a:t>nic.ddn.mil</a:t>
            </a:r>
            <a:endParaRPr lang="en-US" sz="2000" b="1">
              <a:solidFill>
                <a:srgbClr val="002060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DOI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Način poimenovanja informacijskih objektov, ki združuje lastnosti URL in novejšega idntifikatorja DOI.</a:t>
            </a:r>
          </a:p>
          <a:p>
            <a:r>
              <a:rPr lang="sl-SI" dirty="0" smtClean="0"/>
              <a:t>Primer:</a:t>
            </a:r>
          </a:p>
          <a:p>
            <a:pPr>
              <a:buNone/>
            </a:pPr>
            <a:r>
              <a:rPr lang="sl-SI" dirty="0" smtClean="0"/>
              <a:t>	</a:t>
            </a:r>
            <a:r>
              <a:rPr lang="sl-SI" b="1" dirty="0" smtClean="0">
                <a:latin typeface="Courier New" pitchFamily="49" charset="0"/>
                <a:cs typeface="Courier New" pitchFamily="49" charset="0"/>
              </a:rPr>
              <a:t>http://dx.doi.org/10.1000/123 </a:t>
            </a:r>
          </a:p>
          <a:p>
            <a:r>
              <a:rPr lang="sl-SI" sz="2800" b="1" dirty="0" smtClean="0">
                <a:latin typeface="Courier New" pitchFamily="49" charset="0"/>
                <a:cs typeface="Courier New" pitchFamily="49" charset="0"/>
              </a:rPr>
              <a:t>http://dx.doi.org </a:t>
            </a:r>
            <a:r>
              <a:rPr lang="sl-SI" dirty="0" smtClean="0"/>
              <a:t>je URL agencije, ki skrbi za delovanje sistema,</a:t>
            </a:r>
          </a:p>
          <a:p>
            <a:r>
              <a:rPr lang="sl-SI" sz="2800" b="1" dirty="0" smtClean="0">
                <a:latin typeface="Courier New" pitchFamily="49" charset="0"/>
                <a:cs typeface="Courier New" pitchFamily="49" charset="0"/>
              </a:rPr>
              <a:t>10.1000/123</a:t>
            </a:r>
            <a:r>
              <a:rPr lang="sl-SI" dirty="0" smtClean="0"/>
              <a:t> pa je DOI informacijskega objekta (identifikator, ki ni URL).</a:t>
            </a:r>
          </a:p>
          <a:p>
            <a:r>
              <a:rPr lang="sl-SI" dirty="0" smtClean="0"/>
              <a:t>DOI je URI (URN) in ne URL – v njem ni skrita pot do objekta.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Odjemalec / strežnik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763000" cy="43434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Vse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sl-SI" dirty="0" smtClean="0">
                <a:solidFill>
                  <a:srgbClr val="002060"/>
                </a:solidFill>
              </a:rPr>
              <a:t>prave </a:t>
            </a:r>
            <a:r>
              <a:rPr lang="en-US" dirty="0" err="1" smtClean="0">
                <a:solidFill>
                  <a:srgbClr val="002060"/>
                </a:solidFill>
              </a:rPr>
              <a:t>omrežne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aplikacije</a:t>
            </a:r>
            <a:r>
              <a:rPr lang="sl-SI" dirty="0" smtClean="0">
                <a:solidFill>
                  <a:srgbClr val="002060"/>
                </a:solidFill>
              </a:rPr>
              <a:t>,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sl-SI" dirty="0" smtClean="0">
                <a:solidFill>
                  <a:srgbClr val="002060"/>
                </a:solidFill>
              </a:rPr>
              <a:t>denimo splet</a:t>
            </a:r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delujejo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po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načelu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odjemalec</a:t>
            </a:r>
            <a:r>
              <a:rPr lang="en-US" i="1" dirty="0" smtClean="0">
                <a:solidFill>
                  <a:srgbClr val="002060"/>
                </a:solidFill>
              </a:rPr>
              <a:t> / </a:t>
            </a:r>
            <a:r>
              <a:rPr lang="en-US" i="1" dirty="0" err="1" smtClean="0">
                <a:solidFill>
                  <a:srgbClr val="002060"/>
                </a:solidFill>
              </a:rPr>
              <a:t>strežnik</a:t>
            </a:r>
            <a:r>
              <a:rPr lang="en-US" dirty="0" smtClean="0">
                <a:solidFill>
                  <a:srgbClr val="002060"/>
                </a:solidFill>
              </a:rPr>
              <a:t> (client / server)</a:t>
            </a:r>
            <a:r>
              <a:rPr lang="sl-SI" dirty="0" smtClean="0">
                <a:solidFill>
                  <a:srgbClr val="002060"/>
                </a:solidFill>
              </a:rPr>
              <a:t> ,</a:t>
            </a:r>
          </a:p>
          <a:p>
            <a:pPr lvl="1"/>
            <a:r>
              <a:rPr lang="sl-SI" dirty="0" smtClean="0">
                <a:solidFill>
                  <a:srgbClr val="002060"/>
                </a:solidFill>
              </a:rPr>
              <a:t>ali pa za svoje delovanje uporabljajo spletno infrastrukturo – denimo spletni iskalniki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  <a:p>
            <a:endParaRPr lang="sl-S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sl-SI" smtClean="0"/>
              <a:t>© dr. Jure Dimec. Informacijski viri na Internetu (2012 / 13). Naslavljanje 2.</a:t>
            </a: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4FB04B-641C-40CA-A0F9-FFAD0F2999D8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1223</Words>
  <Application>Microsoft Office PowerPoint</Application>
  <PresentationFormat>On-screen Show (4:3)</PresentationFormat>
  <Paragraphs>155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PowerPoint Presentation</vt:lpstr>
      <vt:lpstr>Naslavljanje informacijskih objektov - uvod</vt:lpstr>
      <vt:lpstr>Naslavljanje informacijskih objektov - uvod</vt:lpstr>
      <vt:lpstr>Naslavljanje informacijskih objektov - uvod</vt:lpstr>
      <vt:lpstr>URL</vt:lpstr>
      <vt:lpstr>URL</vt:lpstr>
      <vt:lpstr>Primeri klicev različnih aplik. protokolov</vt:lpstr>
      <vt:lpstr>DOI</vt:lpstr>
      <vt:lpstr>Odjemalec / strežnik</vt:lpstr>
      <vt:lpstr>Odjemalec / strežnik</vt:lpstr>
      <vt:lpstr>Odjemalec / strežnik</vt:lpstr>
      <vt:lpstr>Odjemalec / strežnik</vt:lpstr>
      <vt:lpstr>Odjemalec / strežnik</vt:lpstr>
      <vt:lpstr>Odjemalec / strežnik</vt:lpstr>
      <vt:lpstr>Odjemalec / strežnik</vt:lpstr>
      <vt:lpstr>Odjemalec / strežnik</vt:lpstr>
      <vt:lpstr>Odjemalec / strežnik</vt:lpstr>
      <vt:lpstr>Odjemalec / strežnik</vt:lpstr>
      <vt:lpstr>Odjemalec / strežnik</vt:lpstr>
      <vt:lpstr>Odjemalec / strežnik</vt:lpstr>
      <vt:lpstr>Odjemalec / strežnik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Jure</dc:creator>
  <cp:lastModifiedBy>Jure</cp:lastModifiedBy>
  <cp:revision>127</cp:revision>
  <cp:lastPrinted>1601-01-01T00:00:00Z</cp:lastPrinted>
  <dcterms:created xsi:type="dcterms:W3CDTF">1601-01-01T00:00:00Z</dcterms:created>
  <dcterms:modified xsi:type="dcterms:W3CDTF">2013-03-27T19:16:17Z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