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1"/>
  </p:notesMasterIdLst>
  <p:sldIdLst>
    <p:sldId id="256" r:id="rId2"/>
    <p:sldId id="259" r:id="rId3"/>
    <p:sldId id="351" r:id="rId4"/>
    <p:sldId id="307" r:id="rId5"/>
    <p:sldId id="308" r:id="rId6"/>
    <p:sldId id="353" r:id="rId7"/>
    <p:sldId id="309" r:id="rId8"/>
    <p:sldId id="310" r:id="rId9"/>
    <p:sldId id="311" r:id="rId10"/>
    <p:sldId id="312" r:id="rId11"/>
    <p:sldId id="313" r:id="rId12"/>
    <p:sldId id="314" r:id="rId13"/>
    <p:sldId id="316" r:id="rId14"/>
    <p:sldId id="315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52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2" r:id="rId42"/>
    <p:sldId id="343" r:id="rId43"/>
    <p:sldId id="344" r:id="rId44"/>
    <p:sldId id="345" r:id="rId45"/>
    <p:sldId id="346" r:id="rId46"/>
    <p:sldId id="347" r:id="rId47"/>
    <p:sldId id="348" r:id="rId48"/>
    <p:sldId id="349" r:id="rId49"/>
    <p:sldId id="350" r:id="rId5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993300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55" autoAdjust="0"/>
    <p:restoredTop sz="94660"/>
  </p:normalViewPr>
  <p:slideViewPr>
    <p:cSldViewPr>
      <p:cViewPr varScale="1">
        <p:scale>
          <a:sx n="77" d="100"/>
          <a:sy n="77" d="100"/>
        </p:scale>
        <p:origin x="-101" y="-3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396678F-70AB-4A8C-9A1C-4968F8CE166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9901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10230-9514-4003-8E86-E0726A51FC7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06FF9-2380-4C5C-BBAA-65C4D83D3D5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20955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341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28D31-8A25-4B73-BD0B-DC4323D102C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E1AD0-2E7D-441F-8BB8-A426DBC3FB6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07B5D-7BE2-4DC5-B7BB-78B49E09A23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BCE20-3FC2-4D83-86D6-F1E5E4F0FDA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78BA5-0635-4B32-9859-F4BEC2C76AE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A8134-3241-4CBF-A9C4-71FC99444BD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69DAE-1D24-43CB-B122-92AC19F8103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20D69-8904-4EF0-8344-F1875E0B96B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F63BE-D448-45BB-A234-4158C74B139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1000" t="2000" r="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7620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0000FF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FF"/>
                </a:solidFill>
                <a:cs typeface="+mn-cs"/>
              </a:defRPr>
            </a:lvl1pPr>
          </a:lstStyle>
          <a:p>
            <a:pPr>
              <a:defRPr/>
            </a:pPr>
            <a:fld id="{297EDB80-9E26-4673-89E2-7EB8CAB9A09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Rectangle 6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800">
          <a:solidFill>
            <a:srgbClr val="000099"/>
          </a:solidFill>
          <a:latin typeface="+mn-lt"/>
          <a:ea typeface="+mn-ea"/>
          <a:cs typeface="+mn-cs"/>
        </a:defRPr>
      </a:lvl1pPr>
      <a:lvl2pPr marL="1076325" indent="-449263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400">
          <a:solidFill>
            <a:srgbClr val="000099"/>
          </a:solidFill>
          <a:latin typeface="+mn-lt"/>
        </a:defRPr>
      </a:lvl2pPr>
      <a:lvl3pPr marL="1703388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3pPr>
      <a:lvl4pPr marL="2241550" indent="-3587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4pPr>
      <a:lvl5pPr marL="2649538" indent="-228600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5pPr>
      <a:lvl6pPr marL="31067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6pPr>
      <a:lvl7pPr marL="35639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7pPr>
      <a:lvl8pPr marL="40211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8pPr>
      <a:lvl9pPr marL="44783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362200"/>
            <a:ext cx="8229600" cy="762000"/>
          </a:xfrm>
        </p:spPr>
        <p:txBody>
          <a:bodyPr/>
          <a:lstStyle/>
          <a:p>
            <a:pPr eaLnBrk="1" hangingPunct="1"/>
            <a:r>
              <a:rPr lang="sl-SI" sz="4000" smtClean="0"/>
              <a:t>Naslavljanje</a:t>
            </a:r>
            <a:r>
              <a:rPr lang="en-US" sz="4000" smtClean="0"/>
              <a:t> </a:t>
            </a:r>
            <a:r>
              <a:rPr lang="sl-SI" sz="4000" smtClean="0"/>
              <a:t>v r</a:t>
            </a:r>
            <a:r>
              <a:rPr lang="en-US" sz="4000" smtClean="0"/>
              <a:t>a</a:t>
            </a:r>
            <a:r>
              <a:rPr lang="sl-SI" sz="4000" smtClean="0"/>
              <a:t>čunalniških omrežjih 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733800"/>
            <a:ext cx="7010400" cy="2438400"/>
          </a:xfrm>
        </p:spPr>
        <p:txBody>
          <a:bodyPr/>
          <a:lstStyle/>
          <a:p>
            <a:r>
              <a:rPr lang="en-US" sz="3200" smtClean="0">
                <a:solidFill>
                  <a:srgbClr val="000066"/>
                </a:solidFill>
              </a:rPr>
              <a:t>Sistem i</a:t>
            </a:r>
            <a:r>
              <a:rPr lang="sl-SI" sz="3200" smtClean="0">
                <a:solidFill>
                  <a:srgbClr val="000066"/>
                </a:solidFill>
              </a:rPr>
              <a:t>menskega prostora,</a:t>
            </a:r>
          </a:p>
          <a:p>
            <a:r>
              <a:rPr lang="sl-SI" sz="3200" smtClean="0">
                <a:solidFill>
                  <a:srgbClr val="000066"/>
                </a:solidFill>
              </a:rPr>
              <a:t>IP naslovi,</a:t>
            </a:r>
          </a:p>
          <a:p>
            <a:r>
              <a:rPr lang="sl-SI" sz="3200" smtClean="0">
                <a:solidFill>
                  <a:srgbClr val="000066"/>
                </a:solidFill>
              </a:rPr>
              <a:t>mnemonični naslovi,</a:t>
            </a:r>
          </a:p>
          <a:p>
            <a:r>
              <a:rPr lang="sl-SI" sz="3200" smtClean="0">
                <a:solidFill>
                  <a:srgbClr val="000066"/>
                </a:solidFill>
              </a:rPr>
              <a:t>naslavljanje oseb.</a:t>
            </a:r>
            <a:endParaRPr lang="en-US" sz="3200" smtClean="0">
              <a:solidFill>
                <a:srgbClr val="000066"/>
              </a:solidFill>
            </a:endParaRPr>
          </a:p>
          <a:p>
            <a:pPr eaLnBrk="1" hangingPunct="1"/>
            <a:endParaRPr lang="sl-SI" sz="320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naslovi</a:t>
            </a:r>
            <a:r>
              <a:rPr lang="sl-SI" smtClean="0"/>
              <a:t> (IPv4)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763000" cy="4648200"/>
          </a:xfrm>
        </p:spPr>
        <p:txBody>
          <a:bodyPr/>
          <a:lstStyle/>
          <a:p>
            <a:r>
              <a:rPr lang="en-US" smtClean="0"/>
              <a:t>IP naslov je zapisan s štirimi števili, ločenimi s piko, naprimer </a:t>
            </a:r>
          </a:p>
          <a:p>
            <a:pPr lvl="2"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     193.2.1.66 </a:t>
            </a:r>
          </a:p>
          <a:p>
            <a:r>
              <a:rPr lang="en-US" smtClean="0"/>
              <a:t>Vsako število ima lahko vrednost od 0 do 255. </a:t>
            </a:r>
            <a:endParaRPr lang="sl-SI" smtClean="0"/>
          </a:p>
          <a:p>
            <a:r>
              <a:rPr lang="sl-SI" smtClean="0"/>
              <a:t>32-bitni naslovni prostor.</a:t>
            </a:r>
          </a:p>
          <a:p>
            <a:r>
              <a:rPr lang="sl-SI" smtClean="0"/>
              <a:t>Približno 4,2 milijarde možnih naslovov.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10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naslovi</a:t>
            </a:r>
            <a:r>
              <a:rPr lang="sl-SI" smtClean="0"/>
              <a:t> (IPv4)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763000" cy="4191000"/>
          </a:xfrm>
        </p:spPr>
        <p:txBody>
          <a:bodyPr/>
          <a:lstStyle/>
          <a:p>
            <a:r>
              <a:rPr lang="en-US" smtClean="0"/>
              <a:t>IP naslov določa računalnik in omrežje (hrbtenico) v Internetu, kamor sodi računalnik.</a:t>
            </a:r>
          </a:p>
          <a:p>
            <a:r>
              <a:rPr lang="en-US" smtClean="0"/>
              <a:t>Naslovi so urejeni hierarhično. </a:t>
            </a:r>
          </a:p>
          <a:p>
            <a:r>
              <a:rPr lang="en-US" smtClean="0"/>
              <a:t>Vsako od štirih števil pomeni celo skupino omrežij ali računalnikov v nekem omrežju</a:t>
            </a:r>
            <a:r>
              <a:rPr lang="sl-SI" smtClean="0"/>
              <a:t>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naslovi</a:t>
            </a:r>
            <a:r>
              <a:rPr lang="sl-SI" smtClean="0"/>
              <a:t> (IPv4)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572000"/>
          </a:xfrm>
        </p:spPr>
        <p:txBody>
          <a:bodyPr/>
          <a:lstStyle/>
          <a:p>
            <a:r>
              <a:rPr lang="en-US" smtClean="0"/>
              <a:t>Katera od štirih števil pomenijo omrežja in katera računalnike</a:t>
            </a:r>
            <a:r>
              <a:rPr lang="sl-SI" smtClean="0"/>
              <a:t>,</a:t>
            </a:r>
            <a:r>
              <a:rPr lang="en-US" smtClean="0"/>
              <a:t> je odvisno od tipa, razreda, IP naslovov.</a:t>
            </a:r>
          </a:p>
          <a:p>
            <a:r>
              <a:rPr lang="en-US" smtClean="0"/>
              <a:t>5 razredov IP števil: A, B, C, D, E.</a:t>
            </a:r>
          </a:p>
          <a:p>
            <a:r>
              <a:rPr lang="en-US" smtClean="0"/>
              <a:t>Razred IP naslova je odvisen od velikosti omrežja, ki ga mora opisovati.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naslovi</a:t>
            </a:r>
            <a:r>
              <a:rPr lang="sl-SI" smtClean="0"/>
              <a:t> (IPv4)</a:t>
            </a:r>
            <a:endParaRPr lang="en-US"/>
          </a:p>
        </p:txBody>
      </p:sp>
      <p:pic>
        <p:nvPicPr>
          <p:cNvPr id="14340" name="Picture 4" descr="ip-cla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14400"/>
            <a:ext cx="7848600" cy="29718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" y="4114800"/>
            <a:ext cx="8686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7675" marR="0" lvl="0" indent="-4476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razredu A imamo na voljo </a:t>
            </a:r>
          </a:p>
          <a:p>
            <a:pPr marL="1076325" marR="0" lvl="1" indent="-4492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Monotype Sorts" pitchFamily="2" charset="2"/>
              <a:buChar char="v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</a:rPr>
              <a:t>tri mesta za definiranje IP naslovov računalnikov </a:t>
            </a:r>
            <a:b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</a:rPr>
            </a:b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</a:rPr>
              <a:t>(256 * 256 * 256 različnih računalnikov),</a:t>
            </a:r>
          </a:p>
          <a:p>
            <a:pPr marL="1076325" marR="0" lvl="1" indent="-4492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Monotype Sorts" pitchFamily="2" charset="2"/>
              <a:buChar char="v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</a:rPr>
              <a:t>eno mesto za definiranje IP naslovov omrežij</a:t>
            </a:r>
            <a:b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</a:rPr>
            </a:b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</a:rPr>
              <a:t>(256 različnih omrežij).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naslovi</a:t>
            </a:r>
            <a:r>
              <a:rPr lang="sl-SI" smtClean="0"/>
              <a:t> (IPv4)</a:t>
            </a:r>
            <a:endParaRPr lang="en-US"/>
          </a:p>
        </p:txBody>
      </p:sp>
      <p:pic>
        <p:nvPicPr>
          <p:cNvPr id="12292" name="Picture 4" descr="ip-cla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14400"/>
            <a:ext cx="7848600" cy="29718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4800" y="4114800"/>
            <a:ext cx="8686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7675" marR="0" lvl="0" indent="-4476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razredu C imamo na voljo </a:t>
            </a:r>
          </a:p>
          <a:p>
            <a:pPr marL="1076325" marR="0" lvl="1" indent="-4492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Monotype Sorts" pitchFamily="2" charset="2"/>
              <a:buChar char="v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</a:rPr>
              <a:t>eno mesto za definiranje IP naslovov računalnikov </a:t>
            </a:r>
            <a:b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</a:rPr>
            </a:b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</a:rPr>
              <a:t>(256 različnih računalnikov),</a:t>
            </a:r>
          </a:p>
          <a:p>
            <a:pPr marL="1076325" marR="0" lvl="1" indent="-4492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Monotype Sorts" pitchFamily="2" charset="2"/>
              <a:buChar char="v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</a:rPr>
              <a:t>tri mesta za definiranje IP naslovov omrežij</a:t>
            </a:r>
            <a:b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</a:rPr>
            </a:b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</a:rPr>
              <a:t>(256 * 256 * 256 različnih omrežij).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naslovi</a:t>
            </a:r>
            <a:r>
              <a:rPr lang="sl-SI" smtClean="0"/>
              <a:t> (IPv6)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4. verzija internetnih protokolov (IPv4) je nastala pred pribl. 20 leti.</a:t>
            </a:r>
          </a:p>
          <a:p>
            <a:r>
              <a:rPr lang="sl-SI" dirty="0" smtClean="0"/>
              <a:t>Še vedno dokaj dobro opravlja naslavljanje pri klasičnih omrežnih aplikacijah.</a:t>
            </a:r>
          </a:p>
          <a:p>
            <a:r>
              <a:rPr lang="sl-SI" dirty="0" smtClean="0"/>
              <a:t>Delež neuporabljenih IP naslovov je postal kritično majhen – že konec 2005 manj kot 24% možnih naslovov.</a:t>
            </a:r>
          </a:p>
          <a:p>
            <a:r>
              <a:rPr lang="sl-SI" dirty="0" smtClean="0"/>
              <a:t>Razvoj zahtevnejših omrežnih aplikacij in omreževanje nestandardnih komunikacijskih naprav zahteva spremembe v naslavljanju in kontroli prenosa.</a:t>
            </a:r>
          </a:p>
          <a:p>
            <a:r>
              <a:rPr lang="sl-SI" dirty="0" smtClean="0"/>
              <a:t>Nove zahteve rešuje IPv6.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naslovi</a:t>
            </a:r>
            <a:r>
              <a:rPr lang="sl-SI" smtClean="0"/>
              <a:t> (IPv6)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mtClean="0"/>
              <a:t>Predvidevamo lahko, da bo v nekaj letih normalno stanje vsake procesorsko vodene naprave </a:t>
            </a:r>
          </a:p>
          <a:p>
            <a:pPr lvl="1"/>
            <a:r>
              <a:rPr lang="sl-SI" smtClean="0"/>
              <a:t>omreženost in </a:t>
            </a:r>
          </a:p>
          <a:p>
            <a:pPr lvl="1"/>
            <a:r>
              <a:rPr lang="sl-SI" smtClean="0"/>
              <a:t>odvisnost delovanja od globalnega komunikacijskega prometa.</a:t>
            </a:r>
          </a:p>
          <a:p>
            <a:r>
              <a:rPr lang="sl-SI" smtClean="0"/>
              <a:t>Očiten trend uporabe informacij je nalaganje </a:t>
            </a:r>
            <a:r>
              <a:rPr lang="sl-SI" u="sng" smtClean="0"/>
              <a:t>po potrebi</a:t>
            </a:r>
            <a:r>
              <a:rPr lang="sl-SI" smtClean="0"/>
              <a:t> iz omrežnih in ne lokalnih virov.</a:t>
            </a:r>
          </a:p>
          <a:p>
            <a:r>
              <a:rPr lang="sl-SI" smtClean="0"/>
              <a:t>To velja tudi za obsežne informacijske objekte, kot so avdio in video posnetki.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naslovi</a:t>
            </a:r>
            <a:r>
              <a:rPr lang="sl-SI" smtClean="0"/>
              <a:t> (IPv6)</a:t>
            </a:r>
            <a:endParaRPr lang="en-US"/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2743200"/>
            <a:ext cx="8763000" cy="3657600"/>
          </a:xfrm>
        </p:spPr>
        <p:txBody>
          <a:bodyPr/>
          <a:lstStyle/>
          <a:p>
            <a:r>
              <a:rPr lang="sl-SI" smtClean="0"/>
              <a:t>Posledica: pomanjkanje unikatnih IP naslovov ter aplikaciji in tipu podatkov primerne kontrole prenosa.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naslovi</a:t>
            </a:r>
            <a:r>
              <a:rPr lang="sl-SI" smtClean="0"/>
              <a:t> (IPv6)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Uvajanje nove verzije internetskega protokola mora biti speljano v skladu z načeli nivojske zgradbe:</a:t>
            </a:r>
          </a:p>
          <a:p>
            <a:pPr lvl="1"/>
            <a:r>
              <a:rPr lang="sl-SI" dirty="0" smtClean="0"/>
              <a:t>ne sme onemogočiti delovanja ostalih plasti nivojske zgradbe,</a:t>
            </a:r>
          </a:p>
          <a:p>
            <a:pPr lvl="1"/>
            <a:r>
              <a:rPr lang="sl-SI" dirty="0" smtClean="0"/>
              <a:t>novi in stari protokol morata koeksistirati.</a:t>
            </a:r>
          </a:p>
          <a:p>
            <a:r>
              <a:rPr lang="sl-SI" dirty="0" smtClean="0"/>
              <a:t>Prve specifikacije IPv6 že leta 1994.</a:t>
            </a:r>
          </a:p>
          <a:p>
            <a:r>
              <a:rPr lang="sl-SI" dirty="0" smtClean="0"/>
              <a:t>Podrobni predlog standardov leta 1999.</a:t>
            </a:r>
          </a:p>
          <a:p>
            <a:r>
              <a:rPr lang="sl-SI" dirty="0" smtClean="0"/>
              <a:t>L. 2005 je že </a:t>
            </a:r>
            <a:r>
              <a:rPr lang="en-US" dirty="0" smtClean="0"/>
              <a:t>~</a:t>
            </a:r>
            <a:r>
              <a:rPr lang="sl-SI" dirty="0" smtClean="0"/>
              <a:t> 10% ponudnikov Internetnih storitev uporabljalo IPv6; od tedaj se delež ni dramatično spremenil.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Lastnosti IPv6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257800"/>
          </a:xfrm>
        </p:spPr>
        <p:txBody>
          <a:bodyPr/>
          <a:lstStyle/>
          <a:p>
            <a:r>
              <a:rPr lang="sl-SI" smtClean="0"/>
              <a:t>32-bitni naslovni prostor postal premajhen zaradi dodeljevanja po geografskih in organizacijskih hierarhijah.</a:t>
            </a:r>
          </a:p>
          <a:p>
            <a:r>
              <a:rPr lang="sl-SI" smtClean="0"/>
              <a:t>IPv6 ima 128-bitni naslovni prostor.</a:t>
            </a:r>
          </a:p>
          <a:p>
            <a:pPr lvl="1"/>
            <a:r>
              <a:rPr lang="sl-SI" smtClean="0"/>
              <a:t>več kot 3*1038 naslovov, ali</a:t>
            </a:r>
          </a:p>
          <a:p>
            <a:pPr lvl="1"/>
            <a:r>
              <a:rPr lang="sl-SI" smtClean="0"/>
              <a:t>6*1023 naslovov na vsak m2 zemeljske površine.</a:t>
            </a:r>
          </a:p>
          <a:p>
            <a:r>
              <a:rPr lang="sl-SI" smtClean="0"/>
              <a:t>Pri tako obsežni zalogi naslovov se zelo poenostavi administracija usmerjevalnikov (routers).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Zakaj naslavljanje?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572000"/>
          </a:xfrm>
        </p:spPr>
        <p:txBody>
          <a:bodyPr/>
          <a:lstStyle/>
          <a:p>
            <a:r>
              <a:rPr lang="en-US" smtClean="0"/>
              <a:t>Vse storitve v omrežju vključujejo prenos podatkov in zahtevajo znan izvor in cilj prenosa.</a:t>
            </a:r>
          </a:p>
          <a:p>
            <a:r>
              <a:rPr lang="en-US" smtClean="0"/>
              <a:t>Transportni protokoli morajo poznati</a:t>
            </a:r>
          </a:p>
          <a:p>
            <a:pPr lvl="1"/>
            <a:r>
              <a:rPr lang="en-US" smtClean="0"/>
              <a:t>naslova izvora in cilja prenosa (vsaj dva računalnika),</a:t>
            </a:r>
          </a:p>
          <a:p>
            <a:pPr lvl="1"/>
            <a:r>
              <a:rPr lang="en-US" smtClean="0"/>
              <a:t>ime in naslov vira informacij, ki se prenaša,</a:t>
            </a:r>
          </a:p>
          <a:p>
            <a:pPr lvl="1"/>
            <a:r>
              <a:rPr lang="en-US" smtClean="0"/>
              <a:t>ime in naslov oseb, ki uporabljajo komunikacijsko aplikacijo.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Lastnosti IPv6</a:t>
            </a:r>
            <a:endParaRPr lang="en-US"/>
          </a:p>
        </p:txBody>
      </p:sp>
      <p:sp>
        <p:nvSpPr>
          <p:cNvPr id="460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763000" cy="4648200"/>
          </a:xfrm>
        </p:spPr>
        <p:txBody>
          <a:bodyPr/>
          <a:lstStyle/>
          <a:p>
            <a:r>
              <a:rPr lang="sl-SI" smtClean="0"/>
              <a:t>IPv6 ima vgrajene mehanizme, ki poenostavljajo konfiguracijo lokalnih omrežij, povezanih v Internet.</a:t>
            </a:r>
          </a:p>
          <a:p>
            <a:r>
              <a:rPr lang="sl-SI" smtClean="0"/>
              <a:t>Večina postopkov pri vključevanju novih računalnikov ali omrežij steče avtomatsko,</a:t>
            </a:r>
          </a:p>
          <a:p>
            <a:r>
              <a:rPr lang="sl-SI" smtClean="0"/>
              <a:t>za ostalo ni potreben komunikacijski specialist.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Lastnosti IPv6</a:t>
            </a:r>
            <a:endParaRPr lang="en-US"/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572000"/>
          </a:xfrm>
        </p:spPr>
        <p:txBody>
          <a:bodyPr/>
          <a:lstStyle/>
          <a:p>
            <a:r>
              <a:rPr lang="sl-SI" smtClean="0"/>
              <a:t>IPv6 zelo poenostavlja zgradbo glave paketa informacij.</a:t>
            </a:r>
          </a:p>
          <a:p>
            <a:r>
              <a:rPr lang="sl-SI" smtClean="0"/>
              <a:t>Obstaja enostavna osnovna glava, ki zadosti večini omrežnih aplikacij.</a:t>
            </a:r>
          </a:p>
          <a:p>
            <a:r>
              <a:rPr lang="sl-SI" smtClean="0"/>
              <a:t>Za zahtevnejše ali neznane bodoče aplikacije se na osnovno glavo vežejo dodatne, specializirane glave.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Lastnosti IPv6</a:t>
            </a:r>
            <a:endParaRPr lang="en-US"/>
          </a:p>
        </p:txBody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mtClean="0"/>
              <a:t>Varnost prenosa in tajnopisno kodiranje vsebine paketov je vgrajeno v nove protokole že na najnižji ravni.</a:t>
            </a:r>
          </a:p>
          <a:p>
            <a:r>
              <a:rPr lang="sl-SI" smtClean="0"/>
              <a:t>IPv6 rešuje probleme prenosa obsežnih podatkovnih tipov, ki jih naslovnik interpretira v realnem času (avdio, video, e-konference).</a:t>
            </a:r>
          </a:p>
          <a:p>
            <a:r>
              <a:rPr lang="sl-SI" smtClean="0"/>
              <a:t>Ob zasičenju omrežja dobijo višjo prioriteto “siromašnejše” verzije podatkov, tako da uporabnik še vedno uporablja aplikacijo, vendar s slabšo kvaliteto.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naslovi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4876800"/>
          </a:xfrm>
        </p:spPr>
        <p:txBody>
          <a:bodyPr/>
          <a:lstStyle/>
          <a:p>
            <a:r>
              <a:rPr lang="en-US" smtClean="0"/>
              <a:t>IP naslovi so urejeni hierarhično.</a:t>
            </a:r>
          </a:p>
          <a:p>
            <a:r>
              <a:rPr lang="en-US" smtClean="0"/>
              <a:t>Tudi nadzor nad IP naslovi, odgovornost za delovanje sistema ter unikatnost naslovov so urejeni hierarhično.</a:t>
            </a:r>
          </a:p>
          <a:p>
            <a:r>
              <a:rPr lang="en-US" smtClean="0"/>
              <a:t>Organi</a:t>
            </a:r>
            <a:r>
              <a:rPr lang="sl-SI" smtClean="0"/>
              <a:t>zacije, ki skrbijo za nemoteno delovanje DNS so še do nedavnega delovale na prostovoljni ravni. V zadnjem času se preoblikujejo v profesionalne javne organizacije.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naslovi</a:t>
            </a:r>
            <a:r>
              <a:rPr lang="sl-SI" smtClean="0"/>
              <a:t> - dodeljevanje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dirty="0" err="1" smtClean="0"/>
              <a:t>Skrb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delovanje</a:t>
            </a:r>
            <a:r>
              <a:rPr lang="en-US" dirty="0" smtClean="0"/>
              <a:t> DNS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najvišjem</a:t>
            </a:r>
            <a:r>
              <a:rPr lang="en-US" dirty="0" smtClean="0"/>
              <a:t> </a:t>
            </a:r>
            <a:r>
              <a:rPr lang="en-US" dirty="0" err="1" smtClean="0"/>
              <a:t>nivoju</a:t>
            </a:r>
            <a:r>
              <a:rPr lang="en-US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en-US" i="1" dirty="0" err="1" smtClean="0"/>
              <a:t>InterNIC</a:t>
            </a:r>
            <a:r>
              <a:rPr lang="en-US" dirty="0" smtClean="0"/>
              <a:t> (Internet Network Information Center)</a:t>
            </a:r>
            <a:r>
              <a:rPr lang="sl-SI" dirty="0" smtClean="0"/>
              <a:t>.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sl-SI" dirty="0" smtClean="0"/>
              <a:t>Za delovanje interneta na najvišjem nivoju je bila do druge polovice 90-ih let odgovorna </a:t>
            </a:r>
            <a:r>
              <a:rPr lang="en-US" i="1" dirty="0" smtClean="0"/>
              <a:t>IANA</a:t>
            </a:r>
            <a:r>
              <a:rPr lang="en-US" dirty="0" smtClean="0"/>
              <a:t> (Internet Assigned Numbers Authority)</a:t>
            </a:r>
            <a:r>
              <a:rPr lang="sl-SI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sl-SI" dirty="0" smtClean="0"/>
              <a:t>Naloge: </a:t>
            </a:r>
          </a:p>
          <a:p>
            <a:pPr lvl="1">
              <a:lnSpc>
                <a:spcPct val="120000"/>
              </a:lnSpc>
            </a:pPr>
            <a:r>
              <a:rPr lang="sl-SI" dirty="0" smtClean="0"/>
              <a:t>Nadzor nad dodeljevanjem IP naslovov, in delitev naslovov najvišjih razredov, </a:t>
            </a:r>
          </a:p>
          <a:p>
            <a:pPr lvl="1">
              <a:lnSpc>
                <a:spcPct val="120000"/>
              </a:lnSpc>
            </a:pPr>
            <a:r>
              <a:rPr lang="sl-SI" dirty="0" smtClean="0"/>
              <a:t>usmerjanje razvoja osnovnih internetnih protokolov, </a:t>
            </a:r>
          </a:p>
          <a:p>
            <a:pPr lvl="1">
              <a:lnSpc>
                <a:spcPct val="120000"/>
              </a:lnSpc>
            </a:pPr>
            <a:r>
              <a:rPr lang="sl-SI" dirty="0" smtClean="0"/>
              <a:t>registracija domen v DNS... </a:t>
            </a:r>
          </a:p>
          <a:p>
            <a:pPr>
              <a:lnSpc>
                <a:spcPct val="120000"/>
              </a:lnSpc>
            </a:pPr>
            <a:r>
              <a:rPr lang="sl-SI" dirty="0" smtClean="0"/>
              <a:t>IANA ni bila velika birokratska organizacija; skoraj vse delo je opravljala ena oseba: Jon Postel.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naslovi</a:t>
            </a:r>
            <a:r>
              <a:rPr lang="sl-SI" smtClean="0"/>
              <a:t> - dodeljevanje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Od ukinitve IANA-e njene naloge opravlja </a:t>
            </a:r>
            <a:r>
              <a:rPr lang="sl-SI" i="1" dirty="0" smtClean="0"/>
              <a:t>ICANN</a:t>
            </a:r>
            <a:r>
              <a:rPr lang="sl-SI" dirty="0" smtClean="0"/>
              <a:t> (Internet Corporation for Assigned Names and Numbers).</a:t>
            </a:r>
            <a:endParaRPr lang="en-US" dirty="0" smtClean="0"/>
          </a:p>
          <a:p>
            <a:r>
              <a:rPr lang="sl-SI" dirty="0" smtClean="0"/>
              <a:t>Z</a:t>
            </a:r>
            <a:r>
              <a:rPr lang="en-US" dirty="0" smtClean="0"/>
              <a:t>a </a:t>
            </a:r>
            <a:r>
              <a:rPr lang="sl-SI" dirty="0" smtClean="0"/>
              <a:t>dodeljevanje naslovov v </a:t>
            </a:r>
            <a:r>
              <a:rPr lang="en-US" dirty="0" err="1" smtClean="0"/>
              <a:t>evropsk</a:t>
            </a:r>
            <a:r>
              <a:rPr lang="sl-SI" dirty="0" smtClean="0"/>
              <a:t>em</a:t>
            </a:r>
            <a:r>
              <a:rPr lang="en-US" dirty="0" smtClean="0"/>
              <a:t> del</a:t>
            </a:r>
            <a:r>
              <a:rPr lang="sl-SI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Interneta</a:t>
            </a:r>
            <a:r>
              <a:rPr lang="en-US" dirty="0" smtClean="0"/>
              <a:t> </a:t>
            </a:r>
            <a:r>
              <a:rPr lang="sl-SI" dirty="0" smtClean="0"/>
              <a:t>skrbi </a:t>
            </a:r>
            <a:r>
              <a:rPr lang="en-US" dirty="0" err="1" smtClean="0"/>
              <a:t>organizacija</a:t>
            </a:r>
            <a:r>
              <a:rPr lang="en-US" dirty="0" smtClean="0"/>
              <a:t> RIPE </a:t>
            </a:r>
            <a:r>
              <a:rPr lang="sl-SI" dirty="0" smtClean="0"/>
              <a:t>(</a:t>
            </a:r>
            <a:r>
              <a:rPr lang="en-GB" dirty="0" err="1" smtClean="0"/>
              <a:t>Réseaux</a:t>
            </a:r>
            <a:r>
              <a:rPr lang="en-GB" dirty="0" smtClean="0"/>
              <a:t> IP </a:t>
            </a:r>
            <a:r>
              <a:rPr lang="en-GB" dirty="0" err="1" smtClean="0"/>
              <a:t>Européens</a:t>
            </a:r>
            <a:r>
              <a:rPr lang="sl-SI" dirty="0" smtClean="0"/>
              <a:t>) </a:t>
            </a:r>
            <a:r>
              <a:rPr lang="en-US" dirty="0" smtClean="0"/>
              <a:t>s </a:t>
            </a:r>
            <a:r>
              <a:rPr lang="en-US" dirty="0" err="1" smtClean="0"/>
              <a:t>sedežem</a:t>
            </a:r>
            <a:r>
              <a:rPr lang="en-US" dirty="0" smtClean="0"/>
              <a:t> v </a:t>
            </a:r>
            <a:r>
              <a:rPr lang="en-US" dirty="0" err="1" smtClean="0"/>
              <a:t>Amsterdamu</a:t>
            </a:r>
            <a:r>
              <a:rPr lang="sl-SI" dirty="0" smtClean="0"/>
              <a:t> (pokriva še Bližnji vzhod in Rusijo)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naslovi</a:t>
            </a:r>
            <a:r>
              <a:rPr lang="sl-SI" smtClean="0"/>
              <a:t> - dodeljevanje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ICANN:</a:t>
            </a:r>
          </a:p>
          <a:p>
            <a:r>
              <a:rPr lang="en-US" smtClean="0"/>
              <a:t>Koordinira delovanje 13 računalnikov (root servers), ki na najvišjem nivoju omogočajo delovanje Interneta.</a:t>
            </a:r>
          </a:p>
          <a:p>
            <a:r>
              <a:rPr lang="en-US" smtClean="0"/>
              <a:t>Teh 13 računalnikov je strateško nameščenih po svetu.</a:t>
            </a:r>
          </a:p>
          <a:p>
            <a:r>
              <a:rPr lang="en-US" smtClean="0"/>
              <a:t>Ti računalniki poznajo IP naslove organizacij, ki skrbijo za pravilno delovanje Interneta na nivoju “vrhnjih domen”.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26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naslovi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5181600"/>
          </a:xfrm>
        </p:spPr>
        <p:txBody>
          <a:bodyPr/>
          <a:lstStyle/>
          <a:p>
            <a:r>
              <a:rPr lang="en-US" smtClean="0"/>
              <a:t>RIPE in druge regionalne organizacije dodeljujejo skupine IP naslovov (omrežni deli naslovov) ponudnikom Internetovih storitev (Internet Service Providers, ISP).</a:t>
            </a:r>
          </a:p>
          <a:p>
            <a:r>
              <a:rPr lang="en-US" smtClean="0"/>
              <a:t>Ponudnik internetovih storitev je organizacija, ki</a:t>
            </a:r>
          </a:p>
          <a:p>
            <a:pPr lvl="1"/>
            <a:r>
              <a:rPr lang="en-US" smtClean="0"/>
              <a:t>vodi delovanje neke hrbtenice,</a:t>
            </a:r>
          </a:p>
          <a:p>
            <a:pPr lvl="1"/>
            <a:r>
              <a:rPr lang="en-US" smtClean="0"/>
              <a:t>ima pregled nad računalniki v svoji hrbtenici,</a:t>
            </a:r>
          </a:p>
          <a:p>
            <a:pPr lvl="1"/>
            <a:r>
              <a:rPr lang="en-US" smtClean="0"/>
              <a:t>dodeljuje naslove računalnikom v svoji hrbtenici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27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Mnemonični naslovi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r>
              <a:rPr lang="en-US" smtClean="0"/>
              <a:t>Oblika IP naslovov je enostavna in primerna za računalniške aplikacije.</a:t>
            </a:r>
          </a:p>
          <a:p>
            <a:r>
              <a:rPr lang="en-US" smtClean="0"/>
              <a:t>Oblika IP naslovov je težko razumljiva človeku, zato ima vsak računalnik še mnemonični naslov, "osebno" ime.</a:t>
            </a:r>
          </a:p>
          <a:p>
            <a:r>
              <a:rPr lang="en-US" smtClean="0"/>
              <a:t>Mnemonični naslov je (načeloma) poveden in si ga je lahko zapomniti.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28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Mnemonični naslovi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4876800"/>
          </a:xfrm>
        </p:spPr>
        <p:txBody>
          <a:bodyPr/>
          <a:lstStyle/>
          <a:p>
            <a:r>
              <a:rPr lang="en-US" smtClean="0"/>
              <a:t>Mnemonični naslov in IP naslov sta enakovredna, pomenita isto in sta zamenljiva.</a:t>
            </a:r>
          </a:p>
          <a:p>
            <a:r>
              <a:rPr lang="en-US" smtClean="0"/>
              <a:t>Mnemonični naslov mora ustrezati istim zahtevam kot IP naslov, predvsem mora biti unikaten.</a:t>
            </a:r>
          </a:p>
          <a:p>
            <a:r>
              <a:rPr lang="en-US" smtClean="0"/>
              <a:t>Mnemonični naslov je sestavljen vsaj iz dveh besed (ali zaporedja črk oz. številk), ločenih s piko.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29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3600"/>
              <a:t>Zakaj naslavljanje?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1905000"/>
            <a:ext cx="8610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US" sz="3200">
                <a:solidFill>
                  <a:srgbClr val="000099"/>
                </a:solidFill>
                <a:latin typeface="+mn-lt"/>
              </a:rPr>
              <a:t>Naslavljanje pomeni nedvoumno identifikacijo računalnikov, virov informacij (dokumentov) in oseb v računalniškem omrežju.</a:t>
            </a:r>
          </a:p>
          <a:p>
            <a:pPr>
              <a:buClr>
                <a:srgbClr val="FFFF00"/>
              </a:buClr>
              <a:buSzPct val="75000"/>
              <a:buFont typeface="Monotype Sorts" pitchFamily="2" charset="2"/>
              <a:buNone/>
            </a:pPr>
            <a:endParaRPr lang="en-US" sz="3200">
              <a:solidFill>
                <a:srgbClr val="000099"/>
              </a:solidFill>
              <a:latin typeface="+mn-lt"/>
            </a:endParaRPr>
          </a:p>
          <a:p>
            <a:pPr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US" sz="3200">
                <a:solidFill>
                  <a:srgbClr val="000099"/>
                </a:solidFill>
                <a:latin typeface="+mn-lt"/>
              </a:rPr>
              <a:t>Naslov običajno pomeni tudi opis poti do računalnika, vira informacij (dokumenta) ali osebe.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Mnemonični naslovi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Primer:</a:t>
            </a:r>
          </a:p>
          <a:p>
            <a:pPr lvl="3">
              <a:buNone/>
            </a:pPr>
            <a:r>
              <a:rPr lang="en-US" sz="3200" b="1" smtClean="0">
                <a:latin typeface="Courier New" pitchFamily="49" charset="0"/>
                <a:cs typeface="Courier New" pitchFamily="49" charset="0"/>
              </a:rPr>
              <a:t>animus.mf.uni-lj.si</a:t>
            </a:r>
          </a:p>
          <a:p>
            <a:r>
              <a:rPr lang="en-US" smtClean="0"/>
              <a:t>Mnemonični naslovi so sestavljeni hierarhično.</a:t>
            </a:r>
          </a:p>
          <a:p>
            <a:r>
              <a:rPr lang="en-US" smtClean="0"/>
              <a:t>Beremo jih od leve proti desni.</a:t>
            </a:r>
          </a:p>
          <a:p>
            <a:r>
              <a:rPr lang="en-US" smtClean="0"/>
              <a:t>Levo je ime računalnika (animus), sledijo imena domen.</a:t>
            </a:r>
          </a:p>
          <a:p>
            <a:r>
              <a:rPr lang="en-US" smtClean="0"/>
              <a:t>Domene so skupine računalnikov, po velikosti naraščajo od leve proti desni.</a:t>
            </a:r>
          </a:p>
          <a:p>
            <a:r>
              <a:rPr lang="en-US" smtClean="0"/>
              <a:t>Domena si je vrhnja domena.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30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Mnemonični naslovi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4724400"/>
          </a:xfrm>
        </p:spPr>
        <p:txBody>
          <a:bodyPr/>
          <a:lstStyle/>
          <a:p>
            <a:r>
              <a:rPr lang="en-US" smtClean="0"/>
              <a:t>Splošna oblika mnemoničnega naslova:</a:t>
            </a:r>
          </a:p>
          <a:p>
            <a:pPr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ime_rač.domena1.domena2(…)domenan.vrhnja_domena</a:t>
            </a:r>
          </a:p>
          <a:p>
            <a:endParaRPr lang="en-US" smtClean="0"/>
          </a:p>
          <a:p>
            <a:r>
              <a:rPr lang="en-US" smtClean="0"/>
              <a:t>Domene in poddomene približno ustrezajo geografski in/ali organizacijski strukturi omrežja.</a:t>
            </a:r>
          </a:p>
          <a:p>
            <a:r>
              <a:rPr lang="en-US" smtClean="0"/>
              <a:t>IP naslov in mnemonični naslov opisujeta tudi lokacijo računalnika v Internetu.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31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Poimenovanje vrhnjih domen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257800"/>
          </a:xfrm>
        </p:spPr>
        <p:txBody>
          <a:bodyPr/>
          <a:lstStyle/>
          <a:p>
            <a:r>
              <a:rPr lang="en-US" smtClean="0"/>
              <a:t>V Internetu v rabi dva sistema poimenovanja vrhnjih domen.</a:t>
            </a:r>
          </a:p>
          <a:p>
            <a:r>
              <a:rPr lang="en-US" smtClean="0"/>
              <a:t>Starejši sistem poimenuje tipe organizacij.</a:t>
            </a:r>
          </a:p>
          <a:p>
            <a:r>
              <a:rPr lang="en-US" smtClean="0"/>
              <a:t>Mlajši sistem poimenuje države po dvočrkovni ISO kodi.</a:t>
            </a:r>
          </a:p>
          <a:p>
            <a:r>
              <a:rPr lang="en-US" smtClean="0"/>
              <a:t>Včasih je veljalo, da starejši sistem poimenovanja pomeni, da je računalnik zelo verjetno v ZDA, danes ne več.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32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Poimenovanje vrhnjih domen</a:t>
            </a:r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28600" y="5334000"/>
            <a:ext cx="891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99"/>
                </a:solidFill>
                <a:latin typeface="+mn-lt"/>
              </a:rPr>
              <a:t>Obstaja (2003) 244 vrhnjih nacionalnih domen in spremenljivo število (dodajajo se nove) vrhnjih domen starega tipa.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33</a:t>
            </a:fld>
            <a:endParaRPr lang="sl-SI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755002"/>
              </p:ext>
            </p:extLst>
          </p:nvPr>
        </p:nvGraphicFramePr>
        <p:xfrm>
          <a:off x="1524000" y="1600200"/>
          <a:ext cx="6095999" cy="3154122"/>
        </p:xfrm>
        <a:graphic>
          <a:graphicData uri="http://schemas.openxmlformats.org/drawingml/2006/table">
            <a:tbl>
              <a:tblPr/>
              <a:tblGrid>
                <a:gridCol w="2043468"/>
                <a:gridCol w="4052531"/>
              </a:tblGrid>
              <a:tr h="476341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  <a:tabLst>
                          <a:tab pos="241300" algn="l"/>
                        </a:tabLst>
                      </a:pPr>
                      <a:r>
                        <a:rPr lang="en-US" sz="2000" b="1">
                          <a:solidFill>
                            <a:srgbClr val="000099"/>
                          </a:solidFill>
                          <a:latin typeface="Calibri"/>
                          <a:ea typeface="Times New Roman"/>
                        </a:rPr>
                        <a:t>vrhnja domena</a:t>
                      </a:r>
                      <a:endParaRPr lang="sl-SI" sz="80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334" marR="523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spcAft>
                          <a:spcPts val="400"/>
                        </a:spcAft>
                        <a:tabLst>
                          <a:tab pos="241300" algn="l"/>
                          <a:tab pos="-68580" algn="l"/>
                        </a:tabLst>
                      </a:pPr>
                      <a:r>
                        <a:rPr lang="en-US" sz="2000" b="1">
                          <a:solidFill>
                            <a:srgbClr val="000099"/>
                          </a:solidFill>
                          <a:latin typeface="Calibri"/>
                          <a:ea typeface="Times New Roman"/>
                        </a:rPr>
                        <a:t>vrsta organizacije</a:t>
                      </a:r>
                      <a:endParaRPr lang="sl-SI" sz="80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334" marR="52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143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  <a:tabLst>
                          <a:tab pos="241300" algn="l"/>
                        </a:tabLst>
                      </a:pPr>
                      <a:r>
                        <a:rPr lang="en-US" sz="200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</a:rPr>
                        <a:t>edu</a:t>
                      </a:r>
                      <a:endParaRPr lang="sl-SI" sz="80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334" marR="523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  <a:tabLst>
                          <a:tab pos="241300" algn="l"/>
                          <a:tab pos="21590" algn="l"/>
                        </a:tabLst>
                      </a:pPr>
                      <a:r>
                        <a:rPr lang="en-US" sz="200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</a:rPr>
                        <a:t>izobraževalne organizacije</a:t>
                      </a:r>
                      <a:endParaRPr lang="sl-SI" sz="80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334" marR="52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421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  <a:tabLst>
                          <a:tab pos="241300" algn="l"/>
                        </a:tabLst>
                      </a:pPr>
                      <a:r>
                        <a:rPr lang="en-US" sz="200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</a:rPr>
                        <a:t>com</a:t>
                      </a:r>
                      <a:endParaRPr lang="sl-SI" sz="80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334" marR="523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  <a:tabLst>
                          <a:tab pos="241300" algn="l"/>
                        </a:tabLst>
                      </a:pPr>
                      <a:r>
                        <a:rPr lang="en-US" sz="200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</a:rPr>
                        <a:t>podjetja</a:t>
                      </a:r>
                      <a:endParaRPr lang="sl-SI" sz="80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334" marR="52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782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  <a:tabLst>
                          <a:tab pos="241300" algn="l"/>
                        </a:tabLst>
                      </a:pPr>
                      <a:r>
                        <a:rPr lang="en-US" sz="200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</a:rPr>
                        <a:t>org</a:t>
                      </a:r>
                      <a:endParaRPr lang="sl-SI" sz="80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334" marR="523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  <a:tabLst>
                          <a:tab pos="241300" algn="l"/>
                        </a:tabLst>
                      </a:pPr>
                      <a:r>
                        <a:rPr lang="en-US" sz="200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</a:rPr>
                        <a:t>neprofitne organizacije</a:t>
                      </a:r>
                      <a:endParaRPr lang="sl-SI" sz="80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334" marR="52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44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  <a:tabLst>
                          <a:tab pos="241300" algn="l"/>
                        </a:tabLst>
                      </a:pPr>
                      <a:r>
                        <a:rPr lang="en-US" sz="200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</a:rPr>
                        <a:t>gov</a:t>
                      </a:r>
                      <a:endParaRPr lang="sl-SI" sz="80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334" marR="523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  <a:tabLst>
                          <a:tab pos="241300" algn="l"/>
                        </a:tabLst>
                      </a:pPr>
                      <a:r>
                        <a:rPr lang="en-US" sz="200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</a:rPr>
                        <a:t>vlada</a:t>
                      </a:r>
                      <a:endParaRPr lang="sl-SI" sz="80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334" marR="52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90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  <a:tabLst>
                          <a:tab pos="241300" algn="l"/>
                        </a:tabLst>
                      </a:pPr>
                      <a:r>
                        <a:rPr lang="en-US" sz="200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</a:rPr>
                        <a:t>mil</a:t>
                      </a:r>
                      <a:endParaRPr lang="sl-SI" sz="80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334" marR="523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  <a:tabLst>
                          <a:tab pos="241300" algn="l"/>
                        </a:tabLst>
                      </a:pPr>
                      <a:r>
                        <a:rPr lang="en-US" sz="200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</a:rPr>
                        <a:t>(ameriške) vojaške organizacije</a:t>
                      </a:r>
                      <a:endParaRPr lang="sl-SI" sz="80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334" marR="52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67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  <a:tabLst>
                          <a:tab pos="241300" algn="l"/>
                        </a:tabLst>
                      </a:pPr>
                      <a:r>
                        <a:rPr lang="en-US" sz="200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</a:rPr>
                        <a:t>net</a:t>
                      </a:r>
                      <a:endParaRPr lang="sl-SI" sz="80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334" marR="523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  <a:tabLst>
                          <a:tab pos="241300" algn="l"/>
                        </a:tabLst>
                      </a:pPr>
                      <a:r>
                        <a:rPr lang="en-US" sz="200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</a:rPr>
                        <a:t>organizacije za delovanje omrežja</a:t>
                      </a:r>
                      <a:endParaRPr lang="sl-SI" sz="80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334" marR="52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67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  <a:tabLst>
                          <a:tab pos="241300" algn="l"/>
                        </a:tabLst>
                      </a:pPr>
                      <a:r>
                        <a:rPr lang="en-US" sz="200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</a:rPr>
                        <a:t>si</a:t>
                      </a:r>
                      <a:endParaRPr lang="sl-SI" sz="80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334" marR="523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  <a:tabLst>
                          <a:tab pos="241300" algn="l"/>
                        </a:tabLst>
                      </a:pPr>
                      <a:r>
                        <a:rPr lang="en-US" sz="200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</a:rPr>
                        <a:t>Slovenija</a:t>
                      </a:r>
                      <a:endParaRPr lang="sl-SI" sz="80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334" marR="52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67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  <a:tabLst>
                          <a:tab pos="241300" algn="l"/>
                        </a:tabLst>
                      </a:pPr>
                      <a:r>
                        <a:rPr lang="en-US" sz="200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</a:rPr>
                        <a:t>de</a:t>
                      </a:r>
                      <a:endParaRPr lang="sl-SI" sz="80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334" marR="523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  <a:tabLst>
                          <a:tab pos="241300" algn="l"/>
                        </a:tabLst>
                      </a:pPr>
                      <a:r>
                        <a:rPr lang="en-US" sz="200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</a:rPr>
                        <a:t>Nemčija</a:t>
                      </a:r>
                      <a:endParaRPr lang="sl-SI" sz="80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334" marR="52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DNS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590800"/>
            <a:ext cx="8763000" cy="3810000"/>
          </a:xfrm>
        </p:spPr>
        <p:txBody>
          <a:bodyPr/>
          <a:lstStyle/>
          <a:p>
            <a:r>
              <a:rPr lang="en-US" smtClean="0"/>
              <a:t>Uporabniki aplikacij na Internetu uporabljajo mnemonična imena, aplikacije (in TCP) pa IP naslove.</a:t>
            </a:r>
          </a:p>
          <a:p>
            <a:r>
              <a:rPr lang="en-US" smtClean="0"/>
              <a:t>DNS prevaja naslove iz IP v mnemonično obliko in obratno.</a:t>
            </a:r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81000" y="1371600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  <a:latin typeface="+mn-lt"/>
              </a:rPr>
              <a:t>Sistem imenskega prostora (Domain Name System)</a:t>
            </a:r>
            <a:endParaRPr lang="en-US">
              <a:solidFill>
                <a:srgbClr val="000099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34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DNS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763000" cy="4419600"/>
          </a:xfrm>
        </p:spPr>
        <p:txBody>
          <a:bodyPr/>
          <a:lstStyle/>
          <a:p>
            <a:r>
              <a:rPr lang="en-US" smtClean="0"/>
              <a:t>Na začetku razvoja Interneta sistem temeljil na enostavni datoteki </a:t>
            </a:r>
            <a:r>
              <a:rPr lang="en-US" i="1" smtClean="0"/>
              <a:t>hosts.txt</a:t>
            </a:r>
            <a:r>
              <a:rPr lang="en-US" smtClean="0"/>
              <a:t> s seznamom omrežij, računalnikov in njihovih IP naslovov.</a:t>
            </a:r>
          </a:p>
          <a:p>
            <a:r>
              <a:rPr lang="en-US" smtClean="0"/>
              <a:t>Ob vsaki spremembi omrežja ga je bilo treba poslati na vse računalnike.</a:t>
            </a:r>
          </a:p>
          <a:p>
            <a:r>
              <a:rPr lang="en-US" smtClean="0"/>
              <a:t>Seznam je vzdrževala organizacija InterNIC.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35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DNS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4876800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Danes datoteko hosts.txt zamenjuje porazdeljena zbirka s podatki, ki so potrebni za prevajanje med obema oblikama naslovov.</a:t>
            </a:r>
          </a:p>
          <a:p>
            <a:r>
              <a:rPr lang="en-US" smtClean="0"/>
              <a:t>Posamezni deli zbirke nameščeni na imenskih strežnikih.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36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DNS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4876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Gradniki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DNS:</a:t>
            </a:r>
          </a:p>
          <a:p>
            <a:pPr lvl="1"/>
            <a:r>
              <a:rPr lang="en-US" dirty="0" err="1" smtClean="0"/>
              <a:t>imenski</a:t>
            </a:r>
            <a:r>
              <a:rPr lang="en-US" dirty="0" smtClean="0"/>
              <a:t> </a:t>
            </a:r>
            <a:r>
              <a:rPr lang="en-US" dirty="0" err="1" smtClean="0"/>
              <a:t>prostor</a:t>
            </a:r>
            <a:r>
              <a:rPr lang="en-US" dirty="0" smtClean="0"/>
              <a:t> </a:t>
            </a:r>
            <a:r>
              <a:rPr lang="en-US" dirty="0" err="1" smtClean="0"/>
              <a:t>domene</a:t>
            </a:r>
            <a:r>
              <a:rPr lang="sl-SI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vsa</a:t>
            </a:r>
            <a:r>
              <a:rPr lang="en-US" dirty="0" smtClean="0"/>
              <a:t> </a:t>
            </a:r>
            <a:r>
              <a:rPr lang="en-US" dirty="0" err="1" smtClean="0"/>
              <a:t>imena</a:t>
            </a:r>
            <a:r>
              <a:rPr lang="en-US" dirty="0" smtClean="0"/>
              <a:t> </a:t>
            </a:r>
            <a:r>
              <a:rPr lang="en-US" dirty="0" err="1" smtClean="0"/>
              <a:t>računalnikov</a:t>
            </a:r>
            <a:r>
              <a:rPr lang="en-US" dirty="0" smtClean="0"/>
              <a:t> v </a:t>
            </a:r>
            <a:r>
              <a:rPr lang="en-US" dirty="0" err="1" smtClean="0"/>
              <a:t>domeni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imenski</a:t>
            </a:r>
            <a:r>
              <a:rPr lang="en-US" dirty="0" smtClean="0"/>
              <a:t> </a:t>
            </a:r>
            <a:r>
              <a:rPr lang="en-US" dirty="0" err="1" smtClean="0"/>
              <a:t>strežnik</a:t>
            </a:r>
            <a:r>
              <a:rPr lang="sl-SI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gostitelj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porazdeljene</a:t>
            </a:r>
            <a:r>
              <a:rPr lang="en-US" dirty="0" smtClean="0"/>
              <a:t> </a:t>
            </a:r>
            <a:r>
              <a:rPr lang="en-US" dirty="0" err="1" smtClean="0"/>
              <a:t>zbirke</a:t>
            </a:r>
            <a:r>
              <a:rPr lang="en-US" dirty="0" smtClean="0"/>
              <a:t> s </a:t>
            </a:r>
            <a:r>
              <a:rPr lang="en-US" dirty="0" err="1" smtClean="0"/>
              <a:t>podatki</a:t>
            </a:r>
            <a:r>
              <a:rPr lang="en-US" dirty="0" smtClean="0"/>
              <a:t> o </a:t>
            </a:r>
            <a:r>
              <a:rPr lang="en-US" dirty="0" err="1" smtClean="0"/>
              <a:t>imenskem</a:t>
            </a:r>
            <a:r>
              <a:rPr lang="en-US" dirty="0" smtClean="0"/>
              <a:t> </a:t>
            </a:r>
            <a:r>
              <a:rPr lang="en-US" dirty="0" err="1" smtClean="0"/>
              <a:t>prostoru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programska</a:t>
            </a:r>
            <a:r>
              <a:rPr lang="en-US" dirty="0" smtClean="0"/>
              <a:t> </a:t>
            </a:r>
            <a:r>
              <a:rPr lang="en-US" dirty="0" err="1" smtClean="0"/>
              <a:t>oprema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opravlja</a:t>
            </a:r>
            <a:r>
              <a:rPr lang="en-US" dirty="0" smtClean="0"/>
              <a:t> </a:t>
            </a:r>
            <a:r>
              <a:rPr lang="en-US" dirty="0" err="1" smtClean="0"/>
              <a:t>preslikave</a:t>
            </a:r>
            <a:r>
              <a:rPr lang="en-US" dirty="0" smtClean="0"/>
              <a:t> med IP in </a:t>
            </a:r>
            <a:r>
              <a:rPr lang="en-US" dirty="0" err="1" smtClean="0"/>
              <a:t>mnemoničnimi</a:t>
            </a:r>
            <a:r>
              <a:rPr lang="en-US" dirty="0" smtClean="0"/>
              <a:t> </a:t>
            </a:r>
            <a:r>
              <a:rPr lang="en-US" dirty="0" err="1" smtClean="0"/>
              <a:t>imeni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37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DNS</a:t>
            </a: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763000" cy="4114800"/>
          </a:xfrm>
        </p:spPr>
        <p:txBody>
          <a:bodyPr/>
          <a:lstStyle/>
          <a:p>
            <a:pPr>
              <a:buNone/>
            </a:pPr>
            <a:r>
              <a:rPr lang="en-US" smtClean="0"/>
              <a:t>Imenski strežnik pozna</a:t>
            </a:r>
          </a:p>
          <a:p>
            <a:pPr lvl="1"/>
            <a:r>
              <a:rPr lang="en-US" smtClean="0"/>
              <a:t>računalnike v svoji domeni,</a:t>
            </a:r>
          </a:p>
          <a:p>
            <a:pPr lvl="1"/>
            <a:r>
              <a:rPr lang="en-US" smtClean="0"/>
              <a:t>imenske strežnike v podrejenih domenah,</a:t>
            </a:r>
          </a:p>
          <a:p>
            <a:pPr lvl="1"/>
            <a:r>
              <a:rPr lang="en-US" smtClean="0"/>
              <a:t>svoj nadrejeni imenski strežnik.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38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Delovanje DNS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763000" cy="4267200"/>
          </a:xfrm>
        </p:spPr>
        <p:txBody>
          <a:bodyPr/>
          <a:lstStyle/>
          <a:p>
            <a:endParaRPr lang="en-US" smtClean="0"/>
          </a:p>
          <a:p>
            <a:pPr>
              <a:buNone/>
            </a:pPr>
            <a:r>
              <a:rPr lang="en-US" smtClean="0"/>
              <a:t>Shema postopka komuniciranja z vidika DNS :</a:t>
            </a:r>
          </a:p>
          <a:p>
            <a:pPr lvl="1"/>
            <a:r>
              <a:rPr lang="en-US" smtClean="0"/>
              <a:t>1. prevajanje mnemoničnega v IP naslov,</a:t>
            </a:r>
          </a:p>
          <a:p>
            <a:pPr lvl="1"/>
            <a:r>
              <a:rPr lang="en-US" smtClean="0"/>
              <a:t>2. pošiljanje sporočila na IP naslov.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39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Zakaj </a:t>
            </a:r>
            <a:r>
              <a:rPr lang="sl-SI" smtClean="0"/>
              <a:t>je </a:t>
            </a:r>
            <a:r>
              <a:rPr lang="en-US" smtClean="0"/>
              <a:t>naslavljanje</a:t>
            </a:r>
            <a:r>
              <a:rPr lang="sl-SI" smtClean="0"/>
              <a:t> lahko problematično</a:t>
            </a:r>
            <a:r>
              <a:rPr lang="en-US" smtClean="0"/>
              <a:t>?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763000" cy="4267200"/>
          </a:xfrm>
        </p:spPr>
        <p:txBody>
          <a:bodyPr/>
          <a:lstStyle/>
          <a:p>
            <a:r>
              <a:rPr lang="en-US" smtClean="0"/>
              <a:t>Računalniki, viri informacij in osebe = omrežne entitete.</a:t>
            </a:r>
          </a:p>
          <a:p>
            <a:r>
              <a:rPr lang="en-US" smtClean="0"/>
              <a:t>Osrednji problem naslavljanja v Internetu je </a:t>
            </a:r>
          </a:p>
          <a:p>
            <a:pPr lvl="1"/>
            <a:r>
              <a:rPr lang="en-US" smtClean="0"/>
              <a:t>velikost samega omrežja in število entitet v njem,</a:t>
            </a:r>
          </a:p>
          <a:p>
            <a:pPr lvl="1"/>
            <a:r>
              <a:rPr lang="en-US" smtClean="0"/>
              <a:t>izredna pestrost entitet ter </a:t>
            </a:r>
          </a:p>
          <a:p>
            <a:pPr lvl="1"/>
            <a:r>
              <a:rPr lang="en-US" smtClean="0"/>
              <a:t>časovna in prostorska dinamičnost entitet v omrežju.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Delovanje DNS</a:t>
            </a: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pPr>
              <a:buNone/>
            </a:pPr>
            <a:r>
              <a:rPr lang="en-US" smtClean="0"/>
              <a:t>1. Prevajanje mnemoničnega naslova:</a:t>
            </a:r>
          </a:p>
          <a:p>
            <a:pPr lvl="1"/>
            <a:r>
              <a:rPr lang="en-US" smtClean="0"/>
              <a:t>Vsak od 13 računalnikov (root servers) pozna naslov registratorja vsake vrhnje domene.</a:t>
            </a:r>
          </a:p>
          <a:p>
            <a:pPr lvl="1"/>
            <a:r>
              <a:rPr lang="en-US" smtClean="0"/>
              <a:t>Imenski strežniki ponudnikov internetnih storitev (ISP) rutinsko kopirajo te informacije k sebi.</a:t>
            </a:r>
          </a:p>
          <a:p>
            <a:pPr lvl="1"/>
            <a:r>
              <a:rPr lang="en-US" smtClean="0"/>
              <a:t>Ko neka aplikacija pošlje sporočilo na mnemonični naslov</a:t>
            </a:r>
          </a:p>
          <a:p>
            <a:pPr lvl="2"/>
            <a:r>
              <a:rPr lang="en-US" smtClean="0"/>
              <a:t>imenski strežnik od ustreznega registratorja zahteva IP naslov naslovnika,</a:t>
            </a:r>
          </a:p>
          <a:p>
            <a:pPr lvl="2"/>
            <a:r>
              <a:rPr lang="en-US" smtClean="0"/>
              <a:t>ta naslov sporoči pošiljateljevi aplikaciji.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40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457200"/>
          </a:xfrm>
        </p:spPr>
        <p:txBody>
          <a:bodyPr/>
          <a:lstStyle/>
          <a:p>
            <a:r>
              <a:rPr lang="en-US" smtClean="0"/>
              <a:t>Delovanje DNS</a:t>
            </a:r>
            <a:endParaRPr lang="en-US"/>
          </a:p>
        </p:txBody>
      </p:sp>
      <p:sp>
        <p:nvSpPr>
          <p:cNvPr id="532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0"/>
            <a:ext cx="89916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Imenski</a:t>
            </a:r>
            <a:r>
              <a:rPr lang="en-US" dirty="0" smtClean="0"/>
              <a:t> </a:t>
            </a:r>
            <a:r>
              <a:rPr lang="en-US" dirty="0" err="1" smtClean="0"/>
              <a:t>strežnik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2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če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je IP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naslov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v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moji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domeni</a:t>
            </a:r>
            <a:endParaRPr lang="en-US" sz="28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dostavi</a:t>
            </a:r>
            <a:r>
              <a:rPr lang="sl-SI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sporočilo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ciljnemu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računalniku</a:t>
            </a:r>
            <a:endParaRPr lang="en-US" sz="24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sicer</a:t>
            </a:r>
            <a:endParaRPr lang="en-US" sz="28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če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je IP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naslov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v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podrejeni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domeni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</a:t>
            </a:r>
          </a:p>
          <a:p>
            <a:pPr lvl="2">
              <a:buNone/>
            </a:pP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pošlj</a:t>
            </a:r>
            <a:r>
              <a:rPr lang="sl-SI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sporočilo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imenskemu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strežniku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</a:t>
            </a:r>
          </a:p>
          <a:p>
            <a:pPr lvl="1">
              <a:buNone/>
            </a:pP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sicer</a:t>
            </a:r>
            <a:endParaRPr lang="en-US" sz="24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pošlj</a:t>
            </a:r>
            <a:r>
              <a:rPr lang="sl-SI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sporočilo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nadrejenemu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imenskemu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strežniku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252" name="Text Box 1028"/>
          <p:cNvSpPr txBox="1">
            <a:spLocks noChangeArrowheads="1"/>
          </p:cNvSpPr>
          <p:nvPr/>
        </p:nvSpPr>
        <p:spPr bwMode="auto">
          <a:xfrm>
            <a:off x="152400" y="762000"/>
            <a:ext cx="8763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  <a:latin typeface="+mn-lt"/>
              </a:rPr>
              <a:t>Pošiljanje sporočila na IP naslov</a:t>
            </a:r>
            <a:r>
              <a:rPr lang="sl-SI" sz="3200">
                <a:solidFill>
                  <a:srgbClr val="000099"/>
                </a:solidFill>
                <a:latin typeface="+mn-lt"/>
              </a:rPr>
              <a:t>:</a:t>
            </a:r>
            <a:r>
              <a:rPr lang="en-US" sz="3200">
                <a:solidFill>
                  <a:srgbClr val="000099"/>
                </a:solidFill>
                <a:latin typeface="+mn-lt"/>
              </a:rPr>
              <a:t/>
            </a:r>
            <a:br>
              <a:rPr lang="en-US" sz="3200">
                <a:solidFill>
                  <a:srgbClr val="000099"/>
                </a:solidFill>
                <a:latin typeface="+mn-lt"/>
              </a:rPr>
            </a:br>
            <a:r>
              <a:rPr lang="en-US" sz="3200">
                <a:solidFill>
                  <a:srgbClr val="000099"/>
                </a:solidFill>
                <a:latin typeface="+mn-lt"/>
              </a:rPr>
              <a:t>Aplikacija pošlje IP naslov ciljnega računalnika svojemu imenskemu strežniku.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41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Delovanje DNS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r>
              <a:rPr lang="en-US" smtClean="0"/>
              <a:t>Zelo učinkovit sistem naslavljanja v Internetu, ker:</a:t>
            </a:r>
          </a:p>
          <a:p>
            <a:r>
              <a:rPr lang="en-US" smtClean="0"/>
              <a:t>je odgovornost porazdeljena med administratorje posameznih imenskih strežnikov,</a:t>
            </a:r>
          </a:p>
          <a:p>
            <a:r>
              <a:rPr lang="en-US" smtClean="0"/>
              <a:t>Internet namreč nima osrednje organizacije.</a:t>
            </a:r>
          </a:p>
          <a:p>
            <a:r>
              <a:rPr lang="en-US" smtClean="0"/>
              <a:t>RIPE skrbi le za dodeljevanje IP naslovov na splošnem, evropskem, nivoju.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42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Naslavljanje oseb</a:t>
            </a:r>
            <a:endParaRPr lang="en-US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763000" cy="4648200"/>
          </a:xfrm>
        </p:spPr>
        <p:txBody>
          <a:bodyPr/>
          <a:lstStyle/>
          <a:p>
            <a:r>
              <a:rPr lang="en-US" smtClean="0"/>
              <a:t>Za komunikacijo med računalniki potrebni IP naslovi,</a:t>
            </a:r>
          </a:p>
          <a:p>
            <a:r>
              <a:rPr lang="en-US" smtClean="0"/>
              <a:t>za komunikacijo med osebami potrebni elektronski poštni naslovi.</a:t>
            </a:r>
          </a:p>
          <a:p>
            <a:r>
              <a:rPr lang="en-US" smtClean="0"/>
              <a:t>E-poštni naslovi </a:t>
            </a:r>
            <a:r>
              <a:rPr lang="sl-SI" smtClean="0"/>
              <a:t>v zgodovini </a:t>
            </a:r>
            <a:r>
              <a:rPr lang="en-US" smtClean="0"/>
              <a:t>ni</a:t>
            </a:r>
            <a:r>
              <a:rPr lang="sl-SI" smtClean="0"/>
              <a:t>so imeli</a:t>
            </a:r>
            <a:r>
              <a:rPr lang="en-US" smtClean="0"/>
              <a:t> enake oblike in pravil tvorjenja po vsem Internetu.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43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Naslavljanje oseb - RFC 822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105400"/>
          </a:xfrm>
        </p:spPr>
        <p:txBody>
          <a:bodyPr/>
          <a:lstStyle/>
          <a:p>
            <a:r>
              <a:rPr lang="en-US" smtClean="0"/>
              <a:t>Oblika naslova po standardu RFC 822 je </a:t>
            </a:r>
            <a:r>
              <a:rPr lang="sl-SI" smtClean="0"/>
              <a:t>sčasoma</a:t>
            </a:r>
            <a:r>
              <a:rPr lang="en-US" smtClean="0"/>
              <a:t> </a:t>
            </a:r>
            <a:r>
              <a:rPr lang="sl-SI" smtClean="0"/>
              <a:t>prevladala</a:t>
            </a:r>
            <a:r>
              <a:rPr lang="en-US" smtClean="0"/>
              <a:t> v </a:t>
            </a:r>
            <a:r>
              <a:rPr lang="sl-SI" smtClean="0"/>
              <a:t>največjem delu </a:t>
            </a:r>
            <a:r>
              <a:rPr lang="en-US" smtClean="0"/>
              <a:t>hrbtenic Interneta.</a:t>
            </a:r>
          </a:p>
          <a:p>
            <a:r>
              <a:rPr lang="en-US" smtClean="0"/>
              <a:t>Splošna oblika naslova je</a:t>
            </a:r>
          </a:p>
          <a:p>
            <a:r>
              <a:rPr lang="en-US" smtClean="0"/>
              <a:t>nekdo@nekje</a:t>
            </a:r>
          </a:p>
          <a:p>
            <a:r>
              <a:rPr lang="en-US" smtClean="0"/>
              <a:t>‘Nekdo’ je identifikacija osebe, ‘nekje’ je identifikacija računalnika ali domene.</a:t>
            </a:r>
          </a:p>
          <a:p>
            <a:r>
              <a:rPr lang="en-US" smtClean="0"/>
              <a:t>Standard RFC 822 sledi Internetovim mnemoničnim naslovom računalnikov.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44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Naslavljanje oseb - RFC 822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763000" cy="4191000"/>
          </a:xfrm>
        </p:spPr>
        <p:txBody>
          <a:bodyPr/>
          <a:lstStyle/>
          <a:p>
            <a:pPr>
              <a:buNone/>
            </a:pPr>
            <a:r>
              <a:rPr lang="en-US" smtClean="0"/>
              <a:t>Primer:</a:t>
            </a:r>
          </a:p>
          <a:p>
            <a:pPr lvl="1">
              <a:buNone/>
            </a:pPr>
            <a:r>
              <a:rPr lang="en-US" sz="3200" smtClean="0">
                <a:latin typeface="Courier New" pitchFamily="49" charset="0"/>
                <a:cs typeface="Courier New" pitchFamily="49" charset="0"/>
              </a:rPr>
              <a:t>jure.dimec@mf.uni-lj.si</a:t>
            </a:r>
          </a:p>
          <a:p>
            <a:pPr lvl="3"/>
            <a:endParaRPr lang="en-US" smtClean="0"/>
          </a:p>
          <a:p>
            <a:r>
              <a:rPr lang="en-US" smtClean="0"/>
              <a:t>Znak ‘@’ preberemo kot ‘na’ </a:t>
            </a:r>
            <a:r>
              <a:rPr lang="sl-SI" smtClean="0"/>
              <a:t>ali ‘pri’</a:t>
            </a:r>
            <a:r>
              <a:rPr lang="en-US" smtClean="0"/>
              <a:t> (‘at’) in</a:t>
            </a:r>
            <a:r>
              <a:rPr lang="sl-SI" smtClean="0"/>
              <a:t>, če se le da,</a:t>
            </a:r>
            <a:r>
              <a:rPr lang="en-US" smtClean="0"/>
              <a:t> ne</a:t>
            </a:r>
            <a:r>
              <a:rPr lang="sl-SI" smtClean="0"/>
              <a:t> kot</a:t>
            </a:r>
            <a:r>
              <a:rPr lang="en-US" smtClean="0"/>
              <a:t> ‘afna’.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45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Naslavljanje oseb - RFC 822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763000" cy="4419600"/>
          </a:xfrm>
        </p:spPr>
        <p:txBody>
          <a:bodyPr/>
          <a:lstStyle/>
          <a:p>
            <a:r>
              <a:rPr lang="en-US" smtClean="0"/>
              <a:t>Koristna navada:</a:t>
            </a:r>
            <a:br>
              <a:rPr lang="en-US" smtClean="0"/>
            </a:br>
            <a:r>
              <a:rPr lang="en-US" smtClean="0"/>
              <a:t>Vsi e-naslovi v domeni naj imajo enako splošno obliko.</a:t>
            </a:r>
          </a:p>
          <a:p>
            <a:r>
              <a:rPr lang="en-US" smtClean="0"/>
              <a:t>Akademska srenja v Sloveniji ima e-naslove večinoma v obliki</a:t>
            </a:r>
          </a:p>
          <a:p>
            <a:pPr lvl="1"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ime.priimek@ime_fak.ime_univ.si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46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Zgodovina: s</a:t>
            </a:r>
            <a:r>
              <a:rPr lang="en-US" dirty="0" err="1" smtClean="0"/>
              <a:t>tandard</a:t>
            </a:r>
            <a:r>
              <a:rPr lang="en-US" dirty="0" smtClean="0"/>
              <a:t> </a:t>
            </a:r>
            <a:r>
              <a:rPr lang="en-US" dirty="0" err="1" smtClean="0"/>
              <a:t>omrežja</a:t>
            </a:r>
            <a:r>
              <a:rPr lang="en-US" dirty="0" smtClean="0"/>
              <a:t> </a:t>
            </a:r>
            <a:r>
              <a:rPr lang="en-US" dirty="0" err="1" smtClean="0"/>
              <a:t>DECnet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5181600"/>
          </a:xfrm>
        </p:spPr>
        <p:txBody>
          <a:bodyPr/>
          <a:lstStyle/>
          <a:p>
            <a:r>
              <a:rPr lang="en-US" smtClean="0"/>
              <a:t>V Sloveniji </a:t>
            </a:r>
            <a:r>
              <a:rPr lang="sl-SI" smtClean="0"/>
              <a:t>smo še v 90-ih letih</a:t>
            </a:r>
            <a:r>
              <a:rPr lang="en-US" smtClean="0"/>
              <a:t> uporablja</a:t>
            </a:r>
            <a:r>
              <a:rPr lang="sl-SI" smtClean="0"/>
              <a:t>li</a:t>
            </a:r>
            <a:r>
              <a:rPr lang="en-US" smtClean="0"/>
              <a:t> </a:t>
            </a:r>
            <a:r>
              <a:rPr lang="sl-SI" smtClean="0"/>
              <a:t>tudi </a:t>
            </a:r>
            <a:r>
              <a:rPr lang="en-US" smtClean="0"/>
              <a:t>obliko e</a:t>
            </a:r>
            <a:r>
              <a:rPr lang="sl-SI" smtClean="0"/>
              <a:t>-poštnega </a:t>
            </a:r>
            <a:r>
              <a:rPr lang="en-US" smtClean="0"/>
              <a:t>naslova po standardu omrežja DIGITALovih računalnikov DECnet.</a:t>
            </a:r>
          </a:p>
          <a:p>
            <a:r>
              <a:rPr lang="en-US" smtClean="0"/>
              <a:t>COBISS </a:t>
            </a:r>
            <a:r>
              <a:rPr lang="sl-SI" smtClean="0"/>
              <a:t>je bil zasnovan v prvih fazah razvoja računalniških omrežij pri nas.</a:t>
            </a:r>
          </a:p>
          <a:p>
            <a:r>
              <a:rPr lang="sl-SI" smtClean="0"/>
              <a:t>Tedaj se je v akademskem okolju </a:t>
            </a:r>
            <a:r>
              <a:rPr lang="en-US" smtClean="0"/>
              <a:t>kot komunikacijski medij uporablja</a:t>
            </a:r>
            <a:r>
              <a:rPr lang="sl-SI" smtClean="0"/>
              <a:t>l</a:t>
            </a:r>
            <a:r>
              <a:rPr lang="en-US" smtClean="0"/>
              <a:t> DECnet</a:t>
            </a:r>
            <a:r>
              <a:rPr lang="sl-SI" smtClean="0"/>
              <a:t> in nekatere značilnosti takega komuniciranja so bile pri COBISSu vidne še pred kratkim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47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Zgodovina: s</a:t>
            </a:r>
            <a:r>
              <a:rPr lang="en-US" dirty="0" err="1" smtClean="0"/>
              <a:t>tandard</a:t>
            </a:r>
            <a:r>
              <a:rPr lang="en-US" dirty="0" smtClean="0"/>
              <a:t> </a:t>
            </a:r>
            <a:r>
              <a:rPr lang="en-US" dirty="0" err="1" smtClean="0"/>
              <a:t>omrežja</a:t>
            </a:r>
            <a:r>
              <a:rPr lang="en-US" dirty="0" smtClean="0"/>
              <a:t> </a:t>
            </a:r>
            <a:r>
              <a:rPr lang="en-US" dirty="0" err="1" smtClean="0"/>
              <a:t>DECnet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63000" cy="5486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sl-SI" dirty="0" smtClean="0"/>
              <a:t>Strežnik storitve COBISS je generiral paketke informacij po standardu DECNet-a.</a:t>
            </a:r>
          </a:p>
          <a:p>
            <a:pPr>
              <a:lnSpc>
                <a:spcPct val="120000"/>
              </a:lnSpc>
            </a:pPr>
            <a:r>
              <a:rPr lang="sl-SI" dirty="0" smtClean="0"/>
              <a:t>Na prehodu iz DECNet-a v Internet se je paketku dodelila ovojnica po standardu IP, ki je omogočala prenos po Internetu.</a:t>
            </a:r>
          </a:p>
          <a:p>
            <a:pPr>
              <a:lnSpc>
                <a:spcPct val="120000"/>
              </a:lnSpc>
            </a:pPr>
            <a:r>
              <a:rPr lang="sl-SI" dirty="0" smtClean="0"/>
              <a:t>Na prehodu iz Interneta v DECNet se je ovojnica spet odvzela – postopek imenujemo “tuneliranje” (tunneling).</a:t>
            </a:r>
          </a:p>
          <a:p>
            <a:pPr>
              <a:lnSpc>
                <a:spcPct val="120000"/>
              </a:lnSpc>
            </a:pPr>
            <a:r>
              <a:rPr lang="sl-SI" dirty="0" smtClean="0"/>
              <a:t>V DECNet je bil v rabi tudi drugačen standard za oblikovanje naslovov e-pošte.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Splošna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e-</a:t>
            </a:r>
            <a:r>
              <a:rPr lang="en-US" dirty="0" err="1" smtClean="0"/>
              <a:t>naslova</a:t>
            </a:r>
            <a:r>
              <a:rPr lang="en-US" dirty="0" smtClean="0"/>
              <a:t> v DEC</a:t>
            </a:r>
            <a:r>
              <a:rPr lang="sl-SI" dirty="0" smtClean="0"/>
              <a:t>N</a:t>
            </a:r>
            <a:r>
              <a:rPr lang="en-US" dirty="0" smtClean="0"/>
              <a:t>et je</a:t>
            </a:r>
            <a:r>
              <a:rPr lang="sl-SI" dirty="0" smtClean="0"/>
              <a:t> (bila)</a:t>
            </a:r>
            <a:endParaRPr lang="en-US" dirty="0" smtClean="0"/>
          </a:p>
          <a:p>
            <a:pPr lvl="1">
              <a:lnSpc>
                <a:spcPct val="120000"/>
              </a:lnSpc>
              <a:buNone/>
            </a:pPr>
            <a:r>
              <a:rPr lang="en-US" dirty="0" smtClean="0"/>
              <a:t>IME_RAČUNALNIKA::IME_OSEBE</a:t>
            </a:r>
            <a:r>
              <a:rPr lang="sl-SI" dirty="0" smtClean="0"/>
              <a:t>, </a:t>
            </a:r>
            <a:r>
              <a:rPr lang="en-US" dirty="0" err="1" smtClean="0"/>
              <a:t>naprimer</a:t>
            </a:r>
            <a:endParaRPr lang="en-US" dirty="0" smtClean="0"/>
          </a:p>
          <a:p>
            <a:pPr lvl="1">
              <a:lnSpc>
                <a:spcPct val="120000"/>
              </a:lnSpc>
              <a:buNone/>
            </a:pPr>
            <a:r>
              <a:rPr lang="en-US" dirty="0" smtClean="0"/>
              <a:t>ANIMUS::JURE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48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Zgodovina: s</a:t>
            </a:r>
            <a:r>
              <a:rPr lang="en-US" smtClean="0"/>
              <a:t>tandard</a:t>
            </a:r>
            <a:r>
              <a:rPr lang="en-US" dirty="0" smtClean="0"/>
              <a:t> </a:t>
            </a:r>
            <a:r>
              <a:rPr lang="en-US" dirty="0" err="1" smtClean="0"/>
              <a:t>omrežja</a:t>
            </a:r>
            <a:r>
              <a:rPr lang="en-US" dirty="0" smtClean="0"/>
              <a:t> </a:t>
            </a:r>
            <a:r>
              <a:rPr lang="en-US" dirty="0" err="1" smtClean="0"/>
              <a:t>DECnet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763000" cy="4419600"/>
          </a:xfrm>
        </p:spPr>
        <p:txBody>
          <a:bodyPr/>
          <a:lstStyle/>
          <a:p>
            <a:r>
              <a:rPr lang="sl-SI" smtClean="0"/>
              <a:t>Zaradi tuneliranja je bilo t</a:t>
            </a:r>
            <a:r>
              <a:rPr lang="en-US" smtClean="0"/>
              <a:t>udi </a:t>
            </a:r>
            <a:r>
              <a:rPr lang="sl-SI" smtClean="0"/>
              <a:t>iz </a:t>
            </a:r>
            <a:r>
              <a:rPr lang="en-US" smtClean="0"/>
              <a:t>DECnet</a:t>
            </a:r>
            <a:r>
              <a:rPr lang="sl-SI" smtClean="0"/>
              <a:t>a</a:t>
            </a:r>
            <a:r>
              <a:rPr lang="en-US" smtClean="0"/>
              <a:t> mogoče pošiljati e-pošto na Internetove naslove.</a:t>
            </a:r>
          </a:p>
          <a:p>
            <a:r>
              <a:rPr lang="en-US" smtClean="0"/>
              <a:t>Običajna sintaksa pretvorbe naslovov je</a:t>
            </a:r>
            <a:r>
              <a:rPr lang="sl-SI" smtClean="0"/>
              <a:t> bila</a:t>
            </a:r>
            <a:endParaRPr lang="en-US" smtClean="0"/>
          </a:p>
          <a:p>
            <a:pPr lvl="1"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in%”internetov_naslov”</a:t>
            </a:r>
          </a:p>
          <a:p>
            <a:r>
              <a:rPr lang="en-US" smtClean="0"/>
              <a:t>naprimer</a:t>
            </a:r>
          </a:p>
          <a:p>
            <a:pPr lvl="1"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in%”jure.dimec@mf.uni-lj.si”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49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Zakaj </a:t>
            </a:r>
            <a:r>
              <a:rPr lang="sl-SI" smtClean="0"/>
              <a:t>je </a:t>
            </a:r>
            <a:r>
              <a:rPr lang="en-US" smtClean="0"/>
              <a:t>naslavljanje</a:t>
            </a:r>
            <a:r>
              <a:rPr lang="sl-SI" smtClean="0"/>
              <a:t> lahko problematično</a:t>
            </a:r>
            <a:r>
              <a:rPr lang="en-US" smtClean="0"/>
              <a:t>?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334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Besedila</a:t>
            </a:r>
            <a:r>
              <a:rPr lang="en-US" dirty="0" smtClean="0"/>
              <a:t>, </a:t>
            </a:r>
            <a:r>
              <a:rPr lang="en-US" dirty="0" err="1" smtClean="0"/>
              <a:t>bibliografski</a:t>
            </a:r>
            <a:r>
              <a:rPr lang="en-US" dirty="0" smtClean="0"/>
              <a:t> </a:t>
            </a:r>
            <a:r>
              <a:rPr lang="en-US" dirty="0" err="1" smtClean="0"/>
              <a:t>zapisi</a:t>
            </a:r>
            <a:r>
              <a:rPr lang="en-US" dirty="0" smtClean="0"/>
              <a:t>, </a:t>
            </a:r>
            <a:r>
              <a:rPr lang="en-US" dirty="0" err="1" smtClean="0"/>
              <a:t>multimedijski</a:t>
            </a:r>
            <a:r>
              <a:rPr lang="en-US" dirty="0" smtClean="0"/>
              <a:t> </a:t>
            </a:r>
            <a:r>
              <a:rPr lang="en-US" dirty="0" err="1" smtClean="0"/>
              <a:t>dokumenti</a:t>
            </a:r>
            <a:r>
              <a:rPr lang="en-US" dirty="0" smtClean="0"/>
              <a:t>, </a:t>
            </a:r>
            <a:r>
              <a:rPr lang="en-US" dirty="0" err="1" smtClean="0"/>
              <a:t>programi</a:t>
            </a:r>
            <a:r>
              <a:rPr lang="en-US" dirty="0" smtClean="0"/>
              <a:t>, </a:t>
            </a:r>
            <a:r>
              <a:rPr lang="en-US" dirty="0" err="1" smtClean="0"/>
              <a:t>podatkovne</a:t>
            </a:r>
            <a:r>
              <a:rPr lang="en-US" dirty="0" smtClean="0"/>
              <a:t> </a:t>
            </a:r>
            <a:r>
              <a:rPr lang="en-US" dirty="0" err="1" smtClean="0"/>
              <a:t>zbirke</a:t>
            </a:r>
            <a:r>
              <a:rPr lang="en-US" dirty="0" smtClean="0"/>
              <a:t>… = </a:t>
            </a:r>
            <a:r>
              <a:rPr lang="en-US" dirty="0" err="1" smtClean="0"/>
              <a:t>informacijski</a:t>
            </a:r>
            <a:r>
              <a:rPr lang="en-US" dirty="0" smtClean="0"/>
              <a:t> </a:t>
            </a:r>
            <a:r>
              <a:rPr lang="en-US" dirty="0" err="1" smtClean="0"/>
              <a:t>objekti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Časovna</a:t>
            </a:r>
            <a:r>
              <a:rPr lang="en-US" dirty="0" smtClean="0"/>
              <a:t> in </a:t>
            </a:r>
            <a:r>
              <a:rPr lang="en-US" dirty="0" err="1" smtClean="0"/>
              <a:t>prostorska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informacijskih</a:t>
            </a:r>
            <a:r>
              <a:rPr lang="en-US" dirty="0" smtClean="0"/>
              <a:t> </a:t>
            </a:r>
            <a:r>
              <a:rPr lang="en-US" dirty="0" err="1" smtClean="0"/>
              <a:t>objektov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redki</a:t>
            </a:r>
            <a:r>
              <a:rPr lang="en-US" dirty="0" smtClean="0"/>
              <a:t> </a:t>
            </a:r>
            <a:r>
              <a:rPr lang="en-US" dirty="0" err="1" smtClean="0"/>
              <a:t>objekti</a:t>
            </a:r>
            <a:r>
              <a:rPr lang="en-US" dirty="0" smtClean="0"/>
              <a:t> </a:t>
            </a:r>
            <a:r>
              <a:rPr lang="en-US" dirty="0" err="1" smtClean="0"/>
              <a:t>trajno</a:t>
            </a:r>
            <a:r>
              <a:rPr lang="en-US" dirty="0" smtClean="0"/>
              <a:t> </a:t>
            </a:r>
            <a:r>
              <a:rPr lang="en-US" dirty="0" err="1" smtClean="0"/>
              <a:t>dostopni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v </a:t>
            </a:r>
            <a:r>
              <a:rPr lang="en-US" dirty="0" err="1" smtClean="0"/>
              <a:t>povprečju</a:t>
            </a:r>
            <a:r>
              <a:rPr lang="en-US" dirty="0" smtClean="0"/>
              <a:t> </a:t>
            </a:r>
            <a:r>
              <a:rPr lang="en-US" dirty="0" err="1" smtClean="0"/>
              <a:t>kratka</a:t>
            </a:r>
            <a:r>
              <a:rPr lang="en-US" dirty="0" smtClean="0"/>
              <a:t> </a:t>
            </a:r>
            <a:r>
              <a:rPr lang="en-US" dirty="0" err="1" smtClean="0"/>
              <a:t>življenjska</a:t>
            </a:r>
            <a:r>
              <a:rPr lang="en-US" dirty="0" smtClean="0"/>
              <a:t> </a:t>
            </a:r>
            <a:r>
              <a:rPr lang="en-US" dirty="0" err="1" smtClean="0"/>
              <a:t>doba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pogosto</a:t>
            </a:r>
            <a:r>
              <a:rPr lang="en-US" dirty="0" smtClean="0"/>
              <a:t> </a:t>
            </a:r>
            <a:r>
              <a:rPr lang="en-US" dirty="0" err="1" smtClean="0"/>
              <a:t>spreminjanje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selitev</a:t>
            </a:r>
            <a:r>
              <a:rPr lang="en-US" dirty="0" smtClean="0"/>
              <a:t> med </a:t>
            </a:r>
            <a:r>
              <a:rPr lang="en-US" dirty="0" err="1" smtClean="0"/>
              <a:t>direktoriji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računalniku</a:t>
            </a:r>
            <a:r>
              <a:rPr lang="en-US" dirty="0" smtClean="0"/>
              <a:t> in med </a:t>
            </a:r>
            <a:r>
              <a:rPr lang="en-US" dirty="0" err="1" smtClean="0"/>
              <a:t>računalniki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številne</a:t>
            </a:r>
            <a:r>
              <a:rPr lang="en-US" dirty="0" smtClean="0"/>
              <a:t> </a:t>
            </a:r>
            <a:r>
              <a:rPr lang="en-US" dirty="0" err="1" smtClean="0"/>
              <a:t>kopije</a:t>
            </a:r>
            <a:r>
              <a:rPr lang="en-US" dirty="0" smtClean="0"/>
              <a:t>, </a:t>
            </a:r>
            <a:r>
              <a:rPr lang="en-US" dirty="0" err="1" smtClean="0"/>
              <a:t>lahko</a:t>
            </a:r>
            <a:r>
              <a:rPr lang="en-US" dirty="0" smtClean="0"/>
              <a:t> v </a:t>
            </a:r>
            <a:r>
              <a:rPr lang="en-US" dirty="0" err="1" smtClean="0"/>
              <a:t>različnih</a:t>
            </a:r>
            <a:r>
              <a:rPr lang="en-US" dirty="0" smtClean="0"/>
              <a:t> </a:t>
            </a:r>
            <a:r>
              <a:rPr lang="en-US" dirty="0" err="1" smtClean="0"/>
              <a:t>razvojnih</a:t>
            </a:r>
            <a:r>
              <a:rPr lang="en-US" dirty="0" smtClean="0"/>
              <a:t> </a:t>
            </a:r>
            <a:r>
              <a:rPr lang="en-US" dirty="0" err="1" smtClean="0"/>
              <a:t>fazah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685800"/>
          </a:xfrm>
        </p:spPr>
        <p:txBody>
          <a:bodyPr/>
          <a:lstStyle/>
          <a:p>
            <a:r>
              <a:rPr lang="sl-SI" smtClean="0"/>
              <a:t>Življenjska doba spletnih strani</a:t>
            </a:r>
            <a:endParaRPr lang="sl-SI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76605"/>
            <a:ext cx="3939306" cy="34719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  <p:sp>
        <p:nvSpPr>
          <p:cNvPr id="7" name="TextBox 6"/>
          <p:cNvSpPr txBox="1"/>
          <p:nvPr/>
        </p:nvSpPr>
        <p:spPr>
          <a:xfrm>
            <a:off x="228600" y="59436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mtClean="0">
                <a:solidFill>
                  <a:srgbClr val="002060"/>
                </a:solidFill>
                <a:latin typeface="+mn-lt"/>
              </a:rPr>
              <a:t>Brewington BE, Cybenko G. </a:t>
            </a:r>
            <a:r>
              <a:rPr lang="sl-SI">
                <a:solidFill>
                  <a:srgbClr val="002060"/>
                </a:solidFill>
                <a:latin typeface="+mn-lt"/>
              </a:rPr>
              <a:t>Keeping </a:t>
            </a:r>
            <a:r>
              <a:rPr lang="sl-SI" smtClean="0">
                <a:solidFill>
                  <a:srgbClr val="002060"/>
                </a:solidFill>
                <a:latin typeface="+mn-lt"/>
              </a:rPr>
              <a:t>Up with the Changing Web. IEEE: Computer; May 2000.</a:t>
            </a:r>
            <a:endParaRPr lang="sl-SI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1519535"/>
            <a:ext cx="44055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SzPct val="75000"/>
              <a:buFont typeface="Wingdings" pitchFamily="2" charset="2"/>
              <a:buChar char="v"/>
            </a:pPr>
            <a:r>
              <a:rPr lang="sl-SI" sz="2800" smtClean="0">
                <a:solidFill>
                  <a:srgbClr val="002060"/>
                </a:solidFill>
                <a:latin typeface="+mn-lt"/>
              </a:rPr>
              <a:t>Vsaka peta stran je mlajša od 10 dni,</a:t>
            </a:r>
          </a:p>
          <a:p>
            <a:pPr marL="342900" indent="-342900">
              <a:buClr>
                <a:srgbClr val="C00000"/>
              </a:buClr>
              <a:buSzPct val="75000"/>
              <a:buFont typeface="Wingdings" pitchFamily="2" charset="2"/>
              <a:buChar char="v"/>
            </a:pPr>
            <a:r>
              <a:rPr lang="sl-SI" sz="2800" smtClean="0">
                <a:solidFill>
                  <a:srgbClr val="002060"/>
                </a:solidFill>
                <a:latin typeface="+mn-lt"/>
              </a:rPr>
              <a:t>vsaka četrta stran je mlajša od 12 dni,</a:t>
            </a:r>
          </a:p>
          <a:p>
            <a:pPr marL="342900" indent="-342900">
              <a:buClr>
                <a:srgbClr val="C00000"/>
              </a:buClr>
              <a:buSzPct val="75000"/>
              <a:buFont typeface="Wingdings" pitchFamily="2" charset="2"/>
              <a:buChar char="v"/>
            </a:pPr>
            <a:r>
              <a:rPr lang="sl-SI" sz="2800" smtClean="0">
                <a:solidFill>
                  <a:srgbClr val="002060"/>
                </a:solidFill>
                <a:latin typeface="+mn-lt"/>
              </a:rPr>
              <a:t>vsaka druga stran je mlajša od 50 dni...</a:t>
            </a:r>
          </a:p>
          <a:p>
            <a:pPr marL="342900" indent="-342900">
              <a:buClr>
                <a:srgbClr val="C00000"/>
              </a:buClr>
              <a:buSzPct val="75000"/>
              <a:buFont typeface="Wingdings" pitchFamily="2" charset="2"/>
              <a:buChar char="v"/>
            </a:pPr>
            <a:endParaRPr lang="sl-SI" sz="280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8200" y="4491335"/>
            <a:ext cx="3271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u="sng" smtClean="0">
                <a:solidFill>
                  <a:srgbClr val="002060"/>
                </a:solidFill>
                <a:latin typeface="+mn-lt"/>
              </a:rPr>
              <a:t>Sklep: splet je zelo mlad!</a:t>
            </a:r>
            <a:endParaRPr lang="sl-SI" sz="2400" u="sng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1125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Zakaj </a:t>
            </a:r>
            <a:r>
              <a:rPr lang="sl-SI" smtClean="0"/>
              <a:t>je </a:t>
            </a:r>
            <a:r>
              <a:rPr lang="en-US" smtClean="0"/>
              <a:t>naslavljanje</a:t>
            </a:r>
            <a:r>
              <a:rPr lang="sl-SI" smtClean="0"/>
              <a:t> lahko problematično</a:t>
            </a:r>
            <a:r>
              <a:rPr lang="en-US" smtClean="0"/>
              <a:t>?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Obstajati mora sistem naslavljanja, ki omogoča pregled in dostopnost računalnikov in informacijskih objektov, dostopnih na njih.</a:t>
            </a:r>
          </a:p>
          <a:p>
            <a:r>
              <a:rPr lang="en-US" smtClean="0"/>
              <a:t>Sistem mora (bi moral):</a:t>
            </a:r>
          </a:p>
          <a:p>
            <a:pPr lvl="1"/>
            <a:r>
              <a:rPr lang="en-US" smtClean="0"/>
              <a:t>biti dovolj elastičen, da lahko sledi dinamičnim lastnostim omrežnih entitet,</a:t>
            </a:r>
          </a:p>
          <a:p>
            <a:pPr lvl="1"/>
            <a:r>
              <a:rPr lang="en-US" smtClean="0"/>
              <a:t>omogočati unikatna imena računalnikov in informacijskih objektov,</a:t>
            </a:r>
          </a:p>
          <a:p>
            <a:pPr lvl="1"/>
            <a:r>
              <a:rPr lang="en-US" smtClean="0"/>
              <a:t>v imenu prepoznati lokacijo računalnika in/ali informacijskega objekta,</a:t>
            </a:r>
          </a:p>
          <a:p>
            <a:pPr lvl="1"/>
            <a:r>
              <a:rPr lang="en-US" smtClean="0"/>
              <a:t>omogočati dovolj veliko število možnih imen za vse računalnike v Internetu, zdaj in v prihodnje.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Naslavljanje računalnikov - DNS</a:t>
            </a:r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7200" y="2971800"/>
            <a:ext cx="815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US" sz="3200">
                <a:solidFill>
                  <a:srgbClr val="000099"/>
                </a:solidFill>
                <a:latin typeface="+mn-lt"/>
              </a:rPr>
              <a:t>Poimenovanje in naslavljanje računalnikov v Internetu ureja sistem imenskega prostora (DNS, Domain Name System).</a:t>
            </a:r>
            <a:endParaRPr lang="en-US">
              <a:solidFill>
                <a:srgbClr val="000099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8</a:t>
            </a:fld>
            <a:endParaRPr lang="sl-S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naslovi</a:t>
            </a:r>
            <a:r>
              <a:rPr lang="sl-SI" smtClean="0"/>
              <a:t> (IPv4)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Naslove</a:t>
            </a:r>
            <a:r>
              <a:rPr lang="en-US" dirty="0" smtClean="0"/>
              <a:t> </a:t>
            </a:r>
            <a:r>
              <a:rPr lang="en-US" dirty="0" err="1" smtClean="0"/>
              <a:t>računalnikov</a:t>
            </a:r>
            <a:r>
              <a:rPr lang="en-US" dirty="0" smtClean="0"/>
              <a:t> </a:t>
            </a:r>
            <a:r>
              <a:rPr lang="en-US" dirty="0" err="1" smtClean="0"/>
              <a:t>zapisujemo</a:t>
            </a:r>
            <a:r>
              <a:rPr lang="en-US" dirty="0" smtClean="0"/>
              <a:t> z IP </a:t>
            </a:r>
            <a:r>
              <a:rPr lang="en-US" dirty="0" err="1" smtClean="0"/>
              <a:t>naslovi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Vsak</a:t>
            </a:r>
            <a:r>
              <a:rPr lang="en-US" dirty="0" smtClean="0"/>
              <a:t> </a:t>
            </a:r>
            <a:r>
              <a:rPr lang="en-US" dirty="0" err="1" smtClean="0"/>
              <a:t>računalnik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uporablja</a:t>
            </a:r>
            <a:r>
              <a:rPr lang="en-US" dirty="0" smtClean="0"/>
              <a:t> </a:t>
            </a:r>
            <a:r>
              <a:rPr lang="en-US" dirty="0" err="1" smtClean="0"/>
              <a:t>protokole</a:t>
            </a:r>
            <a:r>
              <a:rPr lang="en-US" dirty="0" smtClean="0"/>
              <a:t> TCP/IP,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svoj</a:t>
            </a:r>
            <a:r>
              <a:rPr lang="sl-SI" dirty="0" smtClean="0"/>
              <a:t> </a:t>
            </a:r>
            <a:r>
              <a:rPr lang="en-US" dirty="0" err="1" smtClean="0"/>
              <a:t>unikatni</a:t>
            </a:r>
            <a:r>
              <a:rPr lang="en-US" dirty="0" smtClean="0"/>
              <a:t> IP </a:t>
            </a:r>
            <a:r>
              <a:rPr lang="en-US" dirty="0" err="1" smtClean="0"/>
              <a:t>naslov</a:t>
            </a:r>
            <a:r>
              <a:rPr lang="en-US" dirty="0" smtClean="0"/>
              <a:t>.</a:t>
            </a:r>
            <a:endParaRPr lang="sl-SI" dirty="0" smtClean="0"/>
          </a:p>
          <a:p>
            <a:r>
              <a:rPr lang="sl-SI" dirty="0" smtClean="0"/>
              <a:t>IP naslovi so načeloma stalni.</a:t>
            </a:r>
          </a:p>
          <a:p>
            <a:r>
              <a:rPr lang="sl-SI" dirty="0" smtClean="0"/>
              <a:t>Izjeme:</a:t>
            </a:r>
            <a:endParaRPr lang="en-US" dirty="0" smtClean="0"/>
          </a:p>
          <a:p>
            <a:pPr lvl="1"/>
            <a:r>
              <a:rPr lang="sl-SI" dirty="0" smtClean="0"/>
              <a:t>Delna i</a:t>
            </a:r>
            <a:r>
              <a:rPr lang="en-US" dirty="0" err="1" smtClean="0"/>
              <a:t>zjema</a:t>
            </a:r>
            <a:r>
              <a:rPr lang="en-US" dirty="0" smtClean="0"/>
              <a:t> </a:t>
            </a:r>
            <a:r>
              <a:rPr lang="sl-SI" dirty="0" smtClean="0"/>
              <a:t>glede stalnosti </a:t>
            </a:r>
            <a:r>
              <a:rPr lang="en-US" dirty="0" smtClean="0"/>
              <a:t>so IP </a:t>
            </a:r>
            <a:r>
              <a:rPr lang="en-US" dirty="0" err="1" smtClean="0"/>
              <a:t>naslovi</a:t>
            </a:r>
            <a:r>
              <a:rPr lang="en-US" dirty="0" smtClean="0"/>
              <a:t>, </a:t>
            </a:r>
            <a:r>
              <a:rPr lang="en-US" dirty="0" err="1" smtClean="0"/>
              <a:t>dodeljeni</a:t>
            </a:r>
            <a:r>
              <a:rPr lang="en-US" dirty="0" smtClean="0"/>
              <a:t> </a:t>
            </a:r>
            <a:r>
              <a:rPr lang="en-US" dirty="0" err="1" smtClean="0"/>
              <a:t>uporabnikom</a:t>
            </a:r>
            <a:r>
              <a:rPr lang="sl-SI" dirty="0" smtClean="0"/>
              <a:t>, ki komunicirajo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modema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Ti IP </a:t>
            </a:r>
            <a:r>
              <a:rPr lang="en-US" dirty="0" err="1" smtClean="0"/>
              <a:t>naslovi</a:t>
            </a:r>
            <a:r>
              <a:rPr lang="en-US" dirty="0" smtClean="0"/>
              <a:t> se </a:t>
            </a:r>
            <a:r>
              <a:rPr lang="en-US" dirty="0" err="1" smtClean="0"/>
              <a:t>avtomatsko</a:t>
            </a:r>
            <a:r>
              <a:rPr lang="en-US" dirty="0" smtClean="0"/>
              <a:t> </a:t>
            </a:r>
            <a:r>
              <a:rPr lang="en-US" dirty="0" err="1" smtClean="0"/>
              <a:t>dodelijo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trajanje</a:t>
            </a:r>
            <a:r>
              <a:rPr lang="en-US" dirty="0" smtClean="0"/>
              <a:t> </a:t>
            </a:r>
            <a:r>
              <a:rPr lang="en-US" dirty="0" err="1" smtClean="0"/>
              <a:t>priključitve</a:t>
            </a:r>
            <a:r>
              <a:rPr lang="en-US" dirty="0" smtClean="0"/>
              <a:t>.</a:t>
            </a:r>
            <a:endParaRPr lang="sl-SI" dirty="0" smtClean="0"/>
          </a:p>
          <a:p>
            <a:pPr lvl="1"/>
            <a:r>
              <a:rPr lang="sl-SI" dirty="0" smtClean="0"/>
              <a:t>Siol denimo spreminja IP naslove enkrat na noč, kar povzroča probleme pri rabi aplikacij, vezanih na IP naslov.</a:t>
            </a:r>
            <a:endParaRPr lang="en-US" dirty="0" smtClean="0"/>
          </a:p>
          <a:p>
            <a:r>
              <a:rPr lang="en-US" dirty="0" err="1" smtClean="0"/>
              <a:t>Dodeljevanje</a:t>
            </a:r>
            <a:r>
              <a:rPr lang="en-US" dirty="0" smtClean="0"/>
              <a:t> </a:t>
            </a:r>
            <a:r>
              <a:rPr lang="en-US" dirty="0" err="1" smtClean="0"/>
              <a:t>začasnih</a:t>
            </a:r>
            <a:r>
              <a:rPr lang="en-US" dirty="0" smtClean="0"/>
              <a:t> IP </a:t>
            </a:r>
            <a:r>
              <a:rPr lang="en-US" dirty="0" err="1" smtClean="0"/>
              <a:t>naslovov</a:t>
            </a:r>
            <a:r>
              <a:rPr lang="en-US" dirty="0" smtClean="0"/>
              <a:t> </a:t>
            </a:r>
            <a:r>
              <a:rPr lang="en-US" dirty="0" err="1" smtClean="0"/>
              <a:t>ureja</a:t>
            </a:r>
            <a:r>
              <a:rPr lang="en-US" dirty="0" smtClean="0"/>
              <a:t> </a:t>
            </a:r>
            <a:r>
              <a:rPr lang="en-US" dirty="0" err="1" smtClean="0"/>
              <a:t>protokol</a:t>
            </a:r>
            <a:r>
              <a:rPr lang="en-US" dirty="0" smtClean="0"/>
              <a:t> PPP (Point-to-point protocol).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6E1AD0-2E7D-441F-8BB8-A426DBC3FB6F}" type="slidenum">
              <a:rPr lang="sl-SI" smtClean="0"/>
              <a:pPr>
                <a:defRPr/>
              </a:pPr>
              <a:t>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1.</a:t>
            </a:r>
            <a:endParaRPr 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3157</Words>
  <Application>Microsoft Office PowerPoint</Application>
  <PresentationFormat>On-screen Show (4:3)</PresentationFormat>
  <Paragraphs>370</Paragraphs>
  <Slides>49</Slides>
  <Notes>0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Default Design</vt:lpstr>
      <vt:lpstr>Naslavljanje v računalniških omrežjih 1</vt:lpstr>
      <vt:lpstr>Zakaj naslavljanje?</vt:lpstr>
      <vt:lpstr>Zakaj naslavljanje?</vt:lpstr>
      <vt:lpstr>Zakaj je naslavljanje lahko problematično?</vt:lpstr>
      <vt:lpstr>Zakaj je naslavljanje lahko problematično?</vt:lpstr>
      <vt:lpstr>Življenjska doba spletnih strani</vt:lpstr>
      <vt:lpstr>Zakaj je naslavljanje lahko problematično?</vt:lpstr>
      <vt:lpstr>Naslavljanje računalnikov - DNS</vt:lpstr>
      <vt:lpstr>IP naslovi (IPv4)</vt:lpstr>
      <vt:lpstr>IP naslovi (IPv4)</vt:lpstr>
      <vt:lpstr>IP naslovi (IPv4)</vt:lpstr>
      <vt:lpstr>IP naslovi (IPv4)</vt:lpstr>
      <vt:lpstr>IP naslovi (IPv4)</vt:lpstr>
      <vt:lpstr>IP naslovi (IPv4)</vt:lpstr>
      <vt:lpstr>IP naslovi (IPv6)</vt:lpstr>
      <vt:lpstr>IP naslovi (IPv6)</vt:lpstr>
      <vt:lpstr>IP naslovi (IPv6)</vt:lpstr>
      <vt:lpstr>IP naslovi (IPv6)</vt:lpstr>
      <vt:lpstr>Lastnosti IPv6</vt:lpstr>
      <vt:lpstr>Lastnosti IPv6</vt:lpstr>
      <vt:lpstr>Lastnosti IPv6</vt:lpstr>
      <vt:lpstr>Lastnosti IPv6</vt:lpstr>
      <vt:lpstr>IP naslovi</vt:lpstr>
      <vt:lpstr>IP naslovi - dodeljevanje</vt:lpstr>
      <vt:lpstr>IP naslovi - dodeljevanje</vt:lpstr>
      <vt:lpstr>IP naslovi - dodeljevanje</vt:lpstr>
      <vt:lpstr>IP naslovi</vt:lpstr>
      <vt:lpstr>Mnemonični naslovi</vt:lpstr>
      <vt:lpstr>Mnemonični naslovi</vt:lpstr>
      <vt:lpstr>Mnemonični naslovi</vt:lpstr>
      <vt:lpstr>Mnemonični naslovi</vt:lpstr>
      <vt:lpstr>Poimenovanje vrhnjih domen</vt:lpstr>
      <vt:lpstr>Poimenovanje vrhnjih domen</vt:lpstr>
      <vt:lpstr>DNS</vt:lpstr>
      <vt:lpstr>DNS</vt:lpstr>
      <vt:lpstr>DNS</vt:lpstr>
      <vt:lpstr>DNS</vt:lpstr>
      <vt:lpstr>DNS</vt:lpstr>
      <vt:lpstr>Delovanje DNS</vt:lpstr>
      <vt:lpstr>Delovanje DNS</vt:lpstr>
      <vt:lpstr>Delovanje DNS</vt:lpstr>
      <vt:lpstr>Delovanje DNS</vt:lpstr>
      <vt:lpstr>Naslavljanje oseb</vt:lpstr>
      <vt:lpstr>Naslavljanje oseb - RFC 822</vt:lpstr>
      <vt:lpstr>Naslavljanje oseb - RFC 822</vt:lpstr>
      <vt:lpstr>Naslavljanje oseb - RFC 822</vt:lpstr>
      <vt:lpstr>Zgodovina: standard omrežja DECnet</vt:lpstr>
      <vt:lpstr>Zgodovina: standard omrežja DECnet</vt:lpstr>
      <vt:lpstr>Zgodovina: standard omrežja DECnet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Jure</dc:creator>
  <cp:lastModifiedBy>Jure</cp:lastModifiedBy>
  <cp:revision>139</cp:revision>
  <cp:lastPrinted>1601-01-01T00:00:00Z</cp:lastPrinted>
  <dcterms:created xsi:type="dcterms:W3CDTF">1601-01-01T00:00:00Z</dcterms:created>
  <dcterms:modified xsi:type="dcterms:W3CDTF">2013-03-27T19:09:49Z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