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8"/>
  </p:notesMasterIdLst>
  <p:sldIdLst>
    <p:sldId id="261" r:id="rId2"/>
    <p:sldId id="262" r:id="rId3"/>
    <p:sldId id="263" r:id="rId4"/>
    <p:sldId id="264" r:id="rId5"/>
    <p:sldId id="266" r:id="rId6"/>
    <p:sldId id="267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4" r:id="rId22"/>
    <p:sldId id="286" r:id="rId23"/>
    <p:sldId id="287" r:id="rId24"/>
    <p:sldId id="288" r:id="rId25"/>
    <p:sldId id="289" r:id="rId26"/>
    <p:sldId id="290" r:id="rId27"/>
    <p:sldId id="291" r:id="rId28"/>
    <p:sldId id="292" r:id="rId29"/>
    <p:sldId id="293" r:id="rId30"/>
    <p:sldId id="294" r:id="rId31"/>
    <p:sldId id="295" r:id="rId32"/>
    <p:sldId id="296" r:id="rId33"/>
    <p:sldId id="298" r:id="rId34"/>
    <p:sldId id="302" r:id="rId35"/>
    <p:sldId id="300" r:id="rId36"/>
    <p:sldId id="301" r:id="rId37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0099"/>
    <a:srgbClr val="993300"/>
    <a:srgbClr val="FFCC00"/>
    <a:srgbClr val="0000F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155" autoAdjust="0"/>
    <p:restoredTop sz="94660"/>
  </p:normalViewPr>
  <p:slideViewPr>
    <p:cSldViewPr>
      <p:cViewPr varScale="1">
        <p:scale>
          <a:sx n="78" d="100"/>
          <a:sy n="78" d="100"/>
        </p:scale>
        <p:origin x="-58" y="-2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noProof="0" smtClean="0"/>
              <a:t>Click to edit Master text styles</a:t>
            </a:r>
          </a:p>
          <a:p>
            <a:pPr lvl="1"/>
            <a:r>
              <a:rPr lang="sl-SI" noProof="0" smtClean="0"/>
              <a:t>Second level</a:t>
            </a:r>
          </a:p>
          <a:p>
            <a:pPr lvl="2"/>
            <a:r>
              <a:rPr lang="sl-SI" noProof="0" smtClean="0"/>
              <a:t>Third level</a:t>
            </a:r>
          </a:p>
          <a:p>
            <a:pPr lvl="3"/>
            <a:r>
              <a:rPr lang="sl-SI" noProof="0" smtClean="0"/>
              <a:t>Fourth level</a:t>
            </a:r>
          </a:p>
          <a:p>
            <a:pPr lvl="4"/>
            <a:r>
              <a:rPr lang="sl-SI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038374D-8F96-4C8F-918D-CBF17F0A760A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939685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Označevalni jeziki 1</a:t>
            </a: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B2C24-E432-4F97-AE70-FC0AC62A461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Označevalni jeziki 1</a:t>
            </a: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E4F973-2F36-40E8-8FFA-C765FE64E9B4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4638"/>
            <a:ext cx="20955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1341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Označevalni jeziki 1</a:t>
            </a: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C74BA-E5EC-43BB-9B67-70DD1C96F06F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noProof="0" smtClean="0"/>
              <a:t>Click to edit Master title style</a:t>
            </a:r>
            <a:endParaRPr lang="sl-SI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</a:lstStyle>
          <a:p>
            <a:pPr lvl="0"/>
            <a:r>
              <a:rPr lang="sl-SI" noProof="0" smtClean="0"/>
              <a:t>Click to edit Master text styles</a:t>
            </a:r>
          </a:p>
          <a:p>
            <a:pPr lvl="1"/>
            <a:r>
              <a:rPr lang="sl-SI" noProof="0" smtClean="0"/>
              <a:t>Second level</a:t>
            </a:r>
          </a:p>
          <a:p>
            <a:pPr lvl="2"/>
            <a:r>
              <a:rPr lang="sl-SI" noProof="0" smtClean="0"/>
              <a:t>Third level</a:t>
            </a:r>
          </a:p>
          <a:p>
            <a:pPr lvl="3"/>
            <a:r>
              <a:rPr lang="sl-SI" noProof="0" smtClean="0"/>
              <a:t>Fourth level</a:t>
            </a:r>
          </a:p>
          <a:p>
            <a:pPr lvl="4"/>
            <a:r>
              <a:rPr lang="sl-SI" noProof="0" smtClean="0"/>
              <a:t>Fifth level</a:t>
            </a:r>
            <a:endParaRPr lang="sl-SI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Označevalni jeziki 1</a:t>
            </a: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7C7EBF-374E-4DF9-984F-036BE34474EA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Označevalni jeziki 1</a:t>
            </a: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B2146-CA64-4224-8512-ADFA7C31233F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1148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066800"/>
            <a:ext cx="41148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Označevalni jeziki 1</a:t>
            </a: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CDF60-7BED-49DE-86C9-22D94099385E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Označevalni jeziki 1</a:t>
            </a:r>
            <a:endParaRPr lang="sl-SI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661C7-B453-486A-A8CF-B6573AD43C6C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Označevalni jeziki 1</a:t>
            </a:r>
            <a:endParaRPr lang="sl-S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7B865-0C9D-46BC-AB23-B9349FBEAC17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Označevalni jeziki 1</a:t>
            </a:r>
            <a:endParaRPr lang="sl-SI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661027-E29B-4A8E-AC9D-D2A7281A9FAF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Označevalni jeziki 1</a:t>
            </a: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53B4A-301F-4A00-91E6-525F4D1C262B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Označevalni jeziki 1</a:t>
            </a: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63A8B-A7B3-48B1-8BDE-2E452676FAE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t="-1000" r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8763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90600"/>
            <a:ext cx="8763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2400" y="6477000"/>
            <a:ext cx="7620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00FF"/>
                </a:solidFill>
              </a:defRPr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Označevalni jeziki 1</a:t>
            </a:r>
            <a:endParaRPr lang="sl-S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6477000"/>
            <a:ext cx="457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000FF"/>
                </a:solidFill>
              </a:defRPr>
            </a:lvl1pPr>
          </a:lstStyle>
          <a:p>
            <a:pPr>
              <a:defRPr/>
            </a:pPr>
            <a:fld id="{22B62101-EB87-47B8-A5BC-363422FC0E34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sp>
        <p:nvSpPr>
          <p:cNvPr id="7" name="Rectangle 6"/>
          <p:cNvSpPr/>
          <p:nvPr userDrawn="1"/>
        </p:nvSpPr>
        <p:spPr>
          <a:xfrm>
            <a:off x="76200" y="76200"/>
            <a:ext cx="8991600" cy="6705600"/>
          </a:xfrm>
          <a:prstGeom prst="rect">
            <a:avLst/>
          </a:prstGeom>
          <a:noFill/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9933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9933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9933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9933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9933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0000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0000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0000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000099"/>
          </a:solidFill>
          <a:latin typeface="Calibri" pitchFamily="34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3200">
          <a:solidFill>
            <a:srgbClr val="000099"/>
          </a:solidFill>
          <a:latin typeface="+mn-lt"/>
          <a:ea typeface="+mn-ea"/>
          <a:cs typeface="+mn-cs"/>
        </a:defRPr>
      </a:lvl1pPr>
      <a:lvl2pPr marL="1076325" indent="-449263" algn="l" rtl="0" eaLnBrk="0" fontAlgn="base" hangingPunct="0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800">
          <a:solidFill>
            <a:srgbClr val="000099"/>
          </a:solidFill>
          <a:latin typeface="+mn-lt"/>
        </a:defRPr>
      </a:lvl2pPr>
      <a:lvl3pPr marL="1703388" indent="-447675" algn="l" rtl="0" eaLnBrk="0" fontAlgn="base" hangingPunct="0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400">
          <a:solidFill>
            <a:srgbClr val="000099"/>
          </a:solidFill>
          <a:latin typeface="+mn-lt"/>
        </a:defRPr>
      </a:lvl3pPr>
      <a:lvl4pPr marL="2241550" indent="-358775" algn="l" rtl="0" eaLnBrk="0" fontAlgn="base" hangingPunct="0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4pPr>
      <a:lvl5pPr marL="2649538" indent="-228600" algn="l" rtl="0" eaLnBrk="0" fontAlgn="base" hangingPunct="0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5pPr>
      <a:lvl6pPr marL="3106738" indent="-228600" algn="l" rtl="0" fontAlgn="base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6pPr>
      <a:lvl7pPr marL="3563938" indent="-228600" algn="l" rtl="0" fontAlgn="base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7pPr>
      <a:lvl8pPr marL="4021138" indent="-228600" algn="l" rtl="0" fontAlgn="base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8pPr>
      <a:lvl9pPr marL="4478338" indent="-228600" algn="l" rtl="0" fontAlgn="base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371601"/>
            <a:ext cx="7772400" cy="1219200"/>
          </a:xfrm>
        </p:spPr>
        <p:txBody>
          <a:bodyPr/>
          <a:lstStyle/>
          <a:p>
            <a:r>
              <a:rPr lang="en-US" dirty="0" err="1" smtClean="0"/>
              <a:t>Standardi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o</a:t>
            </a:r>
            <a:r>
              <a:rPr lang="sl-SI" dirty="0" smtClean="0"/>
              <a:t>značevanje dokumentov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2590800"/>
            <a:ext cx="6400800" cy="1752600"/>
          </a:xfrm>
        </p:spPr>
        <p:txBody>
          <a:bodyPr/>
          <a:lstStyle/>
          <a:p>
            <a:r>
              <a:rPr lang="en-US" dirty="0" err="1" smtClean="0"/>
              <a:t>Razlogi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standardizacijo</a:t>
            </a:r>
            <a:r>
              <a:rPr lang="en-US" dirty="0" smtClean="0"/>
              <a:t> o</a:t>
            </a:r>
            <a:r>
              <a:rPr lang="sl-SI" dirty="0" smtClean="0"/>
              <a:t>značevanja dokumentov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označevalni</a:t>
            </a:r>
            <a:r>
              <a:rPr lang="en-US" dirty="0" smtClean="0"/>
              <a:t> </a:t>
            </a:r>
            <a:r>
              <a:rPr lang="en-US" dirty="0" err="1" smtClean="0"/>
              <a:t>jeziki</a:t>
            </a:r>
            <a:r>
              <a:rPr lang="en-US" dirty="0" smtClean="0"/>
              <a:t>: </a:t>
            </a:r>
          </a:p>
          <a:p>
            <a:r>
              <a:rPr lang="en-US" dirty="0" smtClean="0"/>
              <a:t>MARC,</a:t>
            </a:r>
          </a:p>
          <a:p>
            <a:r>
              <a:rPr lang="en-US" dirty="0" smtClean="0"/>
              <a:t>RTF,</a:t>
            </a:r>
          </a:p>
          <a:p>
            <a:r>
              <a:rPr lang="en-US" dirty="0" smtClean="0"/>
              <a:t>Te</a:t>
            </a:r>
            <a:r>
              <a:rPr lang="en-US" dirty="0" smtClean="0">
                <a:sym typeface="Symbol" pitchFamily="18" charset="2"/>
              </a:rPr>
              <a:t>, </a:t>
            </a:r>
            <a:r>
              <a:rPr lang="en-US" dirty="0" err="1" smtClean="0">
                <a:sym typeface="Symbol" pitchFamily="18" charset="2"/>
              </a:rPr>
              <a:t>LaTe</a:t>
            </a:r>
            <a:r>
              <a:rPr lang="en-US" dirty="0" smtClean="0">
                <a:sym typeface="Symbol" pitchFamily="18" charset="2"/>
              </a:rPr>
              <a:t>,</a:t>
            </a:r>
          </a:p>
          <a:p>
            <a:r>
              <a:rPr lang="en-US" dirty="0" smtClean="0">
                <a:sym typeface="Symbol" pitchFamily="18" charset="2"/>
              </a:rPr>
              <a:t>SGML.</a:t>
            </a:r>
            <a:endParaRPr lang="en-US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Kdaj bomo zadovoljni z e-dokumenti?</a:t>
            </a: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763000" cy="5334000"/>
          </a:xfrm>
        </p:spPr>
        <p:txBody>
          <a:bodyPr/>
          <a:lstStyle/>
          <a:p>
            <a:r>
              <a:rPr lang="en-US" dirty="0" err="1" smtClean="0"/>
              <a:t>Izpolnitev</a:t>
            </a:r>
            <a:r>
              <a:rPr lang="en-US" dirty="0" smtClean="0"/>
              <a:t> </a:t>
            </a:r>
            <a:r>
              <a:rPr lang="en-US" dirty="0" err="1" smtClean="0"/>
              <a:t>omenjenih</a:t>
            </a:r>
            <a:r>
              <a:rPr lang="en-US" dirty="0" smtClean="0"/>
              <a:t> </a:t>
            </a:r>
            <a:r>
              <a:rPr lang="en-US" dirty="0" err="1" smtClean="0"/>
              <a:t>zahtev</a:t>
            </a:r>
            <a:r>
              <a:rPr lang="en-US" dirty="0" smtClean="0"/>
              <a:t> je </a:t>
            </a:r>
            <a:r>
              <a:rPr lang="en-US" dirty="0" err="1" smtClean="0"/>
              <a:t>deloma</a:t>
            </a:r>
            <a:r>
              <a:rPr lang="en-US" dirty="0" smtClean="0"/>
              <a:t> </a:t>
            </a:r>
            <a:r>
              <a:rPr lang="en-US" dirty="0" err="1" smtClean="0"/>
              <a:t>odvisna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razvoja</a:t>
            </a:r>
            <a:r>
              <a:rPr lang="en-US" dirty="0" smtClean="0"/>
              <a:t> </a:t>
            </a:r>
            <a:r>
              <a:rPr lang="en-US" dirty="0" err="1" smtClean="0"/>
              <a:t>strojne</a:t>
            </a:r>
            <a:r>
              <a:rPr lang="en-US" dirty="0" smtClean="0"/>
              <a:t> </a:t>
            </a:r>
            <a:r>
              <a:rPr lang="en-US" dirty="0" err="1" smtClean="0"/>
              <a:t>opreme</a:t>
            </a:r>
            <a:r>
              <a:rPr lang="en-US" dirty="0" smtClean="0"/>
              <a:t> (</a:t>
            </a:r>
            <a:r>
              <a:rPr lang="en-US" dirty="0" err="1" smtClean="0"/>
              <a:t>energetsko</a:t>
            </a:r>
            <a:r>
              <a:rPr lang="en-US" dirty="0" smtClean="0"/>
              <a:t> </a:t>
            </a:r>
            <a:r>
              <a:rPr lang="en-US" dirty="0" err="1" smtClean="0"/>
              <a:t>avtonomni</a:t>
            </a:r>
            <a:r>
              <a:rPr lang="en-US" dirty="0" smtClean="0"/>
              <a:t> </a:t>
            </a:r>
            <a:r>
              <a:rPr lang="sl-SI" dirty="0" smtClean="0"/>
              <a:t>bralniki</a:t>
            </a:r>
            <a:r>
              <a:rPr lang="en-US" dirty="0" smtClean="0"/>
              <a:t> </a:t>
            </a:r>
            <a:r>
              <a:rPr lang="en-US" dirty="0" err="1" smtClean="0"/>
              <a:t>velikosti</a:t>
            </a:r>
            <a:r>
              <a:rPr lang="en-US" dirty="0" smtClean="0"/>
              <a:t> </a:t>
            </a:r>
            <a:r>
              <a:rPr lang="en-US" dirty="0" err="1" smtClean="0"/>
              <a:t>knjige</a:t>
            </a:r>
            <a:r>
              <a:rPr lang="en-US" dirty="0" smtClean="0"/>
              <a:t>, </a:t>
            </a:r>
            <a:r>
              <a:rPr lang="en-US" dirty="0" err="1" smtClean="0"/>
              <a:t>brezžično</a:t>
            </a:r>
            <a:r>
              <a:rPr lang="en-US" dirty="0" smtClean="0"/>
              <a:t> </a:t>
            </a:r>
            <a:r>
              <a:rPr lang="en-US" dirty="0" err="1" smtClean="0"/>
              <a:t>povezani</a:t>
            </a:r>
            <a:r>
              <a:rPr lang="en-US" dirty="0" smtClean="0"/>
              <a:t> s </a:t>
            </a:r>
            <a:r>
              <a:rPr lang="en-US" dirty="0" err="1" smtClean="0"/>
              <a:t>ponudniki</a:t>
            </a:r>
            <a:r>
              <a:rPr lang="en-US" dirty="0" smtClean="0"/>
              <a:t> e-</a:t>
            </a:r>
            <a:r>
              <a:rPr lang="en-US" dirty="0" err="1" smtClean="0"/>
              <a:t>dokumentov</a:t>
            </a:r>
            <a:r>
              <a:rPr lang="en-US" dirty="0" smtClean="0"/>
              <a:t>).</a:t>
            </a:r>
            <a:endParaRPr lang="sl-SI" dirty="0" smtClean="0"/>
          </a:p>
          <a:p>
            <a:r>
              <a:rPr lang="sl-SI" dirty="0" smtClean="0"/>
              <a:t>Bralniki so postali ekonomska kategorija šele z razvojem kontrastnega in energetsko nepotratnega e-črnila.</a:t>
            </a:r>
            <a:endParaRPr lang="en-US" dirty="0" smtClean="0"/>
          </a:p>
          <a:p>
            <a:r>
              <a:rPr lang="sl-SI" u="sng" dirty="0" smtClean="0"/>
              <a:t>Brez</a:t>
            </a:r>
            <a:r>
              <a:rPr lang="en-US" u="sng" dirty="0" smtClean="0"/>
              <a:t> </a:t>
            </a:r>
            <a:r>
              <a:rPr lang="en-US" u="sng" dirty="0" err="1" smtClean="0"/>
              <a:t>standardizacije</a:t>
            </a:r>
            <a:r>
              <a:rPr lang="en-US" u="sng" dirty="0" smtClean="0"/>
              <a:t> e-</a:t>
            </a:r>
            <a:r>
              <a:rPr lang="en-US" u="sng" dirty="0" err="1" smtClean="0"/>
              <a:t>dokumentov</a:t>
            </a:r>
            <a:r>
              <a:rPr lang="sl-SI" u="sng" dirty="0" smtClean="0"/>
              <a:t> tak razvoj ne bi bil mogoč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Označevalni jeziki 1</a:t>
            </a:r>
            <a:endParaRPr lang="sl-SI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Kdaj bomo zadovoljni z e-dokumenti?</a:t>
            </a: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5029200"/>
          </a:xfrm>
        </p:spPr>
        <p:txBody>
          <a:bodyPr/>
          <a:lstStyle/>
          <a:p>
            <a:r>
              <a:rPr lang="en-US" dirty="0" err="1" smtClean="0"/>
              <a:t>Standardi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označevanje</a:t>
            </a:r>
            <a:r>
              <a:rPr lang="en-US" dirty="0" smtClean="0"/>
              <a:t> e-</a:t>
            </a:r>
            <a:r>
              <a:rPr lang="en-US" dirty="0" err="1" smtClean="0"/>
              <a:t>dokumentov</a:t>
            </a:r>
            <a:r>
              <a:rPr lang="en-US" dirty="0" smtClean="0"/>
              <a:t> </a:t>
            </a:r>
            <a:r>
              <a:rPr lang="en-US" dirty="0" err="1" smtClean="0"/>
              <a:t>morajo</a:t>
            </a:r>
            <a:r>
              <a:rPr lang="en-US" dirty="0" smtClean="0"/>
              <a:t> </a:t>
            </a:r>
            <a:r>
              <a:rPr lang="en-US" dirty="0" err="1" smtClean="0"/>
              <a:t>torej</a:t>
            </a:r>
            <a:r>
              <a:rPr lang="en-US" dirty="0" smtClean="0"/>
              <a:t> </a:t>
            </a:r>
            <a:r>
              <a:rPr lang="en-US" dirty="0" err="1" smtClean="0"/>
              <a:t>omogočati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prenosljivost</a:t>
            </a:r>
            <a:r>
              <a:rPr lang="en-US" dirty="0" smtClean="0"/>
              <a:t> med </a:t>
            </a:r>
            <a:r>
              <a:rPr lang="en-US" dirty="0" err="1" smtClean="0"/>
              <a:t>različnimi</a:t>
            </a:r>
            <a:r>
              <a:rPr lang="en-US" dirty="0" smtClean="0"/>
              <a:t> tipi </a:t>
            </a:r>
            <a:r>
              <a:rPr lang="en-US" dirty="0" err="1" smtClean="0"/>
              <a:t>računalnikov</a:t>
            </a:r>
            <a:r>
              <a:rPr lang="en-US" dirty="0" smtClean="0"/>
              <a:t>,</a:t>
            </a:r>
          </a:p>
          <a:p>
            <a:pPr lvl="1"/>
            <a:r>
              <a:rPr lang="en-US" dirty="0" err="1" smtClean="0"/>
              <a:t>prenosljivost</a:t>
            </a:r>
            <a:r>
              <a:rPr lang="en-US" dirty="0" smtClean="0"/>
              <a:t> med </a:t>
            </a:r>
            <a:r>
              <a:rPr lang="en-US" dirty="0" err="1" smtClean="0"/>
              <a:t>različnimi</a:t>
            </a:r>
            <a:r>
              <a:rPr lang="en-US" dirty="0" smtClean="0"/>
              <a:t> </a:t>
            </a:r>
            <a:r>
              <a:rPr lang="en-US" dirty="0" err="1" smtClean="0"/>
              <a:t>programi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uporabo</a:t>
            </a:r>
            <a:r>
              <a:rPr lang="en-US" dirty="0" smtClean="0"/>
              <a:t> </a:t>
            </a:r>
            <a:r>
              <a:rPr lang="en-US" dirty="0" err="1" smtClean="0"/>
              <a:t>dokumentov</a:t>
            </a:r>
            <a:r>
              <a:rPr lang="en-US" dirty="0" smtClean="0"/>
              <a:t>,</a:t>
            </a:r>
          </a:p>
          <a:p>
            <a:pPr lvl="1"/>
            <a:r>
              <a:rPr lang="en-US" dirty="0" err="1" smtClean="0"/>
              <a:t>enostavno</a:t>
            </a:r>
            <a:r>
              <a:rPr lang="en-US" dirty="0" smtClean="0"/>
              <a:t> in </a:t>
            </a:r>
            <a:r>
              <a:rPr lang="en-US" dirty="0" err="1" smtClean="0"/>
              <a:t>ekonomično</a:t>
            </a:r>
            <a:r>
              <a:rPr lang="en-US" dirty="0" smtClean="0"/>
              <a:t> </a:t>
            </a:r>
            <a:r>
              <a:rPr lang="en-US" dirty="0" err="1" smtClean="0"/>
              <a:t>prenosljivost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računalniških</a:t>
            </a:r>
            <a:r>
              <a:rPr lang="en-US" dirty="0" smtClean="0"/>
              <a:t> </a:t>
            </a:r>
            <a:r>
              <a:rPr lang="en-US" dirty="0" err="1" smtClean="0"/>
              <a:t>omrežjih</a:t>
            </a:r>
            <a:r>
              <a:rPr lang="en-US" dirty="0" smtClean="0"/>
              <a:t>,</a:t>
            </a:r>
          </a:p>
          <a:p>
            <a:pPr lvl="1"/>
            <a:r>
              <a:rPr lang="en-US" dirty="0" err="1" smtClean="0"/>
              <a:t>dolgoživost</a:t>
            </a:r>
            <a:r>
              <a:rPr lang="en-US" dirty="0" smtClean="0"/>
              <a:t> </a:t>
            </a:r>
            <a:r>
              <a:rPr lang="en-US" dirty="0" err="1" smtClean="0"/>
              <a:t>dokumentov</a:t>
            </a:r>
            <a:r>
              <a:rPr lang="en-US" dirty="0" smtClean="0"/>
              <a:t> (problem e-</a:t>
            </a:r>
            <a:r>
              <a:rPr lang="en-US" dirty="0" err="1" smtClean="0"/>
              <a:t>arhiviranja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Označevalni jeziki 1</a:t>
            </a:r>
            <a:endParaRPr lang="sl-SI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Kdaj bomo zadovoljni z e-dokumenti?</a:t>
            </a: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763000" cy="51054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Uveljavi</a:t>
            </a:r>
            <a:r>
              <a:rPr lang="en-US" dirty="0" smtClean="0"/>
              <a:t> se </a:t>
            </a:r>
            <a:r>
              <a:rPr lang="en-US" dirty="0" err="1" smtClean="0"/>
              <a:t>lahko</a:t>
            </a:r>
            <a:r>
              <a:rPr lang="en-US" dirty="0" smtClean="0"/>
              <a:t> </a:t>
            </a:r>
            <a:r>
              <a:rPr lang="en-US" dirty="0" err="1" smtClean="0"/>
              <a:t>samo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standard,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omogoča</a:t>
            </a:r>
            <a:r>
              <a:rPr lang="en-US" dirty="0" smtClean="0"/>
              <a:t> </a:t>
            </a:r>
            <a:r>
              <a:rPr lang="en-US" dirty="0" err="1" smtClean="0"/>
              <a:t>uporabniku</a:t>
            </a:r>
            <a:r>
              <a:rPr lang="en-US" dirty="0" smtClean="0"/>
              <a:t> </a:t>
            </a:r>
            <a:r>
              <a:rPr lang="en-US" dirty="0" err="1" smtClean="0"/>
              <a:t>nove</a:t>
            </a:r>
            <a:r>
              <a:rPr lang="en-US" dirty="0" smtClean="0"/>
              <a:t> </a:t>
            </a:r>
            <a:r>
              <a:rPr lang="en-US" dirty="0" err="1" smtClean="0"/>
              <a:t>investicije</a:t>
            </a:r>
            <a:r>
              <a:rPr lang="en-US" dirty="0" smtClean="0"/>
              <a:t> v </a:t>
            </a:r>
            <a:r>
              <a:rPr lang="en-US" dirty="0" err="1" smtClean="0"/>
              <a:t>strojno</a:t>
            </a:r>
            <a:r>
              <a:rPr lang="en-US" dirty="0" smtClean="0"/>
              <a:t> in </a:t>
            </a:r>
            <a:r>
              <a:rPr lang="en-US" dirty="0" err="1" smtClean="0"/>
              <a:t>programsko</a:t>
            </a:r>
            <a:r>
              <a:rPr lang="en-US" dirty="0" smtClean="0"/>
              <a:t> </a:t>
            </a:r>
            <a:r>
              <a:rPr lang="en-US" dirty="0" err="1" smtClean="0"/>
              <a:t>opremo</a:t>
            </a:r>
            <a:r>
              <a:rPr lang="en-US" dirty="0" smtClean="0"/>
              <a:t>, </a:t>
            </a:r>
            <a:r>
              <a:rPr lang="en-US" dirty="0" err="1" smtClean="0"/>
              <a:t>ohrani</a:t>
            </a:r>
            <a:r>
              <a:rPr lang="en-US" dirty="0" smtClean="0"/>
              <a:t> pa </a:t>
            </a:r>
            <a:r>
              <a:rPr lang="en-US" dirty="0" err="1" smtClean="0"/>
              <a:t>investicije</a:t>
            </a:r>
            <a:r>
              <a:rPr lang="en-US" dirty="0" smtClean="0"/>
              <a:t> v </a:t>
            </a:r>
            <a:r>
              <a:rPr lang="en-US" dirty="0" err="1" smtClean="0"/>
              <a:t>informacije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Označevalni jeziki 1</a:t>
            </a:r>
            <a:endParaRPr lang="sl-SI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Zgodovina označevalnih jezikov</a:t>
            </a: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763000" cy="4724400"/>
          </a:xfrm>
        </p:spPr>
        <p:txBody>
          <a:bodyPr/>
          <a:lstStyle/>
          <a:p>
            <a:r>
              <a:rPr lang="en-US" dirty="0" err="1" smtClean="0"/>
              <a:t>Označevalni</a:t>
            </a:r>
            <a:r>
              <a:rPr lang="en-US" dirty="0" smtClean="0"/>
              <a:t> </a:t>
            </a:r>
            <a:r>
              <a:rPr lang="en-US" dirty="0" err="1" smtClean="0"/>
              <a:t>jeziki</a:t>
            </a:r>
            <a:r>
              <a:rPr lang="en-US" dirty="0" smtClean="0"/>
              <a:t> so se </a:t>
            </a:r>
            <a:r>
              <a:rPr lang="en-US" dirty="0" err="1" smtClean="0"/>
              <a:t>razvili</a:t>
            </a:r>
            <a:r>
              <a:rPr lang="en-US" dirty="0" smtClean="0"/>
              <a:t> v </a:t>
            </a:r>
            <a:r>
              <a:rPr lang="en-US" dirty="0" err="1" smtClean="0"/>
              <a:t>založništvu</a:t>
            </a:r>
            <a:r>
              <a:rPr lang="en-US" dirty="0" smtClean="0"/>
              <a:t> in </a:t>
            </a:r>
            <a:r>
              <a:rPr lang="en-US" dirty="0" err="1" smtClean="0"/>
              <a:t>tiskarstvu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oznak</a:t>
            </a:r>
            <a:r>
              <a:rPr lang="en-US" dirty="0" smtClean="0"/>
              <a:t>, </a:t>
            </a:r>
            <a:r>
              <a:rPr lang="en-US" dirty="0" err="1" smtClean="0"/>
              <a:t>ki</a:t>
            </a:r>
            <a:r>
              <a:rPr lang="en-US" dirty="0" smtClean="0"/>
              <a:t> so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krtačnih</a:t>
            </a:r>
            <a:r>
              <a:rPr lang="en-US" dirty="0" smtClean="0"/>
              <a:t> </a:t>
            </a:r>
            <a:r>
              <a:rPr lang="en-US" dirty="0" err="1" smtClean="0"/>
              <a:t>odtisih</a:t>
            </a:r>
            <a:r>
              <a:rPr lang="en-US" dirty="0" smtClean="0"/>
              <a:t> </a:t>
            </a:r>
            <a:r>
              <a:rPr lang="en-US" dirty="0" err="1" smtClean="0"/>
              <a:t>opisovale</a:t>
            </a:r>
            <a:r>
              <a:rPr lang="en-US" dirty="0" smtClean="0"/>
              <a:t> </a:t>
            </a:r>
            <a:r>
              <a:rPr lang="en-US" dirty="0" err="1" smtClean="0"/>
              <a:t>potrebne</a:t>
            </a:r>
            <a:r>
              <a:rPr lang="en-US" dirty="0" smtClean="0"/>
              <a:t> </a:t>
            </a:r>
            <a:r>
              <a:rPr lang="en-US" dirty="0" err="1" smtClean="0"/>
              <a:t>popravke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Izrazno</a:t>
            </a:r>
            <a:r>
              <a:rPr lang="en-US" dirty="0" smtClean="0"/>
              <a:t> </a:t>
            </a:r>
            <a:r>
              <a:rPr lang="en-US" dirty="0" err="1" smtClean="0"/>
              <a:t>moč</a:t>
            </a:r>
            <a:r>
              <a:rPr lang="en-US" dirty="0" smtClean="0"/>
              <a:t> so </a:t>
            </a:r>
            <a:r>
              <a:rPr lang="en-US" dirty="0" err="1" smtClean="0"/>
              <a:t>dobili</a:t>
            </a:r>
            <a:r>
              <a:rPr lang="en-US" dirty="0" smtClean="0"/>
              <a:t> z </a:t>
            </a:r>
            <a:r>
              <a:rPr lang="en-US" dirty="0" err="1" smtClean="0"/>
              <a:t>uvajanjem</a:t>
            </a:r>
            <a:r>
              <a:rPr lang="en-US" dirty="0" smtClean="0"/>
              <a:t> </a:t>
            </a:r>
            <a:r>
              <a:rPr lang="en-US" dirty="0" err="1" smtClean="0"/>
              <a:t>elektronskega</a:t>
            </a:r>
            <a:r>
              <a:rPr lang="en-US" dirty="0" smtClean="0"/>
              <a:t> </a:t>
            </a:r>
            <a:r>
              <a:rPr lang="en-US" dirty="0" err="1" smtClean="0"/>
              <a:t>stavljenja</a:t>
            </a:r>
            <a:r>
              <a:rPr lang="en-US" dirty="0" smtClean="0"/>
              <a:t> </a:t>
            </a:r>
            <a:r>
              <a:rPr lang="en-US" dirty="0" err="1" smtClean="0"/>
              <a:t>besedil</a:t>
            </a:r>
            <a:r>
              <a:rPr lang="en-US" dirty="0" smtClean="0"/>
              <a:t> (</a:t>
            </a:r>
            <a:r>
              <a:rPr lang="en-US" dirty="0" err="1" smtClean="0"/>
              <a:t>navodila</a:t>
            </a:r>
            <a:r>
              <a:rPr lang="en-US" dirty="0" smtClean="0"/>
              <a:t> </a:t>
            </a:r>
            <a:r>
              <a:rPr lang="en-US" dirty="0" err="1" smtClean="0"/>
              <a:t>fotostavčnemu</a:t>
            </a:r>
            <a:r>
              <a:rPr lang="en-US" dirty="0" smtClean="0"/>
              <a:t> </a:t>
            </a:r>
            <a:r>
              <a:rPr lang="en-US" dirty="0" err="1" smtClean="0"/>
              <a:t>stroju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Označevalni jeziki 1</a:t>
            </a:r>
            <a:endParaRPr lang="sl-SI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Zgodovina označevalnih jezikov</a:t>
            </a: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763000" cy="5181600"/>
          </a:xfrm>
        </p:spPr>
        <p:txBody>
          <a:bodyPr/>
          <a:lstStyle/>
          <a:p>
            <a:r>
              <a:rPr lang="en-US" dirty="0" err="1" smtClean="0"/>
              <a:t>Označevalni</a:t>
            </a:r>
            <a:r>
              <a:rPr lang="en-US" dirty="0" smtClean="0"/>
              <a:t> </a:t>
            </a:r>
            <a:r>
              <a:rPr lang="en-US" dirty="0" err="1" smtClean="0"/>
              <a:t>jeziki</a:t>
            </a:r>
            <a:r>
              <a:rPr lang="en-US" dirty="0" smtClean="0"/>
              <a:t> so </a:t>
            </a:r>
            <a:r>
              <a:rPr lang="en-US" dirty="0" err="1" smtClean="0"/>
              <a:t>umetni</a:t>
            </a:r>
            <a:r>
              <a:rPr lang="en-US" dirty="0" smtClean="0"/>
              <a:t> </a:t>
            </a:r>
            <a:r>
              <a:rPr lang="en-US" dirty="0" err="1" smtClean="0"/>
              <a:t>jeziki</a:t>
            </a:r>
            <a:r>
              <a:rPr lang="en-US" dirty="0" smtClean="0"/>
              <a:t>, </a:t>
            </a:r>
            <a:r>
              <a:rPr lang="en-US" dirty="0" err="1" smtClean="0"/>
              <a:t>sestavljeni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oznak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delitev</a:t>
            </a:r>
            <a:r>
              <a:rPr lang="en-US" dirty="0" smtClean="0"/>
              <a:t> </a:t>
            </a:r>
            <a:r>
              <a:rPr lang="en-US" dirty="0" err="1" smtClean="0"/>
              <a:t>dokumenta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strukturne</a:t>
            </a:r>
            <a:r>
              <a:rPr lang="en-US" dirty="0" smtClean="0"/>
              <a:t> dele, </a:t>
            </a:r>
          </a:p>
          <a:p>
            <a:pPr lvl="1"/>
            <a:r>
              <a:rPr lang="en-US" dirty="0" err="1" smtClean="0"/>
              <a:t>oznak</a:t>
            </a:r>
            <a:r>
              <a:rPr lang="en-US" dirty="0" smtClean="0"/>
              <a:t>,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opisujejo</a:t>
            </a:r>
            <a:r>
              <a:rPr lang="en-US" dirty="0" smtClean="0"/>
              <a:t> </a:t>
            </a:r>
            <a:r>
              <a:rPr lang="en-US" dirty="0" err="1" smtClean="0"/>
              <a:t>videz</a:t>
            </a:r>
            <a:r>
              <a:rPr lang="en-US" dirty="0" smtClean="0"/>
              <a:t> </a:t>
            </a:r>
            <a:r>
              <a:rPr lang="en-US" dirty="0" err="1" smtClean="0"/>
              <a:t>teh</a:t>
            </a:r>
            <a:r>
              <a:rPr lang="en-US" dirty="0" smtClean="0"/>
              <a:t> </a:t>
            </a:r>
            <a:r>
              <a:rPr lang="en-US" dirty="0" err="1" smtClean="0"/>
              <a:t>strukturnih</a:t>
            </a:r>
            <a:r>
              <a:rPr lang="en-US" dirty="0" smtClean="0"/>
              <a:t> </a:t>
            </a:r>
            <a:r>
              <a:rPr lang="en-US" dirty="0" err="1" smtClean="0"/>
              <a:t>delov</a:t>
            </a:r>
            <a:r>
              <a:rPr lang="en-US" dirty="0" smtClean="0"/>
              <a:t>, </a:t>
            </a:r>
            <a:r>
              <a:rPr lang="en-US" dirty="0" err="1" smtClean="0"/>
              <a:t>ter</a:t>
            </a:r>
            <a:endParaRPr lang="en-US" dirty="0" smtClean="0"/>
          </a:p>
          <a:p>
            <a:pPr lvl="1"/>
            <a:r>
              <a:rPr lang="en-US" dirty="0" err="1" smtClean="0"/>
              <a:t>slovnice</a:t>
            </a:r>
            <a:r>
              <a:rPr lang="en-US" dirty="0" smtClean="0"/>
              <a:t>,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določa</a:t>
            </a:r>
            <a:r>
              <a:rPr lang="en-US" dirty="0" smtClean="0"/>
              <a:t> </a:t>
            </a:r>
            <a:r>
              <a:rPr lang="en-US" dirty="0" err="1" smtClean="0"/>
              <a:t>pravilno</a:t>
            </a:r>
            <a:r>
              <a:rPr lang="en-US" dirty="0" smtClean="0"/>
              <a:t> </a:t>
            </a:r>
            <a:r>
              <a:rPr lang="en-US" dirty="0" err="1" smtClean="0"/>
              <a:t>rabo</a:t>
            </a:r>
            <a:r>
              <a:rPr lang="en-US" dirty="0" smtClean="0"/>
              <a:t> </a:t>
            </a:r>
            <a:r>
              <a:rPr lang="en-US" dirty="0" err="1" smtClean="0"/>
              <a:t>oznak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Primer:</a:t>
            </a:r>
          </a:p>
          <a:p>
            <a:pPr lvl="1"/>
            <a:r>
              <a:rPr lang="en-US" dirty="0" err="1" smtClean="0"/>
              <a:t>najosnovnejše</a:t>
            </a:r>
            <a:r>
              <a:rPr lang="en-US" dirty="0" smtClean="0"/>
              <a:t> </a:t>
            </a:r>
            <a:r>
              <a:rPr lang="en-US" dirty="0" err="1" smtClean="0"/>
              <a:t>slovnično</a:t>
            </a:r>
            <a:r>
              <a:rPr lang="en-US" dirty="0" smtClean="0"/>
              <a:t> </a:t>
            </a:r>
            <a:r>
              <a:rPr lang="en-US" dirty="0" err="1" smtClean="0"/>
              <a:t>pravilo</a:t>
            </a:r>
            <a:r>
              <a:rPr lang="en-US" dirty="0" smtClean="0"/>
              <a:t> </a:t>
            </a:r>
            <a:r>
              <a:rPr lang="en-US" dirty="0" err="1" smtClean="0"/>
              <a:t>določa</a:t>
            </a:r>
            <a:r>
              <a:rPr lang="en-US" dirty="0" smtClean="0"/>
              <a:t>, </a:t>
            </a:r>
            <a:r>
              <a:rPr lang="en-US" dirty="0" err="1" smtClean="0"/>
              <a:t>kaj</a:t>
            </a:r>
            <a:r>
              <a:rPr lang="en-US" dirty="0" smtClean="0"/>
              <a:t> je </a:t>
            </a:r>
            <a:r>
              <a:rPr lang="en-US" dirty="0" err="1" smtClean="0"/>
              <a:t>oznaka</a:t>
            </a:r>
            <a:r>
              <a:rPr lang="en-US" dirty="0" smtClean="0"/>
              <a:t> </a:t>
            </a:r>
            <a:r>
              <a:rPr lang="en-US" dirty="0" err="1" smtClean="0"/>
              <a:t>označevalnega</a:t>
            </a:r>
            <a:r>
              <a:rPr lang="en-US" dirty="0" smtClean="0"/>
              <a:t> </a:t>
            </a:r>
            <a:r>
              <a:rPr lang="en-US" dirty="0" err="1" smtClean="0"/>
              <a:t>jezika</a:t>
            </a:r>
            <a:r>
              <a:rPr lang="en-US" dirty="0" smtClean="0"/>
              <a:t> in </a:t>
            </a:r>
            <a:r>
              <a:rPr lang="en-US" dirty="0" err="1" smtClean="0"/>
              <a:t>kaj</a:t>
            </a:r>
            <a:r>
              <a:rPr lang="en-US" dirty="0" smtClean="0"/>
              <a:t> </a:t>
            </a:r>
            <a:r>
              <a:rPr lang="en-US" dirty="0" err="1" smtClean="0"/>
              <a:t>označeno</a:t>
            </a:r>
            <a:r>
              <a:rPr lang="en-US" dirty="0" smtClean="0"/>
              <a:t> </a:t>
            </a:r>
            <a:r>
              <a:rPr lang="en-US" dirty="0" err="1" smtClean="0"/>
              <a:t>besedilo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Označevalni jeziki 1</a:t>
            </a:r>
            <a:endParaRPr lang="sl-SI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 in </a:t>
            </a:r>
            <a:r>
              <a:rPr lang="en-US" dirty="0" err="1" smtClean="0"/>
              <a:t>izpeljanke</a:t>
            </a: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MARC (Machine Readable Catalog): </a:t>
            </a:r>
          </a:p>
          <a:p>
            <a:r>
              <a:rPr lang="sl-SI" dirty="0" smtClean="0"/>
              <a:t>Predvsem format, ki definira strukturo kataložnega zapisa, vendar tudi </a:t>
            </a:r>
            <a:r>
              <a:rPr lang="en-US" dirty="0" err="1" smtClean="0"/>
              <a:t>eden</a:t>
            </a:r>
            <a:r>
              <a:rPr lang="en-US" dirty="0" smtClean="0"/>
              <a:t> </a:t>
            </a:r>
            <a:r>
              <a:rPr lang="en-US" dirty="0" err="1" smtClean="0"/>
              <a:t>prvih</a:t>
            </a:r>
            <a:r>
              <a:rPr lang="en-US" dirty="0" smtClean="0"/>
              <a:t> </a:t>
            </a:r>
            <a:r>
              <a:rPr lang="en-US" dirty="0" err="1" smtClean="0"/>
              <a:t>označevalnih</a:t>
            </a:r>
            <a:r>
              <a:rPr lang="en-US" dirty="0" smtClean="0"/>
              <a:t> </a:t>
            </a:r>
            <a:r>
              <a:rPr lang="en-US" dirty="0" err="1" smtClean="0"/>
              <a:t>jezikov</a:t>
            </a:r>
            <a:r>
              <a:rPr lang="en-US" dirty="0" smtClean="0"/>
              <a:t>, </a:t>
            </a:r>
            <a:r>
              <a:rPr lang="sl-SI" dirty="0" smtClean="0"/>
              <a:t>ki omogoča označevanje strukturnih elementov.</a:t>
            </a:r>
            <a:endParaRPr lang="en-US" dirty="0" smtClean="0"/>
          </a:p>
          <a:p>
            <a:r>
              <a:rPr lang="sl-SI" dirty="0" smtClean="0"/>
              <a:t>N</a:t>
            </a:r>
            <a:r>
              <a:rPr lang="en-US" dirty="0" err="1" smtClean="0"/>
              <a:t>amenjen</a:t>
            </a:r>
            <a:r>
              <a:rPr lang="en-US" dirty="0" smtClean="0"/>
              <a:t> </a:t>
            </a:r>
            <a:r>
              <a:rPr lang="sl-SI" dirty="0" smtClean="0"/>
              <a:t>je </a:t>
            </a:r>
            <a:r>
              <a:rPr lang="en-US" dirty="0" err="1" smtClean="0"/>
              <a:t>izmenjavi</a:t>
            </a:r>
            <a:r>
              <a:rPr lang="en-US" dirty="0" smtClean="0"/>
              <a:t> </a:t>
            </a:r>
            <a:r>
              <a:rPr lang="en-US" dirty="0" err="1" smtClean="0"/>
              <a:t>informacij</a:t>
            </a:r>
            <a:r>
              <a:rPr lang="en-US" dirty="0" smtClean="0"/>
              <a:t> med </a:t>
            </a:r>
            <a:r>
              <a:rPr lang="en-US" dirty="0" err="1" smtClean="0"/>
              <a:t>računalniškimi</a:t>
            </a:r>
            <a:r>
              <a:rPr lang="en-US" dirty="0" smtClean="0"/>
              <a:t> </a:t>
            </a:r>
            <a:r>
              <a:rPr lang="en-US" dirty="0" err="1" smtClean="0"/>
              <a:t>knjižničnimi</a:t>
            </a:r>
            <a:r>
              <a:rPr lang="en-US" dirty="0" smtClean="0"/>
              <a:t> </a:t>
            </a:r>
            <a:r>
              <a:rPr lang="en-US" dirty="0" err="1" smtClean="0"/>
              <a:t>katalogi</a:t>
            </a:r>
            <a:r>
              <a:rPr lang="sl-SI" dirty="0" smtClean="0"/>
              <a:t>.</a:t>
            </a:r>
            <a:endParaRPr lang="en-US" dirty="0" smtClean="0"/>
          </a:p>
          <a:p>
            <a:r>
              <a:rPr lang="sl-SI" dirty="0" smtClean="0"/>
              <a:t>N</a:t>
            </a:r>
            <a:r>
              <a:rPr lang="en-US" dirty="0" err="1" smtClean="0"/>
              <a:t>ačeloma</a:t>
            </a:r>
            <a:r>
              <a:rPr lang="en-US" dirty="0" smtClean="0"/>
              <a:t> </a:t>
            </a:r>
            <a:r>
              <a:rPr lang="sl-SI" dirty="0" smtClean="0"/>
              <a:t>je </a:t>
            </a:r>
            <a:r>
              <a:rPr lang="en-US" dirty="0" err="1" smtClean="0"/>
              <a:t>uspešno</a:t>
            </a:r>
            <a:r>
              <a:rPr lang="en-US" dirty="0" smtClean="0"/>
              <a:t> </a:t>
            </a:r>
            <a:r>
              <a:rPr lang="en-US" dirty="0" err="1" smtClean="0"/>
              <a:t>rešil</a:t>
            </a:r>
            <a:r>
              <a:rPr lang="en-US" dirty="0" smtClean="0"/>
              <a:t> problem </a:t>
            </a:r>
            <a:r>
              <a:rPr lang="en-US" dirty="0" err="1" smtClean="0"/>
              <a:t>prenosljivosti</a:t>
            </a:r>
            <a:r>
              <a:rPr lang="en-US" dirty="0" smtClean="0"/>
              <a:t> </a:t>
            </a:r>
            <a:r>
              <a:rPr lang="en-US" dirty="0" err="1" smtClean="0"/>
              <a:t>dokumentov</a:t>
            </a:r>
            <a:r>
              <a:rPr lang="en-US" dirty="0" smtClean="0"/>
              <a:t> med </a:t>
            </a:r>
            <a:r>
              <a:rPr lang="en-US" dirty="0" err="1" smtClean="0"/>
              <a:t>različnimi</a:t>
            </a:r>
            <a:r>
              <a:rPr lang="en-US" dirty="0" smtClean="0"/>
              <a:t> </a:t>
            </a:r>
            <a:r>
              <a:rPr lang="en-US" dirty="0" err="1" smtClean="0"/>
              <a:t>računalniškimi</a:t>
            </a:r>
            <a:r>
              <a:rPr lang="en-US" dirty="0" smtClean="0"/>
              <a:t> </a:t>
            </a:r>
            <a:r>
              <a:rPr lang="en-US" dirty="0" err="1" smtClean="0"/>
              <a:t>sistemi</a:t>
            </a:r>
            <a:r>
              <a:rPr lang="sl-SI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Označevalni jeziki 1</a:t>
            </a:r>
            <a:endParaRPr lang="sl-SI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MARC in izpeljanke</a:t>
            </a: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R</a:t>
            </a:r>
            <a:r>
              <a:rPr lang="en-US" dirty="0" err="1" smtClean="0"/>
              <a:t>azvile</a:t>
            </a:r>
            <a:r>
              <a:rPr lang="en-US" dirty="0" smtClean="0"/>
              <a:t> so se </a:t>
            </a:r>
            <a:r>
              <a:rPr lang="en-US" dirty="0" err="1" smtClean="0"/>
              <a:t>izpeljanke</a:t>
            </a:r>
            <a:r>
              <a:rPr lang="en-US" dirty="0" smtClean="0"/>
              <a:t> (USMARC, UKMARC, UNIMARC...), </a:t>
            </a:r>
            <a:r>
              <a:rPr lang="sl-SI" dirty="0" smtClean="0"/>
              <a:t>kar</a:t>
            </a:r>
            <a:r>
              <a:rPr lang="en-US" dirty="0" smtClean="0"/>
              <a:t> </a:t>
            </a:r>
            <a:r>
              <a:rPr lang="en-US" dirty="0" err="1" smtClean="0"/>
              <a:t>zmanjšuje</a:t>
            </a:r>
            <a:r>
              <a:rPr lang="en-US" dirty="0" smtClean="0"/>
              <a:t> </a:t>
            </a:r>
            <a:r>
              <a:rPr lang="en-US" dirty="0" err="1" smtClean="0"/>
              <a:t>popolno</a:t>
            </a:r>
            <a:r>
              <a:rPr lang="en-US" dirty="0" smtClean="0"/>
              <a:t> </a:t>
            </a:r>
            <a:r>
              <a:rPr lang="en-US" dirty="0" err="1" smtClean="0"/>
              <a:t>prenosljivost</a:t>
            </a:r>
            <a:r>
              <a:rPr lang="en-US" dirty="0" smtClean="0"/>
              <a:t> </a:t>
            </a:r>
            <a:r>
              <a:rPr lang="en-US" dirty="0" err="1" smtClean="0"/>
              <a:t>zapisov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Označevalni jeziki 1</a:t>
            </a:r>
            <a:endParaRPr lang="sl-SI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MARC: </a:t>
            </a:r>
            <a:r>
              <a:rPr lang="en-US" dirty="0" err="1" smtClean="0"/>
              <a:t>izmišljen</a:t>
            </a:r>
            <a:r>
              <a:rPr lang="en-US" dirty="0" smtClean="0"/>
              <a:t> primer</a:t>
            </a: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r>
              <a:rPr lang="en-US" dirty="0" smtClean="0"/>
              <a:t>MARC </a:t>
            </a:r>
            <a:r>
              <a:rPr lang="en-US" dirty="0" err="1" smtClean="0"/>
              <a:t>določa</a:t>
            </a:r>
            <a:r>
              <a:rPr lang="en-US" dirty="0" smtClean="0"/>
              <a:t> </a:t>
            </a:r>
            <a:r>
              <a:rPr lang="en-US" dirty="0" err="1" smtClean="0"/>
              <a:t>samo</a:t>
            </a:r>
            <a:r>
              <a:rPr lang="en-US" dirty="0" smtClean="0"/>
              <a:t> </a:t>
            </a:r>
            <a:r>
              <a:rPr lang="en-US" dirty="0" err="1" smtClean="0"/>
              <a:t>strukturo</a:t>
            </a:r>
            <a:r>
              <a:rPr lang="en-US" dirty="0" smtClean="0"/>
              <a:t> </a:t>
            </a:r>
            <a:r>
              <a:rPr lang="en-US" dirty="0" err="1" smtClean="0"/>
              <a:t>zapisa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228600" y="1307068"/>
            <a:ext cx="8763000" cy="341632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Courier New" pitchFamily="49" charset="0"/>
              </a:rPr>
              <a:t>001 	2 0055 </a:t>
            </a:r>
          </a:p>
          <a:p>
            <a:r>
              <a:rPr lang="en-US" b="1" dirty="0">
                <a:solidFill>
                  <a:srgbClr val="002060"/>
                </a:solidFill>
                <a:latin typeface="Courier New" pitchFamily="49" charset="0"/>
              </a:rPr>
              <a:t>010 	  $a92-2-106396-8 </a:t>
            </a:r>
          </a:p>
          <a:p>
            <a:r>
              <a:rPr lang="en-US" b="1" dirty="0">
                <a:solidFill>
                  <a:srgbClr val="002060"/>
                </a:solidFill>
                <a:latin typeface="Courier New" pitchFamily="49" charset="0"/>
              </a:rPr>
              <a:t>100 	  $a19890208d1988 f0ENGy103a</a:t>
            </a:r>
          </a:p>
          <a:p>
            <a:r>
              <a:rPr lang="en-US" b="1" dirty="0">
                <a:solidFill>
                  <a:srgbClr val="002060"/>
                </a:solidFill>
                <a:latin typeface="Courier New" pitchFamily="49" charset="0"/>
              </a:rPr>
              <a:t>101 	0 $</a:t>
            </a:r>
            <a:r>
              <a:rPr lang="en-US" b="1" dirty="0" err="1">
                <a:solidFill>
                  <a:srgbClr val="002060"/>
                </a:solidFill>
                <a:latin typeface="Courier New" pitchFamily="49" charset="0"/>
              </a:rPr>
              <a:t>aeng</a:t>
            </a:r>
            <a:r>
              <a:rPr lang="en-US" b="1" dirty="0">
                <a:solidFill>
                  <a:srgbClr val="002060"/>
                </a:solidFill>
                <a:latin typeface="Courier New" pitchFamily="49" charset="0"/>
              </a:rPr>
              <a:t> </a:t>
            </a:r>
          </a:p>
          <a:p>
            <a:r>
              <a:rPr lang="en-US" b="1" dirty="0">
                <a:solidFill>
                  <a:srgbClr val="002060"/>
                </a:solidFill>
                <a:latin typeface="Courier New" pitchFamily="49" charset="0"/>
              </a:rPr>
              <a:t>200 	1 $</a:t>
            </a:r>
            <a:r>
              <a:rPr lang="en-US" b="1" dirty="0" err="1">
                <a:solidFill>
                  <a:srgbClr val="002060"/>
                </a:solidFill>
                <a:latin typeface="Courier New" pitchFamily="49" charset="0"/>
              </a:rPr>
              <a:t>aSGML</a:t>
            </a:r>
            <a:r>
              <a:rPr lang="en-US" b="1" dirty="0">
                <a:solidFill>
                  <a:srgbClr val="002060"/>
                </a:solidFill>
                <a:latin typeface="Courier New" pitchFamily="49" charset="0"/>
              </a:rPr>
              <a:t> comes of </a:t>
            </a:r>
            <a:r>
              <a:rPr lang="en-US" b="1" dirty="0" err="1">
                <a:solidFill>
                  <a:srgbClr val="002060"/>
                </a:solidFill>
                <a:latin typeface="Courier New" pitchFamily="49" charset="0"/>
              </a:rPr>
              <a:t>age$fTony</a:t>
            </a:r>
            <a:r>
              <a:rPr lang="en-US" b="1" dirty="0">
                <a:solidFill>
                  <a:srgbClr val="002060"/>
                </a:solidFill>
                <a:latin typeface="Courier New" pitchFamily="49" charset="0"/>
              </a:rPr>
              <a:t> Smith </a:t>
            </a:r>
          </a:p>
          <a:p>
            <a:r>
              <a:rPr lang="en-US" b="1" dirty="0">
                <a:solidFill>
                  <a:srgbClr val="002060"/>
                </a:solidFill>
                <a:latin typeface="Courier New" pitchFamily="49" charset="0"/>
              </a:rPr>
              <a:t>210 	  $</a:t>
            </a:r>
            <a:r>
              <a:rPr lang="en-US" b="1" dirty="0" err="1">
                <a:solidFill>
                  <a:srgbClr val="002060"/>
                </a:solidFill>
                <a:latin typeface="Courier New" pitchFamily="49" charset="0"/>
              </a:rPr>
              <a:t>aGeneve$cInternational</a:t>
            </a:r>
            <a:r>
              <a:rPr lang="en-US" b="1" dirty="0">
                <a:solidFill>
                  <a:srgbClr val="002060"/>
                </a:solidFill>
                <a:latin typeface="Courier New" pitchFamily="49" charset="0"/>
              </a:rPr>
              <a:t> Standards</a:t>
            </a:r>
            <a:br>
              <a:rPr lang="en-US" b="1" dirty="0">
                <a:solidFill>
                  <a:srgbClr val="002060"/>
                </a:solidFill>
                <a:latin typeface="Courier New" pitchFamily="49" charset="0"/>
              </a:rPr>
            </a:br>
            <a:r>
              <a:rPr lang="en-US" b="1" dirty="0">
                <a:solidFill>
                  <a:srgbClr val="002060"/>
                </a:solidFill>
                <a:latin typeface="Courier New" pitchFamily="49" charset="0"/>
              </a:rPr>
              <a:t>	  Organization$d1988 </a:t>
            </a:r>
          </a:p>
          <a:p>
            <a:r>
              <a:rPr lang="en-US" b="1" dirty="0">
                <a:solidFill>
                  <a:srgbClr val="002060"/>
                </a:solidFill>
                <a:latin typeface="Courier New" pitchFamily="49" charset="0"/>
              </a:rPr>
              <a:t>215 	  $</a:t>
            </a:r>
            <a:r>
              <a:rPr lang="en-US" b="1" dirty="0" err="1">
                <a:solidFill>
                  <a:srgbClr val="002060"/>
                </a:solidFill>
                <a:latin typeface="Courier New" pitchFamily="49" charset="0"/>
              </a:rPr>
              <a:t>axii</a:t>
            </a:r>
            <a:r>
              <a:rPr lang="en-US" b="1" dirty="0">
                <a:solidFill>
                  <a:srgbClr val="002060"/>
                </a:solidFill>
                <a:latin typeface="Courier New" pitchFamily="49" charset="0"/>
              </a:rPr>
              <a:t>, 180 p </a:t>
            </a:r>
          </a:p>
          <a:p>
            <a:r>
              <a:rPr lang="en-US" b="1" dirty="0">
                <a:solidFill>
                  <a:srgbClr val="002060"/>
                </a:solidFill>
                <a:latin typeface="Courier New" pitchFamily="49" charset="0"/>
              </a:rPr>
              <a:t>225 	2 $Documents of the Text Encoding </a:t>
            </a:r>
            <a:r>
              <a:rPr lang="en-US" b="1" dirty="0" smtClean="0">
                <a:solidFill>
                  <a:srgbClr val="002060"/>
                </a:solidFill>
                <a:latin typeface="Courier New" pitchFamily="49" charset="0"/>
              </a:rPr>
              <a:t>	  Initiative$x0257-3415$v6 </a:t>
            </a:r>
            <a:endParaRPr lang="en-US" b="1" dirty="0">
              <a:solidFill>
                <a:srgbClr val="002060"/>
              </a:solidFill>
              <a:latin typeface="Courier New" pitchFamily="49" charset="0"/>
            </a:endParaRPr>
          </a:p>
          <a:p>
            <a:r>
              <a:rPr lang="en-US" b="1" dirty="0">
                <a:solidFill>
                  <a:srgbClr val="002060"/>
                </a:solidFill>
                <a:latin typeface="Courier New" pitchFamily="49" charset="0"/>
              </a:rPr>
              <a:t>461 	1 $100120054$12001 $v6 </a:t>
            </a:r>
          </a:p>
          <a:p>
            <a:r>
              <a:rPr lang="en-US" b="1" dirty="0">
                <a:solidFill>
                  <a:srgbClr val="002060"/>
                </a:solidFill>
                <a:latin typeface="Courier New" pitchFamily="49" charset="0"/>
              </a:rPr>
              <a:t>700 	1 $</a:t>
            </a:r>
            <a:r>
              <a:rPr lang="en-US" b="1" dirty="0" err="1">
                <a:solidFill>
                  <a:srgbClr val="002060"/>
                </a:solidFill>
                <a:latin typeface="Courier New" pitchFamily="49" charset="0"/>
              </a:rPr>
              <a:t>aSmith$bTony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3557" name="Oval 5"/>
          <p:cNvSpPr>
            <a:spLocks noChangeArrowheads="1"/>
          </p:cNvSpPr>
          <p:nvPr/>
        </p:nvSpPr>
        <p:spPr bwMode="auto">
          <a:xfrm>
            <a:off x="228600" y="1219200"/>
            <a:ext cx="685800" cy="457200"/>
          </a:xfrm>
          <a:prstGeom prst="ellipse">
            <a:avLst/>
          </a:prstGeom>
          <a:noFill/>
          <a:ln w="127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solidFill>
                <a:srgbClr val="002060"/>
              </a:solidFill>
            </a:endParaRPr>
          </a:p>
        </p:txBody>
      </p:sp>
      <p:sp>
        <p:nvSpPr>
          <p:cNvPr id="23558" name="Oval 6"/>
          <p:cNvSpPr>
            <a:spLocks noChangeArrowheads="1"/>
          </p:cNvSpPr>
          <p:nvPr/>
        </p:nvSpPr>
        <p:spPr bwMode="auto">
          <a:xfrm>
            <a:off x="1066800" y="1219200"/>
            <a:ext cx="457200" cy="457200"/>
          </a:xfrm>
          <a:prstGeom prst="ellips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solidFill>
                <a:srgbClr val="002060"/>
              </a:solidFill>
            </a:endParaRPr>
          </a:p>
        </p:txBody>
      </p:sp>
      <p:sp>
        <p:nvSpPr>
          <p:cNvPr id="23559" name="Oval 7"/>
          <p:cNvSpPr>
            <a:spLocks noChangeArrowheads="1"/>
          </p:cNvSpPr>
          <p:nvPr/>
        </p:nvSpPr>
        <p:spPr bwMode="auto">
          <a:xfrm>
            <a:off x="1371600" y="1524000"/>
            <a:ext cx="533400" cy="533400"/>
          </a:xfrm>
          <a:prstGeom prst="ellips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solidFill>
                <a:srgbClr val="002060"/>
              </a:solidFill>
            </a:endParaRPr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838200" y="1600200"/>
            <a:ext cx="5562600" cy="3440668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solidFill>
                <a:srgbClr val="002060"/>
              </a:solidFill>
            </a:endParaRPr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1295400" y="1676400"/>
            <a:ext cx="5105400" cy="3364468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solidFill>
                <a:srgbClr val="002060"/>
              </a:solidFill>
            </a:endParaRPr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1905000" y="1981200"/>
            <a:ext cx="4495800" cy="3059668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solidFill>
                <a:srgbClr val="002060"/>
              </a:solidFill>
            </a:endParaRP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6400800" y="4888468"/>
            <a:ext cx="1890261" cy="369332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2060"/>
                </a:solidFill>
              </a:rPr>
              <a:t>oznake strukture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Označevalni jeziki 1</a:t>
            </a:r>
            <a:endParaRPr lang="sl-SI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struktura : videz</a:t>
            </a: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Če označevalni jezik določa le strukturo zapisa, je predstavitev zapisa, njegov videz na zaslonu ali papirju popolnoma prepuščena programom, s katerimi zapis uporabljamo.</a:t>
            </a:r>
          </a:p>
          <a:p>
            <a:endParaRPr lang="en-US" smtClean="0"/>
          </a:p>
          <a:p>
            <a:r>
              <a:rPr lang="en-US" smtClean="0"/>
              <a:t>Struktura zapisa je v takem primeru ločena od definicij za tipe pisave, razmike med vrsticami ipd, s čimer se </a:t>
            </a:r>
            <a:r>
              <a:rPr lang="sl-SI" smtClean="0"/>
              <a:t>(v svetu tiskanih publikacij) </a:t>
            </a:r>
            <a:r>
              <a:rPr lang="en-US" smtClean="0"/>
              <a:t>ukvarjajo tiskarski označevalni jeziki.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Označevalni jeziki 1</a:t>
            </a:r>
            <a:endParaRPr lang="sl-SI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RTF</a:t>
            </a:r>
            <a:r>
              <a:rPr lang="sl-SI" dirty="0" smtClean="0"/>
              <a:t>: razlogi za uvajanje</a:t>
            </a:r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763000" cy="4876800"/>
          </a:xfrm>
        </p:spPr>
        <p:txBody>
          <a:bodyPr/>
          <a:lstStyle/>
          <a:p>
            <a:r>
              <a:rPr lang="en-US" dirty="0" err="1" smtClean="0"/>
              <a:t>Zelo</a:t>
            </a:r>
            <a:r>
              <a:rPr lang="en-US" dirty="0" smtClean="0"/>
              <a:t> </a:t>
            </a:r>
            <a:r>
              <a:rPr lang="en-US" dirty="0" err="1" smtClean="0"/>
              <a:t>pogosta</a:t>
            </a:r>
            <a:r>
              <a:rPr lang="en-US" dirty="0" smtClean="0"/>
              <a:t> </a:t>
            </a:r>
            <a:r>
              <a:rPr lang="en-US" dirty="0" err="1" smtClean="0"/>
              <a:t>oblika</a:t>
            </a:r>
            <a:r>
              <a:rPr lang="en-US" dirty="0" smtClean="0"/>
              <a:t> </a:t>
            </a:r>
            <a:r>
              <a:rPr lang="en-US" dirty="0" err="1" smtClean="0"/>
              <a:t>informacij</a:t>
            </a:r>
            <a:r>
              <a:rPr lang="en-US" dirty="0" smtClean="0"/>
              <a:t>,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jih</a:t>
            </a:r>
            <a:r>
              <a:rPr lang="en-US" dirty="0" smtClean="0"/>
              <a:t> ne </a:t>
            </a:r>
            <a:r>
              <a:rPr lang="en-US" dirty="0" err="1" smtClean="0"/>
              <a:t>moremo</a:t>
            </a:r>
            <a:r>
              <a:rPr lang="en-US" dirty="0" smtClean="0"/>
              <a:t> </a:t>
            </a:r>
            <a:r>
              <a:rPr lang="en-US" dirty="0" err="1" smtClean="0"/>
              <a:t>učinkovito</a:t>
            </a:r>
            <a:r>
              <a:rPr lang="en-US" dirty="0" smtClean="0"/>
              <a:t> </a:t>
            </a:r>
            <a:r>
              <a:rPr lang="en-US" dirty="0" err="1" smtClean="0"/>
              <a:t>opisati</a:t>
            </a:r>
            <a:r>
              <a:rPr lang="en-US" dirty="0" smtClean="0"/>
              <a:t> z </a:t>
            </a:r>
            <a:r>
              <a:rPr lang="sl-SI" dirty="0" smtClean="0"/>
              <a:t>jeziki, kakršen je </a:t>
            </a:r>
            <a:r>
              <a:rPr lang="en-US" dirty="0" smtClean="0"/>
              <a:t>MARC, </a:t>
            </a:r>
            <a:r>
              <a:rPr lang="sl-SI" dirty="0" smtClean="0"/>
              <a:t>je videz in struktura polnih</a:t>
            </a:r>
            <a:r>
              <a:rPr lang="en-US" dirty="0" smtClean="0"/>
              <a:t> </a:t>
            </a:r>
            <a:r>
              <a:rPr lang="en-US" dirty="0" err="1" smtClean="0"/>
              <a:t>dokument</a:t>
            </a:r>
            <a:r>
              <a:rPr lang="sl-SI" dirty="0" smtClean="0"/>
              <a:t>ov</a:t>
            </a:r>
            <a:r>
              <a:rPr lang="en-US" dirty="0" smtClean="0"/>
              <a:t>,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nastajajo</a:t>
            </a:r>
            <a:r>
              <a:rPr lang="en-US" dirty="0" smtClean="0"/>
              <a:t> v </a:t>
            </a:r>
            <a:r>
              <a:rPr lang="en-US" dirty="0" err="1" smtClean="0"/>
              <a:t>urejevalnikih</a:t>
            </a:r>
            <a:r>
              <a:rPr lang="en-US" dirty="0" smtClean="0"/>
              <a:t> </a:t>
            </a:r>
            <a:r>
              <a:rPr lang="en-US" dirty="0" err="1" smtClean="0"/>
              <a:t>besedil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Struktura</a:t>
            </a:r>
            <a:r>
              <a:rPr lang="en-US" dirty="0" smtClean="0"/>
              <a:t> in </a:t>
            </a:r>
            <a:r>
              <a:rPr lang="en-US" dirty="0" err="1" smtClean="0"/>
              <a:t>videz</a:t>
            </a:r>
            <a:r>
              <a:rPr lang="en-US" dirty="0" smtClean="0"/>
              <a:t> </a:t>
            </a:r>
            <a:r>
              <a:rPr lang="en-US" dirty="0" err="1" smtClean="0"/>
              <a:t>dokumenta</a:t>
            </a:r>
            <a:r>
              <a:rPr lang="en-US" dirty="0" smtClean="0"/>
              <a:t> </a:t>
            </a:r>
            <a:r>
              <a:rPr lang="en-US" dirty="0" err="1" smtClean="0"/>
              <a:t>sta</a:t>
            </a:r>
            <a:r>
              <a:rPr lang="en-US" dirty="0" smtClean="0"/>
              <a:t> </a:t>
            </a:r>
            <a:r>
              <a:rPr lang="en-US" dirty="0" err="1" smtClean="0"/>
              <a:t>neločljivo</a:t>
            </a:r>
            <a:r>
              <a:rPr lang="en-US" dirty="0" smtClean="0"/>
              <a:t> </a:t>
            </a:r>
            <a:r>
              <a:rPr lang="en-US" dirty="0" err="1" smtClean="0"/>
              <a:t>povezana</a:t>
            </a:r>
            <a:r>
              <a:rPr lang="en-US" dirty="0" smtClean="0"/>
              <a:t> - </a:t>
            </a:r>
            <a:r>
              <a:rPr lang="en-US" dirty="0" err="1" smtClean="0"/>
              <a:t>zelo</a:t>
            </a:r>
            <a:r>
              <a:rPr lang="en-US" dirty="0" smtClean="0"/>
              <a:t> </a:t>
            </a:r>
            <a:r>
              <a:rPr lang="en-US" dirty="0" err="1" smtClean="0"/>
              <a:t>majhna</a:t>
            </a:r>
            <a:r>
              <a:rPr lang="en-US" dirty="0" smtClean="0"/>
              <a:t> </a:t>
            </a:r>
            <a:r>
              <a:rPr lang="en-US" dirty="0" err="1" smtClean="0"/>
              <a:t>možnost</a:t>
            </a:r>
            <a:r>
              <a:rPr lang="en-US" dirty="0" smtClean="0"/>
              <a:t> </a:t>
            </a:r>
            <a:r>
              <a:rPr lang="en-US" dirty="0" err="1" smtClean="0"/>
              <a:t>prenosljivosti</a:t>
            </a:r>
            <a:r>
              <a:rPr lang="en-US" dirty="0" smtClean="0"/>
              <a:t> med </a:t>
            </a:r>
            <a:r>
              <a:rPr lang="en-US" dirty="0" err="1" smtClean="0"/>
              <a:t>različnimi</a:t>
            </a:r>
            <a:r>
              <a:rPr lang="en-US" dirty="0" smtClean="0"/>
              <a:t> </a:t>
            </a:r>
            <a:r>
              <a:rPr lang="en-US" dirty="0" err="1" smtClean="0"/>
              <a:t>računalniki</a:t>
            </a:r>
            <a:r>
              <a:rPr lang="en-US" dirty="0" smtClean="0"/>
              <a:t> in </a:t>
            </a:r>
            <a:r>
              <a:rPr lang="en-US" dirty="0" err="1" smtClean="0"/>
              <a:t>urejevalniki</a:t>
            </a:r>
            <a:r>
              <a:rPr lang="en-US" dirty="0" smtClean="0"/>
              <a:t> </a:t>
            </a:r>
            <a:r>
              <a:rPr lang="en-US" dirty="0" err="1" smtClean="0"/>
              <a:t>besedil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Označevalni jeziki 1</a:t>
            </a:r>
            <a:endParaRPr lang="sl-SI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Ponudba e-dokumentov v preteklosti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763000" cy="4419600"/>
          </a:xfrm>
        </p:spPr>
        <p:txBody>
          <a:bodyPr/>
          <a:lstStyle/>
          <a:p>
            <a:r>
              <a:rPr lang="en-US" dirty="0" err="1" smtClean="0"/>
              <a:t>Značilnosti</a:t>
            </a:r>
            <a:r>
              <a:rPr lang="en-US" dirty="0" smtClean="0"/>
              <a:t> </a:t>
            </a:r>
            <a:r>
              <a:rPr lang="en-US" dirty="0" err="1" smtClean="0"/>
              <a:t>ponudnikov</a:t>
            </a:r>
            <a:r>
              <a:rPr lang="en-US" dirty="0" smtClean="0"/>
              <a:t> e-</a:t>
            </a:r>
            <a:r>
              <a:rPr lang="en-US" dirty="0" err="1" smtClean="0"/>
              <a:t>dokumentov</a:t>
            </a:r>
            <a:r>
              <a:rPr lang="en-US" dirty="0" smtClean="0"/>
              <a:t> </a:t>
            </a:r>
            <a:r>
              <a:rPr lang="en-US" dirty="0" err="1" smtClean="0"/>
              <a:t>nekdaj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majhno</a:t>
            </a:r>
            <a:r>
              <a:rPr lang="en-US" dirty="0" smtClean="0"/>
              <a:t> </a:t>
            </a:r>
            <a:r>
              <a:rPr lang="en-US" dirty="0" err="1" smtClean="0"/>
              <a:t>število</a:t>
            </a:r>
            <a:r>
              <a:rPr lang="en-US" dirty="0" smtClean="0"/>
              <a:t>, </a:t>
            </a:r>
            <a:r>
              <a:rPr lang="en-US" dirty="0" err="1" smtClean="0"/>
              <a:t>pretežno</a:t>
            </a:r>
            <a:r>
              <a:rPr lang="en-US" dirty="0" smtClean="0"/>
              <a:t> </a:t>
            </a:r>
            <a:r>
              <a:rPr lang="en-US" dirty="0" err="1" smtClean="0"/>
              <a:t>ponudniki</a:t>
            </a:r>
            <a:r>
              <a:rPr lang="en-US" dirty="0" smtClean="0"/>
              <a:t> </a:t>
            </a:r>
            <a:r>
              <a:rPr lang="en-US" dirty="0" err="1" smtClean="0"/>
              <a:t>bibliografskih</a:t>
            </a:r>
            <a:r>
              <a:rPr lang="en-US" dirty="0" smtClean="0"/>
              <a:t> </a:t>
            </a:r>
            <a:r>
              <a:rPr lang="en-US" dirty="0" err="1" smtClean="0"/>
              <a:t>zbirk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/>
              <a:t>med </a:t>
            </a:r>
            <a:r>
              <a:rPr lang="en-US" dirty="0" err="1" smtClean="0"/>
              <a:t>seboj</a:t>
            </a:r>
            <a:r>
              <a:rPr lang="en-US" dirty="0" smtClean="0"/>
              <a:t> </a:t>
            </a:r>
            <a:r>
              <a:rPr lang="en-US" dirty="0" err="1" smtClean="0"/>
              <a:t>neodvisni</a:t>
            </a:r>
            <a:r>
              <a:rPr lang="en-US" dirty="0" smtClean="0"/>
              <a:t>,</a:t>
            </a:r>
          </a:p>
          <a:p>
            <a:pPr lvl="1"/>
            <a:r>
              <a:rPr lang="en-US" dirty="0" err="1" smtClean="0"/>
              <a:t>samostojen</a:t>
            </a:r>
            <a:r>
              <a:rPr lang="en-US" dirty="0" smtClean="0"/>
              <a:t> </a:t>
            </a:r>
            <a:r>
              <a:rPr lang="en-US" dirty="0" err="1" smtClean="0"/>
              <a:t>razvoj</a:t>
            </a:r>
            <a:r>
              <a:rPr lang="en-US" dirty="0" smtClean="0"/>
              <a:t> </a:t>
            </a:r>
            <a:r>
              <a:rPr lang="en-US" dirty="0" err="1" smtClean="0"/>
              <a:t>zbirk</a:t>
            </a:r>
            <a:r>
              <a:rPr lang="en-US" dirty="0" smtClean="0"/>
              <a:t> e-</a:t>
            </a:r>
            <a:r>
              <a:rPr lang="en-US" dirty="0" err="1" smtClean="0"/>
              <a:t>dokumentov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Označevalni jeziki 1</a:t>
            </a:r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RTF</a:t>
            </a:r>
            <a:r>
              <a:rPr lang="sl-SI" dirty="0" smtClean="0"/>
              <a:t> : razlogi za uvajanje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763000" cy="5181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V </a:t>
            </a:r>
            <a:r>
              <a:rPr lang="en-US" dirty="0" err="1" smtClean="0"/>
              <a:t>splošnem</a:t>
            </a:r>
            <a:r>
              <a:rPr lang="en-US" dirty="0" smtClean="0"/>
              <a:t> </a:t>
            </a:r>
            <a:r>
              <a:rPr lang="en-US" dirty="0" err="1" smtClean="0"/>
              <a:t>velja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bolj</a:t>
            </a:r>
            <a:r>
              <a:rPr lang="en-US" dirty="0" smtClean="0"/>
              <a:t> </a:t>
            </a:r>
            <a:r>
              <a:rPr lang="en-US" dirty="0" err="1" smtClean="0"/>
              <a:t>ko</a:t>
            </a:r>
            <a:r>
              <a:rPr lang="en-US" dirty="0" smtClean="0"/>
              <a:t> je </a:t>
            </a:r>
            <a:r>
              <a:rPr lang="en-US" dirty="0" err="1" smtClean="0"/>
              <a:t>zmogljiv</a:t>
            </a:r>
            <a:r>
              <a:rPr lang="en-US" dirty="0" smtClean="0"/>
              <a:t> </a:t>
            </a:r>
            <a:r>
              <a:rPr lang="en-US" dirty="0" err="1" smtClean="0"/>
              <a:t>urejevalnik</a:t>
            </a:r>
            <a:r>
              <a:rPr lang="en-US" dirty="0" smtClean="0"/>
              <a:t> </a:t>
            </a:r>
            <a:r>
              <a:rPr lang="en-US" dirty="0" err="1" smtClean="0"/>
              <a:t>glede</a:t>
            </a:r>
            <a:r>
              <a:rPr lang="en-US" dirty="0" smtClean="0"/>
              <a:t> </a:t>
            </a:r>
            <a:r>
              <a:rPr lang="en-US" dirty="0" err="1" smtClean="0"/>
              <a:t>oblikovanja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besedila</a:t>
            </a:r>
            <a:r>
              <a:rPr lang="en-US" dirty="0" smtClean="0"/>
              <a:t>, </a:t>
            </a:r>
            <a:r>
              <a:rPr lang="en-US" dirty="0" err="1" smtClean="0"/>
              <a:t>bolj</a:t>
            </a:r>
            <a:r>
              <a:rPr lang="en-US" dirty="0" smtClean="0"/>
              <a:t> </a:t>
            </a:r>
            <a:r>
              <a:rPr lang="en-US" dirty="0" err="1" smtClean="0"/>
              <a:t>zaprt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je.</a:t>
            </a:r>
          </a:p>
          <a:p>
            <a:r>
              <a:rPr lang="en-US" dirty="0" err="1" smtClean="0"/>
              <a:t>Tudi</a:t>
            </a:r>
            <a:r>
              <a:rPr lang="en-US" dirty="0" smtClean="0"/>
              <a:t> </a:t>
            </a:r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 smtClean="0"/>
              <a:t>dokumentih</a:t>
            </a:r>
            <a:r>
              <a:rPr lang="en-US" dirty="0" smtClean="0"/>
              <a:t> v </a:t>
            </a:r>
            <a:r>
              <a:rPr lang="en-US" dirty="0" err="1" smtClean="0"/>
              <a:t>formatih</a:t>
            </a:r>
            <a:r>
              <a:rPr lang="en-US" dirty="0" smtClean="0"/>
              <a:t> </a:t>
            </a:r>
            <a:r>
              <a:rPr lang="en-US" dirty="0" err="1" smtClean="0"/>
              <a:t>urejevalnikov</a:t>
            </a:r>
            <a:r>
              <a:rPr lang="en-US" dirty="0" smtClean="0"/>
              <a:t> </a:t>
            </a:r>
            <a:r>
              <a:rPr lang="en-US" dirty="0" err="1" smtClean="0"/>
              <a:t>besedil</a:t>
            </a:r>
            <a:r>
              <a:rPr lang="en-US" dirty="0" smtClean="0"/>
              <a:t> </a:t>
            </a:r>
            <a:r>
              <a:rPr lang="en-US" dirty="0" err="1" smtClean="0"/>
              <a:t>obstaja</a:t>
            </a:r>
            <a:r>
              <a:rPr lang="en-US" dirty="0" smtClean="0"/>
              <a:t> </a:t>
            </a:r>
            <a:r>
              <a:rPr lang="en-US" dirty="0" err="1" smtClean="0"/>
              <a:t>močna</a:t>
            </a:r>
            <a:r>
              <a:rPr lang="en-US" dirty="0" smtClean="0"/>
              <a:t> </a:t>
            </a:r>
            <a:r>
              <a:rPr lang="en-US" dirty="0" err="1" smtClean="0"/>
              <a:t>potreba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prenosljivosti</a:t>
            </a:r>
            <a:r>
              <a:rPr lang="en-US" dirty="0" smtClean="0"/>
              <a:t>.</a:t>
            </a:r>
            <a:endParaRPr lang="sl-SI" dirty="0" smtClean="0"/>
          </a:p>
          <a:p>
            <a:r>
              <a:rPr lang="en-US" dirty="0" err="1" smtClean="0"/>
              <a:t>Proizvajalci</a:t>
            </a:r>
            <a:r>
              <a:rPr lang="en-US" dirty="0" smtClean="0"/>
              <a:t> </a:t>
            </a:r>
            <a:r>
              <a:rPr lang="en-US" dirty="0" err="1" smtClean="0"/>
              <a:t>urejevalnikov</a:t>
            </a:r>
            <a:r>
              <a:rPr lang="en-US" dirty="0" smtClean="0"/>
              <a:t> </a:t>
            </a:r>
            <a:r>
              <a:rPr lang="en-US" dirty="0" err="1" smtClean="0"/>
              <a:t>besedil</a:t>
            </a:r>
            <a:r>
              <a:rPr lang="en-US" dirty="0" smtClean="0"/>
              <a:t> so se </a:t>
            </a:r>
            <a:r>
              <a:rPr lang="en-US" dirty="0" err="1" smtClean="0"/>
              <a:t>dogovorili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skupen</a:t>
            </a:r>
            <a:r>
              <a:rPr lang="en-US" dirty="0" smtClean="0"/>
              <a:t> </a:t>
            </a:r>
            <a:r>
              <a:rPr lang="en-US" dirty="0" err="1" smtClean="0"/>
              <a:t>transportni</a:t>
            </a:r>
            <a:r>
              <a:rPr lang="en-US" dirty="0" smtClean="0"/>
              <a:t> </a:t>
            </a:r>
            <a:r>
              <a:rPr lang="en-US" dirty="0" err="1" smtClean="0"/>
              <a:t>označevalni</a:t>
            </a:r>
            <a:r>
              <a:rPr lang="en-US" dirty="0" smtClean="0"/>
              <a:t> </a:t>
            </a:r>
            <a:r>
              <a:rPr lang="en-US" dirty="0" err="1" smtClean="0"/>
              <a:t>jezik</a:t>
            </a:r>
            <a:r>
              <a:rPr lang="en-US" dirty="0" smtClean="0"/>
              <a:t>,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ga</a:t>
            </a:r>
            <a:r>
              <a:rPr lang="en-US" dirty="0" smtClean="0"/>
              <a:t> </a:t>
            </a:r>
            <a:r>
              <a:rPr lang="en-US" dirty="0" err="1" smtClean="0"/>
              <a:t>razume</a:t>
            </a:r>
            <a:r>
              <a:rPr lang="en-US" dirty="0" smtClean="0"/>
              <a:t> </a:t>
            </a:r>
            <a:r>
              <a:rPr lang="en-US" dirty="0" err="1" smtClean="0"/>
              <a:t>večina</a:t>
            </a:r>
            <a:r>
              <a:rPr lang="en-US" dirty="0" smtClean="0"/>
              <a:t> </a:t>
            </a:r>
            <a:r>
              <a:rPr lang="en-US" dirty="0" err="1" smtClean="0"/>
              <a:t>najpomembnejših</a:t>
            </a:r>
            <a:r>
              <a:rPr lang="en-US" dirty="0" smtClean="0"/>
              <a:t> </a:t>
            </a:r>
            <a:r>
              <a:rPr lang="en-US" dirty="0" err="1" smtClean="0"/>
              <a:t>urejevalnikov</a:t>
            </a:r>
            <a:r>
              <a:rPr lang="en-US" dirty="0" smtClean="0"/>
              <a:t>.</a:t>
            </a:r>
          </a:p>
          <a:p>
            <a:r>
              <a:rPr lang="en-US" dirty="0" smtClean="0"/>
              <a:t>Ta </a:t>
            </a:r>
            <a:r>
              <a:rPr lang="en-US" dirty="0" err="1" smtClean="0"/>
              <a:t>jezik</a:t>
            </a:r>
            <a:r>
              <a:rPr lang="en-US" dirty="0" smtClean="0"/>
              <a:t> je RTF (Rich Text Format).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Označevalni jeziki 1</a:t>
            </a:r>
            <a:endParaRPr lang="sl-SI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763000" cy="533400"/>
          </a:xfrm>
        </p:spPr>
        <p:txBody>
          <a:bodyPr/>
          <a:lstStyle/>
          <a:p>
            <a:r>
              <a:rPr lang="en-US" dirty="0" smtClean="0"/>
              <a:t>RTF</a:t>
            </a:r>
            <a:endParaRPr lang="en-US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763000" cy="5715000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Del </a:t>
            </a:r>
            <a:r>
              <a:rPr lang="en-US" sz="2800" dirty="0" err="1" smtClean="0"/>
              <a:t>predavanja</a:t>
            </a:r>
            <a:r>
              <a:rPr lang="en-US" sz="2800" dirty="0" smtClean="0"/>
              <a:t> o </a:t>
            </a:r>
            <a:r>
              <a:rPr lang="en-US" sz="2800" dirty="0" err="1" smtClean="0"/>
              <a:t>označevalnih</a:t>
            </a:r>
            <a:r>
              <a:rPr lang="en-US" sz="2800" dirty="0" smtClean="0"/>
              <a:t> </a:t>
            </a:r>
            <a:r>
              <a:rPr lang="en-US" sz="2800" dirty="0" err="1" smtClean="0"/>
              <a:t>jezikih</a:t>
            </a:r>
            <a:r>
              <a:rPr lang="en-US" sz="2800" dirty="0" smtClean="0"/>
              <a:t>, </a:t>
            </a:r>
            <a:r>
              <a:rPr lang="en-US" sz="2800" dirty="0" err="1" smtClean="0"/>
              <a:t>zapisan</a:t>
            </a:r>
            <a:r>
              <a:rPr lang="en-US" sz="2800" dirty="0" smtClean="0"/>
              <a:t> v RTF.</a:t>
            </a:r>
            <a:endParaRPr lang="sl-SI" sz="2800" dirty="0" smtClean="0"/>
          </a:p>
          <a:p>
            <a:pPr>
              <a:buNone/>
            </a:pPr>
            <a:endParaRPr lang="sl-SI" sz="2800" dirty="0" smtClean="0"/>
          </a:p>
          <a:p>
            <a:pPr>
              <a:buNone/>
            </a:pPr>
            <a:endParaRPr lang="sl-SI" sz="2800" dirty="0" smtClean="0"/>
          </a:p>
          <a:p>
            <a:pPr>
              <a:buNone/>
            </a:pPr>
            <a:endParaRPr lang="sl-SI" sz="2800" dirty="0" smtClean="0"/>
          </a:p>
          <a:p>
            <a:pPr>
              <a:buNone/>
            </a:pPr>
            <a:endParaRPr lang="sl-SI" sz="2800" dirty="0" smtClean="0"/>
          </a:p>
          <a:p>
            <a:pPr>
              <a:buNone/>
            </a:pPr>
            <a:endParaRPr lang="sl-SI" sz="2800" dirty="0" smtClean="0"/>
          </a:p>
          <a:p>
            <a:pPr>
              <a:buNone/>
            </a:pPr>
            <a:endParaRPr lang="sl-SI" sz="2800" dirty="0" smtClean="0"/>
          </a:p>
          <a:p>
            <a:pPr>
              <a:buNone/>
            </a:pPr>
            <a:endParaRPr lang="sl-SI" sz="2800" dirty="0" smtClean="0"/>
          </a:p>
          <a:p>
            <a:pPr>
              <a:buNone/>
            </a:pPr>
            <a:endParaRPr lang="sl-SI" sz="2800" dirty="0" smtClean="0"/>
          </a:p>
          <a:p>
            <a:pPr>
              <a:buNone/>
            </a:pPr>
            <a:endParaRPr lang="sl-SI" sz="2800" dirty="0" smtClean="0"/>
          </a:p>
          <a:p>
            <a:pPr>
              <a:buNone/>
            </a:pPr>
            <a:r>
              <a:rPr lang="en-US" sz="2800" dirty="0" smtClean="0"/>
              <a:t>RTF </a:t>
            </a:r>
            <a:r>
              <a:rPr lang="en-US" sz="2800" dirty="0" err="1" smtClean="0"/>
              <a:t>označuje</a:t>
            </a:r>
            <a:r>
              <a:rPr lang="en-US" sz="2800" dirty="0" smtClean="0"/>
              <a:t> </a:t>
            </a:r>
            <a:r>
              <a:rPr lang="en-US" sz="2800" dirty="0" err="1" smtClean="0"/>
              <a:t>izključno</a:t>
            </a:r>
            <a:r>
              <a:rPr lang="en-US" sz="2800" dirty="0" smtClean="0"/>
              <a:t> </a:t>
            </a:r>
            <a:r>
              <a:rPr lang="en-US" sz="2800" dirty="0" err="1" smtClean="0"/>
              <a:t>videz</a:t>
            </a:r>
            <a:r>
              <a:rPr lang="en-US" sz="2800" dirty="0" smtClean="0"/>
              <a:t> </a:t>
            </a:r>
            <a:r>
              <a:rPr lang="en-US" sz="2800" dirty="0" err="1" smtClean="0"/>
              <a:t>dokumenta</a:t>
            </a:r>
            <a:r>
              <a:rPr lang="en-US" sz="2800" dirty="0" smtClean="0"/>
              <a:t>!</a:t>
            </a:r>
          </a:p>
          <a:p>
            <a:pPr>
              <a:buNone/>
            </a:pPr>
            <a:endParaRPr lang="en-US" sz="28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152400" y="1295400"/>
            <a:ext cx="8991600" cy="4429126"/>
            <a:chOff x="152400" y="1590674"/>
            <a:chExt cx="8991600" cy="4429126"/>
          </a:xfrm>
        </p:grpSpPr>
        <p:sp>
          <p:nvSpPr>
            <p:cNvPr id="28676" name="Text Box 4"/>
            <p:cNvSpPr txBox="1">
              <a:spLocks noChangeArrowheads="1"/>
            </p:cNvSpPr>
            <p:nvPr/>
          </p:nvSpPr>
          <p:spPr bwMode="auto">
            <a:xfrm>
              <a:off x="152400" y="1590674"/>
              <a:ext cx="8991600" cy="4424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 b="1" dirty="0">
                  <a:solidFill>
                    <a:srgbClr val="002060"/>
                  </a:solidFill>
                  <a:latin typeface="Courier New" pitchFamily="49" charset="0"/>
                </a:rPr>
                <a:t>{\rtf1\</a:t>
              </a:r>
              <a:r>
                <a:rPr lang="en-US" sz="2000" b="1" dirty="0" err="1">
                  <a:solidFill>
                    <a:srgbClr val="002060"/>
                  </a:solidFill>
                  <a:latin typeface="Courier New" pitchFamily="49" charset="0"/>
                </a:rPr>
                <a:t>ansi</a:t>
              </a:r>
              <a:r>
                <a:rPr lang="en-US" sz="2000" b="1" dirty="0">
                  <a:solidFill>
                    <a:srgbClr val="002060"/>
                  </a:solidFill>
                  <a:latin typeface="Courier New" pitchFamily="49" charset="0"/>
                </a:rPr>
                <a:t>\deff20\deflang1033{\</a:t>
              </a:r>
              <a:r>
                <a:rPr lang="en-US" sz="2000" b="1" dirty="0" err="1">
                  <a:solidFill>
                    <a:srgbClr val="002060"/>
                  </a:solidFill>
                  <a:latin typeface="Courier New" pitchFamily="49" charset="0"/>
                </a:rPr>
                <a:t>fonttbl</a:t>
              </a:r>
              <a:r>
                <a:rPr lang="en-US" sz="2000" b="1" dirty="0" smtClean="0">
                  <a:solidFill>
                    <a:srgbClr val="002060"/>
                  </a:solidFill>
                  <a:latin typeface="Courier New" pitchFamily="49" charset="0"/>
                </a:rPr>
                <a:t>{\f4\</a:t>
              </a:r>
              <a:r>
                <a:rPr lang="en-US" sz="2000" b="1" dirty="0" err="1" smtClean="0">
                  <a:solidFill>
                    <a:srgbClr val="002060"/>
                  </a:solidFill>
                  <a:latin typeface="Courier New" pitchFamily="49" charset="0"/>
                </a:rPr>
                <a:t>froman</a:t>
              </a:r>
              <a:r>
                <a:rPr lang="en-US" sz="2000" b="1" dirty="0" smtClean="0">
                  <a:solidFill>
                    <a:srgbClr val="002060"/>
                  </a:solidFill>
                  <a:latin typeface="Courier New" pitchFamily="49" charset="0"/>
                </a:rPr>
                <a:t>\fcharset0\fprq2 Times New Roman;}{\f5\</a:t>
              </a:r>
              <a:r>
                <a:rPr lang="en-US" sz="2000" b="1" dirty="0" err="1" smtClean="0">
                  <a:solidFill>
                    <a:srgbClr val="002060"/>
                  </a:solidFill>
                  <a:latin typeface="Courier New" pitchFamily="49" charset="0"/>
                </a:rPr>
                <a:t>fswiss</a:t>
              </a:r>
              <a:r>
                <a:rPr lang="en-US" sz="2000" b="1" dirty="0" smtClean="0">
                  <a:solidFill>
                    <a:srgbClr val="002060"/>
                  </a:solidFill>
                  <a:latin typeface="Courier New" pitchFamily="49" charset="0"/>
                </a:rPr>
                <a:t>\fcharset0\fprq2 Arial;}{\f20\</a:t>
              </a:r>
              <a:r>
                <a:rPr lang="en-US" sz="2000" b="1" dirty="0" err="1" smtClean="0">
                  <a:solidFill>
                    <a:srgbClr val="002060"/>
                  </a:solidFill>
                  <a:latin typeface="Courier New" pitchFamily="49" charset="0"/>
                </a:rPr>
                <a:t>fnil</a:t>
              </a:r>
              <a:r>
                <a:rPr lang="en-US" sz="2000" b="1" dirty="0" smtClean="0">
                  <a:solidFill>
                    <a:srgbClr val="002060"/>
                  </a:solidFill>
                  <a:latin typeface="Courier New" pitchFamily="49" charset="0"/>
                </a:rPr>
                <a:t>\fcharset0\fprq2 </a:t>
              </a:r>
              <a:r>
                <a:rPr lang="en-US" sz="2000" b="1" dirty="0" err="1" smtClean="0">
                  <a:solidFill>
                    <a:srgbClr val="002060"/>
                  </a:solidFill>
                  <a:latin typeface="Courier New" pitchFamily="49" charset="0"/>
                </a:rPr>
                <a:t>SLOHelvetica</a:t>
              </a:r>
              <a:r>
                <a:rPr lang="en-US" sz="2000" b="1" dirty="0" smtClean="0">
                  <a:solidFill>
                    <a:srgbClr val="002060"/>
                  </a:solidFill>
                  <a:latin typeface="Courier New" pitchFamily="49" charset="0"/>
                </a:rPr>
                <a:t>;}}</a:t>
              </a:r>
            </a:p>
            <a:p>
              <a:r>
                <a:rPr lang="en-US" sz="2000" b="1" dirty="0" smtClean="0">
                  <a:solidFill>
                    <a:srgbClr val="002060"/>
                  </a:solidFill>
                  <a:latin typeface="Courier New" pitchFamily="49" charset="0"/>
                </a:rPr>
                <a:t>{\</a:t>
              </a:r>
              <a:r>
                <a:rPr lang="en-US" sz="2000" b="1" dirty="0" err="1" smtClean="0">
                  <a:solidFill>
                    <a:srgbClr val="002060"/>
                  </a:solidFill>
                  <a:latin typeface="Courier New" pitchFamily="49" charset="0"/>
                </a:rPr>
                <a:t>colortbl</a:t>
              </a:r>
              <a:r>
                <a:rPr lang="en-US" sz="2000" b="1" dirty="0" smtClean="0">
                  <a:solidFill>
                    <a:srgbClr val="002060"/>
                  </a:solidFill>
                  <a:latin typeface="Courier New" pitchFamily="49" charset="0"/>
                </a:rPr>
                <a:t>;\red0\green0\blue0;\red0\green0\blue255; </a:t>
              </a:r>
            </a:p>
            <a:p>
              <a:pPr>
                <a:spcBef>
                  <a:spcPts val="500"/>
                </a:spcBef>
                <a:spcAft>
                  <a:spcPts val="500"/>
                </a:spcAft>
              </a:pPr>
              <a:r>
                <a:rPr lang="en-US" sz="2000" b="1" dirty="0" smtClean="0">
                  <a:solidFill>
                    <a:srgbClr val="002060"/>
                  </a:solidFill>
                </a:rPr>
                <a:t>... </a:t>
              </a:r>
              <a:r>
                <a:rPr lang="en-US" sz="2000" b="1" dirty="0" err="1">
                  <a:solidFill>
                    <a:srgbClr val="002060"/>
                  </a:solidFill>
                </a:rPr>
                <a:t>sledi</a:t>
              </a:r>
              <a:r>
                <a:rPr lang="en-US" sz="2000" b="1" dirty="0">
                  <a:solidFill>
                    <a:srgbClr val="002060"/>
                  </a:solidFill>
                </a:rPr>
                <a:t> </a:t>
              </a:r>
              <a:r>
                <a:rPr lang="en-US" sz="2000" b="1" dirty="0" err="1">
                  <a:solidFill>
                    <a:srgbClr val="002060"/>
                  </a:solidFill>
                </a:rPr>
                <a:t>še</a:t>
              </a:r>
              <a:r>
                <a:rPr lang="en-US" sz="2000" b="1" dirty="0">
                  <a:solidFill>
                    <a:srgbClr val="002060"/>
                  </a:solidFill>
                </a:rPr>
                <a:t> </a:t>
              </a:r>
              <a:r>
                <a:rPr lang="en-US" sz="2000" b="1" dirty="0" err="1">
                  <a:solidFill>
                    <a:srgbClr val="002060"/>
                  </a:solidFill>
                </a:rPr>
                <a:t>nekaj</a:t>
              </a:r>
              <a:r>
                <a:rPr lang="en-US" sz="2000" b="1" dirty="0">
                  <a:solidFill>
                    <a:srgbClr val="002060"/>
                  </a:solidFill>
                </a:rPr>
                <a:t> </a:t>
              </a:r>
              <a:r>
                <a:rPr lang="en-US" sz="2000" b="1" dirty="0" err="1">
                  <a:solidFill>
                    <a:srgbClr val="002060"/>
                  </a:solidFill>
                </a:rPr>
                <a:t>deset</a:t>
              </a:r>
              <a:r>
                <a:rPr lang="en-US" sz="2000" b="1" dirty="0">
                  <a:solidFill>
                    <a:srgbClr val="002060"/>
                  </a:solidFill>
                </a:rPr>
                <a:t> </a:t>
              </a:r>
              <a:r>
                <a:rPr lang="en-US" sz="2000" b="1" dirty="0" err="1">
                  <a:solidFill>
                    <a:srgbClr val="002060"/>
                  </a:solidFill>
                </a:rPr>
                <a:t>vrstic</a:t>
              </a:r>
              <a:r>
                <a:rPr lang="en-US" sz="2000" b="1" dirty="0">
                  <a:solidFill>
                    <a:srgbClr val="002060"/>
                  </a:solidFill>
                </a:rPr>
                <a:t> </a:t>
              </a:r>
              <a:r>
                <a:rPr lang="en-US" sz="2000" b="1" dirty="0" err="1">
                  <a:solidFill>
                    <a:srgbClr val="002060"/>
                  </a:solidFill>
                </a:rPr>
                <a:t>splošnega</a:t>
              </a:r>
              <a:r>
                <a:rPr lang="en-US" sz="2000" b="1" dirty="0">
                  <a:solidFill>
                    <a:srgbClr val="002060"/>
                  </a:solidFill>
                </a:rPr>
                <a:t> </a:t>
              </a:r>
              <a:r>
                <a:rPr lang="en-US" sz="2000" b="1" dirty="0" err="1">
                  <a:solidFill>
                    <a:srgbClr val="002060"/>
                  </a:solidFill>
                </a:rPr>
                <a:t>opisa</a:t>
              </a:r>
              <a:r>
                <a:rPr lang="en-US" sz="2000" b="1" dirty="0">
                  <a:solidFill>
                    <a:srgbClr val="002060"/>
                  </a:solidFill>
                </a:rPr>
                <a:t> </a:t>
              </a:r>
              <a:r>
                <a:rPr lang="en-US" sz="2000" b="1" dirty="0" err="1">
                  <a:solidFill>
                    <a:srgbClr val="002060"/>
                  </a:solidFill>
                </a:rPr>
                <a:t>tipov</a:t>
              </a:r>
              <a:r>
                <a:rPr lang="en-US" sz="2000" b="1" dirty="0">
                  <a:solidFill>
                    <a:srgbClr val="002060"/>
                  </a:solidFill>
                </a:rPr>
                <a:t> </a:t>
              </a:r>
              <a:r>
                <a:rPr lang="en-US" sz="2000" b="1" dirty="0" err="1">
                  <a:solidFill>
                    <a:srgbClr val="002060"/>
                  </a:solidFill>
                </a:rPr>
                <a:t>pisav</a:t>
              </a:r>
              <a:r>
                <a:rPr lang="en-US" sz="2000" b="1" dirty="0">
                  <a:solidFill>
                    <a:srgbClr val="002060"/>
                  </a:solidFill>
                </a:rPr>
                <a:t>, </a:t>
              </a:r>
              <a:r>
                <a:rPr lang="en-US" sz="2000" b="1" dirty="0" err="1">
                  <a:solidFill>
                    <a:srgbClr val="002060"/>
                  </a:solidFill>
                </a:rPr>
                <a:t>zamikov</a:t>
              </a:r>
              <a:r>
                <a:rPr lang="en-US" sz="2000" b="1" dirty="0">
                  <a:solidFill>
                    <a:srgbClr val="002060"/>
                  </a:solidFill>
                </a:rPr>
                <a:t>...</a:t>
              </a:r>
            </a:p>
            <a:p>
              <a:r>
                <a:rPr lang="en-US" sz="2000" b="1" dirty="0">
                  <a:solidFill>
                    <a:srgbClr val="002060"/>
                  </a:solidFill>
                  <a:latin typeface="Courier New" pitchFamily="49" charset="0"/>
                </a:rPr>
                <a:t>\</a:t>
              </a:r>
              <a:r>
                <a:rPr lang="en-US" sz="2000" b="1" dirty="0" err="1">
                  <a:solidFill>
                    <a:srgbClr val="002060"/>
                  </a:solidFill>
                  <a:latin typeface="Courier New" pitchFamily="49" charset="0"/>
                </a:rPr>
                <a:t>pard</a:t>
              </a:r>
              <a:r>
                <a:rPr lang="en-US" sz="2000" b="1" dirty="0">
                  <a:solidFill>
                    <a:srgbClr val="002060"/>
                  </a:solidFill>
                  <a:latin typeface="Courier New" pitchFamily="49" charset="0"/>
                </a:rPr>
                <a:t>\plain \</a:t>
              </a:r>
              <a:r>
                <a:rPr lang="en-US" sz="2000" b="1" dirty="0" err="1">
                  <a:solidFill>
                    <a:srgbClr val="002060"/>
                  </a:solidFill>
                  <a:latin typeface="Courier New" pitchFamily="49" charset="0"/>
                </a:rPr>
                <a:t>qr</a:t>
              </a:r>
              <a:r>
                <a:rPr lang="en-US" sz="2000" b="1" dirty="0">
                  <a:solidFill>
                    <a:srgbClr val="002060"/>
                  </a:solidFill>
                  <a:latin typeface="Courier New" pitchFamily="49" charset="0"/>
                </a:rPr>
                <a:t>\sb40\sa40\tx357 \f20\fs20\lang2057 </a:t>
              </a:r>
            </a:p>
            <a:p>
              <a:r>
                <a:rPr lang="en-US" sz="2000" b="1" dirty="0">
                  <a:solidFill>
                    <a:srgbClr val="002060"/>
                  </a:solidFill>
                  <a:latin typeface="Courier New" pitchFamily="49" charset="0"/>
                </a:rPr>
                <a:t>{\fs18 Bib: </a:t>
              </a:r>
              <a:r>
                <a:rPr lang="en-US" sz="2000" b="1" dirty="0" err="1">
                  <a:solidFill>
                    <a:srgbClr val="002060"/>
                  </a:solidFill>
                  <a:latin typeface="Courier New" pitchFamily="49" charset="0"/>
                </a:rPr>
                <a:t>Računalniško</a:t>
              </a:r>
              <a:r>
                <a:rPr lang="en-US" sz="2000" b="1" dirty="0">
                  <a:solidFill>
                    <a:srgbClr val="002060"/>
                  </a:solidFill>
                  <a:latin typeface="Courier New" pitchFamily="49" charset="0"/>
                </a:rPr>
                <a:t> </a:t>
              </a:r>
              <a:r>
                <a:rPr lang="en-US" sz="2000" b="1" dirty="0" err="1">
                  <a:solidFill>
                    <a:srgbClr val="002060"/>
                  </a:solidFill>
                  <a:latin typeface="Courier New" pitchFamily="49" charset="0"/>
                </a:rPr>
                <a:t>komuniciranje</a:t>
              </a:r>
              <a:r>
                <a:rPr lang="en-US" sz="2000" b="1" dirty="0">
                  <a:solidFill>
                    <a:srgbClr val="002060"/>
                  </a:solidFill>
                  <a:latin typeface="Courier New" pitchFamily="49" charset="0"/>
                </a:rPr>
                <a:t>, </a:t>
              </a:r>
              <a:r>
                <a:rPr lang="en-US" sz="2000" b="1" dirty="0" err="1">
                  <a:solidFill>
                    <a:srgbClr val="002060"/>
                  </a:solidFill>
                  <a:latin typeface="Courier New" pitchFamily="49" charset="0"/>
                </a:rPr>
                <a:t>Informatika</a:t>
              </a:r>
              <a:r>
                <a:rPr lang="en-US" sz="2000" b="1" dirty="0">
                  <a:solidFill>
                    <a:srgbClr val="002060"/>
                  </a:solidFill>
                  <a:latin typeface="Courier New" pitchFamily="49" charset="0"/>
                </a:rPr>
                <a:t> 2} </a:t>
              </a:r>
            </a:p>
            <a:p>
              <a:r>
                <a:rPr lang="en-US" sz="2000" b="1" dirty="0">
                  <a:solidFill>
                    <a:srgbClr val="002060"/>
                  </a:solidFill>
                  <a:latin typeface="Courier New" pitchFamily="49" charset="0"/>
                </a:rPr>
                <a:t>\par \</a:t>
              </a:r>
              <a:r>
                <a:rPr lang="en-US" sz="2000" b="1" dirty="0" err="1">
                  <a:solidFill>
                    <a:srgbClr val="002060"/>
                  </a:solidFill>
                  <a:latin typeface="Courier New" pitchFamily="49" charset="0"/>
                </a:rPr>
                <a:t>pard</a:t>
              </a:r>
              <a:r>
                <a:rPr lang="en-US" sz="2000" b="1" dirty="0">
                  <a:solidFill>
                    <a:srgbClr val="002060"/>
                  </a:solidFill>
                  <a:latin typeface="Courier New" pitchFamily="49" charset="0"/>
                </a:rPr>
                <a:t>\plain \s18\sb40\sa40\tx357 b\f20\fs30\lang2057 {\</a:t>
              </a:r>
              <a:r>
                <a:rPr lang="en-US" sz="2000" b="1" dirty="0" err="1">
                  <a:solidFill>
                    <a:srgbClr val="002060"/>
                  </a:solidFill>
                  <a:latin typeface="Courier New" pitchFamily="49" charset="0"/>
                </a:rPr>
                <a:t>i</a:t>
              </a:r>
              <a:r>
                <a:rPr lang="en-US" sz="2000" b="1" dirty="0">
                  <a:solidFill>
                    <a:srgbClr val="002060"/>
                  </a:solidFill>
                  <a:latin typeface="Courier New" pitchFamily="49" charset="0"/>
                </a:rPr>
                <a:t>\fs32 </a:t>
              </a:r>
              <a:r>
                <a:rPr lang="en-US" sz="2000" b="1" dirty="0" err="1">
                  <a:solidFill>
                    <a:srgbClr val="002060"/>
                  </a:solidFill>
                  <a:latin typeface="Courier New" pitchFamily="49" charset="0"/>
                </a:rPr>
                <a:t>Predavanje</a:t>
              </a:r>
              <a:r>
                <a:rPr lang="en-US" sz="2000" b="1" dirty="0">
                  <a:solidFill>
                    <a:srgbClr val="002060"/>
                  </a:solidFill>
                  <a:latin typeface="Courier New" pitchFamily="49" charset="0"/>
                </a:rPr>
                <a:t>: </a:t>
              </a:r>
              <a:r>
                <a:rPr lang="en-US" sz="2000" b="1" dirty="0" err="1">
                  <a:solidFill>
                    <a:srgbClr val="002060"/>
                  </a:solidFill>
                  <a:latin typeface="Courier New" pitchFamily="49" charset="0"/>
                </a:rPr>
                <a:t>Standardi</a:t>
              </a:r>
              <a:r>
                <a:rPr lang="en-US" sz="2000" b="1" dirty="0">
                  <a:solidFill>
                    <a:srgbClr val="002060"/>
                  </a:solidFill>
                  <a:latin typeface="Courier New" pitchFamily="49" charset="0"/>
                </a:rPr>
                <a:t> </a:t>
              </a:r>
              <a:r>
                <a:rPr lang="en-US" sz="2000" b="1" dirty="0" err="1">
                  <a:solidFill>
                    <a:srgbClr val="002060"/>
                  </a:solidFill>
                  <a:latin typeface="Courier New" pitchFamily="49" charset="0"/>
                </a:rPr>
                <a:t>za</a:t>
              </a:r>
              <a:r>
                <a:rPr lang="en-US" sz="2000" b="1" dirty="0">
                  <a:solidFill>
                    <a:srgbClr val="002060"/>
                  </a:solidFill>
                  <a:latin typeface="Courier New" pitchFamily="49" charset="0"/>
                </a:rPr>
                <a:t> </a:t>
              </a:r>
              <a:r>
                <a:rPr lang="en-US" sz="2000" b="1" dirty="0" err="1">
                  <a:solidFill>
                    <a:srgbClr val="002060"/>
                  </a:solidFill>
                  <a:latin typeface="Courier New" pitchFamily="49" charset="0"/>
                </a:rPr>
                <a:t>označevanje</a:t>
              </a:r>
              <a:r>
                <a:rPr lang="en-US" sz="2000" b="1" dirty="0">
                  <a:solidFill>
                    <a:srgbClr val="002060"/>
                  </a:solidFill>
                  <a:latin typeface="Courier New" pitchFamily="49" charset="0"/>
                </a:rPr>
                <a:t> </a:t>
              </a:r>
              <a:r>
                <a:rPr lang="en-US" sz="2000" b="1" dirty="0" err="1">
                  <a:solidFill>
                    <a:srgbClr val="002060"/>
                  </a:solidFill>
                  <a:latin typeface="Courier New" pitchFamily="49" charset="0"/>
                </a:rPr>
                <a:t>dokumentov</a:t>
              </a:r>
              <a:r>
                <a:rPr lang="en-US" sz="2000" b="1" dirty="0">
                  <a:solidFill>
                    <a:srgbClr val="002060"/>
                  </a:solidFill>
                  <a:latin typeface="Courier New" pitchFamily="49" charset="0"/>
                </a:rPr>
                <a:t> </a:t>
              </a:r>
            </a:p>
            <a:p>
              <a:r>
                <a:rPr lang="en-US" sz="2000" b="1" dirty="0">
                  <a:solidFill>
                    <a:srgbClr val="002060"/>
                  </a:solidFill>
                  <a:latin typeface="Courier New" pitchFamily="49" charset="0"/>
                </a:rPr>
                <a:t>\par }\</a:t>
              </a:r>
              <a:r>
                <a:rPr lang="en-US" sz="2000" b="1" dirty="0" err="1">
                  <a:solidFill>
                    <a:srgbClr val="002060"/>
                  </a:solidFill>
                  <a:latin typeface="Courier New" pitchFamily="49" charset="0"/>
                </a:rPr>
                <a:t>pard</a:t>
              </a:r>
              <a:r>
                <a:rPr lang="en-US" sz="2000" b="1" dirty="0">
                  <a:solidFill>
                    <a:srgbClr val="002060"/>
                  </a:solidFill>
                  <a:latin typeface="Courier New" pitchFamily="49" charset="0"/>
                </a:rPr>
                <a:t>\plain \s1\fi-360\li360\sb240\sa40\tx357 \b\f20\fs28\lang2057</a:t>
              </a:r>
            </a:p>
            <a:p>
              <a:r>
                <a:rPr lang="en-US" sz="2000" b="1" dirty="0">
                  <a:solidFill>
                    <a:srgbClr val="002060"/>
                  </a:solidFill>
                  <a:latin typeface="Courier New" pitchFamily="49" charset="0"/>
                </a:rPr>
                <a:t>1.\tab </a:t>
              </a:r>
              <a:r>
                <a:rPr lang="en-US" sz="2000" b="1" dirty="0" err="1">
                  <a:solidFill>
                    <a:srgbClr val="002060"/>
                  </a:solidFill>
                  <a:latin typeface="Courier New" pitchFamily="49" charset="0"/>
                </a:rPr>
                <a:t>Razlogi</a:t>
              </a:r>
              <a:r>
                <a:rPr lang="en-US" sz="2000" b="1" dirty="0">
                  <a:solidFill>
                    <a:srgbClr val="002060"/>
                  </a:solidFill>
                  <a:latin typeface="Courier New" pitchFamily="49" charset="0"/>
                </a:rPr>
                <a:t> </a:t>
              </a:r>
              <a:r>
                <a:rPr lang="en-US" sz="2000" b="1" dirty="0" err="1">
                  <a:solidFill>
                    <a:srgbClr val="002060"/>
                  </a:solidFill>
                  <a:latin typeface="Courier New" pitchFamily="49" charset="0"/>
                </a:rPr>
                <a:t>za</a:t>
              </a:r>
              <a:r>
                <a:rPr lang="en-US" sz="2000" b="1" dirty="0">
                  <a:solidFill>
                    <a:srgbClr val="002060"/>
                  </a:solidFill>
                  <a:latin typeface="Courier New" pitchFamily="49" charset="0"/>
                </a:rPr>
                <a:t> </a:t>
              </a:r>
              <a:r>
                <a:rPr lang="en-US" sz="2000" b="1" dirty="0" err="1">
                  <a:solidFill>
                    <a:srgbClr val="002060"/>
                  </a:solidFill>
                  <a:latin typeface="Courier New" pitchFamily="49" charset="0"/>
                </a:rPr>
                <a:t>standardizacijo</a:t>
              </a:r>
              <a:r>
                <a:rPr lang="en-US" sz="2000" b="1" dirty="0">
                  <a:solidFill>
                    <a:srgbClr val="002060"/>
                  </a:solidFill>
                  <a:latin typeface="Courier New" pitchFamily="49" charset="0"/>
                </a:rPr>
                <a:t> </a:t>
              </a:r>
              <a:r>
                <a:rPr lang="en-US" sz="2000" b="1" dirty="0" err="1">
                  <a:solidFill>
                    <a:srgbClr val="002060"/>
                  </a:solidFill>
                  <a:latin typeface="Courier New" pitchFamily="49" charset="0"/>
                </a:rPr>
                <a:t>označevanja</a:t>
              </a:r>
              <a:r>
                <a:rPr lang="en-US" sz="2000" b="1" dirty="0">
                  <a:solidFill>
                    <a:srgbClr val="002060"/>
                  </a:solidFill>
                  <a:latin typeface="Courier New" pitchFamily="49" charset="0"/>
                </a:rPr>
                <a:t> </a:t>
              </a:r>
              <a:r>
                <a:rPr lang="en-US" sz="2000" b="1" dirty="0" err="1">
                  <a:solidFill>
                    <a:srgbClr val="002060"/>
                  </a:solidFill>
                  <a:latin typeface="Courier New" pitchFamily="49" charset="0"/>
                </a:rPr>
                <a:t>informacij</a:t>
              </a:r>
              <a:r>
                <a:rPr lang="en-US" sz="2000" b="1" dirty="0">
                  <a:solidFill>
                    <a:srgbClr val="002060"/>
                  </a:solidFill>
                  <a:latin typeface="Courier New" pitchFamily="49" charset="0"/>
                </a:rPr>
                <a:t> </a:t>
              </a:r>
            </a:p>
            <a:p>
              <a:pPr>
                <a:spcBef>
                  <a:spcPct val="50000"/>
                </a:spcBef>
              </a:pPr>
              <a:endParaRPr lang="en-US" dirty="0">
                <a:solidFill>
                  <a:srgbClr val="002060"/>
                </a:solidFill>
              </a:endParaRPr>
            </a:p>
          </p:txBody>
        </p:sp>
        <p:sp>
          <p:nvSpPr>
            <p:cNvPr id="28677" name="Oval 5"/>
            <p:cNvSpPr>
              <a:spLocks noChangeArrowheads="1"/>
            </p:cNvSpPr>
            <p:nvPr/>
          </p:nvSpPr>
          <p:spPr bwMode="auto">
            <a:xfrm>
              <a:off x="228600" y="1611868"/>
              <a:ext cx="8458200" cy="1295400"/>
            </a:xfrm>
            <a:prstGeom prst="ellipse">
              <a:avLst/>
            </a:prstGeom>
            <a:noFill/>
            <a:ln w="1905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GB">
                <a:solidFill>
                  <a:srgbClr val="002060"/>
                </a:solidFill>
              </a:endParaRPr>
            </a:p>
          </p:txBody>
        </p:sp>
        <p:sp>
          <p:nvSpPr>
            <p:cNvPr id="28678" name="Oval 6"/>
            <p:cNvSpPr>
              <a:spLocks noChangeArrowheads="1"/>
            </p:cNvSpPr>
            <p:nvPr/>
          </p:nvSpPr>
          <p:spPr bwMode="auto">
            <a:xfrm>
              <a:off x="228600" y="3212068"/>
              <a:ext cx="8305800" cy="1752600"/>
            </a:xfrm>
            <a:prstGeom prst="ellipse">
              <a:avLst/>
            </a:prstGeom>
            <a:noFill/>
            <a:ln w="1905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>
                <a:solidFill>
                  <a:srgbClr val="002060"/>
                </a:solidFill>
              </a:endParaRPr>
            </a:p>
          </p:txBody>
        </p:sp>
        <p:sp>
          <p:nvSpPr>
            <p:cNvPr id="28679" name="Line 7"/>
            <p:cNvSpPr>
              <a:spLocks noChangeShapeType="1"/>
            </p:cNvSpPr>
            <p:nvPr/>
          </p:nvSpPr>
          <p:spPr bwMode="auto">
            <a:xfrm>
              <a:off x="762000" y="2526268"/>
              <a:ext cx="533400" cy="3124200"/>
            </a:xfrm>
            <a:prstGeom prst="line">
              <a:avLst/>
            </a:prstGeom>
            <a:noFill/>
            <a:ln w="1905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>
                <a:solidFill>
                  <a:srgbClr val="002060"/>
                </a:solidFill>
              </a:endParaRPr>
            </a:p>
          </p:txBody>
        </p:sp>
        <p:sp>
          <p:nvSpPr>
            <p:cNvPr id="28680" name="Line 8"/>
            <p:cNvSpPr>
              <a:spLocks noChangeShapeType="1"/>
            </p:cNvSpPr>
            <p:nvPr/>
          </p:nvSpPr>
          <p:spPr bwMode="auto">
            <a:xfrm flipH="1">
              <a:off x="6629400" y="4583668"/>
              <a:ext cx="1295400" cy="1066800"/>
            </a:xfrm>
            <a:prstGeom prst="line">
              <a:avLst/>
            </a:prstGeom>
            <a:noFill/>
            <a:ln w="1905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l-SI">
                <a:solidFill>
                  <a:srgbClr val="002060"/>
                </a:solidFill>
              </a:endParaRPr>
            </a:p>
          </p:txBody>
        </p:sp>
        <p:sp>
          <p:nvSpPr>
            <p:cNvPr id="28681" name="Text Box 9"/>
            <p:cNvSpPr txBox="1">
              <a:spLocks noChangeArrowheads="1"/>
            </p:cNvSpPr>
            <p:nvPr/>
          </p:nvSpPr>
          <p:spPr bwMode="auto">
            <a:xfrm>
              <a:off x="609600" y="5650468"/>
              <a:ext cx="3159839" cy="369332"/>
            </a:xfrm>
            <a:prstGeom prst="rect">
              <a:avLst/>
            </a:prstGeom>
            <a:noFill/>
            <a:ln w="9525">
              <a:solidFill>
                <a:srgbClr val="C00000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2060"/>
                  </a:solidFill>
                </a:rPr>
                <a:t>oznake za tipe in barve pisav</a:t>
              </a:r>
            </a:p>
          </p:txBody>
        </p:sp>
        <p:sp>
          <p:nvSpPr>
            <p:cNvPr id="28682" name="Text Box 10"/>
            <p:cNvSpPr txBox="1">
              <a:spLocks noChangeArrowheads="1"/>
            </p:cNvSpPr>
            <p:nvPr/>
          </p:nvSpPr>
          <p:spPr bwMode="auto">
            <a:xfrm>
              <a:off x="4572000" y="5650468"/>
              <a:ext cx="3506088" cy="369332"/>
            </a:xfrm>
            <a:prstGeom prst="rect">
              <a:avLst/>
            </a:prstGeom>
            <a:noFill/>
            <a:ln w="9525">
              <a:solidFill>
                <a:srgbClr val="C00000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2060"/>
                  </a:solidFill>
                </a:rPr>
                <a:t>oznake za pozicioniraje besedila</a:t>
              </a:r>
            </a:p>
          </p:txBody>
        </p:sp>
      </p:grpSp>
      <p:sp>
        <p:nvSpPr>
          <p:cNvPr id="11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Označevalni jeziki 1</a:t>
            </a:r>
            <a:endParaRPr lang="sl-SI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Postscript in PDF</a:t>
            </a: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09800"/>
            <a:ext cx="8763000" cy="4191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Postscript (Adobe):</a:t>
            </a:r>
          </a:p>
          <a:p>
            <a:pPr lvl="1"/>
            <a:r>
              <a:rPr lang="en-US" dirty="0" err="1" smtClean="0"/>
              <a:t>označevalni</a:t>
            </a:r>
            <a:r>
              <a:rPr lang="en-US" dirty="0" smtClean="0"/>
              <a:t> </a:t>
            </a:r>
            <a:r>
              <a:rPr lang="en-US" dirty="0" err="1" smtClean="0"/>
              <a:t>jezik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krmiljenje</a:t>
            </a:r>
            <a:r>
              <a:rPr lang="en-US" dirty="0" smtClean="0"/>
              <a:t> </a:t>
            </a:r>
            <a:r>
              <a:rPr lang="en-US" dirty="0" err="1" smtClean="0"/>
              <a:t>laserskih</a:t>
            </a:r>
            <a:r>
              <a:rPr lang="en-US" dirty="0" smtClean="0"/>
              <a:t> </a:t>
            </a:r>
            <a:r>
              <a:rPr lang="en-US" dirty="0" err="1" smtClean="0"/>
              <a:t>tiskalnikov</a:t>
            </a:r>
            <a:r>
              <a:rPr lang="en-US" dirty="0" smtClean="0"/>
              <a:t>,</a:t>
            </a:r>
          </a:p>
          <a:p>
            <a:pPr lvl="1"/>
            <a:r>
              <a:rPr lang="en-US" dirty="0" err="1" smtClean="0"/>
              <a:t>označuje</a:t>
            </a:r>
            <a:r>
              <a:rPr lang="en-US" dirty="0" smtClean="0"/>
              <a:t> </a:t>
            </a:r>
            <a:r>
              <a:rPr lang="en-US" dirty="0" err="1" smtClean="0"/>
              <a:t>izključno</a:t>
            </a:r>
            <a:r>
              <a:rPr lang="en-US" dirty="0" smtClean="0"/>
              <a:t> </a:t>
            </a:r>
            <a:r>
              <a:rPr lang="en-US" dirty="0" err="1" smtClean="0"/>
              <a:t>videz</a:t>
            </a:r>
            <a:r>
              <a:rPr lang="en-US" dirty="0" smtClean="0"/>
              <a:t> </a:t>
            </a:r>
            <a:r>
              <a:rPr lang="en-US" dirty="0" err="1" smtClean="0"/>
              <a:t>dokumenta</a:t>
            </a:r>
            <a:r>
              <a:rPr lang="en-US" dirty="0" smtClean="0"/>
              <a:t>,</a:t>
            </a:r>
          </a:p>
          <a:p>
            <a:pPr lvl="1"/>
            <a:r>
              <a:rPr lang="en-US" dirty="0" err="1" smtClean="0"/>
              <a:t>razume</a:t>
            </a:r>
            <a:r>
              <a:rPr lang="en-US" dirty="0" smtClean="0"/>
              <a:t> </a:t>
            </a:r>
            <a:r>
              <a:rPr lang="en-US" dirty="0" err="1" smtClean="0"/>
              <a:t>tudi</a:t>
            </a:r>
            <a:r>
              <a:rPr lang="en-US" dirty="0" smtClean="0"/>
              <a:t> </a:t>
            </a:r>
            <a:r>
              <a:rPr lang="en-US" dirty="0" err="1" smtClean="0"/>
              <a:t>zapis</a:t>
            </a:r>
            <a:r>
              <a:rPr lang="en-US" dirty="0" smtClean="0"/>
              <a:t> </a:t>
            </a:r>
            <a:r>
              <a:rPr lang="en-US" dirty="0" err="1" smtClean="0"/>
              <a:t>slik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Označevalni jeziki 1</a:t>
            </a:r>
            <a:endParaRPr lang="sl-SI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Postscript in PDF</a:t>
            </a: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7630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PDF (Portable Document Format (Adobe)):</a:t>
            </a:r>
          </a:p>
          <a:p>
            <a:pPr lvl="1"/>
            <a:r>
              <a:rPr lang="en-US" dirty="0" err="1" smtClean="0"/>
              <a:t>označevalni</a:t>
            </a:r>
            <a:r>
              <a:rPr lang="en-US" dirty="0" smtClean="0"/>
              <a:t> </a:t>
            </a:r>
            <a:r>
              <a:rPr lang="en-US" dirty="0" err="1" smtClean="0"/>
              <a:t>jezik</a:t>
            </a:r>
            <a:r>
              <a:rPr lang="en-US" dirty="0" smtClean="0"/>
              <a:t>,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omogoča</a:t>
            </a:r>
            <a:r>
              <a:rPr lang="en-US" dirty="0" smtClean="0"/>
              <a:t> </a:t>
            </a:r>
            <a:r>
              <a:rPr lang="en-US" dirty="0" err="1" smtClean="0"/>
              <a:t>prikaz</a:t>
            </a:r>
            <a:r>
              <a:rPr lang="en-US" dirty="0" smtClean="0"/>
              <a:t> </a:t>
            </a:r>
            <a:r>
              <a:rPr lang="en-US" dirty="0" err="1" smtClean="0"/>
              <a:t>originalnega</a:t>
            </a:r>
            <a:r>
              <a:rPr lang="en-US" dirty="0" smtClean="0"/>
              <a:t> </a:t>
            </a:r>
            <a:r>
              <a:rPr lang="en-US" dirty="0" err="1" smtClean="0"/>
              <a:t>videza</a:t>
            </a:r>
            <a:r>
              <a:rPr lang="en-US" dirty="0" smtClean="0"/>
              <a:t> </a:t>
            </a:r>
            <a:r>
              <a:rPr lang="en-US" dirty="0" err="1" smtClean="0"/>
              <a:t>dokumenta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WWW in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papirju</a:t>
            </a:r>
            <a:r>
              <a:rPr lang="en-US" dirty="0" smtClean="0"/>
              <a:t>,</a:t>
            </a:r>
          </a:p>
          <a:p>
            <a:pPr lvl="1"/>
            <a:r>
              <a:rPr lang="en-US" dirty="0" err="1" smtClean="0"/>
              <a:t>poenostavljena</a:t>
            </a:r>
            <a:r>
              <a:rPr lang="en-US" dirty="0" smtClean="0"/>
              <a:t> in </a:t>
            </a:r>
            <a:r>
              <a:rPr lang="en-US" dirty="0" err="1" smtClean="0"/>
              <a:t>dopolnjena</a:t>
            </a:r>
            <a:r>
              <a:rPr lang="en-US" dirty="0" smtClean="0"/>
              <a:t> </a:t>
            </a:r>
            <a:r>
              <a:rPr lang="en-US" dirty="0" err="1" smtClean="0"/>
              <a:t>različica</a:t>
            </a:r>
            <a:r>
              <a:rPr lang="en-US" dirty="0" smtClean="0"/>
              <a:t> </a:t>
            </a:r>
            <a:r>
              <a:rPr lang="en-US" dirty="0" err="1" smtClean="0"/>
              <a:t>Postscripta</a:t>
            </a:r>
            <a:r>
              <a:rPr lang="en-US" dirty="0" smtClean="0"/>
              <a:t>,</a:t>
            </a:r>
          </a:p>
          <a:p>
            <a:pPr lvl="1"/>
            <a:r>
              <a:rPr lang="en-US" dirty="0" err="1" smtClean="0"/>
              <a:t>omogoča</a:t>
            </a:r>
            <a:r>
              <a:rPr lang="en-US" dirty="0" smtClean="0"/>
              <a:t> </a:t>
            </a:r>
            <a:r>
              <a:rPr lang="en-US" dirty="0" err="1" smtClean="0"/>
              <a:t>prikazovanje</a:t>
            </a:r>
            <a:r>
              <a:rPr lang="en-US" dirty="0" smtClean="0"/>
              <a:t> </a:t>
            </a:r>
            <a:r>
              <a:rPr lang="en-US" dirty="0" err="1" smtClean="0"/>
              <a:t>člankov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strokovnih</a:t>
            </a:r>
            <a:r>
              <a:rPr lang="en-US" dirty="0" smtClean="0"/>
              <a:t> </a:t>
            </a:r>
            <a:r>
              <a:rPr lang="en-US" dirty="0" err="1" smtClean="0"/>
              <a:t>revij</a:t>
            </a:r>
            <a:r>
              <a:rPr lang="en-US" dirty="0" smtClean="0"/>
              <a:t> v </a:t>
            </a:r>
            <a:r>
              <a:rPr lang="en-US" dirty="0" err="1" smtClean="0"/>
              <a:t>natančno</a:t>
            </a:r>
            <a:r>
              <a:rPr lang="en-US" dirty="0" smtClean="0"/>
              <a:t> </a:t>
            </a:r>
            <a:r>
              <a:rPr lang="en-US" dirty="0" err="1" smtClean="0"/>
              <a:t>taki</a:t>
            </a:r>
            <a:r>
              <a:rPr lang="en-US" dirty="0" smtClean="0"/>
              <a:t> </a:t>
            </a:r>
            <a:r>
              <a:rPr lang="en-US" dirty="0" err="1" smtClean="0"/>
              <a:t>obliki</a:t>
            </a:r>
            <a:r>
              <a:rPr lang="en-US" dirty="0" smtClean="0"/>
              <a:t>, </a:t>
            </a:r>
            <a:r>
              <a:rPr lang="en-US" dirty="0" err="1" smtClean="0"/>
              <a:t>kot</a:t>
            </a:r>
            <a:r>
              <a:rPr lang="en-US" dirty="0" smtClean="0"/>
              <a:t> </a:t>
            </a:r>
            <a:r>
              <a:rPr lang="en-US" dirty="0" err="1" smtClean="0"/>
              <a:t>jo</a:t>
            </a:r>
            <a:r>
              <a:rPr lang="en-US" dirty="0" smtClean="0"/>
              <a:t> </a:t>
            </a:r>
            <a:r>
              <a:rPr lang="en-US" dirty="0" err="1" smtClean="0"/>
              <a:t>imajo</a:t>
            </a:r>
            <a:r>
              <a:rPr lang="en-US" dirty="0" smtClean="0"/>
              <a:t> v </a:t>
            </a:r>
            <a:r>
              <a:rPr lang="en-US" dirty="0" err="1" smtClean="0"/>
              <a:t>reviji</a:t>
            </a:r>
            <a:r>
              <a:rPr lang="en-US" dirty="0" smtClean="0"/>
              <a:t>,</a:t>
            </a:r>
          </a:p>
          <a:p>
            <a:pPr lvl="1"/>
            <a:r>
              <a:rPr lang="en-US" dirty="0" err="1" smtClean="0"/>
              <a:t>pretežno</a:t>
            </a:r>
            <a:r>
              <a:rPr lang="en-US" dirty="0" smtClean="0"/>
              <a:t> </a:t>
            </a:r>
            <a:r>
              <a:rPr lang="en-US" dirty="0" err="1" smtClean="0"/>
              <a:t>označuje</a:t>
            </a:r>
            <a:r>
              <a:rPr lang="en-US" dirty="0" smtClean="0"/>
              <a:t> </a:t>
            </a:r>
            <a:r>
              <a:rPr lang="en-US" dirty="0" err="1" smtClean="0"/>
              <a:t>videz</a:t>
            </a:r>
            <a:r>
              <a:rPr lang="en-US" dirty="0" smtClean="0"/>
              <a:t> </a:t>
            </a:r>
            <a:r>
              <a:rPr lang="en-US" dirty="0" err="1" smtClean="0"/>
              <a:t>dokumenta</a:t>
            </a:r>
            <a:r>
              <a:rPr lang="en-US" dirty="0" smtClean="0"/>
              <a:t>, le </a:t>
            </a:r>
            <a:r>
              <a:rPr lang="en-US" dirty="0" err="1" smtClean="0"/>
              <a:t>delno</a:t>
            </a:r>
            <a:r>
              <a:rPr lang="en-US" dirty="0" smtClean="0"/>
              <a:t> </a:t>
            </a:r>
            <a:r>
              <a:rPr lang="en-US" dirty="0" err="1" smtClean="0"/>
              <a:t>tudi</a:t>
            </a:r>
            <a:r>
              <a:rPr lang="en-US" dirty="0" smtClean="0"/>
              <a:t> </a:t>
            </a:r>
            <a:r>
              <a:rPr lang="en-US" dirty="0" err="1" smtClean="0"/>
              <a:t>strukturo</a:t>
            </a:r>
            <a:r>
              <a:rPr lang="en-US" dirty="0" smtClean="0"/>
              <a:t> (</a:t>
            </a:r>
            <a:r>
              <a:rPr lang="en-US" dirty="0" err="1" smtClean="0"/>
              <a:t>hipertekstni</a:t>
            </a:r>
            <a:r>
              <a:rPr lang="en-US" dirty="0" smtClean="0"/>
              <a:t> </a:t>
            </a:r>
            <a:r>
              <a:rPr lang="en-US" dirty="0" err="1" smtClean="0"/>
              <a:t>kazalci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Označevalni jeziki 1</a:t>
            </a:r>
            <a:endParaRPr lang="sl-SI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</a:t>
            </a:r>
            <a:r>
              <a:rPr lang="en-US" smtClean="0">
                <a:sym typeface="Symbol" pitchFamily="18" charset="2"/>
              </a:rPr>
              <a:t>, LaTe</a:t>
            </a:r>
            <a:endParaRPr lang="en-US">
              <a:sym typeface="Symbol" pitchFamily="18" charset="2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763000" cy="4800600"/>
          </a:xfrm>
        </p:spPr>
        <p:txBody>
          <a:bodyPr/>
          <a:lstStyle/>
          <a:p>
            <a:r>
              <a:rPr lang="en-US" dirty="0" err="1" smtClean="0"/>
              <a:t>Označevalni</a:t>
            </a:r>
            <a:r>
              <a:rPr lang="en-US" dirty="0" smtClean="0"/>
              <a:t> </a:t>
            </a:r>
            <a:r>
              <a:rPr lang="en-US" dirty="0" err="1" smtClean="0"/>
              <a:t>jezik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elektronsko</a:t>
            </a:r>
            <a:r>
              <a:rPr lang="en-US" dirty="0" smtClean="0"/>
              <a:t> </a:t>
            </a:r>
            <a:r>
              <a:rPr lang="en-US" dirty="0" err="1" smtClean="0"/>
              <a:t>stavljenje</a:t>
            </a:r>
            <a:r>
              <a:rPr lang="en-US" dirty="0" smtClean="0"/>
              <a:t> </a:t>
            </a:r>
            <a:r>
              <a:rPr lang="en-US" dirty="0" err="1" smtClean="0"/>
              <a:t>besedil</a:t>
            </a:r>
            <a:r>
              <a:rPr lang="en-US" dirty="0" smtClean="0"/>
              <a:t>, </a:t>
            </a:r>
            <a:r>
              <a:rPr lang="en-US" dirty="0" err="1" smtClean="0"/>
              <a:t>predvsem</a:t>
            </a:r>
            <a:r>
              <a:rPr lang="en-US" dirty="0" smtClean="0"/>
              <a:t> </a:t>
            </a:r>
            <a:r>
              <a:rPr lang="en-US" dirty="0" err="1" smtClean="0"/>
              <a:t>takih</a:t>
            </a:r>
            <a:r>
              <a:rPr lang="en-US" dirty="0" smtClean="0"/>
              <a:t>,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vsebujejo</a:t>
            </a:r>
            <a:r>
              <a:rPr lang="en-US" dirty="0" smtClean="0"/>
              <a:t> </a:t>
            </a:r>
            <a:r>
              <a:rPr lang="en-US" dirty="0" err="1" smtClean="0"/>
              <a:t>veliko</a:t>
            </a:r>
            <a:r>
              <a:rPr lang="en-US" dirty="0" smtClean="0"/>
              <a:t> </a:t>
            </a:r>
            <a:r>
              <a:rPr lang="en-US" dirty="0" err="1" smtClean="0"/>
              <a:t>matematičnih</a:t>
            </a:r>
            <a:r>
              <a:rPr lang="en-US" dirty="0" smtClean="0"/>
              <a:t> </a:t>
            </a:r>
            <a:r>
              <a:rPr lang="en-US" dirty="0" err="1" smtClean="0"/>
              <a:t>izrazov</a:t>
            </a:r>
            <a:r>
              <a:rPr lang="en-US" dirty="0" smtClean="0"/>
              <a:t>.</a:t>
            </a:r>
          </a:p>
          <a:p>
            <a:r>
              <a:rPr lang="en-US" dirty="0" smtClean="0"/>
              <a:t>Na </a:t>
            </a:r>
            <a:r>
              <a:rPr lang="en-US" dirty="0" err="1" smtClean="0"/>
              <a:t>začetku</a:t>
            </a:r>
            <a:r>
              <a:rPr lang="en-US" dirty="0" smtClean="0"/>
              <a:t> </a:t>
            </a:r>
            <a:r>
              <a:rPr lang="en-US" dirty="0" err="1" smtClean="0"/>
              <a:t>namenjen</a:t>
            </a:r>
            <a:r>
              <a:rPr lang="en-US" dirty="0" smtClean="0"/>
              <a:t> </a:t>
            </a:r>
            <a:r>
              <a:rPr lang="en-US" dirty="0" err="1" smtClean="0"/>
              <a:t>krmiljenju</a:t>
            </a:r>
            <a:r>
              <a:rPr lang="en-US" dirty="0" smtClean="0"/>
              <a:t> </a:t>
            </a:r>
            <a:r>
              <a:rPr lang="en-US" dirty="0" err="1" smtClean="0"/>
              <a:t>fotostavčnih</a:t>
            </a:r>
            <a:r>
              <a:rPr lang="en-US" dirty="0" smtClean="0"/>
              <a:t> </a:t>
            </a:r>
            <a:r>
              <a:rPr lang="en-US" dirty="0" err="1" smtClean="0"/>
              <a:t>strojev</a:t>
            </a:r>
            <a:r>
              <a:rPr lang="en-US" dirty="0" smtClean="0"/>
              <a:t> Linotype.</a:t>
            </a:r>
          </a:p>
          <a:p>
            <a:r>
              <a:rPr lang="en-US" dirty="0" err="1" smtClean="0"/>
              <a:t>Avtor</a:t>
            </a:r>
            <a:r>
              <a:rPr lang="en-US" dirty="0" smtClean="0"/>
              <a:t> Donald E. Knuth s </a:t>
            </a:r>
            <a:r>
              <a:rPr lang="en-US" dirty="0" err="1" smtClean="0"/>
              <a:t>Stanfordske</a:t>
            </a:r>
            <a:r>
              <a:rPr lang="en-US" dirty="0" smtClean="0"/>
              <a:t> </a:t>
            </a:r>
            <a:r>
              <a:rPr lang="en-US" dirty="0" err="1" smtClean="0"/>
              <a:t>univerze</a:t>
            </a:r>
            <a:r>
              <a:rPr lang="en-US" dirty="0" smtClean="0"/>
              <a:t>, </a:t>
            </a:r>
            <a:r>
              <a:rPr lang="en-US" dirty="0" err="1" smtClean="0"/>
              <a:t>skupaj</a:t>
            </a:r>
            <a:r>
              <a:rPr lang="en-US" dirty="0" smtClean="0"/>
              <a:t> s </a:t>
            </a:r>
            <a:r>
              <a:rPr lang="en-US" dirty="0" err="1" smtClean="0"/>
              <a:t>študenti</a:t>
            </a:r>
            <a:r>
              <a:rPr lang="en-US" dirty="0" smtClean="0"/>
              <a:t> (10 let </a:t>
            </a:r>
            <a:r>
              <a:rPr lang="en-US" dirty="0" err="1" smtClean="0"/>
              <a:t>dela</a:t>
            </a:r>
            <a:r>
              <a:rPr lang="en-US" dirty="0" smtClean="0"/>
              <a:t>).</a:t>
            </a:r>
          </a:p>
          <a:p>
            <a:r>
              <a:rPr lang="en-US" dirty="0" smtClean="0"/>
              <a:t>V </a:t>
            </a:r>
            <a:r>
              <a:rPr lang="en-US" dirty="0" err="1" smtClean="0"/>
              <a:t>uporabi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l. 1970.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Označevalni jeziki 1</a:t>
            </a:r>
            <a:endParaRPr lang="sl-SI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</a:t>
            </a:r>
            <a:r>
              <a:rPr lang="en-US" smtClean="0">
                <a:sym typeface="Symbol" pitchFamily="18" charset="2"/>
              </a:rPr>
              <a:t>, LaTe</a:t>
            </a:r>
            <a:endParaRPr lang="en-US">
              <a:sym typeface="Symbol" pitchFamily="18" charset="2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5029200"/>
          </a:xfrm>
        </p:spPr>
        <p:txBody>
          <a:bodyPr/>
          <a:lstStyle/>
          <a:p>
            <a:r>
              <a:rPr lang="en-US" dirty="0" err="1" smtClean="0"/>
              <a:t>Označevalni</a:t>
            </a:r>
            <a:r>
              <a:rPr lang="en-US" dirty="0" smtClean="0"/>
              <a:t> </a:t>
            </a:r>
            <a:r>
              <a:rPr lang="en-US" dirty="0" err="1" smtClean="0"/>
              <a:t>jezik</a:t>
            </a:r>
            <a:r>
              <a:rPr lang="en-US" dirty="0" smtClean="0"/>
              <a:t>,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definira</a:t>
            </a:r>
            <a:r>
              <a:rPr lang="en-US" dirty="0" smtClean="0"/>
              <a:t> </a:t>
            </a:r>
            <a:r>
              <a:rPr lang="en-US" dirty="0" err="1" smtClean="0"/>
              <a:t>tako</a:t>
            </a:r>
            <a:r>
              <a:rPr lang="en-US" dirty="0" smtClean="0"/>
              <a:t> </a:t>
            </a:r>
            <a:r>
              <a:rPr lang="en-US" dirty="0" err="1" smtClean="0"/>
              <a:t>strukturo</a:t>
            </a:r>
            <a:r>
              <a:rPr lang="en-US" dirty="0" smtClean="0"/>
              <a:t>, </a:t>
            </a:r>
            <a:r>
              <a:rPr lang="en-US" dirty="0" err="1" smtClean="0"/>
              <a:t>kot</a:t>
            </a:r>
            <a:r>
              <a:rPr lang="en-US" dirty="0" smtClean="0"/>
              <a:t> </a:t>
            </a:r>
            <a:r>
              <a:rPr lang="en-US" dirty="0" err="1" smtClean="0"/>
              <a:t>tudi</a:t>
            </a:r>
            <a:r>
              <a:rPr lang="en-US" dirty="0" smtClean="0"/>
              <a:t> </a:t>
            </a:r>
            <a:r>
              <a:rPr lang="en-US" dirty="0" err="1" smtClean="0"/>
              <a:t>videz</a:t>
            </a:r>
            <a:r>
              <a:rPr lang="en-US" dirty="0" smtClean="0"/>
              <a:t> </a:t>
            </a:r>
            <a:r>
              <a:rPr lang="en-US" dirty="0" err="1" smtClean="0"/>
              <a:t>dokumenta</a:t>
            </a:r>
            <a:r>
              <a:rPr lang="en-US" dirty="0" smtClean="0"/>
              <a:t>,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način</a:t>
            </a:r>
            <a:r>
              <a:rPr lang="en-US" dirty="0" smtClean="0"/>
              <a:t>,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omogoča</a:t>
            </a:r>
            <a:r>
              <a:rPr lang="en-US" dirty="0" smtClean="0"/>
              <a:t> </a:t>
            </a:r>
            <a:r>
              <a:rPr lang="en-US" dirty="0" err="1" smtClean="0"/>
              <a:t>prenosljivost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Zaradi</a:t>
            </a:r>
            <a:r>
              <a:rPr lang="en-US" dirty="0" smtClean="0"/>
              <a:t> </a:t>
            </a:r>
            <a:r>
              <a:rPr lang="en-US" dirty="0" err="1" smtClean="0"/>
              <a:t>izredne</a:t>
            </a:r>
            <a:r>
              <a:rPr lang="en-US" dirty="0" smtClean="0"/>
              <a:t> </a:t>
            </a:r>
            <a:r>
              <a:rPr lang="en-US" dirty="0" err="1" smtClean="0"/>
              <a:t>učinkovitosti</a:t>
            </a:r>
            <a:r>
              <a:rPr lang="en-US" dirty="0" smtClean="0"/>
              <a:t> so </a:t>
            </a:r>
            <a:r>
              <a:rPr lang="en-US" dirty="0" err="1" smtClean="0"/>
              <a:t>bili</a:t>
            </a:r>
            <a:r>
              <a:rPr lang="en-US" dirty="0" smtClean="0"/>
              <a:t> </a:t>
            </a:r>
            <a:r>
              <a:rPr lang="en-US" dirty="0" err="1" smtClean="0"/>
              <a:t>narejeni</a:t>
            </a:r>
            <a:r>
              <a:rPr lang="en-US" dirty="0" smtClean="0"/>
              <a:t> </a:t>
            </a:r>
            <a:r>
              <a:rPr lang="en-US" dirty="0" err="1" smtClean="0"/>
              <a:t>prevajalniki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vse</a:t>
            </a:r>
            <a:r>
              <a:rPr lang="en-US" dirty="0" smtClean="0"/>
              <a:t> </a:t>
            </a:r>
            <a:r>
              <a:rPr lang="en-US" dirty="0" err="1" smtClean="0"/>
              <a:t>pomembnejše</a:t>
            </a:r>
            <a:r>
              <a:rPr lang="en-US" dirty="0" smtClean="0"/>
              <a:t> </a:t>
            </a:r>
            <a:r>
              <a:rPr lang="en-US" dirty="0" err="1" smtClean="0"/>
              <a:t>modele</a:t>
            </a:r>
            <a:r>
              <a:rPr lang="en-US" dirty="0" smtClean="0"/>
              <a:t> </a:t>
            </a:r>
            <a:r>
              <a:rPr lang="en-US" dirty="0" err="1" smtClean="0"/>
              <a:t>računalnikov</a:t>
            </a:r>
            <a:r>
              <a:rPr lang="en-US" dirty="0" smtClean="0"/>
              <a:t>.</a:t>
            </a:r>
          </a:p>
          <a:p>
            <a:r>
              <a:rPr lang="en-US" dirty="0" smtClean="0"/>
              <a:t>Te</a:t>
            </a:r>
            <a:r>
              <a:rPr lang="en-US" dirty="0" smtClean="0">
                <a:sym typeface="Symbol" pitchFamily="18" charset="2"/>
              </a:rPr>
              <a:t></a:t>
            </a:r>
            <a:r>
              <a:rPr lang="en-US" dirty="0" smtClean="0"/>
              <a:t> se </a:t>
            </a:r>
            <a:r>
              <a:rPr lang="en-US" dirty="0" err="1" smtClean="0"/>
              <a:t>drži</a:t>
            </a:r>
            <a:r>
              <a:rPr lang="en-US" dirty="0" smtClean="0"/>
              <a:t> </a:t>
            </a:r>
            <a:r>
              <a:rPr lang="en-US" dirty="0" err="1" smtClean="0"/>
              <a:t>vseh</a:t>
            </a:r>
            <a:r>
              <a:rPr lang="en-US" dirty="0" smtClean="0"/>
              <a:t> </a:t>
            </a:r>
            <a:r>
              <a:rPr lang="en-US" dirty="0" err="1" smtClean="0"/>
              <a:t>grafičnih</a:t>
            </a:r>
            <a:r>
              <a:rPr lang="en-US" dirty="0" smtClean="0"/>
              <a:t> </a:t>
            </a:r>
            <a:r>
              <a:rPr lang="en-US" dirty="0" err="1" smtClean="0"/>
              <a:t>standardov</a:t>
            </a:r>
            <a:r>
              <a:rPr lang="en-US" dirty="0" smtClean="0"/>
              <a:t> v </a:t>
            </a:r>
            <a:r>
              <a:rPr lang="en-US" dirty="0" err="1" smtClean="0"/>
              <a:t>tiskarski</a:t>
            </a:r>
            <a:r>
              <a:rPr lang="en-US" dirty="0" smtClean="0"/>
              <a:t> </a:t>
            </a:r>
            <a:r>
              <a:rPr lang="en-US" dirty="0" err="1" smtClean="0"/>
              <a:t>industriji</a:t>
            </a:r>
            <a:r>
              <a:rPr lang="en-US" dirty="0" smtClean="0"/>
              <a:t> in </a:t>
            </a:r>
            <a:r>
              <a:rPr lang="en-US" dirty="0" err="1" smtClean="0"/>
              <a:t>še</a:t>
            </a:r>
            <a:r>
              <a:rPr lang="en-US" dirty="0" smtClean="0"/>
              <a:t> </a:t>
            </a:r>
            <a:r>
              <a:rPr lang="en-US" dirty="0" err="1" smtClean="0"/>
              <a:t>vedno</a:t>
            </a:r>
            <a:r>
              <a:rPr lang="en-US" dirty="0" smtClean="0"/>
              <a:t> </a:t>
            </a:r>
            <a:r>
              <a:rPr lang="en-US" dirty="0" err="1" smtClean="0"/>
              <a:t>presega</a:t>
            </a:r>
            <a:r>
              <a:rPr lang="en-US" dirty="0" smtClean="0"/>
              <a:t> </a:t>
            </a:r>
            <a:r>
              <a:rPr lang="en-US" dirty="0" err="1" smtClean="0"/>
              <a:t>najsodobnejše</a:t>
            </a:r>
            <a:r>
              <a:rPr lang="en-US" dirty="0" smtClean="0"/>
              <a:t> </a:t>
            </a:r>
            <a:r>
              <a:rPr lang="en-US" dirty="0" err="1" smtClean="0"/>
              <a:t>urejevalnike</a:t>
            </a:r>
            <a:r>
              <a:rPr lang="en-US" dirty="0" smtClean="0"/>
              <a:t> </a:t>
            </a:r>
            <a:r>
              <a:rPr lang="en-US" dirty="0" err="1" smtClean="0"/>
              <a:t>besedil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Označevalni jeziki 1</a:t>
            </a:r>
            <a:endParaRPr lang="sl-SI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763000" cy="685800"/>
          </a:xfrm>
        </p:spPr>
        <p:txBody>
          <a:bodyPr/>
          <a:lstStyle/>
          <a:p>
            <a:r>
              <a:rPr lang="en-US" dirty="0" smtClean="0"/>
              <a:t>Te</a:t>
            </a:r>
            <a:r>
              <a:rPr lang="en-US" dirty="0" smtClean="0">
                <a:sym typeface="Symbol" pitchFamily="18" charset="2"/>
              </a:rPr>
              <a:t>, </a:t>
            </a:r>
            <a:r>
              <a:rPr lang="en-US" dirty="0" err="1" smtClean="0">
                <a:sym typeface="Symbol" pitchFamily="18" charset="2"/>
              </a:rPr>
              <a:t>LaTe</a:t>
            </a:r>
            <a:r>
              <a:rPr lang="en-US" dirty="0" smtClean="0">
                <a:sym typeface="Symbol" pitchFamily="18" charset="2"/>
              </a:rPr>
              <a:t></a:t>
            </a:r>
            <a:endParaRPr lang="en-US" dirty="0">
              <a:sym typeface="Symbol" pitchFamily="18" charset="2"/>
            </a:endParaRP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152400" y="1295400"/>
            <a:ext cx="8991600" cy="501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b="1" dirty="0">
                <a:solidFill>
                  <a:srgbClr val="002060"/>
                </a:solidFill>
                <a:latin typeface="Courier New" pitchFamily="49" charset="0"/>
              </a:rPr>
              <a:t>\</a:t>
            </a:r>
            <a:r>
              <a:rPr lang="en-US" sz="1800" b="1" dirty="0" err="1">
                <a:solidFill>
                  <a:srgbClr val="002060"/>
                </a:solidFill>
                <a:latin typeface="Courier New" pitchFamily="49" charset="0"/>
              </a:rPr>
              <a:t>documentstyle</a:t>
            </a:r>
            <a:r>
              <a:rPr lang="en-US" sz="1800" b="1" dirty="0">
                <a:solidFill>
                  <a:srgbClr val="002060"/>
                </a:solidFill>
                <a:latin typeface="Courier New" pitchFamily="49" charset="0"/>
              </a:rPr>
              <a:t>[12pt,slovene]{article} </a:t>
            </a:r>
          </a:p>
          <a:p>
            <a:r>
              <a:rPr lang="en-US" sz="1800" b="1" dirty="0">
                <a:solidFill>
                  <a:srgbClr val="002060"/>
                </a:solidFill>
                <a:latin typeface="Courier New" pitchFamily="49" charset="0"/>
              </a:rPr>
              <a:t>\</a:t>
            </a:r>
            <a:r>
              <a:rPr lang="en-US" sz="1800" b="1" dirty="0" err="1">
                <a:solidFill>
                  <a:srgbClr val="002060"/>
                </a:solidFill>
                <a:latin typeface="Courier New" pitchFamily="49" charset="0"/>
              </a:rPr>
              <a:t>addtolength</a:t>
            </a:r>
            <a:r>
              <a:rPr lang="en-US" sz="1800" b="1" dirty="0">
                <a:solidFill>
                  <a:srgbClr val="002060"/>
                </a:solidFill>
                <a:latin typeface="Courier New" pitchFamily="49" charset="0"/>
              </a:rPr>
              <a:t>{\</a:t>
            </a:r>
            <a:r>
              <a:rPr lang="en-US" sz="1800" b="1" dirty="0" err="1">
                <a:solidFill>
                  <a:srgbClr val="002060"/>
                </a:solidFill>
                <a:latin typeface="Courier New" pitchFamily="49" charset="0"/>
              </a:rPr>
              <a:t>topmargin</a:t>
            </a:r>
            <a:r>
              <a:rPr lang="en-US" sz="1800" b="1" dirty="0">
                <a:solidFill>
                  <a:srgbClr val="002060"/>
                </a:solidFill>
                <a:latin typeface="Courier New" pitchFamily="49" charset="0"/>
              </a:rPr>
              <a:t>}{-1cm} </a:t>
            </a:r>
          </a:p>
          <a:p>
            <a:r>
              <a:rPr lang="en-US" sz="1800" b="1" dirty="0">
                <a:solidFill>
                  <a:srgbClr val="002060"/>
                </a:solidFill>
                <a:latin typeface="Courier New" pitchFamily="49" charset="0"/>
              </a:rPr>
              <a:t>\</a:t>
            </a:r>
            <a:r>
              <a:rPr lang="en-US" sz="1800" b="1" dirty="0" err="1">
                <a:solidFill>
                  <a:srgbClr val="002060"/>
                </a:solidFill>
                <a:latin typeface="Courier New" pitchFamily="49" charset="0"/>
              </a:rPr>
              <a:t>addtolength</a:t>
            </a:r>
            <a:r>
              <a:rPr lang="en-US" sz="1800" b="1" dirty="0">
                <a:solidFill>
                  <a:srgbClr val="002060"/>
                </a:solidFill>
                <a:latin typeface="Courier New" pitchFamily="49" charset="0"/>
              </a:rPr>
              <a:t>{\</a:t>
            </a:r>
            <a:r>
              <a:rPr lang="en-US" sz="1800" b="1" dirty="0" err="1">
                <a:solidFill>
                  <a:srgbClr val="002060"/>
                </a:solidFill>
                <a:latin typeface="Courier New" pitchFamily="49" charset="0"/>
              </a:rPr>
              <a:t>textheight</a:t>
            </a:r>
            <a:r>
              <a:rPr lang="en-US" sz="1800" b="1" dirty="0">
                <a:solidFill>
                  <a:srgbClr val="002060"/>
                </a:solidFill>
                <a:latin typeface="Courier New" pitchFamily="49" charset="0"/>
              </a:rPr>
              <a:t>}{2.5cm} </a:t>
            </a:r>
          </a:p>
          <a:p>
            <a:r>
              <a:rPr lang="en-US" sz="1800" b="1" dirty="0">
                <a:solidFill>
                  <a:srgbClr val="002060"/>
                </a:solidFill>
                <a:latin typeface="Courier New" pitchFamily="49" charset="0"/>
              </a:rPr>
              <a:t>\input </a:t>
            </a:r>
            <a:r>
              <a:rPr lang="en-US" sz="1800" b="1" dirty="0" err="1">
                <a:solidFill>
                  <a:srgbClr val="002060"/>
                </a:solidFill>
                <a:latin typeface="Courier New" pitchFamily="49" charset="0"/>
              </a:rPr>
              <a:t>yuset</a:t>
            </a:r>
            <a:r>
              <a:rPr lang="en-US" sz="1800" b="1" dirty="0">
                <a:solidFill>
                  <a:srgbClr val="002060"/>
                </a:solidFill>
                <a:latin typeface="Courier New" pitchFamily="49" charset="0"/>
              </a:rPr>
              <a:t> </a:t>
            </a:r>
          </a:p>
          <a:p>
            <a:r>
              <a:rPr lang="en-US" sz="1800" b="1" dirty="0">
                <a:solidFill>
                  <a:srgbClr val="002060"/>
                </a:solidFill>
                <a:latin typeface="Courier New" pitchFamily="49" charset="0"/>
              </a:rPr>
              <a:t>\def\</a:t>
            </a:r>
            <a:r>
              <a:rPr lang="en-US" sz="1800" b="1" dirty="0" err="1">
                <a:solidFill>
                  <a:srgbClr val="002060"/>
                </a:solidFill>
                <a:latin typeface="Courier New" pitchFamily="49" charset="0"/>
              </a:rPr>
              <a:t>boxm</a:t>
            </a:r>
            <a:r>
              <a:rPr lang="en-US" sz="1800" b="1" dirty="0">
                <a:solidFill>
                  <a:srgbClr val="002060"/>
                </a:solidFill>
                <a:latin typeface="Courier New" pitchFamily="49" charset="0"/>
              </a:rPr>
              <a:t>{\</a:t>
            </a:r>
            <a:r>
              <a:rPr lang="en-US" sz="1800" b="1" dirty="0" err="1">
                <a:solidFill>
                  <a:srgbClr val="002060"/>
                </a:solidFill>
                <a:latin typeface="Courier New" pitchFamily="49" charset="0"/>
              </a:rPr>
              <a:t>framebox</a:t>
            </a:r>
            <a:r>
              <a:rPr lang="en-US" sz="1800" b="1" dirty="0">
                <a:solidFill>
                  <a:srgbClr val="002060"/>
                </a:solidFill>
                <a:latin typeface="Courier New" pitchFamily="49" charset="0"/>
              </a:rPr>
              <a:t>[13.7cm]{\rule[-75mm]{0cm}{7.5cm}}} </a:t>
            </a:r>
          </a:p>
          <a:p>
            <a:r>
              <a:rPr lang="en-US" sz="1800" b="1" dirty="0">
                <a:solidFill>
                  <a:srgbClr val="002060"/>
                </a:solidFill>
                <a:latin typeface="Courier New" pitchFamily="49" charset="0"/>
              </a:rPr>
              <a:t>\def\</a:t>
            </a:r>
            <a:r>
              <a:rPr lang="en-US" sz="1800" b="1" dirty="0" err="1">
                <a:solidFill>
                  <a:srgbClr val="002060"/>
                </a:solidFill>
                <a:latin typeface="Courier New" pitchFamily="49" charset="0"/>
              </a:rPr>
              <a:t>boxv</a:t>
            </a:r>
            <a:r>
              <a:rPr lang="en-US" sz="1800" b="1" dirty="0">
                <a:solidFill>
                  <a:srgbClr val="002060"/>
                </a:solidFill>
                <a:latin typeface="Courier New" pitchFamily="49" charset="0"/>
              </a:rPr>
              <a:t>{\</a:t>
            </a:r>
            <a:r>
              <a:rPr lang="en-US" sz="1800" b="1" dirty="0" err="1">
                <a:solidFill>
                  <a:srgbClr val="002060"/>
                </a:solidFill>
                <a:latin typeface="Courier New" pitchFamily="49" charset="0"/>
              </a:rPr>
              <a:t>framebox</a:t>
            </a:r>
            <a:r>
              <a:rPr lang="en-US" sz="1800" b="1" dirty="0">
                <a:solidFill>
                  <a:srgbClr val="002060"/>
                </a:solidFill>
                <a:latin typeface="Courier New" pitchFamily="49" charset="0"/>
              </a:rPr>
              <a:t>[13.7cm]{\rule[-160mm]{0cm}{16cm}}} </a:t>
            </a:r>
          </a:p>
          <a:p>
            <a:r>
              <a:rPr lang="en-US" sz="1800" b="1" dirty="0">
                <a:solidFill>
                  <a:srgbClr val="002060"/>
                </a:solidFill>
                <a:latin typeface="Courier New" pitchFamily="49" charset="0"/>
              </a:rPr>
              <a:t>\def\</a:t>
            </a:r>
            <a:r>
              <a:rPr lang="en-US" sz="1800" b="1" dirty="0" err="1">
                <a:solidFill>
                  <a:srgbClr val="002060"/>
                </a:solidFill>
                <a:latin typeface="Courier New" pitchFamily="49" charset="0"/>
              </a:rPr>
              <a:t>noparsk</a:t>
            </a:r>
            <a:r>
              <a:rPr lang="en-US" sz="1800" b="1" dirty="0">
                <a:solidFill>
                  <a:srgbClr val="002060"/>
                </a:solidFill>
                <a:latin typeface="Courier New" pitchFamily="49" charset="0"/>
              </a:rPr>
              <a:t>{\</a:t>
            </a:r>
            <a:r>
              <a:rPr lang="en-US" sz="1800" b="1" dirty="0" err="1">
                <a:solidFill>
                  <a:srgbClr val="002060"/>
                </a:solidFill>
                <a:latin typeface="Courier New" pitchFamily="49" charset="0"/>
              </a:rPr>
              <a:t>medskip</a:t>
            </a:r>
            <a:r>
              <a:rPr lang="en-US" sz="1800" b="1" dirty="0">
                <a:solidFill>
                  <a:srgbClr val="002060"/>
                </a:solidFill>
                <a:latin typeface="Courier New" pitchFamily="49" charset="0"/>
              </a:rPr>
              <a:t> \</a:t>
            </a:r>
            <a:r>
              <a:rPr lang="en-US" sz="1800" b="1" dirty="0" err="1">
                <a:solidFill>
                  <a:srgbClr val="002060"/>
                </a:solidFill>
                <a:latin typeface="Courier New" pitchFamily="49" charset="0"/>
              </a:rPr>
              <a:t>noindent</a:t>
            </a:r>
            <a:r>
              <a:rPr lang="en-US" sz="1800" b="1" dirty="0">
                <a:solidFill>
                  <a:srgbClr val="002060"/>
                </a:solidFill>
                <a:latin typeface="Courier New" pitchFamily="49" charset="0"/>
              </a:rPr>
              <a:t>} </a:t>
            </a:r>
          </a:p>
          <a:p>
            <a:r>
              <a:rPr lang="en-US" sz="1800" b="1" dirty="0">
                <a:solidFill>
                  <a:srgbClr val="002060"/>
                </a:solidFill>
                <a:latin typeface="Courier New" pitchFamily="49" charset="0"/>
              </a:rPr>
              <a:t>\begin{document} </a:t>
            </a:r>
          </a:p>
          <a:p>
            <a:r>
              <a:rPr lang="en-US" sz="1800" b="1" dirty="0">
                <a:solidFill>
                  <a:srgbClr val="002060"/>
                </a:solidFill>
                <a:latin typeface="Courier New" pitchFamily="49" charset="0"/>
              </a:rPr>
              <a:t>\</a:t>
            </a:r>
            <a:r>
              <a:rPr lang="en-US" sz="1800" b="1" dirty="0" err="1">
                <a:solidFill>
                  <a:srgbClr val="002060"/>
                </a:solidFill>
                <a:latin typeface="Courier New" pitchFamily="49" charset="0"/>
              </a:rPr>
              <a:t>pagebreak</a:t>
            </a:r>
            <a:r>
              <a:rPr lang="en-US" sz="1800" b="1" dirty="0">
                <a:solidFill>
                  <a:srgbClr val="002060"/>
                </a:solidFill>
                <a:latin typeface="Courier New" pitchFamily="49" charset="0"/>
              </a:rPr>
              <a:t> </a:t>
            </a:r>
          </a:p>
          <a:p>
            <a:r>
              <a:rPr lang="en-US" sz="1800" b="1" dirty="0">
                <a:solidFill>
                  <a:srgbClr val="002060"/>
                </a:solidFill>
                <a:latin typeface="Courier New" pitchFamily="49" charset="0"/>
              </a:rPr>
              <a:t>\</a:t>
            </a:r>
            <a:r>
              <a:rPr lang="en-US" sz="1800" b="1" dirty="0" err="1">
                <a:solidFill>
                  <a:srgbClr val="002060"/>
                </a:solidFill>
                <a:latin typeface="Courier New" pitchFamily="49" charset="0"/>
              </a:rPr>
              <a:t>markright</a:t>
            </a:r>
            <a:r>
              <a:rPr lang="en-US" sz="1800" b="1" dirty="0">
                <a:solidFill>
                  <a:srgbClr val="002060"/>
                </a:solidFill>
                <a:latin typeface="Courier New" pitchFamily="49" charset="0"/>
              </a:rPr>
              <a:t>{\</a:t>
            </a:r>
            <a:r>
              <a:rPr lang="en-US" sz="1800" b="1" dirty="0" err="1">
                <a:solidFill>
                  <a:srgbClr val="002060"/>
                </a:solidFill>
                <a:latin typeface="Courier New" pitchFamily="49" charset="0"/>
              </a:rPr>
              <a:t>hfill</a:t>
            </a:r>
            <a:r>
              <a:rPr lang="en-US" sz="1800" b="1" dirty="0">
                <a:solidFill>
                  <a:srgbClr val="002060"/>
                </a:solidFill>
                <a:latin typeface="Courier New" pitchFamily="49" charset="0"/>
              </a:rPr>
              <a:t> {\</a:t>
            </a:r>
            <a:r>
              <a:rPr lang="en-US" sz="1800" b="1" dirty="0" err="1">
                <a:solidFill>
                  <a:srgbClr val="002060"/>
                </a:solidFill>
                <a:latin typeface="Courier New" pitchFamily="49" charset="0"/>
              </a:rPr>
              <a:t>rm</a:t>
            </a:r>
            <a:r>
              <a:rPr lang="en-US" sz="1800" b="1" dirty="0">
                <a:solidFill>
                  <a:srgbClr val="002060"/>
                </a:solidFill>
                <a:latin typeface="Courier New" pitchFamily="49" charset="0"/>
              </a:rPr>
              <a:t> Bib: Ra{\</a:t>
            </a:r>
            <a:r>
              <a:rPr lang="en-US" sz="1800" b="1" dirty="0" err="1">
                <a:solidFill>
                  <a:srgbClr val="002060"/>
                </a:solidFill>
                <a:latin typeface="Courier New" pitchFamily="49" charset="0"/>
              </a:rPr>
              <a:t>ch</a:t>
            </a:r>
            <a:r>
              <a:rPr lang="en-US" sz="1800" b="1" dirty="0">
                <a:solidFill>
                  <a:srgbClr val="002060"/>
                </a:solidFill>
                <a:latin typeface="Courier New" pitchFamily="49" charset="0"/>
              </a:rPr>
              <a:t>}</a:t>
            </a:r>
            <a:r>
              <a:rPr lang="en-US" sz="1800" b="1" dirty="0" err="1">
                <a:solidFill>
                  <a:srgbClr val="002060"/>
                </a:solidFill>
                <a:latin typeface="Courier New" pitchFamily="49" charset="0"/>
              </a:rPr>
              <a:t>unalni</a:t>
            </a:r>
            <a:r>
              <a:rPr lang="en-US" sz="1800" b="1" dirty="0">
                <a:solidFill>
                  <a:srgbClr val="002060"/>
                </a:solidFill>
                <a:latin typeface="Courier New" pitchFamily="49" charset="0"/>
              </a:rPr>
              <a:t>{\</a:t>
            </a:r>
            <a:r>
              <a:rPr lang="en-US" sz="1800" b="1" dirty="0" err="1">
                <a:solidFill>
                  <a:srgbClr val="002060"/>
                </a:solidFill>
                <a:latin typeface="Courier New" pitchFamily="49" charset="0"/>
              </a:rPr>
              <a:t>sh</a:t>
            </a:r>
            <a:r>
              <a:rPr lang="en-US" sz="1800" b="1" dirty="0">
                <a:solidFill>
                  <a:srgbClr val="002060"/>
                </a:solidFill>
                <a:latin typeface="Courier New" pitchFamily="49" charset="0"/>
              </a:rPr>
              <a:t>}</a:t>
            </a:r>
            <a:r>
              <a:rPr lang="en-US" sz="1800" b="1" dirty="0" err="1">
                <a:solidFill>
                  <a:srgbClr val="002060"/>
                </a:solidFill>
                <a:latin typeface="Courier New" pitchFamily="49" charset="0"/>
              </a:rPr>
              <a:t>ko</a:t>
            </a:r>
            <a:r>
              <a:rPr lang="en-US" sz="1800" b="1" dirty="0">
                <a:solidFill>
                  <a:srgbClr val="002060"/>
                </a:solidFill>
                <a:latin typeface="Courier New" pitchFamily="49" charset="0"/>
              </a:rPr>
              <a:t> </a:t>
            </a:r>
            <a:r>
              <a:rPr lang="en-US" sz="1800" b="1" dirty="0" err="1">
                <a:solidFill>
                  <a:srgbClr val="002060"/>
                </a:solidFill>
                <a:latin typeface="Courier New" pitchFamily="49" charset="0"/>
              </a:rPr>
              <a:t>komuniciranje</a:t>
            </a:r>
            <a:r>
              <a:rPr lang="en-US" sz="1800" b="1" dirty="0">
                <a:solidFill>
                  <a:srgbClr val="002060"/>
                </a:solidFill>
                <a:latin typeface="Courier New" pitchFamily="49" charset="0"/>
              </a:rPr>
              <a:t>, </a:t>
            </a:r>
            <a:r>
              <a:rPr lang="en-US" sz="1800" b="1" dirty="0" err="1">
                <a:solidFill>
                  <a:srgbClr val="002060"/>
                </a:solidFill>
                <a:latin typeface="Courier New" pitchFamily="49" charset="0"/>
              </a:rPr>
              <a:t>Informatika</a:t>
            </a:r>
            <a:r>
              <a:rPr lang="en-US" sz="1800" b="1" dirty="0">
                <a:solidFill>
                  <a:srgbClr val="002060"/>
                </a:solidFill>
                <a:latin typeface="Courier New" pitchFamily="49" charset="0"/>
              </a:rPr>
              <a:t> 2}} </a:t>
            </a:r>
          </a:p>
          <a:p>
            <a:r>
              <a:rPr lang="en-US" sz="1800" b="1" dirty="0">
                <a:solidFill>
                  <a:srgbClr val="002060"/>
                </a:solidFill>
                <a:latin typeface="Courier New" pitchFamily="49" charset="0"/>
              </a:rPr>
              <a:t>\title {\bf </a:t>
            </a:r>
            <a:r>
              <a:rPr lang="en-US" sz="1800" b="1" dirty="0" err="1">
                <a:solidFill>
                  <a:srgbClr val="002060"/>
                </a:solidFill>
                <a:latin typeface="Courier New" pitchFamily="49" charset="0"/>
              </a:rPr>
              <a:t>Predavanje</a:t>
            </a:r>
            <a:r>
              <a:rPr lang="en-US" sz="1800" b="1" dirty="0">
                <a:solidFill>
                  <a:srgbClr val="002060"/>
                </a:solidFill>
                <a:latin typeface="Courier New" pitchFamily="49" charset="0"/>
              </a:rPr>
              <a:t>: </a:t>
            </a:r>
            <a:r>
              <a:rPr lang="en-US" sz="1800" b="1" dirty="0" err="1">
                <a:solidFill>
                  <a:srgbClr val="002060"/>
                </a:solidFill>
                <a:latin typeface="Courier New" pitchFamily="49" charset="0"/>
              </a:rPr>
              <a:t>Standardi</a:t>
            </a:r>
            <a:r>
              <a:rPr lang="en-US" sz="1800" b="1" dirty="0">
                <a:solidFill>
                  <a:srgbClr val="002060"/>
                </a:solidFill>
                <a:latin typeface="Courier New" pitchFamily="49" charset="0"/>
              </a:rPr>
              <a:t> </a:t>
            </a:r>
            <a:r>
              <a:rPr lang="en-US" sz="1800" b="1" dirty="0" err="1">
                <a:solidFill>
                  <a:srgbClr val="002060"/>
                </a:solidFill>
                <a:latin typeface="Courier New" pitchFamily="49" charset="0"/>
              </a:rPr>
              <a:t>za</a:t>
            </a:r>
            <a:r>
              <a:rPr lang="en-US" sz="1800" b="1" dirty="0">
                <a:solidFill>
                  <a:srgbClr val="002060"/>
                </a:solidFill>
                <a:latin typeface="Courier New" pitchFamily="49" charset="0"/>
              </a:rPr>
              <a:t> </a:t>
            </a:r>
            <a:r>
              <a:rPr lang="en-US" sz="1800" b="1" dirty="0" err="1">
                <a:solidFill>
                  <a:srgbClr val="002060"/>
                </a:solidFill>
                <a:latin typeface="Courier New" pitchFamily="49" charset="0"/>
              </a:rPr>
              <a:t>ozna</a:t>
            </a:r>
            <a:r>
              <a:rPr lang="en-US" sz="1800" b="1" dirty="0">
                <a:solidFill>
                  <a:srgbClr val="002060"/>
                </a:solidFill>
                <a:latin typeface="Courier New" pitchFamily="49" charset="0"/>
              </a:rPr>
              <a:t>{\</a:t>
            </a:r>
            <a:r>
              <a:rPr lang="en-US" sz="1800" b="1" dirty="0" err="1">
                <a:solidFill>
                  <a:srgbClr val="002060"/>
                </a:solidFill>
                <a:latin typeface="Courier New" pitchFamily="49" charset="0"/>
              </a:rPr>
              <a:t>ch</a:t>
            </a:r>
            <a:r>
              <a:rPr lang="en-US" sz="1800" b="1" dirty="0">
                <a:solidFill>
                  <a:srgbClr val="002060"/>
                </a:solidFill>
                <a:latin typeface="Courier New" pitchFamily="49" charset="0"/>
              </a:rPr>
              <a:t>}</a:t>
            </a:r>
            <a:r>
              <a:rPr lang="en-US" sz="1800" b="1" dirty="0" err="1">
                <a:solidFill>
                  <a:srgbClr val="002060"/>
                </a:solidFill>
                <a:latin typeface="Courier New" pitchFamily="49" charset="0"/>
              </a:rPr>
              <a:t>evanje</a:t>
            </a:r>
            <a:r>
              <a:rPr lang="en-US" sz="1800" b="1" dirty="0">
                <a:solidFill>
                  <a:srgbClr val="002060"/>
                </a:solidFill>
                <a:latin typeface="Courier New" pitchFamily="49" charset="0"/>
              </a:rPr>
              <a:t> </a:t>
            </a:r>
            <a:r>
              <a:rPr lang="en-US" sz="1800" b="1" dirty="0" err="1">
                <a:solidFill>
                  <a:srgbClr val="002060"/>
                </a:solidFill>
                <a:latin typeface="Courier New" pitchFamily="49" charset="0"/>
              </a:rPr>
              <a:t>dokumentov</a:t>
            </a:r>
            <a:r>
              <a:rPr lang="en-US" sz="1800" b="1" dirty="0">
                <a:solidFill>
                  <a:srgbClr val="002060"/>
                </a:solidFill>
                <a:latin typeface="Courier New" pitchFamily="49" charset="0"/>
              </a:rPr>
              <a:t>}</a:t>
            </a:r>
          </a:p>
          <a:p>
            <a:r>
              <a:rPr lang="en-US" sz="1800" b="1" dirty="0">
                <a:solidFill>
                  <a:srgbClr val="002060"/>
                </a:solidFill>
                <a:latin typeface="Courier New" pitchFamily="49" charset="0"/>
              </a:rPr>
              <a:t>\section {\bf 1. </a:t>
            </a:r>
            <a:r>
              <a:rPr lang="en-US" sz="1800" b="1" dirty="0" err="1">
                <a:solidFill>
                  <a:srgbClr val="002060"/>
                </a:solidFill>
                <a:latin typeface="Courier New" pitchFamily="49" charset="0"/>
              </a:rPr>
              <a:t>razlogi</a:t>
            </a:r>
            <a:r>
              <a:rPr lang="en-US" sz="1800" b="1" dirty="0">
                <a:solidFill>
                  <a:srgbClr val="002060"/>
                </a:solidFill>
                <a:latin typeface="Courier New" pitchFamily="49" charset="0"/>
              </a:rPr>
              <a:t> </a:t>
            </a:r>
            <a:r>
              <a:rPr lang="en-US" sz="1800" b="1" dirty="0" err="1">
                <a:solidFill>
                  <a:srgbClr val="002060"/>
                </a:solidFill>
                <a:latin typeface="Courier New" pitchFamily="49" charset="0"/>
              </a:rPr>
              <a:t>za</a:t>
            </a:r>
            <a:r>
              <a:rPr lang="en-US" sz="1800" b="1" dirty="0">
                <a:solidFill>
                  <a:srgbClr val="002060"/>
                </a:solidFill>
                <a:latin typeface="Courier New" pitchFamily="49" charset="0"/>
              </a:rPr>
              <a:t> </a:t>
            </a:r>
            <a:r>
              <a:rPr lang="en-US" sz="1800" b="1" dirty="0" err="1">
                <a:solidFill>
                  <a:srgbClr val="002060"/>
                </a:solidFill>
                <a:latin typeface="Courier New" pitchFamily="49" charset="0"/>
              </a:rPr>
              <a:t>standardizacijo</a:t>
            </a:r>
            <a:r>
              <a:rPr lang="en-US" sz="1800" b="1" dirty="0">
                <a:solidFill>
                  <a:srgbClr val="002060"/>
                </a:solidFill>
                <a:latin typeface="Courier New" pitchFamily="49" charset="0"/>
              </a:rPr>
              <a:t> </a:t>
            </a:r>
            <a:r>
              <a:rPr lang="en-US" sz="1800" b="1" dirty="0" err="1">
                <a:solidFill>
                  <a:srgbClr val="002060"/>
                </a:solidFill>
                <a:latin typeface="Courier New" pitchFamily="49" charset="0"/>
              </a:rPr>
              <a:t>ozna</a:t>
            </a:r>
            <a:r>
              <a:rPr lang="en-US" sz="1800" b="1" dirty="0">
                <a:solidFill>
                  <a:srgbClr val="002060"/>
                </a:solidFill>
                <a:latin typeface="Courier New" pitchFamily="49" charset="0"/>
              </a:rPr>
              <a:t>{\</a:t>
            </a:r>
            <a:r>
              <a:rPr lang="en-US" sz="1800" b="1" dirty="0" err="1">
                <a:solidFill>
                  <a:srgbClr val="002060"/>
                </a:solidFill>
                <a:latin typeface="Courier New" pitchFamily="49" charset="0"/>
              </a:rPr>
              <a:t>ch</a:t>
            </a:r>
            <a:r>
              <a:rPr lang="en-US" sz="1800" b="1" dirty="0">
                <a:solidFill>
                  <a:srgbClr val="002060"/>
                </a:solidFill>
                <a:latin typeface="Courier New" pitchFamily="49" charset="0"/>
              </a:rPr>
              <a:t>}</a:t>
            </a:r>
            <a:r>
              <a:rPr lang="en-US" sz="1800" b="1" dirty="0" err="1">
                <a:solidFill>
                  <a:srgbClr val="002060"/>
                </a:solidFill>
                <a:latin typeface="Courier New" pitchFamily="49" charset="0"/>
              </a:rPr>
              <a:t>evanja</a:t>
            </a:r>
            <a:r>
              <a:rPr lang="en-US" sz="1800" b="1" dirty="0">
                <a:solidFill>
                  <a:srgbClr val="002060"/>
                </a:solidFill>
                <a:latin typeface="Courier New" pitchFamily="49" charset="0"/>
              </a:rPr>
              <a:t> </a:t>
            </a:r>
            <a:r>
              <a:rPr lang="en-US" sz="1800" b="1" dirty="0" err="1">
                <a:solidFill>
                  <a:srgbClr val="002060"/>
                </a:solidFill>
                <a:latin typeface="Courier New" pitchFamily="49" charset="0"/>
              </a:rPr>
              <a:t>informacij</a:t>
            </a:r>
            <a:r>
              <a:rPr lang="en-US" sz="1800" b="1" dirty="0">
                <a:solidFill>
                  <a:srgbClr val="002060"/>
                </a:solidFill>
                <a:latin typeface="Courier New" pitchFamily="49" charset="0"/>
              </a:rPr>
              <a:t>}</a:t>
            </a:r>
          </a:p>
          <a:p>
            <a:r>
              <a:rPr lang="en-US" sz="1800" b="1" dirty="0">
                <a:solidFill>
                  <a:srgbClr val="002060"/>
                </a:solidFill>
                <a:latin typeface="Courier New" pitchFamily="49" charset="0"/>
              </a:rPr>
              <a:t>\</a:t>
            </a:r>
            <a:r>
              <a:rPr lang="en-US" sz="1800" b="1" dirty="0" err="1">
                <a:solidFill>
                  <a:srgbClr val="002060"/>
                </a:solidFill>
                <a:latin typeface="Courier New" pitchFamily="49" charset="0"/>
              </a:rPr>
              <a:t>setcounter</a:t>
            </a:r>
            <a:r>
              <a:rPr lang="en-US" sz="1800" b="1" dirty="0">
                <a:solidFill>
                  <a:srgbClr val="002060"/>
                </a:solidFill>
                <a:latin typeface="Courier New" pitchFamily="49" charset="0"/>
              </a:rPr>
              <a:t>{page}{1} </a:t>
            </a:r>
          </a:p>
          <a:p>
            <a:pPr lvl="1">
              <a:spcBef>
                <a:spcPts val="500"/>
              </a:spcBef>
              <a:spcAft>
                <a:spcPts val="500"/>
              </a:spcAft>
            </a:pPr>
            <a:r>
              <a:rPr lang="en-US" sz="1800" b="1" dirty="0">
                <a:solidFill>
                  <a:srgbClr val="002060"/>
                </a:solidFill>
              </a:rPr>
              <a:t>... </a:t>
            </a:r>
            <a:r>
              <a:rPr lang="en-US" sz="1800" b="1" dirty="0" err="1">
                <a:solidFill>
                  <a:srgbClr val="002060"/>
                </a:solidFill>
              </a:rPr>
              <a:t>sledi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besedilo</a:t>
            </a:r>
            <a:r>
              <a:rPr lang="en-US" sz="1800" b="1" dirty="0">
                <a:solidFill>
                  <a:srgbClr val="002060"/>
                </a:solidFill>
              </a:rPr>
              <a:t>, </a:t>
            </a:r>
            <a:r>
              <a:rPr lang="en-US" sz="1800" b="1" dirty="0" err="1">
                <a:solidFill>
                  <a:srgbClr val="002060"/>
                </a:solidFill>
              </a:rPr>
              <a:t>označeno</a:t>
            </a:r>
            <a:r>
              <a:rPr lang="en-US" sz="1800" b="1" dirty="0">
                <a:solidFill>
                  <a:srgbClr val="002060"/>
                </a:solidFill>
              </a:rPr>
              <a:t> v </a:t>
            </a:r>
            <a:r>
              <a:rPr lang="en-US" sz="1800" b="1" dirty="0" err="1">
                <a:solidFill>
                  <a:srgbClr val="002060"/>
                </a:solidFill>
              </a:rPr>
              <a:t>LaTEXu</a:t>
            </a:r>
            <a:r>
              <a:rPr lang="en-US" sz="1800" b="1" dirty="0">
                <a:solidFill>
                  <a:srgbClr val="002060"/>
                </a:solidFill>
              </a:rPr>
              <a:t> ...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1800" b="1" dirty="0">
                <a:solidFill>
                  <a:srgbClr val="002060"/>
                </a:solidFill>
                <a:latin typeface="Courier New" pitchFamily="49" charset="0"/>
              </a:rPr>
              <a:t>\end{document}</a:t>
            </a:r>
            <a:endParaRPr lang="en-US" sz="1800" dirty="0">
              <a:solidFill>
                <a:srgbClr val="002060"/>
              </a:solidFill>
            </a:endParaRPr>
          </a:p>
        </p:txBody>
      </p:sp>
      <p:sp>
        <p:nvSpPr>
          <p:cNvPr id="34821" name="Oval 5"/>
          <p:cNvSpPr>
            <a:spLocks noChangeArrowheads="1"/>
          </p:cNvSpPr>
          <p:nvPr/>
        </p:nvSpPr>
        <p:spPr bwMode="auto">
          <a:xfrm>
            <a:off x="3962400" y="1295400"/>
            <a:ext cx="1447800" cy="381000"/>
          </a:xfrm>
          <a:prstGeom prst="ellips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solidFill>
                <a:srgbClr val="002060"/>
              </a:solidFill>
            </a:endParaRPr>
          </a:p>
        </p:txBody>
      </p:sp>
      <p:sp>
        <p:nvSpPr>
          <p:cNvPr id="34822" name="Oval 6"/>
          <p:cNvSpPr>
            <a:spLocks noChangeArrowheads="1"/>
          </p:cNvSpPr>
          <p:nvPr/>
        </p:nvSpPr>
        <p:spPr bwMode="auto">
          <a:xfrm>
            <a:off x="152400" y="3124200"/>
            <a:ext cx="2514600" cy="533400"/>
          </a:xfrm>
          <a:prstGeom prst="ellips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solidFill>
                <a:srgbClr val="002060"/>
              </a:solidFill>
            </a:endParaRPr>
          </a:p>
        </p:txBody>
      </p:sp>
      <p:sp>
        <p:nvSpPr>
          <p:cNvPr id="34823" name="Oval 7"/>
          <p:cNvSpPr>
            <a:spLocks noChangeArrowheads="1"/>
          </p:cNvSpPr>
          <p:nvPr/>
        </p:nvSpPr>
        <p:spPr bwMode="auto">
          <a:xfrm>
            <a:off x="228600" y="4191000"/>
            <a:ext cx="8610600" cy="838200"/>
          </a:xfrm>
          <a:prstGeom prst="ellips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solidFill>
                <a:srgbClr val="002060"/>
              </a:solidFill>
            </a:endParaRPr>
          </a:p>
        </p:txBody>
      </p:sp>
      <p:sp>
        <p:nvSpPr>
          <p:cNvPr id="34824" name="Oval 8"/>
          <p:cNvSpPr>
            <a:spLocks noChangeArrowheads="1"/>
          </p:cNvSpPr>
          <p:nvPr/>
        </p:nvSpPr>
        <p:spPr bwMode="auto">
          <a:xfrm>
            <a:off x="0" y="5867400"/>
            <a:ext cx="2438400" cy="457200"/>
          </a:xfrm>
          <a:prstGeom prst="ellips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/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5867400" y="5715000"/>
            <a:ext cx="2018501" cy="369332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2060"/>
                </a:solidFill>
              </a:rPr>
              <a:t>strukturne oznake</a:t>
            </a:r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4953000" y="1676400"/>
            <a:ext cx="914400" cy="4267200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solidFill>
                <a:srgbClr val="002060"/>
              </a:solidFill>
            </a:endParaRPr>
          </a:p>
        </p:txBody>
      </p:sp>
      <p:sp>
        <p:nvSpPr>
          <p:cNvPr id="34827" name="Line 11"/>
          <p:cNvSpPr>
            <a:spLocks noChangeShapeType="1"/>
          </p:cNvSpPr>
          <p:nvPr/>
        </p:nvSpPr>
        <p:spPr bwMode="auto">
          <a:xfrm>
            <a:off x="2667000" y="3429000"/>
            <a:ext cx="3200400" cy="2514600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solidFill>
                <a:srgbClr val="002060"/>
              </a:solidFill>
            </a:endParaRPr>
          </a:p>
        </p:txBody>
      </p:sp>
      <p:sp>
        <p:nvSpPr>
          <p:cNvPr id="34828" name="Line 12"/>
          <p:cNvSpPr>
            <a:spLocks noChangeShapeType="1"/>
          </p:cNvSpPr>
          <p:nvPr/>
        </p:nvSpPr>
        <p:spPr bwMode="auto">
          <a:xfrm>
            <a:off x="4343400" y="5029200"/>
            <a:ext cx="1524000" cy="914400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solidFill>
                <a:srgbClr val="002060"/>
              </a:solidFill>
            </a:endParaRPr>
          </a:p>
        </p:txBody>
      </p:sp>
      <p:sp>
        <p:nvSpPr>
          <p:cNvPr id="34829" name="Line 13"/>
          <p:cNvSpPr>
            <a:spLocks noChangeShapeType="1"/>
          </p:cNvSpPr>
          <p:nvPr/>
        </p:nvSpPr>
        <p:spPr bwMode="auto">
          <a:xfrm flipV="1">
            <a:off x="2438400" y="5943600"/>
            <a:ext cx="3429000" cy="152400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solidFill>
                <a:srgbClr val="002060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Označevalni jeziki 1</a:t>
            </a:r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</a:t>
            </a:r>
            <a:r>
              <a:rPr lang="en-US" smtClean="0">
                <a:sym typeface="Symbol" pitchFamily="18" charset="2"/>
              </a:rPr>
              <a:t>, LaTe</a:t>
            </a:r>
            <a:endParaRPr lang="en-US">
              <a:sym typeface="Symbol" pitchFamily="18" charset="2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763000" cy="5181600"/>
          </a:xfrm>
        </p:spPr>
        <p:txBody>
          <a:bodyPr/>
          <a:lstStyle/>
          <a:p>
            <a:r>
              <a:rPr lang="en-US" dirty="0" smtClean="0"/>
              <a:t>Te</a:t>
            </a:r>
            <a:r>
              <a:rPr lang="en-US" dirty="0" smtClean="0">
                <a:sym typeface="Symbol" pitchFamily="18" charset="2"/>
              </a:rPr>
              <a:t></a:t>
            </a:r>
            <a:r>
              <a:rPr lang="en-US" dirty="0" smtClean="0"/>
              <a:t> </a:t>
            </a:r>
            <a:r>
              <a:rPr lang="sl-SI" dirty="0" smtClean="0"/>
              <a:t>ni v </a:t>
            </a:r>
            <a:r>
              <a:rPr lang="sl-SI" u="sng" dirty="0" smtClean="0"/>
              <a:t>splošni rabi</a:t>
            </a:r>
            <a:r>
              <a:rPr lang="sl-SI" dirty="0" smtClean="0"/>
              <a:t> </a:t>
            </a:r>
            <a:r>
              <a:rPr lang="en-US" dirty="0" err="1" smtClean="0"/>
              <a:t>predvsem</a:t>
            </a:r>
            <a:r>
              <a:rPr lang="en-US" dirty="0" smtClean="0"/>
              <a:t>, </a:t>
            </a:r>
            <a:r>
              <a:rPr lang="en-US" dirty="0" err="1" smtClean="0"/>
              <a:t>ker</a:t>
            </a:r>
            <a:endParaRPr lang="en-US" dirty="0" smtClean="0"/>
          </a:p>
          <a:p>
            <a:pPr lvl="1"/>
            <a:r>
              <a:rPr lang="en-US" dirty="0" smtClean="0"/>
              <a:t>je </a:t>
            </a:r>
            <a:r>
              <a:rPr lang="en-US" dirty="0" err="1" smtClean="0"/>
              <a:t>prezapleten</a:t>
            </a:r>
            <a:r>
              <a:rPr lang="en-US" dirty="0" smtClean="0"/>
              <a:t>,</a:t>
            </a:r>
          </a:p>
          <a:p>
            <a:pPr lvl="1"/>
            <a:r>
              <a:rPr lang="sl-SI" dirty="0" smtClean="0"/>
              <a:t>le redki </a:t>
            </a:r>
            <a:r>
              <a:rPr lang="en-US" dirty="0" err="1" smtClean="0"/>
              <a:t>urejevalniki</a:t>
            </a:r>
            <a:r>
              <a:rPr lang="en-US" dirty="0" smtClean="0"/>
              <a:t> so “WYSIWYG”,</a:t>
            </a:r>
          </a:p>
          <a:p>
            <a:pPr lvl="1"/>
            <a:r>
              <a:rPr lang="en-US" dirty="0" smtClean="0"/>
              <a:t>je </a:t>
            </a:r>
            <a:r>
              <a:rPr lang="en-US" dirty="0" err="1" smtClean="0"/>
              <a:t>namenjen</a:t>
            </a:r>
            <a:r>
              <a:rPr lang="en-US" dirty="0" smtClean="0"/>
              <a:t> </a:t>
            </a:r>
            <a:r>
              <a:rPr lang="en-US" dirty="0" err="1" smtClean="0"/>
              <a:t>pretežno</a:t>
            </a:r>
            <a:r>
              <a:rPr lang="en-US" dirty="0" smtClean="0"/>
              <a:t> </a:t>
            </a:r>
            <a:r>
              <a:rPr lang="en-US" dirty="0" err="1" smtClean="0"/>
              <a:t>označevanjem</a:t>
            </a:r>
            <a:r>
              <a:rPr lang="en-US" dirty="0" smtClean="0"/>
              <a:t> </a:t>
            </a:r>
            <a:r>
              <a:rPr lang="en-US" dirty="0" err="1" smtClean="0"/>
              <a:t>specialnih</a:t>
            </a:r>
            <a:r>
              <a:rPr lang="en-US" dirty="0" smtClean="0"/>
              <a:t> </a:t>
            </a:r>
            <a:r>
              <a:rPr lang="en-US" dirty="0" err="1" smtClean="0"/>
              <a:t>besedil</a:t>
            </a:r>
            <a:r>
              <a:rPr lang="en-US" dirty="0" smtClean="0"/>
              <a:t> in 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sl-SI" dirty="0" smtClean="0"/>
              <a:t>zelo </a:t>
            </a:r>
            <a:r>
              <a:rPr lang="en-US" dirty="0" err="1" smtClean="0"/>
              <a:t>primeren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označevanje</a:t>
            </a:r>
            <a:r>
              <a:rPr lang="en-US" dirty="0" smtClean="0"/>
              <a:t> </a:t>
            </a:r>
            <a:r>
              <a:rPr lang="en-US" dirty="0" err="1" smtClean="0"/>
              <a:t>multimedijskih</a:t>
            </a:r>
            <a:r>
              <a:rPr lang="en-US" dirty="0" smtClean="0"/>
              <a:t> </a:t>
            </a:r>
            <a:r>
              <a:rPr lang="en-US" dirty="0" err="1" smtClean="0"/>
              <a:t>dokumentov</a:t>
            </a:r>
            <a:r>
              <a:rPr lang="en-US" dirty="0" smtClean="0"/>
              <a:t>.</a:t>
            </a:r>
            <a:endParaRPr lang="sl-SI" dirty="0" smtClean="0"/>
          </a:p>
          <a:p>
            <a:r>
              <a:rPr lang="en-US" dirty="0" smtClean="0"/>
              <a:t>Te</a:t>
            </a:r>
            <a:r>
              <a:rPr lang="en-US" dirty="0" smtClean="0">
                <a:sym typeface="Symbol" pitchFamily="18" charset="2"/>
              </a:rPr>
              <a:t></a:t>
            </a:r>
            <a:r>
              <a:rPr lang="en-US" dirty="0" smtClean="0"/>
              <a:t> </a:t>
            </a:r>
            <a:r>
              <a:rPr lang="sl-SI" dirty="0" smtClean="0"/>
              <a:t>je </a:t>
            </a:r>
            <a:r>
              <a:rPr lang="sl-SI" u="sng" dirty="0" smtClean="0"/>
              <a:t>še vedno široko uporabljan</a:t>
            </a:r>
            <a:r>
              <a:rPr lang="sl-SI" dirty="0" smtClean="0"/>
              <a:t> v nekaterih naravoslovnih strokah, kjer dokumenti temeljijo na matematičnem izrazju.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Označevalni jeziki 1</a:t>
            </a:r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SGML</a:t>
            </a:r>
            <a:endParaRPr lang="en-US">
              <a:sym typeface="Symbol" pitchFamily="18" charset="2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763000" cy="495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SGML (Standard </a:t>
            </a:r>
            <a:r>
              <a:rPr lang="en-US" dirty="0" err="1" smtClean="0"/>
              <a:t>Generalised</a:t>
            </a:r>
            <a:r>
              <a:rPr lang="en-US" dirty="0" smtClean="0"/>
              <a:t> Markup Language):</a:t>
            </a:r>
          </a:p>
          <a:p>
            <a:r>
              <a:rPr lang="en-US" dirty="0" err="1" smtClean="0"/>
              <a:t>Standardni</a:t>
            </a:r>
            <a:r>
              <a:rPr lang="en-US" dirty="0" smtClean="0"/>
              <a:t> </a:t>
            </a:r>
            <a:r>
              <a:rPr lang="en-US" dirty="0" err="1" smtClean="0"/>
              <a:t>splošni</a:t>
            </a:r>
            <a:r>
              <a:rPr lang="en-US" dirty="0" smtClean="0"/>
              <a:t> </a:t>
            </a:r>
            <a:r>
              <a:rPr lang="en-US" dirty="0" err="1" smtClean="0"/>
              <a:t>označevalni</a:t>
            </a:r>
            <a:r>
              <a:rPr lang="en-US" dirty="0" smtClean="0"/>
              <a:t> </a:t>
            </a:r>
            <a:r>
              <a:rPr lang="en-US" dirty="0" err="1" smtClean="0"/>
              <a:t>jezik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Mednarodni</a:t>
            </a:r>
            <a:r>
              <a:rPr lang="en-US" dirty="0" smtClean="0"/>
              <a:t> standard,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ga</a:t>
            </a:r>
            <a:r>
              <a:rPr lang="en-US" dirty="0" smtClean="0"/>
              <a:t> je </a:t>
            </a:r>
            <a:r>
              <a:rPr lang="en-US" dirty="0" err="1" smtClean="0"/>
              <a:t>sprejela</a:t>
            </a:r>
            <a:r>
              <a:rPr lang="en-US" dirty="0" smtClean="0"/>
              <a:t> ISO </a:t>
            </a:r>
            <a:r>
              <a:rPr lang="en-US" dirty="0" err="1" smtClean="0"/>
              <a:t>leta</a:t>
            </a:r>
            <a:r>
              <a:rPr lang="en-US" dirty="0" smtClean="0"/>
              <a:t> 1986 in je </a:t>
            </a:r>
            <a:r>
              <a:rPr lang="en-US" dirty="0" err="1" smtClean="0"/>
              <a:t>bil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takrat</a:t>
            </a:r>
            <a:r>
              <a:rPr lang="en-US" dirty="0" smtClean="0"/>
              <a:t> </a:t>
            </a:r>
            <a:r>
              <a:rPr lang="en-US" dirty="0" err="1" smtClean="0"/>
              <a:t>že</a:t>
            </a:r>
            <a:r>
              <a:rPr lang="en-US" dirty="0" smtClean="0"/>
              <a:t> </a:t>
            </a:r>
            <a:r>
              <a:rPr lang="en-US" dirty="0" err="1" smtClean="0"/>
              <a:t>nekajkrat</a:t>
            </a:r>
            <a:r>
              <a:rPr lang="en-US" dirty="0" smtClean="0"/>
              <a:t> </a:t>
            </a:r>
            <a:r>
              <a:rPr lang="en-US" dirty="0" err="1" smtClean="0"/>
              <a:t>dopolnjen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Gre</a:t>
            </a:r>
            <a:r>
              <a:rPr lang="en-US" dirty="0" smtClean="0"/>
              <a:t> </a:t>
            </a:r>
            <a:r>
              <a:rPr lang="en-US" dirty="0" err="1" smtClean="0"/>
              <a:t>pravzaprav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družino</a:t>
            </a:r>
            <a:r>
              <a:rPr lang="en-US" dirty="0" smtClean="0"/>
              <a:t> </a:t>
            </a:r>
            <a:r>
              <a:rPr lang="en-US" dirty="0" err="1" smtClean="0"/>
              <a:t>standardov</a:t>
            </a:r>
            <a:r>
              <a:rPr lang="en-US" dirty="0" smtClean="0"/>
              <a:t>,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urejajo</a:t>
            </a:r>
            <a:r>
              <a:rPr lang="en-US" dirty="0" smtClean="0"/>
              <a:t> </a:t>
            </a:r>
            <a:r>
              <a:rPr lang="en-US" dirty="0" err="1" smtClean="0"/>
              <a:t>označevanje</a:t>
            </a:r>
            <a:r>
              <a:rPr lang="en-US" dirty="0" smtClean="0"/>
              <a:t> </a:t>
            </a:r>
            <a:r>
              <a:rPr lang="en-US" dirty="0" err="1" smtClean="0"/>
              <a:t>vseh</a:t>
            </a:r>
            <a:r>
              <a:rPr lang="en-US" dirty="0" smtClean="0"/>
              <a:t> </a:t>
            </a:r>
            <a:r>
              <a:rPr lang="en-US" dirty="0" err="1" smtClean="0"/>
              <a:t>znanih</a:t>
            </a:r>
            <a:r>
              <a:rPr lang="en-US" dirty="0" smtClean="0"/>
              <a:t> </a:t>
            </a:r>
            <a:r>
              <a:rPr lang="en-US" dirty="0" err="1" smtClean="0"/>
              <a:t>zvrsti</a:t>
            </a:r>
            <a:r>
              <a:rPr lang="en-US" dirty="0" smtClean="0"/>
              <a:t> </a:t>
            </a:r>
            <a:r>
              <a:rPr lang="en-US" dirty="0" err="1" smtClean="0"/>
              <a:t>elektronskih</a:t>
            </a:r>
            <a:r>
              <a:rPr lang="en-US" dirty="0" smtClean="0"/>
              <a:t> </a:t>
            </a:r>
            <a:r>
              <a:rPr lang="en-US" dirty="0" err="1" smtClean="0"/>
              <a:t>informacij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Označevalni jeziki 1</a:t>
            </a:r>
            <a:endParaRPr lang="sl-SI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SGML</a:t>
            </a:r>
            <a:endParaRPr lang="en-US">
              <a:sym typeface="Symbol" pitchFamily="18" charset="2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763000" cy="4572000"/>
          </a:xfrm>
        </p:spPr>
        <p:txBody>
          <a:bodyPr/>
          <a:lstStyle/>
          <a:p>
            <a:r>
              <a:rPr lang="en-US" dirty="0" err="1" smtClean="0"/>
              <a:t>Prednost</a:t>
            </a:r>
            <a:r>
              <a:rPr lang="en-US" dirty="0" smtClean="0"/>
              <a:t> SGML je v </a:t>
            </a:r>
            <a:r>
              <a:rPr lang="en-US" dirty="0" err="1" smtClean="0"/>
              <a:t>njegovi</a:t>
            </a:r>
            <a:r>
              <a:rPr lang="en-US" dirty="0" smtClean="0"/>
              <a:t> </a:t>
            </a:r>
            <a:r>
              <a:rPr lang="en-US" dirty="0" err="1" smtClean="0"/>
              <a:t>splošnosti</a:t>
            </a:r>
            <a:r>
              <a:rPr lang="en-US" dirty="0" smtClean="0"/>
              <a:t>, </a:t>
            </a:r>
            <a:r>
              <a:rPr lang="en-US" dirty="0" err="1" smtClean="0"/>
              <a:t>ker</a:t>
            </a:r>
            <a:r>
              <a:rPr lang="en-US" dirty="0" smtClean="0"/>
              <a:t> </a:t>
            </a:r>
            <a:r>
              <a:rPr lang="en-US" dirty="0" err="1" smtClean="0"/>
              <a:t>sta</a:t>
            </a:r>
            <a:r>
              <a:rPr lang="en-US" dirty="0" smtClean="0"/>
              <a:t> </a:t>
            </a:r>
            <a:r>
              <a:rPr lang="en-US" dirty="0" err="1" smtClean="0"/>
              <a:t>logična</a:t>
            </a:r>
            <a:r>
              <a:rPr lang="en-US" dirty="0" smtClean="0"/>
              <a:t> </a:t>
            </a:r>
            <a:r>
              <a:rPr lang="en-US" dirty="0" err="1" smtClean="0"/>
              <a:t>struktura</a:t>
            </a:r>
            <a:r>
              <a:rPr lang="en-US" dirty="0" smtClean="0"/>
              <a:t> in </a:t>
            </a:r>
            <a:r>
              <a:rPr lang="en-US" dirty="0" err="1" smtClean="0"/>
              <a:t>videz</a:t>
            </a:r>
            <a:r>
              <a:rPr lang="en-US" dirty="0" smtClean="0"/>
              <a:t> </a:t>
            </a:r>
            <a:r>
              <a:rPr lang="en-US" dirty="0" err="1" smtClean="0"/>
              <a:t>dokumenta</a:t>
            </a:r>
            <a:r>
              <a:rPr lang="en-US" dirty="0" smtClean="0"/>
              <a:t> </a:t>
            </a:r>
            <a:r>
              <a:rPr lang="en-US" dirty="0" err="1" smtClean="0"/>
              <a:t>povsem</a:t>
            </a:r>
            <a:r>
              <a:rPr lang="en-US" dirty="0" smtClean="0"/>
              <a:t> </a:t>
            </a:r>
            <a:r>
              <a:rPr lang="en-US" dirty="0" err="1" smtClean="0"/>
              <a:t>ločena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Videz</a:t>
            </a:r>
            <a:r>
              <a:rPr lang="en-US" dirty="0" smtClean="0"/>
              <a:t> </a:t>
            </a:r>
            <a:r>
              <a:rPr lang="en-US" dirty="0" err="1" smtClean="0"/>
              <a:t>dokumenta</a:t>
            </a:r>
            <a:r>
              <a:rPr lang="en-US" dirty="0" smtClean="0"/>
              <a:t> </a:t>
            </a:r>
            <a:r>
              <a:rPr lang="en-US" dirty="0" err="1" smtClean="0"/>
              <a:t>prepušča</a:t>
            </a:r>
            <a:r>
              <a:rPr lang="en-US" dirty="0" smtClean="0"/>
              <a:t> </a:t>
            </a:r>
            <a:r>
              <a:rPr lang="en-US" dirty="0" err="1" smtClean="0"/>
              <a:t>programski</a:t>
            </a:r>
            <a:r>
              <a:rPr lang="en-US" dirty="0" smtClean="0"/>
              <a:t> </a:t>
            </a:r>
            <a:r>
              <a:rPr lang="en-US" dirty="0" err="1" smtClean="0"/>
              <a:t>opremi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oblikovanje</a:t>
            </a:r>
            <a:r>
              <a:rPr lang="en-US" dirty="0" smtClean="0"/>
              <a:t> in </a:t>
            </a:r>
            <a:r>
              <a:rPr lang="en-US" dirty="0" err="1" smtClean="0"/>
              <a:t>tiskanje</a:t>
            </a:r>
            <a:r>
              <a:rPr lang="en-US" dirty="0" smtClean="0"/>
              <a:t> </a:t>
            </a:r>
            <a:r>
              <a:rPr lang="en-US" dirty="0" err="1" smtClean="0"/>
              <a:t>dokumenta</a:t>
            </a:r>
            <a:r>
              <a:rPr lang="en-US" dirty="0" smtClean="0"/>
              <a:t>.</a:t>
            </a:r>
          </a:p>
          <a:p>
            <a:r>
              <a:rPr lang="en-US" dirty="0" smtClean="0"/>
              <a:t>V </a:t>
            </a:r>
            <a:r>
              <a:rPr lang="en-US" dirty="0" err="1" smtClean="0"/>
              <a:t>tej</a:t>
            </a:r>
            <a:r>
              <a:rPr lang="en-US" dirty="0" smtClean="0"/>
              <a:t> </a:t>
            </a:r>
            <a:r>
              <a:rPr lang="en-US" dirty="0" err="1" smtClean="0"/>
              <a:t>lastnosti</a:t>
            </a:r>
            <a:r>
              <a:rPr lang="en-US" dirty="0" smtClean="0"/>
              <a:t> je SGML </a:t>
            </a:r>
            <a:r>
              <a:rPr lang="en-US" dirty="0" err="1" smtClean="0"/>
              <a:t>zelo</a:t>
            </a:r>
            <a:r>
              <a:rPr lang="en-US" dirty="0" smtClean="0"/>
              <a:t> </a:t>
            </a:r>
            <a:r>
              <a:rPr lang="en-US" dirty="0" err="1" smtClean="0"/>
              <a:t>podoben</a:t>
            </a:r>
            <a:r>
              <a:rPr lang="en-US" dirty="0" smtClean="0"/>
              <a:t> MARC.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Označevalni jeziki 1</a:t>
            </a:r>
            <a:endParaRPr lang="sl-SI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Ponudba e-dokumentov v preteklosti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0"/>
            <a:ext cx="8763000" cy="4114800"/>
          </a:xfrm>
        </p:spPr>
        <p:txBody>
          <a:bodyPr/>
          <a:lstStyle/>
          <a:p>
            <a:r>
              <a:rPr lang="en-US" dirty="0" err="1" smtClean="0"/>
              <a:t>Značilnosti</a:t>
            </a:r>
            <a:r>
              <a:rPr lang="en-US" dirty="0" smtClean="0"/>
              <a:t> e-</a:t>
            </a:r>
            <a:r>
              <a:rPr lang="en-US" dirty="0" err="1" smtClean="0"/>
              <a:t>dokumentov</a:t>
            </a:r>
            <a:r>
              <a:rPr lang="en-US" dirty="0" smtClean="0"/>
              <a:t> </a:t>
            </a:r>
            <a:r>
              <a:rPr lang="en-US" dirty="0" err="1" smtClean="0"/>
              <a:t>nekdaj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majhno</a:t>
            </a:r>
            <a:r>
              <a:rPr lang="en-US" dirty="0" smtClean="0"/>
              <a:t> </a:t>
            </a:r>
            <a:r>
              <a:rPr lang="en-US" dirty="0" err="1" smtClean="0"/>
              <a:t>število</a:t>
            </a:r>
            <a:r>
              <a:rPr lang="en-US" dirty="0" smtClean="0"/>
              <a:t> v </a:t>
            </a:r>
            <a:r>
              <a:rPr lang="en-US" dirty="0" err="1" smtClean="0"/>
              <a:t>primerjavi</a:t>
            </a:r>
            <a:r>
              <a:rPr lang="en-US" dirty="0" smtClean="0"/>
              <a:t> s </a:t>
            </a:r>
            <a:r>
              <a:rPr lang="en-US" dirty="0" err="1" smtClean="0"/>
              <a:t>številom</a:t>
            </a:r>
            <a:r>
              <a:rPr lang="en-US" dirty="0" smtClean="0"/>
              <a:t> </a:t>
            </a:r>
            <a:r>
              <a:rPr lang="en-US" dirty="0" err="1" smtClean="0"/>
              <a:t>fizičnih</a:t>
            </a:r>
            <a:r>
              <a:rPr lang="en-US" dirty="0" smtClean="0"/>
              <a:t> </a:t>
            </a:r>
            <a:r>
              <a:rPr lang="en-US" dirty="0" err="1" smtClean="0"/>
              <a:t>dokumentov</a:t>
            </a:r>
            <a:r>
              <a:rPr lang="en-US" dirty="0" smtClean="0"/>
              <a:t>,</a:t>
            </a:r>
          </a:p>
          <a:p>
            <a:pPr lvl="1"/>
            <a:r>
              <a:rPr lang="en-US" dirty="0" err="1" smtClean="0"/>
              <a:t>enostavna</a:t>
            </a:r>
            <a:r>
              <a:rPr lang="en-US" dirty="0" smtClean="0"/>
              <a:t> </a:t>
            </a:r>
            <a:r>
              <a:rPr lang="en-US" dirty="0" err="1" smtClean="0"/>
              <a:t>oblika</a:t>
            </a:r>
            <a:r>
              <a:rPr lang="en-US" dirty="0" smtClean="0"/>
              <a:t> in </a:t>
            </a:r>
            <a:r>
              <a:rPr lang="en-US" dirty="0" err="1" smtClean="0"/>
              <a:t>relativno</a:t>
            </a:r>
            <a:r>
              <a:rPr lang="en-US" dirty="0" smtClean="0"/>
              <a:t> </a:t>
            </a:r>
            <a:r>
              <a:rPr lang="en-US" dirty="0" err="1" smtClean="0"/>
              <a:t>enostavna</a:t>
            </a:r>
            <a:r>
              <a:rPr lang="en-US" dirty="0" smtClean="0"/>
              <a:t> </a:t>
            </a:r>
            <a:r>
              <a:rPr lang="en-US" dirty="0" err="1" smtClean="0"/>
              <a:t>struktura</a:t>
            </a:r>
            <a:r>
              <a:rPr lang="en-US" dirty="0" smtClean="0"/>
              <a:t> (</a:t>
            </a:r>
            <a:r>
              <a:rPr lang="en-US" dirty="0" err="1" smtClean="0"/>
              <a:t>npr</a:t>
            </a:r>
            <a:r>
              <a:rPr lang="en-US" dirty="0" smtClean="0"/>
              <a:t>. </a:t>
            </a:r>
            <a:r>
              <a:rPr lang="en-US" dirty="0" err="1" smtClean="0"/>
              <a:t>bibliografski</a:t>
            </a:r>
            <a:r>
              <a:rPr lang="en-US" dirty="0" smtClean="0"/>
              <a:t> </a:t>
            </a:r>
            <a:r>
              <a:rPr lang="en-US" dirty="0" err="1" smtClean="0"/>
              <a:t>zapisi</a:t>
            </a:r>
            <a:r>
              <a:rPr lang="en-US" dirty="0" smtClean="0"/>
              <a:t>),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Označevalni jeziki 1</a:t>
            </a:r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SGML</a:t>
            </a:r>
            <a:endParaRPr lang="en-US">
              <a:sym typeface="Symbol" pitchFamily="18" charset="2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Osnovna</a:t>
            </a:r>
            <a:r>
              <a:rPr lang="en-US" dirty="0" smtClean="0"/>
              <a:t> </a:t>
            </a:r>
            <a:r>
              <a:rPr lang="en-US" dirty="0" err="1" smtClean="0"/>
              <a:t>filozofija</a:t>
            </a:r>
            <a:r>
              <a:rPr lang="en-US" dirty="0" smtClean="0"/>
              <a:t> SGML:</a:t>
            </a:r>
          </a:p>
          <a:p>
            <a:r>
              <a:rPr lang="en-US" dirty="0" err="1" smtClean="0"/>
              <a:t>obstaja</a:t>
            </a:r>
            <a:r>
              <a:rPr lang="en-US" dirty="0" smtClean="0"/>
              <a:t> </a:t>
            </a:r>
            <a:r>
              <a:rPr lang="en-US" dirty="0" err="1" smtClean="0"/>
              <a:t>končno</a:t>
            </a:r>
            <a:r>
              <a:rPr lang="en-US" dirty="0" smtClean="0"/>
              <a:t> </a:t>
            </a:r>
            <a:r>
              <a:rPr lang="en-US" dirty="0" err="1" smtClean="0"/>
              <a:t>število</a:t>
            </a:r>
            <a:r>
              <a:rPr lang="en-US" dirty="0" smtClean="0"/>
              <a:t> </a:t>
            </a:r>
            <a:r>
              <a:rPr lang="en-US" dirty="0" err="1" smtClean="0"/>
              <a:t>različnih</a:t>
            </a:r>
            <a:r>
              <a:rPr lang="en-US" dirty="0" smtClean="0"/>
              <a:t> </a:t>
            </a:r>
            <a:r>
              <a:rPr lang="en-US" dirty="0" err="1" smtClean="0"/>
              <a:t>tipov</a:t>
            </a:r>
            <a:r>
              <a:rPr lang="en-US" dirty="0" smtClean="0"/>
              <a:t> </a:t>
            </a:r>
            <a:r>
              <a:rPr lang="en-US" dirty="0" err="1" smtClean="0"/>
              <a:t>dokumentov</a:t>
            </a:r>
            <a:r>
              <a:rPr lang="en-US" dirty="0" smtClean="0"/>
              <a:t> (</a:t>
            </a:r>
            <a:r>
              <a:rPr lang="en-US" dirty="0" err="1" smtClean="0"/>
              <a:t>razredi</a:t>
            </a:r>
            <a:r>
              <a:rPr lang="en-US" dirty="0" smtClean="0"/>
              <a:t> </a:t>
            </a:r>
            <a:r>
              <a:rPr lang="en-US" dirty="0" err="1" smtClean="0"/>
              <a:t>dokumentov</a:t>
            </a:r>
            <a:r>
              <a:rPr lang="en-US" dirty="0" smtClean="0"/>
              <a:t>),</a:t>
            </a:r>
          </a:p>
          <a:p>
            <a:r>
              <a:rPr lang="en-US" dirty="0" err="1" smtClean="0"/>
              <a:t>razrede</a:t>
            </a:r>
            <a:r>
              <a:rPr lang="en-US" dirty="0" smtClean="0"/>
              <a:t> </a:t>
            </a:r>
            <a:r>
              <a:rPr lang="en-US" dirty="0" err="1" smtClean="0"/>
              <a:t>dokumentov</a:t>
            </a:r>
            <a:r>
              <a:rPr lang="en-US" dirty="0" smtClean="0"/>
              <a:t> je </a:t>
            </a:r>
            <a:r>
              <a:rPr lang="en-US" dirty="0" err="1" smtClean="0"/>
              <a:t>mogoče</a:t>
            </a:r>
            <a:r>
              <a:rPr lang="en-US" dirty="0" smtClean="0"/>
              <a:t> </a:t>
            </a:r>
            <a:r>
              <a:rPr lang="en-US" dirty="0" err="1" smtClean="0"/>
              <a:t>definirati</a:t>
            </a:r>
            <a:r>
              <a:rPr lang="en-US" dirty="0" smtClean="0"/>
              <a:t> v SGML, </a:t>
            </a:r>
          </a:p>
          <a:p>
            <a:r>
              <a:rPr lang="en-US" dirty="0" err="1" smtClean="0"/>
              <a:t>vsak</a:t>
            </a:r>
            <a:r>
              <a:rPr lang="en-US" dirty="0" smtClean="0"/>
              <a:t> </a:t>
            </a:r>
            <a:r>
              <a:rPr lang="en-US" dirty="0" err="1" smtClean="0"/>
              <a:t>dokument</a:t>
            </a:r>
            <a:r>
              <a:rPr lang="en-US" dirty="0" smtClean="0"/>
              <a:t> </a:t>
            </a:r>
            <a:r>
              <a:rPr lang="en-US" dirty="0" err="1" smtClean="0"/>
              <a:t>sodi</a:t>
            </a:r>
            <a:r>
              <a:rPr lang="en-US" dirty="0" smtClean="0"/>
              <a:t> v </a:t>
            </a:r>
            <a:r>
              <a:rPr lang="en-US" dirty="0" err="1" smtClean="0"/>
              <a:t>enega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razredov</a:t>
            </a:r>
            <a:r>
              <a:rPr lang="en-US" dirty="0" smtClean="0"/>
              <a:t> </a:t>
            </a:r>
            <a:r>
              <a:rPr lang="en-US" dirty="0" err="1" smtClean="0"/>
              <a:t>dokumentov</a:t>
            </a:r>
            <a:r>
              <a:rPr lang="en-US" dirty="0" smtClean="0"/>
              <a:t>,  </a:t>
            </a:r>
          </a:p>
          <a:p>
            <a:r>
              <a:rPr lang="en-US" dirty="0" err="1" smtClean="0"/>
              <a:t>če</a:t>
            </a:r>
            <a:r>
              <a:rPr lang="en-US" dirty="0" smtClean="0"/>
              <a:t> </a:t>
            </a:r>
            <a:r>
              <a:rPr lang="en-US" dirty="0" err="1" smtClean="0"/>
              <a:t>nekega</a:t>
            </a:r>
            <a:r>
              <a:rPr lang="en-US" dirty="0" smtClean="0"/>
              <a:t> </a:t>
            </a:r>
            <a:r>
              <a:rPr lang="en-US" dirty="0" err="1" smtClean="0"/>
              <a:t>dokumenta</a:t>
            </a:r>
            <a:r>
              <a:rPr lang="en-US" dirty="0" smtClean="0"/>
              <a:t> ne </a:t>
            </a:r>
            <a:r>
              <a:rPr lang="en-US" dirty="0" err="1" smtClean="0"/>
              <a:t>moremo</a:t>
            </a:r>
            <a:r>
              <a:rPr lang="en-US" dirty="0" smtClean="0"/>
              <a:t> </a:t>
            </a:r>
            <a:r>
              <a:rPr lang="en-US" dirty="0" err="1" smtClean="0"/>
              <a:t>uvrstiti</a:t>
            </a:r>
            <a:r>
              <a:rPr lang="en-US" dirty="0" smtClean="0"/>
              <a:t> v </a:t>
            </a:r>
            <a:r>
              <a:rPr lang="en-US" dirty="0" err="1" smtClean="0"/>
              <a:t>nobenega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razredov</a:t>
            </a:r>
            <a:r>
              <a:rPr lang="en-US" dirty="0" smtClean="0"/>
              <a:t>, </a:t>
            </a:r>
            <a:r>
              <a:rPr lang="en-US" dirty="0" err="1" smtClean="0"/>
              <a:t>mora</a:t>
            </a:r>
            <a:r>
              <a:rPr lang="en-US" dirty="0" smtClean="0"/>
              <a:t> SGML </a:t>
            </a:r>
            <a:r>
              <a:rPr lang="en-US" dirty="0" err="1" smtClean="0"/>
              <a:t>omogočiti</a:t>
            </a:r>
            <a:r>
              <a:rPr lang="en-US" dirty="0" smtClean="0"/>
              <a:t> </a:t>
            </a:r>
            <a:r>
              <a:rPr lang="en-US" dirty="0" err="1" smtClean="0"/>
              <a:t>definiranje</a:t>
            </a:r>
            <a:r>
              <a:rPr lang="en-US" dirty="0" smtClean="0"/>
              <a:t> </a:t>
            </a:r>
            <a:r>
              <a:rPr lang="en-US" dirty="0" err="1" smtClean="0"/>
              <a:t>novega</a:t>
            </a:r>
            <a:r>
              <a:rPr lang="en-US" dirty="0" smtClean="0"/>
              <a:t> </a:t>
            </a:r>
            <a:r>
              <a:rPr lang="en-US" dirty="0" err="1" smtClean="0"/>
              <a:t>ustreznega</a:t>
            </a:r>
            <a:r>
              <a:rPr lang="en-US" dirty="0" smtClean="0"/>
              <a:t> </a:t>
            </a:r>
            <a:r>
              <a:rPr lang="en-US" dirty="0" err="1" smtClean="0"/>
              <a:t>razreda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Označevalni jeziki 1</a:t>
            </a:r>
            <a:endParaRPr lang="sl-SI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SGML</a:t>
            </a:r>
            <a:endParaRPr lang="en-US">
              <a:sym typeface="Symbol" pitchFamily="18" charset="2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763000" cy="480060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Dokument</a:t>
            </a:r>
            <a:r>
              <a:rPr lang="sl-SI" dirty="0" smtClean="0"/>
              <a:t> </a:t>
            </a:r>
            <a:r>
              <a:rPr lang="en-US" dirty="0" smtClean="0"/>
              <a:t>v SGML, je </a:t>
            </a:r>
            <a:r>
              <a:rPr lang="en-US" dirty="0" err="1" smtClean="0"/>
              <a:t>sestavljen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treh</a:t>
            </a:r>
            <a:r>
              <a:rPr lang="en-US" dirty="0" smtClean="0"/>
              <a:t> </a:t>
            </a:r>
            <a:r>
              <a:rPr lang="en-US" dirty="0" err="1" smtClean="0"/>
              <a:t>delov</a:t>
            </a:r>
            <a:r>
              <a:rPr lang="en-US" dirty="0" smtClean="0"/>
              <a:t>: </a:t>
            </a:r>
          </a:p>
          <a:p>
            <a:r>
              <a:rPr lang="en-US" u="sng" dirty="0" err="1" smtClean="0"/>
              <a:t>Deklaracije</a:t>
            </a:r>
            <a:r>
              <a:rPr lang="en-US" dirty="0" smtClean="0"/>
              <a:t>,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določi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nabor</a:t>
            </a:r>
            <a:r>
              <a:rPr lang="en-US" dirty="0" smtClean="0"/>
              <a:t> </a:t>
            </a:r>
            <a:r>
              <a:rPr lang="en-US" dirty="0" err="1" smtClean="0"/>
              <a:t>znakov</a:t>
            </a:r>
            <a:r>
              <a:rPr lang="en-US" dirty="0" smtClean="0"/>
              <a:t>,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ga</a:t>
            </a:r>
            <a:r>
              <a:rPr lang="en-US" dirty="0" smtClean="0"/>
              <a:t> </a:t>
            </a:r>
            <a:r>
              <a:rPr lang="en-US" dirty="0" err="1" smtClean="0"/>
              <a:t>uporablja</a:t>
            </a:r>
            <a:r>
              <a:rPr lang="en-US" dirty="0" smtClean="0"/>
              <a:t> </a:t>
            </a:r>
            <a:r>
              <a:rPr lang="en-US" dirty="0" err="1" smtClean="0"/>
              <a:t>dokument</a:t>
            </a:r>
            <a:r>
              <a:rPr lang="en-US" dirty="0" smtClean="0"/>
              <a:t> (</a:t>
            </a:r>
            <a:r>
              <a:rPr lang="en-US" dirty="0" err="1" smtClean="0"/>
              <a:t>znaki</a:t>
            </a:r>
            <a:r>
              <a:rPr lang="en-US" dirty="0" smtClean="0"/>
              <a:t> </a:t>
            </a:r>
            <a:r>
              <a:rPr lang="en-US" dirty="0" err="1" smtClean="0"/>
              <a:t>latinice</a:t>
            </a:r>
            <a:r>
              <a:rPr lang="en-US" dirty="0" smtClean="0"/>
              <a:t>, </a:t>
            </a:r>
            <a:r>
              <a:rPr lang="en-US" dirty="0" err="1" smtClean="0"/>
              <a:t>cirilice</a:t>
            </a:r>
            <a:r>
              <a:rPr lang="en-US" dirty="0" smtClean="0"/>
              <a:t>...) in </a:t>
            </a:r>
          </a:p>
          <a:p>
            <a:pPr lvl="1"/>
            <a:r>
              <a:rPr lang="en-US" dirty="0" err="1" smtClean="0"/>
              <a:t>znake</a:t>
            </a:r>
            <a:r>
              <a:rPr lang="en-US" dirty="0" smtClean="0"/>
              <a:t>,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imajo</a:t>
            </a:r>
            <a:r>
              <a:rPr lang="en-US" dirty="0" smtClean="0"/>
              <a:t> </a:t>
            </a:r>
            <a:r>
              <a:rPr lang="en-US" dirty="0" err="1" smtClean="0"/>
              <a:t>poseben</a:t>
            </a:r>
            <a:r>
              <a:rPr lang="en-US" dirty="0" smtClean="0"/>
              <a:t> </a:t>
            </a:r>
            <a:r>
              <a:rPr lang="en-US" dirty="0" err="1" smtClean="0"/>
              <a:t>pomen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SGML in </a:t>
            </a:r>
            <a:r>
              <a:rPr lang="en-US" dirty="0" err="1" smtClean="0"/>
              <a:t>torej</a:t>
            </a:r>
            <a:r>
              <a:rPr lang="en-US" dirty="0" smtClean="0"/>
              <a:t> </a:t>
            </a:r>
            <a:r>
              <a:rPr lang="en-US" dirty="0" err="1" smtClean="0"/>
              <a:t>niso</a:t>
            </a:r>
            <a:r>
              <a:rPr lang="en-US" dirty="0" smtClean="0"/>
              <a:t> del </a:t>
            </a:r>
            <a:r>
              <a:rPr lang="en-US" dirty="0" err="1" smtClean="0"/>
              <a:t>vsebine</a:t>
            </a:r>
            <a:r>
              <a:rPr lang="en-US" dirty="0" smtClean="0"/>
              <a:t> </a:t>
            </a:r>
            <a:r>
              <a:rPr lang="en-US" dirty="0" err="1" smtClean="0"/>
              <a:t>dokumenta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Označevalni jeziki 1</a:t>
            </a:r>
            <a:endParaRPr lang="sl-SI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SGML</a:t>
            </a:r>
            <a:endParaRPr lang="en-US">
              <a:sym typeface="Symbol" pitchFamily="18" charset="2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763000" cy="5486400"/>
          </a:xfrm>
        </p:spPr>
        <p:txBody>
          <a:bodyPr/>
          <a:lstStyle/>
          <a:p>
            <a:r>
              <a:rPr lang="sl-SI" u="sng" dirty="0" smtClean="0"/>
              <a:t>Definicije</a:t>
            </a:r>
            <a:r>
              <a:rPr lang="sl-SI" dirty="0" smtClean="0"/>
              <a:t>: (</a:t>
            </a:r>
            <a:r>
              <a:rPr lang="en-US" dirty="0" smtClean="0"/>
              <a:t>DTD</a:t>
            </a:r>
            <a:r>
              <a:rPr lang="sl-SI" dirty="0" smtClean="0"/>
              <a:t>, </a:t>
            </a:r>
            <a:r>
              <a:rPr lang="en-US" dirty="0" smtClean="0"/>
              <a:t>Document Type Definition)</a:t>
            </a:r>
          </a:p>
          <a:p>
            <a:pPr lvl="1"/>
            <a:r>
              <a:rPr lang="en-US" dirty="0" err="1" smtClean="0"/>
              <a:t>definira</a:t>
            </a:r>
            <a:r>
              <a:rPr lang="en-US" dirty="0" smtClean="0"/>
              <a:t> </a:t>
            </a:r>
            <a:r>
              <a:rPr lang="en-US" dirty="0" err="1" smtClean="0"/>
              <a:t>pomen</a:t>
            </a:r>
            <a:r>
              <a:rPr lang="en-US" dirty="0" smtClean="0"/>
              <a:t> </a:t>
            </a:r>
            <a:r>
              <a:rPr lang="en-US" dirty="0" err="1" smtClean="0"/>
              <a:t>strukturnih</a:t>
            </a:r>
            <a:r>
              <a:rPr lang="en-US" dirty="0" smtClean="0"/>
              <a:t> </a:t>
            </a:r>
            <a:r>
              <a:rPr lang="en-US" dirty="0" err="1" smtClean="0"/>
              <a:t>delov</a:t>
            </a:r>
            <a:r>
              <a:rPr lang="en-US" dirty="0" smtClean="0"/>
              <a:t> </a:t>
            </a:r>
            <a:r>
              <a:rPr lang="en-US" dirty="0" err="1" smtClean="0"/>
              <a:t>dokumenta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opiše</a:t>
            </a:r>
            <a:r>
              <a:rPr lang="en-US" dirty="0" smtClean="0"/>
              <a:t> </a:t>
            </a:r>
            <a:r>
              <a:rPr lang="en-US" dirty="0" err="1" smtClean="0"/>
              <a:t>oznake</a:t>
            </a:r>
            <a:r>
              <a:rPr lang="en-US" dirty="0" smtClean="0"/>
              <a:t> (</a:t>
            </a:r>
            <a:r>
              <a:rPr lang="en-US" dirty="0" err="1" smtClean="0"/>
              <a:t>tage</a:t>
            </a:r>
            <a:r>
              <a:rPr lang="en-US" dirty="0" smtClean="0"/>
              <a:t>),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označujejo</a:t>
            </a:r>
            <a:r>
              <a:rPr lang="en-US" dirty="0" smtClean="0"/>
              <a:t> </a:t>
            </a:r>
            <a:r>
              <a:rPr lang="en-US" dirty="0" err="1" smtClean="0"/>
              <a:t>strukturne</a:t>
            </a:r>
            <a:r>
              <a:rPr lang="en-US" dirty="0" smtClean="0"/>
              <a:t> dele.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DTD </a:t>
            </a:r>
            <a:r>
              <a:rPr lang="en-US" dirty="0" err="1" smtClean="0"/>
              <a:t>definira</a:t>
            </a:r>
            <a:r>
              <a:rPr lang="en-US" dirty="0" smtClean="0"/>
              <a:t> </a:t>
            </a:r>
            <a:r>
              <a:rPr lang="en-US" dirty="0" err="1" smtClean="0"/>
              <a:t>tudi</a:t>
            </a:r>
            <a:r>
              <a:rPr lang="en-US" dirty="0" smtClean="0"/>
              <a:t> </a:t>
            </a:r>
            <a:r>
              <a:rPr lang="en-US" dirty="0" err="1" smtClean="0"/>
              <a:t>hierarhične</a:t>
            </a:r>
            <a:r>
              <a:rPr lang="en-US" dirty="0" smtClean="0"/>
              <a:t> </a:t>
            </a:r>
            <a:r>
              <a:rPr lang="en-US" dirty="0" err="1" smtClean="0"/>
              <a:t>odnose</a:t>
            </a:r>
            <a:r>
              <a:rPr lang="en-US" dirty="0" smtClean="0"/>
              <a:t> med </a:t>
            </a:r>
            <a:r>
              <a:rPr lang="en-US" dirty="0" err="1" smtClean="0"/>
              <a:t>strukturni</a:t>
            </a:r>
            <a:r>
              <a:rPr lang="en-US" dirty="0" smtClean="0"/>
              <a:t> deli </a:t>
            </a:r>
            <a:r>
              <a:rPr lang="en-US" dirty="0" err="1" smtClean="0"/>
              <a:t>dokumenta</a:t>
            </a:r>
            <a:r>
              <a:rPr lang="en-US" dirty="0" smtClean="0"/>
              <a:t>. </a:t>
            </a:r>
            <a:endParaRPr lang="sl-SI" dirty="0" smtClean="0"/>
          </a:p>
          <a:p>
            <a:endParaRPr lang="sl-SI" dirty="0" smtClean="0"/>
          </a:p>
          <a:p>
            <a:r>
              <a:rPr lang="en-US" u="sng" dirty="0" err="1" smtClean="0"/>
              <a:t>Vsebin</a:t>
            </a:r>
            <a:r>
              <a:rPr lang="sl-SI" u="sng" dirty="0" smtClean="0"/>
              <a:t>e</a:t>
            </a:r>
            <a:r>
              <a:rPr lang="en-US" u="sng" dirty="0" smtClean="0"/>
              <a:t> </a:t>
            </a:r>
            <a:r>
              <a:rPr lang="en-US" u="sng" dirty="0" err="1" smtClean="0"/>
              <a:t>dokumenta</a:t>
            </a:r>
            <a:r>
              <a:rPr lang="en-US" dirty="0" smtClean="0"/>
              <a:t>, </a:t>
            </a:r>
            <a:r>
              <a:rPr lang="en-US" dirty="0" err="1" smtClean="0"/>
              <a:t>označen</a:t>
            </a:r>
            <a:r>
              <a:rPr lang="sl-SI" dirty="0" smtClean="0"/>
              <a:t>e</a:t>
            </a:r>
            <a:r>
              <a:rPr lang="en-US" dirty="0" smtClean="0"/>
              <a:t> z </a:t>
            </a:r>
            <a:r>
              <a:rPr lang="en-US" dirty="0" err="1" smtClean="0"/>
              <a:t>oznakami</a:t>
            </a:r>
            <a:r>
              <a:rPr lang="en-US" dirty="0" smtClean="0"/>
              <a:t>, </a:t>
            </a:r>
            <a:r>
              <a:rPr lang="en-US" dirty="0" err="1" smtClean="0"/>
              <a:t>naštetimi</a:t>
            </a:r>
            <a:r>
              <a:rPr lang="en-US" dirty="0" smtClean="0"/>
              <a:t> v DTD.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Označevalni jeziki 1</a:t>
            </a:r>
            <a:endParaRPr lang="sl-SI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SGML</a:t>
            </a:r>
            <a:endParaRPr lang="en-US" dirty="0">
              <a:sym typeface="Symbol" pitchFamily="18" charset="2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smtClean="0"/>
              <a:t>Primer dela DTD za tip dokumenta “memo”.</a:t>
            </a:r>
          </a:p>
          <a:p>
            <a:r>
              <a:rPr lang="sl-SI" smtClean="0"/>
              <a:t>Primer vsebuje opis elementov dokumenta in njegovih lastnosti (atributov).</a:t>
            </a:r>
            <a:endParaRPr lang="en-US"/>
          </a:p>
        </p:txBody>
      </p:sp>
      <p:pic>
        <p:nvPicPr>
          <p:cNvPr id="43014" name="Picture 6" descr="C:\Delo\POUK\FF\RK-99\prosojnice\dt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934" y="2667000"/>
            <a:ext cx="8519066" cy="311626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Označevalni jeziki 1</a:t>
            </a:r>
            <a:endParaRPr lang="sl-SI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SGML</a:t>
            </a:r>
            <a:endParaRPr lang="sl-S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Označevalni jeziki 1</a:t>
            </a:r>
            <a:endParaRPr lang="sl-SI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04800" y="1609725"/>
            <a:ext cx="861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>
                <a:srgbClr val="800000"/>
              </a:buClr>
              <a:buSzPct val="75000"/>
              <a:buFont typeface="Wingdings" pitchFamily="2" charset="2"/>
              <a:buChar char="v"/>
              <a:tabLst/>
              <a:defRPr/>
            </a:pPr>
            <a:r>
              <a:rPr kumimoji="0" lang="sl-SI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Opis najvišjega elementa (doctype).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36524" y="1078468"/>
            <a:ext cx="88550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sl-SI" sz="2400" dirty="0">
                <a:solidFill>
                  <a:srgbClr val="002060"/>
                </a:solidFill>
                <a:latin typeface="Courier New" pitchFamily="49" charset="0"/>
              </a:rPr>
              <a:t>&lt;!ENTITY %doctype “MEMO”				</a:t>
            </a:r>
            <a:r>
              <a:rPr lang="sl-SI" sz="2400" dirty="0">
                <a:solidFill>
                  <a:srgbClr val="002060"/>
                </a:solidFill>
                <a:latin typeface="Courier New" pitchFamily="49" charset="0"/>
                <a:sym typeface="Wingdings" pitchFamily="2" charset="2"/>
              </a:rPr>
              <a:t>--&gt;</a:t>
            </a:r>
            <a:endParaRPr lang="en-GB" sz="2400" dirty="0">
              <a:solidFill>
                <a:srgbClr val="002060"/>
              </a:solidFill>
              <a:latin typeface="Courier New" pitchFamily="49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3276600"/>
            <a:ext cx="89916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spcBef>
                <a:spcPts val="500"/>
              </a:spcBef>
              <a:spcAft>
                <a:spcPts val="500"/>
              </a:spcAft>
              <a:buClr>
                <a:srgbClr val="800000"/>
              </a:buClr>
              <a:buSzPct val="75000"/>
              <a:buFont typeface="Wingdings" pitchFamily="2" charset="2"/>
              <a:buChar char="v"/>
            </a:pPr>
            <a:r>
              <a:rPr lang="sl-SI" sz="2800" dirty="0">
                <a:solidFill>
                  <a:srgbClr val="002060"/>
                </a:solidFill>
                <a:latin typeface="+mn-lt"/>
              </a:rPr>
              <a:t>- -  uporaba začetne in končne značke je obvezna,</a:t>
            </a:r>
          </a:p>
          <a:p>
            <a:pPr marL="457200" indent="-457200">
              <a:spcBef>
                <a:spcPts val="500"/>
              </a:spcBef>
              <a:spcAft>
                <a:spcPts val="500"/>
              </a:spcAft>
              <a:buClr>
                <a:srgbClr val="800000"/>
              </a:buClr>
              <a:buSzPct val="75000"/>
              <a:buFont typeface="Wingdings" pitchFamily="2" charset="2"/>
              <a:buChar char="v"/>
            </a:pPr>
            <a:r>
              <a:rPr lang="sl-SI" sz="2800" dirty="0">
                <a:solidFill>
                  <a:srgbClr val="002060"/>
                </a:solidFill>
                <a:latin typeface="+mn-lt"/>
              </a:rPr>
              <a:t>(TO&amp;FROM), BODY, CLOSE  elementi , iz katerih je sestavljen tip dokumenta MEMO,</a:t>
            </a:r>
          </a:p>
          <a:p>
            <a:pPr marL="457200" indent="-457200">
              <a:spcBef>
                <a:spcPts val="500"/>
              </a:spcBef>
              <a:spcAft>
                <a:spcPts val="500"/>
              </a:spcAft>
              <a:buClr>
                <a:srgbClr val="800000"/>
              </a:buClr>
              <a:buSzPct val="75000"/>
              <a:buFont typeface="Wingdings" pitchFamily="2" charset="2"/>
              <a:buChar char="v"/>
            </a:pPr>
            <a:r>
              <a:rPr lang="sl-SI" sz="2800" dirty="0">
                <a:solidFill>
                  <a:srgbClr val="002060"/>
                </a:solidFill>
                <a:latin typeface="+mn-lt"/>
              </a:rPr>
              <a:t>TO&amp;FROM   elementa se morata pojaviti enkrat v poljubnem zaporedju,</a:t>
            </a:r>
          </a:p>
          <a:p>
            <a:pPr marL="457200" indent="-457200">
              <a:spcBef>
                <a:spcPts val="500"/>
              </a:spcBef>
              <a:spcAft>
                <a:spcPts val="500"/>
              </a:spcAft>
              <a:buClr>
                <a:srgbClr val="800000"/>
              </a:buClr>
              <a:buSzPct val="75000"/>
              <a:buFont typeface="Wingdings" pitchFamily="2" charset="2"/>
              <a:buChar char="v"/>
            </a:pPr>
            <a:r>
              <a:rPr lang="sl-SI" sz="2800" dirty="0">
                <a:solidFill>
                  <a:srgbClr val="002060"/>
                </a:solidFill>
                <a:latin typeface="+mn-lt"/>
              </a:rPr>
              <a:t>CLOSE?  Element se pojavi nič- ali večkrat.</a:t>
            </a:r>
            <a:endParaRPr lang="en-US" sz="28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182562" y="2743200"/>
            <a:ext cx="87328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sl-SI" sz="2400" dirty="0">
                <a:solidFill>
                  <a:srgbClr val="002060"/>
                </a:solidFill>
                <a:latin typeface="Courier New" pitchFamily="49" charset="0"/>
              </a:rPr>
              <a:t>&lt;!ELEMENT MEMO - - ((TO&amp;FROM), BODY, CLOSE?) </a:t>
            </a:r>
            <a:r>
              <a:rPr lang="sl-SI" sz="2400" dirty="0" smtClean="0">
                <a:solidFill>
                  <a:srgbClr val="002060"/>
                </a:solidFill>
                <a:latin typeface="Courier New" pitchFamily="49" charset="0"/>
              </a:rPr>
              <a:t>&gt;</a:t>
            </a:r>
            <a:endParaRPr lang="en-GB" sz="2400" dirty="0">
              <a:solidFill>
                <a:srgbClr val="002060"/>
              </a:solidFill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SGML</a:t>
            </a:r>
            <a:endParaRPr lang="en-US">
              <a:sym typeface="Symbol" pitchFamily="18" charset="2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438400"/>
            <a:ext cx="8763000" cy="3962400"/>
          </a:xfrm>
        </p:spPr>
        <p:txBody>
          <a:bodyPr/>
          <a:lstStyle/>
          <a:p>
            <a:r>
              <a:rPr lang="sl-SI" dirty="0" smtClean="0"/>
              <a:t>Lastnost STATUS ima možni vrednosti CONFIDENT in PUBLIC.</a:t>
            </a:r>
          </a:p>
          <a:p>
            <a:r>
              <a:rPr lang="sl-SI" dirty="0" smtClean="0"/>
              <a:t>Privzeta lastnost je PUBLIC.</a:t>
            </a:r>
            <a:endParaRPr lang="en-US" dirty="0"/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187702" y="1828800"/>
            <a:ext cx="895629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l-SI" sz="2000" dirty="0">
                <a:solidFill>
                  <a:srgbClr val="002060"/>
                </a:solidFill>
                <a:latin typeface="Courier New" pitchFamily="49" charset="0"/>
              </a:rPr>
              <a:t>&lt;!ATTLIST %doctype STATUS (CONFIDENT|PUBLIC) PUBLIC     </a:t>
            </a:r>
            <a:r>
              <a:rPr lang="sl-SI" sz="2000" dirty="0">
                <a:solidFill>
                  <a:srgbClr val="002060"/>
                </a:solidFill>
                <a:latin typeface="Courier New" pitchFamily="49" charset="0"/>
                <a:sym typeface="Wingdings" pitchFamily="2" charset="2"/>
              </a:rPr>
              <a:t>&gt;</a:t>
            </a:r>
            <a:endParaRPr lang="en-GB" sz="2000" dirty="0">
              <a:solidFill>
                <a:srgbClr val="002060"/>
              </a:solidFill>
              <a:latin typeface="Courier New" pitchFamily="49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Označevalni jeziki 1</a:t>
            </a:r>
            <a:endParaRPr lang="sl-SI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SGML</a:t>
            </a:r>
            <a:endParaRPr lang="en-US">
              <a:sym typeface="Symbol" pitchFamily="18" charset="2"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763000" cy="4800600"/>
          </a:xfrm>
        </p:spPr>
        <p:txBody>
          <a:bodyPr/>
          <a:lstStyle/>
          <a:p>
            <a:r>
              <a:rPr lang="sl-SI" dirty="0" smtClean="0"/>
              <a:t>SGML je spremenil razmišljanje o nujnih lastnostih sodobnih označevalnih jezikov.</a:t>
            </a:r>
          </a:p>
          <a:p>
            <a:r>
              <a:rPr lang="sl-SI" dirty="0" smtClean="0"/>
              <a:t>Vsi označevalni jeziki v rabi na spletu sledijo načelom, ki jih je uveljavil SGML.</a:t>
            </a:r>
          </a:p>
          <a:p>
            <a:r>
              <a:rPr lang="sl-SI" dirty="0" smtClean="0"/>
              <a:t>To velja tudi za HTML in XML.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Označevalni jeziki 1</a:t>
            </a:r>
            <a:endParaRPr lang="sl-SI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Ponudba e-dokumentov v preteklosti</a:t>
            </a: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smtClean="0"/>
              <a:t>Značilnosti e-dokumentov nekdaj:</a:t>
            </a:r>
          </a:p>
          <a:p>
            <a:pPr lvl="1"/>
            <a:r>
              <a:rPr lang="sl-SI" smtClean="0"/>
              <a:t>za prikaz takih e-dokumentov ni potrebna zmogljiva strojna in programska oprema,</a:t>
            </a:r>
          </a:p>
          <a:p>
            <a:pPr lvl="1"/>
            <a:r>
              <a:rPr lang="sl-SI" smtClean="0"/>
              <a:t>dokler so bili e-dokumenti le ASCII besedila, je zadoščala skoraj vsaka strojna oprema.</a:t>
            </a:r>
          </a:p>
          <a:p>
            <a:pPr lvl="1"/>
            <a:r>
              <a:rPr lang="sl-SI" smtClean="0"/>
              <a:t>Posamezni ponudniki so samostojno razvijali programsko opremo za ponudbo e-dokumentov.</a:t>
            </a:r>
          </a:p>
          <a:p>
            <a:pPr lvl="1"/>
            <a:r>
              <a:rPr lang="sl-SI" smtClean="0"/>
              <a:t>Načini označevanja strukture e-dokumentov prilagojeni potrebam, možnostim posameznih ponudnikov in lastnostim njihovih </a:t>
            </a:r>
            <a:br>
              <a:rPr lang="sl-SI" smtClean="0"/>
            </a:br>
            <a:r>
              <a:rPr lang="sl-SI" smtClean="0"/>
              <a:t>e-dokumentov.</a:t>
            </a:r>
          </a:p>
          <a:p>
            <a:pPr lvl="1"/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Označevalni jeziki 1</a:t>
            </a:r>
            <a:endParaRPr lang="sl-SI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Posledice razvoja e-dokumentov</a:t>
            </a: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763000" cy="4572000"/>
          </a:xfrm>
        </p:spPr>
        <p:txBody>
          <a:bodyPr/>
          <a:lstStyle/>
          <a:p>
            <a:r>
              <a:rPr lang="en-US" dirty="0" err="1" smtClean="0"/>
              <a:t>Razvoj</a:t>
            </a:r>
            <a:r>
              <a:rPr lang="en-US" dirty="0" smtClean="0"/>
              <a:t> </a:t>
            </a:r>
            <a:r>
              <a:rPr lang="en-US" dirty="0" err="1" smtClean="0"/>
              <a:t>ponudbe</a:t>
            </a:r>
            <a:r>
              <a:rPr lang="en-US" dirty="0" smtClean="0"/>
              <a:t> e-</a:t>
            </a:r>
            <a:r>
              <a:rPr lang="en-US" dirty="0" err="1" smtClean="0"/>
              <a:t>dokumentov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hitro</a:t>
            </a:r>
            <a:r>
              <a:rPr lang="en-US" dirty="0" smtClean="0"/>
              <a:t> </a:t>
            </a:r>
            <a:r>
              <a:rPr lang="en-US" dirty="0" err="1" smtClean="0"/>
              <a:t>povečevanje</a:t>
            </a:r>
            <a:r>
              <a:rPr lang="en-US" dirty="0" smtClean="0"/>
              <a:t> </a:t>
            </a:r>
            <a:r>
              <a:rPr lang="en-US" dirty="0" err="1" smtClean="0"/>
              <a:t>količine</a:t>
            </a:r>
            <a:r>
              <a:rPr lang="en-US" dirty="0" smtClean="0"/>
              <a:t> e-</a:t>
            </a:r>
            <a:r>
              <a:rPr lang="en-US" dirty="0" err="1" smtClean="0"/>
              <a:t>dokumentov</a:t>
            </a:r>
            <a:r>
              <a:rPr lang="en-US" dirty="0" smtClean="0"/>
              <a:t>,</a:t>
            </a:r>
          </a:p>
          <a:p>
            <a:pPr lvl="1"/>
            <a:r>
              <a:rPr lang="en-US" dirty="0" err="1" smtClean="0"/>
              <a:t>razvoj</a:t>
            </a:r>
            <a:r>
              <a:rPr lang="en-US" dirty="0" smtClean="0"/>
              <a:t> </a:t>
            </a:r>
            <a:r>
              <a:rPr lang="en-US" dirty="0" err="1" smtClean="0"/>
              <a:t>zapletenejših</a:t>
            </a:r>
            <a:r>
              <a:rPr lang="en-US" dirty="0" smtClean="0"/>
              <a:t> </a:t>
            </a:r>
            <a:r>
              <a:rPr lang="en-US" dirty="0" err="1" smtClean="0"/>
              <a:t>oblik</a:t>
            </a:r>
            <a:r>
              <a:rPr lang="en-US" dirty="0" smtClean="0"/>
              <a:t>, </a:t>
            </a:r>
            <a:r>
              <a:rPr lang="en-US" dirty="0" err="1" smtClean="0"/>
              <a:t>predvsem</a:t>
            </a:r>
            <a:r>
              <a:rPr lang="en-US" dirty="0" smtClean="0"/>
              <a:t> </a:t>
            </a:r>
            <a:r>
              <a:rPr lang="en-US" dirty="0" err="1" smtClean="0"/>
              <a:t>nebesedilnih</a:t>
            </a:r>
            <a:r>
              <a:rPr lang="en-US" dirty="0" smtClean="0"/>
              <a:t> (</a:t>
            </a:r>
            <a:r>
              <a:rPr lang="en-US" dirty="0" err="1" smtClean="0"/>
              <a:t>multimedijskih</a:t>
            </a:r>
            <a:r>
              <a:rPr lang="en-US" dirty="0" smtClean="0"/>
              <a:t>) </a:t>
            </a:r>
            <a:r>
              <a:rPr lang="en-US" dirty="0" err="1" smtClean="0"/>
              <a:t>dokumentov</a:t>
            </a:r>
            <a:r>
              <a:rPr lang="en-US" dirty="0" smtClean="0"/>
              <a:t>,</a:t>
            </a:r>
          </a:p>
          <a:p>
            <a:pPr lvl="1"/>
            <a:r>
              <a:rPr lang="en-US" dirty="0" err="1" smtClean="0"/>
              <a:t>programska</a:t>
            </a:r>
            <a:r>
              <a:rPr lang="en-US" dirty="0" smtClean="0"/>
              <a:t> in </a:t>
            </a:r>
            <a:r>
              <a:rPr lang="en-US" dirty="0" err="1" smtClean="0"/>
              <a:t>strojna</a:t>
            </a:r>
            <a:r>
              <a:rPr lang="en-US" dirty="0" smtClean="0"/>
              <a:t> </a:t>
            </a:r>
            <a:r>
              <a:rPr lang="en-US" dirty="0" err="1" smtClean="0"/>
              <a:t>oprema</a:t>
            </a:r>
            <a:r>
              <a:rPr lang="en-US" dirty="0" smtClean="0"/>
              <a:t> je </a:t>
            </a:r>
            <a:r>
              <a:rPr lang="en-US" dirty="0" err="1" smtClean="0"/>
              <a:t>morala</a:t>
            </a:r>
            <a:r>
              <a:rPr lang="en-US" dirty="0" smtClean="0"/>
              <a:t> </a:t>
            </a:r>
            <a:r>
              <a:rPr lang="en-US" dirty="0" err="1" smtClean="0"/>
              <a:t>slediti</a:t>
            </a:r>
            <a:r>
              <a:rPr lang="en-US" dirty="0" smtClean="0"/>
              <a:t> </a:t>
            </a:r>
            <a:r>
              <a:rPr lang="en-US" dirty="0" err="1" smtClean="0"/>
              <a:t>razvoju</a:t>
            </a:r>
            <a:r>
              <a:rPr lang="en-US" dirty="0" smtClean="0"/>
              <a:t> e-</a:t>
            </a:r>
            <a:r>
              <a:rPr lang="en-US" dirty="0" err="1" smtClean="0"/>
              <a:t>dokumentov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Označevalni jeziki 1</a:t>
            </a:r>
            <a:endParaRPr lang="sl-SI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Posledice razvoja e-dokumentov</a:t>
            </a: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763000" cy="54864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Posledica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zaradi</a:t>
            </a:r>
            <a:r>
              <a:rPr lang="en-US" dirty="0" smtClean="0"/>
              <a:t> </a:t>
            </a:r>
            <a:r>
              <a:rPr lang="en-US" dirty="0" err="1" smtClean="0"/>
              <a:t>nestandardnih</a:t>
            </a:r>
            <a:r>
              <a:rPr lang="en-US" dirty="0" smtClean="0"/>
              <a:t> </a:t>
            </a:r>
            <a:r>
              <a:rPr lang="en-US" dirty="0" err="1" smtClean="0"/>
              <a:t>oblik</a:t>
            </a:r>
            <a:r>
              <a:rPr lang="en-US" dirty="0" smtClean="0"/>
              <a:t> e-</a:t>
            </a:r>
            <a:r>
              <a:rPr lang="en-US" dirty="0" err="1" smtClean="0"/>
              <a:t>dokumentov</a:t>
            </a:r>
            <a:r>
              <a:rPr lang="en-US" dirty="0" smtClean="0"/>
              <a:t> </a:t>
            </a:r>
            <a:r>
              <a:rPr lang="en-US" dirty="0" err="1" smtClean="0"/>
              <a:t>ti</a:t>
            </a:r>
            <a:r>
              <a:rPr lang="en-US" dirty="0" smtClean="0"/>
              <a:t> </a:t>
            </a:r>
            <a:r>
              <a:rPr lang="en-US" dirty="0" err="1" smtClean="0"/>
              <a:t>niso</a:t>
            </a:r>
            <a:r>
              <a:rPr lang="en-US" dirty="0" smtClean="0"/>
              <a:t> </a:t>
            </a:r>
            <a:r>
              <a:rPr lang="en-US" dirty="0" err="1" smtClean="0"/>
              <a:t>bili</a:t>
            </a:r>
            <a:r>
              <a:rPr lang="en-US" dirty="0" smtClean="0"/>
              <a:t> </a:t>
            </a:r>
            <a:r>
              <a:rPr lang="en-US" dirty="0" err="1" smtClean="0"/>
              <a:t>uporabni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različnih</a:t>
            </a:r>
            <a:r>
              <a:rPr lang="en-US" dirty="0" smtClean="0"/>
              <a:t> </a:t>
            </a:r>
            <a:r>
              <a:rPr lang="en-US" dirty="0" err="1" smtClean="0"/>
              <a:t>računalniških</a:t>
            </a:r>
            <a:r>
              <a:rPr lang="en-US" dirty="0" smtClean="0"/>
              <a:t> </a:t>
            </a:r>
            <a:r>
              <a:rPr lang="en-US" dirty="0" err="1" smtClean="0"/>
              <a:t>platformah</a:t>
            </a:r>
            <a:r>
              <a:rPr lang="en-US" dirty="0" smtClean="0"/>
              <a:t>,</a:t>
            </a:r>
          </a:p>
          <a:p>
            <a:pPr lvl="1"/>
            <a:r>
              <a:rPr lang="en-US" dirty="0" err="1" smtClean="0"/>
              <a:t>ponudniki</a:t>
            </a:r>
            <a:r>
              <a:rPr lang="en-US" dirty="0" smtClean="0"/>
              <a:t> so </a:t>
            </a:r>
            <a:r>
              <a:rPr lang="en-US" dirty="0" err="1" smtClean="0"/>
              <a:t>morali</a:t>
            </a:r>
            <a:r>
              <a:rPr lang="en-US" dirty="0" smtClean="0"/>
              <a:t> </a:t>
            </a:r>
            <a:r>
              <a:rPr lang="en-US" dirty="0" err="1" smtClean="0"/>
              <a:t>izdelovati</a:t>
            </a:r>
            <a:r>
              <a:rPr lang="en-US" dirty="0" smtClean="0"/>
              <a:t> </a:t>
            </a:r>
            <a:r>
              <a:rPr lang="en-US" dirty="0" err="1" smtClean="0"/>
              <a:t>različne</a:t>
            </a:r>
            <a:r>
              <a:rPr lang="en-US" dirty="0" smtClean="0"/>
              <a:t> </a:t>
            </a:r>
            <a:r>
              <a:rPr lang="en-US" dirty="0" err="1" smtClean="0"/>
              <a:t>verzije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e-</a:t>
            </a:r>
            <a:r>
              <a:rPr lang="en-US" dirty="0" err="1" smtClean="0"/>
              <a:t>dokumentov</a:t>
            </a:r>
            <a:r>
              <a:rPr lang="en-US" dirty="0" smtClean="0"/>
              <a:t> (in </a:t>
            </a:r>
            <a:r>
              <a:rPr lang="en-US" dirty="0" err="1" smtClean="0"/>
              <a:t>njihovih</a:t>
            </a:r>
            <a:r>
              <a:rPr lang="en-US" dirty="0" smtClean="0"/>
              <a:t> </a:t>
            </a:r>
            <a:r>
              <a:rPr lang="en-US" dirty="0" err="1" smtClean="0"/>
              <a:t>zbirk</a:t>
            </a:r>
            <a:r>
              <a:rPr lang="en-US" dirty="0" smtClean="0"/>
              <a:t>)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različne</a:t>
            </a:r>
            <a:r>
              <a:rPr lang="en-US" dirty="0" smtClean="0"/>
              <a:t> </a:t>
            </a:r>
            <a:r>
              <a:rPr lang="en-US" dirty="0" err="1" smtClean="0"/>
              <a:t>strojne</a:t>
            </a:r>
            <a:r>
              <a:rPr lang="en-US" dirty="0" smtClean="0"/>
              <a:t> in </a:t>
            </a:r>
            <a:r>
              <a:rPr lang="en-US" dirty="0" err="1" smtClean="0"/>
              <a:t>programske</a:t>
            </a:r>
            <a:r>
              <a:rPr lang="en-US" dirty="0" smtClean="0"/>
              <a:t> </a:t>
            </a:r>
            <a:r>
              <a:rPr lang="en-US" dirty="0" err="1" smtClean="0"/>
              <a:t>platforme</a:t>
            </a:r>
            <a:endParaRPr lang="en-US" dirty="0" smtClean="0"/>
          </a:p>
          <a:p>
            <a:pPr lvl="1"/>
            <a:r>
              <a:rPr lang="en-US" dirty="0" err="1" smtClean="0"/>
              <a:t>edini</a:t>
            </a:r>
            <a:r>
              <a:rPr lang="en-US" dirty="0" smtClean="0"/>
              <a:t> </a:t>
            </a:r>
            <a:r>
              <a:rPr lang="en-US" dirty="0" err="1" smtClean="0"/>
              <a:t>možni</a:t>
            </a:r>
            <a:r>
              <a:rPr lang="en-US" dirty="0" smtClean="0"/>
              <a:t> </a:t>
            </a:r>
            <a:r>
              <a:rPr lang="en-US" dirty="0" err="1" smtClean="0"/>
              <a:t>izhod</a:t>
            </a:r>
            <a:r>
              <a:rPr lang="en-US" dirty="0" smtClean="0"/>
              <a:t> - </a:t>
            </a:r>
            <a:r>
              <a:rPr lang="en-US" dirty="0" err="1" smtClean="0"/>
              <a:t>standardizacija</a:t>
            </a:r>
            <a:r>
              <a:rPr lang="en-US" dirty="0" smtClean="0"/>
              <a:t>.</a:t>
            </a:r>
            <a:endParaRPr lang="sl-SI" dirty="0" smtClean="0"/>
          </a:p>
          <a:p>
            <a:r>
              <a:rPr lang="en-US" dirty="0" err="1" smtClean="0"/>
              <a:t>Zaradi</a:t>
            </a:r>
            <a:r>
              <a:rPr lang="en-US" dirty="0" smtClean="0"/>
              <a:t> </a:t>
            </a:r>
            <a:r>
              <a:rPr lang="en-US" dirty="0" err="1" smtClean="0"/>
              <a:t>ekonomskih</a:t>
            </a:r>
            <a:r>
              <a:rPr lang="en-US" dirty="0" smtClean="0"/>
              <a:t> </a:t>
            </a:r>
            <a:r>
              <a:rPr lang="en-US" dirty="0" err="1" smtClean="0"/>
              <a:t>razlogov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bilo</a:t>
            </a:r>
            <a:r>
              <a:rPr lang="en-US" dirty="0" smtClean="0"/>
              <a:t> </a:t>
            </a:r>
            <a:r>
              <a:rPr lang="en-US" dirty="0" err="1" smtClean="0"/>
              <a:t>pričakovati</a:t>
            </a:r>
            <a:r>
              <a:rPr lang="en-US" dirty="0" smtClean="0"/>
              <a:t> </a:t>
            </a:r>
            <a:r>
              <a:rPr lang="en-US" dirty="0" err="1" smtClean="0"/>
              <a:t>poenotenja</a:t>
            </a:r>
            <a:r>
              <a:rPr lang="en-US" dirty="0" smtClean="0"/>
              <a:t> </a:t>
            </a:r>
            <a:r>
              <a:rPr lang="en-US" dirty="0" err="1" smtClean="0"/>
              <a:t>proizvajalcev</a:t>
            </a:r>
            <a:r>
              <a:rPr lang="en-US" dirty="0" smtClean="0"/>
              <a:t> </a:t>
            </a:r>
            <a:r>
              <a:rPr lang="en-US" dirty="0" err="1" smtClean="0"/>
              <a:t>računalnikov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Edini</a:t>
            </a:r>
            <a:r>
              <a:rPr lang="en-US" dirty="0" smtClean="0"/>
              <a:t> </a:t>
            </a:r>
            <a:r>
              <a:rPr lang="en-US" dirty="0" err="1" smtClean="0"/>
              <a:t>možni</a:t>
            </a:r>
            <a:r>
              <a:rPr lang="en-US" dirty="0" smtClean="0"/>
              <a:t> </a:t>
            </a:r>
            <a:r>
              <a:rPr lang="en-US" dirty="0" err="1" smtClean="0"/>
              <a:t>izhod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u="sng" dirty="0" err="1" smtClean="0"/>
              <a:t>standardizacija</a:t>
            </a:r>
            <a:r>
              <a:rPr lang="en-US" u="sng" dirty="0" smtClean="0"/>
              <a:t> </a:t>
            </a:r>
            <a:r>
              <a:rPr lang="en-US" u="sng" dirty="0" err="1" smtClean="0"/>
              <a:t>načinov</a:t>
            </a:r>
            <a:r>
              <a:rPr lang="en-US" u="sng" dirty="0" smtClean="0"/>
              <a:t> </a:t>
            </a:r>
            <a:r>
              <a:rPr lang="en-US" u="sng" dirty="0" err="1" smtClean="0"/>
              <a:t>zapisovanja</a:t>
            </a:r>
            <a:r>
              <a:rPr lang="en-US" u="sng" dirty="0" smtClean="0"/>
              <a:t> </a:t>
            </a:r>
            <a:br>
              <a:rPr lang="en-US" u="sng" dirty="0" smtClean="0"/>
            </a:br>
            <a:r>
              <a:rPr lang="en-US" u="sng" dirty="0" smtClean="0"/>
              <a:t>e-</a:t>
            </a:r>
            <a:r>
              <a:rPr lang="en-US" u="sng" dirty="0" err="1" smtClean="0"/>
              <a:t>dokumentov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Označevalni jeziki 1</a:t>
            </a:r>
            <a:endParaRPr lang="sl-SI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Posledice razvoja e-dokumentov</a:t>
            </a: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763000" cy="4876800"/>
          </a:xfrm>
        </p:spPr>
        <p:txBody>
          <a:bodyPr/>
          <a:lstStyle/>
          <a:p>
            <a:r>
              <a:rPr lang="en-US" dirty="0" err="1" smtClean="0"/>
              <a:t>Nastali</a:t>
            </a:r>
            <a:r>
              <a:rPr lang="en-US" dirty="0" smtClean="0"/>
              <a:t> so </a:t>
            </a:r>
            <a:r>
              <a:rPr lang="en-US" dirty="0" err="1" smtClean="0"/>
              <a:t>označevalni</a:t>
            </a:r>
            <a:r>
              <a:rPr lang="en-US" dirty="0" smtClean="0"/>
              <a:t> </a:t>
            </a:r>
            <a:r>
              <a:rPr lang="en-US" dirty="0" err="1" smtClean="0"/>
              <a:t>jeziki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Označevalni</a:t>
            </a:r>
            <a:r>
              <a:rPr lang="en-US" dirty="0" smtClean="0"/>
              <a:t> </a:t>
            </a:r>
            <a:r>
              <a:rPr lang="en-US" dirty="0" err="1" smtClean="0"/>
              <a:t>jeziki</a:t>
            </a:r>
            <a:r>
              <a:rPr lang="en-US" dirty="0" smtClean="0"/>
              <a:t> (</a:t>
            </a:r>
            <a:r>
              <a:rPr lang="en-US" i="1" dirty="0" smtClean="0"/>
              <a:t>mark-up languages</a:t>
            </a:r>
            <a:r>
              <a:rPr lang="en-US" dirty="0" smtClean="0"/>
              <a:t>) </a:t>
            </a:r>
            <a:r>
              <a:rPr lang="en-US" dirty="0" err="1" smtClean="0"/>
              <a:t>omogočajo</a:t>
            </a:r>
            <a:r>
              <a:rPr lang="en-US" dirty="0" smtClean="0"/>
              <a:t> </a:t>
            </a:r>
            <a:r>
              <a:rPr lang="en-US" dirty="0" err="1" smtClean="0"/>
              <a:t>označevanje</a:t>
            </a:r>
            <a:r>
              <a:rPr lang="en-US" dirty="0" smtClean="0"/>
              <a:t> </a:t>
            </a:r>
            <a:r>
              <a:rPr lang="en-US" dirty="0" err="1" smtClean="0"/>
              <a:t>strukturnih</a:t>
            </a:r>
            <a:r>
              <a:rPr lang="en-US" dirty="0" smtClean="0"/>
              <a:t> in/</a:t>
            </a:r>
            <a:r>
              <a:rPr lang="en-US" dirty="0" err="1" smtClean="0"/>
              <a:t>ali</a:t>
            </a:r>
            <a:r>
              <a:rPr lang="en-US" dirty="0" smtClean="0"/>
              <a:t> </a:t>
            </a:r>
            <a:r>
              <a:rPr lang="en-US" dirty="0" err="1" smtClean="0"/>
              <a:t>oblikovnih</a:t>
            </a:r>
            <a:r>
              <a:rPr lang="en-US" dirty="0" smtClean="0"/>
              <a:t> </a:t>
            </a:r>
            <a:r>
              <a:rPr lang="en-US" dirty="0" err="1" smtClean="0"/>
              <a:t>elementov</a:t>
            </a:r>
            <a:r>
              <a:rPr lang="en-US" dirty="0" smtClean="0"/>
              <a:t> e-</a:t>
            </a:r>
            <a:r>
              <a:rPr lang="en-US" dirty="0" err="1" smtClean="0"/>
              <a:t>dokumentov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Načeloma</a:t>
            </a:r>
            <a:r>
              <a:rPr lang="en-US" dirty="0" smtClean="0"/>
              <a:t> </a:t>
            </a:r>
            <a:r>
              <a:rPr lang="en-US" dirty="0" err="1" smtClean="0"/>
              <a:t>tako</a:t>
            </a:r>
            <a:r>
              <a:rPr lang="en-US" dirty="0" smtClean="0"/>
              <a:t> </a:t>
            </a:r>
            <a:r>
              <a:rPr lang="en-US" dirty="0" err="1" smtClean="0"/>
              <a:t>označeni</a:t>
            </a:r>
            <a:r>
              <a:rPr lang="en-US" dirty="0" smtClean="0"/>
              <a:t> e-</a:t>
            </a:r>
            <a:r>
              <a:rPr lang="en-US" dirty="0" err="1" smtClean="0"/>
              <a:t>dokumenti</a:t>
            </a:r>
            <a:r>
              <a:rPr lang="en-US" dirty="0" smtClean="0"/>
              <a:t> </a:t>
            </a:r>
            <a:r>
              <a:rPr lang="en-US" dirty="0" err="1" smtClean="0"/>
              <a:t>funkcionirajo</a:t>
            </a:r>
            <a:r>
              <a:rPr lang="en-US" dirty="0" smtClean="0"/>
              <a:t> </a:t>
            </a:r>
            <a:r>
              <a:rPr lang="en-US" dirty="0" err="1" smtClean="0"/>
              <a:t>enako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različnih</a:t>
            </a:r>
            <a:r>
              <a:rPr lang="en-US" dirty="0" smtClean="0"/>
              <a:t> </a:t>
            </a:r>
            <a:r>
              <a:rPr lang="en-US" dirty="0" err="1" smtClean="0"/>
              <a:t>strojnih</a:t>
            </a:r>
            <a:r>
              <a:rPr lang="en-US" dirty="0" smtClean="0"/>
              <a:t> in </a:t>
            </a:r>
            <a:r>
              <a:rPr lang="en-US" dirty="0" err="1" smtClean="0"/>
              <a:t>programskih</a:t>
            </a:r>
            <a:r>
              <a:rPr lang="en-US" dirty="0" smtClean="0"/>
              <a:t> </a:t>
            </a:r>
            <a:r>
              <a:rPr lang="en-US" dirty="0" err="1" smtClean="0"/>
              <a:t>platformah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Označevalni jeziki 1</a:t>
            </a:r>
            <a:endParaRPr lang="sl-SI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Kdaj bomo zadovoljni z e-dokumenti?</a:t>
            </a: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438400"/>
            <a:ext cx="8763000" cy="3962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Če</a:t>
            </a:r>
            <a:r>
              <a:rPr lang="en-US" dirty="0" smtClean="0"/>
              <a:t> </a:t>
            </a:r>
            <a:r>
              <a:rPr lang="en-US" dirty="0" err="1" smtClean="0"/>
              <a:t>hočemo</a:t>
            </a:r>
            <a:r>
              <a:rPr lang="en-US" dirty="0" smtClean="0"/>
              <a:t>,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bodo</a:t>
            </a:r>
            <a:r>
              <a:rPr lang="en-US" dirty="0" smtClean="0"/>
              <a:t> </a:t>
            </a:r>
            <a:r>
              <a:rPr lang="en-US" dirty="0" err="1" smtClean="0"/>
              <a:t>informacije</a:t>
            </a:r>
            <a:r>
              <a:rPr lang="en-US" dirty="0" smtClean="0"/>
              <a:t> v </a:t>
            </a:r>
            <a:r>
              <a:rPr lang="en-US" dirty="0" err="1" smtClean="0"/>
              <a:t>elektronski</a:t>
            </a:r>
            <a:r>
              <a:rPr lang="en-US" dirty="0" smtClean="0"/>
              <a:t> </a:t>
            </a:r>
            <a:r>
              <a:rPr lang="en-US" dirty="0" err="1" smtClean="0"/>
              <a:t>obliki</a:t>
            </a:r>
            <a:r>
              <a:rPr lang="en-US" dirty="0" smtClean="0"/>
              <a:t> </a:t>
            </a:r>
            <a:r>
              <a:rPr lang="en-US" dirty="0" err="1" smtClean="0"/>
              <a:t>vsaj</a:t>
            </a:r>
            <a:r>
              <a:rPr lang="en-US" dirty="0" smtClean="0"/>
              <a:t> </a:t>
            </a:r>
            <a:r>
              <a:rPr lang="en-US" dirty="0" err="1" smtClean="0"/>
              <a:t>deloma</a:t>
            </a:r>
            <a:r>
              <a:rPr lang="en-US" dirty="0" smtClean="0"/>
              <a:t> </a:t>
            </a:r>
            <a:r>
              <a:rPr lang="en-US" dirty="0" err="1" smtClean="0"/>
              <a:t>nadomestile</a:t>
            </a:r>
            <a:r>
              <a:rPr lang="en-US" dirty="0" smtClean="0"/>
              <a:t> </a:t>
            </a:r>
            <a:r>
              <a:rPr lang="en-US" dirty="0" err="1" smtClean="0"/>
              <a:t>papir</a:t>
            </a:r>
            <a:r>
              <a:rPr lang="en-US" dirty="0" smtClean="0"/>
              <a:t>, </a:t>
            </a:r>
            <a:r>
              <a:rPr lang="en-US" dirty="0" err="1" smtClean="0"/>
              <a:t>morajo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berljive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enak</a:t>
            </a:r>
            <a:r>
              <a:rPr lang="en-US" dirty="0" smtClean="0"/>
              <a:t> </a:t>
            </a:r>
            <a:r>
              <a:rPr lang="en-US" dirty="0" err="1" smtClean="0"/>
              <a:t>prostorsko</a:t>
            </a:r>
            <a:r>
              <a:rPr lang="en-US" dirty="0" smtClean="0"/>
              <a:t> in </a:t>
            </a:r>
            <a:r>
              <a:rPr lang="en-US" dirty="0" err="1" smtClean="0"/>
              <a:t>časovno</a:t>
            </a:r>
            <a:r>
              <a:rPr lang="en-US" dirty="0" smtClean="0"/>
              <a:t> </a:t>
            </a:r>
            <a:r>
              <a:rPr lang="en-US" dirty="0" err="1" smtClean="0"/>
              <a:t>neodvisen</a:t>
            </a:r>
            <a:r>
              <a:rPr lang="en-US" dirty="0" smtClean="0"/>
              <a:t> </a:t>
            </a:r>
            <a:r>
              <a:rPr lang="en-US" dirty="0" err="1" smtClean="0"/>
              <a:t>način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Označevalni jeziki 1</a:t>
            </a:r>
            <a:endParaRPr lang="sl-SI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Kdaj bomo zadovoljni z e-dokumenti?</a:t>
            </a: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763000" cy="472440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Prostorska</a:t>
            </a:r>
            <a:r>
              <a:rPr lang="en-US" dirty="0" smtClean="0"/>
              <a:t> </a:t>
            </a:r>
            <a:r>
              <a:rPr lang="en-US" dirty="0" err="1" smtClean="0"/>
              <a:t>neodvisnost</a:t>
            </a:r>
            <a:r>
              <a:rPr lang="en-US" dirty="0" smtClean="0"/>
              <a:t> e-</a:t>
            </a:r>
            <a:r>
              <a:rPr lang="en-US" dirty="0" err="1" smtClean="0"/>
              <a:t>dokumentov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dokumenti</a:t>
            </a:r>
            <a:r>
              <a:rPr lang="en-US" dirty="0" smtClean="0"/>
              <a:t> </a:t>
            </a:r>
            <a:r>
              <a:rPr lang="en-US" dirty="0" err="1" smtClean="0"/>
              <a:t>morajo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enako</a:t>
            </a:r>
            <a:r>
              <a:rPr lang="en-US" dirty="0" smtClean="0"/>
              <a:t> </a:t>
            </a:r>
            <a:r>
              <a:rPr lang="en-US" dirty="0" err="1" smtClean="0"/>
              <a:t>uporabni</a:t>
            </a:r>
            <a:r>
              <a:rPr lang="en-US" dirty="0" smtClean="0"/>
              <a:t> v </a:t>
            </a:r>
            <a:r>
              <a:rPr lang="en-US" dirty="0" err="1" smtClean="0"/>
              <a:t>poljubnih</a:t>
            </a:r>
            <a:r>
              <a:rPr lang="en-US" dirty="0" smtClean="0"/>
              <a:t> </a:t>
            </a:r>
            <a:r>
              <a:rPr lang="en-US" dirty="0" err="1" smtClean="0"/>
              <a:t>okoliščinah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err="1" smtClean="0"/>
              <a:t>Časovna</a:t>
            </a:r>
            <a:r>
              <a:rPr lang="en-US" dirty="0" smtClean="0"/>
              <a:t> </a:t>
            </a:r>
            <a:r>
              <a:rPr lang="en-US" dirty="0" err="1" smtClean="0"/>
              <a:t>neodvisnost</a:t>
            </a:r>
            <a:r>
              <a:rPr lang="en-US" dirty="0" smtClean="0"/>
              <a:t> e-</a:t>
            </a:r>
            <a:r>
              <a:rPr lang="en-US" dirty="0" err="1" smtClean="0"/>
              <a:t>dokumentov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dokumenti</a:t>
            </a:r>
            <a:r>
              <a:rPr lang="en-US" dirty="0" smtClean="0"/>
              <a:t> </a:t>
            </a:r>
            <a:r>
              <a:rPr lang="en-US" dirty="0" err="1" smtClean="0"/>
              <a:t>morajo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uporabni</a:t>
            </a:r>
            <a:r>
              <a:rPr lang="en-US" dirty="0" smtClean="0"/>
              <a:t>, </a:t>
            </a:r>
            <a:r>
              <a:rPr lang="en-US" dirty="0" err="1" smtClean="0"/>
              <a:t>dokler</a:t>
            </a:r>
            <a:r>
              <a:rPr lang="en-US" dirty="0" smtClean="0"/>
              <a:t> </a:t>
            </a:r>
            <a:r>
              <a:rPr lang="en-US" dirty="0" err="1" smtClean="0"/>
              <a:t>obstajajo</a:t>
            </a:r>
            <a:r>
              <a:rPr lang="en-US" dirty="0" smtClean="0"/>
              <a:t> </a:t>
            </a:r>
            <a:r>
              <a:rPr lang="en-US" dirty="0" err="1" smtClean="0"/>
              <a:t>bralci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Označevalni jeziki 1</a:t>
            </a:r>
            <a:endParaRPr lang="sl-SI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653</TotalTime>
  <Words>2214</Words>
  <Application>Microsoft Office PowerPoint</Application>
  <PresentationFormat>On-screen Show (4:3)</PresentationFormat>
  <Paragraphs>259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Default Design</vt:lpstr>
      <vt:lpstr>Standardi za označevanje dokumentov</vt:lpstr>
      <vt:lpstr>Ponudba e-dokumentov v preteklosti</vt:lpstr>
      <vt:lpstr>Ponudba e-dokumentov v preteklosti</vt:lpstr>
      <vt:lpstr>Ponudba e-dokumentov v preteklosti</vt:lpstr>
      <vt:lpstr>Posledice razvoja e-dokumentov</vt:lpstr>
      <vt:lpstr>Posledice razvoja e-dokumentov</vt:lpstr>
      <vt:lpstr>Posledice razvoja e-dokumentov</vt:lpstr>
      <vt:lpstr>Kdaj bomo zadovoljni z e-dokumenti?</vt:lpstr>
      <vt:lpstr>Kdaj bomo zadovoljni z e-dokumenti?</vt:lpstr>
      <vt:lpstr>Kdaj bomo zadovoljni z e-dokumenti?</vt:lpstr>
      <vt:lpstr>Kdaj bomo zadovoljni z e-dokumenti?</vt:lpstr>
      <vt:lpstr>Kdaj bomo zadovoljni z e-dokumenti?</vt:lpstr>
      <vt:lpstr>Zgodovina označevalnih jezikov</vt:lpstr>
      <vt:lpstr>Zgodovina označevalnih jezikov</vt:lpstr>
      <vt:lpstr>MARC in izpeljanke</vt:lpstr>
      <vt:lpstr>MARC in izpeljanke</vt:lpstr>
      <vt:lpstr>MARC: izmišljen primer</vt:lpstr>
      <vt:lpstr>struktura : videz</vt:lpstr>
      <vt:lpstr>RTF: razlogi za uvajanje</vt:lpstr>
      <vt:lpstr>RTF : razlogi za uvajanje</vt:lpstr>
      <vt:lpstr>RTF</vt:lpstr>
      <vt:lpstr>Postscript in PDF</vt:lpstr>
      <vt:lpstr>Postscript in PDF</vt:lpstr>
      <vt:lpstr>Te, LaTe</vt:lpstr>
      <vt:lpstr>Te, LaTe</vt:lpstr>
      <vt:lpstr>Te, LaTe</vt:lpstr>
      <vt:lpstr>Te, LaTe</vt:lpstr>
      <vt:lpstr>SGML</vt:lpstr>
      <vt:lpstr>SGML</vt:lpstr>
      <vt:lpstr>SGML</vt:lpstr>
      <vt:lpstr>SGML</vt:lpstr>
      <vt:lpstr>SGML</vt:lpstr>
      <vt:lpstr>SGML</vt:lpstr>
      <vt:lpstr>SGML</vt:lpstr>
      <vt:lpstr>SGML</vt:lpstr>
      <vt:lpstr>SGML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Jure</dc:creator>
  <cp:lastModifiedBy>Jure</cp:lastModifiedBy>
  <cp:revision>157</cp:revision>
  <cp:lastPrinted>1601-01-01T00:00:00Z</cp:lastPrinted>
  <dcterms:created xsi:type="dcterms:W3CDTF">1601-01-01T00:00:00Z</dcterms:created>
  <dcterms:modified xsi:type="dcterms:W3CDTF">2013-05-15T16:26:05Z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