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1"/>
  </p:notes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299" r:id="rId40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00FF"/>
    <a:srgbClr val="000099"/>
    <a:srgbClr val="993300"/>
    <a:srgbClr val="FFCC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155" autoAdjust="0"/>
    <p:restoredTop sz="94660"/>
  </p:normalViewPr>
  <p:slideViewPr>
    <p:cSldViewPr>
      <p:cViewPr varScale="1">
        <p:scale>
          <a:sx n="78" d="100"/>
          <a:sy n="78" d="100"/>
        </p:scale>
        <p:origin x="-58" y="-2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noProof="0" smtClean="0"/>
              <a:t>Click to edit Master text styles</a:t>
            </a:r>
          </a:p>
          <a:p>
            <a:pPr lvl="1"/>
            <a:r>
              <a:rPr lang="sl-SI" noProof="0" smtClean="0"/>
              <a:t>Second level</a:t>
            </a:r>
          </a:p>
          <a:p>
            <a:pPr lvl="2"/>
            <a:r>
              <a:rPr lang="sl-SI" noProof="0" smtClean="0"/>
              <a:t>Third level</a:t>
            </a:r>
          </a:p>
          <a:p>
            <a:pPr lvl="3"/>
            <a:r>
              <a:rPr lang="sl-SI" noProof="0" smtClean="0"/>
              <a:t>Fourth level</a:t>
            </a:r>
          </a:p>
          <a:p>
            <a:pPr lvl="4"/>
            <a:r>
              <a:rPr lang="sl-SI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038374D-8F96-4C8F-918D-CBF17F0A760A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128592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Označevalni jeziki 2.</a:t>
            </a: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B2C24-E432-4F97-AE70-FC0AC62A461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Označevalni jeziki 2.</a:t>
            </a: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4F973-2F36-40E8-8FFA-C765FE64E9B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4638"/>
            <a:ext cx="20955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341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Označevalni jeziki 2.</a:t>
            </a: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C74BA-E5EC-43BB-9B67-70DD1C96F06F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Označevalni jeziki 2.</a:t>
            </a: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7C7EBF-374E-4DF9-984F-036BE34474EA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Označevalni jeziki 2.</a:t>
            </a: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B2146-CA64-4224-8512-ADFA7C31233F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1148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066800"/>
            <a:ext cx="41148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Označevalni jeziki 2.</a:t>
            </a: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CDF60-7BED-49DE-86C9-22D94099385E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Označevalni jeziki 2.</a:t>
            </a:r>
            <a:endParaRPr lang="sl-SI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661C7-B453-486A-A8CF-B6573AD43C6C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Označevalni jeziki 2.</a:t>
            </a:r>
            <a:endParaRPr lang="sl-S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7B865-0C9D-46BC-AB23-B9349FBEAC17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Označevalni jeziki 2.</a:t>
            </a:r>
            <a:endParaRPr lang="sl-SI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61027-E29B-4A8E-AC9D-D2A7281A9FAF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Označevalni jeziki 2.</a:t>
            </a: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53B4A-301F-4A00-91E6-525F4D1C262B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Označevalni jeziki 2.</a:t>
            </a: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63A8B-A7B3-48B1-8BDE-2E452676FAE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t="-1000"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8763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90600"/>
            <a:ext cx="8763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2400" y="6477000"/>
            <a:ext cx="7620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00FF"/>
                </a:solidFill>
              </a:defRPr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Označevalni jeziki 2.</a:t>
            </a:r>
            <a:endParaRPr lang="sl-S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477000"/>
            <a:ext cx="457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00FF"/>
                </a:solidFill>
              </a:defRPr>
            </a:lvl1pPr>
          </a:lstStyle>
          <a:p>
            <a:pPr>
              <a:defRPr/>
            </a:pPr>
            <a:fld id="{22B62101-EB87-47B8-A5BC-363422FC0E3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sp>
        <p:nvSpPr>
          <p:cNvPr id="7" name="Rectangle 6"/>
          <p:cNvSpPr/>
          <p:nvPr userDrawn="1"/>
        </p:nvSpPr>
        <p:spPr>
          <a:xfrm>
            <a:off x="76200" y="76200"/>
            <a:ext cx="8991600" cy="6705600"/>
          </a:xfrm>
          <a:prstGeom prst="rect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9933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9933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9933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9933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9933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0000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0000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0000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000099"/>
          </a:solidFill>
          <a:latin typeface="Calibri" pitchFamily="34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3200">
          <a:solidFill>
            <a:srgbClr val="000099"/>
          </a:solidFill>
          <a:latin typeface="+mn-lt"/>
          <a:ea typeface="+mn-ea"/>
          <a:cs typeface="+mn-cs"/>
        </a:defRPr>
      </a:lvl1pPr>
      <a:lvl2pPr marL="1076325" indent="-449263" algn="l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800">
          <a:solidFill>
            <a:srgbClr val="000099"/>
          </a:solidFill>
          <a:latin typeface="+mn-lt"/>
        </a:defRPr>
      </a:lvl2pPr>
      <a:lvl3pPr marL="1703388" indent="-447675" algn="l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400">
          <a:solidFill>
            <a:srgbClr val="000099"/>
          </a:solidFill>
          <a:latin typeface="+mn-lt"/>
        </a:defRPr>
      </a:lvl3pPr>
      <a:lvl4pPr marL="2241550" indent="-358775" algn="l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4pPr>
      <a:lvl5pPr marL="2649538" indent="-228600" algn="l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5pPr>
      <a:lvl6pPr marL="3106738" indent="-228600" algn="l" rtl="0" fontAlgn="base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6pPr>
      <a:lvl7pPr marL="3563938" indent="-228600" algn="l" rtl="0" fontAlgn="base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7pPr>
      <a:lvl8pPr marL="4021138" indent="-228600" algn="l" rtl="0" fontAlgn="base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8pPr>
      <a:lvl9pPr marL="4478338" indent="-228600" algn="l" rtl="0" fontAlgn="base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1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2286000"/>
            <a:ext cx="8588375" cy="2006600"/>
          </a:xfrm>
        </p:spPr>
        <p:txBody>
          <a:bodyPr/>
          <a:lstStyle/>
          <a:p>
            <a:r>
              <a:rPr lang="sl-SI" dirty="0"/>
              <a:t>Označevalni </a:t>
            </a:r>
            <a:r>
              <a:rPr lang="sl-SI"/>
              <a:t>jeziki </a:t>
            </a:r>
            <a:r>
              <a:rPr lang="sl-SI" smtClean="0"/>
              <a:t>2</a:t>
            </a:r>
            <a:r>
              <a:rPr lang="sl-SI" dirty="0"/>
              <a:t/>
            </a:r>
            <a:br>
              <a:rPr lang="sl-SI" dirty="0"/>
            </a:br>
            <a:r>
              <a:rPr lang="sl-SI" dirty="0"/>
              <a:t/>
            </a:r>
            <a:br>
              <a:rPr lang="sl-SI" dirty="0"/>
            </a:br>
            <a:r>
              <a:rPr lang="en-US" sz="2800" dirty="0">
                <a:solidFill>
                  <a:schemeClr val="tx1"/>
                </a:solidFill>
                <a:latin typeface="+mn-lt"/>
              </a:rPr>
              <a:t>Extensible markup language (XML</a:t>
            </a:r>
            <a:r>
              <a:rPr lang="sl-SI" sz="2800" dirty="0">
                <a:solidFill>
                  <a:schemeClr val="tx1"/>
                </a:solidFill>
                <a:latin typeface="+mn-lt"/>
              </a:rPr>
              <a:t>)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u="sng"/>
              <a:t>Elementi</a:t>
            </a:r>
            <a:r>
              <a:rPr lang="sl-SI"/>
              <a:t> v XML</a:t>
            </a:r>
            <a:endParaRPr lang="en-GB"/>
          </a:p>
        </p:txBody>
      </p:sp>
      <p:pic>
        <p:nvPicPr>
          <p:cNvPr id="4506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1268413"/>
            <a:ext cx="7416800" cy="3636962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863082" y="5197475"/>
            <a:ext cx="75189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l-SI" sz="2400" dirty="0">
                <a:latin typeface="+mn-lt"/>
              </a:rPr>
              <a:t>Primer: element </a:t>
            </a:r>
            <a:r>
              <a:rPr lang="sl-SI" sz="2400" b="1" dirty="0">
                <a:latin typeface="+mn-lt"/>
              </a:rPr>
              <a:t>&lt;PublicationInfo&gt;</a:t>
            </a:r>
            <a:r>
              <a:rPr lang="sl-SI" sz="2400" dirty="0">
                <a:latin typeface="+mn-lt"/>
              </a:rPr>
              <a:t> z elementarno vsebino.</a:t>
            </a:r>
          </a:p>
        </p:txBody>
      </p:sp>
      <p:sp>
        <p:nvSpPr>
          <p:cNvPr id="45063" name="Oval 7"/>
          <p:cNvSpPr>
            <a:spLocks noChangeArrowheads="1"/>
          </p:cNvSpPr>
          <p:nvPr/>
        </p:nvSpPr>
        <p:spPr bwMode="auto">
          <a:xfrm>
            <a:off x="684213" y="1989138"/>
            <a:ext cx="7559675" cy="2663825"/>
          </a:xfrm>
          <a:prstGeom prst="ellips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Označevalni jeziki 2.</a:t>
            </a:r>
            <a:endParaRPr lang="sl-SI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u="sng"/>
              <a:t>Atributi</a:t>
            </a:r>
            <a:r>
              <a:rPr lang="sl-SI"/>
              <a:t> v XML</a:t>
            </a:r>
            <a:endParaRPr lang="en-GB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24000"/>
            <a:ext cx="8713788" cy="5029200"/>
          </a:xfrm>
        </p:spPr>
        <p:txBody>
          <a:bodyPr/>
          <a:lstStyle/>
          <a:p>
            <a:r>
              <a:rPr lang="sl-SI"/>
              <a:t>Zapisovanje </a:t>
            </a:r>
            <a:r>
              <a:rPr lang="sl-SI" u="sng"/>
              <a:t>atributov</a:t>
            </a:r>
            <a:r>
              <a:rPr lang="sl-SI"/>
              <a:t> (lastnosti) elementov omogoča opisovanje dodatnih informacij o elementih.</a:t>
            </a:r>
          </a:p>
          <a:p>
            <a:r>
              <a:rPr lang="sl-SI"/>
              <a:t>Atributi so sestavljeni iz imena atributa in vrednosti atributa.</a:t>
            </a:r>
          </a:p>
          <a:p>
            <a:r>
              <a:rPr lang="sl-SI"/>
              <a:t>Atribute vpisujemo v začetno oznako elementa:</a:t>
            </a:r>
          </a:p>
          <a:p>
            <a:pPr lvl="1">
              <a:buFont typeface="Wingdings" pitchFamily="2" charset="2"/>
              <a:buNone/>
            </a:pPr>
            <a:r>
              <a:rPr lang="sl-SI"/>
              <a:t>&lt;report access=“public”&gt;........&lt;/report&gt;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Označevalni jeziki 2.</a:t>
            </a:r>
            <a:endParaRPr lang="sl-SI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u="sng"/>
              <a:t>Elementi</a:t>
            </a:r>
            <a:r>
              <a:rPr lang="sl-SI"/>
              <a:t> v XML</a:t>
            </a:r>
            <a:endParaRPr lang="en-GB"/>
          </a:p>
        </p:txBody>
      </p:sp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1268413"/>
            <a:ext cx="7416800" cy="3636962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744663" y="5197475"/>
            <a:ext cx="51572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l-SI" sz="2400" dirty="0">
                <a:latin typeface="+mn-lt"/>
              </a:rPr>
              <a:t>Primer: atribut </a:t>
            </a:r>
            <a:r>
              <a:rPr lang="sl-SI" sz="2400" b="1" dirty="0">
                <a:latin typeface="+mn-lt"/>
              </a:rPr>
              <a:t>IssnType</a:t>
            </a:r>
            <a:r>
              <a:rPr lang="sl-SI" sz="2400" dirty="0">
                <a:latin typeface="+mn-lt"/>
              </a:rPr>
              <a:t> elementa ISSN.</a:t>
            </a:r>
          </a:p>
        </p:txBody>
      </p:sp>
      <p:sp>
        <p:nvSpPr>
          <p:cNvPr id="46085" name="Oval 5"/>
          <p:cNvSpPr>
            <a:spLocks noChangeArrowheads="1"/>
          </p:cNvSpPr>
          <p:nvPr/>
        </p:nvSpPr>
        <p:spPr bwMode="auto">
          <a:xfrm>
            <a:off x="971550" y="4292600"/>
            <a:ext cx="7200900" cy="431800"/>
          </a:xfrm>
          <a:prstGeom prst="ellips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Označevalni jeziki 2.</a:t>
            </a:r>
            <a:endParaRPr lang="sl-SI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u="sng"/>
              <a:t>Entitete</a:t>
            </a:r>
            <a:r>
              <a:rPr lang="sl-SI"/>
              <a:t> v XML</a:t>
            </a:r>
            <a:endParaRPr lang="en-GB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90600"/>
            <a:ext cx="8713788" cy="556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u="sng"/>
              <a:t>Entitete</a:t>
            </a:r>
            <a:r>
              <a:rPr lang="sl-SI"/>
              <a:t> so “fizični” deli dokumenta.</a:t>
            </a:r>
          </a:p>
          <a:p>
            <a:pPr>
              <a:lnSpc>
                <a:spcPct val="90000"/>
              </a:lnSpc>
            </a:pPr>
            <a:r>
              <a:rPr lang="sl-SI"/>
              <a:t>Velikost entitet je poljubna; lahko so cela poglavja, velike datoteke z videoposnetki, kode za posamezne znake…</a:t>
            </a:r>
          </a:p>
          <a:p>
            <a:pPr>
              <a:lnSpc>
                <a:spcPct val="90000"/>
              </a:lnSpc>
            </a:pPr>
            <a:r>
              <a:rPr lang="sl-SI"/>
              <a:t>Entitete so notranje in zunanje.</a:t>
            </a:r>
          </a:p>
          <a:p>
            <a:pPr lvl="1">
              <a:lnSpc>
                <a:spcPct val="90000"/>
              </a:lnSpc>
            </a:pPr>
            <a:r>
              <a:rPr lang="sl-SI"/>
              <a:t>Notranje entitete so pogosto nadomestni nizi znakov:</a:t>
            </a:r>
            <a:br>
              <a:rPr lang="sl-SI"/>
            </a:br>
            <a:r>
              <a:rPr lang="sl-SI" sz="2000" b="1">
                <a:latin typeface="Courier New" pitchFamily="49" charset="0"/>
              </a:rPr>
              <a:t>&lt;!ENTITY XML </a:t>
            </a:r>
            <a:r>
              <a:rPr lang="sl-SI" sz="2000" b="1">
                <a:latin typeface="Courier New" pitchFamily="49" charset="0"/>
                <a:cs typeface="Courier New" pitchFamily="49" charset="0"/>
              </a:rPr>
              <a:t>"</a:t>
            </a:r>
            <a:r>
              <a:rPr lang="sl-SI" sz="2000" b="1">
                <a:latin typeface="Courier New" pitchFamily="49" charset="0"/>
              </a:rPr>
              <a:t>eXtensible Markup Language</a:t>
            </a:r>
            <a:r>
              <a:rPr lang="sl-SI" sz="2000" b="1">
                <a:latin typeface="Courier New" pitchFamily="49" charset="0"/>
                <a:cs typeface="Courier New" pitchFamily="49" charset="0"/>
              </a:rPr>
              <a:t>"</a:t>
            </a:r>
            <a:r>
              <a:rPr lang="sl-SI" sz="2000" b="1">
                <a:latin typeface="Courier New" pitchFamily="49" charset="0"/>
              </a:rPr>
              <a:t>&gt;</a:t>
            </a:r>
            <a:r>
              <a:rPr lang="sl-SI" b="1"/>
              <a:t/>
            </a:r>
            <a:br>
              <a:rPr lang="sl-SI" b="1"/>
            </a:br>
            <a:r>
              <a:rPr lang="sl-SI" b="1"/>
              <a:t>	</a:t>
            </a:r>
            <a:r>
              <a:rPr lang="sl-SI"/>
              <a:t>v DTD dokumenta omogoči, da se</a:t>
            </a:r>
            <a:r>
              <a:rPr lang="sl-SI" b="1"/>
              <a:t/>
            </a:r>
            <a:br>
              <a:rPr lang="sl-SI" b="1"/>
            </a:br>
            <a:r>
              <a:rPr lang="sl-SI" b="1"/>
              <a:t>“</a:t>
            </a:r>
            <a:r>
              <a:rPr lang="sl-SI"/>
              <a:t>Označevalni jezik &amp;XML; vključuje entitete” </a:t>
            </a:r>
            <a:br>
              <a:rPr lang="sl-SI"/>
            </a:br>
            <a:r>
              <a:rPr lang="sl-SI"/>
              <a:t>	interpretira v dokumentu kot</a:t>
            </a:r>
            <a:br>
              <a:rPr lang="sl-SI"/>
            </a:br>
            <a:r>
              <a:rPr lang="sl-SI"/>
              <a:t>“Označevalni jezik eXtensible Markup Language vključuje entitete”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Označevalni jeziki 2.</a:t>
            </a:r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Entitete v XML</a:t>
            </a:r>
            <a:endParaRPr lang="en-GB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556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/>
              <a:t>Referenca na entiteto ima vedno obliko</a:t>
            </a:r>
            <a:br>
              <a:rPr lang="sl-SI"/>
            </a:br>
            <a:r>
              <a:rPr lang="sl-SI" sz="2800" b="1">
                <a:latin typeface="Courier New" pitchFamily="49" charset="0"/>
              </a:rPr>
              <a:t>&amp;ime_entitete;</a:t>
            </a:r>
            <a:endParaRPr lang="sl-SI" sz="2800"/>
          </a:p>
          <a:p>
            <a:pPr>
              <a:lnSpc>
                <a:spcPct val="90000"/>
              </a:lnSpc>
            </a:pPr>
            <a:r>
              <a:rPr lang="sl-SI"/>
              <a:t>Entitete so tudi posamezni znaki:</a:t>
            </a:r>
            <a:br>
              <a:rPr lang="sl-SI"/>
            </a:br>
            <a:r>
              <a:rPr lang="sl-SI" sz="2800" b="1">
                <a:latin typeface="Courier New" pitchFamily="49" charset="0"/>
              </a:rPr>
              <a:t>&amp;lt;</a:t>
            </a:r>
            <a:r>
              <a:rPr lang="sl-SI" sz="2800"/>
              <a:t>	pomeni 	&lt;</a:t>
            </a:r>
            <a:br>
              <a:rPr lang="sl-SI" sz="2800"/>
            </a:br>
            <a:r>
              <a:rPr lang="sl-SI" sz="2800" b="1">
                <a:latin typeface="Courier New" pitchFamily="49" charset="0"/>
              </a:rPr>
              <a:t>&amp;amp;</a:t>
            </a:r>
            <a:r>
              <a:rPr lang="sl-SI" sz="2800"/>
              <a:t>	pomeni	&amp;</a:t>
            </a:r>
          </a:p>
          <a:p>
            <a:pPr>
              <a:lnSpc>
                <a:spcPct val="90000"/>
              </a:lnSpc>
            </a:pPr>
            <a:r>
              <a:rPr lang="sl-SI"/>
              <a:t>Zunanje entitete označuje beseda SYSTEM in URL datoteke, v kateri je entiteta.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sl-SI"/>
              <a:t>Primer </a:t>
            </a:r>
            <a:r>
              <a:rPr lang="sl-SI" u="sng"/>
              <a:t>zunanje besedilne entitete</a:t>
            </a:r>
            <a:r>
              <a:rPr lang="sl-SI"/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l-SI" sz="2400" b="1">
                <a:latin typeface="Courier New" pitchFamily="49" charset="0"/>
              </a:rPr>
              <a:t>&lt;!ENTITY nekaj SYSTEM “http://nekje.com/a.xml”&gt;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sl-SI"/>
              <a:t>Primer </a:t>
            </a:r>
            <a:r>
              <a:rPr lang="sl-SI" u="sng"/>
              <a:t>zunanje binarne entitete</a:t>
            </a:r>
            <a:r>
              <a:rPr lang="sl-SI"/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l-SI" sz="2400" b="1">
                <a:latin typeface="Courier New" pitchFamily="49" charset="0"/>
              </a:rPr>
              <a:t>&lt;!ENTITY foto SYSTEM “http://nekje.com/fotka.jpg” NDATA “jpeg” &gt;</a:t>
            </a:r>
            <a:endParaRPr lang="en-GB" sz="2400" b="1">
              <a:latin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Označevalni jeziki 2.</a:t>
            </a:r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XML za dokumente in podatke</a:t>
            </a:r>
            <a:endParaRPr lang="en-GB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8713788" cy="55435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sz="2800"/>
              <a:t>Z XML vedno označujemo (opisujemo) podatke, izkušnje na spletu pa kažejo, da je narava teh podatkov v največkrat dveh vrst:</a:t>
            </a:r>
          </a:p>
          <a:p>
            <a:pPr lvl="1">
              <a:lnSpc>
                <a:spcPct val="90000"/>
              </a:lnSpc>
            </a:pPr>
            <a:r>
              <a:rPr lang="sl-SI" sz="2400"/>
              <a:t>podatki sestavljajo dokumente, </a:t>
            </a:r>
          </a:p>
          <a:p>
            <a:pPr lvl="1">
              <a:lnSpc>
                <a:spcPct val="90000"/>
              </a:lnSpc>
            </a:pPr>
            <a:r>
              <a:rPr lang="sl-SI" sz="2400"/>
              <a:t>ali pa so “samostojnejši”.</a:t>
            </a:r>
          </a:p>
          <a:p>
            <a:pPr>
              <a:lnSpc>
                <a:spcPct val="90000"/>
              </a:lnSpc>
            </a:pPr>
            <a:r>
              <a:rPr lang="en-GB" sz="2800"/>
              <a:t>Aplikacije, ki uporabljajo XML, </a:t>
            </a:r>
            <a:r>
              <a:rPr lang="sl-SI" sz="2800"/>
              <a:t>tako lahko</a:t>
            </a:r>
            <a:r>
              <a:rPr lang="en-GB" sz="2800"/>
              <a:t> delimo v dve skupini: dokumentne in podatkovne.</a:t>
            </a:r>
            <a:endParaRPr lang="sl-SI" sz="2800"/>
          </a:p>
          <a:p>
            <a:pPr>
              <a:lnSpc>
                <a:spcPct val="90000"/>
              </a:lnSpc>
            </a:pPr>
            <a:r>
              <a:rPr lang="en-GB" sz="2800" u="sng"/>
              <a:t>Dokumentne aplikacije</a:t>
            </a:r>
            <a:r>
              <a:rPr lang="en-GB" sz="2800"/>
              <a:t> so pogoste </a:t>
            </a:r>
            <a:r>
              <a:rPr lang="sl-SI" sz="2800"/>
              <a:t>pri e-publiciranju, še posebno pri</a:t>
            </a:r>
            <a:r>
              <a:rPr lang="en-GB" sz="2800"/>
              <a:t> založniškem delu, opis dokumentov</a:t>
            </a:r>
            <a:r>
              <a:rPr lang="sl-SI" sz="2800"/>
              <a:t> z</a:t>
            </a:r>
            <a:r>
              <a:rPr lang="en-GB" sz="2800"/>
              <a:t> XML pa </a:t>
            </a:r>
            <a:r>
              <a:rPr lang="sl-SI" sz="2800"/>
              <a:t>omogoča različne</a:t>
            </a:r>
            <a:r>
              <a:rPr lang="en-GB" sz="2800"/>
              <a:t> načine</a:t>
            </a:r>
            <a:r>
              <a:rPr lang="sl-SI" sz="2800"/>
              <a:t> njihove </a:t>
            </a:r>
            <a:r>
              <a:rPr lang="en-GB" sz="2800"/>
              <a:t>rabe</a:t>
            </a:r>
            <a:r>
              <a:rPr lang="sl-SI" sz="2800"/>
              <a:t>.</a:t>
            </a:r>
          </a:p>
          <a:p>
            <a:pPr>
              <a:lnSpc>
                <a:spcPct val="90000"/>
              </a:lnSpc>
            </a:pPr>
            <a:r>
              <a:rPr lang="sl-SI" sz="2800"/>
              <a:t>Vloga XML v dokumentnih aplikacijah je do neke mere podobna vlogi HTML in je povezana s prikazom dokumenta.</a:t>
            </a:r>
            <a:endParaRPr lang="en-GB" sz="28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Označevalni jeziki 2.</a:t>
            </a:r>
            <a:endParaRPr lang="sl-SI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XML za dokumente in podatke</a:t>
            </a:r>
            <a:endParaRPr lang="en-GB"/>
          </a:p>
        </p:txBody>
      </p:sp>
      <p:sp>
        <p:nvSpPr>
          <p:cNvPr id="2765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dirty="0"/>
              <a:t>XML je idealen način označevanja polstrukturiranih dokumentov: raziskovalnih člankov, enciklopedij, slovarjev, leksikonov...</a:t>
            </a:r>
          </a:p>
          <a:p>
            <a:pPr>
              <a:lnSpc>
                <a:spcPct val="90000"/>
              </a:lnSpc>
            </a:pPr>
            <a:r>
              <a:rPr lang="sl-SI" dirty="0"/>
              <a:t>Vsak strukturni del (element) članka ima lahko svojo, jasno definirano oznako: naslov, imena in drugi podatki o avtorjih, izvleček, poglavja, opombe, podnapisi pod slikami, tabelami, slike, tabele, bibliografski metapodatki...</a:t>
            </a:r>
          </a:p>
          <a:p>
            <a:pPr>
              <a:lnSpc>
                <a:spcPct val="90000"/>
              </a:lnSpc>
            </a:pPr>
            <a:r>
              <a:rPr lang="sl-SI" dirty="0"/>
              <a:t>XML omogoča različna formatiranja strukturnih delov za različne načine rabe članka.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Označevalni jeziki 2.</a:t>
            </a:r>
            <a:endParaRPr lang="sl-SI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XML za dokumente in podatke</a:t>
            </a:r>
            <a:endParaRPr lang="en-GB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066800"/>
            <a:ext cx="8713788" cy="54483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u="sng" dirty="0" err="1"/>
              <a:t>Podatkovne</a:t>
            </a:r>
            <a:r>
              <a:rPr lang="en-GB" u="sng" dirty="0"/>
              <a:t> </a:t>
            </a:r>
            <a:r>
              <a:rPr lang="en-GB" u="sng" dirty="0" err="1"/>
              <a:t>aplikacije</a:t>
            </a:r>
            <a:r>
              <a:rPr lang="en-GB" dirty="0"/>
              <a:t> so </a:t>
            </a:r>
            <a:r>
              <a:rPr lang="en-GB" dirty="0" err="1"/>
              <a:t>pogoste</a:t>
            </a:r>
            <a:r>
              <a:rPr lang="en-GB" dirty="0"/>
              <a:t> </a:t>
            </a:r>
            <a:r>
              <a:rPr lang="sl-SI" dirty="0"/>
              <a:t>povsod, kjer si programi izmenjujejo podatke, npr. pri </a:t>
            </a:r>
            <a:r>
              <a:rPr lang="en-GB" dirty="0"/>
              <a:t>e-</a:t>
            </a:r>
            <a:r>
              <a:rPr lang="en-GB" dirty="0" err="1"/>
              <a:t>poslovanju</a:t>
            </a:r>
            <a:r>
              <a:rPr lang="sl-SI" dirty="0"/>
              <a:t>,</a:t>
            </a:r>
            <a:r>
              <a:rPr lang="en-GB" dirty="0"/>
              <a:t> </a:t>
            </a:r>
            <a:r>
              <a:rPr lang="en-GB" dirty="0" err="1"/>
              <a:t>kontroli</a:t>
            </a:r>
            <a:r>
              <a:rPr lang="en-GB" dirty="0"/>
              <a:t> </a:t>
            </a:r>
            <a:r>
              <a:rPr lang="en-GB" dirty="0" err="1"/>
              <a:t>postopkov</a:t>
            </a:r>
            <a:r>
              <a:rPr lang="sl-SI" dirty="0"/>
              <a:t>, ali izmenjavi zapisov v formatu MARC.</a:t>
            </a:r>
            <a:r>
              <a:rPr lang="en-GB" dirty="0"/>
              <a:t> </a:t>
            </a:r>
            <a:endParaRPr lang="sl-SI" dirty="0"/>
          </a:p>
          <a:p>
            <a:pPr>
              <a:lnSpc>
                <a:spcPct val="90000"/>
              </a:lnSpc>
            </a:pPr>
            <a:r>
              <a:rPr lang="sl-SI" dirty="0"/>
              <a:t>P</a:t>
            </a:r>
            <a:r>
              <a:rPr lang="en-GB" dirty="0" err="1"/>
              <a:t>odatki</a:t>
            </a:r>
            <a:r>
              <a:rPr lang="en-GB" dirty="0"/>
              <a:t> so </a:t>
            </a:r>
            <a:r>
              <a:rPr lang="en-GB" dirty="0" err="1"/>
              <a:t>formatirani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način</a:t>
            </a:r>
            <a:r>
              <a:rPr lang="en-GB" dirty="0"/>
              <a:t>, </a:t>
            </a:r>
            <a:r>
              <a:rPr lang="en-GB" dirty="0" err="1"/>
              <a:t>ki</a:t>
            </a:r>
            <a:r>
              <a:rPr lang="en-GB" dirty="0"/>
              <a:t> </a:t>
            </a:r>
            <a:r>
              <a:rPr lang="en-GB" dirty="0" err="1"/>
              <a:t>ni</a:t>
            </a:r>
            <a:r>
              <a:rPr lang="en-GB" dirty="0"/>
              <a:t> </a:t>
            </a:r>
            <a:r>
              <a:rPr lang="en-GB" dirty="0" err="1"/>
              <a:t>namenjen</a:t>
            </a:r>
            <a:r>
              <a:rPr lang="en-GB" dirty="0"/>
              <a:t> </a:t>
            </a:r>
            <a:r>
              <a:rPr lang="en-GB" dirty="0" err="1"/>
              <a:t>člove</a:t>
            </a:r>
            <a:r>
              <a:rPr lang="sl-SI" dirty="0"/>
              <a:t>š</a:t>
            </a:r>
            <a:r>
              <a:rPr lang="en-GB" dirty="0"/>
              <a:t>k</a:t>
            </a:r>
            <a:r>
              <a:rPr lang="sl-SI" dirty="0"/>
              <a:t>em</a:t>
            </a:r>
            <a:r>
              <a:rPr lang="en-GB" dirty="0"/>
              <a:t>u</a:t>
            </a:r>
            <a:r>
              <a:rPr lang="sl-SI" dirty="0"/>
              <a:t> razumevanju</a:t>
            </a:r>
            <a:r>
              <a:rPr lang="en-GB" dirty="0"/>
              <a:t>. </a:t>
            </a:r>
            <a:endParaRPr lang="sl-SI" dirty="0"/>
          </a:p>
          <a:p>
            <a:pPr>
              <a:lnSpc>
                <a:spcPct val="90000"/>
              </a:lnSpc>
            </a:pPr>
            <a:r>
              <a:rPr lang="en-GB" dirty="0" err="1"/>
              <a:t>Spletne</a:t>
            </a:r>
            <a:r>
              <a:rPr lang="en-GB" dirty="0"/>
              <a:t> </a:t>
            </a:r>
            <a:r>
              <a:rPr lang="en-GB" dirty="0" err="1"/>
              <a:t>aplikacije</a:t>
            </a:r>
            <a:r>
              <a:rPr lang="en-GB" dirty="0"/>
              <a:t> </a:t>
            </a:r>
            <a:r>
              <a:rPr lang="en-GB" dirty="0" err="1"/>
              <a:t>imajo</a:t>
            </a:r>
            <a:r>
              <a:rPr lang="en-GB" dirty="0"/>
              <a:t> </a:t>
            </a:r>
            <a:r>
              <a:rPr lang="en-GB" dirty="0" err="1"/>
              <a:t>značilnosti</a:t>
            </a:r>
            <a:r>
              <a:rPr lang="en-GB" dirty="0"/>
              <a:t> </a:t>
            </a:r>
            <a:r>
              <a:rPr lang="en-GB" dirty="0" err="1"/>
              <a:t>obeh</a:t>
            </a:r>
            <a:r>
              <a:rPr lang="en-GB" dirty="0"/>
              <a:t> </a:t>
            </a:r>
            <a:r>
              <a:rPr lang="en-GB" dirty="0" err="1"/>
              <a:t>oblik</a:t>
            </a:r>
            <a:r>
              <a:rPr lang="sl-SI" dirty="0"/>
              <a:t>:</a:t>
            </a:r>
          </a:p>
          <a:p>
            <a:pPr lvl="1">
              <a:lnSpc>
                <a:spcPct val="90000"/>
              </a:lnSpc>
            </a:pPr>
            <a:r>
              <a:rPr lang="sl-SI" dirty="0"/>
              <a:t>za predstavitev vsebine skrbijo dokumentne aplikacije,</a:t>
            </a:r>
          </a:p>
          <a:p>
            <a:pPr lvl="1">
              <a:lnSpc>
                <a:spcPct val="90000"/>
              </a:lnSpc>
            </a:pPr>
            <a:r>
              <a:rPr lang="sl-SI" dirty="0"/>
              <a:t>za interaktivnost in posredovanje podatkov iz zbirk pa skrbijo podatkovne aplikacije.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Označevalni jeziki 2.</a:t>
            </a:r>
            <a:endParaRPr lang="sl-SI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Prikaz dokumentov v XML</a:t>
            </a:r>
            <a:endParaRPr lang="en-GB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12875"/>
            <a:ext cx="8713788" cy="489585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/>
              <a:t>Ali se da dokument v XML prikazati na zaslonu?</a:t>
            </a:r>
            <a:endParaRPr lang="sl-SI"/>
          </a:p>
          <a:p>
            <a:pPr lvl="1">
              <a:lnSpc>
                <a:spcPct val="90000"/>
              </a:lnSpc>
            </a:pPr>
            <a:r>
              <a:rPr lang="en-GB"/>
              <a:t>Pojem listanja spletnih dokumentov je zelo HTML-jevski. </a:t>
            </a:r>
            <a:endParaRPr lang="sl-SI"/>
          </a:p>
          <a:p>
            <a:pPr lvl="1">
              <a:lnSpc>
                <a:spcPct val="90000"/>
              </a:lnSpc>
            </a:pPr>
            <a:r>
              <a:rPr lang="sl-SI"/>
              <a:t>Pri HTML je p</a:t>
            </a:r>
            <a:r>
              <a:rPr lang="en-GB"/>
              <a:t>rikaz na zaslonu mogoč zaradi </a:t>
            </a:r>
            <a:r>
              <a:rPr lang="en-GB" u="sng"/>
              <a:t>pomena</a:t>
            </a:r>
            <a:r>
              <a:rPr lang="en-GB"/>
              <a:t>, ki ga oznakam dodeljuje standard HTML.</a:t>
            </a:r>
            <a:endParaRPr lang="sl-SI"/>
          </a:p>
          <a:p>
            <a:pPr lvl="1">
              <a:lnSpc>
                <a:spcPct val="90000"/>
              </a:lnSpc>
            </a:pPr>
            <a:r>
              <a:rPr lang="en-GB"/>
              <a:t>S</a:t>
            </a:r>
            <a:r>
              <a:rPr lang="sl-SI"/>
              <a:t>am s</a:t>
            </a:r>
            <a:r>
              <a:rPr lang="en-GB"/>
              <a:t>tandard XML oznakam ne dodeljuje nobenega pomena in nobenih navodil, kako prikazati dokument. Ves pomen dobijo od aplikacije, ki jih uporablja. </a:t>
            </a:r>
            <a:endParaRPr lang="sl-SI"/>
          </a:p>
          <a:p>
            <a:pPr lvl="1">
              <a:lnSpc>
                <a:spcPct val="90000"/>
              </a:lnSpc>
            </a:pPr>
            <a:r>
              <a:rPr lang="en-GB"/>
              <a:t>XML ni prvenstveno namenjen listanju oz. prikazu na zaslonu.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Označevalni jeziki 2.</a:t>
            </a:r>
            <a:endParaRPr lang="sl-SI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b="1"/>
              <a:t>Prikaz dokumentov v XML</a:t>
            </a:r>
            <a:endParaRPr lang="en-GB" b="1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Dokumente v XML je ponavadi mogoče do neke mere predstaviti na zaslonu  kot drevo elementov. </a:t>
            </a:r>
            <a:endParaRPr lang="sl-SI"/>
          </a:p>
          <a:p>
            <a:r>
              <a:rPr lang="sl-SI"/>
              <a:t>Z drevesom je ponazorjena hierarhična struktura dokumenta ali podatkovnega modela.</a:t>
            </a:r>
          </a:p>
          <a:p>
            <a:r>
              <a:rPr lang="sl-SI"/>
              <a:t>Za tako predstavitev brkljalnik potrebuje </a:t>
            </a:r>
            <a:r>
              <a:rPr lang="en-GB"/>
              <a:t>ustrezen CSS ali XSL. </a:t>
            </a:r>
            <a:endParaRPr lang="sl-SI"/>
          </a:p>
          <a:p>
            <a:r>
              <a:rPr lang="en-GB"/>
              <a:t>Popolnoma prikazano drevo pomeni, da je dokument </a:t>
            </a:r>
            <a:r>
              <a:rPr lang="sl-SI"/>
              <a:t>dobro oblikovan (</a:t>
            </a:r>
            <a:r>
              <a:rPr lang="en-GB"/>
              <a:t>well-formed</a:t>
            </a:r>
            <a:r>
              <a:rPr lang="sl-SI"/>
              <a:t>).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Označevalni jeziki 2.</a:t>
            </a:r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822325" y="219075"/>
            <a:ext cx="7643813" cy="576263"/>
          </a:xfrm>
        </p:spPr>
        <p:txBody>
          <a:bodyPr/>
          <a:lstStyle/>
          <a:p>
            <a:r>
              <a:rPr lang="en-US" dirty="0" err="1"/>
              <a:t>Zakaj</a:t>
            </a:r>
            <a:r>
              <a:rPr lang="en-US" dirty="0"/>
              <a:t> </a:t>
            </a:r>
            <a:r>
              <a:rPr lang="en-US" dirty="0" err="1"/>
              <a:t>nov</a:t>
            </a:r>
            <a:r>
              <a:rPr lang="en-US" dirty="0"/>
              <a:t> </a:t>
            </a:r>
            <a:r>
              <a:rPr lang="en-US" dirty="0" err="1"/>
              <a:t>označevalni</a:t>
            </a:r>
            <a:r>
              <a:rPr lang="en-US" dirty="0"/>
              <a:t> </a:t>
            </a:r>
            <a:r>
              <a:rPr lang="en-US" dirty="0" err="1"/>
              <a:t>jezik</a:t>
            </a:r>
            <a:r>
              <a:rPr lang="en-US" dirty="0"/>
              <a:t>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268413"/>
            <a:ext cx="8713788" cy="5113337"/>
          </a:xfrm>
        </p:spPr>
        <p:txBody>
          <a:bodyPr/>
          <a:lstStyle/>
          <a:p>
            <a:pPr marL="476250" indent="-476250"/>
            <a:r>
              <a:rPr lang="en-US" dirty="0"/>
              <a:t>XML je </a:t>
            </a:r>
            <a:r>
              <a:rPr lang="en-US" dirty="0" err="1"/>
              <a:t>reakcija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</a:p>
          <a:p>
            <a:pPr marL="1143000" lvl="1" indent="-476250"/>
            <a:r>
              <a:rPr lang="en-US" dirty="0" err="1"/>
              <a:t>omejen</a:t>
            </a:r>
            <a:r>
              <a:rPr lang="en-US" dirty="0"/>
              <a:t> in </a:t>
            </a:r>
            <a:r>
              <a:rPr lang="en-US" dirty="0" err="1"/>
              <a:t>nespremenljiv</a:t>
            </a:r>
            <a:r>
              <a:rPr lang="en-US" dirty="0"/>
              <a:t> </a:t>
            </a:r>
            <a:r>
              <a:rPr lang="en-US" dirty="0" err="1"/>
              <a:t>nabor</a:t>
            </a:r>
            <a:r>
              <a:rPr lang="en-US" dirty="0"/>
              <a:t> </a:t>
            </a:r>
            <a:r>
              <a:rPr lang="en-US" dirty="0" err="1"/>
              <a:t>znakov</a:t>
            </a:r>
            <a:r>
              <a:rPr lang="en-US" dirty="0"/>
              <a:t> HTML in </a:t>
            </a:r>
          </a:p>
          <a:p>
            <a:pPr marL="1143000" lvl="1" indent="-476250"/>
            <a:r>
              <a:rPr lang="en-US" dirty="0" err="1"/>
              <a:t>kompleksnost</a:t>
            </a:r>
            <a:r>
              <a:rPr lang="en-US" dirty="0"/>
              <a:t> </a:t>
            </a:r>
            <a:r>
              <a:rPr lang="en-US" dirty="0" err="1"/>
              <a:t>ter</a:t>
            </a:r>
            <a:r>
              <a:rPr lang="en-US" dirty="0"/>
              <a:t> </a:t>
            </a:r>
            <a:r>
              <a:rPr lang="en-US" dirty="0" err="1"/>
              <a:t>zapletenost</a:t>
            </a:r>
            <a:r>
              <a:rPr lang="en-US" dirty="0"/>
              <a:t> SGML.</a:t>
            </a:r>
          </a:p>
          <a:p>
            <a:pPr marL="476250" indent="-476250"/>
            <a:r>
              <a:rPr lang="en-GB" dirty="0" err="1"/>
              <a:t>Osnovna</a:t>
            </a:r>
            <a:r>
              <a:rPr lang="en-GB" dirty="0"/>
              <a:t> </a:t>
            </a:r>
            <a:r>
              <a:rPr lang="en-GB" dirty="0" err="1"/>
              <a:t>naloga</a:t>
            </a:r>
            <a:r>
              <a:rPr lang="en-GB" dirty="0"/>
              <a:t> HTML (</a:t>
            </a:r>
            <a:r>
              <a:rPr lang="en-GB" dirty="0" err="1"/>
              <a:t>ki</a:t>
            </a:r>
            <a:r>
              <a:rPr lang="en-GB" dirty="0"/>
              <a:t> </a:t>
            </a:r>
            <a:r>
              <a:rPr lang="en-GB" dirty="0" err="1"/>
              <a:t>jo</a:t>
            </a:r>
            <a:r>
              <a:rPr lang="en-GB" dirty="0"/>
              <a:t> </a:t>
            </a:r>
            <a:r>
              <a:rPr lang="en-GB" dirty="0" err="1"/>
              <a:t>dobro</a:t>
            </a:r>
            <a:r>
              <a:rPr lang="en-GB" dirty="0"/>
              <a:t> </a:t>
            </a:r>
            <a:r>
              <a:rPr lang="en-GB" dirty="0" err="1"/>
              <a:t>opravlja</a:t>
            </a:r>
            <a:r>
              <a:rPr lang="en-GB" dirty="0"/>
              <a:t>) je </a:t>
            </a:r>
            <a:r>
              <a:rPr lang="en-GB" dirty="0" err="1"/>
              <a:t>predstavitev</a:t>
            </a:r>
            <a:r>
              <a:rPr lang="en-GB" dirty="0"/>
              <a:t> </a:t>
            </a:r>
            <a:r>
              <a:rPr lang="en-GB" dirty="0" err="1"/>
              <a:t>dokumentov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zaslonu</a:t>
            </a:r>
            <a:r>
              <a:rPr lang="sl-SI" dirty="0"/>
              <a:t>.</a:t>
            </a:r>
          </a:p>
          <a:p>
            <a:pPr marL="476250" indent="-476250"/>
            <a:r>
              <a:rPr lang="sl-SI" dirty="0"/>
              <a:t>HTML ne omogoča </a:t>
            </a:r>
            <a:r>
              <a:rPr lang="en-GB" dirty="0" err="1"/>
              <a:t>procesiranj</a:t>
            </a:r>
            <a:r>
              <a:rPr lang="sl-SI" dirty="0"/>
              <a:t>a</a:t>
            </a:r>
            <a:r>
              <a:rPr lang="en-GB" dirty="0"/>
              <a:t> </a:t>
            </a:r>
            <a:r>
              <a:rPr lang="en-GB" dirty="0" err="1"/>
              <a:t>podatkov</a:t>
            </a:r>
            <a:r>
              <a:rPr lang="en-GB" dirty="0"/>
              <a:t> v </a:t>
            </a:r>
            <a:r>
              <a:rPr lang="en-GB" dirty="0" err="1"/>
              <a:t>dokumentu</a:t>
            </a:r>
            <a:r>
              <a:rPr lang="sl-SI" dirty="0"/>
              <a:t>. </a:t>
            </a:r>
            <a:r>
              <a:rPr lang="en-GB" dirty="0" err="1"/>
              <a:t>Izvedljiv</a:t>
            </a:r>
            <a:r>
              <a:rPr lang="sl-SI" dirty="0"/>
              <a:t>o je le </a:t>
            </a:r>
            <a:r>
              <a:rPr lang="en-GB" dirty="0"/>
              <a:t>s </a:t>
            </a:r>
            <a:r>
              <a:rPr lang="en-GB" dirty="0" err="1"/>
              <a:t>programskimi</a:t>
            </a:r>
            <a:r>
              <a:rPr lang="en-GB" dirty="0"/>
              <a:t> </a:t>
            </a:r>
            <a:r>
              <a:rPr lang="en-GB" dirty="0" err="1"/>
              <a:t>vstavki</a:t>
            </a:r>
            <a:r>
              <a:rPr lang="en-GB" dirty="0"/>
              <a:t> v </a:t>
            </a:r>
            <a:r>
              <a:rPr lang="en-GB" dirty="0" err="1"/>
              <a:t>dokumente</a:t>
            </a:r>
            <a:r>
              <a:rPr lang="en-GB" dirty="0"/>
              <a:t>, </a:t>
            </a:r>
            <a:r>
              <a:rPr lang="en-GB" dirty="0" err="1"/>
              <a:t>kar</a:t>
            </a:r>
            <a:r>
              <a:rPr lang="en-GB" dirty="0"/>
              <a:t> pa </a:t>
            </a:r>
            <a:r>
              <a:rPr lang="en-GB" dirty="0" err="1"/>
              <a:t>ni</a:t>
            </a:r>
            <a:r>
              <a:rPr lang="en-GB" dirty="0"/>
              <a:t> </a:t>
            </a:r>
            <a:r>
              <a:rPr lang="en-GB" dirty="0" err="1"/>
              <a:t>standardna</a:t>
            </a:r>
            <a:r>
              <a:rPr lang="en-GB" dirty="0"/>
              <a:t> </a:t>
            </a:r>
            <a:r>
              <a:rPr lang="en-GB" err="1"/>
              <a:t>rešitev</a:t>
            </a:r>
            <a:r>
              <a:rPr lang="en-GB" smtClean="0"/>
              <a:t>.</a:t>
            </a:r>
            <a:endParaRPr lang="sl-S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Označevalni jeziki 2.</a:t>
            </a:r>
            <a:endParaRPr lang="sl-SI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primer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61912"/>
            <a:ext cx="7935913" cy="653891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4513119" y="5661025"/>
            <a:ext cx="4249881" cy="646331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l-SI" dirty="0">
                <a:solidFill>
                  <a:srgbClr val="800000"/>
                </a:solidFill>
              </a:rPr>
              <a:t>Primer drevesa oznak za tip dokumenta</a:t>
            </a:r>
            <a:br>
              <a:rPr lang="sl-SI" dirty="0">
                <a:solidFill>
                  <a:srgbClr val="800000"/>
                </a:solidFill>
              </a:rPr>
            </a:br>
            <a:r>
              <a:rPr lang="sl-SI" dirty="0">
                <a:solidFill>
                  <a:srgbClr val="800000"/>
                </a:solidFill>
              </a:rPr>
              <a:t>DirectoryMetadata</a:t>
            </a:r>
            <a:endParaRPr lang="en-GB" dirty="0">
              <a:solidFill>
                <a:srgbClr val="800000"/>
              </a:solidFill>
            </a:endParaRPr>
          </a:p>
        </p:txBody>
      </p:sp>
      <p:graphicFrame>
        <p:nvGraphicFramePr>
          <p:cNvPr id="14342" name="Object 6"/>
          <p:cNvGraphicFramePr>
            <a:graphicFrameLocks noChangeAspect="1"/>
          </p:cNvGraphicFramePr>
          <p:nvPr/>
        </p:nvGraphicFramePr>
        <p:xfrm>
          <a:off x="5257800" y="76200"/>
          <a:ext cx="3629025" cy="174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CorelPhotoPaint.Image.8" r:id="rId4" imgW="4466667" imgH="2142857" progId="CorelPhotoPaint.Image.8">
                  <p:embed/>
                </p:oleObj>
              </mc:Choice>
              <mc:Fallback>
                <p:oleObj name="CorelPhotoPaint.Image.8" r:id="rId4" imgW="4466667" imgH="2142857" progId="CorelPhotoPaint.Image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76200"/>
                        <a:ext cx="3629025" cy="174148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bg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Označevalni jeziki 2.</a:t>
            </a:r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Prikaz dokumentov v XML</a:t>
            </a:r>
            <a:endParaRPr lang="en-GB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/>
              <a:t>Za prikaz drevesa dokumenta na zaslonu je potreben vsaj CSS.</a:t>
            </a:r>
          </a:p>
          <a:p>
            <a:pPr>
              <a:lnSpc>
                <a:spcPct val="90000"/>
              </a:lnSpc>
            </a:pPr>
            <a:r>
              <a:rPr lang="sl-SI"/>
              <a:t>CSS nima druge funkcionalnosti kot definiranje prikaza.</a:t>
            </a:r>
          </a:p>
          <a:p>
            <a:pPr>
              <a:lnSpc>
                <a:spcPct val="90000"/>
              </a:lnSpc>
            </a:pPr>
            <a:r>
              <a:rPr lang="sl-SI"/>
              <a:t>Močnejši (in razvit prav za XML) je XSL </a:t>
            </a:r>
            <a:r>
              <a:rPr lang="en-GB"/>
              <a:t>(Extensible Stylesheet Lang.), standardni jezik za oblikovanje navodil za prikaz</a:t>
            </a:r>
            <a:r>
              <a:rPr lang="sl-SI"/>
              <a:t> XML</a:t>
            </a:r>
            <a:r>
              <a:rPr lang="en-GB"/>
              <a:t>. </a:t>
            </a:r>
            <a:endParaRPr lang="sl-SI"/>
          </a:p>
          <a:p>
            <a:pPr>
              <a:lnSpc>
                <a:spcPct val="90000"/>
              </a:lnSpc>
            </a:pPr>
            <a:r>
              <a:rPr lang="sl-SI"/>
              <a:t>XSL omogoča tudi zapletenejše načine preoblikovanja XML – npr. v HTML, PostScript, PDF, Te</a:t>
            </a:r>
            <a:r>
              <a:rPr lang="el-GR">
                <a:cs typeface="Times New Roman" pitchFamily="18" charset="0"/>
              </a:rPr>
              <a:t>χ</a:t>
            </a:r>
            <a:r>
              <a:rPr lang="sl-SI">
                <a:cs typeface="Times New Roman" pitchFamily="18" charset="0"/>
              </a:rPr>
              <a:t>…</a:t>
            </a:r>
            <a:endParaRPr lang="el-GR"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Označevalni jeziki 2.</a:t>
            </a:r>
            <a:endParaRPr lang="sl-SI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Prikaz dokumentov v XML</a:t>
            </a:r>
            <a:endParaRPr lang="en-GB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/>
              <a:t>Posebno močan jezik, ki omogoča napredne načine preoblikovanja dokumentov, je XSLT </a:t>
            </a:r>
            <a:r>
              <a:rPr lang="en-GB"/>
              <a:t>(Extensible Stylesheet Language, Transformations</a:t>
            </a:r>
            <a:r>
              <a:rPr lang="sl-SI"/>
              <a:t>.</a:t>
            </a:r>
          </a:p>
          <a:p>
            <a:pPr>
              <a:lnSpc>
                <a:spcPct val="90000"/>
              </a:lnSpc>
            </a:pPr>
            <a:r>
              <a:rPr lang="sl-SI"/>
              <a:t>Uporablja se za preformatiranje med različnimi formati XML. </a:t>
            </a:r>
          </a:p>
          <a:p>
            <a:pPr>
              <a:lnSpc>
                <a:spcPct val="90000"/>
              </a:lnSpc>
            </a:pPr>
            <a:r>
              <a:rPr lang="en-GB"/>
              <a:t>Odsotnost navodil za obliko v oznakah XML in izrazna moč XSL </a:t>
            </a:r>
            <a:r>
              <a:rPr lang="sl-SI"/>
              <a:t>večata verjetnost</a:t>
            </a:r>
            <a:r>
              <a:rPr lang="en-GB"/>
              <a:t>, da bo sedanji dokument uporaben s poljubno programsko opremo v bodočnosti. </a:t>
            </a:r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Označevalni jeziki 2.</a:t>
            </a:r>
            <a:endParaRPr lang="sl-SI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Prikaz dokumentov v XML</a:t>
            </a:r>
            <a:endParaRPr lang="en-GB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916113"/>
            <a:ext cx="8713788" cy="4392612"/>
          </a:xfrm>
        </p:spPr>
        <p:txBody>
          <a:bodyPr/>
          <a:lstStyle/>
          <a:p>
            <a:r>
              <a:rPr lang="en-GB"/>
              <a:t>HTML bo še dolgo ostal pomemben format za predstavitev spletnih dokumentov. </a:t>
            </a:r>
            <a:endParaRPr lang="sl-SI"/>
          </a:p>
          <a:p>
            <a:r>
              <a:rPr lang="en-GB"/>
              <a:t>HTML-jev DTD je napisan tudi v XML, kar zagotavlja uporabo dokumentov v HTML, tudi če bo prvi jezik bodočih spletnih programov XML. </a:t>
            </a:r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Označevalni jeziki 2.</a:t>
            </a:r>
            <a:endParaRPr lang="sl-SI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DTD in shema XML</a:t>
            </a:r>
            <a:endParaRPr lang="en-GB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713788" cy="4751387"/>
          </a:xfrm>
        </p:spPr>
        <p:txBody>
          <a:bodyPr/>
          <a:lstStyle/>
          <a:p>
            <a:r>
              <a:rPr lang="en-GB"/>
              <a:t>DTD je formalen opis dokumenta. </a:t>
            </a:r>
            <a:endParaRPr lang="sl-SI"/>
          </a:p>
          <a:p>
            <a:r>
              <a:rPr lang="en-GB"/>
              <a:t>DTD določa oznake za </a:t>
            </a:r>
            <a:r>
              <a:rPr lang="sl-SI"/>
              <a:t>elemente</a:t>
            </a:r>
            <a:r>
              <a:rPr lang="en-GB"/>
              <a:t>, ki so v rabi v dokumentu in dovoljeno razporeditev teh </a:t>
            </a:r>
            <a:r>
              <a:rPr lang="sl-SI"/>
              <a:t>elementov</a:t>
            </a:r>
            <a:r>
              <a:rPr lang="en-GB"/>
              <a:t> (hierarhične odnose). </a:t>
            </a:r>
            <a:endParaRPr lang="sl-SI"/>
          </a:p>
          <a:p>
            <a:r>
              <a:rPr lang="en-GB"/>
              <a:t>Vloga DTD je torej v tem, da omogoča </a:t>
            </a:r>
            <a:endParaRPr lang="sl-SI"/>
          </a:p>
          <a:p>
            <a:pPr lvl="1"/>
            <a:r>
              <a:rPr lang="en-GB"/>
              <a:t>avtorju ali uporabniku preverjanje pravilnosti dokumenta (validity) in </a:t>
            </a:r>
            <a:endParaRPr lang="sl-SI"/>
          </a:p>
          <a:p>
            <a:pPr lvl="1"/>
            <a:r>
              <a:rPr lang="en-GB"/>
              <a:t>razlago </a:t>
            </a:r>
            <a:r>
              <a:rPr lang="sl-SI"/>
              <a:t>elementov</a:t>
            </a:r>
            <a:r>
              <a:rPr lang="en-GB"/>
              <a:t> uporabniku dokumenta.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Označevalni jeziki 2.</a:t>
            </a:r>
            <a:endParaRPr lang="sl-SI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DTD in shema XML</a:t>
            </a:r>
            <a:endParaRPr lang="en-GB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41438"/>
            <a:ext cx="8713788" cy="4967287"/>
          </a:xfrm>
        </p:spPr>
        <p:txBody>
          <a:bodyPr/>
          <a:lstStyle/>
          <a:p>
            <a:r>
              <a:rPr lang="en-GB"/>
              <a:t>DTD </a:t>
            </a:r>
            <a:r>
              <a:rPr lang="sl-SI"/>
              <a:t>opisuje tudi atribute:</a:t>
            </a:r>
          </a:p>
          <a:p>
            <a:pPr lvl="1"/>
            <a:r>
              <a:rPr lang="sl-SI"/>
              <a:t>določa, za katere elemente veljajo,</a:t>
            </a:r>
          </a:p>
          <a:p>
            <a:pPr lvl="1"/>
            <a:r>
              <a:rPr lang="sl-SI"/>
              <a:t>kakšne vrednosti lahko zavzamejo,</a:t>
            </a:r>
          </a:p>
          <a:p>
            <a:pPr lvl="1"/>
            <a:r>
              <a:rPr lang="sl-SI"/>
              <a:t>ali so obvezni in kakšne so privzete vrednosti.</a:t>
            </a:r>
          </a:p>
          <a:p>
            <a:r>
              <a:rPr lang="sl-SI"/>
              <a:t>DTD je lahko napisan v glavi dokumenta in velja samo za ta dokument, ali pa je v samostojni datoteki, dokument pa se sklicuje na njen URL:</a:t>
            </a:r>
            <a:br>
              <a:rPr lang="sl-SI"/>
            </a:br>
            <a:r>
              <a:rPr lang="sl-SI" sz="2000" b="1">
                <a:latin typeface="Courier New" pitchFamily="49" charset="0"/>
              </a:rPr>
              <a:t>&lt;!DOCTYPE mybook SYSTEM “../dtd-ji/mybook.dtd”&gt;</a:t>
            </a:r>
            <a:endParaRPr lang="en-GB" sz="2000" b="1">
              <a:latin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Označevalni jeziki 2.</a:t>
            </a:r>
            <a:endParaRPr lang="sl-SI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DTD in XML shema</a:t>
            </a:r>
            <a:endParaRPr lang="en-GB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00200"/>
            <a:ext cx="8713788" cy="4708525"/>
          </a:xfrm>
        </p:spPr>
        <p:txBody>
          <a:bodyPr/>
          <a:lstStyle/>
          <a:p>
            <a:r>
              <a:rPr lang="en-GB"/>
              <a:t>Ko aplikacija (ali program za preverjanje pravilnosti dokumenta) prejme dokument v XML</a:t>
            </a:r>
            <a:r>
              <a:rPr lang="sl-SI"/>
              <a:t>,</a:t>
            </a:r>
            <a:r>
              <a:rPr lang="en-GB"/>
              <a:t> najprej prebere njegov DTD in si ustvari sliko o dokumentu. </a:t>
            </a:r>
            <a:endParaRPr lang="sl-SI"/>
          </a:p>
          <a:p>
            <a:r>
              <a:rPr lang="en-GB"/>
              <a:t>Aplikacija vnaprej ve kakšne podatke lahko pričakuje in jih zato prepozna med branjem dokumenta.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Označevalni jeziki 2.</a:t>
            </a:r>
            <a:endParaRPr lang="sl-SI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1026" descr="prime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372" y="228600"/>
            <a:ext cx="7517828" cy="619442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8917" name="Text Box 1029"/>
          <p:cNvSpPr txBox="1">
            <a:spLocks noChangeArrowheads="1"/>
          </p:cNvSpPr>
          <p:nvPr/>
        </p:nvSpPr>
        <p:spPr bwMode="auto">
          <a:xfrm>
            <a:off x="1828800" y="85725"/>
            <a:ext cx="6996597" cy="15906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sl-SI" sz="1400" dirty="0">
                <a:solidFill>
                  <a:srgbClr val="800000"/>
                </a:solidFill>
                <a:latin typeface="Courier New" pitchFamily="49" charset="0"/>
              </a:rPr>
              <a:t> &lt;!ELEMENT DirectoryMetadata (FileSet*)&gt;</a:t>
            </a:r>
          </a:p>
          <a:p>
            <a:r>
              <a:rPr lang="sl-SI" sz="1400" dirty="0">
                <a:solidFill>
                  <a:srgbClr val="800000"/>
                </a:solidFill>
                <a:latin typeface="Courier New" pitchFamily="49" charset="0"/>
              </a:rPr>
              <a:t> &lt;!ELEMENT FileSet (FileName+,Description)&gt;</a:t>
            </a:r>
          </a:p>
          <a:p>
            <a:r>
              <a:rPr lang="sl-SI" sz="1400" dirty="0">
                <a:solidFill>
                  <a:srgbClr val="800000"/>
                </a:solidFill>
                <a:latin typeface="Courier New" pitchFamily="49" charset="0"/>
              </a:rPr>
              <a:t> &lt;!ELEMENT FileName (#PCDATA)&gt;</a:t>
            </a:r>
          </a:p>
          <a:p>
            <a:r>
              <a:rPr lang="sl-SI" sz="1400" dirty="0">
                <a:solidFill>
                  <a:srgbClr val="800000"/>
                </a:solidFill>
                <a:latin typeface="Courier New" pitchFamily="49" charset="0"/>
              </a:rPr>
              <a:t> &lt;!ELEMENT Description (Metadata*)&gt;</a:t>
            </a:r>
          </a:p>
          <a:p>
            <a:r>
              <a:rPr lang="sl-SI" sz="1400" dirty="0">
                <a:solidFill>
                  <a:srgbClr val="800000"/>
                </a:solidFill>
                <a:latin typeface="Courier New" pitchFamily="49" charset="0"/>
              </a:rPr>
              <a:t> &lt;!ELEMENT Metadata (#PCDATA)&gt;</a:t>
            </a:r>
          </a:p>
          <a:p>
            <a:r>
              <a:rPr lang="sl-SI" sz="1400" dirty="0">
                <a:solidFill>
                  <a:srgbClr val="800000"/>
                </a:solidFill>
                <a:latin typeface="Courier New" pitchFamily="49" charset="0"/>
              </a:rPr>
              <a:t> &lt;!ATTLIST Metadata name CDATA #REQUIRED&gt;</a:t>
            </a:r>
          </a:p>
          <a:p>
            <a:r>
              <a:rPr lang="sl-SI" sz="1400" dirty="0">
                <a:solidFill>
                  <a:srgbClr val="800000"/>
                </a:solidFill>
                <a:latin typeface="Courier New" pitchFamily="49" charset="0"/>
              </a:rPr>
              <a:t> &lt;!ATTLIST Metadata mode (accumulate|override) "override"&gt;</a:t>
            </a:r>
            <a:endParaRPr lang="en-GB" sz="1400" dirty="0">
              <a:solidFill>
                <a:srgbClr val="800000"/>
              </a:solidFill>
            </a:endParaRPr>
          </a:p>
        </p:txBody>
      </p:sp>
      <p:sp>
        <p:nvSpPr>
          <p:cNvPr id="38918" name="Text Box 1030"/>
          <p:cNvSpPr txBox="1">
            <a:spLocks noChangeArrowheads="1"/>
          </p:cNvSpPr>
          <p:nvPr/>
        </p:nvSpPr>
        <p:spPr bwMode="auto">
          <a:xfrm>
            <a:off x="6629400" y="1939925"/>
            <a:ext cx="2362200" cy="3460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l-SI" sz="1600" b="1">
                <a:solidFill>
                  <a:srgbClr val="800000"/>
                </a:solidFill>
              </a:rPr>
              <a:t>DirectoryMetadata.dtd</a:t>
            </a:r>
            <a:endParaRPr lang="en-GB" sz="1600" b="1">
              <a:solidFill>
                <a:srgbClr val="800000"/>
              </a:solidFill>
            </a:endParaRPr>
          </a:p>
        </p:txBody>
      </p:sp>
      <p:sp>
        <p:nvSpPr>
          <p:cNvPr id="38919" name="Text Box 1031"/>
          <p:cNvSpPr txBox="1">
            <a:spLocks noChangeArrowheads="1"/>
          </p:cNvSpPr>
          <p:nvPr/>
        </p:nvSpPr>
        <p:spPr bwMode="auto">
          <a:xfrm>
            <a:off x="2369035" y="5053013"/>
            <a:ext cx="6553200" cy="1384995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sl-SI" sz="1400">
                <a:solidFill>
                  <a:srgbClr val="800000"/>
                </a:solidFill>
              </a:rPr>
              <a:t>Posebni simboli pri opisu elementov v DTD:</a:t>
            </a:r>
          </a:p>
          <a:p>
            <a:r>
              <a:rPr lang="sl-SI" sz="1400">
                <a:solidFill>
                  <a:srgbClr val="800000"/>
                </a:solidFill>
              </a:rPr>
              <a:t>	</a:t>
            </a:r>
            <a:r>
              <a:rPr lang="en-US" sz="1400">
                <a:solidFill>
                  <a:srgbClr val="800000"/>
                </a:solidFill>
              </a:rPr>
              <a:t>* = 0 </a:t>
            </a:r>
            <a:r>
              <a:rPr lang="sl-SI" sz="1400">
                <a:solidFill>
                  <a:srgbClr val="800000"/>
                </a:solidFill>
              </a:rPr>
              <a:t>ali več ponovitev</a:t>
            </a:r>
            <a:r>
              <a:rPr lang="en-US" sz="1400">
                <a:solidFill>
                  <a:srgbClr val="800000"/>
                </a:solidFill>
              </a:rPr>
              <a:t> (</a:t>
            </a:r>
            <a:r>
              <a:rPr lang="sl-SI" sz="1400">
                <a:solidFill>
                  <a:srgbClr val="800000"/>
                </a:solidFill>
              </a:rPr>
              <a:t>ponovljiv, neobvezen </a:t>
            </a:r>
            <a:r>
              <a:rPr lang="en-US" sz="1400">
                <a:solidFill>
                  <a:srgbClr val="800000"/>
                </a:solidFill>
              </a:rPr>
              <a:t>element)</a:t>
            </a:r>
          </a:p>
          <a:p>
            <a:r>
              <a:rPr lang="sl-SI" sz="1400">
                <a:solidFill>
                  <a:srgbClr val="800000"/>
                </a:solidFill>
              </a:rPr>
              <a:t>	</a:t>
            </a:r>
            <a:r>
              <a:rPr lang="en-US" sz="1400">
                <a:solidFill>
                  <a:srgbClr val="800000"/>
                </a:solidFill>
              </a:rPr>
              <a:t>? = 0 or 1 </a:t>
            </a:r>
            <a:r>
              <a:rPr lang="sl-SI" sz="1400">
                <a:solidFill>
                  <a:srgbClr val="800000"/>
                </a:solidFill>
              </a:rPr>
              <a:t>ponovitev</a:t>
            </a:r>
            <a:r>
              <a:rPr lang="en-US" sz="1400">
                <a:solidFill>
                  <a:srgbClr val="800000"/>
                </a:solidFill>
              </a:rPr>
              <a:t> (</a:t>
            </a:r>
            <a:r>
              <a:rPr lang="sl-SI" sz="1400">
                <a:solidFill>
                  <a:srgbClr val="800000"/>
                </a:solidFill>
              </a:rPr>
              <a:t>neobvezen</a:t>
            </a:r>
            <a:r>
              <a:rPr lang="en-US" sz="1400">
                <a:solidFill>
                  <a:srgbClr val="800000"/>
                </a:solidFill>
              </a:rPr>
              <a:t> element</a:t>
            </a:r>
            <a:r>
              <a:rPr lang="sl-SI" sz="1400">
                <a:solidFill>
                  <a:srgbClr val="800000"/>
                </a:solidFill>
              </a:rPr>
              <a:t> z največ 1 vrednostjo</a:t>
            </a:r>
            <a:r>
              <a:rPr lang="en-US" sz="1400">
                <a:solidFill>
                  <a:srgbClr val="800000"/>
                </a:solidFill>
              </a:rPr>
              <a:t>)</a:t>
            </a:r>
          </a:p>
          <a:p>
            <a:r>
              <a:rPr lang="sl-SI" sz="1400">
                <a:solidFill>
                  <a:srgbClr val="800000"/>
                </a:solidFill>
              </a:rPr>
              <a:t>	</a:t>
            </a:r>
            <a:r>
              <a:rPr lang="en-US" sz="1400">
                <a:solidFill>
                  <a:srgbClr val="800000"/>
                </a:solidFill>
              </a:rPr>
              <a:t>+ = 1 </a:t>
            </a:r>
            <a:r>
              <a:rPr lang="sl-SI" sz="1400">
                <a:solidFill>
                  <a:srgbClr val="800000"/>
                </a:solidFill>
              </a:rPr>
              <a:t>ali več ponovitev</a:t>
            </a:r>
            <a:r>
              <a:rPr lang="en-US" sz="1400">
                <a:solidFill>
                  <a:srgbClr val="800000"/>
                </a:solidFill>
              </a:rPr>
              <a:t> (</a:t>
            </a:r>
            <a:r>
              <a:rPr lang="sl-SI" sz="1400">
                <a:solidFill>
                  <a:srgbClr val="800000"/>
                </a:solidFill>
              </a:rPr>
              <a:t>obvezen, ponovljiv </a:t>
            </a:r>
            <a:r>
              <a:rPr lang="en-US" sz="1400">
                <a:solidFill>
                  <a:srgbClr val="800000"/>
                </a:solidFill>
              </a:rPr>
              <a:t>element)</a:t>
            </a:r>
          </a:p>
          <a:p>
            <a:r>
              <a:rPr lang="sl-SI" sz="1400">
                <a:solidFill>
                  <a:srgbClr val="800000"/>
                </a:solidFill>
              </a:rPr>
              <a:t>	</a:t>
            </a:r>
            <a:r>
              <a:rPr lang="en-US" sz="1400">
                <a:solidFill>
                  <a:srgbClr val="800000"/>
                </a:solidFill>
              </a:rPr>
              <a:t>| = </a:t>
            </a:r>
            <a:r>
              <a:rPr lang="sl-SI" sz="1400">
                <a:solidFill>
                  <a:srgbClr val="800000"/>
                </a:solidFill>
              </a:rPr>
              <a:t>izbira; ena ali druga vrednost, a ne obe (logični operator ALI)</a:t>
            </a:r>
            <a:r>
              <a:rPr lang="en-US" sz="1400">
                <a:solidFill>
                  <a:srgbClr val="800000"/>
                </a:solidFill>
              </a:rPr>
              <a:t> </a:t>
            </a:r>
          </a:p>
          <a:p>
            <a:r>
              <a:rPr lang="sl-SI" sz="1400">
                <a:solidFill>
                  <a:srgbClr val="800000"/>
                </a:solidFill>
              </a:rPr>
              <a:t>	brez simbola</a:t>
            </a:r>
            <a:r>
              <a:rPr lang="en-US" sz="1400">
                <a:solidFill>
                  <a:srgbClr val="800000"/>
                </a:solidFill>
              </a:rPr>
              <a:t> = </a:t>
            </a:r>
            <a:r>
              <a:rPr lang="sl-SI" sz="1400">
                <a:solidFill>
                  <a:srgbClr val="800000"/>
                </a:solidFill>
              </a:rPr>
              <a:t>obvezen</a:t>
            </a:r>
            <a:r>
              <a:rPr lang="en-US" sz="1400">
                <a:solidFill>
                  <a:srgbClr val="800000"/>
                </a:solidFill>
              </a:rPr>
              <a:t> element</a:t>
            </a:r>
            <a:endParaRPr lang="sl-SI" sz="1400">
              <a:solidFill>
                <a:srgbClr val="8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Označevalni jeziki 2.</a:t>
            </a:r>
            <a:endParaRPr lang="sl-SI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DTD in XML shema</a:t>
            </a:r>
            <a:endParaRPr lang="en-GB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713788" cy="4751387"/>
          </a:xfrm>
        </p:spPr>
        <p:txBody>
          <a:bodyPr/>
          <a:lstStyle/>
          <a:p>
            <a:r>
              <a:rPr lang="en-GB"/>
              <a:t>DTD je primeren za opisovanje strukture, ni pa uporaben za preverjanje ustreznosti podatkov v strukturnih elementih.</a:t>
            </a:r>
            <a:endParaRPr lang="sl-SI"/>
          </a:p>
          <a:p>
            <a:r>
              <a:rPr lang="en-GB"/>
              <a:t>Za preverjanje tabel, podatkovnih setov, ipd, se uporabljajo sheme (XML Schemas), s katerimi lahko definiramo (in preverjamo) razpone numeričnih vrednosti, formate podatkov v poljih, načine zapisovanja podatkov v poljih</a:t>
            </a:r>
            <a:r>
              <a:rPr lang="sl-SI"/>
              <a:t>…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Označevalni jeziki 2.</a:t>
            </a:r>
            <a:endParaRPr lang="sl-SI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144000" cy="863600"/>
          </a:xfrm>
        </p:spPr>
        <p:txBody>
          <a:bodyPr/>
          <a:lstStyle/>
          <a:p>
            <a:r>
              <a:rPr lang="sl-SI" sz="2800"/>
              <a:t>Dobro oblikovan (well formed) in pravilen (valid) dokument</a:t>
            </a:r>
            <a:endParaRPr lang="en-GB" sz="280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630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dirty="0"/>
              <a:t>“</a:t>
            </a:r>
            <a:r>
              <a:rPr lang="sl-SI" i="1" dirty="0"/>
              <a:t>Dobro</a:t>
            </a:r>
            <a:r>
              <a:rPr lang="en-GB" i="1" dirty="0"/>
              <a:t> </a:t>
            </a:r>
            <a:r>
              <a:rPr lang="en-GB" i="1" dirty="0" err="1"/>
              <a:t>oblikovan</a:t>
            </a:r>
            <a:r>
              <a:rPr lang="en-GB" dirty="0"/>
              <a:t>” </a:t>
            </a:r>
            <a:r>
              <a:rPr lang="en-GB" dirty="0" err="1"/>
              <a:t>dokument</a:t>
            </a:r>
            <a:r>
              <a:rPr lang="en-GB" dirty="0"/>
              <a:t> v XML je </a:t>
            </a:r>
            <a:r>
              <a:rPr lang="en-GB" u="sng" dirty="0" err="1"/>
              <a:t>slovnično</a:t>
            </a:r>
            <a:r>
              <a:rPr lang="en-GB" u="sng" dirty="0"/>
              <a:t> </a:t>
            </a:r>
            <a:r>
              <a:rPr lang="en-GB" u="sng" dirty="0" err="1"/>
              <a:t>pravilen</a:t>
            </a:r>
            <a:r>
              <a:rPr lang="sl-SI" dirty="0"/>
              <a:t>:</a:t>
            </a:r>
          </a:p>
          <a:p>
            <a:pPr lvl="1">
              <a:lnSpc>
                <a:spcPct val="90000"/>
              </a:lnSpc>
            </a:pPr>
            <a:r>
              <a:rPr lang="sl-SI" dirty="0"/>
              <a:t>ima </a:t>
            </a:r>
            <a:r>
              <a:rPr lang="en-GB" dirty="0" err="1"/>
              <a:t>vse</a:t>
            </a:r>
            <a:r>
              <a:rPr lang="en-GB" dirty="0"/>
              <a:t> </a:t>
            </a:r>
            <a:r>
              <a:rPr lang="en-GB" dirty="0" err="1"/>
              <a:t>lomljene</a:t>
            </a:r>
            <a:r>
              <a:rPr lang="en-GB" dirty="0"/>
              <a:t> </a:t>
            </a:r>
            <a:r>
              <a:rPr lang="en-GB" dirty="0" err="1"/>
              <a:t>oklepaje</a:t>
            </a:r>
            <a:r>
              <a:rPr lang="en-GB" dirty="0"/>
              <a:t> </a:t>
            </a:r>
            <a:r>
              <a:rPr lang="en-GB" dirty="0" err="1"/>
              <a:t>upora</a:t>
            </a:r>
            <a:r>
              <a:rPr lang="sl-SI" dirty="0"/>
              <a:t>b</a:t>
            </a:r>
            <a:r>
              <a:rPr lang="en-GB" dirty="0" err="1"/>
              <a:t>ljene</a:t>
            </a:r>
            <a:r>
              <a:rPr lang="en-GB" dirty="0"/>
              <a:t> le </a:t>
            </a:r>
            <a:r>
              <a:rPr lang="en-GB" dirty="0" err="1"/>
              <a:t>kot</a:t>
            </a:r>
            <a:r>
              <a:rPr lang="en-GB" dirty="0"/>
              <a:t> del </a:t>
            </a:r>
            <a:r>
              <a:rPr lang="en-GB" dirty="0" err="1"/>
              <a:t>oznak</a:t>
            </a:r>
            <a:r>
              <a:rPr lang="en-GB" dirty="0"/>
              <a:t>, </a:t>
            </a:r>
            <a:endParaRPr lang="sl-SI" dirty="0"/>
          </a:p>
          <a:p>
            <a:pPr lvl="1">
              <a:lnSpc>
                <a:spcPct val="90000"/>
              </a:lnSpc>
            </a:pPr>
            <a:r>
              <a:rPr lang="en-GB" dirty="0" err="1"/>
              <a:t>ima</a:t>
            </a:r>
            <a:r>
              <a:rPr lang="en-GB" dirty="0"/>
              <a:t> </a:t>
            </a:r>
            <a:r>
              <a:rPr lang="en-GB" dirty="0" err="1"/>
              <a:t>vse</a:t>
            </a:r>
            <a:r>
              <a:rPr lang="en-GB" dirty="0"/>
              <a:t> </a:t>
            </a:r>
            <a:r>
              <a:rPr lang="en-GB" dirty="0" err="1"/>
              <a:t>oznake</a:t>
            </a:r>
            <a:r>
              <a:rPr lang="en-GB" dirty="0"/>
              <a:t> v </a:t>
            </a:r>
            <a:r>
              <a:rPr lang="en-GB" dirty="0" err="1"/>
              <a:t>parih</a:t>
            </a:r>
            <a:r>
              <a:rPr lang="en-GB" dirty="0"/>
              <a:t> (</a:t>
            </a:r>
            <a:r>
              <a:rPr lang="en-GB" dirty="0" err="1"/>
              <a:t>vse</a:t>
            </a:r>
            <a:r>
              <a:rPr lang="en-GB" dirty="0"/>
              <a:t> </a:t>
            </a:r>
            <a:r>
              <a:rPr lang="en-GB" dirty="0" err="1"/>
              <a:t>odprte</a:t>
            </a:r>
            <a:r>
              <a:rPr lang="en-GB" dirty="0"/>
              <a:t> </a:t>
            </a:r>
            <a:r>
              <a:rPr lang="en-GB" dirty="0" err="1"/>
              <a:t>tudi</a:t>
            </a:r>
            <a:r>
              <a:rPr lang="en-GB" dirty="0"/>
              <a:t> </a:t>
            </a:r>
            <a:r>
              <a:rPr lang="en-GB" dirty="0" err="1"/>
              <a:t>zaprte</a:t>
            </a:r>
            <a:r>
              <a:rPr lang="en-GB" dirty="0"/>
              <a:t>),</a:t>
            </a:r>
            <a:endParaRPr lang="sl-SI" dirty="0"/>
          </a:p>
          <a:p>
            <a:pPr lvl="1">
              <a:lnSpc>
                <a:spcPct val="90000"/>
              </a:lnSpc>
            </a:pPr>
            <a:r>
              <a:rPr lang="sl-SI" dirty="0"/>
              <a:t>ima</a:t>
            </a:r>
            <a:r>
              <a:rPr lang="en-GB" dirty="0"/>
              <a:t> </a:t>
            </a:r>
            <a:r>
              <a:rPr lang="en-GB" dirty="0" err="1"/>
              <a:t>vse</a:t>
            </a:r>
            <a:r>
              <a:rPr lang="en-GB" dirty="0"/>
              <a:t> </a:t>
            </a:r>
            <a:r>
              <a:rPr lang="en-GB" dirty="0" err="1"/>
              <a:t>strukturne</a:t>
            </a:r>
            <a:r>
              <a:rPr lang="en-GB" dirty="0"/>
              <a:t> </a:t>
            </a:r>
            <a:r>
              <a:rPr lang="en-GB" dirty="0" err="1"/>
              <a:t>elemente</a:t>
            </a:r>
            <a:r>
              <a:rPr lang="en-GB" dirty="0"/>
              <a:t> </a:t>
            </a:r>
            <a:r>
              <a:rPr lang="en-GB" dirty="0" err="1"/>
              <a:t>gnezdene</a:t>
            </a:r>
            <a:r>
              <a:rPr lang="en-GB" dirty="0"/>
              <a:t>.</a:t>
            </a:r>
            <a:endParaRPr lang="sl-SI" dirty="0"/>
          </a:p>
          <a:p>
            <a:pPr>
              <a:lnSpc>
                <a:spcPct val="90000"/>
              </a:lnSpc>
            </a:pPr>
            <a:r>
              <a:rPr lang="sl-SI" dirty="0"/>
              <a:t>Da procesor za XML določi, da je nek dokument “dobro oblikovan” (well formed) ne potrebuje DTD, dovolj je striktno preverjanje slovnične pravilnosti oznak.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Označevalni jeziki 2.</a:t>
            </a:r>
            <a:endParaRPr lang="sl-SI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Zakaj nov označevalni jezik?</a:t>
            </a:r>
            <a:endParaRPr lang="en-GB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844675"/>
            <a:ext cx="8713788" cy="4679950"/>
          </a:xfrm>
        </p:spPr>
        <p:txBody>
          <a:bodyPr/>
          <a:lstStyle/>
          <a:p>
            <a:r>
              <a:rPr lang="en-GB"/>
              <a:t>XML poveč</a:t>
            </a:r>
            <a:r>
              <a:rPr lang="sl-SI"/>
              <a:t>uje</a:t>
            </a:r>
            <a:r>
              <a:rPr lang="en-GB"/>
              <a:t> funkcionalnost spleta z natančnejš</a:t>
            </a:r>
            <a:r>
              <a:rPr lang="sl-SI"/>
              <a:t>im</a:t>
            </a:r>
            <a:r>
              <a:rPr lang="en-GB"/>
              <a:t> in bolj prilagodljiv</a:t>
            </a:r>
            <a:r>
              <a:rPr lang="sl-SI"/>
              <a:t>im</a:t>
            </a:r>
            <a:r>
              <a:rPr lang="en-GB"/>
              <a:t> način</a:t>
            </a:r>
            <a:r>
              <a:rPr lang="sl-SI"/>
              <a:t>om</a:t>
            </a:r>
            <a:r>
              <a:rPr lang="en-GB"/>
              <a:t> opisovanja spletnih podatkov</a:t>
            </a:r>
            <a:r>
              <a:rPr lang="sl-SI"/>
              <a:t>.</a:t>
            </a:r>
          </a:p>
          <a:p>
            <a:r>
              <a:rPr lang="en-GB"/>
              <a:t>V HTML oznake povedo, kako je dokument deljen na strukturne dele (in, vse prevečkrat, kako naj se del izpiše na zaslonu), </a:t>
            </a:r>
            <a:endParaRPr lang="sl-SI"/>
          </a:p>
          <a:p>
            <a:r>
              <a:rPr lang="en-GB"/>
              <a:t>v XML oznake </a:t>
            </a:r>
            <a:r>
              <a:rPr lang="sl-SI"/>
              <a:t>(do neke mere) </a:t>
            </a:r>
            <a:r>
              <a:rPr lang="en-GB"/>
              <a:t>povedo, kaj strukturni deli </a:t>
            </a:r>
            <a:r>
              <a:rPr lang="en-GB" u="sng"/>
              <a:t>pomenijo</a:t>
            </a:r>
            <a:r>
              <a:rPr lang="en-GB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Označevalni jeziki 2.</a:t>
            </a:r>
            <a:endParaRPr lang="sl-SI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916113"/>
            <a:ext cx="8713788" cy="4392612"/>
          </a:xfrm>
        </p:spPr>
        <p:txBody>
          <a:bodyPr/>
          <a:lstStyle/>
          <a:p>
            <a:r>
              <a:rPr lang="en-GB" smtClean="0"/>
              <a:t>“</a:t>
            </a:r>
            <a:r>
              <a:rPr lang="en-GB" i="1" smtClean="0"/>
              <a:t>Pravilen</a:t>
            </a:r>
            <a:r>
              <a:rPr lang="en-GB"/>
              <a:t>” dokument v XML </a:t>
            </a:r>
            <a:endParaRPr lang="sl-SI"/>
          </a:p>
          <a:p>
            <a:pPr lvl="1"/>
            <a:r>
              <a:rPr lang="en-GB"/>
              <a:t>je “</a:t>
            </a:r>
            <a:r>
              <a:rPr lang="sl-SI"/>
              <a:t>dobro</a:t>
            </a:r>
            <a:r>
              <a:rPr lang="en-GB"/>
              <a:t> oblikovan”, </a:t>
            </a:r>
            <a:endParaRPr lang="sl-SI"/>
          </a:p>
          <a:p>
            <a:pPr lvl="1"/>
            <a:r>
              <a:rPr lang="en-GB"/>
              <a:t>ima dostopen DTD</a:t>
            </a:r>
            <a:r>
              <a:rPr lang="sl-SI"/>
              <a:t> ali shemo</a:t>
            </a:r>
            <a:r>
              <a:rPr lang="en-GB"/>
              <a:t> (preko URL ali lokalno) in</a:t>
            </a:r>
            <a:endParaRPr lang="sl-SI"/>
          </a:p>
          <a:p>
            <a:pPr lvl="1"/>
            <a:r>
              <a:rPr lang="en-GB"/>
              <a:t>ustreza vsem omejitvam, ki jih postavlja ta DTD: nima nobene oznake, ki ni opisana v DTD in vsi strukturni elementi so v najavljenih hierarhičnih odnosih.</a:t>
            </a:r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144000" cy="863600"/>
          </a:xfrm>
          <a:noFill/>
          <a:ln/>
        </p:spPr>
        <p:txBody>
          <a:bodyPr/>
          <a:lstStyle/>
          <a:p>
            <a:r>
              <a:rPr lang="sl-SI" sz="2800"/>
              <a:t>Dobro oblikovan (well formed) in pravilen (valid) dokument</a:t>
            </a:r>
            <a:endParaRPr lang="en-GB" sz="28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Označevalni jeziki 2.</a:t>
            </a:r>
            <a:endParaRPr lang="sl-SI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71600"/>
            <a:ext cx="8713788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/>
              <a:t>Aplikacija, ki procesira podatke ali dokumente, označene z XML, to stori samo, če so pravilni.</a:t>
            </a:r>
          </a:p>
          <a:p>
            <a:pPr>
              <a:lnSpc>
                <a:spcPct val="90000"/>
              </a:lnSpc>
            </a:pPr>
            <a:r>
              <a:rPr lang="sl-SI"/>
              <a:t>Nobena “napredna” raba dokumenta nima smisla (ali je celo nevarna), če aplikacija nekemu elementu ne more zaupati.</a:t>
            </a:r>
          </a:p>
          <a:p>
            <a:pPr>
              <a:lnSpc>
                <a:spcPct val="90000"/>
              </a:lnSpc>
            </a:pPr>
            <a:r>
              <a:rPr lang="sl-SI"/>
              <a:t>Za dobro oblikovan dokument DTD ali shema nista potrebna. Za najbolj rudimentarne načine rabe je dovolj tudi dobra oblikovanost.</a:t>
            </a:r>
          </a:p>
          <a:p>
            <a:pPr>
              <a:lnSpc>
                <a:spcPct val="90000"/>
              </a:lnSpc>
            </a:pPr>
            <a:r>
              <a:rPr lang="sl-SI"/>
              <a:t>Dokumente, ki niso niti dobro oblikovani, ne prikaže nobena aplikacija.</a:t>
            </a: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144000" cy="863600"/>
          </a:xfrm>
          <a:noFill/>
          <a:ln/>
        </p:spPr>
        <p:txBody>
          <a:bodyPr/>
          <a:lstStyle/>
          <a:p>
            <a:r>
              <a:rPr lang="sl-SI" sz="2800"/>
              <a:t>Dobro oblikovan (well formed) in pravilen (valid) dokument</a:t>
            </a:r>
            <a:endParaRPr lang="en-GB" sz="28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Označevalni jeziki 2.</a:t>
            </a:r>
            <a:endParaRPr lang="sl-SI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erro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76200"/>
            <a:ext cx="8763000" cy="3087688"/>
          </a:xfrm>
          <a:prstGeom prst="rect">
            <a:avLst/>
          </a:prstGeom>
          <a:noFill/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9939" name="Picture 3" descr="error1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200400"/>
            <a:ext cx="8305800" cy="327876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Označevalni jeziki 2.</a:t>
            </a:r>
            <a:endParaRPr lang="sl-SI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822325" y="219075"/>
            <a:ext cx="7643813" cy="576263"/>
          </a:xfrm>
        </p:spPr>
        <p:txBody>
          <a:bodyPr/>
          <a:lstStyle/>
          <a:p>
            <a:r>
              <a:rPr lang="sl-SI"/>
              <a:t>Kazalci v </a:t>
            </a:r>
            <a:r>
              <a:rPr lang="en-US"/>
              <a:t>XML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/>
            <a:r>
              <a:rPr lang="en-US"/>
              <a:t>XML omogoča tudi naprednejše tipe kazalcev kot HTML</a:t>
            </a:r>
            <a:r>
              <a:rPr lang="sl-SI"/>
              <a:t>. Temu je namenjen del specifkacije XML, imenovan XLL (XML Linking Language).</a:t>
            </a:r>
          </a:p>
          <a:p>
            <a:pPr marL="571500" indent="-571500"/>
            <a:r>
              <a:rPr lang="sl-SI"/>
              <a:t>Kazalci so lahko</a:t>
            </a:r>
            <a:endParaRPr lang="en-US"/>
          </a:p>
          <a:p>
            <a:pPr marL="1238250" lvl="1" indent="-476250"/>
            <a:r>
              <a:rPr lang="en-US"/>
              <a:t>dvosmern</a:t>
            </a:r>
            <a:r>
              <a:rPr lang="sl-SI"/>
              <a:t>i</a:t>
            </a:r>
            <a:r>
              <a:rPr lang="en-US"/>
              <a:t> kazalc</a:t>
            </a:r>
            <a:r>
              <a:rPr lang="sl-SI"/>
              <a:t>i</a:t>
            </a:r>
            <a:r>
              <a:rPr lang="en-US"/>
              <a:t>, </a:t>
            </a:r>
          </a:p>
          <a:p>
            <a:pPr marL="1238250" lvl="1" indent="-476250"/>
            <a:r>
              <a:rPr lang="en-US"/>
              <a:t>kazalc</a:t>
            </a:r>
            <a:r>
              <a:rPr lang="sl-SI"/>
              <a:t>i</a:t>
            </a:r>
            <a:r>
              <a:rPr lang="en-US"/>
              <a:t> na več dokumentov istočasno, </a:t>
            </a:r>
          </a:p>
          <a:p>
            <a:pPr marL="1238250" lvl="1" indent="-476250"/>
            <a:r>
              <a:rPr lang="en-US"/>
              <a:t>kazalc</a:t>
            </a:r>
            <a:r>
              <a:rPr lang="sl-SI"/>
              <a:t>i</a:t>
            </a:r>
            <a:r>
              <a:rPr lang="en-US"/>
              <a:t> na segment dokumenta (HTML omogoča kazalec le na točko v dokumentu)</a:t>
            </a:r>
            <a:r>
              <a:rPr lang="sl-SI"/>
              <a:t>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Označevalni jeziki 2.</a:t>
            </a:r>
            <a:endParaRPr lang="sl-SI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640763" cy="725487"/>
          </a:xfrm>
        </p:spPr>
        <p:txBody>
          <a:bodyPr/>
          <a:lstStyle/>
          <a:p>
            <a:r>
              <a:rPr lang="sl-SI"/>
              <a:t>Imenski prostori</a:t>
            </a:r>
            <a:endParaRPr lang="en-GB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90600"/>
            <a:ext cx="8713788" cy="556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l-SI" sz="2800"/>
              <a:t>Standard XML omogoča oblikovanje označevalnih jezikov za različne tipe (“razrede”) dokumentov.</a:t>
            </a:r>
          </a:p>
          <a:p>
            <a:pPr>
              <a:lnSpc>
                <a:spcPct val="80000"/>
              </a:lnSpc>
            </a:pPr>
            <a:r>
              <a:rPr lang="sl-SI" sz="2800"/>
              <a:t>Uporabna vrednost:</a:t>
            </a:r>
          </a:p>
          <a:p>
            <a:pPr lvl="1">
              <a:lnSpc>
                <a:spcPct val="80000"/>
              </a:lnSpc>
            </a:pPr>
            <a:r>
              <a:rPr lang="sl-SI" sz="2400"/>
              <a:t>Denimo, da smo sestavili DTD za razred dokumentov </a:t>
            </a:r>
            <a:r>
              <a:rPr lang="sl-SI" sz="2400" b="1" i="1" u="sng"/>
              <a:t>D</a:t>
            </a:r>
            <a:r>
              <a:rPr lang="sl-SI" sz="2400"/>
              <a:t>.</a:t>
            </a:r>
          </a:p>
          <a:p>
            <a:pPr lvl="1">
              <a:lnSpc>
                <a:spcPct val="80000"/>
              </a:lnSpc>
            </a:pPr>
            <a:r>
              <a:rPr lang="sl-SI" sz="2400"/>
              <a:t>V XML opisujemo dokument </a:t>
            </a:r>
            <a:r>
              <a:rPr lang="sl-SI" sz="2400" b="1" i="1" u="sng"/>
              <a:t>d</a:t>
            </a:r>
            <a:r>
              <a:rPr lang="sl-SI" sz="2400"/>
              <a:t>, ki je primer (“instanca”) razreda</a:t>
            </a:r>
            <a:r>
              <a:rPr lang="sl-SI" sz="2400" i="1"/>
              <a:t> </a:t>
            </a:r>
            <a:r>
              <a:rPr lang="sl-SI" sz="2400" b="1" i="1" u="sng"/>
              <a:t>D</a:t>
            </a:r>
            <a:r>
              <a:rPr lang="sl-SI" sz="2400" i="1"/>
              <a:t>.</a:t>
            </a:r>
          </a:p>
          <a:p>
            <a:pPr lvl="1">
              <a:lnSpc>
                <a:spcPct val="80000"/>
              </a:lnSpc>
            </a:pPr>
            <a:r>
              <a:rPr lang="sl-SI" sz="2400"/>
              <a:t>V </a:t>
            </a:r>
            <a:r>
              <a:rPr lang="sl-SI" sz="2400" b="1" i="1" u="sng"/>
              <a:t>d</a:t>
            </a:r>
            <a:r>
              <a:rPr lang="sl-SI" sz="2400"/>
              <a:t> ne bomo na novo oblikovali njegovega DTD, ampak se bomo sklicevali na že obstoječ DTD, ki velja za vse instance razreda </a:t>
            </a:r>
            <a:r>
              <a:rPr lang="sl-SI" sz="2400" b="1" i="1" u="sng"/>
              <a:t>D</a:t>
            </a:r>
            <a:r>
              <a:rPr lang="sl-SI" sz="2400"/>
              <a:t>.</a:t>
            </a:r>
          </a:p>
          <a:p>
            <a:pPr lvl="1">
              <a:lnSpc>
                <a:spcPct val="80000"/>
              </a:lnSpc>
            </a:pPr>
            <a:r>
              <a:rPr lang="sl-SI" sz="2400"/>
              <a:t>Vse oznake (“imena”) elementov, ki veljajo za nek razred, imenujemo njegov </a:t>
            </a:r>
            <a:r>
              <a:rPr lang="sl-SI" sz="2400" u="sng"/>
              <a:t>imenski </a:t>
            </a:r>
            <a:r>
              <a:rPr lang="sl-SI" sz="2400" u="sng" smtClean="0"/>
              <a:t>prostor</a:t>
            </a:r>
            <a:r>
              <a:rPr lang="sl-SI" sz="2400" smtClean="0"/>
              <a:t> (namespace).</a:t>
            </a:r>
            <a:endParaRPr lang="sl-SI" sz="2400"/>
          </a:p>
          <a:p>
            <a:pPr lvl="1">
              <a:lnSpc>
                <a:spcPct val="80000"/>
              </a:lnSpc>
            </a:pPr>
            <a:r>
              <a:rPr lang="sl-SI" sz="2400"/>
              <a:t>V DTD ali shemi nekega dokumenta </a:t>
            </a:r>
            <a:r>
              <a:rPr lang="sl-SI" sz="2400" b="1" i="1" u="sng"/>
              <a:t>d</a:t>
            </a:r>
            <a:r>
              <a:rPr lang="sl-SI" sz="2400"/>
              <a:t>, opisanega z XML, se sklicujemo na imenski prostor </a:t>
            </a:r>
            <a:r>
              <a:rPr lang="sl-SI" sz="2400" b="1" i="1" u="sng"/>
              <a:t>D</a:t>
            </a:r>
            <a:r>
              <a:rPr lang="sl-SI" sz="2400"/>
              <a:t> v obliki </a:t>
            </a:r>
            <a:r>
              <a:rPr lang="sl-SI" sz="1800" b="1">
                <a:latin typeface="Courier New" pitchFamily="49" charset="0"/>
              </a:rPr>
              <a:t>xmlns:ime_imenskega_prostora</a:t>
            </a:r>
            <a:r>
              <a:rPr lang="sl-SI" sz="2400"/>
              <a:t>.</a:t>
            </a:r>
          </a:p>
          <a:p>
            <a:pPr>
              <a:lnSpc>
                <a:spcPct val="80000"/>
              </a:lnSpc>
            </a:pPr>
            <a:r>
              <a:rPr lang="sl-SI" sz="2800"/>
              <a:t>Primer, ki se sklicuje na imenski prostor Dublin Core:</a:t>
            </a:r>
            <a:br>
              <a:rPr lang="sl-SI" sz="2800"/>
            </a:br>
            <a:r>
              <a:rPr lang="sl-SI" sz="2000" b="1">
                <a:latin typeface="Courier New" pitchFamily="49" charset="0"/>
              </a:rPr>
              <a:t>xmlns:dc="http://purl.org/dc/elements/1.1/"</a:t>
            </a:r>
            <a:endParaRPr lang="en-GB" sz="2000" b="1">
              <a:latin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Označevalni jeziki 2.</a:t>
            </a:r>
            <a:endParaRPr lang="sl-SI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15888"/>
            <a:ext cx="8640763" cy="719137"/>
          </a:xfrm>
        </p:spPr>
        <p:txBody>
          <a:bodyPr/>
          <a:lstStyle/>
          <a:p>
            <a:r>
              <a:rPr lang="sl-SI"/>
              <a:t>Imenski prostori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152400" y="1312307"/>
            <a:ext cx="8763000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sl-SI" dirty="0"/>
              <a:t>Primer izmišljenega metapodatkovnega zapisa, ki uporablja elemente Dublin Core. Ti elementi so seveda že opisani v ustreznem DTD.</a:t>
            </a:r>
          </a:p>
          <a:p>
            <a:endParaRPr lang="sl-SI" sz="2000" dirty="0">
              <a:latin typeface="Courier New" pitchFamily="49" charset="0"/>
            </a:endParaRPr>
          </a:p>
          <a:p>
            <a:r>
              <a:rPr lang="sl-SI" b="1" dirty="0">
                <a:latin typeface="Courier New" pitchFamily="49" charset="0"/>
              </a:rPr>
              <a:t>&lt;?xml version="1.0"?&gt; </a:t>
            </a:r>
          </a:p>
          <a:p>
            <a:r>
              <a:rPr lang="sl-SI" b="1" dirty="0">
                <a:latin typeface="Courier New" pitchFamily="49" charset="0"/>
              </a:rPr>
              <a:t>&lt;metadata </a:t>
            </a:r>
            <a:r>
              <a:rPr lang="sl-SI" b="1" dirty="0" smtClean="0">
                <a:latin typeface="Courier New" pitchFamily="49" charset="0"/>
              </a:rPr>
              <a:t>xmlns:dc</a:t>
            </a:r>
            <a:r>
              <a:rPr lang="sl-SI" b="1" dirty="0">
                <a:latin typeface="Courier New" pitchFamily="49" charset="0"/>
              </a:rPr>
              <a:t>="http://purl.org/dc/elements/1.1/"&gt; </a:t>
            </a:r>
          </a:p>
          <a:p>
            <a:r>
              <a:rPr lang="sl-SI" b="1" dirty="0" smtClean="0">
                <a:latin typeface="Courier New" pitchFamily="49" charset="0"/>
              </a:rPr>
              <a:t>  </a:t>
            </a:r>
            <a:r>
              <a:rPr lang="sl-SI" b="1" dirty="0">
                <a:latin typeface="Courier New" pitchFamily="49" charset="0"/>
              </a:rPr>
              <a:t>&lt;dc:title&gt; </a:t>
            </a:r>
            <a:r>
              <a:rPr lang="sl-SI" dirty="0">
                <a:latin typeface="Courier New" pitchFamily="49" charset="0"/>
              </a:rPr>
              <a:t>UKOLN</a:t>
            </a:r>
            <a:r>
              <a:rPr lang="sl-SI" b="1" dirty="0">
                <a:latin typeface="Courier New" pitchFamily="49" charset="0"/>
              </a:rPr>
              <a:t> &lt;/dc:title&gt; </a:t>
            </a:r>
          </a:p>
          <a:p>
            <a:r>
              <a:rPr lang="sl-SI" b="1" dirty="0">
                <a:latin typeface="Courier New" pitchFamily="49" charset="0"/>
              </a:rPr>
              <a:t>  &lt;dc:description&gt; </a:t>
            </a:r>
          </a:p>
          <a:p>
            <a:r>
              <a:rPr lang="sl-SI" b="1" dirty="0">
                <a:latin typeface="Courier New" pitchFamily="49" charset="0"/>
              </a:rPr>
              <a:t>    </a:t>
            </a:r>
            <a:r>
              <a:rPr lang="sl-SI" dirty="0">
                <a:latin typeface="Courier New" pitchFamily="49" charset="0"/>
              </a:rPr>
              <a:t>UKOLN is a national focus of expertise in digital </a:t>
            </a:r>
            <a:br>
              <a:rPr lang="sl-SI" dirty="0">
                <a:latin typeface="Courier New" pitchFamily="49" charset="0"/>
              </a:rPr>
            </a:br>
            <a:r>
              <a:rPr lang="sl-SI" dirty="0">
                <a:latin typeface="Courier New" pitchFamily="49" charset="0"/>
              </a:rPr>
              <a:t>    information management. It provides policy, research </a:t>
            </a:r>
            <a:br>
              <a:rPr lang="sl-SI" dirty="0">
                <a:latin typeface="Courier New" pitchFamily="49" charset="0"/>
              </a:rPr>
            </a:br>
            <a:r>
              <a:rPr lang="sl-SI" dirty="0">
                <a:latin typeface="Courier New" pitchFamily="49" charset="0"/>
              </a:rPr>
              <a:t>    and awareness services to the UK library, </a:t>
            </a:r>
            <a:br>
              <a:rPr lang="sl-SI" dirty="0">
                <a:latin typeface="Courier New" pitchFamily="49" charset="0"/>
              </a:rPr>
            </a:br>
            <a:r>
              <a:rPr lang="sl-SI" dirty="0">
                <a:latin typeface="Courier New" pitchFamily="49" charset="0"/>
              </a:rPr>
              <a:t>    information and cultural heritage communities. UKOLN </a:t>
            </a:r>
            <a:br>
              <a:rPr lang="sl-SI" dirty="0">
                <a:latin typeface="Courier New" pitchFamily="49" charset="0"/>
              </a:rPr>
            </a:br>
            <a:r>
              <a:rPr lang="sl-SI" dirty="0">
                <a:latin typeface="Courier New" pitchFamily="49" charset="0"/>
              </a:rPr>
              <a:t>    is based at the University of Bath.</a:t>
            </a:r>
          </a:p>
          <a:p>
            <a:r>
              <a:rPr lang="sl-SI" b="1" dirty="0">
                <a:latin typeface="Courier New" pitchFamily="49" charset="0"/>
              </a:rPr>
              <a:t>  &lt;/dc:description&gt; </a:t>
            </a:r>
          </a:p>
          <a:p>
            <a:r>
              <a:rPr lang="sl-SI" b="1" dirty="0">
                <a:latin typeface="Courier New" pitchFamily="49" charset="0"/>
              </a:rPr>
              <a:t>  &lt;dc:publisher&gt; </a:t>
            </a:r>
            <a:r>
              <a:rPr lang="sl-SI" dirty="0">
                <a:latin typeface="Courier New" pitchFamily="49" charset="0"/>
              </a:rPr>
              <a:t>UKOLN, University of Bath</a:t>
            </a:r>
            <a:r>
              <a:rPr lang="sl-SI" b="1" dirty="0">
                <a:latin typeface="Courier New" pitchFamily="49" charset="0"/>
              </a:rPr>
              <a:t> &lt;/dc:publisher&gt; </a:t>
            </a:r>
          </a:p>
          <a:p>
            <a:r>
              <a:rPr lang="sl-SI" b="1" dirty="0">
                <a:latin typeface="Courier New" pitchFamily="49" charset="0"/>
              </a:rPr>
              <a:t>  &lt;dc:identifier&gt; </a:t>
            </a:r>
            <a:r>
              <a:rPr lang="sl-SI" dirty="0">
                <a:latin typeface="Courier New" pitchFamily="49" charset="0"/>
              </a:rPr>
              <a:t>http://www.ukoln.ac.uk/</a:t>
            </a:r>
            <a:r>
              <a:rPr lang="sl-SI" b="1" dirty="0">
                <a:latin typeface="Courier New" pitchFamily="49" charset="0"/>
              </a:rPr>
              <a:t> &lt;/dc:identifier&gt; </a:t>
            </a:r>
          </a:p>
          <a:p>
            <a:r>
              <a:rPr lang="sl-SI" b="1" dirty="0">
                <a:latin typeface="Courier New" pitchFamily="49" charset="0"/>
              </a:rPr>
              <a:t>&lt;/metadata&gt;</a:t>
            </a:r>
            <a:r>
              <a:rPr lang="sl-SI" dirty="0">
                <a:latin typeface="Courier New" pitchFamily="49" charset="0"/>
              </a:rPr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Označevalni jeziki 2.</a:t>
            </a:r>
            <a:endParaRPr lang="sl-SI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640763" cy="725487"/>
          </a:xfrm>
        </p:spPr>
        <p:txBody>
          <a:bodyPr/>
          <a:lstStyle/>
          <a:p>
            <a:r>
              <a:rPr lang="sl-SI"/>
              <a:t>Imenski prostori</a:t>
            </a:r>
            <a:endParaRPr lang="en-GB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90600"/>
            <a:ext cx="8713788" cy="5562600"/>
          </a:xfrm>
        </p:spPr>
        <p:txBody>
          <a:bodyPr/>
          <a:lstStyle/>
          <a:p>
            <a:r>
              <a:rPr lang="sl-SI"/>
              <a:t>Možno je, da ima nek tip dokumenta (s predstavnikom </a:t>
            </a:r>
            <a:r>
              <a:rPr lang="sl-SI" b="1" i="1" u="sng"/>
              <a:t>d</a:t>
            </a:r>
            <a:r>
              <a:rPr lang="sl-SI" i="1"/>
              <a:t>)</a:t>
            </a:r>
            <a:r>
              <a:rPr lang="sl-SI"/>
              <a:t> lastnosti več obstoječih tipov, npr </a:t>
            </a:r>
            <a:r>
              <a:rPr lang="sl-SI" b="1" i="1" u="sng"/>
              <a:t>D1</a:t>
            </a:r>
            <a:r>
              <a:rPr lang="sl-SI"/>
              <a:t> in </a:t>
            </a:r>
            <a:r>
              <a:rPr lang="sl-SI" b="1" i="1" u="sng"/>
              <a:t>D2</a:t>
            </a:r>
            <a:r>
              <a:rPr lang="sl-SI"/>
              <a:t>.</a:t>
            </a:r>
          </a:p>
          <a:p>
            <a:r>
              <a:rPr lang="sl-SI"/>
              <a:t>Možno je sestaviti DTD ali shemo za dokument </a:t>
            </a:r>
            <a:r>
              <a:rPr lang="sl-SI" b="1" i="1" u="sng"/>
              <a:t>d</a:t>
            </a:r>
            <a:r>
              <a:rPr lang="sl-SI"/>
              <a:t> iz že obstoječih DTD ali shem za </a:t>
            </a:r>
            <a:r>
              <a:rPr lang="sl-SI" b="1" i="1" u="sng"/>
              <a:t>D1</a:t>
            </a:r>
            <a:r>
              <a:rPr lang="sl-SI"/>
              <a:t> in </a:t>
            </a:r>
            <a:r>
              <a:rPr lang="sl-SI" b="1" i="1" u="sng"/>
              <a:t>D2</a:t>
            </a:r>
            <a:r>
              <a:rPr lang="sl-SI"/>
              <a:t>.</a:t>
            </a:r>
          </a:p>
          <a:p>
            <a:r>
              <a:rPr lang="sl-SI"/>
              <a:t>Različni DTD ali sheme imajo lahko ista imena za podobne elemente. V opisu dokumenta </a:t>
            </a:r>
            <a:r>
              <a:rPr lang="sl-SI" b="1" i="1" u="sng"/>
              <a:t>d</a:t>
            </a:r>
            <a:r>
              <a:rPr lang="sl-SI"/>
              <a:t> bi lahko prišlo do konflikta imen. Ne bi bilo jasno iz katerega DTD ali sheme velja opis nekega elementa v </a:t>
            </a:r>
            <a:r>
              <a:rPr lang="sl-SI" b="1" i="1" u="sng"/>
              <a:t>d</a:t>
            </a:r>
            <a:r>
              <a:rPr lang="sl-SI"/>
              <a:t>.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Označevalni jeziki 2.</a:t>
            </a:r>
            <a:endParaRPr lang="sl-SI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640763" cy="725487"/>
          </a:xfrm>
        </p:spPr>
        <p:txBody>
          <a:bodyPr/>
          <a:lstStyle/>
          <a:p>
            <a:r>
              <a:rPr lang="sl-SI"/>
              <a:t>Imenski prostori</a:t>
            </a:r>
            <a:endParaRPr lang="en-GB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205038"/>
            <a:ext cx="8713788" cy="4437062"/>
          </a:xfrm>
        </p:spPr>
        <p:txBody>
          <a:bodyPr/>
          <a:lstStyle/>
          <a:p>
            <a:r>
              <a:rPr lang="sl-SI"/>
              <a:t>Take situacije so rešljive tako, da razglasimo imena elementov, uporabljena v </a:t>
            </a:r>
            <a:r>
              <a:rPr lang="sl-SI" b="1" i="1" u="sng"/>
              <a:t>D1</a:t>
            </a:r>
            <a:r>
              <a:rPr lang="sl-SI"/>
              <a:t> in </a:t>
            </a:r>
            <a:r>
              <a:rPr lang="sl-SI" b="1" i="1" u="sng"/>
              <a:t>D2</a:t>
            </a:r>
            <a:r>
              <a:rPr lang="sl-SI"/>
              <a:t> za imena, ki pripadajo različnim imenskim prostorom. </a:t>
            </a:r>
          </a:p>
          <a:p>
            <a:endParaRPr lang="en-GB" b="1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Označevalni jeziki 2.</a:t>
            </a:r>
            <a:endParaRPr lang="sl-SI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640763" cy="725487"/>
          </a:xfrm>
        </p:spPr>
        <p:txBody>
          <a:bodyPr/>
          <a:lstStyle/>
          <a:p>
            <a:r>
              <a:rPr lang="sl-SI"/>
              <a:t>Imenski prostori</a:t>
            </a:r>
            <a:endParaRPr lang="en-GB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052513"/>
            <a:ext cx="8713788" cy="5805487"/>
          </a:xfrm>
        </p:spPr>
        <p:txBody>
          <a:bodyPr/>
          <a:lstStyle/>
          <a:p>
            <a:r>
              <a:rPr lang="sl-SI" sz="2800"/>
              <a:t>Primer sklicevanja na različne imenske prostore:</a:t>
            </a:r>
          </a:p>
          <a:p>
            <a:pPr lvl="1"/>
            <a:r>
              <a:rPr lang="sl-SI" sz="2400"/>
              <a:t>Naj bo v DTD </a:t>
            </a:r>
            <a:r>
              <a:rPr lang="sl-SI" sz="1800" b="1">
                <a:latin typeface="Courier New" pitchFamily="49" charset="0"/>
              </a:rPr>
              <a:t>“../podatki/fiz_podat.dtd”</a:t>
            </a:r>
            <a:r>
              <a:rPr lang="sl-SI" sz="2400"/>
              <a:t> definicija elementov, s katerimi lahko opišemo geografsko lokacijo fakultet v Sl.</a:t>
            </a:r>
          </a:p>
          <a:p>
            <a:pPr lvl="1"/>
            <a:r>
              <a:rPr lang="sl-SI" sz="2400"/>
              <a:t>Naj bo v DTD </a:t>
            </a:r>
            <a:r>
              <a:rPr lang="sl-SI" sz="1800" b="1">
                <a:latin typeface="Courier New" pitchFamily="49" charset="0"/>
              </a:rPr>
              <a:t>“../podatki/mrez_podat.dtd”</a:t>
            </a:r>
            <a:r>
              <a:rPr lang="sl-SI" sz="2400"/>
              <a:t> definicija elementov, s katerimi lahko opišemo spletno predstavitev fakultet v Sl.</a:t>
            </a:r>
          </a:p>
          <a:p>
            <a:pPr lvl="1"/>
            <a:r>
              <a:rPr lang="sl-SI" sz="2400"/>
              <a:t>Sestaviti želimo dokument v XML, s katerim bomo celovito predstavili FF v Lj. V tem dokumentu bomo predstavili podatke, ki so že bili opisani v obeh DTD. </a:t>
            </a:r>
          </a:p>
          <a:p>
            <a:pPr lvl="1"/>
            <a:r>
              <a:rPr lang="sl-SI" sz="2400"/>
              <a:t>Težava je v tem, da ima element naslov različen pomen v obeh DTD – “geografski” naslov in spletni naslov.</a:t>
            </a:r>
          </a:p>
          <a:p>
            <a:r>
              <a:rPr lang="sl-SI" sz="2800"/>
              <a:t>Primer je predstavljen na naslednji prosojnici.</a:t>
            </a:r>
            <a:endParaRPr lang="en-GB" sz="28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Označevalni jeziki 2.</a:t>
            </a:r>
            <a:endParaRPr lang="sl-SI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640763" cy="496887"/>
          </a:xfrm>
        </p:spPr>
        <p:txBody>
          <a:bodyPr/>
          <a:lstStyle/>
          <a:p>
            <a:r>
              <a:rPr lang="sl-SI"/>
              <a:t>Imenski prostori</a:t>
            </a:r>
            <a:endParaRPr lang="en-GB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762000"/>
            <a:ext cx="8713788" cy="6096000"/>
          </a:xfrm>
        </p:spPr>
        <p:txBody>
          <a:bodyPr/>
          <a:lstStyle/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sl-SI" sz="1800" b="1" dirty="0">
                <a:latin typeface="Courier New" pitchFamily="49" charset="0"/>
              </a:rPr>
              <a:t>&lt;?XML version “1.0” ?&gt;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sl-SI" sz="1800" b="1" dirty="0">
                <a:latin typeface="Courier New" pitchFamily="49" charset="0"/>
              </a:rPr>
              <a:t>&lt;!DOCTYPE odd SYSTEM “../podatki/fiz_podat.dtd”&gt;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sl-SI" sz="1800" b="1" dirty="0">
                <a:latin typeface="Courier New" pitchFamily="49" charset="0"/>
              </a:rPr>
              <a:t>&lt;Oddelek&gt;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sl-SI" sz="1800" b="1" dirty="0">
                <a:latin typeface="Courier New" pitchFamily="49" charset="0"/>
              </a:rPr>
              <a:t>  &lt;Naslov&gt;Aškerčeva 2&lt;/Naslov&gt;</a:t>
            </a:r>
            <a:endParaRPr lang="en-GB" sz="1800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sl-SI" sz="1800" b="1" dirty="0">
                <a:latin typeface="Courier New" pitchFamily="49" charset="0"/>
              </a:rPr>
              <a:t>  &lt;Ime&gt;Filozofska fakulteta&lt;/Ime&gt;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sl-SI" sz="1800" b="1" dirty="0">
                <a:latin typeface="Courier New" pitchFamily="49" charset="0"/>
              </a:rPr>
              <a:t>&lt;/Oddelek&gt;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endParaRPr lang="sl-SI" sz="1800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sl-SI" sz="1800" b="1" dirty="0">
                <a:latin typeface="Courier New" pitchFamily="49" charset="0"/>
              </a:rPr>
              <a:t>&lt;?XML version “1.0” ?&gt;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sl-SI" sz="1800" b="1" dirty="0">
                <a:latin typeface="Courier New" pitchFamily="49" charset="0"/>
              </a:rPr>
              <a:t>&lt;!DOCTYPE odd SYSTEM “../podatki/mrez_podat.dtd”&gt;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sl-SI" sz="1800" b="1" dirty="0">
                <a:latin typeface="Courier New" pitchFamily="49" charset="0"/>
              </a:rPr>
              <a:t>&lt;Strežnik&gt;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sl-SI" sz="1800" b="1" dirty="0">
                <a:latin typeface="Courier New" pitchFamily="49" charset="0"/>
              </a:rPr>
              <a:t>  &lt;Naslov&gt;http://www.ff.uni-lj.si&lt;/Naslov&gt;</a:t>
            </a:r>
            <a:endParaRPr lang="en-GB" sz="1800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sl-SI" sz="1800" b="1" dirty="0">
                <a:latin typeface="Courier New" pitchFamily="49" charset="0"/>
              </a:rPr>
              <a:t>  &lt;Ime&gt;Spletni strežnik&lt;/Ime&gt;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sl-SI" sz="1800" b="1" dirty="0">
                <a:latin typeface="Courier New" pitchFamily="49" charset="0"/>
              </a:rPr>
              <a:t>&lt;/Strežnik&gt;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endParaRPr lang="sl-SI" sz="1800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sl-SI" sz="1800" b="1" dirty="0">
                <a:latin typeface="Courier New" pitchFamily="49" charset="0"/>
              </a:rPr>
              <a:t>&lt;?XML version “1.0” ?&gt;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sl-SI" sz="1800" b="1" dirty="0">
                <a:latin typeface="Courier New" pitchFamily="49" charset="0"/>
              </a:rPr>
              <a:t>	&lt;xmlns:f_podat=“../podatki/fiz_podat.dtd”;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sl-SI" sz="1800" b="1" dirty="0">
                <a:latin typeface="Courier New" pitchFamily="49" charset="0"/>
              </a:rPr>
              <a:t>	 xmlns:m_podat=“../podatki/mrez_podat.dtd”&gt;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sl-SI" sz="1800" b="1" dirty="0">
                <a:latin typeface="Courier New" pitchFamily="49" charset="0"/>
              </a:rPr>
              <a:t>&lt;Naslov&gt;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sl-SI" sz="1800" b="1" dirty="0">
                <a:latin typeface="Courier New" pitchFamily="49" charset="0"/>
              </a:rPr>
              <a:t>  &lt;f_podat:Naslov&gt;Aškerčeva 2&lt;/fiz_podat:Naslov&gt;</a:t>
            </a:r>
            <a:endParaRPr lang="en-GB" sz="1800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sl-SI" sz="1800" b="1" dirty="0">
                <a:latin typeface="Courier New" pitchFamily="49" charset="0"/>
              </a:rPr>
              <a:t>  &lt;m_podat:Naslov&gt;http://www.ff.uni-lj.si&lt;/m_podat:Naslov&gt;</a:t>
            </a:r>
            <a:endParaRPr lang="en-GB" sz="1800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sl-SI" sz="1800" b="1" dirty="0">
                <a:latin typeface="Courier New" pitchFamily="49" charset="0"/>
              </a:rPr>
              <a:t>&lt;/Naslov&gt;</a:t>
            </a:r>
            <a:endParaRPr lang="en-GB" sz="1800" b="1" dirty="0">
              <a:latin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Označevalni jeziki 2.</a:t>
            </a:r>
            <a:endParaRPr lang="sl-SI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22325" y="219075"/>
            <a:ext cx="7643813" cy="576263"/>
          </a:xfrm>
        </p:spPr>
        <p:txBody>
          <a:bodyPr/>
          <a:lstStyle/>
          <a:p>
            <a:r>
              <a:rPr lang="en-US" dirty="0" err="1"/>
              <a:t>Zakaj</a:t>
            </a:r>
            <a:r>
              <a:rPr lang="en-US" dirty="0"/>
              <a:t> </a:t>
            </a:r>
            <a:r>
              <a:rPr lang="en-US" dirty="0" err="1"/>
              <a:t>nov</a:t>
            </a:r>
            <a:r>
              <a:rPr lang="en-US" dirty="0"/>
              <a:t> </a:t>
            </a:r>
            <a:r>
              <a:rPr lang="en-US" dirty="0" err="1"/>
              <a:t>označevalni</a:t>
            </a:r>
            <a:r>
              <a:rPr lang="en-US" dirty="0"/>
              <a:t> </a:t>
            </a:r>
            <a:r>
              <a:rPr lang="en-US" dirty="0" err="1"/>
              <a:t>jezik</a:t>
            </a:r>
            <a:r>
              <a:rPr lang="en-US" dirty="0"/>
              <a:t>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41438"/>
            <a:ext cx="8713788" cy="5183187"/>
          </a:xfrm>
        </p:spPr>
        <p:txBody>
          <a:bodyPr/>
          <a:lstStyle/>
          <a:p>
            <a:pPr marL="476250" indent="-476250">
              <a:lnSpc>
                <a:spcPct val="90000"/>
              </a:lnSpc>
            </a:pPr>
            <a:r>
              <a:rPr lang="en-GB" dirty="0"/>
              <a:t>XML je “</a:t>
            </a:r>
            <a:r>
              <a:rPr lang="en-GB" dirty="0" err="1"/>
              <a:t>metajezik</a:t>
            </a:r>
            <a:r>
              <a:rPr lang="en-GB" dirty="0"/>
              <a:t>” – </a:t>
            </a:r>
            <a:r>
              <a:rPr lang="en-GB" dirty="0" err="1"/>
              <a:t>jezik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opisovanje</a:t>
            </a:r>
            <a:r>
              <a:rPr lang="en-GB" dirty="0"/>
              <a:t> </a:t>
            </a:r>
            <a:r>
              <a:rPr lang="en-GB" dirty="0" err="1"/>
              <a:t>drugih</a:t>
            </a:r>
            <a:r>
              <a:rPr lang="en-GB" dirty="0"/>
              <a:t> </a:t>
            </a:r>
            <a:r>
              <a:rPr lang="en-GB" dirty="0" err="1"/>
              <a:t>jezikov</a:t>
            </a:r>
            <a:r>
              <a:rPr lang="sl-SI" dirty="0"/>
              <a:t>.</a:t>
            </a:r>
          </a:p>
          <a:p>
            <a:pPr marL="476250" indent="-476250">
              <a:lnSpc>
                <a:spcPct val="90000"/>
              </a:lnSpc>
            </a:pPr>
            <a:r>
              <a:rPr lang="en-US" dirty="0"/>
              <a:t>XML </a:t>
            </a:r>
            <a:r>
              <a:rPr lang="en-US" dirty="0" err="1"/>
              <a:t>nudi</a:t>
            </a:r>
            <a:r>
              <a:rPr lang="en-US" dirty="0"/>
              <a:t> </a:t>
            </a:r>
            <a:r>
              <a:rPr lang="en-US" dirty="0" err="1"/>
              <a:t>možnost</a:t>
            </a:r>
            <a:r>
              <a:rPr lang="en-US" dirty="0"/>
              <a:t> </a:t>
            </a:r>
            <a:r>
              <a:rPr lang="en-US" dirty="0" err="1"/>
              <a:t>različnim</a:t>
            </a:r>
            <a:r>
              <a:rPr lang="en-US" dirty="0"/>
              <a:t> </a:t>
            </a:r>
            <a:r>
              <a:rPr lang="en-US" dirty="0" err="1"/>
              <a:t>uporabniškim</a:t>
            </a:r>
            <a:r>
              <a:rPr lang="en-US" dirty="0"/>
              <a:t> </a:t>
            </a:r>
            <a:r>
              <a:rPr lang="en-US" dirty="0" err="1"/>
              <a:t>skupinam</a:t>
            </a:r>
            <a:r>
              <a:rPr lang="en-US" dirty="0"/>
              <a:t>,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kreirajo</a:t>
            </a:r>
            <a:r>
              <a:rPr lang="en-US" dirty="0"/>
              <a:t> </a:t>
            </a:r>
            <a:r>
              <a:rPr lang="en-US" dirty="0" err="1"/>
              <a:t>označevalne</a:t>
            </a:r>
            <a:r>
              <a:rPr lang="en-US" dirty="0"/>
              <a:t> </a:t>
            </a:r>
            <a:r>
              <a:rPr lang="en-US" dirty="0" err="1"/>
              <a:t>jezike</a:t>
            </a:r>
            <a:r>
              <a:rPr lang="en-US" dirty="0"/>
              <a:t>, </a:t>
            </a:r>
            <a:r>
              <a:rPr lang="en-US" dirty="0" err="1"/>
              <a:t>ki</a:t>
            </a:r>
            <a:r>
              <a:rPr lang="en-US" dirty="0"/>
              <a:t> </a:t>
            </a:r>
            <a:r>
              <a:rPr lang="en-US" dirty="0" err="1"/>
              <a:t>ustrezajo</a:t>
            </a:r>
            <a:r>
              <a:rPr lang="en-US" dirty="0"/>
              <a:t> </a:t>
            </a:r>
            <a:r>
              <a:rPr lang="en-US" dirty="0" err="1"/>
              <a:t>njihovim</a:t>
            </a:r>
            <a:r>
              <a:rPr lang="en-US" dirty="0"/>
              <a:t> </a:t>
            </a:r>
            <a:r>
              <a:rPr lang="en-US" dirty="0" err="1"/>
              <a:t>potrebam</a:t>
            </a:r>
            <a:r>
              <a:rPr lang="en-US" dirty="0"/>
              <a:t>:</a:t>
            </a:r>
          </a:p>
          <a:p>
            <a:pPr marL="1143000" lvl="1" indent="-476250">
              <a:lnSpc>
                <a:spcPct val="90000"/>
              </a:lnSpc>
            </a:pPr>
            <a:r>
              <a:rPr lang="en-US" dirty="0"/>
              <a:t>CML - chemical markup language,</a:t>
            </a:r>
          </a:p>
          <a:p>
            <a:pPr marL="1143000" lvl="1" indent="-476250">
              <a:lnSpc>
                <a:spcPct val="90000"/>
              </a:lnSpc>
            </a:pPr>
            <a:r>
              <a:rPr lang="en-US" dirty="0" err="1"/>
              <a:t>MathML</a:t>
            </a:r>
            <a:r>
              <a:rPr lang="en-US" dirty="0"/>
              <a:t> - mathematical markup language</a:t>
            </a:r>
            <a:endParaRPr lang="sl-SI" dirty="0"/>
          </a:p>
          <a:p>
            <a:pPr marL="476250" indent="-476250">
              <a:lnSpc>
                <a:spcPct val="90000"/>
              </a:lnSpc>
            </a:pPr>
            <a:r>
              <a:rPr lang="en-GB" dirty="0"/>
              <a:t>XML je </a:t>
            </a:r>
            <a:r>
              <a:rPr lang="en-GB" dirty="0" err="1"/>
              <a:t>projekt</a:t>
            </a:r>
            <a:r>
              <a:rPr lang="en-GB" dirty="0"/>
              <a:t> World Wide Web Consortium (W3C). XML je </a:t>
            </a:r>
            <a:r>
              <a:rPr lang="en-GB" dirty="0" err="1"/>
              <a:t>javni</a:t>
            </a:r>
            <a:r>
              <a:rPr lang="en-GB" dirty="0"/>
              <a:t> format in ne </a:t>
            </a:r>
            <a:r>
              <a:rPr lang="en-GB" dirty="0" err="1"/>
              <a:t>vsebuje</a:t>
            </a:r>
            <a:r>
              <a:rPr lang="en-GB" dirty="0"/>
              <a:t> </a:t>
            </a:r>
            <a:r>
              <a:rPr lang="en-GB" dirty="0" err="1"/>
              <a:t>licenčnih</a:t>
            </a:r>
            <a:r>
              <a:rPr lang="en-GB" dirty="0"/>
              <a:t> </a:t>
            </a:r>
            <a:r>
              <a:rPr lang="en-GB" dirty="0" err="1"/>
              <a:t>delov</a:t>
            </a:r>
            <a:r>
              <a:rPr lang="en-GB" dirty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Označevalni jeziki 2.</a:t>
            </a:r>
            <a:endParaRPr lang="sl-SI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640763" cy="792162"/>
          </a:xfrm>
        </p:spPr>
        <p:txBody>
          <a:bodyPr/>
          <a:lstStyle/>
          <a:p>
            <a:r>
              <a:rPr lang="en-US"/>
              <a:t>Lastnosti XML</a:t>
            </a:r>
            <a:endParaRPr lang="en-GB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771650"/>
            <a:ext cx="8713788" cy="4537075"/>
          </a:xfrm>
        </p:spPr>
        <p:txBody>
          <a:bodyPr/>
          <a:lstStyle/>
          <a:p>
            <a:r>
              <a:rPr lang="en-GB"/>
              <a:t>XML omogoča oblikovanje poljubnih oznak za nek tip dokumentov</a:t>
            </a:r>
            <a:r>
              <a:rPr lang="sl-SI"/>
              <a:t>.</a:t>
            </a:r>
          </a:p>
          <a:p>
            <a:r>
              <a:rPr lang="en-GB"/>
              <a:t>XML je do neke mere samorazlagalen format. </a:t>
            </a:r>
            <a:r>
              <a:rPr lang="sl-SI"/>
              <a:t>Oznake so lahko take, da so razumljive brez dodatnih pojasnil. </a:t>
            </a:r>
          </a:p>
          <a:p>
            <a:r>
              <a:rPr lang="sl-SI"/>
              <a:t>To </a:t>
            </a:r>
            <a:r>
              <a:rPr lang="en-GB"/>
              <a:t>je lahko pomembno za </a:t>
            </a:r>
            <a:r>
              <a:rPr lang="sl-SI"/>
              <a:t>enostavno izmenjavo datotek med uporabniki ali za </a:t>
            </a:r>
            <a:r>
              <a:rPr lang="en-GB"/>
              <a:t>arhiviranje.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Označevalni jeziki 2.</a:t>
            </a:r>
            <a:endParaRPr lang="sl-SI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1028" descr="primer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60325"/>
            <a:ext cx="7550150" cy="668496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6389" name="Text Box 1029"/>
          <p:cNvSpPr txBox="1">
            <a:spLocks noChangeArrowheads="1"/>
          </p:cNvSpPr>
          <p:nvPr/>
        </p:nvSpPr>
        <p:spPr bwMode="auto">
          <a:xfrm>
            <a:off x="6169024" y="4602162"/>
            <a:ext cx="2517776" cy="1477328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sl-SI" dirty="0">
                <a:solidFill>
                  <a:srgbClr val="800000"/>
                </a:solidFill>
                <a:latin typeface="+mn-lt"/>
              </a:rPr>
              <a:t>Primer drevesa oznak za</a:t>
            </a:r>
            <a:br>
              <a:rPr lang="sl-SI" dirty="0">
                <a:solidFill>
                  <a:srgbClr val="800000"/>
                </a:solidFill>
                <a:latin typeface="+mn-lt"/>
              </a:rPr>
            </a:br>
            <a:r>
              <a:rPr lang="sl-SI" dirty="0">
                <a:solidFill>
                  <a:srgbClr val="800000"/>
                </a:solidFill>
                <a:latin typeface="+mn-lt"/>
              </a:rPr>
              <a:t>tip dokumenta</a:t>
            </a:r>
            <a:br>
              <a:rPr lang="sl-SI" dirty="0">
                <a:solidFill>
                  <a:srgbClr val="800000"/>
                </a:solidFill>
                <a:latin typeface="+mn-lt"/>
              </a:rPr>
            </a:br>
            <a:r>
              <a:rPr lang="sl-SI" dirty="0">
                <a:solidFill>
                  <a:srgbClr val="800000"/>
                </a:solidFill>
                <a:latin typeface="+mn-lt"/>
              </a:rPr>
              <a:t>BibliographicRecord.</a:t>
            </a:r>
            <a:br>
              <a:rPr lang="sl-SI" dirty="0">
                <a:solidFill>
                  <a:srgbClr val="800000"/>
                </a:solidFill>
                <a:latin typeface="+mn-lt"/>
              </a:rPr>
            </a:br>
            <a:r>
              <a:rPr lang="sl-SI" dirty="0">
                <a:solidFill>
                  <a:srgbClr val="800000"/>
                </a:solidFill>
                <a:latin typeface="+mn-lt"/>
              </a:rPr>
              <a:t>Oznake so univerzalno</a:t>
            </a:r>
          </a:p>
          <a:p>
            <a:r>
              <a:rPr lang="sl-SI" dirty="0">
                <a:solidFill>
                  <a:srgbClr val="800000"/>
                </a:solidFill>
                <a:latin typeface="+mn-lt"/>
              </a:rPr>
              <a:t>razumljive.</a:t>
            </a:r>
            <a:endParaRPr lang="en-GB" dirty="0">
              <a:solidFill>
                <a:srgbClr val="800000"/>
              </a:solidFill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Označevalni jeziki 2.</a:t>
            </a:r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640763" cy="647700"/>
          </a:xfrm>
        </p:spPr>
        <p:txBody>
          <a:bodyPr/>
          <a:lstStyle/>
          <a:p>
            <a:r>
              <a:rPr lang="en-US"/>
              <a:t>Lastnosti XML</a:t>
            </a:r>
            <a:endParaRPr lang="en-GB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762000"/>
            <a:ext cx="8713788" cy="5638800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sl-SI" sz="2800" dirty="0"/>
              <a:t>Opis dokumenta XML </a:t>
            </a:r>
            <a:r>
              <a:rPr lang="en-GB" sz="2800" dirty="0" err="1"/>
              <a:t>ima</a:t>
            </a:r>
            <a:r>
              <a:rPr lang="en-GB" sz="2800" dirty="0"/>
              <a:t> </a:t>
            </a:r>
            <a:r>
              <a:rPr lang="en-GB" sz="2800" dirty="0" err="1"/>
              <a:t>smisel</a:t>
            </a:r>
            <a:r>
              <a:rPr lang="en-GB" sz="2800" dirty="0"/>
              <a:t> le, </a:t>
            </a:r>
            <a:r>
              <a:rPr lang="en-GB" sz="2800" dirty="0" err="1"/>
              <a:t>če</a:t>
            </a:r>
            <a:r>
              <a:rPr lang="en-GB" sz="2800" dirty="0"/>
              <a:t> </a:t>
            </a:r>
            <a:r>
              <a:rPr lang="en-GB" sz="2800" dirty="0" err="1"/>
              <a:t>vsi</a:t>
            </a:r>
            <a:r>
              <a:rPr lang="en-GB" sz="2800" dirty="0"/>
              <a:t> </a:t>
            </a:r>
            <a:r>
              <a:rPr lang="en-GB" sz="2800" dirty="0" err="1"/>
              <a:t>uporabniki</a:t>
            </a:r>
            <a:r>
              <a:rPr lang="sl-SI" sz="2800" dirty="0"/>
              <a:t> (človeški in programski)</a:t>
            </a:r>
            <a:r>
              <a:rPr lang="en-GB" sz="2800" dirty="0"/>
              <a:t> </a:t>
            </a:r>
            <a:r>
              <a:rPr lang="en-GB" sz="2800" dirty="0" err="1"/>
              <a:t>enako</a:t>
            </a:r>
            <a:r>
              <a:rPr lang="en-GB" sz="2800" dirty="0"/>
              <a:t> </a:t>
            </a:r>
            <a:r>
              <a:rPr lang="en-GB" sz="2800" dirty="0" err="1"/>
              <a:t>razumejo</a:t>
            </a:r>
            <a:r>
              <a:rPr lang="en-GB" sz="2800" dirty="0"/>
              <a:t> </a:t>
            </a:r>
            <a:r>
              <a:rPr lang="en-GB" sz="2800" dirty="0" err="1"/>
              <a:t>tiste</a:t>
            </a:r>
            <a:r>
              <a:rPr lang="en-GB" sz="2800" dirty="0"/>
              <a:t> </a:t>
            </a:r>
            <a:r>
              <a:rPr lang="en-GB" sz="2800" dirty="0" err="1"/>
              <a:t>oznake</a:t>
            </a:r>
            <a:r>
              <a:rPr lang="en-GB" sz="2800" dirty="0"/>
              <a:t>, </a:t>
            </a:r>
            <a:r>
              <a:rPr lang="en-GB" sz="2800" dirty="0" err="1"/>
              <a:t>ki</a:t>
            </a:r>
            <a:r>
              <a:rPr lang="en-GB" sz="2800" dirty="0"/>
              <a:t> </a:t>
            </a:r>
            <a:r>
              <a:rPr lang="en-GB" sz="2800" dirty="0" err="1"/>
              <a:t>jih</a:t>
            </a:r>
            <a:r>
              <a:rPr lang="en-GB" sz="2800" dirty="0"/>
              <a:t> </a:t>
            </a:r>
            <a:r>
              <a:rPr lang="en-GB" sz="2800" dirty="0" err="1"/>
              <a:t>potrebujejo</a:t>
            </a:r>
            <a:r>
              <a:rPr lang="en-GB" sz="2800" dirty="0"/>
              <a:t>. </a:t>
            </a:r>
            <a:endParaRPr lang="sl-SI" sz="2800" dirty="0"/>
          </a:p>
          <a:p>
            <a:pPr>
              <a:lnSpc>
                <a:spcPct val="110000"/>
              </a:lnSpc>
            </a:pPr>
            <a:r>
              <a:rPr lang="en-GB" sz="2800" err="1"/>
              <a:t>Oznakam</a:t>
            </a:r>
            <a:r>
              <a:rPr lang="en-GB" sz="2800"/>
              <a:t> </a:t>
            </a:r>
            <a:r>
              <a:rPr lang="en-GB" sz="2800" smtClean="0"/>
              <a:t>daje</a:t>
            </a:r>
            <a:r>
              <a:rPr lang="sl-SI" sz="2800" smtClean="0"/>
              <a:t>ta</a:t>
            </a:r>
            <a:r>
              <a:rPr lang="en-GB" sz="2800" smtClean="0"/>
              <a:t> </a:t>
            </a:r>
            <a:r>
              <a:rPr lang="en-GB" sz="2800" err="1"/>
              <a:t>pomen</a:t>
            </a:r>
            <a:r>
              <a:rPr lang="en-GB" sz="2800"/>
              <a:t> </a:t>
            </a:r>
            <a:endParaRPr lang="sl-SI" sz="2800" smtClean="0"/>
          </a:p>
          <a:p>
            <a:pPr lvl="1">
              <a:lnSpc>
                <a:spcPct val="110000"/>
              </a:lnSpc>
            </a:pPr>
            <a:r>
              <a:rPr lang="en-GB" sz="2400" smtClean="0"/>
              <a:t>DTD</a:t>
            </a:r>
            <a:r>
              <a:rPr lang="sl-SI" sz="2400" smtClean="0"/>
              <a:t> </a:t>
            </a:r>
            <a:r>
              <a:rPr lang="sl-SI" sz="2400" dirty="0"/>
              <a:t>(Document Type Definition)</a:t>
            </a:r>
            <a:r>
              <a:rPr lang="en-GB" sz="2400"/>
              <a:t>, </a:t>
            </a:r>
            <a:r>
              <a:rPr lang="sl-SI" sz="2400" smtClean="0"/>
              <a:t>ki je prvoten način – dediščina SGML, ali</a:t>
            </a:r>
          </a:p>
          <a:p>
            <a:pPr lvl="1">
              <a:lnSpc>
                <a:spcPct val="110000"/>
              </a:lnSpc>
            </a:pPr>
            <a:r>
              <a:rPr lang="sl-SI" sz="2400"/>
              <a:t>XML </a:t>
            </a:r>
            <a:r>
              <a:rPr lang="sl-SI" sz="2400" smtClean="0"/>
              <a:t>shema, ki je sodobnejši način.</a:t>
            </a:r>
            <a:endParaRPr lang="sl-SI" sz="2400" baseline="30000" dirty="0"/>
          </a:p>
          <a:p>
            <a:pPr>
              <a:lnSpc>
                <a:spcPct val="110000"/>
              </a:lnSpc>
            </a:pPr>
            <a:r>
              <a:rPr lang="sl-SI" sz="2800" dirty="0"/>
              <a:t>Pomembna vloga XML je v tem, da omogoča ciljni aplikaciji avtomatsko razumevanje </a:t>
            </a:r>
            <a:r>
              <a:rPr lang="sl-SI" sz="2800" u="sng" dirty="0"/>
              <a:t>vsebine polj</a:t>
            </a:r>
            <a:r>
              <a:rPr lang="sl-SI" sz="2800" dirty="0"/>
              <a:t>.</a:t>
            </a:r>
          </a:p>
          <a:p>
            <a:pPr>
              <a:lnSpc>
                <a:spcPct val="110000"/>
              </a:lnSpc>
            </a:pPr>
            <a:r>
              <a:rPr lang="sl-SI" sz="2800" dirty="0"/>
              <a:t>Razumevanje </a:t>
            </a:r>
            <a:r>
              <a:rPr lang="sl-SI" sz="2800" u="sng" dirty="0"/>
              <a:t>vsebine dokumentov</a:t>
            </a:r>
            <a:r>
              <a:rPr lang="sl-SI" sz="2800" dirty="0"/>
              <a:t> s tem še ni doseženo.</a:t>
            </a:r>
          </a:p>
          <a:p>
            <a:pPr>
              <a:lnSpc>
                <a:spcPct val="110000"/>
              </a:lnSpc>
            </a:pPr>
            <a:r>
              <a:rPr lang="en-GB" sz="2800" dirty="0" err="1"/>
              <a:t>Ciljna</a:t>
            </a:r>
            <a:r>
              <a:rPr lang="en-GB" sz="2800" dirty="0"/>
              <a:t> </a:t>
            </a:r>
            <a:r>
              <a:rPr lang="en-GB" sz="2800" dirty="0" err="1"/>
              <a:t>aplikacija</a:t>
            </a:r>
            <a:r>
              <a:rPr lang="en-GB" sz="2800" dirty="0"/>
              <a:t> </a:t>
            </a:r>
            <a:r>
              <a:rPr lang="en-GB" sz="2800" dirty="0" err="1"/>
              <a:t>lahko</a:t>
            </a:r>
            <a:r>
              <a:rPr lang="en-GB" sz="2800" dirty="0"/>
              <a:t> </a:t>
            </a:r>
            <a:r>
              <a:rPr lang="en-GB" sz="2800" dirty="0" err="1"/>
              <a:t>podatke</a:t>
            </a:r>
            <a:r>
              <a:rPr lang="en-GB" sz="2800" dirty="0"/>
              <a:t> </a:t>
            </a:r>
            <a:r>
              <a:rPr lang="sl-SI" sz="2800" dirty="0"/>
              <a:t>p</a:t>
            </a:r>
            <a:r>
              <a:rPr lang="en-GB" sz="2800" dirty="0" err="1"/>
              <a:t>restrukturira</a:t>
            </a:r>
            <a:r>
              <a:rPr lang="en-GB" sz="2800" dirty="0"/>
              <a:t> in </a:t>
            </a:r>
            <a:r>
              <a:rPr lang="en-GB" sz="2800" dirty="0" err="1"/>
              <a:t>shrani</a:t>
            </a:r>
            <a:r>
              <a:rPr lang="en-GB" sz="2800" dirty="0"/>
              <a:t> v </a:t>
            </a:r>
            <a:r>
              <a:rPr lang="en-GB" sz="2800" dirty="0" err="1"/>
              <a:t>zbirko</a:t>
            </a:r>
            <a:r>
              <a:rPr lang="en-GB" sz="2800" dirty="0"/>
              <a:t>, </a:t>
            </a:r>
            <a:r>
              <a:rPr lang="sl-SI" sz="2800" dirty="0"/>
              <a:t>preoblikuje</a:t>
            </a:r>
            <a:r>
              <a:rPr lang="en-GB" sz="2800" dirty="0"/>
              <a:t>, </a:t>
            </a:r>
            <a:r>
              <a:rPr lang="en-GB" sz="2800" dirty="0" err="1"/>
              <a:t>prenese</a:t>
            </a:r>
            <a:r>
              <a:rPr lang="en-GB" sz="2800" dirty="0"/>
              <a:t> v drug program</a:t>
            </a:r>
            <a:r>
              <a:rPr lang="en-GB" sz="2800"/>
              <a:t>... </a:t>
            </a:r>
            <a:endParaRPr lang="sl-SI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Označevalni jeziki 2.</a:t>
            </a:r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40763" cy="647700"/>
          </a:xfrm>
        </p:spPr>
        <p:txBody>
          <a:bodyPr/>
          <a:lstStyle/>
          <a:p>
            <a:r>
              <a:rPr lang="en-US"/>
              <a:t>Lastnosti XML</a:t>
            </a:r>
            <a:endParaRPr lang="en-GB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14400"/>
            <a:ext cx="8713788" cy="57546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Podatke, opisane z XML, lahko uporabijo različne aplikacije za različne namene.</a:t>
            </a:r>
            <a:endParaRPr lang="sl-SI"/>
          </a:p>
          <a:p>
            <a:pPr>
              <a:lnSpc>
                <a:spcPct val="90000"/>
              </a:lnSpc>
            </a:pPr>
            <a:r>
              <a:rPr lang="sl-SI"/>
              <a:t>I</a:t>
            </a:r>
            <a:r>
              <a:rPr lang="en-GB"/>
              <a:t>z nekega e-poštnega sporočila </a:t>
            </a:r>
            <a:r>
              <a:rPr lang="sl-SI"/>
              <a:t>lahko</a:t>
            </a:r>
          </a:p>
          <a:p>
            <a:pPr lvl="1">
              <a:lnSpc>
                <a:spcPct val="90000"/>
              </a:lnSpc>
            </a:pPr>
            <a:r>
              <a:rPr lang="en-GB" sz="3200"/>
              <a:t>program za gradnjo zbirk potegne ključne besede iz telesa sporočila, </a:t>
            </a:r>
            <a:endParaRPr lang="sl-SI" sz="3200"/>
          </a:p>
          <a:p>
            <a:pPr lvl="1">
              <a:lnSpc>
                <a:spcPct val="90000"/>
              </a:lnSpc>
            </a:pPr>
            <a:r>
              <a:rPr lang="en-GB" sz="3200"/>
              <a:t>programi za arhiviranje potegnejo informacije o pošiljatelju in temi ter zgradijo pogovorne niti; </a:t>
            </a:r>
            <a:endParaRPr lang="sl-SI" sz="3200"/>
          </a:p>
          <a:p>
            <a:pPr lvl="1">
              <a:lnSpc>
                <a:spcPct val="90000"/>
              </a:lnSpc>
            </a:pPr>
            <a:r>
              <a:rPr lang="en-GB" sz="3200"/>
              <a:t>adresar lahko potegne osebne podatke... </a:t>
            </a:r>
            <a:endParaRPr lang="sl-SI" sz="3200"/>
          </a:p>
          <a:p>
            <a:pPr>
              <a:lnSpc>
                <a:spcPct val="90000"/>
              </a:lnSpc>
            </a:pPr>
            <a:r>
              <a:rPr lang="sl-SI"/>
              <a:t>Vsi ti strukturni deli morajo biti opisani z ustreznimi oznakami. 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Označevalni jeziki 2.</a:t>
            </a:r>
            <a:endParaRPr lang="sl-SI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u="sng"/>
              <a:t>Elementi</a:t>
            </a:r>
            <a:r>
              <a:rPr lang="sl-SI"/>
              <a:t> v XML</a:t>
            </a:r>
            <a:endParaRPr lang="en-GB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066800"/>
            <a:ext cx="8713788" cy="5486400"/>
          </a:xfrm>
        </p:spPr>
        <p:txBody>
          <a:bodyPr/>
          <a:lstStyle/>
          <a:p>
            <a:r>
              <a:rPr lang="sl-SI" u="sng"/>
              <a:t>Element</a:t>
            </a:r>
            <a:r>
              <a:rPr lang="sl-SI"/>
              <a:t> je strukturni del dokumenta, ki ga sestavljajo začetna oznaka, vsebina elementa in končna oznaka.</a:t>
            </a:r>
          </a:p>
          <a:p>
            <a:r>
              <a:rPr lang="sl-SI"/>
              <a:t>Elementi so logični deli dokumenta.</a:t>
            </a:r>
          </a:p>
          <a:p>
            <a:r>
              <a:rPr lang="sl-SI"/>
              <a:t>Element ima lahko </a:t>
            </a:r>
          </a:p>
          <a:p>
            <a:pPr lvl="1"/>
            <a:r>
              <a:rPr lang="sl-SI"/>
              <a:t>“elementarno vsebino”  - samo druge elemente:</a:t>
            </a:r>
          </a:p>
          <a:p>
            <a:pPr lvl="2">
              <a:buFont typeface="Wingdings" pitchFamily="2" charset="2"/>
              <a:buNone/>
            </a:pPr>
            <a:r>
              <a:rPr lang="sl-SI" sz="2000" b="1">
                <a:latin typeface="Courier New" pitchFamily="49" charset="0"/>
              </a:rPr>
              <a:t>&lt;section&gt; &lt;p&gt;...&lt;/p&gt; &lt;p&gt;...&lt;/p&gt; &lt;/section&gt;</a:t>
            </a:r>
          </a:p>
          <a:p>
            <a:pPr lvl="1"/>
            <a:r>
              <a:rPr lang="sl-SI"/>
              <a:t>“mešano vsebino” – besedilo in druge elemente:</a:t>
            </a:r>
          </a:p>
          <a:p>
            <a:pPr lvl="2">
              <a:buFont typeface="Wingdings" pitchFamily="2" charset="2"/>
              <a:buNone/>
            </a:pPr>
            <a:r>
              <a:rPr lang="sl-SI" sz="2000" b="1">
                <a:latin typeface="Courier New" pitchFamily="49" charset="0"/>
              </a:rPr>
              <a:t>&lt;p&gt;V tem odstavku je nekaj &lt;em&gt;posebno pomembnih&lt;/em&gt; stvari</a:t>
            </a:r>
          </a:p>
          <a:p>
            <a:pPr lvl="2">
              <a:buFont typeface="Wingdings" pitchFamily="2" charset="2"/>
              <a:buNone/>
            </a:pPr>
            <a:r>
              <a:rPr lang="sl-SI" sz="2000" b="1">
                <a:latin typeface="Courier New" pitchFamily="49" charset="0"/>
              </a:rPr>
              <a:t>&lt;/p&gt;</a:t>
            </a:r>
            <a:endParaRPr lang="en-GB" sz="2000" b="1">
              <a:latin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Označevalni jeziki 2.</a:t>
            </a:r>
            <a:endParaRPr lang="sl-SI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608</TotalTime>
  <Words>2943</Words>
  <Application>Microsoft Office PowerPoint</Application>
  <PresentationFormat>On-screen Show (4:3)</PresentationFormat>
  <Paragraphs>258</Paragraphs>
  <Slides>39</Slides>
  <Notes>0</Notes>
  <HiddenSlides>2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1" baseType="lpstr">
      <vt:lpstr>Default Design</vt:lpstr>
      <vt:lpstr>CorelPhotoPaint.Image.8</vt:lpstr>
      <vt:lpstr>Označevalni jeziki 2  Extensible markup language (XML)</vt:lpstr>
      <vt:lpstr>Zakaj nov označevalni jezik?</vt:lpstr>
      <vt:lpstr>Zakaj nov označevalni jezik?</vt:lpstr>
      <vt:lpstr>Zakaj nov označevalni jezik?</vt:lpstr>
      <vt:lpstr>Lastnosti XML</vt:lpstr>
      <vt:lpstr>PowerPoint Presentation</vt:lpstr>
      <vt:lpstr>Lastnosti XML</vt:lpstr>
      <vt:lpstr>Lastnosti XML</vt:lpstr>
      <vt:lpstr>Elementi v XML</vt:lpstr>
      <vt:lpstr>Elementi v XML</vt:lpstr>
      <vt:lpstr>Atributi v XML</vt:lpstr>
      <vt:lpstr>Elementi v XML</vt:lpstr>
      <vt:lpstr>Entitete v XML</vt:lpstr>
      <vt:lpstr>Entitete v XML</vt:lpstr>
      <vt:lpstr>XML za dokumente in podatke</vt:lpstr>
      <vt:lpstr>XML za dokumente in podatke</vt:lpstr>
      <vt:lpstr>XML za dokumente in podatke</vt:lpstr>
      <vt:lpstr>Prikaz dokumentov v XML</vt:lpstr>
      <vt:lpstr>Prikaz dokumentov v XML</vt:lpstr>
      <vt:lpstr>PowerPoint Presentation</vt:lpstr>
      <vt:lpstr>Prikaz dokumentov v XML</vt:lpstr>
      <vt:lpstr>Prikaz dokumentov v XML</vt:lpstr>
      <vt:lpstr>Prikaz dokumentov v XML</vt:lpstr>
      <vt:lpstr>DTD in shema XML</vt:lpstr>
      <vt:lpstr>DTD in shema XML</vt:lpstr>
      <vt:lpstr>DTD in XML shema</vt:lpstr>
      <vt:lpstr>PowerPoint Presentation</vt:lpstr>
      <vt:lpstr>DTD in XML shema</vt:lpstr>
      <vt:lpstr>Dobro oblikovan (well formed) in pravilen (valid) dokument</vt:lpstr>
      <vt:lpstr>Dobro oblikovan (well formed) in pravilen (valid) dokument</vt:lpstr>
      <vt:lpstr>Dobro oblikovan (well formed) in pravilen (valid) dokument</vt:lpstr>
      <vt:lpstr>PowerPoint Presentation</vt:lpstr>
      <vt:lpstr>Kazalci v XML</vt:lpstr>
      <vt:lpstr>Imenski prostori</vt:lpstr>
      <vt:lpstr>Imenski prostori</vt:lpstr>
      <vt:lpstr>Imenski prostori</vt:lpstr>
      <vt:lpstr>Imenski prostori</vt:lpstr>
      <vt:lpstr>Imenski prostori</vt:lpstr>
      <vt:lpstr>Imenski prostori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Jure</dc:creator>
  <cp:lastModifiedBy>Jure</cp:lastModifiedBy>
  <cp:revision>154</cp:revision>
  <cp:lastPrinted>1601-01-01T00:00:00Z</cp:lastPrinted>
  <dcterms:created xsi:type="dcterms:W3CDTF">1601-01-01T00:00:00Z</dcterms:created>
  <dcterms:modified xsi:type="dcterms:W3CDTF">2013-05-15T16:03:54Z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