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000099"/>
    <a:srgbClr val="993300"/>
    <a:srgbClr val="FFCC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63" autoAdjust="0"/>
    <p:restoredTop sz="94660"/>
  </p:normalViewPr>
  <p:slideViewPr>
    <p:cSldViewPr>
      <p:cViewPr varScale="1">
        <p:scale>
          <a:sx n="65" d="100"/>
          <a:sy n="65" d="100"/>
        </p:scale>
        <p:origin x="-67" y="-5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38374D-8F96-4C8F-918D-CBF17F0A760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2859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B2C24-E432-4F97-AE70-FC0AC62A461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4F973-2F36-40E8-8FFA-C765FE64E9B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0955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341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74BA-E5EC-43BB-9B67-70DD1C96F06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C7EBF-374E-4DF9-984F-036BE34474E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2146-CA64-4224-8512-ADFA7C3123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1148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41148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CDF60-7BED-49DE-86C9-22D94099385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661C7-B453-486A-A8CF-B6573AD43C6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7B865-0C9D-46BC-AB23-B9349FBEAC1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61027-E29B-4A8E-AC9D-D2A7281A9FA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53B4A-301F-4A00-91E6-525F4D1C26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3A8B-A7B3-48B1-8BDE-2E452676FAE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22B62101-EB87-47B8-A5BC-363422FC0E3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Rectangle 6"/>
          <p:cNvSpPr/>
          <p:nvPr userDrawn="1"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defRPr sz="3600">
          <a:solidFill>
            <a:srgbClr val="99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defRPr sz="3600">
          <a:solidFill>
            <a:srgbClr val="9933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defRPr sz="3600">
          <a:solidFill>
            <a:srgbClr val="9933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defRPr sz="3600">
          <a:solidFill>
            <a:srgbClr val="9933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defRPr sz="3600">
          <a:solidFill>
            <a:srgbClr val="9933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defRPr sz="3600">
          <a:solidFill>
            <a:srgbClr val="0000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defRPr sz="3600">
          <a:solidFill>
            <a:srgbClr val="0000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defRPr sz="3600">
          <a:solidFill>
            <a:srgbClr val="0000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defRPr sz="3600">
          <a:solidFill>
            <a:srgbClr val="000099"/>
          </a:solidFill>
          <a:latin typeface="Calibri" pitchFamily="34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v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1076325" indent="-449263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v"/>
        <a:defRPr sz="2800">
          <a:solidFill>
            <a:srgbClr val="000099"/>
          </a:solidFill>
          <a:latin typeface="+mn-lt"/>
        </a:defRPr>
      </a:lvl2pPr>
      <a:lvl3pPr marL="1703388" indent="-447675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v"/>
        <a:defRPr sz="2400">
          <a:solidFill>
            <a:srgbClr val="000099"/>
          </a:solidFill>
          <a:latin typeface="+mn-lt"/>
        </a:defRPr>
      </a:lvl3pPr>
      <a:lvl4pPr marL="2241550" indent="-358775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v"/>
        <a:defRPr sz="2000">
          <a:solidFill>
            <a:srgbClr val="000099"/>
          </a:solidFill>
          <a:latin typeface="+mn-lt"/>
        </a:defRPr>
      </a:lvl4pPr>
      <a:lvl5pPr marL="2649538" indent="-2286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v"/>
        <a:defRPr sz="2000">
          <a:solidFill>
            <a:srgbClr val="000099"/>
          </a:solidFill>
          <a:latin typeface="+mn-lt"/>
        </a:defRPr>
      </a:lvl5pPr>
      <a:lvl6pPr marL="3106738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v"/>
        <a:defRPr sz="2000">
          <a:solidFill>
            <a:srgbClr val="000099"/>
          </a:solidFill>
          <a:latin typeface="+mn-lt"/>
        </a:defRPr>
      </a:lvl6pPr>
      <a:lvl7pPr marL="3563938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v"/>
        <a:defRPr sz="2000">
          <a:solidFill>
            <a:srgbClr val="000099"/>
          </a:solidFill>
          <a:latin typeface="+mn-lt"/>
        </a:defRPr>
      </a:lvl7pPr>
      <a:lvl8pPr marL="4021138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v"/>
        <a:defRPr sz="2000">
          <a:solidFill>
            <a:srgbClr val="000099"/>
          </a:solidFill>
          <a:latin typeface="+mn-lt"/>
        </a:defRPr>
      </a:lvl8pPr>
      <a:lvl9pPr marL="4478338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v"/>
        <a:defRPr sz="2000">
          <a:solidFill>
            <a:srgbClr val="000099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bpedia.org/snorql/?query=PREFIX+dbo%3A+%3Chttp%3A%2F%2Fdbpedia.org%2Fontology%2F%3E%0D%0A%0D%0ASELECT+%3Fname+%3Fbirth+%3Fdeath+%3Fperson+WHERE+%7b%0D%0A+++++%3Fperson+dbo%3AbirthPlace+%3ALjubljana+.%0D%0A+++++%3Fperson+dbo%3AbirthDate+%3Fbirth+.%0D%0A+++++%3Fperson+foaf%3Aname+%3Fname+.%0D%0A+++++%3Fperson+dbo%3AdeathDate+%3Fdeath+.%0D%0A+++++FILTER+%28%3Fbirth+%3C+%221900-01-01%22%5e%5exsd%3Adate%29+.%0D%0A%7d%0D%0AORDER+BY+%3Fnam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057400"/>
            <a:ext cx="8588375" cy="2667000"/>
          </a:xfrm>
        </p:spPr>
        <p:txBody>
          <a:bodyPr/>
          <a:lstStyle/>
          <a:p>
            <a:r>
              <a:rPr lang="sl-SI" dirty="0"/>
              <a:t>Označevalni jeziki 3</a:t>
            </a:r>
            <a:r>
              <a:rPr lang="sl-SI"/>
              <a:t/>
            </a:r>
            <a:br>
              <a:rPr lang="sl-SI"/>
            </a:br>
            <a:r>
              <a:rPr lang="sl-SI" sz="2800"/>
              <a:t/>
            </a:r>
            <a:br>
              <a:rPr lang="sl-SI" sz="2800"/>
            </a:br>
            <a:r>
              <a:rPr lang="sl-SI" sz="2800">
                <a:solidFill>
                  <a:srgbClr val="002060"/>
                </a:solidFill>
              </a:rPr>
              <a:t>Povezovanje dejstev, </a:t>
            </a:r>
            <a:r>
              <a:rPr lang="sl-SI" sz="2800" smtClean="0">
                <a:solidFill>
                  <a:srgbClr val="002060"/>
                </a:solidFill>
              </a:rPr>
              <a:t/>
            </a:r>
            <a:br>
              <a:rPr lang="sl-SI" sz="2800" smtClean="0">
                <a:solidFill>
                  <a:srgbClr val="002060"/>
                </a:solidFill>
              </a:rPr>
            </a:br>
            <a:r>
              <a:rPr lang="sl-SI" sz="2800" smtClean="0">
                <a:solidFill>
                  <a:srgbClr val="002060"/>
                </a:solidFill>
              </a:rPr>
              <a:t>izjave </a:t>
            </a:r>
            <a:r>
              <a:rPr lang="sl-SI" sz="2800">
                <a:solidFill>
                  <a:srgbClr val="002060"/>
                </a:solidFill>
              </a:rPr>
              <a:t>so trojčki,</a:t>
            </a:r>
            <a:br>
              <a:rPr lang="sl-SI" sz="2800">
                <a:solidFill>
                  <a:srgbClr val="002060"/>
                </a:solidFill>
              </a:rPr>
            </a:br>
            <a:r>
              <a:rPr lang="sl-SI" sz="2800">
                <a:solidFill>
                  <a:srgbClr val="002060"/>
                </a:solidFill>
              </a:rPr>
              <a:t>Resource Description Framework,</a:t>
            </a:r>
            <a:br>
              <a:rPr lang="sl-SI" sz="2800">
                <a:solidFill>
                  <a:srgbClr val="002060"/>
                </a:solidFill>
              </a:rPr>
            </a:br>
            <a:r>
              <a:rPr lang="sl-SI" sz="2800">
                <a:solidFill>
                  <a:srgbClr val="002060"/>
                </a:solidFill>
              </a:rPr>
              <a:t>svet kot </a:t>
            </a:r>
            <a:r>
              <a:rPr lang="sl-SI" sz="2800" smtClean="0">
                <a:solidFill>
                  <a:srgbClr val="002060"/>
                </a:solidFill>
              </a:rPr>
              <a:t>graf</a:t>
            </a:r>
            <a:r>
              <a:rPr lang="sl-SI" sz="2800" smtClean="0"/>
              <a:t>.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Zakaj komplicirati, saj imamo splet in zbirke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sl-SI" smtClean="0"/>
              <a:t>Poizvedovanje po podatkih je v zgodovini informatike </a:t>
            </a:r>
            <a:r>
              <a:rPr lang="sl-SI"/>
              <a:t>vedno </a:t>
            </a:r>
            <a:r>
              <a:rPr lang="sl-SI" smtClean="0"/>
              <a:t>delovalo na vnaprej pripravljenih podatkovnih strukturah.</a:t>
            </a:r>
          </a:p>
          <a:p>
            <a:pPr>
              <a:lnSpc>
                <a:spcPct val="120000"/>
              </a:lnSpc>
            </a:pPr>
            <a:r>
              <a:rPr lang="sl-SI" u="sng" smtClean="0"/>
              <a:t>Česar ni bilo v podatkovni zbirki, tega iskanje ni moglo najti</a:t>
            </a:r>
            <a:r>
              <a:rPr lang="sl-SI" smtClean="0"/>
              <a:t>.</a:t>
            </a:r>
          </a:p>
          <a:p>
            <a:pPr>
              <a:lnSpc>
                <a:spcPct val="120000"/>
              </a:lnSpc>
            </a:pPr>
            <a:r>
              <a:rPr lang="sl-SI" smtClean="0"/>
              <a:t>Želimo narediti sisteme, sposobne povezovanja </a:t>
            </a:r>
            <a:r>
              <a:rPr lang="sl-SI"/>
              <a:t>dejstev in </a:t>
            </a:r>
            <a:r>
              <a:rPr lang="sl-SI" u="sng" smtClean="0"/>
              <a:t>tvorbe </a:t>
            </a:r>
            <a:r>
              <a:rPr lang="sl-SI" u="sng"/>
              <a:t>novega znanja</a:t>
            </a:r>
            <a:r>
              <a:rPr lang="sl-SI"/>
              <a:t>, ki se dogaja sproti, med iskanjem in odvisno od konkretne iskalne </a:t>
            </a:r>
            <a:r>
              <a:rPr lang="sl-SI" smtClean="0"/>
              <a:t>zahteve. </a:t>
            </a:r>
          </a:p>
          <a:p>
            <a:pPr>
              <a:lnSpc>
                <a:spcPct val="120000"/>
              </a:lnSpc>
            </a:pPr>
            <a:r>
              <a:rPr lang="sl-SI" smtClean="0"/>
              <a:t>Semantični splet obeta samo-organizirajoče se, rastoče zakladnice znanja, sposobne tvorjenja novega znanja in uporabne na načine, ki niso vnaprej predvideni.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320F1-9C12-456D-8C73-A2B2ED8C7AE8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047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Zakaj komplicirati, saj imamo splet in zbirke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mtClean="0"/>
              <a:t>Verjamemo </a:t>
            </a:r>
            <a:r>
              <a:rPr lang="sl-SI"/>
              <a:t>v prihodnost Semantičnega spleta, ker mislimo, </a:t>
            </a:r>
          </a:p>
          <a:p>
            <a:pPr lvl="1"/>
            <a:r>
              <a:rPr lang="sl-SI" smtClean="0"/>
              <a:t>da </a:t>
            </a:r>
            <a:r>
              <a:rPr lang="sl-SI"/>
              <a:t>je mogoče obstoječe podatke strukturirati tako, da bo njihova struktura splošno sprejeta v globalnih okvirih (to je mogoče doseči le z zelo enostavno standardno strukturo);</a:t>
            </a:r>
          </a:p>
          <a:p>
            <a:pPr lvl="1"/>
            <a:r>
              <a:rPr lang="sl-SI" smtClean="0"/>
              <a:t>da </a:t>
            </a:r>
            <a:r>
              <a:rPr lang="sl-SI"/>
              <a:t>so trojčki RDF taka enostavna, splošno sprejeta in dobro definirana struktura;</a:t>
            </a:r>
          </a:p>
          <a:p>
            <a:pPr lvl="1"/>
            <a:r>
              <a:rPr lang="sl-SI" smtClean="0"/>
              <a:t>da </a:t>
            </a:r>
            <a:r>
              <a:rPr lang="sl-SI"/>
              <a:t>povezovanje podatkov v globalnih okvirih lahko prinese nesluten napredek v informiranju in izrabi informacij.</a:t>
            </a:r>
          </a:p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320F1-9C12-456D-8C73-A2B2ED8C7AE8}" type="slidenum">
              <a:rPr lang="sl-SI" smtClean="0"/>
              <a:pPr>
                <a:defRPr/>
              </a:pPr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130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Zakaj komplicirati, saj imamo splet in zbirke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/>
              <a:t>Trojčki RDF, so na spletu shranjeni v t.i. repozitorijih RDF. </a:t>
            </a:r>
            <a:endParaRPr lang="sl-SI" smtClean="0"/>
          </a:p>
          <a:p>
            <a:r>
              <a:rPr lang="sl-SI" smtClean="0"/>
              <a:t>Aplikacije</a:t>
            </a:r>
            <a:r>
              <a:rPr lang="sl-SI"/>
              <a:t>, ki povezujejo podatke, navadno zgradijo iz trojčkov RDF, ki so na voljo, </a:t>
            </a:r>
            <a:r>
              <a:rPr lang="sl-SI" smtClean="0"/>
              <a:t>nekakšno ohlapno podatkovno </a:t>
            </a:r>
            <a:r>
              <a:rPr lang="sl-SI"/>
              <a:t>zbirko. </a:t>
            </a:r>
            <a:endParaRPr lang="sl-SI" smtClean="0"/>
          </a:p>
          <a:p>
            <a:r>
              <a:rPr lang="sl-SI" smtClean="0"/>
              <a:t>Tako </a:t>
            </a:r>
            <a:r>
              <a:rPr lang="sl-SI"/>
              <a:t>podatkovno zbirko imenujemo </a:t>
            </a:r>
            <a:r>
              <a:rPr lang="sl-SI" i="1"/>
              <a:t>triplestore</a:t>
            </a:r>
            <a:r>
              <a:rPr lang="sl-SI" smtClean="0"/>
              <a:t>.</a:t>
            </a:r>
          </a:p>
          <a:p>
            <a:r>
              <a:rPr lang="sl-SI"/>
              <a:t>Za povezovanje podatkov ni dovolj le jasna, standardna </a:t>
            </a:r>
            <a:r>
              <a:rPr lang="sl-SI" smtClean="0"/>
              <a:t>struktura (npr. RDF) – potrebujemo </a:t>
            </a:r>
            <a:r>
              <a:rPr lang="sl-SI"/>
              <a:t>tudi </a:t>
            </a:r>
            <a:r>
              <a:rPr lang="sl-SI" i="1"/>
              <a:t>standardno razumevanje </a:t>
            </a:r>
            <a:r>
              <a:rPr lang="sl-SI" i="1" smtClean="0"/>
              <a:t>podatkov</a:t>
            </a:r>
            <a:r>
              <a:rPr lang="sl-SI" smtClean="0"/>
              <a:t>.</a:t>
            </a:r>
          </a:p>
          <a:p>
            <a:r>
              <a:rPr lang="sl-SI" smtClean="0"/>
              <a:t>Standardno </a:t>
            </a:r>
            <a:r>
              <a:rPr lang="sl-SI"/>
              <a:t>razumevanje prinašajo standardne ontologije.</a:t>
            </a:r>
          </a:p>
          <a:p>
            <a:endParaRPr lang="sl-SI"/>
          </a:p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320F1-9C12-456D-8C73-A2B2ED8C7AE8}" type="slidenum">
              <a:rPr lang="sl-SI" smtClean="0"/>
              <a:pPr>
                <a:defRPr/>
              </a:pPr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1617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Linking Oped Data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/>
              <a:t>Končni </a:t>
            </a:r>
            <a:r>
              <a:rPr lang="sl-SI" smtClean="0"/>
              <a:t>cilj imenujemo </a:t>
            </a:r>
            <a:r>
              <a:rPr lang="sl-SI"/>
              <a:t>Semantični </a:t>
            </a:r>
            <a:r>
              <a:rPr lang="sl-SI" smtClean="0"/>
              <a:t>splet.</a:t>
            </a:r>
          </a:p>
          <a:p>
            <a:r>
              <a:rPr lang="sl-SI"/>
              <a:t>P</a:t>
            </a:r>
            <a:r>
              <a:rPr lang="sl-SI" smtClean="0"/>
              <a:t>ot </a:t>
            </a:r>
            <a:r>
              <a:rPr lang="sl-SI"/>
              <a:t>do njega pa gibanje Linked Data, utemeljeno v projektu </a:t>
            </a:r>
            <a:r>
              <a:rPr lang="sl-SI" b="1" smtClean="0"/>
              <a:t>Linking </a:t>
            </a:r>
            <a:r>
              <a:rPr lang="sl-SI" b="1"/>
              <a:t>Open Data </a:t>
            </a:r>
            <a:r>
              <a:rPr lang="sl-SI"/>
              <a:t>(LOD), ki ga vodi W3C</a:t>
            </a:r>
            <a:r>
              <a:rPr lang="sl-SI" smtClean="0"/>
              <a:t>.</a:t>
            </a:r>
          </a:p>
          <a:p>
            <a:r>
              <a:rPr lang="sl-SI" smtClean="0"/>
              <a:t>Projekt se je začel leta 2007.</a:t>
            </a:r>
          </a:p>
          <a:p>
            <a:r>
              <a:rPr lang="sl-SI" smtClean="0"/>
              <a:t>Cilji: </a:t>
            </a:r>
          </a:p>
          <a:p>
            <a:pPr lvl="1"/>
            <a:r>
              <a:rPr lang="sl-SI" smtClean="0"/>
              <a:t>identifikacija obstoječih podatkovnih setov, ki so v odprtem dostopu,</a:t>
            </a:r>
          </a:p>
          <a:p>
            <a:pPr lvl="1"/>
            <a:r>
              <a:rPr lang="sl-SI" smtClean="0"/>
              <a:t>pretvorba v trojčke RDF in njihovo objavljanje na spletu v repozitorijih RDF,</a:t>
            </a:r>
          </a:p>
          <a:p>
            <a:pPr lvl="1"/>
            <a:r>
              <a:rPr lang="sl-SI" smtClean="0"/>
              <a:t>povezovanje repozitorijev RDF v globalno mrežo.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320F1-9C12-456D-8C73-A2B2ED8C7AE8}" type="slidenum">
              <a:rPr lang="sl-SI" smtClean="0"/>
              <a:pPr>
                <a:defRPr/>
              </a:pPr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39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Kako napreduje LOD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67608"/>
            <a:ext cx="8763000" cy="445618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320F1-9C12-456D-8C73-A2B2ED8C7AE8}" type="slidenum">
              <a:rPr lang="sl-SI" smtClean="0"/>
              <a:pPr>
                <a:defRPr/>
              </a:pPr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6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Kako napreduje LOD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579562" cy="54102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320F1-9C12-456D-8C73-A2B2ED8C7AE8}" type="slidenum">
              <a:rPr lang="sl-SI" smtClean="0"/>
              <a:pPr>
                <a:defRPr/>
              </a:pPr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32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0" y="152400"/>
            <a:ext cx="8331380" cy="658459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705600" cy="457200"/>
          </a:xfrm>
        </p:spPr>
        <p:txBody>
          <a:bodyPr/>
          <a:lstStyle/>
          <a:p>
            <a:pPr algn="r"/>
            <a:r>
              <a:rPr lang="sl-SI"/>
              <a:t>Kako napreduje LOD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320F1-9C12-456D-8C73-A2B2ED8C7AE8}" type="slidenum">
              <a:rPr lang="sl-SI" smtClean="0"/>
              <a:pPr>
                <a:defRPr/>
              </a:pPr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35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457200"/>
          </a:xfrm>
        </p:spPr>
        <p:txBody>
          <a:bodyPr/>
          <a:lstStyle/>
          <a:p>
            <a:r>
              <a:rPr lang="sl-SI" sz="3200"/>
              <a:t>Kako napreduje LOD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9014126" cy="58674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320F1-9C12-456D-8C73-A2B2ED8C7AE8}" type="slidenum">
              <a:rPr lang="sl-SI" smtClean="0"/>
              <a:pPr>
                <a:defRPr/>
              </a:pPr>
              <a:t>17</a:t>
            </a:fld>
            <a:endParaRPr lang="sl-SI"/>
          </a:p>
        </p:txBody>
      </p:sp>
      <p:sp>
        <p:nvSpPr>
          <p:cNvPr id="7" name="TextBox 6"/>
          <p:cNvSpPr txBox="1"/>
          <p:nvPr/>
        </p:nvSpPr>
        <p:spPr>
          <a:xfrm>
            <a:off x="381000" y="100226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September 2010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70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457200"/>
          </a:xfrm>
        </p:spPr>
        <p:txBody>
          <a:bodyPr/>
          <a:lstStyle/>
          <a:p>
            <a:r>
              <a:rPr lang="sl-SI"/>
              <a:t>Kako napreduje LOD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320F1-9C12-456D-8C73-A2B2ED8C7AE8}" type="slidenum">
              <a:rPr lang="sl-SI" smtClean="0"/>
              <a:pPr>
                <a:defRPr/>
              </a:pPr>
              <a:t>18</a:t>
            </a:fld>
            <a:endParaRPr lang="sl-S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838200"/>
            <a:ext cx="9013487" cy="59436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914400"/>
            <a:ext cx="187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September 2011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48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smtClean="0"/>
              <a:t>DBpedia</a:t>
            </a:r>
            <a:endParaRPr lang="sl-S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"/>
            <a:ext cx="2814776" cy="43434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320F1-9C12-456D-8C73-A2B2ED8C7AE8}" type="slidenum">
              <a:rPr lang="sl-SI" smtClean="0"/>
              <a:pPr>
                <a:defRPr/>
              </a:pPr>
              <a:t>19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8600"/>
            <a:ext cx="2351753" cy="65532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914400"/>
            <a:ext cx="3810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sl-SI" sz="2400">
                <a:solidFill>
                  <a:srgbClr val="002060"/>
                </a:solidFill>
                <a:latin typeface="+mn-lt"/>
              </a:rPr>
              <a:t>Trojčki o stvareh, ki so strukturirane in avtomatsko identificirane na straneh Wikipedie. </a:t>
            </a:r>
          </a:p>
          <a:p>
            <a:pPr marL="342900" indent="-34290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sl-SI" sz="2400">
                <a:solidFill>
                  <a:srgbClr val="002060"/>
                </a:solidFill>
                <a:latin typeface="+mn-lt"/>
              </a:rPr>
              <a:t>Podatki v trojčkih RDF pretežno prihajajo iz t.i. "infoboxes", podnapisov slik, zemljepisnih koordinat in kazalcev na druge spletne strani.</a:t>
            </a:r>
          </a:p>
          <a:p>
            <a:pPr marL="342900" indent="-34290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sl-SI" sz="2400">
                <a:solidFill>
                  <a:srgbClr val="002060"/>
                </a:solidFill>
                <a:latin typeface="+mn-lt"/>
              </a:rPr>
              <a:t>Nastala 2007 v Free University of Berlin in University of Leipzig, od tedaj se pospešeno razvija.</a:t>
            </a:r>
          </a:p>
          <a:p>
            <a:pPr marL="342900" indent="-34290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sl-SI" sz="24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876800"/>
            <a:ext cx="187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>
                <a:solidFill>
                  <a:srgbClr val="C00000"/>
                </a:solidFill>
                <a:latin typeface="+mn-lt"/>
              </a:rPr>
              <a:t>primera infoboxes</a:t>
            </a:r>
            <a:endParaRPr lang="sl-SI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79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Povezovanje dejstev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257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sl-SI"/>
              <a:t>Dejstva so sestavina informacijskih objektov</a:t>
            </a:r>
            <a:r>
              <a:rPr lang="sl-SI" smtClean="0"/>
              <a:t>.</a:t>
            </a:r>
          </a:p>
          <a:p>
            <a:pPr>
              <a:lnSpc>
                <a:spcPct val="120000"/>
              </a:lnSpc>
            </a:pPr>
            <a:r>
              <a:rPr lang="sl-SI"/>
              <a:t>Povezovanje dejstev omogoča povezovanje informacijskih objektov</a:t>
            </a:r>
            <a:r>
              <a:rPr lang="sl-SI" smtClean="0"/>
              <a:t>.</a:t>
            </a:r>
          </a:p>
          <a:p>
            <a:pPr>
              <a:lnSpc>
                <a:spcPct val="120000"/>
              </a:lnSpc>
            </a:pPr>
            <a:r>
              <a:rPr lang="sl-SI" smtClean="0"/>
              <a:t>Zamislimo si iskanje v zbirki:</a:t>
            </a:r>
          </a:p>
          <a:p>
            <a:pPr lvl="1">
              <a:lnSpc>
                <a:spcPct val="120000"/>
              </a:lnSpc>
            </a:pPr>
            <a:r>
              <a:rPr lang="sl-SI" smtClean="0"/>
              <a:t>iskalec dobi bibliografski zapis o filmu </a:t>
            </a:r>
            <a:r>
              <a:rPr lang="sl-SI" i="1" smtClean="0"/>
              <a:t>F</a:t>
            </a:r>
            <a:r>
              <a:rPr lang="sl-SI" smtClean="0"/>
              <a:t>, kjer piše, da ga je režiral režiser </a:t>
            </a:r>
            <a:r>
              <a:rPr lang="sl-SI" i="1" smtClean="0"/>
              <a:t>R</a:t>
            </a:r>
            <a:r>
              <a:rPr lang="sl-SI" smtClean="0"/>
              <a:t>, scenarij pa napisal scenarist S,</a:t>
            </a:r>
          </a:p>
          <a:p>
            <a:pPr lvl="1">
              <a:lnSpc>
                <a:spcPct val="120000"/>
              </a:lnSpc>
            </a:pPr>
            <a:r>
              <a:rPr lang="sl-SI" smtClean="0"/>
              <a:t>Sistem za poizvedovanje iskalcu sporoči, da </a:t>
            </a:r>
          </a:p>
          <a:p>
            <a:pPr lvl="2">
              <a:lnSpc>
                <a:spcPct val="120000"/>
              </a:lnSpc>
            </a:pPr>
            <a:r>
              <a:rPr lang="sl-SI" smtClean="0"/>
              <a:t>pozna o </a:t>
            </a:r>
            <a:r>
              <a:rPr lang="sl-SI" i="1" smtClean="0"/>
              <a:t>R</a:t>
            </a:r>
            <a:r>
              <a:rPr lang="sl-SI" smtClean="0"/>
              <a:t> informacije tudi iz informacijskih objektov </a:t>
            </a:r>
            <a:r>
              <a:rPr lang="sl-SI" i="1" smtClean="0"/>
              <a:t>ioR1</a:t>
            </a:r>
            <a:r>
              <a:rPr lang="sl-SI" smtClean="0"/>
              <a:t>, </a:t>
            </a:r>
            <a:r>
              <a:rPr lang="sl-SI" i="1" smtClean="0"/>
              <a:t>ioR2</a:t>
            </a:r>
            <a:r>
              <a:rPr lang="sl-SI" smtClean="0"/>
              <a:t> in </a:t>
            </a:r>
            <a:r>
              <a:rPr lang="sl-SI" i="1" smtClean="0"/>
              <a:t>ioR3</a:t>
            </a:r>
            <a:r>
              <a:rPr lang="sl-SI" smtClean="0"/>
              <a:t>,</a:t>
            </a:r>
          </a:p>
          <a:p>
            <a:pPr lvl="2">
              <a:lnSpc>
                <a:spcPct val="120000"/>
              </a:lnSpc>
            </a:pPr>
            <a:r>
              <a:rPr lang="sl-SI" smtClean="0"/>
              <a:t>pozna informacije o filmih </a:t>
            </a:r>
            <a:r>
              <a:rPr lang="sl-SI" i="1" smtClean="0"/>
              <a:t>ioF1</a:t>
            </a:r>
            <a:r>
              <a:rPr lang="sl-SI" smtClean="0"/>
              <a:t>, </a:t>
            </a:r>
            <a:r>
              <a:rPr lang="sl-SI" i="1" smtClean="0"/>
              <a:t>ioF2</a:t>
            </a:r>
            <a:r>
              <a:rPr lang="sl-SI" smtClean="0"/>
              <a:t> in </a:t>
            </a:r>
            <a:r>
              <a:rPr lang="sl-SI" i="1" smtClean="0"/>
              <a:t>ioF3</a:t>
            </a:r>
            <a:r>
              <a:rPr lang="sl-SI" smtClean="0"/>
              <a:t>, ki jih je tudi režiral </a:t>
            </a:r>
            <a:r>
              <a:rPr lang="sl-SI" i="1" smtClean="0"/>
              <a:t>R,</a:t>
            </a:r>
          </a:p>
          <a:p>
            <a:pPr lvl="2">
              <a:lnSpc>
                <a:spcPct val="120000"/>
              </a:lnSpc>
            </a:pPr>
            <a:r>
              <a:rPr lang="sl-SI"/>
              <a:t>pozna informacije o filmih </a:t>
            </a:r>
            <a:r>
              <a:rPr lang="sl-SI" i="1" smtClean="0"/>
              <a:t>ioF4</a:t>
            </a:r>
            <a:r>
              <a:rPr lang="sl-SI" smtClean="0"/>
              <a:t>, </a:t>
            </a:r>
            <a:r>
              <a:rPr lang="sl-SI" i="1" smtClean="0"/>
              <a:t>ioF5</a:t>
            </a:r>
            <a:r>
              <a:rPr lang="sl-SI" smtClean="0"/>
              <a:t> </a:t>
            </a:r>
            <a:r>
              <a:rPr lang="sl-SI"/>
              <a:t>in </a:t>
            </a:r>
            <a:r>
              <a:rPr lang="sl-SI" i="1" smtClean="0"/>
              <a:t>ioF6, posnetih po scenarijih, ki jih je napisal S...</a:t>
            </a:r>
          </a:p>
          <a:p>
            <a:pPr lvl="1">
              <a:lnSpc>
                <a:spcPct val="120000"/>
              </a:lnSpc>
            </a:pPr>
            <a:r>
              <a:rPr lang="sl-SI" i="1" smtClean="0"/>
              <a:t>Tak sistem je dober sistem.</a:t>
            </a:r>
            <a:endParaRPr lang="sl-SI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5AB7C9-983A-4AEE-A68F-B6D2B0D9343E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0042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DBpedia v številkah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/>
              <a:t>Več kot 1 milijarda trojčkov o 3,64 milijonih </a:t>
            </a:r>
            <a:r>
              <a:rPr lang="sl-SI" smtClean="0"/>
              <a:t>stvareh. </a:t>
            </a:r>
          </a:p>
          <a:p>
            <a:r>
              <a:rPr lang="sl-SI" smtClean="0"/>
              <a:t>Med </a:t>
            </a:r>
            <a:r>
              <a:rPr lang="sl-SI"/>
              <a:t>drugim </a:t>
            </a:r>
            <a:endParaRPr lang="sl-SI" smtClean="0"/>
          </a:p>
          <a:p>
            <a:pPr lvl="1"/>
            <a:r>
              <a:rPr lang="sl-SI" smtClean="0"/>
              <a:t>416.000 </a:t>
            </a:r>
            <a:r>
              <a:rPr lang="sl-SI"/>
              <a:t>oseb, </a:t>
            </a:r>
            <a:endParaRPr lang="sl-SI" smtClean="0"/>
          </a:p>
          <a:p>
            <a:pPr lvl="1"/>
            <a:r>
              <a:rPr lang="sl-SI" smtClean="0"/>
              <a:t>526.000 </a:t>
            </a:r>
            <a:r>
              <a:rPr lang="sl-SI"/>
              <a:t>krajev, </a:t>
            </a:r>
            <a:endParaRPr lang="sl-SI" smtClean="0"/>
          </a:p>
          <a:p>
            <a:pPr lvl="1"/>
            <a:r>
              <a:rPr lang="sl-SI" smtClean="0"/>
              <a:t>106.000 </a:t>
            </a:r>
            <a:r>
              <a:rPr lang="sl-SI"/>
              <a:t>glasbenih albumov, </a:t>
            </a:r>
            <a:endParaRPr lang="sl-SI" smtClean="0"/>
          </a:p>
          <a:p>
            <a:pPr lvl="1"/>
            <a:r>
              <a:rPr lang="sl-SI" smtClean="0"/>
              <a:t>60.000 </a:t>
            </a:r>
            <a:r>
              <a:rPr lang="sl-SI"/>
              <a:t>filmov, </a:t>
            </a:r>
            <a:endParaRPr lang="sl-SI" smtClean="0"/>
          </a:p>
          <a:p>
            <a:pPr lvl="1"/>
            <a:r>
              <a:rPr lang="sl-SI" smtClean="0"/>
              <a:t>17.500 </a:t>
            </a:r>
            <a:r>
              <a:rPr lang="sl-SI"/>
              <a:t>video iger, </a:t>
            </a:r>
            <a:endParaRPr lang="sl-SI" smtClean="0"/>
          </a:p>
          <a:p>
            <a:pPr lvl="1"/>
            <a:r>
              <a:rPr lang="sl-SI" smtClean="0"/>
              <a:t>169.000 </a:t>
            </a:r>
            <a:r>
              <a:rPr lang="sl-SI"/>
              <a:t>organizacij, </a:t>
            </a:r>
            <a:endParaRPr lang="sl-SI" smtClean="0"/>
          </a:p>
          <a:p>
            <a:pPr lvl="1"/>
            <a:r>
              <a:rPr lang="sl-SI" smtClean="0"/>
              <a:t>183.000 </a:t>
            </a:r>
            <a:r>
              <a:rPr lang="sl-SI"/>
              <a:t>bioloških vrst in </a:t>
            </a:r>
            <a:endParaRPr lang="sl-SI" smtClean="0"/>
          </a:p>
          <a:p>
            <a:pPr lvl="1"/>
            <a:r>
              <a:rPr lang="sl-SI" smtClean="0"/>
              <a:t>5.400 </a:t>
            </a:r>
            <a:r>
              <a:rPr lang="sl-SI"/>
              <a:t>bolezni</a:t>
            </a:r>
            <a:r>
              <a:rPr lang="sl-SI" smtClean="0"/>
              <a:t>).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320F1-9C12-456D-8C73-A2B2ED8C7AE8}" type="slidenum">
              <a:rPr lang="sl-SI" smtClean="0"/>
              <a:pPr>
                <a:defRPr/>
              </a:pPr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16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DBpedia v številkah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76800"/>
          </a:xfrm>
        </p:spPr>
        <p:txBody>
          <a:bodyPr>
            <a:normAutofit/>
          </a:bodyPr>
          <a:lstStyle/>
          <a:p>
            <a:r>
              <a:rPr lang="sl-SI"/>
              <a:t>Stvari poimenovane v 97 jezikih.</a:t>
            </a:r>
          </a:p>
          <a:p>
            <a:r>
              <a:rPr lang="sl-SI"/>
              <a:t>Kazalci na </a:t>
            </a:r>
            <a:endParaRPr lang="sl-SI" smtClean="0"/>
          </a:p>
          <a:p>
            <a:pPr lvl="1"/>
            <a:r>
              <a:rPr lang="sl-SI" smtClean="0"/>
              <a:t>2.724.000 slik izven </a:t>
            </a:r>
            <a:r>
              <a:rPr lang="sl-SI"/>
              <a:t>Wikipedie</a:t>
            </a:r>
            <a:r>
              <a:rPr lang="sl-SI" smtClean="0"/>
              <a:t>, </a:t>
            </a:r>
          </a:p>
          <a:p>
            <a:pPr lvl="1"/>
            <a:r>
              <a:rPr lang="sl-SI" smtClean="0"/>
              <a:t>6.300.000 </a:t>
            </a:r>
            <a:r>
              <a:rPr lang="sl-SI"/>
              <a:t>spletnih strani izven Wikipedie, </a:t>
            </a:r>
            <a:endParaRPr lang="sl-SI" smtClean="0"/>
          </a:p>
          <a:p>
            <a:pPr lvl="1"/>
            <a:r>
              <a:rPr lang="sl-SI" smtClean="0"/>
              <a:t>6.200.000 </a:t>
            </a:r>
            <a:r>
              <a:rPr lang="sl-SI"/>
              <a:t>zunanjih repozitorijev RDF</a:t>
            </a:r>
            <a:r>
              <a:rPr lang="sl-SI" smtClean="0"/>
              <a:t>.</a:t>
            </a:r>
          </a:p>
          <a:p>
            <a:r>
              <a:rPr lang="sl-SI" smtClean="0">
                <a:hlinkClick r:id="rId2"/>
              </a:rPr>
              <a:t>Primer poizvedovanja po LOD z jezikom SPARQL</a:t>
            </a:r>
            <a:r>
              <a:rPr lang="sl-SI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320F1-9C12-456D-8C73-A2B2ED8C7AE8}" type="slidenum">
              <a:rPr lang="sl-SI" smtClean="0"/>
              <a:pPr>
                <a:defRPr/>
              </a:pPr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49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DBpedia: rojeni v Ljubljani pred 1900-01-01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320F1-9C12-456D-8C73-A2B2ED8C7AE8}" type="slidenum">
              <a:rPr lang="sl-SI" smtClean="0"/>
              <a:pPr>
                <a:defRPr/>
              </a:pPr>
              <a:t>22</a:t>
            </a:fld>
            <a:endParaRPr lang="sl-S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8027"/>
            <a:ext cx="8763000" cy="519657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H="1">
            <a:off x="8458200" y="1752600"/>
            <a:ext cx="5334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4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569287"/>
          </a:xfrm>
        </p:spPr>
        <p:txBody>
          <a:bodyPr/>
          <a:lstStyle/>
          <a:p>
            <a:r>
              <a:rPr lang="sl-SI" sz="2800" smtClean="0"/>
              <a:t>DBpedia: stvar, imenovana Ferdinand Hallerstein </a:t>
            </a:r>
            <a:endParaRPr lang="sl-SI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320F1-9C12-456D-8C73-A2B2ED8C7AE8}" type="slidenum">
              <a:rPr lang="sl-SI" smtClean="0"/>
              <a:pPr>
                <a:defRPr/>
              </a:pPr>
              <a:t>23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21687"/>
            <a:ext cx="8458200" cy="598391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12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smtClean="0"/>
              <a:t>DBpedia</a:t>
            </a:r>
            <a:r>
              <a:rPr lang="sl-SI" sz="2800"/>
              <a:t>: stvar, imenovana Ferdinand Hallerstein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30947"/>
            <a:ext cx="8763000" cy="332950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320F1-9C12-456D-8C73-A2B2ED8C7AE8}" type="slidenum">
              <a:rPr lang="sl-SI" smtClean="0"/>
              <a:pPr>
                <a:defRPr/>
              </a:pPr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01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685800"/>
          </a:xfrm>
        </p:spPr>
        <p:txBody>
          <a:bodyPr/>
          <a:lstStyle/>
          <a:p>
            <a:r>
              <a:rPr lang="sl-SI" smtClean="0"/>
              <a:t>grand scenario: Semantični splet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562600"/>
          </a:xfrm>
        </p:spPr>
        <p:txBody>
          <a:bodyPr>
            <a:normAutofit fontScale="92500" lnSpcReduction="10000"/>
          </a:bodyPr>
          <a:lstStyle/>
          <a:p>
            <a:r>
              <a:rPr lang="sl-SI"/>
              <a:t>Povezovanje dejstev je jedro Semantičnega </a:t>
            </a:r>
            <a:r>
              <a:rPr lang="sl-SI" smtClean="0"/>
              <a:t>spleta.</a:t>
            </a:r>
          </a:p>
          <a:p>
            <a:r>
              <a:rPr lang="sl-SI" smtClean="0"/>
              <a:t>Semantični splet je vizionarski načrt, </a:t>
            </a:r>
            <a:r>
              <a:rPr lang="sl-SI"/>
              <a:t>ki pretvarja Svetovni splet v eno samo razpršeno podatkovno </a:t>
            </a:r>
            <a:r>
              <a:rPr lang="sl-SI" smtClean="0"/>
              <a:t>zbirko.</a:t>
            </a:r>
          </a:p>
          <a:p>
            <a:r>
              <a:rPr lang="sl-SI" u="sng" smtClean="0"/>
              <a:t>Svetovni</a:t>
            </a:r>
            <a:r>
              <a:rPr lang="sl-SI" smtClean="0"/>
              <a:t> splet: splet </a:t>
            </a:r>
            <a:r>
              <a:rPr lang="sl-SI" b="1" smtClean="0"/>
              <a:t>dokumentov</a:t>
            </a:r>
            <a:r>
              <a:rPr lang="sl-SI" smtClean="0"/>
              <a:t> za človeškega bralca.</a:t>
            </a:r>
          </a:p>
          <a:p>
            <a:r>
              <a:rPr lang="sl-SI" u="sng"/>
              <a:t>Semantični</a:t>
            </a:r>
            <a:r>
              <a:rPr lang="sl-SI"/>
              <a:t> </a:t>
            </a:r>
            <a:r>
              <a:rPr lang="sl-SI" smtClean="0"/>
              <a:t>splet: splet </a:t>
            </a:r>
            <a:r>
              <a:rPr lang="sl-SI" b="1" smtClean="0"/>
              <a:t>dejstev</a:t>
            </a:r>
            <a:r>
              <a:rPr lang="sl-SI" smtClean="0"/>
              <a:t> za programskega bralca.</a:t>
            </a:r>
          </a:p>
          <a:p>
            <a:r>
              <a:rPr lang="sl-SI" smtClean="0"/>
              <a:t>Nekatera orodja in otoki </a:t>
            </a:r>
            <a:r>
              <a:rPr lang="sl-SI"/>
              <a:t>Semantičnega </a:t>
            </a:r>
            <a:r>
              <a:rPr lang="sl-SI" smtClean="0"/>
              <a:t>spleta že delujejo.</a:t>
            </a:r>
          </a:p>
          <a:p>
            <a:r>
              <a:rPr lang="sl-SI" smtClean="0"/>
              <a:t>Razvoj </a:t>
            </a:r>
            <a:r>
              <a:rPr lang="sl-SI"/>
              <a:t>Semantičnega </a:t>
            </a:r>
            <a:r>
              <a:rPr lang="sl-SI" smtClean="0"/>
              <a:t>spleta vodita Tim Berners-Lee in W</a:t>
            </a:r>
            <a:r>
              <a:rPr lang="sl-SI" baseline="30000" smtClean="0"/>
              <a:t>3</a:t>
            </a:r>
            <a:r>
              <a:rPr lang="sl-SI" smtClean="0"/>
              <a:t>C.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5AB7C9-983A-4AEE-A68F-B6D2B0D9343E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966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Povezovanje dejstev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410200"/>
          </a:xfrm>
        </p:spPr>
        <p:txBody>
          <a:bodyPr>
            <a:normAutofit fontScale="92500"/>
          </a:bodyPr>
          <a:lstStyle/>
          <a:p>
            <a:r>
              <a:rPr lang="sl-SI"/>
              <a:t>V vsakem primeru, neglede na nivo, je treba </a:t>
            </a:r>
            <a:endParaRPr lang="sl-SI" smtClean="0"/>
          </a:p>
          <a:p>
            <a:pPr lvl="1"/>
            <a:r>
              <a:rPr lang="sl-SI" smtClean="0"/>
              <a:t>dejstva </a:t>
            </a:r>
            <a:r>
              <a:rPr lang="sl-SI"/>
              <a:t>prepoznati, </a:t>
            </a:r>
            <a:endParaRPr lang="sl-SI" smtClean="0"/>
          </a:p>
          <a:p>
            <a:pPr lvl="1"/>
            <a:r>
              <a:rPr lang="sl-SI" smtClean="0"/>
              <a:t>jih </a:t>
            </a:r>
            <a:r>
              <a:rPr lang="sl-SI"/>
              <a:t>izjaviti na standarden način, </a:t>
            </a:r>
            <a:endParaRPr lang="sl-SI" smtClean="0"/>
          </a:p>
          <a:p>
            <a:pPr lvl="1"/>
            <a:r>
              <a:rPr lang="sl-SI" smtClean="0"/>
              <a:t>prepoznati </a:t>
            </a:r>
            <a:r>
              <a:rPr lang="sl-SI"/>
              <a:t>druge izjave </a:t>
            </a:r>
            <a:endParaRPr lang="sl-SI" smtClean="0"/>
          </a:p>
          <a:p>
            <a:pPr lvl="1"/>
            <a:r>
              <a:rPr lang="sl-SI" smtClean="0"/>
              <a:t>in </a:t>
            </a:r>
            <a:r>
              <a:rPr lang="sl-SI"/>
              <a:t>jih povezati, če govorijo o istih pojavih. </a:t>
            </a:r>
            <a:endParaRPr lang="sl-SI" smtClean="0"/>
          </a:p>
          <a:p>
            <a:r>
              <a:rPr lang="sl-SI" smtClean="0"/>
              <a:t>Jedro </a:t>
            </a:r>
            <a:r>
              <a:rPr lang="sl-SI"/>
              <a:t>postopkov povezovanja </a:t>
            </a:r>
            <a:r>
              <a:rPr lang="sl-SI" smtClean="0"/>
              <a:t>dejstev je </a:t>
            </a:r>
            <a:r>
              <a:rPr lang="sl-SI"/>
              <a:t>standardizirano </a:t>
            </a:r>
            <a:r>
              <a:rPr lang="sl-SI" smtClean="0"/>
              <a:t>izjavljanje o njih.</a:t>
            </a:r>
          </a:p>
          <a:p>
            <a:r>
              <a:rPr lang="sl-SI"/>
              <a:t>Dejstva zapisujemo v formatu </a:t>
            </a:r>
            <a:r>
              <a:rPr lang="sl-SI" b="1"/>
              <a:t>RDF</a:t>
            </a:r>
            <a:r>
              <a:rPr lang="sl-SI"/>
              <a:t> (</a:t>
            </a:r>
            <a:r>
              <a:rPr lang="sl-SI" b="1"/>
              <a:t>Resource Description </a:t>
            </a:r>
            <a:r>
              <a:rPr lang="sl-SI" b="1" smtClean="0"/>
              <a:t>Framework</a:t>
            </a:r>
            <a:r>
              <a:rPr lang="sl-SI" smtClean="0"/>
              <a:t>, Okvir </a:t>
            </a:r>
            <a:r>
              <a:rPr lang="sl-SI"/>
              <a:t>za opisovanje virov</a:t>
            </a:r>
            <a:r>
              <a:rPr lang="sl-SI" smtClean="0"/>
              <a:t>).</a:t>
            </a:r>
          </a:p>
          <a:p>
            <a:r>
              <a:rPr lang="sl-SI" b="1" smtClean="0"/>
              <a:t>Vir je karkoli</a:t>
            </a:r>
            <a:r>
              <a:rPr lang="sl-SI" smtClean="0"/>
              <a:t>, o čemer se da kaj izjaviti in</a:t>
            </a:r>
            <a:r>
              <a:rPr lang="sl-SI" b="1" smtClean="0"/>
              <a:t> ima URI </a:t>
            </a:r>
            <a:r>
              <a:rPr lang="sl-SI" smtClean="0"/>
              <a:t>.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5AB7C9-983A-4AEE-A68F-B6D2B0D9343E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066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RDF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/>
              <a:t>Enostavna dejstva:</a:t>
            </a:r>
          </a:p>
          <a:p>
            <a:r>
              <a:rPr lang="sl-SI"/>
              <a:t>Dr. Strangelove </a:t>
            </a:r>
            <a:r>
              <a:rPr lang="sl-SI">
                <a:solidFill>
                  <a:srgbClr val="C00000"/>
                </a:solidFill>
              </a:rPr>
              <a:t>je ime </a:t>
            </a:r>
            <a:r>
              <a:rPr lang="sl-SI">
                <a:solidFill>
                  <a:srgbClr val="7030A0"/>
                </a:solidFill>
              </a:rPr>
              <a:t>filma 1</a:t>
            </a:r>
            <a:r>
              <a:rPr lang="sl-SI"/>
              <a:t>.</a:t>
            </a:r>
          </a:p>
          <a:p>
            <a:r>
              <a:rPr lang="sl-SI"/>
              <a:t>Clockwork Orange </a:t>
            </a:r>
            <a:r>
              <a:rPr lang="sl-SI">
                <a:solidFill>
                  <a:srgbClr val="C00000"/>
                </a:solidFill>
              </a:rPr>
              <a:t>je ime </a:t>
            </a:r>
            <a:r>
              <a:rPr lang="sl-SI">
                <a:solidFill>
                  <a:srgbClr val="7030A0"/>
                </a:solidFill>
              </a:rPr>
              <a:t>filma 2</a:t>
            </a:r>
            <a:r>
              <a:rPr lang="sl-SI"/>
              <a:t>.</a:t>
            </a:r>
          </a:p>
          <a:p>
            <a:r>
              <a:rPr lang="sl-SI"/>
              <a:t>Stanley Kubrick </a:t>
            </a:r>
            <a:r>
              <a:rPr lang="sl-SI">
                <a:solidFill>
                  <a:srgbClr val="C00000"/>
                </a:solidFill>
              </a:rPr>
              <a:t>je režiser </a:t>
            </a:r>
            <a:r>
              <a:rPr lang="sl-SI">
                <a:solidFill>
                  <a:srgbClr val="7030A0"/>
                </a:solidFill>
              </a:rPr>
              <a:t>filma 1</a:t>
            </a:r>
            <a:r>
              <a:rPr lang="sl-SI"/>
              <a:t>.</a:t>
            </a:r>
          </a:p>
          <a:p>
            <a:r>
              <a:rPr lang="sl-SI"/>
              <a:t>Stanley Kubrick </a:t>
            </a:r>
            <a:r>
              <a:rPr lang="sl-SI">
                <a:solidFill>
                  <a:srgbClr val="C00000"/>
                </a:solidFill>
              </a:rPr>
              <a:t>je režiser </a:t>
            </a:r>
            <a:r>
              <a:rPr lang="sl-SI">
                <a:solidFill>
                  <a:srgbClr val="7030A0"/>
                </a:solidFill>
              </a:rPr>
              <a:t>filma 2</a:t>
            </a:r>
            <a:r>
              <a:rPr lang="sl-SI" smtClean="0"/>
              <a:t>.</a:t>
            </a:r>
          </a:p>
          <a:p>
            <a:r>
              <a:rPr lang="sl-SI" smtClean="0"/>
              <a:t>Režiser </a:t>
            </a:r>
            <a:r>
              <a:rPr lang="sl-SI" smtClean="0">
                <a:solidFill>
                  <a:srgbClr val="FF0000"/>
                </a:solidFill>
              </a:rPr>
              <a:t>je</a:t>
            </a:r>
            <a:r>
              <a:rPr lang="sl-SI" smtClean="0"/>
              <a:t> </a:t>
            </a:r>
            <a:r>
              <a:rPr lang="sl-SI" smtClean="0">
                <a:solidFill>
                  <a:srgbClr val="7030A0"/>
                </a:solidFill>
              </a:rPr>
              <a:t>oseba</a:t>
            </a:r>
            <a:r>
              <a:rPr lang="sl-SI" smtClean="0"/>
              <a:t>.</a:t>
            </a:r>
            <a:endParaRPr lang="sl-SI"/>
          </a:p>
          <a:p>
            <a:endParaRPr lang="sl-SI"/>
          </a:p>
          <a:p>
            <a:pPr marL="0" indent="0">
              <a:buNone/>
            </a:pPr>
            <a:r>
              <a:rPr lang="sl-SI"/>
              <a:t>Izpeljano dejstvo:</a:t>
            </a:r>
          </a:p>
          <a:p>
            <a:r>
              <a:rPr lang="sl-SI"/>
              <a:t>Filma Dr. Strangelove in Clockwork Orange je režirala ista oseba.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5AB7C9-983A-4AEE-A68F-B6D2B0D9343E}" type="slidenum">
              <a:rPr lang="sl-SI" smtClean="0"/>
              <a:pPr>
                <a:defRPr/>
              </a:pPr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29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Resource Description Framework (RDF)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181600"/>
          </a:xfrm>
        </p:spPr>
        <p:txBody>
          <a:bodyPr>
            <a:normAutofit lnSpcReduction="10000"/>
          </a:bodyPr>
          <a:lstStyle/>
          <a:p>
            <a:r>
              <a:rPr lang="sl-SI"/>
              <a:t>V skladu z RDF izjave o dejstvih zapisujemo v obliki </a:t>
            </a:r>
            <a:r>
              <a:rPr lang="sl-SI" b="1"/>
              <a:t>trojčkov</a:t>
            </a:r>
            <a:r>
              <a:rPr lang="sl-SI"/>
              <a:t>. </a:t>
            </a:r>
            <a:endParaRPr lang="sl-SI" smtClean="0"/>
          </a:p>
          <a:p>
            <a:r>
              <a:rPr lang="sl-SI" smtClean="0"/>
              <a:t>Trojček </a:t>
            </a:r>
            <a:r>
              <a:rPr lang="sl-SI"/>
              <a:t>sestavljajo </a:t>
            </a:r>
            <a:r>
              <a:rPr lang="sl-SI" b="1"/>
              <a:t>subjekt</a:t>
            </a:r>
            <a:r>
              <a:rPr lang="sl-SI"/>
              <a:t>, </a:t>
            </a:r>
            <a:r>
              <a:rPr lang="sl-SI" b="1"/>
              <a:t>predikat</a:t>
            </a:r>
            <a:r>
              <a:rPr lang="sl-SI"/>
              <a:t> in </a:t>
            </a:r>
            <a:r>
              <a:rPr lang="sl-SI" b="1"/>
              <a:t>objekt</a:t>
            </a:r>
            <a:r>
              <a:rPr lang="sl-SI"/>
              <a:t>. Predikat imenujemo tudi lastnost. </a:t>
            </a:r>
            <a:endParaRPr lang="sl-SI" smtClean="0"/>
          </a:p>
          <a:p>
            <a:r>
              <a:rPr lang="sl-SI"/>
              <a:t>Primer trojčka:</a:t>
            </a:r>
          </a:p>
          <a:p>
            <a:pPr marL="627062" lvl="1" indent="0">
              <a:buNone/>
            </a:pPr>
            <a:r>
              <a:rPr lang="sl-SI" smtClean="0"/>
              <a:t>film F </a:t>
            </a:r>
            <a:r>
              <a:rPr lang="sl-SI"/>
              <a:t>(subjekt) je_režiral (predikat) </a:t>
            </a:r>
            <a:r>
              <a:rPr lang="sl-SI" smtClean="0"/>
              <a:t>režiser R </a:t>
            </a:r>
            <a:r>
              <a:rPr lang="sl-SI"/>
              <a:t>(objekt).</a:t>
            </a:r>
          </a:p>
          <a:p>
            <a:r>
              <a:rPr lang="sl-SI" smtClean="0"/>
              <a:t>Z enostavnimi </a:t>
            </a:r>
            <a:r>
              <a:rPr lang="sl-SI"/>
              <a:t>trojčki je mogoče izraziti vse </a:t>
            </a:r>
            <a:r>
              <a:rPr lang="sl-SI" smtClean="0"/>
              <a:t>podatke</a:t>
            </a:r>
            <a:r>
              <a:rPr lang="sl-SI"/>
              <a:t>, ki jih imamo o pojavih na </a:t>
            </a:r>
            <a:r>
              <a:rPr lang="sl-SI" smtClean="0"/>
              <a:t>svetu.</a:t>
            </a:r>
          </a:p>
          <a:p>
            <a:r>
              <a:rPr lang="pl-PL"/>
              <a:t>RDF le </a:t>
            </a:r>
            <a:r>
              <a:rPr lang="pl-PL" smtClean="0"/>
              <a:t>zapisuje, </a:t>
            </a:r>
            <a:r>
              <a:rPr lang="pl-PL"/>
              <a:t>zapisanemu pa ne daje </a:t>
            </a:r>
            <a:r>
              <a:rPr lang="pl-PL" smtClean="0"/>
              <a:t>pomena. </a:t>
            </a:r>
          </a:p>
          <a:p>
            <a:r>
              <a:rPr lang="pl-PL" smtClean="0"/>
              <a:t>Pomen dodajamo </a:t>
            </a:r>
            <a:r>
              <a:rPr lang="pl-PL"/>
              <a:t>izjavam s pomočjo </a:t>
            </a:r>
            <a:r>
              <a:rPr lang="pl-PL" b="1"/>
              <a:t>ontologij</a:t>
            </a:r>
            <a:r>
              <a:rPr lang="pl-PL"/>
              <a:t>.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5AB7C9-983A-4AEE-A68F-B6D2B0D9343E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82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457200"/>
          </a:xfrm>
        </p:spPr>
        <p:txBody>
          <a:bodyPr/>
          <a:lstStyle/>
          <a:p>
            <a:r>
              <a:rPr lang="pl-PL"/>
              <a:t>RDF se </a:t>
            </a:r>
            <a:r>
              <a:rPr lang="pl-PL" smtClean="0"/>
              <a:t>običajno zapisuje </a:t>
            </a:r>
            <a:r>
              <a:rPr lang="pl-PL"/>
              <a:t>z XML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3657600"/>
          </a:xfrm>
          <a:ln>
            <a:solidFill>
              <a:srgbClr val="00006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smtClean="0">
                <a:solidFill>
                  <a:schemeClr val="bg1">
                    <a:lumMod val="65000"/>
                  </a:schemeClr>
                </a:solidFill>
              </a:rPr>
              <a:t>1. </a:t>
            </a:r>
            <a:r>
              <a:rPr lang="sl-SI" sz="1800" smtClean="0"/>
              <a:t>&lt;</a:t>
            </a:r>
            <a:r>
              <a:rPr lang="sl-SI" sz="1800"/>
              <a:t>rdf:RDF</a:t>
            </a:r>
          </a:p>
          <a:p>
            <a:pPr marL="0" indent="0">
              <a:buNone/>
            </a:pPr>
            <a:r>
              <a:rPr lang="sl-SI" sz="1800" smtClean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sl-SI" sz="1800" smtClean="0"/>
              <a:t>	xmlns:rdf</a:t>
            </a:r>
            <a:r>
              <a:rPr lang="sl-SI" sz="1800"/>
              <a:t>="</a:t>
            </a:r>
            <a:r>
              <a:rPr lang="sl-SI" sz="1800">
                <a:solidFill>
                  <a:srgbClr val="800000"/>
                </a:solidFill>
              </a:rPr>
              <a:t>http://www.w3.org/1999/02/22-rdf-syntax-ns#</a:t>
            </a:r>
            <a:r>
              <a:rPr lang="sl-SI" sz="1800"/>
              <a:t>"&gt;</a:t>
            </a:r>
          </a:p>
          <a:p>
            <a:pPr marL="0" indent="0">
              <a:buNone/>
            </a:pPr>
            <a:r>
              <a:rPr lang="sl-SI" sz="180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sl-SI" sz="180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sl-SI" sz="1800"/>
              <a:t>	xmlns:activity="</a:t>
            </a:r>
            <a:r>
              <a:rPr lang="sl-SI" sz="1800">
                <a:solidFill>
                  <a:srgbClr val="800000"/>
                </a:solidFill>
              </a:rPr>
              <a:t>http://www.binkmovies.org/activities#</a:t>
            </a:r>
            <a:r>
              <a:rPr lang="sl-SI" sz="1800"/>
              <a:t>"&gt;</a:t>
            </a:r>
          </a:p>
          <a:p>
            <a:pPr marL="0" indent="0">
              <a:buNone/>
            </a:pPr>
            <a:r>
              <a:rPr lang="sl-SI" sz="1800"/>
              <a:t>	</a:t>
            </a:r>
          </a:p>
          <a:p>
            <a:pPr marL="0" indent="0">
              <a:buNone/>
            </a:pPr>
            <a:r>
              <a:rPr lang="sl-SI" sz="180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sl-SI" sz="180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sl-SI" sz="1800"/>
              <a:t>	</a:t>
            </a:r>
            <a:r>
              <a:rPr lang="sl-SI" sz="1800" smtClean="0"/>
              <a:t>&lt;</a:t>
            </a:r>
            <a:r>
              <a:rPr lang="sl-SI" sz="1800"/>
              <a:t>rdf:Description rdf:about="</a:t>
            </a:r>
            <a:r>
              <a:rPr lang="sl-SI" sz="1800">
                <a:solidFill>
                  <a:srgbClr val="800000"/>
                </a:solidFill>
              </a:rPr>
              <a:t>http://www.binkmovies.org/movies#blade-runner</a:t>
            </a:r>
            <a:r>
              <a:rPr lang="sl-SI" sz="1800"/>
              <a:t>"&gt;</a:t>
            </a:r>
          </a:p>
          <a:p>
            <a:pPr marL="0" indent="0">
              <a:buNone/>
            </a:pPr>
            <a:r>
              <a:rPr lang="sl-SI" sz="180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r>
              <a:rPr lang="sl-SI" sz="180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sl-SI" sz="1800"/>
              <a:t>	</a:t>
            </a:r>
            <a:r>
              <a:rPr lang="sl-SI" sz="1800" smtClean="0"/>
              <a:t>	&lt;</a:t>
            </a:r>
            <a:r>
              <a:rPr lang="sl-SI" sz="1800"/>
              <a:t>activity:is-directed-by 				</a:t>
            </a:r>
            <a:r>
              <a:rPr lang="sl-SI" sz="1800" smtClean="0"/>
              <a:t>			        rdf:resource</a:t>
            </a:r>
            <a:r>
              <a:rPr lang="sl-SI" sz="1800"/>
              <a:t>="</a:t>
            </a:r>
            <a:r>
              <a:rPr lang="sl-SI" sz="1800">
                <a:solidFill>
                  <a:srgbClr val="800000"/>
                </a:solidFill>
              </a:rPr>
              <a:t>http://www.binkmovies.org/people#ridley-scott</a:t>
            </a:r>
            <a:r>
              <a:rPr lang="sl-SI" sz="1800"/>
              <a:t>" /&gt;</a:t>
            </a:r>
          </a:p>
          <a:p>
            <a:pPr marL="0" indent="0">
              <a:buNone/>
            </a:pPr>
            <a:r>
              <a:rPr lang="sl-SI" sz="1800" smtClean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sl-SI" sz="1800"/>
              <a:t>		</a:t>
            </a:r>
            <a:r>
              <a:rPr lang="sl-SI" sz="1800" smtClean="0"/>
              <a:t>&lt;!-- </a:t>
            </a:r>
            <a:r>
              <a:rPr lang="sl-SI" sz="1800"/>
              <a:t>alternativna oblika predikata in objekta --&gt;</a:t>
            </a:r>
          </a:p>
          <a:p>
            <a:pPr marL="0" indent="0">
              <a:buNone/>
            </a:pPr>
            <a:r>
              <a:rPr lang="sl-SI" sz="1800">
                <a:solidFill>
                  <a:schemeClr val="bg1">
                    <a:lumMod val="65000"/>
                  </a:schemeClr>
                </a:solidFill>
              </a:rPr>
              <a:t>7</a:t>
            </a:r>
            <a:r>
              <a:rPr lang="sl-SI" sz="180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sl-SI" sz="1800"/>
              <a:t>		</a:t>
            </a:r>
            <a:r>
              <a:rPr lang="sl-SI" sz="1800" smtClean="0"/>
              <a:t>&lt;</a:t>
            </a:r>
            <a:r>
              <a:rPr lang="sl-SI" sz="1800"/>
              <a:t>activity:is-directed-by&gt;</a:t>
            </a:r>
            <a:r>
              <a:rPr lang="sl-SI" sz="1800">
                <a:solidFill>
                  <a:srgbClr val="800000"/>
                </a:solidFill>
              </a:rPr>
              <a:t>Ridley Scott</a:t>
            </a:r>
            <a:r>
              <a:rPr lang="sl-SI" sz="1800"/>
              <a:t>&lt;/activity:is-directed-by&gt;</a:t>
            </a:r>
          </a:p>
          <a:p>
            <a:pPr marL="0" indent="0">
              <a:buNone/>
            </a:pPr>
            <a:r>
              <a:rPr lang="sl-SI" sz="1800">
                <a:solidFill>
                  <a:schemeClr val="bg1">
                    <a:lumMod val="65000"/>
                  </a:schemeClr>
                </a:solidFill>
              </a:rPr>
              <a:t>8</a:t>
            </a:r>
            <a:r>
              <a:rPr lang="sl-SI" sz="180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sl-SI" sz="1800"/>
              <a:t>	</a:t>
            </a:r>
            <a:r>
              <a:rPr lang="sl-SI" sz="1800" smtClean="0"/>
              <a:t>&lt;/</a:t>
            </a:r>
            <a:r>
              <a:rPr lang="sl-SI" sz="1800"/>
              <a:t>rdf:Description</a:t>
            </a:r>
            <a:r>
              <a:rPr lang="sl-SI" sz="1800" smtClean="0"/>
              <a:t>&gt;</a:t>
            </a:r>
            <a:endParaRPr lang="sl-SI" sz="1800"/>
          </a:p>
          <a:p>
            <a:pPr marL="0" indent="0">
              <a:buNone/>
            </a:pPr>
            <a:r>
              <a:rPr lang="sl-SI" sz="1800" smtClean="0">
                <a:solidFill>
                  <a:schemeClr val="bg1">
                    <a:lumMod val="65000"/>
                  </a:schemeClr>
                </a:solidFill>
              </a:rPr>
              <a:t>9.  </a:t>
            </a:r>
            <a:r>
              <a:rPr lang="sl-SI" sz="1800" smtClean="0"/>
              <a:t>&lt;/</a:t>
            </a:r>
            <a:r>
              <a:rPr lang="sl-SI" sz="1800"/>
              <a:t>rdf:RDF&gt;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5AB7C9-983A-4AEE-A68F-B6D2B0D9343E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152401" y="4495800"/>
            <a:ext cx="8839199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sl-SI" smtClean="0">
                <a:solidFill>
                  <a:srgbClr val="800000"/>
                </a:solidFill>
                <a:latin typeface="+mn-lt"/>
              </a:rPr>
              <a:t>2. URI</a:t>
            </a:r>
            <a:r>
              <a:rPr lang="sl-SI">
                <a:solidFill>
                  <a:srgbClr val="800000"/>
                </a:solidFill>
                <a:latin typeface="+mn-lt"/>
              </a:rPr>
              <a:t>, kjer je na voljo razlaga ključnih besed RDF, npr. </a:t>
            </a:r>
            <a:r>
              <a:rPr lang="sl-SI" u="sng" smtClean="0">
                <a:solidFill>
                  <a:srgbClr val="800000"/>
                </a:solidFill>
                <a:latin typeface="+mn-lt"/>
              </a:rPr>
              <a:t>rdf:Description</a:t>
            </a:r>
            <a:r>
              <a:rPr lang="sl-SI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sl-SI">
                <a:solidFill>
                  <a:srgbClr val="800000"/>
                </a:solidFill>
                <a:latin typeface="+mn-lt"/>
              </a:rPr>
              <a:t>in </a:t>
            </a:r>
            <a:r>
              <a:rPr lang="sl-SI" u="sng" smtClean="0">
                <a:solidFill>
                  <a:srgbClr val="800000"/>
                </a:solidFill>
                <a:latin typeface="+mn-lt"/>
              </a:rPr>
              <a:t>rdf:resource</a:t>
            </a:r>
            <a:r>
              <a:rPr lang="sl-SI">
                <a:solidFill>
                  <a:srgbClr val="800000"/>
                </a:solidFill>
                <a:latin typeface="+mn-lt"/>
              </a:rPr>
              <a:t>.</a:t>
            </a:r>
          </a:p>
          <a:p>
            <a:pPr>
              <a:spcAft>
                <a:spcPts val="200"/>
              </a:spcAft>
            </a:pPr>
            <a:r>
              <a:rPr lang="sl-SI" smtClean="0">
                <a:solidFill>
                  <a:srgbClr val="800000"/>
                </a:solidFill>
                <a:latin typeface="+mn-lt"/>
              </a:rPr>
              <a:t>3</a:t>
            </a:r>
            <a:r>
              <a:rPr lang="sl-SI">
                <a:solidFill>
                  <a:srgbClr val="800000"/>
                </a:solidFill>
                <a:latin typeface="+mn-lt"/>
              </a:rPr>
              <a:t>. </a:t>
            </a:r>
            <a:r>
              <a:rPr lang="sl-SI" smtClean="0">
                <a:solidFill>
                  <a:srgbClr val="800000"/>
                </a:solidFill>
                <a:latin typeface="+mn-lt"/>
              </a:rPr>
              <a:t>URI </a:t>
            </a:r>
            <a:r>
              <a:rPr lang="sl-SI">
                <a:solidFill>
                  <a:srgbClr val="800000"/>
                </a:solidFill>
                <a:latin typeface="+mn-lt"/>
              </a:rPr>
              <a:t>izmišljenega strežnika, kjer je na voljo razlaga pojmov o dejavnostih v filmski industriji</a:t>
            </a:r>
            <a:r>
              <a:rPr lang="sl-SI" smtClean="0">
                <a:solidFill>
                  <a:srgbClr val="800000"/>
                </a:solidFill>
                <a:latin typeface="+mn-lt"/>
              </a:rPr>
              <a:t>.</a:t>
            </a:r>
          </a:p>
          <a:p>
            <a:pPr>
              <a:spcAft>
                <a:spcPts val="200"/>
              </a:spcAft>
            </a:pPr>
            <a:r>
              <a:rPr lang="sl-SI" smtClean="0">
                <a:solidFill>
                  <a:srgbClr val="800000"/>
                </a:solidFill>
                <a:latin typeface="+mn-lt"/>
              </a:rPr>
              <a:t>4.-7. Opis </a:t>
            </a:r>
            <a:r>
              <a:rPr lang="sl-SI">
                <a:solidFill>
                  <a:srgbClr val="800000"/>
                </a:solidFill>
                <a:latin typeface="+mn-lt"/>
              </a:rPr>
              <a:t>dejstva je gnezden med &lt;rdf:Description&gt; in &lt;/rdf:Description</a:t>
            </a:r>
            <a:r>
              <a:rPr lang="sl-SI" smtClean="0">
                <a:solidFill>
                  <a:srgbClr val="800000"/>
                </a:solidFill>
                <a:latin typeface="+mn-lt"/>
              </a:rPr>
              <a:t>&gt;.</a:t>
            </a:r>
          </a:p>
          <a:p>
            <a:pPr>
              <a:spcAft>
                <a:spcPts val="200"/>
              </a:spcAft>
            </a:pPr>
            <a:r>
              <a:rPr lang="sl-SI" smtClean="0">
                <a:solidFill>
                  <a:srgbClr val="800000"/>
                </a:solidFill>
                <a:latin typeface="+mn-lt"/>
              </a:rPr>
              <a:t>4. </a:t>
            </a:r>
            <a:r>
              <a:rPr lang="pl-PL" u="sng">
                <a:solidFill>
                  <a:srgbClr val="800000"/>
                </a:solidFill>
                <a:latin typeface="+mn-lt"/>
              </a:rPr>
              <a:t>rdf:about</a:t>
            </a:r>
            <a:r>
              <a:rPr lang="pl-PL">
                <a:solidFill>
                  <a:srgbClr val="800000"/>
                </a:solidFill>
                <a:latin typeface="+mn-lt"/>
              </a:rPr>
              <a:t> uvaja subjekt, opisan je na danem URI</a:t>
            </a:r>
            <a:r>
              <a:rPr lang="pl-PL" smtClean="0">
                <a:solidFill>
                  <a:srgbClr val="800000"/>
                </a:solidFill>
                <a:latin typeface="+mn-lt"/>
              </a:rPr>
              <a:t>.</a:t>
            </a:r>
          </a:p>
          <a:p>
            <a:pPr>
              <a:spcAft>
                <a:spcPts val="200"/>
              </a:spcAft>
            </a:pPr>
            <a:r>
              <a:rPr lang="pl-PL" smtClean="0">
                <a:solidFill>
                  <a:srgbClr val="800000"/>
                </a:solidFill>
                <a:latin typeface="+mn-lt"/>
              </a:rPr>
              <a:t>5. </a:t>
            </a:r>
            <a:r>
              <a:rPr lang="nl-NL">
                <a:solidFill>
                  <a:srgbClr val="800000"/>
                </a:solidFill>
                <a:latin typeface="+mn-lt"/>
              </a:rPr>
              <a:t>activity je izmišljen imenski prostor, definiran v vrstici </a:t>
            </a:r>
            <a:r>
              <a:rPr lang="nl-NL" smtClean="0">
                <a:solidFill>
                  <a:srgbClr val="800000"/>
                </a:solidFill>
                <a:latin typeface="+mn-lt"/>
              </a:rPr>
              <a:t>03</a:t>
            </a:r>
            <a:r>
              <a:rPr lang="sl-SI" smtClean="0">
                <a:solidFill>
                  <a:srgbClr val="800000"/>
                </a:solidFill>
                <a:latin typeface="+mn-lt"/>
              </a:rPr>
              <a:t>; </a:t>
            </a:r>
            <a:r>
              <a:rPr lang="sl-SI" u="sng" smtClean="0">
                <a:solidFill>
                  <a:srgbClr val="800000"/>
                </a:solidFill>
                <a:latin typeface="+mn-lt"/>
              </a:rPr>
              <a:t>activity:is-directed-by</a:t>
            </a:r>
            <a:r>
              <a:rPr lang="sl-SI" smtClean="0">
                <a:solidFill>
                  <a:srgbClr val="800000"/>
                </a:solidFill>
                <a:latin typeface="+mn-lt"/>
              </a:rPr>
              <a:t> je predikat.</a:t>
            </a:r>
          </a:p>
          <a:p>
            <a:r>
              <a:rPr lang="sl-SI">
                <a:solidFill>
                  <a:srgbClr val="800000"/>
                </a:solidFill>
                <a:latin typeface="+mn-lt"/>
              </a:rPr>
              <a:t>5. </a:t>
            </a:r>
            <a:r>
              <a:rPr lang="sl-SI" u="sng" smtClean="0">
                <a:solidFill>
                  <a:srgbClr val="800000"/>
                </a:solidFill>
                <a:latin typeface="+mn-lt"/>
              </a:rPr>
              <a:t>rdf:resource</a:t>
            </a:r>
            <a:r>
              <a:rPr lang="sl-SI" smtClean="0">
                <a:solidFill>
                  <a:srgbClr val="800000"/>
                </a:solidFill>
                <a:latin typeface="+mn-lt"/>
              </a:rPr>
              <a:t> uvaja objekt, opisan na URI. Vrstici 5. in 7. sta alternativi.</a:t>
            </a:r>
            <a:endParaRPr lang="sl-SI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41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</p:spPr>
        <p:txBody>
          <a:bodyPr/>
          <a:lstStyle/>
          <a:p>
            <a:r>
              <a:rPr lang="sl-SI" sz="2800" smtClean="0"/>
              <a:t>Dodajanje semantičnih informacij v RDF (RDFS in OWL)</a:t>
            </a:r>
            <a:endParaRPr lang="sl-SI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638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sl-SI" smtClean="0"/>
              <a:t>Podatke v RDF dopolnimo s semantičnimi informacijami z uporabo RDFS (RDF Schema) in OWL (Web Ontology Language). </a:t>
            </a:r>
          </a:p>
          <a:p>
            <a:pPr>
              <a:lnSpc>
                <a:spcPct val="120000"/>
              </a:lnSpc>
            </a:pPr>
            <a:r>
              <a:rPr lang="sl-SI" smtClean="0"/>
              <a:t>Tudi RDFS in OWL sta projekta W</a:t>
            </a:r>
            <a:r>
              <a:rPr lang="sl-SI" baseline="30000" smtClean="0"/>
              <a:t>3</a:t>
            </a:r>
            <a:r>
              <a:rPr lang="sl-SI" smtClean="0"/>
              <a:t>C.</a:t>
            </a:r>
          </a:p>
          <a:p>
            <a:pPr>
              <a:lnSpc>
                <a:spcPct val="120000"/>
              </a:lnSpc>
            </a:pPr>
            <a:r>
              <a:rPr lang="sl-SI" smtClean="0"/>
              <a:t>Namen ontologije je </a:t>
            </a:r>
            <a:r>
              <a:rPr lang="sl-SI" b="1" smtClean="0"/>
              <a:t>klasifikacija stvari in njihovih pomenov</a:t>
            </a:r>
            <a:r>
              <a:rPr lang="sl-SI" smtClean="0"/>
              <a:t>. </a:t>
            </a:r>
          </a:p>
          <a:p>
            <a:pPr lvl="1">
              <a:lnSpc>
                <a:spcPct val="120000"/>
              </a:lnSpc>
            </a:pPr>
            <a:r>
              <a:rPr lang="sl-SI" smtClean="0"/>
              <a:t>"Stvari" so uvrščene v razrede in podrazrede s člani, ki jih imenujemo </a:t>
            </a:r>
            <a:r>
              <a:rPr lang="sl-SI" b="1" smtClean="0"/>
              <a:t>individui</a:t>
            </a:r>
            <a:r>
              <a:rPr lang="sl-SI" smtClean="0"/>
              <a:t>, posamezniki. </a:t>
            </a:r>
          </a:p>
          <a:p>
            <a:pPr lvl="1">
              <a:lnSpc>
                <a:spcPct val="120000"/>
              </a:lnSpc>
            </a:pPr>
            <a:r>
              <a:rPr lang="sl-SI" smtClean="0"/>
              <a:t>Individui so uvrščeni v </a:t>
            </a:r>
            <a:r>
              <a:rPr lang="sl-SI" b="1" smtClean="0"/>
              <a:t>razrede</a:t>
            </a:r>
            <a:r>
              <a:rPr lang="sl-SI" smtClean="0"/>
              <a:t> glede na njihove skupne lastnosti. </a:t>
            </a:r>
          </a:p>
          <a:p>
            <a:pPr lvl="1">
              <a:lnSpc>
                <a:spcPct val="120000"/>
              </a:lnSpc>
            </a:pPr>
            <a:r>
              <a:rPr lang="sl-SI" smtClean="0"/>
              <a:t>Če je individuum član razreda R to pomeni, da zanj veljajo vse lastnosti razreda R.</a:t>
            </a:r>
          </a:p>
          <a:p>
            <a:pPr>
              <a:lnSpc>
                <a:spcPct val="120000"/>
              </a:lnSpc>
            </a:pPr>
            <a:r>
              <a:rPr lang="sl-SI" smtClean="0"/>
              <a:t>Tudi ontologija je izražena v RDF.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5AB7C9-983A-4AEE-A68F-B6D2B0D9343E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3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Zakaj komplicirati, saj imamo splet in zbirke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sl-SI" sz="2400" smtClean="0"/>
              <a:t>Spletni </a:t>
            </a:r>
            <a:r>
              <a:rPr lang="sl-SI" sz="2400"/>
              <a:t>dokumenti so </a:t>
            </a:r>
            <a:endParaRPr lang="sl-SI" sz="2400" smtClean="0"/>
          </a:p>
          <a:p>
            <a:pPr lvl="1">
              <a:lnSpc>
                <a:spcPct val="120000"/>
              </a:lnSpc>
            </a:pPr>
            <a:r>
              <a:rPr lang="sl-SI" sz="2000" smtClean="0"/>
              <a:t>slabo </a:t>
            </a:r>
            <a:r>
              <a:rPr lang="sl-SI" sz="2000"/>
              <a:t>strukturirani, </a:t>
            </a:r>
            <a:endParaRPr lang="sl-SI" sz="2000" smtClean="0"/>
          </a:p>
          <a:p>
            <a:pPr lvl="1">
              <a:lnSpc>
                <a:spcPct val="120000"/>
              </a:lnSpc>
            </a:pPr>
            <a:r>
              <a:rPr lang="sl-SI" sz="2000" smtClean="0"/>
              <a:t>podatki </a:t>
            </a:r>
            <a:r>
              <a:rPr lang="sl-SI" sz="2000"/>
              <a:t>so prepleteni z ostalim besedilom in </a:t>
            </a:r>
            <a:endParaRPr lang="sl-SI" sz="2000" smtClean="0"/>
          </a:p>
          <a:p>
            <a:pPr lvl="1">
              <a:lnSpc>
                <a:spcPct val="120000"/>
              </a:lnSpc>
            </a:pPr>
            <a:r>
              <a:rPr lang="sl-SI" sz="2000" smtClean="0"/>
              <a:t>avtomatski </a:t>
            </a:r>
            <a:r>
              <a:rPr lang="sl-SI" sz="2000"/>
              <a:t>postopki jih iz njih težko izolirajo.</a:t>
            </a:r>
          </a:p>
          <a:p>
            <a:pPr>
              <a:lnSpc>
                <a:spcPct val="120000"/>
              </a:lnSpc>
            </a:pPr>
            <a:r>
              <a:rPr lang="sl-SI" sz="2400" smtClean="0"/>
              <a:t>Podatkovne </a:t>
            </a:r>
            <a:r>
              <a:rPr lang="sl-SI" sz="2400"/>
              <a:t>zbirke so dobro strukturirani nosilci informacij, a strukturiranost ni standardna in se razlikuje od zbirke do zbirke. </a:t>
            </a:r>
          </a:p>
          <a:p>
            <a:pPr>
              <a:lnSpc>
                <a:spcPct val="120000"/>
              </a:lnSpc>
            </a:pPr>
            <a:r>
              <a:rPr lang="sl-SI" sz="2400"/>
              <a:t>Podatkovne zbirke so </a:t>
            </a:r>
            <a:r>
              <a:rPr lang="sl-SI" sz="2400" smtClean="0"/>
              <a:t>zato izolirani </a:t>
            </a:r>
            <a:r>
              <a:rPr lang="sl-SI" sz="2400"/>
              <a:t>otoki informacij.</a:t>
            </a:r>
          </a:p>
          <a:p>
            <a:pPr>
              <a:lnSpc>
                <a:spcPct val="120000"/>
              </a:lnSpc>
            </a:pPr>
            <a:r>
              <a:rPr lang="sl-SI" sz="2400" smtClean="0"/>
              <a:t>Bolj </a:t>
            </a:r>
            <a:r>
              <a:rPr lang="sl-SI" sz="2400"/>
              <a:t>ko je </a:t>
            </a:r>
            <a:r>
              <a:rPr lang="sl-SI" sz="2400" u="sng"/>
              <a:t>struktura</a:t>
            </a:r>
            <a:r>
              <a:rPr lang="sl-SI" sz="2400"/>
              <a:t> podatkov </a:t>
            </a:r>
            <a:r>
              <a:rPr lang="sl-SI" sz="2400" u="sng"/>
              <a:t>splošno sprejeta</a:t>
            </a:r>
            <a:r>
              <a:rPr lang="sl-SI" sz="2400"/>
              <a:t> in </a:t>
            </a:r>
            <a:r>
              <a:rPr lang="sl-SI" sz="2400" u="sng"/>
              <a:t>dobro definirana</a:t>
            </a:r>
            <a:r>
              <a:rPr lang="sl-SI" sz="2400"/>
              <a:t>, lažje naredimo programe, ki podatke lahko izkoristijo tudi na načine, ki niso vnaprej znani.</a:t>
            </a:r>
          </a:p>
          <a:p>
            <a:pPr>
              <a:lnSpc>
                <a:spcPct val="120000"/>
              </a:lnSpc>
            </a:pPr>
            <a:r>
              <a:rPr lang="sl-SI" sz="2400" smtClean="0"/>
              <a:t>Povezovanje dejstev in tvorba novega znanja, ki se dogaja sproti, med iskanjem in odvisno od konkretne iskalne zahteve, je tak način izkoriščanja podatkov.</a:t>
            </a:r>
            <a:endParaRPr lang="sl-SI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Označevalni jeziki 3 (2012 / 13). Povezovanje dejstev.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320F1-9C12-456D-8C73-A2B2ED8C7AE8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90815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1452</Words>
  <Application>Microsoft Office PowerPoint</Application>
  <PresentationFormat>On-screen Show (4:3)</PresentationFormat>
  <Paragraphs>182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Označevalni jeziki 3  Povezovanje dejstev,  izjave so trojčki, Resource Description Framework, svet kot graf.</vt:lpstr>
      <vt:lpstr>Povezovanje dejstev</vt:lpstr>
      <vt:lpstr>grand scenario: Semantični splet</vt:lpstr>
      <vt:lpstr>Povezovanje dejstev</vt:lpstr>
      <vt:lpstr>RDF</vt:lpstr>
      <vt:lpstr>Resource Description Framework (RDF)</vt:lpstr>
      <vt:lpstr>RDF se običajno zapisuje z XML</vt:lpstr>
      <vt:lpstr>Dodajanje semantičnih informacij v RDF (RDFS in OWL)</vt:lpstr>
      <vt:lpstr>Zakaj komplicirati, saj imamo splet in zbirke</vt:lpstr>
      <vt:lpstr>Zakaj komplicirati, saj imamo splet in zbirke</vt:lpstr>
      <vt:lpstr>Zakaj komplicirati, saj imamo splet in zbirke</vt:lpstr>
      <vt:lpstr>Zakaj komplicirati, saj imamo splet in zbirke</vt:lpstr>
      <vt:lpstr>Linking Oped Data</vt:lpstr>
      <vt:lpstr>Kako napreduje LOD</vt:lpstr>
      <vt:lpstr>Kako napreduje LOD</vt:lpstr>
      <vt:lpstr>Kako napreduje LOD</vt:lpstr>
      <vt:lpstr>Kako napreduje LOD</vt:lpstr>
      <vt:lpstr>Kako napreduje LOD</vt:lpstr>
      <vt:lpstr>DBpedia</vt:lpstr>
      <vt:lpstr>DBpedia v številkah</vt:lpstr>
      <vt:lpstr>DBpedia v številkah</vt:lpstr>
      <vt:lpstr>DBpedia: rojeni v Ljubljani pred 1900-01-01</vt:lpstr>
      <vt:lpstr>DBpedia: stvar, imenovana Ferdinand Hallerstein </vt:lpstr>
      <vt:lpstr>DBpedia: stvar, imenovana Ferdinand Hallerstein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Jure</dc:creator>
  <cp:lastModifiedBy>Jure</cp:lastModifiedBy>
  <cp:revision>160</cp:revision>
  <cp:lastPrinted>1601-01-01T00:00:00Z</cp:lastPrinted>
  <dcterms:created xsi:type="dcterms:W3CDTF">1601-01-01T00:00:00Z</dcterms:created>
  <dcterms:modified xsi:type="dcterms:W3CDTF">2013-05-29T18:14:58Z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