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2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309" r:id="rId31"/>
    <p:sldId id="310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993300"/>
    <a:srgbClr val="FF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2155" autoAdjust="0"/>
    <p:restoredTop sz="94660"/>
  </p:normalViewPr>
  <p:slideViewPr>
    <p:cSldViewPr>
      <p:cViewPr varScale="1">
        <p:scale>
          <a:sx n="72" d="100"/>
          <a:sy n="72" d="100"/>
        </p:scale>
        <p:origin x="-82" y="-4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Click to edit Master text styles</a:t>
            </a:r>
          </a:p>
          <a:p>
            <a:pPr lvl="1"/>
            <a:r>
              <a:rPr lang="sl-SI" noProof="0" smtClean="0"/>
              <a:t>Second level</a:t>
            </a:r>
          </a:p>
          <a:p>
            <a:pPr lvl="2"/>
            <a:r>
              <a:rPr lang="sl-SI" noProof="0" smtClean="0"/>
              <a:t>Third level</a:t>
            </a:r>
          </a:p>
          <a:p>
            <a:pPr lvl="3"/>
            <a:r>
              <a:rPr lang="sl-SI" noProof="0" smtClean="0"/>
              <a:t>Fourth level</a:t>
            </a:r>
          </a:p>
          <a:p>
            <a:pPr lvl="4"/>
            <a:r>
              <a:rPr lang="sl-SI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B45CA00-F1BB-4167-9570-8287D2B749A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468570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Arhitekture zbirk.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F7C81-56BF-43C6-B30F-F931DC7E73E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Arhitekture zbirk.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9A23E-4457-4E44-8B69-0E2A86AC114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4638"/>
            <a:ext cx="20955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341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Arhitekture zbirk.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FEC7D-FB09-4E74-ADAF-7401337C048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solidFill>
                  <a:srgbClr val="000066"/>
                </a:solidFill>
              </a:defRPr>
            </a:lvl1pPr>
            <a:lvl2pPr>
              <a:defRPr sz="2800">
                <a:solidFill>
                  <a:srgbClr val="000066"/>
                </a:solidFill>
              </a:defRPr>
            </a:lvl2pPr>
            <a:lvl3pPr>
              <a:defRPr sz="2400">
                <a:solidFill>
                  <a:srgbClr val="000066"/>
                </a:solidFill>
              </a:defRPr>
            </a:lvl3pPr>
            <a:lvl4pPr>
              <a:defRPr>
                <a:solidFill>
                  <a:srgbClr val="000066"/>
                </a:solidFill>
              </a:defRPr>
            </a:lvl4pPr>
            <a:lvl5pPr>
              <a:defRPr>
                <a:solidFill>
                  <a:srgbClr val="00006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04800" y="6477000"/>
            <a:ext cx="7620000" cy="2444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Arhitekture zbirk.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FB04B-641C-40CA-A0F9-FFAD0F2999D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Arhitekture zbirk.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83E60-4DCF-43D5-AFDF-94FB930C0A8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1148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066800"/>
            <a:ext cx="41148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Arhitekture zbirk.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72BB5-10DA-4C71-A164-5F1D540B251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Arhitekture zbirk.</a:t>
            </a:r>
            <a:endParaRPr lang="sl-SI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21B98-6A7A-4DCA-BC9C-1F70B2A9865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Arhitekture zbirk.</a:t>
            </a: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DF2D9-A8CE-441D-B471-8A915E61A0D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Arhitekture zbirk.</a:t>
            </a:r>
            <a:endParaRPr lang="sl-S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B0484-D59F-4EB3-8ACA-551FA2752FD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Arhitekture zbirk.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83429-F88A-48E9-B099-748B7FA30EF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Arhitekture zbirk.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421EA-4338-42EF-99D7-E3D177A7E5C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1000" t="2000" r="1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76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90600"/>
            <a:ext cx="8763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477000"/>
            <a:ext cx="7620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FF"/>
                </a:solidFill>
              </a:defRPr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Arhitekture zbirk.</a:t>
            </a:r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77000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FF"/>
                </a:solidFill>
              </a:defRPr>
            </a:lvl1pPr>
          </a:lstStyle>
          <a:p>
            <a:pPr>
              <a:defRPr/>
            </a:pPr>
            <a:fld id="{0402D601-AD0B-45A2-9F21-73CF32AAC87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7" name="Rectangle 6"/>
          <p:cNvSpPr/>
          <p:nvPr userDrawn="1"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800">
          <a:solidFill>
            <a:srgbClr val="000099"/>
          </a:solidFill>
          <a:latin typeface="+mn-lt"/>
          <a:ea typeface="+mn-ea"/>
          <a:cs typeface="+mn-cs"/>
        </a:defRPr>
      </a:lvl1pPr>
      <a:lvl2pPr marL="1076325" indent="-449263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400">
          <a:solidFill>
            <a:srgbClr val="000099"/>
          </a:solidFill>
          <a:latin typeface="+mn-lt"/>
        </a:defRPr>
      </a:lvl2pPr>
      <a:lvl3pPr marL="1703388" indent="-4476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3pPr>
      <a:lvl4pPr marL="2241550" indent="-3587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4pPr>
      <a:lvl5pPr marL="2649538" indent="-228600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5pPr>
      <a:lvl6pPr marL="31067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6pPr>
      <a:lvl7pPr marL="35639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7pPr>
      <a:lvl8pPr marL="40211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8pPr>
      <a:lvl9pPr marL="44783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295400" y="4038600"/>
            <a:ext cx="7010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Zbirke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brez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organizacije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iskalnih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ključev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invertirane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strukture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drevesa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signature.</a:t>
            </a:r>
            <a:endParaRPr kumimoji="0" lang="sl-SI" sz="32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38200" y="22828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sl-SI" sz="4500" b="0" i="0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Zgradba</a:t>
            </a:r>
            <a:r>
              <a:rPr kumimoji="0" lang="en-US" sz="4500" b="0" i="0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tekstovne podatkovne </a:t>
            </a:r>
            <a:r>
              <a:rPr kumimoji="0" lang="sl-SI" sz="4500" b="0" i="0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zbirke</a:t>
            </a:r>
            <a:endParaRPr kumimoji="0" lang="en-US" sz="45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Zgodovina: d</a:t>
            </a:r>
            <a:r>
              <a:rPr lang="en-US" dirty="0" err="1" smtClean="0"/>
              <a:t>okumenti</a:t>
            </a:r>
            <a:r>
              <a:rPr lang="en-US" dirty="0" smtClean="0"/>
              <a:t> v </a:t>
            </a:r>
            <a:r>
              <a:rPr lang="en-US" dirty="0" err="1" smtClean="0"/>
              <a:t>sekvenčni</a:t>
            </a:r>
            <a:r>
              <a:rPr lang="en-US" dirty="0" smtClean="0"/>
              <a:t> </a:t>
            </a:r>
            <a:r>
              <a:rPr lang="en-US" dirty="0" err="1" smtClean="0"/>
              <a:t>datoteki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5181600"/>
          </a:xfrm>
        </p:spPr>
        <p:txBody>
          <a:bodyPr/>
          <a:lstStyle/>
          <a:p>
            <a:pPr>
              <a:buNone/>
            </a:pPr>
            <a:r>
              <a:rPr lang="sl-SI" smtClean="0"/>
              <a:t>Sekvenčna (zaporedna) datoteka.</a:t>
            </a:r>
          </a:p>
          <a:p>
            <a:r>
              <a:rPr lang="en-US" smtClean="0"/>
              <a:t>Dokumenti so združeni v skupni datoteki in tako izgubijo samostojnost.</a:t>
            </a:r>
          </a:p>
          <a:p>
            <a:r>
              <a:rPr lang="en-US" smtClean="0"/>
              <a:t>Dokumenti so shranjeni v datoteki zaporedno - sekvenčno.</a:t>
            </a:r>
          </a:p>
          <a:p>
            <a:r>
              <a:rPr lang="en-US" smtClean="0"/>
              <a:t>Dokumenti so na nek način urejeni:</a:t>
            </a:r>
          </a:p>
          <a:p>
            <a:pPr lvl="1"/>
            <a:r>
              <a:rPr lang="en-US" smtClean="0"/>
              <a:t>najenostavnejši način je kronologija vnosa,</a:t>
            </a:r>
          </a:p>
          <a:p>
            <a:pPr lvl="1"/>
            <a:r>
              <a:rPr lang="en-US" smtClean="0"/>
              <a:t>lahko so urejeni po avtorjih, abecedi naslovov…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Zgodovina: do</a:t>
            </a:r>
            <a:r>
              <a:rPr lang="en-US" dirty="0" err="1" smtClean="0"/>
              <a:t>kumenti</a:t>
            </a:r>
            <a:r>
              <a:rPr lang="en-US" dirty="0" smtClean="0"/>
              <a:t> v </a:t>
            </a:r>
            <a:r>
              <a:rPr lang="en-US" dirty="0" err="1" smtClean="0"/>
              <a:t>sekvenčni</a:t>
            </a:r>
            <a:r>
              <a:rPr lang="en-US" dirty="0" smtClean="0"/>
              <a:t> </a:t>
            </a:r>
            <a:r>
              <a:rPr lang="en-US" dirty="0" err="1" smtClean="0"/>
              <a:t>datoteki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Dokumenti so lahko strukturirani v polja in podpolja.</a:t>
            </a:r>
          </a:p>
          <a:p>
            <a:r>
              <a:rPr lang="en-US" smtClean="0"/>
              <a:t>Strukturiranost omogoča izdelavo pomožnih podatkovnih struktur, ki so integralni del datoteke.</a:t>
            </a:r>
          </a:p>
          <a:p>
            <a:r>
              <a:rPr lang="en-US" smtClean="0"/>
              <a:t>Taka struktura je informacija o poziciji polj v dokumentu in poziciji dokumenta v datoteki - zbirki.</a:t>
            </a:r>
          </a:p>
          <a:p>
            <a:r>
              <a:rPr lang="en-US" smtClean="0"/>
              <a:t>Pri iskanju po določenem polju taka informacija omogoča preskakovanje nerelevantnih delov dokumentov.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Zgodovina: d</a:t>
            </a:r>
            <a:r>
              <a:rPr lang="en-US" dirty="0" err="1" smtClean="0"/>
              <a:t>okumenti</a:t>
            </a:r>
            <a:r>
              <a:rPr lang="en-US" dirty="0" smtClean="0"/>
              <a:t> v </a:t>
            </a:r>
            <a:r>
              <a:rPr lang="en-US" dirty="0" err="1" smtClean="0"/>
              <a:t>sekvenčni</a:t>
            </a:r>
            <a:r>
              <a:rPr lang="en-US" dirty="0" smtClean="0"/>
              <a:t> </a:t>
            </a:r>
            <a:r>
              <a:rPr lang="en-US" dirty="0" err="1" smtClean="0"/>
              <a:t>datoteki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8763000" cy="4267200"/>
          </a:xfrm>
        </p:spPr>
        <p:txBody>
          <a:bodyPr/>
          <a:lstStyle/>
          <a:p>
            <a:r>
              <a:rPr lang="en-US" smtClean="0"/>
              <a:t>Pri iskanju je treba pregledati vse zapise.</a:t>
            </a:r>
          </a:p>
          <a:p>
            <a:r>
              <a:rPr lang="en-US" smtClean="0"/>
              <a:t>Čas, potreben za iskanje je linearno odvisen od števila in dolžine dokumentov.</a:t>
            </a:r>
          </a:p>
          <a:p>
            <a:r>
              <a:rPr lang="en-US" smtClean="0"/>
              <a:t>Če obstajajo pomožne strukture, se čas, potreben za iskanje, bistveno skrajša.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Zgodovina: d</a:t>
            </a:r>
            <a:r>
              <a:rPr lang="en-US" dirty="0" err="1" smtClean="0"/>
              <a:t>okumenti</a:t>
            </a:r>
            <a:r>
              <a:rPr lang="en-US" dirty="0" smtClean="0"/>
              <a:t> v </a:t>
            </a:r>
            <a:r>
              <a:rPr lang="en-US" dirty="0" err="1" smtClean="0"/>
              <a:t>sekvenčni</a:t>
            </a:r>
            <a:r>
              <a:rPr lang="en-US" dirty="0" smtClean="0"/>
              <a:t> </a:t>
            </a:r>
            <a:r>
              <a:rPr lang="en-US" dirty="0" err="1" smtClean="0"/>
              <a:t>datoteki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763000" cy="4343400"/>
          </a:xfrm>
        </p:spPr>
        <p:txBody>
          <a:bodyPr/>
          <a:lstStyle/>
          <a:p>
            <a:r>
              <a:rPr lang="en-US" smtClean="0"/>
              <a:t>Zbirke kot sekvenčne datoteke so najstarejša oblika tekstovnih zirk.</a:t>
            </a:r>
          </a:p>
          <a:p>
            <a:r>
              <a:rPr lang="en-US" smtClean="0"/>
              <a:t>Sekvenčna datoteka je edina možna arhitektura zbirke, če je ta nameščena na magnetnem traku.</a:t>
            </a:r>
          </a:p>
          <a:p>
            <a:r>
              <a:rPr lang="en-US" smtClean="0"/>
              <a:t>Danes jih ne uporabljamo več, razen za zelo majhne količine podatkov.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Zbirke z ločeno organiziranimi iskalnimi ključi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763000" cy="4343400"/>
          </a:xfrm>
        </p:spPr>
        <p:txBody>
          <a:bodyPr/>
          <a:lstStyle/>
          <a:p>
            <a:r>
              <a:rPr lang="en-US" smtClean="0"/>
              <a:t>Posebne strukture, v katerih so organizirani iskalni ključi, ima velika večina sodobnih arhitektur podatkovnih zbirk.</a:t>
            </a:r>
          </a:p>
          <a:p>
            <a:r>
              <a:rPr lang="en-US" smtClean="0"/>
              <a:t>Tako obstajata najmanj dve datoteki:</a:t>
            </a:r>
          </a:p>
          <a:p>
            <a:pPr lvl="1"/>
            <a:r>
              <a:rPr lang="en-US" smtClean="0"/>
              <a:t>datoteka z dokumenti,</a:t>
            </a:r>
          </a:p>
          <a:p>
            <a:pPr lvl="1"/>
            <a:r>
              <a:rPr lang="en-US" smtClean="0"/>
              <a:t>datoteka z iskalnimi ključi.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Zbirke z ločeno organiziranimi iskalnimi ključi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362200"/>
            <a:ext cx="8763000" cy="4038600"/>
          </a:xfrm>
        </p:spPr>
        <p:txBody>
          <a:bodyPr/>
          <a:lstStyle/>
          <a:p>
            <a:r>
              <a:rPr lang="en-US" smtClean="0"/>
              <a:t>Dokumenti so v svoji datoteki najpogosteje urejeni le po kronologiji vnosa.</a:t>
            </a:r>
          </a:p>
          <a:p>
            <a:r>
              <a:rPr lang="en-US" smtClean="0"/>
              <a:t>Različne arhitekture se ločijo predvsem po strukturah v datoteki(kah) z iskalnimi ključi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Zbirke z ločeno organiziranimi iskalnimi ključi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4800600"/>
          </a:xfrm>
        </p:spPr>
        <p:txBody>
          <a:bodyPr/>
          <a:lstStyle/>
          <a:p>
            <a:r>
              <a:rPr lang="en-US" smtClean="0"/>
              <a:t>Iskalni ključi so izolirani iz dokumentov in na nek način urejeni v samostojnih datotekah.</a:t>
            </a:r>
          </a:p>
          <a:p>
            <a:r>
              <a:rPr lang="en-US" smtClean="0"/>
              <a:t>Iskalni ključi:</a:t>
            </a:r>
          </a:p>
          <a:p>
            <a:pPr lvl="1"/>
            <a:r>
              <a:rPr lang="en-US" smtClean="0"/>
              <a:t>bibliografske zbirke: imena avtorjev, deskriptorji…</a:t>
            </a:r>
          </a:p>
          <a:p>
            <a:pPr lvl="1"/>
            <a:r>
              <a:rPr lang="en-US" smtClean="0"/>
              <a:t>zbirke polnih dokumentov: neblokirani </a:t>
            </a:r>
            <a:r>
              <a:rPr lang="sl-SI" smtClean="0"/>
              <a:t>besedni </a:t>
            </a:r>
            <a:r>
              <a:rPr lang="en-US" smtClean="0"/>
              <a:t>krni</a:t>
            </a:r>
          </a:p>
          <a:p>
            <a:r>
              <a:rPr lang="en-US" smtClean="0"/>
              <a:t>Iskanje poteka po datoteki z iskalnimi ključi, ki je</a:t>
            </a:r>
          </a:p>
          <a:p>
            <a:pPr lvl="1"/>
            <a:r>
              <a:rPr lang="en-US" smtClean="0"/>
              <a:t>običajno krajša od datoteke z dokumenti in</a:t>
            </a:r>
          </a:p>
          <a:p>
            <a:pPr lvl="1"/>
            <a:r>
              <a:rPr lang="en-US" smtClean="0"/>
              <a:t>urejena na način, ki omogoča hitro iskanje.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Zbirke z ločeno organiziranimi iskalnimi ključi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763000" cy="4572000"/>
          </a:xfrm>
        </p:spPr>
        <p:txBody>
          <a:bodyPr/>
          <a:lstStyle/>
          <a:p>
            <a:r>
              <a:rPr lang="en-US" smtClean="0"/>
              <a:t>Pri iskanju iskalni algoritmi</a:t>
            </a:r>
          </a:p>
          <a:p>
            <a:pPr lvl="1"/>
            <a:r>
              <a:rPr lang="en-US" smtClean="0"/>
              <a:t>pregledujejo datoteko z iskalnimi ključi,</a:t>
            </a:r>
          </a:p>
          <a:p>
            <a:pPr lvl="1"/>
            <a:r>
              <a:rPr lang="en-US" smtClean="0"/>
              <a:t>izberejo identifikacije dokumentov, ki ustrezajo iskalni zahtevi,</a:t>
            </a:r>
          </a:p>
          <a:p>
            <a:pPr lvl="1"/>
            <a:r>
              <a:rPr lang="en-US" smtClean="0"/>
              <a:t>v datoteki z dokumenti naberejo dokumente z znanimi idenifikacijami in jih ponudijo iskalcu.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Zbirke z ločeno organiziranimi iskalnimi ključi</a:t>
            </a: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</p:spPr>
        <p:txBody>
          <a:bodyPr/>
          <a:lstStyle/>
          <a:p>
            <a:r>
              <a:rPr lang="en-US" smtClean="0"/>
              <a:t>Za razumevanje arhitekture zbirke je najpomembnejše razumevanje struktur z iskalnimi ključi.</a:t>
            </a:r>
          </a:p>
          <a:p>
            <a:r>
              <a:rPr lang="en-US" smtClean="0"/>
              <a:t> Ogledali si bomo tri najpogostejše oblike struktur:</a:t>
            </a:r>
          </a:p>
          <a:p>
            <a:pPr lvl="1"/>
            <a:r>
              <a:rPr lang="en-US" smtClean="0"/>
              <a:t>invertirane datoteke,</a:t>
            </a:r>
          </a:p>
          <a:p>
            <a:pPr lvl="1"/>
            <a:r>
              <a:rPr lang="en-US" smtClean="0"/>
              <a:t>drevesa,</a:t>
            </a:r>
          </a:p>
          <a:p>
            <a:pPr lvl="1"/>
            <a:r>
              <a:rPr lang="en-US" smtClean="0"/>
              <a:t>signature.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Invertirana arhitektura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763000" cy="4953000"/>
          </a:xfrm>
        </p:spPr>
        <p:txBody>
          <a:bodyPr/>
          <a:lstStyle/>
          <a:p>
            <a:r>
              <a:rPr lang="en-US" smtClean="0"/>
              <a:t>Datoteka z iskalnimi ključi ima podobno vlogo, kot kazalo (indeks) v knjigi, zato jo imenujemo </a:t>
            </a:r>
            <a:r>
              <a:rPr lang="en-US" i="1" smtClean="0"/>
              <a:t>indeksna datoteka</a:t>
            </a:r>
            <a:r>
              <a:rPr lang="en-US" smtClean="0"/>
              <a:t>. </a:t>
            </a:r>
          </a:p>
          <a:p>
            <a:r>
              <a:rPr lang="en-US" smtClean="0"/>
              <a:t>Iskalni ključi v indeksni datoteki so urejeni po abecedi ali številskih vrednostih.</a:t>
            </a:r>
          </a:p>
          <a:p>
            <a:r>
              <a:rPr lang="en-US" smtClean="0"/>
              <a:t>Vsak iskalni ključ je opremljen z dodatnimi informacijami, med njim vsaj z </a:t>
            </a:r>
            <a:r>
              <a:rPr lang="en-US" u="sng" smtClean="0"/>
              <a:t>identifikacijo dokumenta, iz katerega izvira</a:t>
            </a:r>
            <a:r>
              <a:rPr lang="en-US" smtClean="0"/>
              <a:t>. 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Arhitekture zbirk - uvod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Tematika arhitektura tekstovne podatkovne zbirke govori o tem, kako so</a:t>
            </a:r>
          </a:p>
          <a:p>
            <a:pPr lvl="1"/>
            <a:r>
              <a:rPr lang="en-US" smtClean="0"/>
              <a:t>organizirani dokumenti v zbirki,</a:t>
            </a:r>
          </a:p>
          <a:p>
            <a:pPr lvl="1"/>
            <a:r>
              <a:rPr lang="en-US" smtClean="0"/>
              <a:t>kakšne so podatkovne strukture, ki sestavljajo dokumente,</a:t>
            </a:r>
          </a:p>
          <a:p>
            <a:pPr lvl="1"/>
            <a:r>
              <a:rPr lang="en-US" smtClean="0"/>
              <a:t>kako so urejeni načini dostopa do dokumentov…</a:t>
            </a:r>
          </a:p>
          <a:p>
            <a:endParaRPr lang="en-US" smtClean="0"/>
          </a:p>
          <a:p>
            <a:r>
              <a:rPr lang="en-US" smtClean="0"/>
              <a:t>S to tematiko je tesno povezana učinkovitost algoritmov, ki opravljajo operacije nad dokumenti.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Invertirana arhitektura</a:t>
            </a: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Poenostavljen primer invertirane arhitekture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  <p:pic>
        <p:nvPicPr>
          <p:cNvPr id="26628" name="Picture 4" descr="invert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822450"/>
            <a:ext cx="8001000" cy="42783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Invertirana arhitektura</a:t>
            </a: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</p:spPr>
        <p:txBody>
          <a:bodyPr/>
          <a:lstStyle/>
          <a:p>
            <a:r>
              <a:rPr lang="en-US" smtClean="0"/>
              <a:t>Vsak iskalni ključ se v indeksni datoteki pojavi samo enkrat.</a:t>
            </a:r>
          </a:p>
          <a:p>
            <a:r>
              <a:rPr lang="en-US" smtClean="0"/>
              <a:t>Če iskalni ključ izvira iz več dokumentov, morajo biti ključu dodane identifikacije (kazalci) vseh teh dokumentov. </a:t>
            </a:r>
          </a:p>
          <a:p>
            <a:r>
              <a:rPr lang="en-US" smtClean="0"/>
              <a:t>Vsebinski opis vsakega dokumenta je razpršen po vsej indeksni datoteki.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Invertirana arhitektura</a:t>
            </a: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590800"/>
            <a:ext cx="8763000" cy="3810000"/>
          </a:xfrm>
        </p:spPr>
        <p:txBody>
          <a:bodyPr/>
          <a:lstStyle/>
          <a:p>
            <a:r>
              <a:rPr lang="en-US" smtClean="0"/>
              <a:t>Iskanje po indeksni datoteki je zelo hitro.</a:t>
            </a:r>
          </a:p>
          <a:p>
            <a:r>
              <a:rPr lang="sl-SI" smtClean="0"/>
              <a:t>Najpogosteje se u</a:t>
            </a:r>
            <a:r>
              <a:rPr lang="en-US" smtClean="0"/>
              <a:t>porablja </a:t>
            </a:r>
            <a:r>
              <a:rPr lang="sl-SI" smtClean="0"/>
              <a:t>kakšna od različic</a:t>
            </a:r>
            <a:r>
              <a:rPr lang="en-US" smtClean="0"/>
              <a:t> algorit</a:t>
            </a:r>
            <a:r>
              <a:rPr lang="sl-SI" smtClean="0"/>
              <a:t>ma</a:t>
            </a:r>
            <a:r>
              <a:rPr lang="en-US" smtClean="0"/>
              <a:t> “</a:t>
            </a:r>
            <a:r>
              <a:rPr lang="en-US" i="1" smtClean="0"/>
              <a:t>z razpolavljanjem</a:t>
            </a:r>
            <a:r>
              <a:rPr lang="en-US" smtClean="0"/>
              <a:t>”. 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Invertirana arhitektura</a:t>
            </a: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763000" cy="4572000"/>
          </a:xfrm>
        </p:spPr>
        <p:txBody>
          <a:bodyPr/>
          <a:lstStyle/>
          <a:p>
            <a:r>
              <a:rPr lang="en-US" smtClean="0"/>
              <a:t>Rezultat iskanja z vsakim iskalnim ključem je množica identifikacij dokumentov, iz katerih izvira iskalni ključ.</a:t>
            </a:r>
          </a:p>
          <a:p>
            <a:r>
              <a:rPr lang="en-US" smtClean="0"/>
              <a:t>Operacije z logičnimi operatorji so zelo enostavne:</a:t>
            </a:r>
          </a:p>
          <a:p>
            <a:pPr lvl="1"/>
            <a:r>
              <a:rPr lang="en-US" smtClean="0"/>
              <a:t>če sta bila iskalna ključa povezana z operatorjem IN, je rezultat iskanja presek njunih množic identifikacij dokumentov...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Invertirana arhitektura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763000" cy="4724400"/>
          </a:xfrm>
        </p:spPr>
        <p:txBody>
          <a:bodyPr/>
          <a:lstStyle/>
          <a:p>
            <a:r>
              <a:rPr lang="en-US" smtClean="0"/>
              <a:t>Invertirana arhitektura zelo primerna tudi za implementacijo iskanja z rangiranjem zadetkov.</a:t>
            </a:r>
          </a:p>
          <a:p>
            <a:r>
              <a:rPr lang="en-US" smtClean="0"/>
              <a:t>Povedne moči iskalnih ključev, ki so osnova rangiranju, so bile lahko izračunane pri oblikovanju zbirke in dodane ključem v indeksni datoteki.</a:t>
            </a:r>
          </a:p>
          <a:p>
            <a:r>
              <a:rPr lang="en-US" smtClean="0"/>
              <a:t>Tak način je primeren za statične zbirke.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Invertirana arhitektura</a:t>
            </a: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5105400"/>
          </a:xfrm>
        </p:spPr>
        <p:txBody>
          <a:bodyPr/>
          <a:lstStyle/>
          <a:p>
            <a:r>
              <a:rPr lang="en-US" smtClean="0"/>
              <a:t>V dinamičnih zbirkah je potrebno sprotno računanje povednih moči med iskanjem. </a:t>
            </a:r>
          </a:p>
          <a:p>
            <a:r>
              <a:rPr lang="en-US" smtClean="0"/>
              <a:t>V dinamičnih zbirkah se frekvence iskalnih ključev pogosto spreminjajo.</a:t>
            </a:r>
          </a:p>
          <a:p>
            <a:r>
              <a:rPr lang="en-US" smtClean="0"/>
              <a:t>Kazalcem na dokumente so dodani podatki o frekvenci izraza v dokumentu, </a:t>
            </a:r>
            <a:endParaRPr lang="sl-SI" smtClean="0"/>
          </a:p>
          <a:p>
            <a:r>
              <a:rPr lang="sl-SI" smtClean="0"/>
              <a:t>število kazalcev na dokumente pa neposredno pomeni število dokumentov s to besedo v zbirki (potrebno za računanje IDF).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Invertirana arhitektura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Izdelava indeksne datoteke.</a:t>
            </a:r>
          </a:p>
          <a:p>
            <a:r>
              <a:rPr lang="en-US" smtClean="0"/>
              <a:t>Primer: uvrstitev dveh dokumentov.</a:t>
            </a:r>
          </a:p>
          <a:p>
            <a:endParaRPr lang="en-US" smtClean="0"/>
          </a:p>
          <a:p>
            <a:r>
              <a:rPr lang="en-US" smtClean="0"/>
              <a:t>Dokument 6: </a:t>
            </a:r>
            <a:br>
              <a:rPr lang="en-US" smtClean="0"/>
            </a:br>
            <a:r>
              <a:rPr lang="en-US" b="1" smtClean="0">
                <a:latin typeface="Courier New" pitchFamily="49" charset="0"/>
                <a:cs typeface="Courier New" pitchFamily="49" charset="0"/>
              </a:rPr>
              <a:t>Fizična struktura in logična struktura zbirk podatkov</a:t>
            </a:r>
            <a:r>
              <a:rPr lang="en-US" smtClean="0"/>
              <a:t>. </a:t>
            </a:r>
          </a:p>
          <a:p>
            <a:r>
              <a:rPr lang="en-US" smtClean="0"/>
              <a:t>Dokument 9: </a:t>
            </a:r>
            <a:br>
              <a:rPr lang="en-US" smtClean="0"/>
            </a:br>
            <a:r>
              <a:rPr lang="en-US" b="1" smtClean="0">
                <a:latin typeface="Courier New" pitchFamily="49" charset="0"/>
                <a:cs typeface="Courier New" pitchFamily="49" charset="0"/>
              </a:rPr>
              <a:t>Podatkovni modeli v IR sistemih.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  <p:pic>
        <p:nvPicPr>
          <p:cNvPr id="32774" name="Picture 6" descr="inver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3539"/>
            <a:ext cx="8153400" cy="66093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Drevesa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4800600"/>
          </a:xfrm>
        </p:spPr>
        <p:txBody>
          <a:bodyPr/>
          <a:lstStyle/>
          <a:p>
            <a:r>
              <a:rPr lang="en-US" smtClean="0"/>
              <a:t>Drevesne strukture se pogosto uporabljajo za shranjevanje in procesiranje različnih podatkov.</a:t>
            </a:r>
          </a:p>
          <a:p>
            <a:r>
              <a:rPr lang="en-US" smtClean="0"/>
              <a:t>Obstaja veliko zelo dognanih izpeljank. </a:t>
            </a:r>
          </a:p>
          <a:p>
            <a:r>
              <a:rPr lang="en-US" smtClean="0"/>
              <a:t>Drevesa so uporabna je tudi za shranjevanje iskalnih ključev v tekstovnih zbirkah.</a:t>
            </a:r>
          </a:p>
          <a:p>
            <a:r>
              <a:rPr lang="en-US" smtClean="0"/>
              <a:t>Med indeksno datoteko in drevesno strukturo je veliko podobnosti.</a:t>
            </a:r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Drevesa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43400" y="2438400"/>
            <a:ext cx="4648200" cy="3962400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Elementi drevesa so listi </a:t>
            </a:r>
            <a:r>
              <a:rPr lang="sl-SI" smtClean="0"/>
              <a:t>(vozli) </a:t>
            </a:r>
            <a:r>
              <a:rPr lang="en-US" smtClean="0"/>
              <a:t>in </a:t>
            </a:r>
            <a:r>
              <a:rPr lang="sl-SI" smtClean="0"/>
              <a:t>veje.</a:t>
            </a:r>
          </a:p>
          <a:p>
            <a:r>
              <a:rPr lang="sl-SI" smtClean="0"/>
              <a:t>Listi nosijo podatke, veje jih povezujejo.</a:t>
            </a:r>
            <a:endParaRPr lang="en-US" smtClean="0"/>
          </a:p>
          <a:p>
            <a:r>
              <a:rPr lang="en-US" smtClean="0"/>
              <a:t>Poznamo notranje in zunanje (terminalne) </a:t>
            </a:r>
            <a:r>
              <a:rPr lang="sl-SI" smtClean="0"/>
              <a:t>liste</a:t>
            </a:r>
            <a:r>
              <a:rPr lang="en-US" smtClean="0"/>
              <a:t>. </a:t>
            </a:r>
          </a:p>
          <a:p>
            <a:r>
              <a:rPr lang="en-US" smtClean="0"/>
              <a:t>Terminalni </a:t>
            </a:r>
            <a:r>
              <a:rPr lang="sl-SI" smtClean="0"/>
              <a:t>listi</a:t>
            </a:r>
            <a:r>
              <a:rPr lang="en-US" smtClean="0"/>
              <a:t> so lahko prazni - slepe veje.</a:t>
            </a:r>
            <a:endParaRPr lang="en-US"/>
          </a:p>
        </p:txBody>
      </p:sp>
      <p:sp>
        <p:nvSpPr>
          <p:cNvPr id="3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200400" y="1066800"/>
            <a:ext cx="2438400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66"/>
                </a:solidFill>
                <a:latin typeface="+mn-lt"/>
              </a:rPr>
              <a:t>izhodiščni vozel (koren)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2743200" y="1752600"/>
            <a:ext cx="990600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66"/>
                </a:solidFill>
                <a:latin typeface="+mn-lt"/>
              </a:rPr>
              <a:t> vozel 2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4038600" y="1752600"/>
            <a:ext cx="990600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66"/>
                </a:solidFill>
                <a:latin typeface="+mn-lt"/>
              </a:rPr>
              <a:t> vozel 3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1447800" y="1752600"/>
            <a:ext cx="990600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66"/>
                </a:solidFill>
                <a:latin typeface="+mn-lt"/>
              </a:rPr>
              <a:t> vozel 1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5334000" y="1752600"/>
            <a:ext cx="990600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66"/>
                </a:solidFill>
                <a:latin typeface="+mn-lt"/>
              </a:rPr>
              <a:t> vozel 4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6553200" y="1752600"/>
            <a:ext cx="990600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66"/>
                </a:solidFill>
                <a:latin typeface="+mn-lt"/>
              </a:rPr>
              <a:t> vozel 5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762000" y="2438400"/>
            <a:ext cx="990600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66"/>
                </a:solidFill>
                <a:latin typeface="+mn-lt"/>
              </a:rPr>
              <a:t> vozel 6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2057400" y="2438400"/>
            <a:ext cx="990600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66"/>
                </a:solidFill>
                <a:latin typeface="+mn-lt"/>
              </a:rPr>
              <a:t> vozel 7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152400" y="3124200"/>
            <a:ext cx="990600" cy="376238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66"/>
                </a:solidFill>
                <a:latin typeface="+mn-lt"/>
              </a:rPr>
              <a:t> vozel 8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1524000" y="3124200"/>
            <a:ext cx="990600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66"/>
                </a:solidFill>
                <a:latin typeface="+mn-lt"/>
              </a:rPr>
              <a:t> vozel 9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 flipV="1">
            <a:off x="1905000" y="1447800"/>
            <a:ext cx="1600200" cy="3048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 flipV="1">
            <a:off x="3276600" y="1447800"/>
            <a:ext cx="533400" cy="3048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60" name="Line 20"/>
          <p:cNvSpPr>
            <a:spLocks noChangeShapeType="1"/>
          </p:cNvSpPr>
          <p:nvPr/>
        </p:nvSpPr>
        <p:spPr bwMode="auto">
          <a:xfrm flipV="1">
            <a:off x="4495800" y="1447800"/>
            <a:ext cx="0" cy="3048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61" name="Line 21"/>
          <p:cNvSpPr>
            <a:spLocks noChangeShapeType="1"/>
          </p:cNvSpPr>
          <p:nvPr/>
        </p:nvSpPr>
        <p:spPr bwMode="auto">
          <a:xfrm flipH="1" flipV="1">
            <a:off x="4953000" y="1447800"/>
            <a:ext cx="914400" cy="3048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62" name="Line 22"/>
          <p:cNvSpPr>
            <a:spLocks noChangeShapeType="1"/>
          </p:cNvSpPr>
          <p:nvPr/>
        </p:nvSpPr>
        <p:spPr bwMode="auto">
          <a:xfrm flipH="1" flipV="1">
            <a:off x="5486400" y="1447800"/>
            <a:ext cx="1524000" cy="3048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63" name="Line 23"/>
          <p:cNvSpPr>
            <a:spLocks noChangeShapeType="1"/>
          </p:cNvSpPr>
          <p:nvPr/>
        </p:nvSpPr>
        <p:spPr bwMode="auto">
          <a:xfrm flipV="1">
            <a:off x="1295400" y="2133600"/>
            <a:ext cx="609600" cy="3048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64" name="Line 24"/>
          <p:cNvSpPr>
            <a:spLocks noChangeShapeType="1"/>
          </p:cNvSpPr>
          <p:nvPr/>
        </p:nvSpPr>
        <p:spPr bwMode="auto">
          <a:xfrm>
            <a:off x="2057400" y="2133600"/>
            <a:ext cx="457200" cy="3048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65" name="Line 25"/>
          <p:cNvSpPr>
            <a:spLocks noChangeShapeType="1"/>
          </p:cNvSpPr>
          <p:nvPr/>
        </p:nvSpPr>
        <p:spPr bwMode="auto">
          <a:xfrm flipV="1">
            <a:off x="609600" y="2819400"/>
            <a:ext cx="533400" cy="3048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66" name="Line 26"/>
          <p:cNvSpPr>
            <a:spLocks noChangeShapeType="1"/>
          </p:cNvSpPr>
          <p:nvPr/>
        </p:nvSpPr>
        <p:spPr bwMode="auto">
          <a:xfrm flipH="1" flipV="1">
            <a:off x="1371600" y="2819400"/>
            <a:ext cx="685800" cy="3048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67" name="Line 27"/>
          <p:cNvSpPr>
            <a:spLocks noChangeShapeType="1"/>
          </p:cNvSpPr>
          <p:nvPr/>
        </p:nvSpPr>
        <p:spPr bwMode="auto">
          <a:xfrm>
            <a:off x="152400" y="3962400"/>
            <a:ext cx="457200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35868" name="Line 28"/>
          <p:cNvSpPr>
            <a:spLocks noChangeShapeType="1"/>
          </p:cNvSpPr>
          <p:nvPr/>
        </p:nvSpPr>
        <p:spPr bwMode="auto">
          <a:xfrm>
            <a:off x="228600" y="4038600"/>
            <a:ext cx="3048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69" name="Line 29"/>
          <p:cNvSpPr>
            <a:spLocks noChangeShapeType="1"/>
          </p:cNvSpPr>
          <p:nvPr/>
        </p:nvSpPr>
        <p:spPr bwMode="auto">
          <a:xfrm>
            <a:off x="304800" y="4114800"/>
            <a:ext cx="1524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72" name="Line 32"/>
          <p:cNvSpPr>
            <a:spLocks noChangeShapeType="1"/>
          </p:cNvSpPr>
          <p:nvPr/>
        </p:nvSpPr>
        <p:spPr bwMode="auto">
          <a:xfrm>
            <a:off x="762000" y="3962400"/>
            <a:ext cx="4572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73" name="Line 33"/>
          <p:cNvSpPr>
            <a:spLocks noChangeShapeType="1"/>
          </p:cNvSpPr>
          <p:nvPr/>
        </p:nvSpPr>
        <p:spPr bwMode="auto">
          <a:xfrm>
            <a:off x="838200" y="4038600"/>
            <a:ext cx="3048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74" name="Line 34"/>
          <p:cNvSpPr>
            <a:spLocks noChangeShapeType="1"/>
          </p:cNvSpPr>
          <p:nvPr/>
        </p:nvSpPr>
        <p:spPr bwMode="auto">
          <a:xfrm>
            <a:off x="914400" y="4114800"/>
            <a:ext cx="1524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75" name="Line 35"/>
          <p:cNvSpPr>
            <a:spLocks noChangeShapeType="1"/>
          </p:cNvSpPr>
          <p:nvPr/>
        </p:nvSpPr>
        <p:spPr bwMode="auto">
          <a:xfrm flipV="1">
            <a:off x="381000" y="3505200"/>
            <a:ext cx="228600" cy="4572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76" name="Line 36"/>
          <p:cNvSpPr>
            <a:spLocks noChangeShapeType="1"/>
          </p:cNvSpPr>
          <p:nvPr/>
        </p:nvSpPr>
        <p:spPr bwMode="auto">
          <a:xfrm flipH="1" flipV="1">
            <a:off x="762000" y="3505200"/>
            <a:ext cx="228600" cy="4572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77" name="Text Box 37"/>
          <p:cNvSpPr txBox="1">
            <a:spLocks noChangeArrowheads="1"/>
          </p:cNvSpPr>
          <p:nvPr/>
        </p:nvSpPr>
        <p:spPr bwMode="auto">
          <a:xfrm>
            <a:off x="152400" y="46482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5288" indent="-395288">
              <a:spcBef>
                <a:spcPct val="50000"/>
              </a:spcBef>
              <a:buClr>
                <a:srgbClr val="FFFF00"/>
              </a:buClr>
              <a:buSzPct val="75000"/>
              <a:buFont typeface="Monotype Sorts" pitchFamily="2" charset="2"/>
              <a:buChar char="]"/>
            </a:pPr>
            <a:endParaRPr lang="en-US" sz="2800">
              <a:solidFill>
                <a:schemeClr val="bg1"/>
              </a:solidFill>
            </a:endParaRPr>
          </a:p>
          <a:p>
            <a:pPr marL="395288" indent="-395288">
              <a:spcBef>
                <a:spcPct val="50000"/>
              </a:spcBef>
              <a:buClr>
                <a:srgbClr val="FFFF00"/>
              </a:buClr>
              <a:buSzPct val="75000"/>
              <a:buFont typeface="Monotype Sorts" pitchFamily="2" charset="2"/>
              <a:buChar char="]"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Arhitekture zbirk - uvod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Pri načrtovanju informacijskega sistema je odločitev </a:t>
            </a:r>
            <a:r>
              <a:rPr lang="sl-SI" smtClean="0"/>
              <a:t>o </a:t>
            </a:r>
            <a:r>
              <a:rPr lang="en-US" smtClean="0"/>
              <a:t>arhitekturi zbirk </a:t>
            </a:r>
            <a:r>
              <a:rPr lang="sl-SI" smtClean="0"/>
              <a:t>ena od pomembnih </a:t>
            </a:r>
            <a:r>
              <a:rPr lang="en-US" smtClean="0"/>
              <a:t>odločitev, ki </a:t>
            </a:r>
            <a:r>
              <a:rPr lang="sl-SI" smtClean="0"/>
              <a:t>v dobršni meri </a:t>
            </a:r>
            <a:r>
              <a:rPr lang="en-US" smtClean="0"/>
              <a:t>usmerja nadaljnj</a:t>
            </a:r>
            <a:r>
              <a:rPr lang="sl-SI" smtClean="0"/>
              <a:t>e</a:t>
            </a:r>
            <a:r>
              <a:rPr lang="en-US" smtClean="0"/>
              <a:t> postopke.</a:t>
            </a:r>
          </a:p>
          <a:p>
            <a:r>
              <a:rPr lang="en-US" smtClean="0"/>
              <a:t>Kreator informacijskega sistema se odloča na osnovi </a:t>
            </a:r>
          </a:p>
          <a:p>
            <a:pPr lvl="1"/>
            <a:r>
              <a:rPr lang="en-US" smtClean="0"/>
              <a:t>lastnosti podatkov, ki bodo shranjeni v zbirkah,</a:t>
            </a:r>
          </a:p>
          <a:p>
            <a:pPr lvl="1"/>
            <a:r>
              <a:rPr lang="en-US" smtClean="0"/>
              <a:t>načrtovani</a:t>
            </a:r>
            <a:r>
              <a:rPr lang="sl-SI" smtClean="0"/>
              <a:t>h</a:t>
            </a:r>
            <a:r>
              <a:rPr lang="en-US" smtClean="0"/>
              <a:t> način</a:t>
            </a:r>
            <a:r>
              <a:rPr lang="sl-SI" smtClean="0"/>
              <a:t>ov</a:t>
            </a:r>
            <a:r>
              <a:rPr lang="en-US" smtClean="0"/>
              <a:t> njihove uporabe, </a:t>
            </a:r>
          </a:p>
          <a:p>
            <a:pPr lvl="1"/>
            <a:r>
              <a:rPr lang="en-US" smtClean="0"/>
              <a:t>značilnosti uporabnikov sistema,</a:t>
            </a:r>
          </a:p>
          <a:p>
            <a:pPr lvl="1"/>
            <a:r>
              <a:rPr lang="en-US" smtClean="0"/>
              <a:t>stopnj</a:t>
            </a:r>
            <a:r>
              <a:rPr lang="sl-SI" smtClean="0"/>
              <a:t>e</a:t>
            </a:r>
            <a:r>
              <a:rPr lang="en-US" smtClean="0"/>
              <a:t> povezanosti sistema z okolico</a:t>
            </a:r>
            <a:r>
              <a:rPr lang="en-US" smtClean="0"/>
              <a:t>…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Drevesa</a:t>
            </a:r>
            <a:endParaRPr lang="en-US"/>
          </a:p>
        </p:txBody>
      </p:sp>
      <p:sp>
        <p:nvSpPr>
          <p:cNvPr id="3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200400" y="1066800"/>
            <a:ext cx="2438400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66"/>
                </a:solidFill>
                <a:latin typeface="+mn-lt"/>
              </a:rPr>
              <a:t>izhodiščni vozel (koren)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2743200" y="1752600"/>
            <a:ext cx="990600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66"/>
                </a:solidFill>
                <a:latin typeface="+mn-lt"/>
              </a:rPr>
              <a:t> vozel 2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4038600" y="1752600"/>
            <a:ext cx="990600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66"/>
                </a:solidFill>
                <a:latin typeface="+mn-lt"/>
              </a:rPr>
              <a:t> vozel 3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1447800" y="1752600"/>
            <a:ext cx="990600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66"/>
                </a:solidFill>
                <a:latin typeface="+mn-lt"/>
              </a:rPr>
              <a:t> vozel 1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5334000" y="1752600"/>
            <a:ext cx="990600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66"/>
                </a:solidFill>
                <a:latin typeface="+mn-lt"/>
              </a:rPr>
              <a:t> vozel 4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6553200" y="1752600"/>
            <a:ext cx="990600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66"/>
                </a:solidFill>
                <a:latin typeface="+mn-lt"/>
              </a:rPr>
              <a:t> vozel 5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762000" y="2438400"/>
            <a:ext cx="990600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66"/>
                </a:solidFill>
                <a:latin typeface="+mn-lt"/>
              </a:rPr>
              <a:t> vozel 6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2057400" y="2438400"/>
            <a:ext cx="990600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66"/>
                </a:solidFill>
                <a:latin typeface="+mn-lt"/>
              </a:rPr>
              <a:t> vozel 7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152400" y="3124200"/>
            <a:ext cx="990600" cy="376238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66"/>
                </a:solidFill>
                <a:latin typeface="+mn-lt"/>
              </a:rPr>
              <a:t> vozel 8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1524000" y="3124200"/>
            <a:ext cx="990600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66"/>
                </a:solidFill>
                <a:latin typeface="+mn-lt"/>
              </a:rPr>
              <a:t> vozel 9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 flipV="1">
            <a:off x="1905000" y="1447800"/>
            <a:ext cx="1600200" cy="3048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 flipV="1">
            <a:off x="3276600" y="1447800"/>
            <a:ext cx="533400" cy="3048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60" name="Line 20"/>
          <p:cNvSpPr>
            <a:spLocks noChangeShapeType="1"/>
          </p:cNvSpPr>
          <p:nvPr/>
        </p:nvSpPr>
        <p:spPr bwMode="auto">
          <a:xfrm flipV="1">
            <a:off x="4495800" y="1447800"/>
            <a:ext cx="0" cy="3048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61" name="Line 21"/>
          <p:cNvSpPr>
            <a:spLocks noChangeShapeType="1"/>
          </p:cNvSpPr>
          <p:nvPr/>
        </p:nvSpPr>
        <p:spPr bwMode="auto">
          <a:xfrm flipH="1" flipV="1">
            <a:off x="4953000" y="1447800"/>
            <a:ext cx="914400" cy="3048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62" name="Line 22"/>
          <p:cNvSpPr>
            <a:spLocks noChangeShapeType="1"/>
          </p:cNvSpPr>
          <p:nvPr/>
        </p:nvSpPr>
        <p:spPr bwMode="auto">
          <a:xfrm flipH="1" flipV="1">
            <a:off x="5486400" y="1447800"/>
            <a:ext cx="1524000" cy="3048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63" name="Line 23"/>
          <p:cNvSpPr>
            <a:spLocks noChangeShapeType="1"/>
          </p:cNvSpPr>
          <p:nvPr/>
        </p:nvSpPr>
        <p:spPr bwMode="auto">
          <a:xfrm flipV="1">
            <a:off x="1295400" y="2133600"/>
            <a:ext cx="609600" cy="3048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64" name="Line 24"/>
          <p:cNvSpPr>
            <a:spLocks noChangeShapeType="1"/>
          </p:cNvSpPr>
          <p:nvPr/>
        </p:nvSpPr>
        <p:spPr bwMode="auto">
          <a:xfrm>
            <a:off x="2057400" y="2133600"/>
            <a:ext cx="457200" cy="3048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65" name="Line 25"/>
          <p:cNvSpPr>
            <a:spLocks noChangeShapeType="1"/>
          </p:cNvSpPr>
          <p:nvPr/>
        </p:nvSpPr>
        <p:spPr bwMode="auto">
          <a:xfrm flipV="1">
            <a:off x="609600" y="2819400"/>
            <a:ext cx="533400" cy="3048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66" name="Line 26"/>
          <p:cNvSpPr>
            <a:spLocks noChangeShapeType="1"/>
          </p:cNvSpPr>
          <p:nvPr/>
        </p:nvSpPr>
        <p:spPr bwMode="auto">
          <a:xfrm flipH="1" flipV="1">
            <a:off x="1371600" y="2819400"/>
            <a:ext cx="685800" cy="3048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67" name="Line 27"/>
          <p:cNvSpPr>
            <a:spLocks noChangeShapeType="1"/>
          </p:cNvSpPr>
          <p:nvPr/>
        </p:nvSpPr>
        <p:spPr bwMode="auto">
          <a:xfrm>
            <a:off x="152400" y="3962400"/>
            <a:ext cx="457200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35868" name="Line 28"/>
          <p:cNvSpPr>
            <a:spLocks noChangeShapeType="1"/>
          </p:cNvSpPr>
          <p:nvPr/>
        </p:nvSpPr>
        <p:spPr bwMode="auto">
          <a:xfrm>
            <a:off x="228600" y="4038600"/>
            <a:ext cx="3048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69" name="Line 29"/>
          <p:cNvSpPr>
            <a:spLocks noChangeShapeType="1"/>
          </p:cNvSpPr>
          <p:nvPr/>
        </p:nvSpPr>
        <p:spPr bwMode="auto">
          <a:xfrm>
            <a:off x="304800" y="4114800"/>
            <a:ext cx="1524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72" name="Line 32"/>
          <p:cNvSpPr>
            <a:spLocks noChangeShapeType="1"/>
          </p:cNvSpPr>
          <p:nvPr/>
        </p:nvSpPr>
        <p:spPr bwMode="auto">
          <a:xfrm>
            <a:off x="762000" y="3962400"/>
            <a:ext cx="4572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73" name="Line 33"/>
          <p:cNvSpPr>
            <a:spLocks noChangeShapeType="1"/>
          </p:cNvSpPr>
          <p:nvPr/>
        </p:nvSpPr>
        <p:spPr bwMode="auto">
          <a:xfrm>
            <a:off x="838200" y="4038600"/>
            <a:ext cx="3048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74" name="Line 34"/>
          <p:cNvSpPr>
            <a:spLocks noChangeShapeType="1"/>
          </p:cNvSpPr>
          <p:nvPr/>
        </p:nvSpPr>
        <p:spPr bwMode="auto">
          <a:xfrm>
            <a:off x="914400" y="4114800"/>
            <a:ext cx="1524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75" name="Line 35"/>
          <p:cNvSpPr>
            <a:spLocks noChangeShapeType="1"/>
          </p:cNvSpPr>
          <p:nvPr/>
        </p:nvSpPr>
        <p:spPr bwMode="auto">
          <a:xfrm flipV="1">
            <a:off x="381000" y="3505200"/>
            <a:ext cx="228600" cy="4572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76" name="Line 36"/>
          <p:cNvSpPr>
            <a:spLocks noChangeShapeType="1"/>
          </p:cNvSpPr>
          <p:nvPr/>
        </p:nvSpPr>
        <p:spPr bwMode="auto">
          <a:xfrm flipH="1" flipV="1">
            <a:off x="762000" y="3505200"/>
            <a:ext cx="228600" cy="4572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77" name="Text Box 37"/>
          <p:cNvSpPr txBox="1">
            <a:spLocks noChangeArrowheads="1"/>
          </p:cNvSpPr>
          <p:nvPr/>
        </p:nvSpPr>
        <p:spPr bwMode="auto">
          <a:xfrm>
            <a:off x="152400" y="46482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5288" indent="-395288">
              <a:spcBef>
                <a:spcPct val="50000"/>
              </a:spcBef>
              <a:buClr>
                <a:srgbClr val="FFFF00"/>
              </a:buClr>
              <a:buSzPct val="75000"/>
              <a:buFont typeface="Monotype Sorts" pitchFamily="2" charset="2"/>
              <a:buChar char="]"/>
            </a:pPr>
            <a:endParaRPr lang="en-US" sz="2800">
              <a:solidFill>
                <a:schemeClr val="bg1"/>
              </a:solidFill>
            </a:endParaRPr>
          </a:p>
          <a:p>
            <a:pPr marL="395288" indent="-395288">
              <a:spcBef>
                <a:spcPct val="50000"/>
              </a:spcBef>
              <a:buClr>
                <a:srgbClr val="FFFF00"/>
              </a:buClr>
              <a:buSzPct val="75000"/>
              <a:buFont typeface="Monotype Sorts" pitchFamily="2" charset="2"/>
              <a:buChar char="]"/>
            </a:pP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idx="1"/>
          </p:nvPr>
        </p:nvSpPr>
        <p:spPr>
          <a:xfrm>
            <a:off x="3733800" y="2362200"/>
            <a:ext cx="5257800" cy="4038600"/>
          </a:xfrm>
        </p:spPr>
        <p:txBody>
          <a:bodyPr>
            <a:normAutofit fontScale="92500"/>
          </a:bodyPr>
          <a:lstStyle/>
          <a:p>
            <a:r>
              <a:rPr lang="en-US" smtClean="0"/>
              <a:t>Pomembna značilnost drevesne strukture je hierarhična povezanost in od tega odvisna višina drevesa.</a:t>
            </a:r>
          </a:p>
          <a:p>
            <a:r>
              <a:rPr lang="en-US" smtClean="0"/>
              <a:t>Različice drevesnih struktur izvirajo iz števila povezav, ki lahko povezujejo </a:t>
            </a:r>
            <a:r>
              <a:rPr lang="sl-SI" smtClean="0"/>
              <a:t>list</a:t>
            </a:r>
            <a:r>
              <a:rPr lang="en-US" smtClean="0"/>
              <a:t> </a:t>
            </a:r>
            <a:r>
              <a:rPr lang="sl-SI" smtClean="0"/>
              <a:t>s</a:t>
            </a:r>
            <a:r>
              <a:rPr lang="en-US" smtClean="0"/>
              <a:t> podrejenimi </a:t>
            </a:r>
            <a:r>
              <a:rPr lang="sl-SI" smtClean="0"/>
              <a:t>listi</a:t>
            </a:r>
            <a:r>
              <a:rPr lang="en-US" smtClean="0"/>
              <a:t>.</a:t>
            </a:r>
          </a:p>
          <a:p>
            <a:endParaRPr lang="sl-SI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Drevesa</a:t>
            </a:r>
            <a:endParaRPr lang="en-US"/>
          </a:p>
        </p:txBody>
      </p:sp>
      <p:sp>
        <p:nvSpPr>
          <p:cNvPr id="3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200400" y="1066800"/>
            <a:ext cx="2438400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66"/>
                </a:solidFill>
                <a:latin typeface="+mn-lt"/>
              </a:rPr>
              <a:t>izhodiščni vozel (koren)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2743200" y="1752600"/>
            <a:ext cx="990600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66"/>
                </a:solidFill>
                <a:latin typeface="+mn-lt"/>
              </a:rPr>
              <a:t> vozel 2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4038600" y="1752600"/>
            <a:ext cx="990600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66"/>
                </a:solidFill>
                <a:latin typeface="+mn-lt"/>
              </a:rPr>
              <a:t> vozel 3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1447800" y="1752600"/>
            <a:ext cx="990600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66"/>
                </a:solidFill>
                <a:latin typeface="+mn-lt"/>
              </a:rPr>
              <a:t> vozel 1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5334000" y="1752600"/>
            <a:ext cx="990600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66"/>
                </a:solidFill>
                <a:latin typeface="+mn-lt"/>
              </a:rPr>
              <a:t> vozel 4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6553200" y="1752600"/>
            <a:ext cx="990600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66"/>
                </a:solidFill>
                <a:latin typeface="+mn-lt"/>
              </a:rPr>
              <a:t> vozel 5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762000" y="2438400"/>
            <a:ext cx="990600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66"/>
                </a:solidFill>
                <a:latin typeface="+mn-lt"/>
              </a:rPr>
              <a:t> vozel 6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2057400" y="2438400"/>
            <a:ext cx="990600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66"/>
                </a:solidFill>
                <a:latin typeface="+mn-lt"/>
              </a:rPr>
              <a:t> vozel 7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152400" y="3124200"/>
            <a:ext cx="990600" cy="376238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66"/>
                </a:solidFill>
                <a:latin typeface="+mn-lt"/>
              </a:rPr>
              <a:t> vozel 8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1524000" y="3124200"/>
            <a:ext cx="990600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0066"/>
                </a:solidFill>
                <a:latin typeface="+mn-lt"/>
              </a:rPr>
              <a:t> vozel 9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 flipV="1">
            <a:off x="1905000" y="1447800"/>
            <a:ext cx="1600200" cy="3048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 flipV="1">
            <a:off x="3276600" y="1447800"/>
            <a:ext cx="533400" cy="3048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60" name="Line 20"/>
          <p:cNvSpPr>
            <a:spLocks noChangeShapeType="1"/>
          </p:cNvSpPr>
          <p:nvPr/>
        </p:nvSpPr>
        <p:spPr bwMode="auto">
          <a:xfrm flipV="1">
            <a:off x="4495800" y="1447800"/>
            <a:ext cx="0" cy="3048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61" name="Line 21"/>
          <p:cNvSpPr>
            <a:spLocks noChangeShapeType="1"/>
          </p:cNvSpPr>
          <p:nvPr/>
        </p:nvSpPr>
        <p:spPr bwMode="auto">
          <a:xfrm flipH="1" flipV="1">
            <a:off x="4953000" y="1447800"/>
            <a:ext cx="914400" cy="3048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62" name="Line 22"/>
          <p:cNvSpPr>
            <a:spLocks noChangeShapeType="1"/>
          </p:cNvSpPr>
          <p:nvPr/>
        </p:nvSpPr>
        <p:spPr bwMode="auto">
          <a:xfrm flipH="1" flipV="1">
            <a:off x="5486400" y="1447800"/>
            <a:ext cx="1524000" cy="3048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63" name="Line 23"/>
          <p:cNvSpPr>
            <a:spLocks noChangeShapeType="1"/>
          </p:cNvSpPr>
          <p:nvPr/>
        </p:nvSpPr>
        <p:spPr bwMode="auto">
          <a:xfrm flipV="1">
            <a:off x="1295400" y="2133600"/>
            <a:ext cx="609600" cy="3048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64" name="Line 24"/>
          <p:cNvSpPr>
            <a:spLocks noChangeShapeType="1"/>
          </p:cNvSpPr>
          <p:nvPr/>
        </p:nvSpPr>
        <p:spPr bwMode="auto">
          <a:xfrm>
            <a:off x="2057400" y="2133600"/>
            <a:ext cx="457200" cy="3048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65" name="Line 25"/>
          <p:cNvSpPr>
            <a:spLocks noChangeShapeType="1"/>
          </p:cNvSpPr>
          <p:nvPr/>
        </p:nvSpPr>
        <p:spPr bwMode="auto">
          <a:xfrm flipV="1">
            <a:off x="609600" y="2819400"/>
            <a:ext cx="533400" cy="3048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66" name="Line 26"/>
          <p:cNvSpPr>
            <a:spLocks noChangeShapeType="1"/>
          </p:cNvSpPr>
          <p:nvPr/>
        </p:nvSpPr>
        <p:spPr bwMode="auto">
          <a:xfrm flipH="1" flipV="1">
            <a:off x="1371600" y="2819400"/>
            <a:ext cx="685800" cy="3048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67" name="Line 27"/>
          <p:cNvSpPr>
            <a:spLocks noChangeShapeType="1"/>
          </p:cNvSpPr>
          <p:nvPr/>
        </p:nvSpPr>
        <p:spPr bwMode="auto">
          <a:xfrm>
            <a:off x="152400" y="3962400"/>
            <a:ext cx="457200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35868" name="Line 28"/>
          <p:cNvSpPr>
            <a:spLocks noChangeShapeType="1"/>
          </p:cNvSpPr>
          <p:nvPr/>
        </p:nvSpPr>
        <p:spPr bwMode="auto">
          <a:xfrm>
            <a:off x="228600" y="4038600"/>
            <a:ext cx="3048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69" name="Line 29"/>
          <p:cNvSpPr>
            <a:spLocks noChangeShapeType="1"/>
          </p:cNvSpPr>
          <p:nvPr/>
        </p:nvSpPr>
        <p:spPr bwMode="auto">
          <a:xfrm>
            <a:off x="304800" y="4114800"/>
            <a:ext cx="1524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72" name="Line 32"/>
          <p:cNvSpPr>
            <a:spLocks noChangeShapeType="1"/>
          </p:cNvSpPr>
          <p:nvPr/>
        </p:nvSpPr>
        <p:spPr bwMode="auto">
          <a:xfrm>
            <a:off x="762000" y="3962400"/>
            <a:ext cx="4572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73" name="Line 33"/>
          <p:cNvSpPr>
            <a:spLocks noChangeShapeType="1"/>
          </p:cNvSpPr>
          <p:nvPr/>
        </p:nvSpPr>
        <p:spPr bwMode="auto">
          <a:xfrm>
            <a:off x="838200" y="4038600"/>
            <a:ext cx="3048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74" name="Line 34"/>
          <p:cNvSpPr>
            <a:spLocks noChangeShapeType="1"/>
          </p:cNvSpPr>
          <p:nvPr/>
        </p:nvSpPr>
        <p:spPr bwMode="auto">
          <a:xfrm>
            <a:off x="914400" y="4114800"/>
            <a:ext cx="1524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75" name="Line 35"/>
          <p:cNvSpPr>
            <a:spLocks noChangeShapeType="1"/>
          </p:cNvSpPr>
          <p:nvPr/>
        </p:nvSpPr>
        <p:spPr bwMode="auto">
          <a:xfrm flipV="1">
            <a:off x="381000" y="3505200"/>
            <a:ext cx="228600" cy="4572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76" name="Line 36"/>
          <p:cNvSpPr>
            <a:spLocks noChangeShapeType="1"/>
          </p:cNvSpPr>
          <p:nvPr/>
        </p:nvSpPr>
        <p:spPr bwMode="auto">
          <a:xfrm flipH="1" flipV="1">
            <a:off x="762000" y="3505200"/>
            <a:ext cx="228600" cy="4572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5877" name="Text Box 37"/>
          <p:cNvSpPr txBox="1">
            <a:spLocks noChangeArrowheads="1"/>
          </p:cNvSpPr>
          <p:nvPr/>
        </p:nvSpPr>
        <p:spPr bwMode="auto">
          <a:xfrm>
            <a:off x="152400" y="46482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5288" indent="-395288">
              <a:spcBef>
                <a:spcPct val="50000"/>
              </a:spcBef>
              <a:buClr>
                <a:srgbClr val="FFFF00"/>
              </a:buClr>
              <a:buSzPct val="75000"/>
              <a:buFont typeface="Monotype Sorts" pitchFamily="2" charset="2"/>
              <a:buChar char="]"/>
            </a:pPr>
            <a:endParaRPr lang="en-US" sz="2800">
              <a:solidFill>
                <a:schemeClr val="bg1"/>
              </a:solidFill>
            </a:endParaRPr>
          </a:p>
          <a:p>
            <a:pPr marL="395288" indent="-395288">
              <a:spcBef>
                <a:spcPct val="50000"/>
              </a:spcBef>
              <a:buClr>
                <a:srgbClr val="FFFF00"/>
              </a:buClr>
              <a:buSzPct val="75000"/>
              <a:buFont typeface="Monotype Sorts" pitchFamily="2" charset="2"/>
              <a:buChar char="]"/>
            </a:pP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idx="1"/>
          </p:nvPr>
        </p:nvSpPr>
        <p:spPr>
          <a:xfrm>
            <a:off x="3581400" y="2514600"/>
            <a:ext cx="5410200" cy="3886200"/>
          </a:xfrm>
        </p:spPr>
        <p:txBody>
          <a:bodyPr/>
          <a:lstStyle/>
          <a:p>
            <a:r>
              <a:rPr lang="en-US" smtClean="0"/>
              <a:t>Drevesna struktura že sama po sebi predvideva urejanje podatkov.</a:t>
            </a:r>
          </a:p>
          <a:p>
            <a:r>
              <a:rPr lang="en-US" smtClean="0"/>
              <a:t>Pogost kriterij urejanja podatkov je abeceda ali številske vrednosti izrazov (števil).</a:t>
            </a:r>
          </a:p>
          <a:p>
            <a:endParaRPr lang="sl-SI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  <p:pic>
        <p:nvPicPr>
          <p:cNvPr id="39941" name="Picture 5" descr="drev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9248"/>
            <a:ext cx="7467600" cy="6546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80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66"/>
                </a:solidFill>
                <a:latin typeface="+mn-lt"/>
              </a:rPr>
              <a:t>fizična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914400" y="152400"/>
            <a:ext cx="10386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66"/>
                </a:solidFill>
                <a:latin typeface="+mn-lt"/>
              </a:rPr>
              <a:t>struktura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828800" y="152400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66"/>
                </a:solidFill>
                <a:latin typeface="+mn-lt"/>
              </a:rPr>
              <a:t>logična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2590800" y="152400"/>
            <a:ext cx="10386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66"/>
                </a:solidFill>
                <a:latin typeface="+mn-lt"/>
              </a:rPr>
              <a:t>struktura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3505200" y="152400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66"/>
                </a:solidFill>
                <a:latin typeface="+mn-lt"/>
              </a:rPr>
              <a:t>zbirk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4114800" y="152400"/>
            <a:ext cx="10570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66"/>
                </a:solidFill>
                <a:latin typeface="+mn-lt"/>
              </a:rPr>
              <a:t>podatkov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152400" y="533400"/>
            <a:ext cx="1231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66"/>
                </a:solidFill>
                <a:latin typeface="+mn-lt"/>
              </a:rPr>
              <a:t>podatkovni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1295400" y="533400"/>
            <a:ext cx="8338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66"/>
                </a:solidFill>
                <a:latin typeface="+mn-lt"/>
              </a:rPr>
              <a:t>modeli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2057400" y="533400"/>
            <a:ext cx="3674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66"/>
                </a:solidFill>
                <a:latin typeface="+mn-lt"/>
              </a:rPr>
              <a:t>IR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2362200" y="533400"/>
            <a:ext cx="9634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66"/>
                </a:solidFill>
                <a:latin typeface="+mn-lt"/>
              </a:rPr>
              <a:t>sistemih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3657600" y="1066800"/>
            <a:ext cx="550151" cy="369332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66"/>
                </a:solidFill>
                <a:latin typeface="+mn-lt"/>
              </a:rPr>
              <a:t>fizič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4495800" y="1828800"/>
            <a:ext cx="730777" cy="369332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66"/>
                </a:solidFill>
                <a:latin typeface="+mn-lt"/>
              </a:rPr>
              <a:t>strukt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3657600" y="2590800"/>
            <a:ext cx="619080" cy="369332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66"/>
                </a:solidFill>
                <a:latin typeface="+mn-lt"/>
              </a:rPr>
              <a:t>logič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5562600" y="2590800"/>
            <a:ext cx="635110" cy="369332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66"/>
                </a:solidFill>
                <a:latin typeface="+mn-lt"/>
              </a:rPr>
              <a:t>zbirk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4495800" y="3429000"/>
            <a:ext cx="735586" cy="369332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66"/>
                </a:solidFill>
                <a:latin typeface="+mn-lt"/>
              </a:rPr>
              <a:t>podat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0978" name="Text Box 18"/>
          <p:cNvSpPr txBox="1">
            <a:spLocks noChangeArrowheads="1"/>
          </p:cNvSpPr>
          <p:nvPr/>
        </p:nvSpPr>
        <p:spPr bwMode="auto">
          <a:xfrm>
            <a:off x="3581400" y="4191000"/>
            <a:ext cx="780983" cy="369332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66"/>
                </a:solidFill>
                <a:latin typeface="+mn-lt"/>
              </a:rPr>
              <a:t>model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2971800" y="3429000"/>
            <a:ext cx="367408" cy="369332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66"/>
                </a:solidFill>
                <a:latin typeface="+mn-lt"/>
              </a:rPr>
              <a:t>IR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5334000" y="4191000"/>
            <a:ext cx="955675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66"/>
                </a:solidFill>
                <a:latin typeface="+mn-lt"/>
              </a:rPr>
              <a:t>sistemih</a:t>
            </a:r>
            <a:endParaRPr lang="en-US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0981" name="Line 21"/>
          <p:cNvSpPr>
            <a:spLocks noChangeShapeType="1"/>
          </p:cNvSpPr>
          <p:nvPr/>
        </p:nvSpPr>
        <p:spPr bwMode="auto">
          <a:xfrm>
            <a:off x="4038600" y="1447800"/>
            <a:ext cx="762000" cy="3810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0982" name="Line 22"/>
          <p:cNvSpPr>
            <a:spLocks noChangeShapeType="1"/>
          </p:cNvSpPr>
          <p:nvPr/>
        </p:nvSpPr>
        <p:spPr bwMode="auto">
          <a:xfrm flipH="1">
            <a:off x="3962400" y="2209800"/>
            <a:ext cx="838200" cy="3810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0983" name="Line 23"/>
          <p:cNvSpPr>
            <a:spLocks noChangeShapeType="1"/>
          </p:cNvSpPr>
          <p:nvPr/>
        </p:nvSpPr>
        <p:spPr bwMode="auto">
          <a:xfrm>
            <a:off x="4876800" y="2209800"/>
            <a:ext cx="990600" cy="3810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0984" name="Line 24"/>
          <p:cNvSpPr>
            <a:spLocks noChangeShapeType="1"/>
          </p:cNvSpPr>
          <p:nvPr/>
        </p:nvSpPr>
        <p:spPr bwMode="auto">
          <a:xfrm flipH="1">
            <a:off x="3200400" y="2971800"/>
            <a:ext cx="762000" cy="4572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0985" name="Line 25"/>
          <p:cNvSpPr>
            <a:spLocks noChangeShapeType="1"/>
          </p:cNvSpPr>
          <p:nvPr/>
        </p:nvSpPr>
        <p:spPr bwMode="auto">
          <a:xfrm>
            <a:off x="4038600" y="2971800"/>
            <a:ext cx="762000" cy="4572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0986" name="Line 26"/>
          <p:cNvSpPr>
            <a:spLocks noChangeShapeType="1"/>
          </p:cNvSpPr>
          <p:nvPr/>
        </p:nvSpPr>
        <p:spPr bwMode="auto">
          <a:xfrm flipH="1">
            <a:off x="3962400" y="3810000"/>
            <a:ext cx="838200" cy="3810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0987" name="Line 27"/>
          <p:cNvSpPr>
            <a:spLocks noChangeShapeType="1"/>
          </p:cNvSpPr>
          <p:nvPr/>
        </p:nvSpPr>
        <p:spPr bwMode="auto">
          <a:xfrm>
            <a:off x="4876800" y="3810000"/>
            <a:ext cx="914400" cy="3810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>
              <a:solidFill>
                <a:srgbClr val="00006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0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0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0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0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0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0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0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0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0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0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  <p:bldP spid="40963" grpId="0" autoUpdateAnimBg="0"/>
      <p:bldP spid="40964" grpId="0" autoUpdateAnimBg="0"/>
      <p:bldP spid="40965" grpId="0" autoUpdateAnimBg="0"/>
      <p:bldP spid="40966" grpId="0" autoUpdateAnimBg="0"/>
      <p:bldP spid="40967" grpId="0" autoUpdateAnimBg="0"/>
      <p:bldP spid="40968" grpId="0" autoUpdateAnimBg="0"/>
      <p:bldP spid="40969" grpId="0" autoUpdateAnimBg="0"/>
      <p:bldP spid="40970" grpId="0" autoUpdateAnimBg="0"/>
      <p:bldP spid="40971" grpId="0" autoUpdateAnimBg="0"/>
      <p:bldP spid="40973" grpId="0" animBg="1" autoUpdateAnimBg="0"/>
      <p:bldP spid="40974" grpId="0" animBg="1" autoUpdateAnimBg="0"/>
      <p:bldP spid="40975" grpId="0" animBg="1" autoUpdateAnimBg="0"/>
      <p:bldP spid="40976" grpId="0" animBg="1" autoUpdateAnimBg="0"/>
      <p:bldP spid="40977" grpId="0" animBg="1" autoUpdateAnimBg="0"/>
      <p:bldP spid="40978" grpId="0" animBg="1" autoUpdateAnimBg="0"/>
      <p:bldP spid="40979" grpId="0" animBg="1" autoUpdateAnimBg="0"/>
      <p:bldP spid="40980" grpId="0" animBg="1" autoUpdateAnimBg="0"/>
      <p:bldP spid="40981" grpId="0" animBg="1"/>
      <p:bldP spid="40982" grpId="0" animBg="1"/>
      <p:bldP spid="40983" grpId="0" animBg="1"/>
      <p:bldP spid="40984" grpId="0" animBg="1"/>
      <p:bldP spid="40985" grpId="0" animBg="1"/>
      <p:bldP spid="40986" grpId="0" animBg="1"/>
      <p:bldP spid="4098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Drevesa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Iskanje poteka podobno, kot gradnja drevesa.</a:t>
            </a:r>
          </a:p>
          <a:p>
            <a:r>
              <a:rPr lang="en-US" smtClean="0"/>
              <a:t>Ko iščemo besedo </a:t>
            </a:r>
          </a:p>
          <a:p>
            <a:pPr lvl="1"/>
            <a:r>
              <a:rPr lang="en-US" smtClean="0"/>
              <a:t>začnemo pri korenu, </a:t>
            </a:r>
          </a:p>
          <a:p>
            <a:pPr lvl="1"/>
            <a:r>
              <a:rPr lang="en-US" smtClean="0"/>
              <a:t>na vsakem nivoju se odločamo o nadaljnji smeri iskanja.</a:t>
            </a:r>
          </a:p>
          <a:p>
            <a:r>
              <a:rPr lang="en-US" smtClean="0"/>
              <a:t>Iskanje je končano</a:t>
            </a:r>
          </a:p>
          <a:p>
            <a:pPr lvl="1"/>
            <a:r>
              <a:rPr lang="en-US" smtClean="0"/>
              <a:t>ko naletimo na iskano besedo, ali</a:t>
            </a:r>
          </a:p>
          <a:p>
            <a:pPr lvl="1"/>
            <a:r>
              <a:rPr lang="en-US" smtClean="0"/>
              <a:t>naletimo na slepo vejo (iskane besede ni v drevesu).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Drevesa</a:t>
            </a: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590800"/>
            <a:ext cx="8763000" cy="3810000"/>
          </a:xfrm>
        </p:spPr>
        <p:txBody>
          <a:bodyPr/>
          <a:lstStyle/>
          <a:p>
            <a:r>
              <a:rPr lang="en-US" smtClean="0"/>
              <a:t>Za drevesa velja, da so enako primerna za Boolove operacije ali iskanje z rangiranjem, kot invertirana arhitektura.</a:t>
            </a:r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Datoteke signatur</a:t>
            </a: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763000" cy="4724400"/>
          </a:xfrm>
        </p:spPr>
        <p:txBody>
          <a:bodyPr/>
          <a:lstStyle/>
          <a:p>
            <a:r>
              <a:rPr lang="en-US" dirty="0" smtClean="0"/>
              <a:t>S </a:t>
            </a:r>
            <a:r>
              <a:rPr lang="en-US" dirty="0" err="1" smtClean="0"/>
              <a:t>signaturami</a:t>
            </a:r>
            <a:r>
              <a:rPr lang="en-US" dirty="0" smtClean="0"/>
              <a:t> </a:t>
            </a:r>
            <a:r>
              <a:rPr lang="en-US" dirty="0" err="1" smtClean="0"/>
              <a:t>zapisujemo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o </a:t>
            </a:r>
            <a:r>
              <a:rPr lang="en-US" dirty="0" err="1" smtClean="0"/>
              <a:t>vsebini</a:t>
            </a:r>
            <a:r>
              <a:rPr lang="en-US" dirty="0" smtClean="0"/>
              <a:t> </a:t>
            </a:r>
            <a:r>
              <a:rPr lang="en-US" dirty="0" err="1" smtClean="0"/>
              <a:t>dokumenta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, </a:t>
            </a:r>
            <a:r>
              <a:rPr lang="en-US" dirty="0" err="1" smtClean="0"/>
              <a:t>ki</a:t>
            </a:r>
            <a:r>
              <a:rPr lang="en-US" dirty="0" smtClean="0"/>
              <a:t> ne </a:t>
            </a:r>
            <a:r>
              <a:rPr lang="en-US" dirty="0" err="1" smtClean="0"/>
              <a:t>temelji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besedilnem</a:t>
            </a:r>
            <a:r>
              <a:rPr lang="en-US" dirty="0" smtClean="0"/>
              <a:t> </a:t>
            </a:r>
            <a:r>
              <a:rPr lang="en-US" dirty="0" err="1" smtClean="0"/>
              <a:t>zapisu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Temeljijo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principih</a:t>
            </a:r>
            <a:r>
              <a:rPr lang="en-US" dirty="0" smtClean="0"/>
              <a:t> </a:t>
            </a:r>
            <a:r>
              <a:rPr lang="en-US" dirty="0" err="1" smtClean="0"/>
              <a:t>kodiranja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predračunalniške</a:t>
            </a:r>
            <a:r>
              <a:rPr lang="en-US" dirty="0" smtClean="0"/>
              <a:t> </a:t>
            </a:r>
            <a:r>
              <a:rPr lang="en-US" dirty="0" err="1" smtClean="0"/>
              <a:t>dobe</a:t>
            </a:r>
            <a:r>
              <a:rPr lang="en-US" dirty="0" smtClean="0"/>
              <a:t>.</a:t>
            </a:r>
            <a:endParaRPr lang="sl-SI" dirty="0" smtClean="0"/>
          </a:p>
          <a:p>
            <a:r>
              <a:rPr lang="sl-SI" smtClean="0"/>
              <a:t>Za spletne zbirke ta arhitektura ni značilna – tu jo predstavljamo zaradi zanimive ideje.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Datoteke signatur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763000" cy="4953000"/>
          </a:xfrm>
        </p:spPr>
        <p:txBody>
          <a:bodyPr/>
          <a:lstStyle/>
          <a:p>
            <a:r>
              <a:rPr lang="en-US" smtClean="0"/>
              <a:t>Osnova postopka je pretvorba znakovnega zapisa besede v unikaten binarni zapis (sestavljen iz ničel in enic). </a:t>
            </a:r>
          </a:p>
          <a:p>
            <a:r>
              <a:rPr lang="en-US" smtClean="0"/>
              <a:t>Za to obstajajo enostavni in hitri računski postopki (razpršilne funkcije, hashing functions).</a:t>
            </a:r>
          </a:p>
          <a:p>
            <a:r>
              <a:rPr lang="en-US" smtClean="0"/>
              <a:t>Naloga razpršilne funkcije je pretvorba znakovnega zapisa v binarni na način, ki zagotavlja popolno unikatnost signature.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Datoteke signatur</a:t>
            </a: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4800600"/>
          </a:xfrm>
        </p:spPr>
        <p:txBody>
          <a:bodyPr/>
          <a:lstStyle/>
          <a:p>
            <a:r>
              <a:rPr lang="en-US" smtClean="0"/>
              <a:t>Signature posameznih besed seštejemo v signaturo dokumenta z uporabo operatorja ALI. </a:t>
            </a:r>
          </a:p>
          <a:p>
            <a:r>
              <a:rPr lang="en-US" smtClean="0"/>
              <a:t>Signatura dokumenta vsebuje signature vseh besed v njem.</a:t>
            </a:r>
          </a:p>
          <a:p>
            <a:r>
              <a:rPr lang="en-US" smtClean="0"/>
              <a:t>Primer:</a:t>
            </a:r>
          </a:p>
          <a:p>
            <a:pPr lvl="2"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iskanje			0 1 0 0 0 1 0 1</a:t>
            </a:r>
          </a:p>
          <a:p>
            <a:pPr lvl="2"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informacij		1 0 0 0 1 0 0 1</a:t>
            </a:r>
          </a:p>
          <a:p>
            <a:pPr lvl="2">
              <a:buNone/>
            </a:pPr>
            <a:r>
              <a:rPr lang="en-US" smtClean="0"/>
              <a:t>	</a:t>
            </a:r>
            <a:endParaRPr lang="en-US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1295400" y="5257800"/>
            <a:ext cx="73152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4800600" y="5334000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66"/>
                </a:solidFill>
                <a:latin typeface="Courier New" pitchFamily="49" charset="0"/>
              </a:rPr>
              <a:t>1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5181600" y="5334000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66"/>
                </a:solidFill>
                <a:latin typeface="Courier New" pitchFamily="49" charset="0"/>
              </a:rPr>
              <a:t>1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5562600" y="5334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66"/>
                </a:solidFill>
                <a:latin typeface="Courier New" pitchFamily="49" charset="0"/>
              </a:rPr>
              <a:t>0</a:t>
            </a: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5943600" y="5334000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66"/>
                </a:solidFill>
                <a:latin typeface="Courier New" pitchFamily="49" charset="0"/>
              </a:rPr>
              <a:t>0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7391400" y="5334000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66"/>
                </a:solidFill>
                <a:latin typeface="Courier New" pitchFamily="49" charset="0"/>
              </a:rPr>
              <a:t>1</a:t>
            </a:r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6324600" y="5334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66"/>
                </a:solidFill>
                <a:latin typeface="Courier New" pitchFamily="49" charset="0"/>
              </a:rPr>
              <a:t>1</a:t>
            </a: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6705600" y="5334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66"/>
                </a:solidFill>
                <a:latin typeface="Courier New" pitchFamily="49" charset="0"/>
              </a:rPr>
              <a:t>1</a:t>
            </a:r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7010400" y="5334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66"/>
                </a:solidFill>
                <a:latin typeface="Courier New" pitchFamily="49" charset="0"/>
              </a:rPr>
              <a:t>0</a:t>
            </a:r>
          </a:p>
        </p:txBody>
      </p:sp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457200" y="5334000"/>
            <a:ext cx="419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smtClean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skupna signatura</a:t>
            </a:r>
            <a:endParaRPr lang="en-US" sz="2400" b="1">
              <a:solidFill>
                <a:srgbClr val="000066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3" grpId="0" autoUpdateAnimBg="0"/>
      <p:bldP spid="47114" grpId="0" autoUpdateAnimBg="0"/>
      <p:bldP spid="47115" grpId="0" autoUpdateAnimBg="0"/>
      <p:bldP spid="47116" grpId="0" autoUpdateAnimBg="0"/>
      <p:bldP spid="47117" grpId="0" autoUpdateAnimBg="0"/>
      <p:bldP spid="47118" grpId="0" autoUpdateAnimBg="0"/>
      <p:bldP spid="47119" grpId="0" autoUpdateAnimBg="0"/>
      <p:bldP spid="47120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Datoteke signatur</a:t>
            </a: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5105400"/>
          </a:xfrm>
        </p:spPr>
        <p:txBody>
          <a:bodyPr/>
          <a:lstStyle/>
          <a:p>
            <a:r>
              <a:rPr lang="en-US" smtClean="0"/>
              <a:t>Signaturo dokumenta dobimo s prekrivanjem - </a:t>
            </a:r>
            <a:r>
              <a:rPr lang="en-US" i="1" smtClean="0"/>
              <a:t>superponiranjem</a:t>
            </a:r>
            <a:r>
              <a:rPr lang="en-US" smtClean="0"/>
              <a:t> signatur posameznih besed, zato take signature imenujemo </a:t>
            </a:r>
            <a:r>
              <a:rPr lang="en-US" i="1" smtClean="0"/>
              <a:t>superponirane signature</a:t>
            </a:r>
            <a:r>
              <a:rPr lang="en-US" smtClean="0"/>
              <a:t>.</a:t>
            </a:r>
            <a:endParaRPr lang="sl-SI" smtClean="0"/>
          </a:p>
          <a:p>
            <a:r>
              <a:rPr lang="sl-SI" smtClean="0"/>
              <a:t>Razen superponiranih obstajajo tudi druge različice signatur dokumentov.</a:t>
            </a:r>
            <a:endParaRPr lang="en-US" smtClean="0"/>
          </a:p>
          <a:p>
            <a:r>
              <a:rPr lang="en-US" smtClean="0"/>
              <a:t>Signature vseh besed in signatura dokumenta so enako dolge.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Logični in fizični opis arhitekture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5105400"/>
          </a:xfrm>
        </p:spPr>
        <p:txBody>
          <a:bodyPr/>
          <a:lstStyle/>
          <a:p>
            <a:pPr>
              <a:buNone/>
            </a:pPr>
            <a:r>
              <a:rPr lang="en-US" smtClean="0"/>
              <a:t>Različna pogleda na organizacijo podatkov.</a:t>
            </a:r>
          </a:p>
          <a:p>
            <a:r>
              <a:rPr lang="en-US" smtClean="0"/>
              <a:t>Fizični opis se ukvarja z namestitvijo podatkov na pomnilniškem mediju.</a:t>
            </a:r>
          </a:p>
          <a:p>
            <a:r>
              <a:rPr lang="en-US" smtClean="0"/>
              <a:t>Na nivoju fizičnega opisa rešujemo probleme, povezan</a:t>
            </a:r>
            <a:r>
              <a:rPr lang="sl-SI" smtClean="0"/>
              <a:t>e</a:t>
            </a:r>
            <a:r>
              <a:rPr lang="en-US" smtClean="0"/>
              <a:t> predvsem z optimizacijo dostopa do podatkov.</a:t>
            </a:r>
          </a:p>
          <a:p>
            <a:r>
              <a:rPr lang="en-US" smtClean="0"/>
              <a:t>Problemi fizičnega opisa so, bolj kot od narave podatkov, odvisni od konkretne strojne opreme.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  <p:pic>
        <p:nvPicPr>
          <p:cNvPr id="44034" name="Picture 2" descr="signat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6663" y="141444"/>
            <a:ext cx="6383337" cy="65641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Datoteke signatur</a:t>
            </a: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763000" cy="4724400"/>
          </a:xfrm>
        </p:spPr>
        <p:txBody>
          <a:bodyPr/>
          <a:lstStyle/>
          <a:p>
            <a:r>
              <a:rPr lang="en-US" smtClean="0"/>
              <a:t>Iskanje dokumentov v datoteki signatur:</a:t>
            </a:r>
          </a:p>
          <a:p>
            <a:r>
              <a:rPr lang="en-US" smtClean="0"/>
              <a:t>Beseda iz iskalne zahteve se pretvori v svojo signaturo.</a:t>
            </a:r>
          </a:p>
          <a:p>
            <a:r>
              <a:rPr lang="en-US" smtClean="0"/>
              <a:t>Za </a:t>
            </a:r>
            <a:r>
              <a:rPr lang="en-US" u="sng" smtClean="0"/>
              <a:t>vsako</a:t>
            </a:r>
            <a:r>
              <a:rPr lang="en-US" smtClean="0"/>
              <a:t> signaturo dokumenta iz datoteke signatur se preveri, če vsebuje signaturo iskane besede (operacija IN).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Datoteke signatur</a:t>
            </a: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5334000"/>
          </a:xfrm>
        </p:spPr>
        <p:txBody>
          <a:bodyPr/>
          <a:lstStyle/>
          <a:p>
            <a:pPr lvl="2">
              <a:buNone/>
            </a:pPr>
            <a:r>
              <a:rPr lang="sl-SI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iskanje			0 1 0 0 0 1 0 1</a:t>
            </a:r>
          </a:p>
          <a:p>
            <a:pPr lvl="2">
              <a:buNone/>
            </a:pPr>
            <a:r>
              <a:rPr lang="sl-SI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informacij		</a:t>
            </a:r>
            <a:r>
              <a:rPr lang="sl-SI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1 0 0 0 1 0 0 1</a:t>
            </a:r>
          </a:p>
          <a:p>
            <a:pPr lvl="2">
              <a:buNone/>
            </a:pPr>
            <a:r>
              <a:rPr lang="sl-SI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skupna signatura	1 1 0 0 1 1 0 1</a:t>
            </a:r>
          </a:p>
          <a:p>
            <a:pPr lvl="2"/>
            <a:endParaRPr lang="en-US" smtClean="0"/>
          </a:p>
          <a:p>
            <a:pPr>
              <a:buNone/>
            </a:pPr>
            <a:r>
              <a:rPr lang="en-US" smtClean="0"/>
              <a:t>Iskanje z besedo </a:t>
            </a:r>
          </a:p>
          <a:p>
            <a:pPr lvl="2">
              <a:buNone/>
            </a:pPr>
            <a:r>
              <a:rPr lang="sl-SI" b="1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informacij	</a:t>
            </a:r>
            <a:r>
              <a:rPr lang="sl-SI" b="1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	1 0 0 0 1 0 0 1</a:t>
            </a:r>
          </a:p>
          <a:p>
            <a:pPr lvl="2">
              <a:buNone/>
            </a:pPr>
            <a:endParaRPr lang="en-US" b="1" smtClean="0">
              <a:latin typeface="Courier New" pitchFamily="49" charset="0"/>
              <a:cs typeface="Courier New" pitchFamily="49" charset="0"/>
            </a:endParaRPr>
          </a:p>
          <a:p>
            <a:pPr lvl="2">
              <a:buNone/>
            </a:pPr>
            <a:r>
              <a:rPr lang="sl-SI" b="1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skupna signatura	1 1 0 0 1 1 0 1</a:t>
            </a:r>
          </a:p>
          <a:p>
            <a:pPr>
              <a:buNone/>
            </a:pPr>
            <a:r>
              <a:rPr lang="en-US" smtClean="0"/>
              <a:t>IN	</a:t>
            </a:r>
            <a:r>
              <a:rPr lang="sl-SI" smtClean="0"/>
              <a:t>		</a:t>
            </a: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informacij			1 0 0 0 1 0 0 1</a:t>
            </a:r>
          </a:p>
          <a:p>
            <a:pPr>
              <a:buNone/>
            </a:pPr>
            <a:r>
              <a:rPr lang="en-US" smtClean="0"/>
              <a:t>			</a:t>
            </a:r>
            <a:endParaRPr lang="en-US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>
            <a:off x="1828800" y="1905000"/>
            <a:ext cx="6858000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>
            <a:off x="1905000" y="5562600"/>
            <a:ext cx="68580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715000" y="5638800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rgbClr val="000099"/>
                </a:solidFill>
                <a:latin typeface="Courier New" pitchFamily="49" charset="0"/>
              </a:rPr>
              <a:t>1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6096000" y="5638800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rgbClr val="000099"/>
                </a:solidFill>
                <a:latin typeface="Courier New" pitchFamily="49" charset="0"/>
              </a:rPr>
              <a:t>0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6477000" y="5638800"/>
            <a:ext cx="522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rgbClr val="000099"/>
                </a:solidFill>
                <a:latin typeface="Courier New" pitchFamily="49" charset="0"/>
              </a:rPr>
              <a:t>0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6858000" y="5638800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rgbClr val="000099"/>
                </a:solidFill>
                <a:latin typeface="Courier New" pitchFamily="49" charset="0"/>
              </a:rPr>
              <a:t>0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8305800" y="5638800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99"/>
                </a:solidFill>
                <a:latin typeface="Courier New" pitchFamily="49" charset="0"/>
              </a:rPr>
              <a:t>1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7239000" y="56388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99"/>
                </a:solidFill>
                <a:latin typeface="Courier New" pitchFamily="49" charset="0"/>
              </a:rPr>
              <a:t>1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7620000" y="56388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99"/>
                </a:solidFill>
                <a:latin typeface="Courier New" pitchFamily="49" charset="0"/>
              </a:rPr>
              <a:t>0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7924800" y="56388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99"/>
                </a:solidFill>
                <a:latin typeface="Courier New" pitchFamily="49" charset="0"/>
              </a:rPr>
              <a:t>0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2057400" y="5638800"/>
            <a:ext cx="182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rezultat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5" grpId="0" autoUpdateAnimBg="0"/>
      <p:bldP spid="58376" grpId="0" autoUpdateAnimBg="0"/>
      <p:bldP spid="58378" grpId="0" autoUpdateAnimBg="0"/>
      <p:bldP spid="58379" grpId="0" autoUpdateAnimBg="0"/>
      <p:bldP spid="58380" grpId="0" autoUpdateAnimBg="0"/>
      <p:bldP spid="58381" grpId="0" autoUpdateAnimBg="0"/>
      <p:bldP spid="58382" grpId="0" autoUpdateAnimBg="0"/>
      <p:bldP spid="58383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Datoteke signatur</a:t>
            </a: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09800"/>
            <a:ext cx="8763000" cy="4191000"/>
          </a:xfrm>
        </p:spPr>
        <p:txBody>
          <a:bodyPr/>
          <a:lstStyle/>
          <a:p>
            <a:r>
              <a:rPr lang="en-US" smtClean="0"/>
              <a:t>Za signature dokumentov, pri katerih se je primerjanje pozitivno izteklo, se v datoteki kazalcev poiščejo identifikacije dokumentov. </a:t>
            </a:r>
          </a:p>
          <a:p>
            <a:r>
              <a:rPr lang="sl-SI" smtClean="0"/>
              <a:t>Z</a:t>
            </a:r>
            <a:r>
              <a:rPr lang="en-US" smtClean="0"/>
              <a:t>a vsak poiskan dokument se preveri, če ne gre za </a:t>
            </a:r>
            <a:r>
              <a:rPr lang="en-US" u="sng" smtClean="0"/>
              <a:t>lažni zadetek</a:t>
            </a:r>
            <a:r>
              <a:rPr lang="en-US" smtClean="0"/>
              <a:t>. 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Datoteke signatur</a:t>
            </a: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4876800"/>
          </a:xfrm>
        </p:spPr>
        <p:txBody>
          <a:bodyPr/>
          <a:lstStyle/>
          <a:p>
            <a:r>
              <a:rPr lang="en-US" smtClean="0"/>
              <a:t>Iskanje poteka zelo hitro, čeprav je treba zaporedoma pregledati vse signature.</a:t>
            </a:r>
          </a:p>
          <a:p>
            <a:r>
              <a:rPr lang="en-US" smtClean="0"/>
              <a:t>Razlogi za hitrost:</a:t>
            </a:r>
          </a:p>
          <a:p>
            <a:pPr lvl="1"/>
            <a:r>
              <a:rPr lang="en-US" smtClean="0"/>
              <a:t>primerjanje signatur je izredno enostavno,</a:t>
            </a:r>
          </a:p>
          <a:p>
            <a:pPr lvl="1"/>
            <a:r>
              <a:rPr lang="en-US" smtClean="0"/>
              <a:t>opis dokumenta je koncentriran na enem mestu,</a:t>
            </a:r>
          </a:p>
          <a:p>
            <a:pPr lvl="1"/>
            <a:r>
              <a:rPr lang="en-US" smtClean="0"/>
              <a:t>fiksne dolžine signatur omogočajo njihovo učinkovito branje z zunanjega pomnilnika.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Datoteke signatur</a:t>
            </a: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763000" cy="4953000"/>
          </a:xfrm>
        </p:spPr>
        <p:txBody>
          <a:bodyPr/>
          <a:lstStyle/>
          <a:p>
            <a:r>
              <a:rPr lang="en-US" smtClean="0"/>
              <a:t>Lažni zadetki so slaba lastnost zapisovanja vsebine s signaturami.</a:t>
            </a:r>
          </a:p>
          <a:p>
            <a:r>
              <a:rPr lang="en-US" smtClean="0"/>
              <a:t>Enice v signaturi iskane besede lahko ustrezajo enicam signature dokumenta, čeprav v njem iskane besede ni.</a:t>
            </a:r>
          </a:p>
          <a:p>
            <a:r>
              <a:rPr lang="en-US" smtClean="0"/>
              <a:t>Iskalni algoritem take napake, lažnega zadetka, ne more odkriti.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Datoteke signatur</a:t>
            </a: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8229600" cy="5105400"/>
          </a:xfrm>
        </p:spPr>
        <p:txBody>
          <a:bodyPr/>
          <a:lstStyle/>
          <a:p>
            <a:pPr>
              <a:buNone/>
            </a:pPr>
            <a:r>
              <a:rPr lang="en-US" smtClean="0"/>
              <a:t>Primer lažnega zadetka:</a:t>
            </a:r>
          </a:p>
          <a:p>
            <a:pPr lvl="2"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iskanje			01000101</a:t>
            </a:r>
          </a:p>
          <a:p>
            <a:pPr lvl="2"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informacij		10001001</a:t>
            </a:r>
          </a:p>
          <a:p>
            <a:pPr lvl="2"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skupna signatura	11001101</a:t>
            </a:r>
          </a:p>
          <a:p>
            <a:pPr>
              <a:buNone/>
            </a:pPr>
            <a:r>
              <a:rPr lang="en-US" smtClean="0"/>
              <a:t>Iskanje z besedo </a:t>
            </a:r>
          </a:p>
          <a:p>
            <a:pPr lvl="2">
              <a:buNone/>
            </a:pPr>
            <a:r>
              <a:rPr lang="en-US" b="1" smtClean="0">
                <a:latin typeface="Courier New" pitchFamily="49" charset="0"/>
                <a:cs typeface="Courier New" pitchFamily="49" charset="0"/>
              </a:rPr>
              <a:t>zajec			11000100</a:t>
            </a:r>
          </a:p>
          <a:p>
            <a:pPr>
              <a:buNone/>
            </a:pPr>
            <a:r>
              <a:rPr lang="en-US" smtClean="0"/>
              <a:t>se izteče pozitivno.</a:t>
            </a:r>
          </a:p>
          <a:p>
            <a:pPr>
              <a:buNone/>
            </a:pPr>
            <a:r>
              <a:rPr lang="en-US" u="sng" smtClean="0"/>
              <a:t>Besede v skupni signaturi dokumenta ni</a:t>
            </a:r>
            <a:r>
              <a:rPr lang="en-US" smtClean="0"/>
              <a:t>. 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1447800" y="2743200"/>
            <a:ext cx="5715000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Datoteke signatur</a:t>
            </a: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8763000" cy="4114800"/>
          </a:xfrm>
        </p:spPr>
        <p:txBody>
          <a:bodyPr/>
          <a:lstStyle/>
          <a:p>
            <a:r>
              <a:rPr lang="en-US" smtClean="0"/>
              <a:t>Verjetnost lažnih zadetkov zmanjšamo s pametnim izborom lastnosti signatur.</a:t>
            </a:r>
          </a:p>
          <a:p>
            <a:r>
              <a:rPr lang="en-US" smtClean="0"/>
              <a:t>Lastnosti signature, ki najbolj vplivata na verjetnost lažnih zadetkov, sta dolžina signature in pogostost enic v njej.</a:t>
            </a:r>
          </a:p>
          <a:p>
            <a:pPr lvl="2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Datoteke signatur</a:t>
            </a: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763000" cy="4724400"/>
          </a:xfrm>
        </p:spPr>
        <p:txBody>
          <a:bodyPr/>
          <a:lstStyle/>
          <a:p>
            <a:pPr>
              <a:buNone/>
            </a:pPr>
            <a:r>
              <a:rPr lang="en-US" smtClean="0"/>
              <a:t>Čim daljša je signatura, </a:t>
            </a:r>
          </a:p>
          <a:p>
            <a:pPr lvl="1"/>
            <a:r>
              <a:rPr lang="en-US" smtClean="0"/>
              <a:t>tem bolj razpršene so lahko enice in </a:t>
            </a:r>
          </a:p>
          <a:p>
            <a:pPr lvl="1"/>
            <a:r>
              <a:rPr lang="en-US" smtClean="0"/>
              <a:t>tem manjša je zato možnost lažnih zadetkov. </a:t>
            </a:r>
          </a:p>
          <a:p>
            <a:pPr lvl="1"/>
            <a:endParaRPr lang="en-US" smtClean="0"/>
          </a:p>
          <a:p>
            <a:pPr>
              <a:buNone/>
            </a:pPr>
            <a:r>
              <a:rPr lang="en-US" smtClean="0"/>
              <a:t>Čim več enic dovolimo v signaturi, </a:t>
            </a:r>
          </a:p>
          <a:p>
            <a:pPr lvl="1"/>
            <a:r>
              <a:rPr lang="en-US" smtClean="0"/>
              <a:t>tem več besed je lahko shranjenih v njej, </a:t>
            </a:r>
          </a:p>
          <a:p>
            <a:pPr lvl="1"/>
            <a:r>
              <a:rPr lang="en-US" smtClean="0"/>
              <a:t>tem večja je možnost lažnih zadetkov. 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Datoteke signatur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763000" cy="4648200"/>
          </a:xfrm>
        </p:spPr>
        <p:txBody>
          <a:bodyPr/>
          <a:lstStyle/>
          <a:p>
            <a:r>
              <a:rPr lang="en-US" smtClean="0"/>
              <a:t>Lastnosti si nasprotujeta in treba je najti pametno ravnotežje.</a:t>
            </a:r>
          </a:p>
          <a:p>
            <a:r>
              <a:rPr lang="en-US" smtClean="0"/>
              <a:t>Velja, da je tako ravnotežje pri 50% enic in 50% ničel. </a:t>
            </a:r>
          </a:p>
          <a:p>
            <a:r>
              <a:rPr lang="en-US" smtClean="0"/>
              <a:t>Daljša besedila je zato treba razdeliti na kose s takim številom različnih besed, da enice njihovih signatur približno do polovice "napolnijo" skupno signaturo.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Logični in fizični opis arhitekture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5181600"/>
          </a:xfrm>
        </p:spPr>
        <p:txBody>
          <a:bodyPr/>
          <a:lstStyle/>
          <a:p>
            <a:r>
              <a:rPr lang="en-US" smtClean="0"/>
              <a:t>Logični opis arhitekture zbirke se ukvarja s samimi podatki in ne abstraktnimi lokacijami na pomnilniku.</a:t>
            </a:r>
          </a:p>
          <a:p>
            <a:r>
              <a:rPr lang="en-US" smtClean="0"/>
              <a:t>Ukvarja se s problematiko njihove organizacije, ki bo najbolj ustrezala iskalnim (in ostalim) algoritmom. </a:t>
            </a:r>
          </a:p>
          <a:p>
            <a:r>
              <a:rPr lang="en-US" smtClean="0"/>
              <a:t>Logični opis je neodvisen od konkretne strojne opreme.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Datoteke signatur</a:t>
            </a: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8763000" cy="3505200"/>
          </a:xfrm>
        </p:spPr>
        <p:txBody>
          <a:bodyPr/>
          <a:lstStyle/>
          <a:p>
            <a:r>
              <a:rPr lang="en-US" smtClean="0"/>
              <a:t>Pri 1024-mestnih signaturah in polovici enic v njih, pade verjetnost lažnih zadetkov do 10-5.</a:t>
            </a:r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Arhitekture zbirk - uvod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257800"/>
          </a:xfrm>
        </p:spPr>
        <p:txBody>
          <a:bodyPr/>
          <a:lstStyle/>
          <a:p>
            <a:r>
              <a:rPr lang="en-US" smtClean="0"/>
              <a:t>Pomembna lastnost arhitekture tekstovne zbirke je organizacija iskalnih ključev.</a:t>
            </a:r>
          </a:p>
          <a:p>
            <a:endParaRPr lang="en-US" smtClean="0"/>
          </a:p>
          <a:p>
            <a:r>
              <a:rPr lang="en-US" smtClean="0"/>
              <a:t>V splošnem ločimo</a:t>
            </a:r>
          </a:p>
          <a:p>
            <a:pPr lvl="1"/>
            <a:r>
              <a:rPr lang="en-US" smtClean="0"/>
              <a:t>arhitekture brez posebne organiziranosti iskalnih ključev, in</a:t>
            </a:r>
          </a:p>
          <a:p>
            <a:pPr lvl="1"/>
            <a:r>
              <a:rPr lang="en-US" smtClean="0"/>
              <a:t>arhitekture z iskalnimi ključi, organiziranimi v ločenih strukturah.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z="3200" dirty="0" smtClean="0"/>
              <a:t>Zgodovina: d</a:t>
            </a:r>
            <a:r>
              <a:rPr lang="en-US" sz="3200" dirty="0" err="1" smtClean="0"/>
              <a:t>okumenti</a:t>
            </a:r>
            <a:r>
              <a:rPr lang="en-US" sz="3200" dirty="0" smtClean="0"/>
              <a:t> v </a:t>
            </a:r>
            <a:r>
              <a:rPr lang="en-US" sz="3200" dirty="0" err="1" smtClean="0"/>
              <a:t>samostojnih</a:t>
            </a:r>
            <a:r>
              <a:rPr lang="en-US" sz="3200" dirty="0" smtClean="0"/>
              <a:t> </a:t>
            </a:r>
            <a:r>
              <a:rPr lang="en-US" sz="3200" dirty="0" err="1" smtClean="0"/>
              <a:t>datotekah</a:t>
            </a:r>
            <a:endParaRPr lang="en-US" sz="32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4419600" cy="5410200"/>
          </a:xfrm>
        </p:spPr>
        <p:txBody>
          <a:bodyPr/>
          <a:lstStyle/>
          <a:p>
            <a:r>
              <a:rPr lang="en-US" smtClean="0"/>
              <a:t>Datoteke, tudi dokumenti, so na vsakem računalniku urejene v skladu z operacijskim sistemom.</a:t>
            </a:r>
          </a:p>
          <a:p>
            <a:r>
              <a:rPr lang="en-US" smtClean="0"/>
              <a:t>Tudi operacijski sistem je na nek način zbirka.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  <p:pic>
        <p:nvPicPr>
          <p:cNvPr id="9220" name="Picture 4" descr="drevo-datote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988820"/>
            <a:ext cx="3886200" cy="54119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z="3200" dirty="0" smtClean="0"/>
              <a:t>Zgodovina: d</a:t>
            </a:r>
            <a:r>
              <a:rPr lang="en-US" sz="3200" dirty="0" err="1" smtClean="0"/>
              <a:t>okumenti</a:t>
            </a:r>
            <a:r>
              <a:rPr lang="en-US" sz="3200" dirty="0" smtClean="0"/>
              <a:t> v </a:t>
            </a:r>
            <a:r>
              <a:rPr lang="en-US" sz="3200" dirty="0" err="1" smtClean="0"/>
              <a:t>samostojnih</a:t>
            </a:r>
            <a:r>
              <a:rPr lang="en-US" sz="3200" dirty="0" smtClean="0"/>
              <a:t> </a:t>
            </a:r>
            <a:r>
              <a:rPr lang="en-US" sz="3200" dirty="0" err="1" smtClean="0"/>
              <a:t>datotekah</a:t>
            </a:r>
            <a:endParaRPr lang="en-US" sz="32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5181600"/>
          </a:xfrm>
        </p:spPr>
        <p:txBody>
          <a:bodyPr/>
          <a:lstStyle/>
          <a:p>
            <a:r>
              <a:rPr lang="en-US" smtClean="0"/>
              <a:t>Operacijski sistem opravlja nekatere funkcije, ki jih pričakujemo od zbirke.</a:t>
            </a:r>
          </a:p>
          <a:p>
            <a:r>
              <a:rPr lang="en-US" smtClean="0"/>
              <a:t>Obstajajo orodja, ki pregledujejo datoteke in iščejo želena znakovna zaporedja.</a:t>
            </a:r>
          </a:p>
          <a:p>
            <a:r>
              <a:rPr lang="en-US" smtClean="0"/>
              <a:t>Taka orodja delujejo po načelu prepoznavanja vzorcev.</a:t>
            </a:r>
          </a:p>
          <a:p>
            <a:r>
              <a:rPr lang="en-US" smtClean="0"/>
              <a:t>Primer: program grep, ki je del operacijskega sistema UNIX.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5105400"/>
          </a:xfrm>
        </p:spPr>
        <p:txBody>
          <a:bodyPr/>
          <a:lstStyle/>
          <a:p>
            <a:r>
              <a:rPr lang="en-US" smtClean="0"/>
              <a:t>Programi za iskanje vzorcev so zelo učinkoviti, vendar tak način iskanja po datotekah ne more učinkovito nadomestiti prave zbirke.</a:t>
            </a:r>
          </a:p>
          <a:p>
            <a:r>
              <a:rPr lang="en-US" smtClean="0"/>
              <a:t>Programi za iskanje vzorcev morajo pregledati vse datoteke. Porabljeni čas narašča linearno s številom in velikostjo datotek.</a:t>
            </a:r>
          </a:p>
          <a:p>
            <a:r>
              <a:rPr lang="en-US" smtClean="0"/>
              <a:t>Prednost: dokumenti so nespremenjeni in so zato uporabni z izvorno programsko opremo.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Jure Dimec. Informacijski viri na Internetu (2012 / 13). Arhitekture zbirk.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28600" y="228600"/>
            <a:ext cx="876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sl-SI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Zgodovina: d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okumenti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samostojnih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datotekah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</TotalTime>
  <Words>2813</Words>
  <Application>Microsoft Office PowerPoint</Application>
  <PresentationFormat>On-screen Show (4:3)</PresentationFormat>
  <Paragraphs>339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Default Design</vt:lpstr>
      <vt:lpstr>PowerPoint Presentation</vt:lpstr>
      <vt:lpstr>Arhitekture zbirk - uvod</vt:lpstr>
      <vt:lpstr>Arhitekture zbirk - uvod</vt:lpstr>
      <vt:lpstr>Logični in fizični opis arhitekture</vt:lpstr>
      <vt:lpstr>Logični in fizični opis arhitekture</vt:lpstr>
      <vt:lpstr>Arhitekture zbirk - uvod</vt:lpstr>
      <vt:lpstr>Zgodovina: dokumenti v samostojnih datotekah</vt:lpstr>
      <vt:lpstr>Zgodovina: dokumenti v samostojnih datotekah</vt:lpstr>
      <vt:lpstr>PowerPoint Presentation</vt:lpstr>
      <vt:lpstr>Zgodovina: dokumenti v sekvenčni datoteki</vt:lpstr>
      <vt:lpstr>Zgodovina: dokumenti v sekvenčni datoteki</vt:lpstr>
      <vt:lpstr>Zgodovina: dokumenti v sekvenčni datoteki</vt:lpstr>
      <vt:lpstr>Zgodovina: dokumenti v sekvenčni datoteki</vt:lpstr>
      <vt:lpstr>Zbirke z ločeno organiziranimi iskalnimi ključi</vt:lpstr>
      <vt:lpstr>Zbirke z ločeno organiziranimi iskalnimi ključi</vt:lpstr>
      <vt:lpstr>Zbirke z ločeno organiziranimi iskalnimi ključi</vt:lpstr>
      <vt:lpstr>Zbirke z ločeno organiziranimi iskalnimi ključi</vt:lpstr>
      <vt:lpstr>Zbirke z ločeno organiziranimi iskalnimi ključi</vt:lpstr>
      <vt:lpstr>Invertirana arhitektura</vt:lpstr>
      <vt:lpstr>Invertirana arhitektura</vt:lpstr>
      <vt:lpstr>Invertirana arhitektura</vt:lpstr>
      <vt:lpstr>Invertirana arhitektura</vt:lpstr>
      <vt:lpstr>Invertirana arhitektura</vt:lpstr>
      <vt:lpstr>Invertirana arhitektura</vt:lpstr>
      <vt:lpstr>Invertirana arhitektura</vt:lpstr>
      <vt:lpstr>Invertirana arhitektura</vt:lpstr>
      <vt:lpstr>PowerPoint Presentation</vt:lpstr>
      <vt:lpstr>Drevesa</vt:lpstr>
      <vt:lpstr>Drevesa</vt:lpstr>
      <vt:lpstr>Drevesa</vt:lpstr>
      <vt:lpstr>Drevesa</vt:lpstr>
      <vt:lpstr>PowerPoint Presentation</vt:lpstr>
      <vt:lpstr>PowerPoint Presentation</vt:lpstr>
      <vt:lpstr>Drevesa</vt:lpstr>
      <vt:lpstr>Drevesa</vt:lpstr>
      <vt:lpstr>Datoteke signatur</vt:lpstr>
      <vt:lpstr>Datoteke signatur</vt:lpstr>
      <vt:lpstr>Datoteke signatur</vt:lpstr>
      <vt:lpstr>Datoteke signatur</vt:lpstr>
      <vt:lpstr>PowerPoint Presentation</vt:lpstr>
      <vt:lpstr>Datoteke signatur</vt:lpstr>
      <vt:lpstr>Datoteke signatur</vt:lpstr>
      <vt:lpstr>Datoteke signatur</vt:lpstr>
      <vt:lpstr>Datoteke signatur</vt:lpstr>
      <vt:lpstr>Datoteke signatur</vt:lpstr>
      <vt:lpstr>Datoteke signatur</vt:lpstr>
      <vt:lpstr>Datoteke signatur</vt:lpstr>
      <vt:lpstr>Datoteke signatur</vt:lpstr>
      <vt:lpstr>Datoteke signatur</vt:lpstr>
      <vt:lpstr>Datoteke signatur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Jure</dc:creator>
  <cp:lastModifiedBy>Jure</cp:lastModifiedBy>
  <cp:revision>136</cp:revision>
  <cp:lastPrinted>1601-01-01T00:00:00Z</cp:lastPrinted>
  <dcterms:created xsi:type="dcterms:W3CDTF">1601-01-01T00:00:00Z</dcterms:created>
  <dcterms:modified xsi:type="dcterms:W3CDTF">2013-04-24T18:32:37Z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