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9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155" autoAdjust="0"/>
    <p:restoredTop sz="94660"/>
  </p:normalViewPr>
  <p:slideViewPr>
    <p:cSldViewPr>
      <p:cViewPr varScale="1">
        <p:scale>
          <a:sx n="75" d="100"/>
          <a:sy n="75" d="100"/>
        </p:scale>
        <p:origin x="-67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893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C00000"/>
                </a:solidFill>
              </a:rPr>
              <a:t>Ra</a:t>
            </a:r>
            <a:r>
              <a:rPr lang="sl-SI" sz="4000" smtClean="0">
                <a:solidFill>
                  <a:srgbClr val="C00000"/>
                </a:solidFill>
              </a:rPr>
              <a:t>čunanje povednih moči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/>
          <a:p>
            <a:r>
              <a:rPr lang="en-US" sz="3200" smtClean="0">
                <a:solidFill>
                  <a:srgbClr val="000066"/>
                </a:solidFill>
              </a:rPr>
              <a:t>Probabilistične metode,</a:t>
            </a:r>
          </a:p>
          <a:p>
            <a:r>
              <a:rPr lang="en-US" sz="3200" smtClean="0">
                <a:solidFill>
                  <a:srgbClr val="000066"/>
                </a:solidFill>
              </a:rPr>
              <a:t>metoda vektorskega prostora,</a:t>
            </a:r>
          </a:p>
          <a:p>
            <a:r>
              <a:rPr lang="en-US" sz="3200" smtClean="0">
                <a:solidFill>
                  <a:srgbClr val="000066"/>
                </a:solidFill>
              </a:rPr>
              <a:t>obratna pogostost dokumentov.</a:t>
            </a:r>
            <a:endParaRPr lang="sl-SI" sz="3200" smtClean="0">
              <a:solidFill>
                <a:srgbClr val="000066"/>
              </a:solidFill>
            </a:endParaRPr>
          </a:p>
          <a:p>
            <a:pPr eaLnBrk="1" hangingPunct="1"/>
            <a:endParaRPr lang="sl-SI" sz="32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Probabilistične metode</a:t>
            </a:r>
          </a:p>
        </p:txBody>
      </p:sp>
      <p:sp>
        <p:nvSpPr>
          <p:cNvPr id="27650" name="Rectangle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Povedna moč besede </a:t>
            </a:r>
            <a:r>
              <a:rPr lang="en-US" i="1" smtClean="0"/>
              <a:t>b</a:t>
            </a:r>
            <a:r>
              <a:rPr lang="en-US" smtClean="0"/>
              <a:t> v dokumentu </a:t>
            </a:r>
            <a:r>
              <a:rPr lang="en-US" i="1" smtClean="0"/>
              <a:t>d</a:t>
            </a:r>
            <a:r>
              <a:rPr lang="en-US" smtClean="0"/>
              <a:t> je odvisna od njene frekvence v dokumentu in </a:t>
            </a:r>
            <a:r>
              <a:rPr lang="en-US" i="1" smtClean="0"/>
              <a:t>IDF</a:t>
            </a:r>
            <a:r>
              <a:rPr lang="en-US" smtClean="0"/>
              <a:t> v zbirki: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2400" y="9779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Croft, Harper, 1983:</a:t>
            </a:r>
            <a:endParaRPr lang="en-US" sz="2400">
              <a:solidFill>
                <a:srgbClr val="000066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2874963"/>
            <a:ext cx="4667250" cy="1706562"/>
            <a:chOff x="960" y="2544"/>
            <a:chExt cx="3264" cy="1344"/>
          </a:xfrm>
        </p:grpSpPr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960" y="2544"/>
              <a:ext cx="3264" cy="1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1056" y="2688"/>
            <a:ext cx="3120" cy="1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3" imgW="1688760" imgH="622080" progId="Equation.3">
                    <p:embed/>
                  </p:oleObj>
                </mc:Choice>
                <mc:Fallback>
                  <p:oleObj name="Equation" r:id="rId3" imgW="1688760" imgH="6220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688"/>
                          <a:ext cx="3120" cy="11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68337" y="4724400"/>
            <a:ext cx="83232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66"/>
                </a:solidFill>
                <a:latin typeface="+mn-lt"/>
              </a:rPr>
              <a:t>freq</a:t>
            </a:r>
            <a:r>
              <a:rPr lang="en-US" sz="2400" b="1" i="1" baseline="-25000">
                <a:solidFill>
                  <a:srgbClr val="000066"/>
                </a:solidFill>
                <a:latin typeface="+mn-lt"/>
              </a:rPr>
              <a:t>bd</a:t>
            </a:r>
            <a:r>
              <a:rPr lang="en-US" sz="2400" i="1" baseline="-2500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400" i="1">
                <a:solidFill>
                  <a:srgbClr val="000066"/>
                </a:solidFill>
                <a:latin typeface="+mn-lt"/>
              </a:rPr>
              <a:t>= </a:t>
            </a:r>
            <a:r>
              <a:rPr lang="en-US" sz="2400">
                <a:solidFill>
                  <a:srgbClr val="000066"/>
                </a:solidFill>
                <a:latin typeface="+mn-lt"/>
              </a:rPr>
              <a:t>frekvenca</a:t>
            </a:r>
            <a:r>
              <a:rPr lang="en-US" sz="2400" i="1">
                <a:solidFill>
                  <a:srgbClr val="000066"/>
                </a:solidFill>
                <a:latin typeface="+mn-lt"/>
              </a:rPr>
              <a:t> </a:t>
            </a:r>
            <a:r>
              <a:rPr lang="en-US" sz="2400">
                <a:solidFill>
                  <a:srgbClr val="000066"/>
                </a:solidFill>
                <a:latin typeface="+mn-lt"/>
              </a:rPr>
              <a:t>besede </a:t>
            </a:r>
            <a:r>
              <a:rPr lang="en-US" sz="2400" i="1">
                <a:solidFill>
                  <a:srgbClr val="000066"/>
                </a:solidFill>
                <a:latin typeface="+mn-lt"/>
              </a:rPr>
              <a:t>b </a:t>
            </a:r>
            <a:r>
              <a:rPr lang="en-US" sz="2400">
                <a:solidFill>
                  <a:srgbClr val="000066"/>
                </a:solidFill>
                <a:latin typeface="+mn-lt"/>
              </a:rPr>
              <a:t>v dokumentu</a:t>
            </a:r>
            <a:r>
              <a:rPr lang="en-US" sz="2400" i="1">
                <a:solidFill>
                  <a:srgbClr val="000066"/>
                </a:solidFill>
                <a:latin typeface="+mn-lt"/>
              </a:rPr>
              <a:t> d,</a:t>
            </a:r>
            <a:br>
              <a:rPr lang="en-US" sz="2400" i="1">
                <a:solidFill>
                  <a:srgbClr val="000066"/>
                </a:solidFill>
                <a:latin typeface="+mn-lt"/>
              </a:rPr>
            </a:br>
            <a:r>
              <a:rPr lang="en-US" sz="2400" b="1" i="1">
                <a:solidFill>
                  <a:srgbClr val="000066"/>
                </a:solidFill>
                <a:latin typeface="+mn-lt"/>
              </a:rPr>
              <a:t>max_freq</a:t>
            </a:r>
            <a:r>
              <a:rPr lang="en-US" sz="2400" b="1" i="1" baseline="-25000">
                <a:solidFill>
                  <a:srgbClr val="000066"/>
                </a:solidFill>
                <a:latin typeface="+mn-lt"/>
              </a:rPr>
              <a:t>d</a:t>
            </a:r>
            <a:r>
              <a:rPr lang="en-US" sz="2400" i="1">
                <a:solidFill>
                  <a:srgbClr val="000066"/>
                </a:solidFill>
                <a:latin typeface="+mn-lt"/>
              </a:rPr>
              <a:t> = </a:t>
            </a:r>
            <a:r>
              <a:rPr lang="en-US" sz="2400">
                <a:solidFill>
                  <a:srgbClr val="000066"/>
                </a:solidFill>
                <a:latin typeface="+mn-lt"/>
              </a:rPr>
              <a:t>frekvenca najpogostej</a:t>
            </a:r>
            <a:r>
              <a:rPr lang="sl-SI" sz="2400">
                <a:solidFill>
                  <a:srgbClr val="000066"/>
                </a:solidFill>
                <a:latin typeface="+mn-lt"/>
              </a:rPr>
              <a:t>še besede v dokumentu</a:t>
            </a:r>
            <a:r>
              <a:rPr lang="sl-SI" sz="2400" i="1">
                <a:solidFill>
                  <a:srgbClr val="000066"/>
                </a:solidFill>
                <a:latin typeface="+mn-lt"/>
              </a:rPr>
              <a:t> d (normalizacija glede dolžine dokumentov),</a:t>
            </a:r>
            <a:br>
              <a:rPr lang="sl-SI" sz="2400" i="1">
                <a:solidFill>
                  <a:srgbClr val="000066"/>
                </a:solidFill>
                <a:latin typeface="+mn-lt"/>
              </a:rPr>
            </a:br>
            <a:r>
              <a:rPr lang="sl-SI" sz="2400" b="1" i="1">
                <a:solidFill>
                  <a:srgbClr val="000066"/>
                </a:solidFill>
                <a:latin typeface="+mn-lt"/>
              </a:rPr>
              <a:t>K</a:t>
            </a:r>
            <a:r>
              <a:rPr lang="sl-SI" sz="2400" i="1">
                <a:solidFill>
                  <a:srgbClr val="000066"/>
                </a:solidFill>
                <a:latin typeface="+mn-lt"/>
              </a:rPr>
              <a:t> = </a:t>
            </a:r>
            <a:r>
              <a:rPr lang="sl-SI" sz="2400">
                <a:solidFill>
                  <a:srgbClr val="000066"/>
                </a:solidFill>
                <a:latin typeface="+mn-lt"/>
              </a:rPr>
              <a:t>konstanta, namenjena prilagajanju dolžini dokumentov.</a:t>
            </a:r>
            <a:endParaRPr lang="en-US" sz="2400" i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Probabilistične metode</a:t>
            </a:r>
          </a:p>
        </p:txBody>
      </p:sp>
      <p:sp>
        <p:nvSpPr>
          <p:cNvPr id="28674" name="Rectangle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Sorodnost iskalne zahteve q in dokumenta d je enaka vsoti povednih moči skupnih besed: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9779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Croft, Harper, 1983:</a:t>
            </a:r>
            <a:endParaRPr lang="en-US" sz="2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" y="47879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+mn-lt"/>
              </a:rPr>
              <a:t>n</a:t>
            </a:r>
            <a:r>
              <a:rPr lang="en-US" sz="2800" i="1" baseline="-2500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i="1">
                <a:solidFill>
                  <a:srgbClr val="000066"/>
                </a:solidFill>
                <a:latin typeface="+mn-lt"/>
              </a:rPr>
              <a:t>= </a:t>
            </a:r>
            <a:r>
              <a:rPr lang="en-US" sz="2800">
                <a:solidFill>
                  <a:srgbClr val="000066"/>
                </a:solidFill>
                <a:latin typeface="+mn-lt"/>
              </a:rPr>
              <a:t>število besed, skupnih iskalni zahtevi </a:t>
            </a:r>
            <a:r>
              <a:rPr lang="en-US" sz="2800" i="1">
                <a:solidFill>
                  <a:srgbClr val="000066"/>
                </a:solidFill>
                <a:latin typeface="+mn-lt"/>
              </a:rPr>
              <a:t>q</a:t>
            </a:r>
            <a:r>
              <a:rPr lang="en-US" sz="2800">
                <a:solidFill>
                  <a:srgbClr val="000066"/>
                </a:solidFill>
                <a:latin typeface="+mn-lt"/>
              </a:rPr>
              <a:t> in </a:t>
            </a:r>
            <a:r>
              <a:rPr lang="sl-SI" sz="2800">
                <a:solidFill>
                  <a:srgbClr val="000066"/>
                </a:solidFill>
                <a:latin typeface="+mn-lt"/>
              </a:rPr>
              <a:t>dokumentu</a:t>
            </a:r>
            <a:r>
              <a:rPr lang="sl-SI" sz="2800" i="1">
                <a:solidFill>
                  <a:srgbClr val="000066"/>
                </a:solidFill>
                <a:latin typeface="+mn-lt"/>
              </a:rPr>
              <a:t> d,</a:t>
            </a:r>
            <a:r>
              <a:rPr lang="en-US" sz="2800">
                <a:solidFill>
                  <a:srgbClr val="000066"/>
                </a:solidFill>
                <a:latin typeface="+mn-lt"/>
              </a:rPr>
              <a:t> </a:t>
            </a:r>
            <a:br>
              <a:rPr lang="en-US" sz="2800">
                <a:solidFill>
                  <a:srgbClr val="000066"/>
                </a:solidFill>
                <a:latin typeface="+mn-lt"/>
              </a:rPr>
            </a:br>
            <a:r>
              <a:rPr lang="en-US" sz="2800" i="1">
                <a:solidFill>
                  <a:srgbClr val="000066"/>
                </a:solidFill>
                <a:latin typeface="+mn-lt"/>
              </a:rPr>
              <a:t>C</a:t>
            </a:r>
            <a:r>
              <a:rPr lang="sl-SI" sz="2800" i="1">
                <a:solidFill>
                  <a:srgbClr val="000066"/>
                </a:solidFill>
                <a:latin typeface="+mn-lt"/>
              </a:rPr>
              <a:t> = </a:t>
            </a:r>
            <a:r>
              <a:rPr lang="sl-SI" sz="2800">
                <a:solidFill>
                  <a:srgbClr val="000066"/>
                </a:solidFill>
                <a:latin typeface="+mn-lt"/>
              </a:rPr>
              <a:t>konstanta, namenjena prilagajanju načinu indeksiranja.</a:t>
            </a:r>
            <a:endParaRPr lang="en-US" sz="28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315200" y="3327400"/>
            <a:ext cx="45720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l-SI" sz="2000" i="1"/>
              <a:t>b</a:t>
            </a:r>
            <a:endParaRPr lang="en-GB" sz="2000" i="1"/>
          </a:p>
        </p:txBody>
      </p:sp>
      <p:grpSp>
        <p:nvGrpSpPr>
          <p:cNvPr id="15" name="Group 14"/>
          <p:cNvGrpSpPr/>
          <p:nvPr/>
        </p:nvGrpSpPr>
        <p:grpSpPr>
          <a:xfrm>
            <a:off x="1371600" y="3124200"/>
            <a:ext cx="6553200" cy="1371600"/>
            <a:chOff x="1371600" y="3124200"/>
            <a:chExt cx="6553200" cy="1371600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1371600" y="3124200"/>
              <a:ext cx="6553200" cy="1371600"/>
              <a:chOff x="960" y="2016"/>
              <a:chExt cx="4128" cy="864"/>
            </a:xfrm>
          </p:grpSpPr>
          <p:sp>
            <p:nvSpPr>
              <p:cNvPr id="28678" name="Rectangle 6"/>
              <p:cNvSpPr>
                <a:spLocks noChangeArrowheads="1"/>
              </p:cNvSpPr>
              <p:nvPr/>
            </p:nvSpPr>
            <p:spPr bwMode="auto">
              <a:xfrm>
                <a:off x="960" y="2016"/>
                <a:ext cx="4128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sl-SI"/>
              </a:p>
            </p:txBody>
          </p:sp>
          <p:graphicFrame>
            <p:nvGraphicFramePr>
              <p:cNvPr id="28679" name="Object 7"/>
              <p:cNvGraphicFramePr>
                <a:graphicFrameLocks noChangeAspect="1"/>
              </p:cNvGraphicFramePr>
              <p:nvPr/>
            </p:nvGraphicFramePr>
            <p:xfrm>
              <a:off x="1101" y="2041"/>
              <a:ext cx="3894" cy="7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Equation" r:id="rId3" imgW="2108160" imgH="431640" progId="Equation.3">
                      <p:embed/>
                    </p:oleObj>
                  </mc:Choice>
                  <mc:Fallback>
                    <p:oleObj name="Equation" r:id="rId3" imgW="2108160" imgH="43164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1" y="2041"/>
                            <a:ext cx="3894" cy="76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162800" y="3459162"/>
              <a:ext cx="685800" cy="5794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l-SI" sz="3200" i="1"/>
                <a:t>f</a:t>
              </a:r>
              <a:r>
                <a:rPr lang="sl-SI" sz="3200" i="1" baseline="-25000"/>
                <a:t>bd</a:t>
              </a:r>
              <a:endParaRPr lang="en-GB" sz="3200" i="1" baseline="-25000"/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4572000" y="4083050"/>
              <a:ext cx="914400" cy="3365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l-SI" sz="1600" i="1"/>
                <a:t>b = </a:t>
              </a:r>
              <a:r>
                <a:rPr lang="sl-SI" sz="1600"/>
                <a:t>1</a:t>
              </a:r>
              <a:endParaRPr lang="en-GB" sz="160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34818" name="Rectangle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Predstavljajmo si množico različnih besed v zbirki dokumentov tridimenzionalno, v prostoru.</a:t>
            </a:r>
          </a:p>
          <a:p>
            <a:r>
              <a:rPr lang="en-US" smtClean="0"/>
              <a:t>Vsaka beseda je točka s pozicijo v tem prostoru.</a:t>
            </a:r>
          </a:p>
          <a:p>
            <a:r>
              <a:rPr lang="en-US" smtClean="0"/>
              <a:t>Dokumente si predstavljajmo kot vektorje, sestavljene iz besed v tem prostoru.</a:t>
            </a:r>
          </a:p>
          <a:p>
            <a:r>
              <a:rPr lang="en-US" smtClean="0"/>
              <a:t>Izhodišča vektorjev naj bodo v središču prostora in vektorji naj bodo usmerjeni navzven.</a:t>
            </a:r>
          </a:p>
          <a:p>
            <a:r>
              <a:rPr lang="en-US" smtClean="0"/>
              <a:t>Smer vektora je odvisna od pozicij besed, ki ga sestavljajo.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Salton, 1975</a:t>
            </a:r>
            <a:endParaRPr lang="en-US" sz="2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35842" name="Rectangle 2"/>
          <p:cNvSpPr>
            <a:spLocks noGrp="1"/>
          </p:cNvSpPr>
          <p:nvPr>
            <p:ph type="body" idx="1"/>
          </p:nvPr>
        </p:nvSpPr>
        <p:spPr>
          <a:xfrm>
            <a:off x="228600" y="4343400"/>
            <a:ext cx="8763000" cy="2057400"/>
          </a:xfrm>
        </p:spPr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Prisotnost besed v dveh vektorjih je izražena z kotom med vektorjema. </a:t>
            </a:r>
          </a:p>
          <a:p>
            <a:r>
              <a:rPr lang="en-US" smtClean="0">
                <a:solidFill>
                  <a:srgbClr val="000099"/>
                </a:solidFill>
              </a:rPr>
              <a:t>Več ko imata vektorja različnih besed, večji je kot med njima.</a:t>
            </a:r>
          </a:p>
        </p:txBody>
      </p:sp>
      <p:pic>
        <p:nvPicPr>
          <p:cNvPr id="35844" name="Picture 4" descr="vek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4343400" cy="3236913"/>
          </a:xfrm>
          <a:prstGeom prst="rect">
            <a:avLst/>
          </a:prstGeom>
          <a:noFill/>
          <a:ln>
            <a:solidFill>
              <a:srgbClr val="0000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648200" y="1066800"/>
            <a:ext cx="4343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0099"/>
                </a:solidFill>
                <a:latin typeface="+mn-lt"/>
              </a:rPr>
              <a:t>Poenostavljen prostor besed b1, b2, b3 in dokumentov D1, D2, D3. </a:t>
            </a:r>
            <a:br>
              <a:rPr lang="en-US" sz="2800">
                <a:solidFill>
                  <a:srgbClr val="000099"/>
                </a:solidFill>
                <a:latin typeface="+mn-lt"/>
              </a:rPr>
            </a:br>
            <a:endParaRPr lang="en-US" sz="2800">
              <a:solidFill>
                <a:srgbClr val="000099"/>
              </a:solidFill>
              <a:latin typeface="+mn-lt"/>
            </a:endParaRPr>
          </a:p>
          <a:p>
            <a:pPr eaLnBrk="0" hangingPunct="0"/>
            <a:r>
              <a:rPr lang="en-US" sz="2800">
                <a:solidFill>
                  <a:srgbClr val="000099"/>
                </a:solidFill>
                <a:latin typeface="+mn-lt"/>
              </a:rPr>
              <a:t>Tri različne besede oblikujejo tri-dimenzionalni prostor</a:t>
            </a:r>
            <a:r>
              <a:rPr lang="en-US" sz="2400">
                <a:solidFill>
                  <a:srgbClr val="000099"/>
                </a:solidFill>
                <a:latin typeface="+mn-lt"/>
              </a:rPr>
              <a:t>.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3810000" y="2971800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219200" y="3657600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2133600" y="1524000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36866" name="Rectangle 2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r>
              <a:rPr lang="en-US" smtClean="0"/>
              <a:t>Kot med vektorjema dveh identičnih dokumentov bi bil 0 stopinj.</a:t>
            </a:r>
          </a:p>
          <a:p>
            <a:r>
              <a:rPr lang="en-US" smtClean="0"/>
              <a:t>Prostor n različnih besed je n-dimenzionalen in vsebuje toliko vektorjev, kolikor je dokumentov v zbirki.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37890" name="Rectangle 2"/>
          <p:cNvSpPr>
            <a:spLocks noGrp="1"/>
          </p:cNvSpPr>
          <p:nvPr>
            <p:ph type="body" idx="1"/>
          </p:nvPr>
        </p:nvSpPr>
        <p:spPr>
          <a:xfrm>
            <a:off x="228600" y="4267200"/>
            <a:ext cx="87630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Zvezdice</a:t>
            </a:r>
            <a:r>
              <a:rPr lang="en-US" dirty="0" smtClean="0"/>
              <a:t> </a:t>
            </a:r>
            <a:r>
              <a:rPr lang="en-US" dirty="0" err="1" smtClean="0"/>
              <a:t>predstavljajo</a:t>
            </a:r>
            <a:r>
              <a:rPr lang="en-US" dirty="0" smtClean="0"/>
              <a:t> </a:t>
            </a:r>
            <a:r>
              <a:rPr lang="en-US" dirty="0" err="1" smtClean="0"/>
              <a:t>konice</a:t>
            </a:r>
            <a:r>
              <a:rPr lang="en-US" dirty="0" smtClean="0"/>
              <a:t> </a:t>
            </a:r>
            <a:r>
              <a:rPr lang="en-US" dirty="0" err="1" smtClean="0"/>
              <a:t>vektorjev</a:t>
            </a:r>
            <a:r>
              <a:rPr lang="en-US" dirty="0" smtClean="0"/>
              <a:t> (</a:t>
            </a:r>
            <a:r>
              <a:rPr lang="en-US" dirty="0" err="1" smtClean="0"/>
              <a:t>dokumentov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 (</a:t>
            </a:r>
            <a:r>
              <a:rPr lang="en-US" dirty="0" err="1" smtClean="0"/>
              <a:t>centralni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) je </a:t>
            </a:r>
            <a:r>
              <a:rPr lang="en-US" dirty="0" err="1" smtClean="0"/>
              <a:t>navidezni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povprečje</a:t>
            </a:r>
            <a:r>
              <a:rPr lang="en-US" dirty="0" smtClean="0"/>
              <a:t> </a:t>
            </a:r>
            <a:r>
              <a:rPr lang="en-US" dirty="0" err="1" smtClean="0"/>
              <a:t>vseh</a:t>
            </a:r>
            <a:r>
              <a:rPr lang="en-US" dirty="0" smtClean="0"/>
              <a:t> </a:t>
            </a:r>
            <a:r>
              <a:rPr lang="en-US" dirty="0" err="1" smtClean="0"/>
              <a:t>stvarnih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.</a:t>
            </a:r>
          </a:p>
        </p:txBody>
      </p:sp>
      <p:pic>
        <p:nvPicPr>
          <p:cNvPr id="37892" name="Picture 4" descr="vek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4953000" cy="2971800"/>
          </a:xfrm>
          <a:prstGeom prst="rect">
            <a:avLst/>
          </a:prstGeom>
          <a:noFill/>
          <a:ln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34000" y="914400"/>
            <a:ext cx="3657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4163" indent="-284163" eaLnBrk="0" hangingPunct="0">
              <a:buClr>
                <a:srgbClr val="C00000"/>
              </a:buClr>
              <a:buSzPct val="75000"/>
              <a:buFont typeface="Monotype Sorts" pitchFamily="2" charset="2"/>
              <a:buChar char="v"/>
            </a:pPr>
            <a:r>
              <a:rPr lang="en-US" sz="2800" dirty="0" err="1">
                <a:solidFill>
                  <a:srgbClr val="000066"/>
                </a:solidFill>
                <a:latin typeface="+mn-lt"/>
              </a:rPr>
              <a:t>Prostor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besed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je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omejen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s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številom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besed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in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ima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zato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svoj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končen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volumen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in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površino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.</a:t>
            </a:r>
          </a:p>
          <a:p>
            <a:pPr marL="284163" indent="-284163" eaLnBrk="0" hangingPunct="0">
              <a:buClr>
                <a:srgbClr val="C00000"/>
              </a:buClr>
              <a:buSzPct val="75000"/>
              <a:buFont typeface="Monotype Sorts" pitchFamily="2" charset="2"/>
              <a:buChar char="v"/>
            </a:pPr>
            <a:r>
              <a:rPr lang="en-US" sz="2800" dirty="0" err="1">
                <a:solidFill>
                  <a:srgbClr val="000066"/>
                </a:solidFill>
                <a:latin typeface="+mn-lt"/>
              </a:rPr>
              <a:t>Površino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razgrnemo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v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dve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+mn-lt"/>
              </a:rPr>
              <a:t>dimenziji</a:t>
            </a:r>
            <a:r>
              <a:rPr lang="en-US" sz="2800" dirty="0">
                <a:solidFill>
                  <a:srgbClr val="000066"/>
                </a:solidFill>
                <a:latin typeface="+mn-lt"/>
              </a:rPr>
              <a:t>.</a:t>
            </a:r>
            <a:endParaRPr lang="en-US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izsek površine prostora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38914" name="Rectangle 2"/>
          <p:cNvSpPr>
            <a:spLocks noGrp="1"/>
          </p:cNvSpPr>
          <p:nvPr>
            <p:ph type="body" idx="1"/>
          </p:nvPr>
        </p:nvSpPr>
        <p:spPr>
          <a:xfrm>
            <a:off x="228600" y="4114800"/>
            <a:ext cx="87630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rgbClr val="000099"/>
                </a:solidFill>
              </a:rPr>
              <a:t>Različnost dveh dokumentov se na zgornji sliki površine izraža kot razdalja med konicama njunih vektorjev.</a:t>
            </a:r>
          </a:p>
          <a:p>
            <a:r>
              <a:rPr lang="en-US" smtClean="0">
                <a:solidFill>
                  <a:srgbClr val="000099"/>
                </a:solidFill>
              </a:rPr>
              <a:t>Stopnjo posebnosti dokumenta lahko prikažemo kot razdaljo konice njegovega vektorja od centroida.</a:t>
            </a:r>
          </a:p>
        </p:txBody>
      </p:sp>
      <p:pic>
        <p:nvPicPr>
          <p:cNvPr id="38916" name="Picture 4" descr="vek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4953000" cy="2971800"/>
          </a:xfrm>
          <a:prstGeom prst="rect">
            <a:avLst/>
          </a:prstGeom>
          <a:noFill/>
          <a:ln>
            <a:solidFill>
              <a:srgbClr val="0000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34000" y="1143000"/>
            <a:ext cx="3657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4163" indent="-284163" eaLnBrk="0" hangingPunct="0">
              <a:buClr>
                <a:srgbClr val="C00000"/>
              </a:buClr>
              <a:buSzPct val="75000"/>
              <a:buFont typeface="Monotype Sorts" pitchFamily="2" charset="2"/>
              <a:buChar char="v"/>
            </a:pPr>
            <a:r>
              <a:rPr lang="en-US" sz="2800">
                <a:solidFill>
                  <a:srgbClr val="000066"/>
                </a:solidFill>
                <a:latin typeface="+mn-lt"/>
              </a:rPr>
              <a:t>Kot med vektorjema ponazarja njuno različnost (različnost besed v dokumentih).</a:t>
            </a:r>
            <a:r>
              <a:rPr lang="en-US" sz="2400">
                <a:solidFill>
                  <a:srgbClr val="000066"/>
                </a:solidFill>
                <a:latin typeface="+mn-lt"/>
              </a:rPr>
              <a:t>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81000" y="3516868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+mn-lt"/>
              </a:rPr>
              <a:t>izsek površine prostora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39938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 modelu vektorskega prostora ocenjujemo diskriminacijsko sposobnost besed.</a:t>
            </a:r>
          </a:p>
          <a:p>
            <a:r>
              <a:rPr lang="en-US" smtClean="0"/>
              <a:t>Diskriminacijska sposobnost besed - lastnost besed, da s svojo vsebino razločujejo (diskriminirajo) dokumente.</a:t>
            </a:r>
          </a:p>
          <a:p>
            <a:r>
              <a:rPr lang="en-US" smtClean="0"/>
              <a:t>Beseda z veliko diskriminacijsko sposobnostjo konice vektorjev razprši.</a:t>
            </a:r>
          </a:p>
          <a:p>
            <a:r>
              <a:rPr lang="en-US" smtClean="0"/>
              <a:t>Večja ko je razpršenost, večja je diskriminacijska sposobnost besede.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40962" name="Rectangle 2"/>
          <p:cNvSpPr>
            <a:spLocks noGrp="1"/>
          </p:cNvSpPr>
          <p:nvPr>
            <p:ph type="body" idx="1"/>
          </p:nvPr>
        </p:nvSpPr>
        <p:spPr>
          <a:xfrm>
            <a:off x="228600" y="2819400"/>
            <a:ext cx="8763000" cy="3581400"/>
          </a:xfrm>
        </p:spPr>
        <p:txBody>
          <a:bodyPr/>
          <a:lstStyle/>
          <a:p>
            <a:r>
              <a:rPr lang="en-US" smtClean="0"/>
              <a:t>Diskriminacijsko sposobnost besed lahko ocenjujemo tako, da merimo razpršenost, ki jo povzročajo.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41986" name="Rectangle 2"/>
          <p:cNvSpPr>
            <a:spLocks noGrp="1"/>
          </p:cNvSpPr>
          <p:nvPr>
            <p:ph type="body" idx="1"/>
          </p:nvPr>
        </p:nvSpPr>
        <p:spPr>
          <a:xfrm>
            <a:off x="228600" y="3276600"/>
            <a:ext cx="8763000" cy="3124200"/>
          </a:xfrm>
        </p:spPr>
        <p:txBody>
          <a:bodyPr/>
          <a:lstStyle/>
          <a:p>
            <a:r>
              <a:rPr lang="en-US" smtClean="0"/>
              <a:t>Mero </a:t>
            </a:r>
            <a:r>
              <a:rPr lang="en-US" i="1" smtClean="0"/>
              <a:t>razpršenosti</a:t>
            </a:r>
            <a:r>
              <a:rPr lang="en-US" smtClean="0"/>
              <a:t> dokumentov </a:t>
            </a:r>
            <a:r>
              <a:rPr lang="en-US" i="1" smtClean="0"/>
              <a:t>Q</a:t>
            </a:r>
            <a:r>
              <a:rPr lang="en-US" smtClean="0"/>
              <a:t> predstavlja vsota </a:t>
            </a:r>
            <a:r>
              <a:rPr lang="en-US" i="1" smtClean="0"/>
              <a:t>sorodnosti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središčnega dokumenta </a:t>
            </a:r>
            <a:r>
              <a:rPr lang="en-US" i="1" smtClean="0"/>
              <a:t>C</a:t>
            </a:r>
            <a:r>
              <a:rPr lang="en-US" smtClean="0"/>
              <a:t> z vsakim posameznim dokumentom </a:t>
            </a:r>
            <a:r>
              <a:rPr lang="en-US" i="1" smtClean="0"/>
              <a:t>D</a:t>
            </a:r>
            <a:r>
              <a:rPr lang="en-US" smtClean="0"/>
              <a:t>. </a:t>
            </a:r>
          </a:p>
          <a:p>
            <a:r>
              <a:rPr lang="en-US" i="1" smtClean="0"/>
              <a:t>i</a:t>
            </a:r>
            <a:r>
              <a:rPr lang="en-US" smtClean="0"/>
              <a:t> predstavlja posamezno od </a:t>
            </a:r>
            <a:r>
              <a:rPr lang="en-US" i="1" smtClean="0"/>
              <a:t>n</a:t>
            </a:r>
            <a:r>
              <a:rPr lang="en-US" smtClean="0"/>
              <a:t> besed.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90800" y="1600200"/>
            <a:ext cx="3581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971800" y="1524000"/>
          <a:ext cx="29845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939600" imgH="431640" progId="Equation.3">
                  <p:embed/>
                </p:oleObj>
              </mc:Choice>
              <mc:Fallback>
                <p:oleObj name="Equation" r:id="rId3" imgW="939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24000"/>
                        <a:ext cx="29845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Povedne moči - uvod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Osnovni namen postopkov avtomatskega indeksiranja je zgoščevanje zapisa ob nespremenjeni vsebini:</a:t>
            </a:r>
          </a:p>
          <a:p>
            <a:pPr lvl="1"/>
            <a:r>
              <a:rPr lang="en-US" smtClean="0"/>
              <a:t>z blokiranjem zavržemo besede brez vsebine (</a:t>
            </a:r>
            <a:r>
              <a:rPr lang="sl-SI" smtClean="0"/>
              <a:t>2</a:t>
            </a:r>
            <a:r>
              <a:rPr lang="en-US" smtClean="0"/>
              <a:t>0% - </a:t>
            </a:r>
            <a:r>
              <a:rPr lang="sl-SI" smtClean="0"/>
              <a:t>4</a:t>
            </a:r>
            <a:r>
              <a:rPr lang="en-US" smtClean="0"/>
              <a:t>0% zgostitev,</a:t>
            </a:r>
          </a:p>
          <a:p>
            <a:pPr lvl="1"/>
            <a:r>
              <a:rPr lang="en-US" smtClean="0"/>
              <a:t>s krnjenjem nevtraliziramo vplive sintakse (pomembna dodatna zgostitev, ker se ohranijo samo unikatni krni).</a:t>
            </a:r>
          </a:p>
          <a:p>
            <a:r>
              <a:rPr lang="en-US" smtClean="0"/>
              <a:t>Zanemarimo dejstvo, da </a:t>
            </a:r>
            <a:r>
              <a:rPr lang="sl-SI" smtClean="0"/>
              <a:t>z blokiranjem in</a:t>
            </a:r>
            <a:r>
              <a:rPr lang="en-US" smtClean="0"/>
              <a:t> krnjenjem izgubimo del vsebine, skrite v medsebojnem odnosu besed.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77000"/>
            <a:ext cx="457200" cy="244475"/>
          </a:xfrm>
        </p:spPr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43010" name="Rectangle 2"/>
          <p:cNvSpPr>
            <a:spLocks noGrp="1"/>
          </p:cNvSpPr>
          <p:nvPr>
            <p:ph type="body" idx="1"/>
          </p:nvPr>
        </p:nvSpPr>
        <p:spPr>
          <a:xfrm>
            <a:off x="214250" y="2743200"/>
            <a:ext cx="8929750" cy="3471882"/>
          </a:xfrm>
        </p:spPr>
        <p:txBody>
          <a:bodyPr/>
          <a:lstStyle/>
          <a:p>
            <a:r>
              <a:rPr lang="en-US" smtClean="0"/>
              <a:t>Sorodnost dokumenta in centroida je obratno sorazmerna s kotom med njunima vektorjema.</a:t>
            </a:r>
          </a:p>
          <a:p>
            <a:r>
              <a:rPr lang="en-US" smtClean="0"/>
              <a:t>Lahko jo izračunamo z </a:t>
            </a:r>
            <a:r>
              <a:rPr lang="en-US" i="1" smtClean="0"/>
              <a:t>enačbo za kozinus kota</a:t>
            </a:r>
            <a:r>
              <a:rPr lang="en-US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44034" name="Rectangle 2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8763000" cy="3886200"/>
          </a:xfrm>
        </p:spPr>
        <p:txBody>
          <a:bodyPr/>
          <a:lstStyle/>
          <a:p>
            <a:r>
              <a:rPr lang="en-US" smtClean="0"/>
              <a:t>Diskriminacijska vrednost </a:t>
            </a:r>
            <a:r>
              <a:rPr lang="en-US" i="1" smtClean="0"/>
              <a:t>DV</a:t>
            </a:r>
            <a:r>
              <a:rPr lang="en-US" smtClean="0"/>
              <a:t> besede </a:t>
            </a:r>
            <a:r>
              <a:rPr lang="en-US" i="1" smtClean="0"/>
              <a:t>b</a:t>
            </a:r>
            <a:r>
              <a:rPr lang="en-US" smtClean="0"/>
              <a:t> je mera sprememb, ki jo povzroči uvajanje te besede v prostor. </a:t>
            </a:r>
          </a:p>
          <a:p>
            <a:r>
              <a:rPr lang="en-US" smtClean="0"/>
              <a:t>Če izračunamo mero razpršenosti prostora brez in z prisotnostjo besede </a:t>
            </a:r>
            <a:r>
              <a:rPr lang="en-US" i="1" smtClean="0"/>
              <a:t>b</a:t>
            </a:r>
            <a:r>
              <a:rPr lang="en-US" smtClean="0"/>
              <a:t>, je razlika razpršenosti v obeh primerih ravno diskriminacijska vrednost besede </a:t>
            </a:r>
            <a:r>
              <a:rPr lang="en-US" i="1" smtClean="0"/>
              <a:t>b</a:t>
            </a:r>
            <a:r>
              <a:rPr lang="en-US" smtClean="0"/>
              <a:t>.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590800" y="1268413"/>
            <a:ext cx="3349625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059113" y="1484313"/>
          <a:ext cx="257651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484313"/>
                        <a:ext cx="257651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45058" name="Rectangle 2"/>
          <p:cNvSpPr>
            <a:spLocks noGrp="1"/>
          </p:cNvSpPr>
          <p:nvPr>
            <p:ph type="body" idx="1"/>
          </p:nvPr>
        </p:nvSpPr>
        <p:spPr>
          <a:xfrm>
            <a:off x="228600" y="2590800"/>
            <a:ext cx="8763000" cy="3810000"/>
          </a:xfrm>
        </p:spPr>
        <p:txBody>
          <a:bodyPr/>
          <a:lstStyle/>
          <a:p>
            <a:r>
              <a:rPr lang="en-US" smtClean="0"/>
              <a:t>Diskriminacijska vrednost besede velja za vsak dokument v zbirki.</a:t>
            </a:r>
          </a:p>
          <a:p>
            <a:r>
              <a:rPr lang="en-US" smtClean="0"/>
              <a:t>Upošteva samo povprečno pogostost pojavljanja te besede v zbirki dokumentov.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</a:t>
            </a:r>
            <a:r>
              <a:rPr lang="sl-SI" smtClean="0"/>
              <a:t>vektorskega prostora</a:t>
            </a:r>
            <a:endParaRPr lang="en-US" smtClean="0"/>
          </a:p>
        </p:txBody>
      </p:sp>
      <p:sp>
        <p:nvSpPr>
          <p:cNvPr id="46082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Zanima nas količina informacije v besedi (njena povedna moč) v konkretnem dokumentu.</a:t>
            </a:r>
          </a:p>
          <a:p>
            <a:r>
              <a:rPr lang="en-US" smtClean="0"/>
              <a:t>Povedno moč </a:t>
            </a:r>
            <a:r>
              <a:rPr lang="en-US" i="1" smtClean="0"/>
              <a:t>PV</a:t>
            </a:r>
            <a:r>
              <a:rPr lang="en-US" smtClean="0"/>
              <a:t> besede </a:t>
            </a:r>
            <a:r>
              <a:rPr lang="en-US" i="1" smtClean="0"/>
              <a:t>b</a:t>
            </a:r>
            <a:r>
              <a:rPr lang="en-US" smtClean="0"/>
              <a:t> v dokumentu </a:t>
            </a:r>
            <a:r>
              <a:rPr lang="en-US" i="1" smtClean="0"/>
              <a:t>D</a:t>
            </a:r>
            <a:r>
              <a:rPr lang="en-US" smtClean="0"/>
              <a:t> dobimo tako, da diskriminacijsko vrednost </a:t>
            </a:r>
            <a:r>
              <a:rPr lang="en-US" i="1" smtClean="0"/>
              <a:t>DV</a:t>
            </a:r>
            <a:r>
              <a:rPr lang="en-US" smtClean="0"/>
              <a:t> te besede pomnožimo z njeno frekvenco </a:t>
            </a:r>
            <a:r>
              <a:rPr lang="en-US" i="1" smtClean="0"/>
              <a:t>f</a:t>
            </a:r>
            <a:r>
              <a:rPr lang="en-US" smtClean="0"/>
              <a:t> v dokumentu </a:t>
            </a:r>
            <a:r>
              <a:rPr lang="en-US" i="1" smtClean="0"/>
              <a:t>D</a:t>
            </a:r>
            <a:r>
              <a:rPr lang="en-US" smtClean="0"/>
              <a:t>. </a:t>
            </a:r>
          </a:p>
          <a:p>
            <a:endParaRPr lang="en-US" smtClean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667000" y="4876800"/>
            <a:ext cx="3581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854325" y="5029200"/>
          <a:ext cx="32686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028520" imgH="203040" progId="Equation.3">
                  <p:embed/>
                </p:oleObj>
              </mc:Choice>
              <mc:Fallback>
                <p:oleObj name="Equation" r:id="rId3" imgW="10285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029200"/>
                        <a:ext cx="326866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Povedne moči - uvod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228600" y="2286000"/>
            <a:ext cx="8763000" cy="4114800"/>
          </a:xfrm>
        </p:spPr>
        <p:txBody>
          <a:bodyPr/>
          <a:lstStyle/>
          <a:p>
            <a:r>
              <a:rPr lang="en-US" smtClean="0"/>
              <a:t>Iz Luhnove krivulje sledi, da imajo različne besede različno vlogo pri opisovanju vsebine.</a:t>
            </a:r>
          </a:p>
          <a:p>
            <a:r>
              <a:rPr lang="en-US" smtClean="0"/>
              <a:t>Delež posamezne besede v zalogi vsebine dokumenta imenujemo njeno povedno moč.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Povedne moči - uvod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Dokumenti v zbirki opisujejo različne vsebine.</a:t>
            </a:r>
          </a:p>
          <a:p>
            <a:r>
              <a:rPr lang="en-US" smtClean="0"/>
              <a:t>Beseda, ki je pomembna </a:t>
            </a:r>
            <a:r>
              <a:rPr lang="sl-SI" smtClean="0"/>
              <a:t>za vsebinski opis dokumenta, s svojim pojavljanjem dokument na </a:t>
            </a:r>
            <a:r>
              <a:rPr lang="sl-SI" u="sng" smtClean="0"/>
              <a:t>nek način </a:t>
            </a:r>
            <a:r>
              <a:rPr lang="sl-SI" smtClean="0"/>
              <a:t>in </a:t>
            </a:r>
            <a:r>
              <a:rPr lang="sl-SI" u="sng" smtClean="0"/>
              <a:t>do neke mere </a:t>
            </a:r>
            <a:r>
              <a:rPr lang="sl-SI" smtClean="0"/>
              <a:t>loči od ostalih dokumentov.</a:t>
            </a:r>
          </a:p>
          <a:p>
            <a:r>
              <a:rPr lang="en-US" smtClean="0"/>
              <a:t>Beseda, ki bi se v zbirki pojavljala naključno, dokumentom ne bi prispevala vsebine.</a:t>
            </a:r>
            <a:endParaRPr lang="sl-SI" smtClean="0"/>
          </a:p>
          <a:p>
            <a:r>
              <a:rPr lang="en-US" smtClean="0">
                <a:sym typeface="Wingdings" pitchFamily="2" charset="2"/>
              </a:rPr>
              <a:t>Iz odmika od naklju</a:t>
            </a:r>
            <a:r>
              <a:rPr lang="en-US" smtClean="0"/>
              <a:t>č</a:t>
            </a:r>
            <a:r>
              <a:rPr lang="en-US" smtClean="0">
                <a:sym typeface="Wingdings" pitchFamily="2" charset="2"/>
              </a:rPr>
              <a:t>nega pojavljanja neke besede lahko sklepamo na njeno pomensko funkcijo.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Povedne moči - uvod</a:t>
            </a:r>
          </a:p>
        </p:txBody>
      </p:sp>
      <p:sp>
        <p:nvSpPr>
          <p:cNvPr id="22530" name="Rectangle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r>
              <a:rPr lang="en-US" smtClean="0"/>
              <a:t>Statistične metode računanja povednih moči besed ocenjujejo vlogo besed v dokumentih z dveh zornih kotov:</a:t>
            </a:r>
          </a:p>
          <a:p>
            <a:pPr lvl="1"/>
            <a:r>
              <a:rPr lang="en-US" smtClean="0">
                <a:sym typeface="Wingdings" pitchFamily="2" charset="2"/>
              </a:rPr>
              <a:t>reprezentacija: sposobnost besed, da predstavljajo vsebino dokumenta,</a:t>
            </a:r>
          </a:p>
          <a:p>
            <a:pPr lvl="1"/>
            <a:r>
              <a:rPr lang="en-US" smtClean="0">
                <a:sym typeface="Wingdings" pitchFamily="2" charset="2"/>
              </a:rPr>
              <a:t>diskriminacija: sposobnost besed, da dokument lo</a:t>
            </a:r>
            <a:r>
              <a:rPr lang="en-US" smtClean="0"/>
              <a:t>čijo od ostalih v zbirki.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Probabilistične metode</a:t>
            </a:r>
          </a:p>
        </p:txBody>
      </p:sp>
      <p:sp>
        <p:nvSpPr>
          <p:cNvPr id="23554" name="Rectangle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Probabilistične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računanja</a:t>
            </a:r>
            <a:r>
              <a:rPr lang="en-US" dirty="0" smtClean="0"/>
              <a:t> </a:t>
            </a:r>
            <a:r>
              <a:rPr lang="en-US" dirty="0" err="1" smtClean="0"/>
              <a:t>povednih</a:t>
            </a:r>
            <a:r>
              <a:rPr lang="en-US" dirty="0" smtClean="0"/>
              <a:t> </a:t>
            </a:r>
            <a:r>
              <a:rPr lang="en-US" dirty="0" err="1" smtClean="0"/>
              <a:t>moči</a:t>
            </a:r>
            <a:r>
              <a:rPr lang="en-US" dirty="0" smtClean="0"/>
              <a:t> </a:t>
            </a:r>
            <a:r>
              <a:rPr lang="en-US" dirty="0" err="1" smtClean="0"/>
              <a:t>ocenjujejo</a:t>
            </a:r>
            <a:r>
              <a:rPr lang="en-US" dirty="0" smtClean="0"/>
              <a:t> </a:t>
            </a:r>
            <a:r>
              <a:rPr lang="en-US" dirty="0" err="1" smtClean="0"/>
              <a:t>verjetnost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beseda</a:t>
            </a:r>
            <a:r>
              <a:rPr lang="en-US" dirty="0" smtClean="0"/>
              <a:t> </a:t>
            </a:r>
            <a:r>
              <a:rPr lang="en-US" dirty="0" err="1" smtClean="0"/>
              <a:t>vsebovana</a:t>
            </a:r>
            <a:r>
              <a:rPr lang="en-US" dirty="0" smtClean="0"/>
              <a:t> v </a:t>
            </a:r>
            <a:r>
              <a:rPr lang="en-US" dirty="0" err="1" smtClean="0"/>
              <a:t>relevantnem</a:t>
            </a:r>
            <a:r>
              <a:rPr lang="en-US" dirty="0" smtClean="0"/>
              <a:t> </a:t>
            </a:r>
            <a:r>
              <a:rPr lang="en-US" dirty="0" err="1" smtClean="0"/>
              <a:t>dokumentu</a:t>
            </a:r>
            <a:r>
              <a:rPr lang="en-US" dirty="0" smtClean="0"/>
              <a:t>.</a:t>
            </a:r>
            <a:endParaRPr lang="sl-SI" dirty="0" smtClean="0"/>
          </a:p>
          <a:p>
            <a:pPr>
              <a:lnSpc>
                <a:spcPct val="110000"/>
              </a:lnSpc>
            </a:pPr>
            <a:r>
              <a:rPr lang="sl-SI" dirty="0" smtClean="0"/>
              <a:t>Za razumevanje načela potrebujemo miselni preskok: </a:t>
            </a:r>
            <a:r>
              <a:rPr lang="sl-SI" u="sng" dirty="0" smtClean="0"/>
              <a:t>ko ocenjujemo sposobnost besede, da predstavlja vsebino dokumenta pravzaprav ocenjujemo relevantnost besede za dani dokument.</a:t>
            </a:r>
            <a:endParaRPr lang="en-US" u="sng" dirty="0" smtClean="0"/>
          </a:p>
          <a:p>
            <a:pPr>
              <a:lnSpc>
                <a:spcPct val="110000"/>
              </a:lnSpc>
            </a:pPr>
            <a:r>
              <a:rPr lang="en-US" dirty="0" err="1" smtClean="0"/>
              <a:t>Največjo</a:t>
            </a:r>
            <a:r>
              <a:rPr lang="en-US" dirty="0" smtClean="0"/>
              <a:t> </a:t>
            </a:r>
            <a:r>
              <a:rPr lang="en-US" dirty="0" err="1" smtClean="0"/>
              <a:t>povedno</a:t>
            </a:r>
            <a:r>
              <a:rPr lang="en-US" dirty="0" smtClean="0"/>
              <a:t> </a:t>
            </a:r>
            <a:r>
              <a:rPr lang="en-US" dirty="0" err="1" smtClean="0"/>
              <a:t>moč</a:t>
            </a:r>
            <a:r>
              <a:rPr lang="en-US" dirty="0" smtClean="0"/>
              <a:t> v </a:t>
            </a:r>
            <a:r>
              <a:rPr lang="en-US" dirty="0" err="1" smtClean="0"/>
              <a:t>dokumentu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govori</a:t>
            </a:r>
            <a:r>
              <a:rPr lang="en-US" dirty="0" smtClean="0"/>
              <a:t> o </a:t>
            </a:r>
            <a:r>
              <a:rPr lang="en-US" dirty="0" err="1" smtClean="0"/>
              <a:t>vsebini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imela</a:t>
            </a:r>
            <a:r>
              <a:rPr lang="en-US" dirty="0" smtClean="0"/>
              <a:t> </a:t>
            </a:r>
            <a:r>
              <a:rPr lang="en-US" dirty="0" err="1" smtClean="0"/>
              <a:t>beseda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se z </a:t>
            </a:r>
            <a:r>
              <a:rPr lang="en-US" dirty="0" err="1" smtClean="0"/>
              <a:t>največjo</a:t>
            </a:r>
            <a:r>
              <a:rPr lang="en-US" dirty="0" smtClean="0"/>
              <a:t> </a:t>
            </a:r>
            <a:r>
              <a:rPr lang="en-US" dirty="0" err="1" smtClean="0"/>
              <a:t>verjetnostjo</a:t>
            </a:r>
            <a:r>
              <a:rPr lang="en-US" dirty="0" smtClean="0"/>
              <a:t> </a:t>
            </a:r>
            <a:r>
              <a:rPr lang="en-US" dirty="0" err="1" smtClean="0"/>
              <a:t>pojavlja</a:t>
            </a:r>
            <a:r>
              <a:rPr lang="en-US" dirty="0" smtClean="0"/>
              <a:t> v </a:t>
            </a:r>
            <a:r>
              <a:rPr lang="en-US" dirty="0" err="1" smtClean="0"/>
              <a:t>dokumentih</a:t>
            </a:r>
            <a:r>
              <a:rPr lang="en-US" dirty="0" smtClean="0"/>
              <a:t> o </a:t>
            </a:r>
            <a:r>
              <a:rPr lang="en-US" i="1" dirty="0" smtClean="0"/>
              <a:t>a</a:t>
            </a:r>
            <a:r>
              <a:rPr lang="en-US" dirty="0" smtClean="0"/>
              <a:t>, in z </a:t>
            </a:r>
            <a:r>
              <a:rPr lang="en-US" dirty="0" err="1" smtClean="0"/>
              <a:t>najmanjšo</a:t>
            </a:r>
            <a:r>
              <a:rPr lang="en-US" dirty="0" smtClean="0"/>
              <a:t> </a:t>
            </a:r>
            <a:r>
              <a:rPr lang="en-US" dirty="0" err="1" smtClean="0"/>
              <a:t>verjetnostjo</a:t>
            </a:r>
            <a:r>
              <a:rPr lang="en-US" dirty="0" smtClean="0"/>
              <a:t> v </a:t>
            </a:r>
            <a:r>
              <a:rPr lang="en-US" dirty="0" err="1" smtClean="0"/>
              <a:t>dokumentih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niso</a:t>
            </a:r>
            <a:r>
              <a:rPr lang="en-US" dirty="0" smtClean="0"/>
              <a:t> o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IDF</a:t>
            </a:r>
          </a:p>
        </p:txBody>
      </p:sp>
      <p:sp>
        <p:nvSpPr>
          <p:cNvPr id="24578" name="Rectangle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Že dolgo vemo, da je beseda, ki se v nekem dokumentu pogosto pojavlja, verjetno pomembna za vsebino dokumenta. Frekvenca besede je torej povezana z njeno povedno močjo.</a:t>
            </a:r>
          </a:p>
          <a:p>
            <a:r>
              <a:rPr lang="en-US" dirty="0" err="1" smtClean="0"/>
              <a:t>Primernost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besede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opisovanje</a:t>
            </a:r>
            <a:r>
              <a:rPr lang="en-US" dirty="0" smtClean="0"/>
              <a:t> </a:t>
            </a:r>
            <a:r>
              <a:rPr lang="en-US" dirty="0" err="1" smtClean="0"/>
              <a:t>vsebine</a:t>
            </a:r>
            <a:r>
              <a:rPr lang="en-US" dirty="0" smtClean="0"/>
              <a:t> </a:t>
            </a:r>
            <a:r>
              <a:rPr lang="sl-SI" dirty="0" smtClean="0"/>
              <a:t>pa </a:t>
            </a:r>
            <a:r>
              <a:rPr lang="en-US" dirty="0" smtClean="0"/>
              <a:t>je </a:t>
            </a:r>
            <a:r>
              <a:rPr lang="en-US" dirty="0" err="1" smtClean="0"/>
              <a:t>odvisna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števila</a:t>
            </a:r>
            <a:r>
              <a:rPr lang="en-US" dirty="0" smtClean="0"/>
              <a:t> </a:t>
            </a:r>
            <a:r>
              <a:rPr lang="en-US" dirty="0" err="1" smtClean="0"/>
              <a:t>dokumentov</a:t>
            </a:r>
            <a:r>
              <a:rPr lang="en-US" dirty="0" smtClean="0"/>
              <a:t>, v </a:t>
            </a:r>
            <a:r>
              <a:rPr lang="en-US" dirty="0" err="1" smtClean="0"/>
              <a:t>katerih</a:t>
            </a:r>
            <a:r>
              <a:rPr lang="en-US" dirty="0" smtClean="0"/>
              <a:t> se </a:t>
            </a:r>
            <a:r>
              <a:rPr lang="en-US" dirty="0" err="1" smtClean="0"/>
              <a:t>pojavlja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opisovanje</a:t>
            </a:r>
            <a:r>
              <a:rPr lang="en-US" dirty="0" smtClean="0"/>
              <a:t> </a:t>
            </a:r>
            <a:r>
              <a:rPr lang="en-US" err="1" smtClean="0"/>
              <a:t>vsebine</a:t>
            </a:r>
            <a:r>
              <a:rPr lang="en-US" smtClean="0"/>
              <a:t> </a:t>
            </a:r>
            <a:r>
              <a:rPr lang="sl-SI" smtClean="0"/>
              <a:t>v podatkovni zbirki </a:t>
            </a:r>
            <a:r>
              <a:rPr lang="en-US" smtClean="0"/>
              <a:t>je </a:t>
            </a:r>
            <a:r>
              <a:rPr lang="en-US" dirty="0" err="1" smtClean="0"/>
              <a:t>primerna</a:t>
            </a:r>
            <a:r>
              <a:rPr lang="en-US" dirty="0" smtClean="0"/>
              <a:t> </a:t>
            </a:r>
            <a:r>
              <a:rPr lang="en-US" dirty="0" err="1" smtClean="0"/>
              <a:t>beseda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u="sng" dirty="0" smtClean="0"/>
              <a:t>se </a:t>
            </a:r>
            <a:r>
              <a:rPr lang="en-US" u="sng" dirty="0" err="1" smtClean="0"/>
              <a:t>zelo</a:t>
            </a:r>
            <a:r>
              <a:rPr lang="en-US" u="sng" dirty="0" smtClean="0"/>
              <a:t> </a:t>
            </a:r>
            <a:r>
              <a:rPr lang="en-US" u="sng" dirty="0" err="1" smtClean="0"/>
              <a:t>pogosto</a:t>
            </a:r>
            <a:r>
              <a:rPr lang="en-US" u="sng" dirty="0" smtClean="0"/>
              <a:t> </a:t>
            </a:r>
            <a:r>
              <a:rPr lang="en-US" u="sng" dirty="0" err="1" smtClean="0"/>
              <a:t>pojavlja</a:t>
            </a:r>
            <a:r>
              <a:rPr lang="en-US" u="sng" dirty="0" smtClean="0"/>
              <a:t> v </a:t>
            </a:r>
            <a:r>
              <a:rPr lang="en-US" u="sng" dirty="0" err="1" smtClean="0"/>
              <a:t>majhnem</a:t>
            </a:r>
            <a:r>
              <a:rPr lang="en-US" u="sng" dirty="0" smtClean="0"/>
              <a:t> </a:t>
            </a:r>
            <a:r>
              <a:rPr lang="en-US" u="sng" dirty="0" err="1" smtClean="0"/>
              <a:t>številu</a:t>
            </a:r>
            <a:r>
              <a:rPr lang="en-US" u="sng" dirty="0" smtClean="0"/>
              <a:t> </a:t>
            </a:r>
            <a:r>
              <a:rPr lang="en-US" u="sng" dirty="0" err="1" smtClean="0"/>
              <a:t>dokumentov</a:t>
            </a:r>
            <a:r>
              <a:rPr lang="en-US" dirty="0" smtClean="0"/>
              <a:t>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3886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Sparck Jones, 1972:</a:t>
            </a:r>
            <a:endParaRPr lang="en-US" sz="2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IDF</a:t>
            </a:r>
          </a:p>
        </p:txBody>
      </p:sp>
      <p:sp>
        <p:nvSpPr>
          <p:cNvPr id="25602" name="Rectangle 2"/>
          <p:cNvSpPr>
            <a:spLocks noGrp="1"/>
          </p:cNvSpPr>
          <p:nvPr>
            <p:ph type="body" idx="1"/>
          </p:nvPr>
        </p:nvSpPr>
        <p:spPr>
          <a:xfrm>
            <a:off x="1447800" y="4648200"/>
            <a:ext cx="6858000" cy="1295400"/>
          </a:xfrm>
        </p:spPr>
        <p:txBody>
          <a:bodyPr/>
          <a:lstStyle/>
          <a:p>
            <a:pPr>
              <a:buNone/>
            </a:pPr>
            <a:r>
              <a:rPr lang="en-US" i="1" smtClean="0"/>
              <a:t>N</a:t>
            </a:r>
            <a:r>
              <a:rPr lang="en-US" smtClean="0"/>
              <a:t>		število dokumentov v zbirki,</a:t>
            </a:r>
          </a:p>
          <a:p>
            <a:pPr>
              <a:buNone/>
            </a:pPr>
            <a:r>
              <a:rPr lang="en-US" i="1" smtClean="0"/>
              <a:t>n</a:t>
            </a:r>
            <a:r>
              <a:rPr lang="en-US" i="1" baseline="-25000" smtClean="0"/>
              <a:t>b</a:t>
            </a:r>
            <a:r>
              <a:rPr lang="en-US" baseline="-25000" smtClean="0"/>
              <a:t>	</a:t>
            </a:r>
            <a:r>
              <a:rPr lang="en-US" smtClean="0"/>
              <a:t>	število dokumentov z besedo b.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2819400"/>
            <a:ext cx="3352800" cy="1295400"/>
            <a:chOff x="1728" y="960"/>
            <a:chExt cx="2112" cy="816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1728" y="960"/>
              <a:ext cx="2112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1789" y="1008"/>
            <a:ext cx="1991" cy="7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3" imgW="1066680" imgH="406080" progId="Equation.3">
                    <p:embed/>
                  </p:oleObj>
                </mc:Choice>
                <mc:Fallback>
                  <p:oleObj name="Equation" r:id="rId3" imgW="1066680" imgH="4060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9" y="1008"/>
                          <a:ext cx="1991" cy="7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52400" y="86874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sl-SI" sz="3200">
                <a:solidFill>
                  <a:srgbClr val="000066"/>
                </a:solidFill>
                <a:latin typeface="+mn-lt"/>
              </a:rPr>
              <a:t>Odvisnost med pojavljanjem besede </a:t>
            </a:r>
            <a:r>
              <a:rPr lang="sl-SI" sz="3200" i="1">
                <a:solidFill>
                  <a:srgbClr val="000066"/>
                </a:solidFill>
                <a:latin typeface="+mn-lt"/>
              </a:rPr>
              <a:t>b </a:t>
            </a:r>
            <a:r>
              <a:rPr lang="sl-SI" sz="3200">
                <a:solidFill>
                  <a:srgbClr val="000066"/>
                </a:solidFill>
                <a:latin typeface="+mn-lt"/>
              </a:rPr>
              <a:t>v dokumentih in njeno povedno močjo </a:t>
            </a:r>
            <a:r>
              <a:rPr lang="en-US" sz="3200">
                <a:solidFill>
                  <a:srgbClr val="000066"/>
                </a:solidFill>
                <a:latin typeface="+mn-lt"/>
              </a:rPr>
              <a:t>opisuje </a:t>
            </a:r>
            <a:r>
              <a:rPr lang="en-US" sz="3200" i="1">
                <a:solidFill>
                  <a:srgbClr val="000066"/>
                </a:solidFill>
                <a:latin typeface="+mn-lt"/>
              </a:rPr>
              <a:t>obratna pogostost </a:t>
            </a:r>
            <a:r>
              <a:rPr lang="en-US" sz="3200" i="1" smtClean="0">
                <a:solidFill>
                  <a:srgbClr val="000066"/>
                </a:solidFill>
                <a:latin typeface="+mn-lt"/>
              </a:rPr>
              <a:t>dokument</a:t>
            </a:r>
            <a:r>
              <a:rPr lang="sl-SI" sz="3200" i="1" smtClean="0">
                <a:solidFill>
                  <a:srgbClr val="000066"/>
                </a:solidFill>
                <a:latin typeface="+mn-lt"/>
              </a:rPr>
              <a:t>ov</a:t>
            </a:r>
            <a:r>
              <a:rPr lang="en-US" sz="320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sz="3200">
                <a:solidFill>
                  <a:srgbClr val="000066"/>
                </a:solidFill>
                <a:latin typeface="+mn-lt"/>
              </a:rPr>
              <a:t>(inverse document frequency, IDF).</a:t>
            </a:r>
            <a:endParaRPr lang="en-GB" sz="2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Normalizacija dolžine dokumentov</a:t>
            </a:r>
            <a:endParaRPr lang="en-GB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Besede v dolgih dokumentih bodo v povprečju imele večje frekvence, kot v kratkih.</a:t>
            </a:r>
          </a:p>
          <a:p>
            <a:r>
              <a:rPr lang="sl-SI" dirty="0" smtClean="0"/>
              <a:t>Če ne bi upoštevali tega, bi bile povedne moči besed v dolgih dokumentih neupravičeno visoke in dolgi dokumenti bi imeli več možnosti da bodo poiskani, kot kratki.</a:t>
            </a:r>
          </a:p>
          <a:p>
            <a:r>
              <a:rPr lang="sl-SI" dirty="0" smtClean="0"/>
              <a:t>Da bodo frekvence besed dobro predstavljale vsebino dokumentov, moramo dolžino dokumentov normalizirati.</a:t>
            </a:r>
          </a:p>
          <a:p>
            <a:r>
              <a:rPr lang="sl-SI" dirty="0" smtClean="0"/>
              <a:t>Normalizacija: frekvenc besed popravimo, da bodo take, kot da bi izvirale iz enako dolgih dokumentov.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Računanje povednih moči.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1480</Words>
  <Application>Microsoft Office PowerPoint</Application>
  <PresentationFormat>On-screen Show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Računanje povednih moči</vt:lpstr>
      <vt:lpstr>Povedne moči - uvod</vt:lpstr>
      <vt:lpstr>Povedne moči - uvod</vt:lpstr>
      <vt:lpstr>Povedne moči - uvod</vt:lpstr>
      <vt:lpstr>Povedne moči - uvod</vt:lpstr>
      <vt:lpstr>Probabilistične metode</vt:lpstr>
      <vt:lpstr>IDF</vt:lpstr>
      <vt:lpstr>IDF</vt:lpstr>
      <vt:lpstr>Normalizacija dolžine dokumentov</vt:lpstr>
      <vt:lpstr>Probabilistične metode</vt:lpstr>
      <vt:lpstr>Probabilistične metode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  <vt:lpstr>Model vektorskega prostora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135</cp:revision>
  <cp:lastPrinted>1601-01-01T00:00:00Z</cp:lastPrinted>
  <dcterms:created xsi:type="dcterms:W3CDTF">1601-01-01T00:00:00Z</dcterms:created>
  <dcterms:modified xsi:type="dcterms:W3CDTF">2013-04-10T19:09:00Z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