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3300"/>
    <a:srgbClr val="000066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9" autoAdjust="0"/>
    <p:restoredTop sz="94660"/>
  </p:normalViewPr>
  <p:slideViewPr>
    <p:cSldViewPr>
      <p:cViewPr>
        <p:scale>
          <a:sx n="80" d="100"/>
          <a:sy n="80" d="100"/>
        </p:scale>
        <p:origin x="-341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45CA00-F1BB-4167-9570-8287D2B749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5996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EF683-E322-459F-A91D-D12F51C1E6C7}" type="slidenum">
              <a:rPr lang="en-US"/>
              <a:pPr/>
              <a:t>22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6A2B4-19E6-44AE-B495-91FE5EC18607}" type="slidenum">
              <a:rPr lang="en-US"/>
              <a:pPr/>
              <a:t>23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910B8-03AE-4C07-8107-03F36830B053}" type="slidenum">
              <a:rPr lang="en-US"/>
              <a:pPr/>
              <a:t>24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7C81-56BF-43C6-B30F-F931DC7E73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A23E-4457-4E44-8B69-0E2A86AC11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EC7D-FB09-4E74-ADAF-7401337C04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  <a:lvl2pPr>
              <a:defRPr sz="2800">
                <a:solidFill>
                  <a:srgbClr val="000066"/>
                </a:solidFill>
              </a:defRPr>
            </a:lvl2pPr>
            <a:lvl3pPr>
              <a:defRPr sz="2400">
                <a:solidFill>
                  <a:srgbClr val="000066"/>
                </a:solidFill>
              </a:defRPr>
            </a:lvl3pPr>
            <a:lvl4pPr>
              <a:defRPr>
                <a:solidFill>
                  <a:srgbClr val="000066"/>
                </a:solidFill>
              </a:defRPr>
            </a:lvl4pPr>
            <a:lvl5pPr>
              <a:defRPr>
                <a:solidFill>
                  <a:srgbClr val="0000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B04B-641C-40CA-A0F9-FFAD0F2999D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83E60-4DCF-43D5-AFDF-94FB930C0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2BB5-10DA-4C71-A164-5F1D540B25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1B98-6A7A-4DCA-BC9C-1F70B2A9865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F2D9-A8CE-441D-B471-8A915E61A0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0484-D59F-4EB3-8ACA-551FA2752F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3429-F88A-48E9-B099-748B7FA30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421EA-4338-42EF-99D7-E3D177A7E5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Protokoli.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0402D601-AD0B-45A2-9F21-73CF32AAC87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52600"/>
            <a:ext cx="8763000" cy="1470025"/>
          </a:xfrm>
        </p:spPr>
        <p:txBody>
          <a:bodyPr/>
          <a:lstStyle/>
          <a:p>
            <a:pPr eaLnBrk="1" hangingPunct="1"/>
            <a:r>
              <a:rPr lang="sl-SI" sz="4000" smtClean="0"/>
              <a:t>Protokoli</a:t>
            </a:r>
            <a:r>
              <a:rPr lang="en-US" sz="4000" smtClean="0"/>
              <a:t> </a:t>
            </a:r>
            <a:r>
              <a:rPr lang="sl-SI" sz="4000" smtClean="0"/>
              <a:t>v r</a:t>
            </a:r>
            <a:r>
              <a:rPr lang="en-US" sz="4000" smtClean="0"/>
              <a:t>a</a:t>
            </a:r>
            <a:r>
              <a:rPr lang="sl-SI" sz="4000" smtClean="0"/>
              <a:t>čunalniškem komuniciranju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76600"/>
            <a:ext cx="7010400" cy="2743200"/>
          </a:xfrm>
        </p:spPr>
        <p:txBody>
          <a:bodyPr/>
          <a:lstStyle/>
          <a:p>
            <a:r>
              <a:rPr lang="en-US" sz="3200" smtClean="0"/>
              <a:t>TCP,</a:t>
            </a:r>
          </a:p>
          <a:p>
            <a:r>
              <a:rPr lang="en-US" sz="3200" smtClean="0"/>
              <a:t>IP,</a:t>
            </a:r>
          </a:p>
          <a:p>
            <a:r>
              <a:rPr lang="en-US" sz="3200" smtClean="0"/>
              <a:t>nivojski model,</a:t>
            </a:r>
          </a:p>
          <a:p>
            <a:r>
              <a:rPr lang="en-US" sz="3200" smtClean="0"/>
              <a:t>paket informacij.</a:t>
            </a:r>
          </a:p>
          <a:p>
            <a:pPr eaLnBrk="1" hangingPunct="1"/>
            <a:endParaRPr lang="sl-SI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TCP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0292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TCP se zaveda pravega zaporedja paketov glede na izvorno sporočilo. </a:t>
            </a:r>
            <a:endParaRPr lang="en-GB" sz="3600">
              <a:solidFill>
                <a:srgbClr val="000099"/>
              </a:solidFill>
            </a:endParaRP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TCP preverja, če so na cilju podatki v paketih nepoškodovani, sicer od pošiljatelja zahteva ponovni prenos paketa. </a:t>
            </a:r>
            <a:endParaRPr lang="en-GB" sz="3600">
              <a:solidFill>
                <a:srgbClr val="000099"/>
              </a:solidFill>
            </a:endParaRP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TCP ves čas prenosa vzdržuje povezavo med partnerjema v komunikaciji</a:t>
            </a:r>
            <a:r>
              <a:rPr lang="sl-SI">
                <a:solidFill>
                  <a:srgbClr val="000099"/>
                </a:solidFill>
              </a:rPr>
              <a:t>, vendar na način, ki omogoča, da je komunikacijski kanal sproščen, kadar se sporočila ne prenašajo.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4582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400"/>
              </a:spcAft>
            </a:pPr>
            <a:endParaRPr lang="en-GB" sz="32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Nivojski (referenčni) model Interneta</a:t>
            </a:r>
            <a:endParaRPr lang="en-US" b="1" i="1">
              <a:solidFill>
                <a:srgbClr val="9933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8686800" cy="25908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US">
                <a:solidFill>
                  <a:srgbClr val="000099"/>
                </a:solidFill>
              </a:rPr>
              <a:t>Rešitev:</a:t>
            </a:r>
            <a:br>
              <a:rPr lang="en-US">
                <a:solidFill>
                  <a:srgbClr val="000099"/>
                </a:solidFill>
              </a:rPr>
            </a:br>
            <a:r>
              <a:rPr lang="en-US">
                <a:solidFill>
                  <a:srgbClr val="000099"/>
                </a:solidFill>
              </a:rPr>
              <a:t>Aplikacije in omrežna infrastruktura morajo biti popolnoma ločeni. Transportni protokoli ne smejo biti vezani na značilnosti in zahteve posameznih aplikacij.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4582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400"/>
              </a:spcAft>
            </a:pPr>
            <a:endParaRPr lang="en-GB" sz="3200">
              <a:solidFill>
                <a:schemeClr val="bg1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52400" y="1676400"/>
            <a:ext cx="8991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993300"/>
              </a:buClr>
              <a:buSzPct val="75000"/>
              <a:buFont typeface="Monotype Sorts" pitchFamily="2" charset="2"/>
              <a:buChar char="v"/>
            </a:pPr>
            <a:r>
              <a:rPr lang="en-GB" sz="3200">
                <a:solidFill>
                  <a:srgbClr val="000099"/>
                </a:solidFill>
                <a:latin typeface="+mn-lt"/>
              </a:rPr>
              <a:t>Problem: </a:t>
            </a:r>
            <a:br>
              <a:rPr lang="en-GB" sz="3200">
                <a:solidFill>
                  <a:srgbClr val="000099"/>
                </a:solidFill>
                <a:latin typeface="+mn-lt"/>
              </a:rPr>
            </a:br>
            <a:r>
              <a:rPr lang="en-GB" sz="3200">
                <a:solidFill>
                  <a:srgbClr val="000099"/>
                </a:solidFill>
                <a:latin typeface="+mn-lt"/>
              </a:rPr>
              <a:t>Internet temelji na načelih iz 60-tih in 70-tih let. Kako lahko delujejo na njem sodobne aplikacije?</a:t>
            </a:r>
            <a:endParaRPr lang="en-US" sz="32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Nivojski (referenčni) model Interneta</a:t>
            </a:r>
            <a:endParaRPr lang="en-US" b="1" i="1">
              <a:solidFill>
                <a:srgbClr val="9933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8534400" cy="3657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Omrežni protokoli so vezivo med omrežno infrastrukturo in programskimi aplikacijami.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Omrežni protokoli ne smejo zavirati razvoja infrastrukture ali aplikacij. 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Nivojski (referenčni) model Interneta</a:t>
            </a:r>
            <a:endParaRPr lang="en-US" b="1" i="1">
              <a:solidFill>
                <a:srgbClr val="993300"/>
              </a:solidFill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990600" y="1539875"/>
            <a:ext cx="2643188" cy="325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r>
              <a:rPr lang="en-US" sz="1600" b="1">
                <a:solidFill>
                  <a:srgbClr val="000099"/>
                </a:solidFill>
              </a:rPr>
              <a:t>aplikacije</a:t>
            </a:r>
            <a:endParaRPr lang="en-US" sz="1200">
              <a:solidFill>
                <a:srgbClr val="000099"/>
              </a:solidFill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751013" y="1951038"/>
            <a:ext cx="5610225" cy="1587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990600" y="2024063"/>
            <a:ext cx="2643188" cy="327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r>
              <a:rPr lang="en-US" sz="1600" b="1">
                <a:solidFill>
                  <a:srgbClr val="000099"/>
                </a:solidFill>
              </a:rPr>
              <a:t>aplikacijski nivo protokolov</a:t>
            </a:r>
            <a:endParaRPr lang="en-US" sz="1200">
              <a:solidFill>
                <a:srgbClr val="000099"/>
              </a:solidFill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990600" y="2514600"/>
            <a:ext cx="2643188" cy="325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r>
              <a:rPr lang="en-US" sz="1600" b="1">
                <a:solidFill>
                  <a:srgbClr val="000099"/>
                </a:solidFill>
              </a:rPr>
              <a:t>transportni nivo protokolov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990600" y="2997200"/>
            <a:ext cx="2643188" cy="327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r>
              <a:rPr lang="en-US" sz="1600" b="1">
                <a:solidFill>
                  <a:srgbClr val="000099"/>
                </a:solidFill>
              </a:rPr>
              <a:t>IP nivo protokolov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751013" y="3409950"/>
            <a:ext cx="56102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990600" y="3481388"/>
            <a:ext cx="2643188" cy="327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r>
              <a:rPr lang="en-US" sz="1600" b="1">
                <a:solidFill>
                  <a:srgbClr val="000099"/>
                </a:solidFill>
              </a:rPr>
              <a:t>mrežni vmesnik</a:t>
            </a:r>
            <a:endParaRPr lang="en-US" sz="1200">
              <a:solidFill>
                <a:srgbClr val="000099"/>
              </a:solidFill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990600" y="3995738"/>
            <a:ext cx="2643188" cy="327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r>
              <a:rPr lang="en-US" sz="1600" b="1">
                <a:solidFill>
                  <a:srgbClr val="000099"/>
                </a:solidFill>
              </a:rPr>
              <a:t>računalniki in “žice”</a:t>
            </a:r>
            <a:endParaRPr lang="en-US" sz="1200">
              <a:solidFill>
                <a:srgbClr val="000099"/>
              </a:solidFill>
            </a:endParaRP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3886200" y="2024063"/>
            <a:ext cx="687388" cy="3270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telnet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3886200" y="2514600"/>
            <a:ext cx="2425700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TCP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6456363" y="2514600"/>
            <a:ext cx="868362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...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4754563" y="2024063"/>
            <a:ext cx="688975" cy="3270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FTP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5622925" y="2024063"/>
            <a:ext cx="688975" cy="3254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HTTP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6491288" y="2024063"/>
            <a:ext cx="688975" cy="3270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...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3886200" y="1539875"/>
            <a:ext cx="687388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telnet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4754563" y="1539875"/>
            <a:ext cx="688975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FTP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5622925" y="1539875"/>
            <a:ext cx="688975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WWW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H="1">
            <a:off x="4267200" y="182880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6019800" y="182880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5105400" y="2819400"/>
            <a:ext cx="0" cy="152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6019800" y="2362200"/>
            <a:ext cx="0" cy="152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5105400" y="2362200"/>
            <a:ext cx="0" cy="152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4267200" y="2362200"/>
            <a:ext cx="0" cy="152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6491288" y="1539875"/>
            <a:ext cx="688975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...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3922713" y="3481388"/>
            <a:ext cx="831850" cy="833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endParaRPr lang="en-GB" sz="1000">
              <a:solidFill>
                <a:srgbClr val="000099"/>
              </a:solidFill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5260975" y="3481388"/>
            <a:ext cx="833438" cy="833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endParaRPr lang="en-GB" sz="1000">
              <a:solidFill>
                <a:srgbClr val="000099"/>
              </a:solidFill>
            </a:endParaRP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6491288" y="3481388"/>
            <a:ext cx="833437" cy="833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endParaRPr lang="en-GB" sz="1000">
              <a:solidFill>
                <a:srgbClr val="000099"/>
              </a:solidFill>
            </a:endParaRPr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 flipH="1">
            <a:off x="5105400" y="182880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3886200" y="2971800"/>
            <a:ext cx="3429000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0800" tIns="50800" rIns="50800" bIns="50800"/>
          <a:lstStyle/>
          <a:p>
            <a:pPr algn="ctr"/>
            <a:r>
              <a:rPr lang="en-US" sz="1200" b="1">
                <a:solidFill>
                  <a:srgbClr val="000099"/>
                </a:solidFill>
              </a:rPr>
              <a:t>IP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5638800" y="327660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4343400" y="327660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6858000" y="327660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4375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81000" y="4724400"/>
            <a:ext cx="8458200" cy="1752600"/>
          </a:xfrm>
        </p:spPr>
        <p:txBody>
          <a:bodyPr/>
          <a:lstStyle/>
          <a:p>
            <a:pPr>
              <a:buSzPct val="75000"/>
              <a:buFont typeface="Monotype Sorts" pitchFamily="2" charset="2"/>
              <a:buChar char="v"/>
            </a:pPr>
            <a:r>
              <a:rPr lang="en-GB" sz="2800">
                <a:solidFill>
                  <a:srgbClr val="000099"/>
                </a:solidFill>
              </a:rPr>
              <a:t>Protokoli na vsakem nivoju so medsebojno neodvisni.</a:t>
            </a:r>
          </a:p>
          <a:p>
            <a:pPr>
              <a:buSzPct val="75000"/>
              <a:buFont typeface="Monotype Sorts" pitchFamily="2" charset="2"/>
              <a:buChar char="v"/>
            </a:pPr>
            <a:r>
              <a:rPr lang="en-GB" sz="2800">
                <a:solidFill>
                  <a:srgbClr val="000099"/>
                </a:solidFill>
              </a:rPr>
              <a:t>Definirani so le načini, na katere protokoli na sosednjih nivojih komunicirajo med seboj.</a:t>
            </a:r>
            <a:endParaRPr lang="en-US" sz="2800">
              <a:solidFill>
                <a:srgbClr val="000099"/>
              </a:solidFill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Nivojski (referenčni) model Interneta</a:t>
            </a:r>
            <a:endParaRPr lang="en-US" b="1" i="1">
              <a:solidFill>
                <a:srgbClr val="9933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910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Nivojska zgradba omogoča uvajanje novih verzij protokolov brez negativnih posledic za delovanje omrežja.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Novo informacijsko orodje mora poznati zahteve transportnega nivoja in preko svojega </a:t>
            </a:r>
            <a:r>
              <a:rPr lang="sl-SI">
                <a:solidFill>
                  <a:srgbClr val="000099"/>
                </a:solidFill>
              </a:rPr>
              <a:t>aplikacijskega </a:t>
            </a:r>
            <a:r>
              <a:rPr lang="en-GB">
                <a:solidFill>
                  <a:srgbClr val="000099"/>
                </a:solidFill>
              </a:rPr>
              <a:t>protokola zadostiti njegovim zahtevam.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Paket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8534400" cy="3657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Paket (ali </a:t>
            </a:r>
            <a:r>
              <a:rPr lang="en-GB" i="1">
                <a:solidFill>
                  <a:srgbClr val="000099"/>
                </a:solidFill>
              </a:rPr>
              <a:t>datagram</a:t>
            </a:r>
            <a:r>
              <a:rPr lang="en-GB">
                <a:solidFill>
                  <a:srgbClr val="000099"/>
                </a:solidFill>
              </a:rPr>
              <a:t>) je najmanjša enota podatkov, ki se prenaša po Internetu.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Sestavljen iz glave in podatkov.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Paket lahko primerjamo s pismom, glavo pa s pisemsko ovojnico. 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914400" y="1078468"/>
            <a:ext cx="35779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1676400" y="1066800"/>
            <a:ext cx="1296988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dolž. glave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352800" y="1066800"/>
            <a:ext cx="1169679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prioriteta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562600" y="1066800"/>
            <a:ext cx="17315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skupna dolžina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362200" y="1524000"/>
            <a:ext cx="357790" cy="369332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7315200" y="3745468"/>
            <a:ext cx="35779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3429000" y="3745468"/>
            <a:ext cx="35779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3276600" y="2743200"/>
            <a:ext cx="2308225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IP naslov pošiljatelja</a:t>
            </a: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Struktura paketa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029200"/>
            <a:ext cx="8534400" cy="14478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2400" i="1">
                <a:solidFill>
                  <a:srgbClr val="000099"/>
                </a:solidFill>
              </a:rPr>
              <a:t>Dolžina glave</a:t>
            </a:r>
            <a:r>
              <a:rPr lang="en-GB" sz="2400">
                <a:solidFill>
                  <a:srgbClr val="000099"/>
                </a:solidFill>
              </a:rPr>
              <a:t> in </a:t>
            </a:r>
            <a:r>
              <a:rPr lang="en-GB" sz="2400" i="1">
                <a:solidFill>
                  <a:srgbClr val="000099"/>
                </a:solidFill>
              </a:rPr>
              <a:t>skupna dolžina:</a:t>
            </a:r>
            <a:r>
              <a:rPr lang="en-GB" sz="2400">
                <a:solidFill>
                  <a:srgbClr val="000099"/>
                </a:solidFill>
              </a:rPr>
              <a:t> ločevanje glave in podatkov,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2400" i="1">
                <a:solidFill>
                  <a:srgbClr val="000099"/>
                </a:solidFill>
              </a:rPr>
              <a:t>prioriteta</a:t>
            </a:r>
            <a:r>
              <a:rPr lang="en-GB" sz="2400">
                <a:solidFill>
                  <a:srgbClr val="000099"/>
                </a:solidFill>
              </a:rPr>
              <a:t>: nujnost prenosa paketa (sedem stopenj); pomen hitrosti in zanesljivosti.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79450" y="1073150"/>
            <a:ext cx="7626350" cy="317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79450" y="1073150"/>
            <a:ext cx="0" cy="309086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679450" y="3760788"/>
            <a:ext cx="762635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8305800" y="1073150"/>
            <a:ext cx="0" cy="31178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79450" y="1503363"/>
            <a:ext cx="762635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1557338" y="1073150"/>
            <a:ext cx="3175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024188" y="1073150"/>
            <a:ext cx="3175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4638675" y="1073150"/>
            <a:ext cx="0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679450" y="2025650"/>
            <a:ext cx="7626350" cy="317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4638675" y="1420813"/>
            <a:ext cx="0" cy="56356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5626100" y="1528763"/>
            <a:ext cx="3175" cy="4508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79450" y="2601913"/>
            <a:ext cx="762635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024188" y="2036763"/>
            <a:ext cx="3175" cy="50641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648200" y="2057400"/>
            <a:ext cx="0" cy="533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685800" y="32004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6654800" y="3757613"/>
            <a:ext cx="0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604838" y="4364038"/>
            <a:ext cx="292100" cy="11271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04838" y="4454525"/>
            <a:ext cx="292100" cy="11271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8158163" y="4249738"/>
            <a:ext cx="295275" cy="1143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V="1">
            <a:off x="8158163" y="4306888"/>
            <a:ext cx="295275" cy="11271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685800" y="457200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8305800" y="4419600"/>
            <a:ext cx="0" cy="381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V="1">
            <a:off x="685800" y="48006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685800" y="4191000"/>
            <a:ext cx="7620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6705600" y="1535668"/>
            <a:ext cx="35779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5029200" y="1524000"/>
            <a:ext cx="41275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685800" y="41910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8305800" y="4191000"/>
            <a:ext cx="0" cy="152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838200" y="2133600"/>
            <a:ext cx="1838325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življenjska doba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3276600" y="2133600"/>
            <a:ext cx="1060675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protokol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5562600" y="2133600"/>
            <a:ext cx="1740476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kontrola napak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3276600" y="3276600"/>
            <a:ext cx="2297113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IP naslov naslovnika</a:t>
            </a: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3962400" y="4267200"/>
            <a:ext cx="972574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podatki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990600" y="1066800"/>
            <a:ext cx="35779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752600" y="1066800"/>
            <a:ext cx="1296988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dolž. glave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3429000" y="1066800"/>
            <a:ext cx="1169679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prioriteta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638800" y="1066800"/>
            <a:ext cx="17315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skupna dolžina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2438400" y="1524000"/>
            <a:ext cx="35779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7315200" y="3657600"/>
            <a:ext cx="35779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3429000" y="3657600"/>
            <a:ext cx="35779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6781800" y="1524000"/>
            <a:ext cx="35779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5105400" y="1524000"/>
            <a:ext cx="412750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914400" y="2133600"/>
            <a:ext cx="1838325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življenjska doba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3276600" y="2133600"/>
            <a:ext cx="1060675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protokol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5562600" y="2133600"/>
            <a:ext cx="1740476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kontrola napak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276600" y="2743200"/>
            <a:ext cx="2308225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IP naslov pošiljatelja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3276600" y="3276600"/>
            <a:ext cx="2297113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IP naslov naslovnika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3962400" y="4267200"/>
            <a:ext cx="972574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podatki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Struktura paketa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029200"/>
            <a:ext cx="8534400" cy="14478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2400" i="1">
                <a:solidFill>
                  <a:srgbClr val="000099"/>
                </a:solidFill>
              </a:rPr>
              <a:t>življenjska doba:</a:t>
            </a:r>
            <a:r>
              <a:rPr lang="en-GB" sz="2400">
                <a:solidFill>
                  <a:srgbClr val="000099"/>
                </a:solidFill>
              </a:rPr>
              <a:t> dovoljen čas potovanja pred uničenjem,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2400" i="1">
                <a:solidFill>
                  <a:srgbClr val="000099"/>
                </a:solidFill>
              </a:rPr>
              <a:t>protokol:</a:t>
            </a:r>
            <a:r>
              <a:rPr lang="en-GB" sz="2400">
                <a:solidFill>
                  <a:srgbClr val="000099"/>
                </a:solidFill>
              </a:rPr>
              <a:t> ime aplikacije, ki je ustvarila podatke v paketu.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79450" y="1073150"/>
            <a:ext cx="7626350" cy="317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679450" y="1073150"/>
            <a:ext cx="0" cy="309086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79450" y="3760788"/>
            <a:ext cx="762635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8305800" y="1073150"/>
            <a:ext cx="0" cy="31178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679450" y="1503363"/>
            <a:ext cx="762635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1557338" y="1073150"/>
            <a:ext cx="3175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024188" y="1073150"/>
            <a:ext cx="3175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638675" y="1073150"/>
            <a:ext cx="0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679450" y="2025650"/>
            <a:ext cx="7626350" cy="317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638675" y="1420813"/>
            <a:ext cx="0" cy="56356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5626100" y="1528763"/>
            <a:ext cx="3175" cy="4508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679450" y="2601913"/>
            <a:ext cx="762635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024188" y="2036763"/>
            <a:ext cx="3175" cy="50641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648200" y="2057400"/>
            <a:ext cx="0" cy="533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685800" y="32004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6654800" y="3757613"/>
            <a:ext cx="0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604838" y="4364038"/>
            <a:ext cx="292100" cy="11271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604838" y="4454525"/>
            <a:ext cx="292100" cy="11271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8158163" y="4249738"/>
            <a:ext cx="295275" cy="1143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8158163" y="4306888"/>
            <a:ext cx="295275" cy="11271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685800" y="457200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8305800" y="4419600"/>
            <a:ext cx="0" cy="381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685800" y="48006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685800" y="4191000"/>
            <a:ext cx="7620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685800" y="41910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8305800" y="4191000"/>
            <a:ext cx="0" cy="152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Struktura paketa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029200"/>
            <a:ext cx="8534400" cy="14478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2400" i="1">
                <a:solidFill>
                  <a:srgbClr val="000099"/>
                </a:solidFill>
              </a:rPr>
              <a:t>kontrola napak:</a:t>
            </a:r>
            <a:r>
              <a:rPr lang="en-GB" sz="2400">
                <a:solidFill>
                  <a:srgbClr val="000099"/>
                </a:solidFill>
              </a:rPr>
              <a:t> “checksum”,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2400" i="1">
                <a:solidFill>
                  <a:srgbClr val="000099"/>
                </a:solidFill>
              </a:rPr>
              <a:t>IP naslova pošiljatelja </a:t>
            </a:r>
            <a:r>
              <a:rPr lang="en-GB" sz="2400">
                <a:solidFill>
                  <a:srgbClr val="000099"/>
                </a:solidFill>
              </a:rPr>
              <a:t>in</a:t>
            </a:r>
            <a:r>
              <a:rPr lang="en-GB" sz="2400" i="1">
                <a:solidFill>
                  <a:srgbClr val="000099"/>
                </a:solidFill>
              </a:rPr>
              <a:t> naslovnika:</a:t>
            </a:r>
            <a:r>
              <a:rPr lang="en-GB" sz="2400">
                <a:solidFill>
                  <a:srgbClr val="000099"/>
                </a:solidFill>
              </a:rPr>
              <a:t> začetna in končna točka v omrežju, med katerima potuje paket.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679450" y="1073150"/>
            <a:ext cx="7626350" cy="317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679450" y="1073150"/>
            <a:ext cx="0" cy="309086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79450" y="3760788"/>
            <a:ext cx="762635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8305800" y="1073150"/>
            <a:ext cx="0" cy="31178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79450" y="1503363"/>
            <a:ext cx="762635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557338" y="1073150"/>
            <a:ext cx="3175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3024188" y="1073150"/>
            <a:ext cx="3175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638675" y="1073150"/>
            <a:ext cx="0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679450" y="2025650"/>
            <a:ext cx="7626350" cy="317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638675" y="1420813"/>
            <a:ext cx="0" cy="56356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626100" y="1528763"/>
            <a:ext cx="3175" cy="4508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679450" y="2601913"/>
            <a:ext cx="762635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024188" y="2036763"/>
            <a:ext cx="3175" cy="50641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648200" y="2057400"/>
            <a:ext cx="0" cy="533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685800" y="32004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654800" y="3757613"/>
            <a:ext cx="0" cy="3937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604838" y="4364038"/>
            <a:ext cx="292100" cy="11271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V="1">
            <a:off x="604838" y="4454525"/>
            <a:ext cx="292100" cy="11271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8158163" y="4249738"/>
            <a:ext cx="295275" cy="1143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8158163" y="4306888"/>
            <a:ext cx="295275" cy="11271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85800" y="4572000"/>
            <a:ext cx="0" cy="2286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8305800" y="4419600"/>
            <a:ext cx="0" cy="381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V="1">
            <a:off x="685800" y="48006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685800" y="4191000"/>
            <a:ext cx="7620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914400" y="990600"/>
            <a:ext cx="357790" cy="36933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1676400" y="1066800"/>
            <a:ext cx="1296988" cy="3968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dolž. glave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352800" y="1066800"/>
            <a:ext cx="1169679" cy="4001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prioriteta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5562600" y="1066800"/>
            <a:ext cx="1731500" cy="4001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skupna dolžina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2362200" y="1447800"/>
            <a:ext cx="357790" cy="36933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7315200" y="3657600"/>
            <a:ext cx="357790" cy="36933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3429000" y="3657600"/>
            <a:ext cx="357790" cy="36933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6705600" y="1447800"/>
            <a:ext cx="357790" cy="36933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5029200" y="1447800"/>
            <a:ext cx="412750" cy="36933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...</a:t>
            </a:r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685800" y="41910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8305800" y="4191000"/>
            <a:ext cx="0" cy="152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l-SI">
              <a:solidFill>
                <a:srgbClr val="000099"/>
              </a:solidFill>
            </a:endParaRP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838200" y="2133600"/>
            <a:ext cx="1838325" cy="3968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življenjska doba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276600" y="2133600"/>
            <a:ext cx="1060675" cy="4001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protokol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5562600" y="2133600"/>
            <a:ext cx="1740476" cy="4001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kontrola napak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3276600" y="2743200"/>
            <a:ext cx="2308225" cy="3968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IP naslov pošiljatelja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3276600" y="3276600"/>
            <a:ext cx="2297113" cy="3968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IP naslov naslovnika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3962400" y="4267200"/>
            <a:ext cx="972574" cy="40011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podatki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ln/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Prenos paketa po omrežju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34400" cy="39624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Pri prenosu sodelujejo posebni omrežni računalniki, imenovani </a:t>
            </a:r>
            <a:r>
              <a:rPr lang="en-GB" i="1">
                <a:solidFill>
                  <a:srgbClr val="000099"/>
                </a:solidFill>
              </a:rPr>
              <a:t>usmerjevalniki</a:t>
            </a:r>
            <a:r>
              <a:rPr lang="en-GB">
                <a:solidFill>
                  <a:srgbClr val="000099"/>
                </a:solidFill>
              </a:rPr>
              <a:t> (routers).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Paketi, ki izvirajo iz istega sporočila, ne potujejo nujno skupaj.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Usmerjevalniki berejo glave paketov in določajo nadaljnjo pot paketa. 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Protokoli </a:t>
            </a:r>
            <a:r>
              <a:rPr lang="sl-SI" sz="3600">
                <a:solidFill>
                  <a:srgbClr val="993300"/>
                </a:solidFill>
              </a:rPr>
              <a:t>- uvod</a:t>
            </a:r>
            <a:endParaRPr lang="en-US" b="1">
              <a:solidFill>
                <a:srgbClr val="993300"/>
              </a:solidFill>
              <a:latin typeface="SLOHelvetica" pitchFamily="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229600" cy="3810000"/>
          </a:xfrm>
        </p:spPr>
        <p:txBody>
          <a:bodyPr/>
          <a:lstStyle/>
          <a:p>
            <a:pPr>
              <a:spcAft>
                <a:spcPts val="400"/>
              </a:spcAft>
              <a:buFontTx/>
              <a:buNone/>
            </a:pPr>
            <a:r>
              <a:rPr lang="en-GB">
                <a:solidFill>
                  <a:srgbClr val="000099"/>
                </a:solidFill>
              </a:rPr>
              <a:t>Protokol je </a:t>
            </a:r>
          </a:p>
          <a:p>
            <a:pPr>
              <a:spcAft>
                <a:spcPts val="4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pravilo ali zbirka pravil, ki določajo načine transporta sporočil po računalniškem omrežju in </a:t>
            </a:r>
          </a:p>
          <a:p>
            <a:pPr>
              <a:spcAft>
                <a:spcPts val="4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urejajo razumevanje teh sporočil.</a:t>
            </a:r>
            <a:endParaRPr lang="en-GB" b="1">
              <a:solidFill>
                <a:srgbClr val="000099"/>
              </a:solidFill>
            </a:endParaRPr>
          </a:p>
          <a:p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ln/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Prenos paketa po omrežju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534400" cy="38100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Usmerjevalniki se odločajo o poti na osnovi stanja omrežja - obremenjenosti povezav, izpada linij, dolžine paketa in nujnosti prenosa.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Usmerjevalniki poznajo računalnike v svoji okolici in najbližje usmerjevalnike.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ln/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Prenos paketa po omrežju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534400" cy="43434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Paket potuje od usmerjevalnika do usmerjevalnika, dokler ne naleti na takega, ki ga lahko usmeri na naslovnikov računalnik.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Zaradi različnih poti lahko paketi do naslovnika pridejo v napačnem vrstnem redu. Pravilno razvrščanje je naloga protokola TCP.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21</a:t>
            </a:fld>
            <a:endParaRPr 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867400" cy="609600"/>
          </a:xfrm>
          <a:ln/>
        </p:spPr>
        <p:txBody>
          <a:bodyPr/>
          <a:lstStyle/>
          <a:p>
            <a:pPr algn="l"/>
            <a:r>
              <a:rPr lang="en-GB" sz="3600">
                <a:solidFill>
                  <a:srgbClr val="993300"/>
                </a:solidFill>
              </a:rPr>
              <a:t>Pošiljanje elektronske pošte</a:t>
            </a:r>
            <a:endParaRPr lang="en-US" sz="3600" b="1">
              <a:solidFill>
                <a:srgbClr val="9933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257800"/>
            <a:ext cx="8534400" cy="10668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000099"/>
                </a:solidFill>
              </a:rPr>
              <a:t>1. korak: </a:t>
            </a:r>
            <a:br>
              <a:rPr lang="en-US" sz="2400">
                <a:solidFill>
                  <a:srgbClr val="000099"/>
                </a:solidFill>
              </a:rPr>
            </a:br>
            <a:r>
              <a:rPr lang="en-GB" sz="2400">
                <a:solidFill>
                  <a:srgbClr val="000099"/>
                </a:solidFill>
              </a:rPr>
              <a:t>Podatke, ki sestavljajo sporočilo, protokol IP razdeli na pakete (1 do 6 na sliki) in jim doda glave.</a:t>
            </a:r>
            <a:endParaRPr lang="en-US">
              <a:solidFill>
                <a:srgbClr val="000099"/>
              </a:solidFill>
              <a:latin typeface="SLOTimes" pitchFamily="2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57200" y="838200"/>
            <a:ext cx="8382000" cy="4038600"/>
            <a:chOff x="457200" y="990600"/>
            <a:chExt cx="8382000" cy="4038600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1316038" y="2724150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 b="1">
                <a:solidFill>
                  <a:srgbClr val="000099"/>
                </a:solidFill>
              </a:endParaRP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1590675" y="2722563"/>
              <a:ext cx="220663" cy="223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 b="1">
                <a:solidFill>
                  <a:srgbClr val="000099"/>
                </a:solidFill>
              </a:endParaRP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1863725" y="2724150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1316038" y="3006725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1590675" y="3006725"/>
              <a:ext cx="220663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863725" y="3006725"/>
              <a:ext cx="222250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63" name="AutoShape 11"/>
            <p:cNvSpPr>
              <a:spLocks noChangeArrowheads="1"/>
            </p:cNvSpPr>
            <p:nvPr/>
          </p:nvSpPr>
          <p:spPr bwMode="auto">
            <a:xfrm>
              <a:off x="4286250" y="990600"/>
              <a:ext cx="1158875" cy="3175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4286250" y="2141538"/>
              <a:ext cx="1098550" cy="3159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2376488" y="2141538"/>
              <a:ext cx="1136650" cy="3159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3373438" y="1535113"/>
              <a:ext cx="223837" cy="223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3648075" y="1619250"/>
              <a:ext cx="220663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3784600" y="2068513"/>
              <a:ext cx="223838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3876675" y="2352675"/>
              <a:ext cx="220663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3463925" y="2841625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3738563" y="3046413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4745038" y="1619250"/>
              <a:ext cx="223837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4745038" y="2801938"/>
              <a:ext cx="223837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5889625" y="1495425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5614988" y="2068513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5707063" y="2352675"/>
              <a:ext cx="220662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5707063" y="2965450"/>
              <a:ext cx="220662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5978525" y="2881313"/>
              <a:ext cx="223838" cy="223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6254750" y="2762250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 flipV="1">
              <a:off x="3052763" y="1863725"/>
              <a:ext cx="412750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81" name="Line 29"/>
            <p:cNvSpPr>
              <a:spLocks noChangeShapeType="1"/>
            </p:cNvSpPr>
            <p:nvPr/>
          </p:nvSpPr>
          <p:spPr bwMode="auto">
            <a:xfrm>
              <a:off x="4835525" y="1374775"/>
              <a:ext cx="3175" cy="160338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>
              <a:off x="4835525" y="1903413"/>
              <a:ext cx="3175" cy="19843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>
              <a:off x="3052763" y="2597150"/>
              <a:ext cx="320675" cy="236538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>
              <a:off x="4059238" y="3290888"/>
              <a:ext cx="182562" cy="1587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 flipV="1">
              <a:off x="5478463" y="3171825"/>
              <a:ext cx="182562" cy="1206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 flipV="1">
              <a:off x="6529388" y="2557463"/>
              <a:ext cx="274637" cy="1587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4835525" y="2557463"/>
              <a:ext cx="3175" cy="1587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>
              <a:off x="4835525" y="3086100"/>
              <a:ext cx="3175" cy="7937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>
              <a:off x="3602038" y="2312988"/>
              <a:ext cx="139700" cy="158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>
              <a:off x="4059238" y="2312988"/>
              <a:ext cx="182562" cy="158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>
              <a:off x="5478463" y="2352675"/>
              <a:ext cx="136525" cy="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>
              <a:off x="5978525" y="2352675"/>
              <a:ext cx="139700" cy="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>
              <a:off x="5478463" y="1328738"/>
              <a:ext cx="320675" cy="19843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6164263" y="1824038"/>
              <a:ext cx="274637" cy="2000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595" name="Rectangle 43"/>
            <p:cNvSpPr>
              <a:spLocks noChangeArrowheads="1"/>
            </p:cNvSpPr>
            <p:nvPr/>
          </p:nvSpPr>
          <p:spPr bwMode="auto">
            <a:xfrm>
              <a:off x="7307263" y="2684463"/>
              <a:ext cx="220662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96" name="Rectangle 44"/>
            <p:cNvSpPr>
              <a:spLocks noChangeArrowheads="1"/>
            </p:cNvSpPr>
            <p:nvPr/>
          </p:nvSpPr>
          <p:spPr bwMode="auto">
            <a:xfrm>
              <a:off x="7580313" y="2674938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97" name="Rectangle 45"/>
            <p:cNvSpPr>
              <a:spLocks noChangeArrowheads="1"/>
            </p:cNvSpPr>
            <p:nvPr/>
          </p:nvSpPr>
          <p:spPr bwMode="auto">
            <a:xfrm>
              <a:off x="7854950" y="2684463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98" name="Rectangle 46"/>
            <p:cNvSpPr>
              <a:spLocks noChangeArrowheads="1"/>
            </p:cNvSpPr>
            <p:nvPr/>
          </p:nvSpPr>
          <p:spPr bwMode="auto">
            <a:xfrm>
              <a:off x="7307263" y="2965450"/>
              <a:ext cx="220662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599" name="Rectangle 47"/>
            <p:cNvSpPr>
              <a:spLocks noChangeArrowheads="1"/>
            </p:cNvSpPr>
            <p:nvPr/>
          </p:nvSpPr>
          <p:spPr bwMode="auto">
            <a:xfrm>
              <a:off x="7580313" y="2965450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600" name="Rectangle 48"/>
            <p:cNvSpPr>
              <a:spLocks noChangeArrowheads="1"/>
            </p:cNvSpPr>
            <p:nvPr/>
          </p:nvSpPr>
          <p:spPr bwMode="auto">
            <a:xfrm>
              <a:off x="7854950" y="2965450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601" name="Rectangle 49"/>
            <p:cNvSpPr>
              <a:spLocks noChangeArrowheads="1"/>
            </p:cNvSpPr>
            <p:nvPr/>
          </p:nvSpPr>
          <p:spPr bwMode="auto">
            <a:xfrm>
              <a:off x="1041400" y="3700463"/>
              <a:ext cx="1371600" cy="7953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400">
                  <a:solidFill>
                    <a:srgbClr val="000099"/>
                  </a:solidFill>
                </a:rPr>
                <a:t>podatki, ki sestavljajo sporočilo e-pošte</a:t>
              </a:r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 flipV="1">
              <a:off x="1681163" y="3336925"/>
              <a:ext cx="1587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 flipV="1">
              <a:off x="2138363" y="2519363"/>
              <a:ext cx="230187" cy="157162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604" name="Rectangle 52"/>
            <p:cNvSpPr>
              <a:spLocks noChangeArrowheads="1"/>
            </p:cNvSpPr>
            <p:nvPr/>
          </p:nvSpPr>
          <p:spPr bwMode="auto">
            <a:xfrm>
              <a:off x="7010400" y="3695700"/>
              <a:ext cx="1371600" cy="8001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400">
                  <a:solidFill>
                    <a:srgbClr val="000099"/>
                  </a:solidFill>
                </a:rPr>
                <a:t>podatki, ki sestavljajo sporočilo e-pošte</a:t>
              </a:r>
            </a:p>
          </p:txBody>
        </p:sp>
        <p:sp>
          <p:nvSpPr>
            <p:cNvPr id="23605" name="Line 53"/>
            <p:cNvSpPr>
              <a:spLocks noChangeShapeType="1"/>
            </p:cNvSpPr>
            <p:nvPr/>
          </p:nvSpPr>
          <p:spPr bwMode="auto">
            <a:xfrm>
              <a:off x="7696200" y="3324225"/>
              <a:ext cx="0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838200" y="2147888"/>
              <a:ext cx="1027113" cy="355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sl-SI" sz="1800" b="1" i="1" smtClean="0">
                  <a:solidFill>
                    <a:srgbClr val="000099"/>
                  </a:solidFill>
                </a:rPr>
                <a:t>  </a:t>
              </a:r>
              <a:r>
                <a:rPr lang="en-US" sz="1800" b="1" i="1" smtClean="0">
                  <a:solidFill>
                    <a:srgbClr val="000099"/>
                  </a:solidFill>
                </a:rPr>
                <a:t>1</a:t>
              </a:r>
              <a:r>
                <a:rPr lang="en-US" sz="1800" b="1" i="1">
                  <a:solidFill>
                    <a:srgbClr val="000099"/>
                  </a:solidFill>
                </a:rPr>
                <a:t>. korak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607" name="Rectangle 55"/>
            <p:cNvSpPr>
              <a:spLocks noChangeArrowheads="1"/>
            </p:cNvSpPr>
            <p:nvPr/>
          </p:nvSpPr>
          <p:spPr bwMode="auto">
            <a:xfrm>
              <a:off x="457200" y="4648200"/>
              <a:ext cx="2540000" cy="381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800" b="1" i="1">
                  <a:solidFill>
                    <a:srgbClr val="000099"/>
                  </a:solidFill>
                </a:rPr>
                <a:t>sporočilo je poslano</a:t>
              </a:r>
              <a:endParaRPr lang="en-US" sz="1400">
                <a:solidFill>
                  <a:srgbClr val="000099"/>
                </a:solidFill>
              </a:endParaRPr>
            </a:p>
          </p:txBody>
        </p:sp>
        <p:sp>
          <p:nvSpPr>
            <p:cNvPr id="23608" name="Rectangle 56"/>
            <p:cNvSpPr>
              <a:spLocks noChangeArrowheads="1"/>
            </p:cNvSpPr>
            <p:nvPr/>
          </p:nvSpPr>
          <p:spPr bwMode="auto">
            <a:xfrm>
              <a:off x="6553200" y="4648200"/>
              <a:ext cx="2286000" cy="381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800" b="1" i="1">
                  <a:solidFill>
                    <a:srgbClr val="000099"/>
                  </a:solidFill>
                </a:rPr>
                <a:t>sporočilo je prejeto</a:t>
              </a:r>
              <a:endParaRPr lang="en-US" sz="1800" b="1">
                <a:solidFill>
                  <a:srgbClr val="000099"/>
                </a:solidFill>
              </a:endParaRPr>
            </a:p>
          </p:txBody>
        </p:sp>
        <p:sp>
          <p:nvSpPr>
            <p:cNvPr id="23609" name="AutoShape 57"/>
            <p:cNvSpPr>
              <a:spLocks noChangeArrowheads="1"/>
            </p:cNvSpPr>
            <p:nvPr/>
          </p:nvSpPr>
          <p:spPr bwMode="auto">
            <a:xfrm>
              <a:off x="4286250" y="3225800"/>
              <a:ext cx="1098550" cy="3175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610" name="AutoShape 58"/>
            <p:cNvSpPr>
              <a:spLocks noChangeArrowheads="1"/>
            </p:cNvSpPr>
            <p:nvPr/>
          </p:nvSpPr>
          <p:spPr bwMode="auto">
            <a:xfrm>
              <a:off x="6264275" y="2141538"/>
              <a:ext cx="1098550" cy="3159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23613" name="Rectangle 61"/>
            <p:cNvSpPr>
              <a:spLocks noChangeArrowheads="1"/>
            </p:cNvSpPr>
            <p:nvPr/>
          </p:nvSpPr>
          <p:spPr bwMode="auto">
            <a:xfrm>
              <a:off x="7696200" y="2057400"/>
              <a:ext cx="1066800" cy="355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sl-SI" sz="1800" b="1" i="1" smtClean="0">
                  <a:solidFill>
                    <a:srgbClr val="000099"/>
                  </a:solidFill>
                </a:rPr>
                <a:t>  </a:t>
              </a:r>
              <a:r>
                <a:rPr lang="en-US" sz="1800" b="1" i="1" smtClean="0">
                  <a:solidFill>
                    <a:srgbClr val="000099"/>
                  </a:solidFill>
                </a:rPr>
                <a:t>3</a:t>
              </a:r>
              <a:r>
                <a:rPr lang="en-US" sz="1800" b="1" i="1">
                  <a:solidFill>
                    <a:srgbClr val="000099"/>
                  </a:solidFill>
                </a:rPr>
                <a:t>. korak</a:t>
              </a:r>
              <a:endParaRPr lang="en-US" sz="1800" b="1">
                <a:solidFill>
                  <a:srgbClr val="000099"/>
                </a:solidFill>
              </a:endParaRPr>
            </a:p>
          </p:txBody>
        </p:sp>
        <p:sp>
          <p:nvSpPr>
            <p:cNvPr id="23615" name="Rectangle 63"/>
            <p:cNvSpPr>
              <a:spLocks noChangeArrowheads="1"/>
            </p:cNvSpPr>
            <p:nvPr/>
          </p:nvSpPr>
          <p:spPr bwMode="auto">
            <a:xfrm>
              <a:off x="4419600" y="3962400"/>
              <a:ext cx="1066800" cy="355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sl-SI" sz="1800" b="1" i="1" smtClean="0">
                  <a:solidFill>
                    <a:srgbClr val="000099"/>
                  </a:solidFill>
                </a:rPr>
                <a:t>  </a:t>
              </a:r>
              <a:r>
                <a:rPr lang="en-US" sz="1800" b="1" i="1" smtClean="0">
                  <a:solidFill>
                    <a:srgbClr val="000099"/>
                  </a:solidFill>
                </a:rPr>
                <a:t>2</a:t>
              </a:r>
              <a:r>
                <a:rPr lang="en-US" sz="1800" b="1" i="1">
                  <a:solidFill>
                    <a:srgbClr val="000099"/>
                  </a:solidFill>
                </a:rPr>
                <a:t>. korak</a:t>
              </a:r>
              <a:endParaRPr lang="en-US" sz="1800" b="1">
                <a:solidFill>
                  <a:srgbClr val="000099"/>
                </a:solidFill>
              </a:endParaRPr>
            </a:p>
          </p:txBody>
        </p:sp>
        <p:sp>
          <p:nvSpPr>
            <p:cNvPr id="23616" name="Line 64"/>
            <p:cNvSpPr>
              <a:spLocks noChangeShapeType="1"/>
            </p:cNvSpPr>
            <p:nvPr/>
          </p:nvSpPr>
          <p:spPr bwMode="auto">
            <a:xfrm flipV="1">
              <a:off x="3886200" y="1295400"/>
              <a:ext cx="412750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</p:grpSp>
      <p:sp>
        <p:nvSpPr>
          <p:cNvPr id="62" name="Slide Number Placeholder 6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867400" cy="609600"/>
          </a:xfrm>
          <a:ln/>
        </p:spPr>
        <p:txBody>
          <a:bodyPr/>
          <a:lstStyle/>
          <a:p>
            <a:pPr algn="l"/>
            <a:r>
              <a:rPr lang="en-GB" sz="3600"/>
              <a:t>Pošiljanje elektronske pošte</a:t>
            </a:r>
            <a:endParaRPr lang="en-US" sz="3600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534400" cy="990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000099"/>
                </a:solidFill>
              </a:rPr>
              <a:t>2. korak: </a:t>
            </a:r>
            <a:br>
              <a:rPr lang="en-US" sz="2400">
                <a:solidFill>
                  <a:srgbClr val="000099"/>
                </a:solidFill>
              </a:rPr>
            </a:br>
            <a:r>
              <a:rPr lang="en-GB" sz="2400">
                <a:solidFill>
                  <a:srgbClr val="000099"/>
                </a:solidFill>
              </a:rPr>
              <a:t>Na osnovi podatkov v glavah paketov usmerjevalniki določijo najustreznejšo pot vsakega od paketov.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23</a:t>
            </a:fld>
            <a:endParaRPr lang="sl-SI"/>
          </a:p>
        </p:txBody>
      </p:sp>
      <p:grpSp>
        <p:nvGrpSpPr>
          <p:cNvPr id="63" name="Group 62"/>
          <p:cNvGrpSpPr/>
          <p:nvPr/>
        </p:nvGrpSpPr>
        <p:grpSpPr>
          <a:xfrm>
            <a:off x="457200" y="838200"/>
            <a:ext cx="8382000" cy="4038600"/>
            <a:chOff x="457200" y="990600"/>
            <a:chExt cx="8382000" cy="4038600"/>
          </a:xfrm>
        </p:grpSpPr>
        <p:sp>
          <p:nvSpPr>
            <p:cNvPr id="64" name="Rectangle 5"/>
            <p:cNvSpPr>
              <a:spLocks noChangeArrowheads="1"/>
            </p:cNvSpPr>
            <p:nvPr/>
          </p:nvSpPr>
          <p:spPr bwMode="auto">
            <a:xfrm>
              <a:off x="1316038" y="2724150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 b="1">
                <a:solidFill>
                  <a:srgbClr val="000099"/>
                </a:solidFill>
              </a:endParaRPr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1590675" y="2722563"/>
              <a:ext cx="220663" cy="223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 b="1">
                <a:solidFill>
                  <a:srgbClr val="000099"/>
                </a:solidFill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863725" y="2724150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67" name="Rectangle 8"/>
            <p:cNvSpPr>
              <a:spLocks noChangeArrowheads="1"/>
            </p:cNvSpPr>
            <p:nvPr/>
          </p:nvSpPr>
          <p:spPr bwMode="auto">
            <a:xfrm>
              <a:off x="1316038" y="3006725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68" name="Rectangle 9"/>
            <p:cNvSpPr>
              <a:spLocks noChangeArrowheads="1"/>
            </p:cNvSpPr>
            <p:nvPr/>
          </p:nvSpPr>
          <p:spPr bwMode="auto">
            <a:xfrm>
              <a:off x="1590675" y="3006725"/>
              <a:ext cx="220663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69" name="Rectangle 10"/>
            <p:cNvSpPr>
              <a:spLocks noChangeArrowheads="1"/>
            </p:cNvSpPr>
            <p:nvPr/>
          </p:nvSpPr>
          <p:spPr bwMode="auto">
            <a:xfrm>
              <a:off x="1863725" y="3006725"/>
              <a:ext cx="222250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0" name="AutoShape 11"/>
            <p:cNvSpPr>
              <a:spLocks noChangeArrowheads="1"/>
            </p:cNvSpPr>
            <p:nvPr/>
          </p:nvSpPr>
          <p:spPr bwMode="auto">
            <a:xfrm>
              <a:off x="4286250" y="990600"/>
              <a:ext cx="1158875" cy="3175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1" name="AutoShape 12"/>
            <p:cNvSpPr>
              <a:spLocks noChangeArrowheads="1"/>
            </p:cNvSpPr>
            <p:nvPr/>
          </p:nvSpPr>
          <p:spPr bwMode="auto">
            <a:xfrm>
              <a:off x="4286250" y="2141538"/>
              <a:ext cx="1098550" cy="3159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2" name="AutoShape 13"/>
            <p:cNvSpPr>
              <a:spLocks noChangeArrowheads="1"/>
            </p:cNvSpPr>
            <p:nvPr/>
          </p:nvSpPr>
          <p:spPr bwMode="auto">
            <a:xfrm>
              <a:off x="2376488" y="2141538"/>
              <a:ext cx="1136650" cy="3159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3" name="Rectangle 14"/>
            <p:cNvSpPr>
              <a:spLocks noChangeArrowheads="1"/>
            </p:cNvSpPr>
            <p:nvPr/>
          </p:nvSpPr>
          <p:spPr bwMode="auto">
            <a:xfrm>
              <a:off x="3373438" y="1535113"/>
              <a:ext cx="223837" cy="223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3648075" y="1619250"/>
              <a:ext cx="220663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5" name="Rectangle 16"/>
            <p:cNvSpPr>
              <a:spLocks noChangeArrowheads="1"/>
            </p:cNvSpPr>
            <p:nvPr/>
          </p:nvSpPr>
          <p:spPr bwMode="auto">
            <a:xfrm>
              <a:off x="3784600" y="2068513"/>
              <a:ext cx="223838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3876675" y="2352675"/>
              <a:ext cx="220663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7" name="Rectangle 18"/>
            <p:cNvSpPr>
              <a:spLocks noChangeArrowheads="1"/>
            </p:cNvSpPr>
            <p:nvPr/>
          </p:nvSpPr>
          <p:spPr bwMode="auto">
            <a:xfrm>
              <a:off x="3463925" y="2841625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3738563" y="3046413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9" name="Rectangle 20"/>
            <p:cNvSpPr>
              <a:spLocks noChangeArrowheads="1"/>
            </p:cNvSpPr>
            <p:nvPr/>
          </p:nvSpPr>
          <p:spPr bwMode="auto">
            <a:xfrm>
              <a:off x="4745038" y="1619250"/>
              <a:ext cx="223837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0" name="Rectangle 21"/>
            <p:cNvSpPr>
              <a:spLocks noChangeArrowheads="1"/>
            </p:cNvSpPr>
            <p:nvPr/>
          </p:nvSpPr>
          <p:spPr bwMode="auto">
            <a:xfrm>
              <a:off x="4745038" y="2801938"/>
              <a:ext cx="223837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1" name="Rectangle 22"/>
            <p:cNvSpPr>
              <a:spLocks noChangeArrowheads="1"/>
            </p:cNvSpPr>
            <p:nvPr/>
          </p:nvSpPr>
          <p:spPr bwMode="auto">
            <a:xfrm>
              <a:off x="5889625" y="1495425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2" name="Rectangle 23"/>
            <p:cNvSpPr>
              <a:spLocks noChangeArrowheads="1"/>
            </p:cNvSpPr>
            <p:nvPr/>
          </p:nvSpPr>
          <p:spPr bwMode="auto">
            <a:xfrm>
              <a:off x="5614988" y="2068513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3" name="Rectangle 24"/>
            <p:cNvSpPr>
              <a:spLocks noChangeArrowheads="1"/>
            </p:cNvSpPr>
            <p:nvPr/>
          </p:nvSpPr>
          <p:spPr bwMode="auto">
            <a:xfrm>
              <a:off x="5707063" y="2352675"/>
              <a:ext cx="220662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4" name="Rectangle 25"/>
            <p:cNvSpPr>
              <a:spLocks noChangeArrowheads="1"/>
            </p:cNvSpPr>
            <p:nvPr/>
          </p:nvSpPr>
          <p:spPr bwMode="auto">
            <a:xfrm>
              <a:off x="5707063" y="2965450"/>
              <a:ext cx="220662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5" name="Rectangle 26"/>
            <p:cNvSpPr>
              <a:spLocks noChangeArrowheads="1"/>
            </p:cNvSpPr>
            <p:nvPr/>
          </p:nvSpPr>
          <p:spPr bwMode="auto">
            <a:xfrm>
              <a:off x="5978525" y="2881313"/>
              <a:ext cx="223838" cy="223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6" name="Rectangle 27"/>
            <p:cNvSpPr>
              <a:spLocks noChangeArrowheads="1"/>
            </p:cNvSpPr>
            <p:nvPr/>
          </p:nvSpPr>
          <p:spPr bwMode="auto">
            <a:xfrm>
              <a:off x="6254750" y="2762250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7" name="Line 28"/>
            <p:cNvSpPr>
              <a:spLocks noChangeShapeType="1"/>
            </p:cNvSpPr>
            <p:nvPr/>
          </p:nvSpPr>
          <p:spPr bwMode="auto">
            <a:xfrm flipV="1">
              <a:off x="3052763" y="1863725"/>
              <a:ext cx="412750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88" name="Line 29"/>
            <p:cNvSpPr>
              <a:spLocks noChangeShapeType="1"/>
            </p:cNvSpPr>
            <p:nvPr/>
          </p:nvSpPr>
          <p:spPr bwMode="auto">
            <a:xfrm>
              <a:off x="4835525" y="1374775"/>
              <a:ext cx="3175" cy="160338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89" name="Line 30"/>
            <p:cNvSpPr>
              <a:spLocks noChangeShapeType="1"/>
            </p:cNvSpPr>
            <p:nvPr/>
          </p:nvSpPr>
          <p:spPr bwMode="auto">
            <a:xfrm>
              <a:off x="4835525" y="1903413"/>
              <a:ext cx="3175" cy="19843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0" name="Line 31"/>
            <p:cNvSpPr>
              <a:spLocks noChangeShapeType="1"/>
            </p:cNvSpPr>
            <p:nvPr/>
          </p:nvSpPr>
          <p:spPr bwMode="auto">
            <a:xfrm>
              <a:off x="3052763" y="2597150"/>
              <a:ext cx="320675" cy="236538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1" name="Line 32"/>
            <p:cNvSpPr>
              <a:spLocks noChangeShapeType="1"/>
            </p:cNvSpPr>
            <p:nvPr/>
          </p:nvSpPr>
          <p:spPr bwMode="auto">
            <a:xfrm>
              <a:off x="4059238" y="3290888"/>
              <a:ext cx="182562" cy="1587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2" name="Line 33"/>
            <p:cNvSpPr>
              <a:spLocks noChangeShapeType="1"/>
            </p:cNvSpPr>
            <p:nvPr/>
          </p:nvSpPr>
          <p:spPr bwMode="auto">
            <a:xfrm flipV="1">
              <a:off x="5478463" y="3171825"/>
              <a:ext cx="182562" cy="1206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3" name="Line 34"/>
            <p:cNvSpPr>
              <a:spLocks noChangeShapeType="1"/>
            </p:cNvSpPr>
            <p:nvPr/>
          </p:nvSpPr>
          <p:spPr bwMode="auto">
            <a:xfrm flipV="1">
              <a:off x="6529388" y="2557463"/>
              <a:ext cx="274637" cy="1587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4" name="Line 35"/>
            <p:cNvSpPr>
              <a:spLocks noChangeShapeType="1"/>
            </p:cNvSpPr>
            <p:nvPr/>
          </p:nvSpPr>
          <p:spPr bwMode="auto">
            <a:xfrm>
              <a:off x="4835525" y="2557463"/>
              <a:ext cx="3175" cy="1587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5" name="Line 36"/>
            <p:cNvSpPr>
              <a:spLocks noChangeShapeType="1"/>
            </p:cNvSpPr>
            <p:nvPr/>
          </p:nvSpPr>
          <p:spPr bwMode="auto">
            <a:xfrm>
              <a:off x="4835525" y="3086100"/>
              <a:ext cx="3175" cy="7937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6" name="Line 37"/>
            <p:cNvSpPr>
              <a:spLocks noChangeShapeType="1"/>
            </p:cNvSpPr>
            <p:nvPr/>
          </p:nvSpPr>
          <p:spPr bwMode="auto">
            <a:xfrm>
              <a:off x="3602038" y="2312988"/>
              <a:ext cx="139700" cy="158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7" name="Line 38"/>
            <p:cNvSpPr>
              <a:spLocks noChangeShapeType="1"/>
            </p:cNvSpPr>
            <p:nvPr/>
          </p:nvSpPr>
          <p:spPr bwMode="auto">
            <a:xfrm>
              <a:off x="4059238" y="2312988"/>
              <a:ext cx="182562" cy="158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8" name="Line 39"/>
            <p:cNvSpPr>
              <a:spLocks noChangeShapeType="1"/>
            </p:cNvSpPr>
            <p:nvPr/>
          </p:nvSpPr>
          <p:spPr bwMode="auto">
            <a:xfrm>
              <a:off x="5478463" y="2352675"/>
              <a:ext cx="136525" cy="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9" name="Line 40"/>
            <p:cNvSpPr>
              <a:spLocks noChangeShapeType="1"/>
            </p:cNvSpPr>
            <p:nvPr/>
          </p:nvSpPr>
          <p:spPr bwMode="auto">
            <a:xfrm>
              <a:off x="5978525" y="2352675"/>
              <a:ext cx="139700" cy="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00" name="Line 41"/>
            <p:cNvSpPr>
              <a:spLocks noChangeShapeType="1"/>
            </p:cNvSpPr>
            <p:nvPr/>
          </p:nvSpPr>
          <p:spPr bwMode="auto">
            <a:xfrm>
              <a:off x="5478463" y="1328738"/>
              <a:ext cx="320675" cy="19843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01" name="Line 42"/>
            <p:cNvSpPr>
              <a:spLocks noChangeShapeType="1"/>
            </p:cNvSpPr>
            <p:nvPr/>
          </p:nvSpPr>
          <p:spPr bwMode="auto">
            <a:xfrm>
              <a:off x="6164263" y="1824038"/>
              <a:ext cx="274637" cy="2000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02" name="Rectangle 43"/>
            <p:cNvSpPr>
              <a:spLocks noChangeArrowheads="1"/>
            </p:cNvSpPr>
            <p:nvPr/>
          </p:nvSpPr>
          <p:spPr bwMode="auto">
            <a:xfrm>
              <a:off x="7307263" y="2684463"/>
              <a:ext cx="220662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3" name="Rectangle 44"/>
            <p:cNvSpPr>
              <a:spLocks noChangeArrowheads="1"/>
            </p:cNvSpPr>
            <p:nvPr/>
          </p:nvSpPr>
          <p:spPr bwMode="auto">
            <a:xfrm>
              <a:off x="7580313" y="2674938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4" name="Rectangle 45"/>
            <p:cNvSpPr>
              <a:spLocks noChangeArrowheads="1"/>
            </p:cNvSpPr>
            <p:nvPr/>
          </p:nvSpPr>
          <p:spPr bwMode="auto">
            <a:xfrm>
              <a:off x="7854950" y="2684463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5" name="Rectangle 46"/>
            <p:cNvSpPr>
              <a:spLocks noChangeArrowheads="1"/>
            </p:cNvSpPr>
            <p:nvPr/>
          </p:nvSpPr>
          <p:spPr bwMode="auto">
            <a:xfrm>
              <a:off x="7307263" y="2965450"/>
              <a:ext cx="220662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6" name="Rectangle 47"/>
            <p:cNvSpPr>
              <a:spLocks noChangeArrowheads="1"/>
            </p:cNvSpPr>
            <p:nvPr/>
          </p:nvSpPr>
          <p:spPr bwMode="auto">
            <a:xfrm>
              <a:off x="7580313" y="2965450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7" name="Rectangle 48"/>
            <p:cNvSpPr>
              <a:spLocks noChangeArrowheads="1"/>
            </p:cNvSpPr>
            <p:nvPr/>
          </p:nvSpPr>
          <p:spPr bwMode="auto">
            <a:xfrm>
              <a:off x="7854950" y="2965450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8" name="Rectangle 49"/>
            <p:cNvSpPr>
              <a:spLocks noChangeArrowheads="1"/>
            </p:cNvSpPr>
            <p:nvPr/>
          </p:nvSpPr>
          <p:spPr bwMode="auto">
            <a:xfrm>
              <a:off x="1041400" y="3700463"/>
              <a:ext cx="1371600" cy="7953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400">
                  <a:solidFill>
                    <a:srgbClr val="000099"/>
                  </a:solidFill>
                </a:rPr>
                <a:t>podatki, ki sestavljajo sporočilo e-pošte</a:t>
              </a:r>
            </a:p>
          </p:txBody>
        </p:sp>
        <p:sp>
          <p:nvSpPr>
            <p:cNvPr id="109" name="Line 50"/>
            <p:cNvSpPr>
              <a:spLocks noChangeShapeType="1"/>
            </p:cNvSpPr>
            <p:nvPr/>
          </p:nvSpPr>
          <p:spPr bwMode="auto">
            <a:xfrm flipV="1">
              <a:off x="1681163" y="3336925"/>
              <a:ext cx="1587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10" name="Line 51"/>
            <p:cNvSpPr>
              <a:spLocks noChangeShapeType="1"/>
            </p:cNvSpPr>
            <p:nvPr/>
          </p:nvSpPr>
          <p:spPr bwMode="auto">
            <a:xfrm flipV="1">
              <a:off x="2138363" y="2519363"/>
              <a:ext cx="230187" cy="157162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11" name="Rectangle 52"/>
            <p:cNvSpPr>
              <a:spLocks noChangeArrowheads="1"/>
            </p:cNvSpPr>
            <p:nvPr/>
          </p:nvSpPr>
          <p:spPr bwMode="auto">
            <a:xfrm>
              <a:off x="7010400" y="3695700"/>
              <a:ext cx="1371600" cy="8001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400">
                  <a:solidFill>
                    <a:srgbClr val="000099"/>
                  </a:solidFill>
                </a:rPr>
                <a:t>podatki, ki sestavljajo sporočilo e-pošte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/>
          </p:nvSpPr>
          <p:spPr bwMode="auto">
            <a:xfrm>
              <a:off x="7696200" y="3324225"/>
              <a:ext cx="0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13" name="Rectangle 54"/>
            <p:cNvSpPr>
              <a:spLocks noChangeArrowheads="1"/>
            </p:cNvSpPr>
            <p:nvPr/>
          </p:nvSpPr>
          <p:spPr bwMode="auto">
            <a:xfrm>
              <a:off x="838200" y="2147888"/>
              <a:ext cx="1027113" cy="355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sl-SI" sz="1800" b="1" i="1" smtClean="0">
                  <a:solidFill>
                    <a:srgbClr val="000099"/>
                  </a:solidFill>
                </a:rPr>
                <a:t>  </a:t>
              </a:r>
              <a:r>
                <a:rPr lang="en-US" sz="1800" b="1" i="1" smtClean="0">
                  <a:solidFill>
                    <a:srgbClr val="000099"/>
                  </a:solidFill>
                </a:rPr>
                <a:t>1</a:t>
              </a:r>
              <a:r>
                <a:rPr lang="en-US" sz="1800" b="1" i="1">
                  <a:solidFill>
                    <a:srgbClr val="000099"/>
                  </a:solidFill>
                </a:rPr>
                <a:t>. korak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14" name="Rectangle 55"/>
            <p:cNvSpPr>
              <a:spLocks noChangeArrowheads="1"/>
            </p:cNvSpPr>
            <p:nvPr/>
          </p:nvSpPr>
          <p:spPr bwMode="auto">
            <a:xfrm>
              <a:off x="457200" y="4648200"/>
              <a:ext cx="2540000" cy="381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800" b="1" i="1">
                  <a:solidFill>
                    <a:srgbClr val="000099"/>
                  </a:solidFill>
                </a:rPr>
                <a:t>sporočilo je poslano</a:t>
              </a:r>
              <a:endParaRPr lang="en-US" sz="1400">
                <a:solidFill>
                  <a:srgbClr val="000099"/>
                </a:solidFill>
              </a:endParaRPr>
            </a:p>
          </p:txBody>
        </p:sp>
        <p:sp>
          <p:nvSpPr>
            <p:cNvPr id="115" name="Rectangle 56"/>
            <p:cNvSpPr>
              <a:spLocks noChangeArrowheads="1"/>
            </p:cNvSpPr>
            <p:nvPr/>
          </p:nvSpPr>
          <p:spPr bwMode="auto">
            <a:xfrm>
              <a:off x="6553200" y="4648200"/>
              <a:ext cx="2286000" cy="381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800" b="1" i="1">
                  <a:solidFill>
                    <a:srgbClr val="000099"/>
                  </a:solidFill>
                </a:rPr>
                <a:t>sporočilo je prejeto</a:t>
              </a:r>
              <a:endParaRPr lang="en-US" sz="1800" b="1">
                <a:solidFill>
                  <a:srgbClr val="000099"/>
                </a:solidFill>
              </a:endParaRPr>
            </a:p>
          </p:txBody>
        </p:sp>
        <p:sp>
          <p:nvSpPr>
            <p:cNvPr id="116" name="AutoShape 57"/>
            <p:cNvSpPr>
              <a:spLocks noChangeArrowheads="1"/>
            </p:cNvSpPr>
            <p:nvPr/>
          </p:nvSpPr>
          <p:spPr bwMode="auto">
            <a:xfrm>
              <a:off x="4286250" y="3225800"/>
              <a:ext cx="1098550" cy="3175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17" name="AutoShape 58"/>
            <p:cNvSpPr>
              <a:spLocks noChangeArrowheads="1"/>
            </p:cNvSpPr>
            <p:nvPr/>
          </p:nvSpPr>
          <p:spPr bwMode="auto">
            <a:xfrm>
              <a:off x="6264275" y="2141538"/>
              <a:ext cx="1098550" cy="3159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18" name="Rectangle 61"/>
            <p:cNvSpPr>
              <a:spLocks noChangeArrowheads="1"/>
            </p:cNvSpPr>
            <p:nvPr/>
          </p:nvSpPr>
          <p:spPr bwMode="auto">
            <a:xfrm>
              <a:off x="7696200" y="2057400"/>
              <a:ext cx="1066800" cy="355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sl-SI" sz="1800" b="1" i="1" smtClean="0">
                  <a:solidFill>
                    <a:srgbClr val="000099"/>
                  </a:solidFill>
                </a:rPr>
                <a:t>  </a:t>
              </a:r>
              <a:r>
                <a:rPr lang="en-US" sz="1800" b="1" i="1" smtClean="0">
                  <a:solidFill>
                    <a:srgbClr val="000099"/>
                  </a:solidFill>
                </a:rPr>
                <a:t>3</a:t>
              </a:r>
              <a:r>
                <a:rPr lang="en-US" sz="1800" b="1" i="1">
                  <a:solidFill>
                    <a:srgbClr val="000099"/>
                  </a:solidFill>
                </a:rPr>
                <a:t>. korak</a:t>
              </a:r>
              <a:endParaRPr lang="en-US" sz="1800" b="1">
                <a:solidFill>
                  <a:srgbClr val="000099"/>
                </a:solidFill>
              </a:endParaRPr>
            </a:p>
          </p:txBody>
        </p:sp>
        <p:sp>
          <p:nvSpPr>
            <p:cNvPr id="119" name="Rectangle 63"/>
            <p:cNvSpPr>
              <a:spLocks noChangeArrowheads="1"/>
            </p:cNvSpPr>
            <p:nvPr/>
          </p:nvSpPr>
          <p:spPr bwMode="auto">
            <a:xfrm>
              <a:off x="4419600" y="3962400"/>
              <a:ext cx="1066800" cy="355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sl-SI" sz="1800" b="1" i="1" smtClean="0">
                  <a:solidFill>
                    <a:srgbClr val="000099"/>
                  </a:solidFill>
                </a:rPr>
                <a:t>  </a:t>
              </a:r>
              <a:r>
                <a:rPr lang="en-US" sz="1800" b="1" i="1" smtClean="0">
                  <a:solidFill>
                    <a:srgbClr val="000099"/>
                  </a:solidFill>
                </a:rPr>
                <a:t>2</a:t>
              </a:r>
              <a:r>
                <a:rPr lang="en-US" sz="1800" b="1" i="1">
                  <a:solidFill>
                    <a:srgbClr val="000099"/>
                  </a:solidFill>
                </a:rPr>
                <a:t>. korak</a:t>
              </a:r>
              <a:endParaRPr lang="en-US" sz="1800" b="1">
                <a:solidFill>
                  <a:srgbClr val="000099"/>
                </a:solidFill>
              </a:endParaRPr>
            </a:p>
          </p:txBody>
        </p:sp>
        <p:sp>
          <p:nvSpPr>
            <p:cNvPr id="120" name="Line 64"/>
            <p:cNvSpPr>
              <a:spLocks noChangeShapeType="1"/>
            </p:cNvSpPr>
            <p:nvPr/>
          </p:nvSpPr>
          <p:spPr bwMode="auto">
            <a:xfrm flipV="1">
              <a:off x="3886200" y="1295400"/>
              <a:ext cx="412750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867400" cy="609600"/>
          </a:xfrm>
          <a:ln/>
        </p:spPr>
        <p:txBody>
          <a:bodyPr/>
          <a:lstStyle/>
          <a:p>
            <a:pPr algn="l"/>
            <a:r>
              <a:rPr lang="en-GB" sz="3600"/>
              <a:t>Pošiljanje elektronske pošte</a:t>
            </a:r>
            <a:endParaRPr lang="en-US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534400" cy="990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000099"/>
                </a:solidFill>
              </a:rPr>
              <a:t>3. korak: </a:t>
            </a:r>
            <a:br>
              <a:rPr lang="en-US" sz="2400">
                <a:solidFill>
                  <a:srgbClr val="000099"/>
                </a:solidFill>
              </a:rPr>
            </a:br>
            <a:r>
              <a:rPr lang="en-GB" sz="2400">
                <a:solidFill>
                  <a:srgbClr val="000099"/>
                </a:solidFill>
              </a:rPr>
              <a:t>Na cilju protokol TCP razvrsti pakete v pravilni vrstni red, preveri pravilnost prenosa in sestavi izvorno sporočilo.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24</a:t>
            </a:fld>
            <a:endParaRPr lang="sl-SI"/>
          </a:p>
        </p:txBody>
      </p:sp>
      <p:grpSp>
        <p:nvGrpSpPr>
          <p:cNvPr id="63" name="Group 62"/>
          <p:cNvGrpSpPr/>
          <p:nvPr/>
        </p:nvGrpSpPr>
        <p:grpSpPr>
          <a:xfrm>
            <a:off x="457200" y="838200"/>
            <a:ext cx="8382000" cy="4038600"/>
            <a:chOff x="457200" y="990600"/>
            <a:chExt cx="8382000" cy="4038600"/>
          </a:xfrm>
        </p:grpSpPr>
        <p:sp>
          <p:nvSpPr>
            <p:cNvPr id="64" name="Rectangle 5"/>
            <p:cNvSpPr>
              <a:spLocks noChangeArrowheads="1"/>
            </p:cNvSpPr>
            <p:nvPr/>
          </p:nvSpPr>
          <p:spPr bwMode="auto">
            <a:xfrm>
              <a:off x="1316038" y="2724150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 b="1">
                <a:solidFill>
                  <a:srgbClr val="000099"/>
                </a:solidFill>
              </a:endParaRPr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1590675" y="2722563"/>
              <a:ext cx="220663" cy="223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 b="1">
                <a:solidFill>
                  <a:srgbClr val="000099"/>
                </a:solidFill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863725" y="2724150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67" name="Rectangle 8"/>
            <p:cNvSpPr>
              <a:spLocks noChangeArrowheads="1"/>
            </p:cNvSpPr>
            <p:nvPr/>
          </p:nvSpPr>
          <p:spPr bwMode="auto">
            <a:xfrm>
              <a:off x="1316038" y="3006725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68" name="Rectangle 9"/>
            <p:cNvSpPr>
              <a:spLocks noChangeArrowheads="1"/>
            </p:cNvSpPr>
            <p:nvPr/>
          </p:nvSpPr>
          <p:spPr bwMode="auto">
            <a:xfrm>
              <a:off x="1590675" y="3006725"/>
              <a:ext cx="220663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69" name="Rectangle 10"/>
            <p:cNvSpPr>
              <a:spLocks noChangeArrowheads="1"/>
            </p:cNvSpPr>
            <p:nvPr/>
          </p:nvSpPr>
          <p:spPr bwMode="auto">
            <a:xfrm>
              <a:off x="1863725" y="3006725"/>
              <a:ext cx="222250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0" name="AutoShape 11"/>
            <p:cNvSpPr>
              <a:spLocks noChangeArrowheads="1"/>
            </p:cNvSpPr>
            <p:nvPr/>
          </p:nvSpPr>
          <p:spPr bwMode="auto">
            <a:xfrm>
              <a:off x="4286250" y="990600"/>
              <a:ext cx="1158875" cy="3175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1" name="AutoShape 12"/>
            <p:cNvSpPr>
              <a:spLocks noChangeArrowheads="1"/>
            </p:cNvSpPr>
            <p:nvPr/>
          </p:nvSpPr>
          <p:spPr bwMode="auto">
            <a:xfrm>
              <a:off x="4286250" y="2141538"/>
              <a:ext cx="1098550" cy="3159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2" name="AutoShape 13"/>
            <p:cNvSpPr>
              <a:spLocks noChangeArrowheads="1"/>
            </p:cNvSpPr>
            <p:nvPr/>
          </p:nvSpPr>
          <p:spPr bwMode="auto">
            <a:xfrm>
              <a:off x="2376488" y="2141538"/>
              <a:ext cx="1136650" cy="3159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3" name="Rectangle 14"/>
            <p:cNvSpPr>
              <a:spLocks noChangeArrowheads="1"/>
            </p:cNvSpPr>
            <p:nvPr/>
          </p:nvSpPr>
          <p:spPr bwMode="auto">
            <a:xfrm>
              <a:off x="3373438" y="1535113"/>
              <a:ext cx="223837" cy="223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4" name="Rectangle 15"/>
            <p:cNvSpPr>
              <a:spLocks noChangeArrowheads="1"/>
            </p:cNvSpPr>
            <p:nvPr/>
          </p:nvSpPr>
          <p:spPr bwMode="auto">
            <a:xfrm>
              <a:off x="3648075" y="1619250"/>
              <a:ext cx="220663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5" name="Rectangle 16"/>
            <p:cNvSpPr>
              <a:spLocks noChangeArrowheads="1"/>
            </p:cNvSpPr>
            <p:nvPr/>
          </p:nvSpPr>
          <p:spPr bwMode="auto">
            <a:xfrm>
              <a:off x="3784600" y="2068513"/>
              <a:ext cx="223838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3876675" y="2352675"/>
              <a:ext cx="220663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7" name="Rectangle 18"/>
            <p:cNvSpPr>
              <a:spLocks noChangeArrowheads="1"/>
            </p:cNvSpPr>
            <p:nvPr/>
          </p:nvSpPr>
          <p:spPr bwMode="auto">
            <a:xfrm>
              <a:off x="3463925" y="2841625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3738563" y="3046413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79" name="Rectangle 20"/>
            <p:cNvSpPr>
              <a:spLocks noChangeArrowheads="1"/>
            </p:cNvSpPr>
            <p:nvPr/>
          </p:nvSpPr>
          <p:spPr bwMode="auto">
            <a:xfrm>
              <a:off x="4745038" y="1619250"/>
              <a:ext cx="223837" cy="2238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0" name="Rectangle 21"/>
            <p:cNvSpPr>
              <a:spLocks noChangeArrowheads="1"/>
            </p:cNvSpPr>
            <p:nvPr/>
          </p:nvSpPr>
          <p:spPr bwMode="auto">
            <a:xfrm>
              <a:off x="4745038" y="2801938"/>
              <a:ext cx="223837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1" name="Rectangle 22"/>
            <p:cNvSpPr>
              <a:spLocks noChangeArrowheads="1"/>
            </p:cNvSpPr>
            <p:nvPr/>
          </p:nvSpPr>
          <p:spPr bwMode="auto">
            <a:xfrm>
              <a:off x="5889625" y="1495425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2" name="Rectangle 23"/>
            <p:cNvSpPr>
              <a:spLocks noChangeArrowheads="1"/>
            </p:cNvSpPr>
            <p:nvPr/>
          </p:nvSpPr>
          <p:spPr bwMode="auto">
            <a:xfrm>
              <a:off x="5614988" y="2068513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3" name="Rectangle 24"/>
            <p:cNvSpPr>
              <a:spLocks noChangeArrowheads="1"/>
            </p:cNvSpPr>
            <p:nvPr/>
          </p:nvSpPr>
          <p:spPr bwMode="auto">
            <a:xfrm>
              <a:off x="5707063" y="2352675"/>
              <a:ext cx="220662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4" name="Rectangle 25"/>
            <p:cNvSpPr>
              <a:spLocks noChangeArrowheads="1"/>
            </p:cNvSpPr>
            <p:nvPr/>
          </p:nvSpPr>
          <p:spPr bwMode="auto">
            <a:xfrm>
              <a:off x="5707063" y="2965450"/>
              <a:ext cx="220662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5" name="Rectangle 26"/>
            <p:cNvSpPr>
              <a:spLocks noChangeArrowheads="1"/>
            </p:cNvSpPr>
            <p:nvPr/>
          </p:nvSpPr>
          <p:spPr bwMode="auto">
            <a:xfrm>
              <a:off x="5978525" y="2881313"/>
              <a:ext cx="223838" cy="2238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6" name="Rectangle 27"/>
            <p:cNvSpPr>
              <a:spLocks noChangeArrowheads="1"/>
            </p:cNvSpPr>
            <p:nvPr/>
          </p:nvSpPr>
          <p:spPr bwMode="auto">
            <a:xfrm>
              <a:off x="6254750" y="2762250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87" name="Line 28"/>
            <p:cNvSpPr>
              <a:spLocks noChangeShapeType="1"/>
            </p:cNvSpPr>
            <p:nvPr/>
          </p:nvSpPr>
          <p:spPr bwMode="auto">
            <a:xfrm flipV="1">
              <a:off x="3052763" y="1863725"/>
              <a:ext cx="412750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88" name="Line 29"/>
            <p:cNvSpPr>
              <a:spLocks noChangeShapeType="1"/>
            </p:cNvSpPr>
            <p:nvPr/>
          </p:nvSpPr>
          <p:spPr bwMode="auto">
            <a:xfrm>
              <a:off x="4835525" y="1374775"/>
              <a:ext cx="3175" cy="160338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89" name="Line 30"/>
            <p:cNvSpPr>
              <a:spLocks noChangeShapeType="1"/>
            </p:cNvSpPr>
            <p:nvPr/>
          </p:nvSpPr>
          <p:spPr bwMode="auto">
            <a:xfrm>
              <a:off x="4835525" y="1903413"/>
              <a:ext cx="3175" cy="19843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0" name="Line 31"/>
            <p:cNvSpPr>
              <a:spLocks noChangeShapeType="1"/>
            </p:cNvSpPr>
            <p:nvPr/>
          </p:nvSpPr>
          <p:spPr bwMode="auto">
            <a:xfrm>
              <a:off x="3052763" y="2597150"/>
              <a:ext cx="320675" cy="236538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1" name="Line 32"/>
            <p:cNvSpPr>
              <a:spLocks noChangeShapeType="1"/>
            </p:cNvSpPr>
            <p:nvPr/>
          </p:nvSpPr>
          <p:spPr bwMode="auto">
            <a:xfrm>
              <a:off x="4059238" y="3290888"/>
              <a:ext cx="182562" cy="1587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2" name="Line 33"/>
            <p:cNvSpPr>
              <a:spLocks noChangeShapeType="1"/>
            </p:cNvSpPr>
            <p:nvPr/>
          </p:nvSpPr>
          <p:spPr bwMode="auto">
            <a:xfrm flipV="1">
              <a:off x="5478463" y="3171825"/>
              <a:ext cx="182562" cy="1206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3" name="Line 34"/>
            <p:cNvSpPr>
              <a:spLocks noChangeShapeType="1"/>
            </p:cNvSpPr>
            <p:nvPr/>
          </p:nvSpPr>
          <p:spPr bwMode="auto">
            <a:xfrm flipV="1">
              <a:off x="6529388" y="2557463"/>
              <a:ext cx="274637" cy="1587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4" name="Line 35"/>
            <p:cNvSpPr>
              <a:spLocks noChangeShapeType="1"/>
            </p:cNvSpPr>
            <p:nvPr/>
          </p:nvSpPr>
          <p:spPr bwMode="auto">
            <a:xfrm>
              <a:off x="4835525" y="2557463"/>
              <a:ext cx="3175" cy="15875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5" name="Line 36"/>
            <p:cNvSpPr>
              <a:spLocks noChangeShapeType="1"/>
            </p:cNvSpPr>
            <p:nvPr/>
          </p:nvSpPr>
          <p:spPr bwMode="auto">
            <a:xfrm>
              <a:off x="4835525" y="3086100"/>
              <a:ext cx="3175" cy="7937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6" name="Line 37"/>
            <p:cNvSpPr>
              <a:spLocks noChangeShapeType="1"/>
            </p:cNvSpPr>
            <p:nvPr/>
          </p:nvSpPr>
          <p:spPr bwMode="auto">
            <a:xfrm>
              <a:off x="3602038" y="2312988"/>
              <a:ext cx="139700" cy="158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7" name="Line 38"/>
            <p:cNvSpPr>
              <a:spLocks noChangeShapeType="1"/>
            </p:cNvSpPr>
            <p:nvPr/>
          </p:nvSpPr>
          <p:spPr bwMode="auto">
            <a:xfrm>
              <a:off x="4059238" y="2312988"/>
              <a:ext cx="182562" cy="158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8" name="Line 39"/>
            <p:cNvSpPr>
              <a:spLocks noChangeShapeType="1"/>
            </p:cNvSpPr>
            <p:nvPr/>
          </p:nvSpPr>
          <p:spPr bwMode="auto">
            <a:xfrm>
              <a:off x="5478463" y="2352675"/>
              <a:ext cx="136525" cy="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99" name="Line 40"/>
            <p:cNvSpPr>
              <a:spLocks noChangeShapeType="1"/>
            </p:cNvSpPr>
            <p:nvPr/>
          </p:nvSpPr>
          <p:spPr bwMode="auto">
            <a:xfrm>
              <a:off x="5978525" y="2352675"/>
              <a:ext cx="139700" cy="0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00" name="Line 41"/>
            <p:cNvSpPr>
              <a:spLocks noChangeShapeType="1"/>
            </p:cNvSpPr>
            <p:nvPr/>
          </p:nvSpPr>
          <p:spPr bwMode="auto">
            <a:xfrm>
              <a:off x="5478463" y="1328738"/>
              <a:ext cx="320675" cy="198437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01" name="Line 42"/>
            <p:cNvSpPr>
              <a:spLocks noChangeShapeType="1"/>
            </p:cNvSpPr>
            <p:nvPr/>
          </p:nvSpPr>
          <p:spPr bwMode="auto">
            <a:xfrm>
              <a:off x="6164263" y="1824038"/>
              <a:ext cx="274637" cy="2000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02" name="Rectangle 43"/>
            <p:cNvSpPr>
              <a:spLocks noChangeArrowheads="1"/>
            </p:cNvSpPr>
            <p:nvPr/>
          </p:nvSpPr>
          <p:spPr bwMode="auto">
            <a:xfrm>
              <a:off x="7307263" y="2684463"/>
              <a:ext cx="220662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1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3" name="Rectangle 44"/>
            <p:cNvSpPr>
              <a:spLocks noChangeArrowheads="1"/>
            </p:cNvSpPr>
            <p:nvPr/>
          </p:nvSpPr>
          <p:spPr bwMode="auto">
            <a:xfrm>
              <a:off x="7580313" y="2674938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2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4" name="Rectangle 45"/>
            <p:cNvSpPr>
              <a:spLocks noChangeArrowheads="1"/>
            </p:cNvSpPr>
            <p:nvPr/>
          </p:nvSpPr>
          <p:spPr bwMode="auto">
            <a:xfrm>
              <a:off x="7854950" y="2684463"/>
              <a:ext cx="222250" cy="2222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3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5" name="Rectangle 46"/>
            <p:cNvSpPr>
              <a:spLocks noChangeArrowheads="1"/>
            </p:cNvSpPr>
            <p:nvPr/>
          </p:nvSpPr>
          <p:spPr bwMode="auto">
            <a:xfrm>
              <a:off x="7307263" y="2965450"/>
              <a:ext cx="220662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4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6" name="Rectangle 47"/>
            <p:cNvSpPr>
              <a:spLocks noChangeArrowheads="1"/>
            </p:cNvSpPr>
            <p:nvPr/>
          </p:nvSpPr>
          <p:spPr bwMode="auto">
            <a:xfrm>
              <a:off x="7580313" y="2965450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5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7" name="Rectangle 48"/>
            <p:cNvSpPr>
              <a:spLocks noChangeArrowheads="1"/>
            </p:cNvSpPr>
            <p:nvPr/>
          </p:nvSpPr>
          <p:spPr bwMode="auto">
            <a:xfrm>
              <a:off x="7854950" y="2965450"/>
              <a:ext cx="222250" cy="225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" tIns="12700" rIns="12700" bIns="12700"/>
            <a:lstStyle/>
            <a:p>
              <a:r>
                <a:rPr lang="en-US" sz="1000">
                  <a:solidFill>
                    <a:srgbClr val="000099"/>
                  </a:solidFill>
                </a:rPr>
                <a:t> </a:t>
              </a:r>
              <a:r>
                <a:rPr lang="en-US" sz="1200" b="1">
                  <a:solidFill>
                    <a:srgbClr val="000099"/>
                  </a:solidFill>
                </a:rPr>
                <a:t>6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08" name="Rectangle 49"/>
            <p:cNvSpPr>
              <a:spLocks noChangeArrowheads="1"/>
            </p:cNvSpPr>
            <p:nvPr/>
          </p:nvSpPr>
          <p:spPr bwMode="auto">
            <a:xfrm>
              <a:off x="1041400" y="3700463"/>
              <a:ext cx="1371600" cy="7953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400">
                  <a:solidFill>
                    <a:srgbClr val="000099"/>
                  </a:solidFill>
                </a:rPr>
                <a:t>podatki, ki sestavljajo sporočilo e-pošte</a:t>
              </a:r>
            </a:p>
          </p:txBody>
        </p:sp>
        <p:sp>
          <p:nvSpPr>
            <p:cNvPr id="109" name="Line 50"/>
            <p:cNvSpPr>
              <a:spLocks noChangeShapeType="1"/>
            </p:cNvSpPr>
            <p:nvPr/>
          </p:nvSpPr>
          <p:spPr bwMode="auto">
            <a:xfrm flipV="1">
              <a:off x="1681163" y="3336925"/>
              <a:ext cx="1587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10" name="Line 51"/>
            <p:cNvSpPr>
              <a:spLocks noChangeShapeType="1"/>
            </p:cNvSpPr>
            <p:nvPr/>
          </p:nvSpPr>
          <p:spPr bwMode="auto">
            <a:xfrm flipV="1">
              <a:off x="2138363" y="2519363"/>
              <a:ext cx="230187" cy="157162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11" name="Rectangle 52"/>
            <p:cNvSpPr>
              <a:spLocks noChangeArrowheads="1"/>
            </p:cNvSpPr>
            <p:nvPr/>
          </p:nvSpPr>
          <p:spPr bwMode="auto">
            <a:xfrm>
              <a:off x="7010400" y="3695700"/>
              <a:ext cx="1371600" cy="8001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400">
                  <a:solidFill>
                    <a:srgbClr val="000099"/>
                  </a:solidFill>
                </a:rPr>
                <a:t>podatki, ki sestavljajo sporočilo e-pošte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/>
          </p:nvSpPr>
          <p:spPr bwMode="auto">
            <a:xfrm>
              <a:off x="7696200" y="3324225"/>
              <a:ext cx="0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  <p:sp>
          <p:nvSpPr>
            <p:cNvPr id="113" name="Rectangle 54"/>
            <p:cNvSpPr>
              <a:spLocks noChangeArrowheads="1"/>
            </p:cNvSpPr>
            <p:nvPr/>
          </p:nvSpPr>
          <p:spPr bwMode="auto">
            <a:xfrm>
              <a:off x="838200" y="2147888"/>
              <a:ext cx="1027113" cy="355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sl-SI" sz="1800" b="1" i="1" smtClean="0">
                  <a:solidFill>
                    <a:srgbClr val="000099"/>
                  </a:solidFill>
                </a:rPr>
                <a:t>  </a:t>
              </a:r>
              <a:r>
                <a:rPr lang="en-US" sz="1800" b="1" i="1" smtClean="0">
                  <a:solidFill>
                    <a:srgbClr val="000099"/>
                  </a:solidFill>
                </a:rPr>
                <a:t>1</a:t>
              </a:r>
              <a:r>
                <a:rPr lang="en-US" sz="1800" b="1" i="1">
                  <a:solidFill>
                    <a:srgbClr val="000099"/>
                  </a:solidFill>
                </a:rPr>
                <a:t>. korak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14" name="Rectangle 55"/>
            <p:cNvSpPr>
              <a:spLocks noChangeArrowheads="1"/>
            </p:cNvSpPr>
            <p:nvPr/>
          </p:nvSpPr>
          <p:spPr bwMode="auto">
            <a:xfrm>
              <a:off x="457200" y="4648200"/>
              <a:ext cx="2540000" cy="381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800" b="1" i="1">
                  <a:solidFill>
                    <a:srgbClr val="000099"/>
                  </a:solidFill>
                </a:rPr>
                <a:t>sporočilo je poslano</a:t>
              </a:r>
              <a:endParaRPr lang="en-US" sz="1400">
                <a:solidFill>
                  <a:srgbClr val="000099"/>
                </a:solidFill>
              </a:endParaRPr>
            </a:p>
          </p:txBody>
        </p:sp>
        <p:sp>
          <p:nvSpPr>
            <p:cNvPr id="115" name="Rectangle 56"/>
            <p:cNvSpPr>
              <a:spLocks noChangeArrowheads="1"/>
            </p:cNvSpPr>
            <p:nvPr/>
          </p:nvSpPr>
          <p:spPr bwMode="auto">
            <a:xfrm>
              <a:off x="6553200" y="4648200"/>
              <a:ext cx="2286000" cy="381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pPr algn="ctr"/>
              <a:r>
                <a:rPr lang="en-US" sz="1800" b="1" i="1">
                  <a:solidFill>
                    <a:srgbClr val="000099"/>
                  </a:solidFill>
                </a:rPr>
                <a:t>sporočilo je prejeto</a:t>
              </a:r>
              <a:endParaRPr lang="en-US" sz="1800" b="1">
                <a:solidFill>
                  <a:srgbClr val="000099"/>
                </a:solidFill>
              </a:endParaRPr>
            </a:p>
          </p:txBody>
        </p:sp>
        <p:sp>
          <p:nvSpPr>
            <p:cNvPr id="116" name="AutoShape 57"/>
            <p:cNvSpPr>
              <a:spLocks noChangeArrowheads="1"/>
            </p:cNvSpPr>
            <p:nvPr/>
          </p:nvSpPr>
          <p:spPr bwMode="auto">
            <a:xfrm>
              <a:off x="4286250" y="3225800"/>
              <a:ext cx="1098550" cy="3175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17" name="AutoShape 58"/>
            <p:cNvSpPr>
              <a:spLocks noChangeArrowheads="1"/>
            </p:cNvSpPr>
            <p:nvPr/>
          </p:nvSpPr>
          <p:spPr bwMode="auto">
            <a:xfrm>
              <a:off x="6264275" y="2141538"/>
              <a:ext cx="1098550" cy="31591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en-US" sz="1200" b="1">
                  <a:solidFill>
                    <a:srgbClr val="000099"/>
                  </a:solidFill>
                </a:rPr>
                <a:t>usmerjevalnik</a:t>
              </a:r>
              <a:endParaRPr lang="en-US" sz="1000">
                <a:solidFill>
                  <a:srgbClr val="000099"/>
                </a:solidFill>
              </a:endParaRPr>
            </a:p>
          </p:txBody>
        </p:sp>
        <p:sp>
          <p:nvSpPr>
            <p:cNvPr id="118" name="Rectangle 61"/>
            <p:cNvSpPr>
              <a:spLocks noChangeArrowheads="1"/>
            </p:cNvSpPr>
            <p:nvPr/>
          </p:nvSpPr>
          <p:spPr bwMode="auto">
            <a:xfrm>
              <a:off x="7696200" y="2057400"/>
              <a:ext cx="1066800" cy="355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sl-SI" sz="1800" b="1" i="1" smtClean="0">
                  <a:solidFill>
                    <a:srgbClr val="000099"/>
                  </a:solidFill>
                </a:rPr>
                <a:t>  </a:t>
              </a:r>
              <a:r>
                <a:rPr lang="en-US" sz="1800" b="1" i="1" smtClean="0">
                  <a:solidFill>
                    <a:srgbClr val="000099"/>
                  </a:solidFill>
                </a:rPr>
                <a:t>3</a:t>
              </a:r>
              <a:r>
                <a:rPr lang="en-US" sz="1800" b="1" i="1">
                  <a:solidFill>
                    <a:srgbClr val="000099"/>
                  </a:solidFill>
                </a:rPr>
                <a:t>. korak</a:t>
              </a:r>
              <a:endParaRPr lang="en-US" sz="1800" b="1">
                <a:solidFill>
                  <a:srgbClr val="000099"/>
                </a:solidFill>
              </a:endParaRPr>
            </a:p>
          </p:txBody>
        </p:sp>
        <p:sp>
          <p:nvSpPr>
            <p:cNvPr id="119" name="Rectangle 63"/>
            <p:cNvSpPr>
              <a:spLocks noChangeArrowheads="1"/>
            </p:cNvSpPr>
            <p:nvPr/>
          </p:nvSpPr>
          <p:spPr bwMode="auto">
            <a:xfrm>
              <a:off x="4419600" y="3962400"/>
              <a:ext cx="1066800" cy="355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0800" tIns="50800" rIns="50800" bIns="50800"/>
            <a:lstStyle/>
            <a:p>
              <a:r>
                <a:rPr lang="sl-SI" sz="1800" b="1" i="1" smtClean="0">
                  <a:solidFill>
                    <a:srgbClr val="000099"/>
                  </a:solidFill>
                </a:rPr>
                <a:t>  </a:t>
              </a:r>
              <a:r>
                <a:rPr lang="en-US" sz="1800" b="1" i="1" smtClean="0">
                  <a:solidFill>
                    <a:srgbClr val="000099"/>
                  </a:solidFill>
                </a:rPr>
                <a:t>2</a:t>
              </a:r>
              <a:r>
                <a:rPr lang="en-US" sz="1800" b="1" i="1">
                  <a:solidFill>
                    <a:srgbClr val="000099"/>
                  </a:solidFill>
                </a:rPr>
                <a:t>. korak</a:t>
              </a:r>
              <a:endParaRPr lang="en-US" sz="1800" b="1">
                <a:solidFill>
                  <a:srgbClr val="000099"/>
                </a:solidFill>
              </a:endParaRPr>
            </a:p>
          </p:txBody>
        </p:sp>
        <p:sp>
          <p:nvSpPr>
            <p:cNvPr id="120" name="Line 64"/>
            <p:cNvSpPr>
              <a:spLocks noChangeShapeType="1"/>
            </p:cNvSpPr>
            <p:nvPr/>
          </p:nvSpPr>
          <p:spPr bwMode="auto">
            <a:xfrm flipV="1">
              <a:off x="3886200" y="1295400"/>
              <a:ext cx="412750" cy="238125"/>
            </a:xfrm>
            <a:prstGeom prst="line">
              <a:avLst/>
            </a:prstGeom>
            <a:ln>
              <a:headEnd type="none" w="sm" len="sm"/>
              <a:tailEnd type="triangl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Protokoli </a:t>
            </a:r>
            <a:r>
              <a:rPr lang="sl-SI" sz="3600">
                <a:solidFill>
                  <a:srgbClr val="993300"/>
                </a:solidFill>
              </a:rPr>
              <a:t>- uvod</a:t>
            </a:r>
            <a:endParaRPr lang="en-US" b="1">
              <a:solidFill>
                <a:srgbClr val="993300"/>
              </a:solidFill>
              <a:latin typeface="SLOHelvetica" pitchFamily="2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4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Različni tipi računalnikov lahko sodelujejo v omrežnem prometu le, če se “pogovarjajo” v istem </a:t>
            </a:r>
            <a:r>
              <a:rPr lang="sl-SI">
                <a:solidFill>
                  <a:srgbClr val="000099"/>
                </a:solidFill>
              </a:rPr>
              <a:t>“</a:t>
            </a:r>
            <a:r>
              <a:rPr lang="en-GB">
                <a:solidFill>
                  <a:srgbClr val="000099"/>
                </a:solidFill>
              </a:rPr>
              <a:t>jeziku</a:t>
            </a:r>
            <a:r>
              <a:rPr lang="sl-SI">
                <a:solidFill>
                  <a:srgbClr val="000099"/>
                </a:solidFill>
              </a:rPr>
              <a:t>”</a:t>
            </a:r>
            <a:r>
              <a:rPr lang="en-GB">
                <a:solidFill>
                  <a:srgbClr val="000099"/>
                </a:solidFill>
              </a:rPr>
              <a:t>. </a:t>
            </a:r>
          </a:p>
          <a:p>
            <a:pPr>
              <a:lnSpc>
                <a:spcPct val="110000"/>
              </a:lnSpc>
              <a:spcAft>
                <a:spcPts val="4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Različne aplikacije si lahko izmenjujejo podatke le, če se enako zavedajo njihove strukture in pomena.</a:t>
            </a:r>
          </a:p>
          <a:p>
            <a:pPr>
              <a:lnSpc>
                <a:spcPct val="110000"/>
              </a:lnSpc>
              <a:buSzPct val="75000"/>
              <a:buFont typeface="Monotype Sorts" pitchFamily="2" charset="2"/>
              <a:buChar char="v"/>
            </a:pPr>
            <a:r>
              <a:rPr lang="en-US">
                <a:solidFill>
                  <a:srgbClr val="000099"/>
                </a:solidFill>
              </a:rPr>
              <a:t>Razl</a:t>
            </a:r>
            <a:r>
              <a:rPr lang="en-GB">
                <a:solidFill>
                  <a:srgbClr val="000099"/>
                </a:solidFill>
              </a:rPr>
              <a:t>ična omrežja lahko sodelujejo v skupnem prometu le, če enako razumejo omrežne naslove, strukturo podatkov in </a:t>
            </a:r>
            <a:r>
              <a:rPr lang="sl-SI">
                <a:solidFill>
                  <a:srgbClr val="000099"/>
                </a:solidFill>
              </a:rPr>
              <a:t>“</a:t>
            </a:r>
            <a:r>
              <a:rPr lang="en-GB">
                <a:solidFill>
                  <a:srgbClr val="000099"/>
                </a:solidFill>
              </a:rPr>
              <a:t>navodila za dostavo</a:t>
            </a:r>
            <a:r>
              <a:rPr lang="sl-SI">
                <a:solidFill>
                  <a:srgbClr val="000099"/>
                </a:solidFill>
              </a:rPr>
              <a:t>”</a:t>
            </a:r>
            <a:r>
              <a:rPr lang="en-GB">
                <a:solidFill>
                  <a:srgbClr val="000099"/>
                </a:solidFill>
              </a:rPr>
              <a:t>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Protokoli </a:t>
            </a:r>
            <a:r>
              <a:rPr lang="sl-SI" sz="3600">
                <a:solidFill>
                  <a:srgbClr val="993300"/>
                </a:solidFill>
              </a:rPr>
              <a:t>- uvod</a:t>
            </a:r>
            <a:endParaRPr lang="en-US" b="1">
              <a:solidFill>
                <a:srgbClr val="993300"/>
              </a:solidFill>
              <a:latin typeface="SLOHelvetica" pitchFamily="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8534400" cy="3276600"/>
          </a:xfrm>
        </p:spPr>
        <p:txBody>
          <a:bodyPr/>
          <a:lstStyle/>
          <a:p>
            <a:pPr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2800" b="1">
                <a:solidFill>
                  <a:srgbClr val="000099"/>
                </a:solidFill>
              </a:rPr>
              <a:t>SMTP</a:t>
            </a:r>
            <a:r>
              <a:rPr lang="en-GB" sz="2800">
                <a:solidFill>
                  <a:srgbClr val="000099"/>
                </a:solidFill>
              </a:rPr>
              <a:t> (Simple Mail Transfer Protocol), namenjen delovanju elektronske pošte,</a:t>
            </a:r>
          </a:p>
          <a:p>
            <a:pPr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2800" b="1">
                <a:solidFill>
                  <a:srgbClr val="000099"/>
                </a:solidFill>
              </a:rPr>
              <a:t>FTP</a:t>
            </a:r>
            <a:r>
              <a:rPr lang="en-GB" sz="2800">
                <a:solidFill>
                  <a:srgbClr val="000099"/>
                </a:solidFill>
              </a:rPr>
              <a:t> (File Transfer Protocol), namenjen prenosu datotek,</a:t>
            </a:r>
          </a:p>
          <a:p>
            <a:pPr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2800" b="1">
                <a:solidFill>
                  <a:srgbClr val="000099"/>
                </a:solidFill>
              </a:rPr>
              <a:t>HTTP</a:t>
            </a:r>
            <a:r>
              <a:rPr lang="en-GB" sz="2800">
                <a:solidFill>
                  <a:srgbClr val="000099"/>
                </a:solidFill>
              </a:rPr>
              <a:t> (Hypertext Transfer Protocol), namenjen prenosu informacij v WWW...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" y="1524000"/>
            <a:ext cx="84582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400"/>
              </a:spcAft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GB" sz="3200">
                <a:solidFill>
                  <a:srgbClr val="000099"/>
                </a:solidFill>
                <a:latin typeface="+mn-lt"/>
              </a:rPr>
              <a:t>Aplikacije in orodja v Internetu uporabljajo različne protokole. Nekateri so:</a:t>
            </a:r>
            <a:endParaRPr lang="en-US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Protokoli </a:t>
            </a:r>
            <a:r>
              <a:rPr lang="sl-SI" sz="3600">
                <a:solidFill>
                  <a:srgbClr val="993300"/>
                </a:solidFill>
              </a:rPr>
              <a:t>- uvod</a:t>
            </a:r>
            <a:endParaRPr lang="en-US" b="1">
              <a:solidFill>
                <a:srgbClr val="993300"/>
              </a:solidFill>
              <a:latin typeface="SLOHelvetica" pitchFamily="2" charset="0"/>
            </a:endParaRP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343400"/>
          </a:xfrm>
        </p:spPr>
        <p:txBody>
          <a:bodyPr/>
          <a:lstStyle/>
          <a:p>
            <a:pPr marL="476250" indent="-476250">
              <a:spcBef>
                <a:spcPct val="0"/>
              </a:spcBef>
              <a:spcAft>
                <a:spcPts val="400"/>
              </a:spcAft>
              <a:buSzPct val="75000"/>
              <a:buFont typeface="Monotype Sorts" pitchFamily="2" charset="2"/>
              <a:buChar char="v"/>
            </a:pPr>
            <a:r>
              <a:rPr lang="sl-SI">
                <a:solidFill>
                  <a:srgbClr val="000099"/>
                </a:solidFill>
              </a:rPr>
              <a:t>Protokoli niso programi, ampak dogovori o delovanju programov!</a:t>
            </a:r>
          </a:p>
          <a:p>
            <a:pPr marL="476250" indent="-476250">
              <a:spcBef>
                <a:spcPct val="0"/>
              </a:spcBef>
              <a:spcAft>
                <a:spcPts val="400"/>
              </a:spcAft>
              <a:buSzPct val="75000"/>
              <a:buFont typeface="Monotype Sorts" pitchFamily="2" charset="2"/>
              <a:buChar char="v"/>
            </a:pPr>
            <a:r>
              <a:rPr lang="sl-SI">
                <a:solidFill>
                  <a:srgbClr val="000099"/>
                </a:solidFill>
              </a:rPr>
              <a:t>V pogovornem jeziku rečemo, da protokol opravlja neko delo, “dela to ali ono”.</a:t>
            </a:r>
          </a:p>
          <a:p>
            <a:pPr marL="476250" indent="-476250">
              <a:spcBef>
                <a:spcPct val="0"/>
              </a:spcBef>
              <a:spcAft>
                <a:spcPts val="400"/>
              </a:spcAft>
              <a:buSzPct val="75000"/>
              <a:buFont typeface="Monotype Sorts" pitchFamily="2" charset="2"/>
              <a:buChar char="v"/>
            </a:pPr>
            <a:r>
              <a:rPr lang="sl-SI">
                <a:solidFill>
                  <a:srgbClr val="000099"/>
                </a:solidFill>
              </a:rPr>
              <a:t>V resnici protokol le postavlja pravila in omejitve delovanja programski opremi.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TCP/IP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8534400" cy="3276600"/>
          </a:xfrm>
        </p:spPr>
        <p:txBody>
          <a:bodyPr/>
          <a:lstStyle/>
          <a:p>
            <a:pPr marL="838200" lvl="1" indent="-381000">
              <a:lnSpc>
                <a:spcPct val="90000"/>
              </a:lnSpc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delijo sporočila v omrežju na manjše enote, ki jih lahko omrežje učinkovito prenaša,</a:t>
            </a:r>
          </a:p>
          <a:p>
            <a:pPr marL="838200" lvl="1" indent="-381000">
              <a:lnSpc>
                <a:spcPct val="90000"/>
              </a:lnSpc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sl-SI">
                <a:solidFill>
                  <a:srgbClr val="000099"/>
                </a:solidFill>
              </a:rPr>
              <a:t>računalnikom, namenjenim delovanju</a:t>
            </a:r>
            <a:r>
              <a:rPr lang="en-GB">
                <a:solidFill>
                  <a:srgbClr val="000099"/>
                </a:solidFill>
              </a:rPr>
              <a:t> omrežj</a:t>
            </a:r>
            <a:r>
              <a:rPr lang="sl-SI">
                <a:solidFill>
                  <a:srgbClr val="000099"/>
                </a:solidFill>
              </a:rPr>
              <a:t>a</a:t>
            </a:r>
            <a:r>
              <a:rPr lang="en-GB">
                <a:solidFill>
                  <a:srgbClr val="000099"/>
                </a:solidFill>
              </a:rPr>
              <a:t> sporočajo cilj prenosa,</a:t>
            </a:r>
          </a:p>
          <a:p>
            <a:pPr marL="838200" lvl="1" indent="-381000">
              <a:lnSpc>
                <a:spcPct val="90000"/>
              </a:lnSpc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preverjajo prispetje podatkov in jih</a:t>
            </a:r>
          </a:p>
          <a:p>
            <a:pPr marL="838200" lvl="1" indent="-381000">
              <a:lnSpc>
                <a:spcPct val="90000"/>
              </a:lnSpc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 pretvarjajo v izvorno obliko.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4582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400"/>
              </a:spcAft>
            </a:pPr>
            <a:r>
              <a:rPr lang="en-GB" sz="3200">
                <a:solidFill>
                  <a:srgbClr val="000099"/>
                </a:solidFill>
                <a:latin typeface="+mn-lt"/>
              </a:rPr>
              <a:t>TCP/IP družina protokolov, na katerih temelji Internet. Protokoli te družine</a:t>
            </a:r>
            <a:endParaRPr lang="en-US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IP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4290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GB">
                <a:solidFill>
                  <a:srgbClr val="000099"/>
                </a:solidFill>
              </a:rPr>
              <a:t>IP ( Internet Protocol, Internetov protokol)</a:t>
            </a:r>
          </a:p>
          <a:p>
            <a:pPr marL="933450" lvl="1" indent="-47625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razdeli sporočilo na pakete,</a:t>
            </a:r>
          </a:p>
          <a:p>
            <a:pPr marL="933450" lvl="1" indent="-47625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opremi vsak paket z informacijami, ki so potrebne, da bo paket prišel k naslovniku (naslov naslovnika, velikost paketa ipd.).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IP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95600"/>
            <a:ext cx="8534400" cy="2895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IP se ukvarja pakiranjem podatkov v obliko, razumljivo ciljnim aplikacijam.</a:t>
            </a:r>
          </a:p>
          <a:p>
            <a:pPr marL="457200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>
                <a:solidFill>
                  <a:srgbClr val="000099"/>
                </a:solidFill>
              </a:rPr>
              <a:t>IP se ne ukvarja s prenosom podatkov.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4582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400"/>
              </a:spcAft>
            </a:pPr>
            <a:endParaRPr lang="en-GB" sz="32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dr. Jure Dimec. Informacijski viri na Internetu (2012 / 13). Protokoli.</a:t>
            </a:r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GB" sz="3600">
                <a:solidFill>
                  <a:srgbClr val="993300"/>
                </a:solidFill>
              </a:rPr>
              <a:t>TCP</a:t>
            </a:r>
            <a:endParaRPr lang="en-US">
              <a:solidFill>
                <a:srgbClr val="9933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8534400" cy="2895600"/>
          </a:xfrm>
        </p:spPr>
        <p:txBody>
          <a:bodyPr/>
          <a:lstStyle/>
          <a:p>
            <a:pPr marL="1028700" lvl="1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3200">
                <a:solidFill>
                  <a:srgbClr val="000099"/>
                </a:solidFill>
              </a:rPr>
              <a:t>usmerja pot paketov po omrežju, </a:t>
            </a:r>
          </a:p>
          <a:p>
            <a:pPr marL="1028700" lvl="1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3200">
                <a:solidFill>
                  <a:srgbClr val="000099"/>
                </a:solidFill>
              </a:rPr>
              <a:t>preverja uspešnost prenosa,</a:t>
            </a:r>
          </a:p>
          <a:p>
            <a:pPr marL="1028700" lvl="1" indent="-457200">
              <a:spcAft>
                <a:spcPts val="1200"/>
              </a:spcAft>
              <a:buSzPct val="75000"/>
              <a:buFont typeface="Monotype Sorts" pitchFamily="2" charset="2"/>
              <a:buChar char="v"/>
            </a:pPr>
            <a:r>
              <a:rPr lang="en-GB" sz="3200">
                <a:solidFill>
                  <a:srgbClr val="000099"/>
                </a:solidFill>
              </a:rPr>
              <a:t>spoji prenesene pakete v izvorno obliko.</a:t>
            </a:r>
            <a:r>
              <a:rPr lang="en-GB" sz="3200" b="1">
                <a:solidFill>
                  <a:srgbClr val="000099"/>
                </a:solidFill>
              </a:rPr>
              <a:t> </a:t>
            </a:r>
            <a:endParaRPr lang="en-US" sz="3200" b="1">
              <a:solidFill>
                <a:srgbClr val="000099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4582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400"/>
              </a:spcAft>
            </a:pPr>
            <a:endParaRPr lang="en-GB" sz="3200">
              <a:solidFill>
                <a:schemeClr val="bg1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rgbClr val="000099"/>
                </a:solidFill>
                <a:latin typeface="+mn-lt"/>
              </a:rPr>
              <a:t>TCP</a:t>
            </a:r>
            <a:r>
              <a:rPr lang="en-GB" sz="3200">
                <a:solidFill>
                  <a:srgbClr val="000099"/>
                </a:solidFill>
                <a:latin typeface="+mn-lt"/>
              </a:rPr>
              <a:t> (</a:t>
            </a:r>
            <a:r>
              <a:rPr lang="en-GB" sz="3200" i="1">
                <a:solidFill>
                  <a:srgbClr val="000099"/>
                </a:solidFill>
                <a:latin typeface="+mn-lt"/>
              </a:rPr>
              <a:t>Transmission Control Protocol, Protokol nadzora prenosa</a:t>
            </a:r>
            <a:r>
              <a:rPr lang="en-GB" sz="3200">
                <a:solidFill>
                  <a:srgbClr val="000099"/>
                </a:solidFill>
                <a:latin typeface="+mn-lt"/>
              </a:rPr>
              <a:t>)</a:t>
            </a:r>
            <a:endParaRPr lang="en-US">
              <a:solidFill>
                <a:srgbClr val="000099"/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1528</Words>
  <Application>Microsoft Office PowerPoint</Application>
  <PresentationFormat>On-screen Show (4:3)</PresentationFormat>
  <Paragraphs>310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Protokoli v računalniškem komuniciranju</vt:lpstr>
      <vt:lpstr>Protokoli - uvod</vt:lpstr>
      <vt:lpstr>Protokoli - uvod</vt:lpstr>
      <vt:lpstr>Protokoli - uvod</vt:lpstr>
      <vt:lpstr>Protokoli - uvod</vt:lpstr>
      <vt:lpstr>TCP/IP</vt:lpstr>
      <vt:lpstr>IP</vt:lpstr>
      <vt:lpstr>IP</vt:lpstr>
      <vt:lpstr>TCP</vt:lpstr>
      <vt:lpstr>TCP</vt:lpstr>
      <vt:lpstr>Nivojski (referenčni) model Interneta</vt:lpstr>
      <vt:lpstr>Nivojski (referenčni) model Interneta</vt:lpstr>
      <vt:lpstr>Nivojski (referenčni) model Interneta</vt:lpstr>
      <vt:lpstr>Nivojski (referenčni) model Interneta</vt:lpstr>
      <vt:lpstr>Paket</vt:lpstr>
      <vt:lpstr>Struktura paketa</vt:lpstr>
      <vt:lpstr>Struktura paketa</vt:lpstr>
      <vt:lpstr>Struktura paketa</vt:lpstr>
      <vt:lpstr>Prenos paketa po omrežju</vt:lpstr>
      <vt:lpstr>Prenos paketa po omrežju</vt:lpstr>
      <vt:lpstr>Prenos paketa po omrežju</vt:lpstr>
      <vt:lpstr>Pošiljanje elektronske pošte</vt:lpstr>
      <vt:lpstr>Pošiljanje elektronske pošte</vt:lpstr>
      <vt:lpstr>Pošiljanje elektronske pošte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127</cp:revision>
  <cp:lastPrinted>1601-01-01T00:00:00Z</cp:lastPrinted>
  <dcterms:created xsi:type="dcterms:W3CDTF">1601-01-01T00:00:00Z</dcterms:created>
  <dcterms:modified xsi:type="dcterms:W3CDTF">2013-03-27T18:33:20Z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