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993300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155" autoAdjust="0"/>
    <p:restoredTop sz="94660"/>
  </p:normalViewPr>
  <p:slideViewPr>
    <p:cSldViewPr>
      <p:cViewPr varScale="1">
        <p:scale>
          <a:sx n="75" d="100"/>
          <a:sy n="75" d="100"/>
        </p:scale>
        <p:origin x="-67" y="-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45CA00-F1BB-4167-9570-8287D2B749A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675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5ABAA2-A6EC-4B85-8E41-17CF926EA49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9B0960-C609-42DB-B446-0D40551A401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427F9B-7E61-4726-8CFB-5CD6BC332C9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DBC113-064E-4CB2-91C4-00E20694E0DB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93FAAC-FD9D-4F49-A875-6530D9E4AA0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767F7F-CCB9-4C16-B279-E3713E81E1F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94E527-1408-4CF6-B610-87A59CE089F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B519A-E9AC-4CE4-8C44-306DC0F381B5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898748-FFAD-4F37-9051-2C3D248CAD58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1113B5-A0EC-4BEB-BDD3-DBDC97600879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372C5B-1778-4E54-A8B4-F7A32A0E8437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D3FEEB-EB8E-4AF4-A1C1-9AB03638837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721EBD-B6F6-4D17-B9E4-A9A939152B67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09C9B2-DA7A-47FA-8551-3B4CBDEA7A73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050156-3D2A-4AC6-A325-9ECFDA122EDD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115121-58BA-4EBE-A2CA-8D4BE92A24D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4AA67E-DAB3-4A19-B49B-D0B72B31550B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5607CF-01B3-41AC-8875-B5CB088B4A6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6AB332-F418-4A2F-8275-6E119518820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2602F6-F08F-4943-927D-16DA7386840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6BD3A-77F8-4A15-96CE-A0CB32EE7687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EC428B-2889-49F6-ACF1-418DAA402D9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F7C81-56BF-43C6-B30F-F931DC7E73E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9A23E-4457-4E44-8B69-0E2A86AC114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0955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341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FEC7D-FB09-4E74-ADAF-7401337C048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rgbClr val="000066"/>
                </a:solidFill>
              </a:defRPr>
            </a:lvl1pPr>
            <a:lvl2pPr>
              <a:defRPr sz="2800">
                <a:solidFill>
                  <a:srgbClr val="000066"/>
                </a:solidFill>
              </a:defRPr>
            </a:lvl2pPr>
            <a:lvl3pPr>
              <a:defRPr sz="2400">
                <a:solidFill>
                  <a:srgbClr val="000066"/>
                </a:solidFill>
              </a:defRPr>
            </a:lvl3pPr>
            <a:lvl4pPr>
              <a:defRPr>
                <a:solidFill>
                  <a:srgbClr val="000066"/>
                </a:solidFill>
              </a:defRPr>
            </a:lvl4pPr>
            <a:lvl5pPr>
              <a:defRPr>
                <a:solidFill>
                  <a:srgbClr val="00006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FB04B-641C-40CA-A0F9-FFAD0F2999D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83E60-4DCF-43D5-AFDF-94FB930C0A8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2BB5-10DA-4C71-A164-5F1D540B251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21B98-6A7A-4DCA-BC9C-1F70B2A9865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DF2D9-A8CE-441D-B471-8A915E61A0D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B0484-D59F-4EB3-8ACA-551FA2752FD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3429-F88A-48E9-B099-748B7FA30EF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421EA-4338-42EF-99D7-E3D177A7E5C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1000" t="2000" r="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7620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fld id="{0402D601-AD0B-45A2-9F21-73CF32AAC87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Rectangle 6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1076325" indent="-449263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400">
          <a:solidFill>
            <a:srgbClr val="000099"/>
          </a:solidFill>
          <a:latin typeface="+mn-lt"/>
        </a:defRPr>
      </a:lvl2pPr>
      <a:lvl3pPr marL="1703388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3pPr>
      <a:lvl4pPr marL="2241550" indent="-3587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4pPr>
      <a:lvl5pPr marL="2649538" indent="-22860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5pPr>
      <a:lvl6pPr marL="31067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6pPr>
      <a:lvl7pPr marL="35639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7pPr>
      <a:lvl8pPr marL="40211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8pPr>
      <a:lvl9pPr marL="44783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1.doc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l-SI" sz="4000" smtClean="0"/>
              <a:t>Avtomatsko indeksiranje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7010400" cy="1752600"/>
          </a:xfrm>
        </p:spPr>
        <p:txBody>
          <a:bodyPr>
            <a:normAutofit fontScale="92500" lnSpcReduction="20000"/>
          </a:bodyPr>
          <a:lstStyle/>
          <a:p>
            <a:r>
              <a:rPr lang="sl-SI" sz="3200" smtClean="0"/>
              <a:t>Ročno : avtomatsko indeksiranje,</a:t>
            </a:r>
          </a:p>
          <a:p>
            <a:r>
              <a:rPr lang="sl-SI" sz="3200" smtClean="0"/>
              <a:t>uvod v statistične metode avtomatskega indeksiranja,</a:t>
            </a:r>
          </a:p>
          <a:p>
            <a:r>
              <a:rPr lang="sl-SI" sz="3200" smtClean="0"/>
              <a:t>krnjenje – uvod.</a:t>
            </a:r>
          </a:p>
          <a:p>
            <a:pPr eaLnBrk="1" hangingPunct="1"/>
            <a:endParaRPr lang="sl-SI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smtClean="0"/>
              <a:t>Prednosti</a:t>
            </a:r>
            <a:r>
              <a:rPr lang="en-GB" smtClean="0"/>
              <a:t> avtomatskega indeksiranja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763000" cy="4495800"/>
          </a:xfrm>
        </p:spPr>
        <p:txBody>
          <a:bodyPr/>
          <a:lstStyle/>
          <a:p>
            <a:r>
              <a:rPr lang="en-GB" smtClean="0"/>
              <a:t>Manj intelektualnega dela,</a:t>
            </a:r>
          </a:p>
          <a:p>
            <a:r>
              <a:rPr lang="en-GB" smtClean="0"/>
              <a:t>(vsaj teoretično) reprezentirana natančno in samo vsebina dokumenta,</a:t>
            </a:r>
          </a:p>
          <a:p>
            <a:r>
              <a:rPr lang="en-GB" smtClean="0"/>
              <a:t>(vsaj teoretično) reprezentirani vsi eksplicitno opisani aspekti vsebine dokumenta.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D99CD-805A-4211-8AC9-868D8210FEBD}" type="slidenum">
              <a:rPr lang="sl-SI" smtClean="0"/>
              <a:pPr/>
              <a:t>10</a:t>
            </a:fld>
            <a:endParaRPr 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smtClean="0"/>
              <a:t>Pomanjkljivosti</a:t>
            </a:r>
            <a:r>
              <a:rPr lang="en-GB" smtClean="0"/>
              <a:t> avtomatskega indeksiranja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763000" cy="4191000"/>
          </a:xfrm>
        </p:spPr>
        <p:txBody>
          <a:bodyPr/>
          <a:lstStyle/>
          <a:p>
            <a:r>
              <a:rPr lang="en-GB" smtClean="0"/>
              <a:t>Ni semantičnih povezav med elementi opisa, kot jih sicer uvaja tezaver,</a:t>
            </a:r>
          </a:p>
          <a:p>
            <a:r>
              <a:rPr lang="en-GB" smtClean="0"/>
              <a:t>velik obseg elementov vsebinskega opisa,</a:t>
            </a:r>
          </a:p>
          <a:p>
            <a:r>
              <a:rPr lang="en-GB" smtClean="0"/>
              <a:t>jezikovna in stilistična odvisnost postopkov indeksiranja in iskanja.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8076F5-2918-4FD9-9563-8E40C6F321A7}" type="slidenum">
              <a:rPr lang="sl-SI" smtClean="0"/>
              <a:pPr/>
              <a:t>11</a:t>
            </a:fld>
            <a:endParaRPr 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Avtomatsko indeksiranje (uvod)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Avtomatsko indeksiranje ima prednost pri zbirkah polnih dokumentov, med njimi še posebej pri</a:t>
            </a:r>
          </a:p>
          <a:p>
            <a:pPr lvl="1"/>
            <a:r>
              <a:rPr lang="en-GB" smtClean="0"/>
              <a:t>zelo velikih zbirkah,</a:t>
            </a:r>
          </a:p>
          <a:p>
            <a:pPr lvl="1"/>
            <a:r>
              <a:rPr lang="en-GB" smtClean="0"/>
              <a:t>zelo dinamičnih zbirkah.</a:t>
            </a:r>
          </a:p>
          <a:p>
            <a:r>
              <a:rPr lang="en-GB" smtClean="0"/>
              <a:t>Teoretično bi lahko iskalni algoritmi iskali neposredno po besedilu dokumentov, iz praktičnih razlogov pa tudi </a:t>
            </a:r>
            <a:r>
              <a:rPr lang="en-GB" u="sng" smtClean="0"/>
              <a:t>avtomatsko indeksiranje zahteva predhodno </a:t>
            </a:r>
            <a:r>
              <a:rPr lang="sl-SI" u="sng" smtClean="0"/>
              <a:t>obdelavo </a:t>
            </a:r>
            <a:r>
              <a:rPr lang="en-GB" u="sng" smtClean="0"/>
              <a:t>dokumenta</a:t>
            </a:r>
            <a:r>
              <a:rPr lang="en-GB" smtClean="0"/>
              <a:t>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25A30C-384A-40C8-BCD6-61F5C5EEFF5A}" type="slidenum">
              <a:rPr lang="sl-SI" smtClean="0"/>
              <a:pPr/>
              <a:t>12</a:t>
            </a:fld>
            <a:endParaRPr 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Avtomatsko indeksiranje (uvod)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Avtomatsko indeksiranje poskuša v dokumentu najti besede (ali besedne zveze), ki predstavljajo najpomembnejše vsebine.</a:t>
            </a:r>
          </a:p>
          <a:p>
            <a:r>
              <a:rPr lang="en-GB" smtClean="0"/>
              <a:t>Take besede nosijo največjo količino informacije (povedno moč).</a:t>
            </a:r>
          </a:p>
          <a:p>
            <a:r>
              <a:rPr lang="en-GB" smtClean="0"/>
              <a:t>Te besede (ali besedne zveze) postanejo indeksni termini.</a:t>
            </a:r>
          </a:p>
          <a:p>
            <a:r>
              <a:rPr lang="en-GB" smtClean="0"/>
              <a:t>Pri teh postopkih ni potrebno sodelovanje informacijskega strokovnjaka.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0D1E18-E751-436B-8DD0-EC1E5F91D723}" type="slidenum">
              <a:rPr lang="sl-SI" smtClean="0"/>
              <a:pPr/>
              <a:t>13</a:t>
            </a:fld>
            <a:endParaRPr 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Avtomatsko indeksiranje (uvod) 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763000" cy="4419600"/>
          </a:xfrm>
        </p:spPr>
        <p:txBody>
          <a:bodyPr/>
          <a:lstStyle/>
          <a:p>
            <a:r>
              <a:rPr lang="en-GB" smtClean="0"/>
              <a:t>Osnovna pristopa k </a:t>
            </a:r>
            <a:r>
              <a:rPr lang="sl-SI" smtClean="0"/>
              <a:t>obdelavi </a:t>
            </a:r>
            <a:r>
              <a:rPr lang="en-GB" smtClean="0"/>
              <a:t>besedil pri avtomatskem indeksiranju sta</a:t>
            </a:r>
          </a:p>
          <a:p>
            <a:pPr lvl="1"/>
            <a:r>
              <a:rPr lang="sl-SI" smtClean="0"/>
              <a:t>računalniško-jezikoslovni (</a:t>
            </a:r>
            <a:r>
              <a:rPr lang="en-GB" smtClean="0"/>
              <a:t>lingvističn</a:t>
            </a:r>
            <a:r>
              <a:rPr lang="sl-SI" smtClean="0"/>
              <a:t>i)</a:t>
            </a:r>
            <a:r>
              <a:rPr lang="en-GB" smtClean="0"/>
              <a:t> </a:t>
            </a:r>
            <a:r>
              <a:rPr lang="sl-SI" smtClean="0"/>
              <a:t>pristop </a:t>
            </a:r>
            <a:r>
              <a:rPr lang="en-GB" smtClean="0"/>
              <a:t>in</a:t>
            </a:r>
          </a:p>
          <a:p>
            <a:pPr lvl="1"/>
            <a:r>
              <a:rPr lang="en-GB" smtClean="0"/>
              <a:t>statističn</a:t>
            </a:r>
            <a:r>
              <a:rPr lang="sl-SI" smtClean="0"/>
              <a:t>i</a:t>
            </a:r>
            <a:r>
              <a:rPr lang="en-GB" smtClean="0"/>
              <a:t> </a:t>
            </a:r>
            <a:r>
              <a:rPr lang="sl-SI" smtClean="0"/>
              <a:t>pristop</a:t>
            </a:r>
            <a:r>
              <a:rPr lang="en-GB" smtClean="0"/>
              <a:t>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F528C-1BA3-46DF-8542-945C1A998263}" type="slidenum">
              <a:rPr lang="sl-SI" smtClean="0"/>
              <a:pPr/>
              <a:t>14</a:t>
            </a:fld>
            <a:endParaRPr lang="sl-S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Lingvistične metode avtom. indeksiranja 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257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/>
              <a:t>Metode poskušajo </a:t>
            </a:r>
            <a:r>
              <a:rPr lang="en-GB" u="sng"/>
              <a:t>razumeti</a:t>
            </a:r>
            <a:r>
              <a:rPr lang="en-GB"/>
              <a:t> vsebino in s pomočjo razumevanja izbrati najustreznejše vsebinske predstavnike. </a:t>
            </a:r>
            <a:endParaRPr lang="sl-SI" smtClean="0"/>
          </a:p>
          <a:p>
            <a:pPr>
              <a:lnSpc>
                <a:spcPct val="120000"/>
              </a:lnSpc>
            </a:pPr>
            <a:r>
              <a:rPr lang="en-GB" smtClean="0"/>
              <a:t>Pri </a:t>
            </a:r>
            <a:r>
              <a:rPr lang="en-GB"/>
              <a:t>tem</a:t>
            </a:r>
            <a:endParaRPr lang="en-US"/>
          </a:p>
          <a:p>
            <a:pPr lvl="1">
              <a:lnSpc>
                <a:spcPct val="120000"/>
              </a:lnSpc>
            </a:pPr>
            <a:r>
              <a:rPr lang="en-GB" smtClean="0"/>
              <a:t>uporabljajo sintakti</a:t>
            </a:r>
            <a:r>
              <a:rPr lang="sl-SI" smtClean="0"/>
              <a:t>čno in semantično znanje o jeziku,</a:t>
            </a:r>
          </a:p>
          <a:p>
            <a:pPr lvl="1">
              <a:lnSpc>
                <a:spcPct val="120000"/>
              </a:lnSpc>
            </a:pPr>
            <a:r>
              <a:rPr lang="en-GB" smtClean="0"/>
              <a:t>prepoznavajo jezikovne strukture.</a:t>
            </a:r>
          </a:p>
          <a:p>
            <a:pPr>
              <a:lnSpc>
                <a:spcPct val="120000"/>
              </a:lnSpc>
            </a:pPr>
            <a:r>
              <a:rPr lang="en-GB" smtClean="0"/>
              <a:t>Zaenkrat metode še niso zelo učinkovite,</a:t>
            </a:r>
          </a:p>
          <a:p>
            <a:pPr lvl="1">
              <a:lnSpc>
                <a:spcPct val="120000"/>
              </a:lnSpc>
            </a:pPr>
            <a:r>
              <a:rPr lang="en-GB" smtClean="0"/>
              <a:t>ker so računalniško potratne, in</a:t>
            </a:r>
          </a:p>
          <a:p>
            <a:pPr lvl="1">
              <a:lnSpc>
                <a:spcPct val="120000"/>
              </a:lnSpc>
            </a:pPr>
            <a:r>
              <a:rPr lang="sl-SI" smtClean="0"/>
              <a:t>formalne </a:t>
            </a:r>
            <a:r>
              <a:rPr lang="en-GB" smtClean="0"/>
              <a:t>teorije jezika se </a:t>
            </a:r>
            <a:r>
              <a:rPr lang="sl-SI" smtClean="0"/>
              <a:t>zaenkrat </a:t>
            </a:r>
            <a:r>
              <a:rPr lang="en-GB" smtClean="0"/>
              <a:t>ne da formalizirati v </a:t>
            </a:r>
            <a:r>
              <a:rPr lang="en-GB" u="sng" smtClean="0"/>
              <a:t>učinkovite</a:t>
            </a:r>
            <a:r>
              <a:rPr lang="en-GB" smtClean="0"/>
              <a:t> </a:t>
            </a:r>
            <a:r>
              <a:rPr lang="en-GB" u="sng" smtClean="0"/>
              <a:t>algoritme</a:t>
            </a:r>
            <a:r>
              <a:rPr lang="en-GB" smtClean="0"/>
              <a:t>, ki bi veljali za </a:t>
            </a:r>
            <a:r>
              <a:rPr lang="sl-SI" u="sng" smtClean="0"/>
              <a:t>vse </a:t>
            </a:r>
            <a:r>
              <a:rPr lang="en-GB" u="sng" smtClean="0"/>
              <a:t>jezikovn</a:t>
            </a:r>
            <a:r>
              <a:rPr lang="sl-SI" u="sng" smtClean="0"/>
              <a:t>e</a:t>
            </a:r>
            <a:r>
              <a:rPr lang="en-GB" u="sng" smtClean="0"/>
              <a:t> struktur</a:t>
            </a:r>
            <a:r>
              <a:rPr lang="sl-SI" u="sng" smtClean="0"/>
              <a:t>e v vseh oblikah sporočanja</a:t>
            </a:r>
            <a:r>
              <a:rPr lang="en-GB" smtClean="0"/>
              <a:t>.</a:t>
            </a:r>
            <a:endParaRPr lang="sl-SI" smtClean="0"/>
          </a:p>
          <a:p>
            <a:pPr>
              <a:lnSpc>
                <a:spcPct val="120000"/>
              </a:lnSpc>
            </a:pPr>
            <a:r>
              <a:rPr lang="sl-SI" smtClean="0"/>
              <a:t>„Plitve“ metode računalniškega jezikoslovja že zelo izboljšajo kvaliteto avtomatskega indeksiranja s statističnimi metodami.</a:t>
            </a:r>
            <a:endParaRPr lang="en-GB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1BECAA-7B92-4513-AEF7-718B7F55D2E5}" type="slidenum">
              <a:rPr lang="sl-SI" smtClean="0"/>
              <a:pPr/>
              <a:t>15</a:t>
            </a:fld>
            <a:endParaRPr lang="sl-S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Statistične metode avtom. indeksiranja - uvod 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438400"/>
            <a:ext cx="8763000" cy="3962400"/>
          </a:xfrm>
        </p:spPr>
        <p:txBody>
          <a:bodyPr/>
          <a:lstStyle/>
          <a:p>
            <a:r>
              <a:rPr lang="en-GB" smtClean="0"/>
              <a:t>Osnovne </a:t>
            </a:r>
            <a:r>
              <a:rPr lang="sl-SI" smtClean="0"/>
              <a:t>predpostavke</a:t>
            </a:r>
            <a:r>
              <a:rPr lang="en-GB" smtClean="0"/>
              <a:t>:</a:t>
            </a:r>
            <a:endParaRPr lang="sl-SI" smtClean="0"/>
          </a:p>
          <a:p>
            <a:pPr lvl="1"/>
            <a:r>
              <a:rPr lang="en-GB" smtClean="0"/>
              <a:t>besede niso slučajno porazdeljene po besedilih,</a:t>
            </a:r>
          </a:p>
          <a:p>
            <a:pPr lvl="1"/>
            <a:r>
              <a:rPr lang="en-GB" smtClean="0"/>
              <a:t>frekvenca pojavljanja neke besede je pozitivno povezana s pomembnostjo vsebine, ki jo ta beseda zastopa,</a:t>
            </a:r>
          </a:p>
          <a:p>
            <a:pPr lvl="1"/>
            <a:r>
              <a:rPr lang="en-GB" smtClean="0"/>
              <a:t>besede, ki se v besedilu pojavljajo večkrat, v splošnem več prispevajo k njegovi vsebini.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02624F-D967-4AEB-9378-2EC1DEE80371}" type="slidenum">
              <a:rPr lang="sl-SI" smtClean="0"/>
              <a:pPr/>
              <a:t>16</a:t>
            </a:fld>
            <a:endParaRPr lang="sl-SI"/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228600" y="12192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2060"/>
                </a:solidFill>
                <a:latin typeface="+mn-lt"/>
              </a:rPr>
              <a:t>Statistične metode </a:t>
            </a:r>
            <a:r>
              <a:rPr lang="sl-SI" sz="3200">
                <a:solidFill>
                  <a:srgbClr val="000066"/>
                </a:solidFill>
                <a:latin typeface="+mn-lt"/>
              </a:rPr>
              <a:t>t</a:t>
            </a:r>
            <a:r>
              <a:rPr lang="en-GB" sz="3200" smtClean="0">
                <a:solidFill>
                  <a:srgbClr val="000066"/>
                </a:solidFill>
                <a:latin typeface="+mn-lt"/>
              </a:rPr>
              <a:t>emeljijo </a:t>
            </a:r>
            <a:r>
              <a:rPr lang="en-GB" sz="3200">
                <a:solidFill>
                  <a:srgbClr val="000066"/>
                </a:solidFill>
                <a:latin typeface="+mn-lt"/>
              </a:rPr>
              <a:t>na </a:t>
            </a:r>
            <a:r>
              <a:rPr lang="en-GB" sz="3200" smtClean="0">
                <a:solidFill>
                  <a:srgbClr val="000066"/>
                </a:solidFill>
                <a:latin typeface="+mn-lt"/>
              </a:rPr>
              <a:t>enostavni frekvenčn</a:t>
            </a:r>
            <a:r>
              <a:rPr lang="sl-SI" sz="3200" smtClean="0">
                <a:solidFill>
                  <a:srgbClr val="000066"/>
                </a:solidFill>
                <a:latin typeface="+mn-lt"/>
              </a:rPr>
              <a:t>i</a:t>
            </a:r>
            <a:r>
              <a:rPr lang="en-GB" sz="3200" smtClean="0">
                <a:solidFill>
                  <a:srgbClr val="000066"/>
                </a:solidFill>
                <a:latin typeface="+mn-lt"/>
              </a:rPr>
              <a:t> analiz</a:t>
            </a:r>
            <a:r>
              <a:rPr lang="sl-SI" sz="3200" smtClean="0">
                <a:solidFill>
                  <a:srgbClr val="000066"/>
                </a:solidFill>
                <a:latin typeface="+mn-lt"/>
              </a:rPr>
              <a:t>i</a:t>
            </a:r>
            <a:r>
              <a:rPr lang="en-GB" sz="3200" smtClean="0">
                <a:solidFill>
                  <a:srgbClr val="000066"/>
                </a:solidFill>
                <a:latin typeface="+mn-lt"/>
              </a:rPr>
              <a:t> </a:t>
            </a:r>
            <a:r>
              <a:rPr lang="en-GB" sz="3200">
                <a:solidFill>
                  <a:srgbClr val="000066"/>
                </a:solidFill>
                <a:latin typeface="+mn-lt"/>
              </a:rPr>
              <a:t>besedil.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Statistične metode avtom. indeksiranja - uvod 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8763000" cy="3505200"/>
          </a:xfrm>
        </p:spPr>
        <p:txBody>
          <a:bodyPr>
            <a:normAutofit/>
          </a:bodyPr>
          <a:lstStyle/>
          <a:p>
            <a:r>
              <a:rPr lang="en-GB" smtClean="0"/>
              <a:t>Običajno zaporedje postopkov je:</a:t>
            </a:r>
          </a:p>
          <a:p>
            <a:pPr lvl="1"/>
            <a:r>
              <a:rPr lang="en-GB" smtClean="0"/>
              <a:t>blokiranje,</a:t>
            </a:r>
          </a:p>
          <a:p>
            <a:pPr lvl="1"/>
            <a:r>
              <a:rPr lang="en-GB" smtClean="0"/>
              <a:t>krnjenje,</a:t>
            </a:r>
          </a:p>
          <a:p>
            <a:pPr lvl="1"/>
            <a:r>
              <a:rPr lang="en-GB" smtClean="0"/>
              <a:t>računanje povednih moči.</a:t>
            </a:r>
            <a:endParaRPr lang="sl-SI" smtClean="0"/>
          </a:p>
          <a:p>
            <a:r>
              <a:rPr lang="sl-SI" smtClean="0"/>
              <a:t>Veliki spletni iskalniki krnjenje izvajajo manj radikalno, kot bi ga lahko (kot že dolgo znamo).</a:t>
            </a:r>
            <a:endParaRPr lang="en-GB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A477CF-6B47-4A42-8E8F-F3C1DC48882A}" type="slidenum">
              <a:rPr lang="sl-SI" smtClean="0"/>
              <a:pPr/>
              <a:t>17</a:t>
            </a:fld>
            <a:endParaRPr lang="sl-SI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28600" y="1066800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66"/>
                </a:solidFill>
                <a:latin typeface="+mn-lt"/>
              </a:rPr>
              <a:t>Besede iz dokumenta je treba preoblikovati tako, da so primerne za vlogo vsebinskih predstavnikov</a:t>
            </a:r>
            <a:r>
              <a:rPr lang="sl-SI" sz="3200">
                <a:solidFill>
                  <a:srgbClr val="000066"/>
                </a:solidFill>
                <a:latin typeface="+mn-lt"/>
              </a:rPr>
              <a:t> – indeksnih terminov</a:t>
            </a:r>
            <a:r>
              <a:rPr lang="en-GB" sz="3200">
                <a:solidFill>
                  <a:srgbClr val="000066"/>
                </a:solidFill>
                <a:latin typeface="+mn-lt"/>
              </a:rPr>
              <a:t>.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Blokiranje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763000" cy="4267200"/>
          </a:xfrm>
        </p:spPr>
        <p:txBody>
          <a:bodyPr/>
          <a:lstStyle/>
          <a:p>
            <a:r>
              <a:rPr lang="en-GB" smtClean="0"/>
              <a:t>Izvor ideje v delu Luhna in Zipfa. </a:t>
            </a:r>
          </a:p>
          <a:p>
            <a:r>
              <a:rPr lang="en-GB" smtClean="0"/>
              <a:t>Besede iz korpusa angl</a:t>
            </a:r>
            <a:r>
              <a:rPr lang="sl-SI" smtClean="0"/>
              <a:t>eškega</a:t>
            </a:r>
            <a:r>
              <a:rPr lang="en-GB" smtClean="0"/>
              <a:t> jezika sta preštela in razvrstila po rangih frekvenc.</a:t>
            </a:r>
          </a:p>
          <a:p>
            <a:r>
              <a:rPr lang="en-GB" smtClean="0"/>
              <a:t>Odvisnost med frekvenco besede in njeno pozicijo v rangu je hiperbolična funkcija.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62B6FB-9148-4553-A51F-1459149BBE71}" type="slidenum">
              <a:rPr lang="sl-SI" smtClean="0"/>
              <a:pPr/>
              <a:t>18</a:t>
            </a:fld>
            <a:endParaRPr lang="sl-S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685800"/>
          </a:xfrm>
        </p:spPr>
        <p:txBody>
          <a:bodyPr/>
          <a:lstStyle/>
          <a:p>
            <a:r>
              <a:rPr lang="en-GB" smtClean="0"/>
              <a:t>Blokiranje</a:t>
            </a: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800600"/>
            <a:ext cx="8763000" cy="1676400"/>
          </a:xfrm>
        </p:spPr>
        <p:txBody>
          <a:bodyPr>
            <a:normAutofit fontScale="77500" lnSpcReduction="20000"/>
          </a:bodyPr>
          <a:lstStyle/>
          <a:p>
            <a:r>
              <a:rPr lang="en-GB" smtClean="0"/>
              <a:t>Besede v korpusu lahko navidezno razdelimo na tri skupine:</a:t>
            </a:r>
          </a:p>
          <a:p>
            <a:r>
              <a:rPr lang="en-GB" smtClean="0"/>
              <a:t>zelo pogoste, ki ne “nosijo” vsebine dokumenta,</a:t>
            </a:r>
          </a:p>
          <a:p>
            <a:r>
              <a:rPr lang="en-GB" smtClean="0"/>
              <a:t>zelo redke, ki niso primerne za vsebinske predstavnike, in</a:t>
            </a:r>
          </a:p>
          <a:p>
            <a:r>
              <a:rPr lang="en-GB" smtClean="0"/>
              <a:t>tiste “vmes”, ki “nosijo” vsebino.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6F6F03-3A0E-4B02-89B3-99AD2BA577DD}" type="slidenum">
              <a:rPr lang="sl-SI" smtClean="0"/>
              <a:pPr/>
              <a:t>19</a:t>
            </a:fld>
            <a:endParaRPr lang="sl-SI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143000" y="914400"/>
          <a:ext cx="6553200" cy="3744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orelPhotoPaint.Image.8" r:id="rId4" imgW="4520635" imgH="3047619" progId="">
                  <p:embed/>
                </p:oleObj>
              </mc:Choice>
              <mc:Fallback>
                <p:oleObj name="CorelPhotoPaint.Image.8" r:id="rId4" imgW="4520635" imgH="3047619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914400"/>
                        <a:ext cx="6553200" cy="37446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Reference : dokumenti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876800"/>
          </a:xfrm>
        </p:spPr>
        <p:txBody>
          <a:bodyPr/>
          <a:lstStyle/>
          <a:p>
            <a:r>
              <a:rPr lang="sl-SI" smtClean="0"/>
              <a:t>V klasičnih tekstovnih zbirkah – bibliografskih zbirkah –  je iskanje informacij v resnici iskanje referenc na informacije.</a:t>
            </a:r>
          </a:p>
          <a:p>
            <a:r>
              <a:rPr lang="sl-SI" smtClean="0"/>
              <a:t>Za izpolnitev informacijske potrebe potrebujemo dokument in ne referenco nanj.</a:t>
            </a:r>
          </a:p>
          <a:p>
            <a:r>
              <a:rPr lang="sl-SI" smtClean="0"/>
              <a:t>Bibliografska podatkovna zbirka je oddaljen približek informacijskega orodja, ki ga potrebujemo.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D29CBC-DC75-44CC-8E0C-E16708E752E4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Blokiranje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4953000"/>
          </a:xfrm>
        </p:spPr>
        <p:txBody>
          <a:bodyPr/>
          <a:lstStyle/>
          <a:p>
            <a:r>
              <a:rPr lang="en-GB" smtClean="0"/>
              <a:t>V skupini </a:t>
            </a:r>
            <a:r>
              <a:rPr lang="sl-SI" smtClean="0"/>
              <a:t>zelo </a:t>
            </a:r>
            <a:r>
              <a:rPr lang="en-GB" smtClean="0"/>
              <a:t>pogostih besed je malo različnih besed</a:t>
            </a:r>
            <a:r>
              <a:rPr lang="sl-SI" smtClean="0"/>
              <a:t>.</a:t>
            </a:r>
            <a:r>
              <a:rPr lang="en-GB" smtClean="0"/>
              <a:t> </a:t>
            </a:r>
            <a:r>
              <a:rPr lang="sl-SI" smtClean="0"/>
              <a:t>Te besede se pojavljajo v </a:t>
            </a:r>
            <a:r>
              <a:rPr lang="en-GB" smtClean="0"/>
              <a:t>vs</a:t>
            </a:r>
            <a:r>
              <a:rPr lang="sl-SI" smtClean="0"/>
              <a:t>eh</a:t>
            </a:r>
            <a:r>
              <a:rPr lang="en-GB" smtClean="0"/>
              <a:t> besedil</a:t>
            </a:r>
            <a:r>
              <a:rPr lang="sl-SI" smtClean="0"/>
              <a:t>ih</a:t>
            </a:r>
            <a:r>
              <a:rPr lang="en-GB" smtClean="0"/>
              <a:t> v nekem jeziku.</a:t>
            </a:r>
          </a:p>
          <a:p>
            <a:r>
              <a:rPr lang="en-GB" smtClean="0"/>
              <a:t>Ker nosijo malo informacije, jih lahko zavržemo.</a:t>
            </a:r>
          </a:p>
          <a:p>
            <a:r>
              <a:rPr lang="en-GB" smtClean="0"/>
              <a:t>Te besede sestavljajo t.i. seznam blokiranih besed (stop-words list).</a:t>
            </a:r>
          </a:p>
          <a:p>
            <a:r>
              <a:rPr lang="en-GB" smtClean="0"/>
              <a:t>Blokirane besede sodijo v nekatere besedne vrste: predlogi, prislovi, zaimki...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9C0B20-60A5-4AD3-BDFA-C90132721781}" type="slidenum">
              <a:rPr lang="sl-SI" smtClean="0"/>
              <a:pPr/>
              <a:t>20</a:t>
            </a:fld>
            <a:endParaRPr lang="sl-S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Blokiranje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763000" cy="4495800"/>
          </a:xfrm>
        </p:spPr>
        <p:txBody>
          <a:bodyPr/>
          <a:lstStyle/>
          <a:p>
            <a:r>
              <a:rPr lang="en-GB" smtClean="0"/>
              <a:t>V angleških besedilih je število zelo pogostih različnih besed manjše kot pri slovenščini, ker za eno angleško besedo obstaja veliko besednih oblik slovenskega prevoda</a:t>
            </a:r>
            <a:r>
              <a:rPr lang="sl-SI" smtClean="0"/>
              <a:t>.</a:t>
            </a:r>
            <a:endParaRPr lang="en-GB" smtClean="0"/>
          </a:p>
          <a:p>
            <a:r>
              <a:rPr lang="en-GB" smtClean="0"/>
              <a:t>Seznami blokiranih besed za slovenščino so zato precej večji od angleških.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76FBA2-BC5C-4E52-820A-D00EE34905DF}" type="slidenum">
              <a:rPr lang="sl-SI" smtClean="0"/>
              <a:pPr/>
              <a:t>21</a:t>
            </a:fld>
            <a:endParaRPr lang="sl-S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Blokiranje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FB04B-641C-40CA-A0F9-FFAD0F2999D8}" type="slidenum">
              <a:rPr lang="sl-SI" smtClean="0"/>
              <a:pPr/>
              <a:t>22</a:t>
            </a:fld>
            <a:endParaRPr lang="sl-SI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685925" y="1905000"/>
          <a:ext cx="6223000" cy="353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cument" r:id="rId4" imgW="6238100" imgH="3735298" progId="Word.Document.8">
                  <p:embed/>
                </p:oleObj>
              </mc:Choice>
              <mc:Fallback>
                <p:oleObj name="Document" r:id="rId4" imgW="6238100" imgH="373529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1905000"/>
                        <a:ext cx="6223000" cy="353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066800" y="5029200"/>
            <a:ext cx="7162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solidFill>
                  <a:srgbClr val="000066"/>
                </a:solidFill>
                <a:latin typeface="+mn-lt"/>
              </a:rPr>
              <a:t>Različne velikosti seznamov blokiranih besed za slovenščino in angleščino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Krnjenje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r>
              <a:rPr lang="en-GB" smtClean="0"/>
              <a:t>Postopek, s katerim nevtraliziramo morfološko bogastvo jezika.</a:t>
            </a:r>
          </a:p>
          <a:p>
            <a:r>
              <a:rPr lang="en-GB" smtClean="0"/>
              <a:t>Besede v dokumentih nastopajo v različnih pojavnih oblikah (zaradi sklanjanja, spreganja, števila, spola…).</a:t>
            </a:r>
          </a:p>
          <a:p>
            <a:r>
              <a:rPr lang="en-GB" smtClean="0"/>
              <a:t>Pri krnjenju (stemming) iščemo zaporedje znakov, ki lahko zastopa vse oblike neke besede in samo oblike te besede.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BA80C2-1478-4F1E-92DE-51B8D3C15BBB}" type="slidenum">
              <a:rPr lang="sl-SI" smtClean="0"/>
              <a:pPr/>
              <a:t>23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Krnjenje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Krnjenje ne določa pravega korena besede, zato raje govorimo o krnih.</a:t>
            </a:r>
          </a:p>
          <a:p>
            <a:r>
              <a:rPr lang="en-GB" smtClean="0"/>
              <a:t>Koren in krn sta pogosto enaka.</a:t>
            </a:r>
          </a:p>
          <a:p>
            <a:r>
              <a:rPr lang="en-GB" smtClean="0"/>
              <a:t>Krn ni nujno vsebovan v vseh oblikah neke besede</a:t>
            </a:r>
          </a:p>
          <a:p>
            <a:r>
              <a:rPr lang="en-GB" smtClean="0"/>
              <a:t>S krnjenjem dosežemo isto kot z “ročnim krajšanjem” pri oblikovanju iskalne zahteve, le da ga opravimo že pri vključevanju dokumenta v zbirko.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5385BB-4DE2-4C19-A66C-7D2D65AEFA73}" type="slidenum">
              <a:rPr lang="sl-SI" smtClean="0"/>
              <a:pPr/>
              <a:t>24</a:t>
            </a:fld>
            <a:endParaRPr lang="sl-SI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Krnjenje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GB" smtClean="0"/>
              <a:t>Osnova so predpostavke:</a:t>
            </a:r>
          </a:p>
          <a:p>
            <a:r>
              <a:rPr lang="en-GB" smtClean="0"/>
              <a:t>besede z dovolj dolgim enakim zaporedjem začetnih znakov so tudi vsebinsko sorodne (dokaz: etimologija besed)</a:t>
            </a:r>
            <a:r>
              <a:rPr lang="sl-SI" smtClean="0"/>
              <a:t>;</a:t>
            </a:r>
            <a:endParaRPr lang="en-GB" smtClean="0"/>
          </a:p>
          <a:p>
            <a:r>
              <a:rPr lang="en-GB" smtClean="0"/>
              <a:t>pojavljanje različnih končnih delov besed s skupnim začetnim zaporedjem se ravna po nekih pravilih (dokaz: morfološka pravila)</a:t>
            </a:r>
            <a:r>
              <a:rPr lang="sl-SI" smtClean="0"/>
              <a:t>;</a:t>
            </a:r>
            <a:endParaRPr lang="en-GB" smtClean="0"/>
          </a:p>
          <a:p>
            <a:r>
              <a:rPr lang="en-GB" smtClean="0"/>
              <a:t>ta pravila so dovolj enostavna, da jih je mogoče formalizirati v ekonomičen algoritem.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C722BB-1AF9-41CF-8DFA-4E1917DEED97}" type="slidenum">
              <a:rPr lang="sl-SI" smtClean="0"/>
              <a:pPr/>
              <a:t>25</a:t>
            </a:fld>
            <a:endParaRPr lang="sl-SI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Krnjenje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pPr>
              <a:buNone/>
            </a:pPr>
            <a:r>
              <a:rPr lang="en-GB" smtClean="0"/>
              <a:t>Obstajata dve široki skupini algoritmov:</a:t>
            </a:r>
          </a:p>
          <a:p>
            <a:r>
              <a:rPr lang="en-GB" u="sng" smtClean="0"/>
              <a:t>algoritmi brez seznama kočnic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iščejo skupne krne z upoštevanjem nekaterih statističnih posebnosti besed,</a:t>
            </a:r>
          </a:p>
          <a:p>
            <a:r>
              <a:rPr lang="en-GB" u="sng" smtClean="0"/>
              <a:t>algoritmi s seznamom končnic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oblikujejo krne tako, da od besed režejo njihove končnice.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58808-BA9B-4F33-A3CF-4C1E2922F860}" type="slidenum">
              <a:rPr lang="sl-SI" smtClean="0"/>
              <a:pPr/>
              <a:t>26</a:t>
            </a:fld>
            <a:endParaRPr 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Razlogi za prevlado referenčnih zbirk</a:t>
            </a:r>
            <a:endParaRPr lang="sl-SI" smtClean="0"/>
          </a:p>
        </p:txBody>
      </p:sp>
      <p:sp>
        <p:nvSpPr>
          <p:cNvPr id="8195" name="Content Placeholder 5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876800"/>
          </a:xfrm>
        </p:spPr>
        <p:txBody>
          <a:bodyPr/>
          <a:lstStyle/>
          <a:p>
            <a:r>
              <a:rPr lang="sl-SI" smtClean="0"/>
              <a:t>Majhna zmogljivost računalnikov v času razvoja prvih bibliografskih zbirk.</a:t>
            </a:r>
          </a:p>
          <a:p>
            <a:r>
              <a:rPr lang="pl-PL" smtClean="0"/>
              <a:t>Pobudniki razvoja zbirk so bili večinoma sami raziskovalci in ne informatiki.</a:t>
            </a:r>
          </a:p>
          <a:p>
            <a:r>
              <a:rPr lang="pl-PL" smtClean="0"/>
              <a:t>Raziskovalci so poznali od informacijskih orodij le kartične kataloge.</a:t>
            </a:r>
          </a:p>
          <a:p>
            <a:r>
              <a:rPr lang="sl-SI" smtClean="0"/>
              <a:t>Bibliografska zbirka je v osnovi kartični katalog na elektronskem mediju.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637453-8913-4AF6-A12B-8AE1E3CFA415}" type="slidenum">
              <a:rPr lang="sl-SI" smtClean="0"/>
              <a:pPr/>
              <a:t>3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Kritika deskriptorskih sistemov (1/4)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181600"/>
          </a:xfrm>
        </p:spPr>
        <p:txBody>
          <a:bodyPr/>
          <a:lstStyle/>
          <a:p>
            <a:r>
              <a:rPr lang="sl-SI" smtClean="0"/>
              <a:t>Bibliografska zbirka kot moderniziran kartični katalog je dokončno uveljavila deskriptorski način opisovanja vsebine.</a:t>
            </a:r>
          </a:p>
          <a:p>
            <a:r>
              <a:rPr lang="sl-SI" smtClean="0"/>
              <a:t>Kritike so se osredotočale na:</a:t>
            </a:r>
          </a:p>
          <a:p>
            <a:pPr lvl="1"/>
            <a:r>
              <a:rPr lang="sl-SI" smtClean="0"/>
              <a:t>ceno intelektualnega dela,</a:t>
            </a:r>
          </a:p>
          <a:p>
            <a:pPr lvl="1"/>
            <a:r>
              <a:rPr lang="sl-SI" smtClean="0"/>
              <a:t>zamudnost indeksiranja.</a:t>
            </a:r>
          </a:p>
          <a:p>
            <a:r>
              <a:rPr lang="sl-SI" smtClean="0"/>
              <a:t>Kritike deskriptorskih sistemov so redko podvomile v ustreznost pristopa nasploh. Izjema je Cleverdon (1984</a:t>
            </a:r>
            <a:r>
              <a:rPr lang="sl-SI" smtClean="0"/>
              <a:t>).</a:t>
            </a:r>
            <a:endParaRPr lang="sl-SI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376025-14F2-425A-AA4D-FDB52096FF9A}" type="slidenum">
              <a:rPr lang="sl-SI" smtClean="0"/>
              <a:pPr/>
              <a:t>4</a:t>
            </a:fld>
            <a:endParaRPr 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Kritika deskriptorskih sistemov (2/4)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mtClean="0"/>
              <a:t>Cyril W. Cleverdon (1984):</a:t>
            </a:r>
            <a:endParaRPr lang="en-GB" smtClean="0"/>
          </a:p>
          <a:p>
            <a:pPr>
              <a:lnSpc>
                <a:spcPct val="120000"/>
              </a:lnSpc>
            </a:pPr>
            <a:r>
              <a:rPr lang="en-GB" smtClean="0"/>
              <a:t>Če dve skupini strokovnjakov gradita tezaver za neko strokovno področje, se ujema samo 60% deskriptorjev,</a:t>
            </a:r>
          </a:p>
          <a:p>
            <a:pPr>
              <a:lnSpc>
                <a:spcPct val="120000"/>
              </a:lnSpc>
            </a:pPr>
            <a:r>
              <a:rPr lang="en-GB" smtClean="0"/>
              <a:t>če dva izkušena indekserja indeksirata isti dokument in uporabljata isti tezaver, določita samo 30% istih deskriptorjev,</a:t>
            </a:r>
          </a:p>
          <a:p>
            <a:pPr>
              <a:lnSpc>
                <a:spcPct val="120000"/>
              </a:lnSpc>
            </a:pPr>
            <a:r>
              <a:rPr lang="en-GB" smtClean="0"/>
              <a:t>če naredita dva informacijska posrednika poizvedbo na isto temo v isti podatkovni zbirki, je med zadetki samo 40% istih bibliografskih zapisov in</a:t>
            </a:r>
          </a:p>
          <a:p>
            <a:pPr>
              <a:lnSpc>
                <a:spcPct val="120000"/>
              </a:lnSpc>
            </a:pPr>
            <a:r>
              <a:rPr lang="en-GB" smtClean="0"/>
              <a:t>če dva raziskovalca ocenjujeta rezultate iste poizvedbe z njunega strokovnega področja, se pri oceni relevantnosti zadetkov ujemata samo v 60%.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3B9298-D6AD-44FA-BCAE-4D5A2FABCBCE}" type="slidenum">
              <a:rPr lang="sl-SI" smtClean="0"/>
              <a:pPr/>
              <a:t>5</a:t>
            </a:fld>
            <a:endParaRPr 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Kritika deskriptorskih sistemov (3/4)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438400"/>
            <a:ext cx="8763000" cy="3962400"/>
          </a:xfrm>
        </p:spPr>
        <p:txBody>
          <a:bodyPr/>
          <a:lstStyle/>
          <a:p>
            <a:r>
              <a:rPr lang="sl-SI" smtClean="0"/>
              <a:t>Omenjene faze predstavljajo v</a:t>
            </a:r>
            <a:r>
              <a:rPr lang="en-GB" smtClean="0"/>
              <a:t>es postopek od priprave tezavra do iskanja po zbirki.</a:t>
            </a:r>
          </a:p>
          <a:p>
            <a:r>
              <a:rPr lang="en-GB" smtClean="0"/>
              <a:t>Nenatančnosti v postopkih se deloma </a:t>
            </a:r>
            <a:r>
              <a:rPr lang="sl-SI" smtClean="0"/>
              <a:t>kopičijo.</a:t>
            </a:r>
            <a:endParaRPr lang="en-GB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BFE010-ED0F-4263-B9F4-251A3E899AAD}" type="slidenum">
              <a:rPr lang="sl-SI" smtClean="0"/>
              <a:pPr/>
              <a:t>6</a:t>
            </a:fld>
            <a:endParaRPr 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Kritika deskriptorskih sistemov (4/4)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800600"/>
          </a:xfrm>
        </p:spPr>
        <p:txBody>
          <a:bodyPr/>
          <a:lstStyle/>
          <a:p>
            <a:r>
              <a:rPr lang="en-GB" smtClean="0"/>
              <a:t>Cleverdonova kritika je le delno utemeljena za dobro organizirana informacijska okolja s</a:t>
            </a:r>
          </a:p>
          <a:p>
            <a:pPr lvl="1"/>
            <a:r>
              <a:rPr lang="en-GB" smtClean="0"/>
              <a:t>strogo kontrolo gradnje in vzdrževanja tezavra,</a:t>
            </a:r>
          </a:p>
          <a:p>
            <a:pPr lvl="1"/>
            <a:r>
              <a:rPr lang="en-GB" smtClean="0"/>
              <a:t>standardizacijo vseh postopkov,</a:t>
            </a:r>
          </a:p>
          <a:p>
            <a:pPr lvl="1"/>
            <a:r>
              <a:rPr lang="en-GB" smtClean="0"/>
              <a:t>izobraževanjem informacijskih posrednikov in uporabnikov,</a:t>
            </a:r>
          </a:p>
          <a:p>
            <a:pPr lvl="1"/>
            <a:r>
              <a:rPr lang="en-GB" smtClean="0"/>
              <a:t>dodatnimi orodji za pomoč pri indeksiranju in iskanju.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B78F7B-26E5-4E8A-A74D-7E14FE2495EF}" type="slidenum">
              <a:rPr lang="sl-SI" smtClean="0"/>
              <a:pPr/>
              <a:t>7</a:t>
            </a:fld>
            <a:endParaRPr 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smtClean="0"/>
              <a:t>Pomanjkljivosti</a:t>
            </a:r>
            <a:r>
              <a:rPr lang="en-GB" smtClean="0"/>
              <a:t> klasičnega indeksiranja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63000" cy="4343400"/>
          </a:xfrm>
        </p:spPr>
        <p:txBody>
          <a:bodyPr/>
          <a:lstStyle/>
          <a:p>
            <a:r>
              <a:rPr lang="en-GB" smtClean="0"/>
              <a:t>Toga pravila indeksiranja</a:t>
            </a:r>
            <a:r>
              <a:rPr lang="sl-SI" smtClean="0"/>
              <a:t> in </a:t>
            </a:r>
            <a:r>
              <a:rPr lang="en-GB" smtClean="0"/>
              <a:t>počasnost pri uvajanju novih deskriptorjev,</a:t>
            </a:r>
          </a:p>
          <a:p>
            <a:r>
              <a:rPr lang="en-GB" smtClean="0"/>
              <a:t>velik vložek intelektualnega dela ljudi, šolanih v stroki in s prakso v indeksiranju,</a:t>
            </a:r>
          </a:p>
          <a:p>
            <a:r>
              <a:rPr lang="en-GB" smtClean="0"/>
              <a:t>presenetljiva ohlapnost postopkov in rezultatov pri uporabi kontroliranih tezavrov (Cleverdon, 1984).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B5A0A0-A39F-49D8-AE65-BDDB20077988}" type="slidenum">
              <a:rPr lang="sl-SI" smtClean="0"/>
              <a:pPr/>
              <a:t>8</a:t>
            </a:fld>
            <a:endParaRPr 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smtClean="0"/>
              <a:t>Prednosti</a:t>
            </a:r>
            <a:r>
              <a:rPr lang="en-GB" smtClean="0"/>
              <a:t> klasičnega indeksiranja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763000" cy="4648200"/>
          </a:xfrm>
        </p:spPr>
        <p:txBody>
          <a:bodyPr/>
          <a:lstStyle/>
          <a:p>
            <a:r>
              <a:rPr lang="en-GB" smtClean="0"/>
              <a:t>Predvidljivost,</a:t>
            </a:r>
          </a:p>
          <a:p>
            <a:r>
              <a:rPr lang="en-GB" smtClean="0"/>
              <a:t>neodvisnost od jezika dokumenta in posebnosti avtorjevega izrazja,</a:t>
            </a:r>
          </a:p>
          <a:p>
            <a:r>
              <a:rPr lang="en-GB" smtClean="0"/>
              <a:t>enostavno avtomatiziranje širjenja in oženja poizvedbe z hierarhičnimi tezavri.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1.</a:t>
            </a:r>
            <a:endParaRPr lang="sl-SI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385A66-9E00-47C6-9661-AE82EC782DFE}" type="slidenum">
              <a:rPr lang="sl-SI" smtClean="0"/>
              <a:pPr/>
              <a:t>9</a:t>
            </a:fld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1677</Words>
  <Application>Microsoft Office PowerPoint</Application>
  <PresentationFormat>On-screen Show (4:3)</PresentationFormat>
  <Paragraphs>195</Paragraphs>
  <Slides>26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Default Design</vt:lpstr>
      <vt:lpstr>CorelPhotoPaint.Image.8</vt:lpstr>
      <vt:lpstr>Document</vt:lpstr>
      <vt:lpstr>Avtomatsko indeksiranje 1</vt:lpstr>
      <vt:lpstr>Reference : dokumenti</vt:lpstr>
      <vt:lpstr>Razlogi za prevlado referenčnih zbirk</vt:lpstr>
      <vt:lpstr>Kritika deskriptorskih sistemov (1/4)</vt:lpstr>
      <vt:lpstr>Kritika deskriptorskih sistemov (2/4)</vt:lpstr>
      <vt:lpstr>Kritika deskriptorskih sistemov (3/4)</vt:lpstr>
      <vt:lpstr>Kritika deskriptorskih sistemov (4/4)</vt:lpstr>
      <vt:lpstr>Pomanjkljivosti klasičnega indeksiranja</vt:lpstr>
      <vt:lpstr>Prednosti klasičnega indeksiranja</vt:lpstr>
      <vt:lpstr>Prednosti avtomatskega indeksiranja</vt:lpstr>
      <vt:lpstr>Pomanjkljivosti avtomatskega indeksiranja</vt:lpstr>
      <vt:lpstr>Avtomatsko indeksiranje (uvod)</vt:lpstr>
      <vt:lpstr>Avtomatsko indeksiranje (uvod)</vt:lpstr>
      <vt:lpstr>Avtomatsko indeksiranje (uvod) </vt:lpstr>
      <vt:lpstr>Lingvistične metode avtom. indeksiranja </vt:lpstr>
      <vt:lpstr>Statistične metode avtom. indeksiranja - uvod </vt:lpstr>
      <vt:lpstr>Statistične metode avtom. indeksiranja - uvod </vt:lpstr>
      <vt:lpstr>Blokiranje</vt:lpstr>
      <vt:lpstr>Blokiranje</vt:lpstr>
      <vt:lpstr>Blokiranje</vt:lpstr>
      <vt:lpstr>Blokiranje</vt:lpstr>
      <vt:lpstr>Blokiranje</vt:lpstr>
      <vt:lpstr>Krnjenje</vt:lpstr>
      <vt:lpstr>Krnjenje</vt:lpstr>
      <vt:lpstr>Krnjenje</vt:lpstr>
      <vt:lpstr>Krnjenje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Jure</dc:creator>
  <cp:lastModifiedBy>Jure</cp:lastModifiedBy>
  <cp:revision>128</cp:revision>
  <cp:lastPrinted>1601-01-01T00:00:00Z</cp:lastPrinted>
  <dcterms:created xsi:type="dcterms:W3CDTF">1601-01-01T00:00:00Z</dcterms:created>
  <dcterms:modified xsi:type="dcterms:W3CDTF">2013-04-10T18:58:56Z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