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000099"/>
    <a:srgbClr val="99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155" autoAdjust="0"/>
    <p:restoredTop sz="94660"/>
  </p:normalViewPr>
  <p:slideViewPr>
    <p:cSldViewPr>
      <p:cViewPr varScale="1">
        <p:scale>
          <a:sx n="75" d="100"/>
          <a:sy n="75" d="100"/>
        </p:scale>
        <p:origin x="-67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8415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28600" y="6477000"/>
            <a:ext cx="7620000" cy="2444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Avtomatsko indeksiranje 2</a:t>
            </a:r>
            <a:endParaRPr lang="sl-SI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Krnjenje - nadaljevanje,</a:t>
            </a:r>
          </a:p>
          <a:p>
            <a:r>
              <a:rPr lang="sl-SI" smtClean="0"/>
              <a:t>algoritmi s seznami končnic,</a:t>
            </a:r>
          </a:p>
          <a:p>
            <a:r>
              <a:rPr lang="sl-SI" smtClean="0"/>
              <a:t>krnjenje slovenščine…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14400"/>
          </a:xfrm>
        </p:spPr>
        <p:txBody>
          <a:bodyPr/>
          <a:lstStyle/>
          <a:p>
            <a:r>
              <a:rPr lang="en-GB" smtClean="0"/>
              <a:t>Krnjenje slovenskih besedil</a:t>
            </a:r>
            <a:r>
              <a:rPr lang="sl-SI" smtClean="0"/>
              <a:t>: Dimec, 1988, 1995, 1999</a:t>
            </a:r>
            <a:endParaRPr lang="en-US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>
                <a:sym typeface="Wingdings" pitchFamily="2" charset="2"/>
              </a:rPr>
              <a:t>t.i. “Optimalni algoritem”. Razlogi za konstrukcijo:</a:t>
            </a:r>
          </a:p>
          <a:p>
            <a:pPr lvl="1"/>
            <a:r>
              <a:rPr lang="en-US" smtClean="0">
                <a:sym typeface="Wingdings" pitchFamily="2" charset="2"/>
              </a:rPr>
              <a:t>vsi obstoje</a:t>
            </a:r>
            <a:r>
              <a:rPr lang="en-US" smtClean="0"/>
              <a:t>či algoritmi za slovenščino premočno krnijo (splošna značilnost algoritmov z najdaljšim ujemanjem končnic),</a:t>
            </a:r>
          </a:p>
          <a:p>
            <a:pPr lvl="1"/>
            <a:r>
              <a:rPr lang="en-US" smtClean="0">
                <a:sym typeface="Wingdings" pitchFamily="2" charset="2"/>
              </a:rPr>
              <a:t>vsi obstoje</a:t>
            </a:r>
            <a:r>
              <a:rPr lang="en-US" smtClean="0"/>
              <a:t>či algoritmi za slovenščino modelirajo splošni jezik in niso prilagojeni izrazju v strokovnih podjezikih,</a:t>
            </a:r>
          </a:p>
          <a:p>
            <a:pPr lvl="1"/>
            <a:r>
              <a:rPr lang="en-US" smtClean="0"/>
              <a:t>v strokovnih podjezikih so zelo pogoste besede z izvorom v grščini, latinščini in angleščini.</a:t>
            </a:r>
          </a:p>
          <a:p>
            <a:pPr lvl="1"/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Optimalni algoritem</a:t>
            </a:r>
            <a:r>
              <a:rPr lang="sl-SI" smtClean="0"/>
              <a:t>, 1999</a:t>
            </a:r>
            <a:endParaRPr lang="en-US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smtClean="0">
                <a:sym typeface="Wingdings" pitchFamily="2" charset="2"/>
              </a:rPr>
              <a:t>Algoritem deluje v treh korakih:</a:t>
            </a:r>
          </a:p>
          <a:p>
            <a:pPr lvl="1"/>
            <a:r>
              <a:rPr lang="en-US" smtClean="0"/>
              <a:t>rezanje končnice (uporablja le končnice, ki se začenjajo na samoglasnik - 3650 končnic),</a:t>
            </a:r>
          </a:p>
          <a:p>
            <a:pPr lvl="1"/>
            <a:r>
              <a:rPr lang="en-US" smtClean="0"/>
              <a:t>obdelava soglasniških parov na koncu krna (60 pravil),</a:t>
            </a:r>
          </a:p>
          <a:p>
            <a:pPr lvl="1"/>
            <a:r>
              <a:rPr lang="en-US" smtClean="0"/>
              <a:t>pravila za popravljanje (večinoma e</a:t>
            </a:r>
            <a:r>
              <a:rPr lang="en-US" smtClean="0">
                <a:sym typeface="Wingdings" pitchFamily="2" charset="2"/>
              </a:rPr>
              <a:t>0).</a:t>
            </a:r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Optimalni algoritem</a:t>
            </a:r>
            <a:r>
              <a:rPr lang="sl-SI" smtClean="0"/>
              <a:t>, 1999</a:t>
            </a:r>
            <a:endParaRPr lang="en-US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Primer: krnjenje besed konec, končen, končnega</a:t>
            </a:r>
          </a:p>
          <a:p>
            <a:pPr lvl="1"/>
            <a:r>
              <a:rPr lang="en-US" smtClean="0"/>
              <a:t>1. korak (rezanje končnic): </a:t>
            </a:r>
            <a:br>
              <a:rPr lang="en-US" smtClean="0"/>
            </a:br>
            <a:r>
              <a:rPr lang="en-US" smtClean="0"/>
              <a:t>ec </a:t>
            </a:r>
            <a:r>
              <a:rPr lang="en-US" smtClean="0">
                <a:sym typeface="Wingdings" pitchFamily="2" charset="2"/>
              </a:rPr>
              <a:t> ‘c’; en  ‘’; ega  ‘’</a:t>
            </a:r>
            <a:r>
              <a:rPr lang="sl-SI" smtClean="0">
                <a:sym typeface="Wingdings" pitchFamily="2" charset="2"/>
              </a:rPr>
              <a:t>:</a:t>
            </a:r>
            <a:br>
              <a:rPr lang="sl-SI" smtClean="0">
                <a:sym typeface="Wingdings" pitchFamily="2" charset="2"/>
              </a:rPr>
            </a:br>
            <a:r>
              <a:rPr lang="sl-SI" smtClean="0">
                <a:sym typeface="Wingdings" pitchFamily="2" charset="2"/>
              </a:rPr>
              <a:t>konec </a:t>
            </a:r>
            <a:r>
              <a:rPr lang="en-US" smtClean="0">
                <a:sym typeface="Wingdings" pitchFamily="2" charset="2"/>
              </a:rPr>
              <a:t> konc; kon</a:t>
            </a:r>
            <a:r>
              <a:rPr lang="en-US" smtClean="0"/>
              <a:t>čen </a:t>
            </a:r>
            <a:r>
              <a:rPr lang="en-US" smtClean="0">
                <a:sym typeface="Wingdings" pitchFamily="2" charset="2"/>
              </a:rPr>
              <a:t> kon</a:t>
            </a:r>
            <a:r>
              <a:rPr lang="en-US" smtClean="0"/>
              <a:t>č; končnega </a:t>
            </a:r>
            <a:r>
              <a:rPr lang="en-US" smtClean="0">
                <a:sym typeface="Wingdings" pitchFamily="2" charset="2"/>
              </a:rPr>
              <a:t> kon</a:t>
            </a:r>
            <a:r>
              <a:rPr lang="en-US" smtClean="0"/>
              <a:t>čn</a:t>
            </a:r>
          </a:p>
          <a:p>
            <a:pPr lvl="1"/>
            <a:r>
              <a:rPr lang="en-US" smtClean="0"/>
              <a:t>2. korak (obdelava soglasniških parov):</a:t>
            </a:r>
            <a:br>
              <a:rPr lang="en-US" smtClean="0"/>
            </a:br>
            <a:r>
              <a:rPr lang="en-US" smtClean="0"/>
              <a:t>čn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č; nč </a:t>
            </a:r>
            <a:r>
              <a:rPr lang="en-US" smtClean="0">
                <a:sym typeface="Wingdings" pitchFamily="2" charset="2"/>
              </a:rPr>
              <a:t> nc: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kon</a:t>
            </a:r>
            <a:r>
              <a:rPr lang="en-US" smtClean="0"/>
              <a:t>č </a:t>
            </a:r>
            <a:r>
              <a:rPr lang="en-US" smtClean="0">
                <a:sym typeface="Wingdings" pitchFamily="2" charset="2"/>
              </a:rPr>
              <a:t> konc; kon</a:t>
            </a:r>
            <a:r>
              <a:rPr lang="en-US" smtClean="0"/>
              <a:t>č</a:t>
            </a:r>
            <a:r>
              <a:rPr lang="en-US" smtClean="0">
                <a:sym typeface="Wingdings" pitchFamily="2" charset="2"/>
              </a:rPr>
              <a:t>n  kon</a:t>
            </a:r>
            <a:r>
              <a:rPr lang="en-US" smtClean="0"/>
              <a:t>č </a:t>
            </a:r>
            <a:r>
              <a:rPr lang="en-US" smtClean="0">
                <a:sym typeface="Wingdings" pitchFamily="2" charset="2"/>
              </a:rPr>
              <a:t> konc</a:t>
            </a:r>
            <a:endParaRPr lang="sl-SI" smtClean="0">
              <a:sym typeface="Wingdings" pitchFamily="2" charset="2"/>
            </a:endParaRPr>
          </a:p>
          <a:p>
            <a:pPr lvl="1"/>
            <a:endParaRPr lang="en-US" smtClean="0">
              <a:sym typeface="Wingdings" pitchFamily="2" charset="2"/>
            </a:endParaRPr>
          </a:p>
          <a:p>
            <a:pPr lvl="1">
              <a:buNone/>
            </a:pPr>
            <a:r>
              <a:rPr lang="en-US" smtClean="0">
                <a:sym typeface="Wingdings" pitchFamily="2" charset="2"/>
              </a:rPr>
              <a:t>		konec 	 	konc</a:t>
            </a:r>
          </a:p>
          <a:p>
            <a:pPr lvl="1">
              <a:buNone/>
            </a:pPr>
            <a:r>
              <a:rPr lang="en-US" smtClean="0">
                <a:sym typeface="Wingdings" pitchFamily="2" charset="2"/>
              </a:rPr>
              <a:t>		kon</a:t>
            </a:r>
            <a:r>
              <a:rPr lang="en-US" smtClean="0"/>
              <a:t>čen	</a:t>
            </a:r>
            <a:r>
              <a:rPr lang="en-US" smtClean="0">
                <a:sym typeface="Wingdings" pitchFamily="2" charset="2"/>
              </a:rPr>
              <a:t> 	konc</a:t>
            </a:r>
          </a:p>
          <a:p>
            <a:pPr lvl="1">
              <a:buNone/>
            </a:pPr>
            <a:r>
              <a:rPr lang="en-US" smtClean="0">
                <a:sym typeface="Wingdings" pitchFamily="2" charset="2"/>
              </a:rPr>
              <a:t>		kon</a:t>
            </a:r>
            <a:r>
              <a:rPr lang="en-US" smtClean="0"/>
              <a:t>čnega	</a:t>
            </a:r>
            <a:r>
              <a:rPr lang="en-US" smtClean="0">
                <a:sym typeface="Wingdings" pitchFamily="2" charset="2"/>
              </a:rPr>
              <a:t> 	konc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Optimalni algoritem</a:t>
            </a:r>
            <a:r>
              <a:rPr lang="sl-SI" smtClean="0"/>
              <a:t>, 1999</a:t>
            </a:r>
            <a:endParaRPr lang="en-US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</p:spPr>
        <p:txBody>
          <a:bodyPr/>
          <a:lstStyle/>
          <a:p>
            <a:r>
              <a:rPr lang="en-US" smtClean="0"/>
              <a:t>Optimalni algoritem ne uporablja načela najdaljšega ujemanja končnic, ampak je bližje cikličnemu algoritmu!</a:t>
            </a:r>
          </a:p>
          <a:p>
            <a:r>
              <a:rPr lang="en-US" smtClean="0"/>
              <a:t>Vedno poskuša najti najkrajšo končnico, ki da “optimalni” krn.</a:t>
            </a:r>
          </a:p>
          <a:p>
            <a:r>
              <a:rPr lang="en-US" smtClean="0"/>
              <a:t>Uporablja seznam “optimalnih” krnov za podjezik.</a:t>
            </a:r>
          </a:p>
          <a:p>
            <a:r>
              <a:rPr lang="en-US" smtClean="0"/>
              <a:t>Algoritem obdeluje besedo od desne proti levi.</a:t>
            </a:r>
            <a:endParaRPr lang="sl-SI" smtClean="0"/>
          </a:p>
          <a:p>
            <a:r>
              <a:rPr lang="sl-SI" smtClean="0"/>
              <a:t>Algoritem je učljiv.</a:t>
            </a:r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Optimalni algoritem</a:t>
            </a:r>
            <a:r>
              <a:rPr lang="sl-SI" smtClean="0"/>
              <a:t>, 1999</a:t>
            </a:r>
            <a:endParaRPr lang="en-US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381000" y="4038600"/>
            <a:ext cx="8610600" cy="236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sz="2000" smtClean="0"/>
              <a:t>P</a:t>
            </a:r>
            <a:r>
              <a:rPr lang="en-US" sz="2000" smtClean="0"/>
              <a:t>rv</a:t>
            </a:r>
            <a:r>
              <a:rPr lang="sl-SI" sz="2000" smtClean="0"/>
              <a:t>i</a:t>
            </a:r>
            <a:r>
              <a:rPr lang="en-US" sz="2000" smtClean="0"/>
              <a:t> segment</a:t>
            </a:r>
            <a:r>
              <a:rPr lang="sl-SI" sz="2000" smtClean="0"/>
              <a:t>:</a:t>
            </a:r>
            <a:r>
              <a:rPr lang="en-US" sz="2000" smtClean="0"/>
              <a:t> 12,54% </a:t>
            </a:r>
            <a:r>
              <a:rPr lang="sl-SI" sz="2000" smtClean="0"/>
              <a:t>novih krnov. </a:t>
            </a:r>
          </a:p>
          <a:p>
            <a:pPr>
              <a:buNone/>
            </a:pPr>
            <a:r>
              <a:rPr lang="sl-SI" sz="2000" smtClean="0"/>
              <a:t>Zadnji segment: </a:t>
            </a:r>
            <a:r>
              <a:rPr lang="en-US" sz="2000" smtClean="0"/>
              <a:t>0,81%</a:t>
            </a:r>
            <a:r>
              <a:rPr lang="sl-SI" sz="2000" smtClean="0"/>
              <a:t> novih krnov.</a:t>
            </a:r>
            <a:r>
              <a:rPr lang="en-US" sz="2000" smtClean="0"/>
              <a:t> </a:t>
            </a:r>
            <a:endParaRPr lang="sl-SI" sz="2000" smtClean="0"/>
          </a:p>
          <a:p>
            <a:pPr>
              <a:buNone/>
            </a:pPr>
            <a:r>
              <a:rPr lang="sl-SI" sz="2000" smtClean="0"/>
              <a:t>Vključevanje virov dokumentov:</a:t>
            </a:r>
          </a:p>
          <a:p>
            <a:pPr>
              <a:buNone/>
            </a:pPr>
            <a:r>
              <a:rPr lang="sl-SI" sz="2000" smtClean="0"/>
              <a:t>	</a:t>
            </a:r>
            <a:r>
              <a:rPr lang="en-US" sz="2000" smtClean="0"/>
              <a:t>a = ISIS, glasilo Slovenske zdravniške zbornice, </a:t>
            </a:r>
            <a:endParaRPr lang="sl-SI" sz="2000" smtClean="0"/>
          </a:p>
          <a:p>
            <a:pPr>
              <a:buNone/>
            </a:pPr>
            <a:r>
              <a:rPr lang="sl-SI" sz="2000" smtClean="0"/>
              <a:t>	</a:t>
            </a:r>
            <a:r>
              <a:rPr lang="en-US" sz="2000" smtClean="0"/>
              <a:t>b = JAMA, Journal of American Medical Association, Slovenska izdaja, </a:t>
            </a:r>
            <a:endParaRPr lang="sl-SI" sz="2000" smtClean="0"/>
          </a:p>
          <a:p>
            <a:pPr>
              <a:buNone/>
            </a:pPr>
            <a:r>
              <a:rPr lang="sl-SI" sz="2000" smtClean="0"/>
              <a:t>	</a:t>
            </a:r>
            <a:r>
              <a:rPr lang="en-US" sz="2000" smtClean="0"/>
              <a:t>c = Medicinski razgledi, </a:t>
            </a:r>
            <a:endParaRPr lang="sl-SI" sz="2000" smtClean="0"/>
          </a:p>
          <a:p>
            <a:pPr>
              <a:buNone/>
            </a:pPr>
            <a:r>
              <a:rPr lang="sl-SI" sz="2000" smtClean="0"/>
              <a:t>	</a:t>
            </a:r>
            <a:r>
              <a:rPr lang="en-US" sz="2000" smtClean="0"/>
              <a:t>d = Zdravniški vestnik.</a:t>
            </a:r>
            <a:r>
              <a:rPr lang="en-GB" sz="2000" smtClean="0"/>
              <a:t> </a:t>
            </a:r>
            <a:endParaRPr lang="en-US" sz="2000" smtClean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14</a:t>
            </a:fld>
            <a:endParaRPr lang="sl-SI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838200"/>
            <a:ext cx="6400800" cy="3048000"/>
            <a:chOff x="1342" y="1326"/>
            <a:chExt cx="9441" cy="3314"/>
          </a:xfrm>
        </p:grpSpPr>
        <p:graphicFrame>
          <p:nvGraphicFramePr>
            <p:cNvPr id="49157" name="Object 5"/>
            <p:cNvGraphicFramePr>
              <a:graphicFrameLocks noChangeAspect="1"/>
            </p:cNvGraphicFramePr>
            <p:nvPr/>
          </p:nvGraphicFramePr>
          <p:xfrm>
            <a:off x="1342" y="1326"/>
            <a:ext cx="9441" cy="3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4" name="Worksheet" r:id="rId5" imgW="9720000" imgH="3228840" progId="Excel.Sheet.8">
                    <p:embed/>
                  </p:oleObj>
                </mc:Choice>
                <mc:Fallback>
                  <p:oleObj name="Worksheet" r:id="rId5" imgW="9720000" imgH="3228840" progId="Excel.Shee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2" y="1326"/>
                          <a:ext cx="9441" cy="3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4778" y="2344"/>
              <a:ext cx="0" cy="58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6342" y="2344"/>
              <a:ext cx="0" cy="58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7372" y="2357"/>
              <a:ext cx="0" cy="58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2643" y="1767"/>
              <a:ext cx="6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9162" name="Text Box 10"/>
            <p:cNvSpPr txBox="1">
              <a:spLocks noChangeArrowheads="1"/>
            </p:cNvSpPr>
            <p:nvPr/>
          </p:nvSpPr>
          <p:spPr bwMode="auto">
            <a:xfrm>
              <a:off x="3398" y="1554"/>
              <a:ext cx="4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i="1"/>
                <a:t>a</a:t>
              </a:r>
              <a:endParaRPr lang="en-US" sz="1200" b="1"/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4572" y="1844"/>
              <a:ext cx="50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i="1"/>
                <a:t>b</a:t>
              </a:r>
              <a:endParaRPr lang="en-US" sz="1200" b="1"/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6126" y="1819"/>
              <a:ext cx="429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i="1"/>
                <a:t>c</a:t>
              </a:r>
              <a:endParaRPr lang="en-US" sz="1200" b="1"/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7163" y="1856"/>
              <a:ext cx="49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i="1"/>
                <a:t>d</a:t>
              </a:r>
              <a:endParaRPr lang="en-US" sz="1200" b="1"/>
            </a:p>
          </p:txBody>
        </p:sp>
      </p:grp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879269" y="903288"/>
            <a:ext cx="21123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i="1">
                <a:solidFill>
                  <a:srgbClr val="000066"/>
                </a:solidFill>
                <a:latin typeface="+mn-lt"/>
              </a:rPr>
              <a:t>Krivulja učenja </a:t>
            </a:r>
            <a:r>
              <a:rPr lang="sl-SI" sz="2400" i="1">
                <a:solidFill>
                  <a:srgbClr val="000066"/>
                </a:solidFill>
                <a:latin typeface="+mn-lt"/>
              </a:rPr>
              <a:t/>
            </a:r>
            <a:br>
              <a:rPr lang="sl-SI" sz="2400" i="1">
                <a:solidFill>
                  <a:srgbClr val="000066"/>
                </a:solidFill>
                <a:latin typeface="+mn-lt"/>
              </a:rPr>
            </a:br>
            <a:r>
              <a:rPr lang="en-US" sz="2400" i="1">
                <a:solidFill>
                  <a:srgbClr val="000066"/>
                </a:solidFill>
                <a:latin typeface="+mn-lt"/>
              </a:rPr>
              <a:t>medicinskega </a:t>
            </a:r>
            <a:r>
              <a:rPr lang="sl-SI" sz="2400" i="1">
                <a:solidFill>
                  <a:srgbClr val="000066"/>
                </a:solidFill>
                <a:latin typeface="+mn-lt"/>
              </a:rPr>
              <a:t/>
            </a:r>
            <a:br>
              <a:rPr lang="sl-SI" sz="2400" i="1">
                <a:solidFill>
                  <a:srgbClr val="000066"/>
                </a:solidFill>
                <a:latin typeface="+mn-lt"/>
              </a:rPr>
            </a:br>
            <a:r>
              <a:rPr lang="en-US" sz="2400" i="1">
                <a:solidFill>
                  <a:srgbClr val="000066"/>
                </a:solidFill>
                <a:latin typeface="+mn-lt"/>
              </a:rPr>
              <a:t>podjezika v </a:t>
            </a:r>
            <a:r>
              <a:rPr lang="sl-SI" sz="2400" i="1">
                <a:solidFill>
                  <a:srgbClr val="000066"/>
                </a:solidFill>
                <a:latin typeface="+mn-lt"/>
              </a:rPr>
              <a:t/>
            </a:r>
            <a:br>
              <a:rPr lang="sl-SI" sz="2400" i="1">
                <a:solidFill>
                  <a:srgbClr val="000066"/>
                </a:solidFill>
                <a:latin typeface="+mn-lt"/>
              </a:rPr>
            </a:br>
            <a:r>
              <a:rPr lang="en-US" sz="2400" i="1">
                <a:solidFill>
                  <a:srgbClr val="000066"/>
                </a:solidFill>
                <a:latin typeface="+mn-lt"/>
              </a:rPr>
              <a:t>korpusu z 750.000 </a:t>
            </a:r>
            <a:r>
              <a:rPr lang="sl-SI" sz="2400" i="1">
                <a:solidFill>
                  <a:srgbClr val="000066"/>
                </a:solidFill>
                <a:latin typeface="+mn-lt"/>
              </a:rPr>
              <a:t/>
            </a:r>
            <a:br>
              <a:rPr lang="sl-SI" sz="2400" i="1">
                <a:solidFill>
                  <a:srgbClr val="000066"/>
                </a:solidFill>
                <a:latin typeface="+mn-lt"/>
              </a:rPr>
            </a:br>
            <a:r>
              <a:rPr lang="en-US" sz="2400" i="1">
                <a:solidFill>
                  <a:srgbClr val="000066"/>
                </a:solidFill>
                <a:latin typeface="+mn-lt"/>
              </a:rPr>
              <a:t>besedami.</a:t>
            </a:r>
            <a:endParaRPr lang="en-GB" sz="2400" i="1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Optimalni algoritem</a:t>
            </a:r>
            <a:r>
              <a:rPr lang="sl-SI" smtClean="0"/>
              <a:t>, 1999</a:t>
            </a:r>
            <a:endParaRPr lang="en-US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>
              <a:buNone/>
            </a:pPr>
            <a:r>
              <a:rPr lang="en-US" smtClean="0"/>
              <a:t>Primer</a:t>
            </a:r>
            <a:r>
              <a:rPr lang="sl-SI" smtClean="0"/>
              <a:t>:</a:t>
            </a:r>
          </a:p>
          <a:p>
            <a:pPr lvl="1"/>
            <a:r>
              <a:rPr lang="sl-SI" b="1" smtClean="0">
                <a:latin typeface="Courier New" pitchFamily="49" charset="0"/>
                <a:cs typeface="Courier New" pitchFamily="49" charset="0"/>
              </a:rPr>
              <a:t>-itičen, -oza, -aren</a:t>
            </a:r>
            <a:r>
              <a:rPr lang="sl-SI" smtClean="0"/>
              <a:t> so običajne končnice v slovenskem medicinskem podjeziku.</a:t>
            </a:r>
          </a:p>
          <a:p>
            <a:pPr lvl="1">
              <a:buNone/>
            </a:pP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15</a:t>
            </a:fld>
            <a:endParaRPr lang="sl-SI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14313" y="3200400"/>
          <a:ext cx="8882062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Document" r:id="rId4" imgW="8917697" imgH="3463888" progId="Word.Document.8">
                  <p:embed/>
                </p:oleObj>
              </mc:Choice>
              <mc:Fallback>
                <p:oleObj name="Document" r:id="rId4" imgW="8917697" imgH="346388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3200400"/>
                        <a:ext cx="8882062" cy="298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Algoritmi s seznamom končnic</a:t>
            </a:r>
            <a:endParaRPr lang="en-US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Algoritmi uporabljajo spisek možnih končnic v nekem jeziku.</a:t>
            </a:r>
          </a:p>
          <a:p>
            <a:r>
              <a:rPr lang="en-US" smtClean="0"/>
              <a:t>Za vsako besedo v dokumentu določijo s pomočjo spiska najustreznejšo končnico, ki jo potem odrežejo. </a:t>
            </a:r>
          </a:p>
          <a:p>
            <a:r>
              <a:rPr lang="en-US" smtClean="0"/>
              <a:t>Najenostavnej</a:t>
            </a:r>
            <a:r>
              <a:rPr lang="sl-SI" smtClean="0"/>
              <a:t>ši so algoritmi z najdaljšim ujemanjem: </a:t>
            </a:r>
            <a:r>
              <a:rPr lang="en-US" smtClean="0"/>
              <a:t>najustreznejša končnica je najdaljša končnica.</a:t>
            </a:r>
          </a:p>
          <a:p>
            <a:r>
              <a:rPr lang="en-US" smtClean="0"/>
              <a:t>Spiske končnic dobimo v dovolj velikem korpusu s sortiranjem po obrnjenih besedah.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Načelo najdaljšega ujemanja končnic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1065212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+mn-lt"/>
              </a:rPr>
              <a:t>Obstaja najkrajši dovoljen krn, npr. 3 </a:t>
            </a:r>
            <a:r>
              <a:rPr lang="en-US" sz="2800" smtClean="0">
                <a:solidFill>
                  <a:srgbClr val="002060"/>
                </a:solidFill>
                <a:latin typeface="+mn-lt"/>
              </a:rPr>
              <a:t>znaki</a:t>
            </a:r>
            <a:r>
              <a:rPr lang="sl-SI" sz="2800" smtClean="0">
                <a:solidFill>
                  <a:srgbClr val="002060"/>
                </a:solidFill>
                <a:latin typeface="+mn-lt"/>
              </a:rPr>
              <a:t>;</a:t>
            </a:r>
            <a:r>
              <a:rPr lang="en-US" sz="280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>
                <a:solidFill>
                  <a:srgbClr val="002060"/>
                </a:solidFill>
                <a:latin typeface="+mn-lt"/>
              </a:rPr>
              <a:t/>
            </a:r>
            <a:br>
              <a:rPr lang="en-US" sz="2800">
                <a:solidFill>
                  <a:srgbClr val="002060"/>
                </a:solidFill>
                <a:latin typeface="+mn-lt"/>
              </a:rPr>
            </a:br>
            <a:r>
              <a:rPr lang="en-US" sz="2800">
                <a:solidFill>
                  <a:srgbClr val="002060"/>
                </a:solidFill>
                <a:latin typeface="+mn-lt"/>
              </a:rPr>
              <a:t>krnimo besedo </a:t>
            </a:r>
            <a:r>
              <a:rPr lang="en-US" sz="2800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celulitičen</a:t>
            </a:r>
            <a:r>
              <a:rPr lang="en-US" sz="2800">
                <a:solidFill>
                  <a:srgbClr val="002060"/>
                </a:solidFill>
                <a:latin typeface="+mn-lt"/>
              </a:rPr>
              <a:t>, </a:t>
            </a:r>
            <a:br>
              <a:rPr lang="en-US" sz="2800">
                <a:solidFill>
                  <a:srgbClr val="002060"/>
                </a:solidFill>
                <a:latin typeface="+mn-lt"/>
              </a:rPr>
            </a:br>
            <a:r>
              <a:rPr lang="en-US" sz="2800">
                <a:solidFill>
                  <a:srgbClr val="002060"/>
                </a:solidFill>
                <a:latin typeface="+mn-lt"/>
              </a:rPr>
              <a:t>iščemo končnico od leve proti desni:</a:t>
            </a:r>
            <a:endParaRPr lang="en-US" sz="20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28194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Courier New" pitchFamily="49" charset="0"/>
              </a:rPr>
              <a:t>celulitičen</a:t>
            </a:r>
            <a:endParaRPr lang="en-US" sz="2800" b="1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143000" y="3352800"/>
            <a:ext cx="609600" cy="0"/>
          </a:xfrm>
          <a:prstGeom prst="line">
            <a:avLst/>
          </a:prstGeom>
          <a:ln>
            <a:headEnd type="arrow" w="med" len="med"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8600" y="31242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+mn-lt"/>
              </a:rPr>
              <a:t>meja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752600" y="2819400"/>
            <a:ext cx="0" cy="762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752600" y="3581400"/>
            <a:ext cx="2286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267200" y="336708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~</a:t>
            </a:r>
            <a:r>
              <a:rPr lang="sl-SI" sz="2400" b="1">
                <a:solidFill>
                  <a:srgbClr val="000099"/>
                </a:solidFill>
                <a:latin typeface="Courier New" pitchFamily="49" charset="0"/>
              </a:rPr>
              <a:t>ulitičen	</a:t>
            </a:r>
            <a:r>
              <a:rPr lang="sl-SI" sz="2800" b="1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</a:t>
            </a:r>
            <a:r>
              <a:rPr lang="sl-SI" sz="240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sl-SI" sz="2400">
                <a:solidFill>
                  <a:srgbClr val="000099"/>
                </a:solidFill>
                <a:latin typeface="+mn-lt"/>
                <a:sym typeface="Symbol" pitchFamily="18" charset="2"/>
              </a:rPr>
              <a:t>kon</a:t>
            </a:r>
            <a:r>
              <a:rPr lang="sl-SI" sz="2400">
                <a:solidFill>
                  <a:srgbClr val="000099"/>
                </a:solidFill>
                <a:latin typeface="+mn-lt"/>
              </a:rPr>
              <a:t>č</a:t>
            </a:r>
            <a:r>
              <a:rPr lang="sl-SI" sz="2400">
                <a:solidFill>
                  <a:srgbClr val="000099"/>
                </a:solidFill>
                <a:latin typeface="+mn-lt"/>
                <a:sym typeface="Symbol" pitchFamily="18" charset="2"/>
              </a:rPr>
              <a:t>nica</a:t>
            </a:r>
            <a:endParaRPr lang="en-US" sz="2400">
              <a:solidFill>
                <a:srgbClr val="000099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981200" y="28194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981200" y="4191000"/>
            <a:ext cx="20574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267200" y="397668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~</a:t>
            </a:r>
            <a:r>
              <a:rPr lang="sl-SI" sz="2400" b="1">
                <a:solidFill>
                  <a:srgbClr val="000099"/>
                </a:solidFill>
                <a:latin typeface="Courier New" pitchFamily="49" charset="0"/>
              </a:rPr>
              <a:t>litičen 	</a:t>
            </a:r>
            <a:r>
              <a:rPr lang="sl-SI" sz="2800" b="1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</a:t>
            </a:r>
            <a:r>
              <a:rPr lang="sl-SI" sz="240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sl-SI" sz="2400">
                <a:solidFill>
                  <a:srgbClr val="000099"/>
                </a:solidFill>
                <a:latin typeface="+mn-lt"/>
                <a:sym typeface="Symbol" pitchFamily="18" charset="2"/>
              </a:rPr>
              <a:t>kon</a:t>
            </a:r>
            <a:r>
              <a:rPr lang="sl-SI" sz="2400">
                <a:solidFill>
                  <a:srgbClr val="000099"/>
                </a:solidFill>
                <a:latin typeface="+mn-lt"/>
              </a:rPr>
              <a:t>č</a:t>
            </a:r>
            <a:r>
              <a:rPr lang="sl-SI" sz="2400">
                <a:solidFill>
                  <a:srgbClr val="000099"/>
                </a:solidFill>
                <a:latin typeface="+mn-lt"/>
                <a:sym typeface="Symbol" pitchFamily="18" charset="2"/>
              </a:rPr>
              <a:t>nica</a:t>
            </a:r>
            <a:endParaRPr lang="en-US" sz="2400">
              <a:solidFill>
                <a:srgbClr val="000099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209800" y="2819400"/>
            <a:ext cx="0" cy="19812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209800" y="4800600"/>
            <a:ext cx="1828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267200" y="4510087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~</a:t>
            </a:r>
            <a:r>
              <a:rPr lang="sl-SI" sz="2400" b="1">
                <a:solidFill>
                  <a:srgbClr val="000099"/>
                </a:solidFill>
                <a:latin typeface="Courier New" pitchFamily="49" charset="0"/>
              </a:rPr>
              <a:t>itičen</a:t>
            </a:r>
            <a:r>
              <a:rPr lang="sl-SI" sz="2400">
                <a:solidFill>
                  <a:srgbClr val="000099"/>
                </a:solidFill>
                <a:latin typeface="Times New Roman" pitchFamily="18" charset="0"/>
              </a:rPr>
              <a:t>    	</a:t>
            </a:r>
            <a:r>
              <a:rPr lang="en-US" sz="2800" b="1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sl-SI" sz="240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sl-SI" sz="2400">
                <a:solidFill>
                  <a:srgbClr val="000099"/>
                </a:solidFill>
                <a:latin typeface="+mn-lt"/>
                <a:sym typeface="Symbol" pitchFamily="18" charset="2"/>
              </a:rPr>
              <a:t>kon</a:t>
            </a:r>
            <a:r>
              <a:rPr lang="sl-SI" sz="2400">
                <a:solidFill>
                  <a:srgbClr val="000099"/>
                </a:solidFill>
                <a:latin typeface="+mn-lt"/>
              </a:rPr>
              <a:t>č</a:t>
            </a:r>
            <a:r>
              <a:rPr lang="sl-SI" sz="2400">
                <a:solidFill>
                  <a:srgbClr val="000099"/>
                </a:solidFill>
                <a:latin typeface="+mn-lt"/>
                <a:sym typeface="Symbol" pitchFamily="18" charset="2"/>
              </a:rPr>
              <a:t>nica; reži</a:t>
            </a:r>
            <a:endParaRPr lang="en-US" sz="2400">
              <a:solidFill>
                <a:srgbClr val="000099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2057400" y="5029200"/>
            <a:ext cx="381000" cy="762000"/>
          </a:xfrm>
          <a:prstGeom prst="downArrow">
            <a:avLst>
              <a:gd name="adj1" fmla="val 50000"/>
              <a:gd name="adj2" fmla="val 27778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l-SI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447800" y="5867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99"/>
                </a:solidFill>
                <a:latin typeface="+mn-lt"/>
              </a:rPr>
              <a:t>krn</a:t>
            </a:r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celul</a:t>
            </a:r>
            <a:endParaRPr lang="en-US" sz="240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Algoritmi s seznamom končnic</a:t>
            </a:r>
            <a:endParaRPr lang="en-US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3352800"/>
          </a:xfrm>
        </p:spPr>
        <p:txBody>
          <a:bodyPr/>
          <a:lstStyle/>
          <a:p>
            <a:r>
              <a:rPr lang="en-US" sz="2800" smtClean="0"/>
              <a:t>Sestavljene končnice nastanejo v procesu oblikovanja besede z nalaganjem krajših končnic. </a:t>
            </a:r>
          </a:p>
          <a:p>
            <a:r>
              <a:rPr lang="en-US" sz="2800" smtClean="0"/>
              <a:t>Algoritmi zaporedoma luščijo posamezne končnice in pri tem uporabljajo popravljalne mehanizme. </a:t>
            </a:r>
          </a:p>
          <a:p>
            <a:r>
              <a:rPr lang="en-US" sz="2800" smtClean="0"/>
              <a:t>Računalniško potratne metode, zahtevajo dobro modeliranje jezikovnih značilnosti, vendar dajo najboljše rezultate.</a:t>
            </a:r>
          </a:p>
          <a:p>
            <a:endParaRPr lang="en-US" sz="280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4</a:t>
            </a:fld>
            <a:endParaRPr lang="sl-SI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724400"/>
            <a:ext cx="7391400" cy="1533525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  <a:latin typeface="+mn-lt"/>
              </a:rPr>
              <a:t>Metoda s cikličnim rezanjem končnic:</a:t>
            </a:r>
            <a:endParaRPr lang="en-US" sz="240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Napake pri krnjenju</a:t>
            </a:r>
            <a:endParaRPr lang="en-US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Prešibko krnjenje.</a:t>
            </a:r>
            <a:br>
              <a:rPr lang="en-US" smtClean="0"/>
            </a:br>
            <a:r>
              <a:rPr lang="en-US" smtClean="0"/>
              <a:t>Odrezane končnice so prekratke, za besedne oblike iste besede algoritem izdela različne krne:</a:t>
            </a:r>
          </a:p>
          <a:p>
            <a:pPr lvl="2">
              <a:buNone/>
            </a:pPr>
            <a:r>
              <a:rPr lang="en-US" smtClean="0"/>
              <a:t>	</a:t>
            </a: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knjižnica   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   knjižn	</a:t>
            </a: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knjižnični  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   knjižn</a:t>
            </a: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knjižničnega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   knjižni</a:t>
            </a: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čn</a:t>
            </a:r>
          </a:p>
          <a:p>
            <a:r>
              <a:rPr lang="en-US" smtClean="0"/>
              <a:t>Premočno krnjenje:</a:t>
            </a:r>
            <a:br>
              <a:rPr lang="en-US" smtClean="0"/>
            </a:br>
            <a:r>
              <a:rPr lang="en-US" smtClean="0"/>
              <a:t>Odrezane končnice so predolge, za različne besede algoritem izdela isti krn:</a:t>
            </a:r>
          </a:p>
          <a:p>
            <a:pPr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        knjižnica  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    knjiž</a:t>
            </a: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      književnost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    knjiž</a:t>
            </a:r>
            <a:endParaRPr lang="en-US" sz="28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 slovenskih besedil</a:t>
            </a:r>
            <a:endParaRPr lang="en-US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Krnjenje je še posebej pomembno za slovenske dokumente.</a:t>
            </a:r>
          </a:p>
          <a:p>
            <a:r>
              <a:rPr lang="en-US" smtClean="0"/>
              <a:t>Pri slovenščini ne smemo pri</a:t>
            </a:r>
            <a:r>
              <a:rPr lang="sl-SI" smtClean="0"/>
              <a:t>čakovati</a:t>
            </a:r>
            <a:r>
              <a:rPr lang="en-US" smtClean="0"/>
              <a:t>, da bodo krni vedno del originalnih besed:</a:t>
            </a:r>
          </a:p>
          <a:p>
            <a:pPr lvl="1"/>
            <a:r>
              <a:rPr lang="en-US" b="1" smtClean="0">
                <a:latin typeface="Courier New" pitchFamily="49" charset="0"/>
                <a:cs typeface="Courier New" pitchFamily="49" charset="0"/>
              </a:rPr>
              <a:t>jetra, jeter, jetrom </a:t>
            </a:r>
            <a:r>
              <a:rPr lang="en-US" smtClean="0"/>
              <a:t>- edini skupni krn bi bil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jet</a:t>
            </a:r>
            <a:r>
              <a:rPr lang="en-US" smtClean="0"/>
              <a:t>, vendar je prekratek;</a:t>
            </a:r>
          </a:p>
          <a:p>
            <a:pPr lvl="1"/>
            <a:r>
              <a:rPr lang="en-US" smtClean="0"/>
              <a:t>dober krn je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jetr</a:t>
            </a:r>
            <a:r>
              <a:rPr lang="en-US" smtClean="0"/>
              <a:t>, vendar ni del vseh besednih oblik;</a:t>
            </a:r>
          </a:p>
          <a:p>
            <a:pPr lvl="1"/>
            <a:r>
              <a:rPr lang="en-US" smtClean="0"/>
              <a:t>potrebna so popravljalna pravila, predvsem e</a:t>
            </a:r>
            <a:r>
              <a:rPr lang="en-US" smtClean="0">
                <a:sym typeface="Wingdings" pitchFamily="2" charset="2"/>
              </a:rPr>
              <a:t>0 </a:t>
            </a:r>
            <a:br>
              <a:rPr lang="en-US" smtClean="0">
                <a:sym typeface="Wingdings" pitchFamily="2" charset="2"/>
              </a:rPr>
            </a:br>
            <a:r>
              <a:rPr lang="en-US" smtClean="0">
                <a:sym typeface="Wingdings" pitchFamily="2" charset="2"/>
              </a:rPr>
              <a:t>(</a:t>
            </a:r>
            <a:r>
              <a:rPr lang="en-US" b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jeter  jetr</a:t>
            </a:r>
            <a:r>
              <a:rPr lang="en-US" smtClean="0">
                <a:sym typeface="Wingdings" pitchFamily="2" charset="2"/>
              </a:rPr>
              <a:t>).</a:t>
            </a:r>
            <a:endParaRPr lang="en-US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 slovenskih besedil</a:t>
            </a:r>
            <a:endParaRPr lang="en-US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Večina slovenskih iskalnikov ne uporablja pravega krnjenja pri gradnji zbirk dokumentov. </a:t>
            </a:r>
          </a:p>
          <a:p>
            <a:r>
              <a:rPr lang="en-US" smtClean="0"/>
              <a:t>Nekateri uporabljajo angleške algoritme za krnjenje - </a:t>
            </a:r>
            <a:r>
              <a:rPr lang="en-US" smtClean="0">
                <a:sym typeface="Wingdings" pitchFamily="2" charset="2"/>
              </a:rPr>
              <a:t></a:t>
            </a:r>
            <a:r>
              <a:rPr lang="en-US" smtClean="0"/>
              <a:t>.</a:t>
            </a:r>
          </a:p>
          <a:p>
            <a:r>
              <a:rPr lang="en-US" smtClean="0"/>
              <a:t>Nekateri shranjujejo v zbirko nekrnjene besede in se zanašajo na iskalce, ki morajo “ročno” krniti pri iskanju - </a:t>
            </a:r>
            <a:r>
              <a:rPr lang="en-US" smtClean="0">
                <a:sym typeface="Wingdings" pitchFamily="2" charset="2"/>
              </a:rPr>
              <a:t>.</a:t>
            </a:r>
          </a:p>
          <a:p>
            <a:r>
              <a:rPr lang="sl-SI" u="sng" smtClean="0">
                <a:sym typeface="Wingdings" pitchFamily="2" charset="2"/>
              </a:rPr>
              <a:t>Objavljena</a:t>
            </a:r>
            <a:r>
              <a:rPr lang="sl-SI" smtClean="0">
                <a:sym typeface="Wingdings" pitchFamily="2" charset="2"/>
              </a:rPr>
              <a:t> le d</a:t>
            </a:r>
            <a:r>
              <a:rPr lang="en-US" smtClean="0">
                <a:sym typeface="Wingdings" pitchFamily="2" charset="2"/>
              </a:rPr>
              <a:t>va prava algoritma za krnjenje slovenskih besedil: Popovi</a:t>
            </a:r>
            <a:r>
              <a:rPr lang="en-US" smtClean="0"/>
              <a:t>č</a:t>
            </a:r>
            <a:r>
              <a:rPr lang="en-US" smtClean="0">
                <a:sym typeface="Wingdings" pitchFamily="2" charset="2"/>
              </a:rPr>
              <a:t>, Dimec.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 slovenskih besedil</a:t>
            </a:r>
            <a:r>
              <a:rPr lang="sl-SI" smtClean="0"/>
              <a:t>: Popovič, 1991</a:t>
            </a:r>
            <a:endParaRPr lang="en-US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Algoritem z najdaljšim ujemanjem končnic.</a:t>
            </a:r>
          </a:p>
          <a:p>
            <a:r>
              <a:rPr lang="en-US" smtClean="0"/>
              <a:t>5.276 različnih končnic.</a:t>
            </a:r>
          </a:p>
          <a:p>
            <a:r>
              <a:rPr lang="en-US" smtClean="0"/>
              <a:t>8 pravil za rezanje končnic, na</a:t>
            </a:r>
            <a:r>
              <a:rPr lang="sl-SI" smtClean="0"/>
              <a:t> </a:t>
            </a:r>
            <a:r>
              <a:rPr lang="en-US" smtClean="0"/>
              <a:t>primer:</a:t>
            </a:r>
          </a:p>
          <a:p>
            <a:pPr lvl="1"/>
            <a:r>
              <a:rPr lang="en-US" sz="2600" smtClean="0"/>
              <a:t>odreži končnico, če je v besedi znak pred njo soglasnik:</a:t>
            </a:r>
            <a:br>
              <a:rPr lang="en-US" sz="2600" smtClean="0"/>
            </a:br>
            <a:r>
              <a:rPr lang="en-US" sz="2600" smtClean="0">
                <a:cs typeface="Courier New" pitchFamily="49" charset="0"/>
              </a:rPr>
              <a:t>~</a:t>
            </a:r>
            <a:r>
              <a:rPr lang="en-US" sz="2600" b="1" smtClean="0">
                <a:cs typeface="Courier New" pitchFamily="49" charset="0"/>
              </a:rPr>
              <a:t>alna</a:t>
            </a:r>
            <a:r>
              <a:rPr lang="en-US" sz="2600" smtClean="0">
                <a:cs typeface="Courier New" pitchFamily="49" charset="0"/>
              </a:rPr>
              <a:t>	</a:t>
            </a:r>
            <a:r>
              <a:rPr lang="sl-SI" sz="2600" smtClean="0">
                <a:cs typeface="Courier New" pitchFamily="49" charset="0"/>
              </a:rPr>
              <a:t>	</a:t>
            </a:r>
            <a:r>
              <a:rPr lang="en-US" sz="2600" smtClean="0">
                <a:cs typeface="Courier New" pitchFamily="49" charset="0"/>
              </a:rPr>
              <a:t>nacionalna </a:t>
            </a:r>
            <a:r>
              <a:rPr lang="en-US" sz="2600" smtClean="0">
                <a:cs typeface="Courier New" pitchFamily="49" charset="0"/>
                <a:sym typeface="Wingdings" pitchFamily="2" charset="2"/>
              </a:rPr>
              <a:t> nacion;</a:t>
            </a:r>
            <a:r>
              <a:rPr lang="sl-SI" sz="2600" smtClean="0">
                <a:cs typeface="Courier New" pitchFamily="49" charset="0"/>
                <a:sym typeface="Wingdings" pitchFamily="2" charset="2"/>
              </a:rPr>
              <a:t>  </a:t>
            </a:r>
            <a:r>
              <a:rPr lang="en-US" sz="2600" smtClean="0">
                <a:cs typeface="Courier New" pitchFamily="49" charset="0"/>
                <a:sym typeface="Wingdings" pitchFamily="2" charset="2"/>
              </a:rPr>
              <a:t>socialna  social</a:t>
            </a:r>
          </a:p>
          <a:p>
            <a:pPr lvl="1"/>
            <a:r>
              <a:rPr lang="en-US" sz="2600" smtClean="0"/>
              <a:t>odreži končnico, vendar ne, če sta v besedi pred njo dva zaporedna soglasnika:</a:t>
            </a:r>
            <a:br>
              <a:rPr lang="en-US" sz="2600" smtClean="0"/>
            </a:br>
            <a:r>
              <a:rPr lang="en-US" sz="2600" smtClean="0"/>
              <a:t>~</a:t>
            </a:r>
            <a:r>
              <a:rPr lang="en-US" sz="2600" b="1" smtClean="0"/>
              <a:t>ata</a:t>
            </a:r>
            <a:r>
              <a:rPr lang="en-US" sz="2600" smtClean="0"/>
              <a:t>	</a:t>
            </a:r>
            <a:r>
              <a:rPr lang="sl-SI" sz="2600" smtClean="0"/>
              <a:t>	</a:t>
            </a:r>
            <a:r>
              <a:rPr lang="en-US" sz="2600" smtClean="0"/>
              <a:t>kandidata </a:t>
            </a:r>
            <a:r>
              <a:rPr lang="en-US" sz="2600" smtClean="0">
                <a:sym typeface="Wingdings" pitchFamily="2" charset="2"/>
              </a:rPr>
              <a:t> kandid;</a:t>
            </a:r>
            <a:r>
              <a:rPr lang="sl-SI" sz="2600" smtClean="0">
                <a:sym typeface="Wingdings" pitchFamily="2" charset="2"/>
              </a:rPr>
              <a:t> </a:t>
            </a:r>
            <a:r>
              <a:rPr lang="en-US" sz="2600" smtClean="0">
                <a:sym typeface="Wingdings" pitchFamily="2" charset="2"/>
              </a:rPr>
              <a:t>kolovrata  kolovrat</a:t>
            </a:r>
          </a:p>
          <a:p>
            <a:pPr lvl="1"/>
            <a:r>
              <a:rPr lang="en-US" sz="2600" smtClean="0"/>
              <a:t>odreži končnico, vendar ne, če sta v besedi pred njo “bl” ali “st”:</a:t>
            </a:r>
            <a:br>
              <a:rPr lang="en-US" sz="2600" smtClean="0"/>
            </a:br>
            <a:r>
              <a:rPr lang="en-US" sz="2600" smtClean="0"/>
              <a:t>~</a:t>
            </a:r>
            <a:r>
              <a:rPr lang="en-US" sz="2600" b="1" smtClean="0"/>
              <a:t>em</a:t>
            </a:r>
            <a:r>
              <a:rPr lang="en-US" sz="2600" smtClean="0"/>
              <a:t>	</a:t>
            </a:r>
            <a:r>
              <a:rPr lang="sl-SI" sz="2600" smtClean="0"/>
              <a:t>	</a:t>
            </a:r>
            <a:r>
              <a:rPr lang="en-US" sz="2600" smtClean="0"/>
              <a:t>hitrem </a:t>
            </a:r>
            <a:r>
              <a:rPr lang="en-US" sz="2600" smtClean="0">
                <a:sym typeface="Wingdings" pitchFamily="2" charset="2"/>
              </a:rPr>
              <a:t> hitr;</a:t>
            </a:r>
            <a:r>
              <a:rPr lang="sl-SI" sz="2600" smtClean="0">
                <a:sym typeface="Wingdings" pitchFamily="2" charset="2"/>
              </a:rPr>
              <a:t> </a:t>
            </a:r>
            <a:r>
              <a:rPr lang="en-US" sz="2600" smtClean="0">
                <a:sym typeface="Wingdings" pitchFamily="2" charset="2"/>
              </a:rPr>
              <a:t>problem  problem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Krnjenje slovenskih besedil</a:t>
            </a:r>
            <a:r>
              <a:rPr lang="sl-SI" smtClean="0"/>
              <a:t>: Popovič, 1991</a:t>
            </a:r>
            <a:endParaRPr lang="en-US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Rezanju končnic sledi:</a:t>
            </a:r>
          </a:p>
          <a:p>
            <a:r>
              <a:rPr lang="en-US" smtClean="0">
                <a:sym typeface="Wingdings" pitchFamily="2" charset="2"/>
              </a:rPr>
              <a:t>obravnava izjem,</a:t>
            </a:r>
          </a:p>
          <a:p>
            <a:r>
              <a:rPr lang="en-US" smtClean="0">
                <a:sym typeface="Wingdings" pitchFamily="2" charset="2"/>
              </a:rPr>
              <a:t>splošna pravila za popravljanje (20 pravil), naprimer:</a:t>
            </a:r>
          </a:p>
          <a:p>
            <a:pPr lvl="1">
              <a:buNone/>
            </a:pPr>
            <a:r>
              <a:rPr lang="en-US" b="1" smtClean="0">
                <a:sym typeface="Wingdings" pitchFamily="2" charset="2"/>
              </a:rPr>
              <a:t>~sež, ~se</a:t>
            </a:r>
            <a:r>
              <a:rPr lang="en-US" b="1" smtClean="0"/>
              <a:t>č</a:t>
            </a:r>
            <a:r>
              <a:rPr lang="en-US" b="1" smtClean="0">
                <a:sym typeface="Wingdings" pitchFamily="2" charset="2"/>
              </a:rPr>
              <a:t>  ~seg</a:t>
            </a:r>
            <a:r>
              <a:rPr lang="en-US" smtClean="0">
                <a:sym typeface="Wingdings" pitchFamily="2" charset="2"/>
              </a:rPr>
              <a:t>	</a:t>
            </a:r>
            <a:r>
              <a:rPr lang="sl-SI" smtClean="0">
                <a:sym typeface="Wingdings" pitchFamily="2" charset="2"/>
              </a:rPr>
              <a:t>	</a:t>
            </a:r>
            <a:r>
              <a:rPr lang="en-US" smtClean="0">
                <a:sym typeface="Wingdings" pitchFamily="2" charset="2"/>
              </a:rPr>
              <a:t>presež, prese</a:t>
            </a:r>
            <a:r>
              <a:rPr lang="en-US" smtClean="0"/>
              <a:t>č </a:t>
            </a:r>
            <a:r>
              <a:rPr lang="en-US" smtClean="0">
                <a:sym typeface="Wingdings" pitchFamily="2" charset="2"/>
              </a:rPr>
              <a:t> preseg</a:t>
            </a:r>
          </a:p>
          <a:p>
            <a:pPr lvl="1">
              <a:buNone/>
            </a:pPr>
            <a:r>
              <a:rPr lang="en-US" b="1" smtClean="0">
                <a:sym typeface="Wingdings" pitchFamily="2" charset="2"/>
              </a:rPr>
              <a:t>~niš, ~ni</a:t>
            </a:r>
            <a:r>
              <a:rPr lang="en-US" b="1" smtClean="0"/>
              <a:t>č </a:t>
            </a:r>
            <a:r>
              <a:rPr lang="en-US" b="1" smtClean="0">
                <a:sym typeface="Wingdings" pitchFamily="2" charset="2"/>
              </a:rPr>
              <a:t> ~nik</a:t>
            </a:r>
            <a:r>
              <a:rPr lang="en-US" smtClean="0">
                <a:sym typeface="Wingdings" pitchFamily="2" charset="2"/>
              </a:rPr>
              <a:t>	</a:t>
            </a:r>
            <a:r>
              <a:rPr lang="sl-SI" smtClean="0">
                <a:sym typeface="Wingdings" pitchFamily="2" charset="2"/>
              </a:rPr>
              <a:t>	</a:t>
            </a:r>
            <a:r>
              <a:rPr lang="en-US" smtClean="0">
                <a:sym typeface="Wingdings" pitchFamily="2" charset="2"/>
              </a:rPr>
              <a:t>tehniš, tehni</a:t>
            </a:r>
            <a:r>
              <a:rPr lang="en-US" smtClean="0"/>
              <a:t>č </a:t>
            </a:r>
            <a:r>
              <a:rPr lang="en-US" smtClean="0">
                <a:sym typeface="Wingdings" pitchFamily="2" charset="2"/>
              </a:rPr>
              <a:t> tehnik</a:t>
            </a:r>
          </a:p>
          <a:p>
            <a:r>
              <a:rPr lang="en-US" smtClean="0">
                <a:sym typeface="Wingdings" pitchFamily="2" charset="2"/>
              </a:rPr>
              <a:t>pravila za popravljanje alteracij e  0, naprimer:</a:t>
            </a:r>
          </a:p>
          <a:p>
            <a:pPr lvl="1">
              <a:buNone/>
            </a:pPr>
            <a:r>
              <a:rPr lang="en-US" smtClean="0">
                <a:sym typeface="Wingdings" pitchFamily="2" charset="2"/>
              </a:rPr>
              <a:t>~</a:t>
            </a:r>
            <a:r>
              <a:rPr lang="en-US" b="1" smtClean="0">
                <a:sym typeface="Wingdings" pitchFamily="2" charset="2"/>
              </a:rPr>
              <a:t>soglasnik+~r </a:t>
            </a:r>
            <a:r>
              <a:rPr lang="en-US" smtClean="0">
                <a:sym typeface="Wingdings" pitchFamily="2" charset="2"/>
              </a:rPr>
              <a:t> ~soglasnik+~er 	</a:t>
            </a:r>
            <a:r>
              <a:rPr lang="sl-SI" smtClean="0">
                <a:sym typeface="Wingdings" pitchFamily="2" charset="2"/>
              </a:rPr>
              <a:t>	</a:t>
            </a:r>
            <a:r>
              <a:rPr lang="en-US" smtClean="0">
                <a:sym typeface="Wingdings" pitchFamily="2" charset="2"/>
              </a:rPr>
              <a:t>kadr  kader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n-NO" smtClean="0"/>
              <a:t>© dr. Jure Dimec. Informacijski viri na Internetu (2012 / 13). Avtomatsko indeksiranje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FB04B-641C-40CA-A0F9-FFAD0F2999D8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869</Words>
  <Application>Microsoft Office PowerPoint</Application>
  <PresentationFormat>On-screen Show (4:3)</PresentationFormat>
  <Paragraphs>121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Worksheet</vt:lpstr>
      <vt:lpstr>Document</vt:lpstr>
      <vt:lpstr>Avtomatsko indeksiranje 2</vt:lpstr>
      <vt:lpstr>Algoritmi s seznamom končnic</vt:lpstr>
      <vt:lpstr>Načelo najdaljšega ujemanja končnic</vt:lpstr>
      <vt:lpstr>Algoritmi s seznamom končnic</vt:lpstr>
      <vt:lpstr>Napake pri krnjenju</vt:lpstr>
      <vt:lpstr>Krnjenje slovenskih besedil</vt:lpstr>
      <vt:lpstr>Krnjenje slovenskih besedil</vt:lpstr>
      <vt:lpstr>Krnjenje slovenskih besedil: Popovič, 1991</vt:lpstr>
      <vt:lpstr>Krnjenje slovenskih besedil: Popovič, 1991</vt:lpstr>
      <vt:lpstr>Krnjenje slovenskih besedil: Dimec, 1988, 1995, 1999</vt:lpstr>
      <vt:lpstr>Optimalni algoritem, 1999</vt:lpstr>
      <vt:lpstr>Optimalni algoritem, 1999</vt:lpstr>
      <vt:lpstr>Optimalni algoritem, 1999</vt:lpstr>
      <vt:lpstr>Optimalni algoritem, 1999</vt:lpstr>
      <vt:lpstr>Optimalni algoritem, 1999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133</cp:revision>
  <cp:lastPrinted>1601-01-01T00:00:00Z</cp:lastPrinted>
  <dcterms:created xsi:type="dcterms:W3CDTF">1601-01-01T00:00:00Z</dcterms:created>
  <dcterms:modified xsi:type="dcterms:W3CDTF">2013-04-10T19:01:24Z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