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60" r:id="rId3"/>
    <p:sldId id="275" r:id="rId4"/>
    <p:sldId id="27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8" r:id="rId2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66"/>
    <a:srgbClr val="000099"/>
    <a:srgbClr val="800000"/>
    <a:srgbClr val="993300"/>
    <a:srgbClr val="0000FF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41" autoAdjust="0"/>
    <p:restoredTop sz="94660"/>
  </p:normalViewPr>
  <p:slideViewPr>
    <p:cSldViewPr>
      <p:cViewPr varScale="1">
        <p:scale>
          <a:sx n="88" d="100"/>
          <a:sy n="88" d="100"/>
        </p:scale>
        <p:origin x="-108" y="-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38374D-8F96-4C8F-918D-CBF17F0A760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1802102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dr. Jure Dimec. Informacijski viri na Internetu (2012 / 13). Statistika prometa na Internetu.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B2C24-E432-4F97-AE70-FC0AC62A461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dr. Jure Dimec. Informacijski viri na Internetu (2012 / 13). Statistika prometa na Internetu.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4F973-2F36-40E8-8FFA-C765FE64E9B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20955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341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dr. Jure Dimec. Informacijski viri na Internetu (2012 / 13). Statistika prometa na Internetu.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C74BA-E5EC-43BB-9B67-70DD1C96F06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dr. Jure Dimec. Informacijski viri na Internetu (2012 / 13). Statistika prometa na Internetu.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C7EBF-374E-4DF9-984F-036BE34474E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dr. Jure Dimec. Informacijski viri na Internetu (2012 / 13). Statistika prometa na Internetu.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B2146-CA64-4224-8512-ADFA7C31233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11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411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dr. Jure Dimec. Informacijski viri na Internetu (2012 / 13). Statistika prometa na Internetu.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CDF60-7BED-49DE-86C9-22D94099385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dr. Jure Dimec. Informacijski viri na Internetu (2012 / 13). Statistika prometa na Internetu.</a:t>
            </a:r>
            <a:endParaRPr lang="sl-SI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661C7-B453-486A-A8CF-B6573AD43C6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dr. Jure Dimec. Informacijski viri na Internetu (2012 / 13). Statistika prometa na Internetu.</a:t>
            </a: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7B865-0C9D-46BC-AB23-B9349FBEAC1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dr. Jure Dimec. Informacijski viri na Internetu (2012 / 13). Statistika prometa na Internetu.</a:t>
            </a:r>
            <a:endParaRPr lang="sl-S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61027-E29B-4A8E-AC9D-D2A7281A9FA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dr. Jure Dimec. Informacijski viri na Internetu (2012 / 13). Statistika prometa na Internetu.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53B4A-301F-4A00-91E6-525F4D1C262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dr. Jure Dimec. Informacijski viri na Internetu (2012 / 13). Statistika prometa na Internetu.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63A8B-A7B3-48B1-8BDE-2E452676FAE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76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906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77000"/>
            <a:ext cx="7620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r>
              <a:rPr lang="sl-SI" smtClean="0"/>
              <a:t>dr. Jure Dimec. Informacijski viri na Internetu (2012 / 13). Statistika prometa na Internetu.</a:t>
            </a: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770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fld id="{22B62101-EB87-47B8-A5BC-363422FC0E3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7" name="Rectangle 6"/>
          <p:cNvSpPr/>
          <p:nvPr userDrawn="1"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1076325" indent="-449263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800">
          <a:solidFill>
            <a:srgbClr val="000099"/>
          </a:solidFill>
          <a:latin typeface="+mn-lt"/>
        </a:defRPr>
      </a:lvl2pPr>
      <a:lvl3pPr marL="1703388" indent="-4476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400">
          <a:solidFill>
            <a:srgbClr val="000099"/>
          </a:solidFill>
          <a:latin typeface="+mn-lt"/>
        </a:defRPr>
      </a:lvl3pPr>
      <a:lvl4pPr marL="2241550" indent="-3587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4pPr>
      <a:lvl5pPr marL="2649538" indent="-228600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5pPr>
      <a:lvl6pPr marL="31067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6pPr>
      <a:lvl7pPr marL="35639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7pPr>
      <a:lvl8pPr marL="40211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8pPr>
      <a:lvl9pPr marL="44783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l-SI" sz="4000" dirty="0" smtClean="0"/>
              <a:t>Internet: statistični parametri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7010400" cy="1752600"/>
          </a:xfrm>
        </p:spPr>
        <p:txBody>
          <a:bodyPr/>
          <a:lstStyle/>
          <a:p>
            <a:pPr eaLnBrk="1" hangingPunct="1"/>
            <a:r>
              <a:rPr lang="sl-SI" dirty="0" smtClean="0"/>
              <a:t>kako dobro deluje </a:t>
            </a:r>
            <a:r>
              <a:rPr lang="sl-SI" dirty="0" smtClean="0"/>
              <a:t>omrežje?</a:t>
            </a:r>
            <a:endParaRPr 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dr. Jure Dimec. Informacijski viri na Internetu (2012 / 13). Statistika prometa na Internetu.</a:t>
            </a:r>
            <a:endParaRPr lang="en-GB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751B4B-6E27-411B-BBBA-2FB1F9C6DEC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Latenca</a:t>
            </a:r>
            <a:endParaRPr lang="en-GB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943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l-SI" sz="2400" dirty="0" smtClean="0"/>
              <a:t>Vir: </a:t>
            </a:r>
            <a:r>
              <a:rPr lang="en-GB" sz="2000" dirty="0" smtClean="0"/>
              <a:t>http://www.slac.stanford.edu/comp/net/wan-mon/tutorial.html/</a:t>
            </a:r>
            <a:endParaRPr lang="sl-SI" sz="2000" dirty="0" smtClean="0"/>
          </a:p>
          <a:p>
            <a:r>
              <a:rPr lang="sl-SI" sz="2400" dirty="0" smtClean="0"/>
              <a:t>Primerjava s stanjem pred 15 leti: praktično brez sprememb (ob (skoraj) eksponentni rasti prometa in omrežja).</a:t>
            </a:r>
            <a:endParaRPr lang="en-GB" sz="2400" dirty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6604000" y="5029200"/>
            <a:ext cx="13949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dirty="0">
                <a:solidFill>
                  <a:srgbClr val="000066"/>
                </a:solidFill>
                <a:latin typeface="+mn-lt"/>
              </a:rPr>
              <a:t>Stanje </a:t>
            </a:r>
            <a:br>
              <a:rPr lang="sl-SI" dirty="0">
                <a:solidFill>
                  <a:srgbClr val="000066"/>
                </a:solidFill>
                <a:latin typeface="+mn-lt"/>
              </a:rPr>
            </a:br>
            <a:r>
              <a:rPr lang="sl-SI" dirty="0">
                <a:solidFill>
                  <a:srgbClr val="000066"/>
                </a:solidFill>
                <a:latin typeface="+mn-lt"/>
              </a:rPr>
              <a:t> 18. 12. 1996</a:t>
            </a:r>
            <a:endParaRPr lang="en-GB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46087" name="Picture 7" descr="get-vs-ping-scat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663" y="2209801"/>
            <a:ext cx="5850100" cy="4191000"/>
          </a:xfrm>
          <a:prstGeom prst="rect">
            <a:avLst/>
          </a:prstGeom>
          <a:ln>
            <a:solidFill>
              <a:srgbClr val="00006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dr. Jure Dimec. Informacijski viri na Internetu (2012 / 13). Statistika prometa na Internetu.</a:t>
            </a:r>
            <a:endParaRPr lang="en-GB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DECD2C-4524-49A9-BC99-1F03ACA3BC37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148263" y="115888"/>
            <a:ext cx="3843337" cy="536575"/>
          </a:xfrm>
        </p:spPr>
        <p:txBody>
          <a:bodyPr/>
          <a:lstStyle/>
          <a:p>
            <a:r>
              <a:rPr lang="sl-SI" sz="3200" smtClean="0"/>
              <a:t>Latenca</a:t>
            </a:r>
            <a:endParaRPr lang="en-GB" sz="3200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029200" y="4549556"/>
            <a:ext cx="27368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sz="2000" dirty="0" smtClean="0">
                <a:solidFill>
                  <a:srgbClr val="000066"/>
                </a:solidFill>
                <a:latin typeface="+mn-lt"/>
              </a:rPr>
              <a:t>Facebook</a:t>
            </a:r>
            <a:br>
              <a:rPr lang="sl-SI" sz="2000" dirty="0" smtClean="0">
                <a:solidFill>
                  <a:srgbClr val="000066"/>
                </a:solidFill>
                <a:latin typeface="+mn-lt"/>
              </a:rPr>
            </a:br>
            <a:r>
              <a:rPr lang="sl-SI" sz="2000" dirty="0" smtClean="0">
                <a:solidFill>
                  <a:srgbClr val="000066"/>
                </a:solidFill>
                <a:latin typeface="+mn-lt"/>
              </a:rPr>
              <a:t>3. 4. 2013, 13:20</a:t>
            </a:r>
            <a:endParaRPr lang="en-GB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5017923" y="5373469"/>
            <a:ext cx="38974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dirty="0">
                <a:solidFill>
                  <a:srgbClr val="000066"/>
                </a:solidFill>
                <a:latin typeface="+mn-lt"/>
              </a:rPr>
              <a:t>Vir: UCLA Network Weather </a:t>
            </a:r>
            <a:r>
              <a:rPr lang="sl-SI" dirty="0" smtClean="0">
                <a:solidFill>
                  <a:srgbClr val="000066"/>
                </a:solidFill>
                <a:latin typeface="+mn-lt"/>
              </a:rPr>
              <a:t>Report </a:t>
            </a:r>
            <a:r>
              <a:rPr lang="sl-SI" dirty="0">
                <a:solidFill>
                  <a:srgbClr val="000066"/>
                </a:solidFill>
                <a:latin typeface="+mn-lt"/>
              </a:rPr>
              <a:t/>
            </a:r>
            <a:br>
              <a:rPr lang="sl-SI" dirty="0">
                <a:solidFill>
                  <a:srgbClr val="000066"/>
                </a:solidFill>
                <a:latin typeface="+mn-lt"/>
              </a:rPr>
            </a:br>
            <a:r>
              <a:rPr lang="sl-SI" dirty="0" smtClean="0">
                <a:solidFill>
                  <a:srgbClr val="000066"/>
                </a:solidFill>
                <a:latin typeface="+mn-lt"/>
              </a:rPr>
              <a:t> http://www.noc.ucla.edu/weather.php</a:t>
            </a:r>
            <a:endParaRPr lang="sl-SI" dirty="0">
              <a:solidFill>
                <a:srgbClr val="000066"/>
              </a:solidFill>
              <a:latin typeface="+mn-lt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44496" y="381000"/>
            <a:ext cx="8840617" cy="6019800"/>
            <a:chOff x="144496" y="381000"/>
            <a:chExt cx="8840617" cy="6019800"/>
          </a:xfrm>
        </p:grpSpPr>
        <p:pic>
          <p:nvPicPr>
            <p:cNvPr id="9218" name="Picture 2" descr="http://www.noc.ucla.edu/smokeping/images/__navcache/13649878741208_1364987874_1364977020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4496" y="381000"/>
              <a:ext cx="4503704" cy="2981326"/>
            </a:xfrm>
            <a:prstGeom prst="rect">
              <a:avLst/>
            </a:prstGeom>
            <a:ln>
              <a:solidFill>
                <a:srgbClr val="002060"/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9220" name="Picture 4" descr="http://www.noc.ucla.edu/smokeping/images/OFFCAMPUS/facebook_last_108000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95800" y="914400"/>
              <a:ext cx="4489313" cy="2971800"/>
            </a:xfrm>
            <a:prstGeom prst="rect">
              <a:avLst/>
            </a:prstGeom>
            <a:ln>
              <a:solidFill>
                <a:srgbClr val="002060"/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9222" name="Picture 6" descr="http://www.noc.ucla.edu/smokeping/images/OFFCAMPUS/facebook_last_864000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5086" y="3429000"/>
              <a:ext cx="4489314" cy="2971800"/>
            </a:xfrm>
            <a:prstGeom prst="rect">
              <a:avLst/>
            </a:prstGeom>
            <a:ln>
              <a:solidFill>
                <a:srgbClr val="002060"/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grpSp>
          <p:nvGrpSpPr>
            <p:cNvPr id="16" name="Group 15"/>
            <p:cNvGrpSpPr/>
            <p:nvPr/>
          </p:nvGrpSpPr>
          <p:grpSpPr>
            <a:xfrm>
              <a:off x="990600" y="2590800"/>
              <a:ext cx="5257800" cy="3352800"/>
              <a:chOff x="990600" y="2590800"/>
              <a:chExt cx="5257800" cy="3352800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990600" y="2590800"/>
                <a:ext cx="990600" cy="3048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257800" y="3124200"/>
                <a:ext cx="990600" cy="3048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990600" y="5638800"/>
                <a:ext cx="990600" cy="3048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</p:grpSp>
        <p:cxnSp>
          <p:nvCxnSpPr>
            <p:cNvPr id="17" name="Straight Arrow Connector 16"/>
            <p:cNvCxnSpPr>
              <a:endCxn id="13" idx="6"/>
            </p:cNvCxnSpPr>
            <p:nvPr/>
          </p:nvCxnSpPr>
          <p:spPr>
            <a:xfrm flipH="1" flipV="1">
              <a:off x="1981200" y="2743200"/>
              <a:ext cx="4267200" cy="167640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4" idx="4"/>
            </p:cNvCxnSpPr>
            <p:nvPr/>
          </p:nvCxnSpPr>
          <p:spPr>
            <a:xfrm flipH="1" flipV="1">
              <a:off x="5753100" y="3429000"/>
              <a:ext cx="647700" cy="83820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15" idx="6"/>
            </p:cNvCxnSpPr>
            <p:nvPr/>
          </p:nvCxnSpPr>
          <p:spPr>
            <a:xfrm flipH="1">
              <a:off x="1981200" y="4724400"/>
              <a:ext cx="4267200" cy="106680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400708" y="4343400"/>
              <a:ext cx="30489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sl-SI" sz="2800" b="1" dirty="0" smtClean="0">
                  <a:solidFill>
                    <a:srgbClr val="FF0000"/>
                  </a:solidFill>
                </a:rPr>
                <a:t>!</a:t>
              </a:r>
              <a:endParaRPr lang="sl-SI" sz="28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dr. Jure Dimec. Informacijski viri na Internetu (2012 / 13). Statistika prometa na Internetu.</a:t>
            </a:r>
            <a:endParaRPr lang="en-GB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DECD2C-4524-49A9-BC99-1F03ACA3BC37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148263" y="115888"/>
            <a:ext cx="3843337" cy="536575"/>
          </a:xfrm>
        </p:spPr>
        <p:txBody>
          <a:bodyPr/>
          <a:lstStyle/>
          <a:p>
            <a:r>
              <a:rPr lang="sl-SI" sz="3200" smtClean="0"/>
              <a:t>Latenca</a:t>
            </a:r>
            <a:endParaRPr lang="en-GB" sz="3200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040477" y="4778156"/>
            <a:ext cx="27368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sz="2000" dirty="0" smtClean="0">
                <a:solidFill>
                  <a:srgbClr val="000066"/>
                </a:solidFill>
                <a:latin typeface="+mn-lt"/>
              </a:rPr>
              <a:t>Google</a:t>
            </a:r>
            <a:br>
              <a:rPr lang="sl-SI" sz="2000" dirty="0" smtClean="0">
                <a:solidFill>
                  <a:srgbClr val="000066"/>
                </a:solidFill>
                <a:latin typeface="+mn-lt"/>
              </a:rPr>
            </a:br>
            <a:r>
              <a:rPr lang="sl-SI" sz="2000" dirty="0" smtClean="0">
                <a:solidFill>
                  <a:srgbClr val="000066"/>
                </a:solidFill>
                <a:latin typeface="+mn-lt"/>
              </a:rPr>
              <a:t>3. 4. 2013, 13:25</a:t>
            </a:r>
            <a:endParaRPr lang="en-GB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5029200" y="5602069"/>
            <a:ext cx="400635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dirty="0">
                <a:solidFill>
                  <a:srgbClr val="000066"/>
                </a:solidFill>
                <a:latin typeface="+mn-lt"/>
              </a:rPr>
              <a:t>Vir: UCLA Network Weather </a:t>
            </a:r>
            <a:r>
              <a:rPr lang="sl-SI" dirty="0" smtClean="0">
                <a:solidFill>
                  <a:srgbClr val="000066"/>
                </a:solidFill>
                <a:latin typeface="+mn-lt"/>
              </a:rPr>
              <a:t>Report </a:t>
            </a:r>
            <a:r>
              <a:rPr lang="sl-SI" dirty="0">
                <a:solidFill>
                  <a:srgbClr val="000066"/>
                </a:solidFill>
                <a:latin typeface="+mn-lt"/>
              </a:rPr>
              <a:t/>
            </a:r>
            <a:br>
              <a:rPr lang="sl-SI" dirty="0">
                <a:solidFill>
                  <a:srgbClr val="000066"/>
                </a:solidFill>
                <a:latin typeface="+mn-lt"/>
              </a:rPr>
            </a:br>
            <a:r>
              <a:rPr lang="sl-SI" dirty="0" smtClean="0">
                <a:solidFill>
                  <a:srgbClr val="000066"/>
                </a:solidFill>
              </a:rPr>
              <a:t> http://www.noc.ucla.edu/weather.php</a:t>
            </a:r>
            <a:endParaRPr lang="sl-SI" dirty="0">
              <a:solidFill>
                <a:srgbClr val="000066"/>
              </a:solidFill>
              <a:latin typeface="+mn-lt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52400" y="228600"/>
            <a:ext cx="8620125" cy="5999409"/>
            <a:chOff x="152400" y="228600"/>
            <a:chExt cx="8620125" cy="5999409"/>
          </a:xfrm>
        </p:grpSpPr>
        <p:grpSp>
          <p:nvGrpSpPr>
            <p:cNvPr id="16" name="Group 15"/>
            <p:cNvGrpSpPr/>
            <p:nvPr/>
          </p:nvGrpSpPr>
          <p:grpSpPr>
            <a:xfrm>
              <a:off x="152400" y="228600"/>
              <a:ext cx="8620125" cy="5999409"/>
              <a:chOff x="152400" y="228600"/>
              <a:chExt cx="8620125" cy="5999409"/>
            </a:xfrm>
          </p:grpSpPr>
          <p:pic>
            <p:nvPicPr>
              <p:cNvPr id="8194" name="Picture 2" descr="http://www.noc.ucla.edu/smokeping/images/__navcache/13649880131208_1364988013_1364977200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52400" y="228600"/>
                <a:ext cx="4374203" cy="2895600"/>
              </a:xfrm>
              <a:prstGeom prst="rect">
                <a:avLst/>
              </a:prstGeom>
              <a:ln>
                <a:solidFill>
                  <a:srgbClr val="002060"/>
                </a:solidFill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8196" name="Picture 4" descr="http://www.noc.ucla.edu/smokeping/images/OFFCAMPUS/google_last_108000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038600" y="914400"/>
                <a:ext cx="4733925" cy="3133726"/>
              </a:xfrm>
              <a:prstGeom prst="rect">
                <a:avLst/>
              </a:prstGeom>
              <a:ln>
                <a:solidFill>
                  <a:srgbClr val="002060"/>
                </a:solidFill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8198" name="Picture 6" descr="http://www.noc.ucla.edu/smokeping/images/OFFCAMPUS/google_last_864000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28600" y="3352800"/>
                <a:ext cx="4343400" cy="2875209"/>
              </a:xfrm>
              <a:prstGeom prst="rect">
                <a:avLst/>
              </a:prstGeom>
              <a:ln>
                <a:solidFill>
                  <a:srgbClr val="002060"/>
                </a:solidFill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sp>
            <p:nvSpPr>
              <p:cNvPr id="13" name="Oval 12"/>
              <p:cNvSpPr/>
              <p:nvPr/>
            </p:nvSpPr>
            <p:spPr>
              <a:xfrm>
                <a:off x="914400" y="2362200"/>
                <a:ext cx="990600" cy="3048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4953000" y="3200400"/>
                <a:ext cx="990600" cy="3048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990600" y="5486400"/>
                <a:ext cx="990600" cy="3048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</p:grpSp>
        <p:cxnSp>
          <p:nvCxnSpPr>
            <p:cNvPr id="18" name="Straight Arrow Connector 17"/>
            <p:cNvCxnSpPr>
              <a:endCxn id="13" idx="6"/>
            </p:cNvCxnSpPr>
            <p:nvPr/>
          </p:nvCxnSpPr>
          <p:spPr>
            <a:xfrm flipH="1" flipV="1">
              <a:off x="1905000" y="2514600"/>
              <a:ext cx="3886200" cy="198120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14" idx="5"/>
            </p:cNvCxnSpPr>
            <p:nvPr/>
          </p:nvCxnSpPr>
          <p:spPr>
            <a:xfrm flipH="1" flipV="1">
              <a:off x="5798530" y="3460563"/>
              <a:ext cx="145070" cy="959037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endCxn id="15" idx="6"/>
            </p:cNvCxnSpPr>
            <p:nvPr/>
          </p:nvCxnSpPr>
          <p:spPr>
            <a:xfrm flipH="1">
              <a:off x="1981200" y="4724400"/>
              <a:ext cx="3886200" cy="91440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943600" y="4343400"/>
              <a:ext cx="30489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sl-SI" sz="2800" b="1" dirty="0" smtClean="0">
                  <a:solidFill>
                    <a:srgbClr val="FF0000"/>
                  </a:solidFill>
                </a:rPr>
                <a:t>!</a:t>
              </a:r>
              <a:endParaRPr lang="sl-SI" sz="28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dr. Jure Dimec. Informacijski viri na Internetu (2012 / 13). Statistika prometa na Internetu.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2031DC-3DA7-4352-9893-EF2E141B795C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smtClean="0"/>
              <a:t>Latenca: primerjava storitev (jesen 2001)</a:t>
            </a:r>
            <a:endParaRPr lang="en-GB" sz="3200"/>
          </a:p>
        </p:txBody>
      </p:sp>
      <p:pic>
        <p:nvPicPr>
          <p:cNvPr id="34823" name="Picture 1031" descr="latence-gra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98575"/>
            <a:ext cx="7486650" cy="5178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dr. Jure Dimec. Informacijski viri na Internetu (2012 / 13). Statistika prometa na Internetu.</a:t>
            </a:r>
            <a:endParaRPr lang="en-GB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E24033-3C47-4528-8AF5-9AF0F07720C4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763000" cy="457200"/>
          </a:xfrm>
        </p:spPr>
        <p:txBody>
          <a:bodyPr/>
          <a:lstStyle/>
          <a:p>
            <a:r>
              <a:rPr lang="sl-SI" dirty="0" smtClean="0"/>
              <a:t>Izgube paketov</a:t>
            </a:r>
            <a:endParaRPr lang="en-GB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763000" cy="5791200"/>
          </a:xfrm>
        </p:spPr>
        <p:txBody>
          <a:bodyPr/>
          <a:lstStyle/>
          <a:p>
            <a:r>
              <a:rPr lang="sl-SI" sz="2400" dirty="0" smtClean="0"/>
              <a:t>Mera ocenjuje zanesljivost omrežja. </a:t>
            </a:r>
          </a:p>
          <a:p>
            <a:r>
              <a:rPr lang="sl-SI" sz="2400" dirty="0" smtClean="0"/>
              <a:t>Vrednosti pod 5% so zanemarljive. </a:t>
            </a:r>
          </a:p>
          <a:p>
            <a:r>
              <a:rPr lang="sl-SI" sz="2400" dirty="0" smtClean="0"/>
              <a:t>Vir </a:t>
            </a:r>
            <a:r>
              <a:rPr lang="en-GB" sz="2400" dirty="0" smtClean="0"/>
              <a:t>http://www.internettrafficreport.com/</a:t>
            </a:r>
            <a:endParaRPr lang="en-GB" sz="24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81200"/>
            <a:ext cx="5037667" cy="2590800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105400" y="1905000"/>
            <a:ext cx="2743200" cy="369332"/>
          </a:xfrm>
          <a:prstGeom prst="rect">
            <a:avLst/>
          </a:prstGeom>
          <a:solidFill>
            <a:srgbClr val="FFFFFF"/>
          </a:solidFill>
          <a:ln w="952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l-SI" dirty="0"/>
              <a:t>Stanje </a:t>
            </a:r>
            <a:r>
              <a:rPr lang="sl-SI" dirty="0" smtClean="0">
                <a:solidFill>
                  <a:srgbClr val="000066"/>
                </a:solidFill>
              </a:rPr>
              <a:t>30</a:t>
            </a:r>
            <a:r>
              <a:rPr lang="sl-SI" dirty="0" smtClean="0">
                <a:solidFill>
                  <a:srgbClr val="000066"/>
                </a:solidFill>
              </a:rPr>
              <a:t>. 3. 2011, 9:30</a:t>
            </a:r>
            <a:r>
              <a:rPr lang="sl-SI" dirty="0" smtClean="0"/>
              <a:t>.</a:t>
            </a:r>
            <a:endParaRPr lang="en-GB" dirty="0"/>
          </a:p>
        </p:txBody>
      </p:sp>
      <p:pic>
        <p:nvPicPr>
          <p:cNvPr id="6146" name="Picture 2" descr="http://www.internettrafficreport.com/graphs/tr_main_p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2833" y="3962400"/>
            <a:ext cx="4872567" cy="2505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371600" y="6019800"/>
            <a:ext cx="2743200" cy="369332"/>
          </a:xfrm>
          <a:prstGeom prst="rect">
            <a:avLst/>
          </a:prstGeom>
          <a:solidFill>
            <a:srgbClr val="FFFFFF"/>
          </a:solidFill>
          <a:ln w="952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l-SI" dirty="0"/>
              <a:t>Stanje </a:t>
            </a:r>
            <a:r>
              <a:rPr lang="sl-SI" dirty="0" smtClean="0">
                <a:solidFill>
                  <a:srgbClr val="000066"/>
                </a:solidFill>
              </a:rPr>
              <a:t>3. 4. 2013, 13:10</a:t>
            </a:r>
            <a:r>
              <a:rPr lang="sl-SI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dr. Jure Dimec. Informacijski viri na Internetu (2012 / 13). Statistika prometa na Internetu.</a:t>
            </a:r>
            <a:endParaRPr lang="en-GB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204F25-582D-4CC5-B712-63CDB3D29827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Izgube paketov</a:t>
            </a:r>
            <a:endParaRPr lang="en-GB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6477000" y="5105400"/>
            <a:ext cx="19629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dirty="0"/>
              <a:t>Stanje </a:t>
            </a:r>
            <a:endParaRPr lang="sl-SI" dirty="0" smtClean="0"/>
          </a:p>
          <a:p>
            <a:r>
              <a:rPr lang="sl-SI" dirty="0" smtClean="0">
                <a:solidFill>
                  <a:srgbClr val="000066"/>
                </a:solidFill>
              </a:rPr>
              <a:t>30. 3. 2011, 9:30</a:t>
            </a:r>
            <a:r>
              <a:rPr lang="sl-SI" dirty="0" smtClean="0"/>
              <a:t>.</a:t>
            </a:r>
            <a:endParaRPr lang="en-GB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3886200"/>
            <a:ext cx="4815417" cy="2476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1219200"/>
            <a:ext cx="4778375" cy="2457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dr. Jure Dimec. Informacijski viri na Internetu (2012 / 13). Statistika prometa na Internetu.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EC8ECB-BD40-43A0-A117-0B80EC9F931C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smtClean="0"/>
              <a:t>Izgube paketov: primerjava storitev (jesen 2001)</a:t>
            </a:r>
            <a:endParaRPr lang="en-GB" sz="3200"/>
          </a:p>
        </p:txBody>
      </p:sp>
      <p:pic>
        <p:nvPicPr>
          <p:cNvPr id="35845" name="Picture 5" descr="packet-lo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19200"/>
            <a:ext cx="7486650" cy="5178425"/>
          </a:xfrm>
          <a:prstGeom prst="rect">
            <a:avLst/>
          </a:prstGeom>
          <a:ln>
            <a:solidFill>
              <a:srgbClr val="00006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dr. Jure Dimec. Informacijski viri na Internetu (2012 / 13). Statistika prometa na Internetu.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75C856-C2E9-427F-94F5-F4751F664CC6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smtClean="0"/>
              <a:t>Dostopnost strežnikov: primerjava storitev (jesen 2001)</a:t>
            </a:r>
            <a:endParaRPr lang="en-GB" sz="2800"/>
          </a:p>
        </p:txBody>
      </p:sp>
      <p:pic>
        <p:nvPicPr>
          <p:cNvPr id="36868" name="Picture 4" descr="reachabil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066800"/>
            <a:ext cx="7486650" cy="5178425"/>
          </a:xfrm>
          <a:prstGeom prst="rect">
            <a:avLst/>
          </a:prstGeom>
          <a:ln>
            <a:solidFill>
              <a:srgbClr val="00006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dr. Jure Dimec. Informacijski viri na Internetu (2012 / 13). Statistika prometa na Internetu.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5E0A51-6CFD-4E34-A998-F0BE31AD7709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457200"/>
          </a:xfrm>
        </p:spPr>
        <p:txBody>
          <a:bodyPr/>
          <a:lstStyle/>
          <a:p>
            <a:r>
              <a:rPr lang="sl-SI" sz="3200" dirty="0" smtClean="0">
                <a:solidFill>
                  <a:srgbClr val="800000"/>
                </a:solidFill>
              </a:rPr>
              <a:t>Število strežnikov na Internetu (1969 - </a:t>
            </a:r>
            <a:r>
              <a:rPr lang="sl-SI" sz="3200" dirty="0" smtClean="0">
                <a:solidFill>
                  <a:srgbClr val="800000"/>
                </a:solidFill>
              </a:rPr>
              <a:t>2011)</a:t>
            </a:r>
            <a:endParaRPr lang="en-GB" sz="3200" dirty="0">
              <a:solidFill>
                <a:srgbClr val="800000"/>
              </a:solidFill>
            </a:endParaRPr>
          </a:p>
        </p:txBody>
      </p:sp>
      <p:pic>
        <p:nvPicPr>
          <p:cNvPr id="2052" name="Picture 4" descr="http://www.zakon.org/robert/internet/timeline/Count_Host-lo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7550" y="3347340"/>
            <a:ext cx="5734050" cy="33582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 descr="Internet Hosts Ch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5079797" cy="2971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1295400" y="5802868"/>
            <a:ext cx="2148217" cy="369332"/>
          </a:xfrm>
          <a:prstGeom prst="rect">
            <a:avLst/>
          </a:prstGeom>
          <a:solidFill>
            <a:srgbClr val="FFFFFF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rgbClr val="002060"/>
                </a:solidFill>
                <a:latin typeface="+mn-lt"/>
              </a:rPr>
              <a:t>Logaritemsko merilo </a:t>
            </a:r>
            <a:endParaRPr lang="sl-SI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dr. Jure Dimec. Informacijski viri na Internetu (2012 / 13). Statistika prometa na Internetu.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F27FA1-FA33-4AB3-BD24-FA839A87CF9D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371600"/>
            <a:ext cx="1447800" cy="1219200"/>
          </a:xfrm>
        </p:spPr>
        <p:txBody>
          <a:bodyPr/>
          <a:lstStyle/>
          <a:p>
            <a:pPr algn="l"/>
            <a:r>
              <a:rPr lang="sl-SI" sz="3200" dirty="0" smtClean="0">
                <a:solidFill>
                  <a:srgbClr val="800000"/>
                </a:solidFill>
              </a:rPr>
              <a:t>Število </a:t>
            </a:r>
            <a:br>
              <a:rPr lang="sl-SI" sz="3200" dirty="0" smtClean="0">
                <a:solidFill>
                  <a:srgbClr val="800000"/>
                </a:solidFill>
              </a:rPr>
            </a:br>
            <a:r>
              <a:rPr lang="sl-SI" sz="3200" dirty="0" smtClean="0">
                <a:solidFill>
                  <a:srgbClr val="800000"/>
                </a:solidFill>
              </a:rPr>
              <a:t>spletišč</a:t>
            </a:r>
            <a:endParaRPr lang="en-GB" sz="3200" dirty="0">
              <a:solidFill>
                <a:srgbClr val="800000"/>
              </a:solidFill>
            </a:endParaRPr>
          </a:p>
        </p:txBody>
      </p:sp>
      <p:pic>
        <p:nvPicPr>
          <p:cNvPr id="38919" name="Picture 7" descr="Count_WW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8883" y="152400"/>
            <a:ext cx="7106517" cy="3200400"/>
          </a:xfrm>
          <a:prstGeom prst="rect">
            <a:avLst/>
          </a:prstGeom>
          <a:ln>
            <a:solidFill>
              <a:srgbClr val="000099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Elipsa 6"/>
          <p:cNvSpPr/>
          <p:nvPr/>
        </p:nvSpPr>
        <p:spPr>
          <a:xfrm>
            <a:off x="5791200" y="1752600"/>
            <a:ext cx="1066800" cy="914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9" name="Raven puščični konektor 8"/>
          <p:cNvCxnSpPr/>
          <p:nvPr/>
        </p:nvCxnSpPr>
        <p:spPr>
          <a:xfrm rot="10800000">
            <a:off x="6781800" y="2362200"/>
            <a:ext cx="914400" cy="777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Elipsa 12"/>
          <p:cNvSpPr/>
          <p:nvPr/>
        </p:nvSpPr>
        <p:spPr>
          <a:xfrm>
            <a:off x="6019800" y="4114800"/>
            <a:ext cx="1066800" cy="914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" name="PoljeZBesedilom 16"/>
          <p:cNvSpPr txBox="1"/>
          <p:nvPr/>
        </p:nvSpPr>
        <p:spPr>
          <a:xfrm>
            <a:off x="7772400" y="2209800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200" b="1" dirty="0" smtClean="0">
                <a:solidFill>
                  <a:srgbClr val="C00000"/>
                </a:solidFill>
                <a:latin typeface="+mn-lt"/>
              </a:rPr>
              <a:t>?</a:t>
            </a:r>
            <a:endParaRPr lang="sl-SI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8" name="PoljeZBesedilom 17"/>
          <p:cNvSpPr txBox="1"/>
          <p:nvPr/>
        </p:nvSpPr>
        <p:spPr>
          <a:xfrm>
            <a:off x="7391401" y="3657601"/>
            <a:ext cx="1447800" cy="523220"/>
          </a:xfrm>
          <a:prstGeom prst="rect">
            <a:avLst/>
          </a:prstGeom>
          <a:solidFill>
            <a:srgbClr val="FFFFFF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sl-SI" sz="1400" dirty="0" smtClean="0">
                <a:solidFill>
                  <a:srgbClr val="000066"/>
                </a:solidFill>
                <a:latin typeface="+mn-lt"/>
              </a:rPr>
              <a:t>Jan</a:t>
            </a:r>
            <a:r>
              <a:rPr lang="sl-SI" sz="1400" dirty="0" smtClean="0">
                <a:solidFill>
                  <a:srgbClr val="000066"/>
                </a:solidFill>
                <a:latin typeface="+mn-lt"/>
              </a:rPr>
              <a:t>. 11: qq.com</a:t>
            </a:r>
            <a:endParaRPr lang="sl-SI" sz="1400" dirty="0" smtClean="0">
              <a:solidFill>
                <a:srgbClr val="000066"/>
              </a:solidFill>
              <a:latin typeface="+mn-lt"/>
            </a:endParaRPr>
          </a:p>
          <a:p>
            <a:r>
              <a:rPr lang="sl-SI" sz="1400" dirty="0" smtClean="0">
                <a:solidFill>
                  <a:srgbClr val="000066"/>
                </a:solidFill>
                <a:latin typeface="+mn-lt"/>
              </a:rPr>
              <a:t>ni več dostopen.</a:t>
            </a:r>
            <a:endParaRPr lang="sl-SI" sz="1400" dirty="0" smtClean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1026" name="Picture 2" descr="WWW Growth Ch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657600"/>
            <a:ext cx="6990759" cy="30670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457200" y="304800"/>
            <a:ext cx="1569660" cy="369332"/>
          </a:xfrm>
          <a:prstGeom prst="rect">
            <a:avLst/>
          </a:prstGeom>
          <a:solidFill>
            <a:srgbClr val="FFFFFF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rgbClr val="002060"/>
                </a:solidFill>
              </a:rPr>
              <a:t>(1990 - 2009)</a:t>
            </a:r>
            <a:endParaRPr lang="sl-SI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3440668"/>
            <a:ext cx="1569660" cy="369332"/>
          </a:xfrm>
          <a:prstGeom prst="rect">
            <a:avLst/>
          </a:prstGeom>
          <a:solidFill>
            <a:srgbClr val="FFFFFF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rgbClr val="002060"/>
                </a:solidFill>
              </a:rPr>
              <a:t>(1990 - </a:t>
            </a:r>
            <a:r>
              <a:rPr lang="sl-SI" dirty="0" smtClean="0">
                <a:solidFill>
                  <a:srgbClr val="002060"/>
                </a:solidFill>
              </a:rPr>
              <a:t>2012)</a:t>
            </a:r>
            <a:endParaRPr lang="sl-SI" dirty="0">
              <a:solidFill>
                <a:srgbClr val="002060"/>
              </a:solidFill>
            </a:endParaRPr>
          </a:p>
        </p:txBody>
      </p:sp>
      <p:sp>
        <p:nvSpPr>
          <p:cNvPr id="19" name="PoljeZBesedilom 17"/>
          <p:cNvSpPr txBox="1"/>
          <p:nvPr/>
        </p:nvSpPr>
        <p:spPr>
          <a:xfrm>
            <a:off x="6934200" y="5890736"/>
            <a:ext cx="1828800" cy="738664"/>
          </a:xfrm>
          <a:prstGeom prst="rect">
            <a:avLst/>
          </a:prstGeom>
          <a:solidFill>
            <a:srgbClr val="FFFFFF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sl-SI" sz="1400" dirty="0" smtClean="0">
                <a:solidFill>
                  <a:srgbClr val="000066"/>
                </a:solidFill>
                <a:latin typeface="+mn-lt"/>
              </a:rPr>
              <a:t>Feb. 09:</a:t>
            </a:r>
          </a:p>
          <a:p>
            <a:r>
              <a:rPr lang="en-US" sz="1400" dirty="0" smtClean="0">
                <a:solidFill>
                  <a:srgbClr val="000066"/>
                </a:solidFill>
                <a:latin typeface="+mn-lt"/>
              </a:rPr>
              <a:t>20M </a:t>
            </a:r>
            <a:r>
              <a:rPr lang="sl-SI" sz="1400" dirty="0" smtClean="0">
                <a:solidFill>
                  <a:srgbClr val="000066"/>
                </a:solidFill>
                <a:latin typeface="+mn-lt"/>
              </a:rPr>
              <a:t>novih kitajskih strežnikov </a:t>
            </a:r>
            <a:r>
              <a:rPr lang="sl-SI" sz="1400" dirty="0" smtClean="0">
                <a:solidFill>
                  <a:srgbClr val="000066"/>
                </a:solidFill>
                <a:latin typeface="+mn-lt"/>
              </a:rPr>
              <a:t>na </a:t>
            </a:r>
            <a:r>
              <a:rPr lang="sl-SI" sz="1400" dirty="0" smtClean="0">
                <a:solidFill>
                  <a:srgbClr val="000066"/>
                </a:solidFill>
                <a:latin typeface="+mn-lt"/>
              </a:rPr>
              <a:t>q</a:t>
            </a:r>
            <a:r>
              <a:rPr lang="en-US" sz="1400" dirty="0" smtClean="0">
                <a:solidFill>
                  <a:srgbClr val="000066"/>
                </a:solidFill>
                <a:latin typeface="+mn-lt"/>
              </a:rPr>
              <a:t>q.com</a:t>
            </a:r>
            <a:r>
              <a:rPr lang="sl-SI" sz="1400" dirty="0" smtClean="0">
                <a:solidFill>
                  <a:srgbClr val="000066"/>
                </a:solidFill>
                <a:latin typeface="+mn-lt"/>
              </a:rPr>
              <a:t>.</a:t>
            </a:r>
            <a:endParaRPr lang="sl-SI" sz="1400" dirty="0" smtClean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0" name="PoljeZBesedilom 17"/>
          <p:cNvSpPr txBox="1"/>
          <p:nvPr/>
        </p:nvSpPr>
        <p:spPr>
          <a:xfrm>
            <a:off x="4114800" y="4114800"/>
            <a:ext cx="1676400" cy="738664"/>
          </a:xfrm>
          <a:prstGeom prst="rect">
            <a:avLst/>
          </a:prstGeom>
          <a:solidFill>
            <a:srgbClr val="FFFFFF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sl-SI" sz="1400" dirty="0" smtClean="0">
                <a:solidFill>
                  <a:srgbClr val="000066"/>
                </a:solidFill>
                <a:latin typeface="+mn-lt"/>
              </a:rPr>
              <a:t>Avg</a:t>
            </a:r>
            <a:r>
              <a:rPr lang="sl-SI" sz="1400" dirty="0" smtClean="0">
                <a:solidFill>
                  <a:srgbClr val="000066"/>
                </a:solidFill>
                <a:latin typeface="+mn-lt"/>
              </a:rPr>
              <a:t>. 09</a:t>
            </a:r>
            <a:r>
              <a:rPr lang="sl-SI" sz="1400" dirty="0" smtClean="0">
                <a:solidFill>
                  <a:srgbClr val="000066"/>
                </a:solidFill>
                <a:latin typeface="+mn-lt"/>
              </a:rPr>
              <a:t>: odkritje </a:t>
            </a:r>
            <a:r>
              <a:rPr lang="sl-SI" sz="1400" dirty="0" smtClean="0">
                <a:solidFill>
                  <a:srgbClr val="000066"/>
                </a:solidFill>
                <a:latin typeface="+mn-lt"/>
              </a:rPr>
              <a:t>5M </a:t>
            </a:r>
            <a:r>
              <a:rPr lang="sl-SI" sz="1400" dirty="0" smtClean="0">
                <a:solidFill>
                  <a:srgbClr val="000066"/>
                </a:solidFill>
                <a:latin typeface="+mn-lt"/>
              </a:rPr>
              <a:t>lažnih strežnikov</a:t>
            </a:r>
            <a:r>
              <a:rPr lang="sl-SI" sz="1400" dirty="0" smtClean="0">
                <a:solidFill>
                  <a:srgbClr val="000066"/>
                </a:solidFill>
                <a:latin typeface="+mn-lt"/>
              </a:rPr>
              <a:t> </a:t>
            </a:r>
            <a:r>
              <a:rPr lang="sl-SI" sz="1400" dirty="0" smtClean="0">
                <a:solidFill>
                  <a:srgbClr val="000066"/>
                </a:solidFill>
                <a:latin typeface="+mn-lt"/>
              </a:rPr>
              <a:t>domene .pl</a:t>
            </a:r>
            <a:endParaRPr lang="sl-SI" sz="1400" dirty="0" smtClean="0">
              <a:solidFill>
                <a:srgbClr val="000066"/>
              </a:solidFill>
              <a:latin typeface="+mn-lt"/>
            </a:endParaRPr>
          </a:p>
        </p:txBody>
      </p:sp>
      <p:cxnSp>
        <p:nvCxnSpPr>
          <p:cNvPr id="14" name="Raven puščični konektor 13"/>
          <p:cNvCxnSpPr>
            <a:stCxn id="19" idx="1"/>
          </p:cNvCxnSpPr>
          <p:nvPr/>
        </p:nvCxnSpPr>
        <p:spPr>
          <a:xfrm flipH="1" flipV="1">
            <a:off x="5638800" y="5486400"/>
            <a:ext cx="1295400" cy="773668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Raven puščični konektor 13"/>
          <p:cNvCxnSpPr>
            <a:stCxn id="20" idx="2"/>
          </p:cNvCxnSpPr>
          <p:nvPr/>
        </p:nvCxnSpPr>
        <p:spPr>
          <a:xfrm>
            <a:off x="4953000" y="4853464"/>
            <a:ext cx="762000" cy="404336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Raven puščični konektor 13"/>
          <p:cNvCxnSpPr>
            <a:stCxn id="18" idx="1"/>
          </p:cNvCxnSpPr>
          <p:nvPr/>
        </p:nvCxnSpPr>
        <p:spPr>
          <a:xfrm flipH="1">
            <a:off x="6019800" y="3919211"/>
            <a:ext cx="1371601" cy="1414789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3" name="PoljeZBesedilom 17"/>
          <p:cNvSpPr txBox="1"/>
          <p:nvPr/>
        </p:nvSpPr>
        <p:spPr>
          <a:xfrm>
            <a:off x="7543801" y="4658380"/>
            <a:ext cx="304799" cy="307777"/>
          </a:xfrm>
          <a:prstGeom prst="rect">
            <a:avLst/>
          </a:prstGeom>
          <a:solidFill>
            <a:srgbClr val="FFFFFF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sl-SI" sz="1400" dirty="0" smtClean="0">
                <a:solidFill>
                  <a:srgbClr val="000066"/>
                </a:solidFill>
                <a:latin typeface="+mn-lt"/>
              </a:rPr>
              <a:t>?</a:t>
            </a:r>
            <a:endParaRPr lang="sl-SI" sz="1400" dirty="0" smtClean="0">
              <a:solidFill>
                <a:srgbClr val="000066"/>
              </a:solidFill>
              <a:latin typeface="+mn-lt"/>
            </a:endParaRPr>
          </a:p>
        </p:txBody>
      </p:sp>
      <p:cxnSp>
        <p:nvCxnSpPr>
          <p:cNvPr id="34" name="Raven puščični konektor 13"/>
          <p:cNvCxnSpPr>
            <a:stCxn id="33" idx="1"/>
          </p:cNvCxnSpPr>
          <p:nvPr/>
        </p:nvCxnSpPr>
        <p:spPr>
          <a:xfrm flipH="1" flipV="1">
            <a:off x="6705600" y="4800600"/>
            <a:ext cx="838201" cy="11669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dr. Jure Dimec. Informacijski viri na Internetu (2012 / 13). Statistika prometa na Internetu.</a:t>
            </a:r>
            <a:endParaRPr lang="en-GB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D036C-F790-43FA-8D05-785ACFB64188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Splošno stanje</a:t>
            </a:r>
            <a:endParaRPr lang="en-GB" dirty="0"/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65125" y="2479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sl-SI"/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1447800" y="1066800"/>
            <a:ext cx="640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sz="2800" dirty="0">
                <a:solidFill>
                  <a:srgbClr val="000066"/>
                </a:solidFill>
                <a:latin typeface="+mn-lt"/>
              </a:rPr>
              <a:t>vir: </a:t>
            </a:r>
            <a:r>
              <a:rPr lang="en-GB" sz="2800" dirty="0">
                <a:solidFill>
                  <a:srgbClr val="000066"/>
                </a:solidFill>
                <a:latin typeface="+mn-lt"/>
              </a:rPr>
              <a:t>http://www.internettrafficreport.com/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5029200" y="5574268"/>
            <a:ext cx="25980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dirty="0">
                <a:solidFill>
                  <a:srgbClr val="000066"/>
                </a:solidFill>
                <a:latin typeface="+mn-lt"/>
              </a:rPr>
              <a:t>Stanje </a:t>
            </a:r>
            <a:r>
              <a:rPr lang="sl-SI" dirty="0" smtClean="0">
                <a:solidFill>
                  <a:srgbClr val="000066"/>
                </a:solidFill>
              </a:rPr>
              <a:t>30. 3. 2011, 9:30.</a:t>
            </a:r>
            <a:endParaRPr lang="en-GB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9" y="1828801"/>
            <a:ext cx="6147953" cy="3453318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Računi pri Facebook-u</a:t>
            </a:r>
            <a:endParaRPr lang="sl-S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dr. Jure Dimec. Informacijski viri na Internetu (2012 / 13). Statistika prometa na Internetu.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7C7EBF-374E-4DF9-984F-036BE34474EA}" type="slidenum">
              <a:rPr lang="sl-SI" smtClean="0"/>
              <a:pPr>
                <a:defRPr/>
              </a:pPr>
              <a:t>20</a:t>
            </a:fld>
            <a:endParaRPr lang="sl-SI"/>
          </a:p>
        </p:txBody>
      </p:sp>
      <p:pic>
        <p:nvPicPr>
          <p:cNvPr id="33794" name="Picture 2" descr="http://www.zakon.org/robert/internet/timeline/Count_Faceboo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805" y="1524000"/>
            <a:ext cx="8195795" cy="350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dr. Jure Dimec. Informacijski viri na Internetu (2012 / 13). Statistika prometa na Internetu.</a:t>
            </a:r>
            <a:endParaRPr lang="en-GB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D036C-F790-43FA-8D05-785ACFB64188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763000" cy="533400"/>
          </a:xfrm>
        </p:spPr>
        <p:txBody>
          <a:bodyPr/>
          <a:lstStyle/>
          <a:p>
            <a:r>
              <a:rPr lang="sl-SI" dirty="0" smtClean="0"/>
              <a:t>Splošno stanje</a:t>
            </a:r>
            <a:endParaRPr lang="en-GB" dirty="0"/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65125" y="2479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sl-SI"/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1447800" y="623887"/>
            <a:ext cx="640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sz="2800" dirty="0">
                <a:solidFill>
                  <a:srgbClr val="000066"/>
                </a:solidFill>
                <a:latin typeface="+mn-lt"/>
              </a:rPr>
              <a:t>vir: </a:t>
            </a:r>
            <a:r>
              <a:rPr lang="en-GB" sz="2800" dirty="0">
                <a:solidFill>
                  <a:srgbClr val="000066"/>
                </a:solidFill>
                <a:latin typeface="+mn-lt"/>
              </a:rPr>
              <a:t>http://www.internettrafficreport.com/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152400" y="3352800"/>
            <a:ext cx="24420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dirty="0">
                <a:solidFill>
                  <a:srgbClr val="000066"/>
                </a:solidFill>
                <a:latin typeface="+mn-lt"/>
              </a:rPr>
              <a:t>Stanje </a:t>
            </a:r>
            <a:r>
              <a:rPr lang="sl-SI" dirty="0" smtClean="0">
                <a:solidFill>
                  <a:srgbClr val="000066"/>
                </a:solidFill>
                <a:latin typeface="+mn-lt"/>
              </a:rPr>
              <a:t>30. 3. 2011, 9:30</a:t>
            </a:r>
            <a:r>
              <a:rPr lang="sl-SI" dirty="0">
                <a:solidFill>
                  <a:srgbClr val="000066"/>
                </a:solidFill>
                <a:latin typeface="+mn-lt"/>
              </a:rPr>
              <a:t>.</a:t>
            </a:r>
            <a:endParaRPr lang="en-GB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19200"/>
            <a:ext cx="6438231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 descr="traffic-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3895344"/>
            <a:ext cx="6372352" cy="2048256"/>
          </a:xfrm>
          <a:prstGeom prst="rect">
            <a:avLst/>
          </a:prstGeom>
        </p:spPr>
      </p:pic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514600" y="6019800"/>
            <a:ext cx="24420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dirty="0">
                <a:solidFill>
                  <a:srgbClr val="000066"/>
                </a:solidFill>
                <a:latin typeface="+mn-lt"/>
              </a:rPr>
              <a:t>Stanje </a:t>
            </a:r>
            <a:r>
              <a:rPr lang="sl-SI" dirty="0" smtClean="0">
                <a:solidFill>
                  <a:srgbClr val="000066"/>
                </a:solidFill>
                <a:latin typeface="+mn-lt"/>
              </a:rPr>
              <a:t>3. 4. 2013, 13:00</a:t>
            </a:r>
            <a:r>
              <a:rPr lang="sl-SI" dirty="0">
                <a:solidFill>
                  <a:srgbClr val="000066"/>
                </a:solidFill>
                <a:latin typeface="+mn-lt"/>
              </a:rPr>
              <a:t>.</a:t>
            </a:r>
            <a:endParaRPr lang="en-GB" dirty="0">
              <a:solidFill>
                <a:srgbClr val="0000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dr. Jure Dimec. Informacijski viri na Internetu (2012 / 13). Statistika prometa na Internetu.</a:t>
            </a:r>
            <a:endParaRPr lang="en-GB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D036C-F790-43FA-8D05-785ACFB6418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2971800" cy="457200"/>
          </a:xfrm>
        </p:spPr>
        <p:txBody>
          <a:bodyPr/>
          <a:lstStyle/>
          <a:p>
            <a:pPr algn="l"/>
            <a:r>
              <a:rPr lang="sl-SI" dirty="0" smtClean="0"/>
              <a:t>Splošno stanje</a:t>
            </a:r>
            <a:endParaRPr lang="en-GB" dirty="0"/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65125" y="2479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sl-SI"/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3276600" y="76200"/>
            <a:ext cx="563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l-SI" sz="2400" dirty="0">
                <a:solidFill>
                  <a:srgbClr val="000066"/>
                </a:solidFill>
                <a:latin typeface="+mn-lt"/>
              </a:rPr>
              <a:t>vir: </a:t>
            </a:r>
            <a:r>
              <a:rPr lang="en-GB" sz="2400" dirty="0">
                <a:solidFill>
                  <a:srgbClr val="000066"/>
                </a:solidFill>
                <a:latin typeface="+mn-lt"/>
              </a:rPr>
              <a:t>http://www.internettrafficreport.com/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7416"/>
            <a:ext cx="4191000" cy="5919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838200"/>
            <a:ext cx="4177930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6244721" y="6019800"/>
            <a:ext cx="24420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dirty="0">
                <a:solidFill>
                  <a:srgbClr val="000066"/>
                </a:solidFill>
                <a:latin typeface="+mn-lt"/>
              </a:rPr>
              <a:t>Stanje </a:t>
            </a:r>
            <a:r>
              <a:rPr lang="sl-SI" dirty="0" smtClean="0">
                <a:solidFill>
                  <a:srgbClr val="000066"/>
                </a:solidFill>
                <a:latin typeface="+mn-lt"/>
              </a:rPr>
              <a:t>30. 3. 2011, 9:30</a:t>
            </a:r>
            <a:r>
              <a:rPr lang="sl-SI" dirty="0">
                <a:solidFill>
                  <a:srgbClr val="000066"/>
                </a:solidFill>
                <a:latin typeface="+mn-lt"/>
              </a:rPr>
              <a:t>.</a:t>
            </a:r>
            <a:endParaRPr lang="en-GB" dirty="0">
              <a:solidFill>
                <a:srgbClr val="0000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dr. Jure Dimec. Informacijski viri na Internetu (2012 / 13). Statistika prometa na Internetu.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93837-060D-467C-9300-B8AEE20286C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dirty="0" smtClean="0"/>
              <a:t>Indeks prometa   </a:t>
            </a:r>
            <a:r>
              <a:rPr lang="sl-SI" sz="2400" dirty="0" smtClean="0">
                <a:solidFill>
                  <a:schemeClr val="tx1"/>
                </a:solidFill>
              </a:rPr>
              <a:t>Vir: h</a:t>
            </a:r>
            <a:r>
              <a:rPr lang="en-GB" sz="2400" dirty="0" smtClean="0">
                <a:solidFill>
                  <a:schemeClr val="tx1"/>
                </a:solidFill>
              </a:rPr>
              <a:t>ttp://www.internettrafficreport.com/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Ocena: 0 (počasi) do 100 (hitro)</a:t>
            </a:r>
          </a:p>
          <a:p>
            <a:r>
              <a:rPr lang="sl-SI" dirty="0" smtClean="0"/>
              <a:t>Stanje v svetu </a:t>
            </a:r>
            <a:r>
              <a:rPr lang="sl-SI" dirty="0" smtClean="0">
                <a:solidFill>
                  <a:srgbClr val="000066"/>
                </a:solidFill>
              </a:rPr>
              <a:t>30. 3. 2011, 9:30</a:t>
            </a:r>
            <a:r>
              <a:rPr lang="sl-SI" dirty="0" smtClean="0"/>
              <a:t>. 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5726" y="2800350"/>
            <a:ext cx="6111874" cy="3143250"/>
          </a:xfrm>
          <a:prstGeom prst="rect">
            <a:avLst/>
          </a:prstGeom>
          <a:ln w="6350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dr. Jure Dimec. Informacijski viri na Internetu (2012 / 13). Statistika prometa na Internetu.</a:t>
            </a:r>
            <a:endParaRPr lang="en-GB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0C1B85-9421-45DE-B3C1-15B832FDA2B1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dirty="0" smtClean="0"/>
              <a:t>Indeks prometa   </a:t>
            </a:r>
            <a:r>
              <a:rPr lang="sl-SI" sz="2400" dirty="0" smtClean="0">
                <a:solidFill>
                  <a:schemeClr val="tx1"/>
                </a:solidFill>
              </a:rPr>
              <a:t>vir: </a:t>
            </a:r>
            <a:r>
              <a:rPr lang="en-GB" sz="2400" dirty="0" smtClean="0">
                <a:solidFill>
                  <a:schemeClr val="tx1"/>
                </a:solidFill>
              </a:rPr>
              <a:t>http://www.internettrafficreport.com/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2400" dirty="0" smtClean="0"/>
              <a:t>Ocena:</a:t>
            </a:r>
            <a:br>
              <a:rPr lang="sl-SI" sz="2400" dirty="0" smtClean="0"/>
            </a:br>
            <a:r>
              <a:rPr lang="sl-SI" sz="2400" dirty="0" smtClean="0"/>
              <a:t>0 (počasi), </a:t>
            </a:r>
            <a:br>
              <a:rPr lang="sl-SI" sz="2400" dirty="0" smtClean="0"/>
            </a:br>
            <a:r>
              <a:rPr lang="sl-SI" sz="2400" dirty="0" smtClean="0"/>
              <a:t>100 (hitro)</a:t>
            </a:r>
            <a:endParaRPr lang="en-GB" sz="2400" dirty="0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6248400" y="5029200"/>
            <a:ext cx="22261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sl-SI" dirty="0">
                <a:solidFill>
                  <a:srgbClr val="000066"/>
                </a:solidFill>
                <a:latin typeface="+mn-lt"/>
              </a:rPr>
              <a:t>Stanje v </a:t>
            </a:r>
            <a:r>
              <a:rPr lang="sl-SI" dirty="0" smtClean="0">
                <a:solidFill>
                  <a:srgbClr val="000066"/>
                </a:solidFill>
                <a:latin typeface="+mn-lt"/>
              </a:rPr>
              <a:t>Aziji in Evropi</a:t>
            </a:r>
            <a:r>
              <a:rPr lang="sl-SI" dirty="0">
                <a:solidFill>
                  <a:srgbClr val="000066"/>
                </a:solidFill>
                <a:latin typeface="+mn-lt"/>
              </a:rPr>
              <a:t/>
            </a:r>
            <a:br>
              <a:rPr lang="sl-SI" dirty="0">
                <a:solidFill>
                  <a:srgbClr val="000066"/>
                </a:solidFill>
                <a:latin typeface="+mn-lt"/>
              </a:rPr>
            </a:br>
            <a:r>
              <a:rPr lang="sl-SI" dirty="0" smtClean="0">
                <a:solidFill>
                  <a:srgbClr val="000066"/>
                </a:solidFill>
                <a:latin typeface="+mn-lt"/>
              </a:rPr>
              <a:t> 30. 3. 2011, 9:30. </a:t>
            </a:r>
            <a:endParaRPr lang="sl-SI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0959" y="1066800"/>
            <a:ext cx="5371041" cy="2762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999" y="3657600"/>
            <a:ext cx="5259917" cy="2705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dr. Jure Dimec. Informacijski viri na Internetu (2012 / 13). Statistika prometa na Internetu.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2280B5-138B-4864-89F5-29E667C87086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Latenca</a:t>
            </a:r>
            <a:endParaRPr lang="en-GB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345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800000"/>
              </a:buClr>
            </a:pPr>
            <a:r>
              <a:rPr lang="sl-SI" sz="2400" dirty="0" smtClean="0"/>
              <a:t>Čas, potreben da paket pripotuje od točke A do točke B in nazaj</a:t>
            </a:r>
            <a:r>
              <a:rPr lang="sl-SI" sz="2400" dirty="0" smtClean="0"/>
              <a:t>.</a:t>
            </a:r>
          </a:p>
          <a:p>
            <a:pPr eaLnBrk="1" hangingPunct="1">
              <a:lnSpc>
                <a:spcPct val="90000"/>
              </a:lnSpc>
              <a:buClr>
                <a:srgbClr val="800000"/>
              </a:buClr>
            </a:pPr>
            <a:r>
              <a:rPr lang="sl-SI" sz="2400" dirty="0" smtClean="0"/>
              <a:t>Drugo ime za latenco je RTT (Round Trip Time).</a:t>
            </a:r>
            <a:r>
              <a:rPr lang="sl-SI" sz="2400" dirty="0" smtClean="0"/>
              <a:t> </a:t>
            </a:r>
            <a:endParaRPr lang="sl-SI" sz="2400" dirty="0" smtClean="0"/>
          </a:p>
          <a:p>
            <a:pPr eaLnBrk="1" hangingPunct="1">
              <a:lnSpc>
                <a:spcPct val="90000"/>
              </a:lnSpc>
              <a:buClr>
                <a:srgbClr val="800000"/>
              </a:buClr>
            </a:pPr>
            <a:r>
              <a:rPr lang="sl-SI" sz="2400" dirty="0" smtClean="0"/>
              <a:t>Običajna vrednost za Internet je pod 200 ms.</a:t>
            </a:r>
          </a:p>
          <a:p>
            <a:pPr eaLnBrk="1" hangingPunct="1">
              <a:lnSpc>
                <a:spcPct val="90000"/>
              </a:lnSpc>
              <a:buClr>
                <a:srgbClr val="800000"/>
              </a:buClr>
            </a:pPr>
            <a:r>
              <a:rPr lang="sl-SI" sz="2400" dirty="0" smtClean="0"/>
              <a:t>Latenca (zakasnitev) delovanja omrežja je dober podatek o njegovem trenutnem stanju.</a:t>
            </a:r>
          </a:p>
          <a:p>
            <a:pPr eaLnBrk="1" hangingPunct="1">
              <a:lnSpc>
                <a:spcPct val="90000"/>
              </a:lnSpc>
              <a:buClr>
                <a:srgbClr val="800000"/>
              </a:buClr>
            </a:pPr>
            <a:r>
              <a:rPr lang="sl-SI" sz="2400" dirty="0" smtClean="0"/>
              <a:t>Način merjenja:</a:t>
            </a:r>
          </a:p>
          <a:p>
            <a:pPr lvl="1" eaLnBrk="1" hangingPunct="1">
              <a:lnSpc>
                <a:spcPct val="90000"/>
              </a:lnSpc>
              <a:buClr>
                <a:srgbClr val="800000"/>
              </a:buClr>
            </a:pPr>
            <a:r>
              <a:rPr lang="sl-SI" sz="2400" dirty="0" smtClean="0"/>
              <a:t>Na nek vozel (strežnik) v omrežju pošljemo sporočilo in počakamo na avtomatski odgovor (običajno se uporablja program </a:t>
            </a:r>
            <a:r>
              <a:rPr lang="sl-SI" sz="2400" b="1" dirty="0" err="1" smtClean="0">
                <a:latin typeface="Courier New" pitchFamily="49" charset="0"/>
                <a:cs typeface="Courier New" pitchFamily="49" charset="0"/>
              </a:rPr>
              <a:t>ping</a:t>
            </a:r>
            <a:r>
              <a:rPr lang="sl-SI" sz="2400" dirty="0" smtClean="0"/>
              <a:t>);</a:t>
            </a:r>
          </a:p>
          <a:p>
            <a:pPr lvl="1" eaLnBrk="1" hangingPunct="1">
              <a:lnSpc>
                <a:spcPct val="90000"/>
              </a:lnSpc>
              <a:buClr>
                <a:srgbClr val="800000"/>
              </a:buClr>
            </a:pPr>
            <a:r>
              <a:rPr lang="sl-SI" sz="2400" dirty="0" smtClean="0"/>
              <a:t>čas, ki mine vmes, je latenca.</a:t>
            </a:r>
          </a:p>
          <a:p>
            <a:pPr lvl="1" eaLnBrk="1" hangingPunct="1">
              <a:lnSpc>
                <a:spcPct val="90000"/>
              </a:lnSpc>
              <a:buClr>
                <a:srgbClr val="800000"/>
              </a:buClr>
            </a:pPr>
            <a:r>
              <a:rPr lang="sl-SI" sz="2400" dirty="0" smtClean="0"/>
              <a:t>Podajamo v milisekundah kot povprečje večjega števila meritev.</a:t>
            </a:r>
          </a:p>
          <a:p>
            <a:pPr eaLnBrk="1" hangingPunct="1">
              <a:lnSpc>
                <a:spcPct val="90000"/>
              </a:lnSpc>
              <a:buClr>
                <a:srgbClr val="800000"/>
              </a:buClr>
            </a:pPr>
            <a:r>
              <a:rPr lang="sl-SI" sz="2400" dirty="0" smtClean="0"/>
              <a:t>Manjša latenca pomeni boljše delovanje omrežja.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dr. Jure Dimec. Informacijski viri na Internetu (2012 / 13). Statistika prometa na Internetu.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A06445-A8AF-4B29-A693-9A5374B406A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Latenca</a:t>
            </a:r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sl-SI" sz="2400" dirty="0" smtClean="0"/>
              <a:t>Stanje v svetu </a:t>
            </a:r>
            <a:r>
              <a:rPr lang="sl-SI" sz="2400" dirty="0" smtClean="0">
                <a:solidFill>
                  <a:srgbClr val="000066"/>
                </a:solidFill>
              </a:rPr>
              <a:t>30. 3. 2011, 9:30</a:t>
            </a:r>
            <a:r>
              <a:rPr lang="sl-SI" sz="2400" dirty="0" smtClean="0"/>
              <a:t>. </a:t>
            </a:r>
          </a:p>
          <a:p>
            <a:pPr>
              <a:buFont typeface="Wingdings" pitchFamily="2" charset="2"/>
              <a:buNone/>
            </a:pPr>
            <a:r>
              <a:rPr lang="sl-SI" sz="2400" dirty="0" smtClean="0"/>
              <a:t>Vir: </a:t>
            </a:r>
            <a:r>
              <a:rPr lang="en-GB" sz="2400" dirty="0" smtClean="0"/>
              <a:t>http://www.internettrafficreport.com/</a:t>
            </a:r>
            <a:endParaRPr lang="en-GB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6458" y="2571750"/>
            <a:ext cx="6704542" cy="3448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dr. Jure Dimec. Informacijski viri na Internetu (2012 / 13). Statistika prometa na Internetu.</a:t>
            </a:r>
            <a:endParaRPr lang="en-GB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AEF303-D030-4B30-924B-192A0EC31FA6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Latenca</a:t>
            </a: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sl-SI" sz="2400" dirty="0" smtClean="0"/>
              <a:t>Vir: </a:t>
            </a:r>
            <a:r>
              <a:rPr lang="en-GB" sz="2400" dirty="0" smtClean="0"/>
              <a:t>http://www.internettrafficreport.com/</a:t>
            </a:r>
            <a:endParaRPr lang="sl-SI" sz="2400" dirty="0" smtClean="0"/>
          </a:p>
          <a:p>
            <a:pPr>
              <a:buFont typeface="Wingdings" pitchFamily="2" charset="2"/>
              <a:buNone/>
            </a:pPr>
            <a:endParaRPr lang="en-GB" sz="2400" dirty="0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172200" y="5029200"/>
            <a:ext cx="22261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dirty="0">
                <a:solidFill>
                  <a:srgbClr val="000066"/>
                </a:solidFill>
                <a:latin typeface="+mn-lt"/>
              </a:rPr>
              <a:t>Stanje </a:t>
            </a:r>
            <a:r>
              <a:rPr lang="sl-SI" dirty="0" smtClean="0">
                <a:solidFill>
                  <a:srgbClr val="000066"/>
                </a:solidFill>
                <a:latin typeface="+mn-lt"/>
              </a:rPr>
              <a:t>v Aziji in Evropi</a:t>
            </a:r>
            <a:r>
              <a:rPr lang="sl-SI" dirty="0">
                <a:solidFill>
                  <a:srgbClr val="000066"/>
                </a:solidFill>
                <a:latin typeface="+mn-lt"/>
              </a:rPr>
              <a:t/>
            </a:r>
            <a:br>
              <a:rPr lang="sl-SI" dirty="0">
                <a:solidFill>
                  <a:srgbClr val="000066"/>
                </a:solidFill>
                <a:latin typeface="+mn-lt"/>
              </a:rPr>
            </a:br>
            <a:r>
              <a:rPr lang="sl-SI" dirty="0">
                <a:solidFill>
                  <a:srgbClr val="000066"/>
                </a:solidFill>
                <a:latin typeface="+mn-lt"/>
              </a:rPr>
              <a:t> </a:t>
            </a:r>
            <a:r>
              <a:rPr lang="sl-SI" dirty="0" smtClean="0">
                <a:solidFill>
                  <a:srgbClr val="000066"/>
                </a:solidFill>
                <a:latin typeface="+mn-lt"/>
              </a:rPr>
              <a:t>30. 3. 2011, 9:30.</a:t>
            </a:r>
            <a:endParaRPr lang="en-GB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6425" y="1443446"/>
            <a:ext cx="5083175" cy="26142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034" y="3740331"/>
            <a:ext cx="5024967" cy="25842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</TotalTime>
  <Words>805</Words>
  <Application>Microsoft Office PowerPoint</Application>
  <PresentationFormat>On-screen Show (4:3)</PresentationFormat>
  <Paragraphs>109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Internet: statistični parametri</vt:lpstr>
      <vt:lpstr>Splošno stanje</vt:lpstr>
      <vt:lpstr>Splošno stanje</vt:lpstr>
      <vt:lpstr>Splošno stanje</vt:lpstr>
      <vt:lpstr>Indeks prometa   Vir: http://www.internettrafficreport.com/</vt:lpstr>
      <vt:lpstr>Indeks prometa   vir: http://www.internettrafficreport.com/</vt:lpstr>
      <vt:lpstr>Latenca</vt:lpstr>
      <vt:lpstr>Latenca</vt:lpstr>
      <vt:lpstr>Latenca</vt:lpstr>
      <vt:lpstr>Latenca</vt:lpstr>
      <vt:lpstr>Latenca</vt:lpstr>
      <vt:lpstr>Latenca</vt:lpstr>
      <vt:lpstr>Latenca: primerjava storitev (jesen 2001)</vt:lpstr>
      <vt:lpstr>Izgube paketov</vt:lpstr>
      <vt:lpstr>Izgube paketov</vt:lpstr>
      <vt:lpstr>Izgube paketov: primerjava storitev (jesen 2001)</vt:lpstr>
      <vt:lpstr>Dostopnost strežnikov: primerjava storitev (jesen 2001)</vt:lpstr>
      <vt:lpstr>Število strežnikov na Internetu (1969 - 2011)</vt:lpstr>
      <vt:lpstr>Število  spletišč</vt:lpstr>
      <vt:lpstr>Računi pri Facebook-u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Jure</dc:creator>
  <cp:lastModifiedBy>Jurček Dimec</cp:lastModifiedBy>
  <cp:revision>186</cp:revision>
  <cp:lastPrinted>1601-01-01T00:00:00Z</cp:lastPrinted>
  <dcterms:created xsi:type="dcterms:W3CDTF">1601-01-01T00:00:00Z</dcterms:created>
  <dcterms:modified xsi:type="dcterms:W3CDTF">2013-04-03T11:59:27Z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