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61" r:id="rId4"/>
    <p:sldId id="262" r:id="rId5"/>
    <p:sldId id="263" r:id="rId6"/>
    <p:sldId id="283" r:id="rId7"/>
    <p:sldId id="284" r:id="rId8"/>
    <p:sldId id="264" r:id="rId9"/>
    <p:sldId id="265" r:id="rId10"/>
    <p:sldId id="266" r:id="rId11"/>
    <p:sldId id="28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93300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155" autoAdjust="0"/>
    <p:restoredTop sz="94660"/>
  </p:normalViewPr>
  <p:slideViewPr>
    <p:cSldViewPr>
      <p:cViewPr varScale="1">
        <p:scale>
          <a:sx n="89" d="100"/>
          <a:sy n="89" d="100"/>
        </p:scale>
        <p:origin x="-3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45CA00-F1BB-4167-9570-8287D2B749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8171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7C81-56BF-43C6-B30F-F931DC7E73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A23E-4457-4E44-8B69-0E2A86AC11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EC7D-FB09-4E74-ADAF-7401337C04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  <a:lvl2pPr>
              <a:defRPr sz="2800">
                <a:solidFill>
                  <a:srgbClr val="000066"/>
                </a:solidFill>
              </a:defRPr>
            </a:lvl2pPr>
            <a:lvl3pPr>
              <a:defRPr sz="2400">
                <a:solidFill>
                  <a:srgbClr val="000066"/>
                </a:solidFill>
              </a:defRPr>
            </a:lvl3pPr>
            <a:lvl4pPr>
              <a:defRPr>
                <a:solidFill>
                  <a:srgbClr val="000066"/>
                </a:solidFill>
              </a:defRPr>
            </a:lvl4pPr>
            <a:lvl5pPr>
              <a:defRPr>
                <a:solidFill>
                  <a:srgbClr val="0000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B04B-641C-40CA-A0F9-FFAD0F2999D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83E60-4DCF-43D5-AFDF-94FB930C0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2BB5-10DA-4C71-A164-5F1D540B25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1B98-6A7A-4DCA-BC9C-1F70B2A9865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F2D9-A8CE-441D-B471-8A915E61A0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0484-D59F-4EB3-8ACA-551FA2752F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3429-F88A-48E9-B099-748B7FA30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421EA-4338-42EF-99D7-E3D177A7E5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0402D601-AD0B-45A2-9F21-73CF32AAC87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  <a:latin typeface="Calibri" pitchFamily="34" charset="0"/>
              </a:rPr>
              <a:t>Predspletne o</a:t>
            </a:r>
            <a:r>
              <a:rPr lang="en-US" dirty="0" err="1" smtClean="0">
                <a:solidFill>
                  <a:srgbClr val="C00000"/>
                </a:solidFill>
                <a:latin typeface="Calibri" pitchFamily="34" charset="0"/>
              </a:rPr>
              <a:t>mrežne</a:t>
            </a:r>
            <a:r>
              <a:rPr lang="sl-SI" dirty="0" smtClean="0">
                <a:solidFill>
                  <a:srgbClr val="C00000"/>
                </a:solidFill>
                <a:latin typeface="Calibri" pitchFamily="34" charset="0"/>
              </a:rPr>
              <a:t> storitve 1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  <a:latin typeface="Calibri" pitchFamily="34" charset="0"/>
              </a:rPr>
              <a:t>e-pošta,</a:t>
            </a:r>
          </a:p>
          <a:p>
            <a:r>
              <a:rPr lang="en-US" smtClean="0">
                <a:solidFill>
                  <a:srgbClr val="002060"/>
                </a:solidFill>
                <a:latin typeface="Calibri" pitchFamily="34" charset="0"/>
              </a:rPr>
              <a:t>telnet,</a:t>
            </a:r>
          </a:p>
          <a:p>
            <a:r>
              <a:rPr lang="en-US" smtClean="0">
                <a:solidFill>
                  <a:srgbClr val="002060"/>
                </a:solidFill>
                <a:latin typeface="Calibri" pitchFamily="34" charset="0"/>
              </a:rPr>
              <a:t>LISTSERV, Usenet News.</a:t>
            </a:r>
            <a:endParaRPr lang="en-US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E-po</a:t>
            </a:r>
            <a:r>
              <a:rPr lang="sl-SI" smtClean="0"/>
              <a:t>šta - kodiranje binarnih datotek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648200"/>
          </a:xfrm>
        </p:spPr>
        <p:txBody>
          <a:bodyPr/>
          <a:lstStyle/>
          <a:p>
            <a:r>
              <a:rPr lang="sl-SI" smtClean="0"/>
              <a:t>MIME določa tudi nabor znakov v sporočilu (osnovni nabor za SMTP je prastari 7-bitni ASCII).</a:t>
            </a:r>
          </a:p>
          <a:p>
            <a:r>
              <a:rPr lang="en-US" smtClean="0"/>
              <a:t>MIME </a:t>
            </a:r>
            <a:r>
              <a:rPr lang="en-US" smtClean="0"/>
              <a:t>je postal tudi standard za opisovanje tipov datotek v WWW. </a:t>
            </a:r>
          </a:p>
          <a:p>
            <a:r>
              <a:rPr lang="en-US" smtClean="0"/>
              <a:t>S pomočjo informacij v glavah dokumentov pregledovalniki za WWW lahko prikažejo multimedijske dokumente.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primer sporočila e-pošte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1800" b="1">
                <a:latin typeface="Courier New" pitchFamily="49" charset="0"/>
                <a:cs typeface="Courier New" pitchFamily="49" charset="0"/>
              </a:rPr>
              <a:t>MIME-Version: 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1.0 </a:t>
            </a:r>
            <a:endParaRPr lang="sl-SI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b="1" smtClean="0">
                <a:latin typeface="Courier New" pitchFamily="49" charset="0"/>
                <a:cs typeface="Courier New" pitchFamily="49" charset="0"/>
              </a:rPr>
              <a:t>Content-Type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: multipart/mixed; 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boundary=frontier </a:t>
            </a:r>
            <a:endParaRPr lang="sl-SI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sl-SI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b="1" smtClean="0">
                <a:latin typeface="Courier New" pitchFamily="49" charset="0"/>
                <a:cs typeface="Courier New" pitchFamily="49" charset="0"/>
              </a:rPr>
              <a:t>This 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is a message with multiple parts in MIME format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. </a:t>
            </a:r>
            <a:endParaRPr lang="sl-SI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b="1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frontier </a:t>
            </a:r>
            <a:endParaRPr lang="sl-SI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b="1" smtClean="0">
                <a:latin typeface="Courier New" pitchFamily="49" charset="0"/>
                <a:cs typeface="Courier New" pitchFamily="49" charset="0"/>
              </a:rPr>
              <a:t>Content-Type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: 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text/plain </a:t>
            </a:r>
            <a:endParaRPr lang="sl-SI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sl-SI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b="1" smtClean="0">
                <a:latin typeface="Courier New" pitchFamily="49" charset="0"/>
                <a:cs typeface="Courier New" pitchFamily="49" charset="0"/>
              </a:rPr>
              <a:t>This 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is the body of the message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. </a:t>
            </a:r>
            <a:endParaRPr lang="sl-SI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b="1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frontier </a:t>
            </a:r>
            <a:endParaRPr lang="sl-SI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b="1" smtClean="0">
                <a:latin typeface="Courier New" pitchFamily="49" charset="0"/>
                <a:cs typeface="Courier New" pitchFamily="49" charset="0"/>
              </a:rPr>
              <a:t>Content-Type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: 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application/octet-stream </a:t>
            </a:r>
            <a:endParaRPr lang="sl-SI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b="1" smtClean="0">
                <a:latin typeface="Courier New" pitchFamily="49" charset="0"/>
                <a:cs typeface="Courier New" pitchFamily="49" charset="0"/>
              </a:rPr>
              <a:t>Content-Transfer-Encoding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: 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base64 </a:t>
            </a:r>
            <a:endParaRPr lang="sl-SI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sl-SI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b="1" smtClean="0">
                <a:latin typeface="Courier New" pitchFamily="49" charset="0"/>
                <a:cs typeface="Courier New" pitchFamily="49" charset="0"/>
              </a:rPr>
              <a:t>PGh0bWw+CiAgPGhlYWQ+CiAgPC9oZWFkPgogIDxib2R5PgogICAgPHA+VGhpcyBpcyB0aGUg 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Ym9keSBvZiB0aGUgbWVzc2FnZS48L3A+CiAgPC9ib2R5Pgo8L2h0bWw+Cg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== </a:t>
            </a:r>
            <a:endParaRPr lang="sl-SI" sz="18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b="1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sl-SI" sz="1800" b="1">
                <a:latin typeface="Courier New" pitchFamily="49" charset="0"/>
                <a:cs typeface="Courier New" pitchFamily="49" charset="0"/>
              </a:rPr>
              <a:t>frontier--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6803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E-po</a:t>
            </a:r>
            <a:r>
              <a:rPr lang="sl-SI" smtClean="0"/>
              <a:t>šta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Internetov standardni protokol za prenos e-pošte je SMTP (Simple Mail Transfer Protocol).</a:t>
            </a:r>
          </a:p>
          <a:p>
            <a:r>
              <a:rPr lang="en-US" smtClean="0"/>
              <a:t>Dodatna protokola, ki določata sodelovanje strežnika in odjemalca za e-pošto:</a:t>
            </a:r>
          </a:p>
          <a:p>
            <a:pPr lvl="1"/>
            <a:r>
              <a:rPr lang="en-US" smtClean="0"/>
              <a:t>POP3. Prenese pošto na odjemalski računalnik.</a:t>
            </a:r>
          </a:p>
          <a:p>
            <a:pPr lvl="1"/>
            <a:r>
              <a:rPr lang="en-US" smtClean="0"/>
              <a:t>IMAP. Pošto ohranja na strežniku.</a:t>
            </a:r>
          </a:p>
          <a:p>
            <a:r>
              <a:rPr lang="en-US" smtClean="0"/>
              <a:t>Na razširjanju informacij z e-pošto </a:t>
            </a:r>
            <a:r>
              <a:rPr lang="sl-SI" smtClean="0"/>
              <a:t>so </a:t>
            </a:r>
            <a:r>
              <a:rPr lang="en-US" smtClean="0"/>
              <a:t>temelji</a:t>
            </a:r>
            <a:r>
              <a:rPr lang="sl-SI" smtClean="0"/>
              <a:t>le</a:t>
            </a:r>
            <a:r>
              <a:rPr lang="en-US" smtClean="0"/>
              <a:t> tudi nekatere druge omrežne aplikacije: </a:t>
            </a:r>
            <a:br>
              <a:rPr lang="en-US" smtClean="0"/>
            </a:br>
            <a:r>
              <a:rPr lang="sl-SI" smtClean="0"/>
              <a:t>t. i. </a:t>
            </a:r>
            <a:r>
              <a:rPr lang="en-US" smtClean="0"/>
              <a:t>e-konference, </a:t>
            </a:r>
            <a:r>
              <a:rPr lang="sl-SI" smtClean="0"/>
              <a:t>prvi</a:t>
            </a:r>
            <a:r>
              <a:rPr lang="en-US" smtClean="0"/>
              <a:t> e-časopisi...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Telnet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Aplikacijski protokol in program za delo na oddaljenem računalniku.</a:t>
            </a:r>
          </a:p>
          <a:p>
            <a:r>
              <a:rPr lang="en-US" smtClean="0"/>
              <a:t>Telnet ne ureja dela na oddaljenem računalniku, ampak samo povezavo do njega.</a:t>
            </a:r>
          </a:p>
          <a:p>
            <a:r>
              <a:rPr lang="en-US" smtClean="0"/>
              <a:t>Telnet</a:t>
            </a:r>
          </a:p>
          <a:p>
            <a:pPr lvl="1"/>
            <a:r>
              <a:rPr lang="en-US" smtClean="0"/>
              <a:t>odgovoren za prenos ukazov med računalnikoma,</a:t>
            </a:r>
          </a:p>
          <a:p>
            <a:r>
              <a:rPr lang="en-US" smtClean="0"/>
              <a:t>uporabnik</a:t>
            </a:r>
          </a:p>
          <a:p>
            <a:pPr lvl="1"/>
            <a:r>
              <a:rPr lang="en-US" smtClean="0"/>
              <a:t>odgovoren za uporabo operacijskega sistema in programov na oddaljenem računalniku.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Telnet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sl-SI" dirty="0" smtClean="0"/>
              <a:t>Telnet je seveda že davno izgubil svoj pomen pri komuniciranju z oddaljenim računalnikom. Ni popolnoma izginil, a ni ohranil tolikšnega pomena, kot npr. e-pošta.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Pogosto</a:t>
            </a:r>
            <a:r>
              <a:rPr lang="en-US" dirty="0" smtClean="0"/>
              <a:t> </a:t>
            </a:r>
            <a:r>
              <a:rPr lang="sl-SI" dirty="0" smtClean="0"/>
              <a:t>je bil </a:t>
            </a:r>
            <a:r>
              <a:rPr lang="en-US" dirty="0" err="1" smtClean="0"/>
              <a:t>uporabljan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 smtClean="0"/>
              <a:t>storitve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Internetu</a:t>
            </a:r>
            <a:r>
              <a:rPr lang="en-US" dirty="0" smtClean="0"/>
              <a:t>, </a:t>
            </a:r>
            <a:r>
              <a:rPr lang="en-US" dirty="0" err="1" smtClean="0"/>
              <a:t>predvsem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niso</a:t>
            </a:r>
            <a:r>
              <a:rPr lang="sl-SI" dirty="0" smtClean="0"/>
              <a:t> bile</a:t>
            </a:r>
            <a:r>
              <a:rPr lang="en-US" dirty="0" smtClean="0"/>
              <a:t> </a:t>
            </a:r>
            <a:r>
              <a:rPr lang="en-US" dirty="0" err="1" smtClean="0"/>
              <a:t>izvorno</a:t>
            </a:r>
            <a:r>
              <a:rPr lang="en-US" dirty="0" smtClean="0"/>
              <a:t> </a:t>
            </a:r>
            <a:r>
              <a:rPr lang="en-US" dirty="0" err="1" smtClean="0"/>
              <a:t>omrežne</a:t>
            </a:r>
            <a:r>
              <a:rPr lang="en-US" dirty="0" smtClean="0"/>
              <a:t> </a:t>
            </a:r>
            <a:r>
              <a:rPr lang="en-US" dirty="0" err="1" smtClean="0"/>
              <a:t>narave</a:t>
            </a:r>
            <a:r>
              <a:rPr lang="en-US" dirty="0" smtClean="0"/>
              <a:t>, </a:t>
            </a:r>
            <a:r>
              <a:rPr lang="en-US" dirty="0" err="1" smtClean="0"/>
              <a:t>npr</a:t>
            </a:r>
            <a:r>
              <a:rPr lang="en-US" dirty="0" smtClean="0"/>
              <a:t>. OPAC-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dostop</a:t>
            </a:r>
            <a:r>
              <a:rPr lang="en-US" dirty="0" smtClean="0"/>
              <a:t> do </a:t>
            </a:r>
            <a:r>
              <a:rPr lang="en-US" dirty="0" err="1" smtClean="0"/>
              <a:t>oddaljenega</a:t>
            </a:r>
            <a:r>
              <a:rPr lang="en-US" dirty="0" smtClean="0"/>
              <a:t> </a:t>
            </a:r>
            <a:r>
              <a:rPr lang="en-US" dirty="0" err="1" smtClean="0"/>
              <a:t>računalnika</a:t>
            </a:r>
            <a:r>
              <a:rPr lang="en-US" dirty="0" smtClean="0"/>
              <a:t> </a:t>
            </a:r>
            <a:r>
              <a:rPr lang="en-US" dirty="0" err="1" smtClean="0"/>
              <a:t>moramo</a:t>
            </a:r>
            <a:r>
              <a:rPr lang="en-US" dirty="0" smtClean="0"/>
              <a:t> </a:t>
            </a:r>
            <a:r>
              <a:rPr lang="en-US" dirty="0" err="1" smtClean="0"/>
              <a:t>poznati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mnemonični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IP </a:t>
            </a:r>
            <a:r>
              <a:rPr lang="en-US" dirty="0" err="1" smtClean="0"/>
              <a:t>naslov</a:t>
            </a:r>
            <a:r>
              <a:rPr lang="en-US" dirty="0" smtClean="0"/>
              <a:t>.</a:t>
            </a:r>
            <a:endParaRPr lang="sl-SI" dirty="0" smtClean="0"/>
          </a:p>
          <a:p>
            <a:pPr>
              <a:lnSpc>
                <a:spcPct val="120000"/>
              </a:lnSpc>
            </a:pPr>
            <a:r>
              <a:rPr lang="sl-SI" dirty="0" smtClean="0"/>
              <a:t>Načeloma potrebujemo tudi dovoljenje za delo: </a:t>
            </a:r>
            <a:r>
              <a:rPr lang="en-US" dirty="0" err="1" smtClean="0"/>
              <a:t>uporabnišk</a:t>
            </a:r>
            <a:r>
              <a:rPr lang="sl-SI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r>
              <a:rPr lang="en-US" dirty="0" smtClean="0"/>
              <a:t> in </a:t>
            </a:r>
            <a:r>
              <a:rPr lang="en-US" dirty="0" err="1" smtClean="0"/>
              <a:t>gesl</a:t>
            </a:r>
            <a:r>
              <a:rPr lang="sl-SI" dirty="0" smtClean="0"/>
              <a:t>o.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 smtClean="0"/>
              <a:t>storitve</a:t>
            </a:r>
            <a:r>
              <a:rPr lang="en-US" dirty="0" smtClean="0"/>
              <a:t> ne </a:t>
            </a:r>
            <a:r>
              <a:rPr lang="en-US" dirty="0" err="1" smtClean="0"/>
              <a:t>potrebujemo</a:t>
            </a:r>
            <a:r>
              <a:rPr lang="en-US" dirty="0" smtClean="0"/>
              <a:t> </a:t>
            </a:r>
            <a:r>
              <a:rPr lang="en-US" dirty="0" err="1" smtClean="0"/>
              <a:t>uporabniškega</a:t>
            </a:r>
            <a:r>
              <a:rPr lang="en-US" dirty="0" smtClean="0"/>
              <a:t> </a:t>
            </a:r>
            <a:r>
              <a:rPr lang="en-US" dirty="0" err="1" smtClean="0"/>
              <a:t>imena</a:t>
            </a:r>
            <a:r>
              <a:rPr lang="en-US" dirty="0" smtClean="0"/>
              <a:t> in </a:t>
            </a:r>
            <a:r>
              <a:rPr lang="en-US" dirty="0" err="1" smtClean="0"/>
              <a:t>tajnega</a:t>
            </a:r>
            <a:r>
              <a:rPr lang="en-US" dirty="0" smtClean="0"/>
              <a:t> </a:t>
            </a:r>
            <a:r>
              <a:rPr lang="en-US" dirty="0" err="1" smtClean="0"/>
              <a:t>gesla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pa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objavljena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Skupinska komunikacija: Poštni seznami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Zvrst</a:t>
            </a:r>
            <a:r>
              <a:rPr lang="en-US" dirty="0" smtClean="0"/>
              <a:t> </a:t>
            </a:r>
            <a:r>
              <a:rPr lang="sl-SI" dirty="0" smtClean="0"/>
              <a:t>“</a:t>
            </a:r>
            <a:r>
              <a:rPr lang="en-US" dirty="0" smtClean="0"/>
              <a:t>e-</a:t>
            </a:r>
            <a:r>
              <a:rPr lang="en-US" dirty="0" err="1" smtClean="0"/>
              <a:t>konferenc</a:t>
            </a:r>
            <a:r>
              <a:rPr lang="sl-SI" dirty="0" smtClean="0"/>
              <a:t>”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temelji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e-</a:t>
            </a:r>
            <a:r>
              <a:rPr lang="en-US" dirty="0" err="1" smtClean="0"/>
              <a:t>pošti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Skupina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s </a:t>
            </a:r>
            <a:r>
              <a:rPr lang="en-US" dirty="0" err="1" smtClean="0"/>
              <a:t>sorodnimi</a:t>
            </a:r>
            <a:r>
              <a:rPr lang="en-US" dirty="0" smtClean="0"/>
              <a:t> </a:t>
            </a:r>
            <a:r>
              <a:rPr lang="en-US" dirty="0" err="1" smtClean="0"/>
              <a:t>interesi</a:t>
            </a:r>
            <a:r>
              <a:rPr lang="en-US" dirty="0" smtClean="0"/>
              <a:t> </a:t>
            </a:r>
            <a:r>
              <a:rPr lang="en-US" dirty="0" err="1" smtClean="0"/>
              <a:t>ustanovi</a:t>
            </a:r>
            <a:r>
              <a:rPr lang="en-US" dirty="0" smtClean="0"/>
              <a:t> </a:t>
            </a:r>
            <a:r>
              <a:rPr lang="en-US" dirty="0" err="1" smtClean="0"/>
              <a:t>seznam</a:t>
            </a:r>
            <a:r>
              <a:rPr lang="en-US" dirty="0" smtClean="0"/>
              <a:t> (mailing list).</a:t>
            </a:r>
          </a:p>
          <a:p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pošljete</a:t>
            </a:r>
            <a:r>
              <a:rPr lang="en-US" dirty="0" smtClean="0"/>
              <a:t> </a:t>
            </a:r>
            <a:r>
              <a:rPr lang="en-US" dirty="0" err="1" smtClean="0"/>
              <a:t>sporočilo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strežnika</a:t>
            </a:r>
            <a:r>
              <a:rPr lang="en-US" dirty="0" smtClean="0"/>
              <a:t> </a:t>
            </a:r>
            <a:r>
              <a:rPr lang="en-US" dirty="0" err="1" smtClean="0"/>
              <a:t>Poštnega</a:t>
            </a:r>
            <a:r>
              <a:rPr lang="en-US" dirty="0" smtClean="0"/>
              <a:t> </a:t>
            </a:r>
            <a:r>
              <a:rPr lang="en-US" dirty="0" err="1" smtClean="0"/>
              <a:t>seznama</a:t>
            </a:r>
            <a:r>
              <a:rPr lang="en-US" dirty="0" smtClean="0"/>
              <a:t>, </a:t>
            </a:r>
            <a:r>
              <a:rPr lang="en-US" dirty="0" err="1" smtClean="0"/>
              <a:t>gre</a:t>
            </a:r>
            <a:r>
              <a:rPr lang="en-US" dirty="0" smtClean="0"/>
              <a:t> </a:t>
            </a:r>
            <a:r>
              <a:rPr lang="en-US" dirty="0" err="1" smtClean="0"/>
              <a:t>sporočilo</a:t>
            </a:r>
            <a:r>
              <a:rPr lang="en-US" dirty="0" smtClean="0"/>
              <a:t> </a:t>
            </a:r>
            <a:r>
              <a:rPr lang="en-US" dirty="0" err="1" smtClean="0"/>
              <a:t>vsem</a:t>
            </a:r>
            <a:r>
              <a:rPr lang="en-US" dirty="0" smtClean="0"/>
              <a:t> </a:t>
            </a:r>
            <a:r>
              <a:rPr lang="en-US" dirty="0" err="1" smtClean="0"/>
              <a:t>članom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Najpriljubljenejši</a:t>
            </a:r>
            <a:r>
              <a:rPr lang="en-US" dirty="0" smtClean="0"/>
              <a:t> in (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resno</a:t>
            </a:r>
            <a:r>
              <a:rPr lang="en-US" dirty="0" smtClean="0"/>
              <a:t> </a:t>
            </a:r>
            <a:r>
              <a:rPr lang="en-US" dirty="0" err="1" smtClean="0"/>
              <a:t>delo</a:t>
            </a:r>
            <a:r>
              <a:rPr lang="en-US" dirty="0" smtClean="0"/>
              <a:t>) </a:t>
            </a:r>
            <a:r>
              <a:rPr lang="en-US" dirty="0" err="1" smtClean="0"/>
              <a:t>najbolj</a:t>
            </a:r>
            <a:r>
              <a:rPr lang="en-US" dirty="0" smtClean="0"/>
              <a:t> </a:t>
            </a:r>
            <a:r>
              <a:rPr lang="en-US" dirty="0" err="1" smtClean="0"/>
              <a:t>uporaben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poštnih</a:t>
            </a:r>
            <a:r>
              <a:rPr lang="en-US" dirty="0" smtClean="0"/>
              <a:t> </a:t>
            </a:r>
            <a:r>
              <a:rPr lang="en-US" dirty="0" err="1" smtClean="0"/>
              <a:t>seznamov</a:t>
            </a:r>
            <a:r>
              <a:rPr lang="en-US" dirty="0" smtClean="0"/>
              <a:t> je LISTSERV.</a:t>
            </a:r>
            <a:endParaRPr lang="sl-SI" dirty="0" smtClean="0"/>
          </a:p>
          <a:p>
            <a:r>
              <a:rPr lang="sl-SI" dirty="0" smtClean="0"/>
              <a:t>LISTSERV je dolgo vztrajal. Svoj pomen je začel izgubljati šele globoko v spletni dobi, po letu 2000.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LISTSERV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dirty="0" err="1" smtClean="0"/>
              <a:t>Raziskovalno</a:t>
            </a:r>
            <a:r>
              <a:rPr lang="en-US" dirty="0" smtClean="0"/>
              <a:t> in </a:t>
            </a:r>
            <a:r>
              <a:rPr lang="en-US" dirty="0" err="1" smtClean="0"/>
              <a:t>strokovno</a:t>
            </a:r>
            <a:r>
              <a:rPr lang="en-US" dirty="0" smtClean="0"/>
              <a:t> </a:t>
            </a:r>
            <a:r>
              <a:rPr lang="en-US" dirty="0" err="1" smtClean="0"/>
              <a:t>usmerjen</a:t>
            </a:r>
            <a:r>
              <a:rPr lang="en-US" dirty="0" smtClean="0"/>
              <a:t> e-</a:t>
            </a:r>
            <a:r>
              <a:rPr lang="en-US" dirty="0" err="1" smtClean="0"/>
              <a:t>konferenčni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Poštni</a:t>
            </a:r>
            <a:r>
              <a:rPr lang="en-US" dirty="0" smtClean="0"/>
              <a:t> </a:t>
            </a:r>
            <a:r>
              <a:rPr lang="en-US" dirty="0" err="1" smtClean="0"/>
              <a:t>seznam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Rojen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omrežju</a:t>
            </a:r>
            <a:r>
              <a:rPr lang="en-US" dirty="0" smtClean="0"/>
              <a:t> BITNET, </a:t>
            </a:r>
            <a:r>
              <a:rPr lang="en-US" dirty="0" err="1" smtClean="0"/>
              <a:t>ki</a:t>
            </a:r>
            <a:r>
              <a:rPr lang="en-US" dirty="0" smtClean="0"/>
              <a:t> je </a:t>
            </a:r>
            <a:r>
              <a:rPr lang="sl-SI" dirty="0" smtClean="0"/>
              <a:t>v 90-ih letih postal </a:t>
            </a:r>
            <a:r>
              <a:rPr lang="en-US" dirty="0" smtClean="0"/>
              <a:t>del </a:t>
            </a:r>
            <a:r>
              <a:rPr lang="en-US" dirty="0" err="1" smtClean="0"/>
              <a:t>Interneta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so </a:t>
            </a:r>
            <a:r>
              <a:rPr lang="en-US" dirty="0" err="1" smtClean="0"/>
              <a:t>delovanju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namenjeni</a:t>
            </a:r>
            <a:r>
              <a:rPr lang="en-US" dirty="0" smtClean="0"/>
              <a:t> </a:t>
            </a:r>
            <a:r>
              <a:rPr lang="en-US" dirty="0" err="1" smtClean="0"/>
              <a:t>računalniki</a:t>
            </a:r>
            <a:r>
              <a:rPr lang="en-US" dirty="0" smtClean="0"/>
              <a:t> (</a:t>
            </a:r>
            <a:r>
              <a:rPr lang="en-US" dirty="0" err="1" smtClean="0"/>
              <a:t>strežniki</a:t>
            </a:r>
            <a:r>
              <a:rPr lang="en-US" dirty="0" smtClean="0"/>
              <a:t>) </a:t>
            </a:r>
            <a:r>
              <a:rPr lang="en-US" dirty="0" err="1" smtClean="0"/>
              <a:t>Listservers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LISTSERV </a:t>
            </a:r>
            <a:r>
              <a:rPr lang="sl-SI" dirty="0" smtClean="0"/>
              <a:t>je </a:t>
            </a:r>
            <a:r>
              <a:rPr lang="en-US" dirty="0" err="1" smtClean="0"/>
              <a:t>dnevno</a:t>
            </a:r>
            <a:r>
              <a:rPr lang="en-US" dirty="0" smtClean="0"/>
              <a:t> </a:t>
            </a:r>
            <a:r>
              <a:rPr lang="en-US" dirty="0" err="1" smtClean="0"/>
              <a:t>posred</a:t>
            </a:r>
            <a:r>
              <a:rPr lang="sl-SI" dirty="0" smtClean="0"/>
              <a:t>oval</a:t>
            </a:r>
            <a:r>
              <a:rPr lang="en-US" dirty="0" smtClean="0"/>
              <a:t> </a:t>
            </a:r>
            <a:r>
              <a:rPr lang="en-US" dirty="0" err="1" smtClean="0"/>
              <a:t>več</a:t>
            </a:r>
            <a:r>
              <a:rPr lang="en-US" dirty="0" smtClean="0"/>
              <a:t> </a:t>
            </a:r>
            <a:r>
              <a:rPr lang="en-US" dirty="0" err="1" smtClean="0"/>
              <a:t>milijonov</a:t>
            </a:r>
            <a:r>
              <a:rPr lang="en-US" dirty="0" smtClean="0"/>
              <a:t> e-</a:t>
            </a:r>
            <a:r>
              <a:rPr lang="en-US" dirty="0" err="1" smtClean="0"/>
              <a:t>sporočil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LISTSERV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Avtomatski sistem brez moderatorjev.</a:t>
            </a:r>
          </a:p>
          <a:p>
            <a:r>
              <a:rPr lang="en-US" smtClean="0"/>
              <a:t>Listserver samodejno opravlja vse naloge, povezane z delovanjem samega sistema in posameznih konferenc na njem:</a:t>
            </a:r>
          </a:p>
          <a:p>
            <a:pPr lvl="1"/>
            <a:r>
              <a:rPr lang="en-US" smtClean="0"/>
              <a:t>včlanjevanje in odjavljanje sodelujočih,</a:t>
            </a:r>
          </a:p>
          <a:p>
            <a:pPr lvl="1"/>
            <a:r>
              <a:rPr lang="en-US" smtClean="0"/>
              <a:t>razdeljevanje sporočil,</a:t>
            </a:r>
          </a:p>
          <a:p>
            <a:pPr lvl="1"/>
            <a:r>
              <a:rPr lang="en-US" smtClean="0"/>
              <a:t>priprava mesečnih arhivov in objavljanje njihovih naslovov,</a:t>
            </a:r>
          </a:p>
          <a:p>
            <a:pPr lvl="1"/>
            <a:r>
              <a:rPr lang="en-US" smtClean="0"/>
              <a:t>indeksiranje in iskanje arhiviranih sporočil.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LISTSERV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Vsaka e-konferenca (poštni seznam) ima dva naslova: </a:t>
            </a:r>
          </a:p>
          <a:p>
            <a:pPr lvl="1"/>
            <a:r>
              <a:rPr lang="en-US" smtClean="0"/>
              <a:t>administrativni naslov in</a:t>
            </a:r>
          </a:p>
          <a:p>
            <a:pPr lvl="1"/>
            <a:r>
              <a:rPr lang="en-US" smtClean="0"/>
              <a:t>naslov za sporočanje konferenčnih notic.</a:t>
            </a:r>
          </a:p>
          <a:p>
            <a:r>
              <a:rPr lang="en-US" smtClean="0"/>
              <a:t>Včlanjevanje v konferenco:</a:t>
            </a:r>
          </a:p>
          <a:p>
            <a:pPr lvl="1"/>
            <a:r>
              <a:rPr lang="en-US" smtClean="0"/>
              <a:t>na administrativni naslov pošljete sporočilo</a:t>
            </a:r>
          </a:p>
          <a:p>
            <a:pPr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subscribe &lt;ime_seznama&gt; &lt;ime&gt; &lt;priimek&gt;</a:t>
            </a:r>
          </a:p>
          <a:p>
            <a:pPr lvl="1"/>
            <a:r>
              <a:rPr lang="en-US" smtClean="0"/>
              <a:t>ki ga konferenčni strežnik avtomatsko obdela in osebo, ki je poslala sporočilo, uvrsti v konferenco.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LISTSERV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Obstajajo javne in zasebne e-konference.</a:t>
            </a:r>
          </a:p>
          <a:p>
            <a:r>
              <a:rPr lang="en-US" smtClean="0"/>
              <a:t>Za sodelovanje v javni konferenci je dovolj dostop do e-pošte.</a:t>
            </a:r>
          </a:p>
          <a:p>
            <a:r>
              <a:rPr lang="en-US" smtClean="0"/>
              <a:t>Za sodelovanje v zasebni konferenci potrebujemo dovoljenje ustanovitelja konference.</a:t>
            </a:r>
          </a:p>
          <a:p>
            <a:r>
              <a:rPr lang="en-US" smtClean="0"/>
              <a:t>Zasebne konference so idealen medij za </a:t>
            </a:r>
            <a:r>
              <a:rPr lang="sl-SI" smtClean="0"/>
              <a:t>usklajevanje dela v projektni skupini.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E-po</a:t>
            </a:r>
            <a:r>
              <a:rPr lang="sl-SI" smtClean="0"/>
              <a:t>šta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r>
              <a:rPr lang="en-US" smtClean="0"/>
              <a:t>Namenjena prenosu osebnih sporočil.</a:t>
            </a:r>
          </a:p>
          <a:p>
            <a:r>
              <a:rPr lang="en-US" smtClean="0"/>
              <a:t>Še vedno ena najpomembnejših Internetovih storitev, čeprav jo po količini prenesenih podatkov </a:t>
            </a:r>
            <a:r>
              <a:rPr lang="sl-SI" smtClean="0"/>
              <a:t>že davno in </a:t>
            </a:r>
            <a:r>
              <a:rPr lang="en-US" smtClean="0"/>
              <a:t>močno </a:t>
            </a:r>
            <a:r>
              <a:rPr lang="en-US" smtClean="0"/>
              <a:t>prekaša WWW.</a:t>
            </a:r>
          </a:p>
          <a:p>
            <a:r>
              <a:rPr lang="en-US" smtClean="0"/>
              <a:t>Prva storitev, ki so jo podpirala vsa omrežja v Internetu.</a:t>
            </a:r>
          </a:p>
          <a:p>
            <a:r>
              <a:rPr lang="en-US" smtClean="0"/>
              <a:t>Storitev, ki jo prepušča tudi večina “požarnih zidov” (firewalls</a:t>
            </a:r>
            <a:r>
              <a:rPr lang="en-US" smtClean="0"/>
              <a:t>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Skupinska komunikacija: Usenet News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Usenet News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sl-SI" dirty="0" smtClean="0"/>
              <a:t>bil </a:t>
            </a:r>
            <a:r>
              <a:rPr lang="en-US" dirty="0" err="1" smtClean="0"/>
              <a:t>novičarski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ampak</a:t>
            </a:r>
            <a:r>
              <a:rPr lang="en-US" dirty="0" smtClean="0"/>
              <a:t> </a:t>
            </a:r>
            <a:r>
              <a:rPr lang="sl-SI" dirty="0" smtClean="0"/>
              <a:t>debatni (“</a:t>
            </a:r>
            <a:r>
              <a:rPr lang="en-US" dirty="0" err="1" smtClean="0"/>
              <a:t>konferenčni</a:t>
            </a:r>
            <a:r>
              <a:rPr lang="sl-SI" dirty="0" smtClean="0"/>
              <a:t>”)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Deluje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svojem</a:t>
            </a:r>
            <a:r>
              <a:rPr lang="en-US" dirty="0" smtClean="0"/>
              <a:t> </a:t>
            </a:r>
            <a:r>
              <a:rPr lang="en-US" dirty="0" err="1" smtClean="0"/>
              <a:t>lastnem</a:t>
            </a:r>
            <a:r>
              <a:rPr lang="en-US" dirty="0" smtClean="0"/>
              <a:t> </a:t>
            </a:r>
            <a:r>
              <a:rPr lang="en-US" dirty="0" err="1" smtClean="0"/>
              <a:t>protokolu</a:t>
            </a:r>
            <a:r>
              <a:rPr lang="en-US" dirty="0" smtClean="0"/>
              <a:t> NNTP (Network News Transport Protocol) in ne z e-</a:t>
            </a:r>
            <a:r>
              <a:rPr lang="en-US" dirty="0" err="1" smtClean="0"/>
              <a:t>pošto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Uporabniki</a:t>
            </a:r>
            <a:r>
              <a:rPr lang="en-US" dirty="0" smtClean="0"/>
              <a:t> </a:t>
            </a:r>
            <a:r>
              <a:rPr lang="en-US" dirty="0" err="1" smtClean="0"/>
              <a:t>nekega</a:t>
            </a:r>
            <a:r>
              <a:rPr lang="en-US" dirty="0" smtClean="0"/>
              <a:t> </a:t>
            </a:r>
            <a:r>
              <a:rPr lang="en-US" dirty="0" err="1" smtClean="0"/>
              <a:t>strežnika</a:t>
            </a:r>
            <a:r>
              <a:rPr lang="en-US" dirty="0" smtClean="0"/>
              <a:t> se </a:t>
            </a:r>
            <a:r>
              <a:rPr lang="en-US" dirty="0" err="1" smtClean="0"/>
              <a:t>naročijo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posamezne</a:t>
            </a:r>
            <a:r>
              <a:rPr lang="en-US" dirty="0" smtClean="0"/>
              <a:t> </a:t>
            </a:r>
            <a:r>
              <a:rPr lang="en-US" dirty="0" err="1" smtClean="0"/>
              <a:t>konference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so </a:t>
            </a:r>
            <a:r>
              <a:rPr lang="en-US" dirty="0" err="1" smtClean="0"/>
              <a:t>potem</a:t>
            </a:r>
            <a:r>
              <a:rPr lang="en-US" dirty="0" smtClean="0"/>
              <a:t> </a:t>
            </a:r>
            <a:r>
              <a:rPr lang="en-US" dirty="0" err="1" smtClean="0"/>
              <a:t>dostopne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tem </a:t>
            </a:r>
            <a:r>
              <a:rPr lang="en-US" dirty="0" err="1" smtClean="0"/>
              <a:t>strežniku</a:t>
            </a:r>
            <a:r>
              <a:rPr lang="en-US" dirty="0" smtClean="0"/>
              <a:t>.</a:t>
            </a:r>
          </a:p>
          <a:p>
            <a:r>
              <a:rPr lang="sl-SI" dirty="0" smtClean="0"/>
              <a:t>Usenet News je dober primer predspletnega sistema za skupinsko komunikacijo – družabnega omrežja, analognega Facebooku, Twitterju &amp; co.</a:t>
            </a:r>
          </a:p>
          <a:p>
            <a:r>
              <a:rPr lang="sl-SI" dirty="0" smtClean="0"/>
              <a:t>Kljub temu, da je bila tehnologija prilagojena terminalskemu dostopu in izključno besedilnemu zapisu, je enako dobro opravljal svojo nalogo kot sodobna družabna omrežja.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Usenet News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Konference</a:t>
            </a:r>
            <a:r>
              <a:rPr lang="en-US" dirty="0" smtClean="0"/>
              <a:t> so </a:t>
            </a:r>
            <a:r>
              <a:rPr lang="sl-SI" dirty="0" smtClean="0"/>
              <a:t>bile </a:t>
            </a:r>
            <a:r>
              <a:rPr lang="en-US" dirty="0" err="1" smtClean="0"/>
              <a:t>organizirane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diskusijske</a:t>
            </a:r>
            <a:r>
              <a:rPr lang="en-US" dirty="0" smtClean="0"/>
              <a:t> </a:t>
            </a:r>
            <a:r>
              <a:rPr lang="en-US" dirty="0" err="1" smtClean="0"/>
              <a:t>skupine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Diskusijskih</a:t>
            </a:r>
            <a:r>
              <a:rPr lang="en-US" dirty="0" smtClean="0"/>
              <a:t> </a:t>
            </a:r>
            <a:r>
              <a:rPr lang="en-US" dirty="0" err="1" smtClean="0"/>
              <a:t>skupin</a:t>
            </a:r>
            <a:r>
              <a:rPr lang="en-US" dirty="0" smtClean="0"/>
              <a:t> je </a:t>
            </a:r>
            <a:r>
              <a:rPr lang="sl-SI" dirty="0" smtClean="0"/>
              <a:t>bilo na deset </a:t>
            </a:r>
            <a:r>
              <a:rPr lang="en-US" dirty="0" err="1" smtClean="0"/>
              <a:t>tisoč</a:t>
            </a:r>
            <a:r>
              <a:rPr lang="sl-SI" dirty="0" smtClean="0"/>
              <a:t>e</a:t>
            </a:r>
            <a:r>
              <a:rPr lang="en-US" dirty="0" smtClean="0"/>
              <a:t>, o “</a:t>
            </a:r>
            <a:r>
              <a:rPr lang="en-US" dirty="0" err="1" smtClean="0"/>
              <a:t>poljubnih</a:t>
            </a:r>
            <a:r>
              <a:rPr lang="en-US" dirty="0" smtClean="0"/>
              <a:t>” </a:t>
            </a:r>
            <a:r>
              <a:rPr lang="en-US" dirty="0" err="1" smtClean="0"/>
              <a:t>temah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splošno</a:t>
            </a:r>
            <a:r>
              <a:rPr lang="en-US" dirty="0" smtClean="0"/>
              <a:t> </a:t>
            </a:r>
            <a:r>
              <a:rPr lang="en-US" dirty="0" err="1" smtClean="0"/>
              <a:t>manj</a:t>
            </a:r>
            <a:r>
              <a:rPr lang="en-US" dirty="0" smtClean="0"/>
              <a:t> </a:t>
            </a:r>
            <a:r>
              <a:rPr lang="en-US" dirty="0" err="1" smtClean="0"/>
              <a:t>strokovno</a:t>
            </a:r>
            <a:r>
              <a:rPr lang="en-US" dirty="0" smtClean="0"/>
              <a:t> </a:t>
            </a:r>
            <a:r>
              <a:rPr lang="en-US" dirty="0" err="1" smtClean="0"/>
              <a:t>usmerjene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LISTSERV.</a:t>
            </a:r>
          </a:p>
          <a:p>
            <a:r>
              <a:rPr lang="en-US" dirty="0" err="1" smtClean="0"/>
              <a:t>Prvi</a:t>
            </a:r>
            <a:r>
              <a:rPr lang="en-US" dirty="0" smtClean="0"/>
              <a:t> Usenet News </a:t>
            </a:r>
            <a:r>
              <a:rPr lang="en-US" dirty="0" err="1" smtClean="0"/>
              <a:t>leta</a:t>
            </a:r>
            <a:r>
              <a:rPr lang="en-US" dirty="0" smtClean="0"/>
              <a:t> 1979 med </a:t>
            </a:r>
            <a:r>
              <a:rPr lang="en-US" dirty="0" err="1" smtClean="0"/>
              <a:t>univerzama</a:t>
            </a:r>
            <a:r>
              <a:rPr lang="en-US" dirty="0" smtClean="0"/>
              <a:t> Severna Karolina in Duke.</a:t>
            </a:r>
            <a:endParaRPr lang="sl-SI" dirty="0" smtClean="0"/>
          </a:p>
          <a:p>
            <a:r>
              <a:rPr lang="sl-SI" dirty="0" smtClean="0"/>
              <a:t>Popularnost  je upadala sorazmerno z rastjo spleta. Konec l. 2002 je obstajalo le še 20.000+ diskusijskih skupin.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Usenet News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Delovanje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sl-SI" dirty="0" smtClean="0"/>
              <a:t> v razviti obliki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uporabniki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izmenjujejo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prispevke</a:t>
            </a:r>
            <a:r>
              <a:rPr lang="en-US" dirty="0" smtClean="0"/>
              <a:t> s </a:t>
            </a:r>
            <a:r>
              <a:rPr lang="en-US" dirty="0" err="1" smtClean="0"/>
              <a:t>pomočjo</a:t>
            </a:r>
            <a:r>
              <a:rPr lang="en-US" dirty="0" smtClean="0"/>
              <a:t> </a:t>
            </a:r>
            <a:r>
              <a:rPr lang="en-US" dirty="0" err="1" smtClean="0"/>
              <a:t>odjemalcev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PC,</a:t>
            </a:r>
          </a:p>
          <a:p>
            <a:pPr lvl="1"/>
            <a:r>
              <a:rPr lang="en-US" dirty="0" err="1" smtClean="0"/>
              <a:t>prispevek</a:t>
            </a:r>
            <a:r>
              <a:rPr lang="en-US" dirty="0" smtClean="0"/>
              <a:t> </a:t>
            </a:r>
            <a:r>
              <a:rPr lang="en-US" dirty="0" err="1" smtClean="0"/>
              <a:t>gre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vse</a:t>
            </a:r>
            <a:r>
              <a:rPr lang="en-US" dirty="0" smtClean="0"/>
              <a:t> </a:t>
            </a:r>
            <a:r>
              <a:rPr lang="en-US" dirty="0" err="1" smtClean="0"/>
              <a:t>strežnike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katerih</a:t>
            </a:r>
            <a:r>
              <a:rPr lang="en-US" dirty="0" smtClean="0"/>
              <a:t> </a:t>
            </a:r>
            <a:r>
              <a:rPr lang="en-US" dirty="0" err="1" smtClean="0"/>
              <a:t>nekdo</a:t>
            </a:r>
            <a:r>
              <a:rPr lang="en-US" dirty="0" smtClean="0"/>
              <a:t> </a:t>
            </a:r>
            <a:r>
              <a:rPr lang="en-US" dirty="0" err="1" smtClean="0"/>
              <a:t>spremlja</a:t>
            </a:r>
            <a:r>
              <a:rPr lang="en-US" dirty="0" smtClean="0"/>
              <a:t> </a:t>
            </a:r>
            <a:r>
              <a:rPr lang="en-US" dirty="0" err="1" smtClean="0"/>
              <a:t>določeno</a:t>
            </a:r>
            <a:r>
              <a:rPr lang="en-US" dirty="0" smtClean="0"/>
              <a:t> </a:t>
            </a:r>
            <a:r>
              <a:rPr lang="en-US" dirty="0" err="1" smtClean="0"/>
              <a:t>diskusijsko</a:t>
            </a:r>
            <a:r>
              <a:rPr lang="en-US" dirty="0" smtClean="0"/>
              <a:t> </a:t>
            </a:r>
            <a:r>
              <a:rPr lang="en-US" dirty="0" err="1" smtClean="0"/>
              <a:t>skupino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izredno</a:t>
            </a:r>
            <a:r>
              <a:rPr lang="en-US" dirty="0" smtClean="0"/>
              <a:t> </a:t>
            </a:r>
            <a:r>
              <a:rPr lang="en-US" dirty="0" err="1" smtClean="0"/>
              <a:t>velika</a:t>
            </a:r>
            <a:r>
              <a:rPr lang="en-US" dirty="0" smtClean="0"/>
              <a:t> </a:t>
            </a:r>
            <a:r>
              <a:rPr lang="en-US" dirty="0" err="1" smtClean="0"/>
              <a:t>količina</a:t>
            </a:r>
            <a:r>
              <a:rPr lang="en-US" dirty="0" smtClean="0"/>
              <a:t> </a:t>
            </a:r>
            <a:r>
              <a:rPr lang="en-US" dirty="0" err="1" smtClean="0"/>
              <a:t>informacij</a:t>
            </a:r>
            <a:r>
              <a:rPr lang="en-US" dirty="0" smtClean="0"/>
              <a:t>, </a:t>
            </a:r>
            <a:r>
              <a:rPr lang="en-US" dirty="0" err="1" smtClean="0"/>
              <a:t>zato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sprotno</a:t>
            </a:r>
            <a:r>
              <a:rPr lang="en-US" dirty="0" smtClean="0"/>
              <a:t> </a:t>
            </a:r>
            <a:r>
              <a:rPr lang="en-US" dirty="0" err="1" smtClean="0"/>
              <a:t>branje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Stare </a:t>
            </a:r>
            <a:r>
              <a:rPr lang="en-US" dirty="0" err="1" smtClean="0"/>
              <a:t>informacije</a:t>
            </a:r>
            <a:r>
              <a:rPr lang="en-US" dirty="0" smtClean="0"/>
              <a:t> je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pogosto</a:t>
            </a:r>
            <a:r>
              <a:rPr lang="en-US" dirty="0" smtClean="0"/>
              <a:t> (</a:t>
            </a:r>
            <a:r>
              <a:rPr lang="en-US" dirty="0" err="1" smtClean="0"/>
              <a:t>tedensko</a:t>
            </a:r>
            <a:r>
              <a:rPr lang="en-US" dirty="0" smtClean="0"/>
              <a:t>, </a:t>
            </a:r>
            <a:r>
              <a:rPr lang="en-US" dirty="0" err="1" smtClean="0"/>
              <a:t>dvotedensko</a:t>
            </a:r>
            <a:r>
              <a:rPr lang="en-US" dirty="0" smtClean="0"/>
              <a:t>) </a:t>
            </a:r>
            <a:r>
              <a:rPr lang="en-US" dirty="0" err="1" smtClean="0"/>
              <a:t>brisati</a:t>
            </a:r>
            <a:r>
              <a:rPr lang="en-US" dirty="0" smtClean="0"/>
              <a:t> - </a:t>
            </a:r>
            <a:r>
              <a:rPr lang="en-US" dirty="0" err="1" smtClean="0"/>
              <a:t>naloga</a:t>
            </a:r>
            <a:r>
              <a:rPr lang="en-US" dirty="0" smtClean="0"/>
              <a:t> </a:t>
            </a:r>
            <a:r>
              <a:rPr lang="en-US" dirty="0" err="1" smtClean="0"/>
              <a:t>administratorja</a:t>
            </a:r>
            <a:r>
              <a:rPr lang="en-US" dirty="0" smtClean="0"/>
              <a:t> </a:t>
            </a:r>
            <a:r>
              <a:rPr lang="en-US" dirty="0" err="1" smtClean="0"/>
              <a:t>strežnika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Usenet News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343400"/>
          </a:xfrm>
        </p:spPr>
        <p:txBody>
          <a:bodyPr/>
          <a:lstStyle/>
          <a:p>
            <a:r>
              <a:rPr lang="en-US" smtClean="0"/>
              <a:t>Vsebina diskusijskih skupin je hierarhično organizirana.</a:t>
            </a:r>
          </a:p>
          <a:p>
            <a:r>
              <a:rPr lang="en-US" smtClean="0"/>
              <a:t>Osnovna hierarhija določa splošno področje, npr. talk.</a:t>
            </a:r>
          </a:p>
          <a:p>
            <a:r>
              <a:rPr lang="en-US" smtClean="0"/>
              <a:t>Nižje hierarhije določajo vsebino diskusijske skupine, npr. talk.pets.dogs.spaniards.food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Usenet News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Osnovne hierarhije:</a:t>
            </a:r>
          </a:p>
          <a:p>
            <a:pPr lvl="1"/>
            <a:r>
              <a:rPr lang="en-US" smtClean="0"/>
              <a:t>comp (računalništvo), </a:t>
            </a:r>
          </a:p>
          <a:p>
            <a:pPr lvl="1"/>
            <a:r>
              <a:rPr lang="en-US" smtClean="0"/>
              <a:t>misc (razne teme, med njimi iskanje služb, pravno svetovanje, investicijsko svetovanje...), </a:t>
            </a:r>
          </a:p>
          <a:p>
            <a:pPr lvl="1"/>
            <a:r>
              <a:rPr lang="en-US" smtClean="0"/>
              <a:t>sci (raziskovalne teme), </a:t>
            </a:r>
          </a:p>
          <a:p>
            <a:pPr lvl="1"/>
            <a:r>
              <a:rPr lang="en-US" smtClean="0"/>
              <a:t>soc (teme vezane na različna okolja in kulture), </a:t>
            </a:r>
          </a:p>
          <a:p>
            <a:pPr lvl="1"/>
            <a:r>
              <a:rPr lang="en-US" smtClean="0"/>
              <a:t>talk (klepet o čemerkoli), </a:t>
            </a:r>
          </a:p>
          <a:p>
            <a:pPr lvl="1"/>
            <a:r>
              <a:rPr lang="en-US" smtClean="0"/>
              <a:t>news (zadnje novice, teme vezane na delovanje Usenet News), </a:t>
            </a:r>
          </a:p>
          <a:p>
            <a:pPr lvl="1"/>
            <a:r>
              <a:rPr lang="en-US" smtClean="0"/>
              <a:t>rec (konjički in rekreacijske aktivnosti, </a:t>
            </a:r>
          </a:p>
          <a:p>
            <a:pPr lvl="1"/>
            <a:r>
              <a:rPr lang="en-US" smtClean="0"/>
              <a:t>alt (alternativne teme), </a:t>
            </a:r>
          </a:p>
          <a:p>
            <a:pPr lvl="1"/>
            <a:r>
              <a:rPr lang="en-US" smtClean="0"/>
              <a:t>biz (poslovne teme).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Usenet News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r>
              <a:rPr lang="en-US" smtClean="0"/>
              <a:t>Gradniki sistema:</a:t>
            </a:r>
          </a:p>
          <a:p>
            <a:pPr lvl="1"/>
            <a:r>
              <a:rPr lang="en-US" smtClean="0"/>
              <a:t>diskusijska skupina (newsgroup),</a:t>
            </a:r>
          </a:p>
          <a:p>
            <a:pPr lvl="1"/>
            <a:r>
              <a:rPr lang="en-US" smtClean="0"/>
              <a:t>notica (item),</a:t>
            </a:r>
          </a:p>
          <a:p>
            <a:pPr lvl="1"/>
            <a:r>
              <a:rPr lang="en-US" smtClean="0"/>
              <a:t>nit (thread).</a:t>
            </a:r>
          </a:p>
          <a:p>
            <a:r>
              <a:rPr lang="en-US" smtClean="0"/>
              <a:t>Nit: nekdo sproži novo temo v debati. Replike na to notico in replike na replike tvorijo nit.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Usenet News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Nekatere</a:t>
            </a:r>
            <a:r>
              <a:rPr lang="en-US" dirty="0" smtClean="0"/>
              <a:t> </a:t>
            </a:r>
            <a:r>
              <a:rPr lang="en-US" dirty="0" err="1" smtClean="0"/>
              <a:t>diskusijske</a:t>
            </a:r>
            <a:r>
              <a:rPr lang="en-US" dirty="0" smtClean="0"/>
              <a:t> </a:t>
            </a:r>
            <a:r>
              <a:rPr lang="en-US" dirty="0" err="1" smtClean="0"/>
              <a:t>skupine</a:t>
            </a:r>
            <a:r>
              <a:rPr lang="en-US" dirty="0" smtClean="0"/>
              <a:t> so</a:t>
            </a:r>
            <a:r>
              <a:rPr lang="sl-SI" dirty="0" smtClean="0"/>
              <a:t> bile</a:t>
            </a:r>
            <a:r>
              <a:rPr lang="en-US" dirty="0" smtClean="0"/>
              <a:t> </a:t>
            </a:r>
            <a:r>
              <a:rPr lang="en-US" dirty="0" err="1" smtClean="0"/>
              <a:t>popolnoma</a:t>
            </a:r>
            <a:r>
              <a:rPr lang="en-US" dirty="0" smtClean="0"/>
              <a:t> </a:t>
            </a:r>
            <a:r>
              <a:rPr lang="en-US" dirty="0" err="1" smtClean="0"/>
              <a:t>brez</a:t>
            </a:r>
            <a:r>
              <a:rPr lang="en-US" dirty="0" smtClean="0"/>
              <a:t> </a:t>
            </a:r>
            <a:r>
              <a:rPr lang="en-US" dirty="0" err="1" smtClean="0"/>
              <a:t>nadzora</a:t>
            </a:r>
            <a:r>
              <a:rPr lang="en-US" dirty="0" smtClean="0"/>
              <a:t>,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sl-SI" dirty="0" smtClean="0"/>
              <a:t>so imele </a:t>
            </a:r>
            <a:r>
              <a:rPr lang="en-US" dirty="0" err="1" smtClean="0"/>
              <a:t>moderatorje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Moderatorji</a:t>
            </a:r>
            <a:r>
              <a:rPr lang="en-US" dirty="0" smtClean="0"/>
              <a:t> </a:t>
            </a:r>
            <a:r>
              <a:rPr lang="en-US" dirty="0" err="1" smtClean="0"/>
              <a:t>nekaterih</a:t>
            </a:r>
            <a:r>
              <a:rPr lang="en-US" dirty="0" smtClean="0"/>
              <a:t> </a:t>
            </a:r>
            <a:r>
              <a:rPr lang="en-US" dirty="0" err="1" smtClean="0"/>
              <a:t>diskusijskih</a:t>
            </a:r>
            <a:r>
              <a:rPr lang="en-US" dirty="0" smtClean="0"/>
              <a:t> </a:t>
            </a:r>
            <a:r>
              <a:rPr lang="en-US" dirty="0" err="1" smtClean="0"/>
              <a:t>skupin</a:t>
            </a:r>
            <a:r>
              <a:rPr lang="en-US" dirty="0" smtClean="0"/>
              <a:t> </a:t>
            </a:r>
            <a:r>
              <a:rPr lang="sl-SI" dirty="0" smtClean="0"/>
              <a:t>so </a:t>
            </a:r>
            <a:r>
              <a:rPr lang="en-US" dirty="0" err="1" smtClean="0"/>
              <a:t>pripravlja</a:t>
            </a:r>
            <a:r>
              <a:rPr lang="sl-SI" dirty="0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povzetke</a:t>
            </a:r>
            <a:r>
              <a:rPr lang="en-US" dirty="0" smtClean="0"/>
              <a:t> </a:t>
            </a:r>
            <a:r>
              <a:rPr lang="en-US" dirty="0" err="1" smtClean="0"/>
              <a:t>posameznih</a:t>
            </a:r>
            <a:r>
              <a:rPr lang="en-US" dirty="0" smtClean="0"/>
              <a:t> </a:t>
            </a:r>
            <a:r>
              <a:rPr lang="en-US" dirty="0" err="1" smtClean="0"/>
              <a:t>niti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Večina</a:t>
            </a:r>
            <a:r>
              <a:rPr lang="en-US" dirty="0" smtClean="0"/>
              <a:t> </a:t>
            </a:r>
            <a:r>
              <a:rPr lang="en-US" dirty="0" err="1" smtClean="0"/>
              <a:t>diskusijskih</a:t>
            </a:r>
            <a:r>
              <a:rPr lang="en-US" dirty="0" smtClean="0"/>
              <a:t> </a:t>
            </a:r>
            <a:r>
              <a:rPr lang="en-US" dirty="0" err="1" smtClean="0"/>
              <a:t>skupin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FAQ (Frequently Asked Questions) - </a:t>
            </a:r>
            <a:r>
              <a:rPr lang="en-US" dirty="0" err="1" smtClean="0"/>
              <a:t>sezname</a:t>
            </a:r>
            <a:r>
              <a:rPr lang="en-US" dirty="0" smtClean="0"/>
              <a:t> </a:t>
            </a:r>
            <a:r>
              <a:rPr lang="en-US" dirty="0" err="1" smtClean="0"/>
              <a:t>pogosto</a:t>
            </a:r>
            <a:r>
              <a:rPr lang="en-US" dirty="0" smtClean="0"/>
              <a:t> </a:t>
            </a:r>
            <a:r>
              <a:rPr lang="en-US" dirty="0" err="1" smtClean="0"/>
              <a:t>zastavljenih</a:t>
            </a:r>
            <a:r>
              <a:rPr lang="en-US" dirty="0" smtClean="0"/>
              <a:t> </a:t>
            </a:r>
            <a:r>
              <a:rPr lang="en-US" dirty="0" err="1" smtClean="0"/>
              <a:t>vprašanj</a:t>
            </a:r>
            <a:r>
              <a:rPr lang="en-US" dirty="0" smtClean="0"/>
              <a:t> in </a:t>
            </a:r>
            <a:r>
              <a:rPr lang="en-US" dirty="0" err="1" smtClean="0"/>
              <a:t>odgovore</a:t>
            </a:r>
            <a:r>
              <a:rPr lang="en-US" dirty="0" smtClean="0"/>
              <a:t> </a:t>
            </a:r>
            <a:r>
              <a:rPr lang="en-US" dirty="0" err="1" smtClean="0"/>
              <a:t>nanje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Eden </a:t>
            </a:r>
            <a:r>
              <a:rPr lang="en-US" dirty="0" err="1" smtClean="0"/>
              <a:t>zgodovinskih</a:t>
            </a:r>
            <a:r>
              <a:rPr lang="en-US" dirty="0" smtClean="0"/>
              <a:t> FAQ:</a:t>
            </a:r>
          </a:p>
          <a:p>
            <a:pPr algn="ctr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http://www.arnes.si/usenet/what-is-usenet-1.html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Razlike med LISTSERV in Usenet News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763000" cy="4191000"/>
          </a:xfrm>
        </p:spPr>
        <p:txBody>
          <a:bodyPr/>
          <a:lstStyle/>
          <a:p>
            <a:r>
              <a:rPr lang="en-US" smtClean="0"/>
              <a:t>Sporočila v LISTSERV se zbirajo v osebnih poštnih nabiralnikih, pri Usenet News pa na strežniku,</a:t>
            </a:r>
          </a:p>
          <a:p>
            <a:r>
              <a:rPr lang="en-US" smtClean="0"/>
              <a:t>Kontrolo nad brisanjem sporočil pri LISTSERV ima lastnik osebnega poštnega nabiralnika, pri Usenet News pa administrator strežnika.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E-po</a:t>
            </a:r>
            <a:r>
              <a:rPr lang="sl-SI" smtClean="0"/>
              <a:t>šta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Prve oblike e-pošte so bile enostavne besedilne datoteke, ki so jih uporabniki velikih računalnikov puščali na direktorijih </a:t>
            </a:r>
            <a:r>
              <a:rPr lang="sl-SI" smtClean="0"/>
              <a:t>uporabnikov istega računalnika</a:t>
            </a:r>
            <a:r>
              <a:rPr lang="en-US" smtClean="0"/>
              <a:t>.</a:t>
            </a:r>
          </a:p>
          <a:p>
            <a:r>
              <a:rPr lang="en-US" smtClean="0"/>
              <a:t>Prvi program, ki je to omogočal urejeno, je bil Mailbox (MIT, 1965).</a:t>
            </a:r>
          </a:p>
          <a:p>
            <a:r>
              <a:rPr lang="en-US" smtClean="0"/>
              <a:t>Nameščanje datotek na oddaljenih računalnikih je bilo težavno (uporaba Telnet) in drago (stroški za telefonsko linijo).</a:t>
            </a:r>
          </a:p>
          <a:p>
            <a:r>
              <a:rPr lang="en-US" smtClean="0"/>
              <a:t>Prvi pravi program za e-pošto je nastal za Arpanet (Ray Tomlinson, 197</a:t>
            </a:r>
            <a:r>
              <a:rPr lang="sl-SI" smtClean="0"/>
              <a:t>1</a:t>
            </a:r>
            <a:r>
              <a:rPr lang="en-US" smtClean="0"/>
              <a:t>). Vpeljal je sintakso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ime_naslovnika@ime_računalnika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E-po</a:t>
            </a:r>
            <a:r>
              <a:rPr lang="sl-SI" smtClean="0"/>
              <a:t>šta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Do konca 70-ih je e-pošta dosegla 75% prometa po Arpanet.</a:t>
            </a:r>
          </a:p>
          <a:p>
            <a:r>
              <a:rPr lang="en-US" smtClean="0"/>
              <a:t>Naslednja razvojna stopnja programske opreme je omogočala oblikovanje sporočil "of</a:t>
            </a:r>
            <a:r>
              <a:rPr lang="sl-SI" smtClean="0"/>
              <a:t>f</a:t>
            </a:r>
            <a:r>
              <a:rPr lang="en-US" smtClean="0"/>
              <a:t>line" in pošiljanje, ko so bila gotova.</a:t>
            </a:r>
          </a:p>
          <a:p>
            <a:r>
              <a:rPr lang="en-US" smtClean="0"/>
              <a:t>Prvi standard storitve e-pošta je bil protokol SMTP, ki je v rabi še danes.</a:t>
            </a:r>
          </a:p>
          <a:p>
            <a:r>
              <a:rPr lang="en-US" smtClean="0"/>
              <a:t>Protokol SMTP je enostaven in ne omogoča preverjanja identitete pošiljatelja, zato ga s pridom uporabljajo virusi, črvi in </a:t>
            </a:r>
            <a:r>
              <a:rPr lang="sl-SI" smtClean="0"/>
              <a:t>pošiljatelji neželene pošte (</a:t>
            </a:r>
            <a:r>
              <a:rPr lang="en-US" smtClean="0"/>
              <a:t>"spammers“</a:t>
            </a:r>
            <a:r>
              <a:rPr lang="sl-SI" smtClean="0"/>
              <a:t>)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E-po</a:t>
            </a:r>
            <a:r>
              <a:rPr lang="sl-SI" smtClean="0"/>
              <a:t>šta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E-pošta je še vedno internetna storitev z največ uporabniki</a:t>
            </a:r>
            <a:r>
              <a:rPr lang="sl-SI" smtClean="0"/>
              <a:t>:</a:t>
            </a:r>
          </a:p>
          <a:p>
            <a:pPr lvl="1"/>
            <a:r>
              <a:rPr lang="sl-SI" smtClean="0"/>
              <a:t>število u</a:t>
            </a:r>
            <a:r>
              <a:rPr lang="en-US" smtClean="0"/>
              <a:t>porabnik</a:t>
            </a:r>
            <a:r>
              <a:rPr lang="sl-SI" smtClean="0"/>
              <a:t>ov:</a:t>
            </a:r>
            <a:r>
              <a:rPr lang="en-US" smtClean="0"/>
              <a:t> </a:t>
            </a:r>
            <a:r>
              <a:rPr lang="sl-SI" smtClean="0"/>
              <a:t>1,3 </a:t>
            </a:r>
            <a:r>
              <a:rPr lang="en-US" smtClean="0"/>
              <a:t>mili</a:t>
            </a:r>
            <a:r>
              <a:rPr lang="sl-SI" smtClean="0"/>
              <a:t>jarde</a:t>
            </a:r>
            <a:r>
              <a:rPr lang="en-US" smtClean="0"/>
              <a:t> </a:t>
            </a:r>
            <a:r>
              <a:rPr lang="sl-SI" smtClean="0"/>
              <a:t>– vsak peti zemljan (o</a:t>
            </a:r>
            <a:r>
              <a:rPr lang="en-US" smtClean="0"/>
              <a:t>cena za l. 200</a:t>
            </a:r>
            <a:r>
              <a:rPr lang="sl-SI" smtClean="0"/>
              <a:t>8),</a:t>
            </a:r>
          </a:p>
          <a:p>
            <a:pPr lvl="1"/>
            <a:r>
              <a:rPr lang="sl-SI" smtClean="0"/>
              <a:t>število e-poštnih nabiralnikov: 1,4 </a:t>
            </a:r>
            <a:r>
              <a:rPr lang="en-US" smtClean="0"/>
              <a:t>mili</a:t>
            </a:r>
            <a:r>
              <a:rPr lang="sl-SI" smtClean="0"/>
              <a:t>jarde</a:t>
            </a:r>
            <a:r>
              <a:rPr lang="en-US" smtClean="0"/>
              <a:t> </a:t>
            </a:r>
            <a:r>
              <a:rPr lang="sl-SI" smtClean="0"/>
              <a:t>(o</a:t>
            </a:r>
            <a:r>
              <a:rPr lang="en-US" smtClean="0"/>
              <a:t>cena za l. 200</a:t>
            </a:r>
            <a:r>
              <a:rPr lang="sl-SI" smtClean="0"/>
              <a:t>6),</a:t>
            </a:r>
          </a:p>
          <a:p>
            <a:pPr lvl="1"/>
            <a:r>
              <a:rPr lang="sl-SI" smtClean="0"/>
              <a:t>število poslovnih e-poštnih nabiralnikov: 516 </a:t>
            </a:r>
            <a:r>
              <a:rPr lang="en-US" smtClean="0"/>
              <a:t>mili</a:t>
            </a:r>
            <a:r>
              <a:rPr lang="sl-SI" smtClean="0"/>
              <a:t>jonov</a:t>
            </a:r>
            <a:r>
              <a:rPr lang="en-US" smtClean="0"/>
              <a:t> </a:t>
            </a:r>
            <a:r>
              <a:rPr lang="sl-SI" smtClean="0"/>
              <a:t>(o</a:t>
            </a:r>
            <a:r>
              <a:rPr lang="en-US" smtClean="0"/>
              <a:t>cena za l. 200</a:t>
            </a:r>
            <a:r>
              <a:rPr lang="sl-SI" smtClean="0"/>
              <a:t>7).</a:t>
            </a:r>
          </a:p>
          <a:p>
            <a:r>
              <a:rPr lang="sl-SI" smtClean="0"/>
              <a:t>Število sporočil:</a:t>
            </a:r>
          </a:p>
          <a:p>
            <a:pPr lvl="1"/>
            <a:r>
              <a:rPr lang="sl-SI" smtClean="0"/>
              <a:t>210 milijard / dan; &gt;2 milijona / sek (o</a:t>
            </a:r>
            <a:r>
              <a:rPr lang="en-US" smtClean="0"/>
              <a:t>cena za l. 200</a:t>
            </a:r>
            <a:r>
              <a:rPr lang="sl-SI" smtClean="0"/>
              <a:t>8),</a:t>
            </a:r>
          </a:p>
          <a:p>
            <a:pPr lvl="1"/>
            <a:r>
              <a:rPr lang="sl-SI" smtClean="0"/>
              <a:t>72% od tega je spam.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533400"/>
          </a:xfrm>
        </p:spPr>
        <p:txBody>
          <a:bodyPr/>
          <a:lstStyle/>
          <a:p>
            <a:r>
              <a:rPr lang="en-US" smtClean="0"/>
              <a:t>E-po</a:t>
            </a:r>
            <a:r>
              <a:rPr lang="sl-SI" smtClean="0"/>
              <a:t>šta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638800"/>
          </a:xfrm>
        </p:spPr>
        <p:txBody>
          <a:bodyPr>
            <a:normAutofit fontScale="92500" lnSpcReduction="20000"/>
          </a:bodyPr>
          <a:lstStyle/>
          <a:p>
            <a:r>
              <a:rPr lang="sl-SI" smtClean="0"/>
              <a:t>Povprečna dolžina sporočila:</a:t>
            </a:r>
          </a:p>
          <a:p>
            <a:pPr lvl="1"/>
            <a:r>
              <a:rPr lang="sl-SI" smtClean="0"/>
              <a:t>75 KB (~ 7000 besed navadnega besedila).</a:t>
            </a:r>
          </a:p>
          <a:p>
            <a:r>
              <a:rPr lang="sl-SI" smtClean="0"/>
              <a:t>Ray Tomlinson (1941 - ):</a:t>
            </a:r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r>
              <a:rPr lang="sl-SI" smtClean="0"/>
              <a:t>Prvo sporočilo:</a:t>
            </a:r>
          </a:p>
          <a:p>
            <a:pPr lvl="1"/>
            <a:r>
              <a:rPr lang="sl-SI" smtClean="0"/>
              <a:t>“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QWERTYUIOP</a:t>
            </a:r>
            <a:r>
              <a:rPr lang="sl-SI" smtClean="0"/>
              <a:t>” (Ray Tomlinson, 1971).</a:t>
            </a:r>
          </a:p>
          <a:p>
            <a:pPr lvl="1"/>
            <a:r>
              <a:rPr lang="sl-SI" smtClean="0"/>
              <a:t>Prvo resno sporočilo – sporočilo o obstoju e-pošte (Ray Tomlinson, 1971).</a:t>
            </a:r>
          </a:p>
          <a:p>
            <a:pPr lvl="1"/>
            <a:r>
              <a:rPr lang="sl-SI" smtClean="0"/>
              <a:t>Imeni računalnikov s prvim sporočilom: BBN-TENEXA in BBN-TENEXB v podjetju Bolt Beranek and Newman.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1924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Prva e-pošta</a:t>
            </a: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6DF2D9-A8CE-441D-B471-8A915E61A0D2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6096000" cy="457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6850672" y="838200"/>
            <a:ext cx="135646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l-SI" smtClean="0"/>
              <a:t>BBN-TEXEXB</a:t>
            </a:r>
            <a:endParaRPr lang="sl-SI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010400" y="-685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743200" y="1219200"/>
            <a:ext cx="411480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3992" y="2286000"/>
            <a:ext cx="136447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l-SI" smtClean="0"/>
              <a:t>BBN-TEXEXA</a:t>
            </a:r>
            <a:endParaRPr lang="sl-SI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4648200" y="2667000"/>
            <a:ext cx="2217128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68684" y="5181600"/>
            <a:ext cx="22229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l-SI" smtClean="0"/>
              <a:t>teleprinterski termnal</a:t>
            </a:r>
            <a:endParaRPr lang="sl-SI"/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rot="10800000">
            <a:off x="2057400" y="4419600"/>
            <a:ext cx="4711284" cy="946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E-po</a:t>
            </a:r>
            <a:r>
              <a:rPr lang="sl-SI" smtClean="0"/>
              <a:t>šta - kodiranje binarnih datotek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Načeloma prenaša ASCII datoteke.</a:t>
            </a:r>
          </a:p>
          <a:p>
            <a:r>
              <a:rPr lang="en-US" smtClean="0"/>
              <a:t>Možen tudi prenos binarnih datotek (slike, zvoki, video, izvedljivi programi), vendar prekodiranih v ASCII.</a:t>
            </a:r>
          </a:p>
          <a:p>
            <a:r>
              <a:rPr lang="en-US" smtClean="0"/>
              <a:t>Starejši odjemalski programi: uporabnik je moral pred pošiljanjem, oz. pred pregledovanjem</a:t>
            </a:r>
            <a:r>
              <a:rPr lang="sl-SI" smtClean="0"/>
              <a:t>,</a:t>
            </a:r>
            <a:r>
              <a:rPr lang="en-US" smtClean="0"/>
              <a:t> sam prekodirati binarne datote</a:t>
            </a:r>
            <a:r>
              <a:rPr lang="sl-SI" smtClean="0"/>
              <a:t>ke</a:t>
            </a:r>
            <a:r>
              <a:rPr lang="en-US" smtClean="0"/>
              <a:t> v ASCII (UUENCODE) in obratno (UUDECODE).</a:t>
            </a:r>
          </a:p>
          <a:p>
            <a:r>
              <a:rPr lang="en-US" smtClean="0"/>
              <a:t>Novejši programi: kodiranje in dekodiranje opravijo sami. Binarna datoteka je “</a:t>
            </a:r>
            <a:r>
              <a:rPr lang="sl-SI" smtClean="0"/>
              <a:t>priponka</a:t>
            </a:r>
            <a:r>
              <a:rPr lang="en-US" smtClean="0"/>
              <a:t>” (attachement)  e-sporočilu.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E-po</a:t>
            </a:r>
            <a:r>
              <a:rPr lang="sl-SI" smtClean="0"/>
              <a:t>šta - kodiranje binarnih datotek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Standard MIME (Multipurpose Internet Mail Extensions):</a:t>
            </a:r>
          </a:p>
          <a:p>
            <a:pPr lvl="1"/>
            <a:r>
              <a:rPr lang="en-US" smtClean="0"/>
              <a:t>Programi za e-pošto, skladni z MIME, samodejno opravljajo prekodiranje v ASCII in nazaj.</a:t>
            </a:r>
          </a:p>
          <a:p>
            <a:pPr lvl="1"/>
            <a:r>
              <a:rPr lang="en-US" smtClean="0"/>
              <a:t>Glava e-sporočila, skladnega z MIME, vsebuje tudi opis tipa datoteke in načina kodiranja, da lahko odjemalec pošto pravilno interpretira.</a:t>
            </a:r>
          </a:p>
          <a:p>
            <a:pPr lvl="1"/>
            <a:r>
              <a:rPr lang="en-US" smtClean="0"/>
              <a:t>Npr.:</a:t>
            </a:r>
          </a:p>
          <a:p>
            <a:pPr lvl="2">
              <a:buNone/>
            </a:pPr>
            <a:r>
              <a:rPr lang="en-US" smtClean="0"/>
              <a:t>  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Content-type: Image/jpeg</a:t>
            </a:r>
            <a:br>
              <a:rPr lang="en-US" b="1" smtClean="0">
                <a:latin typeface="Courier New" pitchFamily="49" charset="0"/>
                <a:cs typeface="Courier New" pitchFamily="49" charset="0"/>
              </a:rPr>
            </a:br>
            <a:r>
              <a:rPr lang="en-US" b="1" smtClean="0">
                <a:latin typeface="Courier New" pitchFamily="49" charset="0"/>
                <a:cs typeface="Courier New" pitchFamily="49" charset="0"/>
              </a:rPr>
              <a:t>Content-Transfer-Encoding: base64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Predspletne storitve 1.</a:t>
            </a: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2074</Words>
  <Application>Microsoft Office PowerPoint</Application>
  <PresentationFormat>On-screen Show (4:3)</PresentationFormat>
  <Paragraphs>223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Predspletne omrežne storitve 1</vt:lpstr>
      <vt:lpstr>E-pošta</vt:lpstr>
      <vt:lpstr>E-pošta</vt:lpstr>
      <vt:lpstr>E-pošta</vt:lpstr>
      <vt:lpstr>E-pošta</vt:lpstr>
      <vt:lpstr>E-pošta</vt:lpstr>
      <vt:lpstr>Prva e-pošta</vt:lpstr>
      <vt:lpstr>E-pošta - kodiranje binarnih datotek</vt:lpstr>
      <vt:lpstr>E-pošta - kodiranje binarnih datotek</vt:lpstr>
      <vt:lpstr>E-pošta - kodiranje binarnih datotek</vt:lpstr>
      <vt:lpstr>primer sporočila e-pošte</vt:lpstr>
      <vt:lpstr>E-pošta</vt:lpstr>
      <vt:lpstr>Telnet</vt:lpstr>
      <vt:lpstr>Telnet</vt:lpstr>
      <vt:lpstr>Skupinska komunikacija: Poštni seznami</vt:lpstr>
      <vt:lpstr>LISTSERV</vt:lpstr>
      <vt:lpstr>LISTSERV</vt:lpstr>
      <vt:lpstr>LISTSERV</vt:lpstr>
      <vt:lpstr>LISTSERV</vt:lpstr>
      <vt:lpstr>Skupinska komunikacija: Usenet News</vt:lpstr>
      <vt:lpstr>Usenet News</vt:lpstr>
      <vt:lpstr>Usenet News</vt:lpstr>
      <vt:lpstr>Usenet News</vt:lpstr>
      <vt:lpstr>Usenet News</vt:lpstr>
      <vt:lpstr>Usenet News</vt:lpstr>
      <vt:lpstr>Usenet News</vt:lpstr>
      <vt:lpstr>Razlike med LISTSERV in Usenet News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135</cp:revision>
  <cp:lastPrinted>1601-01-01T00:00:00Z</cp:lastPrinted>
  <dcterms:created xsi:type="dcterms:W3CDTF">1601-01-01T00:00:00Z</dcterms:created>
  <dcterms:modified xsi:type="dcterms:W3CDTF">2013-03-27T19:54:59Z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