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66"/>
    <a:srgbClr val="993300"/>
    <a:srgbClr val="FFCC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2155" autoAdjust="0"/>
    <p:restoredTop sz="94660"/>
  </p:normalViewPr>
  <p:slideViewPr>
    <p:cSldViewPr>
      <p:cViewPr>
        <p:scale>
          <a:sx n="80" d="100"/>
          <a:sy n="80" d="100"/>
        </p:scale>
        <p:origin x="-732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Click to edit Master text styles</a:t>
            </a:r>
          </a:p>
          <a:p>
            <a:pPr lvl="1"/>
            <a:r>
              <a:rPr lang="sl-SI" noProof="0" smtClean="0"/>
              <a:t>Second level</a:t>
            </a:r>
          </a:p>
          <a:p>
            <a:pPr lvl="2"/>
            <a:r>
              <a:rPr lang="sl-SI" noProof="0" smtClean="0"/>
              <a:t>Third level</a:t>
            </a:r>
          </a:p>
          <a:p>
            <a:pPr lvl="3"/>
            <a:r>
              <a:rPr lang="sl-SI" noProof="0" smtClean="0"/>
              <a:t>Fourth level</a:t>
            </a:r>
          </a:p>
          <a:p>
            <a:pPr lvl="4"/>
            <a:r>
              <a:rPr lang="sl-SI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590B523-E5C2-4AAC-A7C2-1D160692EEB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dr. Jure Dimec. Informacijski viri na Internetu (2010 / 11). Predspletne internetne storitve 2.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DF42F-E193-4A3D-A49E-86BD3E975BF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dr. Jure Dimec. Informacijski viri na Internetu (2010 / 11). Predspletne internetne storitve 2.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17A10-77E7-4C01-9560-7F9E3555CEB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4638"/>
            <a:ext cx="20955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341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dr. Jure Dimec. Informacijski viri na Internetu (2010 / 11). Predspletne internetne storitve 2.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E814E-C090-4524-9A7F-C5BCCF799B7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solidFill>
                  <a:srgbClr val="000066"/>
                </a:solidFill>
              </a:defRPr>
            </a:lvl1pPr>
            <a:lvl2pPr>
              <a:defRPr sz="2800">
                <a:solidFill>
                  <a:srgbClr val="000066"/>
                </a:solidFill>
              </a:defRPr>
            </a:lvl2pPr>
            <a:lvl3pPr>
              <a:defRPr sz="2400">
                <a:solidFill>
                  <a:srgbClr val="000066"/>
                </a:solidFill>
              </a:defRPr>
            </a:lvl3pPr>
            <a:lvl4pPr>
              <a:defRPr>
                <a:solidFill>
                  <a:srgbClr val="000066"/>
                </a:solidFill>
              </a:defRPr>
            </a:lvl4pPr>
            <a:lvl5pPr>
              <a:defRPr>
                <a:solidFill>
                  <a:srgbClr val="00006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dr. Jure Dimec. Informacijski viri na Internetu (2010 / 11). Predspletne internetne storitve 2.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139ED-BF5E-4840-B94C-2F040405902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dr. Jure Dimec. Informacijski viri na Internetu (2010 / 11). Predspletne internetne storitve 2.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96EF3-2E9B-4C2C-9FD0-1B4FF6167A9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1148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066800"/>
            <a:ext cx="41148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dr. Jure Dimec. Informacijski viri na Internetu (2010 / 11). Predspletne internetne storitve 2.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52CA4-1682-42ED-9152-523B3D7912E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dr. Jure Dimec. Informacijski viri na Internetu (2010 / 11). Predspletne internetne storitve 2.</a:t>
            </a:r>
            <a:endParaRPr lang="sl-SI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5F344-19AB-4095-80AB-C6ED14026F0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dr. Jure Dimec. Informacijski viri na Internetu (2010 / 11). Predspletne internetne storitve 2.</a:t>
            </a: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5F022-623D-423C-AD16-695D86252FF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dr. Jure Dimec. Informacijski viri na Internetu (2010 / 11). Predspletne internetne storitve 2.</a:t>
            </a:r>
            <a:endParaRPr lang="sl-S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CC333-12E1-47C7-BE13-F2EA7EBADA0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dr. Jure Dimec. Informacijski viri na Internetu (2010 / 11). Predspletne internetne storitve 2.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CEF9C-5551-4DEB-8BC3-81672774B71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dr. Jure Dimec. Informacijski viri na Internetu (2010 / 11). Predspletne internetne storitve 2.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E6434-BC9F-4AA0-9532-E37B0938937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1000" t="2000" r="1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76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90600"/>
            <a:ext cx="8763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477000"/>
            <a:ext cx="7620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0000FF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sl-SI" smtClean="0"/>
              <a:t>dr. Jure Dimec. Informacijski viri na Internetu (2010 / 11). Predspletne internetne storitve 2.</a:t>
            </a:r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77000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FF"/>
                </a:solidFill>
                <a:cs typeface="+mn-cs"/>
              </a:defRPr>
            </a:lvl1pPr>
          </a:lstStyle>
          <a:p>
            <a:pPr>
              <a:defRPr/>
            </a:pPr>
            <a:fld id="{7E0ED8FF-F5AB-42FB-9518-8CA305C2EA7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7" name="Rectangle 6"/>
          <p:cNvSpPr/>
          <p:nvPr userDrawn="1"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800">
          <a:solidFill>
            <a:srgbClr val="000099"/>
          </a:solidFill>
          <a:latin typeface="+mn-lt"/>
          <a:ea typeface="+mn-ea"/>
          <a:cs typeface="+mn-cs"/>
        </a:defRPr>
      </a:lvl1pPr>
      <a:lvl2pPr marL="1076325" indent="-449263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400">
          <a:solidFill>
            <a:srgbClr val="000099"/>
          </a:solidFill>
          <a:latin typeface="+mn-lt"/>
        </a:defRPr>
      </a:lvl2pPr>
      <a:lvl3pPr marL="1703388" indent="-4476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3pPr>
      <a:lvl4pPr marL="2241550" indent="-3587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4pPr>
      <a:lvl5pPr marL="2649538" indent="-228600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5pPr>
      <a:lvl6pPr marL="31067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6pPr>
      <a:lvl7pPr marL="35639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7pPr>
      <a:lvl8pPr marL="40211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8pPr>
      <a:lvl9pPr marL="44783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l-SI" smtClean="0"/>
              <a:t>Predspletne internetne </a:t>
            </a:r>
            <a:r>
              <a:rPr lang="en-US" smtClean="0"/>
              <a:t>storitve 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FTP,</a:t>
            </a:r>
          </a:p>
          <a:p>
            <a:r>
              <a:rPr lang="en-US" smtClean="0"/>
              <a:t>Archie,</a:t>
            </a:r>
          </a:p>
          <a:p>
            <a:r>
              <a:rPr lang="en-US" smtClean="0"/>
              <a:t>Gopher.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Archie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4876800"/>
          </a:xfrm>
        </p:spPr>
        <p:txBody>
          <a:bodyPr/>
          <a:lstStyle/>
          <a:p>
            <a:r>
              <a:rPr lang="en-US" smtClean="0"/>
              <a:t>Vsak administrator strežnika za Anon</a:t>
            </a:r>
            <a:r>
              <a:rPr lang="sl-SI" smtClean="0"/>
              <a:t>ymous</a:t>
            </a:r>
            <a:r>
              <a:rPr lang="en-US" smtClean="0"/>
              <a:t> FTP </a:t>
            </a:r>
            <a:r>
              <a:rPr lang="sl-SI" smtClean="0"/>
              <a:t>je </a:t>
            </a:r>
            <a:r>
              <a:rPr lang="en-US" smtClean="0"/>
              <a:t>na osnovnem direktoriju pripravi</a:t>
            </a:r>
            <a:r>
              <a:rPr lang="sl-SI" smtClean="0"/>
              <a:t>l</a:t>
            </a:r>
            <a:r>
              <a:rPr lang="en-US" smtClean="0"/>
              <a:t> datoteko z imeni vseh javno dostopnih datotek</a:t>
            </a:r>
            <a:r>
              <a:rPr lang="sl-SI" smtClean="0"/>
              <a:t> na strežniku</a:t>
            </a:r>
            <a:r>
              <a:rPr lang="en-US" smtClean="0"/>
              <a:t>.</a:t>
            </a:r>
          </a:p>
          <a:p>
            <a:r>
              <a:rPr lang="en-US" smtClean="0"/>
              <a:t>Archie </a:t>
            </a:r>
            <a:r>
              <a:rPr lang="sl-SI" smtClean="0"/>
              <a:t>je </a:t>
            </a:r>
            <a:r>
              <a:rPr lang="en-US" smtClean="0"/>
              <a:t>iz teh datotek gradi</a:t>
            </a:r>
            <a:r>
              <a:rPr lang="sl-SI" smtClean="0"/>
              <a:t>l</a:t>
            </a:r>
            <a:r>
              <a:rPr lang="en-US" smtClean="0"/>
              <a:t> zbirko.</a:t>
            </a:r>
            <a:endParaRPr lang="sl-SI" smtClean="0"/>
          </a:p>
          <a:p>
            <a:r>
              <a:rPr lang="sl-SI" smtClean="0"/>
              <a:t>Ob višku popularnosti sistema Archie:</a:t>
            </a:r>
            <a:endParaRPr lang="en-US" smtClean="0"/>
          </a:p>
          <a:p>
            <a:pPr lvl="1"/>
            <a:r>
              <a:rPr lang="en-US" smtClean="0"/>
              <a:t>Obstaja</a:t>
            </a:r>
            <a:r>
              <a:rPr lang="sl-SI" smtClean="0"/>
              <a:t>lo je</a:t>
            </a:r>
            <a:r>
              <a:rPr lang="en-US" smtClean="0"/>
              <a:t> nekaj sto strežnikov Archie, ki </a:t>
            </a:r>
            <a:r>
              <a:rPr lang="sl-SI" smtClean="0"/>
              <a:t>so </a:t>
            </a:r>
            <a:r>
              <a:rPr lang="en-US" smtClean="0"/>
              <a:t>spremlja</a:t>
            </a:r>
            <a:r>
              <a:rPr lang="sl-SI" smtClean="0"/>
              <a:t>li</a:t>
            </a:r>
            <a:r>
              <a:rPr lang="en-US" smtClean="0"/>
              <a:t> vsebino preko 1500 strežnikov FTP.</a:t>
            </a:r>
          </a:p>
          <a:p>
            <a:pPr lvl="1"/>
            <a:r>
              <a:rPr lang="en-US" smtClean="0"/>
              <a:t>Skupaj</a:t>
            </a:r>
            <a:r>
              <a:rPr lang="sl-SI" smtClean="0"/>
              <a:t> je</a:t>
            </a:r>
            <a:r>
              <a:rPr lang="en-US" smtClean="0"/>
              <a:t> sistem pozna</a:t>
            </a:r>
            <a:r>
              <a:rPr lang="sl-SI" smtClean="0"/>
              <a:t>l</a:t>
            </a:r>
            <a:r>
              <a:rPr lang="en-US" smtClean="0"/>
              <a:t> preko 6 milijonov datotek.</a:t>
            </a:r>
          </a:p>
          <a:p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50DCC2D-7967-46C4-99CA-799554FFD5FC}" type="slidenum">
              <a:rPr lang="sl-SI" smtClean="0"/>
              <a:pPr/>
              <a:t>10</a:t>
            </a:fld>
            <a:endParaRPr lang="sl-SI" smtClean="0"/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dr. Jure Dimec. Informacijski viri na Internetu (2010 / 11). Predspletne internetne storitve 2.</a:t>
            </a:r>
            <a:endParaRPr lang="sl-SI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Archie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763000" cy="4572000"/>
          </a:xfrm>
        </p:spPr>
        <p:txBody>
          <a:bodyPr/>
          <a:lstStyle/>
          <a:p>
            <a:r>
              <a:rPr lang="en-US" smtClean="0"/>
              <a:t>Vsak strežnik za Archie </a:t>
            </a:r>
            <a:r>
              <a:rPr lang="sl-SI" smtClean="0"/>
              <a:t>je </a:t>
            </a:r>
            <a:r>
              <a:rPr lang="en-US" smtClean="0"/>
              <a:t>pregled</a:t>
            </a:r>
            <a:r>
              <a:rPr lang="sl-SI" smtClean="0"/>
              <a:t>oval</a:t>
            </a:r>
            <a:r>
              <a:rPr lang="en-US" smtClean="0"/>
              <a:t> strežnike FTP v svoji okolici, podatke pa si </a:t>
            </a:r>
            <a:r>
              <a:rPr lang="sl-SI" smtClean="0"/>
              <a:t>je </a:t>
            </a:r>
            <a:r>
              <a:rPr lang="en-US" smtClean="0"/>
              <a:t>izmenj</a:t>
            </a:r>
            <a:r>
              <a:rPr lang="sl-SI" smtClean="0"/>
              <a:t>eval</a:t>
            </a:r>
            <a:r>
              <a:rPr lang="en-US" smtClean="0"/>
              <a:t> z ostalimi strežniki Archie.</a:t>
            </a:r>
          </a:p>
          <a:p>
            <a:r>
              <a:rPr lang="en-US" smtClean="0"/>
              <a:t>Zbiranje podatkov je </a:t>
            </a:r>
            <a:r>
              <a:rPr lang="sl-SI" smtClean="0"/>
              <a:t>bilo </a:t>
            </a:r>
            <a:r>
              <a:rPr lang="en-US" smtClean="0"/>
              <a:t>torej distribuirano, dokončna zbirka pa pomnožena.</a:t>
            </a:r>
          </a:p>
          <a:p>
            <a:r>
              <a:rPr lang="en-US" smtClean="0"/>
              <a:t>Zbirka imen in opisov datotek se </a:t>
            </a:r>
            <a:r>
              <a:rPr lang="sl-SI" smtClean="0"/>
              <a:t>je </a:t>
            </a:r>
            <a:r>
              <a:rPr lang="en-US" smtClean="0"/>
              <a:t>obnavlja</a:t>
            </a:r>
            <a:r>
              <a:rPr lang="sl-SI" smtClean="0"/>
              <a:t>la</a:t>
            </a:r>
            <a:r>
              <a:rPr lang="en-US" smtClean="0"/>
              <a:t> ponoči in se obnovi</a:t>
            </a:r>
            <a:r>
              <a:rPr lang="sl-SI" smtClean="0"/>
              <a:t>la</a:t>
            </a:r>
            <a:r>
              <a:rPr lang="en-US" smtClean="0"/>
              <a:t> približno enkrat mesečno.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A976429-2DDE-44DC-9879-109398AA95BA}" type="slidenum">
              <a:rPr lang="sl-SI" smtClean="0"/>
              <a:pPr/>
              <a:t>11</a:t>
            </a:fld>
            <a:endParaRPr lang="sl-SI" smtClean="0"/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dr. Jure Dimec. Informacijski viri na Internetu (2010 / 11). Predspletne internetne storitve 2.</a:t>
            </a:r>
            <a:endParaRPr lang="sl-SI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Archie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5105400"/>
          </a:xfrm>
        </p:spPr>
        <p:txBody>
          <a:bodyPr/>
          <a:lstStyle/>
          <a:p>
            <a:r>
              <a:rPr lang="en-US" smtClean="0"/>
              <a:t>Iskalne zahteve v zbirki Archie </a:t>
            </a:r>
            <a:r>
              <a:rPr lang="sl-SI" smtClean="0"/>
              <a:t>so </a:t>
            </a:r>
            <a:r>
              <a:rPr lang="en-US" smtClean="0"/>
              <a:t>omogoča</a:t>
            </a:r>
            <a:r>
              <a:rPr lang="sl-SI" smtClean="0"/>
              <a:t>le rabo</a:t>
            </a:r>
            <a:r>
              <a:rPr lang="en-US" smtClean="0"/>
              <a:t> Boolov</a:t>
            </a:r>
            <a:r>
              <a:rPr lang="sl-SI" smtClean="0"/>
              <a:t>e</a:t>
            </a:r>
            <a:r>
              <a:rPr lang="en-US" smtClean="0"/>
              <a:t> sintaks</a:t>
            </a:r>
            <a:r>
              <a:rPr lang="sl-SI" smtClean="0"/>
              <a:t>e</a:t>
            </a:r>
            <a:r>
              <a:rPr lang="en-US" smtClean="0"/>
              <a:t>.</a:t>
            </a:r>
          </a:p>
          <a:p>
            <a:r>
              <a:rPr lang="en-US" smtClean="0"/>
              <a:t>Za iskanje </a:t>
            </a:r>
            <a:r>
              <a:rPr lang="sl-SI" smtClean="0"/>
              <a:t>se je dalo</a:t>
            </a:r>
            <a:r>
              <a:rPr lang="en-US" smtClean="0"/>
              <a:t> uporab</a:t>
            </a:r>
            <a:r>
              <a:rPr lang="sl-SI" smtClean="0"/>
              <a:t>iti</a:t>
            </a:r>
            <a:r>
              <a:rPr lang="en-US" smtClean="0"/>
              <a:t> </a:t>
            </a:r>
          </a:p>
          <a:p>
            <a:pPr lvl="1"/>
            <a:r>
              <a:rPr lang="en-US" smtClean="0"/>
              <a:t>odjemalec Archie, </a:t>
            </a:r>
          </a:p>
          <a:p>
            <a:pPr lvl="1"/>
            <a:r>
              <a:rPr lang="sl-SI" smtClean="0"/>
              <a:t>mogoče je bilo iskati (</a:t>
            </a:r>
            <a:r>
              <a:rPr lang="en-US" smtClean="0"/>
              <a:t>s Telnetom</a:t>
            </a:r>
            <a:r>
              <a:rPr lang="sl-SI" smtClean="0"/>
              <a:t>)</a:t>
            </a:r>
            <a:r>
              <a:rPr lang="en-US" smtClean="0"/>
              <a:t> neposredno na strežniku</a:t>
            </a:r>
            <a:r>
              <a:rPr lang="sl-SI" smtClean="0"/>
              <a:t> Archie</a:t>
            </a:r>
            <a:r>
              <a:rPr lang="en-US" smtClean="0"/>
              <a:t>,</a:t>
            </a:r>
          </a:p>
          <a:p>
            <a:pPr lvl="1"/>
            <a:r>
              <a:rPr lang="en-US" smtClean="0"/>
              <a:t>rezultate si</a:t>
            </a:r>
            <a:r>
              <a:rPr lang="sl-SI" smtClean="0"/>
              <a:t> je bilo mogoče</a:t>
            </a:r>
            <a:r>
              <a:rPr lang="en-US" smtClean="0"/>
              <a:t> naroči</a:t>
            </a:r>
            <a:r>
              <a:rPr lang="sl-SI" smtClean="0"/>
              <a:t>ti</a:t>
            </a:r>
            <a:r>
              <a:rPr lang="en-US" smtClean="0"/>
              <a:t> z e-pošto,</a:t>
            </a:r>
          </a:p>
          <a:p>
            <a:pPr lvl="1"/>
            <a:r>
              <a:rPr lang="sl-SI" smtClean="0"/>
              <a:t>mogoče je bilo iskati s pomočjo spletnega brkljalnika</a:t>
            </a:r>
            <a:r>
              <a:rPr lang="en-US" smtClean="0"/>
              <a:t>. 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A385203-FD72-43F2-AE58-2B79D53454B0}" type="slidenum">
              <a:rPr lang="sl-SI" smtClean="0"/>
              <a:pPr/>
              <a:t>12</a:t>
            </a:fld>
            <a:endParaRPr lang="sl-SI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dr. Jure Dimec. Informacijski viri na Internetu (2010 / 11). Predspletne internetne storitve 2.</a:t>
            </a:r>
            <a:endParaRPr lang="sl-SI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archi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33400"/>
            <a:ext cx="8001000" cy="502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381000" y="5562600"/>
            <a:ext cx="8534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Archie: Prijava s telnetom na strežnik </a:t>
            </a:r>
            <a:r>
              <a:rPr lang="en-US" sz="2400" i="1">
                <a:solidFill>
                  <a:srgbClr val="000099"/>
                </a:solidFill>
                <a:latin typeface="Calibri" pitchFamily="34" charset="0"/>
              </a:rPr>
              <a:t>archie.rutgers.edu</a:t>
            </a:r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 in iskalna zahteva </a:t>
            </a:r>
            <a:r>
              <a:rPr lang="en-US" sz="2400" i="1">
                <a:solidFill>
                  <a:srgbClr val="000099"/>
                </a:solidFill>
                <a:latin typeface="Calibri" pitchFamily="34" charset="0"/>
              </a:rPr>
              <a:t>antivirus.</a:t>
            </a:r>
            <a:endParaRPr lang="en-US" sz="24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4340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F745FD2-B4F0-4ED3-9B7C-CE685228DFA3}" type="slidenum">
              <a:rPr lang="sl-SI" smtClean="0"/>
              <a:pPr/>
              <a:t>13</a:t>
            </a:fld>
            <a:endParaRPr lang="sl-SI" smtClean="0"/>
          </a:p>
        </p:txBody>
      </p:sp>
      <p:sp>
        <p:nvSpPr>
          <p:cNvPr id="14341" name="Footer Placeholder 8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dr. Jure Dimec. Informacijski viri na Internetu (2010 / 11). Predspletne internetne storitve 2.</a:t>
            </a:r>
            <a:endParaRPr lang="sl-SI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09600" y="5791200"/>
            <a:ext cx="7848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>
                <a:solidFill>
                  <a:srgbClr val="000099"/>
                </a:solidFill>
                <a:latin typeface="+mn-lt"/>
                <a:cs typeface="+mn-cs"/>
              </a:rPr>
              <a:t>Archie: Del izpisa lokacij datotek z imenom AntiVirus</a:t>
            </a:r>
            <a:r>
              <a:rPr lang="sl-SI" sz="2400">
                <a:solidFill>
                  <a:srgbClr val="000099"/>
                </a:solidFill>
                <a:latin typeface="+mn-lt"/>
                <a:cs typeface="+mn-cs"/>
              </a:rPr>
              <a:t>.</a:t>
            </a:r>
            <a:endParaRPr lang="en-US" sz="2400">
              <a:solidFill>
                <a:srgbClr val="000099"/>
              </a:solidFill>
              <a:latin typeface="+mn-lt"/>
              <a:cs typeface="+mn-cs"/>
            </a:endParaRPr>
          </a:p>
        </p:txBody>
      </p:sp>
      <p:pic>
        <p:nvPicPr>
          <p:cNvPr id="2" name="Picture 4" descr="archi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0"/>
            <a:ext cx="8153400" cy="511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B268A3B-FAF1-4E3B-917F-2E47D49A8032}" type="slidenum">
              <a:rPr lang="sl-SI" smtClean="0"/>
              <a:pPr/>
              <a:t>14</a:t>
            </a:fld>
            <a:endParaRPr lang="sl-SI" smtClean="0"/>
          </a:p>
        </p:txBody>
      </p:sp>
      <p:sp>
        <p:nvSpPr>
          <p:cNvPr id="15365" name="Footer Placeholder 8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dr. Jure Dimec. Informacijski viri na Internetu (2010 / 11). Predspletne internetne storitve 2.</a:t>
            </a:r>
            <a:endParaRPr lang="sl-SI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Archie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763000" cy="4419600"/>
          </a:xfrm>
        </p:spPr>
        <p:txBody>
          <a:bodyPr/>
          <a:lstStyle/>
          <a:p>
            <a:r>
              <a:rPr lang="en-US" smtClean="0"/>
              <a:t>Archie je </a:t>
            </a:r>
            <a:r>
              <a:rPr lang="sl-SI" smtClean="0"/>
              <a:t>v zadnjih letih 20-ega stoletja ugasnil</a:t>
            </a:r>
            <a:r>
              <a:rPr lang="en-US" smtClean="0"/>
              <a:t>.</a:t>
            </a:r>
          </a:p>
          <a:p>
            <a:r>
              <a:rPr lang="en-US" smtClean="0"/>
              <a:t>Njegovo vlogo je prevzel najprej Gopher, nato pa iskalniki na </a:t>
            </a:r>
            <a:r>
              <a:rPr lang="sl-SI" smtClean="0"/>
              <a:t>spletu</a:t>
            </a:r>
            <a:r>
              <a:rPr lang="en-US" smtClean="0"/>
              <a:t>.</a:t>
            </a:r>
          </a:p>
          <a:p>
            <a:r>
              <a:rPr lang="en-US" smtClean="0"/>
              <a:t>Nekateri še delujoči strežniki Archie so </a:t>
            </a:r>
            <a:r>
              <a:rPr lang="sl-SI" smtClean="0"/>
              <a:t>bili do leta 2002 </a:t>
            </a:r>
            <a:r>
              <a:rPr lang="en-US" smtClean="0"/>
              <a:t>dostopni na </a:t>
            </a:r>
          </a:p>
          <a:p>
            <a:pPr lvl="1">
              <a:buFont typeface="Wingdings" pitchFamily="2" charset="2"/>
              <a:buNone/>
            </a:pP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http://archie.emnet.co.uk/services.html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4B41370-D166-4506-BBC6-B7DC8628EC95}" type="slidenum">
              <a:rPr lang="sl-SI" smtClean="0"/>
              <a:pPr/>
              <a:t>15</a:t>
            </a:fld>
            <a:endParaRPr lang="sl-SI" smtClean="0"/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dr. Jure Dimec. Informacijski viri na Internetu (2010 / 11). Predspletne internetne storitve 2.</a:t>
            </a:r>
            <a:endParaRPr lang="sl-SI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Gopher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smtClean="0"/>
              <a:t>Distribuiran sistem z dvema osnovnima funkcijama: </a:t>
            </a:r>
          </a:p>
          <a:p>
            <a:pPr lvl="1">
              <a:defRPr/>
            </a:pPr>
            <a:r>
              <a:rPr lang="en-US" smtClean="0"/>
              <a:t>organiziranje informacij na strežniku in </a:t>
            </a:r>
          </a:p>
          <a:p>
            <a:pPr lvl="1">
              <a:defRPr/>
            </a:pPr>
            <a:r>
              <a:rPr lang="en-US" smtClean="0"/>
              <a:t>iskanje in prenos informacij na uporabnikov računalnik z odjemalniškim delom programa. </a:t>
            </a:r>
          </a:p>
          <a:p>
            <a:pPr>
              <a:defRPr/>
            </a:pPr>
            <a:r>
              <a:rPr lang="en-US" smtClean="0"/>
              <a:t>Predstavlja</a:t>
            </a:r>
            <a:r>
              <a:rPr lang="sl-SI" smtClean="0"/>
              <a:t>l</a:t>
            </a:r>
            <a:r>
              <a:rPr lang="en-US" smtClean="0"/>
              <a:t> </a:t>
            </a:r>
            <a:r>
              <a:rPr lang="sl-SI" smtClean="0"/>
              <a:t>je </a:t>
            </a:r>
            <a:r>
              <a:rPr lang="en-US" smtClean="0"/>
              <a:t>osnovo, na kateri je </a:t>
            </a:r>
            <a:r>
              <a:rPr lang="sl-SI" smtClean="0"/>
              <a:t>bilo </a:t>
            </a:r>
            <a:r>
              <a:rPr lang="en-US" smtClean="0"/>
              <a:t>mogoče zgraditi informacijski sistem poljubne velikosti (stavba, campus, svet). </a:t>
            </a:r>
            <a:endParaRPr lang="sl-SI" smtClean="0"/>
          </a:p>
          <a:p>
            <a:pPr>
              <a:defRPr/>
            </a:pPr>
            <a:r>
              <a:rPr lang="sl-SI" smtClean="0"/>
              <a:t>Njegov razcvet v poznih 80-ih in zgodnjih 90-ih letih. Od tedaj v zatonu, po letu 2000 dokončno ugasnil.</a:t>
            </a:r>
            <a:endParaRPr 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7FC5A59-C290-4844-8ECA-8B67F1999986}" type="slidenum">
              <a:rPr lang="sl-SI" smtClean="0"/>
              <a:pPr/>
              <a:t>16</a:t>
            </a:fld>
            <a:endParaRPr lang="sl-SI" smtClean="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dr. Jure Dimec. Informacijski viri na Internetu (2010 / 11). Predspletne internetne storitve 2.</a:t>
            </a:r>
            <a:endParaRPr lang="sl-SI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Gopher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763000" cy="4724400"/>
          </a:xfrm>
        </p:spPr>
        <p:txBody>
          <a:bodyPr/>
          <a:lstStyle/>
          <a:p>
            <a:r>
              <a:rPr lang="en-US" smtClean="0"/>
              <a:t>Gopher </a:t>
            </a:r>
            <a:r>
              <a:rPr lang="sl-SI" smtClean="0"/>
              <a:t>je </a:t>
            </a:r>
            <a:r>
              <a:rPr lang="en-US" smtClean="0"/>
              <a:t>shranje</a:t>
            </a:r>
            <a:r>
              <a:rPr lang="sl-SI" smtClean="0"/>
              <a:t>val</a:t>
            </a:r>
            <a:r>
              <a:rPr lang="en-US" smtClean="0"/>
              <a:t> kazalce na informacijske objekte - prvi primer široke uporabe </a:t>
            </a:r>
            <a:r>
              <a:rPr lang="sl-SI" smtClean="0"/>
              <a:t>primitivnega </a:t>
            </a:r>
            <a:r>
              <a:rPr lang="en-US" smtClean="0"/>
              <a:t>hipertekstnega načela.</a:t>
            </a:r>
          </a:p>
          <a:p>
            <a:r>
              <a:rPr lang="en-US" smtClean="0"/>
              <a:t>Odjemalec </a:t>
            </a:r>
            <a:r>
              <a:rPr lang="sl-SI" smtClean="0"/>
              <a:t>je </a:t>
            </a:r>
            <a:r>
              <a:rPr lang="en-US" smtClean="0"/>
              <a:t>kazalce na informacijske objekte prikaz</a:t>
            </a:r>
            <a:r>
              <a:rPr lang="sl-SI" smtClean="0"/>
              <a:t>oval</a:t>
            </a:r>
            <a:r>
              <a:rPr lang="en-US" smtClean="0"/>
              <a:t> kot menuje.</a:t>
            </a:r>
          </a:p>
          <a:p>
            <a:r>
              <a:rPr lang="en-US" smtClean="0"/>
              <a:t>Enostavno iskanje in pregledovanje poiskanih informacijskih objektov. </a:t>
            </a:r>
          </a:p>
          <a:p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80B3473-96E2-454C-A570-60DE3A6EB8CD}" type="slidenum">
              <a:rPr lang="sl-SI" smtClean="0"/>
              <a:pPr/>
              <a:t>17</a:t>
            </a:fld>
            <a:endParaRPr lang="sl-SI" smtClean="0"/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dr. Jure Dimec. Informacijski viri na Internetu (2010 / 11). Predspletne internetne storitve 2.</a:t>
            </a:r>
            <a:endParaRPr lang="sl-SI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Gopher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Strežniki za Gopher so </a:t>
            </a:r>
            <a:r>
              <a:rPr lang="sl-SI" smtClean="0"/>
              <a:t>bili </a:t>
            </a:r>
            <a:r>
              <a:rPr lang="en-US" smtClean="0"/>
              <a:t>povezani v hierarhično urejeno strukturo. </a:t>
            </a:r>
          </a:p>
          <a:p>
            <a:r>
              <a:rPr lang="en-US" smtClean="0"/>
              <a:t>Posamezen Gopher </a:t>
            </a:r>
            <a:r>
              <a:rPr lang="sl-SI" smtClean="0"/>
              <a:t>je </a:t>
            </a:r>
            <a:r>
              <a:rPr lang="en-US" smtClean="0"/>
              <a:t>skrb</a:t>
            </a:r>
            <a:r>
              <a:rPr lang="sl-SI" smtClean="0"/>
              <a:t>el</a:t>
            </a:r>
            <a:r>
              <a:rPr lang="en-US" smtClean="0"/>
              <a:t> za </a:t>
            </a:r>
          </a:p>
          <a:p>
            <a:pPr lvl="1"/>
            <a:r>
              <a:rPr lang="en-US" smtClean="0"/>
              <a:t>lokalne informacije in </a:t>
            </a:r>
          </a:p>
          <a:p>
            <a:pPr lvl="1"/>
            <a:r>
              <a:rPr lang="en-US" smtClean="0"/>
              <a:t>povezavo do ostalih Gopherjev ter drugih navigacijskih orodij v Internetu. </a:t>
            </a:r>
          </a:p>
          <a:p>
            <a:r>
              <a:rPr lang="en-US" smtClean="0"/>
              <a:t>Najvišji Gopher (koren hierarhije) je </a:t>
            </a:r>
            <a:r>
              <a:rPr lang="sl-SI" smtClean="0"/>
              <a:t>bil </a:t>
            </a:r>
            <a:r>
              <a:rPr lang="en-US" smtClean="0"/>
              <a:t>gopher.micro.umn.edu na Univerzi v Minnesoti, kjer je bila storitev tudi izdelana.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8D9BA01-2E5B-4BBE-AF95-1BBFF52D904F}" type="slidenum">
              <a:rPr lang="sl-SI" smtClean="0"/>
              <a:pPr/>
              <a:t>18</a:t>
            </a:fld>
            <a:endParaRPr lang="sl-SI" smtClean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dr. Jure Dimec. Informacijski viri na Internetu (2010 / 11). Predspletne internetne storitve 2.</a:t>
            </a:r>
            <a:endParaRPr lang="sl-SI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Gopher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smtClean="0"/>
              <a:t>Vstop v</a:t>
            </a:r>
            <a:r>
              <a:rPr lang="en-US" smtClean="0"/>
              <a:t> hierarhijo Gopherjev </a:t>
            </a:r>
            <a:r>
              <a:rPr lang="sl-SI" smtClean="0"/>
              <a:t>je bil možen</a:t>
            </a:r>
            <a:r>
              <a:rPr lang="en-US" smtClean="0"/>
              <a:t> na katerikoli točki. </a:t>
            </a:r>
          </a:p>
          <a:p>
            <a:r>
              <a:rPr lang="en-US" smtClean="0"/>
              <a:t>Informacijski objekti (vozli v hierarhiji) so </a:t>
            </a:r>
            <a:r>
              <a:rPr lang="sl-SI" smtClean="0"/>
              <a:t>bili </a:t>
            </a:r>
            <a:r>
              <a:rPr lang="en-US" smtClean="0"/>
              <a:t>lahko </a:t>
            </a:r>
          </a:p>
          <a:p>
            <a:pPr lvl="1"/>
            <a:r>
              <a:rPr lang="en-US" smtClean="0"/>
              <a:t>računalniški direktoriji, </a:t>
            </a:r>
          </a:p>
          <a:p>
            <a:pPr lvl="1"/>
            <a:r>
              <a:rPr lang="en-US" smtClean="0"/>
              <a:t>kazala dokumentov, sami dokumenti ali </a:t>
            </a:r>
          </a:p>
          <a:p>
            <a:pPr lvl="1"/>
            <a:r>
              <a:rPr lang="en-US" smtClean="0"/>
              <a:t>povezave na druge Gopherje in druga navigacijska orodja. </a:t>
            </a:r>
          </a:p>
          <a:p>
            <a:r>
              <a:rPr lang="en-US" smtClean="0"/>
              <a:t>Pred uveljavitvijo WWW je bil Gopher najprimernejše orodje za začetnika na Internetu.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89CB546-1B6A-4740-98F7-C64CC904F802}" type="slidenum">
              <a:rPr lang="sl-SI" smtClean="0"/>
              <a:pPr/>
              <a:t>19</a:t>
            </a:fld>
            <a:endParaRPr lang="sl-SI" smtClean="0"/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dr. Jure Dimec. Informacijski viri na Internetu (2010 / 11). Predspletne internetne storitve 2.</a:t>
            </a:r>
            <a:endParaRPr 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FTP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FTP - File Transfer Protocol (ime protokola in osnovne storitve, ki ga uporablja).</a:t>
            </a:r>
          </a:p>
          <a:p>
            <a:r>
              <a:rPr lang="en-US" smtClean="0"/>
              <a:t>Storitev, analogna </a:t>
            </a:r>
            <a:r>
              <a:rPr lang="sl-SI" smtClean="0"/>
              <a:t>nekdanjemu </a:t>
            </a:r>
            <a:r>
              <a:rPr lang="en-US" smtClean="0"/>
              <a:t>ukazu copy na DOS osebnega računalnika.</a:t>
            </a:r>
          </a:p>
          <a:p>
            <a:r>
              <a:rPr lang="en-US" smtClean="0"/>
              <a:t>Omogoča kopiranje datotek preko TCP/IP med poljubno oddaljenimi računalniki.</a:t>
            </a:r>
          </a:p>
          <a:p>
            <a:r>
              <a:rPr lang="en-US" smtClean="0"/>
              <a:t>Protokol je vgrajen v številne storitve in programe: pregledovalniki za WWW, urejevalniki spletnih strani...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4CBB335-FF06-4206-A35A-005CA8D497C9}" type="slidenum">
              <a:rPr lang="sl-SI" smtClean="0"/>
              <a:pPr/>
              <a:t>2</a:t>
            </a:fld>
            <a:endParaRPr lang="sl-SI" smtClean="0"/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dr. Jure Dimec. Informacijski viri na Internetu (2010 / 11). Predspletne internetne storitve 2.</a:t>
            </a:r>
            <a:endParaRPr lang="sl-SI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Gopher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5105400"/>
          </a:xfrm>
        </p:spPr>
        <p:txBody>
          <a:bodyPr/>
          <a:lstStyle/>
          <a:p>
            <a:r>
              <a:rPr lang="sl-SI" smtClean="0"/>
              <a:t>Gopher je bil </a:t>
            </a:r>
          </a:p>
          <a:p>
            <a:pPr lvl="1"/>
            <a:r>
              <a:rPr lang="sl-SI" smtClean="0"/>
              <a:t>v prvi vrsti orodje za organiziranje in omrežno ponudbo dokumentov, </a:t>
            </a:r>
          </a:p>
          <a:p>
            <a:pPr lvl="1"/>
            <a:r>
              <a:rPr lang="sl-SI" smtClean="0"/>
              <a:t>funkcija odkrivanja dokumentov je bila manj izrazita.</a:t>
            </a:r>
          </a:p>
          <a:p>
            <a:r>
              <a:rPr lang="sl-SI" smtClean="0"/>
              <a:t>Kmalu so se razvili specializirani iskalniki, ki so omogočali iskanje v “gopherspace”.</a:t>
            </a:r>
          </a:p>
          <a:p>
            <a:r>
              <a:rPr lang="sl-SI" smtClean="0"/>
              <a:t>Najbolj znan med iskalniki je bil Veronica.</a:t>
            </a: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503DE3B-C6E8-4927-9ECA-43706D5D9C6F}" type="slidenum">
              <a:rPr lang="sl-SI" smtClean="0"/>
              <a:pPr/>
              <a:t>20</a:t>
            </a:fld>
            <a:endParaRPr lang="sl-SI" smtClean="0"/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dr. Jure Dimec. Informacijski viri na Internetu (2010 / 11). Predspletne internetne storitve 2.</a:t>
            </a:r>
            <a:endParaRPr lang="sl-SI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Gopher</a:t>
            </a:r>
            <a:r>
              <a:rPr lang="sl-SI" smtClean="0"/>
              <a:t> – primer uporabe (l. 1998)</a:t>
            </a:r>
            <a:endParaRPr lang="en-US" smtClean="0"/>
          </a:p>
        </p:txBody>
      </p:sp>
      <p:sp>
        <p:nvSpPr>
          <p:cNvPr id="22531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smtClean="0"/>
          </a:p>
        </p:txBody>
      </p:sp>
      <p:pic>
        <p:nvPicPr>
          <p:cNvPr id="22532" name="Picture 5" descr="gopher1-d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14400"/>
            <a:ext cx="8763000" cy="553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D156FB6-52E6-48B9-A041-3EAE99008C86}" type="slidenum">
              <a:rPr lang="sl-SI" smtClean="0"/>
              <a:pPr/>
              <a:t>21</a:t>
            </a:fld>
            <a:endParaRPr lang="sl-SI" smtClean="0"/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dr. Jure Dimec. Informacijski viri na Internetu (2010 / 11). Predspletne internetne storitve 2.</a:t>
            </a:r>
            <a:endParaRPr lang="sl-SI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Gopher </a:t>
            </a:r>
            <a:r>
              <a:rPr lang="sl-SI" smtClean="0"/>
              <a:t>– primer uporabe (l. 1998)</a:t>
            </a:r>
            <a:endParaRPr lang="en-US" smtClean="0"/>
          </a:p>
        </p:txBody>
      </p:sp>
      <p:sp>
        <p:nvSpPr>
          <p:cNvPr id="2355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smtClean="0"/>
          </a:p>
        </p:txBody>
      </p:sp>
      <p:pic>
        <p:nvPicPr>
          <p:cNvPr id="23556" name="Picture 4" descr="gopher2-d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849313"/>
            <a:ext cx="7315200" cy="560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12EF16E-60E3-4BA8-ABC9-23B33AF2CCBB}" type="slidenum">
              <a:rPr lang="sl-SI" smtClean="0"/>
              <a:pPr/>
              <a:t>22</a:t>
            </a:fld>
            <a:endParaRPr lang="sl-SI" smtClean="0"/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dr. Jure Dimec. Informacijski viri na Internetu (2010 / 11). Predspletne internetne storitve 2.</a:t>
            </a:r>
            <a:endParaRPr lang="sl-SI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Gopher </a:t>
            </a:r>
            <a:r>
              <a:rPr lang="sl-SI" smtClean="0"/>
              <a:t>– primer uporabe (l. 1998)</a:t>
            </a:r>
            <a:endParaRPr lang="en-US" smtClean="0"/>
          </a:p>
        </p:txBody>
      </p:sp>
      <p:sp>
        <p:nvSpPr>
          <p:cNvPr id="24579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smtClean="0"/>
          </a:p>
        </p:txBody>
      </p:sp>
      <p:pic>
        <p:nvPicPr>
          <p:cNvPr id="24580" name="Picture 4" descr="gopher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4588" y="854075"/>
            <a:ext cx="6780212" cy="562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A95BCE6-735F-4420-A3FC-5844B3B8A925}" type="slidenum">
              <a:rPr lang="sl-SI" smtClean="0"/>
              <a:pPr/>
              <a:t>23</a:t>
            </a:fld>
            <a:endParaRPr lang="sl-SI" smtClean="0"/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dr. Jure Dimec. Informacijski viri na Internetu (2010 / 11). Predspletne internetne storitve 2.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Gopher </a:t>
            </a:r>
            <a:r>
              <a:rPr lang="sl-SI" smtClean="0"/>
              <a:t>– primer uporabe (l. 1998)</a:t>
            </a:r>
            <a:endParaRPr lang="en-US" smtClean="0"/>
          </a:p>
        </p:txBody>
      </p:sp>
      <p:sp>
        <p:nvSpPr>
          <p:cNvPr id="25603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smtClean="0"/>
          </a:p>
        </p:txBody>
      </p:sp>
      <p:pic>
        <p:nvPicPr>
          <p:cNvPr id="25604" name="Picture 4" descr="gopher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990600"/>
            <a:ext cx="8229600" cy="551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F0F064B-0583-4FA2-A015-12A80193F0ED}" type="slidenum">
              <a:rPr lang="sl-SI" smtClean="0"/>
              <a:pPr/>
              <a:t>24</a:t>
            </a:fld>
            <a:endParaRPr lang="sl-SI" smtClean="0"/>
          </a:p>
        </p:txBody>
      </p:sp>
      <p:sp>
        <p:nvSpPr>
          <p:cNvPr id="25606" name="Footer Placeholder 5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dr. Jure Dimec. Informacijski viri na Internetu (2010 / 11). Predspletne internetne storitve 2.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Gopher </a:t>
            </a:r>
            <a:r>
              <a:rPr lang="sl-SI" smtClean="0"/>
              <a:t>– primer uporabe (l. 1998)</a:t>
            </a:r>
            <a:endParaRPr lang="en-US" smtClean="0"/>
          </a:p>
        </p:txBody>
      </p:sp>
      <p:sp>
        <p:nvSpPr>
          <p:cNvPr id="2662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smtClean="0"/>
          </a:p>
        </p:txBody>
      </p:sp>
      <p:pic>
        <p:nvPicPr>
          <p:cNvPr id="26628" name="Picture 4" descr="gopher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8950" y="936625"/>
            <a:ext cx="5632450" cy="554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990513B-3569-47EC-A31C-09E75BCA4F61}" type="slidenum">
              <a:rPr lang="sl-SI" smtClean="0"/>
              <a:pPr/>
              <a:t>25</a:t>
            </a:fld>
            <a:endParaRPr lang="sl-SI" smtClean="0"/>
          </a:p>
        </p:txBody>
      </p:sp>
      <p:sp>
        <p:nvSpPr>
          <p:cNvPr id="26630" name="Footer Placeholder 5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dr. Jure Dimec. Informacijski viri na Internetu (2010 / 11). Predspletne internetne storitve 2.</a:t>
            </a:r>
            <a:endParaRPr lang="sl-S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FTP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5181600"/>
          </a:xfrm>
        </p:spPr>
        <p:txBody>
          <a:bodyPr/>
          <a:lstStyle/>
          <a:p>
            <a:r>
              <a:rPr lang="en-US" smtClean="0"/>
              <a:t>FTP ne omogoča dela na oddaljenem računalniku, tako kot Telnet, ampak samo premikanje po direktorijih in kopiranje datotek.</a:t>
            </a:r>
          </a:p>
          <a:p>
            <a:r>
              <a:rPr lang="en-US" smtClean="0"/>
              <a:t>Osnovna načina uporabe danes:</a:t>
            </a:r>
          </a:p>
          <a:p>
            <a:pPr lvl="1"/>
            <a:r>
              <a:rPr lang="en-US" smtClean="0"/>
              <a:t>nalaganje </a:t>
            </a:r>
            <a:r>
              <a:rPr lang="sl-SI" smtClean="0"/>
              <a:t>večjih datotek, predvsem </a:t>
            </a:r>
            <a:r>
              <a:rPr lang="en-US" smtClean="0"/>
              <a:t>programske opreme iz javnih arhivov,</a:t>
            </a:r>
          </a:p>
          <a:p>
            <a:pPr lvl="1"/>
            <a:r>
              <a:rPr lang="en-US" smtClean="0"/>
              <a:t>shranjevanje spletnih dokumentov na spletne (WWW) strežnike.</a:t>
            </a:r>
          </a:p>
          <a:p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C6CFD3-7C82-41A9-AF79-3DAC0DDD9406}" type="slidenum">
              <a:rPr lang="sl-SI" smtClean="0"/>
              <a:pPr/>
              <a:t>3</a:t>
            </a:fld>
            <a:endParaRPr lang="sl-SI" smtClean="0"/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dr. Jure Dimec. Informacijski viri na Internetu (2010 / 11). Predspletne internetne storitve 2.</a:t>
            </a:r>
            <a:endParaRPr lang="sl-S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FTP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8763000" cy="4267200"/>
          </a:xfrm>
        </p:spPr>
        <p:txBody>
          <a:bodyPr/>
          <a:lstStyle/>
          <a:p>
            <a:r>
              <a:rPr lang="en-US" smtClean="0"/>
              <a:t>Za kopiranje datoteke potrebujemo:</a:t>
            </a:r>
          </a:p>
          <a:p>
            <a:pPr lvl="1"/>
            <a:r>
              <a:rPr lang="en-US" smtClean="0"/>
              <a:t>ime (ali IP naslov) računalnika, ki je v postopku strežnik,</a:t>
            </a:r>
          </a:p>
          <a:p>
            <a:pPr lvl="1"/>
            <a:r>
              <a:rPr lang="en-US" smtClean="0"/>
              <a:t>uporabniško ime in geslo na strežniku,</a:t>
            </a:r>
          </a:p>
          <a:p>
            <a:pPr lvl="1"/>
            <a:r>
              <a:rPr lang="en-US" smtClean="0"/>
              <a:t>lokacijo datoteke,</a:t>
            </a:r>
          </a:p>
          <a:p>
            <a:pPr lvl="1"/>
            <a:r>
              <a:rPr lang="en-US" smtClean="0"/>
              <a:t>ime datoteke.</a:t>
            </a:r>
          </a:p>
          <a:p>
            <a:endParaRPr 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B107674-A6A0-4F6F-B493-656841DE16AB}" type="slidenum">
              <a:rPr lang="sl-SI" smtClean="0"/>
              <a:pPr/>
              <a:t>4</a:t>
            </a:fld>
            <a:endParaRPr lang="sl-SI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dr. Jure Dimec. Informacijski viri na Internetu (2010 / 11). Predspletne internetne storitve 2.</a:t>
            </a:r>
            <a:endParaRPr 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FTP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Pri kopiranju datotek je treba paziti, ali je format ASCII, ali binaren.</a:t>
            </a:r>
          </a:p>
          <a:p>
            <a:r>
              <a:rPr lang="en-US" smtClean="0"/>
              <a:t>Prenos binarnih datotek je </a:t>
            </a:r>
            <a:r>
              <a:rPr lang="sl-SI" smtClean="0"/>
              <a:t>bilo </a:t>
            </a:r>
            <a:r>
              <a:rPr lang="en-US" smtClean="0"/>
              <a:t>treba</a:t>
            </a:r>
            <a:r>
              <a:rPr lang="sl-SI" smtClean="0"/>
              <a:t> včasih</a:t>
            </a:r>
            <a:r>
              <a:rPr lang="en-US" smtClean="0"/>
              <a:t> programu posebej najaviti</a:t>
            </a:r>
            <a:r>
              <a:rPr lang="sl-SI" smtClean="0"/>
              <a:t>, zdaj pa “binarnost” ugotovi sam</a:t>
            </a:r>
            <a:r>
              <a:rPr lang="en-US" smtClean="0"/>
              <a:t>.</a:t>
            </a:r>
          </a:p>
          <a:p>
            <a:r>
              <a:rPr lang="en-US" smtClean="0"/>
              <a:t>Binarne datoteke so dokumenti v formatu urejevalnika, multimedijski podatki, izvedljivi programi, vse stisnjene (komprimirane) datoteke...</a:t>
            </a:r>
          </a:p>
          <a:p>
            <a:r>
              <a:rPr lang="en-US" smtClean="0"/>
              <a:t>Osnovne HTML datoteke so ASCII.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E2E90F4-1667-4FC0-80B3-2F15EC9708AE}" type="slidenum">
              <a:rPr lang="sl-SI" smtClean="0"/>
              <a:pPr/>
              <a:t>5</a:t>
            </a:fld>
            <a:endParaRPr lang="sl-SI" smtClean="0"/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dr. Jure Dimec. Informacijski viri na Internetu (2010 / 11). Predspletne internetne storitve 2.</a:t>
            </a:r>
            <a:endParaRPr lang="sl-S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Anonymous FTP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5181600"/>
          </a:xfrm>
        </p:spPr>
        <p:txBody>
          <a:bodyPr/>
          <a:lstStyle/>
          <a:p>
            <a:r>
              <a:rPr lang="en-US" smtClean="0"/>
              <a:t>Dogovor o javnem dostopu do datotek splošnega pomena.</a:t>
            </a:r>
          </a:p>
          <a:p>
            <a:r>
              <a:rPr lang="en-US" smtClean="0"/>
              <a:t>Administrator strežnika </a:t>
            </a:r>
            <a:r>
              <a:rPr lang="sl-SI" smtClean="0"/>
              <a:t>je </a:t>
            </a:r>
            <a:r>
              <a:rPr lang="en-US" smtClean="0"/>
              <a:t>odpr</a:t>
            </a:r>
            <a:r>
              <a:rPr lang="sl-SI" smtClean="0"/>
              <a:t>l</a:t>
            </a:r>
            <a:r>
              <a:rPr lang="en-US" smtClean="0"/>
              <a:t> javnosti del hierarhije direktorijev, na katerih so</a:t>
            </a:r>
            <a:r>
              <a:rPr lang="sl-SI" smtClean="0"/>
              <a:t> bile</a:t>
            </a:r>
            <a:r>
              <a:rPr lang="en-US" smtClean="0"/>
              <a:t> ponujene datoteke.</a:t>
            </a:r>
          </a:p>
          <a:p>
            <a:r>
              <a:rPr lang="en-US" smtClean="0"/>
              <a:t>Predstavitev strežniku za Anonymous FTP:</a:t>
            </a:r>
          </a:p>
          <a:p>
            <a:pPr lvl="1"/>
            <a:r>
              <a:rPr lang="en-US" smtClean="0"/>
              <a:t>Namesto osebnega uporabniškega imena: anonymous, </a:t>
            </a:r>
          </a:p>
          <a:p>
            <a:pPr lvl="1"/>
            <a:r>
              <a:rPr lang="en-US" smtClean="0"/>
              <a:t>namesto gesla: elektronski naslov uporabnika. 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01DEBD3-697C-42DE-A02C-77029687ED44}" type="slidenum">
              <a:rPr lang="sl-SI" smtClean="0"/>
              <a:pPr/>
              <a:t>6</a:t>
            </a:fld>
            <a:endParaRPr lang="sl-SI" smtClean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dr. Jure Dimec. Informacijski viri na Internetu (2010 / 11). Predspletne internetne storitve 2.</a:t>
            </a:r>
            <a:endParaRPr lang="sl-SI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Anonymous FTP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4876800"/>
          </a:xfrm>
        </p:spPr>
        <p:txBody>
          <a:bodyPr/>
          <a:lstStyle/>
          <a:p>
            <a:r>
              <a:rPr lang="en-US" smtClean="0"/>
              <a:t>Anonymous FTP je sicer enostavna, vendar </a:t>
            </a:r>
            <a:r>
              <a:rPr lang="sl-SI" smtClean="0"/>
              <a:t>zgodovinsko </a:t>
            </a:r>
            <a:r>
              <a:rPr lang="en-US" smtClean="0"/>
              <a:t>ena najpomembnejših storitev na Internetu. </a:t>
            </a:r>
          </a:p>
          <a:p>
            <a:r>
              <a:rPr lang="en-US" smtClean="0"/>
              <a:t>Brez Anonymous FTP bi se Internet razvijal povsem drugače.</a:t>
            </a:r>
          </a:p>
          <a:p>
            <a:r>
              <a:rPr lang="en-US" smtClean="0"/>
              <a:t>Večina programske opreme, ki omogoča in ureja delovanje Interneta, je bila vedno javno dostopna s pomočjo Anonymous FTP.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A4E37A2-8769-4250-A4B8-844177D8143A}" type="slidenum">
              <a:rPr lang="sl-SI" smtClean="0"/>
              <a:pPr/>
              <a:t>7</a:t>
            </a:fld>
            <a:endParaRPr lang="sl-SI" smtClean="0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dr. Jure Dimec. Informacijski viri na Internetu (2010 / 11). Predspletne internetne storitve 2.</a:t>
            </a:r>
            <a:endParaRPr lang="sl-S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Archie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53340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mtClean="0"/>
              <a:t>Za kopiranje datoteke s FTP </a:t>
            </a:r>
            <a:r>
              <a:rPr lang="sl-SI" smtClean="0"/>
              <a:t>je bilo treba </a:t>
            </a:r>
            <a:r>
              <a:rPr lang="en-US" smtClean="0"/>
              <a:t>vedeti za ime strežnika Anonymous FTP, ime datoteke in njeno pozicijo na strežniku.</a:t>
            </a:r>
          </a:p>
          <a:p>
            <a:pPr>
              <a:defRPr/>
            </a:pPr>
            <a:r>
              <a:rPr lang="en-US" smtClean="0"/>
              <a:t>Imena datotek so </a:t>
            </a:r>
            <a:r>
              <a:rPr lang="sl-SI" smtClean="0"/>
              <a:t>bila </a:t>
            </a:r>
            <a:r>
              <a:rPr lang="en-US" smtClean="0"/>
              <a:t>skoraj praviloma nepovedna</a:t>
            </a:r>
            <a:r>
              <a:rPr lang="sl-SI" smtClean="0"/>
              <a:t> (pravilo 6.3, kasneje 8.3)</a:t>
            </a:r>
            <a:r>
              <a:rPr lang="en-US" smtClean="0"/>
              <a:t>. </a:t>
            </a:r>
          </a:p>
          <a:p>
            <a:pPr>
              <a:defRPr/>
            </a:pPr>
            <a:r>
              <a:rPr lang="en-US" smtClean="0"/>
              <a:t>Pozicija datoteke je</a:t>
            </a:r>
            <a:r>
              <a:rPr lang="sl-SI" smtClean="0"/>
              <a:t> bila</a:t>
            </a:r>
            <a:r>
              <a:rPr lang="en-US" smtClean="0"/>
              <a:t> lahko katerikoli direktorij na kateremkoli računalniku na svetu. </a:t>
            </a:r>
          </a:p>
          <a:p>
            <a:pPr>
              <a:defRPr/>
            </a:pPr>
            <a:r>
              <a:rPr lang="en-US" smtClean="0"/>
              <a:t>Archie je </a:t>
            </a:r>
            <a:r>
              <a:rPr lang="sl-SI" smtClean="0"/>
              <a:t>bilo </a:t>
            </a:r>
            <a:r>
              <a:rPr lang="en-US" smtClean="0"/>
              <a:t>orodje za iskanje teh datotek. </a:t>
            </a:r>
            <a:endParaRPr lang="sl-SI" smtClean="0"/>
          </a:p>
          <a:p>
            <a:pPr>
              <a:defRPr/>
            </a:pPr>
            <a:r>
              <a:rPr lang="sl-SI" smtClean="0"/>
              <a:t>Njegov razcvet v poznih 80-ih in zgodnjih 90-ih letih.</a:t>
            </a:r>
            <a:endParaRPr 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ABDA434-D339-401C-8C18-6DA69874F298}" type="slidenum">
              <a:rPr lang="sl-SI" smtClean="0"/>
              <a:pPr/>
              <a:t>8</a:t>
            </a:fld>
            <a:endParaRPr lang="sl-SI" smtClean="0"/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dr. Jure Dimec. Informacijski viri na Internetu (2010 / 11). Predspletne internetne storitve 2.</a:t>
            </a:r>
            <a:endParaRPr lang="sl-SI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Archie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763000" cy="4648200"/>
          </a:xfrm>
        </p:spPr>
        <p:txBody>
          <a:bodyPr/>
          <a:lstStyle/>
          <a:p>
            <a:r>
              <a:rPr lang="en-US" smtClean="0"/>
              <a:t>Archie je bil prvi resni iskalnik informacijskih objektov na Internetu.</a:t>
            </a:r>
          </a:p>
          <a:p>
            <a:r>
              <a:rPr lang="en-US" smtClean="0"/>
              <a:t>Nujno je bil potreben, ker je količina javno dostopnih informacijskih objektov na Internetu hitro postala mnogo prevelika, da bi se lahko vesti o njihovem obstoju širile z ustnim izročilom.</a:t>
            </a:r>
          </a:p>
          <a:p>
            <a:r>
              <a:rPr lang="en-US" smtClean="0"/>
              <a:t>Narejen je bil na Univerzi McGill, Montreal. </a:t>
            </a:r>
          </a:p>
          <a:p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430177C-D3E1-4B86-8332-0756E39AAE66}" type="slidenum">
              <a:rPr lang="sl-SI" smtClean="0"/>
              <a:pPr/>
              <a:t>9</a:t>
            </a:fld>
            <a:endParaRPr lang="sl-SI" smtClean="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sl-SI" smtClean="0"/>
              <a:t>dr. Jure Dimec. Informacijski viri na Internetu (2010 / 11). Predspletne internetne storitve 2.</a:t>
            </a:r>
            <a:endParaRPr 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</TotalTime>
  <Words>1449</Words>
  <Application>Microsoft Office PowerPoint</Application>
  <PresentationFormat>On-screen Show (4:3)</PresentationFormat>
  <Paragraphs>151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 Design</vt:lpstr>
      <vt:lpstr>Predspletne internetne storitve 2</vt:lpstr>
      <vt:lpstr>FTP</vt:lpstr>
      <vt:lpstr>FTP</vt:lpstr>
      <vt:lpstr>FTP</vt:lpstr>
      <vt:lpstr>FTP</vt:lpstr>
      <vt:lpstr>Anonymous FTP</vt:lpstr>
      <vt:lpstr>Anonymous FTP</vt:lpstr>
      <vt:lpstr>Archie</vt:lpstr>
      <vt:lpstr>Archie</vt:lpstr>
      <vt:lpstr>Archie</vt:lpstr>
      <vt:lpstr>Archie</vt:lpstr>
      <vt:lpstr>Archie</vt:lpstr>
      <vt:lpstr>Slide 13</vt:lpstr>
      <vt:lpstr>Slide 14</vt:lpstr>
      <vt:lpstr>Archie</vt:lpstr>
      <vt:lpstr>Gopher</vt:lpstr>
      <vt:lpstr>Gopher</vt:lpstr>
      <vt:lpstr>Gopher</vt:lpstr>
      <vt:lpstr>Gopher</vt:lpstr>
      <vt:lpstr>Gopher</vt:lpstr>
      <vt:lpstr>Gopher – primer uporabe (l. 1998)</vt:lpstr>
      <vt:lpstr>Gopher – primer uporabe (l. 1998)</vt:lpstr>
      <vt:lpstr>Gopher – primer uporabe (l. 1998)</vt:lpstr>
      <vt:lpstr>Gopher – primer uporabe (l. 1998)</vt:lpstr>
      <vt:lpstr>Gopher – primer uporabe (l. 1998)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Jure</dc:creator>
  <cp:lastModifiedBy>Jure</cp:lastModifiedBy>
  <cp:revision>124</cp:revision>
  <cp:lastPrinted>1601-01-01T00:00:00Z</cp:lastPrinted>
  <dcterms:created xsi:type="dcterms:W3CDTF">1601-01-01T00:00:00Z</dcterms:created>
  <dcterms:modified xsi:type="dcterms:W3CDTF">2011-04-05T18:48:35Z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