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sldIdLst>
    <p:sldId id="256" r:id="rId2"/>
    <p:sldId id="260" r:id="rId3"/>
    <p:sldId id="261" r:id="rId4"/>
    <p:sldId id="262" r:id="rId5"/>
    <p:sldId id="263" r:id="rId6"/>
    <p:sldId id="264" r:id="rId7"/>
    <p:sldId id="265" r:id="rId8"/>
    <p:sldId id="266" r:id="rId9"/>
    <p:sldId id="282" r:id="rId10"/>
    <p:sldId id="283" r:id="rId11"/>
    <p:sldId id="284" r:id="rId12"/>
    <p:sldId id="28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98" r:id="rId26"/>
    <p:sldId id="299" r:id="rId27"/>
    <p:sldId id="300" r:id="rId28"/>
    <p:sldId id="301" r:id="rId29"/>
    <p:sldId id="302" r:id="rId30"/>
    <p:sldId id="303" r:id="rId31"/>
    <p:sldId id="304" r:id="rId32"/>
    <p:sldId id="279" r:id="rId33"/>
    <p:sldId id="280" r:id="rId34"/>
    <p:sldId id="291" r:id="rId35"/>
    <p:sldId id="292" r:id="rId36"/>
    <p:sldId id="293" r:id="rId37"/>
    <p:sldId id="294" r:id="rId38"/>
    <p:sldId id="295" r:id="rId39"/>
    <p:sldId id="296" r:id="rId40"/>
    <p:sldId id="297" r:id="rId4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3300"/>
    <a:srgbClr val="000099"/>
    <a:srgbClr val="FFCC00"/>
    <a:srgbClr val="0000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4088" autoAdjust="0"/>
    <p:restoredTop sz="94660"/>
  </p:normalViewPr>
  <p:slideViewPr>
    <p:cSldViewPr>
      <p:cViewPr varScale="1">
        <p:scale>
          <a:sx n="70" d="100"/>
          <a:sy n="70" d="100"/>
        </p:scale>
        <p:origin x="-77" y="-4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sl-SI"/>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sl-SI"/>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l-SI" noProof="0" smtClean="0"/>
              <a:t>Click to edit Master text styles</a:t>
            </a:r>
          </a:p>
          <a:p>
            <a:pPr lvl="1"/>
            <a:r>
              <a:rPr lang="sl-SI" noProof="0" smtClean="0"/>
              <a:t>Second level</a:t>
            </a:r>
          </a:p>
          <a:p>
            <a:pPr lvl="2"/>
            <a:r>
              <a:rPr lang="sl-SI" noProof="0" smtClean="0"/>
              <a:t>Third level</a:t>
            </a:r>
          </a:p>
          <a:p>
            <a:pPr lvl="3"/>
            <a:r>
              <a:rPr lang="sl-SI" noProof="0" smtClean="0"/>
              <a:t>Fourth level</a:t>
            </a:r>
          </a:p>
          <a:p>
            <a:pPr lvl="4"/>
            <a:r>
              <a:rPr lang="sl-SI"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sl-SI"/>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38374D-8F96-4C8F-918D-CBF17F0A760A}" type="slidenum">
              <a:rPr lang="sl-SI"/>
              <a:pPr>
                <a:defRPr/>
              </a:pPr>
              <a:t>‹#›</a:t>
            </a:fld>
            <a:endParaRPr lang="sl-SI"/>
          </a:p>
        </p:txBody>
      </p:sp>
    </p:spTree>
    <p:extLst>
      <p:ext uri="{BB962C8B-B14F-4D97-AF65-F5344CB8AC3E}">
        <p14:creationId xmlns:p14="http://schemas.microsoft.com/office/powerpoint/2010/main" val="2507522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l-SI"/>
          </a:p>
        </p:txBody>
      </p:sp>
      <p:sp>
        <p:nvSpPr>
          <p:cNvPr id="4" name="Rectangle 5"/>
          <p:cNvSpPr>
            <a:spLocks noGrp="1" noChangeArrowheads="1"/>
          </p:cNvSpPr>
          <p:nvPr>
            <p:ph type="ftr" sz="quarter" idx="10"/>
          </p:nvPr>
        </p:nvSpPr>
        <p:spPr>
          <a:ln/>
        </p:spPr>
        <p:txBody>
          <a:bodyPr/>
          <a:lstStyle>
            <a:lvl1pPr>
              <a:defRPr/>
            </a:lvl1pPr>
          </a:lstStyle>
          <a:p>
            <a:pPr>
              <a:defRPr/>
            </a:pPr>
            <a:r>
              <a:rPr lang="sl-SI" smtClean="0"/>
              <a:t>dr. Jure Dimec. Informacijski viri na Internetu (2011 / 12). Predspletne storitve 3.</a:t>
            </a:r>
            <a:endParaRPr lang="sl-SI"/>
          </a:p>
        </p:txBody>
      </p:sp>
      <p:sp>
        <p:nvSpPr>
          <p:cNvPr id="5" name="Rectangle 6"/>
          <p:cNvSpPr>
            <a:spLocks noGrp="1" noChangeArrowheads="1"/>
          </p:cNvSpPr>
          <p:nvPr>
            <p:ph type="sldNum" sz="quarter" idx="11"/>
          </p:nvPr>
        </p:nvSpPr>
        <p:spPr>
          <a:ln/>
        </p:spPr>
        <p:txBody>
          <a:bodyPr/>
          <a:lstStyle>
            <a:lvl1pPr>
              <a:defRPr/>
            </a:lvl1pPr>
          </a:lstStyle>
          <a:p>
            <a:pPr>
              <a:defRPr/>
            </a:pPr>
            <a:fld id="{F84B2C24-E432-4F97-AE70-FC0AC62A4618}" type="slidenum">
              <a:rPr lang="sl-SI"/>
              <a:pPr>
                <a:defRPr/>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Rectangle 5"/>
          <p:cNvSpPr>
            <a:spLocks noGrp="1" noChangeArrowheads="1"/>
          </p:cNvSpPr>
          <p:nvPr>
            <p:ph type="ftr" sz="quarter" idx="10"/>
          </p:nvPr>
        </p:nvSpPr>
        <p:spPr>
          <a:ln/>
        </p:spPr>
        <p:txBody>
          <a:bodyPr/>
          <a:lstStyle>
            <a:lvl1pPr>
              <a:defRPr/>
            </a:lvl1pPr>
          </a:lstStyle>
          <a:p>
            <a:pPr>
              <a:defRPr/>
            </a:pPr>
            <a:r>
              <a:rPr lang="sl-SI" smtClean="0"/>
              <a:t>dr. Jure Dimec. Informacijski viri na Internetu (2011 / 12). Predspletne storitve 3.</a:t>
            </a:r>
            <a:endParaRPr lang="sl-SI"/>
          </a:p>
        </p:txBody>
      </p:sp>
      <p:sp>
        <p:nvSpPr>
          <p:cNvPr id="5" name="Rectangle 6"/>
          <p:cNvSpPr>
            <a:spLocks noGrp="1" noChangeArrowheads="1"/>
          </p:cNvSpPr>
          <p:nvPr>
            <p:ph type="sldNum" sz="quarter" idx="11"/>
          </p:nvPr>
        </p:nvSpPr>
        <p:spPr>
          <a:ln/>
        </p:spPr>
        <p:txBody>
          <a:bodyPr/>
          <a:lstStyle>
            <a:lvl1pPr>
              <a:defRPr/>
            </a:lvl1pPr>
          </a:lstStyle>
          <a:p>
            <a:pPr>
              <a:defRPr/>
            </a:pPr>
            <a:fld id="{48E4F973-2F36-40E8-8FFA-C765FE64E9B4}" type="slidenum">
              <a:rPr lang="sl-SI"/>
              <a:pPr>
                <a:defRPr/>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095500" cy="5851525"/>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457200" y="274638"/>
            <a:ext cx="61341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Rectangle 5"/>
          <p:cNvSpPr>
            <a:spLocks noGrp="1" noChangeArrowheads="1"/>
          </p:cNvSpPr>
          <p:nvPr>
            <p:ph type="ftr" sz="quarter" idx="10"/>
          </p:nvPr>
        </p:nvSpPr>
        <p:spPr>
          <a:ln/>
        </p:spPr>
        <p:txBody>
          <a:bodyPr/>
          <a:lstStyle>
            <a:lvl1pPr>
              <a:defRPr/>
            </a:lvl1pPr>
          </a:lstStyle>
          <a:p>
            <a:pPr>
              <a:defRPr/>
            </a:pPr>
            <a:r>
              <a:rPr lang="sl-SI" smtClean="0"/>
              <a:t>dr. Jure Dimec. Informacijski viri na Internetu (2011 / 12). Predspletne storitve 3.</a:t>
            </a:r>
            <a:endParaRPr lang="sl-SI"/>
          </a:p>
        </p:txBody>
      </p:sp>
      <p:sp>
        <p:nvSpPr>
          <p:cNvPr id="5" name="Rectangle 6"/>
          <p:cNvSpPr>
            <a:spLocks noGrp="1" noChangeArrowheads="1"/>
          </p:cNvSpPr>
          <p:nvPr>
            <p:ph type="sldNum" sz="quarter" idx="11"/>
          </p:nvPr>
        </p:nvSpPr>
        <p:spPr>
          <a:ln/>
        </p:spPr>
        <p:txBody>
          <a:bodyPr/>
          <a:lstStyle>
            <a:lvl1pPr>
              <a:defRPr/>
            </a:lvl1pPr>
          </a:lstStyle>
          <a:p>
            <a:pPr>
              <a:defRPr/>
            </a:pPr>
            <a:fld id="{B46C74BA-E5EC-43BB-9B67-70DD1C96F06F}" type="slidenum">
              <a:rPr lang="sl-SI"/>
              <a:pPr>
                <a:defRPr/>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lvl1pPr>
              <a:defRPr sz="3200"/>
            </a:lvl1pPr>
            <a:lvl2pPr>
              <a:defRPr sz="2800"/>
            </a:lvl2pPr>
            <a:lvl3pPr>
              <a:defRPr sz="24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Rectangle 5"/>
          <p:cNvSpPr>
            <a:spLocks noGrp="1" noChangeArrowheads="1"/>
          </p:cNvSpPr>
          <p:nvPr>
            <p:ph type="ftr" sz="quarter" idx="10"/>
          </p:nvPr>
        </p:nvSpPr>
        <p:spPr>
          <a:ln/>
        </p:spPr>
        <p:txBody>
          <a:bodyPr/>
          <a:lstStyle>
            <a:lvl1pPr>
              <a:defRPr/>
            </a:lvl1pPr>
          </a:lstStyle>
          <a:p>
            <a:pPr>
              <a:defRPr/>
            </a:pPr>
            <a:r>
              <a:rPr lang="sl-SI" smtClean="0"/>
              <a:t>dr. Jure Dimec. Informacijski viri na Internetu (2011 / 12). Predspletne storitve 3.</a:t>
            </a:r>
            <a:endParaRPr lang="sl-SI"/>
          </a:p>
        </p:txBody>
      </p:sp>
      <p:sp>
        <p:nvSpPr>
          <p:cNvPr id="5" name="Rectangle 6"/>
          <p:cNvSpPr>
            <a:spLocks noGrp="1" noChangeArrowheads="1"/>
          </p:cNvSpPr>
          <p:nvPr>
            <p:ph type="sldNum" sz="quarter" idx="11"/>
          </p:nvPr>
        </p:nvSpPr>
        <p:spPr>
          <a:ln/>
        </p:spPr>
        <p:txBody>
          <a:bodyPr/>
          <a:lstStyle>
            <a:lvl1pPr>
              <a:defRPr/>
            </a:lvl1pPr>
          </a:lstStyle>
          <a:p>
            <a:pPr>
              <a:defRPr/>
            </a:pPr>
            <a:fld id="{4A7C7EBF-374E-4DF9-984F-036BE34474EA}" type="slidenum">
              <a:rPr lang="sl-SI"/>
              <a:pPr>
                <a:defRPr/>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sl-SI" smtClean="0"/>
              <a:t>dr. Jure Dimec. Informacijski viri na Internetu (2011 / 12). Predspletne storitve 3.</a:t>
            </a:r>
            <a:endParaRPr lang="sl-SI"/>
          </a:p>
        </p:txBody>
      </p:sp>
      <p:sp>
        <p:nvSpPr>
          <p:cNvPr id="5" name="Rectangle 6"/>
          <p:cNvSpPr>
            <a:spLocks noGrp="1" noChangeArrowheads="1"/>
          </p:cNvSpPr>
          <p:nvPr>
            <p:ph type="sldNum" sz="quarter" idx="11"/>
          </p:nvPr>
        </p:nvSpPr>
        <p:spPr>
          <a:ln/>
        </p:spPr>
        <p:txBody>
          <a:bodyPr/>
          <a:lstStyle>
            <a:lvl1pPr>
              <a:defRPr/>
            </a:lvl1pPr>
          </a:lstStyle>
          <a:p>
            <a:pPr>
              <a:defRPr/>
            </a:pPr>
            <a:fld id="{890B2146-CA64-4224-8512-ADFA7C31233F}" type="slidenum">
              <a:rPr lang="sl-SI"/>
              <a:pPr>
                <a:defRPr/>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457200" y="1066800"/>
            <a:ext cx="41148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724400" y="1066800"/>
            <a:ext cx="41148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Rectangle 5"/>
          <p:cNvSpPr>
            <a:spLocks noGrp="1" noChangeArrowheads="1"/>
          </p:cNvSpPr>
          <p:nvPr>
            <p:ph type="ftr" sz="quarter" idx="10"/>
          </p:nvPr>
        </p:nvSpPr>
        <p:spPr>
          <a:ln/>
        </p:spPr>
        <p:txBody>
          <a:bodyPr/>
          <a:lstStyle>
            <a:lvl1pPr>
              <a:defRPr/>
            </a:lvl1pPr>
          </a:lstStyle>
          <a:p>
            <a:pPr>
              <a:defRPr/>
            </a:pPr>
            <a:r>
              <a:rPr lang="sl-SI" smtClean="0"/>
              <a:t>dr. Jure Dimec. Informacijski viri na Internetu (2011 / 12). Predspletne storitve 3.</a:t>
            </a:r>
            <a:endParaRPr lang="sl-SI"/>
          </a:p>
        </p:txBody>
      </p:sp>
      <p:sp>
        <p:nvSpPr>
          <p:cNvPr id="6" name="Rectangle 6"/>
          <p:cNvSpPr>
            <a:spLocks noGrp="1" noChangeArrowheads="1"/>
          </p:cNvSpPr>
          <p:nvPr>
            <p:ph type="sldNum" sz="quarter" idx="11"/>
          </p:nvPr>
        </p:nvSpPr>
        <p:spPr>
          <a:ln/>
        </p:spPr>
        <p:txBody>
          <a:bodyPr/>
          <a:lstStyle>
            <a:lvl1pPr>
              <a:defRPr/>
            </a:lvl1pPr>
          </a:lstStyle>
          <a:p>
            <a:pPr>
              <a:defRPr/>
            </a:pPr>
            <a:fld id="{B9BCDF60-7BED-49DE-86C9-22D94099385E}" type="slidenum">
              <a:rPr lang="sl-SI"/>
              <a:pPr>
                <a:defRPr/>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Rectangle 5"/>
          <p:cNvSpPr>
            <a:spLocks noGrp="1" noChangeArrowheads="1"/>
          </p:cNvSpPr>
          <p:nvPr>
            <p:ph type="ftr" sz="quarter" idx="10"/>
          </p:nvPr>
        </p:nvSpPr>
        <p:spPr>
          <a:ln/>
        </p:spPr>
        <p:txBody>
          <a:bodyPr/>
          <a:lstStyle>
            <a:lvl1pPr>
              <a:defRPr/>
            </a:lvl1pPr>
          </a:lstStyle>
          <a:p>
            <a:pPr>
              <a:defRPr/>
            </a:pPr>
            <a:r>
              <a:rPr lang="sl-SI" smtClean="0"/>
              <a:t>dr. Jure Dimec. Informacijski viri na Internetu (2011 / 12). Predspletne storitve 3.</a:t>
            </a:r>
            <a:endParaRPr lang="sl-SI"/>
          </a:p>
        </p:txBody>
      </p:sp>
      <p:sp>
        <p:nvSpPr>
          <p:cNvPr id="8" name="Rectangle 6"/>
          <p:cNvSpPr>
            <a:spLocks noGrp="1" noChangeArrowheads="1"/>
          </p:cNvSpPr>
          <p:nvPr>
            <p:ph type="sldNum" sz="quarter" idx="11"/>
          </p:nvPr>
        </p:nvSpPr>
        <p:spPr>
          <a:ln/>
        </p:spPr>
        <p:txBody>
          <a:bodyPr/>
          <a:lstStyle>
            <a:lvl1pPr>
              <a:defRPr/>
            </a:lvl1pPr>
          </a:lstStyle>
          <a:p>
            <a:pPr>
              <a:defRPr/>
            </a:pPr>
            <a:fld id="{FA4661C7-B453-486A-A8CF-B6573AD43C6C}" type="slidenum">
              <a:rPr lang="sl-SI"/>
              <a:pPr>
                <a:defRPr/>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Rectangle 5"/>
          <p:cNvSpPr>
            <a:spLocks noGrp="1" noChangeArrowheads="1"/>
          </p:cNvSpPr>
          <p:nvPr>
            <p:ph type="ftr" sz="quarter" idx="10"/>
          </p:nvPr>
        </p:nvSpPr>
        <p:spPr>
          <a:ln/>
        </p:spPr>
        <p:txBody>
          <a:bodyPr/>
          <a:lstStyle>
            <a:lvl1pPr>
              <a:defRPr/>
            </a:lvl1pPr>
          </a:lstStyle>
          <a:p>
            <a:pPr>
              <a:defRPr/>
            </a:pPr>
            <a:r>
              <a:rPr lang="sl-SI" smtClean="0"/>
              <a:t>dr. Jure Dimec. Informacijski viri na Internetu (2011 / 12). Predspletne storitve 3.</a:t>
            </a:r>
            <a:endParaRPr lang="sl-SI"/>
          </a:p>
        </p:txBody>
      </p:sp>
      <p:sp>
        <p:nvSpPr>
          <p:cNvPr id="4" name="Rectangle 6"/>
          <p:cNvSpPr>
            <a:spLocks noGrp="1" noChangeArrowheads="1"/>
          </p:cNvSpPr>
          <p:nvPr>
            <p:ph type="sldNum" sz="quarter" idx="11"/>
          </p:nvPr>
        </p:nvSpPr>
        <p:spPr>
          <a:ln/>
        </p:spPr>
        <p:txBody>
          <a:bodyPr/>
          <a:lstStyle>
            <a:lvl1pPr>
              <a:defRPr/>
            </a:lvl1pPr>
          </a:lstStyle>
          <a:p>
            <a:pPr>
              <a:defRPr/>
            </a:pPr>
            <a:fld id="{5577B865-0C9D-46BC-AB23-B9349FBEAC17}" type="slidenum">
              <a:rPr lang="sl-SI"/>
              <a:pPr>
                <a:defRPr/>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sl-SI" smtClean="0"/>
              <a:t>dr. Jure Dimec. Informacijski viri na Internetu (2011 / 12). Predspletne storitve 3.</a:t>
            </a:r>
            <a:endParaRPr lang="sl-SI"/>
          </a:p>
        </p:txBody>
      </p:sp>
      <p:sp>
        <p:nvSpPr>
          <p:cNvPr id="3" name="Rectangle 6"/>
          <p:cNvSpPr>
            <a:spLocks noGrp="1" noChangeArrowheads="1"/>
          </p:cNvSpPr>
          <p:nvPr>
            <p:ph type="sldNum" sz="quarter" idx="11"/>
          </p:nvPr>
        </p:nvSpPr>
        <p:spPr>
          <a:ln/>
        </p:spPr>
        <p:txBody>
          <a:bodyPr/>
          <a:lstStyle>
            <a:lvl1pPr>
              <a:defRPr/>
            </a:lvl1pPr>
          </a:lstStyle>
          <a:p>
            <a:pPr>
              <a:defRPr/>
            </a:pPr>
            <a:fld id="{87661027-E29B-4A8E-AC9D-D2A7281A9FAF}" type="slidenum">
              <a:rPr lang="sl-SI"/>
              <a:pPr>
                <a:defRPr/>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sl-SI" smtClean="0"/>
              <a:t>dr. Jure Dimec. Informacijski viri na Internetu (2011 / 12). Predspletne storitve 3.</a:t>
            </a:r>
            <a:endParaRPr lang="sl-SI"/>
          </a:p>
        </p:txBody>
      </p:sp>
      <p:sp>
        <p:nvSpPr>
          <p:cNvPr id="6" name="Rectangle 6"/>
          <p:cNvSpPr>
            <a:spLocks noGrp="1" noChangeArrowheads="1"/>
          </p:cNvSpPr>
          <p:nvPr>
            <p:ph type="sldNum" sz="quarter" idx="11"/>
          </p:nvPr>
        </p:nvSpPr>
        <p:spPr>
          <a:ln/>
        </p:spPr>
        <p:txBody>
          <a:bodyPr/>
          <a:lstStyle>
            <a:lvl1pPr>
              <a:defRPr/>
            </a:lvl1pPr>
          </a:lstStyle>
          <a:p>
            <a:pPr>
              <a:defRPr/>
            </a:pPr>
            <a:fld id="{3EC53B4A-301F-4A00-91E6-525F4D1C262B}" type="slidenum">
              <a:rPr lang="sl-SI"/>
              <a:pPr>
                <a:defRPr/>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sl-SI" smtClean="0"/>
              <a:t>dr. Jure Dimec. Informacijski viri na Internetu (2011 / 12). Predspletne storitve 3.</a:t>
            </a:r>
            <a:endParaRPr lang="sl-SI"/>
          </a:p>
        </p:txBody>
      </p:sp>
      <p:sp>
        <p:nvSpPr>
          <p:cNvPr id="6" name="Rectangle 6"/>
          <p:cNvSpPr>
            <a:spLocks noGrp="1" noChangeArrowheads="1"/>
          </p:cNvSpPr>
          <p:nvPr>
            <p:ph type="sldNum" sz="quarter" idx="11"/>
          </p:nvPr>
        </p:nvSpPr>
        <p:spPr>
          <a:ln/>
        </p:spPr>
        <p:txBody>
          <a:bodyPr/>
          <a:lstStyle>
            <a:lvl1pPr>
              <a:defRPr/>
            </a:lvl1pPr>
          </a:lstStyle>
          <a:p>
            <a:pPr>
              <a:defRPr/>
            </a:pPr>
            <a:fld id="{D2763A8B-A7B3-48B1-8BDE-2E452676FAE8}" type="slidenum">
              <a:rPr lang="sl-SI"/>
              <a:pPr>
                <a:defRPr/>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t="-1000" r="-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28600"/>
            <a:ext cx="8763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l-SI" smtClean="0"/>
              <a:t>Click to edit Master title style</a:t>
            </a:r>
          </a:p>
        </p:txBody>
      </p:sp>
      <p:sp>
        <p:nvSpPr>
          <p:cNvPr id="1027" name="Rectangle 3"/>
          <p:cNvSpPr>
            <a:spLocks noGrp="1" noChangeArrowheads="1"/>
          </p:cNvSpPr>
          <p:nvPr>
            <p:ph type="body" idx="1"/>
          </p:nvPr>
        </p:nvSpPr>
        <p:spPr bwMode="auto">
          <a:xfrm>
            <a:off x="228600" y="990600"/>
            <a:ext cx="87630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p>
        </p:txBody>
      </p:sp>
      <p:sp>
        <p:nvSpPr>
          <p:cNvPr id="1029" name="Rectangle 5"/>
          <p:cNvSpPr>
            <a:spLocks noGrp="1" noChangeArrowheads="1"/>
          </p:cNvSpPr>
          <p:nvPr>
            <p:ph type="ftr" sz="quarter" idx="3"/>
          </p:nvPr>
        </p:nvSpPr>
        <p:spPr bwMode="auto">
          <a:xfrm>
            <a:off x="152400" y="6477000"/>
            <a:ext cx="7620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00FF"/>
                </a:solidFill>
              </a:defRPr>
            </a:lvl1pPr>
          </a:lstStyle>
          <a:p>
            <a:pPr>
              <a:defRPr/>
            </a:pPr>
            <a:r>
              <a:rPr lang="sl-SI" smtClean="0"/>
              <a:t>dr. Jure Dimec. Informacijski viri na Internetu (2011 / 12). Predspletne storitve 3.</a:t>
            </a:r>
            <a:endParaRPr lang="sl-SI"/>
          </a:p>
        </p:txBody>
      </p:sp>
      <p:sp>
        <p:nvSpPr>
          <p:cNvPr id="1030" name="Rectangle 6"/>
          <p:cNvSpPr>
            <a:spLocks noGrp="1" noChangeArrowheads="1"/>
          </p:cNvSpPr>
          <p:nvPr>
            <p:ph type="sldNum" sz="quarter" idx="4"/>
          </p:nvPr>
        </p:nvSpPr>
        <p:spPr bwMode="auto">
          <a:xfrm>
            <a:off x="8534400" y="6477000"/>
            <a:ext cx="457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FF"/>
                </a:solidFill>
              </a:defRPr>
            </a:lvl1pPr>
          </a:lstStyle>
          <a:p>
            <a:pPr>
              <a:defRPr/>
            </a:pPr>
            <a:fld id="{22B62101-EB87-47B8-A5BC-363422FC0E34}" type="slidenum">
              <a:rPr lang="sl-SI"/>
              <a:pPr>
                <a:defRPr/>
              </a:pPr>
              <a:t>‹#›</a:t>
            </a:fld>
            <a:endParaRPr lang="sl-SI"/>
          </a:p>
        </p:txBody>
      </p:sp>
      <p:sp>
        <p:nvSpPr>
          <p:cNvPr id="7" name="Rectangle 6"/>
          <p:cNvSpPr/>
          <p:nvPr userDrawn="1"/>
        </p:nvSpPr>
        <p:spPr>
          <a:xfrm>
            <a:off x="76200" y="76200"/>
            <a:ext cx="8991600" cy="6705600"/>
          </a:xfrm>
          <a:prstGeom prst="rect">
            <a:avLst/>
          </a:prstGeom>
          <a:noFill/>
          <a:ln w="381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buClr>
          <a:srgbClr val="993300"/>
        </a:buClr>
        <a:buSzPct val="75000"/>
        <a:buFont typeface="Wingdings" pitchFamily="2" charset="2"/>
        <a:defRPr sz="3600">
          <a:solidFill>
            <a:srgbClr val="993300"/>
          </a:solidFill>
          <a:latin typeface="+mj-lt"/>
          <a:ea typeface="+mj-ea"/>
          <a:cs typeface="+mj-cs"/>
        </a:defRPr>
      </a:lvl1pPr>
      <a:lvl2pPr algn="ctr" rtl="0" eaLnBrk="0" fontAlgn="base" hangingPunct="0">
        <a:spcBef>
          <a:spcPct val="0"/>
        </a:spcBef>
        <a:spcAft>
          <a:spcPct val="0"/>
        </a:spcAft>
        <a:buClr>
          <a:srgbClr val="993300"/>
        </a:buClr>
        <a:buSzPct val="75000"/>
        <a:buFont typeface="Wingdings" pitchFamily="2" charset="2"/>
        <a:defRPr sz="3600">
          <a:solidFill>
            <a:srgbClr val="993300"/>
          </a:solidFill>
          <a:latin typeface="Calibri" pitchFamily="34" charset="0"/>
        </a:defRPr>
      </a:lvl2pPr>
      <a:lvl3pPr algn="ctr" rtl="0" eaLnBrk="0" fontAlgn="base" hangingPunct="0">
        <a:spcBef>
          <a:spcPct val="0"/>
        </a:spcBef>
        <a:spcAft>
          <a:spcPct val="0"/>
        </a:spcAft>
        <a:buClr>
          <a:srgbClr val="993300"/>
        </a:buClr>
        <a:buSzPct val="75000"/>
        <a:buFont typeface="Wingdings" pitchFamily="2" charset="2"/>
        <a:defRPr sz="3600">
          <a:solidFill>
            <a:srgbClr val="993300"/>
          </a:solidFill>
          <a:latin typeface="Calibri" pitchFamily="34" charset="0"/>
        </a:defRPr>
      </a:lvl3pPr>
      <a:lvl4pPr algn="ctr" rtl="0" eaLnBrk="0" fontAlgn="base" hangingPunct="0">
        <a:spcBef>
          <a:spcPct val="0"/>
        </a:spcBef>
        <a:spcAft>
          <a:spcPct val="0"/>
        </a:spcAft>
        <a:buClr>
          <a:srgbClr val="993300"/>
        </a:buClr>
        <a:buSzPct val="75000"/>
        <a:buFont typeface="Wingdings" pitchFamily="2" charset="2"/>
        <a:defRPr sz="3600">
          <a:solidFill>
            <a:srgbClr val="993300"/>
          </a:solidFill>
          <a:latin typeface="Calibri" pitchFamily="34" charset="0"/>
        </a:defRPr>
      </a:lvl4pPr>
      <a:lvl5pPr algn="ctr" rtl="0" eaLnBrk="0" fontAlgn="base" hangingPunct="0">
        <a:spcBef>
          <a:spcPct val="0"/>
        </a:spcBef>
        <a:spcAft>
          <a:spcPct val="0"/>
        </a:spcAft>
        <a:buClr>
          <a:srgbClr val="993300"/>
        </a:buClr>
        <a:buSzPct val="75000"/>
        <a:buFont typeface="Wingdings" pitchFamily="2" charset="2"/>
        <a:defRPr sz="3600">
          <a:solidFill>
            <a:srgbClr val="993300"/>
          </a:solidFill>
          <a:latin typeface="Calibri" pitchFamily="34" charset="0"/>
        </a:defRPr>
      </a:lvl5pPr>
      <a:lvl6pPr marL="457200" algn="ctr" rtl="0" fontAlgn="base">
        <a:spcBef>
          <a:spcPct val="0"/>
        </a:spcBef>
        <a:spcAft>
          <a:spcPct val="0"/>
        </a:spcAft>
        <a:buClr>
          <a:srgbClr val="993300"/>
        </a:buClr>
        <a:buSzPct val="75000"/>
        <a:buFont typeface="Wingdings" pitchFamily="2" charset="2"/>
        <a:defRPr sz="3600">
          <a:solidFill>
            <a:srgbClr val="000099"/>
          </a:solidFill>
          <a:latin typeface="Calibri" pitchFamily="34" charset="0"/>
        </a:defRPr>
      </a:lvl6pPr>
      <a:lvl7pPr marL="914400" algn="ctr" rtl="0" fontAlgn="base">
        <a:spcBef>
          <a:spcPct val="0"/>
        </a:spcBef>
        <a:spcAft>
          <a:spcPct val="0"/>
        </a:spcAft>
        <a:buClr>
          <a:srgbClr val="993300"/>
        </a:buClr>
        <a:buSzPct val="75000"/>
        <a:buFont typeface="Wingdings" pitchFamily="2" charset="2"/>
        <a:defRPr sz="3600">
          <a:solidFill>
            <a:srgbClr val="000099"/>
          </a:solidFill>
          <a:latin typeface="Calibri" pitchFamily="34" charset="0"/>
        </a:defRPr>
      </a:lvl7pPr>
      <a:lvl8pPr marL="1371600" algn="ctr" rtl="0" fontAlgn="base">
        <a:spcBef>
          <a:spcPct val="0"/>
        </a:spcBef>
        <a:spcAft>
          <a:spcPct val="0"/>
        </a:spcAft>
        <a:buClr>
          <a:srgbClr val="993300"/>
        </a:buClr>
        <a:buSzPct val="75000"/>
        <a:buFont typeface="Wingdings" pitchFamily="2" charset="2"/>
        <a:defRPr sz="3600">
          <a:solidFill>
            <a:srgbClr val="000099"/>
          </a:solidFill>
          <a:latin typeface="Calibri" pitchFamily="34" charset="0"/>
        </a:defRPr>
      </a:lvl8pPr>
      <a:lvl9pPr marL="1828800" algn="ctr" rtl="0" fontAlgn="base">
        <a:spcBef>
          <a:spcPct val="0"/>
        </a:spcBef>
        <a:spcAft>
          <a:spcPct val="0"/>
        </a:spcAft>
        <a:buClr>
          <a:srgbClr val="993300"/>
        </a:buClr>
        <a:buSzPct val="75000"/>
        <a:buFont typeface="Wingdings" pitchFamily="2" charset="2"/>
        <a:defRPr sz="3600">
          <a:solidFill>
            <a:srgbClr val="000099"/>
          </a:solidFill>
          <a:latin typeface="Calibri" pitchFamily="34" charset="0"/>
        </a:defRPr>
      </a:lvl9pPr>
    </p:titleStyle>
    <p:bodyStyle>
      <a:lvl1pPr marL="447675" indent="-447675" algn="l" rtl="0" eaLnBrk="0" fontAlgn="base" hangingPunct="0">
        <a:spcBef>
          <a:spcPct val="20000"/>
        </a:spcBef>
        <a:spcAft>
          <a:spcPct val="0"/>
        </a:spcAft>
        <a:buClr>
          <a:srgbClr val="993300"/>
        </a:buClr>
        <a:buSzPct val="75000"/>
        <a:buFont typeface="Wingdings" pitchFamily="2" charset="2"/>
        <a:buChar char="v"/>
        <a:defRPr sz="3200">
          <a:solidFill>
            <a:srgbClr val="000099"/>
          </a:solidFill>
          <a:latin typeface="+mn-lt"/>
          <a:ea typeface="+mn-ea"/>
          <a:cs typeface="+mn-cs"/>
        </a:defRPr>
      </a:lvl1pPr>
      <a:lvl2pPr marL="1076325" indent="-449263" algn="l" rtl="0" eaLnBrk="0" fontAlgn="base" hangingPunct="0">
        <a:spcBef>
          <a:spcPct val="20000"/>
        </a:spcBef>
        <a:spcAft>
          <a:spcPct val="0"/>
        </a:spcAft>
        <a:buClr>
          <a:srgbClr val="993300"/>
        </a:buClr>
        <a:buSzPct val="75000"/>
        <a:buFont typeface="Wingdings" pitchFamily="2" charset="2"/>
        <a:buChar char="v"/>
        <a:defRPr sz="2800">
          <a:solidFill>
            <a:srgbClr val="000099"/>
          </a:solidFill>
          <a:latin typeface="+mn-lt"/>
        </a:defRPr>
      </a:lvl2pPr>
      <a:lvl3pPr marL="1703388" indent="-447675" algn="l" rtl="0" eaLnBrk="0" fontAlgn="base" hangingPunct="0">
        <a:spcBef>
          <a:spcPct val="20000"/>
        </a:spcBef>
        <a:spcAft>
          <a:spcPct val="0"/>
        </a:spcAft>
        <a:buClr>
          <a:srgbClr val="993300"/>
        </a:buClr>
        <a:buSzPct val="75000"/>
        <a:buFont typeface="Wingdings" pitchFamily="2" charset="2"/>
        <a:buChar char="v"/>
        <a:defRPr sz="2400">
          <a:solidFill>
            <a:srgbClr val="000099"/>
          </a:solidFill>
          <a:latin typeface="+mn-lt"/>
        </a:defRPr>
      </a:lvl3pPr>
      <a:lvl4pPr marL="2241550" indent="-358775" algn="l" rtl="0" eaLnBrk="0" fontAlgn="base" hangingPunct="0">
        <a:spcBef>
          <a:spcPct val="20000"/>
        </a:spcBef>
        <a:spcAft>
          <a:spcPct val="0"/>
        </a:spcAft>
        <a:buClr>
          <a:srgbClr val="993300"/>
        </a:buClr>
        <a:buSzPct val="75000"/>
        <a:buFont typeface="Wingdings" pitchFamily="2" charset="2"/>
        <a:buChar char="v"/>
        <a:defRPr sz="2000">
          <a:solidFill>
            <a:srgbClr val="000099"/>
          </a:solidFill>
          <a:latin typeface="+mn-lt"/>
        </a:defRPr>
      </a:lvl4pPr>
      <a:lvl5pPr marL="2649538" indent="-228600" algn="l" rtl="0" eaLnBrk="0" fontAlgn="base" hangingPunct="0">
        <a:spcBef>
          <a:spcPct val="20000"/>
        </a:spcBef>
        <a:spcAft>
          <a:spcPct val="0"/>
        </a:spcAft>
        <a:buClr>
          <a:srgbClr val="993300"/>
        </a:buClr>
        <a:buSzPct val="75000"/>
        <a:buFont typeface="Wingdings" pitchFamily="2" charset="2"/>
        <a:buChar char="v"/>
        <a:defRPr sz="2000">
          <a:solidFill>
            <a:srgbClr val="000099"/>
          </a:solidFill>
          <a:latin typeface="+mn-lt"/>
        </a:defRPr>
      </a:lvl5pPr>
      <a:lvl6pPr marL="3106738" indent="-228600" algn="l" rtl="0" fontAlgn="base">
        <a:spcBef>
          <a:spcPct val="20000"/>
        </a:spcBef>
        <a:spcAft>
          <a:spcPct val="0"/>
        </a:spcAft>
        <a:buClr>
          <a:srgbClr val="993300"/>
        </a:buClr>
        <a:buSzPct val="75000"/>
        <a:buFont typeface="Wingdings" pitchFamily="2" charset="2"/>
        <a:buChar char="v"/>
        <a:defRPr sz="2000">
          <a:solidFill>
            <a:srgbClr val="000099"/>
          </a:solidFill>
          <a:latin typeface="+mn-lt"/>
        </a:defRPr>
      </a:lvl6pPr>
      <a:lvl7pPr marL="3563938" indent="-228600" algn="l" rtl="0" fontAlgn="base">
        <a:spcBef>
          <a:spcPct val="20000"/>
        </a:spcBef>
        <a:spcAft>
          <a:spcPct val="0"/>
        </a:spcAft>
        <a:buClr>
          <a:srgbClr val="993300"/>
        </a:buClr>
        <a:buSzPct val="75000"/>
        <a:buFont typeface="Wingdings" pitchFamily="2" charset="2"/>
        <a:buChar char="v"/>
        <a:defRPr sz="2000">
          <a:solidFill>
            <a:srgbClr val="000099"/>
          </a:solidFill>
          <a:latin typeface="+mn-lt"/>
        </a:defRPr>
      </a:lvl7pPr>
      <a:lvl8pPr marL="4021138" indent="-228600" algn="l" rtl="0" fontAlgn="base">
        <a:spcBef>
          <a:spcPct val="20000"/>
        </a:spcBef>
        <a:spcAft>
          <a:spcPct val="0"/>
        </a:spcAft>
        <a:buClr>
          <a:srgbClr val="993300"/>
        </a:buClr>
        <a:buSzPct val="75000"/>
        <a:buFont typeface="Wingdings" pitchFamily="2" charset="2"/>
        <a:buChar char="v"/>
        <a:defRPr sz="2000">
          <a:solidFill>
            <a:srgbClr val="000099"/>
          </a:solidFill>
          <a:latin typeface="+mn-lt"/>
        </a:defRPr>
      </a:lvl8pPr>
      <a:lvl9pPr marL="4478338" indent="-228600" algn="l" rtl="0" fontAlgn="base">
        <a:spcBef>
          <a:spcPct val="20000"/>
        </a:spcBef>
        <a:spcAft>
          <a:spcPct val="0"/>
        </a:spcAft>
        <a:buClr>
          <a:srgbClr val="993300"/>
        </a:buClr>
        <a:buSzPct val="75000"/>
        <a:buFont typeface="Wingdings" pitchFamily="2" charset="2"/>
        <a:buChar char="v"/>
        <a:defRPr sz="2000">
          <a:solidFill>
            <a:srgbClr val="000099"/>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p:txBody>
          <a:bodyPr/>
          <a:lstStyle/>
          <a:p>
            <a:pPr eaLnBrk="1" hangingPunct="1"/>
            <a:r>
              <a:rPr lang="sl-SI" sz="4000" dirty="0" smtClean="0"/>
              <a:t>Predspletne internetne storitve 3</a:t>
            </a:r>
          </a:p>
        </p:txBody>
      </p:sp>
      <p:sp>
        <p:nvSpPr>
          <p:cNvPr id="14338" name="Rectangle 3"/>
          <p:cNvSpPr>
            <a:spLocks noGrp="1" noChangeArrowheads="1"/>
          </p:cNvSpPr>
          <p:nvPr>
            <p:ph type="subTitle" idx="1"/>
          </p:nvPr>
        </p:nvSpPr>
        <p:spPr>
          <a:xfrm>
            <a:off x="1143000" y="3886200"/>
            <a:ext cx="7010400" cy="1752600"/>
          </a:xfrm>
        </p:spPr>
        <p:txBody>
          <a:bodyPr/>
          <a:lstStyle/>
          <a:p>
            <a:pPr eaLnBrk="1" hangingPunct="1"/>
            <a:r>
              <a:rPr lang="sl-SI" dirty="0" smtClean="0"/>
              <a:t>WAIS,</a:t>
            </a:r>
          </a:p>
          <a:p>
            <a:pPr eaLnBrk="1" hangingPunct="1"/>
            <a:r>
              <a:rPr lang="sl-SI" dirty="0" smtClean="0"/>
              <a:t>WWW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Predzgodovina: vloga Teda Nelsona</a:t>
            </a:r>
          </a:p>
        </p:txBody>
      </p:sp>
      <p:sp>
        <p:nvSpPr>
          <p:cNvPr id="3" name="Content Placeholder 2"/>
          <p:cNvSpPr>
            <a:spLocks noGrp="1"/>
          </p:cNvSpPr>
          <p:nvPr>
            <p:ph idx="1"/>
          </p:nvPr>
        </p:nvSpPr>
        <p:spPr>
          <a:xfrm>
            <a:off x="3429000" y="914400"/>
            <a:ext cx="5562600" cy="5486400"/>
          </a:xfrm>
        </p:spPr>
        <p:txBody>
          <a:bodyPr/>
          <a:lstStyle/>
          <a:p>
            <a:r>
              <a:rPr lang="sl-SI"/>
              <a:t>V zgodnjih 70-ih letih začel načrtovati sistem </a:t>
            </a:r>
            <a:r>
              <a:rPr lang="sl-SI" b="1"/>
              <a:t>Xanadu</a:t>
            </a:r>
            <a:endParaRPr lang="sl-SI" b="1"/>
          </a:p>
          <a:p>
            <a:pPr lvl="1"/>
            <a:r>
              <a:rPr lang="sl-SI"/>
              <a:t>sistem za neskvenčno branje in ustvarjanje besedil, ki so razvejana in omogočajo bralcu svobodo izbire pri branju.</a:t>
            </a:r>
            <a:endParaRPr lang="sl-SI"/>
          </a:p>
          <a:p>
            <a:pPr lvl="1"/>
            <a:r>
              <a:rPr lang="sl-SI"/>
              <a:t>Nelson </a:t>
            </a:r>
            <a:r>
              <a:rPr lang="sl-SI"/>
              <a:t>je </a:t>
            </a:r>
            <a:r>
              <a:rPr lang="sl-SI" smtClean="0"/>
              <a:t>pisoval</a:t>
            </a:r>
            <a:r>
              <a:rPr lang="sl-SI"/>
              <a:t> Xanadu</a:t>
            </a:r>
            <a:r>
              <a:rPr lang="sl-SI"/>
              <a:t> </a:t>
            </a:r>
            <a:r>
              <a:rPr lang="sl-SI" smtClean="0"/>
              <a:t>kot</a:t>
            </a:r>
          </a:p>
          <a:p>
            <a:pPr lvl="2"/>
            <a:r>
              <a:rPr lang="sl-SI" smtClean="0"/>
              <a:t>odprt</a:t>
            </a:r>
            <a:r>
              <a:rPr lang="sl-SI"/>
              <a:t>, </a:t>
            </a:r>
            <a:endParaRPr lang="sl-SI" smtClean="0"/>
          </a:p>
          <a:p>
            <a:pPr lvl="2"/>
            <a:r>
              <a:rPr lang="sl-SI" smtClean="0"/>
              <a:t>fluiden </a:t>
            </a:r>
            <a:r>
              <a:rPr lang="sl-SI"/>
              <a:t>in </a:t>
            </a:r>
            <a:endParaRPr lang="sl-SI" smtClean="0"/>
          </a:p>
          <a:p>
            <a:pPr lvl="2"/>
            <a:r>
              <a:rPr lang="sl-SI" smtClean="0"/>
              <a:t>spremenljiv </a:t>
            </a:r>
            <a:r>
              <a:rPr lang="sl-SI"/>
              <a:t>sistem.</a:t>
            </a:r>
            <a:endParaRPr lang="sl-SI">
              <a:effectLst/>
            </a:endParaRPr>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10</a:t>
            </a:fld>
            <a:endParaRPr lang="sl-SI"/>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981200"/>
            <a:ext cx="2794000" cy="3595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7030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Predzgodovina: vloga Teda Nelsona</a:t>
            </a:r>
          </a:p>
        </p:txBody>
      </p:sp>
      <p:sp>
        <p:nvSpPr>
          <p:cNvPr id="3" name="Content Placeholder 2"/>
          <p:cNvSpPr>
            <a:spLocks noGrp="1"/>
          </p:cNvSpPr>
          <p:nvPr>
            <p:ph idx="1"/>
          </p:nvPr>
        </p:nvSpPr>
        <p:spPr/>
        <p:txBody>
          <a:bodyPr>
            <a:normAutofit fontScale="92500" lnSpcReduction="20000"/>
          </a:bodyPr>
          <a:lstStyle/>
          <a:p>
            <a:pPr>
              <a:lnSpc>
                <a:spcPct val="120000"/>
              </a:lnSpc>
            </a:pPr>
            <a:r>
              <a:rPr lang="sl-SI" b="1" smtClean="0"/>
              <a:t>Xanadu</a:t>
            </a:r>
            <a:r>
              <a:rPr lang="sl-SI" smtClean="0"/>
              <a:t> je </a:t>
            </a:r>
            <a:r>
              <a:rPr lang="sl-SI"/>
              <a:t>vpeljal kazalce kot dvosmerne strukture, ki bi omogočale tudi prehajanje od "citiranega" k "citirajočemu" dokumentu.</a:t>
            </a:r>
            <a:endParaRPr lang="sl-SI"/>
          </a:p>
          <a:p>
            <a:pPr>
              <a:lnSpc>
                <a:spcPct val="120000"/>
              </a:lnSpc>
            </a:pPr>
            <a:r>
              <a:rPr lang="sl-SI"/>
              <a:t>Končni cilj Teda Nelsona je bil globalni sistem, ki naj </a:t>
            </a:r>
            <a:r>
              <a:rPr lang="sl-SI"/>
              <a:t>bi </a:t>
            </a:r>
            <a:endParaRPr lang="sl-SI" smtClean="0"/>
          </a:p>
          <a:p>
            <a:pPr lvl="1">
              <a:lnSpc>
                <a:spcPct val="120000"/>
              </a:lnSpc>
            </a:pPr>
            <a:r>
              <a:rPr lang="sl-SI" smtClean="0"/>
              <a:t>povezoval </a:t>
            </a:r>
            <a:r>
              <a:rPr lang="sl-SI"/>
              <a:t>odlomke vseh literarnih del </a:t>
            </a:r>
            <a:r>
              <a:rPr lang="sl-SI"/>
              <a:t>in </a:t>
            </a:r>
            <a:endParaRPr lang="sl-SI" smtClean="0"/>
          </a:p>
          <a:p>
            <a:pPr lvl="1">
              <a:lnSpc>
                <a:spcPct val="120000"/>
              </a:lnSpc>
            </a:pPr>
            <a:r>
              <a:rPr lang="sl-SI" smtClean="0"/>
              <a:t>omogočal </a:t>
            </a:r>
            <a:r>
              <a:rPr lang="sl-SI"/>
              <a:t>uporabniku njihovo svobodno povezovanje in ustvarjanje novih del.</a:t>
            </a:r>
            <a:endParaRPr lang="sl-SI"/>
          </a:p>
          <a:p>
            <a:pPr>
              <a:lnSpc>
                <a:spcPct val="120000"/>
              </a:lnSpc>
            </a:pPr>
            <a:r>
              <a:rPr lang="sl-SI"/>
              <a:t>Xanadu je bil daleč pred časom tudi pri strojni opremi. Predvideval je interaktivne zaslone z grafičnim </a:t>
            </a:r>
            <a:r>
              <a:rPr lang="sl-SI"/>
              <a:t>okoljem</a:t>
            </a:r>
            <a:r>
              <a:rPr lang="sl-SI" smtClean="0"/>
              <a:t>.</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11</a:t>
            </a:fld>
            <a:endParaRPr lang="sl-SI"/>
          </a:p>
        </p:txBody>
      </p:sp>
    </p:spTree>
    <p:extLst>
      <p:ext uri="{BB962C8B-B14F-4D97-AF65-F5344CB8AC3E}">
        <p14:creationId xmlns:p14="http://schemas.microsoft.com/office/powerpoint/2010/main" val="1020769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Predzgodovina: vloga Teda Nelsona</a:t>
            </a:r>
          </a:p>
        </p:txBody>
      </p:sp>
      <p:sp>
        <p:nvSpPr>
          <p:cNvPr id="3" name="Content Placeholder 2"/>
          <p:cNvSpPr>
            <a:spLocks noGrp="1"/>
          </p:cNvSpPr>
          <p:nvPr>
            <p:ph idx="1"/>
          </p:nvPr>
        </p:nvSpPr>
        <p:spPr>
          <a:xfrm>
            <a:off x="228600" y="1371600"/>
            <a:ext cx="8763000" cy="5029200"/>
          </a:xfrm>
        </p:spPr>
        <p:txBody>
          <a:bodyPr>
            <a:normAutofit/>
          </a:bodyPr>
          <a:lstStyle/>
          <a:p>
            <a:pPr>
              <a:lnSpc>
                <a:spcPct val="120000"/>
              </a:lnSpc>
            </a:pPr>
            <a:r>
              <a:rPr lang="sl-SI"/>
              <a:t>Xanadu je bil dolga leta "najbolj obetajoča informacijska aplikacija", a ni nikoli prešel eksperimentalne faze.</a:t>
            </a:r>
          </a:p>
          <a:p>
            <a:pPr>
              <a:lnSpc>
                <a:spcPct val="120000"/>
              </a:lnSpc>
            </a:pPr>
            <a:r>
              <a:rPr lang="sl-SI"/>
              <a:t>Izreden pomen sistema Xanadu je bil v tem, da je </a:t>
            </a:r>
            <a:r>
              <a:rPr lang="sl-SI" u="sng"/>
              <a:t>v zavest informacijske srenje vpeljal ideje, ki jih je potem udejanjil Splet</a:t>
            </a:r>
            <a:r>
              <a:rPr lang="sl-SI"/>
              <a:t>.</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12</a:t>
            </a:fld>
            <a:endParaRPr lang="sl-SI"/>
          </a:p>
        </p:txBody>
      </p:sp>
    </p:spTree>
    <p:extLst>
      <p:ext uri="{BB962C8B-B14F-4D97-AF65-F5344CB8AC3E}">
        <p14:creationId xmlns:p14="http://schemas.microsoft.com/office/powerpoint/2010/main" val="3363387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WWW </a:t>
            </a:r>
            <a:r>
              <a:rPr lang="sl-SI" smtClean="0"/>
              <a:t>- uvod</a:t>
            </a:r>
            <a:endParaRPr lang="en-US"/>
          </a:p>
        </p:txBody>
      </p:sp>
      <p:sp>
        <p:nvSpPr>
          <p:cNvPr id="4099" name="Rectangle 3"/>
          <p:cNvSpPr>
            <a:spLocks noGrp="1" noChangeArrowheads="1"/>
          </p:cNvSpPr>
          <p:nvPr>
            <p:ph type="body" idx="1"/>
          </p:nvPr>
        </p:nvSpPr>
        <p:spPr>
          <a:xfrm>
            <a:off x="228600" y="3048000"/>
            <a:ext cx="8763000" cy="3352800"/>
          </a:xfrm>
        </p:spPr>
        <p:txBody>
          <a:bodyPr/>
          <a:lstStyle/>
          <a:p>
            <a:endParaRPr lang="en-US" dirty="0" smtClean="0"/>
          </a:p>
          <a:p>
            <a:pPr marL="514350" indent="-514350">
              <a:buFont typeface="+mj-lt"/>
              <a:buAutoNum type="arabicPeriod"/>
            </a:pPr>
            <a:r>
              <a:rPr lang="en-US" u="sng" dirty="0" err="1" smtClean="0"/>
              <a:t>Vključevanje</a:t>
            </a:r>
            <a:r>
              <a:rPr lang="en-US" u="sng" dirty="0" smtClean="0"/>
              <a:t> </a:t>
            </a:r>
            <a:r>
              <a:rPr lang="en-US" u="sng" dirty="0" err="1" smtClean="0"/>
              <a:t>hipertekstnih</a:t>
            </a:r>
            <a:r>
              <a:rPr lang="en-US" u="sng" dirty="0" smtClean="0"/>
              <a:t> </a:t>
            </a:r>
            <a:r>
              <a:rPr lang="en-US" u="sng" dirty="0" err="1" smtClean="0"/>
              <a:t>kazalcev</a:t>
            </a:r>
            <a:r>
              <a:rPr lang="en-US" u="sng" dirty="0" smtClean="0"/>
              <a:t> </a:t>
            </a:r>
            <a:r>
              <a:rPr lang="en-US" u="sng" dirty="0" err="1" smtClean="0"/>
              <a:t>na</a:t>
            </a:r>
            <a:r>
              <a:rPr lang="en-US" u="sng" dirty="0" smtClean="0"/>
              <a:t> </a:t>
            </a:r>
            <a:r>
              <a:rPr lang="en-US" u="sng" dirty="0" err="1" smtClean="0"/>
              <a:t>druge</a:t>
            </a:r>
            <a:r>
              <a:rPr lang="en-US" u="sng" dirty="0" smtClean="0"/>
              <a:t> </a:t>
            </a:r>
            <a:r>
              <a:rPr lang="en-US" u="sng" dirty="0" err="1" smtClean="0"/>
              <a:t>dokumente</a:t>
            </a:r>
            <a:r>
              <a:rPr lang="en-US" u="sng" dirty="0" smtClean="0"/>
              <a:t>. </a:t>
            </a:r>
            <a:r>
              <a:rPr lang="en-US" dirty="0" smtClean="0"/>
              <a:t/>
            </a:r>
            <a:br>
              <a:rPr lang="en-US" dirty="0" smtClean="0"/>
            </a:br>
            <a:r>
              <a:rPr lang="en-US" dirty="0" smtClean="0"/>
              <a:t>S tem je </a:t>
            </a:r>
            <a:r>
              <a:rPr lang="en-US" dirty="0" err="1" smtClean="0"/>
              <a:t>materializirana</a:t>
            </a:r>
            <a:r>
              <a:rPr lang="en-US" dirty="0" smtClean="0"/>
              <a:t> </a:t>
            </a:r>
            <a:r>
              <a:rPr lang="en-US" dirty="0" err="1" smtClean="0"/>
              <a:t>semantična</a:t>
            </a:r>
            <a:r>
              <a:rPr lang="en-US" dirty="0" smtClean="0"/>
              <a:t> </a:t>
            </a:r>
            <a:r>
              <a:rPr lang="en-US" dirty="0" err="1" smtClean="0"/>
              <a:t>povezanost</a:t>
            </a:r>
            <a:r>
              <a:rPr lang="en-US" dirty="0" smtClean="0"/>
              <a:t> </a:t>
            </a:r>
            <a:r>
              <a:rPr lang="en-US" dirty="0" err="1" smtClean="0"/>
              <a:t>vsebinsko</a:t>
            </a:r>
            <a:r>
              <a:rPr lang="en-US" dirty="0" smtClean="0"/>
              <a:t> </a:t>
            </a:r>
            <a:r>
              <a:rPr lang="en-US" dirty="0" err="1" smtClean="0"/>
              <a:t>sorodnih</a:t>
            </a:r>
            <a:r>
              <a:rPr lang="en-US" dirty="0" smtClean="0"/>
              <a:t> </a:t>
            </a:r>
            <a:r>
              <a:rPr lang="en-US" dirty="0" err="1" smtClean="0"/>
              <a:t>dokumentov</a:t>
            </a:r>
            <a:r>
              <a:rPr lang="en-US" dirty="0" smtClean="0"/>
              <a:t>, </a:t>
            </a:r>
            <a:r>
              <a:rPr lang="en-US" dirty="0" err="1" smtClean="0"/>
              <a:t>ki</a:t>
            </a:r>
            <a:r>
              <a:rPr lang="en-US" dirty="0" smtClean="0"/>
              <a:t> </a:t>
            </a:r>
            <a:r>
              <a:rPr lang="en-US" dirty="0" err="1" smtClean="0"/>
              <a:t>jo</a:t>
            </a:r>
            <a:r>
              <a:rPr lang="en-US" dirty="0" smtClean="0"/>
              <a:t> </a:t>
            </a:r>
            <a:r>
              <a:rPr lang="en-US" dirty="0" err="1" smtClean="0"/>
              <a:t>sicer</a:t>
            </a:r>
            <a:r>
              <a:rPr lang="en-US" dirty="0" smtClean="0"/>
              <a:t> </a:t>
            </a:r>
            <a:r>
              <a:rPr lang="en-US" dirty="0" err="1" smtClean="0"/>
              <a:t>mora</a:t>
            </a:r>
            <a:r>
              <a:rPr lang="en-US" dirty="0" smtClean="0"/>
              <a:t> </a:t>
            </a:r>
            <a:r>
              <a:rPr lang="en-US" dirty="0" err="1" smtClean="0"/>
              <a:t>bralec</a:t>
            </a:r>
            <a:r>
              <a:rPr lang="en-US" dirty="0" smtClean="0"/>
              <a:t> </a:t>
            </a:r>
            <a:r>
              <a:rPr lang="en-US" dirty="0" err="1" smtClean="0"/>
              <a:t>klasičnih</a:t>
            </a:r>
            <a:r>
              <a:rPr lang="en-US" dirty="0" smtClean="0"/>
              <a:t> </a:t>
            </a:r>
            <a:r>
              <a:rPr lang="en-US" dirty="0" err="1" smtClean="0"/>
              <a:t>dokumentov</a:t>
            </a:r>
            <a:r>
              <a:rPr lang="en-US" dirty="0" smtClean="0"/>
              <a:t> </a:t>
            </a:r>
            <a:r>
              <a:rPr lang="en-US" dirty="0" err="1" smtClean="0"/>
              <a:t>izpeljati</a:t>
            </a:r>
            <a:r>
              <a:rPr lang="en-US" dirty="0" smtClean="0"/>
              <a:t> </a:t>
            </a:r>
            <a:r>
              <a:rPr lang="en-US" dirty="0" err="1" smtClean="0"/>
              <a:t>sam</a:t>
            </a:r>
            <a:r>
              <a:rPr lang="en-US" dirty="0" smtClean="0"/>
              <a:t>. </a:t>
            </a:r>
            <a:endParaRPr lang="en-US" dirty="0"/>
          </a:p>
        </p:txBody>
      </p:sp>
      <p:sp>
        <p:nvSpPr>
          <p:cNvPr id="4101" name="Text Box 5"/>
          <p:cNvSpPr txBox="1">
            <a:spLocks noChangeArrowheads="1"/>
          </p:cNvSpPr>
          <p:nvPr/>
        </p:nvSpPr>
        <p:spPr bwMode="auto">
          <a:xfrm>
            <a:off x="381000" y="1524000"/>
            <a:ext cx="8458200" cy="1569660"/>
          </a:xfrm>
          <a:prstGeom prst="rect">
            <a:avLst/>
          </a:prstGeom>
          <a:noFill/>
          <a:ln w="9525">
            <a:noFill/>
            <a:miter lim="800000"/>
            <a:headEnd/>
            <a:tailEnd/>
          </a:ln>
          <a:effectLst/>
        </p:spPr>
        <p:txBody>
          <a:bodyPr>
            <a:spAutoFit/>
          </a:bodyPr>
          <a:lstStyle/>
          <a:p>
            <a:pPr>
              <a:spcBef>
                <a:spcPct val="50000"/>
              </a:spcBef>
            </a:pPr>
            <a:r>
              <a:rPr lang="en-US" sz="3200" dirty="0" err="1">
                <a:solidFill>
                  <a:srgbClr val="800000"/>
                </a:solidFill>
              </a:rPr>
              <a:t>Lastnosti</a:t>
            </a:r>
            <a:r>
              <a:rPr lang="en-US" sz="3200" dirty="0">
                <a:solidFill>
                  <a:srgbClr val="800000"/>
                </a:solidFill>
              </a:rPr>
              <a:t>, </a:t>
            </a:r>
            <a:r>
              <a:rPr lang="en-US" sz="3200" dirty="0" err="1">
                <a:solidFill>
                  <a:srgbClr val="800000"/>
                </a:solidFill>
              </a:rPr>
              <a:t>zaradi</a:t>
            </a:r>
            <a:r>
              <a:rPr lang="en-US" sz="3200" dirty="0">
                <a:solidFill>
                  <a:srgbClr val="800000"/>
                </a:solidFill>
              </a:rPr>
              <a:t> </a:t>
            </a:r>
            <a:r>
              <a:rPr lang="en-US" sz="3200" dirty="0" err="1">
                <a:solidFill>
                  <a:srgbClr val="800000"/>
                </a:solidFill>
              </a:rPr>
              <a:t>katerih</a:t>
            </a:r>
            <a:r>
              <a:rPr lang="en-US" sz="3200" dirty="0">
                <a:solidFill>
                  <a:srgbClr val="800000"/>
                </a:solidFill>
              </a:rPr>
              <a:t> je </a:t>
            </a:r>
            <a:r>
              <a:rPr lang="sl-SI" sz="3200" dirty="0" smtClean="0">
                <a:solidFill>
                  <a:srgbClr val="800000"/>
                </a:solidFill>
              </a:rPr>
              <a:t>Splet </a:t>
            </a:r>
            <a:r>
              <a:rPr lang="en-US" sz="3200" dirty="0" err="1" smtClean="0">
                <a:solidFill>
                  <a:srgbClr val="800000"/>
                </a:solidFill>
              </a:rPr>
              <a:t>najpopularnejša</a:t>
            </a:r>
            <a:r>
              <a:rPr lang="en-US" sz="3200" dirty="0" smtClean="0">
                <a:solidFill>
                  <a:srgbClr val="800000"/>
                </a:solidFill>
              </a:rPr>
              <a:t> Internet</a:t>
            </a:r>
            <a:r>
              <a:rPr lang="sl-SI" sz="3200" dirty="0" smtClean="0">
                <a:solidFill>
                  <a:srgbClr val="800000"/>
                </a:solidFill>
              </a:rPr>
              <a:t>n</a:t>
            </a:r>
            <a:r>
              <a:rPr lang="en-US" sz="3200" dirty="0" smtClean="0">
                <a:solidFill>
                  <a:srgbClr val="800000"/>
                </a:solidFill>
              </a:rPr>
              <a:t>a </a:t>
            </a:r>
            <a:r>
              <a:rPr lang="en-US" sz="3200" dirty="0" err="1">
                <a:solidFill>
                  <a:srgbClr val="800000"/>
                </a:solidFill>
              </a:rPr>
              <a:t>aplikacija</a:t>
            </a:r>
            <a:r>
              <a:rPr lang="en-US" sz="3200" dirty="0">
                <a:solidFill>
                  <a:srgbClr val="800000"/>
                </a:solidFill>
              </a:rPr>
              <a:t>, so </a:t>
            </a:r>
            <a:r>
              <a:rPr lang="en-US" sz="3200" dirty="0" err="1">
                <a:solidFill>
                  <a:srgbClr val="800000"/>
                </a:solidFill>
              </a:rPr>
              <a:t>predvsem</a:t>
            </a:r>
            <a:r>
              <a:rPr lang="en-US" sz="3200" dirty="0">
                <a:solidFill>
                  <a:srgbClr val="800000"/>
                </a:solidFill>
              </a:rPr>
              <a:t>:</a:t>
            </a:r>
            <a:endParaRPr lang="en-US" dirty="0">
              <a:solidFill>
                <a:srgbClr val="800000"/>
              </a:solidFill>
            </a:endParaRPr>
          </a:p>
        </p:txBody>
      </p:sp>
      <p:sp>
        <p:nvSpPr>
          <p:cNvPr id="7" name="Slide Number Placeholder 6"/>
          <p:cNvSpPr>
            <a:spLocks noGrp="1"/>
          </p:cNvSpPr>
          <p:nvPr>
            <p:ph type="sldNum" sz="quarter" idx="11"/>
          </p:nvPr>
        </p:nvSpPr>
        <p:spPr/>
        <p:txBody>
          <a:bodyPr/>
          <a:lstStyle/>
          <a:p>
            <a:pPr>
              <a:defRPr/>
            </a:pPr>
            <a:fld id="{4A7C7EBF-374E-4DF9-984F-036BE34474EA}" type="slidenum">
              <a:rPr lang="sl-SI" smtClean="0"/>
              <a:pPr>
                <a:defRPr/>
              </a:pPr>
              <a:t>13</a:t>
            </a:fld>
            <a:endParaRPr lang="sl-SI"/>
          </a:p>
        </p:txBody>
      </p:sp>
      <p:sp>
        <p:nvSpPr>
          <p:cNvPr id="8" name="Footer Placeholder 7"/>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WWW </a:t>
            </a:r>
            <a:r>
              <a:rPr lang="sl-SI" smtClean="0"/>
              <a:t>- uvod</a:t>
            </a:r>
            <a:endParaRPr lang="en-US"/>
          </a:p>
        </p:txBody>
      </p:sp>
      <p:sp>
        <p:nvSpPr>
          <p:cNvPr id="5123" name="Rectangle 3"/>
          <p:cNvSpPr>
            <a:spLocks noGrp="1" noChangeArrowheads="1"/>
          </p:cNvSpPr>
          <p:nvPr>
            <p:ph type="body" idx="1"/>
          </p:nvPr>
        </p:nvSpPr>
        <p:spPr>
          <a:xfrm>
            <a:off x="228600" y="1676400"/>
            <a:ext cx="8763000" cy="4724400"/>
          </a:xfrm>
        </p:spPr>
        <p:txBody>
          <a:bodyPr/>
          <a:lstStyle/>
          <a:p>
            <a:pPr marL="514350" indent="-514350">
              <a:buFont typeface="+mj-lt"/>
              <a:buAutoNum type="arabicPeriod" startAt="2"/>
            </a:pPr>
            <a:r>
              <a:rPr lang="en-US" u="sng" dirty="0" err="1" smtClean="0"/>
              <a:t>Vključevanje</a:t>
            </a:r>
            <a:r>
              <a:rPr lang="en-US" u="sng" dirty="0" smtClean="0"/>
              <a:t> </a:t>
            </a:r>
            <a:r>
              <a:rPr lang="en-US" u="sng" dirty="0" err="1" smtClean="0"/>
              <a:t>referenc</a:t>
            </a:r>
            <a:r>
              <a:rPr lang="en-US" u="sng" dirty="0" smtClean="0"/>
              <a:t> </a:t>
            </a:r>
            <a:r>
              <a:rPr lang="en-US" u="sng" dirty="0" err="1" smtClean="0"/>
              <a:t>na</a:t>
            </a:r>
            <a:r>
              <a:rPr lang="en-US" u="sng" dirty="0" smtClean="0"/>
              <a:t> </a:t>
            </a:r>
            <a:r>
              <a:rPr lang="en-US" u="sng" dirty="0" err="1" smtClean="0"/>
              <a:t>nebesedilne</a:t>
            </a:r>
            <a:r>
              <a:rPr lang="en-US" u="sng" dirty="0" smtClean="0"/>
              <a:t> </a:t>
            </a:r>
            <a:r>
              <a:rPr lang="en-US" u="sng" dirty="0" err="1" smtClean="0"/>
              <a:t>elemente</a:t>
            </a:r>
            <a:r>
              <a:rPr lang="en-US" u="sng" dirty="0" smtClean="0"/>
              <a:t> </a:t>
            </a:r>
            <a:r>
              <a:rPr lang="en-US" u="sng" dirty="0" err="1" smtClean="0"/>
              <a:t>dokumentov</a:t>
            </a:r>
            <a:r>
              <a:rPr lang="en-US" dirty="0" smtClean="0"/>
              <a:t>. </a:t>
            </a:r>
            <a:br>
              <a:rPr lang="en-US" dirty="0" smtClean="0"/>
            </a:br>
            <a:r>
              <a:rPr lang="en-US" dirty="0" smtClean="0"/>
              <a:t/>
            </a:r>
            <a:br>
              <a:rPr lang="en-US" dirty="0" smtClean="0"/>
            </a:br>
            <a:r>
              <a:rPr lang="en-US" dirty="0" err="1" smtClean="0"/>
              <a:t>Statične</a:t>
            </a:r>
            <a:r>
              <a:rPr lang="en-US" dirty="0" smtClean="0"/>
              <a:t> in </a:t>
            </a:r>
            <a:r>
              <a:rPr lang="en-US" dirty="0" err="1" smtClean="0"/>
              <a:t>gibljive</a:t>
            </a:r>
            <a:r>
              <a:rPr lang="en-US" dirty="0" smtClean="0"/>
              <a:t> </a:t>
            </a:r>
            <a:r>
              <a:rPr lang="en-US" dirty="0" err="1" smtClean="0"/>
              <a:t>slike</a:t>
            </a:r>
            <a:r>
              <a:rPr lang="en-US" dirty="0" smtClean="0"/>
              <a:t>, </a:t>
            </a:r>
            <a:r>
              <a:rPr lang="en-US" dirty="0" err="1" smtClean="0"/>
              <a:t>zvočni</a:t>
            </a:r>
            <a:r>
              <a:rPr lang="en-US" dirty="0" smtClean="0"/>
              <a:t> </a:t>
            </a:r>
            <a:r>
              <a:rPr lang="en-US" dirty="0" err="1" smtClean="0"/>
              <a:t>posnetki</a:t>
            </a:r>
            <a:r>
              <a:rPr lang="en-US" dirty="0" smtClean="0"/>
              <a:t>, video </a:t>
            </a:r>
            <a:r>
              <a:rPr lang="en-US" dirty="0" err="1" smtClean="0"/>
              <a:t>posnetki</a:t>
            </a:r>
            <a:r>
              <a:rPr lang="en-US" dirty="0" smtClean="0"/>
              <a:t> in </a:t>
            </a:r>
            <a:r>
              <a:rPr lang="en-US" dirty="0" err="1" smtClean="0"/>
              <a:t>izvedljivi</a:t>
            </a:r>
            <a:r>
              <a:rPr lang="en-US" dirty="0" smtClean="0"/>
              <a:t> </a:t>
            </a:r>
            <a:r>
              <a:rPr lang="en-US" dirty="0" err="1" smtClean="0"/>
              <a:t>programi</a:t>
            </a:r>
            <a:r>
              <a:rPr lang="en-US" dirty="0" smtClean="0"/>
              <a:t> </a:t>
            </a:r>
            <a:r>
              <a:rPr lang="en-US" dirty="0" err="1" smtClean="0"/>
              <a:t>postanejo</a:t>
            </a:r>
            <a:r>
              <a:rPr lang="en-US" dirty="0" smtClean="0"/>
              <a:t> </a:t>
            </a:r>
            <a:r>
              <a:rPr lang="en-US" dirty="0" err="1" smtClean="0"/>
              <a:t>integralni</a:t>
            </a:r>
            <a:r>
              <a:rPr lang="en-US" dirty="0" smtClean="0"/>
              <a:t> deli </a:t>
            </a:r>
            <a:r>
              <a:rPr lang="en-US" dirty="0" err="1" smtClean="0"/>
              <a:t>dokumentov</a:t>
            </a:r>
            <a:r>
              <a:rPr lang="en-US" dirty="0" smtClean="0"/>
              <a:t>.</a:t>
            </a:r>
            <a:endParaRPr lang="en-US" dirty="0"/>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14</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WWW </a:t>
            </a:r>
            <a:r>
              <a:rPr lang="sl-SI" smtClean="0"/>
              <a:t>- uvod</a:t>
            </a:r>
            <a:endParaRPr lang="en-US"/>
          </a:p>
        </p:txBody>
      </p:sp>
      <p:sp>
        <p:nvSpPr>
          <p:cNvPr id="6147" name="Rectangle 3"/>
          <p:cNvSpPr>
            <a:spLocks noGrp="1" noChangeArrowheads="1"/>
          </p:cNvSpPr>
          <p:nvPr>
            <p:ph type="body" idx="1"/>
          </p:nvPr>
        </p:nvSpPr>
        <p:spPr/>
        <p:txBody>
          <a:bodyPr/>
          <a:lstStyle/>
          <a:p>
            <a:pPr marL="514350" indent="-514350">
              <a:buFont typeface="+mj-lt"/>
              <a:buAutoNum type="arabicPeriod" startAt="3"/>
            </a:pPr>
            <a:r>
              <a:rPr lang="en-US" u="sng" dirty="0" smtClean="0"/>
              <a:t>"</a:t>
            </a:r>
            <a:r>
              <a:rPr lang="en-US" u="sng" dirty="0" err="1" smtClean="0"/>
              <a:t>Razumevanje</a:t>
            </a:r>
            <a:r>
              <a:rPr lang="en-US" u="sng" dirty="0" smtClean="0"/>
              <a:t>" </a:t>
            </a:r>
            <a:r>
              <a:rPr lang="en-US" u="sng" dirty="0" err="1" smtClean="0"/>
              <a:t>ostalih</a:t>
            </a:r>
            <a:r>
              <a:rPr lang="en-US" u="sng" dirty="0" smtClean="0"/>
              <a:t> </a:t>
            </a:r>
            <a:r>
              <a:rPr lang="en-US" u="sng" dirty="0" err="1" smtClean="0"/>
              <a:t>najpomembnejših</a:t>
            </a:r>
            <a:r>
              <a:rPr lang="en-US" u="sng" dirty="0" smtClean="0"/>
              <a:t> </a:t>
            </a:r>
            <a:r>
              <a:rPr lang="en-US" u="sng" dirty="0" err="1" smtClean="0"/>
              <a:t>aplikacijskih</a:t>
            </a:r>
            <a:r>
              <a:rPr lang="en-US" u="sng" dirty="0" smtClean="0"/>
              <a:t> </a:t>
            </a:r>
            <a:r>
              <a:rPr lang="en-US" u="sng" dirty="0" err="1" smtClean="0"/>
              <a:t>protokolov</a:t>
            </a:r>
            <a:r>
              <a:rPr lang="en-US" u="sng" dirty="0" smtClean="0"/>
              <a:t> </a:t>
            </a:r>
            <a:r>
              <a:rPr lang="en-US" u="sng" dirty="0" err="1" smtClean="0"/>
              <a:t>na</a:t>
            </a:r>
            <a:r>
              <a:rPr lang="en-US" u="sng" dirty="0" smtClean="0"/>
              <a:t> </a:t>
            </a:r>
            <a:r>
              <a:rPr lang="en-US" u="sng" dirty="0" err="1" smtClean="0"/>
              <a:t>Internetu</a:t>
            </a:r>
            <a:r>
              <a:rPr lang="en-US" dirty="0" smtClean="0"/>
              <a:t>. </a:t>
            </a:r>
            <a:br>
              <a:rPr lang="en-US" dirty="0" smtClean="0"/>
            </a:br>
            <a:r>
              <a:rPr lang="en-US" dirty="0" smtClean="0"/>
              <a:t/>
            </a:r>
            <a:br>
              <a:rPr lang="en-US" dirty="0" smtClean="0"/>
            </a:br>
            <a:r>
              <a:rPr lang="en-US" dirty="0" smtClean="0"/>
              <a:t>S </a:t>
            </a:r>
            <a:r>
              <a:rPr lang="en-US" dirty="0" err="1" smtClean="0"/>
              <a:t>pregledovalnikom</a:t>
            </a:r>
            <a:r>
              <a:rPr lang="en-US" dirty="0" smtClean="0"/>
              <a:t> </a:t>
            </a:r>
            <a:r>
              <a:rPr lang="en-US" dirty="0" err="1" smtClean="0"/>
              <a:t>za</a:t>
            </a:r>
            <a:r>
              <a:rPr lang="en-US" dirty="0" smtClean="0"/>
              <a:t> </a:t>
            </a:r>
            <a:r>
              <a:rPr lang="sl-SI" dirty="0" smtClean="0"/>
              <a:t>Splet </a:t>
            </a:r>
            <a:r>
              <a:rPr lang="en-US" dirty="0" err="1" smtClean="0"/>
              <a:t>lahko</a:t>
            </a:r>
            <a:r>
              <a:rPr lang="en-US" dirty="0" smtClean="0"/>
              <a:t> </a:t>
            </a:r>
            <a:r>
              <a:rPr lang="en-US" dirty="0" err="1" smtClean="0"/>
              <a:t>uporabljamo</a:t>
            </a:r>
            <a:r>
              <a:rPr lang="sl-SI" dirty="0" smtClean="0"/>
              <a:t> (ali smo uporabljali)</a:t>
            </a:r>
            <a:r>
              <a:rPr lang="en-US" dirty="0" smtClean="0"/>
              <a:t> </a:t>
            </a:r>
            <a:r>
              <a:rPr lang="en-US" dirty="0" err="1" smtClean="0"/>
              <a:t>tudi</a:t>
            </a:r>
            <a:r>
              <a:rPr lang="en-US" dirty="0" smtClean="0"/>
              <a:t> ftp, gopher, telnet, Usenet News in </a:t>
            </a:r>
            <a:r>
              <a:rPr lang="en-US" dirty="0" err="1" smtClean="0"/>
              <a:t>elektronsko</a:t>
            </a:r>
            <a:r>
              <a:rPr lang="en-US" dirty="0" smtClean="0"/>
              <a:t> </a:t>
            </a:r>
            <a:r>
              <a:rPr lang="en-US" dirty="0" err="1" smtClean="0"/>
              <a:t>pošto</a:t>
            </a:r>
            <a:r>
              <a:rPr lang="en-US" dirty="0" smtClean="0"/>
              <a:t>. </a:t>
            </a:r>
          </a:p>
          <a:p>
            <a:endParaRPr lang="en-US" dirty="0" smtClean="0"/>
          </a:p>
          <a:p>
            <a:r>
              <a:rPr lang="sl-SI" dirty="0" smtClean="0"/>
              <a:t>Splet </a:t>
            </a:r>
            <a:r>
              <a:rPr lang="en-US" dirty="0" smtClean="0"/>
              <a:t>je postal </a:t>
            </a:r>
            <a:r>
              <a:rPr lang="en-US" dirty="0" err="1" smtClean="0"/>
              <a:t>univerzalen</a:t>
            </a:r>
            <a:r>
              <a:rPr lang="en-US" dirty="0" smtClean="0"/>
              <a:t> </a:t>
            </a:r>
            <a:r>
              <a:rPr lang="en-US" dirty="0" err="1" smtClean="0"/>
              <a:t>vmesnik</a:t>
            </a:r>
            <a:r>
              <a:rPr lang="en-US" dirty="0" smtClean="0"/>
              <a:t> </a:t>
            </a:r>
            <a:r>
              <a:rPr lang="en-US" dirty="0" err="1" smtClean="0"/>
              <a:t>za</a:t>
            </a:r>
            <a:r>
              <a:rPr lang="en-US" dirty="0" smtClean="0"/>
              <a:t> </a:t>
            </a:r>
            <a:r>
              <a:rPr lang="en-US" dirty="0" err="1" smtClean="0"/>
              <a:t>informacijske</a:t>
            </a:r>
            <a:r>
              <a:rPr lang="en-US" dirty="0" smtClean="0"/>
              <a:t> </a:t>
            </a:r>
            <a:r>
              <a:rPr lang="en-US" dirty="0" err="1" smtClean="0"/>
              <a:t>storitve</a:t>
            </a:r>
            <a:r>
              <a:rPr lang="en-US" dirty="0" smtClean="0"/>
              <a:t> </a:t>
            </a:r>
            <a:r>
              <a:rPr lang="en-US" dirty="0" err="1" smtClean="0"/>
              <a:t>na</a:t>
            </a:r>
            <a:r>
              <a:rPr lang="en-US" dirty="0" smtClean="0"/>
              <a:t> </a:t>
            </a:r>
            <a:r>
              <a:rPr lang="en-US" dirty="0" err="1" smtClean="0"/>
              <a:t>Internetu</a:t>
            </a:r>
            <a:r>
              <a:rPr lang="en-US" dirty="0" smtClean="0"/>
              <a:t>.</a:t>
            </a:r>
            <a:endParaRPr lang="en-US" dirty="0"/>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15</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WWW </a:t>
            </a:r>
            <a:r>
              <a:rPr lang="sl-SI" smtClean="0"/>
              <a:t>- uvod</a:t>
            </a:r>
            <a:endParaRPr lang="en-US"/>
          </a:p>
        </p:txBody>
      </p:sp>
      <p:sp>
        <p:nvSpPr>
          <p:cNvPr id="34819" name="Rectangle 3"/>
          <p:cNvSpPr>
            <a:spLocks noGrp="1" noChangeArrowheads="1"/>
          </p:cNvSpPr>
          <p:nvPr>
            <p:ph type="body" idx="1"/>
          </p:nvPr>
        </p:nvSpPr>
        <p:spPr/>
        <p:txBody>
          <a:bodyPr/>
          <a:lstStyle/>
          <a:p>
            <a:pPr marL="514350" indent="-514350">
              <a:buFont typeface="+mj-lt"/>
              <a:buAutoNum type="arabicPeriod" startAt="4"/>
            </a:pPr>
            <a:r>
              <a:rPr lang="sl-SI" u="sng" dirty="0" smtClean="0"/>
              <a:t>Vključevanje programskih vložkov</a:t>
            </a:r>
            <a:r>
              <a:rPr lang="sl-SI" dirty="0" smtClean="0"/>
              <a:t>, ki postanejo integralni del spletnih dokumentov, s funkcionalnostjo, ki bistveno presega funkcionalnost običajnih dokumentov</a:t>
            </a:r>
            <a:r>
              <a:rPr lang="en-US" dirty="0" smtClean="0"/>
              <a:t>. </a:t>
            </a:r>
            <a:br>
              <a:rPr lang="en-US" dirty="0" smtClean="0"/>
            </a:br>
            <a:endParaRPr lang="sl-SI" dirty="0" smtClean="0"/>
          </a:p>
          <a:p>
            <a:pPr marL="514350" indent="-514350">
              <a:buFont typeface="+mj-lt"/>
              <a:buAutoNum type="arabicPeriod" startAt="5"/>
            </a:pPr>
            <a:r>
              <a:rPr lang="sl-SI" u="sng" dirty="0" smtClean="0"/>
              <a:t>Sodelovanje skupnosti</a:t>
            </a:r>
            <a:r>
              <a:rPr lang="sl-SI" dirty="0" smtClean="0"/>
              <a:t>, ki enakovredno gradi spletne informacijske vire – Splet 2.0.</a:t>
            </a:r>
          </a:p>
          <a:p>
            <a:endParaRPr lang="sl-SI" dirty="0" smtClean="0"/>
          </a:p>
          <a:p>
            <a:r>
              <a:rPr lang="sl-SI" dirty="0" smtClean="0"/>
              <a:t>Splet </a:t>
            </a:r>
            <a:r>
              <a:rPr lang="en-US" dirty="0" smtClean="0"/>
              <a:t>je </a:t>
            </a:r>
            <a:r>
              <a:rPr lang="en-US" dirty="0" err="1" smtClean="0"/>
              <a:t>posta</a:t>
            </a:r>
            <a:r>
              <a:rPr lang="sl-SI" dirty="0" smtClean="0"/>
              <a:t>vil</a:t>
            </a:r>
            <a:r>
              <a:rPr lang="en-US" dirty="0" smtClean="0"/>
              <a:t> </a:t>
            </a:r>
            <a:r>
              <a:rPr lang="sl-SI" dirty="0" smtClean="0"/>
              <a:t>nove standarde </a:t>
            </a:r>
            <a:r>
              <a:rPr lang="en-US" dirty="0" err="1" smtClean="0"/>
              <a:t>za</a:t>
            </a:r>
            <a:r>
              <a:rPr lang="en-US" dirty="0" smtClean="0"/>
              <a:t> </a:t>
            </a:r>
            <a:r>
              <a:rPr lang="sl-SI" dirty="0" smtClean="0"/>
              <a:t>izrazno moč dokumentov</a:t>
            </a:r>
            <a:r>
              <a:rPr lang="en-US" dirty="0" smtClean="0"/>
              <a:t>.</a:t>
            </a:r>
            <a:endParaRPr lang="en-US" dirty="0"/>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16</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WWW </a:t>
            </a:r>
            <a:r>
              <a:rPr lang="sl-SI" smtClean="0"/>
              <a:t>- uvod</a:t>
            </a:r>
            <a:endParaRPr lang="en-US"/>
          </a:p>
        </p:txBody>
      </p:sp>
      <p:sp>
        <p:nvSpPr>
          <p:cNvPr id="12291" name="Rectangle 3"/>
          <p:cNvSpPr>
            <a:spLocks noGrp="1" noChangeArrowheads="1"/>
          </p:cNvSpPr>
          <p:nvPr>
            <p:ph type="body" idx="1"/>
          </p:nvPr>
        </p:nvSpPr>
        <p:spPr>
          <a:xfrm>
            <a:off x="4267200" y="1219200"/>
            <a:ext cx="4724400" cy="5181600"/>
          </a:xfrm>
        </p:spPr>
        <p:txBody>
          <a:bodyPr>
            <a:normAutofit fontScale="70000" lnSpcReduction="20000"/>
          </a:bodyPr>
          <a:lstStyle/>
          <a:p>
            <a:pPr>
              <a:lnSpc>
                <a:spcPct val="120000"/>
              </a:lnSpc>
              <a:buNone/>
            </a:pPr>
            <a:r>
              <a:rPr lang="en-US" dirty="0" smtClean="0"/>
              <a:t>Tim Berners-Lee, </a:t>
            </a:r>
            <a:r>
              <a:rPr lang="en-US" dirty="0" err="1" smtClean="0"/>
              <a:t>avtor</a:t>
            </a:r>
            <a:r>
              <a:rPr lang="en-US" dirty="0" smtClean="0"/>
              <a:t> WWW:</a:t>
            </a:r>
            <a:endParaRPr lang="sl-SI" dirty="0" smtClean="0"/>
          </a:p>
          <a:p>
            <a:pPr>
              <a:lnSpc>
                <a:spcPct val="120000"/>
              </a:lnSpc>
            </a:pPr>
            <a:r>
              <a:rPr lang="en-US" dirty="0" err="1" smtClean="0"/>
              <a:t>Obstajajo</a:t>
            </a:r>
            <a:r>
              <a:rPr lang="en-US" dirty="0" smtClean="0"/>
              <a:t> </a:t>
            </a:r>
            <a:r>
              <a:rPr lang="en-US" dirty="0" err="1" smtClean="0"/>
              <a:t>naloge</a:t>
            </a:r>
            <a:r>
              <a:rPr lang="en-US" dirty="0" smtClean="0"/>
              <a:t>, </a:t>
            </a:r>
            <a:r>
              <a:rPr lang="en-US" dirty="0" err="1" smtClean="0"/>
              <a:t>ki</a:t>
            </a:r>
            <a:r>
              <a:rPr lang="en-US" dirty="0" smtClean="0"/>
              <a:t> </a:t>
            </a:r>
            <a:r>
              <a:rPr lang="en-US" dirty="0" err="1" smtClean="0"/>
              <a:t>jih</a:t>
            </a:r>
            <a:r>
              <a:rPr lang="en-US" dirty="0" smtClean="0"/>
              <a:t> </a:t>
            </a:r>
            <a:r>
              <a:rPr lang="en-US" dirty="0" err="1" smtClean="0"/>
              <a:t>bolje</a:t>
            </a:r>
            <a:r>
              <a:rPr lang="en-US" dirty="0" smtClean="0"/>
              <a:t> </a:t>
            </a:r>
            <a:r>
              <a:rPr lang="en-US" dirty="0" err="1" smtClean="0"/>
              <a:t>rešujejo</a:t>
            </a:r>
            <a:r>
              <a:rPr lang="en-US" dirty="0" smtClean="0"/>
              <a:t> </a:t>
            </a:r>
            <a:r>
              <a:rPr lang="en-US" dirty="0" err="1" smtClean="0"/>
              <a:t>računalniki</a:t>
            </a:r>
            <a:r>
              <a:rPr lang="en-US" dirty="0" smtClean="0"/>
              <a:t> in </a:t>
            </a:r>
            <a:r>
              <a:rPr lang="en-US" dirty="0" err="1" smtClean="0"/>
              <a:t>naloge</a:t>
            </a:r>
            <a:r>
              <a:rPr lang="en-US" dirty="0" smtClean="0"/>
              <a:t>, </a:t>
            </a:r>
            <a:r>
              <a:rPr lang="en-US" dirty="0" err="1" smtClean="0"/>
              <a:t>ki</a:t>
            </a:r>
            <a:r>
              <a:rPr lang="en-US" dirty="0" smtClean="0"/>
              <a:t> </a:t>
            </a:r>
            <a:r>
              <a:rPr lang="en-US" dirty="0" err="1" smtClean="0"/>
              <a:t>jih</a:t>
            </a:r>
            <a:r>
              <a:rPr lang="en-US" dirty="0" smtClean="0"/>
              <a:t> </a:t>
            </a:r>
            <a:r>
              <a:rPr lang="en-US" dirty="0" err="1" smtClean="0"/>
              <a:t>bolje</a:t>
            </a:r>
            <a:r>
              <a:rPr lang="en-US" dirty="0" smtClean="0"/>
              <a:t> </a:t>
            </a:r>
            <a:r>
              <a:rPr lang="en-US" dirty="0" err="1" smtClean="0"/>
              <a:t>rešujejo</a:t>
            </a:r>
            <a:r>
              <a:rPr lang="en-US" dirty="0" smtClean="0"/>
              <a:t> </a:t>
            </a:r>
            <a:r>
              <a:rPr lang="en-US" dirty="0" err="1" smtClean="0"/>
              <a:t>ljudje</a:t>
            </a:r>
            <a:r>
              <a:rPr lang="en-US" dirty="0" smtClean="0"/>
              <a:t>. Med </a:t>
            </a:r>
            <a:r>
              <a:rPr lang="en-US" dirty="0" err="1" smtClean="0"/>
              <a:t>njimi</a:t>
            </a:r>
            <a:r>
              <a:rPr lang="en-US" dirty="0" smtClean="0"/>
              <a:t> je </a:t>
            </a:r>
            <a:r>
              <a:rPr lang="en-US" dirty="0" err="1" smtClean="0"/>
              <a:t>malo</a:t>
            </a:r>
            <a:r>
              <a:rPr lang="en-US" dirty="0" smtClean="0"/>
              <a:t> </a:t>
            </a:r>
            <a:r>
              <a:rPr lang="en-US" dirty="0" err="1" smtClean="0"/>
              <a:t>prekrivanja</a:t>
            </a:r>
            <a:r>
              <a:rPr lang="en-US" dirty="0" smtClean="0"/>
              <a:t>.</a:t>
            </a:r>
          </a:p>
          <a:p>
            <a:pPr>
              <a:lnSpc>
                <a:spcPct val="120000"/>
              </a:lnSpc>
            </a:pPr>
            <a:r>
              <a:rPr lang="en-US" dirty="0" err="1" smtClean="0"/>
              <a:t>Računalniki</a:t>
            </a:r>
            <a:r>
              <a:rPr lang="en-US" dirty="0" smtClean="0"/>
              <a:t> ne </a:t>
            </a:r>
            <a:r>
              <a:rPr lang="en-US" dirty="0" err="1" smtClean="0"/>
              <a:t>znajo</a:t>
            </a:r>
            <a:r>
              <a:rPr lang="en-US" dirty="0" smtClean="0"/>
              <a:t> </a:t>
            </a:r>
            <a:r>
              <a:rPr lang="en-US" dirty="0" err="1" smtClean="0"/>
              <a:t>postavljati</a:t>
            </a:r>
            <a:r>
              <a:rPr lang="en-US" dirty="0" smtClean="0"/>
              <a:t> </a:t>
            </a:r>
            <a:r>
              <a:rPr lang="en-US" dirty="0" err="1" smtClean="0"/>
              <a:t>naključnih</a:t>
            </a:r>
            <a:r>
              <a:rPr lang="en-US" dirty="0" smtClean="0"/>
              <a:t> </a:t>
            </a:r>
            <a:r>
              <a:rPr lang="en-US" dirty="0" err="1" smtClean="0"/>
              <a:t>povezav</a:t>
            </a:r>
            <a:r>
              <a:rPr lang="en-US" dirty="0" smtClean="0"/>
              <a:t> med </a:t>
            </a:r>
            <a:r>
              <a:rPr lang="en-US" dirty="0" err="1" smtClean="0"/>
              <a:t>različnimi</a:t>
            </a:r>
            <a:r>
              <a:rPr lang="en-US" dirty="0" smtClean="0"/>
              <a:t> </a:t>
            </a:r>
            <a:r>
              <a:rPr lang="en-US" dirty="0" err="1" smtClean="0"/>
              <a:t>enotami</a:t>
            </a:r>
            <a:r>
              <a:rPr lang="en-US" dirty="0" smtClean="0"/>
              <a:t> </a:t>
            </a:r>
            <a:r>
              <a:rPr lang="en-US" dirty="0" err="1" smtClean="0"/>
              <a:t>informacije</a:t>
            </a:r>
            <a:r>
              <a:rPr lang="en-US" dirty="0" smtClean="0"/>
              <a:t>, </a:t>
            </a:r>
            <a:r>
              <a:rPr lang="en-US" dirty="0" err="1" smtClean="0"/>
              <a:t>kar</a:t>
            </a:r>
            <a:r>
              <a:rPr lang="en-US" dirty="0" smtClean="0"/>
              <a:t> </a:t>
            </a:r>
            <a:r>
              <a:rPr lang="en-US" dirty="0" err="1" smtClean="0"/>
              <a:t>znajo</a:t>
            </a:r>
            <a:r>
              <a:rPr lang="en-US" dirty="0" smtClean="0"/>
              <a:t> </a:t>
            </a:r>
            <a:r>
              <a:rPr lang="en-US" dirty="0" err="1" smtClean="0"/>
              <a:t>ljudje</a:t>
            </a:r>
            <a:r>
              <a:rPr lang="en-US" dirty="0" smtClean="0"/>
              <a:t> </a:t>
            </a:r>
            <a:r>
              <a:rPr lang="en-US" dirty="0" err="1" smtClean="0"/>
              <a:t>zelo</a:t>
            </a:r>
            <a:r>
              <a:rPr lang="en-US" dirty="0" smtClean="0"/>
              <a:t> </a:t>
            </a:r>
            <a:r>
              <a:rPr lang="en-US" dirty="0" err="1" smtClean="0"/>
              <a:t>dobro</a:t>
            </a:r>
            <a:r>
              <a:rPr lang="en-US" dirty="0" smtClean="0"/>
              <a:t>.</a:t>
            </a:r>
          </a:p>
          <a:p>
            <a:pPr>
              <a:lnSpc>
                <a:spcPct val="120000"/>
              </a:lnSpc>
            </a:pPr>
            <a:r>
              <a:rPr lang="en-US" dirty="0" err="1" smtClean="0"/>
              <a:t>Potrebujemo</a:t>
            </a:r>
            <a:r>
              <a:rPr lang="en-US" dirty="0" smtClean="0"/>
              <a:t> </a:t>
            </a:r>
            <a:r>
              <a:rPr lang="en-US" dirty="0" err="1" smtClean="0"/>
              <a:t>informacijsko</a:t>
            </a:r>
            <a:r>
              <a:rPr lang="en-US" dirty="0" smtClean="0"/>
              <a:t> </a:t>
            </a:r>
            <a:r>
              <a:rPr lang="en-US" dirty="0" err="1" smtClean="0"/>
              <a:t>okolje</a:t>
            </a:r>
            <a:r>
              <a:rPr lang="en-US" dirty="0" smtClean="0"/>
              <a:t>, </a:t>
            </a:r>
            <a:r>
              <a:rPr lang="en-US" dirty="0" err="1" smtClean="0"/>
              <a:t>ki</a:t>
            </a:r>
            <a:r>
              <a:rPr lang="en-US" dirty="0" smtClean="0"/>
              <a:t> bi </a:t>
            </a:r>
            <a:r>
              <a:rPr lang="en-US" dirty="0" err="1" smtClean="0"/>
              <a:t>združilo</a:t>
            </a:r>
            <a:r>
              <a:rPr lang="en-US" dirty="0" smtClean="0"/>
              <a:t> </a:t>
            </a:r>
            <a:r>
              <a:rPr lang="en-US" dirty="0" err="1" smtClean="0"/>
              <a:t>oba</a:t>
            </a:r>
            <a:r>
              <a:rPr lang="en-US" dirty="0" smtClean="0"/>
              <a:t> </a:t>
            </a:r>
            <a:r>
              <a:rPr lang="en-US" dirty="0" err="1" smtClean="0"/>
              <a:t>svetova</a:t>
            </a:r>
            <a:r>
              <a:rPr lang="en-US" dirty="0" smtClean="0"/>
              <a:t> in z </a:t>
            </a:r>
            <a:r>
              <a:rPr lang="en-US" dirty="0" err="1" smtClean="0"/>
              <a:t>računalnikom</a:t>
            </a:r>
            <a:r>
              <a:rPr lang="en-US" dirty="0" smtClean="0"/>
              <a:t> </a:t>
            </a:r>
            <a:r>
              <a:rPr lang="en-US" dirty="0" err="1" smtClean="0"/>
              <a:t>podprlo</a:t>
            </a:r>
            <a:r>
              <a:rPr lang="en-US" dirty="0" smtClean="0"/>
              <a:t> </a:t>
            </a:r>
            <a:r>
              <a:rPr lang="en-US" dirty="0" err="1" smtClean="0"/>
              <a:t>človekove</a:t>
            </a:r>
            <a:r>
              <a:rPr lang="en-US" dirty="0" smtClean="0"/>
              <a:t> </a:t>
            </a:r>
            <a:r>
              <a:rPr lang="en-US" dirty="0" err="1" smtClean="0"/>
              <a:t>asociacijske</a:t>
            </a:r>
            <a:r>
              <a:rPr lang="en-US" dirty="0" smtClean="0"/>
              <a:t> </a:t>
            </a:r>
            <a:r>
              <a:rPr lang="en-US" dirty="0" err="1" smtClean="0"/>
              <a:t>sposobnosti</a:t>
            </a:r>
            <a:r>
              <a:rPr lang="en-US" dirty="0" smtClean="0"/>
              <a:t>.</a:t>
            </a:r>
            <a:endParaRPr lang="en-US" dirty="0"/>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17</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pic>
        <p:nvPicPr>
          <p:cNvPr id="3074" name="Picture 2" descr="C:\Users\Jure\AppData\Local\Evernote\Evernote\Databases\Attachments\419c09b4b296fee251fabebb2a7e569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00200"/>
            <a:ext cx="3962400"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WWW </a:t>
            </a:r>
            <a:r>
              <a:rPr lang="sl-SI" smtClean="0"/>
              <a:t>- uvod</a:t>
            </a:r>
            <a:endParaRPr lang="en-US"/>
          </a:p>
        </p:txBody>
      </p:sp>
      <p:sp>
        <p:nvSpPr>
          <p:cNvPr id="15363" name="Rectangle 3"/>
          <p:cNvSpPr>
            <a:spLocks noGrp="1" noChangeArrowheads="1"/>
          </p:cNvSpPr>
          <p:nvPr>
            <p:ph type="body" idx="1"/>
          </p:nvPr>
        </p:nvSpPr>
        <p:spPr/>
        <p:txBody>
          <a:bodyPr/>
          <a:lstStyle/>
          <a:p>
            <a:pPr>
              <a:buNone/>
            </a:pPr>
            <a:r>
              <a:rPr lang="en-US" dirty="0" smtClean="0"/>
              <a:t>Tim Berners-Lee, </a:t>
            </a:r>
            <a:r>
              <a:rPr lang="en-US" dirty="0" err="1" smtClean="0"/>
              <a:t>avtor</a:t>
            </a:r>
            <a:r>
              <a:rPr lang="en-US" dirty="0" smtClean="0"/>
              <a:t> WWW:</a:t>
            </a:r>
          </a:p>
          <a:p>
            <a:r>
              <a:rPr lang="sl-SI" dirty="0" smtClean="0"/>
              <a:t>“Sanjal sem o skupnem informacijskem prostoru, v katerem bi si ljudje delili informacije.”</a:t>
            </a:r>
          </a:p>
          <a:p>
            <a:r>
              <a:rPr lang="sl-SI" dirty="0" smtClean="0"/>
              <a:t>“Bistvena je bila univerzalnost: hipertekstni kazalec lahko kaže na poljubni informacijski objekt: osebni, lokalni ali globalni.”</a:t>
            </a:r>
          </a:p>
          <a:p>
            <a:r>
              <a:rPr lang="sl-SI" dirty="0" smtClean="0"/>
              <a:t>“Sanjal sem o informacijskem okolju, ki bi odražalo načine, na katere se igramo, delamo in se družimo.”</a:t>
            </a:r>
            <a:endParaRPr lang="sl-SI" dirty="0"/>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18</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WWW </a:t>
            </a:r>
            <a:r>
              <a:rPr lang="sl-SI" smtClean="0"/>
              <a:t>- zgodovina</a:t>
            </a:r>
            <a:endParaRPr lang="en-US"/>
          </a:p>
        </p:txBody>
      </p:sp>
      <p:sp>
        <p:nvSpPr>
          <p:cNvPr id="7171" name="Rectangle 3"/>
          <p:cNvSpPr>
            <a:spLocks noGrp="1" noChangeArrowheads="1"/>
          </p:cNvSpPr>
          <p:nvPr>
            <p:ph type="body" idx="1"/>
          </p:nvPr>
        </p:nvSpPr>
        <p:spPr/>
        <p:txBody>
          <a:bodyPr/>
          <a:lstStyle/>
          <a:p>
            <a:r>
              <a:rPr lang="en-US" dirty="0" smtClean="0"/>
              <a:t>1989</a:t>
            </a:r>
          </a:p>
          <a:p>
            <a:pPr lvl="1"/>
            <a:r>
              <a:rPr lang="en-US" dirty="0" smtClean="0"/>
              <a:t>Tim Berners-Lee </a:t>
            </a:r>
            <a:r>
              <a:rPr lang="en-US" dirty="0" err="1" smtClean="0"/>
              <a:t>na</a:t>
            </a:r>
            <a:r>
              <a:rPr lang="en-US" dirty="0" smtClean="0"/>
              <a:t> CERN (</a:t>
            </a:r>
            <a:r>
              <a:rPr lang="en-US" dirty="0" err="1" smtClean="0"/>
              <a:t>Ženeva</a:t>
            </a:r>
            <a:r>
              <a:rPr lang="en-US" dirty="0" smtClean="0"/>
              <a:t>)</a:t>
            </a:r>
            <a:r>
              <a:rPr lang="sl-SI" dirty="0" smtClean="0"/>
              <a:t> predstavi</a:t>
            </a:r>
            <a:r>
              <a:rPr lang="en-US" dirty="0" smtClean="0"/>
              <a:t> </a:t>
            </a:r>
            <a:r>
              <a:rPr lang="en-US" dirty="0" err="1" smtClean="0"/>
              <a:t>idej</a:t>
            </a:r>
            <a:r>
              <a:rPr lang="sl-SI" dirty="0" smtClean="0"/>
              <a:t>o</a:t>
            </a:r>
            <a:r>
              <a:rPr lang="en-US" dirty="0" smtClean="0"/>
              <a:t> o </a:t>
            </a:r>
            <a:r>
              <a:rPr lang="en-US" dirty="0" err="1" smtClean="0"/>
              <a:t>omrežnem</a:t>
            </a:r>
            <a:r>
              <a:rPr lang="en-US" dirty="0" smtClean="0"/>
              <a:t> </a:t>
            </a:r>
            <a:r>
              <a:rPr lang="en-US" dirty="0" err="1" smtClean="0"/>
              <a:t>infomacijskem</a:t>
            </a:r>
            <a:r>
              <a:rPr lang="en-US" dirty="0" smtClean="0"/>
              <a:t> </a:t>
            </a:r>
            <a:r>
              <a:rPr lang="en-US" dirty="0" err="1" smtClean="0"/>
              <a:t>sistemu</a:t>
            </a:r>
            <a:r>
              <a:rPr lang="en-US" dirty="0" smtClean="0"/>
              <a:t>. </a:t>
            </a:r>
            <a:br>
              <a:rPr lang="en-US" dirty="0" smtClean="0"/>
            </a:br>
            <a:r>
              <a:rPr lang="en-US" dirty="0" err="1" smtClean="0"/>
              <a:t>Za</a:t>
            </a:r>
            <a:r>
              <a:rPr lang="en-US" dirty="0" smtClean="0"/>
              <a:t> </a:t>
            </a:r>
            <a:r>
              <a:rPr lang="en-US" dirty="0" err="1" smtClean="0"/>
              <a:t>urejanje</a:t>
            </a:r>
            <a:r>
              <a:rPr lang="en-US" dirty="0" smtClean="0"/>
              <a:t> </a:t>
            </a:r>
            <a:r>
              <a:rPr lang="en-US" dirty="0" err="1" smtClean="0"/>
              <a:t>dokumentacije</a:t>
            </a:r>
            <a:r>
              <a:rPr lang="en-US" dirty="0" smtClean="0"/>
              <a:t> </a:t>
            </a:r>
            <a:r>
              <a:rPr lang="en-US" dirty="0" err="1" smtClean="0"/>
              <a:t>CERNa</a:t>
            </a:r>
            <a:r>
              <a:rPr lang="en-US" dirty="0" smtClean="0"/>
              <a:t> bi </a:t>
            </a:r>
            <a:r>
              <a:rPr lang="sl-SI" dirty="0" smtClean="0"/>
              <a:t>sistem </a:t>
            </a:r>
            <a:r>
              <a:rPr lang="en-US" dirty="0" err="1" smtClean="0"/>
              <a:t>izkoriščal</a:t>
            </a:r>
            <a:r>
              <a:rPr lang="en-US" dirty="0" smtClean="0"/>
              <a:t> </a:t>
            </a:r>
            <a:r>
              <a:rPr lang="en-US" dirty="0" err="1" smtClean="0"/>
              <a:t>prednosti</a:t>
            </a:r>
            <a:r>
              <a:rPr lang="en-US" dirty="0" smtClean="0"/>
              <a:t> </a:t>
            </a:r>
            <a:r>
              <a:rPr lang="en-US" dirty="0" err="1" smtClean="0"/>
              <a:t>nesekvečnega</a:t>
            </a:r>
            <a:r>
              <a:rPr lang="en-US" dirty="0" smtClean="0"/>
              <a:t> </a:t>
            </a:r>
            <a:r>
              <a:rPr lang="en-US" err="1" smtClean="0"/>
              <a:t>branja</a:t>
            </a:r>
            <a:r>
              <a:rPr lang="en-US" smtClean="0"/>
              <a:t>.</a:t>
            </a:r>
            <a:endParaRPr lang="sl-SI" smtClean="0"/>
          </a:p>
          <a:p>
            <a:pPr lvl="1"/>
            <a:r>
              <a:rPr lang="sl-SI" smtClean="0"/>
              <a:t>Prvi projektni predlog je bil neuspešen.</a:t>
            </a:r>
            <a:endParaRPr lang="en-US" dirty="0" smtClean="0"/>
          </a:p>
          <a:p>
            <a:endParaRPr lang="en-US" dirty="0" smtClean="0"/>
          </a:p>
          <a:p>
            <a:r>
              <a:rPr lang="en-US" dirty="0" smtClean="0"/>
              <a:t>1990 </a:t>
            </a:r>
          </a:p>
          <a:p>
            <a:pPr lvl="1"/>
            <a:r>
              <a:rPr lang="en-US" dirty="0" smtClean="0"/>
              <a:t>Tim Berners-Lee in Robert </a:t>
            </a:r>
            <a:r>
              <a:rPr lang="en-US" dirty="0" err="1" smtClean="0"/>
              <a:t>Cailliau</a:t>
            </a:r>
            <a:r>
              <a:rPr lang="en-US" dirty="0" smtClean="0"/>
              <a:t> </a:t>
            </a:r>
            <a:r>
              <a:rPr lang="en-US" err="1" smtClean="0"/>
              <a:t>pripravita</a:t>
            </a:r>
            <a:r>
              <a:rPr lang="en-US" smtClean="0"/>
              <a:t> </a:t>
            </a:r>
            <a:r>
              <a:rPr lang="sl-SI" smtClean="0"/>
              <a:t>nov </a:t>
            </a:r>
            <a:r>
              <a:rPr lang="en-US" smtClean="0"/>
              <a:t>projektni </a:t>
            </a:r>
            <a:r>
              <a:rPr lang="en-US" dirty="0" err="1" smtClean="0"/>
              <a:t>predlog</a:t>
            </a:r>
            <a:r>
              <a:rPr lang="en-US" dirty="0" smtClean="0"/>
              <a:t>.</a:t>
            </a:r>
            <a:endParaRPr lang="en-US" dirty="0"/>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19</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WAIS</a:t>
            </a:r>
            <a:endParaRPr lang="en-US"/>
          </a:p>
        </p:txBody>
      </p:sp>
      <p:sp>
        <p:nvSpPr>
          <p:cNvPr id="28675" name="Rectangle 3"/>
          <p:cNvSpPr>
            <a:spLocks noGrp="1" noChangeArrowheads="1"/>
          </p:cNvSpPr>
          <p:nvPr>
            <p:ph type="body" idx="1"/>
          </p:nvPr>
        </p:nvSpPr>
        <p:spPr>
          <a:xfrm>
            <a:off x="381000" y="1676400"/>
            <a:ext cx="8610600" cy="4724400"/>
          </a:xfrm>
        </p:spPr>
        <p:txBody>
          <a:bodyPr/>
          <a:lstStyle/>
          <a:p>
            <a:pPr>
              <a:buNone/>
            </a:pPr>
            <a:r>
              <a:rPr lang="en-US" dirty="0" smtClean="0"/>
              <a:t>WAIS - Wide Area Information Servers.</a:t>
            </a:r>
          </a:p>
          <a:p>
            <a:r>
              <a:rPr lang="en-US" dirty="0" err="1" smtClean="0"/>
              <a:t>Iskalniki</a:t>
            </a:r>
            <a:r>
              <a:rPr lang="en-US" dirty="0" smtClean="0"/>
              <a:t> </a:t>
            </a:r>
            <a:r>
              <a:rPr lang="en-US" dirty="0" err="1" smtClean="0"/>
              <a:t>povezani</a:t>
            </a:r>
            <a:r>
              <a:rPr lang="en-US" dirty="0" smtClean="0"/>
              <a:t> v </a:t>
            </a:r>
            <a:r>
              <a:rPr lang="en-US" dirty="0" err="1" smtClean="0"/>
              <a:t>distribuiran</a:t>
            </a:r>
            <a:r>
              <a:rPr lang="en-US" dirty="0" smtClean="0"/>
              <a:t> </a:t>
            </a:r>
            <a:r>
              <a:rPr lang="en-US" dirty="0" err="1" smtClean="0"/>
              <a:t>sistem</a:t>
            </a:r>
            <a:r>
              <a:rPr lang="en-US" dirty="0" smtClean="0"/>
              <a:t>.</a:t>
            </a:r>
          </a:p>
          <a:p>
            <a:r>
              <a:rPr lang="en-US" dirty="0" err="1" smtClean="0"/>
              <a:t>Vsak</a:t>
            </a:r>
            <a:r>
              <a:rPr lang="en-US" dirty="0" smtClean="0"/>
              <a:t> </a:t>
            </a:r>
            <a:r>
              <a:rPr lang="en-US" dirty="0" err="1" smtClean="0"/>
              <a:t>strežnik</a:t>
            </a:r>
            <a:r>
              <a:rPr lang="en-US" dirty="0" smtClean="0"/>
              <a:t> WAIS </a:t>
            </a:r>
            <a:r>
              <a:rPr lang="sl-SI" dirty="0" smtClean="0"/>
              <a:t>je </a:t>
            </a:r>
            <a:r>
              <a:rPr lang="en-US" dirty="0" err="1" smtClean="0"/>
              <a:t>skrb</a:t>
            </a:r>
            <a:r>
              <a:rPr lang="sl-SI" dirty="0" smtClean="0"/>
              <a:t>el</a:t>
            </a:r>
            <a:r>
              <a:rPr lang="en-US" dirty="0" smtClean="0"/>
              <a:t> </a:t>
            </a:r>
            <a:r>
              <a:rPr lang="en-US" dirty="0" err="1" smtClean="0"/>
              <a:t>za</a:t>
            </a:r>
            <a:r>
              <a:rPr lang="en-US" dirty="0" smtClean="0"/>
              <a:t> </a:t>
            </a:r>
            <a:r>
              <a:rPr lang="en-US" dirty="0" err="1" smtClean="0"/>
              <a:t>iskanje</a:t>
            </a:r>
            <a:r>
              <a:rPr lang="en-US" dirty="0" smtClean="0"/>
              <a:t> </a:t>
            </a:r>
            <a:r>
              <a:rPr lang="en-US" dirty="0" err="1" smtClean="0"/>
              <a:t>po</a:t>
            </a:r>
            <a:r>
              <a:rPr lang="en-US" dirty="0" smtClean="0"/>
              <a:t> </a:t>
            </a:r>
            <a:r>
              <a:rPr lang="en-US" dirty="0" err="1" smtClean="0"/>
              <a:t>lokalnih</a:t>
            </a:r>
            <a:r>
              <a:rPr lang="en-US" dirty="0" smtClean="0"/>
              <a:t> </a:t>
            </a:r>
            <a:r>
              <a:rPr lang="en-US" dirty="0" err="1" smtClean="0"/>
              <a:t>podatkovnih</a:t>
            </a:r>
            <a:r>
              <a:rPr lang="en-US" dirty="0" smtClean="0"/>
              <a:t> </a:t>
            </a:r>
            <a:r>
              <a:rPr lang="en-US" dirty="0" err="1" smtClean="0"/>
              <a:t>zbirkah</a:t>
            </a:r>
            <a:r>
              <a:rPr lang="en-US" dirty="0" smtClean="0"/>
              <a:t>.</a:t>
            </a:r>
          </a:p>
          <a:p>
            <a:r>
              <a:rPr lang="en-US" dirty="0" err="1" smtClean="0"/>
              <a:t>Vsi</a:t>
            </a:r>
            <a:r>
              <a:rPr lang="en-US" dirty="0" smtClean="0"/>
              <a:t> </a:t>
            </a:r>
            <a:r>
              <a:rPr lang="en-US" dirty="0" err="1" smtClean="0"/>
              <a:t>strežniki</a:t>
            </a:r>
            <a:r>
              <a:rPr lang="en-US" dirty="0" smtClean="0"/>
              <a:t> </a:t>
            </a:r>
            <a:r>
              <a:rPr lang="sl-SI" dirty="0" smtClean="0"/>
              <a:t>so </a:t>
            </a:r>
            <a:r>
              <a:rPr lang="en-US" dirty="0" err="1" smtClean="0"/>
              <a:t>sodel</a:t>
            </a:r>
            <a:r>
              <a:rPr lang="sl-SI" dirty="0" smtClean="0"/>
              <a:t>ovali</a:t>
            </a:r>
            <a:r>
              <a:rPr lang="en-US" dirty="0" smtClean="0"/>
              <a:t> </a:t>
            </a:r>
            <a:r>
              <a:rPr lang="en-US" dirty="0" err="1" smtClean="0"/>
              <a:t>pri</a:t>
            </a:r>
            <a:r>
              <a:rPr lang="en-US" dirty="0" smtClean="0"/>
              <a:t> </a:t>
            </a:r>
            <a:r>
              <a:rPr lang="en-US" dirty="0" err="1" smtClean="0"/>
              <a:t>istem</a:t>
            </a:r>
            <a:r>
              <a:rPr lang="en-US" dirty="0" smtClean="0"/>
              <a:t> </a:t>
            </a:r>
            <a:r>
              <a:rPr lang="en-US" dirty="0" err="1" smtClean="0"/>
              <a:t>iskanju</a:t>
            </a:r>
            <a:r>
              <a:rPr lang="en-US" dirty="0" smtClean="0"/>
              <a:t> in </a:t>
            </a:r>
            <a:r>
              <a:rPr lang="en-US" dirty="0" err="1" smtClean="0"/>
              <a:t>posred</a:t>
            </a:r>
            <a:r>
              <a:rPr lang="sl-SI" dirty="0" smtClean="0"/>
              <a:t>ovali</a:t>
            </a:r>
            <a:r>
              <a:rPr lang="en-US" dirty="0" smtClean="0"/>
              <a:t> </a:t>
            </a:r>
            <a:r>
              <a:rPr lang="en-US" dirty="0" err="1" smtClean="0"/>
              <a:t>zbrane</a:t>
            </a:r>
            <a:r>
              <a:rPr lang="en-US" dirty="0" smtClean="0"/>
              <a:t> </a:t>
            </a:r>
            <a:r>
              <a:rPr lang="en-US" dirty="0" err="1" smtClean="0"/>
              <a:t>rezultate</a:t>
            </a:r>
            <a:r>
              <a:rPr lang="en-US" dirty="0" smtClean="0"/>
              <a:t> </a:t>
            </a:r>
            <a:r>
              <a:rPr lang="en-US" dirty="0" err="1" smtClean="0"/>
              <a:t>iskanja</a:t>
            </a:r>
            <a:r>
              <a:rPr lang="en-US" dirty="0" smtClean="0"/>
              <a:t>.</a:t>
            </a:r>
          </a:p>
          <a:p>
            <a:endParaRPr lang="en-US" dirty="0"/>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2</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WWW </a:t>
            </a:r>
            <a:r>
              <a:rPr lang="sl-SI" smtClean="0"/>
              <a:t>- zgodovina</a:t>
            </a:r>
            <a:endParaRPr lang="en-US"/>
          </a:p>
        </p:txBody>
      </p:sp>
      <p:sp>
        <p:nvSpPr>
          <p:cNvPr id="8195" name="Rectangle 3"/>
          <p:cNvSpPr>
            <a:spLocks noGrp="1" noChangeArrowheads="1"/>
          </p:cNvSpPr>
          <p:nvPr>
            <p:ph type="body" idx="1"/>
          </p:nvPr>
        </p:nvSpPr>
        <p:spPr/>
        <p:txBody>
          <a:bodyPr/>
          <a:lstStyle/>
          <a:p>
            <a:r>
              <a:rPr lang="en-US" smtClean="0"/>
              <a:t>1991</a:t>
            </a:r>
          </a:p>
          <a:p>
            <a:pPr lvl="1"/>
            <a:r>
              <a:rPr lang="en-US" smtClean="0"/>
              <a:t>Januar: prva (zelo enostavna) verzija programske opreme za WWW,</a:t>
            </a:r>
          </a:p>
          <a:p>
            <a:pPr lvl="1"/>
            <a:r>
              <a:rPr lang="en-US" smtClean="0"/>
              <a:t>Junij: seminar o uporabi WWW za delavce CERN.</a:t>
            </a:r>
          </a:p>
          <a:p>
            <a:endParaRPr lang="en-US" smtClean="0"/>
          </a:p>
          <a:p>
            <a:r>
              <a:rPr lang="en-US" smtClean="0"/>
              <a:t>1992 </a:t>
            </a:r>
          </a:p>
          <a:p>
            <a:pPr lvl="1"/>
            <a:r>
              <a:rPr lang="en-US" smtClean="0"/>
              <a:t>Programska oprema pregledovalnika za WWW javno dostopna na Anonymous FTP strežnika na CERN.</a:t>
            </a:r>
            <a:endParaRPr lang="en-US"/>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20</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WWW </a:t>
            </a:r>
            <a:r>
              <a:rPr lang="sl-SI" smtClean="0"/>
              <a:t>- zgodovina</a:t>
            </a:r>
            <a:endParaRPr lang="en-US"/>
          </a:p>
        </p:txBody>
      </p:sp>
      <p:sp>
        <p:nvSpPr>
          <p:cNvPr id="9219" name="Rectangle 3"/>
          <p:cNvSpPr>
            <a:spLocks noGrp="1" noChangeArrowheads="1"/>
          </p:cNvSpPr>
          <p:nvPr>
            <p:ph type="body" idx="1"/>
          </p:nvPr>
        </p:nvSpPr>
        <p:spPr>
          <a:xfrm>
            <a:off x="228600" y="1828800"/>
            <a:ext cx="8763000" cy="4572000"/>
          </a:xfrm>
        </p:spPr>
        <p:txBody>
          <a:bodyPr/>
          <a:lstStyle/>
          <a:p>
            <a:r>
              <a:rPr lang="en-US" dirty="0" smtClean="0"/>
              <a:t>1993</a:t>
            </a:r>
          </a:p>
          <a:p>
            <a:pPr lvl="1"/>
            <a:r>
              <a:rPr lang="sl-SI" smtClean="0"/>
              <a:t>Januar: na spletu 50 spletnih strežnikov.</a:t>
            </a:r>
          </a:p>
          <a:p>
            <a:pPr lvl="1"/>
            <a:r>
              <a:rPr lang="en-US" smtClean="0"/>
              <a:t>Januar</a:t>
            </a:r>
            <a:r>
              <a:rPr lang="en-US" dirty="0" smtClean="0"/>
              <a:t>: v NCSA </a:t>
            </a:r>
            <a:r>
              <a:rPr lang="en-US" dirty="0" err="1" smtClean="0"/>
              <a:t>narejen</a:t>
            </a:r>
            <a:r>
              <a:rPr lang="en-US" dirty="0" smtClean="0"/>
              <a:t> Mosaic, </a:t>
            </a:r>
            <a:r>
              <a:rPr lang="en-US" dirty="0" err="1" smtClean="0"/>
              <a:t>prvi</a:t>
            </a:r>
            <a:r>
              <a:rPr lang="en-US" dirty="0" smtClean="0"/>
              <a:t> </a:t>
            </a:r>
            <a:r>
              <a:rPr lang="en-US" dirty="0" err="1" smtClean="0"/>
              <a:t>pregledovalnik</a:t>
            </a:r>
            <a:r>
              <a:rPr lang="en-US" dirty="0" smtClean="0"/>
              <a:t> </a:t>
            </a:r>
            <a:r>
              <a:rPr lang="en-US" dirty="0" err="1" smtClean="0"/>
              <a:t>za</a:t>
            </a:r>
            <a:r>
              <a:rPr lang="en-US" dirty="0" smtClean="0"/>
              <a:t> WWW, </a:t>
            </a:r>
            <a:r>
              <a:rPr lang="en-US" dirty="0" err="1" smtClean="0"/>
              <a:t>delujoč</a:t>
            </a:r>
            <a:r>
              <a:rPr lang="en-US" dirty="0" smtClean="0"/>
              <a:t> v </a:t>
            </a:r>
            <a:r>
              <a:rPr lang="en-US" dirty="0" err="1" smtClean="0"/>
              <a:t>grafičnem</a:t>
            </a:r>
            <a:r>
              <a:rPr lang="en-US" dirty="0" smtClean="0"/>
              <a:t> </a:t>
            </a:r>
            <a:r>
              <a:rPr lang="en-US" dirty="0" err="1" smtClean="0"/>
              <a:t>okolju</a:t>
            </a:r>
            <a:r>
              <a:rPr lang="en-US" dirty="0" smtClean="0"/>
              <a:t>.</a:t>
            </a:r>
          </a:p>
          <a:p>
            <a:pPr lvl="1"/>
            <a:r>
              <a:rPr lang="en-US" dirty="0" smtClean="0"/>
              <a:t>September: WWW </a:t>
            </a:r>
            <a:r>
              <a:rPr lang="en-US" dirty="0" err="1" smtClean="0"/>
              <a:t>preseže</a:t>
            </a:r>
            <a:r>
              <a:rPr lang="en-US" dirty="0" smtClean="0"/>
              <a:t> 1% </a:t>
            </a:r>
            <a:r>
              <a:rPr lang="en-US" dirty="0" err="1" smtClean="0"/>
              <a:t>prometa</a:t>
            </a:r>
            <a:r>
              <a:rPr lang="en-US" dirty="0" smtClean="0"/>
              <a:t> </a:t>
            </a:r>
            <a:r>
              <a:rPr lang="en-US" dirty="0" err="1" smtClean="0"/>
              <a:t>po</a:t>
            </a:r>
            <a:r>
              <a:rPr lang="en-US" dirty="0" smtClean="0"/>
              <a:t> </a:t>
            </a:r>
            <a:r>
              <a:rPr lang="en-US" dirty="0" err="1" smtClean="0"/>
              <a:t>hrbtenici</a:t>
            </a:r>
            <a:r>
              <a:rPr lang="en-US" dirty="0" smtClean="0"/>
              <a:t> </a:t>
            </a:r>
            <a:r>
              <a:rPr lang="en-US" smtClean="0"/>
              <a:t>NSF</a:t>
            </a:r>
            <a:r>
              <a:rPr lang="en-US" smtClean="0"/>
              <a:t>.</a:t>
            </a:r>
            <a:endParaRPr lang="sl-SI" smtClean="0"/>
          </a:p>
          <a:p>
            <a:pPr lvl="1"/>
            <a:r>
              <a:rPr lang="sl-SI" smtClean="0"/>
              <a:t>December: 600 – 700 </a:t>
            </a:r>
            <a:r>
              <a:rPr lang="sl-SI"/>
              <a:t>spletnih </a:t>
            </a:r>
            <a:r>
              <a:rPr lang="sl-SI"/>
              <a:t>strežnikov</a:t>
            </a:r>
            <a:r>
              <a:rPr lang="sl-SI" smtClean="0"/>
              <a:t>.</a:t>
            </a:r>
            <a:endParaRPr lang="sl-SI"/>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21</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WWW </a:t>
            </a:r>
            <a:r>
              <a:rPr lang="sl-SI" smtClean="0"/>
              <a:t>- zgodovina</a:t>
            </a:r>
            <a:endParaRPr lang="en-US"/>
          </a:p>
        </p:txBody>
      </p:sp>
      <p:sp>
        <p:nvSpPr>
          <p:cNvPr id="10243" name="Rectangle 3"/>
          <p:cNvSpPr>
            <a:spLocks noGrp="1" noChangeArrowheads="1"/>
          </p:cNvSpPr>
          <p:nvPr>
            <p:ph type="body" idx="1"/>
          </p:nvPr>
        </p:nvSpPr>
        <p:spPr>
          <a:xfrm>
            <a:off x="228600" y="1752600"/>
            <a:ext cx="8763000" cy="4648200"/>
          </a:xfrm>
        </p:spPr>
        <p:txBody>
          <a:bodyPr/>
          <a:lstStyle/>
          <a:p>
            <a:r>
              <a:rPr lang="en-US" dirty="0" smtClean="0"/>
              <a:t>1994</a:t>
            </a:r>
          </a:p>
          <a:p>
            <a:pPr lvl="1"/>
            <a:r>
              <a:rPr lang="en-US" dirty="0" err="1" smtClean="0"/>
              <a:t>Od</a:t>
            </a:r>
            <a:r>
              <a:rPr lang="en-US" dirty="0" smtClean="0"/>
              <a:t> 1991 do 1994 se je </a:t>
            </a:r>
            <a:r>
              <a:rPr lang="en-US" dirty="0" err="1" smtClean="0"/>
              <a:t>obremenitev</a:t>
            </a:r>
            <a:r>
              <a:rPr lang="en-US" dirty="0" smtClean="0"/>
              <a:t> </a:t>
            </a:r>
            <a:r>
              <a:rPr lang="en-US" dirty="0" err="1" smtClean="0"/>
              <a:t>strežnika</a:t>
            </a:r>
            <a:r>
              <a:rPr lang="en-US" dirty="0" smtClean="0"/>
              <a:t> </a:t>
            </a:r>
            <a:r>
              <a:rPr lang="en-US" dirty="0" err="1" smtClean="0"/>
              <a:t>na</a:t>
            </a:r>
            <a:r>
              <a:rPr lang="en-US" dirty="0" smtClean="0"/>
              <a:t> CERN </a:t>
            </a:r>
            <a:r>
              <a:rPr lang="en-US" dirty="0" err="1" smtClean="0"/>
              <a:t>vsako</a:t>
            </a:r>
            <a:r>
              <a:rPr lang="en-US" dirty="0" smtClean="0"/>
              <a:t> </a:t>
            </a:r>
            <a:r>
              <a:rPr lang="en-US" dirty="0" err="1" smtClean="0"/>
              <a:t>leto</a:t>
            </a:r>
            <a:r>
              <a:rPr lang="en-US" dirty="0" smtClean="0"/>
              <a:t> </a:t>
            </a:r>
            <a:r>
              <a:rPr lang="en-US" dirty="0" err="1" smtClean="0"/>
              <a:t>podeseterila</a:t>
            </a:r>
            <a:r>
              <a:rPr lang="en-US" dirty="0" smtClean="0"/>
              <a:t>.</a:t>
            </a:r>
          </a:p>
          <a:p>
            <a:pPr lvl="1"/>
            <a:r>
              <a:rPr lang="en-US" dirty="0" err="1" smtClean="0"/>
              <a:t>Maj</a:t>
            </a:r>
            <a:r>
              <a:rPr lang="en-US" dirty="0" smtClean="0"/>
              <a:t>: 1. </a:t>
            </a:r>
            <a:r>
              <a:rPr lang="en-US" dirty="0" err="1" smtClean="0"/>
              <a:t>mednarodna</a:t>
            </a:r>
            <a:r>
              <a:rPr lang="en-US" dirty="0" smtClean="0"/>
              <a:t> </a:t>
            </a:r>
            <a:r>
              <a:rPr lang="en-US" dirty="0" err="1" smtClean="0"/>
              <a:t>konferenca</a:t>
            </a:r>
            <a:r>
              <a:rPr lang="en-US" dirty="0" smtClean="0"/>
              <a:t> o WWW.</a:t>
            </a:r>
          </a:p>
          <a:p>
            <a:pPr lvl="1"/>
            <a:r>
              <a:rPr lang="en-US" dirty="0" err="1" smtClean="0"/>
              <a:t>Junij</a:t>
            </a:r>
            <a:r>
              <a:rPr lang="en-US" dirty="0" smtClean="0"/>
              <a:t>: </a:t>
            </a:r>
            <a:r>
              <a:rPr lang="en-US" dirty="0" err="1" smtClean="0"/>
              <a:t>na</a:t>
            </a:r>
            <a:r>
              <a:rPr lang="en-US" dirty="0" smtClean="0"/>
              <a:t> </a:t>
            </a:r>
            <a:r>
              <a:rPr lang="en-US" dirty="0" err="1" smtClean="0"/>
              <a:t>svetu</a:t>
            </a:r>
            <a:r>
              <a:rPr lang="en-US" dirty="0" smtClean="0"/>
              <a:t> </a:t>
            </a:r>
            <a:r>
              <a:rPr lang="en-US" dirty="0" err="1" smtClean="0"/>
              <a:t>že</a:t>
            </a:r>
            <a:r>
              <a:rPr lang="en-US" dirty="0" smtClean="0"/>
              <a:t> 1500 - 3000 </a:t>
            </a:r>
            <a:r>
              <a:rPr lang="en-US" dirty="0" err="1" smtClean="0"/>
              <a:t>strežnikov</a:t>
            </a:r>
            <a:r>
              <a:rPr lang="en-US" dirty="0" smtClean="0"/>
              <a:t> </a:t>
            </a:r>
            <a:r>
              <a:rPr lang="en-US" dirty="0" err="1" smtClean="0"/>
              <a:t>za</a:t>
            </a:r>
            <a:r>
              <a:rPr lang="en-US" dirty="0" smtClean="0"/>
              <a:t> WWW.</a:t>
            </a:r>
          </a:p>
          <a:p>
            <a:pPr lvl="1"/>
            <a:r>
              <a:rPr lang="en-US" dirty="0" err="1" smtClean="0"/>
              <a:t>Oktober</a:t>
            </a:r>
            <a:r>
              <a:rPr lang="en-US" dirty="0" smtClean="0"/>
              <a:t>: 2. </a:t>
            </a:r>
            <a:r>
              <a:rPr lang="en-US" dirty="0" err="1" smtClean="0"/>
              <a:t>mednarodna</a:t>
            </a:r>
            <a:r>
              <a:rPr lang="en-US" dirty="0" smtClean="0"/>
              <a:t> </a:t>
            </a:r>
            <a:r>
              <a:rPr lang="en-US" dirty="0" err="1" smtClean="0"/>
              <a:t>konferenca</a:t>
            </a:r>
            <a:r>
              <a:rPr lang="en-US" dirty="0" smtClean="0"/>
              <a:t> o WWW. </a:t>
            </a:r>
            <a:endParaRPr lang="en-US" dirty="0"/>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22</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WWW </a:t>
            </a:r>
            <a:r>
              <a:rPr lang="sl-SI" smtClean="0"/>
              <a:t>- zgodovina</a:t>
            </a:r>
            <a:endParaRPr lang="en-US"/>
          </a:p>
        </p:txBody>
      </p:sp>
      <p:sp>
        <p:nvSpPr>
          <p:cNvPr id="16387" name="Rectangle 3"/>
          <p:cNvSpPr>
            <a:spLocks noGrp="1" noChangeArrowheads="1"/>
          </p:cNvSpPr>
          <p:nvPr>
            <p:ph type="body" idx="1"/>
          </p:nvPr>
        </p:nvSpPr>
        <p:spPr/>
        <p:txBody>
          <a:bodyPr/>
          <a:lstStyle/>
          <a:p>
            <a:r>
              <a:rPr lang="en-US" smtClean="0"/>
              <a:t>1994</a:t>
            </a:r>
          </a:p>
          <a:p>
            <a:pPr lvl="1"/>
            <a:r>
              <a:rPr lang="en-US" smtClean="0"/>
              <a:t>September: Tim Berners-Lee ustanovi W3C (World Wide Web Consortium), v katerem sodelujejo MIT (ZDA), INRIA (Francija) in Keio University (Japonska).</a:t>
            </a:r>
          </a:p>
          <a:p>
            <a:pPr lvl="1"/>
            <a:r>
              <a:rPr lang="en-US" smtClean="0"/>
              <a:t>W3C je neprofitna organizacija, namenjena razvoju Svetovnega spleta - protokolov, aplikacij in novih usmeritev. </a:t>
            </a:r>
          </a:p>
          <a:p>
            <a:pPr lvl="1"/>
            <a:r>
              <a:rPr lang="en-US" smtClean="0"/>
              <a:t>www.w3.org - odlična startna točka za študij WWW.</a:t>
            </a:r>
            <a:endParaRPr lang="en-US"/>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23</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WWW </a:t>
            </a:r>
            <a:r>
              <a:rPr lang="sl-SI" smtClean="0"/>
              <a:t>- zgodovina</a:t>
            </a:r>
            <a:endParaRPr lang="en-US"/>
          </a:p>
        </p:txBody>
      </p:sp>
      <p:graphicFrame>
        <p:nvGraphicFramePr>
          <p:cNvPr id="11270" name="Object 6"/>
          <p:cNvGraphicFramePr>
            <a:graphicFrameLocks noChangeAspect="1"/>
          </p:cNvGraphicFramePr>
          <p:nvPr/>
        </p:nvGraphicFramePr>
        <p:xfrm>
          <a:off x="839788" y="1828800"/>
          <a:ext cx="9834562" cy="6794500"/>
        </p:xfrm>
        <a:graphic>
          <a:graphicData uri="http://schemas.openxmlformats.org/presentationml/2006/ole">
            <mc:AlternateContent xmlns:mc="http://schemas.openxmlformats.org/markup-compatibility/2006">
              <mc:Choice xmlns:v="urn:schemas-microsoft-com:vml" Requires="v">
                <p:oleObj spid="_x0000_s1042" name="Document" r:id="rId3" imgW="9285259" imgH="6408583" progId="Word.Document.8">
                  <p:embed/>
                </p:oleObj>
              </mc:Choice>
              <mc:Fallback>
                <p:oleObj name="Document" r:id="rId3" imgW="9285259" imgH="6408583" progId="Word.Documen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788" y="1828800"/>
                        <a:ext cx="9834562" cy="679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24</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Najhitreje razvijajoča se aplikacija v zgodovini</a:t>
            </a:r>
            <a:endParaRPr lang="sl-SI"/>
          </a:p>
        </p:txBody>
      </p:sp>
      <p:sp>
        <p:nvSpPr>
          <p:cNvPr id="3" name="Content Placeholder 2"/>
          <p:cNvSpPr>
            <a:spLocks noGrp="1"/>
          </p:cNvSpPr>
          <p:nvPr>
            <p:ph idx="1"/>
          </p:nvPr>
        </p:nvSpPr>
        <p:spPr/>
        <p:txBody>
          <a:bodyPr>
            <a:normAutofit fontScale="92500"/>
          </a:bodyPr>
          <a:lstStyle/>
          <a:p>
            <a:r>
              <a:rPr lang="sl-SI"/>
              <a:t>Pomemben razlog za eksplozivno uveljavitev Spleta je tudi v tem, da je bil orodje za osebno publiciranje.</a:t>
            </a:r>
            <a:endParaRPr lang="sl-SI"/>
          </a:p>
          <a:p>
            <a:r>
              <a:rPr lang="sl-SI"/>
              <a:t>Tehnologija je bila od vsega začetka, z vidika uporabnika, izjemno enostavna</a:t>
            </a:r>
            <a:r>
              <a:rPr lang="sl-SI"/>
              <a:t>. </a:t>
            </a:r>
            <a:endParaRPr lang="sl-SI" smtClean="0"/>
          </a:p>
          <a:p>
            <a:r>
              <a:rPr lang="sl-SI" smtClean="0"/>
              <a:t>Izvorni </a:t>
            </a:r>
            <a:r>
              <a:rPr lang="sl-SI"/>
              <a:t>HTML ni zahteval drugega, kot enostaven urejevalnik besedila.</a:t>
            </a:r>
            <a:endParaRPr lang="sl-SI"/>
          </a:p>
          <a:p>
            <a:r>
              <a:rPr lang="sl-SI"/>
              <a:t>Zelo lahko je bilo narediti spletno stran in jo povezati z drugimi spletnimi stranmi.</a:t>
            </a:r>
            <a:endParaRPr lang="sl-SI"/>
          </a:p>
          <a:p>
            <a:r>
              <a:rPr lang="sl-SI"/>
              <a:t>Težave so nastopile s spletišči - spletišče je mnogo več, kot spletna stran ali šop spletnih </a:t>
            </a:r>
            <a:r>
              <a:rPr lang="sl-SI"/>
              <a:t>strani</a:t>
            </a:r>
            <a:r>
              <a:rPr lang="sl-SI" smtClean="0"/>
              <a:t>.</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25</a:t>
            </a:fld>
            <a:endParaRPr lang="sl-SI"/>
          </a:p>
        </p:txBody>
      </p:sp>
    </p:spTree>
    <p:extLst>
      <p:ext uri="{BB962C8B-B14F-4D97-AF65-F5344CB8AC3E}">
        <p14:creationId xmlns:p14="http://schemas.microsoft.com/office/powerpoint/2010/main" val="595505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Od spletne strani do spletišča</a:t>
            </a:r>
          </a:p>
        </p:txBody>
      </p:sp>
      <p:sp>
        <p:nvSpPr>
          <p:cNvPr id="3" name="Content Placeholder 2"/>
          <p:cNvSpPr>
            <a:spLocks noGrp="1"/>
          </p:cNvSpPr>
          <p:nvPr>
            <p:ph idx="1"/>
          </p:nvPr>
        </p:nvSpPr>
        <p:spPr>
          <a:xfrm>
            <a:off x="228600" y="1143000"/>
            <a:ext cx="8763000" cy="5257800"/>
          </a:xfrm>
        </p:spPr>
        <p:txBody>
          <a:bodyPr/>
          <a:lstStyle/>
          <a:p>
            <a:r>
              <a:rPr lang="sl-SI" smtClean="0"/>
              <a:t>Pri </a:t>
            </a:r>
            <a:r>
              <a:rPr lang="sl-SI"/>
              <a:t>gradnji spletišča so pomembne odločitve, povezane</a:t>
            </a:r>
            <a:endParaRPr lang="sl-SI"/>
          </a:p>
          <a:p>
            <a:pPr lvl="1"/>
            <a:r>
              <a:rPr lang="sl-SI" u="sng"/>
              <a:t>z vsebino</a:t>
            </a:r>
            <a:r>
              <a:rPr lang="sl-SI"/>
              <a:t> - spletišče naj ima neko mero vsebinske skladnosti,</a:t>
            </a:r>
            <a:endParaRPr lang="sl-SI"/>
          </a:p>
          <a:p>
            <a:pPr lvl="1"/>
            <a:r>
              <a:rPr lang="sl-SI" u="sng"/>
              <a:t>z estetiko</a:t>
            </a:r>
            <a:r>
              <a:rPr lang="sl-SI"/>
              <a:t> - spletišče naj bo vizualno skladno, in predvsem</a:t>
            </a:r>
            <a:endParaRPr lang="sl-SI"/>
          </a:p>
          <a:p>
            <a:pPr lvl="1"/>
            <a:r>
              <a:rPr lang="sl-SI" u="sng"/>
              <a:t>z arhitekturo spletišča</a:t>
            </a:r>
            <a:r>
              <a:rPr lang="sl-SI"/>
              <a:t> - informacije naj bodo urejene na jasen in enostaven način. To ne velja le za vsebino posameznih strani, ampak še bolj za njihovo </a:t>
            </a:r>
            <a:r>
              <a:rPr lang="sl-SI"/>
              <a:t>povezanost</a:t>
            </a:r>
            <a:r>
              <a:rPr lang="sl-SI" smtClean="0"/>
              <a:t>.</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26</a:t>
            </a:fld>
            <a:endParaRPr lang="sl-SI"/>
          </a:p>
        </p:txBody>
      </p:sp>
    </p:spTree>
    <p:extLst>
      <p:ext uri="{BB962C8B-B14F-4D97-AF65-F5344CB8AC3E}">
        <p14:creationId xmlns:p14="http://schemas.microsoft.com/office/powerpoint/2010/main" val="2926079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Od spletišča do </a:t>
            </a:r>
            <a:r>
              <a:rPr lang="sl-SI"/>
              <a:t>spletne </a:t>
            </a:r>
            <a:r>
              <a:rPr lang="sl-SI" smtClean="0"/>
              <a:t>aplikacije</a:t>
            </a:r>
            <a:endParaRPr lang="sl-SI"/>
          </a:p>
        </p:txBody>
      </p:sp>
      <p:sp>
        <p:nvSpPr>
          <p:cNvPr id="3" name="Content Placeholder 2"/>
          <p:cNvSpPr>
            <a:spLocks noGrp="1"/>
          </p:cNvSpPr>
          <p:nvPr>
            <p:ph idx="1"/>
          </p:nvPr>
        </p:nvSpPr>
        <p:spPr>
          <a:xfrm>
            <a:off x="228600" y="1143000"/>
            <a:ext cx="8763000" cy="5257800"/>
          </a:xfrm>
        </p:spPr>
        <p:txBody>
          <a:bodyPr/>
          <a:lstStyle/>
          <a:p>
            <a:r>
              <a:rPr lang="sl-SI" smtClean="0"/>
              <a:t>Na </a:t>
            </a:r>
            <a:r>
              <a:rPr lang="sl-SI"/>
              <a:t>začetku so si ljudje na spletu delili le statične informacije, shranjene v datotekah.</a:t>
            </a:r>
            <a:endParaRPr lang="sl-SI"/>
          </a:p>
          <a:p>
            <a:r>
              <a:rPr lang="sl-SI"/>
              <a:t>Na spletu je bilo na voljo malo dinamičnih informacij, ki bi jih posredovala informacijska orodja.</a:t>
            </a:r>
            <a:endParaRPr lang="sl-SI"/>
          </a:p>
          <a:p>
            <a:r>
              <a:rPr lang="sl-SI"/>
              <a:t>Izjema so bile informacije, dostopne z Archie v arhivih FTP, na strežnikih storitve Gopher, ali na redkih spletiščih, ki so nudila vremenske </a:t>
            </a:r>
            <a:r>
              <a:rPr lang="sl-SI"/>
              <a:t>napovedi</a:t>
            </a:r>
            <a:r>
              <a:rPr lang="sl-SI" smtClean="0"/>
              <a:t>.</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27</a:t>
            </a:fld>
            <a:endParaRPr lang="sl-SI"/>
          </a:p>
        </p:txBody>
      </p:sp>
    </p:spTree>
    <p:extLst>
      <p:ext uri="{BB962C8B-B14F-4D97-AF65-F5344CB8AC3E}">
        <p14:creationId xmlns:p14="http://schemas.microsoft.com/office/powerpoint/2010/main" val="373770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Od spletišča do </a:t>
            </a:r>
            <a:r>
              <a:rPr lang="sl-SI"/>
              <a:t>spletne </a:t>
            </a:r>
            <a:r>
              <a:rPr lang="sl-SI" smtClean="0"/>
              <a:t>aplikacije</a:t>
            </a:r>
            <a:endParaRPr lang="sl-SI"/>
          </a:p>
        </p:txBody>
      </p:sp>
      <p:sp>
        <p:nvSpPr>
          <p:cNvPr id="3" name="Content Placeholder 2"/>
          <p:cNvSpPr>
            <a:spLocks noGrp="1"/>
          </p:cNvSpPr>
          <p:nvPr>
            <p:ph idx="1"/>
          </p:nvPr>
        </p:nvSpPr>
        <p:spPr>
          <a:xfrm>
            <a:off x="228600" y="1143000"/>
            <a:ext cx="8763000" cy="5257800"/>
          </a:xfrm>
        </p:spPr>
        <p:txBody>
          <a:bodyPr/>
          <a:lstStyle/>
          <a:p>
            <a:r>
              <a:rPr lang="sl-SI"/>
              <a:t>Ena prvih spletnih aplikacij je bila iskalnik telefonskih številk na Cernu (avtor TimBL).</a:t>
            </a:r>
            <a:endParaRPr lang="sl-SI"/>
          </a:p>
          <a:p>
            <a:pPr marL="0" indent="0">
              <a:buNone/>
            </a:pPr>
            <a:endParaRPr lang="sl-SI"/>
          </a:p>
          <a:p>
            <a:pPr marL="0" indent="0">
              <a:buNone/>
            </a:pPr>
            <a:r>
              <a:rPr lang="sl-SI" b="1" smtClean="0">
                <a:latin typeface="Courier New" pitchFamily="49" charset="0"/>
                <a:cs typeface="Courier New" pitchFamily="49" charset="0"/>
              </a:rPr>
              <a:t>coke@cmu</a:t>
            </a:r>
          </a:p>
          <a:p>
            <a:r>
              <a:rPr lang="sl-SI"/>
              <a:t>Ena najznamenitejših spletnih aplikacij je bila t.i</a:t>
            </a:r>
            <a:r>
              <a:rPr lang="sl-SI"/>
              <a:t>. </a:t>
            </a:r>
            <a:r>
              <a:rPr lang="sl-SI" smtClean="0"/>
              <a:t>internetni </a:t>
            </a:r>
            <a:r>
              <a:rPr lang="sl-SI"/>
              <a:t>avtomat za </a:t>
            </a:r>
            <a:r>
              <a:rPr lang="sl-SI"/>
              <a:t>kokakolo</a:t>
            </a:r>
            <a:r>
              <a:rPr lang="sl-SI" smtClean="0"/>
              <a:t>.</a:t>
            </a:r>
          </a:p>
          <a:p>
            <a:r>
              <a:rPr lang="sl-SI" smtClean="0"/>
              <a:t>Internetni </a:t>
            </a:r>
            <a:r>
              <a:rPr lang="sl-SI"/>
              <a:t>avtomat </a:t>
            </a:r>
            <a:r>
              <a:rPr lang="sl-SI"/>
              <a:t>za </a:t>
            </a:r>
            <a:r>
              <a:rPr lang="sl-SI" smtClean="0"/>
              <a:t>kokakolo </a:t>
            </a:r>
            <a:r>
              <a:rPr lang="sl-SI"/>
              <a:t>je </a:t>
            </a:r>
            <a:endParaRPr lang="sl-SI"/>
          </a:p>
          <a:p>
            <a:pPr lvl="1"/>
            <a:r>
              <a:rPr lang="sl-SI"/>
              <a:t>nastal v zgodnjih 70-ih na Oddelku za računalništvo Carnegie Mellon University (CMU), in</a:t>
            </a:r>
            <a:endParaRPr lang="sl-SI"/>
          </a:p>
          <a:p>
            <a:pPr lvl="1"/>
            <a:r>
              <a:rPr lang="sl-SI"/>
              <a:t>končal kot spletna aplikacija v zgodnjih </a:t>
            </a:r>
            <a:r>
              <a:rPr lang="sl-SI"/>
              <a:t>90-ih</a:t>
            </a:r>
            <a:r>
              <a:rPr lang="sl-SI" smtClean="0"/>
              <a:t>.</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28</a:t>
            </a:fld>
            <a:endParaRPr lang="sl-SI"/>
          </a:p>
        </p:txBody>
      </p:sp>
    </p:spTree>
    <p:extLst>
      <p:ext uri="{BB962C8B-B14F-4D97-AF65-F5344CB8AC3E}">
        <p14:creationId xmlns:p14="http://schemas.microsoft.com/office/powerpoint/2010/main" val="676936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smtClean="0">
                <a:latin typeface="Courier New" pitchFamily="49" charset="0"/>
                <a:cs typeface="Courier New" pitchFamily="49" charset="0"/>
              </a:rPr>
              <a:t>coke@cmu</a:t>
            </a:r>
            <a:endParaRPr lang="sl-SI"/>
          </a:p>
        </p:txBody>
      </p:sp>
      <p:sp>
        <p:nvSpPr>
          <p:cNvPr id="3" name="Content Placeholder 2"/>
          <p:cNvSpPr>
            <a:spLocks noGrp="1"/>
          </p:cNvSpPr>
          <p:nvPr>
            <p:ph idx="1"/>
          </p:nvPr>
        </p:nvSpPr>
        <p:spPr/>
        <p:txBody>
          <a:bodyPr>
            <a:normAutofit fontScale="77500" lnSpcReduction="20000"/>
          </a:bodyPr>
          <a:lstStyle/>
          <a:p>
            <a:pPr>
              <a:lnSpc>
                <a:spcPct val="120000"/>
              </a:lnSpc>
            </a:pPr>
            <a:r>
              <a:rPr lang="sl-SI"/>
              <a:t>Na CMU je bil en sam avtomat za kokakolo in študente je jezilo, da jo je vedno zmanjkalo ravno ko so prišli tja, ali pa je bila topla.</a:t>
            </a:r>
            <a:endParaRPr lang="sl-SI"/>
          </a:p>
          <a:p>
            <a:pPr>
              <a:lnSpc>
                <a:spcPct val="120000"/>
              </a:lnSpc>
            </a:pPr>
            <a:r>
              <a:rPr lang="sl-SI"/>
              <a:t>V avtomatu so za steklenicami namestili lučke in pred njimi senzorje. Senzorji so šteli lučke, ki jih niso zakrivale steklenice. En senzor je nadzoroval odpiranje vrat. Vrata so se odprla le, kadar so nameščali nove steklenice. Znano je bilo, v koliko urah se steklenica ohladi.</a:t>
            </a:r>
          </a:p>
          <a:p>
            <a:pPr>
              <a:lnSpc>
                <a:spcPct val="120000"/>
              </a:lnSpc>
            </a:pPr>
            <a:r>
              <a:rPr lang="sl-SI" smtClean="0"/>
              <a:t>Na </a:t>
            </a:r>
            <a:r>
              <a:rPr lang="sl-SI"/>
              <a:t>CMU so predelali internetni program </a:t>
            </a:r>
            <a:r>
              <a:rPr lang="sl-SI" b="1">
                <a:latin typeface="Courier New" pitchFamily="49" charset="0"/>
                <a:cs typeface="Courier New" pitchFamily="49" charset="0"/>
              </a:rPr>
              <a:t>finger</a:t>
            </a:r>
            <a:r>
              <a:rPr lang="sl-SI"/>
              <a:t>, sicer namenjen ugotavljanju, če je nek uporabnik prijavljen v omrežje, da je po novem sporočal stanje avtomata za kokakolo.</a:t>
            </a:r>
          </a:p>
          <a:p>
            <a:pPr>
              <a:lnSpc>
                <a:spcPct val="120000"/>
              </a:lnSpc>
            </a:pPr>
            <a:r>
              <a:rPr lang="sl-SI"/>
              <a:t>Ukaz </a:t>
            </a:r>
            <a:r>
              <a:rPr lang="sl-SI" b="1">
                <a:latin typeface="Courier New" pitchFamily="49" charset="0"/>
                <a:cs typeface="Courier New" pitchFamily="49" charset="0"/>
              </a:rPr>
              <a:t>finger</a:t>
            </a:r>
            <a:r>
              <a:rPr lang="sl-SI"/>
              <a:t> </a:t>
            </a:r>
            <a:r>
              <a:rPr lang="sl-SI" b="1">
                <a:latin typeface="Courier New" pitchFamily="49" charset="0"/>
                <a:cs typeface="Courier New" pitchFamily="49" charset="0"/>
              </a:rPr>
              <a:t>coke@cmua</a:t>
            </a:r>
            <a:r>
              <a:rPr lang="sl-SI"/>
              <a:t> je bil popularen po celem </a:t>
            </a:r>
            <a:r>
              <a:rPr lang="sl-SI"/>
              <a:t>svetu</a:t>
            </a:r>
            <a:r>
              <a:rPr lang="sl-SI" smtClean="0"/>
              <a:t>.</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29</a:t>
            </a:fld>
            <a:endParaRPr lang="sl-SI"/>
          </a:p>
        </p:txBody>
      </p:sp>
    </p:spTree>
    <p:extLst>
      <p:ext uri="{BB962C8B-B14F-4D97-AF65-F5344CB8AC3E}">
        <p14:creationId xmlns:p14="http://schemas.microsoft.com/office/powerpoint/2010/main" val="451541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WAIS</a:t>
            </a:r>
            <a:endParaRPr lang="en-US"/>
          </a:p>
        </p:txBody>
      </p:sp>
      <p:sp>
        <p:nvSpPr>
          <p:cNvPr id="29699" name="Rectangle 3"/>
          <p:cNvSpPr>
            <a:spLocks noGrp="1" noChangeArrowheads="1"/>
          </p:cNvSpPr>
          <p:nvPr>
            <p:ph type="body" idx="1"/>
          </p:nvPr>
        </p:nvSpPr>
        <p:spPr>
          <a:xfrm>
            <a:off x="228600" y="1143000"/>
            <a:ext cx="8763000" cy="5257800"/>
          </a:xfrm>
        </p:spPr>
        <p:txBody>
          <a:bodyPr/>
          <a:lstStyle/>
          <a:p>
            <a:r>
              <a:rPr lang="en-US" dirty="0" err="1" smtClean="0"/>
              <a:t>Potek</a:t>
            </a:r>
            <a:r>
              <a:rPr lang="en-US" dirty="0" smtClean="0"/>
              <a:t> </a:t>
            </a:r>
            <a:r>
              <a:rPr lang="en-US" dirty="0" err="1" smtClean="0"/>
              <a:t>iskanja</a:t>
            </a:r>
            <a:r>
              <a:rPr lang="en-US" dirty="0" smtClean="0"/>
              <a:t>:</a:t>
            </a:r>
          </a:p>
          <a:p>
            <a:pPr lvl="1"/>
            <a:r>
              <a:rPr lang="en-US" dirty="0" err="1" smtClean="0"/>
              <a:t>odjemalec</a:t>
            </a:r>
            <a:r>
              <a:rPr lang="en-US" dirty="0" smtClean="0"/>
              <a:t> </a:t>
            </a:r>
            <a:r>
              <a:rPr lang="en-US" dirty="0" err="1" smtClean="0"/>
              <a:t>prikaže</a:t>
            </a:r>
            <a:r>
              <a:rPr lang="en-US" dirty="0" smtClean="0"/>
              <a:t> </a:t>
            </a:r>
            <a:r>
              <a:rPr lang="en-US" dirty="0" err="1" smtClean="0"/>
              <a:t>kazalo</a:t>
            </a:r>
            <a:r>
              <a:rPr lang="en-US" dirty="0" smtClean="0"/>
              <a:t> </a:t>
            </a:r>
            <a:r>
              <a:rPr lang="en-US" dirty="0" err="1" smtClean="0"/>
              <a:t>delujočih</a:t>
            </a:r>
            <a:r>
              <a:rPr lang="en-US" dirty="0" smtClean="0"/>
              <a:t> </a:t>
            </a:r>
            <a:r>
              <a:rPr lang="en-US" dirty="0" err="1" smtClean="0"/>
              <a:t>strežnikov</a:t>
            </a:r>
            <a:r>
              <a:rPr lang="en-US" dirty="0" smtClean="0"/>
              <a:t>, </a:t>
            </a:r>
          </a:p>
          <a:p>
            <a:pPr lvl="1"/>
            <a:r>
              <a:rPr lang="en-US" dirty="0" err="1" smtClean="0"/>
              <a:t>uporabnik</a:t>
            </a:r>
            <a:r>
              <a:rPr lang="en-US" dirty="0" smtClean="0"/>
              <a:t> </a:t>
            </a:r>
            <a:r>
              <a:rPr lang="en-US" dirty="0" err="1" smtClean="0"/>
              <a:t>izbere</a:t>
            </a:r>
            <a:r>
              <a:rPr lang="en-US" dirty="0" smtClean="0"/>
              <a:t> </a:t>
            </a:r>
            <a:r>
              <a:rPr lang="en-US" dirty="0" err="1" smtClean="0"/>
              <a:t>poljubno</a:t>
            </a:r>
            <a:r>
              <a:rPr lang="en-US" dirty="0" smtClean="0"/>
              <a:t> </a:t>
            </a:r>
            <a:r>
              <a:rPr lang="en-US" dirty="0" err="1" smtClean="0"/>
              <a:t>število</a:t>
            </a:r>
            <a:r>
              <a:rPr lang="en-US" dirty="0" smtClean="0"/>
              <a:t> </a:t>
            </a:r>
            <a:r>
              <a:rPr lang="en-US" dirty="0" err="1" smtClean="0"/>
              <a:t>tistih</a:t>
            </a:r>
            <a:r>
              <a:rPr lang="en-US" dirty="0" smtClean="0"/>
              <a:t>, </a:t>
            </a:r>
            <a:r>
              <a:rPr lang="en-US" dirty="0" err="1" smtClean="0"/>
              <a:t>za</a:t>
            </a:r>
            <a:r>
              <a:rPr lang="en-US" dirty="0" smtClean="0"/>
              <a:t> </a:t>
            </a:r>
            <a:r>
              <a:rPr lang="en-US" dirty="0" err="1" smtClean="0"/>
              <a:t>katere</a:t>
            </a:r>
            <a:r>
              <a:rPr lang="en-US" dirty="0" smtClean="0"/>
              <a:t> </a:t>
            </a:r>
            <a:r>
              <a:rPr lang="en-US" dirty="0" err="1" smtClean="0"/>
              <a:t>misli</a:t>
            </a:r>
            <a:r>
              <a:rPr lang="en-US" dirty="0" smtClean="0"/>
              <a:t>, </a:t>
            </a:r>
            <a:r>
              <a:rPr lang="en-US" dirty="0" err="1" smtClean="0"/>
              <a:t>da</a:t>
            </a:r>
            <a:r>
              <a:rPr lang="en-US" dirty="0" smtClean="0"/>
              <a:t> </a:t>
            </a:r>
            <a:r>
              <a:rPr lang="en-US" dirty="0" err="1" smtClean="0"/>
              <a:t>lahko</a:t>
            </a:r>
            <a:r>
              <a:rPr lang="en-US" dirty="0" smtClean="0"/>
              <a:t> </a:t>
            </a:r>
            <a:r>
              <a:rPr lang="en-US" dirty="0" err="1" smtClean="0"/>
              <a:t>vsebujejo</a:t>
            </a:r>
            <a:r>
              <a:rPr lang="en-US" dirty="0" smtClean="0"/>
              <a:t> </a:t>
            </a:r>
            <a:r>
              <a:rPr lang="en-US" dirty="0" err="1" smtClean="0"/>
              <a:t>želene</a:t>
            </a:r>
            <a:r>
              <a:rPr lang="en-US" dirty="0" smtClean="0"/>
              <a:t> </a:t>
            </a:r>
            <a:r>
              <a:rPr lang="en-US" dirty="0" err="1" smtClean="0"/>
              <a:t>informacije</a:t>
            </a:r>
            <a:r>
              <a:rPr lang="en-US" dirty="0" smtClean="0"/>
              <a:t>,</a:t>
            </a:r>
          </a:p>
          <a:p>
            <a:pPr lvl="1"/>
            <a:r>
              <a:rPr lang="en-US" dirty="0" err="1" smtClean="0"/>
              <a:t>zastavi</a:t>
            </a:r>
            <a:r>
              <a:rPr lang="en-US" dirty="0" smtClean="0"/>
              <a:t> </a:t>
            </a:r>
            <a:r>
              <a:rPr lang="en-US" dirty="0" err="1" smtClean="0"/>
              <a:t>iskalno</a:t>
            </a:r>
            <a:r>
              <a:rPr lang="en-US" dirty="0" smtClean="0"/>
              <a:t> </a:t>
            </a:r>
            <a:r>
              <a:rPr lang="en-US" dirty="0" err="1" smtClean="0"/>
              <a:t>zahtevo</a:t>
            </a:r>
            <a:r>
              <a:rPr lang="en-US" dirty="0" smtClean="0"/>
              <a:t>,</a:t>
            </a:r>
          </a:p>
          <a:p>
            <a:pPr lvl="1"/>
            <a:r>
              <a:rPr lang="en-US" dirty="0" smtClean="0"/>
              <a:t>WAIS </a:t>
            </a:r>
            <a:r>
              <a:rPr lang="en-US" dirty="0" err="1" smtClean="0"/>
              <a:t>posreduje</a:t>
            </a:r>
            <a:r>
              <a:rPr lang="en-US" dirty="0" smtClean="0"/>
              <a:t> </a:t>
            </a:r>
            <a:r>
              <a:rPr lang="en-US" dirty="0" err="1" smtClean="0"/>
              <a:t>zahtevo</a:t>
            </a:r>
            <a:r>
              <a:rPr lang="en-US" dirty="0" smtClean="0"/>
              <a:t> </a:t>
            </a:r>
            <a:r>
              <a:rPr lang="en-US" dirty="0" err="1" smtClean="0"/>
              <a:t>izbranim</a:t>
            </a:r>
            <a:r>
              <a:rPr lang="en-US" dirty="0" smtClean="0"/>
              <a:t> </a:t>
            </a:r>
            <a:r>
              <a:rPr lang="en-US" dirty="0" err="1" smtClean="0"/>
              <a:t>informacijskim</a:t>
            </a:r>
            <a:r>
              <a:rPr lang="en-US" dirty="0" smtClean="0"/>
              <a:t> </a:t>
            </a:r>
            <a:r>
              <a:rPr lang="en-US" dirty="0" err="1" smtClean="0"/>
              <a:t>strežnikom</a:t>
            </a:r>
            <a:r>
              <a:rPr lang="en-US" dirty="0" smtClean="0"/>
              <a:t> </a:t>
            </a:r>
            <a:r>
              <a:rPr lang="en-US" dirty="0" err="1" smtClean="0"/>
              <a:t>po</a:t>
            </a:r>
            <a:r>
              <a:rPr lang="en-US" dirty="0" smtClean="0"/>
              <a:t> </a:t>
            </a:r>
            <a:r>
              <a:rPr lang="en-US" dirty="0" err="1" smtClean="0"/>
              <a:t>celem</a:t>
            </a:r>
            <a:r>
              <a:rPr lang="en-US" dirty="0" smtClean="0"/>
              <a:t> </a:t>
            </a:r>
            <a:r>
              <a:rPr lang="en-US" dirty="0" err="1" smtClean="0"/>
              <a:t>svetu</a:t>
            </a:r>
            <a:r>
              <a:rPr lang="en-US" dirty="0" smtClean="0"/>
              <a:t> in </a:t>
            </a:r>
          </a:p>
          <a:p>
            <a:pPr lvl="1"/>
            <a:r>
              <a:rPr lang="en-US" dirty="0" err="1" smtClean="0"/>
              <a:t>od</a:t>
            </a:r>
            <a:r>
              <a:rPr lang="en-US" dirty="0" smtClean="0"/>
              <a:t> </a:t>
            </a:r>
            <a:r>
              <a:rPr lang="en-US" dirty="0" err="1" smtClean="0"/>
              <a:t>njih</a:t>
            </a:r>
            <a:r>
              <a:rPr lang="en-US" dirty="0" smtClean="0"/>
              <a:t> </a:t>
            </a:r>
            <a:r>
              <a:rPr lang="en-US" dirty="0" err="1" smtClean="0"/>
              <a:t>spet</a:t>
            </a:r>
            <a:r>
              <a:rPr lang="en-US" dirty="0" smtClean="0"/>
              <a:t> </a:t>
            </a:r>
            <a:r>
              <a:rPr lang="en-US" dirty="0" err="1" smtClean="0"/>
              <a:t>zbere</a:t>
            </a:r>
            <a:r>
              <a:rPr lang="en-US" dirty="0" smtClean="0"/>
              <a:t> </a:t>
            </a:r>
            <a:r>
              <a:rPr lang="en-US" dirty="0" err="1" smtClean="0"/>
              <a:t>odgovore</a:t>
            </a:r>
            <a:r>
              <a:rPr lang="en-US" dirty="0" smtClean="0"/>
              <a:t>. </a:t>
            </a:r>
          </a:p>
          <a:p>
            <a:r>
              <a:rPr lang="en-US" dirty="0" err="1" smtClean="0"/>
              <a:t>Iskanje</a:t>
            </a:r>
            <a:r>
              <a:rPr lang="en-US" dirty="0" smtClean="0"/>
              <a:t> </a:t>
            </a:r>
            <a:r>
              <a:rPr lang="en-US" dirty="0" err="1" smtClean="0"/>
              <a:t>torej</a:t>
            </a:r>
            <a:r>
              <a:rPr lang="en-US" dirty="0" smtClean="0"/>
              <a:t> </a:t>
            </a:r>
            <a:r>
              <a:rPr lang="en-US" dirty="0" err="1" smtClean="0"/>
              <a:t>teče</a:t>
            </a:r>
            <a:r>
              <a:rPr lang="en-US" dirty="0" smtClean="0"/>
              <a:t> </a:t>
            </a:r>
            <a:r>
              <a:rPr lang="en-US" dirty="0" err="1" smtClean="0"/>
              <a:t>globalno</a:t>
            </a:r>
            <a:r>
              <a:rPr lang="en-US" dirty="0" smtClean="0"/>
              <a:t>.</a:t>
            </a:r>
            <a:endParaRPr lang="en-US" dirty="0"/>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3</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Spletni brskalniki: Lynx</a:t>
            </a:r>
            <a:endParaRPr lang="sl-SI"/>
          </a:p>
        </p:txBody>
      </p:sp>
      <p:sp>
        <p:nvSpPr>
          <p:cNvPr id="3" name="Content Placeholder 2"/>
          <p:cNvSpPr>
            <a:spLocks noGrp="1"/>
          </p:cNvSpPr>
          <p:nvPr>
            <p:ph idx="1"/>
          </p:nvPr>
        </p:nvSpPr>
        <p:spPr/>
        <p:txBody>
          <a:bodyPr>
            <a:normAutofit fontScale="92500" lnSpcReduction="10000"/>
          </a:bodyPr>
          <a:lstStyle/>
          <a:p>
            <a:r>
              <a:rPr lang="sl-SI" smtClean="0"/>
              <a:t>Lynx je bil prvi resni spletni brskalnik.</a:t>
            </a:r>
          </a:p>
          <a:p>
            <a:r>
              <a:rPr lang="sl-SI" smtClean="0"/>
              <a:t>Narejen je bil 1992 kot brskalnik za Gopher in potem predelan za Splet.</a:t>
            </a:r>
          </a:p>
          <a:p>
            <a:r>
              <a:rPr lang="sl-SI" smtClean="0"/>
              <a:t>Zmogel je komunicirati po številnih internetnih protokolih: </a:t>
            </a:r>
            <a:r>
              <a:rPr lang="sl-SI"/>
              <a:t> Gopher, HTTP, HTTPS, FTP, WAIS</a:t>
            </a:r>
            <a:r>
              <a:rPr lang="sl-SI"/>
              <a:t>, </a:t>
            </a:r>
            <a:r>
              <a:rPr lang="sl-SI" smtClean="0"/>
              <a:t>in</a:t>
            </a:r>
            <a:r>
              <a:rPr lang="sl-SI"/>
              <a:t> </a:t>
            </a:r>
            <a:r>
              <a:rPr lang="sl-SI" smtClean="0"/>
              <a:t>NNTP.</a:t>
            </a:r>
          </a:p>
          <a:p>
            <a:r>
              <a:rPr lang="sl-SI" smtClean="0"/>
              <a:t>Deloval v znakovnem okolju.</a:t>
            </a:r>
          </a:p>
          <a:p>
            <a:r>
              <a:rPr lang="sl-SI" smtClean="0"/>
              <a:t>Uporabnik je aktiviral kazalce </a:t>
            </a:r>
          </a:p>
          <a:p>
            <a:pPr lvl="1"/>
            <a:r>
              <a:rPr lang="sl-SI" smtClean="0"/>
              <a:t>s premikom utripača (s smernimi tipkami) na poudarjene dele besedila, ali</a:t>
            </a:r>
          </a:p>
          <a:p>
            <a:pPr lvl="1"/>
            <a:r>
              <a:rPr lang="sl-SI" smtClean="0"/>
              <a:t>s tipkanjem ustrezne številke, postavljene v besedilu poleg kazalca.</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30</a:t>
            </a:fld>
            <a:endParaRPr lang="sl-SI"/>
          </a:p>
        </p:txBody>
      </p:sp>
    </p:spTree>
    <p:extLst>
      <p:ext uri="{BB962C8B-B14F-4D97-AF65-F5344CB8AC3E}">
        <p14:creationId xmlns:p14="http://schemas.microsoft.com/office/powerpoint/2010/main" val="25128148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457200"/>
          </a:xfrm>
        </p:spPr>
        <p:txBody>
          <a:bodyPr/>
          <a:lstStyle/>
          <a:p>
            <a:r>
              <a:rPr lang="sl-SI" smtClean="0"/>
              <a:t>Lynx, delujoč še 2004</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31</a:t>
            </a:fld>
            <a:endParaRPr lang="sl-SI"/>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892174"/>
            <a:ext cx="7478933" cy="543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69807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WWW</a:t>
            </a:r>
            <a:endParaRPr lang="en-US"/>
          </a:p>
        </p:txBody>
      </p:sp>
      <p:sp>
        <p:nvSpPr>
          <p:cNvPr id="25603" name="Rectangle 3"/>
          <p:cNvSpPr>
            <a:spLocks noGrp="1" noChangeArrowheads="1"/>
          </p:cNvSpPr>
          <p:nvPr>
            <p:ph type="body" idx="1"/>
          </p:nvPr>
        </p:nvSpPr>
        <p:spPr/>
        <p:txBody>
          <a:bodyPr/>
          <a:lstStyle/>
          <a:p>
            <a:r>
              <a:rPr lang="en-US" smtClean="0"/>
              <a:t>Enota informacij na WWW je dokument ali </a:t>
            </a:r>
            <a:r>
              <a:rPr lang="sl-SI" smtClean="0"/>
              <a:t>spletna</a:t>
            </a:r>
            <a:r>
              <a:rPr lang="en-US" smtClean="0"/>
              <a:t> stran.</a:t>
            </a:r>
          </a:p>
          <a:p>
            <a:r>
              <a:rPr lang="en-US" smtClean="0"/>
              <a:t>WWW temelji na hipertekstu, zato je nelinearen in nehierarhičen. </a:t>
            </a:r>
          </a:p>
          <a:p>
            <a:r>
              <a:rPr lang="en-US" smtClean="0"/>
              <a:t>Ne obstaja privilegirana vstopna točka v </a:t>
            </a:r>
            <a:r>
              <a:rPr lang="sl-SI" smtClean="0"/>
              <a:t>celotno omrežje</a:t>
            </a:r>
            <a:r>
              <a:rPr lang="en-US" smtClean="0"/>
              <a:t>. </a:t>
            </a:r>
          </a:p>
          <a:p>
            <a:r>
              <a:rPr lang="en-US" smtClean="0"/>
              <a:t>Vsaka </a:t>
            </a:r>
            <a:r>
              <a:rPr lang="sl-SI" smtClean="0"/>
              <a:t>spletna </a:t>
            </a:r>
            <a:r>
              <a:rPr lang="en-US" smtClean="0"/>
              <a:t>stran, </a:t>
            </a:r>
            <a:r>
              <a:rPr lang="sl-SI" smtClean="0"/>
              <a:t>ki ima</a:t>
            </a:r>
            <a:r>
              <a:rPr lang="en-US" smtClean="0"/>
              <a:t> vsaj en kazal</a:t>
            </a:r>
            <a:r>
              <a:rPr lang="sl-SI" smtClean="0"/>
              <a:t>e</a:t>
            </a:r>
            <a:r>
              <a:rPr lang="en-US" smtClean="0"/>
              <a:t>c na drug dokument, je lahko vstopna točka.</a:t>
            </a:r>
            <a:endParaRPr lang="en-US"/>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32</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WWW</a:t>
            </a:r>
            <a:endParaRPr lang="en-US"/>
          </a:p>
        </p:txBody>
      </p:sp>
      <p:sp>
        <p:nvSpPr>
          <p:cNvPr id="26627" name="Rectangle 3"/>
          <p:cNvSpPr>
            <a:spLocks noGrp="1" noChangeArrowheads="1"/>
          </p:cNvSpPr>
          <p:nvPr>
            <p:ph type="body" idx="1"/>
          </p:nvPr>
        </p:nvSpPr>
        <p:spPr>
          <a:xfrm>
            <a:off x="228600" y="1219200"/>
            <a:ext cx="8763000" cy="5181600"/>
          </a:xfrm>
        </p:spPr>
        <p:txBody>
          <a:bodyPr/>
          <a:lstStyle/>
          <a:p>
            <a:r>
              <a:rPr lang="sl-SI" smtClean="0"/>
              <a:t>Obstajajo privilegirane vstopne točke v organizacijsko omejene dele omrežja:</a:t>
            </a:r>
          </a:p>
          <a:p>
            <a:pPr lvl="1"/>
            <a:r>
              <a:rPr lang="sl-SI" smtClean="0"/>
              <a:t>d</a:t>
            </a:r>
            <a:r>
              <a:rPr lang="en-US" smtClean="0"/>
              <a:t>omača stran (homepage) je načeloma enakovredna katerikoli drugi, vendar je zaradi svoje strukture primerna za vstopno točko v del omrežja, ki opisuje eno osebo, inštitucijo ali storitev</a:t>
            </a:r>
            <a:r>
              <a:rPr lang="sl-SI" smtClean="0"/>
              <a:t>,</a:t>
            </a:r>
          </a:p>
          <a:p>
            <a:pPr lvl="1"/>
            <a:r>
              <a:rPr lang="sl-SI" smtClean="0"/>
              <a:t>spletni portali so privilegirane vstopne točke v storitev ali vsebinsko omejeno zbirko kazalcev in storitev.</a:t>
            </a:r>
            <a:endParaRPr lang="en-US"/>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33</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Spletni gradniki </a:t>
            </a:r>
            <a:endParaRPr lang="sl-SI"/>
          </a:p>
        </p:txBody>
      </p:sp>
      <p:sp>
        <p:nvSpPr>
          <p:cNvPr id="3" name="Content Placeholder 2"/>
          <p:cNvSpPr>
            <a:spLocks noGrp="1"/>
          </p:cNvSpPr>
          <p:nvPr>
            <p:ph idx="1"/>
          </p:nvPr>
        </p:nvSpPr>
        <p:spPr>
          <a:xfrm>
            <a:off x="228600" y="1371600"/>
            <a:ext cx="8763000" cy="5029200"/>
          </a:xfrm>
        </p:spPr>
        <p:txBody>
          <a:bodyPr/>
          <a:lstStyle/>
          <a:p>
            <a:pPr marL="0" indent="0">
              <a:buNone/>
            </a:pPr>
            <a:r>
              <a:rPr lang="sl-SI"/>
              <a:t>Osnovni gradniki Spleta so</a:t>
            </a:r>
            <a:endParaRPr lang="sl-SI"/>
          </a:p>
          <a:p>
            <a:r>
              <a:rPr lang="sl-SI" b="1"/>
              <a:t>HTML</a:t>
            </a:r>
            <a:r>
              <a:rPr lang="sl-SI"/>
              <a:t> - označevalni jezik za "pisanje" spletnih dokumentov,</a:t>
            </a:r>
            <a:endParaRPr lang="sl-SI"/>
          </a:p>
          <a:p>
            <a:r>
              <a:rPr lang="sl-SI" b="1"/>
              <a:t>URI</a:t>
            </a:r>
            <a:r>
              <a:rPr lang="sl-SI"/>
              <a:t> - enotna shema naslavljanja omrežno dostopnih dokumentov,</a:t>
            </a:r>
            <a:endParaRPr lang="sl-SI"/>
          </a:p>
          <a:p>
            <a:r>
              <a:rPr lang="sl-SI" b="1"/>
              <a:t>HTTP</a:t>
            </a:r>
            <a:r>
              <a:rPr lang="sl-SI"/>
              <a:t> - aplikacijski protokol, namenjen transportu spletnih </a:t>
            </a:r>
            <a:r>
              <a:rPr lang="sl-SI"/>
              <a:t>sporočil</a:t>
            </a:r>
            <a:r>
              <a:rPr lang="sl-SI" smtClean="0"/>
              <a:t>.</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34</a:t>
            </a:fld>
            <a:endParaRPr lang="sl-SI"/>
          </a:p>
        </p:txBody>
      </p:sp>
    </p:spTree>
    <p:extLst>
      <p:ext uri="{BB962C8B-B14F-4D97-AF65-F5344CB8AC3E}">
        <p14:creationId xmlns:p14="http://schemas.microsoft.com/office/powerpoint/2010/main" val="36585166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URI</a:t>
            </a:r>
            <a:endParaRPr lang="sl-SI"/>
          </a:p>
        </p:txBody>
      </p:sp>
      <p:sp>
        <p:nvSpPr>
          <p:cNvPr id="3" name="Content Placeholder 2"/>
          <p:cNvSpPr>
            <a:spLocks noGrp="1"/>
          </p:cNvSpPr>
          <p:nvPr>
            <p:ph idx="1"/>
          </p:nvPr>
        </p:nvSpPr>
        <p:spPr/>
        <p:txBody>
          <a:bodyPr>
            <a:normAutofit lnSpcReduction="10000"/>
          </a:bodyPr>
          <a:lstStyle/>
          <a:p>
            <a:r>
              <a:rPr lang="sl-SI" smtClean="0"/>
              <a:t>Naslavljanje </a:t>
            </a:r>
            <a:r>
              <a:rPr lang="sl-SI"/>
              <a:t>spletnih strani je osnova delovanja Spleta.</a:t>
            </a:r>
            <a:endParaRPr lang="sl-SI"/>
          </a:p>
          <a:p>
            <a:r>
              <a:rPr lang="sl-SI"/>
              <a:t>Naslov (identifikator strani) bi moral biti neodvisen od sprememb v konfiguraciji omrežja.</a:t>
            </a:r>
            <a:endParaRPr lang="sl-SI"/>
          </a:p>
          <a:p>
            <a:r>
              <a:rPr lang="sl-SI"/>
              <a:t>Uveljavil se je </a:t>
            </a:r>
            <a:r>
              <a:rPr lang="sl-SI" b="1"/>
              <a:t>URL</a:t>
            </a:r>
            <a:r>
              <a:rPr lang="sl-SI"/>
              <a:t> - Uniform (izvorno Universal) Resource Locator, ki je odvisen od lokacije.</a:t>
            </a:r>
            <a:endParaRPr lang="sl-SI"/>
          </a:p>
          <a:p>
            <a:r>
              <a:rPr lang="sl-SI"/>
              <a:t>Prvotna zamisel neodvisnega identifikatorja - </a:t>
            </a:r>
            <a:r>
              <a:rPr lang="sl-SI" b="1"/>
              <a:t>URN</a:t>
            </a:r>
            <a:r>
              <a:rPr lang="sl-SI"/>
              <a:t> - Uniform Resource Name se ni dovolj uveljavila.</a:t>
            </a:r>
            <a:endParaRPr lang="sl-SI"/>
          </a:p>
          <a:p>
            <a:r>
              <a:rPr lang="sl-SI"/>
              <a:t>W3C vpeljal skupno ime </a:t>
            </a:r>
            <a:r>
              <a:rPr lang="sl-SI" b="1"/>
              <a:t>URI</a:t>
            </a:r>
            <a:r>
              <a:rPr lang="sl-SI"/>
              <a:t> - Uniform Resource Identifier, ki zajema URL in URN.</a:t>
            </a:r>
            <a:endParaRPr lang="sl-SI"/>
          </a:p>
          <a:p>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35</a:t>
            </a:fld>
            <a:endParaRPr lang="sl-SI"/>
          </a:p>
        </p:txBody>
      </p:sp>
    </p:spTree>
    <p:extLst>
      <p:ext uri="{BB962C8B-B14F-4D97-AF65-F5344CB8AC3E}">
        <p14:creationId xmlns:p14="http://schemas.microsoft.com/office/powerpoint/2010/main" val="2881860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Splošna shema URL</a:t>
            </a:r>
          </a:p>
        </p:txBody>
      </p:sp>
      <p:sp>
        <p:nvSpPr>
          <p:cNvPr id="3" name="Content Placeholder 2"/>
          <p:cNvSpPr>
            <a:spLocks noGrp="1"/>
          </p:cNvSpPr>
          <p:nvPr>
            <p:ph idx="1"/>
          </p:nvPr>
        </p:nvSpPr>
        <p:spPr/>
        <p:txBody>
          <a:bodyPr>
            <a:normAutofit fontScale="85000" lnSpcReduction="10000"/>
          </a:bodyPr>
          <a:lstStyle/>
          <a:p>
            <a:pPr marL="0" indent="0">
              <a:buNone/>
            </a:pPr>
            <a:r>
              <a:rPr lang="sl-SI"/>
              <a:t>Splošna shema URL, veljavna tudi za </a:t>
            </a:r>
            <a:r>
              <a:rPr lang="sl-SI"/>
              <a:t>dinamične </a:t>
            </a:r>
            <a:r>
              <a:rPr lang="sl-SI" smtClean="0"/>
              <a:t>aplikacije:</a:t>
            </a:r>
            <a:endParaRPr lang="sl-SI"/>
          </a:p>
          <a:p>
            <a:endParaRPr lang="sl-SI"/>
          </a:p>
          <a:p>
            <a:pPr marL="0" indent="0">
              <a:buNone/>
            </a:pPr>
            <a:r>
              <a:rPr lang="sl-SI" b="1">
                <a:latin typeface="Courier New" pitchFamily="49" charset="0"/>
                <a:cs typeface="Courier New" pitchFamily="49" charset="0"/>
              </a:rPr>
              <a:t>scheme://host[:port#]/</a:t>
            </a:r>
            <a:r>
              <a:rPr lang="sl-SI" b="1">
                <a:latin typeface="Courier New" pitchFamily="49" charset="0"/>
                <a:cs typeface="Courier New" pitchFamily="49" charset="0"/>
              </a:rPr>
              <a:t>path/file_name</a:t>
            </a:r>
            <a:r>
              <a:rPr lang="sl-SI" b="1" smtClean="0">
                <a:latin typeface="Courier New" pitchFamily="49" charset="0"/>
                <a:cs typeface="Courier New" pitchFamily="49" charset="0"/>
              </a:rPr>
              <a:t>/</a:t>
            </a:r>
            <a:br>
              <a:rPr lang="sl-SI" b="1" smtClean="0">
                <a:latin typeface="Courier New" pitchFamily="49" charset="0"/>
                <a:cs typeface="Courier New" pitchFamily="49" charset="0"/>
              </a:rPr>
            </a:br>
            <a:r>
              <a:rPr lang="sl-SI" b="1" smtClean="0">
                <a:latin typeface="Courier New" pitchFamily="49" charset="0"/>
                <a:cs typeface="Courier New" pitchFamily="49" charset="0"/>
              </a:rPr>
              <a:t>[;</a:t>
            </a:r>
            <a:r>
              <a:rPr lang="sl-SI" b="1">
                <a:latin typeface="Courier New" pitchFamily="49" charset="0"/>
                <a:cs typeface="Courier New" pitchFamily="49" charset="0"/>
              </a:rPr>
              <a:t>url_parameters][?</a:t>
            </a:r>
            <a:r>
              <a:rPr lang="sl-SI" b="1">
                <a:latin typeface="Courier New" pitchFamily="49" charset="0"/>
                <a:cs typeface="Courier New" pitchFamily="49" charset="0"/>
              </a:rPr>
              <a:t>query_string</a:t>
            </a:r>
            <a:r>
              <a:rPr lang="sl-SI" b="1" smtClean="0">
                <a:latin typeface="Courier New" pitchFamily="49" charset="0"/>
                <a:cs typeface="Courier New" pitchFamily="49" charset="0"/>
              </a:rPr>
              <a:t>][#</a:t>
            </a:r>
            <a:r>
              <a:rPr lang="sl-SI" b="1">
                <a:latin typeface="Courier New" pitchFamily="49" charset="0"/>
                <a:cs typeface="Courier New" pitchFamily="49" charset="0"/>
              </a:rPr>
              <a:t>anchor]</a:t>
            </a:r>
            <a:endParaRPr lang="sl-SI" b="1">
              <a:latin typeface="Courier New" pitchFamily="49" charset="0"/>
              <a:cs typeface="Courier New" pitchFamily="49" charset="0"/>
            </a:endParaRPr>
          </a:p>
          <a:p>
            <a:endParaRPr lang="sl-SI"/>
          </a:p>
          <a:p>
            <a:r>
              <a:rPr lang="sl-SI" u="sng"/>
              <a:t>url_parameters</a:t>
            </a:r>
            <a:r>
              <a:rPr lang="sl-SI"/>
              <a:t>: parametri, ki si jih brskalnik izmenjuje z nekim programom na strežniku (t.i. servlet-om)</a:t>
            </a:r>
            <a:endParaRPr lang="sl-SI"/>
          </a:p>
          <a:p>
            <a:r>
              <a:rPr lang="sl-SI" u="sng"/>
              <a:t>query_string</a:t>
            </a:r>
            <a:r>
              <a:rPr lang="sl-SI"/>
              <a:t>: parametri, ki </a:t>
            </a:r>
            <a:r>
              <a:rPr lang="sl-SI"/>
              <a:t>jih brskalnik pošilja v neko podatkovno zbirko (rezultati vnosa v spletni obrazec), ali v iskalnik (iskalna zahteva).</a:t>
            </a:r>
          </a:p>
          <a:p>
            <a:r>
              <a:rPr lang="sl-SI" u="sng"/>
              <a:t>anchor</a:t>
            </a:r>
            <a:r>
              <a:rPr lang="sl-SI"/>
              <a:t>: oznaka pozicije v zahtevanem dokumentu, ki omogoča skok na določeno mesto v </a:t>
            </a:r>
            <a:r>
              <a:rPr lang="sl-SI"/>
              <a:t>dokumentu</a:t>
            </a:r>
            <a:r>
              <a:rPr lang="sl-SI" smtClean="0"/>
              <a:t>.</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36</a:t>
            </a:fld>
            <a:endParaRPr lang="sl-SI"/>
          </a:p>
        </p:txBody>
      </p:sp>
    </p:spTree>
    <p:extLst>
      <p:ext uri="{BB962C8B-B14F-4D97-AF65-F5344CB8AC3E}">
        <p14:creationId xmlns:p14="http://schemas.microsoft.com/office/powerpoint/2010/main" val="10241916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HTTP - Hypertext </a:t>
            </a:r>
            <a:r>
              <a:rPr lang="sl-SI"/>
              <a:t>Transfer </a:t>
            </a:r>
            <a:r>
              <a:rPr lang="sl-SI" smtClean="0"/>
              <a:t>Protocol</a:t>
            </a:r>
            <a:endParaRPr lang="sl-SI"/>
          </a:p>
        </p:txBody>
      </p:sp>
      <p:sp>
        <p:nvSpPr>
          <p:cNvPr id="3" name="Content Placeholder 2"/>
          <p:cNvSpPr>
            <a:spLocks noGrp="1"/>
          </p:cNvSpPr>
          <p:nvPr>
            <p:ph idx="1"/>
          </p:nvPr>
        </p:nvSpPr>
        <p:spPr>
          <a:xfrm>
            <a:off x="228600" y="1066800"/>
            <a:ext cx="8763000" cy="5334000"/>
          </a:xfrm>
        </p:spPr>
        <p:txBody>
          <a:bodyPr>
            <a:normAutofit lnSpcReduction="10000"/>
          </a:bodyPr>
          <a:lstStyle/>
          <a:p>
            <a:r>
              <a:rPr lang="sl-SI"/>
              <a:t>Protokol (navodila) za izmenjavo spletnih sporočil.</a:t>
            </a:r>
            <a:endParaRPr lang="sl-SI"/>
          </a:p>
          <a:p>
            <a:r>
              <a:rPr lang="sl-SI"/>
              <a:t>Zelo enostaven protokol, kar je njegova moč in pomanjkljivost.</a:t>
            </a:r>
            <a:endParaRPr lang="sl-SI"/>
          </a:p>
          <a:p>
            <a:r>
              <a:rPr lang="sl-SI"/>
              <a:t>Zaradi enostavnosti je zavzel svet, sorodni, zapletenejši protokoli  (npr. Xanadu) pa so propadli.</a:t>
            </a:r>
            <a:endParaRPr lang="sl-SI"/>
          </a:p>
          <a:p>
            <a:r>
              <a:rPr lang="sl-SI"/>
              <a:t>Protokol temelji na načelu </a:t>
            </a:r>
            <a:r>
              <a:rPr lang="sl-SI"/>
              <a:t>zahteva/odgovor</a:t>
            </a:r>
            <a:r>
              <a:rPr lang="sl-SI" smtClean="0"/>
              <a:t>.</a:t>
            </a:r>
          </a:p>
          <a:p>
            <a:r>
              <a:rPr lang="en-US"/>
              <a:t>Odjemalec in </a:t>
            </a:r>
            <a:r>
              <a:rPr lang="en-US"/>
              <a:t>strežnik </a:t>
            </a:r>
            <a:r>
              <a:rPr lang="sl-SI" smtClean="0"/>
              <a:t>lahko </a:t>
            </a:r>
            <a:r>
              <a:rPr lang="en-US" smtClean="0"/>
              <a:t>komunicirata </a:t>
            </a:r>
            <a:r>
              <a:rPr lang="en-US"/>
              <a:t>po </a:t>
            </a:r>
            <a:r>
              <a:rPr lang="en-US"/>
              <a:t>protokolu </a:t>
            </a:r>
            <a:r>
              <a:rPr lang="sl-SI" smtClean="0"/>
              <a:t>HTTPS - tajnopisno kodiranem prenosu </a:t>
            </a:r>
            <a:r>
              <a:rPr lang="sl-SI"/>
              <a:t>po HTTP</a:t>
            </a:r>
            <a:r>
              <a:rPr lang="sl-SI"/>
              <a:t>)</a:t>
            </a:r>
            <a:r>
              <a:rPr lang="en-US" smtClean="0"/>
              <a:t>.</a:t>
            </a:r>
            <a:endParaRPr lang="en-US"/>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37</a:t>
            </a:fld>
            <a:endParaRPr lang="sl-SI"/>
          </a:p>
        </p:txBody>
      </p:sp>
    </p:spTree>
    <p:extLst>
      <p:ext uri="{BB962C8B-B14F-4D97-AF65-F5344CB8AC3E}">
        <p14:creationId xmlns:p14="http://schemas.microsoft.com/office/powerpoint/2010/main" val="4074496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HTTP je "</a:t>
            </a:r>
            <a:r>
              <a:rPr lang="sl-SI"/>
              <a:t>stateless</a:t>
            </a:r>
            <a:r>
              <a:rPr lang="sl-SI" smtClean="0"/>
              <a:t>"</a:t>
            </a:r>
            <a:endParaRPr lang="sl-SI"/>
          </a:p>
        </p:txBody>
      </p:sp>
      <p:sp>
        <p:nvSpPr>
          <p:cNvPr id="3" name="Content Placeholder 2"/>
          <p:cNvSpPr>
            <a:spLocks noGrp="1"/>
          </p:cNvSpPr>
          <p:nvPr>
            <p:ph idx="1"/>
          </p:nvPr>
        </p:nvSpPr>
        <p:spPr>
          <a:xfrm>
            <a:off x="228600" y="1066800"/>
            <a:ext cx="8763000" cy="5334000"/>
          </a:xfrm>
        </p:spPr>
        <p:txBody>
          <a:bodyPr>
            <a:normAutofit fontScale="62500" lnSpcReduction="20000"/>
          </a:bodyPr>
          <a:lstStyle/>
          <a:p>
            <a:pPr marL="0" indent="0">
              <a:lnSpc>
                <a:spcPct val="120000"/>
              </a:lnSpc>
              <a:buNone/>
            </a:pPr>
            <a:r>
              <a:rPr lang="sl-SI" smtClean="0"/>
              <a:t>HTTP je </a:t>
            </a:r>
            <a:r>
              <a:rPr lang="sl-SI"/>
              <a:t>"stateless</a:t>
            </a:r>
            <a:r>
              <a:rPr lang="sl-SI"/>
              <a:t>". </a:t>
            </a:r>
            <a:endParaRPr lang="sl-SI" smtClean="0"/>
          </a:p>
          <a:p>
            <a:pPr lvl="1">
              <a:lnSpc>
                <a:spcPct val="120000"/>
              </a:lnSpc>
            </a:pPr>
            <a:r>
              <a:rPr lang="sl-SI" smtClean="0"/>
              <a:t>Odjemalec </a:t>
            </a:r>
            <a:r>
              <a:rPr lang="sl-SI"/>
              <a:t>pošlje zahtevo, strežnik pošlje odgovor in s tem je ta komunikacija </a:t>
            </a:r>
            <a:r>
              <a:rPr lang="sl-SI"/>
              <a:t>zaključena</a:t>
            </a:r>
            <a:r>
              <a:rPr lang="sl-SI" smtClean="0"/>
              <a:t>.</a:t>
            </a:r>
            <a:r>
              <a:rPr lang="sl-SI"/>
              <a:t> </a:t>
            </a:r>
            <a:endParaRPr lang="sl-SI" smtClean="0"/>
          </a:p>
          <a:p>
            <a:pPr lvl="1">
              <a:lnSpc>
                <a:spcPct val="120000"/>
              </a:lnSpc>
            </a:pPr>
            <a:r>
              <a:rPr lang="sl-SI" smtClean="0"/>
              <a:t>Pri </a:t>
            </a:r>
            <a:r>
              <a:rPr lang="sl-SI"/>
              <a:t>HTTP je življenjska doba komunikacije en sam par </a:t>
            </a:r>
            <a:r>
              <a:rPr lang="sl-SI"/>
              <a:t>zahteva/odgovor</a:t>
            </a:r>
            <a:r>
              <a:rPr lang="sl-SI" smtClean="0"/>
              <a:t>.</a:t>
            </a:r>
            <a:endParaRPr lang="sl-SI"/>
          </a:p>
          <a:p>
            <a:pPr marL="0" indent="0">
              <a:lnSpc>
                <a:spcPct val="120000"/>
              </a:lnSpc>
              <a:buNone/>
            </a:pPr>
            <a:r>
              <a:rPr lang="sl-SI"/>
              <a:t>Če je protokol "stateful</a:t>
            </a:r>
            <a:r>
              <a:rPr lang="sl-SI"/>
              <a:t>", </a:t>
            </a:r>
            <a:endParaRPr lang="sl-SI" smtClean="0"/>
          </a:p>
          <a:p>
            <a:pPr lvl="1">
              <a:lnSpc>
                <a:spcPct val="120000"/>
              </a:lnSpc>
            </a:pPr>
            <a:r>
              <a:rPr lang="sl-SI" smtClean="0"/>
              <a:t>omogoča </a:t>
            </a:r>
            <a:r>
              <a:rPr lang="sl-SI"/>
              <a:t>trajnejšo komunikacijo med odjemalcem in strežnikom.</a:t>
            </a:r>
            <a:endParaRPr lang="sl-SI"/>
          </a:p>
          <a:p>
            <a:pPr lvl="1">
              <a:lnSpc>
                <a:spcPct val="120000"/>
              </a:lnSpc>
            </a:pPr>
            <a:r>
              <a:rPr lang="sl-SI"/>
              <a:t>Omrežje se zaveda partnerjev v komunikaciji, omogoča zaporedje akcij v seansi, dokler komunikacija ni </a:t>
            </a:r>
            <a:r>
              <a:rPr lang="sl-SI"/>
              <a:t>izrecno </a:t>
            </a:r>
            <a:r>
              <a:rPr lang="sl-SI" smtClean="0"/>
              <a:t>zaključena.</a:t>
            </a:r>
          </a:p>
          <a:p>
            <a:pPr lvl="1">
              <a:lnSpc>
                <a:spcPct val="120000"/>
              </a:lnSpc>
            </a:pPr>
            <a:r>
              <a:rPr lang="sl-SI" smtClean="0"/>
              <a:t>Številni </a:t>
            </a:r>
            <a:r>
              <a:rPr lang="sl-SI"/>
              <a:t>Internetni protokoli so "stateful", vključno s FTP in SMTP (e-pošta).</a:t>
            </a:r>
            <a:endParaRPr lang="sl-SI"/>
          </a:p>
          <a:p>
            <a:pPr marL="0" indent="0">
              <a:lnSpc>
                <a:spcPct val="120000"/>
              </a:lnSpc>
              <a:buNone/>
            </a:pPr>
            <a:r>
              <a:rPr lang="sl-SI" smtClean="0"/>
              <a:t>HTTP:</a:t>
            </a:r>
          </a:p>
          <a:p>
            <a:pPr lvl="1">
              <a:lnSpc>
                <a:spcPct val="120000"/>
              </a:lnSpc>
            </a:pPr>
            <a:r>
              <a:rPr lang="sl-SI" smtClean="0"/>
              <a:t>Ni </a:t>
            </a:r>
            <a:r>
              <a:rPr lang="sl-SI"/>
              <a:t>mogoče združiti več zahtev in naenkrat prenesti sestavljene spletne strani</a:t>
            </a:r>
            <a:r>
              <a:rPr lang="sl-SI"/>
              <a:t>. </a:t>
            </a:r>
            <a:endParaRPr lang="sl-SI" smtClean="0"/>
          </a:p>
          <a:p>
            <a:pPr lvl="1">
              <a:lnSpc>
                <a:spcPct val="120000"/>
              </a:lnSpc>
            </a:pPr>
            <a:r>
              <a:rPr lang="sl-SI" smtClean="0"/>
              <a:t>Posebej </a:t>
            </a:r>
            <a:r>
              <a:rPr lang="sl-SI"/>
              <a:t>se zahteva in prenese osnovno besedilo in posebej vsaka od slik ali drugih nebesedilnih delov, ki se spet sestavijo na odjemalčevem zaslonu.</a:t>
            </a:r>
            <a:endParaRPr lang="sl-SI"/>
          </a:p>
          <a:p>
            <a:pPr lvl="1">
              <a:lnSpc>
                <a:spcPct val="120000"/>
              </a:lnSpc>
            </a:pPr>
            <a:r>
              <a:rPr lang="sl-SI"/>
              <a:t>To je nerodno, a omogoča, da vsak del pride z drugega strežnika poljubne oddaljenosti.</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38</a:t>
            </a:fld>
            <a:endParaRPr lang="sl-SI"/>
          </a:p>
        </p:txBody>
      </p:sp>
    </p:spTree>
    <p:extLst>
      <p:ext uri="{BB962C8B-B14F-4D97-AF65-F5344CB8AC3E}">
        <p14:creationId xmlns:p14="http://schemas.microsoft.com/office/powerpoint/2010/main" val="27809657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Piškotki (</a:t>
            </a:r>
            <a:r>
              <a:rPr lang="sl-SI"/>
              <a:t>cookies</a:t>
            </a:r>
            <a:r>
              <a:rPr lang="sl-SI" smtClean="0"/>
              <a:t>)</a:t>
            </a:r>
            <a:endParaRPr lang="sl-SI"/>
          </a:p>
        </p:txBody>
      </p:sp>
      <p:sp>
        <p:nvSpPr>
          <p:cNvPr id="3" name="Content Placeholder 2"/>
          <p:cNvSpPr>
            <a:spLocks noGrp="1"/>
          </p:cNvSpPr>
          <p:nvPr>
            <p:ph idx="1"/>
          </p:nvPr>
        </p:nvSpPr>
        <p:spPr/>
        <p:txBody>
          <a:bodyPr>
            <a:normAutofit lnSpcReduction="10000"/>
          </a:bodyPr>
          <a:lstStyle/>
          <a:p>
            <a:r>
              <a:rPr lang="sl-SI"/>
              <a:t>Kako s "stateless" protokolom izvajati "stateful" aplikacije?</a:t>
            </a:r>
            <a:endParaRPr lang="sl-SI"/>
          </a:p>
          <a:p>
            <a:r>
              <a:rPr lang="sl-SI"/>
              <a:t>Treba je najti način, da bi si partnerja v komunikaciji, poleg informacij, ki so del komunikacije, izmenjevala tudi informacije o "stanju".</a:t>
            </a:r>
            <a:endParaRPr lang="sl-SI"/>
          </a:p>
          <a:p>
            <a:r>
              <a:rPr lang="sl-SI"/>
              <a:t>Tak dogovor se imenuje Cookie.</a:t>
            </a:r>
            <a:endParaRPr lang="sl-SI"/>
          </a:p>
          <a:p>
            <a:r>
              <a:rPr lang="sl-SI"/>
              <a:t>Strežnik pošlje odjemalcu sporočilo </a:t>
            </a:r>
            <a:r>
              <a:rPr lang="sl-SI" b="1">
                <a:latin typeface="Courier New" pitchFamily="49" charset="0"/>
                <a:cs typeface="Courier New" pitchFamily="49" charset="0"/>
              </a:rPr>
              <a:t>Set-Cookie</a:t>
            </a:r>
            <a:r>
              <a:rPr lang="sl-SI"/>
              <a:t> in </a:t>
            </a:r>
            <a:r>
              <a:rPr lang="sl-SI"/>
              <a:t>identifikator </a:t>
            </a:r>
            <a:r>
              <a:rPr lang="sl-SI" smtClean="0"/>
              <a:t>seanse.</a:t>
            </a:r>
          </a:p>
          <a:p>
            <a:r>
              <a:rPr lang="sl-SI"/>
              <a:t>O</a:t>
            </a:r>
            <a:r>
              <a:rPr lang="sl-SI" smtClean="0"/>
              <a:t>djemalec pošlje </a:t>
            </a:r>
            <a:r>
              <a:rPr lang="sl-SI"/>
              <a:t>z vsako zahtevo v seansi še sporočilo </a:t>
            </a:r>
            <a:r>
              <a:rPr lang="sl-SI" b="1">
                <a:latin typeface="Courier New" pitchFamily="49" charset="0"/>
                <a:cs typeface="Courier New" pitchFamily="49" charset="0"/>
              </a:rPr>
              <a:t>Cookie</a:t>
            </a:r>
            <a:r>
              <a:rPr lang="sl-SI"/>
              <a:t> in identifikator te seanse.</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39</a:t>
            </a:fld>
            <a:endParaRPr lang="sl-SI"/>
          </a:p>
        </p:txBody>
      </p:sp>
    </p:spTree>
    <p:extLst>
      <p:ext uri="{BB962C8B-B14F-4D97-AF65-F5344CB8AC3E}">
        <p14:creationId xmlns:p14="http://schemas.microsoft.com/office/powerpoint/2010/main" val="1622242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WAIS</a:t>
            </a:r>
            <a:endParaRPr lang="en-US"/>
          </a:p>
        </p:txBody>
      </p:sp>
      <p:sp>
        <p:nvSpPr>
          <p:cNvPr id="30723" name="Rectangle 3"/>
          <p:cNvSpPr>
            <a:spLocks noGrp="1" noChangeArrowheads="1"/>
          </p:cNvSpPr>
          <p:nvPr>
            <p:ph type="body" idx="1"/>
          </p:nvPr>
        </p:nvSpPr>
        <p:spPr>
          <a:xfrm>
            <a:off x="228600" y="2362200"/>
            <a:ext cx="8763000" cy="4038600"/>
          </a:xfrm>
        </p:spPr>
        <p:txBody>
          <a:bodyPr/>
          <a:lstStyle/>
          <a:p>
            <a:r>
              <a:rPr lang="en-US" dirty="0" err="1" smtClean="0"/>
              <a:t>Informacijski</a:t>
            </a:r>
            <a:r>
              <a:rPr lang="en-US" dirty="0" smtClean="0"/>
              <a:t> </a:t>
            </a:r>
            <a:r>
              <a:rPr lang="en-US" dirty="0" err="1" smtClean="0"/>
              <a:t>objekti</a:t>
            </a:r>
            <a:r>
              <a:rPr lang="en-US" dirty="0" smtClean="0"/>
              <a:t> v </a:t>
            </a:r>
            <a:r>
              <a:rPr lang="en-US" dirty="0" err="1" smtClean="0"/>
              <a:t>sistemu</a:t>
            </a:r>
            <a:r>
              <a:rPr lang="en-US" dirty="0" smtClean="0"/>
              <a:t> WAIS so </a:t>
            </a:r>
            <a:r>
              <a:rPr lang="sl-SI" dirty="0" smtClean="0"/>
              <a:t>bili </a:t>
            </a:r>
            <a:r>
              <a:rPr lang="en-US" dirty="0" err="1" smtClean="0"/>
              <a:t>avtomatsko</a:t>
            </a:r>
            <a:r>
              <a:rPr lang="en-US" dirty="0" smtClean="0"/>
              <a:t> </a:t>
            </a:r>
            <a:r>
              <a:rPr lang="en-US" dirty="0" err="1" smtClean="0"/>
              <a:t>indeksirani</a:t>
            </a:r>
            <a:r>
              <a:rPr lang="en-US" dirty="0" smtClean="0"/>
              <a:t> </a:t>
            </a:r>
            <a:r>
              <a:rPr lang="en-US" dirty="0" err="1" smtClean="0"/>
              <a:t>dokumenti</a:t>
            </a:r>
            <a:r>
              <a:rPr lang="en-US" dirty="0" smtClean="0"/>
              <a:t>. </a:t>
            </a:r>
          </a:p>
          <a:p>
            <a:r>
              <a:rPr lang="en-US" dirty="0" err="1" smtClean="0"/>
              <a:t>Iskalni</a:t>
            </a:r>
            <a:r>
              <a:rPr lang="en-US" dirty="0" smtClean="0"/>
              <a:t> </a:t>
            </a:r>
            <a:r>
              <a:rPr lang="en-US" dirty="0" err="1" smtClean="0"/>
              <a:t>vmesnik</a:t>
            </a:r>
            <a:r>
              <a:rPr lang="en-US" dirty="0" smtClean="0"/>
              <a:t> </a:t>
            </a:r>
            <a:r>
              <a:rPr lang="sl-SI" dirty="0" smtClean="0"/>
              <a:t>je </a:t>
            </a:r>
            <a:r>
              <a:rPr lang="en-US" dirty="0" err="1" smtClean="0"/>
              <a:t>omogoča</a:t>
            </a:r>
            <a:r>
              <a:rPr lang="sl-SI" dirty="0" smtClean="0"/>
              <a:t>l</a:t>
            </a:r>
            <a:r>
              <a:rPr lang="en-US" dirty="0" smtClean="0"/>
              <a:t> </a:t>
            </a:r>
            <a:r>
              <a:rPr lang="en-US" dirty="0" err="1" smtClean="0"/>
              <a:t>iskalne</a:t>
            </a:r>
            <a:r>
              <a:rPr lang="en-US" dirty="0" smtClean="0"/>
              <a:t> </a:t>
            </a:r>
            <a:r>
              <a:rPr lang="en-US" dirty="0" err="1" smtClean="0"/>
              <a:t>zahteve</a:t>
            </a:r>
            <a:r>
              <a:rPr lang="en-US" dirty="0" smtClean="0"/>
              <a:t> v </a:t>
            </a:r>
            <a:r>
              <a:rPr lang="en-US" dirty="0" err="1" smtClean="0"/>
              <a:t>naravnem</a:t>
            </a:r>
            <a:r>
              <a:rPr lang="en-US" dirty="0" smtClean="0"/>
              <a:t> </a:t>
            </a:r>
            <a:r>
              <a:rPr lang="en-US" dirty="0" err="1" smtClean="0"/>
              <a:t>jeziku</a:t>
            </a:r>
            <a:r>
              <a:rPr lang="en-US" dirty="0" smtClean="0"/>
              <a:t>.</a:t>
            </a:r>
          </a:p>
          <a:p>
            <a:r>
              <a:rPr lang="en-US" dirty="0" err="1" smtClean="0"/>
              <a:t>Rezultati</a:t>
            </a:r>
            <a:r>
              <a:rPr lang="en-US" dirty="0" smtClean="0"/>
              <a:t> </a:t>
            </a:r>
            <a:r>
              <a:rPr lang="en-US" dirty="0" err="1" smtClean="0"/>
              <a:t>iskanja</a:t>
            </a:r>
            <a:r>
              <a:rPr lang="en-US" dirty="0" smtClean="0"/>
              <a:t> so </a:t>
            </a:r>
            <a:r>
              <a:rPr lang="sl-SI" dirty="0" smtClean="0"/>
              <a:t>bili </a:t>
            </a:r>
            <a:r>
              <a:rPr lang="en-US" dirty="0" err="1" smtClean="0"/>
              <a:t>rangirani</a:t>
            </a:r>
            <a:r>
              <a:rPr lang="en-US" dirty="0" smtClean="0"/>
              <a:t> </a:t>
            </a:r>
            <a:r>
              <a:rPr lang="en-US" dirty="0" err="1" smtClean="0"/>
              <a:t>po</a:t>
            </a:r>
            <a:r>
              <a:rPr lang="en-US" dirty="0" smtClean="0"/>
              <a:t> </a:t>
            </a:r>
            <a:r>
              <a:rPr lang="en-US" dirty="0" err="1" smtClean="0"/>
              <a:t>izračunani</a:t>
            </a:r>
            <a:r>
              <a:rPr lang="en-US" dirty="0" smtClean="0"/>
              <a:t> </a:t>
            </a:r>
            <a:r>
              <a:rPr lang="en-US" dirty="0" err="1" smtClean="0"/>
              <a:t>relevantnosti</a:t>
            </a:r>
            <a:r>
              <a:rPr lang="en-US" dirty="0" smtClean="0"/>
              <a:t>. </a:t>
            </a:r>
          </a:p>
          <a:p>
            <a:endParaRPr lang="en-US" dirty="0"/>
          </a:p>
        </p:txBody>
      </p:sp>
      <p:sp>
        <p:nvSpPr>
          <p:cNvPr id="30724" name="Text Box 4"/>
          <p:cNvSpPr txBox="1">
            <a:spLocks noChangeArrowheads="1"/>
          </p:cNvSpPr>
          <p:nvPr/>
        </p:nvSpPr>
        <p:spPr bwMode="auto">
          <a:xfrm>
            <a:off x="609600" y="1066800"/>
            <a:ext cx="8382000" cy="1077218"/>
          </a:xfrm>
          <a:prstGeom prst="rect">
            <a:avLst/>
          </a:prstGeom>
          <a:noFill/>
          <a:ln w="9525">
            <a:noFill/>
            <a:miter lim="800000"/>
            <a:headEnd/>
            <a:tailEnd/>
          </a:ln>
          <a:effectLst/>
        </p:spPr>
        <p:txBody>
          <a:bodyPr>
            <a:spAutoFit/>
          </a:bodyPr>
          <a:lstStyle/>
          <a:p>
            <a:pPr>
              <a:spcBef>
                <a:spcPts val="500"/>
              </a:spcBef>
              <a:spcAft>
                <a:spcPts val="500"/>
              </a:spcAft>
              <a:buClr>
                <a:srgbClr val="FFFF00"/>
              </a:buClr>
              <a:buSzPct val="75000"/>
              <a:buFont typeface="Monotype Sorts" pitchFamily="2" charset="2"/>
              <a:buNone/>
            </a:pPr>
            <a:r>
              <a:rPr lang="en-US" sz="3200" dirty="0" err="1">
                <a:solidFill>
                  <a:srgbClr val="993300"/>
                </a:solidFill>
                <a:latin typeface="+mn-lt"/>
              </a:rPr>
              <a:t>Zakaj</a:t>
            </a:r>
            <a:r>
              <a:rPr lang="en-US" sz="3200" dirty="0">
                <a:solidFill>
                  <a:srgbClr val="993300"/>
                </a:solidFill>
                <a:latin typeface="+mn-lt"/>
              </a:rPr>
              <a:t> je </a:t>
            </a:r>
            <a:r>
              <a:rPr lang="en-US" sz="3200" dirty="0" err="1">
                <a:solidFill>
                  <a:srgbClr val="993300"/>
                </a:solidFill>
                <a:latin typeface="+mn-lt"/>
              </a:rPr>
              <a:t>bil</a:t>
            </a:r>
            <a:r>
              <a:rPr lang="en-US" sz="3200" dirty="0">
                <a:solidFill>
                  <a:srgbClr val="993300"/>
                </a:solidFill>
                <a:latin typeface="+mn-lt"/>
              </a:rPr>
              <a:t> WAIS </a:t>
            </a:r>
            <a:r>
              <a:rPr lang="en-US" sz="3200" dirty="0" err="1">
                <a:solidFill>
                  <a:srgbClr val="993300"/>
                </a:solidFill>
                <a:latin typeface="+mn-lt"/>
              </a:rPr>
              <a:t>pomembna</a:t>
            </a:r>
            <a:r>
              <a:rPr lang="en-US" sz="3200" dirty="0">
                <a:solidFill>
                  <a:srgbClr val="993300"/>
                </a:solidFill>
                <a:latin typeface="+mn-lt"/>
              </a:rPr>
              <a:t> </a:t>
            </a:r>
            <a:r>
              <a:rPr lang="en-US" sz="3200" dirty="0" err="1">
                <a:solidFill>
                  <a:srgbClr val="993300"/>
                </a:solidFill>
                <a:latin typeface="+mn-lt"/>
              </a:rPr>
              <a:t>faza</a:t>
            </a:r>
            <a:r>
              <a:rPr lang="en-US" sz="3200" dirty="0">
                <a:solidFill>
                  <a:srgbClr val="993300"/>
                </a:solidFill>
                <a:latin typeface="+mn-lt"/>
              </a:rPr>
              <a:t> </a:t>
            </a:r>
            <a:r>
              <a:rPr lang="en-US" sz="3200" dirty="0" err="1">
                <a:solidFill>
                  <a:srgbClr val="993300"/>
                </a:solidFill>
                <a:latin typeface="+mn-lt"/>
              </a:rPr>
              <a:t>pri</a:t>
            </a:r>
            <a:r>
              <a:rPr lang="en-US" sz="3200" dirty="0">
                <a:solidFill>
                  <a:srgbClr val="993300"/>
                </a:solidFill>
                <a:latin typeface="+mn-lt"/>
              </a:rPr>
              <a:t> </a:t>
            </a:r>
            <a:r>
              <a:rPr lang="en-US" sz="3200" dirty="0" err="1">
                <a:solidFill>
                  <a:srgbClr val="993300"/>
                </a:solidFill>
                <a:latin typeface="+mn-lt"/>
              </a:rPr>
              <a:t>gradnji</a:t>
            </a:r>
            <a:r>
              <a:rPr lang="en-US" sz="3200" dirty="0">
                <a:solidFill>
                  <a:srgbClr val="993300"/>
                </a:solidFill>
                <a:latin typeface="+mn-lt"/>
              </a:rPr>
              <a:t> </a:t>
            </a:r>
            <a:r>
              <a:rPr lang="en-US" sz="3200" dirty="0" err="1">
                <a:solidFill>
                  <a:srgbClr val="993300"/>
                </a:solidFill>
                <a:latin typeface="+mn-lt"/>
              </a:rPr>
              <a:t>omrežnih</a:t>
            </a:r>
            <a:r>
              <a:rPr lang="en-US" sz="3200" dirty="0">
                <a:solidFill>
                  <a:srgbClr val="993300"/>
                </a:solidFill>
                <a:latin typeface="+mn-lt"/>
              </a:rPr>
              <a:t> </a:t>
            </a:r>
            <a:r>
              <a:rPr lang="en-US" sz="3200" dirty="0" err="1">
                <a:solidFill>
                  <a:srgbClr val="993300"/>
                </a:solidFill>
                <a:latin typeface="+mn-lt"/>
              </a:rPr>
              <a:t>iskalnikov</a:t>
            </a:r>
            <a:r>
              <a:rPr lang="en-US" sz="3200" dirty="0">
                <a:solidFill>
                  <a:srgbClr val="993300"/>
                </a:solidFill>
                <a:latin typeface="+mn-lt"/>
              </a:rPr>
              <a:t>?</a:t>
            </a:r>
            <a:endParaRPr lang="en-US" dirty="0">
              <a:solidFill>
                <a:srgbClr val="993300"/>
              </a:solidFill>
              <a:latin typeface="+mn-lt"/>
            </a:endParaRPr>
          </a:p>
        </p:txBody>
      </p:sp>
      <p:sp>
        <p:nvSpPr>
          <p:cNvPr id="7" name="Slide Number Placeholder 6"/>
          <p:cNvSpPr>
            <a:spLocks noGrp="1"/>
          </p:cNvSpPr>
          <p:nvPr>
            <p:ph type="sldNum" sz="quarter" idx="11"/>
          </p:nvPr>
        </p:nvSpPr>
        <p:spPr/>
        <p:txBody>
          <a:bodyPr/>
          <a:lstStyle/>
          <a:p>
            <a:pPr>
              <a:defRPr/>
            </a:pPr>
            <a:fld id="{4A7C7EBF-374E-4DF9-984F-036BE34474EA}" type="slidenum">
              <a:rPr lang="sl-SI" smtClean="0"/>
              <a:pPr>
                <a:defRPr/>
              </a:pPr>
              <a:t>4</a:t>
            </a:fld>
            <a:endParaRPr lang="sl-SI"/>
          </a:p>
        </p:txBody>
      </p:sp>
      <p:sp>
        <p:nvSpPr>
          <p:cNvPr id="8" name="Footer Placeholder 7"/>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Shema </a:t>
            </a:r>
            <a:r>
              <a:rPr lang="sl-SI" smtClean="0"/>
              <a:t>piškotka</a:t>
            </a:r>
            <a:endParaRPr lang="sl-SI"/>
          </a:p>
        </p:txBody>
      </p:sp>
      <p:sp>
        <p:nvSpPr>
          <p:cNvPr id="3" name="Content Placeholder 2"/>
          <p:cNvSpPr>
            <a:spLocks noGrp="1"/>
          </p:cNvSpPr>
          <p:nvPr>
            <p:ph idx="1"/>
          </p:nvPr>
        </p:nvSpPr>
        <p:spPr>
          <a:xfrm>
            <a:off x="1600200" y="1981200"/>
            <a:ext cx="7391400" cy="4419600"/>
          </a:xfrm>
        </p:spPr>
        <p:txBody>
          <a:bodyPr/>
          <a:lstStyle/>
          <a:p>
            <a:pPr marL="0" indent="0">
              <a:buNone/>
            </a:pPr>
            <a:r>
              <a:rPr lang="en-US" b="1">
                <a:latin typeface="Courier New" pitchFamily="49" charset="0"/>
                <a:cs typeface="Courier New" pitchFamily="49" charset="0"/>
              </a:rPr>
              <a:t>Set-Cookie: </a:t>
            </a:r>
            <a:r>
              <a:rPr lang="en-US" b="1">
                <a:latin typeface="Courier New" pitchFamily="49" charset="0"/>
                <a:cs typeface="Courier New" pitchFamily="49" charset="0"/>
              </a:rPr>
              <a:t>name=value </a:t>
            </a:r>
            <a:r>
              <a:rPr lang="sl-SI" b="1" smtClean="0">
                <a:latin typeface="Courier New" pitchFamily="49" charset="0"/>
                <a:cs typeface="Courier New" pitchFamily="49" charset="0"/>
              </a:rPr>
              <a:t/>
            </a:r>
            <a:br>
              <a:rPr lang="sl-SI" b="1" smtClean="0">
                <a:latin typeface="Courier New" pitchFamily="49" charset="0"/>
                <a:cs typeface="Courier New" pitchFamily="49" charset="0"/>
              </a:rPr>
            </a:br>
            <a:r>
              <a:rPr lang="en-US" b="1" smtClean="0">
                <a:latin typeface="Courier New" pitchFamily="49" charset="0"/>
                <a:cs typeface="Courier New" pitchFamily="49" charset="0"/>
              </a:rPr>
              <a:t>[; </a:t>
            </a:r>
            <a:r>
              <a:rPr lang="en-US" b="1">
                <a:latin typeface="Courier New" pitchFamily="49" charset="0"/>
                <a:cs typeface="Courier New" pitchFamily="49" charset="0"/>
              </a:rPr>
              <a:t>expires=date</a:t>
            </a:r>
            <a:r>
              <a:rPr lang="en-US" b="1" smtClean="0">
                <a:latin typeface="Courier New" pitchFamily="49" charset="0"/>
                <a:cs typeface="Courier New" pitchFamily="49" charset="0"/>
              </a:rPr>
              <a:t>]</a:t>
            </a:r>
            <a:r>
              <a:rPr lang="sl-SI" b="1" smtClean="0">
                <a:latin typeface="Courier New" pitchFamily="49" charset="0"/>
                <a:cs typeface="Courier New" pitchFamily="49" charset="0"/>
              </a:rPr>
              <a:t/>
            </a:r>
            <a:br>
              <a:rPr lang="sl-SI" b="1" smtClean="0">
                <a:latin typeface="Courier New" pitchFamily="49" charset="0"/>
                <a:cs typeface="Courier New" pitchFamily="49" charset="0"/>
              </a:rPr>
            </a:br>
            <a:r>
              <a:rPr lang="en-US" b="1" smtClean="0">
                <a:latin typeface="Courier New" pitchFamily="49" charset="0"/>
                <a:cs typeface="Courier New" pitchFamily="49" charset="0"/>
              </a:rPr>
              <a:t>[; </a:t>
            </a:r>
            <a:r>
              <a:rPr lang="en-US" b="1">
                <a:latin typeface="Courier New" pitchFamily="49" charset="0"/>
                <a:cs typeface="Courier New" pitchFamily="49" charset="0"/>
              </a:rPr>
              <a:t>path=path</a:t>
            </a:r>
            <a:r>
              <a:rPr lang="en-US" b="1" smtClean="0">
                <a:latin typeface="Courier New" pitchFamily="49" charset="0"/>
                <a:cs typeface="Courier New" pitchFamily="49" charset="0"/>
              </a:rPr>
              <a:t>]</a:t>
            </a:r>
            <a:r>
              <a:rPr lang="sl-SI" b="1" smtClean="0">
                <a:latin typeface="Courier New" pitchFamily="49" charset="0"/>
                <a:cs typeface="Courier New" pitchFamily="49" charset="0"/>
              </a:rPr>
              <a:t/>
            </a:r>
            <a:br>
              <a:rPr lang="sl-SI" b="1" smtClean="0">
                <a:latin typeface="Courier New" pitchFamily="49" charset="0"/>
                <a:cs typeface="Courier New" pitchFamily="49" charset="0"/>
              </a:rPr>
            </a:br>
            <a:r>
              <a:rPr lang="en-US" b="1" smtClean="0">
                <a:latin typeface="Courier New" pitchFamily="49" charset="0"/>
                <a:cs typeface="Courier New" pitchFamily="49" charset="0"/>
              </a:rPr>
              <a:t>[; </a:t>
            </a:r>
            <a:r>
              <a:rPr lang="en-US" b="1">
                <a:latin typeface="Courier New" pitchFamily="49" charset="0"/>
                <a:cs typeface="Courier New" pitchFamily="49" charset="0"/>
              </a:rPr>
              <a:t>domain=domain_name</a:t>
            </a:r>
            <a:r>
              <a:rPr lang="en-US" b="1" smtClean="0">
                <a:latin typeface="Courier New" pitchFamily="49" charset="0"/>
                <a:cs typeface="Courier New" pitchFamily="49" charset="0"/>
              </a:rPr>
              <a:t>]</a:t>
            </a:r>
            <a:r>
              <a:rPr lang="sl-SI" b="1" smtClean="0">
                <a:latin typeface="Courier New" pitchFamily="49" charset="0"/>
                <a:cs typeface="Courier New" pitchFamily="49" charset="0"/>
              </a:rPr>
              <a:t/>
            </a:r>
            <a:br>
              <a:rPr lang="sl-SI" b="1" smtClean="0">
                <a:latin typeface="Courier New" pitchFamily="49" charset="0"/>
                <a:cs typeface="Courier New" pitchFamily="49" charset="0"/>
              </a:rPr>
            </a:br>
            <a:r>
              <a:rPr lang="en-US" b="1" smtClean="0">
                <a:latin typeface="Courier New" pitchFamily="49" charset="0"/>
                <a:cs typeface="Courier New" pitchFamily="49" charset="0"/>
              </a:rPr>
              <a:t>[; </a:t>
            </a:r>
            <a:r>
              <a:rPr lang="en-US" b="1">
                <a:latin typeface="Courier New" pitchFamily="49" charset="0"/>
                <a:cs typeface="Courier New" pitchFamily="49" charset="0"/>
              </a:rPr>
              <a:t>secure</a:t>
            </a:r>
            <a:r>
              <a:rPr lang="en-US" b="1" smtClean="0">
                <a:latin typeface="Courier New" pitchFamily="49" charset="0"/>
                <a:cs typeface="Courier New" pitchFamily="49" charset="0"/>
              </a:rPr>
              <a:t>]</a:t>
            </a:r>
            <a:endParaRPr lang="en-US" b="1">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40</a:t>
            </a:fld>
            <a:endParaRPr lang="sl-SI"/>
          </a:p>
        </p:txBody>
      </p:sp>
    </p:spTree>
    <p:extLst>
      <p:ext uri="{BB962C8B-B14F-4D97-AF65-F5344CB8AC3E}">
        <p14:creationId xmlns:p14="http://schemas.microsoft.com/office/powerpoint/2010/main" val="1676646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WAIS</a:t>
            </a:r>
            <a:r>
              <a:rPr lang="sl-SI" smtClean="0"/>
              <a:t> – prikaz delovanja (l. 1998)</a:t>
            </a:r>
            <a:endParaRPr lang="en-US"/>
          </a:p>
        </p:txBody>
      </p:sp>
      <p:sp>
        <p:nvSpPr>
          <p:cNvPr id="31747" name="Rectangle 3"/>
          <p:cNvSpPr>
            <a:spLocks noGrp="1" noChangeArrowheads="1"/>
          </p:cNvSpPr>
          <p:nvPr>
            <p:ph type="body" idx="1"/>
          </p:nvPr>
        </p:nvSpPr>
        <p:spPr>
          <a:xfrm>
            <a:off x="228600" y="5562600"/>
            <a:ext cx="8763000" cy="838200"/>
          </a:xfrm>
        </p:spPr>
        <p:txBody>
          <a:bodyPr/>
          <a:lstStyle/>
          <a:p>
            <a:r>
              <a:rPr lang="en-US" sz="2000" dirty="0" smtClean="0"/>
              <a:t>Del </a:t>
            </a:r>
            <a:r>
              <a:rPr lang="en-US" sz="2000" dirty="0" err="1" smtClean="0"/>
              <a:t>seznama</a:t>
            </a:r>
            <a:r>
              <a:rPr lang="en-US" sz="2000" dirty="0" smtClean="0"/>
              <a:t> </a:t>
            </a:r>
            <a:r>
              <a:rPr lang="en-US" sz="2000" dirty="0" err="1" smtClean="0"/>
              <a:t>strežnikov</a:t>
            </a:r>
            <a:r>
              <a:rPr lang="en-US" sz="2000" dirty="0" smtClean="0"/>
              <a:t> WAIS in </a:t>
            </a:r>
            <a:r>
              <a:rPr lang="en-US" sz="2000" dirty="0" err="1" smtClean="0"/>
              <a:t>zastavljanje</a:t>
            </a:r>
            <a:r>
              <a:rPr lang="en-US" sz="2000" dirty="0" smtClean="0"/>
              <a:t> </a:t>
            </a:r>
            <a:r>
              <a:rPr lang="en-US" sz="2000" dirty="0" err="1" smtClean="0"/>
              <a:t>iskalne</a:t>
            </a:r>
            <a:r>
              <a:rPr lang="en-US" sz="2000" dirty="0" smtClean="0"/>
              <a:t> </a:t>
            </a:r>
            <a:r>
              <a:rPr lang="en-US" sz="2000" dirty="0" err="1" smtClean="0"/>
              <a:t>zahteve</a:t>
            </a:r>
            <a:r>
              <a:rPr lang="en-US" sz="2000" dirty="0" smtClean="0"/>
              <a:t> </a:t>
            </a:r>
            <a:r>
              <a:rPr lang="en-US" sz="2000" b="1" dirty="0" smtClean="0">
                <a:latin typeface="Courier New" pitchFamily="49" charset="0"/>
                <a:cs typeface="Courier New" pitchFamily="49" charset="0"/>
              </a:rPr>
              <a:t>information retrieval for full text databases</a:t>
            </a:r>
            <a:r>
              <a:rPr lang="en-US" sz="2000" b="1" dirty="0" smtClean="0"/>
              <a:t>.</a:t>
            </a:r>
            <a:endParaRPr lang="en-US" sz="2000" b="1" dirty="0"/>
          </a:p>
        </p:txBody>
      </p:sp>
      <p:pic>
        <p:nvPicPr>
          <p:cNvPr id="31748" name="Picture 4" descr="wais1"/>
          <p:cNvPicPr>
            <a:picLocks noChangeAspect="1" noChangeArrowheads="1"/>
          </p:cNvPicPr>
          <p:nvPr/>
        </p:nvPicPr>
        <p:blipFill>
          <a:blip r:embed="rId2" cstate="print"/>
          <a:srcRect/>
          <a:stretch>
            <a:fillRect/>
          </a:stretch>
        </p:blipFill>
        <p:spPr bwMode="auto">
          <a:xfrm>
            <a:off x="145182" y="919469"/>
            <a:ext cx="8846418" cy="4643131"/>
          </a:xfrm>
          <a:prstGeom prst="rect">
            <a:avLst/>
          </a:prstGeom>
          <a:noFill/>
        </p:spPr>
      </p:pic>
      <p:sp>
        <p:nvSpPr>
          <p:cNvPr id="7" name="Slide Number Placeholder 6"/>
          <p:cNvSpPr>
            <a:spLocks noGrp="1"/>
          </p:cNvSpPr>
          <p:nvPr>
            <p:ph type="sldNum" sz="quarter" idx="11"/>
          </p:nvPr>
        </p:nvSpPr>
        <p:spPr/>
        <p:txBody>
          <a:bodyPr/>
          <a:lstStyle/>
          <a:p>
            <a:pPr>
              <a:defRPr/>
            </a:pPr>
            <a:fld id="{4A7C7EBF-374E-4DF9-984F-036BE34474EA}" type="slidenum">
              <a:rPr lang="sl-SI" smtClean="0"/>
              <a:pPr>
                <a:defRPr/>
              </a:pPr>
              <a:t>5</a:t>
            </a:fld>
            <a:endParaRPr lang="sl-SI"/>
          </a:p>
        </p:txBody>
      </p:sp>
      <p:sp>
        <p:nvSpPr>
          <p:cNvPr id="8" name="Footer Placeholder 7"/>
          <p:cNvSpPr>
            <a:spLocks noGrp="1"/>
          </p:cNvSpPr>
          <p:nvPr>
            <p:ph type="ftr" sz="quarter" idx="10"/>
          </p:nvPr>
        </p:nvSpPr>
        <p:spPr/>
        <p:txBody>
          <a:bodyPr/>
          <a:lstStyle/>
          <a:p>
            <a:pPr>
              <a:defRPr/>
            </a:pPr>
            <a:r>
              <a:rPr lang="sl-SI" smtClean="0"/>
              <a:t>dr. Jure Dimec. Informacijski viri na Internetu (2011 / 12). Predspletne storitve 3.</a:t>
            </a:r>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WAIS</a:t>
            </a:r>
            <a:r>
              <a:rPr lang="sl-SI" smtClean="0"/>
              <a:t> – prikaz delovanja (l. 1998)</a:t>
            </a:r>
            <a:endParaRPr lang="en-US"/>
          </a:p>
        </p:txBody>
      </p:sp>
      <p:sp>
        <p:nvSpPr>
          <p:cNvPr id="32771" name="Rectangle 3"/>
          <p:cNvSpPr>
            <a:spLocks noGrp="1" noChangeArrowheads="1"/>
          </p:cNvSpPr>
          <p:nvPr>
            <p:ph type="body" idx="1"/>
          </p:nvPr>
        </p:nvSpPr>
        <p:spPr>
          <a:xfrm>
            <a:off x="228600" y="5638800"/>
            <a:ext cx="8763000" cy="685800"/>
          </a:xfrm>
        </p:spPr>
        <p:txBody>
          <a:bodyPr/>
          <a:lstStyle/>
          <a:p>
            <a:r>
              <a:rPr lang="en-US" sz="2400" dirty="0" smtClean="0"/>
              <a:t>Del </a:t>
            </a:r>
            <a:r>
              <a:rPr lang="en-US" sz="2400" dirty="0" err="1" smtClean="0"/>
              <a:t>izpisa</a:t>
            </a:r>
            <a:r>
              <a:rPr lang="en-US" sz="2400" dirty="0" smtClean="0"/>
              <a:t> </a:t>
            </a:r>
            <a:r>
              <a:rPr lang="en-US" sz="2400" dirty="0" err="1" smtClean="0"/>
              <a:t>rezultatov</a:t>
            </a:r>
            <a:r>
              <a:rPr lang="en-US" sz="2400" dirty="0" smtClean="0"/>
              <a:t> </a:t>
            </a:r>
            <a:r>
              <a:rPr lang="en-US" sz="2400" dirty="0" err="1" smtClean="0"/>
              <a:t>iskanja</a:t>
            </a:r>
            <a:r>
              <a:rPr lang="en-US" sz="2400" dirty="0" smtClean="0"/>
              <a:t>. </a:t>
            </a:r>
            <a:r>
              <a:rPr lang="en-US" sz="2400" dirty="0" err="1" smtClean="0"/>
              <a:t>Izračun</a:t>
            </a:r>
            <a:r>
              <a:rPr lang="en-US" sz="2400" dirty="0" smtClean="0"/>
              <a:t> </a:t>
            </a:r>
            <a:r>
              <a:rPr lang="en-US" sz="2400" dirty="0" err="1" smtClean="0"/>
              <a:t>relevantnosti</a:t>
            </a:r>
            <a:r>
              <a:rPr lang="en-US" sz="2400" dirty="0" smtClean="0"/>
              <a:t> </a:t>
            </a:r>
            <a:r>
              <a:rPr lang="en-US" sz="2400" dirty="0" err="1" smtClean="0"/>
              <a:t>predstavlja</a:t>
            </a:r>
            <a:r>
              <a:rPr lang="en-US" sz="2400" dirty="0" smtClean="0"/>
              <a:t> </a:t>
            </a:r>
            <a:r>
              <a:rPr lang="en-US" sz="2400" dirty="0" err="1" smtClean="0"/>
              <a:t>stolpec</a:t>
            </a:r>
            <a:r>
              <a:rPr lang="en-US" sz="2400" dirty="0" smtClean="0"/>
              <a:t> Score.</a:t>
            </a:r>
            <a:endParaRPr lang="en-US" sz="2400" dirty="0"/>
          </a:p>
        </p:txBody>
      </p:sp>
      <p:pic>
        <p:nvPicPr>
          <p:cNvPr id="32772" name="Picture 4" descr="wais2"/>
          <p:cNvPicPr>
            <a:picLocks noChangeAspect="1" noChangeArrowheads="1"/>
          </p:cNvPicPr>
          <p:nvPr/>
        </p:nvPicPr>
        <p:blipFill>
          <a:blip r:embed="rId2" cstate="print"/>
          <a:srcRect/>
          <a:stretch>
            <a:fillRect/>
          </a:stretch>
        </p:blipFill>
        <p:spPr bwMode="auto">
          <a:xfrm>
            <a:off x="228600" y="991128"/>
            <a:ext cx="8763000" cy="4411927"/>
          </a:xfrm>
          <a:prstGeom prst="rect">
            <a:avLst/>
          </a:prstGeom>
          <a:noFill/>
        </p:spPr>
      </p:pic>
      <p:sp>
        <p:nvSpPr>
          <p:cNvPr id="7" name="Slide Number Placeholder 6"/>
          <p:cNvSpPr>
            <a:spLocks noGrp="1"/>
          </p:cNvSpPr>
          <p:nvPr>
            <p:ph type="sldNum" sz="quarter" idx="11"/>
          </p:nvPr>
        </p:nvSpPr>
        <p:spPr/>
        <p:txBody>
          <a:bodyPr/>
          <a:lstStyle/>
          <a:p>
            <a:pPr>
              <a:defRPr/>
            </a:pPr>
            <a:fld id="{4A7C7EBF-374E-4DF9-984F-036BE34474EA}" type="slidenum">
              <a:rPr lang="sl-SI" smtClean="0"/>
              <a:pPr>
                <a:defRPr/>
              </a:pPr>
              <a:t>6</a:t>
            </a:fld>
            <a:endParaRPr lang="sl-SI"/>
          </a:p>
        </p:txBody>
      </p:sp>
      <p:sp>
        <p:nvSpPr>
          <p:cNvPr id="8" name="Footer Placeholder 7"/>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WAIS</a:t>
            </a:r>
            <a:endParaRPr lang="en-US"/>
          </a:p>
        </p:txBody>
      </p:sp>
      <p:sp>
        <p:nvSpPr>
          <p:cNvPr id="33795" name="Rectangle 3"/>
          <p:cNvSpPr>
            <a:spLocks noGrp="1" noChangeArrowheads="1"/>
          </p:cNvSpPr>
          <p:nvPr>
            <p:ph type="body" idx="1"/>
          </p:nvPr>
        </p:nvSpPr>
        <p:spPr/>
        <p:txBody>
          <a:bodyPr/>
          <a:lstStyle/>
          <a:p>
            <a:r>
              <a:rPr lang="en-US" smtClean="0"/>
              <a:t>WAIS se ni obdržal, čeprav je bil revolucionaren v številnih pogledih.</a:t>
            </a:r>
          </a:p>
          <a:p>
            <a:r>
              <a:rPr lang="en-US" smtClean="0"/>
              <a:t>V omrežno okolje je vpeljal iz klasičnega IR najsodobnejša načela gradnje in uporabe zbirk polnih dokumentov.</a:t>
            </a:r>
          </a:p>
          <a:p>
            <a:r>
              <a:rPr lang="en-US" smtClean="0"/>
              <a:t>Izvedba in uporabniški vmesnik sta bila pod nivojem, ki ga je že dosegel Gopher.</a:t>
            </a:r>
          </a:p>
          <a:p>
            <a:r>
              <a:rPr lang="en-US" smtClean="0"/>
              <a:t>WAISove algoritme za avtomatsko indeksiranje </a:t>
            </a:r>
            <a:r>
              <a:rPr lang="sl-SI" smtClean="0"/>
              <a:t>so dolgo</a:t>
            </a:r>
            <a:r>
              <a:rPr lang="en-US" smtClean="0"/>
              <a:t> uporablja</a:t>
            </a:r>
            <a:r>
              <a:rPr lang="sl-SI" smtClean="0"/>
              <a:t>li</a:t>
            </a:r>
            <a:r>
              <a:rPr lang="en-US" smtClean="0"/>
              <a:t> </a:t>
            </a:r>
            <a:r>
              <a:rPr lang="sl-SI" smtClean="0"/>
              <a:t>ne</a:t>
            </a:r>
            <a:r>
              <a:rPr lang="en-US" smtClean="0"/>
              <a:t>kateri sodobnejši </a:t>
            </a:r>
            <a:r>
              <a:rPr lang="sl-SI" smtClean="0"/>
              <a:t>spletni </a:t>
            </a:r>
            <a:r>
              <a:rPr lang="en-US" smtClean="0"/>
              <a:t>iskalnik</a:t>
            </a:r>
            <a:r>
              <a:rPr lang="sl-SI" smtClean="0"/>
              <a:t>i</a:t>
            </a:r>
            <a:r>
              <a:rPr lang="en-US" smtClean="0"/>
              <a:t>.</a:t>
            </a:r>
            <a:endParaRPr lang="en-US"/>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7</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WWW </a:t>
            </a:r>
            <a:r>
              <a:rPr lang="sl-SI" smtClean="0"/>
              <a:t>- uvod</a:t>
            </a:r>
            <a:endParaRPr lang="en-US"/>
          </a:p>
        </p:txBody>
      </p:sp>
      <p:sp>
        <p:nvSpPr>
          <p:cNvPr id="3075" name="Rectangle 3"/>
          <p:cNvSpPr>
            <a:spLocks noGrp="1" noChangeArrowheads="1"/>
          </p:cNvSpPr>
          <p:nvPr>
            <p:ph type="body" idx="1"/>
          </p:nvPr>
        </p:nvSpPr>
        <p:spPr>
          <a:xfrm>
            <a:off x="228600" y="1600200"/>
            <a:ext cx="8763000" cy="4800600"/>
          </a:xfrm>
        </p:spPr>
        <p:txBody>
          <a:bodyPr/>
          <a:lstStyle/>
          <a:p>
            <a:r>
              <a:rPr lang="en-US" dirty="0" smtClean="0"/>
              <a:t>WWW (World Wide Web), </a:t>
            </a:r>
            <a:r>
              <a:rPr lang="en-US" dirty="0" err="1" smtClean="0"/>
              <a:t>Svetovni</a:t>
            </a:r>
            <a:r>
              <a:rPr lang="en-US" dirty="0" smtClean="0"/>
              <a:t> </a:t>
            </a:r>
            <a:r>
              <a:rPr lang="en-US" dirty="0" err="1" smtClean="0"/>
              <a:t>splet</a:t>
            </a:r>
            <a:r>
              <a:rPr lang="en-US" dirty="0" smtClean="0"/>
              <a:t> je:</a:t>
            </a:r>
          </a:p>
          <a:p>
            <a:pPr lvl="1"/>
            <a:r>
              <a:rPr lang="en-US" dirty="0" smtClean="0"/>
              <a:t> </a:t>
            </a:r>
            <a:r>
              <a:rPr lang="en-US" dirty="0" err="1" smtClean="0"/>
              <a:t>programska</a:t>
            </a:r>
            <a:r>
              <a:rPr lang="en-US" dirty="0" smtClean="0"/>
              <a:t> </a:t>
            </a:r>
            <a:r>
              <a:rPr lang="en-US" dirty="0" err="1" smtClean="0"/>
              <a:t>oprema</a:t>
            </a:r>
            <a:r>
              <a:rPr lang="en-US" dirty="0" smtClean="0"/>
              <a:t> in </a:t>
            </a:r>
          </a:p>
          <a:p>
            <a:pPr lvl="1"/>
            <a:r>
              <a:rPr lang="en-US" dirty="0" err="1" smtClean="0"/>
              <a:t>mreža</a:t>
            </a:r>
            <a:r>
              <a:rPr lang="en-US" dirty="0" smtClean="0"/>
              <a:t> </a:t>
            </a:r>
            <a:r>
              <a:rPr lang="en-US" dirty="0" err="1" smtClean="0"/>
              <a:t>dokumentov</a:t>
            </a:r>
            <a:r>
              <a:rPr lang="en-US" dirty="0" smtClean="0"/>
              <a:t>, </a:t>
            </a:r>
            <a:r>
              <a:rPr lang="en-US" dirty="0" err="1" smtClean="0"/>
              <a:t>dostopnih</a:t>
            </a:r>
            <a:r>
              <a:rPr lang="en-US" dirty="0" smtClean="0"/>
              <a:t> </a:t>
            </a:r>
            <a:r>
              <a:rPr lang="en-US" dirty="0" err="1" smtClean="0"/>
              <a:t>preko</a:t>
            </a:r>
            <a:r>
              <a:rPr lang="en-US" dirty="0" smtClean="0"/>
              <a:t> </a:t>
            </a:r>
            <a:r>
              <a:rPr lang="en-US" dirty="0" err="1" smtClean="0"/>
              <a:t>protokola</a:t>
            </a:r>
            <a:r>
              <a:rPr lang="en-US" dirty="0" smtClean="0"/>
              <a:t> HTTP (Hypertext Transfer Protocol). </a:t>
            </a:r>
          </a:p>
          <a:p>
            <a:r>
              <a:rPr lang="en-US" dirty="0" smtClean="0"/>
              <a:t>HTTP je </a:t>
            </a:r>
            <a:r>
              <a:rPr lang="en-US" dirty="0" err="1" smtClean="0"/>
              <a:t>protokol</a:t>
            </a:r>
            <a:r>
              <a:rPr lang="en-US" dirty="0" smtClean="0"/>
              <a:t>, </a:t>
            </a:r>
            <a:r>
              <a:rPr lang="en-US" dirty="0" err="1" smtClean="0"/>
              <a:t>ki</a:t>
            </a:r>
            <a:r>
              <a:rPr lang="en-US" dirty="0" smtClean="0"/>
              <a:t> </a:t>
            </a:r>
            <a:r>
              <a:rPr lang="en-US" dirty="0" err="1" smtClean="0"/>
              <a:t>prenese</a:t>
            </a:r>
            <a:r>
              <a:rPr lang="en-US" dirty="0" smtClean="0"/>
              <a:t> </a:t>
            </a:r>
            <a:r>
              <a:rPr lang="en-US" dirty="0" err="1" smtClean="0"/>
              <a:t>daleč</a:t>
            </a:r>
            <a:r>
              <a:rPr lang="en-US" dirty="0" smtClean="0"/>
              <a:t> </a:t>
            </a:r>
            <a:r>
              <a:rPr lang="en-US" dirty="0" err="1" smtClean="0"/>
              <a:t>največ</a:t>
            </a:r>
            <a:r>
              <a:rPr lang="en-US" dirty="0" smtClean="0"/>
              <a:t> </a:t>
            </a:r>
            <a:r>
              <a:rPr lang="en-US" dirty="0" err="1" smtClean="0"/>
              <a:t>podatkov</a:t>
            </a:r>
            <a:r>
              <a:rPr lang="en-US" dirty="0" smtClean="0"/>
              <a:t> </a:t>
            </a:r>
            <a:r>
              <a:rPr lang="en-US" dirty="0" err="1" smtClean="0"/>
              <a:t>od</a:t>
            </a:r>
            <a:r>
              <a:rPr lang="en-US" dirty="0" smtClean="0"/>
              <a:t> </a:t>
            </a:r>
            <a:r>
              <a:rPr lang="en-US" dirty="0" err="1" smtClean="0"/>
              <a:t>vseh</a:t>
            </a:r>
            <a:r>
              <a:rPr lang="en-US" dirty="0" smtClean="0"/>
              <a:t> </a:t>
            </a:r>
            <a:r>
              <a:rPr lang="en-US" dirty="0" err="1" smtClean="0"/>
              <a:t>aplikacij</a:t>
            </a:r>
            <a:r>
              <a:rPr lang="en-US" dirty="0" smtClean="0"/>
              <a:t> </a:t>
            </a:r>
            <a:r>
              <a:rPr lang="en-US" dirty="0" err="1" smtClean="0"/>
              <a:t>na</a:t>
            </a:r>
            <a:r>
              <a:rPr lang="en-US" dirty="0" smtClean="0"/>
              <a:t> </a:t>
            </a:r>
            <a:r>
              <a:rPr lang="en-US" dirty="0" err="1" smtClean="0"/>
              <a:t>Internetu</a:t>
            </a:r>
            <a:r>
              <a:rPr lang="en-US" dirty="0" smtClean="0"/>
              <a:t>.</a:t>
            </a:r>
            <a:endParaRPr lang="en-US" dirty="0"/>
          </a:p>
        </p:txBody>
      </p:sp>
      <p:sp>
        <p:nvSpPr>
          <p:cNvPr id="6" name="Slide Number Placeholder 5"/>
          <p:cNvSpPr>
            <a:spLocks noGrp="1"/>
          </p:cNvSpPr>
          <p:nvPr>
            <p:ph type="sldNum" sz="quarter" idx="11"/>
          </p:nvPr>
        </p:nvSpPr>
        <p:spPr/>
        <p:txBody>
          <a:bodyPr/>
          <a:lstStyle/>
          <a:p>
            <a:pPr>
              <a:defRPr/>
            </a:pPr>
            <a:fld id="{4A7C7EBF-374E-4DF9-984F-036BE34474EA}" type="slidenum">
              <a:rPr lang="sl-SI" smtClean="0"/>
              <a:pPr>
                <a:defRPr/>
              </a:pPr>
              <a:t>8</a:t>
            </a:fld>
            <a:endParaRPr lang="sl-SI"/>
          </a:p>
        </p:txBody>
      </p:sp>
      <p:sp>
        <p:nvSpPr>
          <p:cNvPr id="7" name="Footer Placeholder 6"/>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Predzgodovina: vloga Teda Nelsona</a:t>
            </a:r>
            <a:endParaRPr lang="sl-SI"/>
          </a:p>
        </p:txBody>
      </p:sp>
      <p:sp>
        <p:nvSpPr>
          <p:cNvPr id="3" name="Content Placeholder 2"/>
          <p:cNvSpPr>
            <a:spLocks noGrp="1"/>
          </p:cNvSpPr>
          <p:nvPr>
            <p:ph idx="1"/>
          </p:nvPr>
        </p:nvSpPr>
        <p:spPr/>
        <p:txBody>
          <a:bodyPr>
            <a:normAutofit fontScale="92500"/>
          </a:bodyPr>
          <a:lstStyle/>
          <a:p>
            <a:r>
              <a:rPr lang="sl-SI" smtClean="0"/>
              <a:t>Teodor Holm Nelson (*1937), sociolog, filozof in pionir informatike.</a:t>
            </a:r>
          </a:p>
          <a:p>
            <a:r>
              <a:rPr lang="sl-SI" smtClean="0"/>
              <a:t>Bil je eden </a:t>
            </a:r>
            <a:r>
              <a:rPr lang="sl-SI"/>
              <a:t>prvih, ki je opozoril na notranjo </a:t>
            </a:r>
            <a:r>
              <a:rPr lang="sl-SI"/>
              <a:t>strukturo </a:t>
            </a:r>
            <a:r>
              <a:rPr lang="sl-SI" smtClean="0"/>
              <a:t>dokumentov in jo predstavil </a:t>
            </a:r>
            <a:r>
              <a:rPr lang="sl-SI"/>
              <a:t>kot </a:t>
            </a:r>
            <a:r>
              <a:rPr lang="sl-SI" smtClean="0"/>
              <a:t>informacijski </a:t>
            </a:r>
            <a:r>
              <a:rPr lang="sl-SI"/>
              <a:t>problem. </a:t>
            </a:r>
            <a:endParaRPr lang="sl-SI"/>
          </a:p>
          <a:p>
            <a:pPr lvl="1"/>
            <a:r>
              <a:rPr lang="sl-SI"/>
              <a:t>Dokument je vsebinsko povezana mreža pojmov.</a:t>
            </a:r>
            <a:endParaRPr lang="sl-SI"/>
          </a:p>
          <a:p>
            <a:pPr lvl="1"/>
            <a:r>
              <a:rPr lang="sl-SI"/>
              <a:t>Ta mreža je pogosto ne-zaporedna. </a:t>
            </a:r>
            <a:endParaRPr lang="sl-SI"/>
          </a:p>
          <a:p>
            <a:pPr lvl="1"/>
            <a:r>
              <a:rPr lang="sl-SI"/>
              <a:t>To implicitno strukturo je l. 1963 imenoval hipertekst.</a:t>
            </a:r>
            <a:endParaRPr lang="sl-SI"/>
          </a:p>
          <a:p>
            <a:pPr lvl="1"/>
            <a:r>
              <a:rPr lang="sl-SI"/>
              <a:t>Mrežo, ki bi vključevala tudi ne-besedilne informacije, vključno z zvoki, slikami in videom, </a:t>
            </a:r>
            <a:r>
              <a:rPr lang="sl-SI"/>
              <a:t>je l. 1965 imenoval </a:t>
            </a:r>
            <a:r>
              <a:rPr lang="sl-SI"/>
              <a:t>hipermedia</a:t>
            </a:r>
            <a:r>
              <a:rPr lang="sl-SI" smtClean="0"/>
              <a:t>.</a:t>
            </a:r>
            <a:endParaRPr lang="sl-SI"/>
          </a:p>
        </p:txBody>
      </p:sp>
      <p:sp>
        <p:nvSpPr>
          <p:cNvPr id="4" name="Footer Placeholder 3"/>
          <p:cNvSpPr>
            <a:spLocks noGrp="1"/>
          </p:cNvSpPr>
          <p:nvPr>
            <p:ph type="ftr" sz="quarter" idx="10"/>
          </p:nvPr>
        </p:nvSpPr>
        <p:spPr/>
        <p:txBody>
          <a:bodyPr/>
          <a:lstStyle/>
          <a:p>
            <a:pPr>
              <a:defRPr/>
            </a:pPr>
            <a:r>
              <a:rPr lang="sl-SI" smtClean="0"/>
              <a:t>dr. Jure Dimec. Informacijski viri na Internetu (2011 / 12). Predspletne storitve 3.</a:t>
            </a:r>
            <a:endParaRPr lang="sl-SI"/>
          </a:p>
        </p:txBody>
      </p:sp>
      <p:sp>
        <p:nvSpPr>
          <p:cNvPr id="5" name="Slide Number Placeholder 4"/>
          <p:cNvSpPr>
            <a:spLocks noGrp="1"/>
          </p:cNvSpPr>
          <p:nvPr>
            <p:ph type="sldNum" sz="quarter" idx="11"/>
          </p:nvPr>
        </p:nvSpPr>
        <p:spPr/>
        <p:txBody>
          <a:bodyPr/>
          <a:lstStyle/>
          <a:p>
            <a:pPr>
              <a:defRPr/>
            </a:pPr>
            <a:fld id="{4A7C7EBF-374E-4DF9-984F-036BE34474EA}" type="slidenum">
              <a:rPr lang="sl-SI" smtClean="0"/>
              <a:pPr>
                <a:defRPr/>
              </a:pPr>
              <a:t>9</a:t>
            </a:fld>
            <a:endParaRPr lang="sl-SI"/>
          </a:p>
        </p:txBody>
      </p:sp>
    </p:spTree>
    <p:extLst>
      <p:ext uri="{BB962C8B-B14F-4D97-AF65-F5344CB8AC3E}">
        <p14:creationId xmlns:p14="http://schemas.microsoft.com/office/powerpoint/2010/main" val="761831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1557</TotalTime>
  <Words>2330</Words>
  <Application>Microsoft Office PowerPoint</Application>
  <PresentationFormat>On-screen Show (4:3)</PresentationFormat>
  <Paragraphs>284</Paragraphs>
  <Slides>40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Default Design</vt:lpstr>
      <vt:lpstr>Document</vt:lpstr>
      <vt:lpstr>Predspletne internetne storitve 3</vt:lpstr>
      <vt:lpstr>WAIS</vt:lpstr>
      <vt:lpstr>WAIS</vt:lpstr>
      <vt:lpstr>WAIS</vt:lpstr>
      <vt:lpstr>WAIS – prikaz delovanja (l. 1998)</vt:lpstr>
      <vt:lpstr>WAIS – prikaz delovanja (l. 1998)</vt:lpstr>
      <vt:lpstr>WAIS</vt:lpstr>
      <vt:lpstr>WWW - uvod</vt:lpstr>
      <vt:lpstr>Predzgodovina: vloga Teda Nelsona</vt:lpstr>
      <vt:lpstr>Predzgodovina: vloga Teda Nelsona</vt:lpstr>
      <vt:lpstr>Predzgodovina: vloga Teda Nelsona</vt:lpstr>
      <vt:lpstr>Predzgodovina: vloga Teda Nelsona</vt:lpstr>
      <vt:lpstr>WWW - uvod</vt:lpstr>
      <vt:lpstr>WWW - uvod</vt:lpstr>
      <vt:lpstr>WWW - uvod</vt:lpstr>
      <vt:lpstr>WWW - uvod</vt:lpstr>
      <vt:lpstr>WWW - uvod</vt:lpstr>
      <vt:lpstr>WWW - uvod</vt:lpstr>
      <vt:lpstr>WWW - zgodovina</vt:lpstr>
      <vt:lpstr>WWW - zgodovina</vt:lpstr>
      <vt:lpstr>WWW - zgodovina</vt:lpstr>
      <vt:lpstr>WWW - zgodovina</vt:lpstr>
      <vt:lpstr>WWW - zgodovina</vt:lpstr>
      <vt:lpstr>WWW - zgodovina</vt:lpstr>
      <vt:lpstr>Najhitreje razvijajoča se aplikacija v zgodovini</vt:lpstr>
      <vt:lpstr>Od spletne strani do spletišča</vt:lpstr>
      <vt:lpstr>Od spletišča do spletne aplikacije</vt:lpstr>
      <vt:lpstr>Od spletišča do spletne aplikacije</vt:lpstr>
      <vt:lpstr>coke@cmu</vt:lpstr>
      <vt:lpstr>Spletni brskalniki: Lynx</vt:lpstr>
      <vt:lpstr>Lynx, delujoč še 2004</vt:lpstr>
      <vt:lpstr>WWW</vt:lpstr>
      <vt:lpstr>WWW</vt:lpstr>
      <vt:lpstr>Spletni gradniki </vt:lpstr>
      <vt:lpstr>URI</vt:lpstr>
      <vt:lpstr>Splošna shema URL</vt:lpstr>
      <vt:lpstr>HTTP - Hypertext Transfer Protocol</vt:lpstr>
      <vt:lpstr>HTTP je "stateless"</vt:lpstr>
      <vt:lpstr>Piškotki (cookies)</vt:lpstr>
      <vt:lpstr>Shema piškotka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Jure</dc:creator>
  <cp:lastModifiedBy>Jure</cp:lastModifiedBy>
  <cp:revision>165</cp:revision>
  <cp:lastPrinted>1601-01-01T00:00:00Z</cp:lastPrinted>
  <dcterms:created xsi:type="dcterms:W3CDTF">1601-01-01T00:00:00Z</dcterms:created>
  <dcterms:modified xsi:type="dcterms:W3CDTF">2012-04-04T08:22:17Z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