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259" r:id="rId3"/>
    <p:sldId id="285" r:id="rId4"/>
    <p:sldId id="287" r:id="rId5"/>
    <p:sldId id="260" r:id="rId6"/>
    <p:sldId id="261" r:id="rId7"/>
    <p:sldId id="288" r:id="rId8"/>
    <p:sldId id="289" r:id="rId9"/>
    <p:sldId id="290" r:id="rId10"/>
    <p:sldId id="291" r:id="rId11"/>
    <p:sldId id="292" r:id="rId12"/>
    <p:sldId id="306" r:id="rId13"/>
    <p:sldId id="307" r:id="rId14"/>
    <p:sldId id="293" r:id="rId15"/>
    <p:sldId id="294" r:id="rId16"/>
    <p:sldId id="295" r:id="rId17"/>
    <p:sldId id="297" r:id="rId18"/>
    <p:sldId id="298" r:id="rId19"/>
    <p:sldId id="299" r:id="rId20"/>
    <p:sldId id="300" r:id="rId21"/>
    <p:sldId id="301" r:id="rId22"/>
    <p:sldId id="310" r:id="rId23"/>
    <p:sldId id="302" r:id="rId24"/>
    <p:sldId id="303" r:id="rId25"/>
    <p:sldId id="305" r:id="rId26"/>
    <p:sldId id="311" r:id="rId27"/>
    <p:sldId id="308" r:id="rId28"/>
    <p:sldId id="309" r:id="rId29"/>
    <p:sldId id="312" r:id="rId30"/>
    <p:sldId id="265" r:id="rId31"/>
    <p:sldId id="266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314" r:id="rId41"/>
    <p:sldId id="276" r:id="rId42"/>
    <p:sldId id="277" r:id="rId43"/>
    <p:sldId id="278" r:id="rId44"/>
    <p:sldId id="279" r:id="rId45"/>
    <p:sldId id="280" r:id="rId46"/>
    <p:sldId id="281" r:id="rId47"/>
    <p:sldId id="315" r:id="rId48"/>
    <p:sldId id="282" r:id="rId49"/>
    <p:sldId id="284" r:id="rId50"/>
    <p:sldId id="283" r:id="rId5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  <a:srgbClr val="800000"/>
    <a:srgbClr val="000099"/>
    <a:srgbClr val="993300"/>
    <a:srgbClr val="FFCC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88" autoAdjust="0"/>
    <p:restoredTop sz="94660"/>
  </p:normalViewPr>
  <p:slideViewPr>
    <p:cSldViewPr>
      <p:cViewPr varScale="1">
        <p:scale>
          <a:sx n="72" d="100"/>
          <a:sy n="72" d="100"/>
        </p:scale>
        <p:origin x="-77" y="-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38374D-8F96-4C8F-918D-CBF17F0A760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308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48956-7111-4FEF-834C-4C989DF3A01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5E5D5-57E8-4691-B36D-28E9AF29CE3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A1ABE-F776-42E5-8C11-DC9B0CF136F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8246D-9D80-4214-B791-72F32C01D5C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B2C24-E432-4F97-AE70-FC0AC62A46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F973-2F36-40E8-8FFA-C765FE64E9B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0955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74BA-E5EC-43BB-9B67-70DD1C96F06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C7EBF-374E-4DF9-984F-036BE34474E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2146-CA64-4224-8512-ADFA7C3123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1148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1148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CDF60-7BED-49DE-86C9-22D94099385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661C7-B453-486A-A8CF-B6573AD43C6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7B865-0C9D-46BC-AB23-B9349FBEAC1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61027-E29B-4A8E-AC9D-D2A7281A9FA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53B4A-301F-4A00-91E6-525F4D1C26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3A8B-A7B3-48B1-8BDE-2E452676FAE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22B62101-EB87-47B8-A5BC-363422FC0E3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99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9933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9933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9933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9933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0000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0000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0000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defRPr sz="3600">
          <a:solidFill>
            <a:srgbClr val="000099"/>
          </a:solidFill>
          <a:latin typeface="Calibri" pitchFamily="34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1076325" indent="-449263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800">
          <a:solidFill>
            <a:srgbClr val="000099"/>
          </a:solidFill>
          <a:latin typeface="+mn-lt"/>
        </a:defRPr>
      </a:lvl2pPr>
      <a:lvl3pPr marL="1703388" indent="-447675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400">
          <a:solidFill>
            <a:srgbClr val="000099"/>
          </a:solidFill>
          <a:latin typeface="+mn-lt"/>
        </a:defRPr>
      </a:lvl3pPr>
      <a:lvl4pPr marL="2241550" indent="-358775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000">
          <a:solidFill>
            <a:srgbClr val="000099"/>
          </a:solidFill>
          <a:latin typeface="+mn-lt"/>
        </a:defRPr>
      </a:lvl4pPr>
      <a:lvl5pPr marL="2649538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000">
          <a:solidFill>
            <a:srgbClr val="000099"/>
          </a:solidFill>
          <a:latin typeface="+mn-lt"/>
        </a:defRPr>
      </a:lvl5pPr>
      <a:lvl6pPr marL="3106738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000">
          <a:solidFill>
            <a:srgbClr val="000099"/>
          </a:solidFill>
          <a:latin typeface="+mn-lt"/>
        </a:defRPr>
      </a:lvl6pPr>
      <a:lvl7pPr marL="3563938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000">
          <a:solidFill>
            <a:srgbClr val="000099"/>
          </a:solidFill>
          <a:latin typeface="+mn-lt"/>
        </a:defRPr>
      </a:lvl7pPr>
      <a:lvl8pPr marL="4021138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000">
          <a:solidFill>
            <a:srgbClr val="000099"/>
          </a:solidFill>
          <a:latin typeface="+mn-lt"/>
        </a:defRPr>
      </a:lvl8pPr>
      <a:lvl9pPr marL="4478338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v"/>
        <a:defRPr sz="2000">
          <a:solidFill>
            <a:srgbClr val="000099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sz="4000" smtClean="0"/>
              <a:t>Računalniška omrežja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7010400" cy="1752600"/>
          </a:xfrm>
        </p:spPr>
        <p:txBody>
          <a:bodyPr/>
          <a:lstStyle/>
          <a:p>
            <a:pPr eaLnBrk="1" hangingPunct="1"/>
            <a:r>
              <a:rPr lang="sl-SI" smtClean="0"/>
              <a:t>Uvod,</a:t>
            </a:r>
          </a:p>
          <a:p>
            <a:pPr eaLnBrk="1" hangingPunct="1"/>
            <a:r>
              <a:rPr lang="sl-SI" smtClean="0"/>
              <a:t>rojstvo in zgodovina Interneta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</p:spPr>
        <p:txBody>
          <a:bodyPr/>
          <a:lstStyle/>
          <a:p>
            <a:r>
              <a:rPr lang="sl-SI"/>
              <a:t>Brezžična </a:t>
            </a:r>
            <a:r>
              <a:rPr lang="sl-SI" smtClean="0"/>
              <a:t>omrežja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562600"/>
          </a:xfrm>
        </p:spPr>
        <p:txBody>
          <a:bodyPr>
            <a:normAutofit fontScale="85000" lnSpcReduction="20000"/>
          </a:bodyPr>
          <a:lstStyle/>
          <a:p>
            <a:r>
              <a:rPr lang="sl-SI" smtClean="0"/>
              <a:t>Vrste </a:t>
            </a:r>
            <a:r>
              <a:rPr lang="sl-SI"/>
              <a:t>brezžičnih omrežij:</a:t>
            </a:r>
          </a:p>
          <a:p>
            <a:pPr lvl="1"/>
            <a:r>
              <a:rPr lang="sl-SI" u="sng"/>
              <a:t>Zemeljska radijska omrežja</a:t>
            </a:r>
            <a:r>
              <a:rPr lang="sl-SI"/>
              <a:t> z nizkofrekvenčno tehnologijo omogočajo prenos do 50 km daleč, a le "v vidnem polju", brez vmesnih ovir.</a:t>
            </a:r>
          </a:p>
          <a:p>
            <a:pPr lvl="1"/>
            <a:r>
              <a:rPr lang="sl-SI" u="sng"/>
              <a:t>Omrežja komunikacijskih satelitov</a:t>
            </a:r>
            <a:r>
              <a:rPr lang="sl-SI"/>
              <a:t> v geosinhroni orbiti (</a:t>
            </a:r>
            <a:r>
              <a:rPr lang="sl-SI" smtClean="0"/>
              <a:t>35.800 </a:t>
            </a:r>
            <a:r>
              <a:rPr lang="sl-SI"/>
              <a:t>km nad </a:t>
            </a:r>
            <a:r>
              <a:rPr lang="sl-SI" smtClean="0"/>
              <a:t>ekvatorjem, sinhronizirani s kotno hitrostjo vrtenja Zemlje).</a:t>
            </a:r>
            <a:endParaRPr lang="sl-SI"/>
          </a:p>
          <a:p>
            <a:pPr lvl="1"/>
            <a:r>
              <a:rPr lang="sl-SI" u="sng"/>
              <a:t>Omrežja mobilne telefonije</a:t>
            </a:r>
            <a:r>
              <a:rPr lang="sl-SI"/>
              <a:t>.</a:t>
            </a:r>
          </a:p>
          <a:p>
            <a:pPr lvl="1"/>
            <a:r>
              <a:rPr lang="sl-SI" u="sng"/>
              <a:t>Brezžična lokalna omrežja</a:t>
            </a:r>
            <a:r>
              <a:rPr lang="sl-SI"/>
              <a:t> </a:t>
            </a:r>
            <a:r>
              <a:rPr lang="sl-SI" smtClean="0"/>
              <a:t>(WiFi, hotspot...) z </a:t>
            </a:r>
            <a:r>
              <a:rPr lang="sl-SI"/>
              <a:t>visokofrekvenčno tehnologijo, npr. domača omrežja</a:t>
            </a:r>
            <a:r>
              <a:rPr lang="sl-SI" smtClean="0"/>
              <a:t>. Doseg prib. 20 m znotraj, več zunaj.</a:t>
            </a:r>
            <a:endParaRPr lang="sl-SI"/>
          </a:p>
          <a:p>
            <a:pPr lvl="1"/>
            <a:r>
              <a:rPr lang="sl-SI" smtClean="0"/>
              <a:t>Brezžična lokalna omrežja z visokofrekvenčno tehnologijo s protokolom </a:t>
            </a:r>
            <a:r>
              <a:rPr lang="sl-SI" u="sng" smtClean="0"/>
              <a:t>Bluetooth</a:t>
            </a:r>
            <a:r>
              <a:rPr lang="sl-SI" smtClean="0"/>
              <a:t>. Doseg 5 – 100 m.</a:t>
            </a:r>
          </a:p>
          <a:p>
            <a:pPr lvl="1"/>
            <a:r>
              <a:rPr lang="sl-SI" u="sng" smtClean="0"/>
              <a:t>Omrežja </a:t>
            </a:r>
            <a:r>
              <a:rPr lang="sl-SI" u="sng"/>
              <a:t>z infrardečimi žarki</a:t>
            </a:r>
            <a:r>
              <a:rPr lang="sl-SI"/>
              <a:t>, ki omogočajo prenos do 10 m, večinoma "v vidnem polju", namenjena krmiljenju periferne računalniške opreme</a:t>
            </a:r>
            <a:r>
              <a:rPr lang="sl-SI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26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Eksotična omrežja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Zvočni signali v džunglah.</a:t>
            </a:r>
          </a:p>
          <a:p>
            <a:r>
              <a:rPr lang="sl-SI"/>
              <a:t>IP over Avian Carriers (IPoAC)</a:t>
            </a:r>
          </a:p>
          <a:p>
            <a:pPr lvl="1"/>
            <a:r>
              <a:rPr lang="sl-SI"/>
              <a:t>Internetni prenos s poštnimi golobi, definiran </a:t>
            </a:r>
            <a:r>
              <a:rPr lang="sl-SI" b="1"/>
              <a:t>1. aprila</a:t>
            </a:r>
            <a:r>
              <a:rPr lang="sl-SI"/>
              <a:t> 1999.</a:t>
            </a:r>
          </a:p>
          <a:p>
            <a:pPr lvl="1"/>
            <a:r>
              <a:rPr lang="sl-SI"/>
              <a:t>Lastnosti</a:t>
            </a:r>
            <a:r>
              <a:rPr lang="sl-SI" smtClean="0"/>
              <a:t>:</a:t>
            </a:r>
            <a:endParaRPr lang="sl-SI"/>
          </a:p>
          <a:p>
            <a:pPr lvl="2"/>
            <a:r>
              <a:rPr lang="sl-SI" smtClean="0"/>
              <a:t>Uspešno </a:t>
            </a:r>
            <a:r>
              <a:rPr lang="sl-SI"/>
              <a:t>implementiran (ob gromkem smehu),</a:t>
            </a:r>
          </a:p>
          <a:p>
            <a:pPr lvl="2"/>
            <a:r>
              <a:rPr lang="sl-SI" smtClean="0"/>
              <a:t>prenešenih </a:t>
            </a:r>
            <a:r>
              <a:rPr lang="sl-SI"/>
              <a:t>le 9 paketov </a:t>
            </a:r>
            <a:r>
              <a:rPr lang="sl-SI" smtClean="0"/>
              <a:t>informacij z </a:t>
            </a:r>
            <a:r>
              <a:rPr lang="sl-SI"/>
              <a:t>izgubo 55% paketov,</a:t>
            </a:r>
          </a:p>
          <a:p>
            <a:pPr lvl="2"/>
            <a:r>
              <a:rPr lang="sl-SI" smtClean="0"/>
              <a:t>odzivni </a:t>
            </a:r>
            <a:r>
              <a:rPr lang="sl-SI"/>
              <a:t>čas 54 minut - 1,77 ure,</a:t>
            </a:r>
          </a:p>
          <a:p>
            <a:pPr lvl="2"/>
            <a:r>
              <a:rPr lang="sl-SI" smtClean="0"/>
              <a:t>velik </a:t>
            </a:r>
            <a:r>
              <a:rPr lang="sl-SI"/>
              <a:t>potencial: 16 golobov, ki bi prenašali vsak po 8 pomnilniških kartic </a:t>
            </a:r>
            <a:r>
              <a:rPr lang="sl-SI" smtClean="0"/>
              <a:t> z 32 </a:t>
            </a:r>
            <a:r>
              <a:rPr lang="sl-SI"/>
              <a:t>GB </a:t>
            </a:r>
            <a:r>
              <a:rPr lang="sl-SI" smtClean="0"/>
              <a:t>in </a:t>
            </a:r>
            <a:r>
              <a:rPr lang="sl-SI"/>
              <a:t>bi potrebovali 1 uro do </a:t>
            </a:r>
            <a:r>
              <a:rPr lang="sl-SI" smtClean="0"/>
              <a:t>cilja, </a:t>
            </a:r>
            <a:r>
              <a:rPr lang="sl-SI"/>
              <a:t>bi pomenilo prenos 6 Gbit/s.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5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09600"/>
          </a:xfrm>
        </p:spPr>
        <p:txBody>
          <a:bodyPr/>
          <a:lstStyle/>
          <a:p>
            <a:r>
              <a:rPr lang="sl-SI"/>
              <a:t>O</a:t>
            </a:r>
            <a:r>
              <a:rPr lang="sl-SI" smtClean="0"/>
              <a:t>snovni vrsti omrežij glede na velikost</a:t>
            </a:r>
            <a:endParaRPr lang="en-US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Lokalna omrežja (LAN, Local Area Networks):</a:t>
            </a:r>
          </a:p>
          <a:p>
            <a:pPr lvl="1"/>
            <a:r>
              <a:rPr lang="en-US" smtClean="0"/>
              <a:t>Povezujejo računalnike in računalniško opremo na geografsko omejenem območju (stavba, skupina stavb).</a:t>
            </a:r>
          </a:p>
          <a:p>
            <a:pPr lvl="1"/>
            <a:r>
              <a:rPr lang="en-US" smtClean="0"/>
              <a:t>Povezave med računalniki so zelo hitre, zato je mogoča visoka stopnja integracije in komunikacijsko intenzivne porazdeljene aplikacije.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0A7AEE-C622-4500-B747-5385958B9E06}" type="slidenum">
              <a:rPr lang="sl-SI" smtClean="0"/>
              <a:pPr/>
              <a:t>12</a:t>
            </a:fld>
            <a:endParaRPr lang="sl-SI" smtClean="0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  <p:extLst>
      <p:ext uri="{BB962C8B-B14F-4D97-AF65-F5344CB8AC3E}">
        <p14:creationId xmlns:p14="http://schemas.microsoft.com/office/powerpoint/2010/main" val="300526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85800"/>
          </a:xfrm>
        </p:spPr>
        <p:txBody>
          <a:bodyPr/>
          <a:lstStyle/>
          <a:p>
            <a:r>
              <a:rPr lang="sl-SI"/>
              <a:t>Osnovni vrsti omrežij glede na velikost</a:t>
            </a:r>
            <a:endParaRPr lang="en-US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124200"/>
            <a:ext cx="8610600" cy="304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Prostrana omrežja (WAN, Wide Area Networks):</a:t>
            </a:r>
          </a:p>
          <a:p>
            <a:pPr lvl="1"/>
            <a:r>
              <a:rPr lang="en-US" smtClean="0"/>
              <a:t>Povezujejo računalnike na večjih geografskih območjih (mesto, regija, država, celina, svet).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51D7C1-D64C-45D7-9C0A-E8C54C3C15E7}" type="slidenum">
              <a:rPr lang="sl-SI" smtClean="0"/>
              <a:pPr/>
              <a:t>13</a:t>
            </a:fld>
            <a:endParaRPr lang="sl-SI" smtClean="0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  <p:extLst>
      <p:ext uri="{BB962C8B-B14F-4D97-AF65-F5344CB8AC3E}">
        <p14:creationId xmlns:p14="http://schemas.microsoft.com/office/powerpoint/2010/main" val="299362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Podrobnejša delitev glede na velikost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257800"/>
          </a:xfrm>
        </p:spPr>
        <p:txBody>
          <a:bodyPr/>
          <a:lstStyle/>
          <a:p>
            <a:r>
              <a:rPr lang="sl-SI" u="sng"/>
              <a:t>Komunikacija bližnjega polja </a:t>
            </a:r>
            <a:r>
              <a:rPr lang="sl-SI"/>
              <a:t>(Near Field Communication, NFC):</a:t>
            </a:r>
          </a:p>
          <a:p>
            <a:pPr lvl="1"/>
            <a:r>
              <a:rPr lang="sl-SI"/>
              <a:t>komunikacijska tehnologija kratkega dosega, ki omogoča izmenjavo podatkov na razdalji do 10 cm, največkrat pa je potreben </a:t>
            </a:r>
            <a:r>
              <a:rPr lang="sl-SI" smtClean="0"/>
              <a:t>stik med oddajnikom in sprejemnikom. </a:t>
            </a:r>
            <a:endParaRPr lang="sl-SI"/>
          </a:p>
          <a:p>
            <a:pPr lvl="1"/>
            <a:r>
              <a:rPr lang="sl-SI"/>
              <a:t>Tehnologija zahteva radiofrekvenčno identifikacijo (RFID) sprožilca komunikacije.</a:t>
            </a:r>
          </a:p>
          <a:p>
            <a:pPr lvl="1"/>
            <a:r>
              <a:rPr lang="sl-SI"/>
              <a:t>Uporaba: plačevanje z mobilnimi telefoni, pametne kartice s čipi, npr. Urbana, izmenjava podatkov med mobilnima telefonoma...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863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Podrobnejša delitev glede na velikost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u="sng"/>
              <a:t>Telesna komunikacija</a:t>
            </a:r>
            <a:r>
              <a:rPr lang="sl-SI"/>
              <a:t> (Wireless Body Area Network, WBAN):</a:t>
            </a:r>
          </a:p>
          <a:p>
            <a:pPr lvl="1"/>
            <a:r>
              <a:rPr lang="sl-SI"/>
              <a:t>brezžična komunikacija med procesorskimi napravami, ki jih nosimo na ali v telesu. </a:t>
            </a:r>
          </a:p>
          <a:p>
            <a:pPr lvl="1"/>
            <a:r>
              <a:rPr lang="sl-SI"/>
              <a:t>V tipični obliki jo sestavljajo miniaturni senzorji z zelo nizko porabo energije in osrednja procesorska enota na, v, ali v bližini telesa. </a:t>
            </a:r>
          </a:p>
          <a:p>
            <a:pPr lvl="1"/>
            <a:r>
              <a:rPr lang="sl-SI"/>
              <a:t>Del WBAN je lahko tudi oddajnik v Internet. </a:t>
            </a:r>
          </a:p>
          <a:p>
            <a:pPr lvl="1"/>
            <a:r>
              <a:rPr lang="sl-SI"/>
              <a:t>Tehnologija je še v razvoju, predvideva pa se raba predvsem v zdravstvu za neprekinjen nadzor vitalnih parametrov pri kroničnih boleznih (diabetes, astma, srčno-žilne bolezni...).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0493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Podrobnejša delitev glede na velikost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953000"/>
          </a:xfrm>
        </p:spPr>
        <p:txBody>
          <a:bodyPr/>
          <a:lstStyle/>
          <a:p>
            <a:r>
              <a:rPr lang="sl-SI" u="sng"/>
              <a:t>Osebno omrežje </a:t>
            </a:r>
            <a:r>
              <a:rPr lang="sl-SI"/>
              <a:t>(Personal Area Network, PAN):</a:t>
            </a:r>
          </a:p>
          <a:p>
            <a:pPr lvl="1"/>
            <a:r>
              <a:rPr lang="sl-SI"/>
              <a:t>namenjeno je komunikaciji med osebnim računalnikom in bližnjimi računalniškimi napravami, </a:t>
            </a:r>
            <a:r>
              <a:rPr lang="sl-SI" smtClean="0"/>
              <a:t>- </a:t>
            </a:r>
            <a:r>
              <a:rPr lang="sl-SI"/>
              <a:t>tiskalniki, faxi, telefoni, </a:t>
            </a:r>
            <a:r>
              <a:rPr lang="sl-SI" smtClean="0"/>
              <a:t>tabličnimi </a:t>
            </a:r>
            <a:r>
              <a:rPr lang="sl-SI"/>
              <a:t>računalniki, skenerji, ipd</a:t>
            </a:r>
            <a:r>
              <a:rPr lang="sl-SI" smtClean="0"/>
              <a:t>.;</a:t>
            </a:r>
          </a:p>
          <a:p>
            <a:pPr lvl="1"/>
            <a:r>
              <a:rPr lang="sl-SI" smtClean="0"/>
              <a:t>doseg večinoma </a:t>
            </a:r>
            <a:r>
              <a:rPr lang="sl-SI"/>
              <a:t>do 10 </a:t>
            </a:r>
            <a:r>
              <a:rPr lang="sl-SI" smtClean="0"/>
              <a:t>m,</a:t>
            </a:r>
            <a:endParaRPr lang="sl-SI"/>
          </a:p>
          <a:p>
            <a:pPr lvl="1"/>
            <a:r>
              <a:rPr lang="sl-SI" smtClean="0"/>
              <a:t>komunikacije </a:t>
            </a:r>
            <a:r>
              <a:rPr lang="sl-SI"/>
              <a:t>potekajo po žicah s tehnologijo USB ali Firewire ali brezžično - </a:t>
            </a:r>
            <a:r>
              <a:rPr lang="sl-SI" smtClean="0"/>
              <a:t>Bluetooth</a:t>
            </a:r>
            <a:r>
              <a:rPr lang="sl-SI"/>
              <a:t>, </a:t>
            </a:r>
            <a:r>
              <a:rPr lang="sl-SI" smtClean="0"/>
              <a:t>WiFi ali </a:t>
            </a:r>
            <a:r>
              <a:rPr lang="sl-SI"/>
              <a:t>infrardeča komunikacija.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37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Podrobnejša delitev glede na velikost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/>
              <a:t>Omrežje "osebne bližine"</a:t>
            </a:r>
            <a:r>
              <a:rPr lang="sl-SI"/>
              <a:t> (Near-me Area Network):</a:t>
            </a:r>
          </a:p>
          <a:p>
            <a:pPr lvl="1"/>
            <a:r>
              <a:rPr lang="sl-SI"/>
              <a:t>omrežje komunikacijskih naprav, npr. iPhonov, opremljenih z GPS, ki lahko komunicirajo v različnih omrežjih (npr. omrežjih različnih ponudnikov telefonije), </a:t>
            </a:r>
          </a:p>
          <a:p>
            <a:pPr lvl="1"/>
            <a:r>
              <a:rPr lang="sl-SI"/>
              <a:t>naprave se zavedajo medsebojne geografske bližine,</a:t>
            </a:r>
          </a:p>
          <a:p>
            <a:pPr lvl="1"/>
            <a:r>
              <a:rPr lang="sl-SI"/>
              <a:t>storitve so uporabne le za ljudi v neposredni bližini, npr. izmenjava lokalno pomembnih informacij.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08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Podrobnejša delitev glede na velikost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257800"/>
          </a:xfrm>
        </p:spPr>
        <p:txBody>
          <a:bodyPr>
            <a:normAutofit fontScale="92500"/>
          </a:bodyPr>
          <a:lstStyle/>
          <a:p>
            <a:r>
              <a:rPr lang="sl-SI" u="sng"/>
              <a:t>Lokalno omrežje</a:t>
            </a:r>
            <a:r>
              <a:rPr lang="sl-SI"/>
              <a:t> (Local Area Network, LAN):</a:t>
            </a:r>
          </a:p>
          <a:p>
            <a:pPr lvl="1"/>
            <a:r>
              <a:rPr lang="sl-SI"/>
              <a:t>omrežje, ki povezuje računalnike in računalniške naprave na omejenem področju, kot je dom, šola, laboratorij, poslovna stavba ali skupina bližnjih stavb. </a:t>
            </a:r>
          </a:p>
          <a:p>
            <a:pPr lvl="1"/>
            <a:r>
              <a:rPr lang="sl-SI"/>
              <a:t>Strukture (topologije) omrežij so lahko kompleksne in vključujejo večje število računalnikov (t.i. vozlov) z različnimi vlogami (PC-ji, strežniki, diskovna polja...). </a:t>
            </a:r>
          </a:p>
          <a:p>
            <a:pPr lvl="1"/>
            <a:r>
              <a:rPr lang="sl-SI"/>
              <a:t>Hitrosti povezav med vozli so različne - 10 Mbit/s do Gbit/s. </a:t>
            </a:r>
          </a:p>
          <a:p>
            <a:pPr lvl="1"/>
            <a:r>
              <a:rPr lang="sl-SI"/>
              <a:t>LAN-i se v omrežja širokega dosega povezujejo z usmerjevalniki (routers).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893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Podrobnejša delitev glede na velikost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76800"/>
          </a:xfrm>
        </p:spPr>
        <p:txBody>
          <a:bodyPr/>
          <a:lstStyle/>
          <a:p>
            <a:r>
              <a:rPr lang="sl-SI" u="sng"/>
              <a:t>Hišno omrežje</a:t>
            </a:r>
            <a:r>
              <a:rPr lang="sl-SI"/>
              <a:t>:</a:t>
            </a:r>
          </a:p>
          <a:p>
            <a:pPr lvl="1"/>
            <a:r>
              <a:rPr lang="sl-SI"/>
              <a:t>manjši LAN-i, namenjeni manjšemu številu računalnikov in naprav za domačo rabo.</a:t>
            </a:r>
          </a:p>
          <a:p>
            <a:pPr lvl="1"/>
            <a:r>
              <a:rPr lang="sl-SI"/>
              <a:t>Pomembna lastnost je deljenje Internetnega dostopa pri ponudniku kabelskega Interneta ali DSL.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57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85800"/>
          </a:xfrm>
        </p:spPr>
        <p:txBody>
          <a:bodyPr/>
          <a:lstStyle/>
          <a:p>
            <a:r>
              <a:rPr lang="en-US" smtClean="0"/>
              <a:t>Definicija omrežja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876800"/>
          </a:xfrm>
        </p:spPr>
        <p:txBody>
          <a:bodyPr/>
          <a:lstStyle/>
          <a:p>
            <a:pPr>
              <a:buFont typeface="Monotype Sorts"/>
              <a:buChar char=" "/>
            </a:pPr>
            <a:r>
              <a:rPr lang="en-US" sz="2800" smtClean="0"/>
              <a:t>O</a:t>
            </a:r>
            <a:r>
              <a:rPr lang="en-US" smtClean="0"/>
              <a:t>mrežje sestavljata dva ali več računalnikov, povezanih na način, ki omogoča izmenjavo ali deljeno uporabo sporočil, datotek ali storitev.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00400"/>
            <a:ext cx="4305300" cy="274320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276600" y="6019800"/>
            <a:ext cx="2830513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 i="1"/>
              <a:t>(c) Network Solutions Inc., 1997</a:t>
            </a:r>
            <a:endParaRPr lang="en-US" i="1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A32CBE-5FC6-4FA1-A85D-B3B0258DB68D}" type="slidenum">
              <a:rPr lang="sl-SI" smtClean="0"/>
              <a:pPr/>
              <a:t>2</a:t>
            </a:fld>
            <a:endParaRPr lang="sl-SI" smtClean="0"/>
          </a:p>
        </p:txBody>
      </p:sp>
      <p:sp>
        <p:nvSpPr>
          <p:cNvPr id="15366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Podrobnejša delitev glede na velikost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u="sng"/>
              <a:t>Omrežje kampusa</a:t>
            </a:r>
            <a:r>
              <a:rPr lang="sl-SI"/>
              <a:t>:</a:t>
            </a:r>
          </a:p>
          <a:p>
            <a:pPr lvl="1"/>
            <a:r>
              <a:rPr lang="sl-SI"/>
              <a:t>skupine povezanih LAN-ov na omejenem geografskem področju - univerzitetnem kampusu, skupini stavb večjega podjetja, itd. </a:t>
            </a:r>
          </a:p>
          <a:p>
            <a:pPr lvl="1"/>
            <a:r>
              <a:rPr lang="sl-SI"/>
              <a:t>Poudarek je na storitvah; </a:t>
            </a:r>
            <a:endParaRPr lang="sl-SI" smtClean="0"/>
          </a:p>
          <a:p>
            <a:pPr lvl="1"/>
            <a:r>
              <a:rPr lang="sl-SI" smtClean="0"/>
              <a:t>omrežje </a:t>
            </a:r>
            <a:r>
              <a:rPr lang="sl-SI"/>
              <a:t>nudi bogate in zelo različne informacije in storitve, običajno tudi knjižničarske, </a:t>
            </a:r>
            <a:endParaRPr lang="sl-SI" smtClean="0"/>
          </a:p>
          <a:p>
            <a:pPr lvl="1"/>
            <a:r>
              <a:rPr lang="sl-SI" smtClean="0"/>
              <a:t>vsa </a:t>
            </a:r>
            <a:r>
              <a:rPr lang="sl-SI"/>
              <a:t>omrežna oprema </a:t>
            </a:r>
            <a:r>
              <a:rPr lang="sl-SI" smtClean="0"/>
              <a:t>je običajno </a:t>
            </a:r>
            <a:r>
              <a:rPr lang="sl-SI"/>
              <a:t>last ene entitete - univerze, podjetja</a:t>
            </a:r>
            <a:r>
              <a:rPr lang="sl-SI" smtClean="0"/>
              <a:t>...</a:t>
            </a:r>
          </a:p>
          <a:p>
            <a:pPr lvl="1"/>
            <a:r>
              <a:rPr lang="sl-SI" smtClean="0"/>
              <a:t>V zgodovini Interneta je bilo veliko pomembne programske opreme za urejanje in dostop do informacij izvorno narejeno za kampusna omrežja.</a:t>
            </a:r>
            <a:endParaRPr lang="sl-SI"/>
          </a:p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8977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Podrobnejša delitev glede na velikost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/>
              <a:t>Hrbtenično omrežje</a:t>
            </a:r>
            <a:r>
              <a:rPr lang="sl-SI"/>
              <a:t>:</a:t>
            </a:r>
          </a:p>
          <a:p>
            <a:pPr lvl="1"/>
            <a:r>
              <a:rPr lang="sl-SI"/>
              <a:t>omrežna infrastruktura, ki povezuje posamezna neodvisna omrežja in omogoča zelo hiter promet med njimi. </a:t>
            </a:r>
          </a:p>
          <a:p>
            <a:pPr lvl="1"/>
            <a:r>
              <a:rPr lang="sl-SI"/>
              <a:t>Omrežno strojno in programsko opremo, ki omogoča povezovanje omrežij, imenujemo </a:t>
            </a:r>
            <a:r>
              <a:rPr lang="sl-SI" i="1"/>
              <a:t>hrbtenica</a:t>
            </a:r>
            <a:r>
              <a:rPr lang="sl-SI"/>
              <a:t>. </a:t>
            </a:r>
          </a:p>
          <a:p>
            <a:pPr lvl="1"/>
            <a:r>
              <a:rPr lang="sl-SI"/>
              <a:t>Hrbtenica lahko povezuje omrežja v stavbi, kampusu, ali širše. </a:t>
            </a:r>
          </a:p>
          <a:p>
            <a:pPr lvl="1"/>
            <a:r>
              <a:rPr lang="sl-SI"/>
              <a:t>Hrbtenica je torej vedno del prostranih omrežij in ne obstaja sama zase.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7105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Podrobnejša delitev glede na velikost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76800"/>
          </a:xfrm>
        </p:spPr>
        <p:txBody>
          <a:bodyPr/>
          <a:lstStyle/>
          <a:p>
            <a:r>
              <a:rPr lang="sl-SI" u="sng"/>
              <a:t>Hrbtenično omrežje</a:t>
            </a:r>
            <a:r>
              <a:rPr lang="sl-SI"/>
              <a:t>:</a:t>
            </a:r>
          </a:p>
          <a:p>
            <a:pPr lvl="1"/>
            <a:r>
              <a:rPr lang="sl-SI" smtClean="0"/>
              <a:t>Poseben </a:t>
            </a:r>
            <a:r>
              <a:rPr lang="sl-SI"/>
              <a:t>primer hrbtenice je </a:t>
            </a:r>
            <a:r>
              <a:rPr lang="sl-SI" i="1"/>
              <a:t>Internetna hrbtenica</a:t>
            </a:r>
            <a:r>
              <a:rPr lang="sl-SI"/>
              <a:t>, ki jo predstavljajo </a:t>
            </a:r>
            <a:endParaRPr lang="sl-SI" smtClean="0"/>
          </a:p>
          <a:p>
            <a:pPr lvl="2"/>
            <a:r>
              <a:rPr lang="sl-SI" smtClean="0"/>
              <a:t>pomnoženi </a:t>
            </a:r>
            <a:r>
              <a:rPr lang="sl-SI"/>
              <a:t>(redundantni) šopi optičnih vlaken velike prepustnosti in </a:t>
            </a:r>
            <a:endParaRPr lang="sl-SI" smtClean="0"/>
          </a:p>
          <a:p>
            <a:pPr lvl="2"/>
            <a:r>
              <a:rPr lang="sl-SI" smtClean="0"/>
              <a:t>osrednji usmerjevalniki (core routers), </a:t>
            </a:r>
          </a:p>
          <a:p>
            <a:pPr lvl="2"/>
            <a:r>
              <a:rPr lang="sl-SI" smtClean="0"/>
              <a:t>strojna oprema posameznih internetnih hrbtenic je v </a:t>
            </a:r>
            <a:r>
              <a:rPr lang="sl-SI"/>
              <a:t>lasti komercialnih in akademskih inštitucij.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4930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Podrobnejša delitev glede na velikost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648200"/>
          </a:xfrm>
        </p:spPr>
        <p:txBody>
          <a:bodyPr/>
          <a:lstStyle/>
          <a:p>
            <a:r>
              <a:rPr lang="sl-SI" u="sng"/>
              <a:t>Metropolitansko omrežje</a:t>
            </a:r>
            <a:r>
              <a:rPr lang="sl-SI"/>
              <a:t> (Metropolitan Area Networks, MAN):</a:t>
            </a:r>
          </a:p>
          <a:p>
            <a:pPr lvl="1"/>
            <a:r>
              <a:rPr lang="sl-SI"/>
              <a:t>omrežje, ki pokriva eno mesto. Gre bolj za organizacijsko kot tehnično entiteto.</a:t>
            </a:r>
          </a:p>
          <a:p>
            <a:pPr lvl="1"/>
            <a:r>
              <a:rPr lang="sl-SI"/>
              <a:t>MAN prinaša meščanom Internet kot osnovno dobrino, na nivoju elektrike in vode</a:t>
            </a:r>
            <a:r>
              <a:rPr lang="sl-SI" smtClean="0"/>
              <a:t>.</a:t>
            </a:r>
          </a:p>
          <a:p>
            <a:pPr lvl="1"/>
            <a:r>
              <a:rPr lang="sl-SI" smtClean="0"/>
              <a:t>Center Ljubljane, od februarja 2013: WiFree.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0174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Podrobnejša delitev glede na velikost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953000"/>
          </a:xfrm>
        </p:spPr>
        <p:txBody>
          <a:bodyPr/>
          <a:lstStyle/>
          <a:p>
            <a:r>
              <a:rPr lang="sl-SI" u="sng"/>
              <a:t>Prostrano omrežje </a:t>
            </a:r>
            <a:r>
              <a:rPr lang="sl-SI"/>
              <a:t>(Wide Area Network, WAN):</a:t>
            </a:r>
          </a:p>
          <a:p>
            <a:pPr lvl="1"/>
            <a:r>
              <a:rPr lang="sl-SI"/>
              <a:t>omrežje, ki pokriva veliko geografsko področje - državo, celino, planet, osončje. </a:t>
            </a:r>
          </a:p>
          <a:p>
            <a:pPr lvl="1"/>
            <a:r>
              <a:rPr lang="sl-SI"/>
              <a:t>Prenos podatkov v WAN lahko poteka po različnih medijih, pogosto pa je lastnik infrastrukture v WAN eno veliko podjetje, recimo telefonska kompanija.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468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Podrobnejša delitev glede na velikost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/>
              <a:t>Virtualno privatno omrežje</a:t>
            </a:r>
            <a:r>
              <a:rPr lang="sl-SI"/>
              <a:t> (Virtual Private Network, VPN):</a:t>
            </a:r>
          </a:p>
          <a:p>
            <a:pPr lvl="1"/>
            <a:r>
              <a:rPr lang="sl-SI"/>
              <a:t>omrežje, ki uporablja javno omrežno infrastrukturo, npr. Internet, </a:t>
            </a:r>
            <a:r>
              <a:rPr lang="sl-SI" smtClean="0"/>
              <a:t>a je od njenega prometa učinkovito ločeno,</a:t>
            </a:r>
          </a:p>
          <a:p>
            <a:pPr lvl="1"/>
            <a:r>
              <a:rPr lang="sl-SI" smtClean="0"/>
              <a:t>VPN uporablja skupino </a:t>
            </a:r>
            <a:r>
              <a:rPr lang="sl-SI"/>
              <a:t>povezav, ki je posebno dobro zaščitena. </a:t>
            </a:r>
          </a:p>
          <a:p>
            <a:pPr lvl="1"/>
            <a:r>
              <a:rPr lang="sl-SI"/>
              <a:t>Namenjeno je povezovanju uporabnikov in tvorcev varnostno občutljivih podatkov (banke, vlade, zdravstvo...).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960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Podrobnejša delitev glede na velikost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76800"/>
          </a:xfrm>
        </p:spPr>
        <p:txBody>
          <a:bodyPr/>
          <a:lstStyle/>
          <a:p>
            <a:r>
              <a:rPr lang="sl-SI" u="sng"/>
              <a:t>Virtualno privatno omrežje</a:t>
            </a:r>
            <a:r>
              <a:rPr lang="sl-SI"/>
              <a:t> </a:t>
            </a:r>
            <a:r>
              <a:rPr lang="sl-SI" smtClean="0"/>
              <a:t>(nadaljevanje):</a:t>
            </a:r>
            <a:endParaRPr lang="sl-SI"/>
          </a:p>
          <a:p>
            <a:r>
              <a:rPr lang="sl-SI" smtClean="0"/>
              <a:t>VPN </a:t>
            </a:r>
            <a:r>
              <a:rPr lang="sl-SI"/>
              <a:t>je navidezni tunel skozi </a:t>
            </a:r>
            <a:r>
              <a:rPr lang="sl-SI" smtClean="0"/>
              <a:t>infrastrukturo.</a:t>
            </a:r>
          </a:p>
          <a:p>
            <a:r>
              <a:rPr lang="sl-SI" smtClean="0"/>
              <a:t>V njem se </a:t>
            </a:r>
            <a:r>
              <a:rPr lang="sl-SI"/>
              <a:t>podatki </a:t>
            </a:r>
            <a:endParaRPr lang="sl-SI" smtClean="0"/>
          </a:p>
          <a:p>
            <a:pPr lvl="1"/>
            <a:r>
              <a:rPr lang="sl-SI" smtClean="0"/>
              <a:t>na </a:t>
            </a:r>
            <a:r>
              <a:rPr lang="sl-SI"/>
              <a:t>viru zakodirajo in </a:t>
            </a:r>
            <a:r>
              <a:rPr lang="sl-SI" smtClean="0"/>
              <a:t>na </a:t>
            </a:r>
            <a:r>
              <a:rPr lang="sl-SI"/>
              <a:t>ponoru odkodirajo, </a:t>
            </a:r>
          </a:p>
          <a:p>
            <a:pPr lvl="1"/>
            <a:r>
              <a:rPr lang="sl-SI"/>
              <a:t>zakodirani pa so lahko tudi omrežni naslovi, na katera podatki potujejo.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9848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Vrste omrežij glede na organizacijski vidik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334000"/>
          </a:xfrm>
        </p:spPr>
        <p:txBody>
          <a:bodyPr>
            <a:normAutofit fontScale="85000" lnSpcReduction="10000"/>
          </a:bodyPr>
          <a:lstStyle/>
          <a:p>
            <a:r>
              <a:rPr lang="sl-SI" u="sng"/>
              <a:t>Internet </a:t>
            </a:r>
          </a:p>
          <a:p>
            <a:pPr lvl="1"/>
            <a:r>
              <a:rPr lang="sl-SI"/>
              <a:t>globalni sistem povezanih akademskih, poslovnih, vladnih, javnih in privatnih omrežij. </a:t>
            </a:r>
          </a:p>
          <a:p>
            <a:pPr lvl="1"/>
            <a:r>
              <a:rPr lang="sl-SI"/>
              <a:t>Vsa povezana omrežja povezujejo Internetne hrbtenice in družina </a:t>
            </a:r>
            <a:r>
              <a:rPr lang="sl-SI" b="1"/>
              <a:t>Internetnih protokolov TCP/IP</a:t>
            </a:r>
            <a:r>
              <a:rPr lang="sl-SI"/>
              <a:t>.</a:t>
            </a:r>
          </a:p>
          <a:p>
            <a:pPr lvl="1"/>
            <a:r>
              <a:rPr lang="sl-SI"/>
              <a:t>Internet ni tip omrežja, ampak konkretno globalno omrežje, edino svoje vrste, zato </a:t>
            </a:r>
            <a:r>
              <a:rPr lang="sl-SI" smtClean="0"/>
              <a:t>(predlagam, da) ga </a:t>
            </a:r>
            <a:r>
              <a:rPr lang="sl-SI"/>
              <a:t>pišemo z veliko začetnico</a:t>
            </a:r>
            <a:r>
              <a:rPr lang="sl-SI" smtClean="0"/>
              <a:t>.</a:t>
            </a:r>
            <a:endParaRPr lang="sl-SI"/>
          </a:p>
          <a:p>
            <a:r>
              <a:rPr lang="sl-SI" u="sng"/>
              <a:t>Intranet</a:t>
            </a:r>
          </a:p>
          <a:p>
            <a:pPr lvl="1"/>
            <a:r>
              <a:rPr lang="sl-SI"/>
              <a:t>lokalno omrežje ali skupina lokalnih omrežij, ki jih kontrolora ena administrativna entiteta in ki uporabljajo </a:t>
            </a:r>
            <a:r>
              <a:rPr lang="sl-SI" b="1"/>
              <a:t>internetne protokole TCP/IP.</a:t>
            </a:r>
            <a:r>
              <a:rPr lang="sl-SI"/>
              <a:t> </a:t>
            </a:r>
            <a:endParaRPr lang="sl-SI" smtClean="0"/>
          </a:p>
          <a:p>
            <a:pPr lvl="1"/>
            <a:r>
              <a:rPr lang="sl-SI" smtClean="0"/>
              <a:t>Intraneti </a:t>
            </a:r>
            <a:r>
              <a:rPr lang="sl-SI"/>
              <a:t>so običajno namenjeni delovanju ene organizacije. </a:t>
            </a:r>
            <a:endParaRPr lang="sl-SI" smtClean="0"/>
          </a:p>
          <a:p>
            <a:pPr lvl="1"/>
            <a:r>
              <a:rPr lang="sl-SI" smtClean="0"/>
              <a:t>Intranet je tip omrežja, zato ga pišemo z malo začetnico.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012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Vrste omrežij glede na organizacijski vidik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05400"/>
          </a:xfrm>
        </p:spPr>
        <p:txBody>
          <a:bodyPr>
            <a:normAutofit lnSpcReduction="10000"/>
          </a:bodyPr>
          <a:lstStyle/>
          <a:p>
            <a:r>
              <a:rPr lang="sl-SI" u="sng"/>
              <a:t>Ekstranet</a:t>
            </a:r>
          </a:p>
          <a:p>
            <a:pPr lvl="1"/>
            <a:r>
              <a:rPr lang="sl-SI"/>
              <a:t>skupina intranetov, ki so s stališča infrastrukture del Interneta, a niso dostopni vsej javnosti. </a:t>
            </a:r>
            <a:endParaRPr lang="sl-SI" smtClean="0"/>
          </a:p>
          <a:p>
            <a:pPr lvl="1"/>
            <a:r>
              <a:rPr lang="sl-SI" smtClean="0"/>
              <a:t>Povezani intraneti so lahko geografsko zelo oddaljeni.</a:t>
            </a:r>
            <a:endParaRPr lang="sl-SI"/>
          </a:p>
          <a:p>
            <a:pPr lvl="1"/>
            <a:r>
              <a:rPr lang="sl-SI"/>
              <a:t>Dostop v ekstranet imajo le pooblaščene inštitucije in posamezniki. </a:t>
            </a:r>
          </a:p>
          <a:p>
            <a:pPr lvl="1"/>
            <a:r>
              <a:rPr lang="sl-SI"/>
              <a:t>Namenjeni so komunikaciji v zaključenih skupinah uporabnikov (podjetje, vojska, zdravstvena inštitucija</a:t>
            </a:r>
            <a:r>
              <a:rPr lang="sl-SI" smtClean="0"/>
              <a:t>...).</a:t>
            </a:r>
          </a:p>
          <a:p>
            <a:pPr lvl="1"/>
            <a:r>
              <a:rPr lang="sl-SI" smtClean="0"/>
              <a:t>Ponavadi uporabljajo tehnologijo VPN.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7869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Vrste omrežij glede na organizacijski vidik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05400"/>
          </a:xfrm>
        </p:spPr>
        <p:txBody>
          <a:bodyPr/>
          <a:lstStyle/>
          <a:p>
            <a:r>
              <a:rPr lang="sl-SI" u="sng" smtClean="0"/>
              <a:t>Ekstranet</a:t>
            </a:r>
            <a:r>
              <a:rPr lang="sl-SI" smtClean="0"/>
              <a:t> (nadalj.)</a:t>
            </a:r>
            <a:endParaRPr lang="sl-SI" u="sng"/>
          </a:p>
          <a:p>
            <a:pPr lvl="1"/>
            <a:r>
              <a:rPr lang="sl-SI" smtClean="0"/>
              <a:t>Bistvo </a:t>
            </a:r>
            <a:r>
              <a:rPr lang="sl-SI"/>
              <a:t>ekstraneta je varnost, ki jo omogočajo </a:t>
            </a:r>
          </a:p>
          <a:p>
            <a:pPr lvl="2"/>
            <a:r>
              <a:rPr lang="sl-SI"/>
              <a:t>sistemi požarnih zidov, </a:t>
            </a:r>
          </a:p>
          <a:p>
            <a:pPr lvl="2"/>
            <a:r>
              <a:rPr lang="sl-SI"/>
              <a:t>ustrezne strežniške politike, </a:t>
            </a:r>
          </a:p>
          <a:p>
            <a:pPr lvl="2"/>
            <a:r>
              <a:rPr lang="sl-SI"/>
              <a:t>digitalni certifikati za identifikacijo uporabnikov, </a:t>
            </a:r>
          </a:p>
          <a:p>
            <a:pPr lvl="2"/>
            <a:r>
              <a:rPr lang="sl-SI"/>
              <a:t>kodiranje informacij in </a:t>
            </a:r>
          </a:p>
          <a:p>
            <a:pPr lvl="2"/>
            <a:r>
              <a:rPr lang="sl-SI"/>
              <a:t>uporaba virtualnih privatnih omrežij s tuneliranjem "skozi" Internet.</a:t>
            </a:r>
          </a:p>
          <a:p>
            <a:pPr lvl="1"/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903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457200"/>
          </a:xfrm>
        </p:spPr>
        <p:txBody>
          <a:bodyPr/>
          <a:lstStyle/>
          <a:p>
            <a:r>
              <a:rPr lang="sl-SI" sz="2400" smtClean="0"/>
              <a:t>...o</a:t>
            </a:r>
            <a:r>
              <a:rPr lang="en-US" sz="2400" smtClean="0"/>
              <a:t>mrežje </a:t>
            </a:r>
            <a:r>
              <a:rPr lang="en-US" sz="2400"/>
              <a:t>sestavljata dva ali več </a:t>
            </a:r>
            <a:r>
              <a:rPr lang="en-US" sz="2400" smtClean="0"/>
              <a:t>računalnikov</a:t>
            </a:r>
            <a:r>
              <a:rPr lang="sl-SI" sz="2400" smtClean="0"/>
              <a:t>...</a:t>
            </a:r>
            <a:endParaRPr lang="sl-SI" sz="2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77B865-0C9D-46BC-AB23-B9349FBEAC17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839200" cy="624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48400"/>
            <a:ext cx="389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smtClean="0">
                <a:solidFill>
                  <a:schemeClr val="bg1"/>
                </a:solidFill>
              </a:rPr>
              <a:t>Vir: Wikipedia</a:t>
            </a:r>
            <a:r>
              <a:rPr lang="pl-PL" sz="1400">
                <a:solidFill>
                  <a:schemeClr val="bg1"/>
                </a:solidFill>
              </a:rPr>
              <a:t>, 31. 3. 2007, podatki 15. 1. 2005</a:t>
            </a:r>
            <a:endParaRPr lang="sl-SI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09600"/>
          </a:xfrm>
        </p:spPr>
        <p:txBody>
          <a:bodyPr/>
          <a:lstStyle/>
          <a:p>
            <a:r>
              <a:rPr lang="en-US" sz="3200" smtClean="0"/>
              <a:t>Interoperabilnost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8534400" cy="157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99"/>
                </a:solidFill>
                <a:latin typeface="+mn-lt"/>
              </a:rPr>
              <a:t>V omrežjih aktivno sodeluje računalniška oprema različnih proizvajalcev in namembnosti - od osebnih računalnikov do superračunalnikov.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95600"/>
            <a:ext cx="3848100" cy="284797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524000" y="5867400"/>
            <a:ext cx="32004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>
                <a:latin typeface="+mn-lt"/>
              </a:rPr>
              <a:t>©</a:t>
            </a:r>
            <a:r>
              <a:rPr lang="en-US" sz="1600" i="1" smtClean="0">
                <a:latin typeface="+mn-lt"/>
              </a:rPr>
              <a:t> </a:t>
            </a:r>
            <a:r>
              <a:rPr lang="en-US" sz="1600" i="1">
                <a:latin typeface="+mn-lt"/>
              </a:rPr>
              <a:t>Network Solutions Inc., 1997</a:t>
            </a:r>
            <a:endParaRPr lang="en-US" i="1">
              <a:latin typeface="+mn-lt"/>
            </a:endParaRP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9AC442E-5E37-4561-9C07-4B7594C1FE2C}" type="slidenum">
              <a:rPr lang="sl-SI" smtClean="0"/>
              <a:pPr/>
              <a:t>30</a:t>
            </a:fld>
            <a:endParaRPr lang="sl-SI" smtClean="0"/>
          </a:p>
        </p:txBody>
      </p:sp>
      <p:sp>
        <p:nvSpPr>
          <p:cNvPr id="26630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352800"/>
            <a:ext cx="35607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i="1">
                <a:latin typeface="+mn-lt"/>
              </a:rPr>
              <a:t>Računalniki in operacijski sistemi, </a:t>
            </a:r>
          </a:p>
          <a:p>
            <a:pPr>
              <a:defRPr/>
            </a:pPr>
            <a:r>
              <a:rPr lang="sl-SI" i="1">
                <a:latin typeface="+mn-lt"/>
              </a:rPr>
              <a:t>ki jih ni več, a so bili zelo pomembni </a:t>
            </a:r>
          </a:p>
          <a:p>
            <a:pPr>
              <a:defRPr/>
            </a:pPr>
            <a:r>
              <a:rPr lang="sl-SI" i="1">
                <a:latin typeface="+mn-lt"/>
              </a:rPr>
              <a:t>za razvoj Interneta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85800"/>
          </a:xfrm>
        </p:spPr>
        <p:txBody>
          <a:bodyPr/>
          <a:lstStyle/>
          <a:p>
            <a:r>
              <a:rPr lang="en-US" smtClean="0"/>
              <a:t>Interoperabilnost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534400" cy="4479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84175" indent="-384175">
              <a:spcBef>
                <a:spcPct val="5000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3200">
                <a:solidFill>
                  <a:srgbClr val="000099"/>
                </a:solidFill>
                <a:latin typeface="Calibri" pitchFamily="34" charset="0"/>
              </a:rPr>
              <a:t>Velika prostrana omrežja so sestavljena iz manjših omrežij.</a:t>
            </a:r>
          </a:p>
          <a:p>
            <a:pPr marL="384175" indent="-384175">
              <a:spcBef>
                <a:spcPct val="5000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3200">
                <a:solidFill>
                  <a:srgbClr val="000099"/>
                </a:solidFill>
                <a:latin typeface="Calibri" pitchFamily="34" charset="0"/>
              </a:rPr>
              <a:t>Povezovanje različnih tipov računalnikov z različnimi operacijskimi sistemi je možno le, če je njihovo obnašanje v omrežju standardizirano.</a:t>
            </a:r>
          </a:p>
          <a:p>
            <a:pPr marL="384175" indent="-384175">
              <a:spcBef>
                <a:spcPct val="5000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3200">
                <a:solidFill>
                  <a:srgbClr val="000099"/>
                </a:solidFill>
                <a:latin typeface="Calibri" pitchFamily="34" charset="0"/>
              </a:rPr>
              <a:t>Manjša omrežja lahko delujejo po svojih pravilih, za sodelovanje v skupnem omrežju pa morajo ubogati tudi skupna pravila - protokole.  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F80EAB9-7964-46CD-A509-04915AED4030}" type="slidenum">
              <a:rPr lang="sl-SI" smtClean="0"/>
              <a:pPr/>
              <a:t>31</a:t>
            </a:fld>
            <a:endParaRPr lang="sl-SI" smtClean="0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85800"/>
          </a:xfrm>
        </p:spPr>
        <p:txBody>
          <a:bodyPr/>
          <a:lstStyle/>
          <a:p>
            <a:r>
              <a:rPr lang="en-US" smtClean="0"/>
              <a:t>Povezovanje v omrežja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8534400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3399"/>
                </a:solidFill>
                <a:latin typeface="+mn-lt"/>
              </a:rPr>
              <a:t>V prvih omrežjih so bili računalniki povezani križno (vsak z vsakim), danes se povezujejo preko hrbtenice.</a:t>
            </a:r>
            <a:endParaRPr lang="en-US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8596313" cy="2794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362200" y="5867400"/>
            <a:ext cx="4014788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i="1">
                <a:solidFill>
                  <a:srgbClr val="000099"/>
                </a:solidFill>
                <a:latin typeface="+mn-lt"/>
              </a:rPr>
              <a:t>(po E. Hudomalj. Gradivo za predavanja)</a:t>
            </a:r>
            <a:r>
              <a:rPr lang="en-US">
                <a:solidFill>
                  <a:srgbClr val="000099"/>
                </a:solidFill>
                <a:latin typeface="+mn-lt"/>
              </a:rPr>
              <a:t> 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7D04018-51B4-447E-AC74-80E6E72E9A2E}" type="slidenum">
              <a:rPr lang="sl-SI" smtClean="0"/>
              <a:pPr/>
              <a:t>32</a:t>
            </a:fld>
            <a:endParaRPr lang="sl-SI" smtClean="0"/>
          </a:p>
        </p:txBody>
      </p:sp>
      <p:sp>
        <p:nvSpPr>
          <p:cNvPr id="29702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85800"/>
          </a:xfrm>
        </p:spPr>
        <p:txBody>
          <a:bodyPr/>
          <a:lstStyle/>
          <a:p>
            <a:r>
              <a:rPr lang="en-US" smtClean="0"/>
              <a:t>Značilnosti hrbtenice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763000" cy="42627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84175" indent="-384175">
              <a:spcAft>
                <a:spcPts val="600"/>
              </a:spcAft>
              <a:buClr>
                <a:srgbClr val="993300"/>
              </a:buClr>
              <a:buSzPct val="75000"/>
              <a:buFont typeface="Wingdings" pitchFamily="2" charset="2"/>
              <a:buChar char="v"/>
            </a:pPr>
            <a:r>
              <a:rPr lang="en-GB" sz="3200">
                <a:solidFill>
                  <a:srgbClr val="000099"/>
                </a:solidFill>
                <a:latin typeface="Calibri" pitchFamily="34" charset="0"/>
              </a:rPr>
              <a:t>Sestavlja jo množica povezav in komunikacijske opreme.</a:t>
            </a:r>
          </a:p>
          <a:p>
            <a:pPr marL="384175" indent="-384175">
              <a:spcAft>
                <a:spcPts val="600"/>
              </a:spcAft>
              <a:buClr>
                <a:srgbClr val="993300"/>
              </a:buClr>
              <a:buSzPct val="75000"/>
              <a:buFont typeface="Wingdings" pitchFamily="2" charset="2"/>
              <a:buChar char="v"/>
            </a:pPr>
            <a:r>
              <a:rPr lang="en-GB" sz="3200">
                <a:solidFill>
                  <a:srgbClr val="000099"/>
                </a:solidFill>
                <a:latin typeface="Calibri" pitchFamily="34" charset="0"/>
              </a:rPr>
              <a:t>Podrobnosti delovanja hrbtenice </a:t>
            </a:r>
            <a:r>
              <a:rPr lang="en-GB" sz="3200" smtClean="0">
                <a:solidFill>
                  <a:srgbClr val="000099"/>
                </a:solidFill>
                <a:latin typeface="Calibri" pitchFamily="34" charset="0"/>
              </a:rPr>
              <a:t>so</a:t>
            </a:r>
            <a:r>
              <a:rPr lang="sl-SI" sz="320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GB" sz="3200" smtClean="0">
                <a:solidFill>
                  <a:srgbClr val="000099"/>
                </a:solidFill>
                <a:latin typeface="Calibri" pitchFamily="34" charset="0"/>
              </a:rPr>
              <a:t>računalnikom </a:t>
            </a:r>
            <a:r>
              <a:rPr lang="en-GB" sz="3200">
                <a:solidFill>
                  <a:srgbClr val="000099"/>
                </a:solidFill>
                <a:latin typeface="Calibri" pitchFamily="34" charset="0"/>
              </a:rPr>
              <a:t>in uporabnikom skrite.</a:t>
            </a:r>
          </a:p>
          <a:p>
            <a:pPr marL="384175" indent="-384175">
              <a:spcAft>
                <a:spcPts val="600"/>
              </a:spcAft>
              <a:buClr>
                <a:srgbClr val="993300"/>
              </a:buClr>
              <a:buSzPct val="75000"/>
              <a:buFont typeface="Wingdings" pitchFamily="2" charset="2"/>
              <a:buChar char="v"/>
            </a:pPr>
            <a:r>
              <a:rPr lang="en-GB" sz="3200">
                <a:solidFill>
                  <a:srgbClr val="000099"/>
                </a:solidFill>
                <a:latin typeface="Calibri" pitchFamily="34" charset="0"/>
              </a:rPr>
              <a:t>Za delovanje hrbtenice skrbi posebna organizacija.</a:t>
            </a:r>
          </a:p>
          <a:p>
            <a:pPr marL="384175" indent="-384175">
              <a:spcAft>
                <a:spcPts val="600"/>
              </a:spcAft>
              <a:buClr>
                <a:srgbClr val="993300"/>
              </a:buClr>
              <a:buSzPct val="75000"/>
              <a:buFont typeface="Wingdings" pitchFamily="2" charset="2"/>
              <a:buChar char="v"/>
            </a:pPr>
            <a:r>
              <a:rPr lang="en-GB" sz="3200">
                <a:solidFill>
                  <a:srgbClr val="000099"/>
                </a:solidFill>
                <a:latin typeface="Calibri" pitchFamily="34" charset="0"/>
              </a:rPr>
              <a:t>Vsak računalnik ima eno vstopno točko v hrbtenico</a:t>
            </a:r>
            <a:r>
              <a:rPr lang="en-GB" sz="3200" smtClean="0">
                <a:solidFill>
                  <a:srgbClr val="000099"/>
                </a:solidFill>
                <a:latin typeface="Calibri" pitchFamily="34" charset="0"/>
              </a:rPr>
              <a:t>.</a:t>
            </a:r>
            <a:endParaRPr lang="en-US" sz="32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9926F1B-DD6D-4EE6-9C81-77ED9DB578F0}" type="slidenum">
              <a:rPr lang="sl-SI" smtClean="0"/>
              <a:pPr/>
              <a:t>33</a:t>
            </a:fld>
            <a:endParaRPr lang="sl-SI" smtClean="0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09600"/>
          </a:xfrm>
        </p:spPr>
        <p:txBody>
          <a:bodyPr/>
          <a:lstStyle/>
          <a:p>
            <a:r>
              <a:rPr lang="en-US" smtClean="0"/>
              <a:t>Značilnosti hrbtenice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86800" cy="49090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82600" indent="-384175">
              <a:spcAft>
                <a:spcPts val="1000"/>
              </a:spcAft>
              <a:buClr>
                <a:srgbClr val="993300"/>
              </a:buClr>
              <a:buSzPct val="75000"/>
              <a:buFont typeface="Wingdings" pitchFamily="2" charset="2"/>
              <a:buChar char="v"/>
            </a:pPr>
            <a:r>
              <a:rPr lang="en-GB" sz="3200" u="sng">
                <a:solidFill>
                  <a:srgbClr val="000099"/>
                </a:solidFill>
                <a:latin typeface="Calibri" pitchFamily="34" charset="0"/>
              </a:rPr>
              <a:t>Računalniki se morajo prilagoditi značilnostim hrbtenice in ne posameznim računalnikom v omrežju.</a:t>
            </a:r>
            <a:endParaRPr lang="en-GB" sz="3200">
              <a:solidFill>
                <a:srgbClr val="000099"/>
              </a:solidFill>
              <a:latin typeface="Calibri" pitchFamily="34" charset="0"/>
            </a:endParaRPr>
          </a:p>
          <a:p>
            <a:pPr marL="482600" indent="-384175">
              <a:spcAft>
                <a:spcPts val="1000"/>
              </a:spcAft>
              <a:buClr>
                <a:srgbClr val="993300"/>
              </a:buClr>
              <a:buSzPct val="75000"/>
              <a:buFont typeface="Wingdings" pitchFamily="2" charset="2"/>
              <a:buChar char="v"/>
            </a:pPr>
            <a:r>
              <a:rPr lang="en-GB" sz="3200">
                <a:solidFill>
                  <a:srgbClr val="000099"/>
                </a:solidFill>
                <a:latin typeface="Calibri" pitchFamily="34" charset="0"/>
              </a:rPr>
              <a:t>Na hrbtenice se običajno priključujejo manjša omrežja (LAN) in ne računalniki neposredno.</a:t>
            </a:r>
          </a:p>
          <a:p>
            <a:pPr marL="482600" indent="-384175">
              <a:spcAft>
                <a:spcPts val="1000"/>
              </a:spcAft>
              <a:buClr>
                <a:srgbClr val="993300"/>
              </a:buClr>
              <a:buSzPct val="75000"/>
              <a:buFont typeface="Wingdings" pitchFamily="2" charset="2"/>
              <a:buChar char="v"/>
            </a:pPr>
            <a:r>
              <a:rPr lang="en-US" sz="3200">
                <a:solidFill>
                  <a:srgbClr val="000099"/>
                </a:solidFill>
                <a:latin typeface="Calibri" pitchFamily="34" charset="0"/>
              </a:rPr>
              <a:t>Hrbtenice se povezujejo v prostrana omrežja (npr. Internet).</a:t>
            </a:r>
          </a:p>
          <a:p>
            <a:pPr marL="482600" indent="-384175">
              <a:spcAft>
                <a:spcPts val="1000"/>
              </a:spcAft>
              <a:buClr>
                <a:srgbClr val="993300"/>
              </a:buClr>
              <a:buSzPct val="75000"/>
              <a:buFont typeface="Wingdings" pitchFamily="2" charset="2"/>
              <a:buChar char="v"/>
            </a:pPr>
            <a:r>
              <a:rPr lang="en-US" sz="3200">
                <a:solidFill>
                  <a:srgbClr val="000099"/>
                </a:solidFill>
                <a:latin typeface="Calibri" pitchFamily="34" charset="0"/>
              </a:rPr>
              <a:t>Hrbtenice se povezujejo preko specializiranih računalnikov </a:t>
            </a:r>
            <a:r>
              <a:rPr lang="en-US" sz="3200" smtClean="0">
                <a:solidFill>
                  <a:srgbClr val="000099"/>
                </a:solidFill>
                <a:latin typeface="Calibri" pitchFamily="34" charset="0"/>
              </a:rPr>
              <a:t>“</a:t>
            </a:r>
            <a:r>
              <a:rPr lang="sl-SI" sz="3200" smtClean="0">
                <a:solidFill>
                  <a:srgbClr val="000099"/>
                </a:solidFill>
                <a:latin typeface="Calibri" pitchFamily="34" charset="0"/>
              </a:rPr>
              <a:t>prehodov</a:t>
            </a:r>
            <a:r>
              <a:rPr lang="en-US" sz="3200" smtClean="0">
                <a:solidFill>
                  <a:srgbClr val="000099"/>
                </a:solidFill>
                <a:latin typeface="Calibri" pitchFamily="34" charset="0"/>
              </a:rPr>
              <a:t>” </a:t>
            </a:r>
            <a:r>
              <a:rPr lang="en-US" sz="3200">
                <a:solidFill>
                  <a:srgbClr val="000099"/>
                </a:solidFill>
                <a:latin typeface="Calibri" pitchFamily="34" charset="0"/>
              </a:rPr>
              <a:t>(gateways).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F8D22C-8EA1-4D2C-900B-27570F194ED7}" type="slidenum">
              <a:rPr lang="sl-SI" smtClean="0"/>
              <a:pPr/>
              <a:t>34</a:t>
            </a:fld>
            <a:endParaRPr lang="sl-SI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85800"/>
          </a:xfrm>
        </p:spPr>
        <p:txBody>
          <a:bodyPr/>
          <a:lstStyle/>
          <a:p>
            <a:r>
              <a:rPr lang="en-US" smtClean="0"/>
              <a:t>Zgodovina Interneta</a:t>
            </a: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86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buClr>
                <a:schemeClr val="tx2"/>
              </a:buClr>
              <a:buSzPct val="75000"/>
              <a:buFont typeface="Monotype Sorts"/>
              <a:buNone/>
            </a:pPr>
            <a:endParaRPr lang="en-GB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1422400"/>
            <a:ext cx="8229600" cy="463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84175" indent="-384175">
              <a:spcBef>
                <a:spcPts val="1000"/>
              </a:spcBef>
              <a:spcAft>
                <a:spcPts val="600"/>
              </a:spcAft>
              <a:buClr>
                <a:srgbClr val="993300"/>
              </a:buClr>
              <a:buSzPct val="75000"/>
              <a:buFont typeface="Wingdings" pitchFamily="2" charset="2"/>
              <a:buChar char="v"/>
            </a:pPr>
            <a:r>
              <a:rPr lang="en-GB" sz="2800">
                <a:solidFill>
                  <a:srgbClr val="000099"/>
                </a:solidFill>
                <a:latin typeface="Calibri" pitchFamily="34" charset="0"/>
              </a:rPr>
              <a:t>Internet </a:t>
            </a:r>
            <a:r>
              <a:rPr lang="sl-SI" sz="2800">
                <a:solidFill>
                  <a:srgbClr val="000099"/>
                </a:solidFill>
                <a:latin typeface="Calibri" pitchFamily="34" charset="0"/>
              </a:rPr>
              <a:t>je bil vsaj deloma </a:t>
            </a:r>
            <a:r>
              <a:rPr lang="en-GB" sz="2800">
                <a:solidFill>
                  <a:srgbClr val="000099"/>
                </a:solidFill>
                <a:latin typeface="Calibri" pitchFamily="34" charset="0"/>
              </a:rPr>
              <a:t>rojen kot projekt agencije ARPA  (Advanced Research Projects Agency) pri ameriškem obrambnem ministrstvu. </a:t>
            </a:r>
          </a:p>
          <a:p>
            <a:pPr marL="384175" indent="-384175">
              <a:spcBef>
                <a:spcPts val="1000"/>
              </a:spcBef>
              <a:spcAft>
                <a:spcPts val="600"/>
              </a:spcAft>
              <a:buClr>
                <a:srgbClr val="993300"/>
              </a:buClr>
              <a:buSzPct val="75000"/>
              <a:buFont typeface="Wingdings" pitchFamily="2" charset="2"/>
              <a:buChar char="v"/>
            </a:pPr>
            <a:r>
              <a:rPr lang="en-GB" sz="2800">
                <a:solidFill>
                  <a:srgbClr val="000099"/>
                </a:solidFill>
                <a:latin typeface="Calibri" pitchFamily="34" charset="0"/>
              </a:rPr>
              <a:t>Osnovna ideja: povečati varnost podatkov in ohraniti dostop do njih ob morebitnem vojaškem spopadu.</a:t>
            </a:r>
          </a:p>
          <a:p>
            <a:pPr marL="384175" indent="-384175">
              <a:spcBef>
                <a:spcPts val="1000"/>
              </a:spcBef>
              <a:spcAft>
                <a:spcPts val="600"/>
              </a:spcAft>
              <a:buClr>
                <a:srgbClr val="993300"/>
              </a:buClr>
              <a:buSzPct val="75000"/>
              <a:buFont typeface="Wingdings" pitchFamily="2" charset="2"/>
              <a:buChar char="v"/>
            </a:pPr>
            <a:r>
              <a:rPr lang="en-GB" sz="2800">
                <a:solidFill>
                  <a:srgbClr val="000099"/>
                </a:solidFill>
                <a:latin typeface="Calibri" pitchFamily="34" charset="0"/>
              </a:rPr>
              <a:t>Varnost podatkov večja, če so podatki distribuirano nameščeni na različnih računalnikih, dostop do podatkov pa je možen po različnih povezavah.</a:t>
            </a:r>
          </a:p>
          <a:p>
            <a:pPr marL="384175" indent="-384175">
              <a:spcBef>
                <a:spcPct val="50000"/>
              </a:spcBef>
              <a:buClr>
                <a:srgbClr val="993300"/>
              </a:buClr>
            </a:pPr>
            <a:endParaRPr lang="en-US" sz="28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E8B0A3-C9CD-4714-8A0B-57C5F71C9C0C}" type="slidenum">
              <a:rPr lang="sl-SI" smtClean="0"/>
              <a:pPr/>
              <a:t>35</a:t>
            </a:fld>
            <a:endParaRPr lang="sl-SI" smtClean="0"/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09600"/>
          </a:xfrm>
        </p:spPr>
        <p:txBody>
          <a:bodyPr/>
          <a:lstStyle/>
          <a:p>
            <a:r>
              <a:rPr lang="en-US" smtClean="0"/>
              <a:t>Zgodovina Interneta: 60-ta leta</a:t>
            </a: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86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buClr>
                <a:schemeClr val="tx2"/>
              </a:buClr>
              <a:buSzPct val="75000"/>
              <a:buFont typeface="Monotype Sorts"/>
              <a:buNone/>
            </a:pPr>
            <a:endParaRPr lang="en-GB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458200" cy="3827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952500" indent="-952500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3200" b="1">
                <a:solidFill>
                  <a:srgbClr val="000099"/>
                </a:solidFill>
                <a:latin typeface="+mn-lt"/>
              </a:rPr>
              <a:t>Udejanjenje osnovne ideje</a:t>
            </a:r>
            <a:endParaRPr lang="en-GB" sz="2800" b="1">
              <a:solidFill>
                <a:srgbClr val="000099"/>
              </a:solidFill>
              <a:latin typeface="+mn-lt"/>
            </a:endParaRPr>
          </a:p>
          <a:p>
            <a:pPr marL="952500" indent="-952500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2800" b="1">
                <a:solidFill>
                  <a:srgbClr val="000099"/>
                </a:solidFill>
                <a:latin typeface="+mn-lt"/>
              </a:rPr>
              <a:t>1962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: Objavljene raziskave o paketno-preklopnih mrežah,</a:t>
            </a:r>
          </a:p>
          <a:p>
            <a:pPr marL="952500" indent="-952500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2800" b="1">
                <a:solidFill>
                  <a:srgbClr val="000099"/>
                </a:solidFill>
                <a:latin typeface="+mn-lt"/>
              </a:rPr>
              <a:t>1967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: javno predstavljena shema bodoče mreže agencije ARPA,</a:t>
            </a:r>
          </a:p>
          <a:p>
            <a:pPr marL="952500" indent="-952500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2800" b="1">
                <a:solidFill>
                  <a:srgbClr val="000099"/>
                </a:solidFill>
                <a:latin typeface="+mn-lt"/>
              </a:rPr>
              <a:t>1969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: eksperimentalno omrežje ARPANET: 4 povezani računalniki na univerzah UCLA, Stanford, UCSD in Utah.</a:t>
            </a:r>
            <a:endParaRPr lang="en-US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D06BD46-E16E-45D3-B273-46A6F7D03616}" type="slidenum">
              <a:rPr lang="sl-SI" smtClean="0"/>
              <a:pPr/>
              <a:t>36</a:t>
            </a:fld>
            <a:endParaRPr lang="sl-SI" smtClean="0"/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785225" cy="685800"/>
          </a:xfrm>
        </p:spPr>
        <p:txBody>
          <a:bodyPr/>
          <a:lstStyle/>
          <a:p>
            <a:r>
              <a:rPr lang="en-US" smtClean="0"/>
              <a:t>Zgodovina Interneta: 60-ta leta</a:t>
            </a:r>
            <a:r>
              <a:rPr lang="sl-SI" smtClean="0"/>
              <a:t> (2. 9. 1969)</a:t>
            </a:r>
            <a:endParaRPr lang="en-US" smtClean="0"/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86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buClr>
                <a:schemeClr val="tx2"/>
              </a:buClr>
              <a:buSzPct val="75000"/>
              <a:buFont typeface="Monotype Sorts"/>
              <a:buNone/>
            </a:pPr>
            <a:endParaRPr lang="en-GB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486150" cy="339090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175125" y="1108075"/>
            <a:ext cx="4816475" cy="5584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rgbClr val="000099"/>
                </a:solidFill>
                <a:latin typeface="+mn-lt"/>
              </a:rPr>
              <a:t>Načrt je bil skromen: prof. </a:t>
            </a:r>
            <a:r>
              <a:rPr lang="en-GB">
                <a:solidFill>
                  <a:srgbClr val="000099"/>
                </a:solidFill>
                <a:latin typeface="+mn-lt"/>
              </a:rPr>
              <a:t>Kleinrock</a:t>
            </a:r>
            <a:r>
              <a:rPr lang="sl-SI">
                <a:solidFill>
                  <a:srgbClr val="000099"/>
                </a:solidFill>
                <a:latin typeface="+mn-lt"/>
              </a:rPr>
              <a:t> in skupina študentov na UCLA so se hoteli prijaviti na računalnik na Stanford University in jim poslati nekaj podatkov.</a:t>
            </a:r>
          </a:p>
          <a:p>
            <a:pPr>
              <a:defRPr/>
            </a:pPr>
            <a:r>
              <a:rPr lang="sl-SI">
                <a:solidFill>
                  <a:srgbClr val="000099"/>
                </a:solidFill>
                <a:latin typeface="+mn-lt"/>
              </a:rPr>
              <a:t>Začeli so tipkati “login” in spremljali, kako so se črke pojavljale na oddaljenem zaslonu.</a:t>
            </a:r>
          </a:p>
          <a:p>
            <a:pPr lvl="1">
              <a:defRPr/>
            </a:pPr>
            <a:endParaRPr lang="sl-SI">
              <a:solidFill>
                <a:srgbClr val="000099"/>
              </a:solidFill>
              <a:latin typeface="+mn-lt"/>
            </a:endParaRPr>
          </a:p>
          <a:p>
            <a:pPr>
              <a:defRPr/>
            </a:pPr>
            <a:r>
              <a:rPr lang="sl-SI">
                <a:solidFill>
                  <a:srgbClr val="000099"/>
                </a:solidFill>
                <a:latin typeface="+mn-lt"/>
              </a:rPr>
              <a:t>Kleinrock: </a:t>
            </a:r>
            <a:r>
              <a:rPr lang="en-GB">
                <a:solidFill>
                  <a:srgbClr val="000099"/>
                </a:solidFill>
                <a:latin typeface="+mn-lt"/>
              </a:rPr>
              <a:t> </a:t>
            </a:r>
          </a:p>
          <a:p>
            <a:pPr lvl="1">
              <a:defRPr/>
            </a:pPr>
            <a:r>
              <a:rPr lang="sl-SI">
                <a:solidFill>
                  <a:srgbClr val="000099"/>
                </a:solidFill>
                <a:latin typeface="+mn-lt"/>
              </a:rPr>
              <a:t>“Po telefonu smo se pogovarjali z ljudmi na Stanfordu. Vtipkali smo L in vprašali</a:t>
            </a:r>
          </a:p>
          <a:p>
            <a:pPr lvl="1">
              <a:defRPr/>
            </a:pPr>
            <a:r>
              <a:rPr lang="sl-SI">
                <a:solidFill>
                  <a:srgbClr val="000099"/>
                </a:solidFill>
                <a:latin typeface="+mn-lt"/>
              </a:rPr>
              <a:t>- Ali vidite L?</a:t>
            </a:r>
          </a:p>
          <a:p>
            <a:pPr lvl="1">
              <a:defRPr/>
            </a:pPr>
            <a:r>
              <a:rPr lang="sl-SI">
                <a:solidFill>
                  <a:srgbClr val="000099"/>
                </a:solidFill>
                <a:latin typeface="+mn-lt"/>
              </a:rPr>
              <a:t>- Ja, vidimo L, je bil odgovor.</a:t>
            </a:r>
          </a:p>
          <a:p>
            <a:pPr lvl="1">
              <a:defRPr/>
            </a:pPr>
            <a:r>
              <a:rPr lang="sl-SI">
                <a:solidFill>
                  <a:srgbClr val="000099"/>
                </a:solidFill>
                <a:latin typeface="+mn-lt"/>
              </a:rPr>
              <a:t>Vtipkali smo O in vprašali</a:t>
            </a:r>
          </a:p>
          <a:p>
            <a:pPr lvl="1">
              <a:defRPr/>
            </a:pPr>
            <a:r>
              <a:rPr lang="sl-SI">
                <a:solidFill>
                  <a:srgbClr val="000099"/>
                </a:solidFill>
                <a:latin typeface="+mn-lt"/>
              </a:rPr>
              <a:t>- Ali vidite O?</a:t>
            </a:r>
          </a:p>
          <a:p>
            <a:pPr lvl="1">
              <a:defRPr/>
            </a:pPr>
            <a:r>
              <a:rPr lang="sl-SI">
                <a:solidFill>
                  <a:srgbClr val="000099"/>
                </a:solidFill>
                <a:latin typeface="+mn-lt"/>
              </a:rPr>
              <a:t>- Ja, vidimo O.</a:t>
            </a:r>
          </a:p>
          <a:p>
            <a:pPr lvl="1">
              <a:defRPr/>
            </a:pPr>
            <a:r>
              <a:rPr lang="sl-SI">
                <a:solidFill>
                  <a:srgbClr val="000099"/>
                </a:solidFill>
                <a:latin typeface="+mn-lt"/>
              </a:rPr>
              <a:t>Potem smo vtipkali G in sistem na Stanfordu se je sesul...”</a:t>
            </a:r>
          </a:p>
          <a:p>
            <a:pPr lvl="1">
              <a:defRPr/>
            </a:pPr>
            <a:endParaRPr lang="en-GB">
              <a:solidFill>
                <a:srgbClr val="000099"/>
              </a:solidFill>
              <a:latin typeface="+mn-lt"/>
            </a:endParaRPr>
          </a:p>
          <a:p>
            <a:pPr>
              <a:defRPr/>
            </a:pPr>
            <a:r>
              <a:rPr lang="sl-SI">
                <a:solidFill>
                  <a:srgbClr val="000099"/>
                </a:solidFill>
                <a:latin typeface="+mn-lt"/>
              </a:rPr>
              <a:t>Toda, revolucija se je začela...</a:t>
            </a:r>
            <a:endParaRPr lang="en-GB">
              <a:solidFill>
                <a:srgbClr val="000099"/>
              </a:solidFill>
              <a:latin typeface="+mn-lt"/>
            </a:endParaRPr>
          </a:p>
          <a:p>
            <a:pPr>
              <a:defRPr/>
            </a:pPr>
            <a:endParaRPr lang="en-GB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365125" y="5230813"/>
            <a:ext cx="400367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l-SI" sz="2000">
                <a:solidFill>
                  <a:srgbClr val="C00000"/>
                </a:solidFill>
              </a:rPr>
              <a:t>Originalna shema prve povezave.</a:t>
            </a:r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3482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C26671-5B00-4154-8E86-B3033E784D67}" type="slidenum">
              <a:rPr lang="sl-SI" smtClean="0"/>
              <a:pPr/>
              <a:t>37</a:t>
            </a:fld>
            <a:endParaRPr lang="sl-SI" smtClean="0"/>
          </a:p>
        </p:txBody>
      </p:sp>
      <p:sp>
        <p:nvSpPr>
          <p:cNvPr id="34823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09600"/>
          </a:xfrm>
        </p:spPr>
        <p:txBody>
          <a:bodyPr/>
          <a:lstStyle/>
          <a:p>
            <a:r>
              <a:rPr lang="en-US" smtClean="0"/>
              <a:t>Zgodovina Interneta: 70-ta leta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86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buClr>
                <a:schemeClr val="tx2"/>
              </a:buClr>
              <a:buSzPct val="75000"/>
              <a:buFont typeface="Monotype Sorts"/>
              <a:buNone/>
            </a:pPr>
            <a:endParaRPr lang="en-GB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458200" cy="4371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854075" indent="-854075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Monotype Sorts"/>
              <a:buNone/>
            </a:pPr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Sodelovanje civilnih raziskovalnih organizacij,</a:t>
            </a:r>
          </a:p>
          <a:p>
            <a:pPr marL="854075" indent="-854075">
              <a:spcAft>
                <a:spcPts val="400"/>
              </a:spcAft>
              <a:buClr>
                <a:schemeClr val="tx2"/>
              </a:buClr>
              <a:buSzPct val="75000"/>
              <a:buFont typeface="Monotype Sorts"/>
              <a:buNone/>
            </a:pPr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začetek preoblikovanja v hrbtenico,</a:t>
            </a:r>
          </a:p>
          <a:p>
            <a:pPr marL="854075" indent="-854075">
              <a:spcBef>
                <a:spcPts val="1000"/>
              </a:spcBef>
              <a:spcAft>
                <a:spcPts val="600"/>
              </a:spcAft>
            </a:pPr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1972</a:t>
            </a:r>
            <a:r>
              <a:rPr lang="en-GB" sz="2800">
                <a:solidFill>
                  <a:srgbClr val="000099"/>
                </a:solidFill>
                <a:latin typeface="Calibri" pitchFamily="34" charset="0"/>
              </a:rPr>
              <a:t>: 37 povezanih računalnikov,</a:t>
            </a:r>
          </a:p>
          <a:p>
            <a:pPr marL="854075" indent="-854075">
              <a:spcBef>
                <a:spcPts val="1000"/>
              </a:spcBef>
              <a:spcAft>
                <a:spcPts val="600"/>
              </a:spcAft>
            </a:pPr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1972</a:t>
            </a:r>
            <a:r>
              <a:rPr lang="en-GB" sz="2800">
                <a:solidFill>
                  <a:srgbClr val="000099"/>
                </a:solidFill>
                <a:latin typeface="Calibri" pitchFamily="34" charset="0"/>
              </a:rPr>
              <a:t>: prvi program za elektronsko pošto;</a:t>
            </a:r>
          </a:p>
          <a:p>
            <a:pPr marL="854075" indent="-854075">
              <a:spcBef>
                <a:spcPts val="1000"/>
              </a:spcBef>
              <a:spcAft>
                <a:spcPts val="600"/>
              </a:spcAft>
            </a:pPr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1972</a:t>
            </a:r>
            <a:r>
              <a:rPr lang="en-GB" sz="2800">
                <a:solidFill>
                  <a:srgbClr val="000099"/>
                </a:solidFill>
                <a:latin typeface="Calibri" pitchFamily="34" charset="0"/>
              </a:rPr>
              <a:t>: prva verzija programa Telnet za delo na oddaljenem računalniku (NCSA),</a:t>
            </a:r>
          </a:p>
          <a:p>
            <a:pPr marL="854075" indent="-854075">
              <a:spcBef>
                <a:spcPts val="1000"/>
              </a:spcBef>
              <a:spcAft>
                <a:spcPts val="600"/>
              </a:spcAft>
            </a:pPr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1972</a:t>
            </a:r>
            <a:r>
              <a:rPr lang="en-GB" sz="2800">
                <a:solidFill>
                  <a:srgbClr val="000099"/>
                </a:solidFill>
                <a:latin typeface="Calibri" pitchFamily="34" charset="0"/>
              </a:rPr>
              <a:t>: priključeno prvo omrežje, ki ni nastalo v okviru ARPANET: ALOHAnet.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6003ED-2748-4BA8-986B-5A0D3F2B6F2B}" type="slidenum">
              <a:rPr lang="sl-SI" smtClean="0"/>
              <a:pPr/>
              <a:t>38</a:t>
            </a:fld>
            <a:endParaRPr lang="sl-SI" smtClean="0"/>
          </a:p>
        </p:txBody>
      </p:sp>
      <p:sp>
        <p:nvSpPr>
          <p:cNvPr id="35845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09600"/>
          </a:xfrm>
        </p:spPr>
        <p:txBody>
          <a:bodyPr/>
          <a:lstStyle/>
          <a:p>
            <a:r>
              <a:rPr lang="en-US" smtClean="0"/>
              <a:t>Zgodovina Interneta: 70-ta leta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86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buClr>
                <a:schemeClr val="tx2"/>
              </a:buClr>
              <a:buSzPct val="75000"/>
              <a:buFont typeface="Monotype Sorts"/>
              <a:buNone/>
            </a:pPr>
            <a:endParaRPr lang="en-GB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458200" cy="39292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952500" indent="-952500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2800" b="1">
                <a:solidFill>
                  <a:srgbClr val="000099"/>
                </a:solidFill>
                <a:latin typeface="+mn-lt"/>
              </a:rPr>
              <a:t>1973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: Prva verzija programa FTP za prenos datotek med računalniki,</a:t>
            </a:r>
          </a:p>
          <a:p>
            <a:pPr marL="952500" indent="-952500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2800" b="1">
                <a:solidFill>
                  <a:srgbClr val="000099"/>
                </a:solidFill>
                <a:latin typeface="+mn-lt"/>
              </a:rPr>
              <a:t>1973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: ARPANET povezan z Anglijo in Norveško,</a:t>
            </a:r>
          </a:p>
          <a:p>
            <a:pPr marL="952500" indent="-952500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2800" b="1">
                <a:solidFill>
                  <a:srgbClr val="000099"/>
                </a:solidFill>
                <a:latin typeface="+mn-lt"/>
              </a:rPr>
              <a:t>1974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: </a:t>
            </a:r>
            <a:r>
              <a:rPr lang="en-GB" sz="2800" u="sng">
                <a:solidFill>
                  <a:srgbClr val="000099"/>
                </a:solidFill>
                <a:latin typeface="+mn-lt"/>
              </a:rPr>
              <a:t>prva verzija družine protokolov TCP/IP</a:t>
            </a:r>
            <a:endParaRPr lang="en-GB" sz="2800">
              <a:solidFill>
                <a:srgbClr val="000099"/>
              </a:solidFill>
              <a:latin typeface="+mn-lt"/>
            </a:endParaRPr>
          </a:p>
          <a:p>
            <a:pPr marL="952500" indent="-952500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2800" b="1">
                <a:solidFill>
                  <a:srgbClr val="000099"/>
                </a:solidFill>
                <a:latin typeface="+mn-lt"/>
              </a:rPr>
              <a:t>1974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: prvi javni ponudnik storitev omrežja ARPANET: začetki komercializacije omrežja</a:t>
            </a:r>
            <a:r>
              <a:rPr lang="en-GB" sz="2800" smtClean="0">
                <a:solidFill>
                  <a:srgbClr val="000099"/>
                </a:solidFill>
                <a:latin typeface="+mn-lt"/>
              </a:rPr>
              <a:t>.</a:t>
            </a:r>
            <a:endParaRPr lang="sl-SI" sz="2800" smtClean="0">
              <a:solidFill>
                <a:srgbClr val="000099"/>
              </a:solidFill>
              <a:latin typeface="+mn-lt"/>
            </a:endParaRPr>
          </a:p>
          <a:p>
            <a:pPr marL="952500" indent="-952500">
              <a:spcBef>
                <a:spcPts val="1000"/>
              </a:spcBef>
              <a:spcAft>
                <a:spcPts val="600"/>
              </a:spcAft>
              <a:defRPr/>
            </a:pPr>
            <a:r>
              <a:rPr lang="sl-SI" sz="2800" b="1" smtClean="0">
                <a:solidFill>
                  <a:srgbClr val="000099"/>
                </a:solidFill>
                <a:latin typeface="+mn-lt"/>
              </a:rPr>
              <a:t>1978</a:t>
            </a:r>
            <a:r>
              <a:rPr lang="sl-SI" sz="2800" smtClean="0">
                <a:solidFill>
                  <a:srgbClr val="000099"/>
                </a:solidFill>
                <a:latin typeface="+mn-lt"/>
              </a:rPr>
              <a:t>: 3. maj 78: prvi spam (neželeno sporočilo e pošte)</a:t>
            </a:r>
            <a:endParaRPr lang="en-GB" sz="280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B59F3B-CB9E-4734-888D-D64257E354D0}" type="slidenum">
              <a:rPr lang="sl-SI" smtClean="0"/>
              <a:pPr/>
              <a:t>39</a:t>
            </a:fld>
            <a:endParaRPr lang="sl-SI" smtClean="0"/>
          </a:p>
        </p:txBody>
      </p:sp>
      <p:sp>
        <p:nvSpPr>
          <p:cNvPr id="36869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Lastnosti omrežij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00600"/>
          </a:xfrm>
        </p:spPr>
        <p:txBody>
          <a:bodyPr/>
          <a:lstStyle/>
          <a:p>
            <a:r>
              <a:rPr lang="sl-SI"/>
              <a:t>Omrežja določajo različne lastnosti:</a:t>
            </a:r>
          </a:p>
          <a:p>
            <a:pPr lvl="1"/>
            <a:r>
              <a:rPr lang="sl-SI"/>
              <a:t>medij, uporabljen za </a:t>
            </a:r>
            <a:r>
              <a:rPr lang="sl-SI" smtClean="0"/>
              <a:t>prenos podatkov,</a:t>
            </a:r>
            <a:endParaRPr lang="sl-SI"/>
          </a:p>
          <a:p>
            <a:pPr lvl="1"/>
            <a:r>
              <a:rPr lang="sl-SI"/>
              <a:t>komunikacijski protokoli, ki določajo pravila in formate podatkov, ki se prenašajo,</a:t>
            </a:r>
          </a:p>
          <a:p>
            <a:pPr lvl="1"/>
            <a:r>
              <a:rPr lang="sl-SI" smtClean="0"/>
              <a:t>obseg omrežja,</a:t>
            </a:r>
            <a:endParaRPr lang="sl-SI"/>
          </a:p>
          <a:p>
            <a:pPr lvl="1"/>
            <a:r>
              <a:rPr lang="sl-SI"/>
              <a:t>topologija, in</a:t>
            </a:r>
          </a:p>
          <a:p>
            <a:pPr lvl="1"/>
            <a:r>
              <a:rPr lang="sl-SI"/>
              <a:t>organiziranost</a:t>
            </a:r>
            <a:r>
              <a:rPr lang="sl-SI" smtClean="0"/>
              <a:t>.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12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Zgodovina Interneta: 70-ta leta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3429000"/>
          </a:xfrm>
        </p:spPr>
        <p:txBody>
          <a:bodyPr/>
          <a:lstStyle/>
          <a:p>
            <a:pPr marL="0" indent="0">
              <a:buNone/>
            </a:pPr>
            <a:r>
              <a:rPr lang="sl-SI"/>
              <a:t>Prvi </a:t>
            </a:r>
            <a:r>
              <a:rPr lang="sl-SI" smtClean="0"/>
              <a:t>spam:</a:t>
            </a:r>
          </a:p>
          <a:p>
            <a:r>
              <a:rPr lang="sl-SI" smtClean="0"/>
              <a:t>Gary Thuerk, prodajalec pri Digital Equipment Corproration pošlje reklamo za DEC-20.</a:t>
            </a:r>
          </a:p>
          <a:p>
            <a:r>
              <a:rPr lang="sl-SI" smtClean="0"/>
              <a:t>Sporočilo dobi 400 </a:t>
            </a:r>
            <a:r>
              <a:rPr lang="sl-SI"/>
              <a:t>od </a:t>
            </a:r>
            <a:r>
              <a:rPr lang="sl-SI" smtClean="0"/>
              <a:t>vseh tedanjih 2600 registriranih uporabnikov Arpaneta.</a:t>
            </a:r>
          </a:p>
          <a:p>
            <a:r>
              <a:rPr lang="sl-SI" smtClean="0"/>
              <a:t>Sporočilo sprožilo veliko jeze in nekaj prodaje.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40</a:t>
            </a:fld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8131585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DIGITAL WILL BE GIVING A PRODUCT PRESENTATION OF THE NEWEST </a:t>
            </a:r>
            <a:r>
              <a:rPr lang="sl-SI" smtClean="0"/>
              <a:t/>
            </a:r>
            <a:br>
              <a:rPr lang="sl-SI" smtClean="0"/>
            </a:br>
            <a:r>
              <a:rPr lang="en-US" smtClean="0"/>
              <a:t>MEMBERS </a:t>
            </a:r>
            <a:r>
              <a:rPr lang="en-US"/>
              <a:t>OF </a:t>
            </a:r>
            <a:r>
              <a:rPr lang="en-US" smtClean="0"/>
              <a:t>THE</a:t>
            </a:r>
            <a:r>
              <a:rPr lang="sl-SI" smtClean="0"/>
              <a:t> </a:t>
            </a:r>
            <a:r>
              <a:rPr lang="en-US" smtClean="0"/>
              <a:t>DECSYSTEM-20 </a:t>
            </a:r>
            <a:r>
              <a:rPr lang="en-US"/>
              <a:t>FAMILY; </a:t>
            </a:r>
            <a:r>
              <a:rPr lang="sl-SI" smtClean="0"/>
              <a:t/>
            </a:r>
            <a:br>
              <a:rPr lang="sl-SI" smtClean="0"/>
            </a:br>
            <a:r>
              <a:rPr lang="en-US" smtClean="0"/>
              <a:t>THE </a:t>
            </a:r>
            <a:r>
              <a:rPr lang="en-US"/>
              <a:t>DECSYSTEM-2020, 2020T, 2060, AND 2060T. </a:t>
            </a:r>
            <a:r>
              <a:rPr lang="sl-SI" smtClean="0"/>
              <a:t/>
            </a:r>
            <a:br>
              <a:rPr lang="sl-SI" smtClean="0"/>
            </a:br>
            <a:r>
              <a:rPr lang="en-US" smtClean="0"/>
              <a:t>THE</a:t>
            </a:r>
            <a:r>
              <a:rPr lang="sl-SI" smtClean="0"/>
              <a:t> </a:t>
            </a:r>
            <a:r>
              <a:rPr lang="en-US" smtClean="0"/>
              <a:t>DECSYSTEM-20 </a:t>
            </a:r>
            <a:r>
              <a:rPr lang="en-US"/>
              <a:t>FAMILY OF COMPUTERS HAS EVOLVED FROM </a:t>
            </a:r>
            <a:r>
              <a:rPr lang="sl-SI" smtClean="0"/>
              <a:t/>
            </a:r>
            <a:br>
              <a:rPr lang="sl-SI" smtClean="0"/>
            </a:br>
            <a:r>
              <a:rPr lang="en-US" smtClean="0"/>
              <a:t>THE </a:t>
            </a:r>
            <a:r>
              <a:rPr lang="en-US"/>
              <a:t>TENEX OPERATING </a:t>
            </a:r>
            <a:r>
              <a:rPr lang="en-US" smtClean="0"/>
              <a:t>SYSTEM</a:t>
            </a:r>
            <a:r>
              <a:rPr lang="sl-SI" smtClean="0"/>
              <a:t>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85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762000"/>
          </a:xfrm>
        </p:spPr>
        <p:txBody>
          <a:bodyPr/>
          <a:lstStyle/>
          <a:p>
            <a:r>
              <a:rPr lang="en-US" smtClean="0"/>
              <a:t>Zgodovina Interneta: 80-ta leta</a:t>
            </a: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86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buClr>
                <a:schemeClr val="tx2"/>
              </a:buClr>
              <a:buSzPct val="75000"/>
              <a:buFont typeface="Monotype Sorts"/>
              <a:buNone/>
            </a:pPr>
            <a:endParaRPr lang="en-GB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458200" cy="3082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82600" indent="-482600">
              <a:spcBef>
                <a:spcPct val="5000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Pospešeno nastajanje in priključevanje novih velikih omrežij.</a:t>
            </a:r>
          </a:p>
          <a:p>
            <a:pPr marL="482600" indent="-482600">
              <a:spcBef>
                <a:spcPct val="5000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Omrežje postaja Internet v današnjem pomenu besede.</a:t>
            </a:r>
          </a:p>
          <a:p>
            <a:pPr marL="482600" indent="-482600">
              <a:spcBef>
                <a:spcPct val="5000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Omrežje postaja prepočasno.</a:t>
            </a:r>
            <a:br>
              <a:rPr lang="en-GB" sz="2800" b="1">
                <a:solidFill>
                  <a:srgbClr val="000099"/>
                </a:solidFill>
                <a:latin typeface="Calibri" pitchFamily="34" charset="0"/>
              </a:rPr>
            </a:br>
            <a:endParaRPr lang="en-GB" sz="28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0567B6E-3F22-4990-B7FD-ECA0998E53F3}" type="slidenum">
              <a:rPr lang="sl-SI" smtClean="0"/>
              <a:pPr/>
              <a:t>41</a:t>
            </a:fld>
            <a:endParaRPr lang="sl-SI" smtClean="0"/>
          </a:p>
        </p:txBody>
      </p:sp>
      <p:sp>
        <p:nvSpPr>
          <p:cNvPr id="37893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533400"/>
          </a:xfrm>
        </p:spPr>
        <p:txBody>
          <a:bodyPr/>
          <a:lstStyle/>
          <a:p>
            <a:r>
              <a:rPr lang="en-US" smtClean="0"/>
              <a:t>Zgodovina Interneta: 80-ta leta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86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buClr>
                <a:schemeClr val="tx2"/>
              </a:buClr>
              <a:buSzPct val="75000"/>
              <a:buFont typeface="Monotype Sorts"/>
              <a:buNone/>
            </a:pPr>
            <a:endParaRPr lang="en-GB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1338263"/>
            <a:ext cx="8458200" cy="4376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854075" indent="-854075">
              <a:spcBef>
                <a:spcPct val="20000"/>
              </a:spcBef>
              <a:defRPr/>
            </a:pPr>
            <a:r>
              <a:rPr lang="en-GB" sz="2400" b="1">
                <a:solidFill>
                  <a:srgbClr val="000099"/>
                </a:solidFill>
                <a:latin typeface="+mn-lt"/>
              </a:rPr>
              <a:t>1982</a:t>
            </a:r>
            <a:r>
              <a:rPr lang="en-GB" sz="2400">
                <a:solidFill>
                  <a:srgbClr val="000099"/>
                </a:solidFill>
                <a:latin typeface="+mn-lt"/>
              </a:rPr>
              <a:t>: Prvi namizni, pozneje osebni računalniki - 	     eksponentno naraščanje zahtev za priključitev v omrežje,</a:t>
            </a:r>
            <a:endParaRPr lang="en-GB" sz="2400" b="1">
              <a:solidFill>
                <a:srgbClr val="000099"/>
              </a:solidFill>
              <a:latin typeface="+mn-lt"/>
            </a:endParaRPr>
          </a:p>
          <a:p>
            <a:pPr marL="854075" indent="-854075">
              <a:spcBef>
                <a:spcPct val="20000"/>
              </a:spcBef>
              <a:defRPr/>
            </a:pPr>
            <a:r>
              <a:rPr lang="en-GB" sz="2400" b="1">
                <a:solidFill>
                  <a:srgbClr val="000099"/>
                </a:solidFill>
                <a:latin typeface="+mn-lt"/>
              </a:rPr>
              <a:t>1983</a:t>
            </a:r>
            <a:r>
              <a:rPr lang="en-GB" sz="2400">
                <a:solidFill>
                  <a:srgbClr val="000099"/>
                </a:solidFill>
                <a:latin typeface="+mn-lt"/>
              </a:rPr>
              <a:t>: </a:t>
            </a:r>
            <a:r>
              <a:rPr lang="en-GB" sz="2400" u="sng">
                <a:solidFill>
                  <a:srgbClr val="000099"/>
                </a:solidFill>
                <a:latin typeface="+mn-lt"/>
              </a:rPr>
              <a:t>TCP/IP postane standardni protokol omrežja</a:t>
            </a:r>
            <a:r>
              <a:rPr lang="en-GB" sz="2400">
                <a:solidFill>
                  <a:srgbClr val="000099"/>
                </a:solidFill>
                <a:latin typeface="+mn-lt"/>
              </a:rPr>
              <a:t> - “lepilo Interneta”,</a:t>
            </a:r>
            <a:br>
              <a:rPr lang="en-GB" sz="2400">
                <a:solidFill>
                  <a:srgbClr val="000099"/>
                </a:solidFill>
                <a:latin typeface="+mn-lt"/>
              </a:rPr>
            </a:br>
            <a:r>
              <a:rPr lang="en-GB" sz="2400">
                <a:solidFill>
                  <a:srgbClr val="000099"/>
                </a:solidFill>
                <a:latin typeface="+mn-lt"/>
              </a:rPr>
              <a:t>TCP/IP postane sestavni del operacijskega sistema UNIX</a:t>
            </a:r>
          </a:p>
          <a:p>
            <a:pPr marL="854075" indent="-854075">
              <a:spcBef>
                <a:spcPct val="20000"/>
              </a:spcBef>
              <a:defRPr/>
            </a:pPr>
            <a:r>
              <a:rPr lang="en-GB" sz="2400" b="1">
                <a:solidFill>
                  <a:srgbClr val="000099"/>
                </a:solidFill>
                <a:latin typeface="+mn-lt"/>
              </a:rPr>
              <a:t>1983</a:t>
            </a:r>
            <a:r>
              <a:rPr lang="en-GB" sz="2400">
                <a:solidFill>
                  <a:srgbClr val="000099"/>
                </a:solidFill>
                <a:latin typeface="+mn-lt"/>
              </a:rPr>
              <a:t>: ARPANET postane neobvladljiv za vojsko; razpade na ARPANET in MILNET</a:t>
            </a:r>
          </a:p>
          <a:p>
            <a:pPr marL="854075" indent="-854075">
              <a:spcBef>
                <a:spcPct val="20000"/>
              </a:spcBef>
              <a:defRPr/>
            </a:pPr>
            <a:r>
              <a:rPr lang="en-GB" sz="2400" b="1">
                <a:solidFill>
                  <a:srgbClr val="000099"/>
                </a:solidFill>
                <a:latin typeface="+mn-lt"/>
              </a:rPr>
              <a:t>1986</a:t>
            </a:r>
            <a:r>
              <a:rPr lang="en-GB" sz="2400">
                <a:solidFill>
                  <a:srgbClr val="000099"/>
                </a:solidFill>
                <a:latin typeface="+mn-lt"/>
              </a:rPr>
              <a:t>: NSF (National Science Foundation) uvede hitrejšo hrbtenico NSFNET,</a:t>
            </a:r>
            <a:br>
              <a:rPr lang="en-GB" sz="2400">
                <a:solidFill>
                  <a:srgbClr val="000099"/>
                </a:solidFill>
                <a:latin typeface="+mn-lt"/>
              </a:rPr>
            </a:br>
            <a:r>
              <a:rPr lang="en-GB" sz="2400">
                <a:solidFill>
                  <a:srgbClr val="000099"/>
                </a:solidFill>
                <a:latin typeface="+mn-lt"/>
              </a:rPr>
              <a:t>NSF financira razvoj hrbtenic na ameriških univerzah in njihovo vključevanje v Internet.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B2CC173-B883-42EF-9785-83518FF5AD24}" type="slidenum">
              <a:rPr lang="sl-SI" smtClean="0"/>
              <a:pPr/>
              <a:t>42</a:t>
            </a:fld>
            <a:endParaRPr lang="sl-SI" smtClean="0"/>
          </a:p>
        </p:txBody>
      </p:sp>
      <p:sp>
        <p:nvSpPr>
          <p:cNvPr id="38917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09600"/>
          </a:xfrm>
        </p:spPr>
        <p:txBody>
          <a:bodyPr/>
          <a:lstStyle/>
          <a:p>
            <a:r>
              <a:rPr lang="en-US" smtClean="0"/>
              <a:t>Zgodovina Interneta: 80-ta leta</a:t>
            </a: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86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buClr>
                <a:schemeClr val="tx2"/>
              </a:buClr>
              <a:buSzPct val="75000"/>
              <a:buFont typeface="Monotype Sorts"/>
              <a:buNone/>
            </a:pPr>
            <a:endParaRPr lang="en-GB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1881188"/>
            <a:ext cx="8458200" cy="34528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854075" indent="-854075">
              <a:spcBef>
                <a:spcPct val="20000"/>
              </a:spcBef>
              <a:defRPr/>
            </a:pPr>
            <a:r>
              <a:rPr lang="sl-SI" sz="2800">
                <a:solidFill>
                  <a:srgbClr val="000099"/>
                </a:solidFill>
                <a:latin typeface="+mn-lt"/>
              </a:rPr>
              <a:t>1987: Število Internetnih strežnikov preseže 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10,000</a:t>
            </a:r>
            <a:r>
              <a:rPr lang="sl-SI" sz="2800">
                <a:solidFill>
                  <a:srgbClr val="000099"/>
                </a:solidFill>
                <a:latin typeface="+mn-lt"/>
              </a:rPr>
              <a:t>.</a:t>
            </a:r>
          </a:p>
          <a:p>
            <a:pPr marL="854075" indent="-854075">
              <a:spcBef>
                <a:spcPct val="20000"/>
              </a:spcBef>
              <a:defRPr/>
            </a:pPr>
            <a:r>
              <a:rPr lang="sl-SI" sz="2800">
                <a:solidFill>
                  <a:srgbClr val="000099"/>
                </a:solidFill>
                <a:latin typeface="+mn-lt"/>
              </a:rPr>
              <a:t>1988: Število Internetnih strežnikov preseže 6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0,000</a:t>
            </a:r>
            <a:r>
              <a:rPr lang="sl-SI" sz="2800">
                <a:solidFill>
                  <a:srgbClr val="000099"/>
                </a:solidFill>
                <a:latin typeface="+mn-lt"/>
              </a:rPr>
              <a:t>.</a:t>
            </a:r>
          </a:p>
          <a:p>
            <a:pPr marL="854075" indent="-854075">
              <a:spcBef>
                <a:spcPct val="20000"/>
              </a:spcBef>
              <a:defRPr/>
            </a:pPr>
            <a:r>
              <a:rPr lang="sl-SI" sz="2800">
                <a:solidFill>
                  <a:srgbClr val="000099"/>
                </a:solidFill>
                <a:latin typeface="+mn-lt"/>
              </a:rPr>
              <a:t>	Črv Internet worm prizadane 6.000 strežnikov.</a:t>
            </a:r>
          </a:p>
          <a:p>
            <a:pPr marL="854075" indent="-854075">
              <a:spcBef>
                <a:spcPct val="20000"/>
              </a:spcBef>
              <a:defRPr/>
            </a:pPr>
            <a:r>
              <a:rPr lang="sl-SI" sz="2800">
                <a:solidFill>
                  <a:srgbClr val="000099"/>
                </a:solidFill>
                <a:latin typeface="+mn-lt"/>
              </a:rPr>
              <a:t>1989: Število Internetnih strežnikov preseže 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10</a:t>
            </a:r>
            <a:r>
              <a:rPr lang="sl-SI" sz="2800">
                <a:solidFill>
                  <a:srgbClr val="000099"/>
                </a:solidFill>
                <a:latin typeface="+mn-lt"/>
              </a:rPr>
              <a:t>0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,000</a:t>
            </a:r>
            <a:r>
              <a:rPr lang="sl-SI" sz="2800">
                <a:solidFill>
                  <a:srgbClr val="000099"/>
                </a:solidFill>
                <a:latin typeface="+mn-lt"/>
              </a:rPr>
              <a:t>.</a:t>
            </a:r>
          </a:p>
          <a:p>
            <a:pPr marL="854075" indent="-854075">
              <a:spcBef>
                <a:spcPct val="20000"/>
              </a:spcBef>
              <a:defRPr/>
            </a:pPr>
            <a:r>
              <a:rPr lang="sl-SI" sz="2800">
                <a:solidFill>
                  <a:srgbClr val="000099"/>
                </a:solidFill>
                <a:latin typeface="+mn-lt"/>
              </a:rPr>
              <a:t>1989: Evropski ponudniki Internetnih storitev ustanovijo 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RIPE (Reseaux IP Europeens)</a:t>
            </a:r>
            <a:r>
              <a:rPr lang="sl-SI" sz="2800">
                <a:solidFill>
                  <a:srgbClr val="000099"/>
                </a:solidFill>
                <a:latin typeface="+mn-lt"/>
              </a:rPr>
              <a:t>, ki koordinira administriranje Interneta na evropski ravni.</a:t>
            </a:r>
            <a:endParaRPr lang="en-GB" sz="280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C2D907-FED4-4563-AF7C-FAC4343F46BB}" type="slidenum">
              <a:rPr lang="sl-SI" smtClean="0"/>
              <a:pPr/>
              <a:t>43</a:t>
            </a:fld>
            <a:endParaRPr lang="sl-SI" smtClean="0"/>
          </a:p>
        </p:txBody>
      </p:sp>
      <p:sp>
        <p:nvSpPr>
          <p:cNvPr id="39941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09600"/>
          </a:xfrm>
        </p:spPr>
        <p:txBody>
          <a:bodyPr/>
          <a:lstStyle/>
          <a:p>
            <a:r>
              <a:rPr lang="en-US" smtClean="0"/>
              <a:t>Zgodovina Interneta: 90-ta leta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86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buClr>
                <a:schemeClr val="tx2"/>
              </a:buClr>
              <a:buSzPct val="75000"/>
              <a:buFont typeface="Monotype Sorts"/>
              <a:buNone/>
            </a:pPr>
            <a:endParaRPr lang="en-GB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8458200" cy="2870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82600" indent="-482600">
              <a:spcBef>
                <a:spcPct val="50000"/>
              </a:spcBef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Tehnična zasnova Interneta ustaljena,</a:t>
            </a:r>
          </a:p>
          <a:p>
            <a:pPr marL="482600" indent="-482600">
              <a:spcBef>
                <a:spcPct val="50000"/>
              </a:spcBef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nove tehnične rešitve v hitrosti prenosa,</a:t>
            </a:r>
          </a:p>
          <a:p>
            <a:pPr marL="482600" indent="-482600">
              <a:spcBef>
                <a:spcPct val="50000"/>
              </a:spcBef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razvoj orodij za urejanje informacij (dokumentov),</a:t>
            </a:r>
          </a:p>
          <a:p>
            <a:pPr marL="482600" indent="-482600">
              <a:spcBef>
                <a:spcPct val="50000"/>
              </a:spcBef>
              <a:spcAft>
                <a:spcPts val="400"/>
              </a:spcAft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en-GB" sz="2800" b="1">
                <a:solidFill>
                  <a:srgbClr val="000099"/>
                </a:solidFill>
                <a:latin typeface="Calibri" pitchFamily="34" charset="0"/>
              </a:rPr>
              <a:t>izrazita potreba po orodjih za odkrivanje informacij (dokumentov).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049F97-46B7-4ADB-9499-0A6A3B542F38}" type="slidenum">
              <a:rPr lang="sl-SI" smtClean="0"/>
              <a:pPr/>
              <a:t>44</a:t>
            </a:fld>
            <a:endParaRPr lang="sl-SI" smtClean="0"/>
          </a:p>
        </p:txBody>
      </p:sp>
      <p:sp>
        <p:nvSpPr>
          <p:cNvPr id="40965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533400"/>
          </a:xfrm>
        </p:spPr>
        <p:txBody>
          <a:bodyPr/>
          <a:lstStyle/>
          <a:p>
            <a:r>
              <a:rPr lang="en-US" smtClean="0"/>
              <a:t>Zgodovina Interneta: 90-ta leta</a:t>
            </a: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86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buClr>
                <a:schemeClr val="tx2"/>
              </a:buClr>
              <a:buSzPct val="75000"/>
              <a:buFont typeface="Monotype Sorts"/>
              <a:buNone/>
            </a:pPr>
            <a:endParaRPr lang="en-GB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458200" cy="5302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854075" indent="-854075">
              <a:spcBef>
                <a:spcPts val="1000"/>
              </a:spcBef>
              <a:spcAft>
                <a:spcPts val="400"/>
              </a:spcAft>
              <a:defRPr/>
            </a:pPr>
            <a:r>
              <a:rPr lang="sl-SI" sz="2800" b="1">
                <a:solidFill>
                  <a:srgbClr val="000099"/>
                </a:solidFill>
                <a:latin typeface="+mn-lt"/>
              </a:rPr>
              <a:t>1990</a:t>
            </a:r>
            <a:r>
              <a:rPr lang="sl-SI" sz="2800">
                <a:solidFill>
                  <a:srgbClr val="000099"/>
                </a:solidFill>
                <a:latin typeface="+mn-lt"/>
              </a:rPr>
              <a:t>:</a:t>
            </a:r>
            <a:r>
              <a:rPr lang="sl-SI" sz="2800" b="1">
                <a:solidFill>
                  <a:srgbClr val="000099"/>
                </a:solidFill>
                <a:latin typeface="+mn-lt"/>
              </a:rPr>
              <a:t> </a:t>
            </a:r>
            <a:r>
              <a:rPr lang="sl-SI" sz="2800">
                <a:solidFill>
                  <a:srgbClr val="000099"/>
                </a:solidFill>
                <a:latin typeface="+mn-lt"/>
              </a:rPr>
              <a:t>Arpanet </a:t>
            </a:r>
            <a:r>
              <a:rPr lang="sl-SI" sz="2800" smtClean="0">
                <a:solidFill>
                  <a:srgbClr val="000099"/>
                </a:solidFill>
                <a:latin typeface="+mn-lt"/>
              </a:rPr>
              <a:t>uradno ukinjen</a:t>
            </a:r>
            <a:r>
              <a:rPr lang="sl-SI" sz="2800">
                <a:solidFill>
                  <a:srgbClr val="000099"/>
                </a:solidFill>
                <a:latin typeface="+mn-lt"/>
              </a:rPr>
              <a:t>.</a:t>
            </a:r>
          </a:p>
          <a:p>
            <a:pPr marL="854075" indent="-854075">
              <a:spcBef>
                <a:spcPts val="1000"/>
              </a:spcBef>
              <a:spcAft>
                <a:spcPts val="400"/>
              </a:spcAft>
              <a:defRPr/>
            </a:pPr>
            <a:r>
              <a:rPr lang="sl-SI" sz="2800" b="1">
                <a:solidFill>
                  <a:srgbClr val="000099"/>
                </a:solidFill>
                <a:latin typeface="+mn-lt"/>
              </a:rPr>
              <a:t>1990</a:t>
            </a:r>
            <a:r>
              <a:rPr lang="sl-SI" sz="2800">
                <a:solidFill>
                  <a:srgbClr val="000099"/>
                </a:solidFill>
                <a:latin typeface="+mn-lt"/>
              </a:rPr>
              <a:t>: v uporabo pride Archie, prva resna aplikacija za odkrivanje internetnih informacijskih virov, </a:t>
            </a:r>
          </a:p>
          <a:p>
            <a:pPr marL="854075" indent="-854075">
              <a:spcBef>
                <a:spcPts val="1000"/>
              </a:spcBef>
              <a:spcAft>
                <a:spcPts val="400"/>
              </a:spcAft>
              <a:defRPr/>
            </a:pPr>
            <a:r>
              <a:rPr lang="en-GB" sz="2800" b="1">
                <a:solidFill>
                  <a:srgbClr val="000099"/>
                </a:solidFill>
                <a:latin typeface="+mn-lt"/>
              </a:rPr>
              <a:t>1991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: v uporabo pride Gopher za menujsko ureditev informacijskih virov,</a:t>
            </a:r>
            <a:endParaRPr lang="sl-SI" sz="2800">
              <a:solidFill>
                <a:srgbClr val="000099"/>
              </a:solidFill>
              <a:latin typeface="+mn-lt"/>
            </a:endParaRPr>
          </a:p>
          <a:p>
            <a:pPr marL="854075" indent="-854075">
              <a:spcBef>
                <a:spcPts val="1000"/>
              </a:spcBef>
              <a:spcAft>
                <a:spcPts val="400"/>
              </a:spcAft>
              <a:defRPr/>
            </a:pPr>
            <a:r>
              <a:rPr lang="sl-SI" sz="2800" b="1">
                <a:solidFill>
                  <a:srgbClr val="000099"/>
                </a:solidFill>
                <a:latin typeface="+mn-lt"/>
              </a:rPr>
              <a:t>1991</a:t>
            </a:r>
            <a:r>
              <a:rPr lang="sl-SI" sz="2800">
                <a:solidFill>
                  <a:srgbClr val="000099"/>
                </a:solidFill>
                <a:latin typeface="+mn-lt"/>
              </a:rPr>
              <a:t>:</a:t>
            </a:r>
            <a:r>
              <a:rPr lang="sl-SI" sz="2800" b="1">
                <a:solidFill>
                  <a:srgbClr val="000099"/>
                </a:solidFill>
                <a:latin typeface="+mn-lt"/>
              </a:rPr>
              <a:t> </a:t>
            </a:r>
            <a:r>
              <a:rPr lang="sl-SI" sz="2800">
                <a:solidFill>
                  <a:srgbClr val="000099"/>
                </a:solidFill>
                <a:latin typeface="+mn-lt"/>
              </a:rPr>
              <a:t>v uporabo pride 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Wide Area Information Servers (WAIS)</a:t>
            </a:r>
            <a:r>
              <a:rPr lang="sl-SI" sz="2800">
                <a:solidFill>
                  <a:srgbClr val="000099"/>
                </a:solidFill>
                <a:latin typeface="+mn-lt"/>
              </a:rPr>
              <a:t>, distribuirani internetni iskalnik,</a:t>
            </a:r>
            <a:endParaRPr lang="en-GB" sz="2800">
              <a:solidFill>
                <a:srgbClr val="000099"/>
              </a:solidFill>
              <a:latin typeface="+mn-lt"/>
            </a:endParaRPr>
          </a:p>
          <a:p>
            <a:pPr marL="854075" indent="-854075">
              <a:spcBef>
                <a:spcPts val="1000"/>
              </a:spcBef>
              <a:spcAft>
                <a:spcPts val="400"/>
              </a:spcAft>
              <a:defRPr/>
            </a:pPr>
            <a:r>
              <a:rPr lang="en-GB" sz="2800" b="1">
                <a:solidFill>
                  <a:srgbClr val="000099"/>
                </a:solidFill>
                <a:latin typeface="+mn-lt"/>
              </a:rPr>
              <a:t>199</a:t>
            </a:r>
            <a:r>
              <a:rPr lang="sl-SI" sz="2800" b="1">
                <a:solidFill>
                  <a:srgbClr val="000099"/>
                </a:solidFill>
                <a:latin typeface="+mn-lt"/>
              </a:rPr>
              <a:t>1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: prva verzija WWW - nova paradigma: globalni hipertekst,</a:t>
            </a:r>
            <a:endParaRPr lang="sl-SI" sz="2800">
              <a:solidFill>
                <a:srgbClr val="000099"/>
              </a:solidFill>
              <a:latin typeface="+mn-lt"/>
            </a:endParaRPr>
          </a:p>
          <a:p>
            <a:pPr marL="854075" indent="-854075">
              <a:spcBef>
                <a:spcPts val="1000"/>
              </a:spcBef>
              <a:spcAft>
                <a:spcPts val="400"/>
              </a:spcAft>
              <a:defRPr/>
            </a:pPr>
            <a:r>
              <a:rPr lang="sl-SI" sz="2800" b="1">
                <a:solidFill>
                  <a:srgbClr val="000099"/>
                </a:solidFill>
                <a:latin typeface="+mn-lt"/>
              </a:rPr>
              <a:t>1991</a:t>
            </a:r>
            <a:r>
              <a:rPr lang="sl-SI" sz="2800">
                <a:solidFill>
                  <a:srgbClr val="000099"/>
                </a:solidFill>
                <a:latin typeface="+mn-lt"/>
              </a:rPr>
              <a:t>: objavljen algoritem 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PGP (Pretty Good Privacy)</a:t>
            </a:r>
            <a:r>
              <a:rPr lang="sl-SI" sz="2800">
                <a:solidFill>
                  <a:srgbClr val="000099"/>
                </a:solidFill>
                <a:latin typeface="+mn-lt"/>
              </a:rPr>
              <a:t>,</a:t>
            </a:r>
            <a:r>
              <a:rPr lang="en-GB" sz="2800">
                <a:solidFill>
                  <a:srgbClr val="000099"/>
                </a:solidFill>
                <a:latin typeface="+mn-lt"/>
              </a:rPr>
              <a:t> 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DA7258-E65C-40F5-BF51-5BBE549E0E0A}" type="slidenum">
              <a:rPr lang="sl-SI" smtClean="0"/>
              <a:pPr/>
              <a:t>45</a:t>
            </a:fld>
            <a:endParaRPr lang="sl-SI" smtClean="0"/>
          </a:p>
        </p:txBody>
      </p:sp>
      <p:sp>
        <p:nvSpPr>
          <p:cNvPr id="41989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457200"/>
          </a:xfrm>
        </p:spPr>
        <p:txBody>
          <a:bodyPr/>
          <a:lstStyle/>
          <a:p>
            <a:r>
              <a:rPr lang="en-US" smtClean="0"/>
              <a:t>Zgodovina Interneta: 90-ta leta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86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buClr>
                <a:schemeClr val="tx2"/>
              </a:buClr>
              <a:buSzPct val="75000"/>
              <a:buFont typeface="Monotype Sorts"/>
              <a:buNone/>
            </a:pPr>
            <a:endParaRPr lang="en-GB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" y="1145262"/>
            <a:ext cx="8458200" cy="4493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854075" indent="-854075">
              <a:spcBef>
                <a:spcPts val="1000"/>
              </a:spcBef>
              <a:spcAft>
                <a:spcPts val="400"/>
              </a:spcAft>
              <a:defRPr/>
            </a:pPr>
            <a:r>
              <a:rPr lang="sl-SI" sz="2400" b="1">
                <a:solidFill>
                  <a:srgbClr val="000099"/>
                </a:solidFill>
                <a:latin typeface="+mn-lt"/>
              </a:rPr>
              <a:t>1991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: promet po </a:t>
            </a:r>
            <a:r>
              <a:rPr lang="en-GB" sz="2400">
                <a:solidFill>
                  <a:srgbClr val="000099"/>
                </a:solidFill>
                <a:latin typeface="+mn-lt"/>
              </a:rPr>
              <a:t>NSFNET 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preseže</a:t>
            </a:r>
            <a:r>
              <a:rPr lang="en-GB" sz="2400">
                <a:solidFill>
                  <a:srgbClr val="000099"/>
                </a:solidFill>
                <a:latin typeface="+mn-lt"/>
              </a:rPr>
              <a:t> 1 trilion 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bajtov/mesec.</a:t>
            </a:r>
          </a:p>
          <a:p>
            <a:pPr marL="854075" indent="-854075">
              <a:spcBef>
                <a:spcPts val="1000"/>
              </a:spcBef>
              <a:spcAft>
                <a:spcPts val="400"/>
              </a:spcAft>
              <a:defRPr/>
            </a:pPr>
            <a:r>
              <a:rPr lang="sl-SI" sz="2400" b="1">
                <a:solidFill>
                  <a:srgbClr val="000099"/>
                </a:solidFill>
                <a:latin typeface="+mn-lt"/>
              </a:rPr>
              <a:t>1992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: v </a:t>
            </a:r>
            <a:r>
              <a:rPr lang="en-GB" sz="2400">
                <a:solidFill>
                  <a:srgbClr val="000099"/>
                </a:solidFill>
                <a:latin typeface="+mn-lt"/>
              </a:rPr>
              <a:t>NSFNET 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se vključi Slovenija (domena .si).</a:t>
            </a:r>
          </a:p>
          <a:p>
            <a:pPr marL="854075" indent="-854075">
              <a:spcBef>
                <a:spcPts val="1000"/>
              </a:spcBef>
              <a:spcAft>
                <a:spcPts val="400"/>
              </a:spcAft>
              <a:defRPr/>
            </a:pPr>
            <a:r>
              <a:rPr lang="sl-SI" sz="2400" b="1">
                <a:solidFill>
                  <a:srgbClr val="000099"/>
                </a:solidFill>
                <a:latin typeface="+mn-lt"/>
              </a:rPr>
              <a:t>1992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: število strežnikov preseže 1.000.000.</a:t>
            </a:r>
            <a:endParaRPr lang="en-GB" sz="2400">
              <a:solidFill>
                <a:srgbClr val="000099"/>
              </a:solidFill>
              <a:latin typeface="+mn-lt"/>
            </a:endParaRPr>
          </a:p>
          <a:p>
            <a:pPr marL="854075" indent="-854075">
              <a:spcBef>
                <a:spcPts val="1000"/>
              </a:spcBef>
              <a:spcAft>
                <a:spcPts val="400"/>
              </a:spcAft>
              <a:defRPr/>
            </a:pPr>
            <a:r>
              <a:rPr lang="en-GB" sz="2400" b="1">
                <a:solidFill>
                  <a:srgbClr val="000099"/>
                </a:solidFill>
                <a:latin typeface="+mn-lt"/>
              </a:rPr>
              <a:t>199</a:t>
            </a:r>
            <a:r>
              <a:rPr lang="sl-SI" sz="2400" b="1">
                <a:solidFill>
                  <a:srgbClr val="000099"/>
                </a:solidFill>
                <a:latin typeface="+mn-lt"/>
              </a:rPr>
              <a:t>3</a:t>
            </a:r>
            <a:r>
              <a:rPr lang="en-GB" sz="2400">
                <a:solidFill>
                  <a:srgbClr val="000099"/>
                </a:solidFill>
                <a:latin typeface="+mn-lt"/>
              </a:rPr>
              <a:t>: Mosaic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,</a:t>
            </a:r>
            <a:r>
              <a:rPr lang="en-GB" sz="2400">
                <a:solidFill>
                  <a:srgbClr val="000099"/>
                </a:solidFill>
                <a:latin typeface="+mn-lt"/>
              </a:rPr>
              <a:t> grafični pregledovalnik za WWW,</a:t>
            </a:r>
            <a:endParaRPr lang="sl-SI" sz="2400">
              <a:solidFill>
                <a:srgbClr val="000099"/>
              </a:solidFill>
              <a:latin typeface="+mn-lt"/>
            </a:endParaRPr>
          </a:p>
          <a:p>
            <a:pPr marL="854075" indent="-854075">
              <a:spcBef>
                <a:spcPts val="1000"/>
              </a:spcBef>
              <a:spcAft>
                <a:spcPts val="400"/>
              </a:spcAft>
              <a:defRPr/>
            </a:pPr>
            <a:r>
              <a:rPr lang="sl-SI" sz="2400" b="1">
                <a:solidFill>
                  <a:srgbClr val="000099"/>
                </a:solidFill>
                <a:latin typeface="+mn-lt"/>
              </a:rPr>
              <a:t>1994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: prvi Internetni radio prične oddajati iz Las Vegasa.</a:t>
            </a:r>
          </a:p>
          <a:p>
            <a:pPr marL="854075" indent="-854075">
              <a:spcBef>
                <a:spcPts val="1000"/>
              </a:spcBef>
              <a:spcAft>
                <a:spcPts val="400"/>
              </a:spcAft>
              <a:defRPr/>
            </a:pPr>
            <a:r>
              <a:rPr lang="sl-SI" sz="2400" b="1">
                <a:solidFill>
                  <a:srgbClr val="000099"/>
                </a:solidFill>
                <a:latin typeface="+mn-lt"/>
              </a:rPr>
              <a:t>1994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: </a:t>
            </a:r>
            <a:r>
              <a:rPr lang="sl-SI" sz="2400" smtClean="0">
                <a:solidFill>
                  <a:srgbClr val="000099"/>
                </a:solidFill>
                <a:latin typeface="+mn-lt"/>
              </a:rPr>
              <a:t>prvo 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spletno reklamno sporočilo (“banner”).</a:t>
            </a:r>
            <a:endParaRPr lang="en-GB" sz="2400">
              <a:solidFill>
                <a:srgbClr val="000099"/>
              </a:solidFill>
              <a:latin typeface="+mn-lt"/>
            </a:endParaRPr>
          </a:p>
          <a:p>
            <a:pPr marL="854075" indent="-854075">
              <a:spcBef>
                <a:spcPts val="1000"/>
              </a:spcBef>
              <a:spcAft>
                <a:spcPts val="400"/>
              </a:spcAft>
              <a:defRPr/>
            </a:pPr>
            <a:r>
              <a:rPr lang="sl-SI" sz="2400" b="1">
                <a:solidFill>
                  <a:srgbClr val="000099"/>
                </a:solidFill>
                <a:latin typeface="+mn-lt"/>
              </a:rPr>
              <a:t>1994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: Ustanovljen </a:t>
            </a:r>
            <a:r>
              <a:rPr lang="en-GB" sz="2400">
                <a:solidFill>
                  <a:srgbClr val="000099"/>
                </a:solidFill>
                <a:latin typeface="+mn-lt"/>
              </a:rPr>
              <a:t>Trans-European Research and Education Network Association (TERENA)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. Namen: pospeševanje omrežne infrastrukture v izobraževanju in raziskavah.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BBCE27-E645-4A92-A56D-E659C8F59DE6}" type="slidenum">
              <a:rPr lang="sl-SI" smtClean="0"/>
              <a:pPr/>
              <a:t>46</a:t>
            </a:fld>
            <a:endParaRPr lang="sl-SI" smtClean="0"/>
          </a:p>
        </p:txBody>
      </p:sp>
      <p:sp>
        <p:nvSpPr>
          <p:cNvPr id="43013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Zgodovina Interneta: 90-ta leta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Prvi spletni „banner“:</a:t>
            </a:r>
          </a:p>
          <a:p>
            <a:endParaRPr lang="sl-SI"/>
          </a:p>
          <a:p>
            <a:endParaRPr lang="sl-SI" smtClean="0"/>
          </a:p>
          <a:p>
            <a:endParaRPr lang="sl-SI"/>
          </a:p>
          <a:p>
            <a:r>
              <a:rPr lang="sl-SI" smtClean="0"/>
              <a:t>Za bralce revije HotWired je delalo reklamo za nekaj muzejev in galerij.</a:t>
            </a:r>
          </a:p>
          <a:p>
            <a:r>
              <a:rPr lang="sl-SI" smtClean="0"/>
              <a:t>48% vseh uporabnikov spleta, ki je videlo sporočilo, je kliknilo nanj.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47</a:t>
            </a:fld>
            <a:endParaRPr lang="sl-SI"/>
          </a:p>
        </p:txBody>
      </p:sp>
      <p:pic>
        <p:nvPicPr>
          <p:cNvPr id="6" name="Picture 2" descr="http://thelongestlistofthelongeststuffatthelongestdomainnameatlonglast.com/images/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934200" cy="8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8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533400"/>
          </a:xfrm>
        </p:spPr>
        <p:txBody>
          <a:bodyPr/>
          <a:lstStyle/>
          <a:p>
            <a:r>
              <a:rPr lang="en-US" smtClean="0"/>
              <a:t>Zgodovina Interneta: 90-ta leta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86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buClr>
                <a:schemeClr val="tx2"/>
              </a:buClr>
              <a:buSzPct val="75000"/>
              <a:buFont typeface="Monotype Sorts"/>
              <a:buNone/>
            </a:pPr>
            <a:endParaRPr lang="en-GB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610600" cy="56630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854075" indent="-854075">
              <a:spcBef>
                <a:spcPts val="600"/>
              </a:spcBef>
              <a:spcAft>
                <a:spcPts val="400"/>
              </a:spcAft>
              <a:defRPr/>
            </a:pPr>
            <a:r>
              <a:rPr lang="sl-SI" sz="2400" b="1">
                <a:solidFill>
                  <a:srgbClr val="000099"/>
                </a:solidFill>
                <a:latin typeface="+mn-lt"/>
              </a:rPr>
              <a:t>1995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: Promet po WWW preseže promet s ftp.</a:t>
            </a:r>
          </a:p>
          <a:p>
            <a:pPr marL="854075" indent="-854075">
              <a:spcBef>
                <a:spcPts val="600"/>
              </a:spcBef>
              <a:spcAft>
                <a:spcPts val="400"/>
              </a:spcAft>
              <a:defRPr/>
            </a:pPr>
            <a:r>
              <a:rPr lang="sl-SI" sz="2400" b="1">
                <a:solidFill>
                  <a:srgbClr val="000099"/>
                </a:solidFill>
                <a:latin typeface="+mn-lt"/>
              </a:rPr>
              <a:t>1995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: V uporabo pride RealAudio, programska oprema za poslušanje glasbe v (skoraj) realnem času.</a:t>
            </a:r>
          </a:p>
          <a:p>
            <a:pPr marL="854075" indent="-854075">
              <a:spcBef>
                <a:spcPts val="600"/>
              </a:spcBef>
              <a:spcAft>
                <a:spcPts val="400"/>
              </a:spcAft>
              <a:defRPr/>
            </a:pPr>
            <a:r>
              <a:rPr lang="sl-SI" sz="2400" b="1">
                <a:solidFill>
                  <a:srgbClr val="000099"/>
                </a:solidFill>
                <a:latin typeface="+mn-lt"/>
              </a:rPr>
              <a:t>1995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: Sun objavi Javo, prvi programski jezik prilagojen razvoju spletnih aplikacij.</a:t>
            </a:r>
          </a:p>
          <a:p>
            <a:pPr marL="854075" indent="-854075">
              <a:spcBef>
                <a:spcPts val="600"/>
              </a:spcBef>
              <a:spcAft>
                <a:spcPts val="400"/>
              </a:spcAft>
              <a:defRPr/>
            </a:pPr>
            <a:r>
              <a:rPr lang="en-GB" sz="2400" b="1">
                <a:solidFill>
                  <a:srgbClr val="000099"/>
                </a:solidFill>
                <a:latin typeface="+mn-lt"/>
              </a:rPr>
              <a:t>1995</a:t>
            </a:r>
            <a:r>
              <a:rPr lang="en-GB" sz="2400">
                <a:solidFill>
                  <a:srgbClr val="000099"/>
                </a:solidFill>
                <a:latin typeface="+mn-lt"/>
              </a:rPr>
              <a:t>: NSFNET ukinjen. </a:t>
            </a:r>
            <a:r>
              <a:rPr lang="en-GB" sz="2400" smtClean="0">
                <a:solidFill>
                  <a:srgbClr val="000099"/>
                </a:solidFill>
                <a:latin typeface="+mn-lt"/>
              </a:rPr>
              <a:t>Nov</a:t>
            </a:r>
            <a:r>
              <a:rPr lang="sl-SI" sz="2400" smtClean="0">
                <a:solidFill>
                  <a:srgbClr val="000099"/>
                </a:solidFill>
                <a:latin typeface="+mn-lt"/>
              </a:rPr>
              <a:t>e</a:t>
            </a:r>
            <a:r>
              <a:rPr lang="en-GB" sz="2400" smtClean="0">
                <a:solidFill>
                  <a:srgbClr val="000099"/>
                </a:solidFill>
                <a:latin typeface="+mn-lt"/>
              </a:rPr>
              <a:t>, hitrejš</a:t>
            </a:r>
            <a:r>
              <a:rPr lang="sl-SI" sz="2400" smtClean="0">
                <a:solidFill>
                  <a:srgbClr val="000099"/>
                </a:solidFill>
                <a:latin typeface="+mn-lt"/>
              </a:rPr>
              <a:t>e, večinoma privatizirane</a:t>
            </a:r>
            <a:r>
              <a:rPr lang="en-GB" sz="2400" smtClean="0">
                <a:solidFill>
                  <a:srgbClr val="000099"/>
                </a:solidFill>
                <a:latin typeface="+mn-lt"/>
              </a:rPr>
              <a:t> hrbtenic</a:t>
            </a:r>
            <a:r>
              <a:rPr lang="sl-SI" sz="2400" smtClean="0">
                <a:solidFill>
                  <a:srgbClr val="000099"/>
                </a:solidFill>
                <a:latin typeface="+mn-lt"/>
              </a:rPr>
              <a:t>e.</a:t>
            </a:r>
            <a:endParaRPr lang="sl-SI" sz="2400">
              <a:solidFill>
                <a:srgbClr val="000099"/>
              </a:solidFill>
              <a:latin typeface="+mn-lt"/>
            </a:endParaRPr>
          </a:p>
          <a:p>
            <a:pPr marL="854075" indent="-854075">
              <a:spcBef>
                <a:spcPts val="600"/>
              </a:spcBef>
              <a:spcAft>
                <a:spcPts val="400"/>
              </a:spcAft>
              <a:defRPr/>
            </a:pPr>
            <a:r>
              <a:rPr lang="sl-SI" sz="2400" b="1">
                <a:solidFill>
                  <a:srgbClr val="000099"/>
                </a:solidFill>
                <a:latin typeface="+mn-lt"/>
              </a:rPr>
              <a:t>2000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: Število spletnih strani, ki jih je mogoče indeksirati, preseže 1 milijardo.</a:t>
            </a:r>
          </a:p>
          <a:p>
            <a:pPr marL="854075" indent="-854075">
              <a:spcBef>
                <a:spcPts val="600"/>
              </a:spcBef>
              <a:spcAft>
                <a:spcPts val="400"/>
              </a:spcAft>
              <a:defRPr/>
            </a:pPr>
            <a:r>
              <a:rPr lang="sl-SI" sz="2400" b="1">
                <a:solidFill>
                  <a:srgbClr val="000099"/>
                </a:solidFill>
                <a:latin typeface="+mn-lt"/>
              </a:rPr>
              <a:t>2000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: EU ustanovi </a:t>
            </a:r>
            <a:r>
              <a:rPr lang="en-GB" sz="2400">
                <a:solidFill>
                  <a:srgbClr val="000099"/>
                </a:solidFill>
                <a:latin typeface="+mn-lt"/>
              </a:rPr>
              <a:t>Géant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, evropsko gigabitno raziskovalno </a:t>
            </a:r>
            <a:r>
              <a:rPr lang="sl-SI" sz="2400" smtClean="0">
                <a:solidFill>
                  <a:srgbClr val="000099"/>
                </a:solidFill>
                <a:latin typeface="+mn-lt"/>
              </a:rPr>
              <a:t>omrežje.</a:t>
            </a:r>
            <a:br>
              <a:rPr lang="sl-SI" sz="2400" smtClean="0">
                <a:solidFill>
                  <a:srgbClr val="000099"/>
                </a:solidFill>
                <a:latin typeface="+mn-lt"/>
              </a:rPr>
            </a:br>
            <a:r>
              <a:rPr lang="sl-SI" sz="2400" smtClean="0">
                <a:solidFill>
                  <a:srgbClr val="000099"/>
                </a:solidFill>
                <a:latin typeface="+mn-lt"/>
              </a:rPr>
              <a:t>(pomlad 2012: </a:t>
            </a:r>
            <a:r>
              <a:rPr lang="en-GB" sz="2400" smtClean="0">
                <a:solidFill>
                  <a:srgbClr val="000099"/>
                </a:solidFill>
                <a:latin typeface="+mn-lt"/>
              </a:rPr>
              <a:t>Géant</a:t>
            </a:r>
            <a:r>
              <a:rPr lang="sl-SI" sz="2400" smtClean="0">
                <a:solidFill>
                  <a:srgbClr val="000099"/>
                </a:solidFill>
                <a:latin typeface="+mn-lt"/>
              </a:rPr>
              <a:t> povezuje 40M uporabnikov v 8.000+ inštitucijah v 40 državah).</a:t>
            </a:r>
          </a:p>
          <a:p>
            <a:pPr marL="854075" indent="-854075">
              <a:spcBef>
                <a:spcPts val="600"/>
              </a:spcBef>
              <a:spcAft>
                <a:spcPts val="400"/>
              </a:spcAft>
              <a:defRPr/>
            </a:pPr>
            <a:r>
              <a:rPr lang="sl-SI" sz="2400" b="1" smtClean="0">
                <a:solidFill>
                  <a:srgbClr val="000099"/>
                </a:solidFill>
                <a:latin typeface="+mn-lt"/>
              </a:rPr>
              <a:t>2000</a:t>
            </a:r>
            <a:r>
              <a:rPr lang="sl-SI" sz="2400">
                <a:solidFill>
                  <a:srgbClr val="000099"/>
                </a:solidFill>
                <a:latin typeface="+mn-lt"/>
              </a:rPr>
              <a:t>: Napster.</a:t>
            </a:r>
            <a:endParaRPr lang="en-GB" sz="240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3DA4B7-5C57-4ADA-B96C-C45BF8A7F12C}" type="slidenum">
              <a:rPr lang="sl-SI" smtClean="0"/>
              <a:pPr/>
              <a:t>48</a:t>
            </a:fld>
            <a:endParaRPr lang="sl-SI" smtClean="0"/>
          </a:p>
        </p:txBody>
      </p:sp>
      <p:sp>
        <p:nvSpPr>
          <p:cNvPr id="44037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09600"/>
          </a:xfrm>
        </p:spPr>
        <p:txBody>
          <a:bodyPr/>
          <a:lstStyle/>
          <a:p>
            <a:r>
              <a:rPr lang="en-US" smtClean="0"/>
              <a:t>Zgodovina Interneta: </a:t>
            </a:r>
            <a:r>
              <a:rPr lang="sl-SI" smtClean="0"/>
              <a:t>naše stoletje</a:t>
            </a:r>
            <a:endParaRPr lang="en-US" smtClean="0"/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86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buClr>
                <a:schemeClr val="tx2"/>
              </a:buClr>
              <a:buSzPct val="75000"/>
              <a:buFont typeface="Monotype Sorts"/>
              <a:buNone/>
            </a:pPr>
            <a:endParaRPr lang="en-GB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8458200" cy="2655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82600" indent="-482600">
              <a:spcBef>
                <a:spcPct val="50000"/>
              </a:spcBef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sl-SI" sz="2800" b="1">
                <a:solidFill>
                  <a:srgbClr val="000099"/>
                </a:solidFill>
                <a:latin typeface="Calibri" pitchFamily="34" charset="0"/>
              </a:rPr>
              <a:t>Splet je dokončno spremenil vsakdanje življenje.</a:t>
            </a:r>
          </a:p>
          <a:p>
            <a:pPr marL="482600" indent="-482600">
              <a:spcBef>
                <a:spcPct val="50000"/>
              </a:spcBef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sl-SI" sz="2800" b="1">
                <a:solidFill>
                  <a:srgbClr val="000099"/>
                </a:solidFill>
                <a:latin typeface="Calibri" pitchFamily="34" charset="0"/>
              </a:rPr>
              <a:t>Pojavijo se (odprtokodna) orodja, ki omogočijo vsakomur aktivno sodelovanje v omrežnem komuniciranju.</a:t>
            </a:r>
          </a:p>
          <a:p>
            <a:pPr marL="482600" indent="-482600">
              <a:spcBef>
                <a:spcPct val="50000"/>
              </a:spcBef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sl-SI" sz="2800" b="1">
                <a:solidFill>
                  <a:srgbClr val="000099"/>
                </a:solidFill>
                <a:latin typeface="Calibri" pitchFamily="34" charset="0"/>
              </a:rPr>
              <a:t>Pomembno postane spletno sodelovanje – Splet 2.0.</a:t>
            </a:r>
            <a:endParaRPr lang="en-GB" sz="28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0C2C871-9446-47E2-9089-C46B51D5E904}" type="slidenum">
              <a:rPr lang="sl-SI" smtClean="0"/>
              <a:pPr/>
              <a:t>49</a:t>
            </a:fld>
            <a:endParaRPr lang="sl-SI" smtClean="0"/>
          </a:p>
        </p:txBody>
      </p:sp>
      <p:sp>
        <p:nvSpPr>
          <p:cNvPr id="45061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533400"/>
          </a:xfrm>
        </p:spPr>
        <p:txBody>
          <a:bodyPr/>
          <a:lstStyle/>
          <a:p>
            <a:r>
              <a:rPr lang="en-US" sz="3200" smtClean="0"/>
              <a:t>Gradniki omrežja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105400"/>
          </a:xfrm>
        </p:spPr>
        <p:txBody>
          <a:bodyPr/>
          <a:lstStyle/>
          <a:p>
            <a:pPr>
              <a:buFont typeface="Monotype Sorts"/>
              <a:buChar char=" "/>
              <a:tabLst>
                <a:tab pos="895350" algn="l"/>
              </a:tabLst>
            </a:pPr>
            <a:r>
              <a:rPr lang="en-US" smtClean="0"/>
              <a:t>Računalniki so v omrežja povezani s pomočjo strojne in programske opreme.</a:t>
            </a:r>
          </a:p>
          <a:p>
            <a:pPr>
              <a:spcBef>
                <a:spcPct val="50000"/>
              </a:spcBef>
              <a:buFont typeface="Monotype Sorts"/>
              <a:buChar char=" "/>
              <a:tabLst>
                <a:tab pos="895350" algn="l"/>
              </a:tabLst>
            </a:pPr>
            <a:r>
              <a:rPr lang="en-US" smtClean="0"/>
              <a:t>Naloge strojne opreme:</a:t>
            </a:r>
          </a:p>
          <a:p>
            <a:pPr marL="1077913" lvl="1" indent="-450850">
              <a:tabLst>
                <a:tab pos="895350" algn="l"/>
              </a:tabLst>
            </a:pPr>
            <a:r>
              <a:rPr lang="en-US" smtClean="0"/>
              <a:t>fizično priključevanje računalnika na komunikacijski medij, </a:t>
            </a:r>
          </a:p>
          <a:p>
            <a:pPr marL="1077913" lvl="1" indent="-450850">
              <a:tabLst>
                <a:tab pos="895350" algn="l"/>
              </a:tabLst>
            </a:pPr>
            <a:r>
              <a:rPr lang="en-US" smtClean="0"/>
              <a:t>pretvorba informacij iz računalniku lastne oblike v obliko, primerno za prenos po komunikacijskem mediju,</a:t>
            </a:r>
          </a:p>
          <a:p>
            <a:pPr marL="1077913" lvl="1" indent="-450850">
              <a:tabLst>
                <a:tab pos="895350" algn="l"/>
              </a:tabLst>
            </a:pPr>
            <a:r>
              <a:rPr lang="en-US" smtClean="0"/>
              <a:t>pretvorba informacij na prehodih med različnimi komunikacijskimi mediji.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C2170BD-0713-4215-A300-4E4BBB5D4C7B}" type="slidenum">
              <a:rPr lang="sl-SI" smtClean="0"/>
              <a:pPr/>
              <a:t>5</a:t>
            </a:fld>
            <a:endParaRPr lang="sl-SI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457200"/>
          </a:xfrm>
        </p:spPr>
        <p:txBody>
          <a:bodyPr/>
          <a:lstStyle/>
          <a:p>
            <a:r>
              <a:rPr lang="en-US" smtClean="0"/>
              <a:t>Povzetek</a:t>
            </a: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686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buClr>
                <a:schemeClr val="tx2"/>
              </a:buClr>
              <a:buSzPct val="75000"/>
              <a:buFont typeface="Monotype Sorts"/>
              <a:buNone/>
            </a:pPr>
            <a:endParaRPr lang="en-GB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8458200" cy="4824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568325" indent="-568325">
              <a:spcBef>
                <a:spcPts val="1000"/>
              </a:spcBef>
              <a:spcAft>
                <a:spcPts val="400"/>
              </a:spcAft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en-GB" sz="2800">
                <a:solidFill>
                  <a:srgbClr val="000099"/>
                </a:solidFill>
                <a:latin typeface="Calibri" pitchFamily="34" charset="0"/>
              </a:rPr>
              <a:t>Internet je globalno omrežje omrežij,</a:t>
            </a:r>
          </a:p>
          <a:p>
            <a:pPr marL="568325" indent="-568325">
              <a:spcBef>
                <a:spcPts val="1000"/>
              </a:spcBef>
              <a:spcAft>
                <a:spcPts val="400"/>
              </a:spcAft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sl-SI" sz="2800">
                <a:solidFill>
                  <a:srgbClr val="000099"/>
                </a:solidFill>
                <a:latin typeface="Calibri" pitchFamily="34" charset="0"/>
              </a:rPr>
              <a:t>definira ga </a:t>
            </a:r>
            <a:r>
              <a:rPr lang="en-GB" sz="2800">
                <a:solidFill>
                  <a:srgbClr val="000099"/>
                </a:solidFill>
                <a:latin typeface="Calibri" pitchFamily="34" charset="0"/>
              </a:rPr>
              <a:t>družina protokolov TCP/IP,</a:t>
            </a:r>
          </a:p>
          <a:p>
            <a:pPr marL="568325" indent="-568325">
              <a:spcBef>
                <a:spcPts val="1000"/>
              </a:spcBef>
              <a:spcAft>
                <a:spcPts val="400"/>
              </a:spcAft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en-GB" sz="2800">
                <a:solidFill>
                  <a:srgbClr val="000099"/>
                </a:solidFill>
                <a:latin typeface="Calibri" pitchFamily="34" charset="0"/>
              </a:rPr>
              <a:t>Internet ni centraliziran; sestavljajo ga samostojne hrbtenice,</a:t>
            </a:r>
          </a:p>
          <a:p>
            <a:pPr marL="568325" indent="-568325">
              <a:spcBef>
                <a:spcPts val="1000"/>
              </a:spcBef>
              <a:spcAft>
                <a:spcPts val="400"/>
              </a:spcAft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en-GB" sz="2800">
                <a:solidFill>
                  <a:srgbClr val="000099"/>
                </a:solidFill>
                <a:latin typeface="Calibri" pitchFamily="34" charset="0"/>
              </a:rPr>
              <a:t>posamezne hrbtenice</a:t>
            </a:r>
            <a:r>
              <a:rPr lang="sl-SI" sz="2800">
                <a:solidFill>
                  <a:srgbClr val="000099"/>
                </a:solidFill>
                <a:latin typeface="Calibri" pitchFamily="34" charset="0"/>
              </a:rPr>
              <a:t> </a:t>
            </a:r>
          </a:p>
          <a:p>
            <a:pPr marL="1025525" lvl="1" indent="-568325">
              <a:spcBef>
                <a:spcPts val="1000"/>
              </a:spcBef>
              <a:spcAft>
                <a:spcPts val="400"/>
              </a:spcAft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sl-SI" sz="2800">
                <a:solidFill>
                  <a:srgbClr val="000099"/>
                </a:solidFill>
                <a:latin typeface="Calibri" pitchFamily="34" charset="0"/>
              </a:rPr>
              <a:t>so</a:t>
            </a:r>
            <a:r>
              <a:rPr lang="en-GB" sz="2800">
                <a:solidFill>
                  <a:srgbClr val="000099"/>
                </a:solidFill>
                <a:latin typeface="Calibri" pitchFamily="34" charset="0"/>
              </a:rPr>
              <a:t> namenjene ločenim skupinam uporabnikov: raziskovalna, izobraževalna, komercialna sfera</a:t>
            </a:r>
            <a:r>
              <a:rPr lang="sl-SI" sz="2800">
                <a:solidFill>
                  <a:srgbClr val="000099"/>
                </a:solidFill>
                <a:latin typeface="Calibri" pitchFamily="34" charset="0"/>
              </a:rPr>
              <a:t>,</a:t>
            </a:r>
          </a:p>
          <a:p>
            <a:pPr marL="1025525" lvl="1" indent="-568325">
              <a:spcBef>
                <a:spcPts val="1000"/>
              </a:spcBef>
              <a:spcAft>
                <a:spcPts val="400"/>
              </a:spcAft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sl-SI" sz="2800">
                <a:solidFill>
                  <a:srgbClr val="000099"/>
                </a:solidFill>
                <a:latin typeface="Calibri" pitchFamily="34" charset="0"/>
              </a:rPr>
              <a:t>upravljajo pa jih javne ali komercialne organizacije.</a:t>
            </a:r>
            <a:endParaRPr lang="en-GB" sz="28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0C1EB5-A710-47ED-AD77-0F870CA6FD5E}" type="slidenum">
              <a:rPr lang="sl-SI" smtClean="0"/>
              <a:pPr/>
              <a:t>50</a:t>
            </a:fld>
            <a:endParaRPr lang="sl-SI" smtClean="0"/>
          </a:p>
        </p:txBody>
      </p:sp>
      <p:sp>
        <p:nvSpPr>
          <p:cNvPr id="46085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85225" cy="685800"/>
          </a:xfrm>
        </p:spPr>
        <p:txBody>
          <a:bodyPr/>
          <a:lstStyle/>
          <a:p>
            <a:r>
              <a:rPr lang="en-US" smtClean="0"/>
              <a:t>Gradniki omrežja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610600" cy="3962400"/>
          </a:xfrm>
        </p:spPr>
        <p:txBody>
          <a:bodyPr/>
          <a:lstStyle/>
          <a:p>
            <a:pPr>
              <a:buFont typeface="Monotype Sorts"/>
              <a:buChar char=" "/>
            </a:pPr>
            <a:r>
              <a:rPr lang="en-US" smtClean="0"/>
              <a:t>Naloge programske opreme:</a:t>
            </a:r>
          </a:p>
          <a:p>
            <a:pPr lvl="1"/>
            <a:r>
              <a:rPr lang="en-US" smtClean="0"/>
              <a:t>krmili delovanje strojne opreme,</a:t>
            </a:r>
          </a:p>
          <a:p>
            <a:pPr lvl="1"/>
            <a:r>
              <a:rPr lang="en-US" smtClean="0"/>
              <a:t>posreduje med strojnimi komponentami omrežja in človekom.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E21E3F-62BE-4268-B599-83FC787B766C}" type="slidenum">
              <a:rPr lang="sl-SI" smtClean="0"/>
              <a:pPr/>
              <a:t>6</a:t>
            </a:fld>
            <a:endParaRPr lang="sl-SI" smtClean="0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sl-SI" smtClean="0"/>
              <a:t>© dr. Jure Dimec. Informacijski viri na Internetu (2012 / 13). Uvod in zgodovina Interneta.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Komunikacijski mediji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257800"/>
          </a:xfrm>
        </p:spPr>
        <p:txBody>
          <a:bodyPr/>
          <a:lstStyle/>
          <a:p>
            <a:r>
              <a:rPr lang="sl-SI"/>
              <a:t>Medije, na katerih teče omrežna komunikacija, delimo v grobem na</a:t>
            </a:r>
          </a:p>
          <a:p>
            <a:pPr lvl="1"/>
            <a:r>
              <a:rPr lang="sl-SI"/>
              <a:t>žice,</a:t>
            </a:r>
          </a:p>
          <a:p>
            <a:pPr lvl="1"/>
            <a:r>
              <a:rPr lang="sl-SI"/>
              <a:t>optična vlakna in </a:t>
            </a:r>
          </a:p>
          <a:p>
            <a:pPr lvl="1"/>
            <a:r>
              <a:rPr lang="sl-SI"/>
              <a:t>radijske valove.</a:t>
            </a:r>
          </a:p>
          <a:p>
            <a:r>
              <a:rPr lang="sl-SI" u="sng" smtClean="0"/>
              <a:t>Nekdaj</a:t>
            </a:r>
            <a:r>
              <a:rPr lang="sl-SI" smtClean="0"/>
              <a:t> </a:t>
            </a:r>
            <a:r>
              <a:rPr lang="sl-SI"/>
              <a:t>zelo pomembna infrastruktura omrežij:</a:t>
            </a:r>
          </a:p>
          <a:p>
            <a:pPr lvl="1"/>
            <a:r>
              <a:rPr lang="sl-SI"/>
              <a:t>telefonsko omrežje (najete ali klicne linije),</a:t>
            </a:r>
          </a:p>
          <a:p>
            <a:pPr lvl="1"/>
            <a:r>
              <a:rPr lang="sl-SI"/>
              <a:t>javna omrežja za prenos podatkov (najprej </a:t>
            </a:r>
            <a:r>
              <a:rPr lang="sl-SI" i="1"/>
              <a:t>Yupak</a:t>
            </a:r>
            <a:r>
              <a:rPr lang="sl-SI"/>
              <a:t>, kasneje </a:t>
            </a:r>
            <a:r>
              <a:rPr lang="sl-SI" i="1"/>
              <a:t>Sipax</a:t>
            </a:r>
            <a:r>
              <a:rPr lang="sl-SI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84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Omrežja na žicah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/>
              <a:t>Najpogostejši primer so </a:t>
            </a:r>
            <a:r>
              <a:rPr lang="sl-SI" u="sng"/>
              <a:t>telefonske parice</a:t>
            </a:r>
            <a:r>
              <a:rPr lang="sl-SI"/>
              <a:t> - izolirane bakrene žice v </a:t>
            </a:r>
            <a:r>
              <a:rPr lang="sl-SI" smtClean="0"/>
              <a:t>parih. Tipična tehnologija prenosa je </a:t>
            </a:r>
            <a:r>
              <a:rPr lang="sl-SI" i="1" smtClean="0"/>
              <a:t>x</a:t>
            </a:r>
            <a:r>
              <a:rPr lang="sl-SI" smtClean="0"/>
              <a:t>DSL (Digital Subscriber Line), npr. ADSL (Asymmetric DSL), primeri SIOL trojček, T2...</a:t>
            </a:r>
            <a:endParaRPr lang="sl-SI"/>
          </a:p>
          <a:p>
            <a:r>
              <a:rPr lang="sl-SI"/>
              <a:t>Običajno sta v uporabi dve parici, ki zadoščata za prenos zvoka in podatkov. Hitrost prenosa 2 Mbit/s - 10 Gbit/s.</a:t>
            </a:r>
          </a:p>
          <a:p>
            <a:r>
              <a:rPr lang="sl-SI" u="sng"/>
              <a:t>Koaksialni kabli</a:t>
            </a:r>
            <a:r>
              <a:rPr lang="sl-SI"/>
              <a:t>, kot jih uporabljajo kabelski tv sistemi. Hitrost prenosa 200 Mbit/s - 500 Mbit/s.</a:t>
            </a:r>
          </a:p>
          <a:p>
            <a:r>
              <a:rPr lang="sl-SI" u="sng"/>
              <a:t>Kabli električnega omrežja</a:t>
            </a:r>
            <a:r>
              <a:rPr lang="sl-SI"/>
              <a:t>, pri katerih je frekvenca informacijskega signala dovolj različna od 50Hz. Hitrost prenosa do 1 Gbit/s.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92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Omrežja na optičnih </a:t>
            </a:r>
            <a:r>
              <a:rPr lang="sl-SI" smtClean="0"/>
              <a:t>vlaknih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334000"/>
          </a:xfrm>
        </p:spPr>
        <p:txBody>
          <a:bodyPr/>
          <a:lstStyle/>
          <a:p>
            <a:r>
              <a:rPr lang="sl-SI" smtClean="0"/>
              <a:t>Steklena </a:t>
            </a:r>
            <a:r>
              <a:rPr lang="sl-SI"/>
              <a:t>vlakna, ki navznoter odbijajo svetlobne pulze. </a:t>
            </a:r>
          </a:p>
          <a:p>
            <a:r>
              <a:rPr lang="sl-SI"/>
              <a:t>Prednosti, v primerjavi s kovinskimi žicami, so </a:t>
            </a:r>
          </a:p>
          <a:p>
            <a:pPr lvl="1"/>
            <a:r>
              <a:rPr lang="sl-SI" smtClean="0"/>
              <a:t>zelo </a:t>
            </a:r>
            <a:r>
              <a:rPr lang="sl-SI"/>
              <a:t>hiter prenos, do Tbit/s,</a:t>
            </a:r>
          </a:p>
          <a:p>
            <a:pPr lvl="1"/>
            <a:r>
              <a:rPr lang="sl-SI" smtClean="0"/>
              <a:t>manjše </a:t>
            </a:r>
            <a:r>
              <a:rPr lang="sl-SI"/>
              <a:t>izgube pri prenosu, in</a:t>
            </a:r>
          </a:p>
          <a:p>
            <a:pPr lvl="1"/>
            <a:r>
              <a:rPr lang="sl-SI" smtClean="0"/>
              <a:t>neobčutljivost </a:t>
            </a:r>
            <a:r>
              <a:rPr lang="sl-SI"/>
              <a:t>na elektromagnetna sevanja</a:t>
            </a:r>
            <a:r>
              <a:rPr lang="sl-SI" smtClean="0"/>
              <a:t>.</a:t>
            </a:r>
            <a:endParaRPr lang="sl-SI"/>
          </a:p>
          <a:p>
            <a:r>
              <a:rPr lang="sl-SI" smtClean="0"/>
              <a:t>Istočasno lahko potujejo po istem vlaknu neodvisni tokovi podatkov, zapisani s svetlobo različnih valovnih dolžin (barv).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© dr. Jure Dimec. Informacijski viri na Internetu (2012 / 13). Uvod in zgodovina Interneta.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C7EBF-374E-4DF9-984F-036BE34474EA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81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</TotalTime>
  <Words>3737</Words>
  <Application>Microsoft Office PowerPoint</Application>
  <PresentationFormat>On-screen Show (4:3)</PresentationFormat>
  <Paragraphs>392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Računalniška omrežja</vt:lpstr>
      <vt:lpstr>Definicija omrežja</vt:lpstr>
      <vt:lpstr>...omrežje sestavljata dva ali več računalnikov...</vt:lpstr>
      <vt:lpstr>Lastnosti omrežij</vt:lpstr>
      <vt:lpstr>Gradniki omrežja</vt:lpstr>
      <vt:lpstr>Gradniki omrežja</vt:lpstr>
      <vt:lpstr>Komunikacijski mediji</vt:lpstr>
      <vt:lpstr>Omrežja na žicah</vt:lpstr>
      <vt:lpstr>Omrežja na optičnih vlaknih</vt:lpstr>
      <vt:lpstr>Brezžična omrežja</vt:lpstr>
      <vt:lpstr>Eksotična omrežja</vt:lpstr>
      <vt:lpstr>Osnovni vrsti omrežij glede na velikost</vt:lpstr>
      <vt:lpstr>Osnovni vrsti omrežij glede na velikost</vt:lpstr>
      <vt:lpstr>Podrobnejša delitev glede na velikost</vt:lpstr>
      <vt:lpstr>Podrobnejša delitev glede na velikost</vt:lpstr>
      <vt:lpstr>Podrobnejša delitev glede na velikost</vt:lpstr>
      <vt:lpstr>Podrobnejša delitev glede na velikost</vt:lpstr>
      <vt:lpstr>Podrobnejša delitev glede na velikost</vt:lpstr>
      <vt:lpstr>Podrobnejša delitev glede na velikost</vt:lpstr>
      <vt:lpstr>Podrobnejša delitev glede na velikost</vt:lpstr>
      <vt:lpstr>Podrobnejša delitev glede na velikost</vt:lpstr>
      <vt:lpstr>Podrobnejša delitev glede na velikost</vt:lpstr>
      <vt:lpstr>Podrobnejša delitev glede na velikost</vt:lpstr>
      <vt:lpstr>Podrobnejša delitev glede na velikost</vt:lpstr>
      <vt:lpstr>Podrobnejša delitev glede na velikost</vt:lpstr>
      <vt:lpstr>Podrobnejša delitev glede na velikost</vt:lpstr>
      <vt:lpstr>Vrste omrežij glede na organizacijski vidik</vt:lpstr>
      <vt:lpstr>Vrste omrežij glede na organizacijski vidik</vt:lpstr>
      <vt:lpstr>Vrste omrežij glede na organizacijski vidik</vt:lpstr>
      <vt:lpstr>Interoperabilnost</vt:lpstr>
      <vt:lpstr>Interoperabilnost</vt:lpstr>
      <vt:lpstr>Povezovanje v omrežja</vt:lpstr>
      <vt:lpstr>Značilnosti hrbtenice</vt:lpstr>
      <vt:lpstr>Značilnosti hrbtenice</vt:lpstr>
      <vt:lpstr>Zgodovina Interneta</vt:lpstr>
      <vt:lpstr>Zgodovina Interneta: 60-ta leta</vt:lpstr>
      <vt:lpstr>Zgodovina Interneta: 60-ta leta (2. 9. 1969)</vt:lpstr>
      <vt:lpstr>Zgodovina Interneta: 70-ta leta</vt:lpstr>
      <vt:lpstr>Zgodovina Interneta: 70-ta leta</vt:lpstr>
      <vt:lpstr>Zgodovina Interneta: 70-ta leta</vt:lpstr>
      <vt:lpstr>Zgodovina Interneta: 80-ta leta</vt:lpstr>
      <vt:lpstr>Zgodovina Interneta: 80-ta leta</vt:lpstr>
      <vt:lpstr>Zgodovina Interneta: 80-ta leta</vt:lpstr>
      <vt:lpstr>Zgodovina Interneta: 90-ta leta</vt:lpstr>
      <vt:lpstr>Zgodovina Interneta: 90-ta leta</vt:lpstr>
      <vt:lpstr>Zgodovina Interneta: 90-ta leta</vt:lpstr>
      <vt:lpstr>Zgodovina Interneta: 90-ta leta</vt:lpstr>
      <vt:lpstr>Zgodovina Interneta: 90-ta leta</vt:lpstr>
      <vt:lpstr>Zgodovina Interneta: naše stoletje</vt:lpstr>
      <vt:lpstr>Povzetek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Jure</dc:creator>
  <cp:lastModifiedBy>Jure</cp:lastModifiedBy>
  <cp:revision>184</cp:revision>
  <cp:lastPrinted>1601-01-01T00:00:00Z</cp:lastPrinted>
  <dcterms:created xsi:type="dcterms:W3CDTF">1601-01-01T00:00:00Z</dcterms:created>
  <dcterms:modified xsi:type="dcterms:W3CDTF">2013-02-20T20:38:57Z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