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73" r:id="rId4"/>
    <p:sldId id="274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9" r:id="rId17"/>
    <p:sldId id="272" r:id="rId1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99"/>
    <a:srgbClr val="993300"/>
    <a:srgbClr val="FFCC00"/>
    <a:srgbClr val="000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55" autoAdjust="0"/>
    <p:restoredTop sz="94660"/>
  </p:normalViewPr>
  <p:slideViewPr>
    <p:cSldViewPr>
      <p:cViewPr varScale="1">
        <p:scale>
          <a:sx n="78" d="100"/>
          <a:sy n="78" d="100"/>
        </p:scale>
        <p:origin x="-58" y="-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38374D-8F96-4C8F-918D-CBF17F0A760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9379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1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B2C24-E432-4F97-AE70-FC0AC62A461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1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4F973-2F36-40E8-8FFA-C765FE64E9B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1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C74BA-E5EC-43BB-9B67-70DD1C96F06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1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C7EBF-374E-4DF9-984F-036BE34474E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1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2146-CA64-4224-8512-ADFA7C31233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1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CDF60-7BED-49DE-86C9-22D94099385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1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661C7-B453-486A-A8CF-B6573AD43C6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1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7B865-0C9D-46BC-AB23-B9349FBEAC1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1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61027-E29B-4A8E-AC9D-D2A7281A9FA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1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53B4A-301F-4A00-91E6-525F4D1C262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1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63A8B-A7B3-48B1-8BDE-2E452676FAE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62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1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22B62101-EB87-47B8-A5BC-363422FC0E3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1076325" indent="-44926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800">
          <a:solidFill>
            <a:srgbClr val="000099"/>
          </a:solidFill>
          <a:latin typeface="+mn-lt"/>
        </a:defRPr>
      </a:lvl2pPr>
      <a:lvl3pPr marL="1703388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400">
          <a:solidFill>
            <a:srgbClr val="000099"/>
          </a:solidFill>
          <a:latin typeface="+mn-lt"/>
        </a:defRPr>
      </a:lvl3pPr>
      <a:lvl4pPr marL="2241550" indent="-3587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4pPr>
      <a:lvl5pPr marL="2649538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5pPr>
      <a:lvl6pPr marL="31067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6pPr>
      <a:lvl7pPr marL="35639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7pPr>
      <a:lvl8pPr marL="40211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8pPr>
      <a:lvl9pPr marL="44783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130425"/>
            <a:ext cx="8610600" cy="1470025"/>
          </a:xfrm>
        </p:spPr>
        <p:txBody>
          <a:bodyPr/>
          <a:lstStyle/>
          <a:p>
            <a:pPr eaLnBrk="1" hangingPunct="1"/>
            <a:r>
              <a:rPr lang="sl-SI" dirty="0" smtClean="0"/>
              <a:t>Večjezičnost spletnih informacijskih virov:</a:t>
            </a:r>
            <a:br>
              <a:rPr lang="sl-SI" dirty="0" smtClean="0"/>
            </a:br>
            <a:r>
              <a:rPr lang="sl-SI" dirty="0" smtClean="0"/>
              <a:t>medjezično iskanje 1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010400" cy="1752600"/>
          </a:xfrm>
        </p:spPr>
        <p:txBody>
          <a:bodyPr/>
          <a:lstStyle/>
          <a:p>
            <a:pPr eaLnBrk="1" hangingPunct="1"/>
            <a:r>
              <a:rPr lang="sl-SI" dirty="0" smtClean="0"/>
              <a:t>Razlogi za razvoj MI,</a:t>
            </a:r>
          </a:p>
          <a:p>
            <a:pPr eaLnBrk="1" hangingPunct="1"/>
            <a:r>
              <a:rPr lang="sl-SI" dirty="0" smtClean="0"/>
              <a:t>definicije in pregled postopkov MI.</a:t>
            </a:r>
            <a:endParaRPr lang="en-GB" dirty="0" smtClean="0"/>
          </a:p>
          <a:p>
            <a:pPr eaLnBrk="1" hangingPunct="1"/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1</a:t>
            </a:r>
            <a:endParaRPr lang="en-GB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B085774-50CB-4950-892C-F8CCC0F3FA0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/>
              <a:t>Definicije</a:t>
            </a:r>
            <a:r>
              <a:rPr lang="sl-SI" smtClean="0">
                <a:cs typeface="Times New Roman" pitchFamily="18" charset="0"/>
              </a:rPr>
              <a:t> MI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l-SI" b="1" smtClean="0">
                <a:cs typeface="Times New Roman" pitchFamily="18" charset="0"/>
              </a:rPr>
              <a:t>Medjezično iskanje </a:t>
            </a:r>
            <a:r>
              <a:rPr lang="sl-SI" smtClean="0">
                <a:cs typeface="Times New Roman" pitchFamily="18" charset="0"/>
              </a:rPr>
              <a:t>je iskanje, pri katerem je </a:t>
            </a:r>
            <a:endParaRPr lang="en-GB" smtClean="0">
              <a:cs typeface="Times New Roman" pitchFamily="18" charset="0"/>
            </a:endParaRPr>
          </a:p>
          <a:p>
            <a:pPr eaLnBrk="1" hangingPunct="1"/>
            <a:r>
              <a:rPr lang="sl-SI" u="sng" smtClean="0">
                <a:cs typeface="Times New Roman" pitchFamily="18" charset="0"/>
              </a:rPr>
              <a:t>naravni jezik iskalne zahteve lahko različen od jezika ali jezikov dokumentov v zbirki.</a:t>
            </a:r>
            <a:r>
              <a:rPr lang="sl-SI" smtClean="0">
                <a:cs typeface="Times New Roman" pitchFamily="18" charset="0"/>
              </a:rPr>
              <a:t> </a:t>
            </a:r>
            <a:endParaRPr lang="en-GB" smtClean="0">
              <a:cs typeface="Times New Roman" pitchFamily="18" charset="0"/>
            </a:endParaRPr>
          </a:p>
          <a:p>
            <a:pPr eaLnBrk="1" hangingPunct="1"/>
            <a:r>
              <a:rPr lang="sl-SI" smtClean="0">
                <a:cs typeface="Times New Roman" pitchFamily="18" charset="0"/>
              </a:rPr>
              <a:t>Iskalna zahteva je v jeziku </a:t>
            </a:r>
            <a:r>
              <a:rPr lang="sl-SI" i="1" smtClean="0">
                <a:cs typeface="Times New Roman" pitchFamily="18" charset="0"/>
              </a:rPr>
              <a:t>a</a:t>
            </a:r>
            <a:r>
              <a:rPr lang="sl-SI" smtClean="0">
                <a:cs typeface="Times New Roman" pitchFamily="18" charset="0"/>
              </a:rPr>
              <a:t> </a:t>
            </a:r>
            <a:r>
              <a:rPr lang="sl-SI" u="sng" smtClean="0">
                <a:cs typeface="Times New Roman" pitchFamily="18" charset="0"/>
              </a:rPr>
              <a:t>ali</a:t>
            </a:r>
            <a:r>
              <a:rPr lang="sl-SI" smtClean="0">
                <a:cs typeface="Times New Roman" pitchFamily="18" charset="0"/>
              </a:rPr>
              <a:t> </a:t>
            </a:r>
            <a:r>
              <a:rPr lang="sl-SI" i="1" smtClean="0">
                <a:cs typeface="Times New Roman" pitchFamily="18" charset="0"/>
              </a:rPr>
              <a:t>b</a:t>
            </a:r>
            <a:r>
              <a:rPr lang="sl-SI" smtClean="0">
                <a:cs typeface="Times New Roman" pitchFamily="18" charset="0"/>
              </a:rPr>
              <a:t>, </a:t>
            </a:r>
            <a:endParaRPr lang="en-GB" smtClean="0">
              <a:cs typeface="Times New Roman" pitchFamily="18" charset="0"/>
            </a:endParaRPr>
          </a:p>
          <a:p>
            <a:pPr eaLnBrk="1" hangingPunct="1"/>
            <a:r>
              <a:rPr lang="sl-SI" smtClean="0">
                <a:cs typeface="Times New Roman" pitchFamily="18" charset="0"/>
              </a:rPr>
              <a:t>dokumenti v zbirki so v jezikih </a:t>
            </a:r>
            <a:r>
              <a:rPr lang="sl-SI" i="1" smtClean="0">
                <a:cs typeface="Times New Roman" pitchFamily="18" charset="0"/>
              </a:rPr>
              <a:t>a</a:t>
            </a:r>
            <a:r>
              <a:rPr lang="sl-SI" smtClean="0">
                <a:cs typeface="Times New Roman" pitchFamily="18" charset="0"/>
              </a:rPr>
              <a:t> </a:t>
            </a:r>
            <a:r>
              <a:rPr lang="sl-SI" u="sng" smtClean="0">
                <a:cs typeface="Times New Roman" pitchFamily="18" charset="0"/>
              </a:rPr>
              <a:t>in</a:t>
            </a:r>
            <a:r>
              <a:rPr lang="sl-SI" smtClean="0">
                <a:cs typeface="Times New Roman" pitchFamily="18" charset="0"/>
              </a:rPr>
              <a:t> </a:t>
            </a:r>
            <a:r>
              <a:rPr lang="sl-SI" i="1" smtClean="0">
                <a:cs typeface="Times New Roman" pitchFamily="18" charset="0"/>
              </a:rPr>
              <a:t>b</a:t>
            </a:r>
            <a:r>
              <a:rPr lang="sl-SI" smtClean="0">
                <a:cs typeface="Times New Roman" pitchFamily="18" charset="0"/>
              </a:rPr>
              <a:t>,</a:t>
            </a:r>
            <a:endParaRPr lang="sl-SI" smtClean="0"/>
          </a:p>
          <a:p>
            <a:pPr eaLnBrk="1" hangingPunct="1"/>
            <a:r>
              <a:rPr lang="sl-SI" smtClean="0">
                <a:cs typeface="Times New Roman" pitchFamily="18" charset="0"/>
              </a:rPr>
              <a:t>poiskani relevantni dokumenti so v jezikih</a:t>
            </a:r>
            <a:r>
              <a:rPr lang="sl-SI" i="1" smtClean="0">
                <a:cs typeface="Times New Roman" pitchFamily="18" charset="0"/>
              </a:rPr>
              <a:t> </a:t>
            </a:r>
            <a:r>
              <a:rPr lang="sl-SI" i="1" smtClean="0"/>
              <a:t/>
            </a:r>
            <a:br>
              <a:rPr lang="sl-SI" i="1" smtClean="0"/>
            </a:br>
            <a:r>
              <a:rPr lang="sl-SI" i="1" smtClean="0"/>
              <a:t>   </a:t>
            </a:r>
            <a:r>
              <a:rPr lang="sl-SI" i="1" smtClean="0">
                <a:cs typeface="Times New Roman" pitchFamily="18" charset="0"/>
              </a:rPr>
              <a:t>a</a:t>
            </a:r>
            <a:r>
              <a:rPr lang="sl-SI" smtClean="0">
                <a:cs typeface="Times New Roman" pitchFamily="18" charset="0"/>
              </a:rPr>
              <a:t> </a:t>
            </a:r>
            <a:r>
              <a:rPr lang="sl-SI" u="sng" smtClean="0">
                <a:cs typeface="Times New Roman" pitchFamily="18" charset="0"/>
              </a:rPr>
              <a:t>in</a:t>
            </a:r>
            <a:r>
              <a:rPr lang="sl-SI" smtClean="0">
                <a:cs typeface="Times New Roman" pitchFamily="18" charset="0"/>
              </a:rPr>
              <a:t> </a:t>
            </a:r>
            <a:r>
              <a:rPr lang="sl-SI" i="1" smtClean="0">
                <a:cs typeface="Times New Roman" pitchFamily="18" charset="0"/>
              </a:rPr>
              <a:t>b</a:t>
            </a:r>
            <a:r>
              <a:rPr lang="sl-SI" smtClean="0">
                <a:cs typeface="Times New Roman" pitchFamily="18" charset="0"/>
              </a:rPr>
              <a:t>. </a:t>
            </a:r>
            <a:endParaRPr lang="en-GB" smtClean="0">
              <a:cs typeface="Times New Roman" pitchFamily="18" charset="0"/>
            </a:endParaRPr>
          </a:p>
          <a:p>
            <a:pPr eaLnBrk="1" hangingPunct="1"/>
            <a:r>
              <a:rPr lang="sl-SI" smtClean="0">
                <a:cs typeface="Times New Roman" pitchFamily="18" charset="0"/>
              </a:rPr>
              <a:t>MI je tudi iskanje po enojezični zbirki, če so lahko iskalne zahteve v različnih jezikih.</a:t>
            </a:r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1</a:t>
            </a:r>
            <a:endParaRPr lang="en-GB"/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8E9255-D625-456E-BAA9-6CCD842E774A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/>
              <a:t>Definicije</a:t>
            </a:r>
            <a:r>
              <a:rPr lang="sl-SI" smtClean="0">
                <a:cs typeface="Times New Roman" pitchFamily="18" charset="0"/>
              </a:rPr>
              <a:t> MI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82000" cy="4343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sl-SI" smtClean="0">
                <a:cs typeface="Times New Roman" pitchFamily="18" charset="0"/>
              </a:rPr>
              <a:t>Enojezično ali istojezično iskanj</a:t>
            </a:r>
            <a:r>
              <a:rPr lang="sl-SI" smtClean="0"/>
              <a:t>e</a:t>
            </a:r>
            <a:r>
              <a:rPr lang="sl-SI" smtClean="0">
                <a:cs typeface="Times New Roman" pitchFamily="18" charset="0"/>
              </a:rPr>
              <a:t> (monolingual IR):</a:t>
            </a:r>
            <a:endParaRPr lang="en-GB" smtClean="0"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r>
              <a:rPr lang="sl-SI" smtClean="0"/>
              <a:t>I</a:t>
            </a:r>
            <a:r>
              <a:rPr lang="sl-SI" smtClean="0">
                <a:cs typeface="Times New Roman" pitchFamily="18" charset="0"/>
              </a:rPr>
              <a:t>skalna zahteva in poiskani dokumenti v zbirki so v istem jeziku. </a:t>
            </a:r>
            <a:endParaRPr lang="en-GB" smtClean="0">
              <a:cs typeface="Times New Roman" pitchFamily="18" charset="0"/>
            </a:endParaRPr>
          </a:p>
          <a:p>
            <a:pPr lvl="1">
              <a:spcBef>
                <a:spcPct val="0"/>
              </a:spcBef>
            </a:pPr>
            <a:r>
              <a:rPr lang="sl-SI" smtClean="0">
                <a:cs typeface="Times New Roman" pitchFamily="18" charset="0"/>
              </a:rPr>
              <a:t>Medjezično iskanje z enim delom svoje definicije pokriva tudi enojezično iskanje.</a:t>
            </a:r>
            <a:endParaRPr lang="en-GB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1</a:t>
            </a:r>
            <a:endParaRPr lang="en-GB"/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D2BD084-DDCC-4413-A7EA-E9358FD907A1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/>
              <a:t>Definicije</a:t>
            </a:r>
            <a:r>
              <a:rPr lang="sl-SI" smtClean="0">
                <a:cs typeface="Times New Roman" pitchFamily="18" charset="0"/>
              </a:rPr>
              <a:t> MI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257800"/>
          </a:xfrm>
        </p:spPr>
        <p:txBody>
          <a:bodyPr/>
          <a:lstStyle/>
          <a:p>
            <a:pPr marL="342900" indent="-342900">
              <a:spcBef>
                <a:spcPct val="0"/>
              </a:spcBef>
            </a:pPr>
            <a:r>
              <a:rPr lang="sl-SI" smtClean="0">
                <a:cs typeface="Times New Roman" pitchFamily="18" charset="0"/>
              </a:rPr>
              <a:t>Najširši izraz je večjezično iskanje (multilingual IR), ki vključuje </a:t>
            </a:r>
            <a:endParaRPr lang="en-GB" smtClean="0">
              <a:cs typeface="Times New Roman" pitchFamily="18" charset="0"/>
            </a:endParaRPr>
          </a:p>
          <a:p>
            <a:pPr marL="933450" lvl="1" indent="-476250">
              <a:spcBef>
                <a:spcPct val="0"/>
              </a:spcBef>
            </a:pPr>
            <a:r>
              <a:rPr lang="sl-SI" smtClean="0">
                <a:cs typeface="Times New Roman" pitchFamily="18" charset="0"/>
              </a:rPr>
              <a:t>enojezično iskanje, </a:t>
            </a:r>
            <a:endParaRPr lang="en-GB" smtClean="0">
              <a:cs typeface="Times New Roman" pitchFamily="18" charset="0"/>
            </a:endParaRPr>
          </a:p>
          <a:p>
            <a:pPr marL="933450" lvl="1" indent="-476250">
              <a:spcBef>
                <a:spcPct val="0"/>
              </a:spcBef>
            </a:pPr>
            <a:r>
              <a:rPr lang="sl-SI" smtClean="0">
                <a:cs typeface="Times New Roman" pitchFamily="18" charset="0"/>
              </a:rPr>
              <a:t>medjezično  iskanje, in </a:t>
            </a:r>
            <a:endParaRPr lang="en-GB" smtClean="0">
              <a:cs typeface="Times New Roman" pitchFamily="18" charset="0"/>
            </a:endParaRPr>
          </a:p>
          <a:p>
            <a:pPr marL="933450" lvl="1" indent="-476250">
              <a:spcBef>
                <a:spcPct val="0"/>
              </a:spcBef>
            </a:pPr>
            <a:r>
              <a:rPr lang="sl-SI" smtClean="0">
                <a:cs typeface="Times New Roman" pitchFamily="18" charset="0"/>
              </a:rPr>
              <a:t>iskanje dokumentov z deli v več jezikih. </a:t>
            </a:r>
            <a:endParaRPr lang="sl-SI" smtClean="0"/>
          </a:p>
          <a:p>
            <a:pPr marL="933450" lvl="1" indent="-476250">
              <a:spcBef>
                <a:spcPct val="0"/>
              </a:spcBef>
              <a:buFont typeface="Wingdings" pitchFamily="2" charset="2"/>
              <a:buNone/>
            </a:pPr>
            <a:endParaRPr lang="en-GB" smtClean="0"/>
          </a:p>
          <a:p>
            <a:pPr marL="342900" indent="-342900">
              <a:spcBef>
                <a:spcPct val="0"/>
              </a:spcBef>
            </a:pPr>
            <a:r>
              <a:rPr lang="sl-SI" smtClean="0">
                <a:cs typeface="Times New Roman" pitchFamily="18" charset="0"/>
              </a:rPr>
              <a:t>Tudi sisteme s pomnoženo enojezično funkcionalnostjo lahko imenujemo večjezični sistemi</a:t>
            </a:r>
            <a:r>
              <a:rPr lang="sl-SI" smtClean="0"/>
              <a:t>:</a:t>
            </a:r>
            <a:r>
              <a:rPr lang="sl-SI" smtClean="0">
                <a:cs typeface="Times New Roman" pitchFamily="18" charset="0"/>
              </a:rPr>
              <a:t> </a:t>
            </a:r>
            <a:endParaRPr lang="sl-SI" smtClean="0"/>
          </a:p>
          <a:p>
            <a:pPr marL="933450" lvl="1" indent="-476250">
              <a:spcBef>
                <a:spcPct val="0"/>
              </a:spcBef>
            </a:pPr>
            <a:r>
              <a:rPr lang="sl-SI" smtClean="0"/>
              <a:t>ločene </a:t>
            </a:r>
            <a:r>
              <a:rPr lang="sl-SI" smtClean="0">
                <a:cs typeface="Times New Roman" pitchFamily="18" charset="0"/>
              </a:rPr>
              <a:t>iskaln</a:t>
            </a:r>
            <a:r>
              <a:rPr lang="sl-SI" smtClean="0"/>
              <a:t>e</a:t>
            </a:r>
            <a:r>
              <a:rPr lang="sl-SI" smtClean="0">
                <a:cs typeface="Times New Roman" pitchFamily="18" charset="0"/>
              </a:rPr>
              <a:t> zahtev</a:t>
            </a:r>
            <a:r>
              <a:rPr lang="sl-SI" smtClean="0"/>
              <a:t>e</a:t>
            </a:r>
            <a:r>
              <a:rPr lang="sl-SI" smtClean="0">
                <a:cs typeface="Times New Roman" pitchFamily="18" charset="0"/>
              </a:rPr>
              <a:t> v različnih jezikih </a:t>
            </a:r>
            <a:r>
              <a:rPr lang="sl-SI" smtClean="0"/>
              <a:t>in </a:t>
            </a:r>
            <a:r>
              <a:rPr lang="sl-SI" smtClean="0">
                <a:cs typeface="Times New Roman" pitchFamily="18" charset="0"/>
              </a:rPr>
              <a:t>priklic dokumentov v teh jezikih.</a:t>
            </a:r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1</a:t>
            </a:r>
            <a:endParaRPr lang="en-GB"/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9395CA2-2089-42C1-ABBA-96B48207F2B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/>
              <a:t>Definicije</a:t>
            </a:r>
            <a:r>
              <a:rPr lang="sl-SI" smtClean="0">
                <a:cs typeface="Times New Roman" pitchFamily="18" charset="0"/>
              </a:rPr>
              <a:t> MI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95600"/>
            <a:ext cx="8382000" cy="35052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sl-SI" smtClean="0">
                <a:cs typeface="Times New Roman" pitchFamily="18" charset="0"/>
              </a:rPr>
              <a:t>Ameriški zorni kot:</a:t>
            </a:r>
            <a:endParaRPr lang="en-GB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sl-SI" smtClean="0">
                <a:cs typeface="Times New Roman" pitchFamily="18" charset="0"/>
              </a:rPr>
              <a:t>medjezični sistemi so »sistemi, ki iskalcem nudijo dokumente, ki jih ti ne znajo prebrati«.</a:t>
            </a:r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1</a:t>
            </a:r>
            <a:endParaRPr lang="en-GB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D710DF7-E997-474A-AC03-98C22905871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/>
              <a:t>Splošno o</a:t>
            </a:r>
            <a:r>
              <a:rPr lang="sl-SI" smtClean="0">
                <a:cs typeface="Times New Roman" pitchFamily="18" charset="0"/>
              </a:rPr>
              <a:t> MI</a:t>
            </a:r>
            <a:r>
              <a:rPr lang="sl-SI" smtClean="0"/>
              <a:t>: IR vs. </a:t>
            </a:r>
            <a:r>
              <a:rPr lang="sl-SI" smtClean="0">
                <a:cs typeface="Times New Roman" pitchFamily="18" charset="0"/>
              </a:rPr>
              <a:t>MI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382000" cy="3962400"/>
          </a:xfrm>
        </p:spPr>
        <p:txBody>
          <a:bodyPr/>
          <a:lstStyle/>
          <a:p>
            <a:pPr marL="476250" indent="-476250">
              <a:spcBef>
                <a:spcPct val="0"/>
              </a:spcBef>
              <a:buFont typeface="Wingdings" pitchFamily="2" charset="2"/>
              <a:buNone/>
            </a:pPr>
            <a:r>
              <a:rPr lang="sl-SI" smtClean="0"/>
              <a:t>Področji IR in MI imata mnogo skupnega: </a:t>
            </a:r>
          </a:p>
          <a:p>
            <a:pPr marL="476250" indent="-476250">
              <a:spcBef>
                <a:spcPct val="0"/>
              </a:spcBef>
            </a:pPr>
            <a:r>
              <a:rPr lang="sl-SI" smtClean="0"/>
              <a:t>načine organiziranja dokumentov v zbirkah,</a:t>
            </a:r>
          </a:p>
          <a:p>
            <a:pPr marL="476250" indent="-476250">
              <a:spcBef>
                <a:spcPct val="0"/>
              </a:spcBef>
            </a:pPr>
            <a:r>
              <a:rPr lang="sl-SI" smtClean="0"/>
              <a:t>metode avtomatskega indeksiranja,</a:t>
            </a:r>
          </a:p>
          <a:p>
            <a:pPr marL="476250" indent="-476250">
              <a:spcBef>
                <a:spcPct val="0"/>
              </a:spcBef>
            </a:pPr>
            <a:r>
              <a:rPr lang="sl-SI" smtClean="0"/>
              <a:t>interpretiranje iskalnih zahtev,</a:t>
            </a:r>
          </a:p>
          <a:p>
            <a:pPr marL="476250" indent="-476250">
              <a:spcBef>
                <a:spcPct val="0"/>
              </a:spcBef>
            </a:pPr>
            <a:r>
              <a:rPr lang="sl-SI" smtClean="0"/>
              <a:t>računanje relevantnosti dokumentov.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1</a:t>
            </a:r>
            <a:endParaRPr lang="en-GB"/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A440F4-6B75-4F20-AF57-6FF72E14946D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/>
              <a:t>Splošno o</a:t>
            </a:r>
            <a:r>
              <a:rPr lang="sl-SI" smtClean="0">
                <a:cs typeface="Times New Roman" pitchFamily="18" charset="0"/>
              </a:rPr>
              <a:t> MI</a:t>
            </a:r>
            <a:r>
              <a:rPr lang="sl-SI" smtClean="0"/>
              <a:t>: IR vs. </a:t>
            </a:r>
            <a:r>
              <a:rPr lang="sl-SI" smtClean="0">
                <a:cs typeface="Times New Roman" pitchFamily="18" charset="0"/>
              </a:rPr>
              <a:t>MI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572000"/>
          </a:xfrm>
        </p:spPr>
        <p:txBody>
          <a:bodyPr/>
          <a:lstStyle/>
          <a:p>
            <a:pPr marL="476250" indent="-476250">
              <a:spcBef>
                <a:spcPct val="0"/>
              </a:spcBef>
              <a:buFont typeface="Wingdings" pitchFamily="2" charset="2"/>
              <a:buNone/>
            </a:pPr>
            <a:r>
              <a:rPr lang="sl-SI" smtClean="0"/>
              <a:t>Med področji IR in MI obstaja bistvena razlika: </a:t>
            </a:r>
          </a:p>
          <a:p>
            <a:pPr marL="476250" indent="-476250">
              <a:spcBef>
                <a:spcPct val="0"/>
              </a:spcBef>
            </a:pPr>
            <a:r>
              <a:rPr lang="sl-SI" smtClean="0"/>
              <a:t>klasični IR ne potrebuje prevajanja.</a:t>
            </a:r>
          </a:p>
          <a:p>
            <a:pPr marL="476250" indent="-476250">
              <a:spcBef>
                <a:spcPct val="0"/>
              </a:spcBef>
            </a:pPr>
            <a:endParaRPr lang="sl-SI" smtClean="0"/>
          </a:p>
          <a:p>
            <a:pPr marL="476250" indent="-476250">
              <a:spcBef>
                <a:spcPct val="0"/>
              </a:spcBef>
            </a:pPr>
            <a:r>
              <a:rPr lang="sl-SI" smtClean="0">
                <a:cs typeface="Times New Roman" pitchFamily="18" charset="0"/>
              </a:rPr>
              <a:t>Vsak avtomatski postopek MI, ki ni vezan na ročno indeksiranje z večjezičnimi tezavri, vključuje neko vrsto </a:t>
            </a:r>
            <a:r>
              <a:rPr lang="sl-SI" smtClean="0"/>
              <a:t>računalniškega</a:t>
            </a:r>
            <a:r>
              <a:rPr lang="sl-SI" smtClean="0">
                <a:cs typeface="Times New Roman" pitchFamily="18" charset="0"/>
              </a:rPr>
              <a:t> prevajanja.</a:t>
            </a:r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785225" cy="533400"/>
          </a:xfrm>
        </p:spPr>
        <p:txBody>
          <a:bodyPr/>
          <a:lstStyle/>
          <a:p>
            <a:r>
              <a:rPr lang="sl-SI" dirty="0" smtClean="0"/>
              <a:t>Pregled metod MI</a:t>
            </a:r>
            <a:endParaRPr lang="en-US" dirty="0" smtClean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A32CBE-5FC6-4FA1-A85D-B3B0258DB68D}" type="slidenum">
              <a:rPr lang="sl-SI" smtClean="0"/>
              <a:pPr/>
              <a:t>16</a:t>
            </a:fld>
            <a:endParaRPr lang="sl-SI" smtClean="0"/>
          </a:p>
        </p:txBody>
      </p:sp>
      <p:sp>
        <p:nvSpPr>
          <p:cNvPr id="15366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1</a:t>
            </a:r>
            <a:endParaRPr lang="sl-SI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05000" y="838200"/>
            <a:ext cx="5053178" cy="46166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  <a:cs typeface="Times New Roman" pitchFamily="18" charset="0"/>
              </a:rPr>
              <a:t>Avtomatske metode medjezičnega iskanja</a:t>
            </a:r>
            <a:r>
              <a:rPr lang="en-GB" sz="240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95400" y="1676400"/>
            <a:ext cx="3122971" cy="40011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  <a:cs typeface="Times New Roman" pitchFamily="18" charset="0"/>
              </a:rPr>
              <a:t>prevajanje iskalnih zahte</a:t>
            </a:r>
            <a:r>
              <a:rPr lang="sl-SI" sz="2000">
                <a:solidFill>
                  <a:srgbClr val="800000"/>
                </a:solidFill>
              </a:rPr>
              <a:t>v</a:t>
            </a:r>
            <a:endParaRPr lang="en-GB" sz="2000">
              <a:solidFill>
                <a:srgbClr val="800000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81000" y="2590800"/>
            <a:ext cx="2693366" cy="40011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  <a:cs typeface="Times New Roman" pitchFamily="18" charset="0"/>
              </a:rPr>
              <a:t>kontroliran besednjak</a:t>
            </a:r>
            <a:r>
              <a:rPr lang="en-GB" sz="200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90800" y="3200400"/>
            <a:ext cx="1681871" cy="40011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  <a:cs typeface="Times New Roman" pitchFamily="18" charset="0"/>
              </a:rPr>
              <a:t>naravni jezik</a:t>
            </a:r>
            <a:r>
              <a:rPr lang="en-GB" sz="200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410200" y="1676400"/>
            <a:ext cx="2906565" cy="40011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  <a:cs typeface="Times New Roman" pitchFamily="18" charset="0"/>
              </a:rPr>
              <a:t>prevajanje dokumentov</a:t>
            </a:r>
            <a:r>
              <a:rPr lang="en-GB" sz="2000">
                <a:solidFill>
                  <a:srgbClr val="8000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419600" y="2590800"/>
            <a:ext cx="2266967" cy="40011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  <a:cs typeface="Times New Roman" pitchFamily="18" charset="0"/>
              </a:rPr>
              <a:t>popolni dokum</a:t>
            </a:r>
            <a:r>
              <a:rPr lang="sl-SI" sz="2000">
                <a:solidFill>
                  <a:srgbClr val="800000"/>
                </a:solidFill>
              </a:rPr>
              <a:t>enti</a:t>
            </a:r>
            <a:endParaRPr lang="en-GB" sz="2000">
              <a:solidFill>
                <a:srgbClr val="800000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934200" y="2590800"/>
            <a:ext cx="1867819" cy="40011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  <a:cs typeface="Times New Roman" pitchFamily="18" charset="0"/>
              </a:rPr>
              <a:t>zgoščeni opis</a:t>
            </a:r>
            <a:r>
              <a:rPr lang="sl-SI" sz="2000">
                <a:solidFill>
                  <a:srgbClr val="800000"/>
                </a:solidFill>
              </a:rPr>
              <a:t>i</a:t>
            </a:r>
            <a:r>
              <a:rPr lang="en-GB" sz="200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762000" y="4038600"/>
            <a:ext cx="2550698" cy="40011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  <a:cs typeface="Times New Roman" pitchFamily="18" charset="0"/>
              </a:rPr>
              <a:t>formalizirano znanje</a:t>
            </a:r>
            <a:r>
              <a:rPr lang="en-GB" sz="2000">
                <a:solidFill>
                  <a:srgbClr val="8000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886200" y="4038600"/>
            <a:ext cx="1082348" cy="40011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</a:rPr>
              <a:t>korpusi</a:t>
            </a:r>
            <a:r>
              <a:rPr lang="en-GB" sz="2000">
                <a:solidFill>
                  <a:srgbClr val="8000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295400" y="4800600"/>
            <a:ext cx="1354858" cy="40011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  <a:cs typeface="Times New Roman" pitchFamily="18" charset="0"/>
              </a:rPr>
              <a:t>ontologije</a:t>
            </a:r>
            <a:r>
              <a:rPr lang="en-GB" sz="200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228600" y="5943600"/>
            <a:ext cx="1010213" cy="40011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</a:rPr>
              <a:t>tezavri</a:t>
            </a:r>
            <a:r>
              <a:rPr lang="en-GB" sz="200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371600" y="5486400"/>
            <a:ext cx="1055097" cy="40011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</a:rPr>
              <a:t>slovarji</a:t>
            </a:r>
            <a:r>
              <a:rPr lang="en-GB" sz="200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810000" y="4800600"/>
            <a:ext cx="1396536" cy="70788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</a:rPr>
              <a:t>p</a:t>
            </a:r>
            <a:r>
              <a:rPr lang="sl-SI" sz="2000">
                <a:solidFill>
                  <a:srgbClr val="800000"/>
                </a:solidFill>
                <a:cs typeface="Times New Roman" pitchFamily="18" charset="0"/>
              </a:rPr>
              <a:t>oravnane</a:t>
            </a:r>
            <a:r>
              <a:rPr lang="sl-SI" sz="2000">
                <a:solidFill>
                  <a:srgbClr val="800000"/>
                </a:solidFill>
              </a:rPr>
              <a:t/>
            </a:r>
            <a:br>
              <a:rPr lang="sl-SI" sz="2000">
                <a:solidFill>
                  <a:srgbClr val="800000"/>
                </a:solidFill>
              </a:rPr>
            </a:br>
            <a:r>
              <a:rPr lang="sl-SI" sz="2000">
                <a:solidFill>
                  <a:srgbClr val="800000"/>
                </a:solidFill>
                <a:cs typeface="Times New Roman" pitchFamily="18" charset="0"/>
              </a:rPr>
              <a:t>besede </a:t>
            </a:r>
            <a:endParaRPr lang="en-GB" sz="2000">
              <a:solidFill>
                <a:srgbClr val="800000"/>
              </a:solidFill>
              <a:cs typeface="Times New Roman" pitchFamily="18" charset="0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181600" y="4800600"/>
            <a:ext cx="1311578" cy="70788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</a:rPr>
              <a:t>p</a:t>
            </a:r>
            <a:r>
              <a:rPr lang="sl-SI" sz="2000">
                <a:solidFill>
                  <a:srgbClr val="800000"/>
                </a:solidFill>
                <a:cs typeface="Times New Roman" pitchFamily="18" charset="0"/>
              </a:rPr>
              <a:t>oravnani</a:t>
            </a:r>
            <a:r>
              <a:rPr lang="sl-SI" sz="2000">
                <a:solidFill>
                  <a:srgbClr val="800000"/>
                </a:solidFill>
              </a:rPr>
              <a:t/>
            </a:r>
            <a:br>
              <a:rPr lang="sl-SI" sz="2000">
                <a:solidFill>
                  <a:srgbClr val="800000"/>
                </a:solidFill>
              </a:rPr>
            </a:br>
            <a:r>
              <a:rPr lang="sl-SI" sz="2000">
                <a:solidFill>
                  <a:srgbClr val="800000"/>
                </a:solidFill>
                <a:cs typeface="Times New Roman" pitchFamily="18" charset="0"/>
              </a:rPr>
              <a:t>stavki </a:t>
            </a:r>
            <a:endParaRPr lang="en-GB" sz="2000">
              <a:solidFill>
                <a:srgbClr val="800000"/>
              </a:solidFill>
              <a:cs typeface="Times New Roman" pitchFamily="18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6477000" y="4800600"/>
            <a:ext cx="1438214" cy="70788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</a:rPr>
              <a:t>p</a:t>
            </a:r>
            <a:r>
              <a:rPr lang="sl-SI" sz="2000">
                <a:solidFill>
                  <a:srgbClr val="800000"/>
                </a:solidFill>
                <a:cs typeface="Times New Roman" pitchFamily="18" charset="0"/>
              </a:rPr>
              <a:t>oravnani</a:t>
            </a:r>
            <a:r>
              <a:rPr lang="sl-SI" sz="2000">
                <a:solidFill>
                  <a:srgbClr val="800000"/>
                </a:solidFill>
              </a:rPr>
              <a:t/>
            </a:r>
            <a:br>
              <a:rPr lang="sl-SI" sz="2000">
                <a:solidFill>
                  <a:srgbClr val="800000"/>
                </a:solidFill>
              </a:rPr>
            </a:br>
            <a:r>
              <a:rPr lang="sl-SI" sz="2000">
                <a:solidFill>
                  <a:srgbClr val="800000"/>
                </a:solidFill>
              </a:rPr>
              <a:t>dokumenti</a:t>
            </a:r>
            <a:r>
              <a:rPr lang="sl-SI" sz="2000">
                <a:solidFill>
                  <a:srgbClr val="800000"/>
                </a:solidFill>
                <a:cs typeface="Times New Roman" pitchFamily="18" charset="0"/>
              </a:rPr>
              <a:t> </a:t>
            </a:r>
            <a:endParaRPr lang="en-GB" sz="2000">
              <a:solidFill>
                <a:srgbClr val="800000"/>
              </a:solidFill>
              <a:cs typeface="Times New Roman" pitchFamily="18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715000" y="5943600"/>
            <a:ext cx="1367682" cy="40011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</a:rPr>
              <a:t>vzporedni</a:t>
            </a:r>
            <a:r>
              <a:rPr lang="en-GB" sz="2000">
                <a:solidFill>
                  <a:srgbClr val="8000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7162800" y="5943600"/>
            <a:ext cx="1338263" cy="4064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</a:rPr>
              <a:t>primerljivi</a:t>
            </a:r>
            <a:r>
              <a:rPr lang="en-GB" sz="2000">
                <a:solidFill>
                  <a:srgbClr val="8000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flipH="1">
            <a:off x="2590800" y="1295400"/>
            <a:ext cx="1143000" cy="3810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4343400" y="1295400"/>
            <a:ext cx="2286000" cy="3810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 flipH="1">
            <a:off x="1600200" y="2057400"/>
            <a:ext cx="914400" cy="5334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2819400" y="2057400"/>
            <a:ext cx="609600" cy="11430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1905000" y="3581400"/>
            <a:ext cx="1219200" cy="4572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3505200" y="3581400"/>
            <a:ext cx="838200" cy="4572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 flipH="1">
            <a:off x="1981200" y="4495800"/>
            <a:ext cx="0" cy="3048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 flipH="1">
            <a:off x="685800" y="5181600"/>
            <a:ext cx="914400" cy="7620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4343400" y="4419600"/>
            <a:ext cx="0" cy="3810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4495800" y="4419600"/>
            <a:ext cx="1219200" cy="3810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4800600" y="4419600"/>
            <a:ext cx="2286000" cy="3810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H="1">
            <a:off x="6324600" y="5486400"/>
            <a:ext cx="762000" cy="4572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7239000" y="5486400"/>
            <a:ext cx="533400" cy="4572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 flipH="1">
            <a:off x="5486400" y="2057400"/>
            <a:ext cx="914400" cy="5334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6781800" y="2057400"/>
            <a:ext cx="914400" cy="5334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2590800" y="5943600"/>
            <a:ext cx="1996059" cy="40011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2000">
                <a:solidFill>
                  <a:srgbClr val="800000"/>
                </a:solidFill>
              </a:rPr>
              <a:t>tezavri kolokacij</a:t>
            </a:r>
            <a:endParaRPr lang="en-GB" sz="2000">
              <a:solidFill>
                <a:srgbClr val="800000"/>
              </a:solidFill>
            </a:endParaRPr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2362200" y="5181600"/>
            <a:ext cx="1143000" cy="7620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1905000" y="5181600"/>
            <a:ext cx="0" cy="30480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1</a:t>
            </a:r>
            <a:endParaRPr lang="en-GB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E349BF9-13A9-4B2F-80CB-5E390602874E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1638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/>
              <a:t>Ontologije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1638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sl-SI" smtClean="0">
                <a:cs typeface="Times New Roman" pitchFamily="18" charset="0"/>
              </a:rPr>
              <a:t>Ontologija</a:t>
            </a:r>
            <a:r>
              <a:rPr lang="sl-SI" smtClean="0"/>
              <a:t>: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sl-SI" smtClean="0">
                <a:cs typeface="Times New Roman" pitchFamily="18" charset="0"/>
              </a:rPr>
              <a:t>predstavitev mreže ali hierarhije konceptov in njihovih povezav</a:t>
            </a:r>
            <a:endParaRPr lang="sl-SI" smtClean="0"/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endParaRPr lang="en-GB" smtClean="0"/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sl-SI" smtClean="0">
                <a:cs typeface="Times New Roman" pitchFamily="18" charset="0"/>
              </a:rPr>
              <a:t>Tezaver</a:t>
            </a:r>
            <a:r>
              <a:rPr lang="sl-SI" smtClean="0"/>
              <a:t>: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sl-SI" smtClean="0">
                <a:cs typeface="Times New Roman" pitchFamily="18" charset="0"/>
              </a:rPr>
              <a:t>ontologija namenjena opisovanju in iskanju dokumentov v kontroliranih pogojih</a:t>
            </a:r>
            <a:endParaRPr lang="sl-SI" smtClean="0"/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endParaRPr lang="en-GB" smtClean="0"/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sl-SI" smtClean="0">
                <a:cs typeface="Times New Roman" pitchFamily="18" charset="0"/>
              </a:rPr>
              <a:t>Dvojezični leksikon</a:t>
            </a:r>
            <a:r>
              <a:rPr lang="sl-SI" smtClean="0"/>
              <a:t>: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sl-SI" smtClean="0">
                <a:cs typeface="Times New Roman" pitchFamily="18" charset="0"/>
              </a:rPr>
              <a:t>ontologija namenjena strojnemu prevajanju</a:t>
            </a:r>
            <a:endParaRPr lang="sl-SI" smtClean="0"/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endParaRPr lang="en-GB" smtClean="0"/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sl-SI" smtClean="0">
                <a:cs typeface="Times New Roman" pitchFamily="18" charset="0"/>
              </a:rPr>
              <a:t>Dvojezični slovar</a:t>
            </a:r>
            <a:r>
              <a:rPr lang="sl-SI" smtClean="0"/>
              <a:t>:</a:t>
            </a:r>
          </a:p>
          <a:p>
            <a:pPr marL="838200" lvl="1" indent="-381000">
              <a:lnSpc>
                <a:spcPct val="90000"/>
              </a:lnSpc>
              <a:spcBef>
                <a:spcPct val="0"/>
              </a:spcBef>
            </a:pPr>
            <a:r>
              <a:rPr lang="sl-SI" smtClean="0">
                <a:cs typeface="Times New Roman" pitchFamily="18" charset="0"/>
              </a:rPr>
              <a:t>ontologija namenjena človeškemu prevajanju</a:t>
            </a:r>
            <a:r>
              <a:rPr lang="en-GB" smtClean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1</a:t>
            </a:r>
            <a:endParaRPr lang="en-GB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9C227B-FA87-4970-A29A-CE0290D35279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pPr eaLnBrk="1" hangingPunct="1"/>
            <a:r>
              <a:rPr lang="sl-SI" smtClean="0"/>
              <a:t>Motivacija</a:t>
            </a:r>
            <a:r>
              <a:rPr lang="sl-SI" smtClean="0">
                <a:cs typeface="Times New Roman" pitchFamily="18" charset="0"/>
              </a:rPr>
              <a:t> za razvoj MI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534025"/>
          </a:xfrm>
        </p:spPr>
        <p:txBody>
          <a:bodyPr>
            <a:normAutofit lnSpcReduction="10000"/>
          </a:bodyPr>
          <a:lstStyle/>
          <a:p>
            <a:pPr marL="476250" indent="-476250" eaLnBrk="1" hangingPunct="1"/>
            <a:r>
              <a:rPr lang="sl-SI" smtClean="0">
                <a:cs typeface="Times New Roman" pitchFamily="18" charset="0"/>
              </a:rPr>
              <a:t>Vzporedno z razvojem omrežnega (spletnega) publiciranja je potekal razvoj iskalnikov spletnih dokumentov.</a:t>
            </a:r>
            <a:endParaRPr lang="en-GB" smtClean="0">
              <a:cs typeface="Times New Roman" pitchFamily="18" charset="0"/>
            </a:endParaRPr>
          </a:p>
          <a:p>
            <a:pPr marL="476250" indent="-476250" eaLnBrk="1" hangingPunct="1"/>
            <a:r>
              <a:rPr lang="sl-SI" smtClean="0">
                <a:cs typeface="Times New Roman" pitchFamily="18" charset="0"/>
              </a:rPr>
              <a:t>Na začetku skoraj 100% dokumentov v angleščini – vsa metodologija spletnih iskalnikov prilagojena angleščini.</a:t>
            </a:r>
            <a:endParaRPr lang="en-GB" smtClean="0">
              <a:cs typeface="Times New Roman" pitchFamily="18" charset="0"/>
            </a:endParaRPr>
          </a:p>
          <a:p>
            <a:pPr marL="476250" indent="-476250" eaLnBrk="1" hangingPunct="1"/>
            <a:r>
              <a:rPr lang="sl-SI" smtClean="0">
                <a:cs typeface="Times New Roman" pitchFamily="18" charset="0"/>
              </a:rPr>
              <a:t>Danes (konec 2011) porazdelitev jezikov spletnih dokumentov bistveno drugačna:</a:t>
            </a:r>
            <a:endParaRPr lang="en-GB" smtClean="0">
              <a:cs typeface="Times New Roman" pitchFamily="18" charset="0"/>
            </a:endParaRPr>
          </a:p>
          <a:p>
            <a:pPr marL="952500" lvl="1" indent="-285750" eaLnBrk="1" hangingPunct="1"/>
            <a:r>
              <a:rPr lang="sl-SI" smtClean="0">
                <a:cs typeface="Times New Roman" pitchFamily="18" charset="0"/>
              </a:rPr>
              <a:t>57% angleščina,</a:t>
            </a:r>
            <a:endParaRPr lang="en-GB" smtClean="0">
              <a:cs typeface="Times New Roman" pitchFamily="18" charset="0"/>
            </a:endParaRPr>
          </a:p>
          <a:p>
            <a:pPr marL="952500" lvl="1" indent="-285750" eaLnBrk="1" hangingPunct="1"/>
            <a:r>
              <a:rPr lang="sl-SI">
                <a:cs typeface="Times New Roman" pitchFamily="18" charset="0"/>
              </a:rPr>
              <a:t>2</a:t>
            </a:r>
            <a:r>
              <a:rPr lang="sl-SI" smtClean="0">
                <a:cs typeface="Times New Roman" pitchFamily="18" charset="0"/>
              </a:rPr>
              <a:t>9% evropski, neangleški jeziki,</a:t>
            </a:r>
            <a:endParaRPr lang="en-GB" smtClean="0">
              <a:cs typeface="Times New Roman" pitchFamily="18" charset="0"/>
            </a:endParaRPr>
          </a:p>
          <a:p>
            <a:pPr marL="952500" lvl="1" indent="-285750" eaLnBrk="1" hangingPunct="1"/>
            <a:r>
              <a:rPr lang="sl-SI" smtClean="0">
                <a:cs typeface="Times New Roman" pitchFamily="18" charset="0"/>
              </a:rPr>
              <a:t>14% ostalo.</a:t>
            </a:r>
            <a:endParaRPr lang="en-GB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Jeziki Internetnih uporabnikov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1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7C7EBF-374E-4DF9-984F-036BE34474EA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481" y="1447800"/>
            <a:ext cx="512191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346621"/>
              </p:ext>
            </p:extLst>
          </p:nvPr>
        </p:nvGraphicFramePr>
        <p:xfrm>
          <a:off x="304800" y="1524000"/>
          <a:ext cx="3429000" cy="465581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{284E427A-3D55-4303-BF80-6455036E1DE7}</a:tableStyleId>
              </a:tblPr>
              <a:tblGrid>
                <a:gridCol w="781050"/>
                <a:gridCol w="1047750"/>
                <a:gridCol w="914400"/>
                <a:gridCol w="685800"/>
              </a:tblGrid>
              <a:tr h="639034">
                <a:tc>
                  <a:txBody>
                    <a:bodyPr/>
                    <a:lstStyle/>
                    <a:p>
                      <a:r>
                        <a:rPr lang="sl-SI" sz="110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100" b="1">
                          <a:solidFill>
                            <a:schemeClr val="tx1"/>
                          </a:solidFill>
                        </a:rPr>
                        <a:t>Language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100"/>
                        <a:t>Internet</a:t>
                      </a:r>
                      <a:br>
                        <a:rPr lang="sl-SI" sz="1100"/>
                      </a:br>
                      <a:r>
                        <a:rPr lang="sl-SI" sz="1100"/>
                        <a:t>users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100"/>
                        <a:t>        </a:t>
                      </a:r>
                    </a:p>
                  </a:txBody>
                  <a:tcPr anchor="ctr"/>
                </a:tc>
              </a:tr>
              <a:tr h="365162"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100" b="1" u="none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100"/>
                        <a:t>565,004,000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27%</a:t>
                      </a:r>
                    </a:p>
                  </a:txBody>
                  <a:tcPr anchor="ctr"/>
                </a:tc>
              </a:tr>
              <a:tr h="365162"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100" b="1">
                          <a:solidFill>
                            <a:schemeClr val="tx1"/>
                          </a:solidFill>
                        </a:rPr>
                        <a:t>Chinese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100"/>
                        <a:t>509,965,000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25%</a:t>
                      </a:r>
                    </a:p>
                  </a:txBody>
                  <a:tcPr anchor="ctr"/>
                </a:tc>
              </a:tr>
              <a:tr h="365162"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100" b="1">
                          <a:solidFill>
                            <a:schemeClr val="tx1"/>
                          </a:solidFill>
                        </a:rPr>
                        <a:t>Spanish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100"/>
                        <a:t>164,969,000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  8%</a:t>
                      </a:r>
                    </a:p>
                  </a:txBody>
                  <a:tcPr anchor="ctr"/>
                </a:tc>
              </a:tr>
              <a:tr h="365162"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100" b="1">
                          <a:solidFill>
                            <a:schemeClr val="tx1"/>
                          </a:solidFill>
                        </a:rPr>
                        <a:t>Japanese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100"/>
                        <a:t>99,182,000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  5%</a:t>
                      </a:r>
                    </a:p>
                  </a:txBody>
                  <a:tcPr anchor="ctr"/>
                </a:tc>
              </a:tr>
              <a:tr h="365162"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100" b="1">
                          <a:solidFill>
                            <a:schemeClr val="tx1"/>
                          </a:solidFill>
                        </a:rPr>
                        <a:t>Portuguese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100"/>
                        <a:t>82,587,000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  4%</a:t>
                      </a:r>
                    </a:p>
                  </a:txBody>
                  <a:tcPr anchor="ctr"/>
                </a:tc>
              </a:tr>
              <a:tr h="365162"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100" b="1">
                          <a:solidFill>
                            <a:schemeClr val="tx1"/>
                          </a:solidFill>
                        </a:rPr>
                        <a:t>German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100"/>
                        <a:t>75,423,000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  4%</a:t>
                      </a:r>
                    </a:p>
                  </a:txBody>
                  <a:tcPr anchor="ctr"/>
                </a:tc>
              </a:tr>
              <a:tr h="365162"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100" b="1">
                          <a:solidFill>
                            <a:schemeClr val="tx1"/>
                          </a:solidFill>
                        </a:rPr>
                        <a:t>Arabic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100"/>
                        <a:t>65,365,000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  3%</a:t>
                      </a:r>
                    </a:p>
                  </a:txBody>
                  <a:tcPr anchor="ctr"/>
                </a:tc>
              </a:tr>
              <a:tr h="365162"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100" b="1">
                          <a:solidFill>
                            <a:schemeClr val="tx1"/>
                          </a:solidFill>
                        </a:rPr>
                        <a:t>French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100"/>
                        <a:t>59,779,000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  3%</a:t>
                      </a:r>
                    </a:p>
                  </a:txBody>
                  <a:tcPr anchor="ctr"/>
                </a:tc>
              </a:tr>
              <a:tr h="365162"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100" b="1">
                          <a:solidFill>
                            <a:schemeClr val="tx1"/>
                          </a:solidFill>
                        </a:rPr>
                        <a:t>Russian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100"/>
                        <a:t>59,700,000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  3%</a:t>
                      </a:r>
                    </a:p>
                  </a:txBody>
                  <a:tcPr anchor="ctr"/>
                </a:tc>
              </a:tr>
              <a:tr h="365162"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100" b="1">
                          <a:solidFill>
                            <a:schemeClr val="tx1"/>
                          </a:solidFill>
                        </a:rPr>
                        <a:t>Korean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100"/>
                        <a:t>39,440,000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  2%</a:t>
                      </a:r>
                    </a:p>
                  </a:txBody>
                  <a:tcPr anchor="ctr"/>
                </a:tc>
              </a:tr>
              <a:tr h="365162"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1100" b="1">
                          <a:solidFill>
                            <a:schemeClr val="tx1"/>
                          </a:solidFill>
                        </a:rPr>
                        <a:t>Others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1100"/>
                        <a:t>350,557,000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100"/>
                        <a:t>17%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5200" y="914400"/>
            <a:ext cx="1798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>
                <a:solidFill>
                  <a:srgbClr val="002060"/>
                </a:solidFill>
                <a:latin typeface="+mn-lt"/>
              </a:rPr>
              <a:t>31. maj 2011</a:t>
            </a:r>
            <a:endParaRPr lang="sl-SI" sz="240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80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Jeziki Internetnih dokumentov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1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7C7EBF-374E-4DF9-984F-036BE34474EA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81100"/>
            <a:ext cx="23622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781" y="1447800"/>
            <a:ext cx="2367419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461" y="2057400"/>
            <a:ext cx="4884939" cy="367665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410200" y="1524000"/>
            <a:ext cx="2600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>
                <a:solidFill>
                  <a:srgbClr val="002060"/>
                </a:solidFill>
                <a:latin typeface="+mn-lt"/>
              </a:rPr>
              <a:t>30. december 2011</a:t>
            </a:r>
            <a:endParaRPr lang="sl-SI" sz="240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31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1</a:t>
            </a:r>
            <a:endParaRPr lang="en-GB"/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AFFC5E-7933-4222-962B-EF850E733F7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5888"/>
            <a:ext cx="8686800" cy="396875"/>
          </a:xfrm>
        </p:spPr>
        <p:txBody>
          <a:bodyPr/>
          <a:lstStyle/>
          <a:p>
            <a:pPr eaLnBrk="1" hangingPunct="1"/>
            <a:r>
              <a:rPr lang="sl-SI" sz="2000" smtClean="0"/>
              <a:t>Motivacija</a:t>
            </a:r>
            <a:r>
              <a:rPr lang="sl-SI" sz="2000" smtClean="0">
                <a:cs typeface="Times New Roman" pitchFamily="18" charset="0"/>
              </a:rPr>
              <a:t> za razvoj MI</a:t>
            </a:r>
            <a:endParaRPr lang="en-GB" sz="2000" smtClean="0">
              <a:cs typeface="Times New Roman" pitchFamily="18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549275"/>
            <a:ext cx="7827962" cy="569913"/>
          </a:xfrm>
        </p:spPr>
        <p:txBody>
          <a:bodyPr/>
          <a:lstStyle/>
          <a:p>
            <a:pPr marL="476250" indent="-4762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l-SI" sz="2000" smtClean="0">
                <a:cs typeface="Times New Roman" pitchFamily="18" charset="0"/>
              </a:rPr>
              <a:t>Porazdelitev jezikov v spletnih blogih (technorati.com, april 2007).</a:t>
            </a:r>
            <a:endParaRPr lang="en-GB" sz="2000" smtClean="0">
              <a:cs typeface="Times New Roman" pitchFamily="18" charset="0"/>
            </a:endParaRPr>
          </a:p>
        </p:txBody>
      </p:sp>
      <p:pic>
        <p:nvPicPr>
          <p:cNvPr id="4102" name="Picture 4" descr="blog-langu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9013" y="971550"/>
            <a:ext cx="7316787" cy="548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1</a:t>
            </a:r>
            <a:endParaRPr lang="en-GB"/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C7CFFE2-5F6F-4DBC-A97F-D47C18299B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/>
              <a:t>Motivacija</a:t>
            </a:r>
            <a:r>
              <a:rPr lang="sl-SI" smtClean="0">
                <a:cs typeface="Times New Roman" pitchFamily="18" charset="0"/>
              </a:rPr>
              <a:t> za razvoj MI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7244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Taka porazdelitev se neposredno odraža v zbirkah velikih iskalnikov.</a:t>
            </a:r>
            <a:endParaRPr lang="en-GB" smtClean="0">
              <a:cs typeface="Times New Roman" pitchFamily="18" charset="0"/>
            </a:endParaRPr>
          </a:p>
          <a:p>
            <a:pPr eaLnBrk="1" hangingPunct="1"/>
            <a:r>
              <a:rPr lang="sl-SI" smtClean="0"/>
              <a:t>Gradnja zbirk in iskalni algoritmi</a:t>
            </a:r>
            <a:r>
              <a:rPr lang="sl-SI" smtClean="0">
                <a:cs typeface="Times New Roman" pitchFamily="18" charset="0"/>
              </a:rPr>
              <a:t> spletnih iskalnikov </a:t>
            </a:r>
            <a:r>
              <a:rPr lang="sl-SI" smtClean="0"/>
              <a:t>so </a:t>
            </a:r>
            <a:r>
              <a:rPr lang="sl-SI" smtClean="0">
                <a:cs typeface="Times New Roman" pitchFamily="18" charset="0"/>
              </a:rPr>
              <a:t>še vedno do neke mere prilagojen</a:t>
            </a:r>
            <a:r>
              <a:rPr lang="sl-SI" smtClean="0"/>
              <a:t>i</a:t>
            </a:r>
            <a:r>
              <a:rPr lang="sl-SI" smtClean="0">
                <a:cs typeface="Times New Roman" pitchFamily="18" charset="0"/>
              </a:rPr>
              <a:t> angleščini.</a:t>
            </a:r>
          </a:p>
          <a:p>
            <a:pPr eaLnBrk="1" hangingPunct="1"/>
            <a:r>
              <a:rPr lang="sl-SI" smtClean="0">
                <a:cs typeface="Times New Roman" pitchFamily="18" charset="0"/>
              </a:rPr>
              <a:t>Sofisticiranost jezikovno-odvisnih metod se zmanjšuje, ker ne morejo biti enako dobre za vse spletne jezike.</a:t>
            </a:r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1</a:t>
            </a:r>
            <a:endParaRPr lang="en-GB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54AACD-5B51-4702-A4D2-3FF6E9B2A01A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/>
              <a:t>Motivacija</a:t>
            </a:r>
            <a:r>
              <a:rPr lang="sl-SI" smtClean="0">
                <a:cs typeface="Times New Roman" pitchFamily="18" charset="0"/>
              </a:rPr>
              <a:t> za razvoj MI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534400" cy="43434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sl-SI" smtClean="0">
                <a:cs typeface="Times New Roman" pitchFamily="18" charset="0"/>
              </a:rPr>
              <a:t>Iskanje z iskalnimi zahtevami v naravnem jeziku je:</a:t>
            </a:r>
            <a:endParaRPr lang="en-GB" smtClean="0">
              <a:cs typeface="Times New Roman" pitchFamily="18" charset="0"/>
            </a:endParaRPr>
          </a:p>
          <a:p>
            <a:pPr marL="933450" lvl="1" indent="-476250" eaLnBrk="1" hangingPunct="1"/>
            <a:r>
              <a:rPr lang="sl-SI" smtClean="0">
                <a:cs typeface="Times New Roman" pitchFamily="18" charset="0"/>
              </a:rPr>
              <a:t>Primerjanje besed ali besednih zvez iz iskalne zahteve z besedami ali besednimi zvezami v dokumentih. </a:t>
            </a:r>
            <a:endParaRPr lang="en-GB" smtClean="0">
              <a:cs typeface="Times New Roman" pitchFamily="18" charset="0"/>
            </a:endParaRPr>
          </a:p>
          <a:p>
            <a:pPr marL="933450" lvl="1" indent="-476250" eaLnBrk="1" hangingPunct="1"/>
            <a:r>
              <a:rPr lang="sl-SI" smtClean="0">
                <a:cs typeface="Times New Roman" pitchFamily="18" charset="0"/>
              </a:rPr>
              <a:t>Iskanje ne more dati rezultatov, če sta iskalna zahteva in dokument v različnih jezikih.</a:t>
            </a:r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1</a:t>
            </a:r>
            <a:endParaRPr lang="en-GB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0057B6-2BB3-4F5B-8AED-6A1DF1AAD550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/>
          <a:lstStyle/>
          <a:p>
            <a:pPr eaLnBrk="1" hangingPunct="1"/>
            <a:r>
              <a:rPr lang="sl-SI" smtClean="0"/>
              <a:t>Motivacija</a:t>
            </a:r>
            <a:r>
              <a:rPr lang="sl-SI" smtClean="0">
                <a:cs typeface="Times New Roman" pitchFamily="18" charset="0"/>
              </a:rPr>
              <a:t> za razvoj MI</a:t>
            </a:r>
            <a:endParaRPr lang="en-GB" smtClean="0">
              <a:cs typeface="Times New Roman" pitchFamily="18" charset="0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33400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sl-SI" sz="3500" smtClean="0">
                <a:cs typeface="Times New Roman" pitchFamily="18" charset="0"/>
              </a:rPr>
              <a:t>Kaj pa, če so dokumenti v zbirki v različnih jezikih?</a:t>
            </a:r>
            <a:r>
              <a:rPr lang="sl-SI" smtClean="0">
                <a:cs typeface="Times New Roman" pitchFamily="18" charset="0"/>
              </a:rPr>
              <a:t> </a:t>
            </a:r>
          </a:p>
          <a:p>
            <a:pPr eaLnBrk="1" hangingPunct="1"/>
            <a:r>
              <a:rPr lang="sl-SI" smtClean="0">
                <a:cs typeface="Times New Roman" pitchFamily="18" charset="0"/>
              </a:rPr>
              <a:t>Iskalec </a:t>
            </a:r>
            <a:r>
              <a:rPr lang="sl-SI" dirty="0" smtClean="0">
                <a:cs typeface="Times New Roman" pitchFamily="18" charset="0"/>
              </a:rPr>
              <a:t>mora sestaviti ločene iskalne zahteve v jezikih dokumentov. </a:t>
            </a:r>
            <a:endParaRPr lang="sl-SI" dirty="0" smtClean="0"/>
          </a:p>
          <a:p>
            <a:pPr eaLnBrk="1" hangingPunct="1"/>
            <a:r>
              <a:rPr lang="sl-SI" dirty="0" smtClean="0">
                <a:cs typeface="Times New Roman" pitchFamily="18" charset="0"/>
              </a:rPr>
              <a:t>Težave:</a:t>
            </a:r>
            <a:endParaRPr lang="en-GB" dirty="0" smtClean="0">
              <a:cs typeface="Times New Roman" pitchFamily="18" charset="0"/>
            </a:endParaRPr>
          </a:p>
          <a:p>
            <a:pPr lvl="1" eaLnBrk="1" hangingPunct="1"/>
            <a:r>
              <a:rPr lang="sl-SI" dirty="0" smtClean="0">
                <a:cs typeface="Times New Roman" pitchFamily="18" charset="0"/>
              </a:rPr>
              <a:t>iskalec se tekoče izraža le v enem ali dveh jezikih, ostali dokumenti </a:t>
            </a:r>
            <a:r>
              <a:rPr lang="sl-SI" dirty="0" err="1" smtClean="0">
                <a:cs typeface="Times New Roman" pitchFamily="18" charset="0"/>
              </a:rPr>
              <a:t>nepoiskani</a:t>
            </a:r>
            <a:r>
              <a:rPr lang="sl-SI" dirty="0" smtClean="0"/>
              <a:t>,</a:t>
            </a:r>
            <a:endParaRPr lang="en-GB" dirty="0" smtClean="0"/>
          </a:p>
          <a:p>
            <a:pPr lvl="1" eaLnBrk="1" hangingPunct="1"/>
            <a:r>
              <a:rPr lang="sl-SI" dirty="0" smtClean="0">
                <a:cs typeface="Times New Roman" pitchFamily="18" charset="0"/>
              </a:rPr>
              <a:t>neizenačena kvaliteta rezultatov zaradi različnega znanja jezikov pri istem iskalcu</a:t>
            </a:r>
            <a:r>
              <a:rPr lang="sl-SI" dirty="0" smtClean="0"/>
              <a:t>,</a:t>
            </a:r>
            <a:endParaRPr lang="en-GB" dirty="0" smtClean="0"/>
          </a:p>
          <a:p>
            <a:pPr lvl="1" eaLnBrk="1" hangingPunct="1"/>
            <a:r>
              <a:rPr lang="sl-SI" dirty="0" err="1" smtClean="0">
                <a:cs typeface="Times New Roman" pitchFamily="18" charset="0"/>
              </a:rPr>
              <a:t>multiplikati</a:t>
            </a:r>
            <a:r>
              <a:rPr lang="sl-SI" dirty="0" smtClean="0">
                <a:cs typeface="Times New Roman" pitchFamily="18" charset="0"/>
              </a:rPr>
              <a:t> prevodov istega dokumenta</a:t>
            </a:r>
            <a:r>
              <a:rPr lang="sl-SI" dirty="0" smtClean="0"/>
              <a:t>,</a:t>
            </a:r>
            <a:endParaRPr lang="en-GB" dirty="0" smtClean="0"/>
          </a:p>
          <a:p>
            <a:pPr lvl="1" eaLnBrk="1" hangingPunct="1"/>
            <a:r>
              <a:rPr lang="sl-SI" dirty="0" smtClean="0">
                <a:cs typeface="Times New Roman" pitchFamily="18" charset="0"/>
              </a:rPr>
              <a:t>velik iskalni napor</a:t>
            </a:r>
            <a:r>
              <a:rPr lang="sl-SI" dirty="0" smtClean="0"/>
              <a:t>,</a:t>
            </a:r>
            <a:endParaRPr lang="en-GB" dirty="0" smtClean="0"/>
          </a:p>
          <a:p>
            <a:pPr lvl="1" eaLnBrk="1" hangingPunct="1"/>
            <a:r>
              <a:rPr lang="sl-SI" dirty="0" smtClean="0">
                <a:cs typeface="Times New Roman" pitchFamily="18" charset="0"/>
              </a:rPr>
              <a:t>...</a:t>
            </a:r>
            <a:endParaRPr lang="en-GB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1</a:t>
            </a:r>
            <a:endParaRPr lang="en-GB"/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D971BA-C269-46DC-B354-4E9810300D69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/>
            <a:r>
              <a:rPr lang="sl-SI" smtClean="0">
                <a:cs typeface="Times New Roman" pitchFamily="18" charset="0"/>
              </a:rPr>
              <a:t>Definicije medjezičnega iskanja</a:t>
            </a:r>
            <a:endParaRPr lang="en-GB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257800"/>
          </a:xfrm>
        </p:spPr>
        <p:txBody>
          <a:bodyPr>
            <a:normAutofit fontScale="92500" lnSpcReduction="20000"/>
          </a:bodyPr>
          <a:lstStyle/>
          <a:p>
            <a:pPr marL="342900" indent="-342900" eaLnBrk="1" hangingPunct="1">
              <a:lnSpc>
                <a:spcPct val="110000"/>
              </a:lnSpc>
            </a:pPr>
            <a:r>
              <a:rPr lang="sl-SI" dirty="0" smtClean="0">
                <a:cs typeface="Times New Roman" pitchFamily="18" charset="0"/>
              </a:rPr>
              <a:t>Problematiko večjezičnega okolja dokumentov poskušamo reševati s sistemi, ki poskušajo izvajati avtomatsko in enakovredno iskanje </a:t>
            </a:r>
            <a:r>
              <a:rPr lang="sl-SI" dirty="0" err="1" smtClean="0">
                <a:cs typeface="Times New Roman" pitchFamily="18" charset="0"/>
              </a:rPr>
              <a:t>neglede</a:t>
            </a:r>
            <a:r>
              <a:rPr lang="sl-SI" dirty="0" smtClean="0">
                <a:cs typeface="Times New Roman" pitchFamily="18" charset="0"/>
              </a:rPr>
              <a:t> na jezike dokumentov.</a:t>
            </a:r>
          </a:p>
          <a:p>
            <a:pPr marL="342900" indent="-342900" eaLnBrk="1" hangingPunct="1">
              <a:lnSpc>
                <a:spcPct val="110000"/>
              </a:lnSpc>
            </a:pPr>
            <a:r>
              <a:rPr lang="sl-SI" dirty="0" smtClean="0">
                <a:cs typeface="Times New Roman" pitchFamily="18" charset="0"/>
              </a:rPr>
              <a:t>Imenujemo jih </a:t>
            </a:r>
            <a:r>
              <a:rPr lang="sl-SI" b="1" u="sng" dirty="0" err="1" smtClean="0">
                <a:cs typeface="Times New Roman" pitchFamily="18" charset="0"/>
              </a:rPr>
              <a:t>medjezični</a:t>
            </a:r>
            <a:r>
              <a:rPr lang="sl-SI" b="1" u="sng" dirty="0" smtClean="0">
                <a:cs typeface="Times New Roman" pitchFamily="18" charset="0"/>
              </a:rPr>
              <a:t> iskalniki</a:t>
            </a:r>
            <a:r>
              <a:rPr lang="sl-SI" dirty="0" smtClean="0"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lnSpc>
                <a:spcPct val="110000"/>
              </a:lnSpc>
            </a:pPr>
            <a:r>
              <a:rPr lang="sl-SI" dirty="0" smtClean="0">
                <a:cs typeface="Times New Roman" pitchFamily="18" charset="0"/>
              </a:rPr>
              <a:t>V strokovni literaturi </a:t>
            </a:r>
            <a:r>
              <a:rPr lang="sl-SI" dirty="0" smtClean="0"/>
              <a:t>se </a:t>
            </a:r>
            <a:r>
              <a:rPr lang="sl-SI" dirty="0" smtClean="0">
                <a:cs typeface="Times New Roman" pitchFamily="18" charset="0"/>
              </a:rPr>
              <a:t>pojavljajo različni izrazi</a:t>
            </a:r>
            <a:r>
              <a:rPr lang="sl-SI" dirty="0" smtClean="0"/>
              <a:t>:</a:t>
            </a:r>
          </a:p>
          <a:p>
            <a:pPr marL="933450" lvl="1" indent="-476250" eaLnBrk="1" hangingPunct="1">
              <a:lnSpc>
                <a:spcPct val="110000"/>
              </a:lnSpc>
            </a:pPr>
            <a:r>
              <a:rPr lang="sl-SI" dirty="0" err="1" smtClean="0">
                <a:cs typeface="Times New Roman" pitchFamily="18" charset="0"/>
              </a:rPr>
              <a:t>cross</a:t>
            </a:r>
            <a:r>
              <a:rPr lang="sl-SI" dirty="0" smtClean="0">
                <a:cs typeface="Times New Roman" pitchFamily="18" charset="0"/>
              </a:rPr>
              <a:t>-</a:t>
            </a:r>
            <a:r>
              <a:rPr lang="sl-SI" dirty="0" err="1" smtClean="0">
                <a:cs typeface="Times New Roman" pitchFamily="18" charset="0"/>
              </a:rPr>
              <a:t>language</a:t>
            </a:r>
            <a:r>
              <a:rPr lang="sl-SI" dirty="0" smtClean="0">
                <a:cs typeface="Times New Roman" pitchFamily="18" charset="0"/>
              </a:rPr>
              <a:t> IR, </a:t>
            </a:r>
            <a:endParaRPr lang="sl-SI" dirty="0" smtClean="0"/>
          </a:p>
          <a:p>
            <a:pPr marL="933450" lvl="1" indent="-476250" eaLnBrk="1" hangingPunct="1">
              <a:lnSpc>
                <a:spcPct val="110000"/>
              </a:lnSpc>
            </a:pPr>
            <a:r>
              <a:rPr lang="sl-SI" dirty="0" err="1" smtClean="0">
                <a:cs typeface="Times New Roman" pitchFamily="18" charset="0"/>
              </a:rPr>
              <a:t>cross</a:t>
            </a:r>
            <a:r>
              <a:rPr lang="sl-SI" dirty="0" smtClean="0">
                <a:cs typeface="Times New Roman" pitchFamily="18" charset="0"/>
              </a:rPr>
              <a:t>-</a:t>
            </a:r>
            <a:r>
              <a:rPr lang="sl-SI" dirty="0" err="1" smtClean="0">
                <a:cs typeface="Times New Roman" pitchFamily="18" charset="0"/>
              </a:rPr>
              <a:t>lingual</a:t>
            </a:r>
            <a:r>
              <a:rPr lang="sl-SI" dirty="0" smtClean="0">
                <a:cs typeface="Times New Roman" pitchFamily="18" charset="0"/>
              </a:rPr>
              <a:t> IR, </a:t>
            </a:r>
            <a:endParaRPr lang="sl-SI" dirty="0" smtClean="0"/>
          </a:p>
          <a:p>
            <a:pPr marL="933450" lvl="1" indent="-476250" eaLnBrk="1" hangingPunct="1">
              <a:lnSpc>
                <a:spcPct val="110000"/>
              </a:lnSpc>
            </a:pPr>
            <a:r>
              <a:rPr lang="sl-SI" dirty="0" err="1" smtClean="0">
                <a:cs typeface="Times New Roman" pitchFamily="18" charset="0"/>
              </a:rPr>
              <a:t>multilingual</a:t>
            </a:r>
            <a:r>
              <a:rPr lang="sl-SI" dirty="0" smtClean="0">
                <a:cs typeface="Times New Roman" pitchFamily="18" charset="0"/>
              </a:rPr>
              <a:t> IR, </a:t>
            </a:r>
            <a:endParaRPr lang="sl-SI" dirty="0" smtClean="0"/>
          </a:p>
          <a:p>
            <a:pPr marL="933450" lvl="1" indent="-476250" eaLnBrk="1" hangingPunct="1">
              <a:lnSpc>
                <a:spcPct val="110000"/>
              </a:lnSpc>
            </a:pPr>
            <a:r>
              <a:rPr lang="sl-SI" dirty="0" err="1" smtClean="0">
                <a:cs typeface="Times New Roman" pitchFamily="18" charset="0"/>
              </a:rPr>
              <a:t>translingual</a:t>
            </a:r>
            <a:r>
              <a:rPr lang="sl-SI" dirty="0" smtClean="0">
                <a:cs typeface="Times New Roman" pitchFamily="18" charset="0"/>
              </a:rPr>
              <a:t> </a:t>
            </a:r>
            <a:r>
              <a:rPr lang="sl-SI" smtClean="0">
                <a:cs typeface="Times New Roman" pitchFamily="18" charset="0"/>
              </a:rPr>
              <a:t>IR...</a:t>
            </a:r>
          </a:p>
          <a:p>
            <a:pPr eaLnBrk="1" hangingPunct="1">
              <a:lnSpc>
                <a:spcPct val="110000"/>
              </a:lnSpc>
            </a:pPr>
            <a:r>
              <a:rPr lang="sl-SI">
                <a:cs typeface="Times New Roman" pitchFamily="18" charset="0"/>
              </a:rPr>
              <a:t>R</a:t>
            </a:r>
            <a:r>
              <a:rPr lang="sl-SI" smtClean="0">
                <a:cs typeface="Times New Roman" pitchFamily="18" charset="0"/>
              </a:rPr>
              <a:t>azmejitev njihovih pomenov včasih ni jasna.</a:t>
            </a:r>
            <a:r>
              <a:rPr lang="en-GB" smtClean="0"/>
              <a:t>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1082</Words>
  <Application>Microsoft Office PowerPoint</Application>
  <PresentationFormat>On-screen Show (4:3)</PresentationFormat>
  <Paragraphs>186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Večjezičnost spletnih informacijskih virov: medjezično iskanje 1</vt:lpstr>
      <vt:lpstr>Motivacija za razvoj MI</vt:lpstr>
      <vt:lpstr>Jeziki Internetnih uporabnikov</vt:lpstr>
      <vt:lpstr>Jeziki Internetnih dokumentov</vt:lpstr>
      <vt:lpstr>Motivacija za razvoj MI</vt:lpstr>
      <vt:lpstr>Motivacija za razvoj MI</vt:lpstr>
      <vt:lpstr>Motivacija za razvoj MI</vt:lpstr>
      <vt:lpstr>Motivacija za razvoj MI</vt:lpstr>
      <vt:lpstr>Definicije medjezičnega iskanja</vt:lpstr>
      <vt:lpstr>Definicije MI</vt:lpstr>
      <vt:lpstr>Definicije MI</vt:lpstr>
      <vt:lpstr>Definicije MI</vt:lpstr>
      <vt:lpstr>Definicije MI</vt:lpstr>
      <vt:lpstr>Splošno o MI: IR vs. MI</vt:lpstr>
      <vt:lpstr>Splošno o MI: IR vs. MI</vt:lpstr>
      <vt:lpstr>Pregled metod MI</vt:lpstr>
      <vt:lpstr>Ontologije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</dc:creator>
  <cp:lastModifiedBy>Jure</cp:lastModifiedBy>
  <cp:revision>161</cp:revision>
  <cp:lastPrinted>1601-01-01T00:00:00Z</cp:lastPrinted>
  <dcterms:created xsi:type="dcterms:W3CDTF">1601-01-01T00:00:00Z</dcterms:created>
  <dcterms:modified xsi:type="dcterms:W3CDTF">2013-05-08T16:43:17Z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