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0099"/>
    <a:srgbClr val="993300"/>
    <a:srgbClr val="FFCC00"/>
    <a:srgbClr val="0000F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155" autoAdjust="0"/>
    <p:restoredTop sz="94660"/>
  </p:normalViewPr>
  <p:slideViewPr>
    <p:cSldViewPr>
      <p:cViewPr varScale="1">
        <p:scale>
          <a:sx n="78" d="100"/>
          <a:sy n="78" d="100"/>
        </p:scale>
        <p:origin x="-58" y="-2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noProof="0" smtClean="0"/>
              <a:t>Click to edit Master text styles</a:t>
            </a:r>
          </a:p>
          <a:p>
            <a:pPr lvl="1"/>
            <a:r>
              <a:rPr lang="sl-SI" noProof="0" smtClean="0"/>
              <a:t>Second level</a:t>
            </a:r>
          </a:p>
          <a:p>
            <a:pPr lvl="2"/>
            <a:r>
              <a:rPr lang="sl-SI" noProof="0" smtClean="0"/>
              <a:t>Third level</a:t>
            </a:r>
          </a:p>
          <a:p>
            <a:pPr lvl="3"/>
            <a:r>
              <a:rPr lang="sl-SI" noProof="0" smtClean="0"/>
              <a:t>Fourth level</a:t>
            </a:r>
          </a:p>
          <a:p>
            <a:pPr lvl="4"/>
            <a:r>
              <a:rPr lang="sl-SI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038374D-8F96-4C8F-918D-CBF17F0A760A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869179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J. Dimec. Informacijski viri na internetu (2012 / 13).  Večjezičnost Interneta in spletnih informacijskih virov. MI 2</a:t>
            </a: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B2C24-E432-4F97-AE70-FC0AC62A461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J. Dimec. Informacijski viri na internetu (2012 / 13).  Večjezičnost Interneta in spletnih informacijskih virov. MI 2</a:t>
            </a: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E4F973-2F36-40E8-8FFA-C765FE64E9B4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4638"/>
            <a:ext cx="20955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1341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J. Dimec. Informacijski viri na internetu (2012 / 13).  Večjezičnost Interneta in spletnih informacijskih virov. MI 2</a:t>
            </a: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C74BA-E5EC-43BB-9B67-70DD1C96F06F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J. Dimec. Informacijski viri na internetu (2012 / 13).  Večjezičnost Interneta in spletnih informacijskih virov. MI 2</a:t>
            </a: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7C7EBF-374E-4DF9-984F-036BE34474EA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J. Dimec. Informacijski viri na internetu (2012 / 13).  Večjezičnost Interneta in spletnih informacijskih virov. MI 2</a:t>
            </a: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B2146-CA64-4224-8512-ADFA7C31233F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1148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066800"/>
            <a:ext cx="41148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J. Dimec. Informacijski viri na internetu (2012 / 13).  Večjezičnost Interneta in spletnih informacijskih virov. MI 2</a:t>
            </a: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CDF60-7BED-49DE-86C9-22D94099385E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J. Dimec. Informacijski viri na internetu (2012 / 13).  Večjezičnost Interneta in spletnih informacijskih virov. MI 2</a:t>
            </a:r>
            <a:endParaRPr lang="sl-SI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661C7-B453-486A-A8CF-B6573AD43C6C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J. Dimec. Informacijski viri na internetu (2012 / 13).  Večjezičnost Interneta in spletnih informacijskih virov. MI 2</a:t>
            </a:r>
            <a:endParaRPr lang="sl-S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7B865-0C9D-46BC-AB23-B9349FBEAC17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J. Dimec. Informacijski viri na internetu (2012 / 13).  Večjezičnost Interneta in spletnih informacijskih virov. MI 2</a:t>
            </a:r>
            <a:endParaRPr lang="sl-SI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661027-E29B-4A8E-AC9D-D2A7281A9FAF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J. Dimec. Informacijski viri na internetu (2012 / 13).  Večjezičnost Interneta in spletnih informacijskih virov. MI 2</a:t>
            </a: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53B4A-301F-4A00-91E6-525F4D1C262B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J. Dimec. Informacijski viri na internetu (2012 / 13).  Večjezičnost Interneta in spletnih informacijskih virov. MI 2</a:t>
            </a: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63A8B-A7B3-48B1-8BDE-2E452676FAE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t="-1000" r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8763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90600"/>
            <a:ext cx="8763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2400" y="6477000"/>
            <a:ext cx="7620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00FF"/>
                </a:solidFill>
              </a:defRPr>
            </a:lvl1pPr>
          </a:lstStyle>
          <a:p>
            <a:pPr>
              <a:defRPr/>
            </a:pPr>
            <a:r>
              <a:rPr lang="sl-SI" smtClean="0"/>
              <a:t>© dr. J. Dimec. Informacijski viri na internetu (2012 / 13).  Večjezičnost Interneta in spletnih informacijskih virov. MI 2</a:t>
            </a:r>
            <a:endParaRPr lang="sl-S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6477000"/>
            <a:ext cx="457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000FF"/>
                </a:solidFill>
              </a:defRPr>
            </a:lvl1pPr>
          </a:lstStyle>
          <a:p>
            <a:pPr>
              <a:defRPr/>
            </a:pPr>
            <a:fld id="{22B62101-EB87-47B8-A5BC-363422FC0E34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sp>
        <p:nvSpPr>
          <p:cNvPr id="7" name="Rectangle 6"/>
          <p:cNvSpPr/>
          <p:nvPr userDrawn="1"/>
        </p:nvSpPr>
        <p:spPr>
          <a:xfrm>
            <a:off x="76200" y="76200"/>
            <a:ext cx="8991600" cy="6705600"/>
          </a:xfrm>
          <a:prstGeom prst="rect">
            <a:avLst/>
          </a:prstGeom>
          <a:noFill/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9933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9933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9933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9933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9933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0000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0000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0000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000099"/>
          </a:solidFill>
          <a:latin typeface="Calibri" pitchFamily="34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3200">
          <a:solidFill>
            <a:srgbClr val="000099"/>
          </a:solidFill>
          <a:latin typeface="+mn-lt"/>
          <a:ea typeface="+mn-ea"/>
          <a:cs typeface="+mn-cs"/>
        </a:defRPr>
      </a:lvl1pPr>
      <a:lvl2pPr marL="1076325" indent="-449263" algn="l" rtl="0" eaLnBrk="0" fontAlgn="base" hangingPunct="0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800">
          <a:solidFill>
            <a:srgbClr val="000099"/>
          </a:solidFill>
          <a:latin typeface="+mn-lt"/>
        </a:defRPr>
      </a:lvl2pPr>
      <a:lvl3pPr marL="1703388" indent="-447675" algn="l" rtl="0" eaLnBrk="0" fontAlgn="base" hangingPunct="0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400">
          <a:solidFill>
            <a:srgbClr val="000099"/>
          </a:solidFill>
          <a:latin typeface="+mn-lt"/>
        </a:defRPr>
      </a:lvl3pPr>
      <a:lvl4pPr marL="2241550" indent="-358775" algn="l" rtl="0" eaLnBrk="0" fontAlgn="base" hangingPunct="0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4pPr>
      <a:lvl5pPr marL="2649538" indent="-228600" algn="l" rtl="0" eaLnBrk="0" fontAlgn="base" hangingPunct="0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5pPr>
      <a:lvl6pPr marL="3106738" indent="-228600" algn="l" rtl="0" fontAlgn="base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6pPr>
      <a:lvl7pPr marL="3563938" indent="-228600" algn="l" rtl="0" fontAlgn="base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7pPr>
      <a:lvl8pPr marL="4021138" indent="-228600" algn="l" rtl="0" fontAlgn="base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8pPr>
      <a:lvl9pPr marL="4478338" indent="-228600" algn="l" rtl="0" fontAlgn="base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130425"/>
            <a:ext cx="8534400" cy="1470025"/>
          </a:xfrm>
        </p:spPr>
        <p:txBody>
          <a:bodyPr/>
          <a:lstStyle/>
          <a:p>
            <a:pPr eaLnBrk="1" hangingPunct="1"/>
            <a:r>
              <a:rPr lang="sl-SI" dirty="0" smtClean="0"/>
              <a:t>Večjezičnost spletnih informacijskih virov:</a:t>
            </a:r>
            <a:br>
              <a:rPr lang="sl-SI" dirty="0" smtClean="0"/>
            </a:br>
            <a:r>
              <a:rPr lang="sl-SI" dirty="0" smtClean="0"/>
              <a:t>medjezično iskanje 2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86200"/>
            <a:ext cx="7010400" cy="1752600"/>
          </a:xfrm>
        </p:spPr>
        <p:txBody>
          <a:bodyPr/>
          <a:lstStyle/>
          <a:p>
            <a:pPr eaLnBrk="1" hangingPunct="1"/>
            <a:r>
              <a:rPr lang="sl-SI" dirty="0" smtClean="0"/>
              <a:t>MI z večjezičnimi tezavri, </a:t>
            </a:r>
          </a:p>
          <a:p>
            <a:pPr eaLnBrk="1" hangingPunct="1"/>
            <a:r>
              <a:rPr lang="sl-SI" dirty="0" smtClean="0"/>
              <a:t>računalniško prevajanje v MI.</a:t>
            </a:r>
            <a:endParaRPr lang="en-GB" smtClean="0"/>
          </a:p>
          <a:p>
            <a:pPr eaLnBrk="1" hangingPunct="1"/>
            <a:endParaRPr lang="sl-S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sl-SI" smtClean="0"/>
              <a:t>© dr. J. Dimec. Informacijski viri na internetu (2012 / 13).  Večjezičnost Interneta in spletnih informacijskih virov. MI 2</a:t>
            </a:r>
            <a:endParaRPr lang="en-GB"/>
          </a:p>
        </p:txBody>
      </p:sp>
      <p:sp>
        <p:nvSpPr>
          <p:cNvPr id="11267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DCB0E8F-CD20-478C-8A45-D615D54D7400}" type="slidenum">
              <a:rPr lang="en-GB"/>
              <a:pPr/>
              <a:t>10</a:t>
            </a:fld>
            <a:endParaRPr lang="en-GB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819400"/>
            <a:ext cx="7772400" cy="1143000"/>
          </a:xfrm>
        </p:spPr>
        <p:txBody>
          <a:bodyPr/>
          <a:lstStyle/>
          <a:p>
            <a:pPr eaLnBrk="1" hangingPunct="1"/>
            <a:r>
              <a:rPr lang="sl-SI" smtClean="0">
                <a:cs typeface="Times New Roman" pitchFamily="18" charset="0"/>
              </a:rPr>
              <a:t>MI </a:t>
            </a:r>
            <a:r>
              <a:rPr lang="sl-SI" smtClean="0"/>
              <a:t>z</a:t>
            </a:r>
            <a:r>
              <a:rPr lang="sl-SI" smtClean="0">
                <a:cs typeface="Times New Roman" pitchFamily="18" charset="0"/>
              </a:rPr>
              <a:t> </a:t>
            </a:r>
            <a:r>
              <a:rPr lang="sl-SI" smtClean="0"/>
              <a:t>računalniškim</a:t>
            </a:r>
            <a:r>
              <a:rPr lang="sl-SI" smtClean="0">
                <a:cs typeface="Times New Roman" pitchFamily="18" charset="0"/>
              </a:rPr>
              <a:t> prevajanjem dokumentov</a:t>
            </a:r>
            <a:endParaRPr lang="en-GB" smtClean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sl-SI" smtClean="0"/>
              <a:t>© dr. J. Dimec. Informacijski viri na internetu (2012 / 13).  Večjezičnost Interneta in spletnih informacijskih virov. MI 2</a:t>
            </a:r>
            <a:endParaRPr lang="en-GB"/>
          </a:p>
        </p:txBody>
      </p:sp>
      <p:sp>
        <p:nvSpPr>
          <p:cNvPr id="1229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2E1CB45-9F4C-4530-97FE-BC32134FDECE}" type="slidenum">
              <a:rPr lang="en-GB"/>
              <a:pPr/>
              <a:t>11</a:t>
            </a:fld>
            <a:endParaRPr lang="en-GB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838200"/>
          </a:xfrm>
        </p:spPr>
        <p:txBody>
          <a:bodyPr/>
          <a:lstStyle/>
          <a:p>
            <a:pPr eaLnBrk="1" hangingPunct="1"/>
            <a:r>
              <a:rPr lang="sl-SI" smtClean="0">
                <a:cs typeface="Times New Roman" pitchFamily="18" charset="0"/>
              </a:rPr>
              <a:t>MI </a:t>
            </a:r>
            <a:r>
              <a:rPr lang="sl-SI" smtClean="0"/>
              <a:t>z</a:t>
            </a:r>
            <a:r>
              <a:rPr lang="sl-SI" smtClean="0">
                <a:cs typeface="Times New Roman" pitchFamily="18" charset="0"/>
              </a:rPr>
              <a:t> </a:t>
            </a:r>
            <a:r>
              <a:rPr lang="sl-SI" smtClean="0"/>
              <a:t>računalniškim</a:t>
            </a:r>
            <a:r>
              <a:rPr lang="sl-SI" smtClean="0">
                <a:cs typeface="Times New Roman" pitchFamily="18" charset="0"/>
              </a:rPr>
              <a:t> prevajanjem dokumentov</a:t>
            </a:r>
            <a:endParaRPr lang="en-GB" smtClean="0">
              <a:cs typeface="Times New Roman" pitchFamily="18" charset="0"/>
            </a:endParaRP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82000" cy="5029200"/>
          </a:xfrm>
        </p:spPr>
        <p:txBody>
          <a:bodyPr/>
          <a:lstStyle/>
          <a:p>
            <a:pPr marL="609600" indent="-609600">
              <a:spcBef>
                <a:spcPct val="0"/>
              </a:spcBef>
              <a:spcAft>
                <a:spcPts val="300"/>
              </a:spcAft>
              <a:buFont typeface="Wingdings" pitchFamily="2" charset="2"/>
              <a:buNone/>
            </a:pPr>
            <a:r>
              <a:rPr lang="sl-SI" u="sng" smtClean="0">
                <a:cs typeface="Times New Roman" pitchFamily="18" charset="0"/>
              </a:rPr>
              <a:t>Dilema (kaj je bolje):</a:t>
            </a:r>
            <a:r>
              <a:rPr lang="sl-SI" smtClean="0">
                <a:cs typeface="Times New Roman" pitchFamily="18" charset="0"/>
              </a:rPr>
              <a:t> </a:t>
            </a:r>
            <a:endParaRPr lang="sl-SI" dirty="0" smtClean="0"/>
          </a:p>
          <a:p>
            <a:pPr marL="609600" indent="-609600">
              <a:spcBef>
                <a:spcPct val="0"/>
              </a:spcBef>
              <a:spcAft>
                <a:spcPts val="300"/>
              </a:spcAft>
            </a:pPr>
            <a:r>
              <a:rPr lang="sl-SI" dirty="0" smtClean="0">
                <a:cs typeface="Times New Roman" pitchFamily="18" charset="0"/>
              </a:rPr>
              <a:t>avtomatsko prevajanje iskalnih zahtev ali avtomatsko prevajanje dokumentov?</a:t>
            </a:r>
            <a:endParaRPr lang="sl-SI" dirty="0" smtClean="0"/>
          </a:p>
          <a:p>
            <a:pPr marL="609600" indent="-609600">
              <a:spcBef>
                <a:spcPct val="0"/>
              </a:spcBef>
              <a:spcAft>
                <a:spcPts val="300"/>
              </a:spcAft>
            </a:pPr>
            <a:endParaRPr lang="en-GB" dirty="0" smtClean="0"/>
          </a:p>
          <a:p>
            <a:pPr marL="609600" indent="-609600">
              <a:spcBef>
                <a:spcPct val="0"/>
              </a:spcBef>
              <a:spcAft>
                <a:spcPts val="300"/>
              </a:spcAft>
              <a:buFont typeface="Wingdings" pitchFamily="2" charset="2"/>
              <a:buNone/>
            </a:pPr>
            <a:r>
              <a:rPr lang="sl-SI" dirty="0" smtClean="0">
                <a:cs typeface="Times New Roman" pitchFamily="18" charset="0"/>
              </a:rPr>
              <a:t>Prevajanje iskalnih zahtev</a:t>
            </a:r>
            <a:r>
              <a:rPr lang="sl-SI" dirty="0" smtClean="0"/>
              <a:t>:</a:t>
            </a:r>
            <a:endParaRPr lang="en-GB" dirty="0" smtClean="0"/>
          </a:p>
          <a:p>
            <a:pPr marL="990600" lvl="1" indent="-533400">
              <a:spcBef>
                <a:spcPct val="0"/>
              </a:spcBef>
              <a:spcAft>
                <a:spcPts val="300"/>
              </a:spcAft>
            </a:pPr>
            <a:r>
              <a:rPr lang="sl-SI" dirty="0" smtClean="0"/>
              <a:t>(teoretično) </a:t>
            </a:r>
            <a:r>
              <a:rPr lang="sl-SI" dirty="0" smtClean="0">
                <a:cs typeface="Times New Roman" pitchFamily="18" charset="0"/>
              </a:rPr>
              <a:t>manjši računalniški napor</a:t>
            </a:r>
            <a:r>
              <a:rPr lang="sl-SI" dirty="0" smtClean="0"/>
              <a:t>,</a:t>
            </a:r>
          </a:p>
          <a:p>
            <a:pPr marL="990600" lvl="1" indent="-533400">
              <a:spcBef>
                <a:spcPct val="0"/>
              </a:spcBef>
              <a:spcAft>
                <a:spcPts val="300"/>
              </a:spcAft>
            </a:pPr>
            <a:r>
              <a:rPr lang="sl-SI" dirty="0" smtClean="0"/>
              <a:t>i</a:t>
            </a:r>
            <a:r>
              <a:rPr lang="sl-SI" dirty="0" smtClean="0">
                <a:cs typeface="Times New Roman" pitchFamily="18" charset="0"/>
              </a:rPr>
              <a:t>skalec dobi rezultate v različnih jezikih</a:t>
            </a:r>
            <a:r>
              <a:rPr lang="sl-SI" dirty="0" smtClean="0"/>
              <a:t>,</a:t>
            </a:r>
            <a:endParaRPr lang="en-GB" dirty="0" smtClean="0"/>
          </a:p>
          <a:p>
            <a:pPr marL="990600" lvl="1" indent="-533400">
              <a:spcBef>
                <a:spcPct val="0"/>
              </a:spcBef>
              <a:spcAft>
                <a:spcPts val="300"/>
              </a:spcAft>
            </a:pPr>
            <a:r>
              <a:rPr lang="sl-SI" dirty="0" smtClean="0">
                <a:cs typeface="Times New Roman" pitchFamily="18" charset="0"/>
              </a:rPr>
              <a:t>večji iskalčev napor pri razumevanju dokumentov</a:t>
            </a:r>
            <a:r>
              <a:rPr lang="sl-SI" dirty="0" smtClean="0"/>
              <a:t>.</a:t>
            </a:r>
            <a:endParaRPr lang="en-GB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sl-SI" smtClean="0"/>
              <a:t>© dr. J. Dimec. Informacijski viri na internetu (2012 / 13).  Večjezičnost Interneta in spletnih informacijskih virov. MI 2</a:t>
            </a:r>
            <a:endParaRPr lang="en-GB"/>
          </a:p>
        </p:txBody>
      </p:sp>
      <p:sp>
        <p:nvSpPr>
          <p:cNvPr id="1331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13A5EA7-19FB-4947-A307-1118C4985BE7}" type="slidenum">
              <a:rPr lang="en-GB"/>
              <a:pPr/>
              <a:t>12</a:t>
            </a:fld>
            <a:endParaRPr lang="en-GB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838200"/>
          </a:xfrm>
        </p:spPr>
        <p:txBody>
          <a:bodyPr/>
          <a:lstStyle/>
          <a:p>
            <a:pPr eaLnBrk="1" hangingPunct="1"/>
            <a:r>
              <a:rPr lang="sl-SI" smtClean="0">
                <a:cs typeface="Times New Roman" pitchFamily="18" charset="0"/>
              </a:rPr>
              <a:t>MI </a:t>
            </a:r>
            <a:r>
              <a:rPr lang="sl-SI" smtClean="0"/>
              <a:t>z</a:t>
            </a:r>
            <a:r>
              <a:rPr lang="sl-SI" smtClean="0">
                <a:cs typeface="Times New Roman" pitchFamily="18" charset="0"/>
              </a:rPr>
              <a:t> </a:t>
            </a:r>
            <a:r>
              <a:rPr lang="sl-SI" smtClean="0"/>
              <a:t>računalniškim</a:t>
            </a:r>
            <a:r>
              <a:rPr lang="sl-SI" smtClean="0">
                <a:cs typeface="Times New Roman" pitchFamily="18" charset="0"/>
              </a:rPr>
              <a:t> prevajanjem dokumentov</a:t>
            </a:r>
            <a:endParaRPr lang="en-GB" smtClean="0">
              <a:cs typeface="Times New Roman" pitchFamily="18" charset="0"/>
            </a:endParaRP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57400"/>
            <a:ext cx="8382000" cy="4572000"/>
          </a:xfrm>
        </p:spPr>
        <p:txBody>
          <a:bodyPr/>
          <a:lstStyle/>
          <a:p>
            <a:pPr marL="609600" indent="-609600">
              <a:spcBef>
                <a:spcPct val="0"/>
              </a:spcBef>
              <a:spcAft>
                <a:spcPts val="300"/>
              </a:spcAft>
              <a:buFont typeface="Wingdings" pitchFamily="2" charset="2"/>
              <a:buNone/>
            </a:pPr>
            <a:r>
              <a:rPr lang="sl-SI" dirty="0" smtClean="0">
                <a:cs typeface="Times New Roman" pitchFamily="18" charset="0"/>
              </a:rPr>
              <a:t>Prevajanje dokumentov (</a:t>
            </a:r>
            <a:r>
              <a:rPr lang="sl-SI" u="sng" dirty="0" smtClean="0">
                <a:cs typeface="Times New Roman" pitchFamily="18" charset="0"/>
              </a:rPr>
              <a:t>v fazi gradnje zbirke</a:t>
            </a:r>
            <a:r>
              <a:rPr lang="sl-SI" dirty="0" smtClean="0">
                <a:cs typeface="Times New Roman" pitchFamily="18" charset="0"/>
              </a:rPr>
              <a:t>)</a:t>
            </a:r>
            <a:endParaRPr lang="en-GB" dirty="0" smtClean="0">
              <a:cs typeface="Times New Roman" pitchFamily="18" charset="0"/>
            </a:endParaRPr>
          </a:p>
          <a:p>
            <a:pPr marL="609600" indent="-609600">
              <a:spcBef>
                <a:spcPct val="0"/>
              </a:spcBef>
              <a:spcAft>
                <a:spcPts val="300"/>
              </a:spcAft>
            </a:pPr>
            <a:r>
              <a:rPr lang="sl-SI" dirty="0" smtClean="0">
                <a:cs typeface="Times New Roman" pitchFamily="18" charset="0"/>
              </a:rPr>
              <a:t>avtomatsko prevajanje vseh dokumentov v vse jezike zbirke</a:t>
            </a:r>
            <a:r>
              <a:rPr lang="sl-SI" dirty="0" smtClean="0"/>
              <a:t>,</a:t>
            </a:r>
            <a:endParaRPr lang="en-GB" dirty="0" smtClean="0"/>
          </a:p>
          <a:p>
            <a:pPr marL="609600" indent="-609600">
              <a:spcBef>
                <a:spcPct val="0"/>
              </a:spcBef>
              <a:spcAft>
                <a:spcPts val="300"/>
              </a:spcAft>
            </a:pPr>
            <a:r>
              <a:rPr lang="sl-SI" dirty="0" smtClean="0">
                <a:cs typeface="Times New Roman" pitchFamily="18" charset="0"/>
              </a:rPr>
              <a:t>z iskalno zahtevo v kateremkoli jeziku zbirke je iskanje enojezično</a:t>
            </a:r>
            <a:r>
              <a:rPr lang="sl-SI" dirty="0" smtClean="0"/>
              <a:t>,</a:t>
            </a:r>
            <a:endParaRPr lang="en-GB" dirty="0" smtClean="0"/>
          </a:p>
          <a:p>
            <a:pPr marL="609600" indent="-609600">
              <a:spcBef>
                <a:spcPct val="0"/>
              </a:spcBef>
              <a:spcAft>
                <a:spcPts val="300"/>
              </a:spcAft>
            </a:pPr>
            <a:r>
              <a:rPr lang="sl-SI" dirty="0" smtClean="0">
                <a:cs typeface="Times New Roman" pitchFamily="18" charset="0"/>
              </a:rPr>
              <a:t>uporabnik dobi dokumente v svojem jeziku</a:t>
            </a:r>
            <a:r>
              <a:rPr lang="sl-SI" dirty="0" smtClean="0"/>
              <a:t>,</a:t>
            </a:r>
            <a:endParaRPr lang="en-GB" dirty="0" smtClean="0"/>
          </a:p>
          <a:p>
            <a:pPr marL="609600" indent="-609600">
              <a:spcBef>
                <a:spcPct val="0"/>
              </a:spcBef>
              <a:spcAft>
                <a:spcPts val="300"/>
              </a:spcAft>
            </a:pPr>
            <a:r>
              <a:rPr lang="sl-SI" dirty="0" smtClean="0">
                <a:cs typeface="Times New Roman" pitchFamily="18" charset="0"/>
              </a:rPr>
              <a:t>majhen iskalčev napor, velik (prevelik</a:t>
            </a:r>
            <a:r>
              <a:rPr lang="sl-SI" dirty="0" smtClean="0"/>
              <a:t>?</a:t>
            </a:r>
            <a:r>
              <a:rPr lang="sl-SI" dirty="0" smtClean="0">
                <a:cs typeface="Times New Roman" pitchFamily="18" charset="0"/>
              </a:rPr>
              <a:t>) </a:t>
            </a:r>
            <a:r>
              <a:rPr lang="sl-SI" dirty="0" smtClean="0"/>
              <a:t>r</a:t>
            </a:r>
            <a:r>
              <a:rPr lang="sl-SI" dirty="0" smtClean="0">
                <a:cs typeface="Times New Roman" pitchFamily="18" charset="0"/>
              </a:rPr>
              <a:t>ačunalniški napor</a:t>
            </a:r>
            <a:r>
              <a:rPr lang="sl-SI" dirty="0" smtClean="0"/>
              <a:t>.</a:t>
            </a:r>
            <a:endParaRPr lang="en-GB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sl-SI" smtClean="0"/>
              <a:t>© dr. J. Dimec. Informacijski viri na internetu (2012 / 13).  Večjezičnost Interneta in spletnih informacijskih virov. MI 2</a:t>
            </a:r>
            <a:endParaRPr lang="en-GB"/>
          </a:p>
        </p:txBody>
      </p:sp>
      <p:sp>
        <p:nvSpPr>
          <p:cNvPr id="1433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0EA958D-2D06-42D5-9BE1-96EE9D9863DB}" type="slidenum">
              <a:rPr lang="en-GB"/>
              <a:pPr/>
              <a:t>13</a:t>
            </a:fld>
            <a:endParaRPr lang="en-GB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685800"/>
          </a:xfrm>
        </p:spPr>
        <p:txBody>
          <a:bodyPr/>
          <a:lstStyle/>
          <a:p>
            <a:pPr eaLnBrk="1" hangingPunct="1"/>
            <a:r>
              <a:rPr lang="sl-SI" smtClean="0">
                <a:cs typeface="Times New Roman" pitchFamily="18" charset="0"/>
              </a:rPr>
              <a:t>MI </a:t>
            </a:r>
            <a:r>
              <a:rPr lang="sl-SI" smtClean="0"/>
              <a:t>z</a:t>
            </a:r>
            <a:r>
              <a:rPr lang="sl-SI" smtClean="0">
                <a:cs typeface="Times New Roman" pitchFamily="18" charset="0"/>
              </a:rPr>
              <a:t> </a:t>
            </a:r>
            <a:r>
              <a:rPr lang="sl-SI" smtClean="0"/>
              <a:t>računalniškim</a:t>
            </a:r>
            <a:r>
              <a:rPr lang="sl-SI" smtClean="0">
                <a:cs typeface="Times New Roman" pitchFamily="18" charset="0"/>
              </a:rPr>
              <a:t> prevajanjem dokumentov</a:t>
            </a:r>
            <a:endParaRPr lang="en-GB" smtClean="0">
              <a:cs typeface="Times New Roman" pitchFamily="18" charset="0"/>
            </a:endParaRP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382000" cy="5638800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sl-SI" dirty="0" smtClean="0">
                <a:cs typeface="Times New Roman" pitchFamily="18" charset="0"/>
              </a:rPr>
              <a:t>Prevajanje dokumentov (</a:t>
            </a:r>
            <a:r>
              <a:rPr lang="sl-SI" u="sng" dirty="0" smtClean="0">
                <a:cs typeface="Times New Roman" pitchFamily="18" charset="0"/>
              </a:rPr>
              <a:t>po iskanju</a:t>
            </a:r>
            <a:r>
              <a:rPr lang="sl-SI" dirty="0" smtClean="0">
                <a:cs typeface="Times New Roman" pitchFamily="18" charset="0"/>
              </a:rPr>
              <a:t>)</a:t>
            </a:r>
            <a:endParaRPr lang="en-GB" dirty="0" smtClean="0">
              <a:cs typeface="Times New Roman" pitchFamily="18" charset="0"/>
            </a:endParaRPr>
          </a:p>
          <a:p>
            <a:pPr marL="609600" indent="-60960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sl-SI" dirty="0" smtClean="0">
                <a:cs typeface="Times New Roman" pitchFamily="18" charset="0"/>
              </a:rPr>
              <a:t>avtomatsko prevajanje iskalnih zahtev,</a:t>
            </a:r>
            <a:r>
              <a:rPr lang="sl-SI" dirty="0" smtClean="0"/>
              <a:t> sledi</a:t>
            </a:r>
            <a:r>
              <a:rPr lang="sl-SI" dirty="0" smtClean="0">
                <a:cs typeface="Times New Roman" pitchFamily="18" charset="0"/>
              </a:rPr>
              <a:t> medjezično iskanje</a:t>
            </a:r>
            <a:r>
              <a:rPr lang="sl-SI" dirty="0" smtClean="0"/>
              <a:t>,</a:t>
            </a:r>
            <a:endParaRPr lang="en-GB" dirty="0" smtClean="0"/>
          </a:p>
          <a:p>
            <a:pPr marL="609600" indent="-60960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sl-SI" dirty="0" smtClean="0">
                <a:cs typeface="Times New Roman" pitchFamily="18" charset="0"/>
              </a:rPr>
              <a:t>iskalec </a:t>
            </a:r>
            <a:r>
              <a:rPr lang="sl-SI" dirty="0" smtClean="0"/>
              <a:t>je </a:t>
            </a:r>
            <a:r>
              <a:rPr lang="sl-SI" dirty="0" smtClean="0">
                <a:cs typeface="Times New Roman" pitchFamily="18" charset="0"/>
              </a:rPr>
              <a:t>sposoben približnega razumevanja dokumentov in odločanja o relevantnih</a:t>
            </a:r>
            <a:r>
              <a:rPr lang="sl-SI" dirty="0" smtClean="0"/>
              <a:t> dokumentih,</a:t>
            </a:r>
            <a:endParaRPr lang="en-GB" dirty="0" smtClean="0"/>
          </a:p>
          <a:p>
            <a:pPr marL="609600" indent="-60960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sl-SI" dirty="0" smtClean="0">
                <a:cs typeface="Times New Roman" pitchFamily="18" charset="0"/>
              </a:rPr>
              <a:t>(varianta: sistem sposoben avtomatskega abstrahiranja in prevajanja zgoščene vsebine)</a:t>
            </a:r>
            <a:r>
              <a:rPr lang="sl-SI" dirty="0" smtClean="0"/>
              <a:t>,</a:t>
            </a:r>
            <a:endParaRPr lang="en-GB" dirty="0" smtClean="0"/>
          </a:p>
          <a:p>
            <a:pPr marL="609600" indent="-60960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sl-SI" dirty="0" smtClean="0">
                <a:cs typeface="Times New Roman" pitchFamily="18" charset="0"/>
              </a:rPr>
              <a:t>avtomatsko prevajanje najboljših relevantnih dokumentov</a:t>
            </a:r>
            <a:r>
              <a:rPr lang="sl-SI" dirty="0" smtClean="0"/>
              <a:t>,</a:t>
            </a:r>
            <a:endParaRPr lang="en-GB" dirty="0" smtClean="0"/>
          </a:p>
          <a:p>
            <a:pPr marL="609600" indent="-60960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sl-SI" dirty="0" smtClean="0">
                <a:cs typeface="Times New Roman" pitchFamily="18" charset="0"/>
              </a:rPr>
              <a:t>prevodi se v sistemu </a:t>
            </a:r>
            <a:r>
              <a:rPr lang="sl-SI" dirty="0" smtClean="0"/>
              <a:t>kopičijo.</a:t>
            </a:r>
            <a:endParaRPr lang="en-GB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sl-SI" smtClean="0"/>
              <a:t>© dr. J. Dimec. Informacijski viri na internetu (2012 / 13).  Večjezičnost Interneta in spletnih informacijskih virov. MI 2</a:t>
            </a:r>
            <a:endParaRPr lang="en-GB"/>
          </a:p>
        </p:txBody>
      </p:sp>
      <p:sp>
        <p:nvSpPr>
          <p:cNvPr id="1536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AFE629B-9C56-4254-95FE-465B2812D4A5}" type="slidenum">
              <a:rPr lang="en-GB"/>
              <a:pPr/>
              <a:t>14</a:t>
            </a:fld>
            <a:endParaRPr lang="en-GB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838200"/>
          </a:xfrm>
        </p:spPr>
        <p:txBody>
          <a:bodyPr/>
          <a:lstStyle/>
          <a:p>
            <a:pPr eaLnBrk="1" hangingPunct="1"/>
            <a:r>
              <a:rPr lang="sl-SI" smtClean="0">
                <a:cs typeface="Times New Roman" pitchFamily="18" charset="0"/>
              </a:rPr>
              <a:t>MI </a:t>
            </a:r>
            <a:r>
              <a:rPr lang="sl-SI" smtClean="0"/>
              <a:t>z</a:t>
            </a:r>
            <a:r>
              <a:rPr lang="sl-SI" smtClean="0">
                <a:cs typeface="Times New Roman" pitchFamily="18" charset="0"/>
              </a:rPr>
              <a:t> </a:t>
            </a:r>
            <a:r>
              <a:rPr lang="sl-SI" smtClean="0"/>
              <a:t>računalniškim</a:t>
            </a:r>
            <a:r>
              <a:rPr lang="sl-SI" smtClean="0">
                <a:cs typeface="Times New Roman" pitchFamily="18" charset="0"/>
              </a:rPr>
              <a:t> prevajanjem dokumentov</a:t>
            </a:r>
            <a:endParaRPr lang="en-GB" smtClean="0">
              <a:cs typeface="Times New Roman" pitchFamily="18" charset="0"/>
            </a:endParaRP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382000" cy="5334000"/>
          </a:xfrm>
        </p:spPr>
        <p:txBody>
          <a:bodyPr>
            <a:normAutofit lnSpcReduction="10000"/>
          </a:bodyPr>
          <a:lstStyle/>
          <a:p>
            <a:pPr marL="609600" indent="-609600">
              <a:spcBef>
                <a:spcPct val="0"/>
              </a:spcBef>
              <a:spcAft>
                <a:spcPts val="300"/>
              </a:spcAft>
              <a:buFont typeface="Wingdings" pitchFamily="2" charset="2"/>
              <a:buNone/>
            </a:pPr>
            <a:r>
              <a:rPr lang="sl-SI" dirty="0" smtClean="0"/>
              <a:t>Eden redkih poskusov (</a:t>
            </a:r>
            <a:r>
              <a:rPr lang="sl-SI" dirty="0" err="1" smtClean="0"/>
              <a:t>Oard</a:t>
            </a:r>
            <a:r>
              <a:rPr lang="sl-SI" dirty="0" smtClean="0"/>
              <a:t>, 1998): </a:t>
            </a:r>
          </a:p>
          <a:p>
            <a:pPr marL="609600" indent="-609600">
              <a:spcBef>
                <a:spcPct val="0"/>
              </a:spcBef>
              <a:spcAft>
                <a:spcPts val="300"/>
              </a:spcAft>
            </a:pPr>
            <a:r>
              <a:rPr lang="sl-SI" dirty="0" smtClean="0"/>
              <a:t>Korpus 250.000 nemških dokumentov računalniško preveden v angleščino.</a:t>
            </a:r>
          </a:p>
          <a:p>
            <a:pPr marL="609600" indent="-609600">
              <a:spcBef>
                <a:spcPct val="0"/>
              </a:spcBef>
              <a:spcAft>
                <a:spcPts val="300"/>
              </a:spcAft>
            </a:pPr>
            <a:r>
              <a:rPr lang="sl-SI" dirty="0" smtClean="0"/>
              <a:t>Iskanje z angleškimi iskalnimi zahtevami – zelo velika natančnost.</a:t>
            </a:r>
          </a:p>
          <a:p>
            <a:pPr marL="609600" indent="-609600">
              <a:spcBef>
                <a:spcPct val="0"/>
              </a:spcBef>
              <a:spcAft>
                <a:spcPts val="300"/>
              </a:spcAft>
            </a:pPr>
            <a:r>
              <a:rPr lang="sl-SI" dirty="0" smtClean="0"/>
              <a:t>Za prevajanje porabljenih 10 procesorskih mesecev na najmočnejših delovnih postajah (za l. 1998).</a:t>
            </a:r>
          </a:p>
          <a:p>
            <a:pPr marL="609600" indent="-609600">
              <a:spcBef>
                <a:spcPct val="0"/>
              </a:spcBef>
              <a:spcAft>
                <a:spcPts val="300"/>
              </a:spcAft>
            </a:pPr>
            <a:r>
              <a:rPr lang="sl-SI" dirty="0" smtClean="0"/>
              <a:t>Korpus relativno majhen in statičen – realnost spleta, digitalnih knjižnic in števila jezikov je drugačna.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sl-SI" smtClean="0"/>
              <a:t>© dr. J. Dimec. Informacijski viri na internetu (2012 / 13).  Večjezičnost Interneta in spletnih informacijskih virov. MI 2</a:t>
            </a:r>
            <a:endParaRPr lang="en-GB"/>
          </a:p>
        </p:txBody>
      </p:sp>
      <p:sp>
        <p:nvSpPr>
          <p:cNvPr id="1638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CF8E856-38DC-4CF9-87E2-A6660F57A8B7}" type="slidenum">
              <a:rPr lang="en-GB"/>
              <a:pPr/>
              <a:t>15</a:t>
            </a:fld>
            <a:endParaRPr lang="en-GB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838200"/>
          </a:xfrm>
        </p:spPr>
        <p:txBody>
          <a:bodyPr/>
          <a:lstStyle/>
          <a:p>
            <a:pPr eaLnBrk="1" hangingPunct="1"/>
            <a:r>
              <a:rPr lang="sl-SI" smtClean="0">
                <a:cs typeface="Times New Roman" pitchFamily="18" charset="0"/>
              </a:rPr>
              <a:t>MI </a:t>
            </a:r>
            <a:r>
              <a:rPr lang="sl-SI" smtClean="0"/>
              <a:t>z</a:t>
            </a:r>
            <a:r>
              <a:rPr lang="sl-SI" smtClean="0">
                <a:cs typeface="Times New Roman" pitchFamily="18" charset="0"/>
              </a:rPr>
              <a:t> </a:t>
            </a:r>
            <a:r>
              <a:rPr lang="sl-SI" smtClean="0"/>
              <a:t>računalniškim</a:t>
            </a:r>
            <a:r>
              <a:rPr lang="sl-SI" smtClean="0">
                <a:cs typeface="Times New Roman" pitchFamily="18" charset="0"/>
              </a:rPr>
              <a:t> prevajanjem dokumentov</a:t>
            </a:r>
            <a:endParaRPr lang="en-GB" smtClean="0">
              <a:cs typeface="Times New Roman" pitchFamily="18" charset="0"/>
            </a:endParaRP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209800"/>
            <a:ext cx="8382000" cy="3733800"/>
          </a:xfrm>
        </p:spPr>
        <p:txBody>
          <a:bodyPr/>
          <a:lstStyle/>
          <a:p>
            <a:pPr marL="609600" indent="-609600">
              <a:spcBef>
                <a:spcPct val="0"/>
              </a:spcBef>
              <a:spcAft>
                <a:spcPts val="300"/>
              </a:spcAft>
              <a:buFont typeface="Wingdings" pitchFamily="2" charset="2"/>
              <a:buNone/>
            </a:pPr>
            <a:r>
              <a:rPr lang="sl-SI" u="sng" smtClean="0"/>
              <a:t>Konsenz srenje</a:t>
            </a:r>
            <a:r>
              <a:rPr lang="sl-SI" smtClean="0">
                <a:cs typeface="Times New Roman" pitchFamily="18" charset="0"/>
              </a:rPr>
              <a:t>: </a:t>
            </a:r>
            <a:endParaRPr lang="sl-SI" smtClean="0"/>
          </a:p>
          <a:p>
            <a:pPr marL="609600" indent="-609600">
              <a:spcBef>
                <a:spcPct val="0"/>
              </a:spcBef>
              <a:spcAft>
                <a:spcPts val="300"/>
              </a:spcAft>
            </a:pPr>
            <a:r>
              <a:rPr lang="sl-SI" smtClean="0"/>
              <a:t>računalniško</a:t>
            </a:r>
            <a:r>
              <a:rPr lang="sl-SI" smtClean="0">
                <a:cs typeface="Times New Roman" pitchFamily="18" charset="0"/>
              </a:rPr>
              <a:t> prevajanje dokumentov </a:t>
            </a:r>
            <a:r>
              <a:rPr lang="sl-SI" smtClean="0"/>
              <a:t>je </a:t>
            </a:r>
            <a:r>
              <a:rPr lang="sl-SI" smtClean="0">
                <a:cs typeface="Times New Roman" pitchFamily="18" charset="0"/>
              </a:rPr>
              <a:t>prenaporno in prepočasno za zahteve MI</a:t>
            </a:r>
            <a:r>
              <a:rPr lang="sl-SI" smtClean="0"/>
              <a:t>.</a:t>
            </a:r>
          </a:p>
          <a:p>
            <a:pPr marL="609600" indent="-609600">
              <a:spcBef>
                <a:spcPct val="0"/>
              </a:spcBef>
              <a:spcAft>
                <a:spcPts val="300"/>
              </a:spcAft>
            </a:pPr>
            <a:r>
              <a:rPr lang="sl-SI" u="sng" smtClean="0"/>
              <a:t>Zaenkrat</a:t>
            </a:r>
            <a:r>
              <a:rPr lang="sl-SI" smtClean="0"/>
              <a:t> je videti njegovo prihodnost le v omejenih situacijah za prevajanje posameznih dokumentov.</a:t>
            </a:r>
            <a:endParaRPr lang="en-GB" smtClean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sl-SI" smtClean="0"/>
              <a:t>© dr. J. Dimec. Informacijski viri na internetu (2012 / 13).  Večjezičnost Interneta in spletnih informacijskih virov. MI 2</a:t>
            </a:r>
            <a:endParaRPr lang="en-GB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B2BF911-6E83-47F4-879E-A129F83945D4}" type="slidenum">
              <a:rPr lang="en-GB"/>
              <a:pPr/>
              <a:t>16</a:t>
            </a:fld>
            <a:endParaRPr lang="en-GB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0"/>
            <a:ext cx="7772400" cy="1143000"/>
          </a:xfrm>
        </p:spPr>
        <p:txBody>
          <a:bodyPr/>
          <a:lstStyle/>
          <a:p>
            <a:pPr eaLnBrk="1" hangingPunct="1"/>
            <a:r>
              <a:rPr lang="sl-SI" smtClean="0">
                <a:cs typeface="Times New Roman" pitchFamily="18" charset="0"/>
              </a:rPr>
              <a:t>MI s prevajanjem iskalnih zahtev</a:t>
            </a:r>
            <a:endParaRPr lang="en-GB" smtClean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sl-SI" smtClean="0"/>
              <a:t>© dr. J. Dimec. Informacijski viri na internetu (2012 / 13).  Večjezičnost Interneta in spletnih informacijskih virov. MI 2</a:t>
            </a:r>
            <a:endParaRPr lang="en-GB"/>
          </a:p>
        </p:txBody>
      </p:sp>
      <p:sp>
        <p:nvSpPr>
          <p:cNvPr id="1843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ED21D87-D815-424E-B9EA-0C9493CF00B9}" type="slidenum">
              <a:rPr lang="en-GB"/>
              <a:pPr/>
              <a:t>17</a:t>
            </a:fld>
            <a:endParaRPr lang="en-GB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838200"/>
          </a:xfrm>
        </p:spPr>
        <p:txBody>
          <a:bodyPr/>
          <a:lstStyle/>
          <a:p>
            <a:pPr eaLnBrk="1" hangingPunct="1"/>
            <a:r>
              <a:rPr lang="sl-SI" smtClean="0">
                <a:cs typeface="Times New Roman" pitchFamily="18" charset="0"/>
              </a:rPr>
              <a:t>MI s prevajanjem iskalnih zahtev</a:t>
            </a:r>
            <a:r>
              <a:rPr lang="en-GB" smtClean="0">
                <a:cs typeface="Times New Roman" pitchFamily="18" charset="0"/>
              </a:rPr>
              <a:t> 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382000" cy="4800600"/>
          </a:xfrm>
        </p:spPr>
        <p:txBody>
          <a:bodyPr/>
          <a:lstStyle/>
          <a:p>
            <a:pPr marL="609600" indent="-609600">
              <a:spcBef>
                <a:spcPct val="0"/>
              </a:spcBef>
              <a:spcAft>
                <a:spcPts val="300"/>
              </a:spcAft>
            </a:pPr>
            <a:r>
              <a:rPr lang="sl-SI" smtClean="0">
                <a:cs typeface="Times New Roman" pitchFamily="18" charset="0"/>
              </a:rPr>
              <a:t>Iskalna zahteva se z avtomatskimi postopki prevede v jezike dokumentov, potem </a:t>
            </a:r>
            <a:r>
              <a:rPr lang="sl-SI" smtClean="0"/>
              <a:t>sledi </a:t>
            </a:r>
            <a:r>
              <a:rPr lang="sl-SI" smtClean="0">
                <a:cs typeface="Times New Roman" pitchFamily="18" charset="0"/>
              </a:rPr>
              <a:t>serija enojezičnih iskanj.</a:t>
            </a:r>
            <a:endParaRPr lang="sl-SI" smtClean="0"/>
          </a:p>
          <a:p>
            <a:pPr marL="609600" indent="-609600">
              <a:spcBef>
                <a:spcPct val="0"/>
              </a:spcBef>
              <a:spcAft>
                <a:spcPts val="300"/>
              </a:spcAft>
            </a:pPr>
            <a:endParaRPr lang="en-GB" smtClean="0"/>
          </a:p>
          <a:p>
            <a:pPr marL="609600" indent="-609600">
              <a:spcBef>
                <a:spcPct val="0"/>
              </a:spcBef>
              <a:spcAft>
                <a:spcPts val="300"/>
              </a:spcAft>
            </a:pPr>
            <a:r>
              <a:rPr lang="sl-SI" smtClean="0">
                <a:cs typeface="Times New Roman" pitchFamily="18" charset="0"/>
              </a:rPr>
              <a:t>Na prvi pogled je pravo </a:t>
            </a:r>
            <a:r>
              <a:rPr lang="sl-SI" smtClean="0"/>
              <a:t>računalniško</a:t>
            </a:r>
            <a:r>
              <a:rPr lang="sl-SI" smtClean="0">
                <a:cs typeface="Times New Roman" pitchFamily="18" charset="0"/>
              </a:rPr>
              <a:t> prevajanje </a:t>
            </a:r>
            <a:r>
              <a:rPr lang="sl-SI" smtClean="0"/>
              <a:t>iskalnih zahtev </a:t>
            </a:r>
            <a:r>
              <a:rPr lang="sl-SI" smtClean="0">
                <a:cs typeface="Times New Roman" pitchFamily="18" charset="0"/>
              </a:rPr>
              <a:t>idealno tudi za potrebe MI, realnost </a:t>
            </a:r>
            <a:r>
              <a:rPr lang="sl-SI" smtClean="0"/>
              <a:t>je </a:t>
            </a:r>
            <a:r>
              <a:rPr lang="sl-SI" smtClean="0">
                <a:cs typeface="Times New Roman" pitchFamily="18" charset="0"/>
              </a:rPr>
              <a:t>drugačna.</a:t>
            </a:r>
            <a:r>
              <a:rPr lang="en-GB" smtClean="0"/>
              <a:t> </a:t>
            </a:r>
            <a:endParaRPr lang="en-GB" smtClean="0">
              <a:cs typeface="Times New Roman" pitchFamily="18" charset="0"/>
            </a:endParaRPr>
          </a:p>
          <a:p>
            <a:pPr marL="609600" indent="-609600">
              <a:spcBef>
                <a:spcPct val="0"/>
              </a:spcBef>
              <a:spcAft>
                <a:spcPts val="300"/>
              </a:spcAft>
              <a:buFont typeface="Wingdings" pitchFamily="2" charset="2"/>
              <a:buNone/>
            </a:pPr>
            <a:endParaRPr lang="en-GB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sl-SI" smtClean="0"/>
              <a:t>© dr. J. Dimec. Informacijski viri na internetu (2012 / 13).  Večjezičnost Interneta in spletnih informacijskih virov. MI 2</a:t>
            </a:r>
            <a:endParaRPr lang="en-GB"/>
          </a:p>
        </p:txBody>
      </p:sp>
      <p:sp>
        <p:nvSpPr>
          <p:cNvPr id="1945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DC052FA-6117-46B6-8C7D-CE2AE3FF7F97}" type="slidenum">
              <a:rPr lang="en-GB"/>
              <a:pPr/>
              <a:t>18</a:t>
            </a:fld>
            <a:endParaRPr lang="en-GB"/>
          </a:p>
        </p:txBody>
      </p:sp>
      <p:sp>
        <p:nvSpPr>
          <p:cNvPr id="1946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685800"/>
          </a:xfrm>
        </p:spPr>
        <p:txBody>
          <a:bodyPr/>
          <a:lstStyle/>
          <a:p>
            <a:pPr eaLnBrk="1" hangingPunct="1"/>
            <a:r>
              <a:rPr lang="sl-SI" smtClean="0">
                <a:cs typeface="Times New Roman" pitchFamily="18" charset="0"/>
              </a:rPr>
              <a:t>MI s prevajanjem iskalnih zahtev</a:t>
            </a:r>
            <a:r>
              <a:rPr lang="en-GB" smtClean="0">
                <a:cs typeface="Times New Roman" pitchFamily="18" charset="0"/>
              </a:rPr>
              <a:t> </a:t>
            </a:r>
          </a:p>
        </p:txBody>
      </p:sp>
      <p:sp>
        <p:nvSpPr>
          <p:cNvPr id="1946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382000" cy="5029200"/>
          </a:xfrm>
        </p:spPr>
        <p:txBody>
          <a:bodyPr/>
          <a:lstStyle/>
          <a:p>
            <a:pPr marL="609600" indent="-609600">
              <a:spcBef>
                <a:spcPct val="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sl-SI" sz="2800" smtClean="0"/>
              <a:t>Računalniško prevajanje temelji na metodah, kot so </a:t>
            </a:r>
          </a:p>
          <a:p>
            <a:pPr marL="990600" lvl="1" indent="-533400">
              <a:spcBef>
                <a:spcPct val="0"/>
              </a:spcBef>
              <a:spcAft>
                <a:spcPts val="600"/>
              </a:spcAft>
            </a:pPr>
            <a:r>
              <a:rPr lang="sl-SI" smtClean="0"/>
              <a:t>razčlenjevanje stavkov,</a:t>
            </a:r>
          </a:p>
          <a:p>
            <a:pPr marL="990600" lvl="1" indent="-533400">
              <a:spcBef>
                <a:spcPct val="0"/>
              </a:spcBef>
              <a:spcAft>
                <a:spcPts val="600"/>
              </a:spcAft>
            </a:pPr>
            <a:r>
              <a:rPr lang="sl-SI" smtClean="0"/>
              <a:t>označevanje besednih vrst, </a:t>
            </a:r>
          </a:p>
          <a:p>
            <a:pPr marL="990600" lvl="1" indent="-533400">
              <a:spcBef>
                <a:spcPct val="0"/>
              </a:spcBef>
              <a:spcAft>
                <a:spcPts val="600"/>
              </a:spcAft>
            </a:pPr>
            <a:r>
              <a:rPr lang="sl-SI" smtClean="0"/>
              <a:t>razreševanje dvoumnosti večpomenskih (polisemih besed).</a:t>
            </a:r>
          </a:p>
          <a:p>
            <a:pPr marL="609600" indent="-609600">
              <a:spcBef>
                <a:spcPct val="0"/>
              </a:spcBef>
              <a:spcAft>
                <a:spcPts val="300"/>
              </a:spcAft>
              <a:buFont typeface="Wingdings" pitchFamily="2" charset="2"/>
              <a:buNone/>
            </a:pPr>
            <a:r>
              <a:rPr lang="sl-SI" sz="2800" smtClean="0"/>
              <a:t>Cilj računalniškega</a:t>
            </a:r>
            <a:r>
              <a:rPr lang="sl-SI" sz="2800" smtClean="0">
                <a:cs typeface="Times New Roman" pitchFamily="18" charset="0"/>
              </a:rPr>
              <a:t> prevajanj</a:t>
            </a:r>
            <a:r>
              <a:rPr lang="sl-SI" sz="2800" smtClean="0"/>
              <a:t>a</a:t>
            </a:r>
            <a:r>
              <a:rPr lang="sl-SI" sz="2800" smtClean="0">
                <a:cs typeface="Times New Roman" pitchFamily="18" charset="0"/>
              </a:rPr>
              <a:t> </a:t>
            </a:r>
            <a:r>
              <a:rPr lang="sl-SI" sz="2800" smtClean="0"/>
              <a:t>je</a:t>
            </a:r>
            <a:endParaRPr lang="en-GB" sz="2800" smtClean="0">
              <a:cs typeface="Times New Roman" pitchFamily="18" charset="0"/>
            </a:endParaRPr>
          </a:p>
          <a:p>
            <a:pPr marL="990600" lvl="1" indent="-533400">
              <a:spcBef>
                <a:spcPct val="0"/>
              </a:spcBef>
              <a:spcAft>
                <a:spcPts val="300"/>
              </a:spcAft>
            </a:pPr>
            <a:r>
              <a:rPr lang="sl-SI" smtClean="0">
                <a:cs typeface="Times New Roman" pitchFamily="18" charset="0"/>
              </a:rPr>
              <a:t>generiranje sintaktično in semantično pravilnih stavkov</a:t>
            </a:r>
            <a:r>
              <a:rPr lang="sl-SI" smtClean="0"/>
              <a:t>.</a:t>
            </a:r>
            <a:endParaRPr lang="en-GB" smtClean="0"/>
          </a:p>
          <a:p>
            <a:pPr marL="990600" lvl="1" indent="-533400">
              <a:spcBef>
                <a:spcPct val="0"/>
              </a:spcBef>
              <a:spcAft>
                <a:spcPts val="300"/>
              </a:spcAft>
            </a:pPr>
            <a:r>
              <a:rPr lang="sl-SI" smtClean="0"/>
              <a:t>P</a:t>
            </a:r>
            <a:r>
              <a:rPr lang="sl-SI" smtClean="0">
                <a:cs typeface="Times New Roman" pitchFamily="18" charset="0"/>
              </a:rPr>
              <a:t>ri različnih prevodih besede se mora prevajalnik odločiti le za enega.</a:t>
            </a:r>
            <a:endParaRPr lang="en-GB" smtClean="0">
              <a:cs typeface="Times New Roman" pitchFamily="18" charset="0"/>
            </a:endParaRPr>
          </a:p>
          <a:p>
            <a:pPr marL="609600" indent="-609600">
              <a:spcBef>
                <a:spcPct val="0"/>
              </a:spcBef>
              <a:spcAft>
                <a:spcPts val="600"/>
              </a:spcAft>
            </a:pPr>
            <a:endParaRPr lang="en-GB" sz="280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sl-SI" smtClean="0"/>
              <a:t>© dr. J. Dimec. Informacijski viri na internetu (2012 / 13).  Večjezičnost Interneta in spletnih informacijskih virov. MI 2</a:t>
            </a:r>
            <a:endParaRPr lang="en-GB"/>
          </a:p>
        </p:txBody>
      </p:sp>
      <p:sp>
        <p:nvSpPr>
          <p:cNvPr id="2048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F235B9E-CE1F-41D8-BCEC-E448414EE73A}" type="slidenum">
              <a:rPr lang="en-GB"/>
              <a:pPr/>
              <a:t>19</a:t>
            </a:fld>
            <a:endParaRPr lang="en-GB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609600"/>
          </a:xfrm>
        </p:spPr>
        <p:txBody>
          <a:bodyPr/>
          <a:lstStyle/>
          <a:p>
            <a:pPr eaLnBrk="1" hangingPunct="1"/>
            <a:r>
              <a:rPr lang="sl-SI" smtClean="0">
                <a:cs typeface="Times New Roman" pitchFamily="18" charset="0"/>
              </a:rPr>
              <a:t>MI s prevajanjem iskalnih zahtev</a:t>
            </a:r>
            <a:endParaRPr lang="en-GB" smtClean="0">
              <a:cs typeface="Times New Roman" pitchFamily="18" charset="0"/>
            </a:endParaRP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82000" cy="50292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sl-SI" smtClean="0"/>
              <a:t>Računalniško prevajanje potrebuje dolge in pravilne besedilne strukture ter sobesedilo za ugotavljanje najverjetnejšega pomena besed.</a:t>
            </a:r>
            <a:r>
              <a:rPr lang="sl-SI" smtClean="0">
                <a:cs typeface="Times New Roman" pitchFamily="18" charset="0"/>
              </a:rPr>
              <a:t> </a:t>
            </a:r>
            <a:endParaRPr lang="sl-SI" smtClean="0"/>
          </a:p>
          <a:p>
            <a:pPr marL="609600" indent="-6096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sl-SI" smtClean="0">
                <a:cs typeface="Times New Roman" pitchFamily="18" charset="0"/>
              </a:rPr>
              <a:t>Iskalne zahteve so kratka besedila, pogosto le zaporedja ključnih besed.</a:t>
            </a:r>
            <a:endParaRPr lang="en-GB" smtClean="0"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Font typeface="Wingdings" pitchFamily="2" charset="2"/>
              <a:buNone/>
            </a:pPr>
            <a:endParaRPr lang="en-GB" smtClean="0"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</a:pPr>
            <a:r>
              <a:rPr lang="sl-SI" smtClean="0"/>
              <a:t>U</a:t>
            </a:r>
            <a:r>
              <a:rPr lang="sl-SI" smtClean="0">
                <a:cs typeface="Times New Roman" pitchFamily="18" charset="0"/>
              </a:rPr>
              <a:t>poraben rezultat </a:t>
            </a:r>
            <a:r>
              <a:rPr lang="sl-SI" smtClean="0"/>
              <a:t>p</a:t>
            </a:r>
            <a:r>
              <a:rPr lang="sl-SI" smtClean="0">
                <a:cs typeface="Times New Roman" pitchFamily="18" charset="0"/>
              </a:rPr>
              <a:t>revajanj</a:t>
            </a:r>
            <a:r>
              <a:rPr lang="sl-SI" smtClean="0"/>
              <a:t>a</a:t>
            </a:r>
            <a:r>
              <a:rPr lang="sl-SI" smtClean="0">
                <a:cs typeface="Times New Roman" pitchFamily="18" charset="0"/>
              </a:rPr>
              <a:t> za potrebe MI</a:t>
            </a:r>
            <a:r>
              <a:rPr lang="sl-SI" smtClean="0"/>
              <a:t> so </a:t>
            </a:r>
            <a:r>
              <a:rPr lang="sl-SI" smtClean="0">
                <a:cs typeface="Times New Roman" pitchFamily="18" charset="0"/>
              </a:rPr>
              <a:t>posamezne, nepovezane besede</a:t>
            </a:r>
            <a:r>
              <a:rPr lang="sl-SI" smtClean="0"/>
              <a:t>.</a:t>
            </a:r>
            <a:endParaRPr lang="en-GB" smtClean="0"/>
          </a:p>
          <a:p>
            <a:pPr marL="609600" indent="-609600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</a:pPr>
            <a:r>
              <a:rPr lang="sl-SI" smtClean="0"/>
              <a:t>R</a:t>
            </a:r>
            <a:r>
              <a:rPr lang="sl-SI" smtClean="0">
                <a:cs typeface="Times New Roman" pitchFamily="18" charset="0"/>
              </a:rPr>
              <a:t>azlični prevodi besede so </a:t>
            </a:r>
            <a:r>
              <a:rPr lang="sl-SI" smtClean="0"/>
              <a:t>pogosto</a:t>
            </a:r>
            <a:r>
              <a:rPr lang="sl-SI" smtClean="0">
                <a:cs typeface="Times New Roman" pitchFamily="18" charset="0"/>
              </a:rPr>
              <a:t> sinonimi in so zato </a:t>
            </a:r>
            <a:r>
              <a:rPr lang="en-US" smtClean="0">
                <a:cs typeface="Times New Roman" pitchFamily="18" charset="0"/>
              </a:rPr>
              <a:t>lahko </a:t>
            </a:r>
            <a:r>
              <a:rPr lang="sl-SI" smtClean="0">
                <a:cs typeface="Times New Roman" pitchFamily="18" charset="0"/>
              </a:rPr>
              <a:t>koristni v prevedeni iskalni zahtevi</a:t>
            </a:r>
            <a:r>
              <a:rPr lang="sl-SI" smtClean="0"/>
              <a:t>.</a:t>
            </a:r>
            <a:endParaRPr lang="en-GB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sl-SI" smtClean="0"/>
              <a:t>© dr. J. Dimec. Informacijski viri na internetu (2012 / 13).  Večjezičnost Interneta in spletnih informacijskih virov. MI 2</a:t>
            </a:r>
            <a:endParaRPr lang="en-GB"/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3B3D7FA-C74A-4327-A57A-793AB2CD3179}" type="slidenum">
              <a:rPr lang="en-GB"/>
              <a:pPr/>
              <a:t>2</a:t>
            </a:fld>
            <a:endParaRPr lang="en-GB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819400"/>
            <a:ext cx="8686800" cy="838200"/>
          </a:xfrm>
        </p:spPr>
        <p:txBody>
          <a:bodyPr/>
          <a:lstStyle/>
          <a:p>
            <a:pPr eaLnBrk="1" hangingPunct="1"/>
            <a:r>
              <a:rPr lang="sl-SI" smtClean="0">
                <a:cs typeface="Times New Roman" pitchFamily="18" charset="0"/>
              </a:rPr>
              <a:t>MI </a:t>
            </a:r>
            <a:r>
              <a:rPr lang="sl-SI" smtClean="0"/>
              <a:t>z</a:t>
            </a:r>
            <a:r>
              <a:rPr lang="sl-SI" smtClean="0">
                <a:cs typeface="Times New Roman" pitchFamily="18" charset="0"/>
              </a:rPr>
              <a:t> večjezičnim </a:t>
            </a:r>
            <a:r>
              <a:rPr lang="sl-SI" smtClean="0"/>
              <a:t>tezavrom</a:t>
            </a:r>
            <a:endParaRPr lang="en-GB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sl-SI" smtClean="0"/>
              <a:t>© dr. J. Dimec. Informacijski viri na internetu (2012 / 13).  Večjezičnost Interneta in spletnih informacijskih virov. MI 2</a:t>
            </a:r>
            <a:endParaRPr lang="en-GB"/>
          </a:p>
        </p:txBody>
      </p:sp>
      <p:sp>
        <p:nvSpPr>
          <p:cNvPr id="2150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BFCBF9E-BF5F-4FE4-AA6E-13CDEE005213}" type="slidenum">
              <a:rPr lang="en-GB"/>
              <a:pPr/>
              <a:t>20</a:t>
            </a:fld>
            <a:endParaRPr lang="en-GB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mtClean="0">
                <a:cs typeface="Times New Roman" pitchFamily="18" charset="0"/>
              </a:rPr>
              <a:t>MI s prevajanjem iskalnih zahtev</a:t>
            </a:r>
            <a:endParaRPr lang="en-GB" smtClean="0">
              <a:cs typeface="Times New Roman" pitchFamily="18" charset="0"/>
            </a:endParaRP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133600"/>
            <a:ext cx="8763000" cy="3962400"/>
          </a:xfrm>
        </p:spPr>
        <p:txBody>
          <a:bodyPr/>
          <a:lstStyle/>
          <a:p>
            <a:pPr eaLnBrk="1" hangingPunct="1"/>
            <a:r>
              <a:rPr lang="sl-SI" dirty="0" smtClean="0"/>
              <a:t>Pravo računalniško prevajanje iskalnih zahtev je uporabno le v redkih primerih:</a:t>
            </a:r>
          </a:p>
          <a:p>
            <a:pPr lvl="1" eaLnBrk="1" hangingPunct="1"/>
            <a:r>
              <a:rPr lang="sl-SI" dirty="0" smtClean="0"/>
              <a:t>dolge, večstavčne iskalne zahteve,</a:t>
            </a:r>
          </a:p>
          <a:p>
            <a:pPr lvl="1" eaLnBrk="1" hangingPunct="1"/>
            <a:r>
              <a:rPr lang="sl-SI" dirty="0" smtClean="0"/>
              <a:t>dokument kot iskalna zahteva in iskanje </a:t>
            </a:r>
            <a:r>
              <a:rPr lang="sl-SI" dirty="0" err="1" smtClean="0"/>
              <a:t>najsorodnejših</a:t>
            </a:r>
            <a:r>
              <a:rPr lang="sl-SI" dirty="0" smtClean="0"/>
              <a:t> dokumentov v ciljnem jeziku.</a:t>
            </a:r>
            <a:endParaRPr lang="en-GB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sl-SI" smtClean="0"/>
              <a:t>© dr. J. Dimec. Informacijski viri na internetu (2012 / 13).  Večjezičnost Interneta in spletnih informacijskih virov. MI 2</a:t>
            </a:r>
            <a:endParaRPr lang="en-GB"/>
          </a:p>
        </p:txBody>
      </p:sp>
      <p:sp>
        <p:nvSpPr>
          <p:cNvPr id="409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8E6F314-8C36-44FB-8816-7EEFCD7C2CC0}" type="slidenum">
              <a:rPr lang="en-GB"/>
              <a:pPr/>
              <a:t>3</a:t>
            </a:fld>
            <a:endParaRPr lang="en-GB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838200"/>
          </a:xfrm>
        </p:spPr>
        <p:txBody>
          <a:bodyPr/>
          <a:lstStyle/>
          <a:p>
            <a:pPr eaLnBrk="1" hangingPunct="1"/>
            <a:r>
              <a:rPr lang="sl-SI" smtClean="0">
                <a:cs typeface="Times New Roman" pitchFamily="18" charset="0"/>
              </a:rPr>
              <a:t>MI </a:t>
            </a:r>
            <a:r>
              <a:rPr lang="sl-SI" smtClean="0"/>
              <a:t>z</a:t>
            </a:r>
            <a:r>
              <a:rPr lang="sl-SI" smtClean="0">
                <a:cs typeface="Times New Roman" pitchFamily="18" charset="0"/>
              </a:rPr>
              <a:t> večjezičnim </a:t>
            </a:r>
            <a:r>
              <a:rPr lang="sl-SI" smtClean="0"/>
              <a:t>tezavrom</a:t>
            </a:r>
            <a:r>
              <a:rPr lang="en-GB" smtClean="0"/>
              <a:t> 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82000" cy="4876800"/>
          </a:xfrm>
        </p:spPr>
        <p:txBody>
          <a:bodyPr/>
          <a:lstStyle/>
          <a:p>
            <a:pPr marL="476250" indent="-476250">
              <a:spcBef>
                <a:spcPct val="0"/>
              </a:spcBef>
              <a:spcAft>
                <a:spcPts val="300"/>
              </a:spcAft>
            </a:pPr>
            <a:r>
              <a:rPr lang="sl-SI" dirty="0" smtClean="0">
                <a:cs typeface="Times New Roman" pitchFamily="18" charset="0"/>
              </a:rPr>
              <a:t>Najstarejša oblika MI.</a:t>
            </a:r>
            <a:endParaRPr lang="en-GB" dirty="0" smtClean="0">
              <a:cs typeface="Times New Roman" pitchFamily="18" charset="0"/>
            </a:endParaRPr>
          </a:p>
          <a:p>
            <a:pPr marL="476250" indent="-476250">
              <a:spcBef>
                <a:spcPct val="0"/>
              </a:spcBef>
              <a:spcAft>
                <a:spcPts val="300"/>
              </a:spcAft>
            </a:pPr>
            <a:r>
              <a:rPr lang="sl-SI" dirty="0" smtClean="0">
                <a:cs typeface="Times New Roman" pitchFamily="18" charset="0"/>
              </a:rPr>
              <a:t>Tezaver s prevodi konceptov v različne jezike.</a:t>
            </a:r>
            <a:endParaRPr lang="en-GB" dirty="0" smtClean="0">
              <a:cs typeface="Times New Roman" pitchFamily="18" charset="0"/>
            </a:endParaRPr>
          </a:p>
          <a:p>
            <a:pPr marL="476250" indent="-476250">
              <a:spcBef>
                <a:spcPct val="0"/>
              </a:spcBef>
              <a:spcAft>
                <a:spcPts val="300"/>
              </a:spcAft>
            </a:pPr>
            <a:r>
              <a:rPr lang="sl-SI" dirty="0" smtClean="0">
                <a:cs typeface="Times New Roman" pitchFamily="18" charset="0"/>
              </a:rPr>
              <a:t>Ročno indeksiranje dokumenta v </a:t>
            </a:r>
            <a:r>
              <a:rPr lang="sl-SI" smtClean="0">
                <a:cs typeface="Times New Roman" pitchFamily="18" charset="0"/>
              </a:rPr>
              <a:t>jezikih </a:t>
            </a:r>
            <a:r>
              <a:rPr lang="sl-SI" i="1" smtClean="0">
                <a:cs typeface="Times New Roman" pitchFamily="18" charset="0"/>
              </a:rPr>
              <a:t>j1, j2, j3 </a:t>
            </a:r>
            <a:r>
              <a:rPr lang="sl-SI" smtClean="0">
                <a:cs typeface="Times New Roman" pitchFamily="18" charset="0"/>
              </a:rPr>
              <a:t>z </a:t>
            </a:r>
            <a:r>
              <a:rPr lang="sl-SI" dirty="0" err="1" smtClean="0">
                <a:cs typeface="Times New Roman" pitchFamily="18" charset="0"/>
              </a:rPr>
              <a:t>deskriptorji</a:t>
            </a:r>
            <a:r>
              <a:rPr lang="sl-SI" dirty="0" smtClean="0">
                <a:cs typeface="Times New Roman" pitchFamily="18" charset="0"/>
              </a:rPr>
              <a:t> v </a:t>
            </a:r>
            <a:r>
              <a:rPr lang="sl-SI" smtClean="0">
                <a:cs typeface="Times New Roman" pitchFamily="18" charset="0"/>
              </a:rPr>
              <a:t>jezikih </a:t>
            </a:r>
            <a:r>
              <a:rPr lang="sl-SI" i="1" smtClean="0">
                <a:cs typeface="Times New Roman" pitchFamily="18" charset="0"/>
              </a:rPr>
              <a:t>j1, j2, j3</a:t>
            </a:r>
            <a:r>
              <a:rPr lang="sl-SI" smtClean="0">
                <a:cs typeface="Times New Roman" pitchFamily="18" charset="0"/>
              </a:rPr>
              <a:t>.</a:t>
            </a:r>
            <a:endParaRPr lang="en-GB" dirty="0" smtClean="0">
              <a:cs typeface="Times New Roman" pitchFamily="18" charset="0"/>
            </a:endParaRPr>
          </a:p>
          <a:p>
            <a:pPr marL="476250" indent="-476250">
              <a:spcBef>
                <a:spcPct val="0"/>
              </a:spcBef>
              <a:spcAft>
                <a:spcPts val="300"/>
              </a:spcAft>
            </a:pPr>
            <a:r>
              <a:rPr lang="sl-SI" dirty="0" smtClean="0">
                <a:cs typeface="Times New Roman" pitchFamily="18" charset="0"/>
              </a:rPr>
              <a:t>Iskanje z </a:t>
            </a:r>
            <a:r>
              <a:rPr lang="sl-SI" dirty="0" err="1" smtClean="0">
                <a:cs typeface="Times New Roman" pitchFamily="18" charset="0"/>
              </a:rPr>
              <a:t>deskriptorji</a:t>
            </a:r>
            <a:r>
              <a:rPr lang="sl-SI" dirty="0" smtClean="0">
                <a:cs typeface="Times New Roman" pitchFamily="18" charset="0"/>
              </a:rPr>
              <a:t> v </a:t>
            </a:r>
            <a:r>
              <a:rPr lang="sl-SI" smtClean="0">
                <a:cs typeface="Times New Roman" pitchFamily="18" charset="0"/>
              </a:rPr>
              <a:t>jeziku </a:t>
            </a:r>
            <a:r>
              <a:rPr lang="sl-SI" i="1" smtClean="0">
                <a:cs typeface="Times New Roman" pitchFamily="18" charset="0"/>
              </a:rPr>
              <a:t>j1</a:t>
            </a:r>
            <a:r>
              <a:rPr lang="sl-SI" smtClean="0">
                <a:cs typeface="Times New Roman" pitchFamily="18" charset="0"/>
              </a:rPr>
              <a:t> </a:t>
            </a:r>
            <a:r>
              <a:rPr lang="sl-SI" smtClean="0">
                <a:cs typeface="Times New Roman" pitchFamily="18" charset="0"/>
              </a:rPr>
              <a:t>ALI </a:t>
            </a:r>
            <a:r>
              <a:rPr lang="sl-SI" i="1" smtClean="0">
                <a:cs typeface="Times New Roman" pitchFamily="18" charset="0"/>
              </a:rPr>
              <a:t>j2 </a:t>
            </a:r>
            <a:r>
              <a:rPr lang="sl-SI" smtClean="0">
                <a:cs typeface="Times New Roman" pitchFamily="18" charset="0"/>
              </a:rPr>
              <a:t>ALI </a:t>
            </a:r>
            <a:r>
              <a:rPr lang="sl-SI" i="1" smtClean="0">
                <a:cs typeface="Times New Roman" pitchFamily="18" charset="0"/>
              </a:rPr>
              <a:t>j3 </a:t>
            </a:r>
            <a:r>
              <a:rPr lang="sl-SI" smtClean="0">
                <a:cs typeface="Times New Roman" pitchFamily="18" charset="0"/>
              </a:rPr>
              <a:t>poišče dokumente </a:t>
            </a:r>
            <a:r>
              <a:rPr lang="sl-SI" dirty="0" smtClean="0">
                <a:cs typeface="Times New Roman" pitchFamily="18" charset="0"/>
              </a:rPr>
              <a:t>v </a:t>
            </a:r>
            <a:r>
              <a:rPr lang="sl-SI" smtClean="0">
                <a:cs typeface="Times New Roman" pitchFamily="18" charset="0"/>
              </a:rPr>
              <a:t>jezikih </a:t>
            </a:r>
            <a:r>
              <a:rPr lang="sl-SI" i="1" smtClean="0">
                <a:cs typeface="Times New Roman" pitchFamily="18" charset="0"/>
              </a:rPr>
              <a:t>j1 </a:t>
            </a:r>
            <a:r>
              <a:rPr lang="sl-SI" smtClean="0">
                <a:cs typeface="Times New Roman" pitchFamily="18" charset="0"/>
              </a:rPr>
              <a:t>IN </a:t>
            </a:r>
            <a:r>
              <a:rPr lang="sl-SI" i="1" smtClean="0">
                <a:cs typeface="Times New Roman" pitchFamily="18" charset="0"/>
              </a:rPr>
              <a:t>j2 </a:t>
            </a:r>
            <a:r>
              <a:rPr lang="sl-SI" smtClean="0">
                <a:cs typeface="Times New Roman" pitchFamily="18" charset="0"/>
              </a:rPr>
              <a:t>IN</a:t>
            </a:r>
            <a:r>
              <a:rPr lang="sl-SI" i="1" smtClean="0">
                <a:cs typeface="Times New Roman" pitchFamily="18" charset="0"/>
              </a:rPr>
              <a:t> j3</a:t>
            </a:r>
            <a:r>
              <a:rPr lang="sl-SI" smtClean="0">
                <a:cs typeface="Times New Roman" pitchFamily="18" charset="0"/>
              </a:rPr>
              <a:t>.</a:t>
            </a:r>
            <a:endParaRPr lang="en-GB" dirty="0" smtClean="0">
              <a:cs typeface="Times New Roman" pitchFamily="18" charset="0"/>
            </a:endParaRPr>
          </a:p>
          <a:p>
            <a:pPr marL="476250" indent="-476250">
              <a:spcBef>
                <a:spcPct val="0"/>
              </a:spcBef>
              <a:spcAft>
                <a:spcPts val="300"/>
              </a:spcAft>
            </a:pPr>
            <a:r>
              <a:rPr lang="sl-SI" dirty="0" smtClean="0">
                <a:cs typeface="Times New Roman" pitchFamily="18" charset="0"/>
              </a:rPr>
              <a:t>Do 100% uspešnost v primerjavi z enojezičnim iskanjem.</a:t>
            </a:r>
            <a:r>
              <a:rPr lang="en-GB" dirty="0" smtClean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sl-SI" smtClean="0"/>
              <a:t>© dr. J. Dimec. Informacijski viri na internetu (2012 / 13).  Večjezičnost Interneta in spletnih informacijskih virov. MI 2</a:t>
            </a:r>
            <a:endParaRPr lang="en-GB"/>
          </a:p>
        </p:txBody>
      </p:sp>
      <p:sp>
        <p:nvSpPr>
          <p:cNvPr id="512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9D2C547-5A95-40F2-A563-954ECAD69A74}" type="slidenum">
              <a:rPr lang="en-GB"/>
              <a:pPr/>
              <a:t>4</a:t>
            </a:fld>
            <a:endParaRPr lang="en-GB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838200"/>
          </a:xfrm>
        </p:spPr>
        <p:txBody>
          <a:bodyPr/>
          <a:lstStyle/>
          <a:p>
            <a:pPr eaLnBrk="1" hangingPunct="1"/>
            <a:r>
              <a:rPr lang="sl-SI" smtClean="0">
                <a:cs typeface="Times New Roman" pitchFamily="18" charset="0"/>
              </a:rPr>
              <a:t>MI </a:t>
            </a:r>
            <a:r>
              <a:rPr lang="sl-SI" smtClean="0"/>
              <a:t>z</a:t>
            </a:r>
            <a:r>
              <a:rPr lang="sl-SI" smtClean="0">
                <a:cs typeface="Times New Roman" pitchFamily="18" charset="0"/>
              </a:rPr>
              <a:t> večjezičnim </a:t>
            </a:r>
            <a:r>
              <a:rPr lang="sl-SI" smtClean="0"/>
              <a:t>tezavrom</a:t>
            </a:r>
            <a:r>
              <a:rPr lang="en-GB" smtClean="0"/>
              <a:t> 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382000" cy="5410200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lnSpc>
                <a:spcPct val="110000"/>
              </a:lnSpc>
              <a:spcBef>
                <a:spcPct val="0"/>
              </a:spcBef>
              <a:spcAft>
                <a:spcPts val="300"/>
              </a:spcAft>
              <a:buFont typeface="Wingdings" pitchFamily="2" charset="2"/>
              <a:buNone/>
            </a:pPr>
            <a:r>
              <a:rPr lang="sl-SI" u="sng" dirty="0" smtClean="0">
                <a:cs typeface="Times New Roman" pitchFamily="18" charset="0"/>
              </a:rPr>
              <a:t>Primer</a:t>
            </a:r>
            <a:r>
              <a:rPr lang="sl-SI" u="sng" dirty="0" smtClean="0"/>
              <a:t> </a:t>
            </a:r>
            <a:r>
              <a:rPr lang="sl-SI" u="sng" smtClean="0"/>
              <a:t>večjezičnega </a:t>
            </a:r>
            <a:r>
              <a:rPr lang="sl-SI" u="sng" smtClean="0"/>
              <a:t>tezavra</a:t>
            </a:r>
            <a:r>
              <a:rPr lang="sl-SI" smtClean="0">
                <a:cs typeface="Times New Roman" pitchFamily="18" charset="0"/>
              </a:rPr>
              <a:t>:</a:t>
            </a:r>
            <a:endParaRPr lang="sl-SI" dirty="0" smtClean="0"/>
          </a:p>
          <a:p>
            <a:pPr marL="342900" indent="-342900">
              <a:lnSpc>
                <a:spcPct val="110000"/>
              </a:lnSpc>
              <a:spcBef>
                <a:spcPct val="0"/>
              </a:spcBef>
              <a:spcAft>
                <a:spcPts val="300"/>
              </a:spcAft>
              <a:buFont typeface="Wingdings" pitchFamily="2" charset="2"/>
              <a:buNone/>
            </a:pPr>
            <a:endParaRPr lang="en-GB" dirty="0" smtClean="0"/>
          </a:p>
          <a:p>
            <a:pPr marL="342900" indent="-342900">
              <a:lnSpc>
                <a:spcPct val="110000"/>
              </a:lnSpc>
              <a:spcBef>
                <a:spcPct val="0"/>
              </a:spcBef>
              <a:spcAft>
                <a:spcPts val="300"/>
              </a:spcAft>
              <a:buFont typeface="Wingdings" pitchFamily="2" charset="2"/>
              <a:buNone/>
            </a:pPr>
            <a:r>
              <a:rPr lang="sl-SI" dirty="0" smtClean="0">
                <a:cs typeface="Times New Roman" pitchFamily="18" charset="0"/>
              </a:rPr>
              <a:t>EUROVOC</a:t>
            </a:r>
            <a:r>
              <a:rPr lang="sl-SI" dirty="0" smtClean="0"/>
              <a:t>:</a:t>
            </a:r>
          </a:p>
          <a:p>
            <a:pPr marL="928688" lvl="1" indent="-471488">
              <a:lnSpc>
                <a:spcPct val="110000"/>
              </a:lnSpc>
              <a:spcBef>
                <a:spcPct val="0"/>
              </a:spcBef>
              <a:spcAft>
                <a:spcPts val="300"/>
              </a:spcAft>
            </a:pPr>
            <a:r>
              <a:rPr lang="sl-SI" dirty="0" smtClean="0"/>
              <a:t>Večjezični </a:t>
            </a:r>
            <a:r>
              <a:rPr lang="sl-SI" dirty="0" smtClean="0">
                <a:cs typeface="Times New Roman" pitchFamily="18" charset="0"/>
              </a:rPr>
              <a:t>tezaver</a:t>
            </a:r>
            <a:r>
              <a:rPr lang="sl-SI" dirty="0" smtClean="0"/>
              <a:t>, v katerem so vsa gesla prevedena</a:t>
            </a:r>
            <a:r>
              <a:rPr lang="sl-SI" dirty="0" smtClean="0">
                <a:cs typeface="Times New Roman" pitchFamily="18" charset="0"/>
              </a:rPr>
              <a:t> </a:t>
            </a:r>
            <a:r>
              <a:rPr lang="sl-SI" smtClean="0">
                <a:cs typeface="Times New Roman" pitchFamily="18" charset="0"/>
              </a:rPr>
              <a:t>v 22 </a:t>
            </a:r>
            <a:r>
              <a:rPr lang="sl-SI" dirty="0" smtClean="0">
                <a:cs typeface="Times New Roman" pitchFamily="18" charset="0"/>
              </a:rPr>
              <a:t>jezik</a:t>
            </a:r>
            <a:r>
              <a:rPr lang="sl-SI" dirty="0" smtClean="0"/>
              <a:t>ov</a:t>
            </a:r>
            <a:r>
              <a:rPr lang="sl-SI" dirty="0" smtClean="0">
                <a:cs typeface="Times New Roman" pitchFamily="18" charset="0"/>
              </a:rPr>
              <a:t> EU</a:t>
            </a:r>
            <a:r>
              <a:rPr lang="sl-SI" dirty="0" smtClean="0"/>
              <a:t> </a:t>
            </a:r>
            <a:r>
              <a:rPr lang="sl-SI" smtClean="0"/>
              <a:t>(+ hrvaščina in srbščina).</a:t>
            </a:r>
          </a:p>
          <a:p>
            <a:pPr marL="928688" lvl="1" indent="-471488">
              <a:lnSpc>
                <a:spcPct val="110000"/>
              </a:lnSpc>
              <a:spcBef>
                <a:spcPct val="0"/>
              </a:spcBef>
              <a:spcAft>
                <a:spcPts val="300"/>
              </a:spcAft>
            </a:pPr>
            <a:r>
              <a:rPr lang="sl-SI" smtClean="0"/>
              <a:t>Obstajajo še neuradne variante: ruska, baskovska in katalonska.</a:t>
            </a:r>
            <a:endParaRPr lang="sl-SI" dirty="0" smtClean="0"/>
          </a:p>
          <a:p>
            <a:pPr marL="928688" lvl="1" indent="-471488">
              <a:lnSpc>
                <a:spcPct val="110000"/>
              </a:lnSpc>
              <a:spcBef>
                <a:spcPct val="0"/>
              </a:spcBef>
              <a:spcAft>
                <a:spcPts val="300"/>
              </a:spcAft>
            </a:pPr>
            <a:r>
              <a:rPr lang="sl-SI" dirty="0" smtClean="0"/>
              <a:t>Gesla pokrivajo področja, na katerih je aktivna EU.</a:t>
            </a:r>
          </a:p>
          <a:p>
            <a:pPr marL="928688" lvl="1" indent="-471488">
              <a:lnSpc>
                <a:spcPct val="110000"/>
              </a:lnSpc>
              <a:spcBef>
                <a:spcPct val="0"/>
              </a:spcBef>
              <a:spcAft>
                <a:spcPts val="300"/>
              </a:spcAft>
            </a:pPr>
            <a:r>
              <a:rPr lang="sl-SI" dirty="0" smtClean="0"/>
              <a:t>Uporabljajo ga dokumentacijske službe vseh pomembnejših institucij EU, pri katerih nastajajo dokumenti, med drugim evropski, nacionalni in regionalni </a:t>
            </a:r>
            <a:r>
              <a:rPr lang="sl-SI" err="1" smtClean="0"/>
              <a:t>partlamenti</a:t>
            </a:r>
            <a:r>
              <a:rPr lang="sl-SI" smtClean="0"/>
              <a:t>.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sl-SI" smtClean="0"/>
              <a:t>© dr. J. Dimec. Informacijski viri na internetu (2012 / 13).  Večjezičnost Interneta in spletnih informacijskih virov. MI 2</a:t>
            </a:r>
            <a:endParaRPr lang="en-GB"/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576F959-7138-44C8-B80D-10B8D32F1448}" type="slidenum">
              <a:rPr lang="en-GB"/>
              <a:pPr/>
              <a:t>5</a:t>
            </a:fld>
            <a:endParaRPr lang="en-GB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838200"/>
          </a:xfrm>
        </p:spPr>
        <p:txBody>
          <a:bodyPr/>
          <a:lstStyle/>
          <a:p>
            <a:pPr eaLnBrk="1" hangingPunct="1"/>
            <a:r>
              <a:rPr lang="sl-SI" smtClean="0">
                <a:cs typeface="Times New Roman" pitchFamily="18" charset="0"/>
              </a:rPr>
              <a:t>MI </a:t>
            </a:r>
            <a:r>
              <a:rPr lang="sl-SI" smtClean="0"/>
              <a:t>z</a:t>
            </a:r>
            <a:r>
              <a:rPr lang="sl-SI" smtClean="0">
                <a:cs typeface="Times New Roman" pitchFamily="18" charset="0"/>
              </a:rPr>
              <a:t> večjezičnim </a:t>
            </a:r>
            <a:r>
              <a:rPr lang="sl-SI" smtClean="0"/>
              <a:t>tezavrom</a:t>
            </a:r>
            <a:r>
              <a:rPr lang="en-GB" smtClean="0"/>
              <a:t> 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382000" cy="5334000"/>
          </a:xfrm>
        </p:spPr>
        <p:txBody>
          <a:bodyPr/>
          <a:lstStyle/>
          <a:p>
            <a:pPr marL="476250" indent="-476250">
              <a:spcBef>
                <a:spcPct val="0"/>
              </a:spcBef>
              <a:spcAft>
                <a:spcPts val="300"/>
              </a:spcAft>
            </a:pPr>
            <a:r>
              <a:rPr lang="sl-SI" smtClean="0"/>
              <a:t>Največja pomanjkljivost</a:t>
            </a:r>
            <a:r>
              <a:rPr lang="en-GB" smtClean="0">
                <a:cs typeface="Times New Roman" pitchFamily="18" charset="0"/>
              </a:rPr>
              <a:t> </a:t>
            </a:r>
            <a:r>
              <a:rPr lang="sl-SI" smtClean="0"/>
              <a:t>MI z večjezičnim tezavrom je cena ročnega indeksiranja</a:t>
            </a:r>
            <a:r>
              <a:rPr lang="sl-SI" smtClean="0"/>
              <a:t>.</a:t>
            </a:r>
          </a:p>
          <a:p>
            <a:pPr marL="476250" indent="-476250">
              <a:spcBef>
                <a:spcPct val="0"/>
              </a:spcBef>
              <a:spcAft>
                <a:spcPts val="300"/>
              </a:spcAft>
            </a:pPr>
            <a:endParaRPr lang="sl-SI" smtClean="0"/>
          </a:p>
          <a:p>
            <a:pPr marL="476250" indent="-476250">
              <a:spcBef>
                <a:spcPct val="0"/>
              </a:spcBef>
              <a:spcAft>
                <a:spcPts val="300"/>
              </a:spcAft>
            </a:pPr>
            <a:r>
              <a:rPr lang="sl-SI" smtClean="0"/>
              <a:t>Opravljeni zanimivi poskusi </a:t>
            </a:r>
            <a:r>
              <a:rPr lang="sl-SI" smtClean="0"/>
              <a:t>avtomatske izrabe </a:t>
            </a:r>
            <a:r>
              <a:rPr lang="sl-SI" smtClean="0"/>
              <a:t>večjezičnih tezavrov za prevajanje iskalnih zahtev v naravnem jeziku.</a:t>
            </a:r>
          </a:p>
          <a:p>
            <a:pPr marL="476250" indent="-476250">
              <a:spcBef>
                <a:spcPct val="0"/>
              </a:spcBef>
              <a:spcAft>
                <a:spcPts val="300"/>
              </a:spcAft>
            </a:pPr>
            <a:r>
              <a:rPr lang="sl-SI" smtClean="0"/>
              <a:t>Osnovna ideja: prevesti iskalne zahteve v naravnem jeziku v deskriptorje večjezičnega tezavra in izvesti MI.</a:t>
            </a:r>
            <a:endParaRPr lang="en-GB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sl-SI" smtClean="0"/>
              <a:t>© dr. J. Dimec. Informacijski viri na internetu (2012 / 13).  Večjezičnost Interneta in spletnih informacijskih virov. MI 2</a:t>
            </a:r>
            <a:endParaRPr lang="en-GB"/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D357E3C-F8B2-4B3E-A90E-A1AD8D23B040}" type="slidenum">
              <a:rPr lang="en-GB"/>
              <a:pPr/>
              <a:t>6</a:t>
            </a:fld>
            <a:endParaRPr lang="en-GB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838200"/>
          </a:xfrm>
        </p:spPr>
        <p:txBody>
          <a:bodyPr/>
          <a:lstStyle/>
          <a:p>
            <a:pPr eaLnBrk="1" hangingPunct="1"/>
            <a:r>
              <a:rPr lang="sl-SI" smtClean="0">
                <a:cs typeface="Times New Roman" pitchFamily="18" charset="0"/>
              </a:rPr>
              <a:t>MI </a:t>
            </a:r>
            <a:r>
              <a:rPr lang="sl-SI" smtClean="0"/>
              <a:t>z</a:t>
            </a:r>
            <a:r>
              <a:rPr lang="sl-SI" smtClean="0">
                <a:cs typeface="Times New Roman" pitchFamily="18" charset="0"/>
              </a:rPr>
              <a:t> večjezičnim </a:t>
            </a:r>
            <a:r>
              <a:rPr lang="sl-SI" smtClean="0"/>
              <a:t>tezavrom</a:t>
            </a:r>
            <a:r>
              <a:rPr lang="en-GB" smtClean="0"/>
              <a:t> 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382000" cy="4648200"/>
          </a:xfrm>
        </p:spPr>
        <p:txBody>
          <a:bodyPr/>
          <a:lstStyle/>
          <a:p>
            <a:pPr marL="476250" indent="-476250">
              <a:spcBef>
                <a:spcPct val="0"/>
              </a:spcBef>
              <a:spcAft>
                <a:spcPts val="300"/>
              </a:spcAft>
            </a:pPr>
            <a:r>
              <a:rPr lang="sl-SI" smtClean="0"/>
              <a:t>Primer: uporaba UMLS za MI s francoskimi in španskimi iskalnimi zahtevami v naravnem jeziku.</a:t>
            </a:r>
          </a:p>
          <a:p>
            <a:pPr marL="476250" indent="-476250">
              <a:spcBef>
                <a:spcPct val="0"/>
              </a:spcBef>
              <a:spcAft>
                <a:spcPts val="300"/>
              </a:spcAft>
            </a:pPr>
            <a:r>
              <a:rPr lang="sl-SI" smtClean="0"/>
              <a:t>UMLS </a:t>
            </a:r>
            <a:r>
              <a:rPr lang="sl-SI" smtClean="0">
                <a:cs typeface="Times New Roman" pitchFamily="18" charset="0"/>
              </a:rPr>
              <a:t>(Unified Medical Language System)</a:t>
            </a:r>
            <a:r>
              <a:rPr lang="sl-SI" smtClean="0"/>
              <a:t>: “seštevek” 60+ tezavrov, osnova je MeSH (Medical Subject Headings).</a:t>
            </a:r>
          </a:p>
          <a:p>
            <a:pPr marL="476250" indent="-476250">
              <a:spcBef>
                <a:spcPct val="0"/>
              </a:spcBef>
              <a:spcAft>
                <a:spcPts val="300"/>
              </a:spcAft>
            </a:pPr>
            <a:r>
              <a:rPr lang="sl-SI" smtClean="0"/>
              <a:t>Obstajajo številni prevodi MeSH, vključeni v UMLS.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sl-SI" smtClean="0"/>
              <a:t>© dr. J. Dimec. Informacijski viri na internetu (2012 / 13).  Večjezičnost Interneta in spletnih informacijskih virov. MI 2</a:t>
            </a:r>
            <a:endParaRPr lang="en-GB"/>
          </a:p>
        </p:txBody>
      </p:sp>
      <p:sp>
        <p:nvSpPr>
          <p:cNvPr id="819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091BB4E-FC62-4A93-AEC8-B25F6021AAC5}" type="slidenum">
              <a:rPr lang="en-GB"/>
              <a:pPr/>
              <a:t>7</a:t>
            </a:fld>
            <a:endParaRPr lang="en-GB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838200"/>
          </a:xfrm>
        </p:spPr>
        <p:txBody>
          <a:bodyPr/>
          <a:lstStyle/>
          <a:p>
            <a:pPr eaLnBrk="1" hangingPunct="1"/>
            <a:r>
              <a:rPr lang="sl-SI" smtClean="0">
                <a:cs typeface="Times New Roman" pitchFamily="18" charset="0"/>
              </a:rPr>
              <a:t>MI </a:t>
            </a:r>
            <a:r>
              <a:rPr lang="sl-SI" smtClean="0"/>
              <a:t>z</a:t>
            </a:r>
            <a:r>
              <a:rPr lang="sl-SI" smtClean="0">
                <a:cs typeface="Times New Roman" pitchFamily="18" charset="0"/>
              </a:rPr>
              <a:t> večjezičnim </a:t>
            </a:r>
            <a:r>
              <a:rPr lang="sl-SI" smtClean="0"/>
              <a:t>specializiranim tezavrom</a:t>
            </a:r>
            <a:endParaRPr lang="en-GB" smtClean="0"/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382000" cy="4800600"/>
          </a:xfrm>
        </p:spPr>
        <p:txBody>
          <a:bodyPr/>
          <a:lstStyle/>
          <a:p>
            <a:pPr marL="476250" indent="-476250">
              <a:spcBef>
                <a:spcPct val="0"/>
              </a:spcBef>
              <a:spcAft>
                <a:spcPts val="300"/>
              </a:spcAft>
              <a:buFont typeface="Wingdings" pitchFamily="2" charset="2"/>
              <a:buNone/>
            </a:pPr>
            <a:r>
              <a:rPr lang="sl-SI" smtClean="0"/>
              <a:t>Povzetek postopka: </a:t>
            </a:r>
          </a:p>
          <a:p>
            <a:pPr marL="476250" indent="-476250">
              <a:spcBef>
                <a:spcPct val="0"/>
              </a:spcBef>
              <a:spcAft>
                <a:spcPts val="300"/>
              </a:spcAft>
            </a:pPr>
            <a:r>
              <a:rPr lang="sl-SI" smtClean="0"/>
              <a:t>Prevajanje francoskih in španskih iskalnih zahtev v naravnem jeziku v francoske oz. španske prevode deskriptorjev MeSH.</a:t>
            </a:r>
          </a:p>
          <a:p>
            <a:pPr marL="476250" indent="-476250">
              <a:spcBef>
                <a:spcPct val="0"/>
              </a:spcBef>
              <a:spcAft>
                <a:spcPts val="300"/>
              </a:spcAft>
            </a:pPr>
            <a:r>
              <a:rPr lang="sl-SI" smtClean="0"/>
              <a:t>Sestavljanje iskalne zahteve iz angleških ustreznic teh deskriptorjev.</a:t>
            </a:r>
          </a:p>
          <a:p>
            <a:pPr marL="476250" indent="-476250">
              <a:spcBef>
                <a:spcPct val="0"/>
              </a:spcBef>
              <a:spcAft>
                <a:spcPts val="300"/>
              </a:spcAft>
            </a:pPr>
            <a:r>
              <a:rPr lang="sl-SI" smtClean="0"/>
              <a:t>Iskanje po zbirki Medline, ki je indeksirana z angleškimi deskriptorji.</a:t>
            </a:r>
            <a:endParaRPr lang="en-GB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sl-SI" smtClean="0"/>
              <a:t>© dr. J. Dimec. Informacijski viri na internetu (2012 / 13).  Večjezičnost Interneta in spletnih informacijskih virov. MI 2</a:t>
            </a:r>
            <a:endParaRPr lang="en-GB"/>
          </a:p>
        </p:txBody>
      </p:sp>
      <p:sp>
        <p:nvSpPr>
          <p:cNvPr id="921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D9D0593-B2DB-40FF-A2C6-C7105F014AA2}" type="slidenum">
              <a:rPr lang="en-GB"/>
              <a:pPr/>
              <a:t>8</a:t>
            </a:fld>
            <a:endParaRPr lang="en-GB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609600"/>
          </a:xfrm>
        </p:spPr>
        <p:txBody>
          <a:bodyPr/>
          <a:lstStyle/>
          <a:p>
            <a:pPr eaLnBrk="1" hangingPunct="1"/>
            <a:r>
              <a:rPr lang="sl-SI" smtClean="0">
                <a:cs typeface="Times New Roman" pitchFamily="18" charset="0"/>
              </a:rPr>
              <a:t>MI </a:t>
            </a:r>
            <a:r>
              <a:rPr lang="sl-SI" smtClean="0"/>
              <a:t>z</a:t>
            </a:r>
            <a:r>
              <a:rPr lang="sl-SI" smtClean="0">
                <a:cs typeface="Times New Roman" pitchFamily="18" charset="0"/>
              </a:rPr>
              <a:t> večjezičnim </a:t>
            </a:r>
            <a:r>
              <a:rPr lang="sl-SI" smtClean="0"/>
              <a:t>specializiranim tezavrom</a:t>
            </a:r>
            <a:endParaRPr lang="en-GB" smtClean="0"/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382000" cy="5715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Font typeface="Wingdings" pitchFamily="2" charset="2"/>
              <a:buNone/>
            </a:pPr>
            <a:r>
              <a:rPr lang="sl-SI" dirty="0" smtClean="0"/>
              <a:t>Primer (nadaljevanje):</a:t>
            </a:r>
          </a:p>
          <a:p>
            <a:pPr marL="609600" indent="-609600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</a:pPr>
            <a:r>
              <a:rPr lang="sl-SI" dirty="0" smtClean="0"/>
              <a:t>Izbor francoskih (španskih) </a:t>
            </a:r>
            <a:r>
              <a:rPr lang="sl-SI" dirty="0" err="1" smtClean="0"/>
              <a:t>deskriptorjev</a:t>
            </a:r>
            <a:r>
              <a:rPr lang="sl-SI" dirty="0" smtClean="0"/>
              <a:t> v 3 korakih:</a:t>
            </a:r>
          </a:p>
          <a:p>
            <a:pPr marL="1200150" lvl="1" indent="-533400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Font typeface="Wingdings" pitchFamily="2" charset="2"/>
              <a:buAutoNum type="arabicPeriod"/>
            </a:pPr>
            <a:r>
              <a:rPr lang="sl-SI" dirty="0" smtClean="0"/>
              <a:t>izbrani enobesedni francoski </a:t>
            </a:r>
            <a:r>
              <a:rPr lang="sl-SI" dirty="0" err="1" smtClean="0"/>
              <a:t>deskriptorji</a:t>
            </a:r>
            <a:r>
              <a:rPr lang="sl-SI" dirty="0" smtClean="0"/>
              <a:t>, ki so enaki besedam iz francoske iskalne zahteve,</a:t>
            </a:r>
          </a:p>
          <a:p>
            <a:pPr marL="1200150" lvl="1" indent="-533400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Font typeface="Wingdings" pitchFamily="2" charset="2"/>
              <a:buAutoNum type="arabicPeriod"/>
            </a:pPr>
            <a:r>
              <a:rPr lang="sl-SI" dirty="0" smtClean="0"/>
              <a:t>sestavljeni vsi možni pari </a:t>
            </a:r>
            <a:r>
              <a:rPr lang="sl-SI" smtClean="0"/>
              <a:t>preostalih fra. </a:t>
            </a:r>
            <a:r>
              <a:rPr lang="sl-SI" dirty="0" smtClean="0"/>
              <a:t>besed in izbrani dovolj podobni </a:t>
            </a:r>
            <a:r>
              <a:rPr lang="sl-SI" err="1" smtClean="0"/>
              <a:t>dvobesedni</a:t>
            </a:r>
            <a:r>
              <a:rPr lang="sl-SI" smtClean="0"/>
              <a:t> fra. </a:t>
            </a:r>
            <a:r>
              <a:rPr lang="sl-SI" dirty="0" err="1" smtClean="0"/>
              <a:t>deskriptorji</a:t>
            </a:r>
            <a:r>
              <a:rPr lang="sl-SI" dirty="0" smtClean="0"/>
              <a:t>,</a:t>
            </a:r>
          </a:p>
          <a:p>
            <a:pPr marL="1200150" lvl="1" indent="-533400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Font typeface="Wingdings" pitchFamily="2" charset="2"/>
              <a:buAutoNum type="arabicPeriod"/>
            </a:pPr>
            <a:r>
              <a:rPr lang="sl-SI" dirty="0" smtClean="0"/>
              <a:t>za </a:t>
            </a:r>
            <a:r>
              <a:rPr lang="sl-SI" smtClean="0"/>
              <a:t>vsako fra. </a:t>
            </a:r>
            <a:r>
              <a:rPr lang="sl-SI" dirty="0" smtClean="0"/>
              <a:t>besedo, preostalo po korakih 1 in 2 </a:t>
            </a:r>
          </a:p>
          <a:p>
            <a:pPr marL="1695450" lvl="2" indent="-457200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</a:pPr>
            <a:r>
              <a:rPr lang="sl-SI" dirty="0" smtClean="0"/>
              <a:t>zbrani </a:t>
            </a:r>
            <a:r>
              <a:rPr lang="sl-SI" smtClean="0"/>
              <a:t>vsi fra. </a:t>
            </a:r>
            <a:r>
              <a:rPr lang="sl-SI" dirty="0" err="1" smtClean="0"/>
              <a:t>deskriptorji</a:t>
            </a:r>
            <a:r>
              <a:rPr lang="sl-SI" dirty="0" smtClean="0"/>
              <a:t>, v katerih se pojavlja,</a:t>
            </a:r>
          </a:p>
          <a:p>
            <a:pPr marL="1695450" lvl="2" indent="-457200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</a:pPr>
            <a:r>
              <a:rPr lang="sl-SI" dirty="0" smtClean="0"/>
              <a:t>poiskani njihovi angleški prevodi,</a:t>
            </a:r>
          </a:p>
          <a:p>
            <a:pPr marL="1695450" lvl="2" indent="-457200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</a:pPr>
            <a:r>
              <a:rPr lang="sl-SI" dirty="0" smtClean="0"/>
              <a:t>angleški </a:t>
            </a:r>
            <a:r>
              <a:rPr lang="sl-SI" dirty="0" err="1" smtClean="0"/>
              <a:t>deskriptorji</a:t>
            </a:r>
            <a:r>
              <a:rPr lang="sl-SI" dirty="0" smtClean="0"/>
              <a:t> razbiti na besede,</a:t>
            </a:r>
          </a:p>
          <a:p>
            <a:pPr marL="1695450" lvl="2" indent="-457200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</a:pPr>
            <a:r>
              <a:rPr lang="sl-SI" dirty="0" smtClean="0"/>
              <a:t>kot prevod v angleščino izbrana </a:t>
            </a:r>
            <a:r>
              <a:rPr lang="sl-SI" dirty="0" err="1" smtClean="0"/>
              <a:t>najfrekventnejša</a:t>
            </a:r>
            <a:r>
              <a:rPr lang="sl-SI" dirty="0" smtClean="0"/>
              <a:t> beseda.</a:t>
            </a:r>
            <a:endParaRPr lang="en-GB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sl-SI" smtClean="0"/>
              <a:t>© dr. J. Dimec. Informacijski viri na internetu (2012 / 13).  Večjezičnost Interneta in spletnih informacijskih virov. MI 2</a:t>
            </a:r>
            <a:endParaRPr lang="en-GB"/>
          </a:p>
        </p:txBody>
      </p:sp>
      <p:sp>
        <p:nvSpPr>
          <p:cNvPr id="1024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C1A547D-A2AE-43ED-B29A-6365D1839567}" type="slidenum">
              <a:rPr lang="en-GB"/>
              <a:pPr/>
              <a:t>9</a:t>
            </a:fld>
            <a:endParaRPr lang="en-GB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838200"/>
          </a:xfrm>
        </p:spPr>
        <p:txBody>
          <a:bodyPr/>
          <a:lstStyle/>
          <a:p>
            <a:pPr eaLnBrk="1" hangingPunct="1"/>
            <a:r>
              <a:rPr lang="sl-SI" smtClean="0">
                <a:cs typeface="Times New Roman" pitchFamily="18" charset="0"/>
              </a:rPr>
              <a:t>MI </a:t>
            </a:r>
            <a:r>
              <a:rPr lang="sl-SI" smtClean="0"/>
              <a:t>z</a:t>
            </a:r>
            <a:r>
              <a:rPr lang="sl-SI" smtClean="0">
                <a:cs typeface="Times New Roman" pitchFamily="18" charset="0"/>
              </a:rPr>
              <a:t> večjezičnim </a:t>
            </a:r>
            <a:r>
              <a:rPr lang="sl-SI" smtClean="0"/>
              <a:t>specializiranim tezavrom</a:t>
            </a:r>
            <a:endParaRPr lang="en-GB" smtClean="0"/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82000" cy="5486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Font typeface="Wingdings" pitchFamily="2" charset="2"/>
              <a:buNone/>
            </a:pPr>
            <a:r>
              <a:rPr lang="sl-SI" smtClean="0"/>
              <a:t>Primer (nadaljevanje):</a:t>
            </a:r>
          </a:p>
          <a:p>
            <a:pPr marL="609600" indent="-609600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</a:pPr>
            <a:r>
              <a:rPr lang="sl-SI" smtClean="0"/>
              <a:t>Uspešnost postopka, merjena kot % natančnosti, ki bi jo dosegli z angleškimi deskriptorji, ki bi jih določil izkušen informacijski posrednik:</a:t>
            </a:r>
          </a:p>
          <a:p>
            <a:pPr marL="1200150" lvl="1" indent="-533400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</a:pPr>
            <a:r>
              <a:rPr lang="sl-SI" smtClean="0"/>
              <a:t>španske iskalne zahteve – 71%,</a:t>
            </a:r>
          </a:p>
          <a:p>
            <a:pPr marL="1200150" lvl="1" indent="-533400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</a:pPr>
            <a:r>
              <a:rPr lang="sl-SI" smtClean="0"/>
              <a:t>francoske iskalne zahteve – 61%.</a:t>
            </a:r>
          </a:p>
          <a:p>
            <a:pPr marL="609600" indent="-609600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</a:pPr>
            <a:endParaRPr lang="sl-SI" smtClean="0"/>
          </a:p>
          <a:p>
            <a:pPr marL="609600" indent="-609600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</a:pPr>
            <a:r>
              <a:rPr lang="sl-SI" smtClean="0"/>
              <a:t>Relativno uspešen poskus, vendar postopek omejen na specializirano ontologijo (MeSH) v relativno ozki domeni (medicina).</a:t>
            </a:r>
            <a:endParaRPr lang="en-GB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695</TotalTime>
  <Words>1400</Words>
  <Application>Microsoft Office PowerPoint</Application>
  <PresentationFormat>On-screen Show (4:3)</PresentationFormat>
  <Paragraphs>142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Default Design</vt:lpstr>
      <vt:lpstr>Večjezičnost spletnih informacijskih virov: medjezično iskanje 2</vt:lpstr>
      <vt:lpstr>MI z večjezičnim tezavrom</vt:lpstr>
      <vt:lpstr>MI z večjezičnim tezavrom </vt:lpstr>
      <vt:lpstr>MI z večjezičnim tezavrom </vt:lpstr>
      <vt:lpstr>MI z večjezičnim tezavrom </vt:lpstr>
      <vt:lpstr>MI z večjezičnim tezavrom </vt:lpstr>
      <vt:lpstr>MI z večjezičnim specializiranim tezavrom</vt:lpstr>
      <vt:lpstr>MI z večjezičnim specializiranim tezavrom</vt:lpstr>
      <vt:lpstr>MI z večjezičnim specializiranim tezavrom</vt:lpstr>
      <vt:lpstr>MI z računalniškim prevajanjem dokumentov</vt:lpstr>
      <vt:lpstr>MI z računalniškim prevajanjem dokumentov</vt:lpstr>
      <vt:lpstr>MI z računalniškim prevajanjem dokumentov</vt:lpstr>
      <vt:lpstr>MI z računalniškim prevajanjem dokumentov</vt:lpstr>
      <vt:lpstr>MI z računalniškim prevajanjem dokumentov</vt:lpstr>
      <vt:lpstr>MI z računalniškim prevajanjem dokumentov</vt:lpstr>
      <vt:lpstr>MI s prevajanjem iskalnih zahtev</vt:lpstr>
      <vt:lpstr>MI s prevajanjem iskalnih zahtev </vt:lpstr>
      <vt:lpstr>MI s prevajanjem iskalnih zahtev </vt:lpstr>
      <vt:lpstr>MI s prevajanjem iskalnih zahtev</vt:lpstr>
      <vt:lpstr>MI s prevajanjem iskalnih zahtev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Jure</dc:creator>
  <cp:lastModifiedBy>Jure</cp:lastModifiedBy>
  <cp:revision>151</cp:revision>
  <cp:lastPrinted>1601-01-01T00:00:00Z</cp:lastPrinted>
  <dcterms:created xsi:type="dcterms:W3CDTF">1601-01-01T00:00:00Z</dcterms:created>
  <dcterms:modified xsi:type="dcterms:W3CDTF">2013-05-08T16:42:15Z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