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8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  <a:srgbClr val="993300"/>
    <a:srgbClr val="FFCC00"/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55" autoAdjust="0"/>
    <p:restoredTop sz="94660"/>
  </p:normalViewPr>
  <p:slideViewPr>
    <p:cSldViewPr>
      <p:cViewPr varScale="1">
        <p:scale>
          <a:sx n="78" d="100"/>
          <a:sy n="78" d="100"/>
        </p:scale>
        <p:origin x="-58" y="-2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38374D-8F96-4C8F-918D-CBF17F0A760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18274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B2C24-E432-4F97-AE70-FC0AC62A461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973-2F36-40E8-8FFA-C765FE64E9B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C74BA-E5EC-43BB-9B67-70DD1C96F06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C7EBF-374E-4DF9-984F-036BE34474E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2146-CA64-4224-8512-ADFA7C31233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066800"/>
            <a:ext cx="4114800" cy="5059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CDF60-7BED-49DE-86C9-22D94099385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661C7-B453-486A-A8CF-B6573AD43C6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B865-0C9D-46BC-AB23-B9349FBEAC1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61027-E29B-4A8E-AC9D-D2A7281A9FA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53B4A-301F-4A00-91E6-525F4D1C26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63A8B-A7B3-48B1-8BDE-2E452676FAE8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90600"/>
            <a:ext cx="8763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77000"/>
            <a:ext cx="762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r>
              <a:rPr lang="sl-SI" smtClean="0"/>
              <a:t>© dr. J. Dimec. Informacijski viri na internetu (2012 / 13).  Večjezičnost Interneta in spletnih informacijskih virov. MI 3</a:t>
            </a:r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22B62101-EB87-47B8-A5BC-363422FC0E3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Rectangle 6"/>
          <p:cNvSpPr/>
          <p:nvPr userDrawn="1"/>
        </p:nvSpPr>
        <p:spPr>
          <a:xfrm>
            <a:off x="76200" y="76200"/>
            <a:ext cx="8991600" cy="670560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99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defRPr sz="3600">
          <a:solidFill>
            <a:srgbClr val="000099"/>
          </a:solidFill>
          <a:latin typeface="Calibri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1076325" indent="-449263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800">
          <a:solidFill>
            <a:srgbClr val="000099"/>
          </a:solidFill>
          <a:latin typeface="+mn-lt"/>
        </a:defRPr>
      </a:lvl2pPr>
      <a:lvl3pPr marL="1703388" indent="-4476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400">
          <a:solidFill>
            <a:srgbClr val="000099"/>
          </a:solidFill>
          <a:latin typeface="+mn-lt"/>
        </a:defRPr>
      </a:lvl3pPr>
      <a:lvl4pPr marL="2241550" indent="-358775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4pPr>
      <a:lvl5pPr marL="2649538" indent="-228600" algn="l" rtl="0" eaLnBrk="0" fontAlgn="base" hangingPunct="0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5pPr>
      <a:lvl6pPr marL="31067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6pPr>
      <a:lvl7pPr marL="35639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7pPr>
      <a:lvl8pPr marL="40211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8pPr>
      <a:lvl9pPr marL="4478338" indent="-228600" algn="l" rtl="0" fontAlgn="base">
        <a:spcBef>
          <a:spcPct val="20000"/>
        </a:spcBef>
        <a:spcAft>
          <a:spcPct val="0"/>
        </a:spcAft>
        <a:buClr>
          <a:srgbClr val="993300"/>
        </a:buClr>
        <a:buSzPct val="75000"/>
        <a:buFont typeface="Wingdings" pitchFamily="2" charset="2"/>
        <a:buChar char="v"/>
        <a:defRPr sz="2000">
          <a:solidFill>
            <a:srgbClr val="000099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/>
          <a:lstStyle/>
          <a:p>
            <a:pPr eaLnBrk="1" hangingPunct="1"/>
            <a:r>
              <a:rPr lang="sl-SI" dirty="0" smtClean="0"/>
              <a:t>Večjezičnost spletnih informacijskih virov:</a:t>
            </a:r>
            <a:br>
              <a:rPr lang="sl-SI" dirty="0" smtClean="0"/>
            </a:br>
            <a:r>
              <a:rPr lang="sl-SI" dirty="0" smtClean="0"/>
              <a:t>medjezično iskanje 3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7010400" cy="1752600"/>
          </a:xfrm>
        </p:spPr>
        <p:txBody>
          <a:bodyPr/>
          <a:lstStyle/>
          <a:p>
            <a:pPr eaLnBrk="1" hangingPunct="1"/>
            <a:r>
              <a:rPr lang="sl-SI" dirty="0" smtClean="0"/>
              <a:t>Prevajanje iskalnih zahtev s slovarji,</a:t>
            </a:r>
            <a:br>
              <a:rPr lang="sl-SI" dirty="0" smtClean="0"/>
            </a:br>
            <a:r>
              <a:rPr lang="sl-SI" dirty="0" smtClean="0"/>
              <a:t>prevajanje iskalnih zahtev s korpusi,</a:t>
            </a:r>
            <a:br>
              <a:rPr lang="sl-SI" dirty="0" smtClean="0"/>
            </a:br>
            <a:r>
              <a:rPr lang="sl-SI" dirty="0" smtClean="0"/>
              <a:t>avtomatska gradnja jezikovnih virov.</a:t>
            </a:r>
            <a:endParaRPr lang="en-GB" dirty="0" smtClean="0"/>
          </a:p>
          <a:p>
            <a:pPr eaLnBrk="1" hangingPunct="1"/>
            <a:endParaRPr lang="sl-S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3A834A-ED0A-42F4-B55C-3819AD2976A3}" type="slidenum">
              <a:rPr lang="en-GB"/>
              <a:pPr/>
              <a:t>10</a:t>
            </a:fld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838200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sl-SI" sz="2400" smtClean="0">
                <a:cs typeface="Times New Roman" pitchFamily="18" charset="0"/>
              </a:rPr>
              <a:t>Primeri prilagajanja prevajanja glede na porazdelitve besed </a:t>
            </a:r>
            <a:r>
              <a:rPr lang="sl-SI" sz="2400">
                <a:cs typeface="Times New Roman" pitchFamily="18" charset="0"/>
              </a:rPr>
              <a:t>v učnem </a:t>
            </a:r>
            <a:r>
              <a:rPr lang="sl-SI" sz="2400" smtClean="0">
                <a:cs typeface="Times New Roman" pitchFamily="18" charset="0"/>
              </a:rPr>
              <a:t>korpusu.</a:t>
            </a:r>
            <a:endParaRPr lang="en-GB" sz="2400"/>
          </a:p>
        </p:txBody>
      </p:sp>
      <p:grpSp>
        <p:nvGrpSpPr>
          <p:cNvPr id="8" name="Group 7"/>
          <p:cNvGrpSpPr/>
          <p:nvPr/>
        </p:nvGrpSpPr>
        <p:grpSpPr>
          <a:xfrm>
            <a:off x="609600" y="1752600"/>
            <a:ext cx="8077200" cy="4419600"/>
            <a:chOff x="228600" y="1600200"/>
            <a:chExt cx="8077200" cy="44196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223" y="3273535"/>
              <a:ext cx="6437577" cy="536465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4648200"/>
              <a:ext cx="6591300" cy="571500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050" y="5391150"/>
              <a:ext cx="7905750" cy="628650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228600" y="1600200"/>
              <a:ext cx="6648450" cy="4267200"/>
              <a:chOff x="228600" y="1600200"/>
              <a:chExt cx="6648450" cy="4267200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8600" y="1600200"/>
                <a:ext cx="6429375" cy="1571625"/>
              </a:xfrm>
              <a:prstGeom prst="rect">
                <a:avLst/>
              </a:prstGeom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000" y="3971925"/>
                <a:ext cx="6496050" cy="523875"/>
              </a:xfrm>
              <a:prstGeom prst="rect">
                <a:avLst/>
              </a:prstGeom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292100" dist="139700" dir="2700000" algn="tl" rotWithShape="0">
                  <a:srgbClr val="333333">
                    <a:alpha val="65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3962400" y="2743200"/>
                <a:ext cx="762000" cy="38100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962400" y="3352800"/>
                <a:ext cx="762000" cy="38100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4038600" y="4038600"/>
                <a:ext cx="533400" cy="38100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638800" y="5410200"/>
                <a:ext cx="609600" cy="45720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181600" y="4724400"/>
                <a:ext cx="762000" cy="381000"/>
              </a:xfrm>
              <a:prstGeom prst="ellipse">
                <a:avLst/>
              </a:prstGeom>
              <a:noFill/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l-SI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3473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55AF76-7750-4EE6-A7E3-1E43C19D8822}" type="slidenum">
              <a:rPr lang="en-GB"/>
              <a:pPr/>
              <a:t>11</a:t>
            </a:fld>
            <a:endParaRPr lang="en-GB"/>
          </a:p>
        </p:txBody>
      </p:sp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3434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/>
              <a:t>Pomen prevajanja besednih zvez</a:t>
            </a:r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/>
              <a:t>Pravilno prevajanje besednih zvez dramatično zmanjša vpliv polisemije: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/>
              <a:t>samostojno prevajanje posameznih besed, ki sestavljajo zvezo, uvaja množico pomenov, ki so največkrat drugačni od pomena besedne zveze,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/>
              <a:t>besedne zveze imajo običajno en sam pomen, zato prevajanje zvez ne uvaja dvoumnosti.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42FB66-2090-44D5-899B-1F1D70ED990A}" type="slidenum">
              <a:rPr lang="en-GB"/>
              <a:pPr/>
              <a:t>12</a:t>
            </a:fld>
            <a:endParaRPr lang="en-GB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dirty="0"/>
              <a:t>Pomen prevajanja besednih zvez</a:t>
            </a:r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Poskus (</a:t>
            </a:r>
            <a:r>
              <a:rPr lang="sl-SI" dirty="0" err="1"/>
              <a:t>Hull</a:t>
            </a:r>
            <a:r>
              <a:rPr lang="sl-SI" dirty="0"/>
              <a:t>, </a:t>
            </a:r>
            <a:r>
              <a:rPr lang="sl-SI" dirty="0" err="1"/>
              <a:t>Grefenstette</a:t>
            </a:r>
            <a:r>
              <a:rPr lang="sl-SI" dirty="0"/>
              <a:t>, 1996): 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Prevajanje iskalnih zahtev iz francoščine v angleščino. Med drugim primerjala učinek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dirty="0"/>
              <a:t>	</a:t>
            </a:r>
            <a:r>
              <a:rPr lang="sl-SI" dirty="0">
                <a:solidFill>
                  <a:srgbClr val="800000"/>
                </a:solidFill>
              </a:rPr>
              <a:t>(a) </a:t>
            </a:r>
            <a:r>
              <a:rPr lang="sl-SI" dirty="0"/>
              <a:t>slovarja z enobesednimi gesli in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dirty="0"/>
              <a:t>	</a:t>
            </a:r>
            <a:r>
              <a:rPr lang="sl-SI" dirty="0">
                <a:solidFill>
                  <a:srgbClr val="800000"/>
                </a:solidFill>
              </a:rPr>
              <a:t>(b)</a:t>
            </a:r>
            <a:r>
              <a:rPr lang="sl-SI" dirty="0"/>
              <a:t> istega slovarja z dodanimi prevodi besednih zvez.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en-GB" dirty="0" err="1"/>
              <a:t>Rezultati</a:t>
            </a:r>
            <a:r>
              <a:rPr lang="en-GB" dirty="0"/>
              <a:t>: 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800000"/>
                </a:solidFill>
              </a:rPr>
              <a:t>(a)</a:t>
            </a:r>
            <a:r>
              <a:rPr lang="en-GB" dirty="0"/>
              <a:t> 68,4% </a:t>
            </a:r>
            <a:r>
              <a:rPr lang="en-GB" dirty="0" err="1"/>
              <a:t>natančnosti</a:t>
            </a:r>
            <a:r>
              <a:rPr lang="en-GB" dirty="0"/>
              <a:t> </a:t>
            </a:r>
            <a:r>
              <a:rPr lang="en-GB" dirty="0" err="1"/>
              <a:t>enojezičnega</a:t>
            </a:r>
            <a:r>
              <a:rPr lang="en-GB" dirty="0"/>
              <a:t> </a:t>
            </a:r>
            <a:r>
              <a:rPr lang="en-GB" dirty="0" err="1"/>
              <a:t>iskanja</a:t>
            </a:r>
            <a:r>
              <a:rPr lang="en-GB" dirty="0"/>
              <a:t>,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GB" dirty="0"/>
              <a:t>	</a:t>
            </a:r>
            <a:r>
              <a:rPr lang="en-GB" dirty="0">
                <a:solidFill>
                  <a:srgbClr val="800000"/>
                </a:solidFill>
              </a:rPr>
              <a:t>(b)</a:t>
            </a:r>
            <a:r>
              <a:rPr lang="en-GB" dirty="0"/>
              <a:t> 90,8% </a:t>
            </a:r>
            <a:r>
              <a:rPr lang="en-GB" dirty="0" err="1"/>
              <a:t>natančnosti</a:t>
            </a:r>
            <a:r>
              <a:rPr lang="en-GB" dirty="0"/>
              <a:t> </a:t>
            </a:r>
            <a:r>
              <a:rPr lang="en-GB" dirty="0" err="1"/>
              <a:t>enojezičnega</a:t>
            </a:r>
            <a:r>
              <a:rPr lang="en-GB" dirty="0"/>
              <a:t> </a:t>
            </a:r>
            <a:r>
              <a:rPr lang="en-GB" dirty="0" err="1"/>
              <a:t>iskanja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78040-FE8D-4FFE-97AD-58EFB1636AF9}" type="slidenum">
              <a:rPr lang="en-GB"/>
              <a:pPr/>
              <a:t>13</a:t>
            </a:fld>
            <a:endParaRPr lang="en-GB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44824"/>
            <a:ext cx="8686800" cy="4403576"/>
          </a:xfrm>
        </p:spPr>
        <p:txBody>
          <a:bodyPr/>
          <a:lstStyle/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 smtClean="0"/>
              <a:t>V znanstvenem informiranju so iskalne </a:t>
            </a:r>
            <a:r>
              <a:rPr lang="sl-SI" dirty="0"/>
              <a:t>zahteve </a:t>
            </a:r>
            <a:r>
              <a:rPr lang="sl-SI" dirty="0" smtClean="0"/>
              <a:t>običajno strokovne </a:t>
            </a:r>
            <a:r>
              <a:rPr lang="sl-SI" dirty="0"/>
              <a:t>narave. </a:t>
            </a:r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Problem: 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zelo redki računalniški dvojezični slovarji strokovnega jezika,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prevajanje iskalnih zahtev strokovne narave običajno poteka s slovarji splošnega jezika.</a:t>
            </a:r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Posledica iskanja je nizek priklic.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7BB4B0-4ACA-4372-A7DA-B95CC37004AD}" type="slidenum">
              <a:rPr lang="en-GB"/>
              <a:pPr/>
              <a:t>14</a:t>
            </a:fld>
            <a:endParaRPr lang="en-GB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8001000" cy="4876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/>
              <a:t>Poskus A. Pirkole, 1998</a:t>
            </a:r>
          </a:p>
          <a:p>
            <a:r>
              <a:rPr lang="sl-SI"/>
              <a:t>Prevajanje iz finščine v angleščino.</a:t>
            </a:r>
          </a:p>
          <a:p>
            <a:r>
              <a:rPr lang="sl-SI"/>
              <a:t>Iskanje časopisnih člankov s poljudno medicinsko tematiko.</a:t>
            </a:r>
          </a:p>
          <a:p>
            <a:r>
              <a:rPr lang="sl-SI"/>
              <a:t>Uporabljeni postopki za:</a:t>
            </a:r>
          </a:p>
          <a:p>
            <a:pPr lvl="1"/>
            <a:r>
              <a:rPr lang="sl-SI"/>
              <a:t>prevajanje strokovnega izrazja,</a:t>
            </a:r>
          </a:p>
          <a:p>
            <a:pPr lvl="1"/>
            <a:r>
              <a:rPr lang="sl-SI"/>
              <a:t>prevajanje polisemih besed,</a:t>
            </a:r>
          </a:p>
          <a:p>
            <a:pPr lvl="1"/>
            <a:r>
              <a:rPr lang="sl-SI"/>
              <a:t>prevajanje besednih zvez.</a:t>
            </a: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9E45F1-22CA-49B3-9809-EB2EAB854309}" type="slidenum">
              <a:rPr lang="en-GB"/>
              <a:pPr/>
              <a:t>15</a:t>
            </a:fld>
            <a:endParaRPr lang="en-GB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4800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/>
              <a:t>Poskus A. Pirkole (nadaljevanje)</a:t>
            </a:r>
          </a:p>
          <a:p>
            <a:r>
              <a:rPr lang="sl-SI"/>
              <a:t>Uporabil splošni in strokovni medicinski slovar:</a:t>
            </a:r>
          </a:p>
          <a:p>
            <a:pPr lvl="1"/>
            <a:r>
              <a:rPr lang="sl-SI"/>
              <a:t>najprej prevajanje s strokovnim slovarjem,</a:t>
            </a:r>
          </a:p>
          <a:p>
            <a:pPr lvl="1"/>
            <a:r>
              <a:rPr lang="sl-SI"/>
              <a:t>sledi prevajanje preostalih besed s splošnim slovarjem.</a:t>
            </a:r>
          </a:p>
          <a:p>
            <a:r>
              <a:rPr lang="sl-SI"/>
              <a:t>Vključil vse možne prevode vsake besede, dvoumnost zaradi polisemije rešil z obteževanjem prevodov.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080AE2-42B7-4F93-A43E-59A12F3D595B}" type="slidenum">
              <a:rPr lang="en-GB"/>
              <a:pPr/>
              <a:t>16</a:t>
            </a:fld>
            <a:endParaRPr lang="en-GB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24744"/>
            <a:ext cx="8686800" cy="52565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sl-SI" dirty="0"/>
              <a:t>Poskus A. </a:t>
            </a:r>
            <a:r>
              <a:rPr lang="sl-SI" dirty="0" err="1"/>
              <a:t>Pirkole</a:t>
            </a:r>
            <a:r>
              <a:rPr lang="sl-SI" dirty="0"/>
              <a:t> (nadaljevanje)</a:t>
            </a:r>
          </a:p>
          <a:p>
            <a:pPr>
              <a:lnSpc>
                <a:spcPct val="120000"/>
              </a:lnSpc>
            </a:pPr>
            <a:r>
              <a:rPr lang="sl-SI" dirty="0"/>
              <a:t>Pri iskanju so imeli vsi prevodi ene besede enak skupni vpliv na računanje relevantnosti dokumenta kot beseda, ki da en sam prevod</a:t>
            </a:r>
            <a:r>
              <a:rPr lang="sl-SI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sl-SI" dirty="0" smtClean="0"/>
              <a:t>Npr.: prevod vsake besede je lahko prispeval k izračunu relevantnosti 10 enot. Če je imela beseda 5 možnih prevodov, je vsak lahko prispeval le 2 enoti.</a:t>
            </a:r>
            <a:endParaRPr lang="sl-SI" dirty="0"/>
          </a:p>
          <a:p>
            <a:pPr>
              <a:lnSpc>
                <a:spcPct val="120000"/>
              </a:lnSpc>
            </a:pPr>
            <a:r>
              <a:rPr lang="sl-SI" dirty="0"/>
              <a:t>Tako je imel posamezen (največkrat napačen) prevod </a:t>
            </a:r>
            <a:r>
              <a:rPr lang="sl-SI" dirty="0" err="1"/>
              <a:t>poliseme</a:t>
            </a:r>
            <a:r>
              <a:rPr lang="sl-SI" dirty="0"/>
              <a:t> besede manjši relativni vpliv kot prevod besede z enim samim pomenom.</a:t>
            </a:r>
          </a:p>
          <a:p>
            <a:pPr>
              <a:lnSpc>
                <a:spcPct val="120000"/>
              </a:lnSpc>
            </a:pPr>
            <a:r>
              <a:rPr lang="sl-SI" dirty="0"/>
              <a:t>Strokovne besede so imele največkrat en sam prevod.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913853-3F18-47C7-A3D8-E51B30449FAD}" type="slidenum">
              <a:rPr lang="en-GB"/>
              <a:pPr/>
              <a:t>17</a:t>
            </a:fld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 sz="2800"/>
              <a:t>Poskus A. Pirkole (nadaljevanje)</a:t>
            </a:r>
          </a:p>
          <a:p>
            <a:r>
              <a:rPr lang="sl-SI" sz="2800"/>
              <a:t>Problem določanja in prevajanja besednih zvez močno olajšan zaradi same narave finščine – besedne zveze so sestavljenke.</a:t>
            </a:r>
          </a:p>
          <a:p>
            <a:r>
              <a:rPr lang="sl-SI" sz="2800"/>
              <a:t>Uspeh: </a:t>
            </a:r>
          </a:p>
          <a:p>
            <a:pPr lvl="1"/>
            <a:r>
              <a:rPr lang="sl-SI" sz="2400"/>
              <a:t>povprečna natančnost MI praktično dosegla povprečno natančnost enojezičnega iskanja.</a:t>
            </a:r>
          </a:p>
          <a:p>
            <a:r>
              <a:rPr lang="sl-SI" sz="2800"/>
              <a:t>Nauk:</a:t>
            </a:r>
          </a:p>
          <a:p>
            <a:pPr lvl="1"/>
            <a:r>
              <a:rPr lang="sl-SI" sz="2400"/>
              <a:t>zelo dobre rezultate je mogoče doseči brez uporabe dragih jezikovnih virov in zapletenih metod računalniškega jezikoslovja.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18B240-61F1-4319-9A91-39638AF8660A}" type="slidenum">
              <a:rPr lang="en-GB"/>
              <a:pPr/>
              <a:t>18</a:t>
            </a:fld>
            <a:endParaRPr lang="en-GB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8077200" cy="1371600"/>
          </a:xfrm>
          <a:noFill/>
          <a:ln/>
        </p:spPr>
        <p:txBody>
          <a:bodyPr/>
          <a:lstStyle/>
          <a:p>
            <a:pPr algn="l"/>
            <a:r>
              <a:rPr lang="sl-SI">
                <a:cs typeface="Times New Roman" pitchFamily="18" charset="0"/>
              </a:rPr>
              <a:t>MI s prevajanjem iskalnih zahtev </a:t>
            </a:r>
            <a:br>
              <a:rPr lang="sl-SI">
                <a:cs typeface="Times New Roman" pitchFamily="18" charset="0"/>
              </a:rPr>
            </a:br>
            <a:r>
              <a:rPr lang="sl-SI">
                <a:cs typeface="Times New Roman" pitchFamily="18" charset="0"/>
              </a:rPr>
              <a:t/>
            </a:r>
            <a:br>
              <a:rPr lang="sl-SI">
                <a:cs typeface="Times New Roman" pitchFamily="18" charset="0"/>
              </a:rPr>
            </a:br>
            <a:r>
              <a:rPr lang="sl-SI">
                <a:cs typeface="Times New Roman" pitchFamily="18" charset="0"/>
              </a:rPr>
              <a:t>	</a:t>
            </a:r>
            <a:r>
              <a:rPr lang="sl-SI" sz="3200"/>
              <a:t>P</a:t>
            </a:r>
            <a:r>
              <a:rPr lang="sl-SI" sz="3200">
                <a:cs typeface="Times New Roman" pitchFamily="18" charset="0"/>
              </a:rPr>
              <a:t>revajanje iskalnih zahtev s </a:t>
            </a:r>
            <a:r>
              <a:rPr lang="sl-SI" sz="3200" u="sng"/>
              <a:t>korpusi</a:t>
            </a:r>
            <a:endParaRPr lang="en-GB" sz="3200" u="sn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C80395-B511-4C31-B150-A2A9773C5596}" type="slidenum">
              <a:rPr lang="en-GB"/>
              <a:pPr/>
              <a:t>19</a:t>
            </a:fld>
            <a:endParaRPr lang="en-GB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/>
              <a:t>korpusi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48768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Postopki so najenostavnejši, če so na razpolago</a:t>
            </a:r>
            <a:r>
              <a:rPr lang="sl-SI" dirty="0">
                <a:cs typeface="Times New Roman" pitchFamily="18" charset="0"/>
              </a:rPr>
              <a:t> </a:t>
            </a:r>
            <a:r>
              <a:rPr lang="sl-SI" u="sng" dirty="0">
                <a:cs typeface="Times New Roman" pitchFamily="18" charset="0"/>
              </a:rPr>
              <a:t>paralelni korpusi, poravnani na nivoju stavkov</a:t>
            </a:r>
            <a:r>
              <a:rPr lang="sl-SI" dirty="0">
                <a:cs typeface="Times New Roman" pitchFamily="18" charset="0"/>
              </a:rPr>
              <a:t>.</a:t>
            </a:r>
            <a:endParaRPr lang="sl-SI" dirty="0"/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Uporaba: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Prevajamo iskalno zahtevo iz jezika </a:t>
            </a:r>
            <a:r>
              <a:rPr lang="sl-SI" i="1" dirty="0" smtClean="0"/>
              <a:t>j1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dirty="0"/>
              <a:t>v jezik </a:t>
            </a:r>
            <a:r>
              <a:rPr lang="sl-SI" i="1" dirty="0" smtClean="0"/>
              <a:t>j2</a:t>
            </a:r>
            <a:r>
              <a:rPr lang="sl-SI" dirty="0"/>
              <a:t>.</a:t>
            </a:r>
            <a:endParaRPr lang="en-GB" dirty="0"/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Sistem za vsako besedo v iskalni zahtevi v jeziku </a:t>
            </a:r>
            <a:r>
              <a:rPr lang="sl-SI" i="1" dirty="0" smtClean="0"/>
              <a:t>j1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dirty="0">
                <a:cs typeface="Times New Roman" pitchFamily="18" charset="0"/>
              </a:rPr>
              <a:t>poišče v korpusu v jeziku </a:t>
            </a:r>
            <a:r>
              <a:rPr lang="sl-SI" i="1" dirty="0" smtClean="0"/>
              <a:t>j1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dirty="0">
                <a:cs typeface="Times New Roman" pitchFamily="18" charset="0"/>
              </a:rPr>
              <a:t>vse stavke </a:t>
            </a:r>
            <a:r>
              <a:rPr lang="sl-SI" dirty="0"/>
              <a:t>s to besedo</a:t>
            </a:r>
            <a:r>
              <a:rPr lang="sl-SI" dirty="0">
                <a:cs typeface="Times New Roman" pitchFamily="18" charset="0"/>
              </a:rPr>
              <a:t>.</a:t>
            </a:r>
            <a:endParaRPr lang="en-GB" dirty="0">
              <a:cs typeface="Times New Roman" pitchFamily="18" charset="0"/>
            </a:endParaRP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V korpusu v jeziku </a:t>
            </a:r>
            <a:r>
              <a:rPr lang="sl-SI" i="1" dirty="0" smtClean="0"/>
              <a:t>j2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dirty="0">
                <a:cs typeface="Times New Roman" pitchFamily="18" charset="0"/>
              </a:rPr>
              <a:t>poišče paralelne stavke</a:t>
            </a:r>
            <a:r>
              <a:rPr lang="sl-SI" dirty="0"/>
              <a:t>, jih združi</a:t>
            </a:r>
            <a:r>
              <a:rPr lang="sl-SI" dirty="0">
                <a:cs typeface="Times New Roman" pitchFamily="18" charset="0"/>
              </a:rPr>
              <a:t> in </a:t>
            </a:r>
            <a:r>
              <a:rPr lang="sl-SI" dirty="0"/>
              <a:t>poišče</a:t>
            </a:r>
            <a:r>
              <a:rPr lang="sl-SI" dirty="0">
                <a:cs typeface="Times New Roman" pitchFamily="18" charset="0"/>
              </a:rPr>
              <a:t> </a:t>
            </a:r>
            <a:r>
              <a:rPr lang="sl-SI" dirty="0" err="1">
                <a:cs typeface="Times New Roman" pitchFamily="18" charset="0"/>
              </a:rPr>
              <a:t>najpogoste</a:t>
            </a:r>
            <a:r>
              <a:rPr lang="en-US" dirty="0">
                <a:cs typeface="Times New Roman" pitchFamily="18" charset="0"/>
              </a:rPr>
              <a:t>j</a:t>
            </a:r>
            <a:r>
              <a:rPr lang="sl-SI" dirty="0" err="1">
                <a:cs typeface="Times New Roman" pitchFamily="18" charset="0"/>
              </a:rPr>
              <a:t>š</a:t>
            </a:r>
            <a:r>
              <a:rPr lang="sl-SI" dirty="0" err="1"/>
              <a:t>o</a:t>
            </a:r>
            <a:r>
              <a:rPr lang="sl-SI" dirty="0">
                <a:cs typeface="Times New Roman" pitchFamily="18" charset="0"/>
              </a:rPr>
              <a:t> besed</a:t>
            </a:r>
            <a:r>
              <a:rPr lang="sl-SI" dirty="0"/>
              <a:t>o</a:t>
            </a:r>
            <a:r>
              <a:rPr lang="sl-SI" dirty="0">
                <a:cs typeface="Times New Roman" pitchFamily="18" charset="0"/>
              </a:rPr>
              <a:t>.</a:t>
            </a:r>
            <a:endParaRPr lang="en-GB" dirty="0">
              <a:cs typeface="Times New Roman" pitchFamily="18" charset="0"/>
            </a:endParaRP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T</a:t>
            </a:r>
            <a:r>
              <a:rPr lang="sl-SI" dirty="0"/>
              <a:t>o</a:t>
            </a:r>
            <a:r>
              <a:rPr lang="sl-SI" dirty="0">
                <a:cs typeface="Times New Roman" pitchFamily="18" charset="0"/>
              </a:rPr>
              <a:t> besed</a:t>
            </a:r>
            <a:r>
              <a:rPr lang="sl-SI" dirty="0"/>
              <a:t>o</a:t>
            </a:r>
            <a:r>
              <a:rPr lang="sl-SI" dirty="0">
                <a:cs typeface="Times New Roman" pitchFamily="18" charset="0"/>
              </a:rPr>
              <a:t> vključi v prevod iskalne zahteve.</a:t>
            </a:r>
            <a:r>
              <a:rPr lang="en-GB" dirty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57052-1D98-4ED4-94E3-BA7CA8EB8963}" type="slidenum">
              <a:rPr lang="en-GB"/>
              <a:pPr/>
              <a:t>2</a:t>
            </a:fld>
            <a:endParaRPr lang="en-GB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763000" cy="2057400"/>
          </a:xfrm>
        </p:spPr>
        <p:txBody>
          <a:bodyPr/>
          <a:lstStyle/>
          <a:p>
            <a:pPr algn="l"/>
            <a:r>
              <a:rPr lang="sl-SI">
                <a:cs typeface="Times New Roman" pitchFamily="18" charset="0"/>
              </a:rPr>
              <a:t>MI s prevajanjem iskalnih zahtev </a:t>
            </a:r>
            <a:br>
              <a:rPr lang="sl-SI">
                <a:cs typeface="Times New Roman" pitchFamily="18" charset="0"/>
              </a:rPr>
            </a:br>
            <a:r>
              <a:rPr lang="sl-SI">
                <a:cs typeface="Times New Roman" pitchFamily="18" charset="0"/>
              </a:rPr>
              <a:t/>
            </a:r>
            <a:br>
              <a:rPr lang="sl-SI">
                <a:cs typeface="Times New Roman" pitchFamily="18" charset="0"/>
              </a:rPr>
            </a:br>
            <a:r>
              <a:rPr lang="sl-SI">
                <a:cs typeface="Times New Roman" pitchFamily="18" charset="0"/>
              </a:rPr>
              <a:t>	</a:t>
            </a:r>
            <a:r>
              <a:rPr lang="sl-SI"/>
              <a:t>      </a:t>
            </a:r>
            <a:r>
              <a:rPr lang="sl-SI" sz="3200"/>
              <a:t>P</a:t>
            </a:r>
            <a:r>
              <a:rPr lang="sl-SI" sz="3200">
                <a:cs typeface="Times New Roman" pitchFamily="18" charset="0"/>
              </a:rPr>
              <a:t>revajanje iskalnih zahtev s </a:t>
            </a:r>
            <a:r>
              <a:rPr lang="sl-SI" sz="3200" u="sng">
                <a:cs typeface="Times New Roman" pitchFamily="18" charset="0"/>
              </a:rPr>
              <a:t>slovarji</a:t>
            </a:r>
            <a:endParaRPr lang="en-GB" sz="3200" u="sng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C575FB-CDAD-4EA1-99EB-D58ECF66489F}" type="slidenum">
              <a:rPr lang="en-GB"/>
              <a:pPr/>
              <a:t>20</a:t>
            </a:fld>
            <a:endParaRPr lang="en-GB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/>
              <a:t>korpusi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8006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Tak enostaven pristop je r</a:t>
            </a:r>
            <a:r>
              <a:rPr lang="sl-SI" dirty="0">
                <a:cs typeface="Times New Roman" pitchFamily="18" charset="0"/>
              </a:rPr>
              <a:t>elativno uspeš</a:t>
            </a:r>
            <a:r>
              <a:rPr lang="sl-SI" dirty="0"/>
              <a:t>e</a:t>
            </a:r>
            <a:r>
              <a:rPr lang="sl-SI" dirty="0">
                <a:cs typeface="Times New Roman" pitchFamily="18" charset="0"/>
              </a:rPr>
              <a:t>n, če paralelni korpus sodi v isto domeno, kot iskalna zahteva.</a:t>
            </a:r>
            <a:endParaRPr lang="en-GB" dirty="0">
              <a:cs typeface="Times New Roman" pitchFamily="18" charset="0"/>
            </a:endParaRPr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Paralelni korpusi, poravnani na nivoju stavkov, </a:t>
            </a:r>
            <a:r>
              <a:rPr lang="sl-SI" dirty="0" smtClean="0">
                <a:cs typeface="Times New Roman" pitchFamily="18" charset="0"/>
              </a:rPr>
              <a:t>so zelo </a:t>
            </a:r>
            <a:r>
              <a:rPr lang="sl-SI" dirty="0">
                <a:cs typeface="Times New Roman" pitchFamily="18" charset="0"/>
              </a:rPr>
              <a:t>redki, izdelava </a:t>
            </a:r>
            <a:r>
              <a:rPr lang="sl-SI" dirty="0" smtClean="0">
                <a:cs typeface="Times New Roman" pitchFamily="18" charset="0"/>
              </a:rPr>
              <a:t>pa izjemno </a:t>
            </a:r>
            <a:r>
              <a:rPr lang="sl-SI" dirty="0">
                <a:cs typeface="Times New Roman" pitchFamily="18" charset="0"/>
              </a:rPr>
              <a:t>draga. </a:t>
            </a:r>
            <a:endParaRPr lang="sl-SI" dirty="0"/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Obstajajo le za nekatere jezikovne pare in le za nekatere domene.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81CA3A-0DD4-492D-967A-61CD5C2276F4}" type="slidenum">
              <a:rPr lang="en-GB"/>
              <a:pPr/>
              <a:t>21</a:t>
            </a:fld>
            <a:endParaRPr lang="en-GB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534400" cy="1752600"/>
          </a:xfrm>
          <a:noFill/>
          <a:ln/>
        </p:spPr>
        <p:txBody>
          <a:bodyPr/>
          <a:lstStyle/>
          <a:p>
            <a:pPr algn="l"/>
            <a:r>
              <a:rPr lang="sl-SI">
                <a:cs typeface="Times New Roman" pitchFamily="18" charset="0"/>
              </a:rPr>
              <a:t>MI s prevajanjem iskalnih zahtev </a:t>
            </a:r>
            <a:br>
              <a:rPr lang="sl-SI">
                <a:cs typeface="Times New Roman" pitchFamily="18" charset="0"/>
              </a:rPr>
            </a:br>
            <a:r>
              <a:rPr lang="sl-SI"/>
              <a:t/>
            </a:r>
            <a:br>
              <a:rPr lang="sl-SI"/>
            </a:br>
            <a:r>
              <a:rPr lang="sl-SI"/>
              <a:t>      </a:t>
            </a:r>
            <a:r>
              <a:rPr lang="sl-SI" sz="3200"/>
              <a:t>P</a:t>
            </a:r>
            <a:r>
              <a:rPr lang="sl-SI" sz="3200">
                <a:cs typeface="Times New Roman" pitchFamily="18" charset="0"/>
              </a:rPr>
              <a:t>revajanje iskalnih zahtev</a:t>
            </a:r>
            <a:r>
              <a:rPr lang="sl-SI" sz="3200"/>
              <a:t> </a:t>
            </a:r>
            <a:r>
              <a:rPr lang="sl-SI" sz="3200">
                <a:cs typeface="Times New Roman" pitchFamily="18" charset="0"/>
              </a:rPr>
              <a:t>s </a:t>
            </a:r>
            <a:r>
              <a:rPr lang="sl-SI" sz="3200" u="sng">
                <a:cs typeface="Times New Roman" pitchFamily="18" charset="0"/>
              </a:rPr>
              <a:t>slovarji</a:t>
            </a:r>
            <a:r>
              <a:rPr lang="sl-SI" sz="3200" u="sng"/>
              <a:t> in korpusi</a:t>
            </a:r>
            <a:endParaRPr lang="en-GB" sz="3200" u="sn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4E925-1E92-4012-8875-AE78187C8C56}" type="slidenum">
              <a:rPr lang="en-GB"/>
              <a:pPr/>
              <a:t>22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 sz="3200"/>
              <a:t>P</a:t>
            </a:r>
            <a:r>
              <a:rPr lang="sl-SI" sz="3200">
                <a:cs typeface="Times New Roman" pitchFamily="18" charset="0"/>
              </a:rPr>
              <a:t>revajanje iskalnih zahtev</a:t>
            </a:r>
            <a:r>
              <a:rPr lang="sl-SI" sz="3200"/>
              <a:t> </a:t>
            </a:r>
            <a:r>
              <a:rPr lang="sl-SI" sz="3200" u="sng">
                <a:cs typeface="Times New Roman" pitchFamily="18" charset="0"/>
              </a:rPr>
              <a:t>s </a:t>
            </a:r>
            <a:r>
              <a:rPr lang="sl-SI" sz="3200" u="sng"/>
              <a:t>slovarji in korpusi</a:t>
            </a:r>
            <a:r>
              <a:rPr lang="en-GB" sz="3200">
                <a:cs typeface="Times New Roman" pitchFamily="18" charset="0"/>
              </a:rPr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/>
          </a:bodyPr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Dobre rezultate daje </a:t>
            </a:r>
            <a:r>
              <a:rPr lang="sl-SI" dirty="0">
                <a:cs typeface="Times New Roman" pitchFamily="18" charset="0"/>
              </a:rPr>
              <a:t>kombinacija prevajanja </a:t>
            </a:r>
            <a:r>
              <a:rPr lang="sl-SI" dirty="0"/>
              <a:t>iskalne zahteve </a:t>
            </a:r>
            <a:r>
              <a:rPr lang="sl-SI" dirty="0" smtClean="0">
                <a:cs typeface="Times New Roman" pitchFamily="18" charset="0"/>
              </a:rPr>
              <a:t>z dvojezičnim </a:t>
            </a:r>
            <a:r>
              <a:rPr lang="sl-SI" dirty="0">
                <a:cs typeface="Times New Roman" pitchFamily="18" charset="0"/>
              </a:rPr>
              <a:t>slovarjem in razreševanja dvoumnosti </a:t>
            </a:r>
            <a:r>
              <a:rPr lang="sl-SI" dirty="0" smtClean="0">
                <a:cs typeface="Times New Roman" pitchFamily="18" charset="0"/>
              </a:rPr>
              <a:t>prevodov s </a:t>
            </a:r>
            <a:r>
              <a:rPr lang="sl-SI" dirty="0">
                <a:cs typeface="Times New Roman" pitchFamily="18" charset="0"/>
              </a:rPr>
              <a:t>korpusom</a:t>
            </a:r>
            <a:r>
              <a:rPr lang="sl-SI" dirty="0" smtClean="0">
                <a:cs typeface="Times New Roman" pitchFamily="18" charset="0"/>
              </a:rPr>
              <a:t>.</a:t>
            </a:r>
            <a:endParaRPr lang="en-GB" dirty="0"/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Uporabljeni korpusi: </a:t>
            </a:r>
            <a:endParaRPr lang="en-GB" dirty="0">
              <a:cs typeface="Times New Roman" pitchFamily="18" charset="0"/>
            </a:endParaRP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paralelni, poravnani na nivoju dokumentov, ali </a:t>
            </a:r>
            <a:endParaRPr lang="en-GB" dirty="0">
              <a:cs typeface="Times New Roman" pitchFamily="18" charset="0"/>
            </a:endParaRP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>
                <a:cs typeface="Times New Roman" pitchFamily="18" charset="0"/>
              </a:rPr>
              <a:t>primerljivi, »poravnani« na nivoju tematike.</a:t>
            </a:r>
            <a:r>
              <a:rPr lang="en-GB" dirty="0">
                <a:cs typeface="Times New Roman" pitchFamily="18" charset="0"/>
              </a:rPr>
              <a:t> </a:t>
            </a:r>
            <a:endParaRPr lang="sl-SI" dirty="0" smtClean="0">
              <a:cs typeface="Times New Roman" pitchFamily="18" charset="0"/>
            </a:endParaRPr>
          </a:p>
          <a:p>
            <a:pPr marL="361950" indent="-533400"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Take korpuse je laže dobiti.</a:t>
            </a:r>
          </a:p>
          <a:p>
            <a:pPr marL="612000" indent="-6120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Korpus mora biti po vsebini primerljiv z vsebino zbirke,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4E925-1E92-4012-8875-AE78187C8C56}" type="slidenum">
              <a:rPr lang="en-GB"/>
              <a:pPr/>
              <a:t>23</a:t>
            </a:fld>
            <a:endParaRPr lang="en-GB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 sz="3200"/>
              <a:t>P</a:t>
            </a:r>
            <a:r>
              <a:rPr lang="sl-SI" sz="3200">
                <a:cs typeface="Times New Roman" pitchFamily="18" charset="0"/>
              </a:rPr>
              <a:t>revajanje iskalnih zahtev</a:t>
            </a:r>
            <a:r>
              <a:rPr lang="sl-SI" sz="3200"/>
              <a:t> </a:t>
            </a:r>
            <a:r>
              <a:rPr lang="sl-SI" sz="3200" u="sng">
                <a:cs typeface="Times New Roman" pitchFamily="18" charset="0"/>
              </a:rPr>
              <a:t>s </a:t>
            </a:r>
            <a:r>
              <a:rPr lang="sl-SI" sz="3200" u="sng"/>
              <a:t>slovarji in korpusi</a:t>
            </a:r>
            <a:r>
              <a:rPr lang="en-GB" sz="3200">
                <a:cs typeface="Times New Roman" pitchFamily="18" charset="0"/>
              </a:rPr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68760"/>
            <a:ext cx="8686800" cy="5360640"/>
          </a:xfrm>
        </p:spPr>
        <p:txBody>
          <a:bodyPr>
            <a:normAutofit/>
          </a:bodyPr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  <a:buNone/>
            </a:pPr>
            <a:r>
              <a:rPr lang="sl-SI" dirty="0" smtClean="0">
                <a:cs typeface="Times New Roman" pitchFamily="18" charset="0"/>
              </a:rPr>
              <a:t>Postopek prevajanja iskalne zahteve:</a:t>
            </a:r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Korpus je v jeziku, v katerega prevajamo iskalno zahtevo.</a:t>
            </a:r>
          </a:p>
          <a:p>
            <a:pPr marL="612000" indent="-6120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Algoritmi s slovarjem poiščejo možne prevode besede iz iskalne zahteve, in</a:t>
            </a:r>
          </a:p>
          <a:p>
            <a:pPr marL="612000" indent="-6120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v korpusu preverijo, kateri od pomenov je najverjetnejši (npr. najpogostejši), in</a:t>
            </a:r>
          </a:p>
          <a:p>
            <a:pPr marL="612000" indent="-6120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 smtClean="0">
                <a:cs typeface="Times New Roman" pitchFamily="18" charset="0"/>
              </a:rPr>
              <a:t>to besedo uporabijo v prevodu iskalne zahteve.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no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FBE61-7BE0-4383-AE18-7D040914EC22}" type="slidenum">
              <a:rPr lang="en-GB"/>
              <a:pPr/>
              <a:t>24</a:t>
            </a:fld>
            <a:endParaRPr lang="en-GB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895600"/>
            <a:ext cx="7772400" cy="1371600"/>
          </a:xfrm>
          <a:noFill/>
          <a:ln/>
        </p:spPr>
        <p:txBody>
          <a:bodyPr/>
          <a:lstStyle/>
          <a:p>
            <a:pPr algn="l"/>
            <a:r>
              <a:rPr lang="sl-SI"/>
              <a:t>Avtomatska gradnja jezikovnih virov:</a:t>
            </a:r>
            <a:br>
              <a:rPr lang="sl-SI"/>
            </a:br>
            <a:r>
              <a:rPr lang="sl-SI"/>
              <a:t>                     </a:t>
            </a:r>
            <a:r>
              <a:rPr lang="sl-SI" sz="3200"/>
              <a:t>gradnja paralelnih korpusov</a:t>
            </a:r>
            <a:endParaRPr lang="en-GB" sz="3200" u="sn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E7B592-ECB1-4E1D-9045-86866778D4F4}" type="slidenum">
              <a:rPr lang="en-GB"/>
              <a:pPr/>
              <a:t>25</a:t>
            </a:fld>
            <a:endParaRPr lang="en-GB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434975"/>
          </a:xfrm>
        </p:spPr>
        <p:txBody>
          <a:bodyPr/>
          <a:lstStyle/>
          <a:p>
            <a:r>
              <a:rPr lang="sl-SI"/>
              <a:t>Gradnja paralelnih korpusov</a:t>
            </a:r>
            <a:endParaRPr lang="en-GB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 dirty="0" err="1"/>
              <a:t>Nie</a:t>
            </a:r>
            <a:r>
              <a:rPr lang="sl-SI" dirty="0"/>
              <a:t> </a:t>
            </a:r>
            <a:r>
              <a:rPr lang="sl-SI" dirty="0" err="1"/>
              <a:t>et</a:t>
            </a:r>
            <a:r>
              <a:rPr lang="sl-SI" dirty="0"/>
              <a:t> </a:t>
            </a:r>
            <a:r>
              <a:rPr lang="sl-SI" dirty="0" err="1"/>
              <a:t>al</a:t>
            </a:r>
            <a:r>
              <a:rPr lang="sl-SI" dirty="0"/>
              <a:t>., 1999:</a:t>
            </a:r>
          </a:p>
          <a:p>
            <a:r>
              <a:rPr lang="sl-SI" dirty="0"/>
              <a:t>Odkrivanje jezikovnih parov spletnih dokumentov.</a:t>
            </a:r>
          </a:p>
          <a:p>
            <a:r>
              <a:rPr lang="sl-SI" dirty="0"/>
              <a:t>Uporabili najpogostejše lastnosti parov:</a:t>
            </a:r>
          </a:p>
          <a:p>
            <a:pPr lvl="1"/>
            <a:r>
              <a:rPr lang="sl-SI" dirty="0"/>
              <a:t>prevodi dokumentov povezani s kazalci v obe smeri,</a:t>
            </a:r>
          </a:p>
          <a:p>
            <a:pPr lvl="1"/>
            <a:r>
              <a:rPr lang="sl-SI" dirty="0"/>
              <a:t>besedilo sidra kazalca imenuje jezik dokumenta (“in </a:t>
            </a:r>
            <a:r>
              <a:rPr lang="sl-SI" dirty="0" err="1"/>
              <a:t>English</a:t>
            </a:r>
            <a:r>
              <a:rPr lang="sl-SI" dirty="0"/>
              <a:t>”, “</a:t>
            </a:r>
            <a:r>
              <a:rPr lang="sl-SI" dirty="0" err="1"/>
              <a:t>English</a:t>
            </a:r>
            <a:r>
              <a:rPr lang="sl-SI" dirty="0"/>
              <a:t> </a:t>
            </a:r>
            <a:r>
              <a:rPr lang="sl-SI" dirty="0" err="1"/>
              <a:t>version</a:t>
            </a:r>
            <a:r>
              <a:rPr lang="sl-SI" dirty="0"/>
              <a:t>”...),</a:t>
            </a:r>
          </a:p>
          <a:p>
            <a:pPr lvl="1"/>
            <a:r>
              <a:rPr lang="sl-SI" dirty="0"/>
              <a:t>pari dokumentov imajo podobna imena (“</a:t>
            </a:r>
            <a:r>
              <a:rPr lang="sl-SI" dirty="0" err="1"/>
              <a:t>products</a:t>
            </a:r>
            <a:r>
              <a:rPr lang="sl-SI" dirty="0"/>
              <a:t>_</a:t>
            </a:r>
            <a:r>
              <a:rPr lang="sl-SI" dirty="0" err="1"/>
              <a:t>fre.html</a:t>
            </a:r>
            <a:r>
              <a:rPr lang="sl-SI" dirty="0"/>
              <a:t>”, “</a:t>
            </a:r>
            <a:r>
              <a:rPr lang="sl-SI" dirty="0" err="1"/>
              <a:t>products</a:t>
            </a:r>
            <a:r>
              <a:rPr lang="sl-SI" dirty="0"/>
              <a:t>_</a:t>
            </a:r>
            <a:r>
              <a:rPr lang="sl-SI" dirty="0" err="1"/>
              <a:t>eng.html</a:t>
            </a:r>
            <a:r>
              <a:rPr lang="sl-SI" dirty="0"/>
              <a:t>”...),</a:t>
            </a:r>
          </a:p>
          <a:p>
            <a:pPr lvl="1"/>
            <a:r>
              <a:rPr lang="sl-SI" dirty="0"/>
              <a:t>na spletišču sta hierarhiji map za dokumente v posameznih jezikih zelo podobni ali identični.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BC6F85-B046-4408-8D30-C010093992C3}" type="slidenum">
              <a:rPr lang="en-GB"/>
              <a:pPr/>
              <a:t>26</a:t>
            </a:fld>
            <a:endParaRPr lang="en-GB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Gradnja paralelnih korpusov</a:t>
            </a:r>
            <a:endParaRPr lang="en-GB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l-SI"/>
              <a:t>Nie et al., 1999 (nadaljevanje):</a:t>
            </a:r>
          </a:p>
          <a:p>
            <a:r>
              <a:rPr lang="sl-SI"/>
              <a:t>Brez posebnih težav sestavili paralelni korpus, poravnan na nivoju besedil.</a:t>
            </a:r>
          </a:p>
          <a:p>
            <a:r>
              <a:rPr lang="sl-SI"/>
              <a:t>Nadaljevanje postopka je avtomatsko preverjanje pravilnosti izbire parov z enostavnimi hevrističnimi postopki.</a:t>
            </a:r>
          </a:p>
          <a:p>
            <a:r>
              <a:rPr lang="sl-SI"/>
              <a:t>Ročno preverjanje pokazalo le 2% napak.</a:t>
            </a:r>
          </a:p>
          <a:p>
            <a:r>
              <a:rPr lang="sl-SI"/>
              <a:t>Velikost korpusa 14.200 parov dokumentov (250 Mbytov).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5332F5-CF14-472F-8338-9CCBB582E538}" type="slidenum">
              <a:rPr lang="en-GB"/>
              <a:pPr/>
              <a:t>3</a:t>
            </a:fld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>
                <a:cs typeface="Times New Roman" pitchFamily="18" charset="0"/>
              </a:rPr>
              <a:t>Potrebujemo dvojezični e-slovar</a:t>
            </a:r>
            <a:r>
              <a:rPr lang="sl-SI"/>
              <a:t>. Različne oblike: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/>
              <a:t>od enostavnega glosarja z dvojezičnimi pari besed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/>
              <a:t>do pravega računalniškega leksikona s sintaktičnimi in semantičnimi informacijami.</a:t>
            </a:r>
            <a:endParaRPr lang="en-GB"/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>
                <a:cs typeface="Times New Roman" pitchFamily="18" charset="0"/>
              </a:rPr>
              <a:t>Za vsako besedo (razen blokiranih) iz iskalne zahteve poiščemo prevod v ciljnem jeziku.</a:t>
            </a:r>
            <a:endParaRPr lang="sl-SI"/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/>
              <a:t>S prevedeno iskalno zahtevo opravimo enojezično iskanje dokumentov v ciljnem jeziku.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F73611-05A3-49BA-AFB9-DDC5BF38BFD3}" type="slidenum">
              <a:rPr lang="en-GB"/>
              <a:pPr/>
              <a:t>4</a:t>
            </a:fld>
            <a:endParaRPr lang="en-GB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r>
              <a:rPr lang="en-GB">
                <a:cs typeface="Times New Roman" pitchFamily="18" charset="0"/>
              </a:rPr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V </a:t>
            </a:r>
            <a:r>
              <a:rPr lang="sl-SI" dirty="0" smtClean="0"/>
              <a:t>postopek je </a:t>
            </a:r>
            <a:r>
              <a:rPr lang="sl-SI" dirty="0"/>
              <a:t>že vgrajena nenatančnost, izvirajoča iz ohlapnosti naravnega jezika: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veliko besed nima natančnega prevoda, ali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dirty="0"/>
              <a:t>je prevodov več, z zelo različnimi pomeni.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endParaRPr lang="sl-SI" dirty="0"/>
          </a:p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 u="sng" dirty="0"/>
              <a:t>Vključevanje prevodov z napačnimi pomeni zelo zniža natančnost iskanja.</a:t>
            </a:r>
            <a:endParaRPr lang="en-GB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5702B0-4BF8-445B-8263-0018A3969B0B}" type="slidenum">
              <a:rPr lang="en-GB"/>
              <a:pPr/>
              <a:t>5</a:t>
            </a:fld>
            <a:endParaRPr lang="en-GB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/>
          <a:lstStyle/>
          <a:p>
            <a:r>
              <a:rPr lang="sl-SI" sz="2800" dirty="0">
                <a:cs typeface="Times New Roman" pitchFamily="18" charset="0"/>
              </a:rPr>
              <a:t>Izpeljava </a:t>
            </a:r>
            <a:r>
              <a:rPr lang="sl-SI" sz="2800" b="1" dirty="0">
                <a:cs typeface="Times New Roman" pitchFamily="18" charset="0"/>
              </a:rPr>
              <a:t>eksperimentov</a:t>
            </a:r>
            <a:r>
              <a:rPr lang="sl-SI" sz="2800" dirty="0">
                <a:cs typeface="Times New Roman" pitchFamily="18" charset="0"/>
              </a:rPr>
              <a:t> </a:t>
            </a:r>
            <a:r>
              <a:rPr lang="sl-SI" sz="2800" dirty="0"/>
              <a:t>s prevajanjem iskalnih zahtev</a:t>
            </a:r>
            <a:r>
              <a:rPr lang="en-GB" sz="2800" dirty="0">
                <a:cs typeface="Times New Roman" pitchFamily="18" charset="0"/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410200"/>
          </a:xfrm>
        </p:spPr>
        <p:txBody>
          <a:bodyPr>
            <a:normAutofit lnSpcReduction="10000"/>
          </a:bodyPr>
          <a:lstStyle/>
          <a:p>
            <a:pPr marL="609600" indent="-609600" eaLnBrk="0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dirty="0">
                <a:cs typeface="Times New Roman" pitchFamily="18" charset="0"/>
              </a:rPr>
              <a:t>Klasični pristop: </a:t>
            </a:r>
            <a:endParaRPr lang="sl-SI" dirty="0"/>
          </a:p>
          <a:p>
            <a:pPr marL="609600" indent="-609600" eaLnBrk="0" hangingPunct="0">
              <a:spcBef>
                <a:spcPct val="0"/>
              </a:spcBef>
              <a:spcAft>
                <a:spcPts val="300"/>
              </a:spcAft>
            </a:pPr>
            <a:r>
              <a:rPr lang="sl-SI" dirty="0"/>
              <a:t>Imamo </a:t>
            </a:r>
            <a:r>
              <a:rPr lang="sl-SI" dirty="0">
                <a:cs typeface="Times New Roman" pitchFamily="18" charset="0"/>
              </a:rPr>
              <a:t>iskalne zahteve v jeziku </a:t>
            </a:r>
            <a:r>
              <a:rPr lang="sl-SI" i="1" dirty="0" smtClean="0">
                <a:cs typeface="Times New Roman" pitchFamily="18" charset="0"/>
              </a:rPr>
              <a:t>j2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dirty="0">
                <a:cs typeface="Times New Roman" pitchFamily="18" charset="0"/>
              </a:rPr>
              <a:t>in dokument</a:t>
            </a:r>
            <a:r>
              <a:rPr lang="sl-SI" dirty="0"/>
              <a:t>e</a:t>
            </a:r>
            <a:r>
              <a:rPr lang="sl-SI" dirty="0">
                <a:cs typeface="Times New Roman" pitchFamily="18" charset="0"/>
              </a:rPr>
              <a:t> v jeziku </a:t>
            </a:r>
            <a:r>
              <a:rPr lang="sl-SI" i="1" dirty="0" smtClean="0">
                <a:cs typeface="Times New Roman" pitchFamily="18" charset="0"/>
              </a:rPr>
              <a:t>j2</a:t>
            </a:r>
            <a:r>
              <a:rPr lang="sl-SI" dirty="0" smtClean="0">
                <a:cs typeface="Times New Roman" pitchFamily="18" charset="0"/>
              </a:rPr>
              <a:t>; </a:t>
            </a:r>
            <a:r>
              <a:rPr lang="sl-SI" dirty="0">
                <a:cs typeface="Times New Roman" pitchFamily="18" charset="0"/>
              </a:rPr>
              <a:t>znani </a:t>
            </a:r>
            <a:r>
              <a:rPr lang="sl-SI" dirty="0"/>
              <a:t>so </a:t>
            </a:r>
            <a:r>
              <a:rPr lang="sl-SI" dirty="0">
                <a:cs typeface="Times New Roman" pitchFamily="18" charset="0"/>
              </a:rPr>
              <a:t>relevantni dokumenti za iskalne zahteve.</a:t>
            </a:r>
            <a:endParaRPr lang="sl-SI" dirty="0"/>
          </a:p>
          <a:p>
            <a:pPr marL="609600" indent="-609600" eaLnBrk="0" hangingPunct="0">
              <a:spcBef>
                <a:spcPct val="0"/>
              </a:spcBef>
              <a:spcAft>
                <a:spcPts val="300"/>
              </a:spcAft>
            </a:pPr>
            <a:r>
              <a:rPr lang="sl-SI" dirty="0"/>
              <a:t>Postopek:</a:t>
            </a:r>
            <a:endParaRPr lang="en-GB" dirty="0"/>
          </a:p>
          <a:p>
            <a:pPr marL="990600" lvl="1" indent="-533400" eaLnBrk="0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>
                <a:cs typeface="Times New Roman" pitchFamily="18" charset="0"/>
              </a:rPr>
              <a:t>enojezično iskanje v jeziku </a:t>
            </a:r>
            <a:r>
              <a:rPr lang="sl-SI" i="1" dirty="0" smtClean="0">
                <a:cs typeface="Times New Roman" pitchFamily="18" charset="0"/>
              </a:rPr>
              <a:t>j2</a:t>
            </a:r>
            <a:r>
              <a:rPr lang="sl-SI" dirty="0" smtClean="0">
                <a:cs typeface="Times New Roman" pitchFamily="18" charset="0"/>
              </a:rPr>
              <a:t> </a:t>
            </a:r>
            <a:r>
              <a:rPr lang="sl-SI" dirty="0">
                <a:cs typeface="Times New Roman" pitchFamily="18" charset="0"/>
              </a:rPr>
              <a:t>(rezultat za primerjavo z MI)</a:t>
            </a:r>
            <a:r>
              <a:rPr lang="sl-SI" dirty="0"/>
              <a:t>,</a:t>
            </a:r>
            <a:endParaRPr lang="en-GB" dirty="0"/>
          </a:p>
          <a:p>
            <a:pPr marL="990600" lvl="1" indent="-533400" eaLnBrk="0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>
                <a:cs typeface="Times New Roman" pitchFamily="18" charset="0"/>
              </a:rPr>
              <a:t>ročno prevajanje iskalnih zahtev v jezik </a:t>
            </a:r>
            <a:r>
              <a:rPr lang="sl-SI" i="1" dirty="0" smtClean="0">
                <a:cs typeface="Times New Roman" pitchFamily="18" charset="0"/>
              </a:rPr>
              <a:t>j1</a:t>
            </a:r>
            <a:r>
              <a:rPr lang="sl-SI" dirty="0" smtClean="0">
                <a:cs typeface="Times New Roman" pitchFamily="18" charset="0"/>
              </a:rPr>
              <a:t>,</a:t>
            </a:r>
            <a:endParaRPr lang="en-GB" dirty="0">
              <a:cs typeface="Times New Roman" pitchFamily="18" charset="0"/>
            </a:endParaRPr>
          </a:p>
          <a:p>
            <a:pPr marL="990600" lvl="1" indent="-533400"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>
                <a:cs typeface="Times New Roman" pitchFamily="18" charset="0"/>
              </a:rPr>
              <a:t>avtomatsko prevajanje iskalnih zahtev </a:t>
            </a:r>
            <a:r>
              <a:rPr lang="sl-SI" dirty="0" smtClean="0">
                <a:cs typeface="Times New Roman" pitchFamily="18" charset="0"/>
              </a:rPr>
              <a:t>iz </a:t>
            </a:r>
            <a:r>
              <a:rPr lang="sl-SI" i="1" dirty="0" smtClean="0">
                <a:cs typeface="Times New Roman" pitchFamily="18" charset="0"/>
              </a:rPr>
              <a:t>j1 </a:t>
            </a:r>
            <a:r>
              <a:rPr lang="sl-SI" dirty="0" smtClean="0">
                <a:cs typeface="Times New Roman" pitchFamily="18" charset="0"/>
              </a:rPr>
              <a:t>v </a:t>
            </a:r>
            <a:r>
              <a:rPr lang="sl-SI" i="1" dirty="0" smtClean="0">
                <a:cs typeface="Times New Roman" pitchFamily="18" charset="0"/>
              </a:rPr>
              <a:t>j2</a:t>
            </a:r>
            <a:r>
              <a:rPr lang="sl-SI" dirty="0" smtClean="0">
                <a:cs typeface="Times New Roman" pitchFamily="18" charset="0"/>
              </a:rPr>
              <a:t>,</a:t>
            </a:r>
            <a:endParaRPr lang="en-GB" dirty="0">
              <a:cs typeface="Times New Roman" pitchFamily="18" charset="0"/>
            </a:endParaRPr>
          </a:p>
          <a:p>
            <a:pPr marL="990600" lvl="1" indent="-533400" eaLnBrk="0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>
                <a:cs typeface="Times New Roman" pitchFamily="18" charset="0"/>
              </a:rPr>
              <a:t>enojezično iskanje v jeziku </a:t>
            </a:r>
            <a:r>
              <a:rPr lang="sl-SI" i="1" dirty="0" smtClean="0">
                <a:cs typeface="Times New Roman" pitchFamily="18" charset="0"/>
              </a:rPr>
              <a:t>j2</a:t>
            </a:r>
            <a:r>
              <a:rPr lang="sl-SI" i="1" dirty="0" smtClean="0"/>
              <a:t> </a:t>
            </a:r>
            <a:r>
              <a:rPr lang="sl-SI" dirty="0"/>
              <a:t>z </a:t>
            </a:r>
            <a:r>
              <a:rPr lang="sl-SI" dirty="0" err="1"/>
              <a:t>isk</a:t>
            </a:r>
            <a:r>
              <a:rPr lang="sl-SI" dirty="0"/>
              <a:t>. zahtevami iz 3. koraka</a:t>
            </a:r>
            <a:r>
              <a:rPr lang="sl-SI" dirty="0">
                <a:cs typeface="Times New Roman" pitchFamily="18" charset="0"/>
              </a:rPr>
              <a:t> – </a:t>
            </a:r>
            <a:r>
              <a:rPr lang="sl-SI" dirty="0"/>
              <a:t>v resnici </a:t>
            </a:r>
            <a:r>
              <a:rPr lang="sl-SI" dirty="0">
                <a:cs typeface="Times New Roman" pitchFamily="18" charset="0"/>
              </a:rPr>
              <a:t>medjezično iskanje</a:t>
            </a:r>
            <a:r>
              <a:rPr lang="sl-SI" dirty="0"/>
              <a:t>,</a:t>
            </a:r>
            <a:endParaRPr lang="en-GB" dirty="0"/>
          </a:p>
          <a:p>
            <a:pPr marL="990600" lvl="1" indent="-533400" eaLnBrk="0" hangingPunct="0">
              <a:spcBef>
                <a:spcPct val="0"/>
              </a:spcBef>
              <a:spcAft>
                <a:spcPts val="300"/>
              </a:spcAft>
              <a:buFont typeface="Wingdings" pitchFamily="2" charset="2"/>
              <a:buAutoNum type="arabicPeriod"/>
            </a:pPr>
            <a:r>
              <a:rPr lang="sl-SI" dirty="0">
                <a:cs typeface="Times New Roman" pitchFamily="18" charset="0"/>
              </a:rPr>
              <a:t>primerjava rezultatov 1 in 4.</a:t>
            </a:r>
            <a:endParaRPr lang="en-GB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C20C0F-10EF-4CC3-9954-11171C39AD68}" type="slidenum">
              <a:rPr lang="en-GB"/>
              <a:pPr/>
              <a:t>6</a:t>
            </a:fld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772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l-SI"/>
              <a:t>Osrednji problemi MI:</a:t>
            </a:r>
          </a:p>
          <a:p>
            <a:r>
              <a:rPr lang="sl-SI"/>
              <a:t>prevajanje polisemih besed,</a:t>
            </a:r>
          </a:p>
          <a:p>
            <a:r>
              <a:rPr lang="sl-SI"/>
              <a:t>prevajanje besednih zvez,</a:t>
            </a:r>
          </a:p>
          <a:p>
            <a:r>
              <a:rPr lang="sl-SI"/>
              <a:t>prevajanje strokovnih izrazov,</a:t>
            </a:r>
          </a:p>
          <a:p>
            <a:r>
              <a:rPr lang="sl-SI"/>
              <a:t>pomanjkanje jezikovnih virov,</a:t>
            </a:r>
          </a:p>
          <a:p>
            <a:r>
              <a:rPr lang="sl-SI"/>
              <a:t>neprimerljivost rezultatov, dobljenih z različnimi metodami.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639A4-EF9F-42E5-BFEB-F21DFDA2B80F}" type="slidenum">
              <a:rPr lang="en-GB"/>
              <a:pPr/>
              <a:t>7</a:t>
            </a:fld>
            <a:endParaRPr lang="en-GB"/>
          </a:p>
        </p:txBody>
      </p:sp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684213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257800"/>
          </a:xfrm>
        </p:spPr>
        <p:txBody>
          <a:bodyPr/>
          <a:lstStyle/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sl-SI" sz="2800"/>
              <a:t>Problem polisemije:</a:t>
            </a:r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z="2800">
                <a:cs typeface="Times New Roman" pitchFamily="18" charset="0"/>
              </a:rPr>
              <a:t>Beseda v izvornem jeziku ima lahko veliko različnih pomenov, prevod vsakega od pomenov ima lahko tudi v ciljnem jeziku različne pomene.</a:t>
            </a:r>
            <a:endParaRPr lang="sl-SI" sz="2800"/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 sz="2800"/>
              <a:t>Primer: beseda “</a:t>
            </a:r>
            <a:r>
              <a:rPr lang="sl-SI" sz="2800" i="1"/>
              <a:t>fly</a:t>
            </a:r>
            <a:r>
              <a:rPr lang="sl-SI" sz="2800"/>
              <a:t>”. 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/>
              <a:t>V angleščini 8 pomenov in 13 možnih španskih prevodov;</a:t>
            </a:r>
          </a:p>
          <a:p>
            <a:pPr marL="990600" lvl="1" indent="-533400" eaLnBrk="0" hangingPunc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</a:pPr>
            <a:r>
              <a:rPr lang="sl-SI"/>
              <a:t>njihovo prevajanje nazaj v angleščino da 38 različnih besed.</a:t>
            </a:r>
            <a:endParaRPr lang="en-GB"/>
          </a:p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l-SI" sz="2800">
                <a:cs typeface="Times New Roman" pitchFamily="18" charset="0"/>
              </a:rPr>
              <a:t>Posledica</a:t>
            </a:r>
            <a:r>
              <a:rPr lang="sl-SI" sz="2800"/>
              <a:t> iskanja z enostavnim prevajanjem brez razreševanja polisemije je</a:t>
            </a:r>
            <a:r>
              <a:rPr lang="sl-SI" sz="2800">
                <a:cs typeface="Times New Roman" pitchFamily="18" charset="0"/>
              </a:rPr>
              <a:t> kombinatorična eksplozija pomenov in rezultati iskanja z zelo nizko natančnostjo.</a:t>
            </a:r>
            <a:r>
              <a:rPr lang="en-GB" sz="2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DDEE8E-5F2C-4B8B-A0B0-BD0650269328}" type="slidenum">
              <a:rPr lang="en-GB"/>
              <a:pPr/>
              <a:t>8</a:t>
            </a:fld>
            <a:endParaRPr lang="en-GB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  <a:spcAft>
                <a:spcPts val="600"/>
              </a:spcAft>
            </a:pPr>
            <a:r>
              <a:rPr lang="sl-SI">
                <a:cs typeface="Times New Roman" pitchFamily="18" charset="0"/>
              </a:rPr>
              <a:t>Uspešnost </a:t>
            </a:r>
            <a:r>
              <a:rPr lang="sl-SI"/>
              <a:t>iskanja </a:t>
            </a:r>
            <a:r>
              <a:rPr lang="sl-SI">
                <a:cs typeface="Times New Roman" pitchFamily="18" charset="0"/>
              </a:rPr>
              <a:t>brez </a:t>
            </a:r>
            <a:r>
              <a:rPr lang="sl-SI"/>
              <a:t>razreševanja dvoumnosti zaradi polisemije</a:t>
            </a:r>
            <a:r>
              <a:rPr lang="en-US">
                <a:cs typeface="Times New Roman" pitchFamily="18" charset="0"/>
              </a:rPr>
              <a:t> </a:t>
            </a:r>
            <a:r>
              <a:rPr lang="sl-SI"/>
              <a:t>(vključevanje vseh možnih prevodov)</a:t>
            </a:r>
            <a:r>
              <a:rPr lang="sl-SI">
                <a:cs typeface="Times New Roman" pitchFamily="18" charset="0"/>
              </a:rPr>
              <a:t>: </a:t>
            </a:r>
            <a:endParaRPr lang="sl-SI"/>
          </a:p>
          <a:p>
            <a:pPr lvl="1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 sz="3200"/>
              <a:t> </a:t>
            </a:r>
            <a:r>
              <a:rPr lang="sl-SI" sz="3200">
                <a:cs typeface="Times New Roman" pitchFamily="18" charset="0"/>
              </a:rPr>
              <a:t>40% - 60% </a:t>
            </a:r>
            <a:r>
              <a:rPr lang="sl-SI" sz="3200"/>
              <a:t>natančnosti </a:t>
            </a:r>
            <a:r>
              <a:rPr lang="sl-SI" sz="3200">
                <a:cs typeface="Times New Roman" pitchFamily="18" charset="0"/>
              </a:rPr>
              <a:t>enojezičnega iskanja.</a:t>
            </a:r>
            <a:endParaRPr lang="sl-SI" sz="3200"/>
          </a:p>
          <a:p>
            <a:pPr eaLnBrk="0" hangingPunct="0">
              <a:spcBef>
                <a:spcPct val="0"/>
              </a:spcBef>
              <a:spcAft>
                <a:spcPts val="600"/>
              </a:spcAft>
            </a:pPr>
            <a:r>
              <a:rPr lang="sl-SI">
                <a:cs typeface="Times New Roman" pitchFamily="18" charset="0"/>
              </a:rPr>
              <a:t>Vse kar je več je odlično.</a:t>
            </a:r>
            <a:r>
              <a:rPr lang="en-GB">
                <a:cs typeface="Times New Roman" pitchFamily="18" charset="0"/>
              </a:rPr>
              <a:t> </a:t>
            </a:r>
            <a:endParaRPr lang="sl-SI"/>
          </a:p>
          <a:p>
            <a:pPr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endParaRPr lang="sl-SI"/>
          </a:p>
          <a:p>
            <a:pPr eaLnBrk="0" hangingPunct="0">
              <a:spcBef>
                <a:spcPct val="0"/>
              </a:spcBef>
              <a:spcAft>
                <a:spcPts val="600"/>
              </a:spcAft>
            </a:pPr>
            <a:r>
              <a:rPr lang="sl-SI"/>
              <a:t>Izkaže se celo, da je izbira naključnega od možnih prevodov enako dobra, kot izbira vseh prevodov.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no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l-SI" smtClean="0"/>
              <a:t>© dr. J. Dimec. Informacijski viri na internetu (2012 / 13).  Večjezičnost Interneta in spletnih informacijskih virov. MI 3</a:t>
            </a:r>
            <a:endParaRPr lang="en-GB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3A834A-ED0A-42F4-B55C-3819AD2976A3}" type="slidenum">
              <a:rPr lang="en-GB"/>
              <a:pPr/>
              <a:t>9</a:t>
            </a:fld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560388"/>
          </a:xfrm>
        </p:spPr>
        <p:txBody>
          <a:bodyPr/>
          <a:lstStyle/>
          <a:p>
            <a:r>
              <a:rPr lang="sl-SI"/>
              <a:t>P</a:t>
            </a:r>
            <a:r>
              <a:rPr lang="sl-SI">
                <a:cs typeface="Times New Roman" pitchFamily="18" charset="0"/>
              </a:rPr>
              <a:t>revajanje iskalnih zahtev s </a:t>
            </a:r>
            <a:r>
              <a:rPr lang="sl-SI" u="sng">
                <a:cs typeface="Times New Roman" pitchFamily="18" charset="0"/>
              </a:rPr>
              <a:t>slovarji</a:t>
            </a:r>
            <a:endParaRPr lang="en-GB" u="sng"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343400"/>
          </a:xfrm>
        </p:spPr>
        <p:txBody>
          <a:bodyPr/>
          <a:lstStyle/>
          <a:p>
            <a:pPr marL="609600" indent="-6096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/>
              <a:t>R</a:t>
            </a:r>
            <a:r>
              <a:rPr lang="sl-SI">
                <a:cs typeface="Times New Roman" pitchFamily="18" charset="0"/>
              </a:rPr>
              <a:t>azreševanje </a:t>
            </a:r>
            <a:r>
              <a:rPr lang="sl-SI"/>
              <a:t>polisemije:</a:t>
            </a:r>
            <a:endParaRPr lang="en-GB">
              <a:cs typeface="Times New Roman" pitchFamily="18" charset="0"/>
            </a:endParaRP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>
                <a:cs typeface="Times New Roman" pitchFamily="18" charset="0"/>
              </a:rPr>
              <a:t>v iskalno zahtevo vključimo vse prevode</a:t>
            </a:r>
            <a:r>
              <a:rPr lang="sl-SI"/>
              <a:t> neke besede in poskušamo zmanjšati vpliv posameznega prevoda, </a:t>
            </a:r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sl-SI"/>
              <a:t>ali</a:t>
            </a:r>
            <a:endParaRPr lang="en-GB"/>
          </a:p>
          <a:p>
            <a:pPr marL="990600" lvl="1" indent="-533400" eaLnBrk="0" hangingPunct="0">
              <a:spcBef>
                <a:spcPct val="0"/>
              </a:spcBef>
              <a:spcAft>
                <a:spcPts val="600"/>
              </a:spcAft>
            </a:pPr>
            <a:r>
              <a:rPr lang="sl-SI">
                <a:cs typeface="Times New Roman" pitchFamily="18" charset="0"/>
              </a:rPr>
              <a:t>iz porazdelitve besed v učnem korpusu poskušamo izračunati verjetnost</a:t>
            </a:r>
            <a:r>
              <a:rPr lang="sl-SI"/>
              <a:t> posameznih</a:t>
            </a:r>
            <a:r>
              <a:rPr lang="sl-SI">
                <a:cs typeface="Times New Roman" pitchFamily="18" charset="0"/>
              </a:rPr>
              <a:t> prevodov in vključimo najverjetnejšega(e)</a:t>
            </a:r>
            <a:r>
              <a:rPr lang="sl-SI"/>
              <a:t>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1834</Words>
  <Application>Microsoft Office PowerPoint</Application>
  <PresentationFormat>On-screen Show (4:3)</PresentationFormat>
  <Paragraphs>189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Večjezičnost spletnih informacijskih virov: medjezično iskanje 3</vt:lpstr>
      <vt:lpstr>MI s prevajanjem iskalnih zahtev          Prevajanje iskalnih zahtev s slovarji</vt:lpstr>
      <vt:lpstr>Prevajanje iskalnih zahtev s slovarji </vt:lpstr>
      <vt:lpstr>Prevajanje iskalnih zahtev s slovarji </vt:lpstr>
      <vt:lpstr>Izpeljava eksperimentov s prevajanjem iskalnih zahtev </vt:lpstr>
      <vt:lpstr>Prevajanje iskalnih zahtev s slovarji</vt:lpstr>
      <vt:lpstr>Prevajanje iskalnih zahtev s slovarji</vt:lpstr>
      <vt:lpstr>Prevajanje iskalnih zahtev s slovarji</vt:lpstr>
      <vt:lpstr>Prevajanje iskalnih zahtev s slovarji</vt:lpstr>
      <vt:lpstr>Prevajanje iskalnih zahtev s slovarji</vt:lpstr>
      <vt:lpstr>Prevajanje iskalnih zahtev s slovarji </vt:lpstr>
      <vt:lpstr>Prevajanje iskalnih zahtev s slovarji </vt:lpstr>
      <vt:lpstr>Prevajanje iskalnih zahtev s slovarji </vt:lpstr>
      <vt:lpstr>Prevajanje iskalnih zahtev s slovarji</vt:lpstr>
      <vt:lpstr>Prevajanje iskalnih zahtev s slovarji</vt:lpstr>
      <vt:lpstr>Prevajanje iskalnih zahtev s slovarji</vt:lpstr>
      <vt:lpstr>Prevajanje iskalnih zahtev s slovarji</vt:lpstr>
      <vt:lpstr>MI s prevajanjem iskalnih zahtev    Prevajanje iskalnih zahtev s korpusi</vt:lpstr>
      <vt:lpstr>Prevajanje iskalnih zahtev s korpusi </vt:lpstr>
      <vt:lpstr>Prevajanje iskalnih zahtev s korpusi </vt:lpstr>
      <vt:lpstr>MI s prevajanjem iskalnih zahtev         Prevajanje iskalnih zahtev s slovarji in korpusi</vt:lpstr>
      <vt:lpstr>Prevajanje iskalnih zahtev s slovarji in korpusi </vt:lpstr>
      <vt:lpstr>Prevajanje iskalnih zahtev s slovarji in korpusi </vt:lpstr>
      <vt:lpstr>Avtomatska gradnja jezikovnih virov:                      gradnja paralelnih korpusov</vt:lpstr>
      <vt:lpstr>Gradnja paralelnih korpusov</vt:lpstr>
      <vt:lpstr>Gradnja paralelnih korpusov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Jure</dc:creator>
  <cp:lastModifiedBy>Jure</cp:lastModifiedBy>
  <cp:revision>150</cp:revision>
  <cp:lastPrinted>1601-01-01T00:00:00Z</cp:lastPrinted>
  <dcterms:created xsi:type="dcterms:W3CDTF">1601-01-01T00:00:00Z</dcterms:created>
  <dcterms:modified xsi:type="dcterms:W3CDTF">2013-05-08T18:05:59Z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