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3" r:id="rId13"/>
    <p:sldId id="269" r:id="rId14"/>
    <p:sldId id="275" r:id="rId15"/>
    <p:sldId id="276" r:id="rId16"/>
    <p:sldId id="277" r:id="rId17"/>
    <p:sldId id="278" r:id="rId18"/>
    <p:sldId id="279" r:id="rId19"/>
    <p:sldId id="282" r:id="rId20"/>
    <p:sldId id="283" r:id="rId21"/>
    <p:sldId id="284" r:id="rId22"/>
    <p:sldId id="285" r:id="rId23"/>
    <p:sldId id="286" r:id="rId24"/>
    <p:sldId id="287" r:id="rId25"/>
    <p:sldId id="274" r:id="rId26"/>
    <p:sldId id="270" r:id="rId27"/>
    <p:sldId id="271" r:id="rId2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D95D9-9335-4CF1-A33F-7EF0B2DFF2E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3DA84-CCF4-40B5-8047-846314C30974}" type="datetimeFigureOut">
              <a:rPr lang="sl-SI" smtClean="0"/>
              <a:pPr/>
              <a:t>17.11.2011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3574-AB7F-4DDB-A93D-C7D86EFC826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ezar.nuk.uni-lj.s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con.org/" TargetMode="External"/><Relationship Id="rId2" Type="http://schemas.openxmlformats.org/officeDocument/2006/relationships/hyperlink" Target="http://www.nuk.uni-lj.si/kis/1slovensk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sist.nuk.uni-lj.s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k.uni-lj.s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Slovenska nacionalna knjižnica:</a:t>
            </a:r>
            <a:br>
              <a:rPr lang="sl-SI" dirty="0" smtClean="0"/>
            </a:br>
            <a:r>
              <a:rPr lang="sl-SI" dirty="0" smtClean="0"/>
              <a:t>Narodna in univerzitetna knjižnica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dr. Eva Kodrič-</a:t>
            </a:r>
            <a:r>
              <a:rPr lang="sl-SI" dirty="0" err="1" smtClean="0"/>
              <a:t>Dačić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nacionalna knjižnica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izgradnja in oblikovanje temeljne nacionalne zbirke:</a:t>
            </a:r>
          </a:p>
          <a:p>
            <a:pPr lvl="1"/>
            <a:r>
              <a:rPr lang="sl-SI" dirty="0" err="1" smtClean="0"/>
              <a:t>slovenika</a:t>
            </a:r>
            <a:r>
              <a:rPr lang="sl-SI" dirty="0" smtClean="0"/>
              <a:t> (knjižnično gradivo, ki je nastalo na slovenskem ozemlju, katerega avtorji so Slovenci, ki je napisano v slovenskem jeziku, ki se po vsebini nanaša na Slovenijo in Slovence),</a:t>
            </a:r>
          </a:p>
          <a:p>
            <a:pPr lvl="1"/>
            <a:r>
              <a:rPr lang="sl-SI" dirty="0" smtClean="0"/>
              <a:t>obvezni izvod publikacij (1807 – 2006),</a:t>
            </a:r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nacionalna knjižnica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izdelava tekoče in retrospektivne nacionalne bibliografije in izvajanje drugih funkcij nacionalne bibliografske kontrole:</a:t>
            </a:r>
          </a:p>
          <a:p>
            <a:pPr lvl="1"/>
            <a:r>
              <a:rPr lang="sl-SI" dirty="0" smtClean="0"/>
              <a:t>tekoča nacionalna bibliografija,</a:t>
            </a:r>
          </a:p>
          <a:p>
            <a:pPr lvl="1"/>
            <a:r>
              <a:rPr lang="sl-SI" dirty="0" err="1" smtClean="0"/>
              <a:t>WorldCat</a:t>
            </a:r>
            <a:r>
              <a:rPr lang="sl-SI" dirty="0" smtClean="0"/>
              <a:t>, </a:t>
            </a:r>
            <a:r>
              <a:rPr lang="sl-SI" dirty="0" err="1" smtClean="0"/>
              <a:t>Index</a:t>
            </a:r>
            <a:r>
              <a:rPr lang="sl-SI" dirty="0" smtClean="0"/>
              <a:t> </a:t>
            </a:r>
            <a:r>
              <a:rPr lang="sl-SI" dirty="0" err="1" smtClean="0"/>
              <a:t>Translatiorum</a:t>
            </a:r>
            <a:r>
              <a:rPr lang="sl-SI" dirty="0" smtClean="0"/>
              <a:t>, CIP, Slovenski agenciji ISBN, ISMN, ISSN center Slovenija…,</a:t>
            </a: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osrednja državna knjižnica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spremljanje in usmerjanje slovenskega knjižničnega sistema:</a:t>
            </a:r>
          </a:p>
          <a:p>
            <a:pPr lvl="1"/>
            <a:r>
              <a:rPr lang="sl-SI" dirty="0" smtClean="0"/>
              <a:t>izvajanje posebnih nalog v okviru nacionalnega vzajemnega bibliografskega sistema (koordinacija priprave strokovnih osnov za nacionalni vzajemni bibliografski sistem s svojega delovnega področja),</a:t>
            </a:r>
          </a:p>
          <a:p>
            <a:pPr lvl="2"/>
            <a:r>
              <a:rPr lang="sl-SI" dirty="0" smtClean="0"/>
              <a:t>centralna katalogizacija slovenskega tiska 1968,</a:t>
            </a:r>
          </a:p>
          <a:p>
            <a:pPr lvl="2"/>
            <a:r>
              <a:rPr lang="sl-SI" dirty="0" smtClean="0"/>
              <a:t>izmenjava obveznega izvoda in katalognih listkov med nacionalnimi knjižnicami republik federativne Jugoslavije 1975,</a:t>
            </a:r>
          </a:p>
          <a:p>
            <a:pPr lvl="2"/>
            <a:r>
              <a:rPr lang="sl-SI" dirty="0" smtClean="0"/>
              <a:t>računalniško podprt vzajemni katalog 1988  COBISS,</a:t>
            </a:r>
          </a:p>
        </p:txBody>
      </p:sp>
      <p:sp>
        <p:nvSpPr>
          <p:cNvPr id="5" name="Desna puščica 4"/>
          <p:cNvSpPr/>
          <p:nvPr/>
        </p:nvSpPr>
        <p:spPr>
          <a:xfrm>
            <a:off x="7000892" y="5786454"/>
            <a:ext cx="7143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osrednja državna knjižnica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spremljanje in usmerjanje slovenskega knjižničnega sistema:</a:t>
            </a:r>
          </a:p>
          <a:p>
            <a:pPr lvl="1"/>
            <a:r>
              <a:rPr lang="sl-SI" dirty="0" smtClean="0"/>
              <a:t>matična knjižnica (matična služba, spremljanje razvoja knjižničnega sistema – Center za razvoj knjižnic, </a:t>
            </a:r>
            <a:r>
              <a:rPr lang="sl-SI" dirty="0" smtClean="0">
                <a:hlinkClick r:id="rId2"/>
              </a:rPr>
              <a:t>http://cezar.nuk.uni-lj.si </a:t>
            </a:r>
            <a:r>
              <a:rPr lang="sl-SI" dirty="0" smtClean="0"/>
              <a:t>, strokovno svetovanje, strokovno </a:t>
            </a:r>
            <a:r>
              <a:rPr lang="sl-SI" dirty="0" err="1" smtClean="0"/>
              <a:t>izpopolnjevnaje</a:t>
            </a:r>
            <a:r>
              <a:rPr lang="sl-SI" dirty="0" smtClean="0"/>
              <a:t> in usposabljanje knjižničnih delavcev),</a:t>
            </a:r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dirty="0"/>
              <a:t>	1963 	Republiška matična služba,</a:t>
            </a:r>
          </a:p>
          <a:p>
            <a:pPr>
              <a:buFontTx/>
              <a:buNone/>
            </a:pPr>
            <a:r>
              <a:rPr lang="sl-SI" dirty="0"/>
              <a:t>	1977	Bibliotekarski strokovni in 			znanstveno raziskovalni center,</a:t>
            </a:r>
          </a:p>
          <a:p>
            <a:pPr>
              <a:buFontTx/>
              <a:buNone/>
            </a:pPr>
            <a:r>
              <a:rPr lang="sl-SI" dirty="0"/>
              <a:t>	1983	Enota za razvoj knjižničarstva,</a:t>
            </a:r>
          </a:p>
          <a:p>
            <a:pPr>
              <a:buFontTx/>
              <a:buNone/>
            </a:pPr>
            <a:r>
              <a:rPr lang="sl-SI" dirty="0"/>
              <a:t>	1998	Državna matična služba za 			knjižničarstvo,</a:t>
            </a:r>
          </a:p>
          <a:p>
            <a:pPr>
              <a:buFontTx/>
              <a:buNone/>
            </a:pPr>
            <a:r>
              <a:rPr lang="sl-SI" dirty="0"/>
              <a:t>	2004	Center za razvoj knjižnic v okviru 		Enote za razvoj knjižničarstva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683568" y="548680"/>
            <a:ext cx="78692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l-SI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Center za razvoj knjižnic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Enota za razvoj knjižničarstva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  <a:p>
            <a:pPr>
              <a:buFontTx/>
              <a:buNone/>
            </a:pPr>
            <a:r>
              <a:rPr lang="sl-SI"/>
              <a:t>Bibliotekarski izobraževalni center,</a:t>
            </a:r>
          </a:p>
          <a:p>
            <a:pPr>
              <a:buFontTx/>
              <a:buNone/>
            </a:pPr>
            <a:r>
              <a:rPr lang="sl-SI"/>
              <a:t>Bibliotekarski raziskovalni center,</a:t>
            </a:r>
          </a:p>
          <a:p>
            <a:pPr>
              <a:buFontTx/>
              <a:buNone/>
            </a:pPr>
            <a:r>
              <a:rPr lang="sl-SI"/>
              <a:t>Center za razvoj knjižnic,</a:t>
            </a:r>
          </a:p>
          <a:p>
            <a:pPr>
              <a:buFontTx/>
              <a:buNone/>
            </a:pPr>
            <a:r>
              <a:rPr lang="sl-SI"/>
              <a:t>Center za ohranjanje knjižničnega gradiva,</a:t>
            </a:r>
          </a:p>
          <a:p>
            <a:pPr>
              <a:buFontTx/>
              <a:buNone/>
            </a:pPr>
            <a:r>
              <a:rPr lang="sl-SI"/>
              <a:t>Informacijski center za bibliotekarstvo,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439863"/>
          </a:xfrm>
        </p:spPr>
        <p:txBody>
          <a:bodyPr/>
          <a:lstStyle/>
          <a:p>
            <a:r>
              <a:rPr lang="sl-SI" sz="4000"/>
              <a:t/>
            </a:r>
            <a:br>
              <a:rPr lang="sl-SI" sz="4000"/>
            </a:br>
            <a:r>
              <a:rPr lang="sl-SI" sz="3200"/>
              <a:t>(Zakon o knjižničarstvu)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zbira, obdeluje in posreduje statistične in druge podatke o delovanju knjižnic,</a:t>
            </a:r>
          </a:p>
          <a:p>
            <a:r>
              <a:rPr lang="sl-SI"/>
              <a:t>vodi razvid knjižnic,</a:t>
            </a:r>
          </a:p>
          <a:p>
            <a:r>
              <a:rPr lang="sl-SI"/>
              <a:t>pripravlja strokovne podlage za sprejem splošnih predpisov in strokovnih priporočil s področja knjižničarstva,</a:t>
            </a:r>
          </a:p>
          <a:p>
            <a:r>
              <a:rPr lang="sl-SI"/>
              <a:t>koordinira posebne dejavnosti osrednjih območnih knjižnic,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8692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Center za razvoj knjižnic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  <a:p>
            <a:r>
              <a:rPr lang="sl-SI"/>
              <a:t>svetovanje knjižnicam in izdajanje strokovnih mnenj  na osnovi uveljavljenih strokovnih izhodišč,</a:t>
            </a:r>
          </a:p>
          <a:p>
            <a:r>
              <a:rPr lang="sl-SI"/>
              <a:t>raziskovalno in razvojno delo na svojem področju,</a:t>
            </a:r>
          </a:p>
          <a:p>
            <a:r>
              <a:rPr lang="sl-SI"/>
              <a:t>razvojni in aplikativni projekti s področja knjižničarstva,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468313" y="836613"/>
            <a:ext cx="8085137" cy="1071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Center za razvoj knjižnic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  <a:p>
            <a:r>
              <a:rPr lang="sl-SI"/>
              <a:t>spopolnjevanje in usposabljanje knjižničnih delavcev,</a:t>
            </a:r>
          </a:p>
          <a:p>
            <a:r>
              <a:rPr lang="sl-SI"/>
              <a:t>promocija knjižnic in njihove dejavnosti,</a:t>
            </a:r>
          </a:p>
          <a:p>
            <a:r>
              <a:rPr lang="sl-SI"/>
              <a:t>posrednik med knjižnicami in pristojnimi ministrstvi ter drugimi subjekti, ki vplivajo na delo knjižnic,</a:t>
            </a:r>
          </a:p>
          <a:p>
            <a:pPr>
              <a:buFontTx/>
              <a:buNone/>
            </a:pPr>
            <a:endParaRPr lang="sl-SI"/>
          </a:p>
          <a:p>
            <a:endParaRPr lang="sl-SI"/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8158163" cy="998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Center za razvoj knjižnic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Statistična merjenja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800"/>
              <a:t>statistične meritve knjižnic na državni ravni (vis, spl, spec, nac),</a:t>
            </a:r>
          </a:p>
          <a:p>
            <a:pPr lvl="1"/>
            <a:r>
              <a:rPr lang="sl-SI"/>
              <a:t>SURS,</a:t>
            </a:r>
          </a:p>
          <a:p>
            <a:r>
              <a:rPr lang="sl-SI" sz="2800"/>
              <a:t>dostop do zbranih podatkov:</a:t>
            </a:r>
          </a:p>
          <a:p>
            <a:pPr>
              <a:buFontTx/>
              <a:buNone/>
            </a:pPr>
            <a:r>
              <a:rPr lang="sl-SI" sz="2800">
                <a:hlinkClick r:id="rId2"/>
              </a:rPr>
              <a:t>http://www.nuk.uni-lj.si/kis/1slovenske.html</a:t>
            </a:r>
            <a:endParaRPr lang="sl-SI" sz="2800"/>
          </a:p>
          <a:p>
            <a:pPr>
              <a:buFontTx/>
              <a:buNone/>
            </a:pPr>
            <a:r>
              <a:rPr lang="sl-SI" sz="2800">
                <a:hlinkClick r:id="rId3"/>
              </a:rPr>
              <a:t>http://www.libecon.org/</a:t>
            </a:r>
            <a:endParaRPr lang="sl-SI" sz="2800"/>
          </a:p>
          <a:p>
            <a:r>
              <a:rPr lang="sl-SI" sz="2800"/>
              <a:t>publikacije: Slovenske knjižnice v številkah,</a:t>
            </a:r>
          </a:p>
          <a:p>
            <a:r>
              <a:rPr lang="sl-SI" sz="2800"/>
              <a:t>BibSiSt – online (</a:t>
            </a:r>
            <a:r>
              <a:rPr lang="sl-SI" sz="2800">
                <a:hlinkClick r:id="rId4"/>
              </a:rPr>
              <a:t>http://bibsist.nuk.uni-lj.si</a:t>
            </a:r>
            <a:r>
              <a:rPr lang="sl-SI" sz="2800"/>
              <a:t> ),</a:t>
            </a:r>
          </a:p>
          <a:p>
            <a:pPr lvl="1">
              <a:buFontTx/>
              <a:buNone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138"/>
            <a:ext cx="9144000" cy="618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/>
              <a:t>Razvid knjižnic</a:t>
            </a:r>
            <a:br>
              <a:rPr lang="sl-SI" sz="4000"/>
            </a:br>
            <a:r>
              <a:rPr lang="sl-SI" sz="4000"/>
              <a:t>(http://razvid.nuk.uni-lj.si)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sl-SI"/>
              <a:t>Pravilnik o razvidu knjižnic,</a:t>
            </a:r>
          </a:p>
          <a:p>
            <a:pPr algn="ctr">
              <a:buFontTx/>
              <a:buNone/>
            </a:pPr>
            <a:r>
              <a:rPr lang="sl-SI"/>
              <a:t>Pravilnik o pogojih za izvajanje knjižnične dejavnosti kot javne službe,</a:t>
            </a:r>
          </a:p>
          <a:p>
            <a:pPr algn="ctr">
              <a:buFontTx/>
              <a:buNone/>
            </a:pPr>
            <a:endParaRPr lang="sl-SI"/>
          </a:p>
          <a:p>
            <a:pPr algn="ctr">
              <a:buFontTx/>
              <a:buNone/>
            </a:pPr>
            <a:r>
              <a:rPr lang="sl-SI"/>
              <a:t>e-Razvid: javno dostopna podatkovne zbirka s podatki o knjižnicah, ki izpolnjujejo minimalne pogoje za izvajanje javne službe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140200" y="3284538"/>
            <a:ext cx="936625" cy="6492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Razvid knjižnic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25538"/>
            <a:ext cx="7129462" cy="1439862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sl-SI" sz="2800"/>
              <a:t>benchmarking (2002)</a:t>
            </a:r>
          </a:p>
          <a:p>
            <a:pPr marL="609600" indent="-609600" algn="ctr">
              <a:buFontTx/>
              <a:buNone/>
            </a:pPr>
            <a:r>
              <a:rPr lang="sl-SI" sz="2800"/>
              <a:t>1.283 vprašalnikov (9 tipov)</a:t>
            </a:r>
          </a:p>
          <a:p>
            <a:pPr marL="609600" indent="-609600">
              <a:buFontTx/>
              <a:buNone/>
            </a:pPr>
            <a:endParaRPr lang="sl-SI" sz="2800"/>
          </a:p>
        </p:txBody>
      </p:sp>
      <p:graphicFrame>
        <p:nvGraphicFramePr>
          <p:cNvPr id="15434" name="Group 74"/>
          <p:cNvGraphicFramePr>
            <a:graphicFrameLocks noGrp="1"/>
          </p:cNvGraphicFramePr>
          <p:nvPr>
            <p:ph sz="half" idx="2"/>
          </p:nvPr>
        </p:nvGraphicFramePr>
        <p:xfrm>
          <a:off x="1042988" y="2492375"/>
          <a:ext cx="6923087" cy="4053840"/>
        </p:xfrm>
        <a:graphic>
          <a:graphicData uri="http://schemas.openxmlformats.org/drawingml/2006/table">
            <a:tbl>
              <a:tblPr/>
              <a:tblGrid>
                <a:gridCol w="2665412"/>
                <a:gridCol w="425767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357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splošne,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visokošolske,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univerzitetne,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specializirani IC,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specialne,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751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šolske,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nacionalna,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Razvid knjižnic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25538"/>
            <a:ext cx="7129462" cy="1439862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sl-SI" sz="2800" dirty="0" err="1"/>
              <a:t>benchmarking</a:t>
            </a:r>
            <a:r>
              <a:rPr lang="sl-SI" sz="2800" dirty="0"/>
              <a:t> (</a:t>
            </a:r>
            <a:r>
              <a:rPr lang="sl-SI" sz="2800" dirty="0" smtClean="0"/>
              <a:t>2005, 2008)</a:t>
            </a:r>
            <a:endParaRPr lang="sl-SI" sz="2800" dirty="0"/>
          </a:p>
          <a:p>
            <a:pPr marL="609600" indent="-609600">
              <a:buFontTx/>
              <a:buNone/>
            </a:pPr>
            <a:endParaRPr lang="sl-SI" sz="2800" dirty="0"/>
          </a:p>
        </p:txBody>
      </p:sp>
      <p:graphicFrame>
        <p:nvGraphicFramePr>
          <p:cNvPr id="30752" name="Group 32"/>
          <p:cNvGraphicFramePr>
            <a:graphicFrameLocks noGrp="1"/>
          </p:cNvGraphicFramePr>
          <p:nvPr>
            <p:ph sz="half" idx="2"/>
          </p:nvPr>
        </p:nvGraphicFramePr>
        <p:xfrm>
          <a:off x="1042988" y="2492375"/>
          <a:ext cx="6923087" cy="1645920"/>
        </p:xfrm>
        <a:graphic>
          <a:graphicData uri="http://schemas.openxmlformats.org/drawingml/2006/table">
            <a:tbl>
              <a:tblPr/>
              <a:tblGrid>
                <a:gridCol w="2665412"/>
                <a:gridCol w="425767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357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splošne,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specialne s področja kulture,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/>
              <a:t>Koordinacija posebnih nalog OOK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sl-SI"/>
              <a:t>Pravilnik o osrednjih območnih knjižnicah</a:t>
            </a:r>
          </a:p>
          <a:p>
            <a:pPr algn="ctr">
              <a:buFontTx/>
              <a:buNone/>
            </a:pPr>
            <a:r>
              <a:rPr lang="sl-SI"/>
              <a:t>regionalni sistem</a:t>
            </a:r>
          </a:p>
          <a:p>
            <a:pPr>
              <a:buFontTx/>
              <a:buNone/>
            </a:pPr>
            <a:endParaRPr lang="sl-SI"/>
          </a:p>
          <a:p>
            <a:pPr>
              <a:buFontTx/>
              <a:buNone/>
            </a:pPr>
            <a:endParaRPr lang="sl-SI"/>
          </a:p>
          <a:p>
            <a:pPr algn="ctr">
              <a:buFontTx/>
              <a:buNone/>
            </a:pPr>
            <a:r>
              <a:rPr lang="sl-SI"/>
              <a:t>domoznanska dejavnost,</a:t>
            </a:r>
          </a:p>
          <a:p>
            <a:pPr algn="ctr">
              <a:buFontTx/>
              <a:buNone/>
            </a:pPr>
            <a:r>
              <a:rPr lang="sl-SI"/>
              <a:t>svetovalna dejavnost,</a:t>
            </a:r>
          </a:p>
          <a:p>
            <a:pPr algn="ctr">
              <a:buFontTx/>
              <a:buNone/>
            </a:pPr>
            <a:r>
              <a:rPr lang="sl-SI"/>
              <a:t>knjižnična zbirka,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140200" y="2852738"/>
            <a:ext cx="1511300" cy="11525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Strokovne podlage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sl-SI"/>
          </a:p>
          <a:p>
            <a:pPr algn="ctr">
              <a:buFontTx/>
              <a:buNone/>
            </a:pPr>
            <a:endParaRPr lang="sl-SI"/>
          </a:p>
          <a:p>
            <a:pPr algn="ctr">
              <a:buFontTx/>
              <a:buNone/>
            </a:pPr>
            <a:r>
              <a:rPr lang="sl-SI" sz="3600"/>
              <a:t>zakonski in podzakonski akti,</a:t>
            </a:r>
          </a:p>
          <a:p>
            <a:pPr algn="ctr">
              <a:buFontTx/>
              <a:buNone/>
            </a:pPr>
            <a:endParaRPr lang="sl-SI" sz="3600"/>
          </a:p>
          <a:p>
            <a:pPr algn="ctr">
              <a:buFontTx/>
              <a:buNone/>
            </a:pPr>
            <a:r>
              <a:rPr lang="sl-SI" sz="3600"/>
              <a:t>strokovni standardi,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univerzitetna knjižnica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koordinacijske naloge (knjižnična dejavnost na univerzi, nabava in ponudba knjižničnega gradiva, deponiranje in izločanje gradiva, izdelava bibliografij visokošolskih učiteljev),</a:t>
            </a:r>
          </a:p>
          <a:p>
            <a:r>
              <a:rPr lang="sl-SI" dirty="0" smtClean="0"/>
              <a:t>zbira in obdeluje knjižnično gradivo, ki nastaja v okviru univerz,</a:t>
            </a:r>
          </a:p>
          <a:p>
            <a:r>
              <a:rPr lang="sl-SI" dirty="0" smtClean="0"/>
              <a:t>usklajuje pripravo in izvedbo programov izobraževanja uporabnikov na univerzah,</a:t>
            </a:r>
            <a:endParaRPr lang="sl-S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Literatura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Zakon o knjižničarstvu. UL RS, 87/2001. </a:t>
            </a:r>
          </a:p>
          <a:p>
            <a:r>
              <a:rPr lang="sl-SI" dirty="0" smtClean="0"/>
              <a:t>Kodrič-</a:t>
            </a:r>
            <a:r>
              <a:rPr lang="sl-SI" dirty="0" err="1" smtClean="0"/>
              <a:t>Dačić</a:t>
            </a:r>
            <a:r>
              <a:rPr lang="sl-SI" dirty="0" smtClean="0"/>
              <a:t>, E. Slovenska nacionalna knjižnica. Knjižnica, 49(2005)3, str. 139-153.</a:t>
            </a:r>
          </a:p>
          <a:p>
            <a:r>
              <a:rPr lang="sl-SI" dirty="0" smtClean="0"/>
              <a:t>Ambrožič, M. NUK kot univerzitetna knjižnica. V: Slovenska nacionalna knjižnica. Ljubljana, 2006, str. 161-167.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000" dirty="0" smtClean="0"/>
              <a:t>Uredba Narodne vlade Slovenije o Narodni in univerzitetni knjižnici v Ljubljani. UL SNOS in Narodne vlade Slovenije, št. 46/1945.</a:t>
            </a:r>
          </a:p>
          <a:p>
            <a:r>
              <a:rPr lang="sl-SI" sz="2000" dirty="0" smtClean="0"/>
              <a:t>Zakon o knjižnicah. UL LRS, št. 26/1961.</a:t>
            </a:r>
          </a:p>
          <a:p>
            <a:r>
              <a:rPr lang="sl-SI" sz="2000" dirty="0" smtClean="0"/>
              <a:t>Zakon o knjižničarstvu. UL SRS, št. 27/1982.</a:t>
            </a:r>
          </a:p>
          <a:p>
            <a:r>
              <a:rPr lang="sl-SI" sz="2000" dirty="0" smtClean="0"/>
              <a:t>Zakon o obveznem izvodu publikacij. UL RS, št. 69/2006.</a:t>
            </a:r>
          </a:p>
          <a:p>
            <a:r>
              <a:rPr lang="sl-SI" sz="2000" dirty="0" smtClean="0"/>
              <a:t>Slovenska nacionalna knjižnica. Ljubljana, 2006.</a:t>
            </a:r>
          </a:p>
          <a:p>
            <a:r>
              <a:rPr lang="sl-SI" sz="2000" dirty="0" smtClean="0"/>
              <a:t>Petdeset let Narodne in univerzitetne knjižnice v Ljubljani. Ljubljana, 1996.</a:t>
            </a:r>
          </a:p>
          <a:p>
            <a:r>
              <a:rPr lang="sl-SI" sz="2000" dirty="0" smtClean="0"/>
              <a:t>Ambrožič, M. </a:t>
            </a:r>
            <a:r>
              <a:rPr lang="sl-SI" sz="2000" dirty="0" err="1" smtClean="0"/>
              <a:t>University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Ljubljana </a:t>
            </a:r>
            <a:r>
              <a:rPr lang="sl-SI" sz="2000" dirty="0" err="1" smtClean="0"/>
              <a:t>library</a:t>
            </a:r>
            <a:r>
              <a:rPr lang="sl-SI" sz="2000" dirty="0" smtClean="0"/>
              <a:t> </a:t>
            </a:r>
            <a:r>
              <a:rPr lang="sl-SI" sz="2000" dirty="0" err="1" smtClean="0"/>
              <a:t>system</a:t>
            </a:r>
            <a:r>
              <a:rPr lang="sl-SI" sz="2000" dirty="0" smtClean="0"/>
              <a:t> : </a:t>
            </a:r>
            <a:r>
              <a:rPr lang="sl-SI" sz="2000" dirty="0" err="1" smtClean="0"/>
              <a:t>organizational</a:t>
            </a:r>
            <a:r>
              <a:rPr lang="sl-SI" sz="2000" dirty="0" smtClean="0"/>
              <a:t> </a:t>
            </a:r>
            <a:r>
              <a:rPr lang="sl-SI" sz="2000" dirty="0" err="1" smtClean="0"/>
              <a:t>aspects</a:t>
            </a:r>
            <a:r>
              <a:rPr lang="sl-SI" sz="2000" dirty="0" smtClean="0"/>
              <a:t>. Libri, 45(1995)3-4, str. 224-230.</a:t>
            </a:r>
          </a:p>
          <a:p>
            <a:r>
              <a:rPr lang="sl-SI" sz="2000" dirty="0" smtClean="0"/>
              <a:t>Kodrič-</a:t>
            </a:r>
            <a:r>
              <a:rPr lang="sl-SI" sz="2000" dirty="0" err="1" smtClean="0"/>
              <a:t>Dačić</a:t>
            </a:r>
            <a:r>
              <a:rPr lang="sl-SI" sz="2000" dirty="0" smtClean="0"/>
              <a:t>, E. </a:t>
            </a:r>
            <a:r>
              <a:rPr lang="sl-SI" sz="2000" dirty="0" err="1" smtClean="0"/>
              <a:t>Hommage</a:t>
            </a:r>
            <a:r>
              <a:rPr lang="sl-SI" sz="2000" dirty="0" smtClean="0"/>
              <a:t> matični službi in matični knjižnici. Knjižnica, 47(2003)3, str. 7-33.</a:t>
            </a:r>
          </a:p>
          <a:p>
            <a:r>
              <a:rPr lang="sl-SI" sz="2000" dirty="0" smtClean="0"/>
              <a:t>Kodrič-</a:t>
            </a:r>
            <a:r>
              <a:rPr lang="sl-SI" sz="2000" dirty="0" err="1" smtClean="0"/>
              <a:t>Dačić</a:t>
            </a:r>
            <a:r>
              <a:rPr lang="sl-SI" sz="2000" dirty="0" smtClean="0"/>
              <a:t>, E. Kdo izvaja bibliografsko kontrolo slovenskih publikacij in čemu sploh služi?. Knjižnica, 47(2003)1-2, str. 35-40.</a:t>
            </a:r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Bibliotheque nationale de Franc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313"/>
            <a:ext cx="9144000" cy="617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Jeff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-315913"/>
            <a:ext cx="4994275" cy="748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The national szechenyi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-177800"/>
            <a:ext cx="9937750" cy="721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The national and university library in Zagreb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688"/>
            <a:ext cx="9144000" cy="718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tional libr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1285"/>
            <a:ext cx="9144000" cy="55154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Narodna in univerzitetna knjižnica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1774 (1791) – ustanovitev,</a:t>
            </a:r>
          </a:p>
          <a:p>
            <a:r>
              <a:rPr lang="sl-SI" dirty="0" smtClean="0"/>
              <a:t>1938 – univerzitetna knjižnica,</a:t>
            </a:r>
          </a:p>
          <a:p>
            <a:r>
              <a:rPr lang="sl-SI" dirty="0" smtClean="0"/>
              <a:t>1945 - nacionalna knjižnica,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 smtClean="0"/>
              <a:t>preko 2,5 milj enot gradiva, cca 150 zaposlenih,</a:t>
            </a:r>
          </a:p>
          <a:p>
            <a:pPr>
              <a:buNone/>
            </a:pPr>
            <a:r>
              <a:rPr lang="sl-SI" dirty="0" smtClean="0">
                <a:hlinkClick r:id="rId2"/>
              </a:rPr>
              <a:t>http://www.nuk.uni-lj.si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funkcije knjižnice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nacionalna knjižnica,</a:t>
            </a:r>
          </a:p>
          <a:p>
            <a:r>
              <a:rPr lang="sl-SI" dirty="0" smtClean="0"/>
              <a:t>osrednja državna knjižnica,</a:t>
            </a:r>
          </a:p>
          <a:p>
            <a:r>
              <a:rPr lang="sl-SI" dirty="0" smtClean="0"/>
              <a:t>univerzitetna knjižnica,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794</Words>
  <Application>Microsoft Office PowerPoint</Application>
  <PresentationFormat>Diaprojekcija na zaslonu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28" baseType="lpstr">
      <vt:lpstr>Officeova tema</vt:lpstr>
      <vt:lpstr>Slovenska nacionalna knjižnica: Narodna in univerzitetna knjižnica</vt:lpstr>
      <vt:lpstr>Diapozitiv 2</vt:lpstr>
      <vt:lpstr>Diapozitiv 3</vt:lpstr>
      <vt:lpstr>Diapozitiv 4</vt:lpstr>
      <vt:lpstr>Diapozitiv 5</vt:lpstr>
      <vt:lpstr>Diapozitiv 6</vt:lpstr>
      <vt:lpstr>Diapozitiv 7</vt:lpstr>
      <vt:lpstr>Narodna in univerzitetna knjižnica</vt:lpstr>
      <vt:lpstr>funkcije knjižnice</vt:lpstr>
      <vt:lpstr>nacionalna knjižnica</vt:lpstr>
      <vt:lpstr>nacionalna knjižnica</vt:lpstr>
      <vt:lpstr>osrednja državna knjižnica</vt:lpstr>
      <vt:lpstr>osrednja državna knjižnica</vt:lpstr>
      <vt:lpstr>Diapozitiv 14</vt:lpstr>
      <vt:lpstr>Enota za razvoj knjižničarstva</vt:lpstr>
      <vt:lpstr> (Zakon o knjižničarstvu)</vt:lpstr>
      <vt:lpstr>Diapozitiv 17</vt:lpstr>
      <vt:lpstr>Diapozitiv 18</vt:lpstr>
      <vt:lpstr>Statistična merjenja</vt:lpstr>
      <vt:lpstr>Razvid knjižnic (http://razvid.nuk.uni-lj.si)</vt:lpstr>
      <vt:lpstr>Razvid knjižnic</vt:lpstr>
      <vt:lpstr>Razvid knjižnic</vt:lpstr>
      <vt:lpstr>Koordinacija posebnih nalog OOK</vt:lpstr>
      <vt:lpstr>Strokovne podlage</vt:lpstr>
      <vt:lpstr>univerzitetna knjižnica</vt:lpstr>
      <vt:lpstr>Literatura </vt:lpstr>
      <vt:lpstr>Branje</vt:lpstr>
    </vt:vector>
  </TitlesOfParts>
  <Company>nuk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Eva Kodrič</dc:creator>
  <cp:lastModifiedBy>eva_k</cp:lastModifiedBy>
  <cp:revision>31</cp:revision>
  <dcterms:created xsi:type="dcterms:W3CDTF">2009-12-28T08:37:32Z</dcterms:created>
  <dcterms:modified xsi:type="dcterms:W3CDTF">2011-11-17T14:14:46Z</dcterms:modified>
</cp:coreProperties>
</file>