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1" r:id="rId3"/>
    <p:sldId id="294" r:id="rId4"/>
    <p:sldId id="272" r:id="rId5"/>
    <p:sldId id="273" r:id="rId6"/>
    <p:sldId id="274" r:id="rId7"/>
    <p:sldId id="275" r:id="rId8"/>
    <p:sldId id="276" r:id="rId9"/>
    <p:sldId id="277" r:id="rId10"/>
    <p:sldId id="291" r:id="rId11"/>
    <p:sldId id="301" r:id="rId12"/>
    <p:sldId id="292" r:id="rId13"/>
    <p:sldId id="310" r:id="rId14"/>
    <p:sldId id="308" r:id="rId15"/>
    <p:sldId id="309" r:id="rId16"/>
    <p:sldId id="303" r:id="rId17"/>
    <p:sldId id="302" r:id="rId18"/>
    <p:sldId id="311" r:id="rId19"/>
    <p:sldId id="298" r:id="rId20"/>
    <p:sldId id="295" r:id="rId21"/>
    <p:sldId id="293" r:id="rId22"/>
    <p:sldId id="297" r:id="rId23"/>
    <p:sldId id="264" r:id="rId24"/>
    <p:sldId id="280" r:id="rId25"/>
    <p:sldId id="300" r:id="rId26"/>
    <p:sldId id="257" r:id="rId27"/>
    <p:sldId id="258" r:id="rId28"/>
    <p:sldId id="259" r:id="rId29"/>
    <p:sldId id="260" r:id="rId30"/>
    <p:sldId id="261" r:id="rId31"/>
    <p:sldId id="262" r:id="rId32"/>
    <p:sldId id="307" r:id="rId33"/>
    <p:sldId id="305" r:id="rId34"/>
    <p:sldId id="304" r:id="rId35"/>
    <p:sldId id="306" r:id="rId36"/>
    <p:sldId id="281" r:id="rId37"/>
    <p:sldId id="299" r:id="rId38"/>
    <p:sldId id="312" r:id="rId3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43E5B-044E-4911-B56A-E2E38B0256A1}" type="datetimeFigureOut">
              <a:rPr lang="sl-SI" smtClean="0"/>
              <a:pPr/>
              <a:t>18.2.2013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0DC85-9DBF-448A-8F8D-85AAC693132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1240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308EC-1FF3-418C-B8E7-AC96B63A0EE5}" type="datetimeFigureOut">
              <a:rPr lang="sl-SI" smtClean="0"/>
              <a:pPr/>
              <a:t>18.2.2013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45227-F52D-48FD-A5E8-AE28D83F4B6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6151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famous Library of </a:t>
            </a:r>
            <a:r>
              <a:rPr lang="en-US" dirty="0" err="1" smtClean="0"/>
              <a:t>Pergamon</a:t>
            </a:r>
            <a:r>
              <a:rPr lang="en-US" dirty="0" smtClean="0"/>
              <a:t> which contained 200,000 books, was situated north of the square. Antonius gave all the books of the library to Cleopatra as a wedding gift. 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45227-F52D-48FD-A5E8-AE28D83F4B6F}" type="slidenum">
              <a:rPr lang="sl-SI" smtClean="0"/>
              <a:pPr/>
              <a:t>29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5135E-BCC3-4BE8-B453-CF38B853E74F}" type="datetimeFigureOut">
              <a:rPr lang="sl-SI" smtClean="0"/>
              <a:pPr/>
              <a:t>18.2.2013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5586-B7AD-47B5-B555-42AF1571E9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5135E-BCC3-4BE8-B453-CF38B853E74F}" type="datetimeFigureOut">
              <a:rPr lang="sl-SI" smtClean="0"/>
              <a:pPr/>
              <a:t>18.2.2013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5586-B7AD-47B5-B555-42AF1571E9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5135E-BCC3-4BE8-B453-CF38B853E74F}" type="datetimeFigureOut">
              <a:rPr lang="sl-SI" smtClean="0"/>
              <a:pPr/>
              <a:t>18.2.2013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5586-B7AD-47B5-B555-42AF1571E9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5135E-BCC3-4BE8-B453-CF38B853E74F}" type="datetimeFigureOut">
              <a:rPr lang="sl-SI" smtClean="0"/>
              <a:pPr/>
              <a:t>18.2.2013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5586-B7AD-47B5-B555-42AF1571E9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5135E-BCC3-4BE8-B453-CF38B853E74F}" type="datetimeFigureOut">
              <a:rPr lang="sl-SI" smtClean="0"/>
              <a:pPr/>
              <a:t>18.2.2013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5586-B7AD-47B5-B555-42AF1571E9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5135E-BCC3-4BE8-B453-CF38B853E74F}" type="datetimeFigureOut">
              <a:rPr lang="sl-SI" smtClean="0"/>
              <a:pPr/>
              <a:t>18.2.2013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5586-B7AD-47B5-B555-42AF1571E9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5135E-BCC3-4BE8-B453-CF38B853E74F}" type="datetimeFigureOut">
              <a:rPr lang="sl-SI" smtClean="0"/>
              <a:pPr/>
              <a:t>18.2.2013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5586-B7AD-47B5-B555-42AF1571E9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5135E-BCC3-4BE8-B453-CF38B853E74F}" type="datetimeFigureOut">
              <a:rPr lang="sl-SI" smtClean="0"/>
              <a:pPr/>
              <a:t>18.2.2013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5586-B7AD-47B5-B555-42AF1571E9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5135E-BCC3-4BE8-B453-CF38B853E74F}" type="datetimeFigureOut">
              <a:rPr lang="sl-SI" smtClean="0"/>
              <a:pPr/>
              <a:t>18.2.2013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5586-B7AD-47B5-B555-42AF1571E9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5135E-BCC3-4BE8-B453-CF38B853E74F}" type="datetimeFigureOut">
              <a:rPr lang="sl-SI" smtClean="0"/>
              <a:pPr/>
              <a:t>18.2.2013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5586-B7AD-47B5-B555-42AF1571E9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5135E-BCC3-4BE8-B453-CF38B853E74F}" type="datetimeFigureOut">
              <a:rPr lang="sl-SI" smtClean="0"/>
              <a:pPr/>
              <a:t>18.2.2013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5586-B7AD-47B5-B555-42AF1571E9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5135E-BCC3-4BE8-B453-CF38B853E74F}" type="datetimeFigureOut">
              <a:rPr lang="sl-SI" smtClean="0"/>
              <a:pPr/>
              <a:t>18.2.2013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15586-B7AD-47B5-B555-42AF1571E94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9el1VJqIgw&amp;feature=relate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cmZ_3VYWLqU&amp;feature=relate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Knjižnice v antičnem svetu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Eva Kodrič-</a:t>
            </a:r>
            <a:r>
              <a:rPr lang="sl-SI" dirty="0" err="1" smtClean="0"/>
              <a:t>Dačić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razvoj pisave,</a:t>
            </a:r>
          </a:p>
          <a:p>
            <a:r>
              <a:rPr lang="sl-SI" dirty="0" smtClean="0"/>
              <a:t>razvoj nosilcev zapisov,</a:t>
            </a:r>
          </a:p>
          <a:p>
            <a:r>
              <a:rPr lang="sl-SI" dirty="0" smtClean="0"/>
              <a:t>pismenost,</a:t>
            </a:r>
          </a:p>
          <a:p>
            <a:r>
              <a:rPr lang="sl-SI" dirty="0" smtClean="0"/>
              <a:t>funkcije knjižnic,</a:t>
            </a:r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tempeljske, kraljeve, zasebne knjižnice,</a:t>
            </a:r>
          </a:p>
          <a:p>
            <a:r>
              <a:rPr lang="sl-SI" dirty="0"/>
              <a:t>j</a:t>
            </a:r>
            <a:r>
              <a:rPr lang="sl-SI" dirty="0" smtClean="0"/>
              <a:t>avne knjižnice, cerkvene knjižnice,</a:t>
            </a:r>
          </a:p>
          <a:p>
            <a:r>
              <a:rPr lang="sl-SI" dirty="0"/>
              <a:t>s</a:t>
            </a:r>
            <a:r>
              <a:rPr lang="sl-SI" dirty="0" smtClean="0"/>
              <a:t>amostanske, univerzitetne, javne,</a:t>
            </a:r>
          </a:p>
          <a:p>
            <a:r>
              <a:rPr lang="sl-SI" dirty="0"/>
              <a:t>l</a:t>
            </a:r>
            <a:r>
              <a:rPr lang="sl-SI" dirty="0" smtClean="0"/>
              <a:t>judske, pokrajinske, mestne, šolske, specialne, nacionalne,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Papirus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r>
              <a:rPr lang="sl-SI" dirty="0" smtClean="0"/>
              <a:t>papirus (</a:t>
            </a:r>
            <a:r>
              <a:rPr lang="sl-SI" dirty="0" err="1" smtClean="0"/>
              <a:t>charta</a:t>
            </a:r>
            <a:r>
              <a:rPr lang="sl-SI" dirty="0" smtClean="0"/>
              <a:t>) - pa-p-iur (</a:t>
            </a:r>
            <a:r>
              <a:rPr lang="sl-SI" dirty="0" err="1" smtClean="0"/>
              <a:t>staroegipt</a:t>
            </a:r>
            <a:r>
              <a:rPr lang="sl-SI" dirty="0" smtClean="0"/>
              <a:t>.:rečna rastlina) v uporabi 4.000 let:</a:t>
            </a:r>
          </a:p>
          <a:p>
            <a:pPr lvl="1"/>
            <a:r>
              <a:rPr lang="sl-SI" dirty="0" smtClean="0"/>
              <a:t>papirusni zvitek (gr. </a:t>
            </a:r>
            <a:r>
              <a:rPr lang="sl-SI" dirty="0" err="1" smtClean="0"/>
              <a:t>kylindros</a:t>
            </a:r>
            <a:r>
              <a:rPr lang="sl-SI" dirty="0" smtClean="0"/>
              <a:t>, lat. volumen, sr. vek </a:t>
            </a:r>
            <a:r>
              <a:rPr lang="sl-SI" dirty="0" err="1" smtClean="0"/>
              <a:t>rotulus</a:t>
            </a:r>
            <a:r>
              <a:rPr lang="sl-SI" dirty="0" smtClean="0"/>
              <a:t>), </a:t>
            </a:r>
          </a:p>
          <a:p>
            <a:pPr lvl="1"/>
            <a:r>
              <a:rPr lang="sl-SI" dirty="0" err="1" smtClean="0"/>
              <a:t>titulus</a:t>
            </a:r>
            <a:r>
              <a:rPr lang="sl-SI" dirty="0" smtClean="0"/>
              <a:t> (lat. izvesek) - listič z oznako vsebine, 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Papirus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://www.youtube.com/watch?v=j9el1VJqIgw&amp;feature=related</a:t>
            </a:r>
            <a:r>
              <a:rPr lang="en-US" dirty="0">
                <a:hlinkClick r:id="rId2"/>
              </a:rPr>
              <a:t> </a:t>
            </a:r>
            <a:endParaRPr lang="sl-SI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8" y="980728"/>
            <a:ext cx="8541490" cy="5688632"/>
          </a:xfrm>
        </p:spPr>
      </p:pic>
    </p:spTree>
    <p:extLst>
      <p:ext uri="{BB962C8B-B14F-4D97-AF65-F5344CB8AC3E}">
        <p14:creationId xmlns:p14="http://schemas.microsoft.com/office/powerpoint/2010/main" val="10137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08912" cy="6361907"/>
          </a:xfrm>
        </p:spPr>
      </p:pic>
    </p:spTree>
    <p:extLst>
      <p:ext uri="{BB962C8B-B14F-4D97-AF65-F5344CB8AC3E}">
        <p14:creationId xmlns:p14="http://schemas.microsoft.com/office/powerpoint/2010/main" val="6942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44" y="1628800"/>
            <a:ext cx="6537138" cy="4896544"/>
          </a:xfrm>
        </p:spPr>
      </p:pic>
    </p:spTree>
    <p:extLst>
      <p:ext uri="{BB962C8B-B14F-4D97-AF65-F5344CB8AC3E}">
        <p14:creationId xmlns:p14="http://schemas.microsoft.com/office/powerpoint/2010/main" val="24889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en-US" dirty="0"/>
          </a:p>
        </p:txBody>
      </p:sp>
      <p:pic>
        <p:nvPicPr>
          <p:cNvPr id="6" name="Ograd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92262"/>
            <a:ext cx="8784976" cy="5846002"/>
          </a:xfrm>
        </p:spPr>
      </p:pic>
    </p:spTree>
    <p:extLst>
      <p:ext uri="{BB962C8B-B14F-4D97-AF65-F5344CB8AC3E}">
        <p14:creationId xmlns:p14="http://schemas.microsoft.com/office/powerpoint/2010/main" val="34777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Knjižnice v Egiptu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tempeljska knjižnica v Tebah (Ramzes </a:t>
            </a:r>
            <a:r>
              <a:rPr lang="sl-SI" dirty="0" err="1"/>
              <a:t>II</a:t>
            </a:r>
            <a:r>
              <a:rPr lang="sl-SI" dirty="0"/>
              <a:t> -1324 do -1258),</a:t>
            </a:r>
          </a:p>
          <a:p>
            <a:r>
              <a:rPr lang="sl-SI" dirty="0"/>
              <a:t>tempeljska knjižnica v </a:t>
            </a:r>
            <a:r>
              <a:rPr lang="sl-SI" dirty="0" err="1"/>
              <a:t>Edfuju</a:t>
            </a:r>
            <a:r>
              <a:rPr lang="sl-SI" dirty="0"/>
              <a:t> – 37 knjig,</a:t>
            </a:r>
          </a:p>
          <a:p>
            <a:r>
              <a:rPr lang="sl-SI" dirty="0"/>
              <a:t>tempeljska knjižnica  na otoku </a:t>
            </a:r>
            <a:r>
              <a:rPr lang="sl-SI" dirty="0" err="1"/>
              <a:t>Philae</a:t>
            </a:r>
            <a:r>
              <a:rPr lang="sl-SI" dirty="0"/>
              <a:t> pri Asuanu (1. st. AD),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13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Klinopis na glineni tablici</a:t>
            </a:r>
            <a:br>
              <a:rPr lang="sl-SI" dirty="0" smtClean="0"/>
            </a:br>
            <a:r>
              <a:rPr lang="en-US" dirty="0" err="1"/>
              <a:t>Klinopis</a:t>
            </a:r>
            <a:r>
              <a:rPr lang="en-US" dirty="0"/>
              <a:t>: </a:t>
            </a:r>
            <a:r>
              <a:rPr lang="en-US" sz="2200" u="sng" dirty="0">
                <a:hlinkClick r:id="rId2"/>
              </a:rPr>
              <a:t>http://www.youtube.com/watch?v=cmZ_3VYWLqU&amp;feature=related</a:t>
            </a:r>
            <a:endParaRPr lang="sl-SI" sz="2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12" y="2163012"/>
            <a:ext cx="4704309" cy="466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0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Eva Kodrič-Dačić</a:t>
            </a:r>
          </a:p>
          <a:p>
            <a:r>
              <a:rPr lang="sl-SI"/>
              <a:t>CeZaR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C2AF-0E8B-408C-9C13-7016E010A6B3}" type="slidenum">
              <a:rPr lang="sl-SI"/>
              <a:pPr/>
              <a:t>2</a:t>
            </a:fld>
            <a:endParaRPr lang="sl-SI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Knjiga : bukve</a:t>
            </a:r>
            <a:endParaRPr lang="sl-SI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sl-SI" dirty="0" smtClean="0"/>
          </a:p>
          <a:p>
            <a:pPr>
              <a:buFontTx/>
              <a:buNone/>
            </a:pPr>
            <a:r>
              <a:rPr lang="sl-SI" dirty="0" smtClean="0"/>
              <a:t>bukve</a:t>
            </a:r>
            <a:r>
              <a:rPr lang="sl-SI" dirty="0"/>
              <a:t>: pomensko naslonjena na bukev - izvira iz nemške </a:t>
            </a:r>
            <a:r>
              <a:rPr lang="sl-SI" dirty="0" err="1"/>
              <a:t>Buche</a:t>
            </a:r>
            <a:r>
              <a:rPr lang="sl-SI" dirty="0" smtClean="0"/>
              <a:t>,</a:t>
            </a:r>
          </a:p>
          <a:p>
            <a:pPr>
              <a:buFontTx/>
              <a:buNone/>
            </a:pPr>
            <a:r>
              <a:rPr lang="sl-SI" dirty="0" smtClean="0"/>
              <a:t> 	liber (latinsko: ločje),</a:t>
            </a:r>
          </a:p>
          <a:p>
            <a:pPr>
              <a:buFontTx/>
              <a:buNone/>
            </a:pPr>
            <a:r>
              <a:rPr lang="sl-SI" dirty="0" smtClean="0"/>
              <a:t>	</a:t>
            </a:r>
            <a:r>
              <a:rPr lang="sl-SI" dirty="0" err="1" smtClean="0"/>
              <a:t>biblion</a:t>
            </a:r>
            <a:r>
              <a:rPr lang="sl-SI" dirty="0" smtClean="0"/>
              <a:t> (grško: pomanjševalnica za skorja),</a:t>
            </a:r>
          </a:p>
          <a:p>
            <a:pPr>
              <a:buFontTx/>
              <a:buNone/>
            </a:pPr>
            <a:r>
              <a:rPr lang="sl-SI" dirty="0" smtClean="0"/>
              <a:t>	</a:t>
            </a:r>
            <a:r>
              <a:rPr lang="sl-SI" dirty="0" err="1" smtClean="0"/>
              <a:t>livre</a:t>
            </a:r>
            <a:r>
              <a:rPr lang="sl-SI" dirty="0" smtClean="0"/>
              <a:t>, libro, </a:t>
            </a:r>
            <a:r>
              <a:rPr lang="sl-SI" dirty="0" err="1" smtClean="0"/>
              <a:t>book</a:t>
            </a:r>
            <a:r>
              <a:rPr lang="sl-SI" dirty="0" smtClean="0"/>
              <a:t>, </a:t>
            </a:r>
            <a:r>
              <a:rPr lang="sl-SI" dirty="0" err="1" smtClean="0"/>
              <a:t>Buch</a:t>
            </a:r>
            <a:r>
              <a:rPr lang="sl-SI" dirty="0" smtClean="0"/>
              <a:t>…</a:t>
            </a:r>
          </a:p>
          <a:p>
            <a:pPr>
              <a:buFontTx/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Hetiti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l-SI" dirty="0" smtClean="0"/>
              <a:t>Hetiti</a:t>
            </a:r>
          </a:p>
          <a:p>
            <a:r>
              <a:rPr lang="sl-SI" dirty="0" smtClean="0"/>
              <a:t>Knjižnica/arhiv v </a:t>
            </a:r>
            <a:r>
              <a:rPr lang="sl-SI" dirty="0" err="1" smtClean="0"/>
              <a:t>Hatuši</a:t>
            </a:r>
            <a:r>
              <a:rPr lang="sl-SI" dirty="0" smtClean="0"/>
              <a:t> (-14. st.?uničena -1180) – cca 20.000 tablic,</a:t>
            </a:r>
          </a:p>
          <a:p>
            <a:r>
              <a:rPr lang="sl-SI" dirty="0" smtClean="0"/>
              <a:t>Ureditev: </a:t>
            </a:r>
          </a:p>
          <a:p>
            <a:pPr lvl="1"/>
            <a:r>
              <a:rPr lang="sl-SI" dirty="0" smtClean="0"/>
              <a:t>tablice zložene na lesenih policah, </a:t>
            </a:r>
          </a:p>
          <a:p>
            <a:pPr lvl="1"/>
            <a:r>
              <a:rPr lang="sl-SI" dirty="0" smtClean="0"/>
              <a:t>kustos: pod tekstom črta, pod črto pa prva beseda naslednje tablice,</a:t>
            </a:r>
          </a:p>
          <a:p>
            <a:pPr lvl="1"/>
            <a:r>
              <a:rPr lang="sl-SI" dirty="0" smtClean="0"/>
              <a:t>etikete: ovalne tablice s skrajšanim naslovom dela,</a:t>
            </a:r>
          </a:p>
          <a:p>
            <a:pPr lvl="1"/>
            <a:r>
              <a:rPr lang="sl-SI" dirty="0" smtClean="0"/>
              <a:t>imenovan avtor prepisa,</a:t>
            </a:r>
          </a:p>
          <a:p>
            <a:pPr lvl="1"/>
            <a:r>
              <a:rPr lang="sl-SI" dirty="0" smtClean="0"/>
              <a:t>knjižničarjeve  opombe,</a:t>
            </a:r>
          </a:p>
          <a:p>
            <a:pPr lvl="1"/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Knjižnice v Mezopotamiji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Asirci</a:t>
            </a:r>
          </a:p>
          <a:p>
            <a:r>
              <a:rPr lang="sl-SI" dirty="0"/>
              <a:t>tempeljska knjižnica v </a:t>
            </a:r>
            <a:r>
              <a:rPr lang="sl-SI" dirty="0" err="1"/>
              <a:t>Nippurju</a:t>
            </a:r>
            <a:r>
              <a:rPr lang="sl-SI" dirty="0"/>
              <a:t>,</a:t>
            </a:r>
          </a:p>
          <a:p>
            <a:r>
              <a:rPr lang="sl-SI" dirty="0"/>
              <a:t>grič tablic v </a:t>
            </a:r>
            <a:r>
              <a:rPr lang="sl-SI" dirty="0" err="1"/>
              <a:t>Lagašu</a:t>
            </a:r>
            <a:r>
              <a:rPr lang="sl-SI" dirty="0"/>
              <a:t>/</a:t>
            </a:r>
            <a:r>
              <a:rPr lang="sl-SI" dirty="0" err="1"/>
              <a:t>Telloh</a:t>
            </a:r>
            <a:r>
              <a:rPr lang="sl-SI" dirty="0"/>
              <a:t>,</a:t>
            </a:r>
          </a:p>
          <a:p>
            <a:r>
              <a:rPr lang="sl-SI" dirty="0" smtClean="0"/>
              <a:t>- 650 </a:t>
            </a:r>
            <a:r>
              <a:rPr lang="sl-SI" dirty="0" err="1" smtClean="0"/>
              <a:t>Asurbanipalova</a:t>
            </a:r>
            <a:r>
              <a:rPr lang="sl-SI" dirty="0" smtClean="0"/>
              <a:t> knjižnica v Ninivah – preko 20.000 tablic, uničena leta - 612,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Knjižnice v Mezopotamiji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 err="1" smtClean="0"/>
              <a:t>Asurbanipalova</a:t>
            </a:r>
            <a:r>
              <a:rPr lang="sl-SI" dirty="0" smtClean="0"/>
              <a:t> knjižnica v Ninivah</a:t>
            </a:r>
          </a:p>
          <a:p>
            <a:r>
              <a:rPr lang="sl-SI" dirty="0" smtClean="0"/>
              <a:t>Ureditev:</a:t>
            </a:r>
          </a:p>
          <a:p>
            <a:pPr lvl="1"/>
            <a:r>
              <a:rPr lang="sl-SI" dirty="0" smtClean="0"/>
              <a:t>kustosi,</a:t>
            </a:r>
          </a:p>
          <a:p>
            <a:pPr lvl="1"/>
            <a:r>
              <a:rPr lang="sl-SI" dirty="0" smtClean="0"/>
              <a:t>tablice povezane v oštevilčene serije,</a:t>
            </a:r>
          </a:p>
          <a:p>
            <a:pPr lvl="1"/>
            <a:r>
              <a:rPr lang="sl-SI" dirty="0" smtClean="0"/>
              <a:t>“kolofon”: s številko v seriji in naslovom serije (prva vrstica dela), navedba vira, po katerem je bil narejen prepis, ”</a:t>
            </a:r>
            <a:r>
              <a:rPr lang="sl-SI" dirty="0" err="1" smtClean="0"/>
              <a:t>ex</a:t>
            </a:r>
            <a:r>
              <a:rPr lang="sl-SI" dirty="0" smtClean="0"/>
              <a:t> </a:t>
            </a:r>
            <a:r>
              <a:rPr lang="sl-SI" dirty="0" err="1" smtClean="0"/>
              <a:t>libris</a:t>
            </a:r>
            <a:r>
              <a:rPr lang="sl-SI" dirty="0" smtClean="0"/>
              <a:t>”,</a:t>
            </a:r>
          </a:p>
          <a:p>
            <a:pPr lvl="1"/>
            <a:r>
              <a:rPr lang="sl-SI" dirty="0" smtClean="0"/>
              <a:t>tablični katalogi: zbrani začetki vseh tablic v seriji in s številom vrstic vsake serije,</a:t>
            </a:r>
          </a:p>
          <a:p>
            <a:pPr lvl="1"/>
            <a:r>
              <a:rPr lang="sl-SI" dirty="0" smtClean="0"/>
              <a:t>serijski katalogi: naslovi različnih serij,</a:t>
            </a:r>
          </a:p>
          <a:p>
            <a:pPr lvl="1"/>
            <a:r>
              <a:rPr lang="sl-SI" dirty="0" smtClean="0"/>
              <a:t>vsebina: literarna dela, slovnice, astronomska, matematična dela…</a:t>
            </a:r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Asurbanipalova</a:t>
            </a:r>
            <a:r>
              <a:rPr lang="sl-SI" dirty="0" smtClean="0"/>
              <a:t> knjižnica</a:t>
            </a:r>
            <a:endParaRPr lang="sl-SI" dirty="0"/>
          </a:p>
        </p:txBody>
      </p:sp>
      <p:pic>
        <p:nvPicPr>
          <p:cNvPr id="4" name="Ograda vsebine 3" descr="niniv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6927" y="2048578"/>
            <a:ext cx="6857441" cy="37566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Grške knjižnice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l-SI" dirty="0" err="1" smtClean="0"/>
              <a:t>Aristotlova</a:t>
            </a:r>
            <a:r>
              <a:rPr lang="sl-SI" dirty="0" smtClean="0"/>
              <a:t> knjižnica,</a:t>
            </a:r>
          </a:p>
          <a:p>
            <a:pPr marL="0" indent="0">
              <a:buNone/>
            </a:pPr>
            <a:endParaRPr lang="sl-SI" dirty="0" smtClean="0"/>
          </a:p>
          <a:p>
            <a:pPr>
              <a:buNone/>
            </a:pPr>
            <a:r>
              <a:rPr lang="sl-SI" dirty="0" smtClean="0"/>
              <a:t> 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Helenizem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dirty="0" smtClean="0"/>
              <a:t>280 </a:t>
            </a:r>
            <a:r>
              <a:rPr lang="sl-SI" dirty="0"/>
              <a:t>Aleksandrijska knjižnica (</a:t>
            </a:r>
            <a:r>
              <a:rPr lang="sl-SI" dirty="0" err="1"/>
              <a:t>Museion</a:t>
            </a:r>
            <a:r>
              <a:rPr lang="sl-SI" dirty="0"/>
              <a:t> - 47, </a:t>
            </a:r>
            <a:r>
              <a:rPr lang="sl-SI" dirty="0" err="1"/>
              <a:t>Serapeion</a:t>
            </a:r>
            <a:r>
              <a:rPr lang="sl-SI" dirty="0"/>
              <a:t> + 390),</a:t>
            </a:r>
          </a:p>
          <a:p>
            <a:pPr>
              <a:buFontTx/>
              <a:buChar char="-"/>
            </a:pPr>
            <a:r>
              <a:rPr lang="sl-SI" dirty="0"/>
              <a:t>240 Knjižnica v </a:t>
            </a:r>
            <a:r>
              <a:rPr lang="sl-SI" dirty="0" err="1" smtClean="0"/>
              <a:t>Pergamonu</a:t>
            </a:r>
            <a:r>
              <a:rPr lang="sl-SI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385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Aleksandrijska knjižnica </a:t>
            </a:r>
            <a:br>
              <a:rPr lang="sl-SI" dirty="0" smtClean="0"/>
            </a:br>
            <a:r>
              <a:rPr lang="sl-SI" sz="2200" dirty="0" smtClean="0"/>
              <a:t>Pridobljeno 16. 2. 2012 s spletne strani http://www.utexas.edu/courses/introtogreece/cc301/anclibalexext.html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pic>
        <p:nvPicPr>
          <p:cNvPr id="1026" name="Picture 2" descr="C:\Users\eva_k\Pictures\predavanja\alexlibex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696744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/>
              <a:t>Museion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000" dirty="0" smtClean="0"/>
              <a:t>Pridobljeno 16. 2. 2012 s spletne strani </a:t>
            </a:r>
            <a:r>
              <a:rPr lang="sl-SI" sz="2200" dirty="0" smtClean="0"/>
              <a:t>http://www.cartridgesave.co.uk/news/the-7-most-impressive-libraries-from-throughout-history/</a:t>
            </a:r>
            <a:endParaRPr lang="sl-SI" sz="2200" dirty="0"/>
          </a:p>
        </p:txBody>
      </p:sp>
      <p:pic>
        <p:nvPicPr>
          <p:cNvPr id="4" name="Ograda vsebine 3" descr="muse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72069"/>
            <a:ext cx="6984776" cy="4609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Aleksandrijska knjižnica</a:t>
            </a:r>
            <a:br>
              <a:rPr lang="sl-SI" dirty="0" smtClean="0"/>
            </a:br>
            <a:r>
              <a:rPr lang="sl-SI" sz="2000" dirty="0" smtClean="0"/>
              <a:t>Pridobljeno 16. 2. 2012 s spletne strani </a:t>
            </a:r>
            <a:r>
              <a:rPr lang="sl-SI" sz="2200" dirty="0" smtClean="0"/>
              <a:t>http://doctorbulldog.wordpress.com/2010/05/02/did-arabs-destroy-the-library-of-alexandria/</a:t>
            </a:r>
            <a:endParaRPr lang="sl-SI" sz="2200" dirty="0"/>
          </a:p>
        </p:txBody>
      </p:sp>
      <p:pic>
        <p:nvPicPr>
          <p:cNvPr id="5" name="Ograda vsebine 4" descr="alex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23621"/>
            <a:ext cx="7272808" cy="48223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/>
              <a:t>Pergamon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200" dirty="0" smtClean="0"/>
              <a:t>http://de.academic.ru/pictures/dewiki/77/Modell_Pergamonmuseum.jpg</a:t>
            </a:r>
            <a:endParaRPr lang="sl-SI" sz="2200" dirty="0"/>
          </a:p>
        </p:txBody>
      </p:sp>
      <p:pic>
        <p:nvPicPr>
          <p:cNvPr id="4" name="Ograda vsebine 3" descr="pergam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7390" y="1600200"/>
            <a:ext cx="778922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Knjiga : bukve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dirty="0" smtClean="0"/>
              <a:t>knjiga: verjetno po turškem posredovanju iz kitajske besede </a:t>
            </a:r>
            <a:r>
              <a:rPr lang="sl-SI" dirty="0" err="1" smtClean="0"/>
              <a:t>king</a:t>
            </a:r>
            <a:r>
              <a:rPr lang="sl-SI" dirty="0" smtClean="0"/>
              <a:t> (k’</a:t>
            </a:r>
            <a:r>
              <a:rPr lang="sl-SI" dirty="0" err="1" smtClean="0"/>
              <a:t>uen</a:t>
            </a:r>
            <a:r>
              <a:rPr lang="sl-SI" dirty="0" smtClean="0"/>
              <a:t> – </a:t>
            </a:r>
            <a:r>
              <a:rPr lang="sl-SI" dirty="0" err="1" smtClean="0"/>
              <a:t>starokitajsko</a:t>
            </a:r>
            <a:r>
              <a:rPr lang="sl-SI" dirty="0" smtClean="0"/>
              <a:t>: knjižni zvitek -  </a:t>
            </a:r>
            <a:r>
              <a:rPr lang="sl-SI" dirty="0" err="1" smtClean="0"/>
              <a:t>küing</a:t>
            </a:r>
            <a:r>
              <a:rPr lang="sl-SI" dirty="0" smtClean="0"/>
              <a:t> – </a:t>
            </a:r>
            <a:r>
              <a:rPr lang="sl-SI" dirty="0" err="1" smtClean="0"/>
              <a:t>staroturško</a:t>
            </a:r>
            <a:r>
              <a:rPr lang="sl-SI" dirty="0" smtClean="0"/>
              <a:t>),</a:t>
            </a:r>
          </a:p>
          <a:p>
            <a:pPr>
              <a:buFontTx/>
              <a:buNone/>
            </a:pPr>
            <a:r>
              <a:rPr lang="sl-SI" dirty="0" smtClean="0"/>
              <a:t>		?</a:t>
            </a:r>
            <a:r>
              <a:rPr lang="sl-SI" dirty="0" err="1" smtClean="0"/>
              <a:t>kenning</a:t>
            </a:r>
            <a:r>
              <a:rPr lang="sl-SI" dirty="0" smtClean="0"/>
              <a:t> (staroindijsko: znak, zapisek),</a:t>
            </a:r>
          </a:p>
          <a:p>
            <a:pPr>
              <a:buFontTx/>
              <a:buNone/>
            </a:pPr>
            <a:r>
              <a:rPr lang="sl-SI" dirty="0" smtClean="0"/>
              <a:t>		?</a:t>
            </a:r>
            <a:r>
              <a:rPr lang="sl-SI" dirty="0" err="1" smtClean="0"/>
              <a:t>kunniku</a:t>
            </a:r>
            <a:r>
              <a:rPr lang="sl-SI" dirty="0" smtClean="0"/>
              <a:t> (asirsko: pečat),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/>
              <a:t>Pergamon</a:t>
            </a:r>
            <a:r>
              <a:rPr lang="sl-SI" dirty="0" smtClean="0"/>
              <a:t>:</a:t>
            </a:r>
            <a:br>
              <a:rPr lang="sl-SI" dirty="0" smtClean="0"/>
            </a:br>
            <a:r>
              <a:rPr lang="sl-SI" sz="1800" dirty="0" smtClean="0"/>
              <a:t>http://www.free-travel-photos.org/Turkey/photos/Pergamon/Columns_in_front_of_the_Pergamon_library_and_the_Temple_of_Trajan/</a:t>
            </a:r>
            <a:endParaRPr lang="sl-SI" sz="1800" dirty="0"/>
          </a:p>
        </p:txBody>
      </p:sp>
      <p:pic>
        <p:nvPicPr>
          <p:cNvPr id="4" name="Ograda vsebine 3" descr="Columns_in_front_of_the_Pergamon_library_and_the_Temple_of_Traj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6912768" cy="4820619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Efez</a:t>
            </a:r>
            <a:br>
              <a:rPr lang="sl-SI" dirty="0" smtClean="0"/>
            </a:br>
            <a:r>
              <a:rPr lang="sl-SI" sz="2000" dirty="0" smtClean="0"/>
              <a:t>Pridobljeno 16. 2. 2012 s spletne strani </a:t>
            </a:r>
            <a:r>
              <a:rPr lang="sl-SI" sz="2200" dirty="0" smtClean="0"/>
              <a:t>http://www.spd-reiseservice.de/reisen.php?r=0&amp;d=303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pic>
        <p:nvPicPr>
          <p:cNvPr id="4" name="Ograda vsebine 3" descr="Ephes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60768"/>
            <a:ext cx="6264696" cy="50313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6" y="116632"/>
            <a:ext cx="8177466" cy="6693651"/>
          </a:xfrm>
        </p:spPr>
      </p:pic>
    </p:spTree>
    <p:extLst>
      <p:ext uri="{BB962C8B-B14F-4D97-AF65-F5344CB8AC3E}">
        <p14:creationId xmlns:p14="http://schemas.microsoft.com/office/powerpoint/2010/main" val="4684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456685"/>
            <a:ext cx="2952328" cy="6348470"/>
          </a:xfrm>
        </p:spPr>
      </p:pic>
    </p:spTree>
    <p:extLst>
      <p:ext uri="{BB962C8B-B14F-4D97-AF65-F5344CB8AC3E}">
        <p14:creationId xmlns:p14="http://schemas.microsoft.com/office/powerpoint/2010/main" val="7822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Kumranski</a:t>
            </a:r>
            <a:r>
              <a:rPr lang="sl-SI" dirty="0" smtClean="0"/>
              <a:t> rokopisi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544175" cy="4378648"/>
          </a:xfrm>
        </p:spPr>
      </p:pic>
    </p:spTree>
    <p:extLst>
      <p:ext uri="{BB962C8B-B14F-4D97-AF65-F5344CB8AC3E}">
        <p14:creationId xmlns:p14="http://schemas.microsoft.com/office/powerpoint/2010/main" val="38888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47847"/>
            <a:ext cx="7920880" cy="5922980"/>
          </a:xfrm>
        </p:spPr>
      </p:pic>
    </p:spTree>
    <p:extLst>
      <p:ext uri="{BB962C8B-B14F-4D97-AF65-F5344CB8AC3E}">
        <p14:creationId xmlns:p14="http://schemas.microsoft.com/office/powerpoint/2010/main" val="33104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Rimske knjižnice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zasebne knjižnice,</a:t>
            </a:r>
          </a:p>
          <a:p>
            <a:r>
              <a:rPr lang="sl-SI" dirty="0" smtClean="0"/>
              <a:t>javne knjižnice (Julij Cezar, Gaj Avgust </a:t>
            </a:r>
            <a:r>
              <a:rPr lang="sl-SI" dirty="0" err="1" smtClean="0"/>
              <a:t>Oktavijan</a:t>
            </a:r>
            <a:r>
              <a:rPr lang="sl-SI" dirty="0" smtClean="0"/>
              <a:t>),</a:t>
            </a:r>
          </a:p>
          <a:p>
            <a:r>
              <a:rPr lang="sl-SI" dirty="0" smtClean="0"/>
              <a:t>krščanske knjižnice,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Vprašanja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dirty="0" smtClean="0"/>
              <a:t>Prve knjižnice in njihove značilnosti: Egipčani, </a:t>
            </a:r>
            <a:r>
              <a:rPr lang="sl-SI" dirty="0" smtClean="0"/>
              <a:t>Mezopotamija</a:t>
            </a:r>
            <a:r>
              <a:rPr lang="sl-SI" dirty="0" smtClean="0"/>
              <a:t>, </a:t>
            </a:r>
            <a:r>
              <a:rPr lang="sl-SI" dirty="0" smtClean="0"/>
              <a:t>Hetiti,</a:t>
            </a:r>
          </a:p>
          <a:p>
            <a:pPr>
              <a:buFontTx/>
              <a:buChar char="-"/>
            </a:pPr>
            <a:r>
              <a:rPr lang="sl-SI" dirty="0" err="1" smtClean="0"/>
              <a:t>Asurbanipalova</a:t>
            </a:r>
            <a:r>
              <a:rPr lang="sl-SI" dirty="0" smtClean="0"/>
              <a:t> knjižnica,</a:t>
            </a:r>
          </a:p>
          <a:p>
            <a:pPr>
              <a:buFontTx/>
              <a:buChar char="-"/>
            </a:pPr>
            <a:r>
              <a:rPr lang="sl-SI" dirty="0" smtClean="0"/>
              <a:t>Usoda </a:t>
            </a:r>
            <a:r>
              <a:rPr lang="sl-SI" dirty="0" err="1" smtClean="0"/>
              <a:t>Aristotlove</a:t>
            </a:r>
            <a:r>
              <a:rPr lang="sl-SI" dirty="0" smtClean="0"/>
              <a:t> knjižnice,</a:t>
            </a:r>
          </a:p>
          <a:p>
            <a:pPr>
              <a:buFontTx/>
              <a:buChar char="-"/>
            </a:pPr>
            <a:r>
              <a:rPr lang="sl-SI" dirty="0" smtClean="0"/>
              <a:t>Helenistične knjižnice,</a:t>
            </a:r>
          </a:p>
          <a:p>
            <a:pPr>
              <a:buFontTx/>
              <a:buChar char="-"/>
            </a:pPr>
            <a:r>
              <a:rPr lang="sl-SI" dirty="0" smtClean="0"/>
              <a:t>Aleksandrijska knjižnica,</a:t>
            </a:r>
          </a:p>
          <a:p>
            <a:pPr>
              <a:buFontTx/>
              <a:buChar char="-"/>
            </a:pPr>
            <a:r>
              <a:rPr lang="sl-SI" dirty="0" smtClean="0"/>
              <a:t>Rimske knjižnice in njihove značilnosti,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26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Literatura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Ustrezna poglavja iz</a:t>
            </a:r>
          </a:p>
          <a:p>
            <a:r>
              <a:rPr lang="sl-SI" dirty="0" smtClean="0"/>
              <a:t>Dolinar, France Martin. Knjižnice skozi stoletja. Ljubljana, 2004.</a:t>
            </a:r>
          </a:p>
          <a:p>
            <a:r>
              <a:rPr lang="sl-SI" dirty="0" smtClean="0"/>
              <a:t>Dolar, Jaro. Spomin človeštva. Ljubljana, 1982.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1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Eva Kodrič-Dačić</a:t>
            </a:r>
          </a:p>
          <a:p>
            <a:r>
              <a:rPr lang="sl-SI"/>
              <a:t>CeZaR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285B-30C4-4DCE-B21B-B75E1250BF6E}" type="slidenum">
              <a:rPr lang="sl-SI"/>
              <a:pPr/>
              <a:t>4</a:t>
            </a:fld>
            <a:endParaRPr lang="sl-SI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knjižnica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sl-SI" dirty="0"/>
          </a:p>
          <a:p>
            <a:pPr>
              <a:buFontTx/>
              <a:buNone/>
            </a:pPr>
            <a:r>
              <a:rPr lang="sl-SI" dirty="0"/>
              <a:t>Megiser 1592: </a:t>
            </a:r>
            <a:r>
              <a:rPr lang="sl-SI" dirty="0" err="1"/>
              <a:t>bukvarnica</a:t>
            </a:r>
            <a:r>
              <a:rPr lang="sl-SI" dirty="0"/>
              <a:t>,</a:t>
            </a:r>
          </a:p>
          <a:p>
            <a:pPr>
              <a:buFontTx/>
              <a:buNone/>
            </a:pPr>
            <a:r>
              <a:rPr lang="sl-SI" dirty="0" err="1"/>
              <a:t>Hipolit</a:t>
            </a:r>
            <a:r>
              <a:rPr lang="sl-SI" dirty="0"/>
              <a:t>: </a:t>
            </a:r>
            <a:r>
              <a:rPr lang="sl-SI" dirty="0" err="1" smtClean="0"/>
              <a:t>bukvarija</a:t>
            </a:r>
            <a:r>
              <a:rPr lang="sl-SI" dirty="0" smtClean="0"/>
              <a:t>, </a:t>
            </a:r>
            <a:r>
              <a:rPr lang="sl-SI" dirty="0" err="1"/>
              <a:t>bukvena</a:t>
            </a:r>
            <a:r>
              <a:rPr lang="sl-SI" dirty="0"/>
              <a:t> </a:t>
            </a:r>
            <a:r>
              <a:rPr lang="sl-SI" dirty="0" err="1"/>
              <a:t>štacuna</a:t>
            </a:r>
            <a:r>
              <a:rPr lang="sl-SI" dirty="0"/>
              <a:t>,</a:t>
            </a:r>
          </a:p>
          <a:p>
            <a:pPr>
              <a:buFontTx/>
              <a:buNone/>
            </a:pPr>
            <a:r>
              <a:rPr lang="sl-SI" dirty="0"/>
              <a:t>Pohlin: </a:t>
            </a:r>
            <a:r>
              <a:rPr lang="sl-SI" dirty="0" err="1"/>
              <a:t>bukvališče</a:t>
            </a:r>
            <a:r>
              <a:rPr lang="sl-SI" dirty="0"/>
              <a:t>, </a:t>
            </a:r>
            <a:r>
              <a:rPr lang="sl-SI" dirty="0" err="1"/>
              <a:t>knjigarija</a:t>
            </a:r>
            <a:r>
              <a:rPr lang="sl-SI" dirty="0"/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Eva Kodrič-Dačić</a:t>
            </a:r>
          </a:p>
          <a:p>
            <a:r>
              <a:rPr lang="sl-SI"/>
              <a:t>CeZaR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4FEA-B909-4E27-871D-4C60E20F4479}" type="slidenum">
              <a:rPr lang="sl-SI"/>
              <a:pPr/>
              <a:t>5</a:t>
            </a:fld>
            <a:endParaRPr lang="sl-SI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knjižnica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/>
              <a:t>    biblioteka, bukvišče, bukvarnica, bukvarnja, bukvohranišče, knjigohranilišče, knjigišče, knjigarnica, bukvišnica, knjižišče, knjigoshramba, knjižnjak, knjižnik, knjigarna,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Eva Kodrič-Dačić</a:t>
            </a:r>
          </a:p>
          <a:p>
            <a:r>
              <a:rPr lang="sl-SI"/>
              <a:t>CeZaR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3B76-5A74-4615-A718-851F02E0EFF0}" type="slidenum">
              <a:rPr lang="sl-SI"/>
              <a:pPr/>
              <a:t>6</a:t>
            </a:fld>
            <a:endParaRPr lang="sl-SI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algn="ctr">
              <a:buFontTx/>
              <a:buNone/>
            </a:pPr>
            <a:r>
              <a:rPr lang="sl-SI" dirty="0"/>
              <a:t>1848</a:t>
            </a:r>
          </a:p>
          <a:p>
            <a:pPr>
              <a:buFontTx/>
              <a:buNone/>
            </a:pPr>
            <a:endParaRPr lang="sl-SI" dirty="0"/>
          </a:p>
          <a:p>
            <a:pPr>
              <a:buFontTx/>
              <a:buNone/>
            </a:pPr>
            <a:r>
              <a:rPr lang="sl-SI" dirty="0"/>
              <a:t>“Pratike se dobe še v Ljubljanski knjižnici v enem zvezki. Knjižnica (</a:t>
            </a:r>
            <a:r>
              <a:rPr lang="sl-SI" dirty="0" err="1"/>
              <a:t>Bibliothek</a:t>
            </a:r>
            <a:r>
              <a:rPr lang="sl-SI" dirty="0"/>
              <a:t>) se imenuje sploh nabira bukev, tukaj pa shramba veliko </a:t>
            </a:r>
            <a:r>
              <a:rPr lang="sl-SI" dirty="0" err="1"/>
              <a:t>tavžent</a:t>
            </a:r>
            <a:r>
              <a:rPr lang="sl-SI" dirty="0"/>
              <a:t> bukev, </a:t>
            </a:r>
            <a:r>
              <a:rPr lang="sl-SI" dirty="0" err="1"/>
              <a:t>ktere</a:t>
            </a:r>
            <a:r>
              <a:rPr lang="sl-SI" dirty="0"/>
              <a:t> sleherni zastonj brati sme. Ljubljanska knjižnica je ravno v tisti hiši kot šole.”</a:t>
            </a:r>
          </a:p>
          <a:p>
            <a:pPr>
              <a:buFontTx/>
              <a:buNone/>
            </a:pPr>
            <a:r>
              <a:rPr lang="sl-SI" dirty="0"/>
              <a:t>	</a:t>
            </a:r>
            <a:r>
              <a:rPr lang="sl-SI" sz="2400" dirty="0"/>
              <a:t>(prof . Navratil, Vedež, 1848,156)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Eva Kodrič-Dačić</a:t>
            </a:r>
          </a:p>
          <a:p>
            <a:r>
              <a:rPr lang="sl-SI"/>
              <a:t>CeZaR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3DBE-0083-48B5-811D-7AE49FF9004E}" type="slidenum">
              <a:rPr lang="sl-SI"/>
              <a:pPr/>
              <a:t>7</a:t>
            </a:fld>
            <a:endParaRPr lang="sl-SI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knjižnica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sl-SI" dirty="0"/>
          </a:p>
          <a:p>
            <a:pPr algn="ctr">
              <a:buFontTx/>
              <a:buNone/>
            </a:pPr>
            <a:endParaRPr lang="sl-SI" dirty="0"/>
          </a:p>
          <a:p>
            <a:pPr algn="ctr">
              <a:buFontTx/>
              <a:buNone/>
            </a:pPr>
            <a:r>
              <a:rPr lang="sl-SI" dirty="0"/>
              <a:t>druga polovica </a:t>
            </a:r>
            <a:r>
              <a:rPr lang="sl-SI" dirty="0" err="1"/>
              <a:t>19.stoletja</a:t>
            </a:r>
            <a:endParaRPr lang="sl-SI" dirty="0"/>
          </a:p>
          <a:p>
            <a:pPr algn="ctr">
              <a:buFontTx/>
              <a:buNone/>
            </a:pPr>
            <a:endParaRPr lang="sl-SI" dirty="0"/>
          </a:p>
          <a:p>
            <a:pPr algn="ctr">
              <a:buFontTx/>
              <a:buNone/>
            </a:pPr>
            <a:r>
              <a:rPr lang="sl-SI" dirty="0"/>
              <a:t>knjižnica, </a:t>
            </a:r>
            <a:r>
              <a:rPr lang="sl-SI" dirty="0" smtClean="0"/>
              <a:t>biblioteka</a:t>
            </a:r>
          </a:p>
          <a:p>
            <a:pPr algn="ctr">
              <a:buFontTx/>
              <a:buNone/>
            </a:pPr>
            <a:r>
              <a:rPr lang="sl-SI" dirty="0" smtClean="0"/>
              <a:t>knjižničarka, bibliotekar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Eva Kodrič-Dačić</a:t>
            </a:r>
          </a:p>
          <a:p>
            <a:r>
              <a:rPr lang="sl-SI"/>
              <a:t>CeZaR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3B1D-9310-4E07-A1DD-A2B3E5E822CD}" type="slidenum">
              <a:rPr lang="sl-SI"/>
              <a:pPr/>
              <a:t>8</a:t>
            </a:fld>
            <a:endParaRPr lang="sl-SI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 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/>
              <a:t>javna knjižnica</a:t>
            </a:r>
          </a:p>
          <a:p>
            <a:endParaRPr lang="sl-SI"/>
          </a:p>
          <a:p>
            <a:r>
              <a:rPr lang="sl-SI"/>
              <a:t>dostopnost fonda</a:t>
            </a:r>
          </a:p>
          <a:p>
            <a:r>
              <a:rPr lang="sl-SI"/>
              <a:t>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Eva Kodrič-Dačić</a:t>
            </a:r>
          </a:p>
          <a:p>
            <a:r>
              <a:rPr lang="sl-SI"/>
              <a:t>CeZaR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184F-68E0-4152-9E1A-77BFB5084F77}" type="slidenum">
              <a:rPr lang="sl-SI"/>
              <a:pPr/>
              <a:t>9</a:t>
            </a:fld>
            <a:endParaRPr lang="sl-SI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  <a:p>
            <a:pPr algn="ctr">
              <a:buFontTx/>
              <a:buNone/>
            </a:pPr>
            <a:r>
              <a:rPr lang="sl-SI" dirty="0"/>
              <a:t>javna knjižnica : zasebna knjižnica</a:t>
            </a:r>
          </a:p>
          <a:p>
            <a:pPr algn="ctr">
              <a:buFontTx/>
              <a:buNone/>
            </a:pPr>
            <a:endParaRPr lang="sl-SI" dirty="0"/>
          </a:p>
          <a:p>
            <a:pPr algn="ctr">
              <a:buFontTx/>
              <a:buNone/>
            </a:pPr>
            <a:r>
              <a:rPr lang="sl-SI" dirty="0"/>
              <a:t>splošna knjižnica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</TotalTime>
  <Words>655</Words>
  <Application>Microsoft Office PowerPoint</Application>
  <PresentationFormat>Diaprojekcija na zaslonu (4:3)</PresentationFormat>
  <Paragraphs>158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38</vt:i4>
      </vt:variant>
    </vt:vector>
  </HeadingPairs>
  <TitlesOfParts>
    <vt:vector size="39" baseType="lpstr">
      <vt:lpstr>Officeova tema</vt:lpstr>
      <vt:lpstr>Knjižnice v antičnem svetu</vt:lpstr>
      <vt:lpstr>Knjiga : bukve</vt:lpstr>
      <vt:lpstr>Knjiga : bukve</vt:lpstr>
      <vt:lpstr>knjižnica</vt:lpstr>
      <vt:lpstr>knjižnica</vt:lpstr>
      <vt:lpstr> </vt:lpstr>
      <vt:lpstr>knjižnica</vt:lpstr>
      <vt:lpstr>  </vt:lpstr>
      <vt:lpstr> </vt:lpstr>
      <vt:lpstr> </vt:lpstr>
      <vt:lpstr> </vt:lpstr>
      <vt:lpstr>Papirus</vt:lpstr>
      <vt:lpstr>Papirus</vt:lpstr>
      <vt:lpstr> </vt:lpstr>
      <vt:lpstr> </vt:lpstr>
      <vt:lpstr> </vt:lpstr>
      <vt:lpstr> </vt:lpstr>
      <vt:lpstr>Knjižnice v Egiptu</vt:lpstr>
      <vt:lpstr>Klinopis na glineni tablici Klinopis: http://www.youtube.com/watch?v=cmZ_3VYWLqU&amp;feature=related</vt:lpstr>
      <vt:lpstr>Hetiti</vt:lpstr>
      <vt:lpstr>Knjižnice v Mezopotamiji</vt:lpstr>
      <vt:lpstr>Knjižnice v Mezopotamiji</vt:lpstr>
      <vt:lpstr>Asurbanipalova knjižnica</vt:lpstr>
      <vt:lpstr>Grške knjižnice</vt:lpstr>
      <vt:lpstr>Helenizem</vt:lpstr>
      <vt:lpstr>Aleksandrijska knjižnica  Pridobljeno 16. 2. 2012 s spletne strani http://www.utexas.edu/courses/introtogreece/cc301/anclibalexext.html </vt:lpstr>
      <vt:lpstr>Museion Pridobljeno 16. 2. 2012 s spletne strani http://www.cartridgesave.co.uk/news/the-7-most-impressive-libraries-from-throughout-history/</vt:lpstr>
      <vt:lpstr>Aleksandrijska knjižnica Pridobljeno 16. 2. 2012 s spletne strani http://doctorbulldog.wordpress.com/2010/05/02/did-arabs-destroy-the-library-of-alexandria/</vt:lpstr>
      <vt:lpstr>Pergamon http://de.academic.ru/pictures/dewiki/77/Modell_Pergamonmuseum.jpg</vt:lpstr>
      <vt:lpstr>Pergamon: http://www.free-travel-photos.org/Turkey/photos/Pergamon/Columns_in_front_of_the_Pergamon_library_and_the_Temple_of_Trajan/</vt:lpstr>
      <vt:lpstr>Efez Pridobljeno 16. 2. 2012 s spletne strani http://www.spd-reiseservice.de/reisen.php?r=0&amp;d=303 </vt:lpstr>
      <vt:lpstr>PowerPointova predstavitev</vt:lpstr>
      <vt:lpstr> </vt:lpstr>
      <vt:lpstr>Kumranski rokopisi</vt:lpstr>
      <vt:lpstr> </vt:lpstr>
      <vt:lpstr>Rimske knjižnice</vt:lpstr>
      <vt:lpstr>Vprašanja</vt:lpstr>
      <vt:lpstr>Literatura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eva_k</dc:creator>
  <cp:lastModifiedBy>eva_k</cp:lastModifiedBy>
  <cp:revision>248</cp:revision>
  <dcterms:created xsi:type="dcterms:W3CDTF">2010-12-28T09:57:47Z</dcterms:created>
  <dcterms:modified xsi:type="dcterms:W3CDTF">2013-02-18T13:50:21Z</dcterms:modified>
</cp:coreProperties>
</file>