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69" r:id="rId12"/>
    <p:sldId id="267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CF6E8-AA84-4B9F-830D-1C76E32667C0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88F80-55EC-4A76-9AE6-6338B09C267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862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CBF6-409F-4B3E-9219-5B0C36FA4793}" type="datetimeFigureOut">
              <a:rPr lang="sl-SI" smtClean="0"/>
              <a:pPr/>
              <a:t>2.4.2013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3369-FECB-4918-A5CF-E0A28E1BBE4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Razvoj knjižnic na Slovenskem</a:t>
            </a:r>
            <a:br>
              <a:rPr lang="sl-SI" dirty="0" smtClean="0"/>
            </a:br>
            <a:r>
              <a:rPr lang="sl-SI" dirty="0" smtClean="0"/>
              <a:t>od začetkov do konca 18. st.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Dr. Eva Kodrič- </a:t>
            </a:r>
            <a:r>
              <a:rPr lang="sl-SI" dirty="0" err="1" smtClean="0"/>
              <a:t>Dačić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18. stoletje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1701 Semeniška knjižnica,</a:t>
            </a:r>
          </a:p>
          <a:p>
            <a:pPr lvl="1">
              <a:buNone/>
            </a:pPr>
            <a:endParaRPr lang="sl-SI" dirty="0" smtClean="0"/>
          </a:p>
          <a:p>
            <a:pPr lvl="1"/>
            <a:r>
              <a:rPr lang="sl-SI" dirty="0" smtClean="0"/>
              <a:t>Stolni dekan Janez Anton  Dolničar, škof Sigismund Krištof Herberstein, prošt Janez K. Prešeren,</a:t>
            </a:r>
          </a:p>
          <a:p>
            <a:pPr lvl="1"/>
            <a:r>
              <a:rPr lang="sl-SI" dirty="0" smtClean="0"/>
              <a:t>1721 preide v last škofije in postane semeniška knjižnica,</a:t>
            </a:r>
          </a:p>
          <a:p>
            <a:pPr lvl="1"/>
            <a:r>
              <a:rPr lang="sl-SI" dirty="0" smtClean="0"/>
              <a:t>1742 knjižničar Jožef </a:t>
            </a:r>
            <a:r>
              <a:rPr lang="sl-SI" dirty="0" err="1" smtClean="0"/>
              <a:t>Thallmainer</a:t>
            </a:r>
            <a:r>
              <a:rPr lang="sl-SI" dirty="0" smtClean="0"/>
              <a:t> (ABC in stvarni katalog), </a:t>
            </a:r>
          </a:p>
          <a:p>
            <a:pPr lvl="1"/>
            <a:r>
              <a:rPr lang="sl-SI" dirty="0" smtClean="0"/>
              <a:t>1768-1772 </a:t>
            </a:r>
            <a:r>
              <a:rPr lang="sl-SI" dirty="0" smtClean="0"/>
              <a:t>knjižničar Jožef Franc de </a:t>
            </a:r>
            <a:r>
              <a:rPr lang="sl-SI" dirty="0" err="1" smtClean="0"/>
              <a:t>Werth</a:t>
            </a:r>
            <a:r>
              <a:rPr lang="sl-SI" dirty="0" smtClean="0"/>
              <a:t>,1773 knjižničar Franc </a:t>
            </a:r>
            <a:r>
              <a:rPr lang="sl-SI" dirty="0" err="1" smtClean="0"/>
              <a:t>Paradiso</a:t>
            </a:r>
            <a:r>
              <a:rPr lang="sl-SI" dirty="0" smtClean="0"/>
              <a:t>…,</a:t>
            </a:r>
          </a:p>
          <a:p>
            <a:pPr lvl="1"/>
            <a:r>
              <a:rPr lang="sl-SI" dirty="0" smtClean="0"/>
              <a:t>1802 razprodaja </a:t>
            </a:r>
            <a:r>
              <a:rPr lang="sl-SI" dirty="0" err="1" smtClean="0"/>
              <a:t>neteoloških</a:t>
            </a:r>
            <a:r>
              <a:rPr lang="sl-SI" dirty="0" smtClean="0"/>
              <a:t> knjig,</a:t>
            </a:r>
            <a:endParaRPr lang="sl-SI" dirty="0" smtClean="0"/>
          </a:p>
          <a:p>
            <a:pPr lvl="1"/>
            <a:endParaRPr lang="sl-SI" dirty="0" smtClean="0"/>
          </a:p>
          <a:p>
            <a:pPr lvl="1">
              <a:buNone/>
            </a:pPr>
            <a:endParaRPr lang="sl-SI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18. stoletje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Knjižnica društva za poljedelstvo in koristne </a:t>
            </a:r>
            <a:r>
              <a:rPr lang="sl-SI" dirty="0" smtClean="0"/>
              <a:t>umetnosti (1767-1787),</a:t>
            </a:r>
            <a:endParaRPr lang="sl-SI" dirty="0" smtClean="0"/>
          </a:p>
          <a:p>
            <a:pPr lvl="1"/>
            <a:r>
              <a:rPr lang="sl-SI" dirty="0" smtClean="0"/>
              <a:t>Strokovna literatura,</a:t>
            </a:r>
          </a:p>
          <a:p>
            <a:pPr lvl="1"/>
            <a:r>
              <a:rPr lang="sl-SI" dirty="0" smtClean="0"/>
              <a:t>Prizadevanja za ustanovitev javne knjižnice: Jakob </a:t>
            </a:r>
            <a:r>
              <a:rPr lang="sl-SI" dirty="0" err="1" smtClean="0"/>
              <a:t>von</a:t>
            </a:r>
            <a:r>
              <a:rPr lang="sl-SI" dirty="0" smtClean="0"/>
              <a:t> Hohenwart,</a:t>
            </a:r>
          </a:p>
          <a:p>
            <a:pPr lvl="1">
              <a:buNone/>
            </a:pPr>
            <a:r>
              <a:rPr lang="sl-SI" dirty="0" smtClean="0"/>
              <a:t>“ustanovitev javne knjižnice (je)najprimernejše sredstvo, ki more koristiti namenom družbe in da je taka knjižnica v vsakem oziru </a:t>
            </a:r>
            <a:r>
              <a:rPr lang="sl-SI" dirty="0" err="1" smtClean="0"/>
              <a:t>neobhodno</a:t>
            </a:r>
            <a:r>
              <a:rPr lang="sl-SI" dirty="0" smtClean="0"/>
              <a:t> potrebna za </a:t>
            </a:r>
            <a:r>
              <a:rPr lang="sl-SI" dirty="0" err="1" smtClean="0"/>
              <a:t>prosvetlitev</a:t>
            </a:r>
            <a:r>
              <a:rPr lang="sl-SI" dirty="0" smtClean="0"/>
              <a:t> javnosti”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18. stoletje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Licejska knjižnica</a:t>
            </a:r>
          </a:p>
          <a:p>
            <a:pPr lvl="1"/>
            <a:r>
              <a:rPr lang="sl-SI" dirty="0" smtClean="0"/>
              <a:t>1774, </a:t>
            </a:r>
          </a:p>
          <a:p>
            <a:pPr lvl="1"/>
            <a:r>
              <a:rPr lang="sl-SI" dirty="0" smtClean="0"/>
              <a:t>ostanki knjižnice jezuitskega kolegija, knjižnica generalnega vikarja Peera, knjižnica </a:t>
            </a:r>
            <a:r>
              <a:rPr lang="sl-SI" dirty="0" err="1" smtClean="0"/>
              <a:t>Raigersfeldov</a:t>
            </a:r>
            <a:r>
              <a:rPr lang="sl-SI" dirty="0" smtClean="0"/>
              <a:t>, knjižnica kmetijske družbe,</a:t>
            </a:r>
          </a:p>
          <a:p>
            <a:pPr lvl="1"/>
            <a:r>
              <a:rPr lang="sl-SI" dirty="0" smtClean="0"/>
              <a:t>knjižnice razpuščenih samostanov: Bistra, ljubljanski </a:t>
            </a:r>
            <a:r>
              <a:rPr lang="sl-SI" dirty="0" err="1" smtClean="0"/>
              <a:t>diskalceati</a:t>
            </a:r>
            <a:r>
              <a:rPr lang="sl-SI" dirty="0" smtClean="0"/>
              <a:t> in avguštinci, Kostanjevica,Stična, Devin,</a:t>
            </a:r>
          </a:p>
          <a:p>
            <a:pPr lvl="1"/>
            <a:r>
              <a:rPr lang="sl-SI" dirty="0" smtClean="0"/>
              <a:t>Linhartov predlog organizacije </a:t>
            </a:r>
            <a:r>
              <a:rPr lang="sl-SI" dirty="0" smtClean="0"/>
              <a:t>knjižnice 1784, </a:t>
            </a:r>
            <a:endParaRPr lang="sl-SI" dirty="0" smtClean="0"/>
          </a:p>
          <a:p>
            <a:pPr lvl="1"/>
            <a:r>
              <a:rPr lang="sl-SI" dirty="0" smtClean="0"/>
              <a:t>1791, 1794, </a:t>
            </a:r>
          </a:p>
          <a:p>
            <a:pPr lvl="1"/>
            <a:r>
              <a:rPr lang="sl-SI" dirty="0" smtClean="0"/>
              <a:t>Franz Wilde, 1803 prvi katalog knjižnice</a:t>
            </a:r>
          </a:p>
          <a:p>
            <a:pPr lvl="1">
              <a:buNone/>
            </a:pPr>
            <a:endParaRPr lang="sl-SI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FE52-3E8F-41AC-B41F-E6B6338FB86E}" type="slidenum">
              <a:rPr lang="sl-SI"/>
              <a:pPr/>
              <a:t>13</a:t>
            </a:fld>
            <a:endParaRPr lang="sl-SI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18</a:t>
            </a:r>
            <a:r>
              <a:rPr lang="sl-SI" dirty="0"/>
              <a:t>. stoletje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l-SI" dirty="0"/>
          </a:p>
          <a:p>
            <a:pPr>
              <a:buFontTx/>
              <a:buNone/>
            </a:pPr>
            <a:r>
              <a:rPr lang="sl-SI" dirty="0"/>
              <a:t>dvorna komisija za študijske zadeve</a:t>
            </a:r>
          </a:p>
          <a:p>
            <a:pPr>
              <a:buFontTx/>
              <a:buNone/>
            </a:pPr>
            <a:endParaRPr lang="sl-SI" dirty="0"/>
          </a:p>
          <a:p>
            <a:pPr>
              <a:buFontTx/>
              <a:buNone/>
            </a:pPr>
            <a:r>
              <a:rPr lang="sl-SI" dirty="0" err="1"/>
              <a:t>Instrukcija</a:t>
            </a:r>
            <a:r>
              <a:rPr lang="sl-SI" dirty="0"/>
              <a:t> predpisana za vse univerzitetne in licejske knjižnice z dvornim dekretom 30. aprila 1778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F8A-7434-4FBB-9902-DF428502CE77}" type="slidenum">
              <a:rPr lang="sl-SI"/>
              <a:pPr/>
              <a:t>14</a:t>
            </a:fld>
            <a:endParaRPr lang="sl-SI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sl-SI" dirty="0" smtClean="0"/>
              <a:t>18</a:t>
            </a:r>
            <a:r>
              <a:rPr lang="sl-SI" dirty="0"/>
              <a:t>. stoletje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/>
              <a:t>Instrukcija predpisana za vse univerzitetne in licejske knjižnice z dvornim dekretom 30. aprila 1778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/>
              <a:t>- postavitev knjižničnega gradiva (signatura XIIc23)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/>
              <a:t>izdelava katalognega lista in matičnega kataloga,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/>
              <a:t>abecedni, sistematski in stvarni katalog,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/>
              <a:t>odprtost in čitalniški red,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Knjižnice na Slovenskem v 16. in 17. stoletju,</a:t>
            </a:r>
          </a:p>
          <a:p>
            <a:r>
              <a:rPr lang="sl-SI" dirty="0" smtClean="0"/>
              <a:t>Knjižnice na Slovenskem v 18. stoletju,</a:t>
            </a:r>
          </a:p>
          <a:p>
            <a:r>
              <a:rPr lang="sl-SI" dirty="0" smtClean="0"/>
              <a:t>Semeniška knjižnica,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smtClean="0"/>
              <a:t>Berčič, Branko. Bibliotekarska stroka in njeno uveljavljanje pri Slovencih. V : Berčič, Branko. O knjigah in knjižničarstvu. Ljubljana, 2000, str. 190-238.</a:t>
            </a:r>
          </a:p>
          <a:p>
            <a:r>
              <a:rPr lang="sl-SI" dirty="0" smtClean="0"/>
              <a:t>Smolik, Marijan. Semeniška knjižnica. Celje,2010.</a:t>
            </a:r>
          </a:p>
          <a:p>
            <a:r>
              <a:rPr lang="sl-SI" dirty="0" smtClean="0"/>
              <a:t>Žvanut, Maja. Knjižnice na Kranjskem v 16. stoletju. Zgodovinski časopis,41(1987)2,277-282.</a:t>
            </a:r>
          </a:p>
          <a:p>
            <a:pPr>
              <a:buNone/>
            </a:pPr>
            <a:r>
              <a:rPr lang="sl-SI" dirty="0" smtClean="0"/>
              <a:t>Ustrezna poglavja iz:</a:t>
            </a:r>
          </a:p>
          <a:p>
            <a:r>
              <a:rPr lang="sl-SI" dirty="0" smtClean="0"/>
              <a:t>Dolar, Jaro. Spomin človeštva. Ljubljana, 1982.</a:t>
            </a:r>
          </a:p>
          <a:p>
            <a:r>
              <a:rPr lang="sl-SI" dirty="0" smtClean="0"/>
              <a:t>Dolinar, France Martin. Knjižnice skozi stoletja. Ljubljana, 2004. </a:t>
            </a:r>
          </a:p>
          <a:p>
            <a:r>
              <a:rPr lang="sl-SI" dirty="0" smtClean="0"/>
              <a:t>Bahor, Stanislav. Skriti knjižni zakladi : pisna dediščina samostanskih in cerkvenih knjižnic v Sloveniji. Ljubljana, 2009(poglavje o razvoju samostanskih knjižnic na Slovenskem).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Srednji vek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Samostani na slovenskem ozemlju,</a:t>
            </a:r>
          </a:p>
          <a:p>
            <a:pPr lvl="1"/>
            <a:r>
              <a:rPr lang="sl-SI" dirty="0" smtClean="0"/>
              <a:t>6. st. Štivan pri Devinu (benediktinci),</a:t>
            </a:r>
          </a:p>
          <a:p>
            <a:pPr lvl="1"/>
            <a:r>
              <a:rPr lang="sl-SI" dirty="0" smtClean="0"/>
              <a:t>8. st. benediktinski misijonarski </a:t>
            </a:r>
            <a:r>
              <a:rPr lang="sl-SI" dirty="0" err="1" smtClean="0"/>
              <a:t>priorati</a:t>
            </a:r>
            <a:r>
              <a:rPr lang="sl-SI" dirty="0" smtClean="0"/>
              <a:t> severno od Drave (Gospa Sveta),</a:t>
            </a:r>
          </a:p>
          <a:p>
            <a:pPr lvl="1"/>
            <a:r>
              <a:rPr lang="sl-SI" dirty="0" smtClean="0"/>
              <a:t>11. st. – 13. st. samostanske knjižnice pri </a:t>
            </a:r>
          </a:p>
          <a:p>
            <a:pPr lvl="2"/>
            <a:r>
              <a:rPr lang="sl-SI" dirty="0" smtClean="0"/>
              <a:t>benediktincih (Krka, Gornji Grad 1140),</a:t>
            </a:r>
          </a:p>
          <a:p>
            <a:pPr lvl="2"/>
            <a:r>
              <a:rPr lang="sl-SI" dirty="0" smtClean="0"/>
              <a:t>cistercijanih (Stična </a:t>
            </a:r>
            <a:r>
              <a:rPr lang="sl-SI" dirty="0" smtClean="0"/>
              <a:t>1135, Kostanjevica na Krki 1234, Vetrinj 1142),</a:t>
            </a:r>
            <a:endParaRPr lang="sl-SI" dirty="0" smtClean="0"/>
          </a:p>
          <a:p>
            <a:pPr lvl="2"/>
            <a:r>
              <a:rPr lang="sl-SI" dirty="0" smtClean="0"/>
              <a:t>kartuzijanih (Žiče 1160, Bistra 1260, Pleterje </a:t>
            </a:r>
            <a:r>
              <a:rPr lang="sl-SI" dirty="0" smtClean="0"/>
              <a:t>1403, Jurklošter 1173 oz. 1212),</a:t>
            </a:r>
            <a:endParaRPr lang="sl-SI" dirty="0" smtClean="0"/>
          </a:p>
          <a:p>
            <a:pPr lvl="2"/>
            <a:endParaRPr lang="sl-SI" dirty="0" smtClean="0"/>
          </a:p>
          <a:p>
            <a:pPr lvl="2">
              <a:buNone/>
            </a:pPr>
            <a:endParaRPr lang="sl-SI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Srednji 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13. – 14. st. </a:t>
            </a:r>
            <a:endParaRPr lang="sl-SI" dirty="0" smtClean="0"/>
          </a:p>
          <a:p>
            <a:pPr lvl="1"/>
            <a:r>
              <a:rPr lang="sl-SI" dirty="0" smtClean="0"/>
              <a:t>križniki</a:t>
            </a:r>
            <a:r>
              <a:rPr lang="sl-SI" dirty="0" smtClean="0"/>
              <a:t>, dominikanci, minoriti,</a:t>
            </a:r>
            <a:r>
              <a:rPr lang="sl-SI" dirty="0" err="1" smtClean="0"/>
              <a:t>premostratenci</a:t>
            </a:r>
            <a:r>
              <a:rPr lang="sl-SI" dirty="0" smtClean="0"/>
              <a:t>,avguštinci,klarise,</a:t>
            </a:r>
          </a:p>
          <a:p>
            <a:pPr lvl="1"/>
            <a:r>
              <a:rPr lang="sl-SI" dirty="0" err="1" smtClean="0"/>
              <a:t>skriptoriji</a:t>
            </a:r>
            <a:r>
              <a:rPr lang="sl-SI" dirty="0" smtClean="0"/>
              <a:t>: Stična,Bistra,Kostanjevica,Pleterje, Jurklošter, Žiče, Gornji Grad…,</a:t>
            </a:r>
          </a:p>
          <a:p>
            <a:pPr lvl="1"/>
            <a:r>
              <a:rPr lang="sl-SI" dirty="0" smtClean="0"/>
              <a:t>najbogatejši kartuzijani in </a:t>
            </a:r>
            <a:r>
              <a:rPr lang="sl-SI" dirty="0" err="1" smtClean="0"/>
              <a:t>cisterijani</a:t>
            </a:r>
            <a:r>
              <a:rPr lang="sl-SI" dirty="0" smtClean="0"/>
              <a:t>,</a:t>
            </a:r>
          </a:p>
          <a:p>
            <a:pPr lvl="1"/>
            <a:r>
              <a:rPr lang="sl-SI" dirty="0" smtClean="0"/>
              <a:t>ohranjenih 159 kodeksov,</a:t>
            </a:r>
          </a:p>
          <a:p>
            <a:pPr lvl="0"/>
            <a:r>
              <a:rPr lang="sl-SI" dirty="0">
                <a:solidFill>
                  <a:prstClr val="black"/>
                </a:solidFill>
              </a:rPr>
              <a:t>15. st.</a:t>
            </a:r>
          </a:p>
          <a:p>
            <a:pPr lvl="1"/>
            <a:r>
              <a:rPr lang="sl-SI" dirty="0"/>
              <a:t>t</a:t>
            </a:r>
            <a:r>
              <a:rPr lang="sl-SI" dirty="0" smtClean="0"/>
              <a:t>urški vpadi,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Grajske/plemiške knjižnice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14. st. Turjačani/Auerspergi,</a:t>
            </a:r>
          </a:p>
          <a:p>
            <a:pPr lvl="1"/>
            <a:r>
              <a:rPr lang="sl-SI" dirty="0" smtClean="0"/>
              <a:t>17. st. Ljubljana </a:t>
            </a:r>
            <a:r>
              <a:rPr lang="sl-SI" dirty="0" smtClean="0"/>
              <a:t>1642 - </a:t>
            </a:r>
            <a:r>
              <a:rPr lang="sl-SI" dirty="0" smtClean="0"/>
              <a:t>7000 zvezkov,</a:t>
            </a:r>
          </a:p>
          <a:p>
            <a:pPr lvl="1"/>
            <a:r>
              <a:rPr lang="sl-SI" dirty="0" smtClean="0"/>
              <a:t>1895 </a:t>
            </a:r>
            <a:r>
              <a:rPr lang="sl-SI" dirty="0" err="1" smtClean="0"/>
              <a:t>Losensteinleiten</a:t>
            </a:r>
            <a:r>
              <a:rPr lang="sl-SI" dirty="0" smtClean="0"/>
              <a:t>, razprodana,</a:t>
            </a:r>
          </a:p>
          <a:p>
            <a:r>
              <a:rPr lang="sl-SI" dirty="0" smtClean="0"/>
              <a:t>15.st. Celjski grofje,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16. 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Plemiške družine: </a:t>
            </a:r>
            <a:r>
              <a:rPr lang="sl-SI" dirty="0" err="1" smtClean="0"/>
              <a:t>Gall</a:t>
            </a:r>
            <a:r>
              <a:rPr lang="sl-SI" dirty="0" smtClean="0"/>
              <a:t>, </a:t>
            </a:r>
            <a:r>
              <a:rPr lang="sl-SI" dirty="0" err="1" smtClean="0"/>
              <a:t>Rain</a:t>
            </a:r>
            <a:r>
              <a:rPr lang="sl-SI" dirty="0" smtClean="0"/>
              <a:t>,</a:t>
            </a:r>
          </a:p>
          <a:p>
            <a:r>
              <a:rPr lang="sl-SI" dirty="0" smtClean="0"/>
              <a:t>Cerkveni dostojanstveniki: P. </a:t>
            </a:r>
            <a:r>
              <a:rPr lang="sl-SI" dirty="0" err="1" smtClean="0"/>
              <a:t>Seebach</a:t>
            </a:r>
            <a:r>
              <a:rPr lang="sl-SI" dirty="0" smtClean="0"/>
              <a:t>, Baltazar </a:t>
            </a:r>
            <a:r>
              <a:rPr lang="sl-SI" dirty="0" err="1" smtClean="0"/>
              <a:t>Radlič</a:t>
            </a:r>
            <a:r>
              <a:rPr lang="sl-SI" dirty="0" smtClean="0"/>
              <a:t>, </a:t>
            </a:r>
            <a:r>
              <a:rPr lang="sl-SI" dirty="0" err="1" smtClean="0"/>
              <a:t>J.Tavčar</a:t>
            </a:r>
            <a:r>
              <a:rPr lang="sl-SI" dirty="0" smtClean="0"/>
              <a:t>, K. Ravbar,</a:t>
            </a:r>
          </a:p>
          <a:p>
            <a:r>
              <a:rPr lang="sl-SI" dirty="0" smtClean="0"/>
              <a:t>Posvetni izobraženci: Lenart Budina, Viljem </a:t>
            </a:r>
            <a:r>
              <a:rPr lang="sl-SI" dirty="0" err="1" smtClean="0"/>
              <a:t>Praunsperger</a:t>
            </a:r>
            <a:r>
              <a:rPr lang="sl-SI" dirty="0" smtClean="0"/>
              <a:t>, Baltazar </a:t>
            </a:r>
            <a:r>
              <a:rPr lang="sl-SI" dirty="0" err="1" smtClean="0"/>
              <a:t>Rasp</a:t>
            </a:r>
            <a:r>
              <a:rPr lang="sl-SI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16. – 17. 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Trubarjeva knjižnica (1569): </a:t>
            </a:r>
          </a:p>
          <a:p>
            <a:pPr lvl="1"/>
            <a:r>
              <a:rPr lang="sl-SI" dirty="0" smtClean="0"/>
              <a:t>Trubarjeva osebna knjižnica dopolnjena z darovi protestantov (J. Dalmatina, F. Trubar, A. Bohorič, S. Krelj… ), nad 1500 zvezkov,</a:t>
            </a:r>
          </a:p>
          <a:p>
            <a:pPr lvl="1"/>
            <a:r>
              <a:rPr lang="sl-SI" dirty="0" smtClean="0"/>
              <a:t>1604 ljubljanski jezuiti,</a:t>
            </a:r>
          </a:p>
          <a:p>
            <a:pPr lvl="1"/>
            <a:r>
              <a:rPr lang="sl-SI" dirty="0" smtClean="0"/>
              <a:t>ljubljanski škofi - Gornji Grad,</a:t>
            </a:r>
          </a:p>
          <a:p>
            <a:pPr lvl="1"/>
            <a:r>
              <a:rPr lang="sl-SI" dirty="0" smtClean="0"/>
              <a:t>1798 licejska knjižnica,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16. – 17. stoletje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l-SI" dirty="0" smtClean="0"/>
          </a:p>
          <a:p>
            <a:r>
              <a:rPr lang="sl-SI" dirty="0" smtClean="0"/>
              <a:t>Knjižnica jezuitskega </a:t>
            </a:r>
            <a:r>
              <a:rPr lang="sl-SI" dirty="0" smtClean="0"/>
              <a:t>samostana (1597-1773),</a:t>
            </a:r>
          </a:p>
          <a:p>
            <a:pPr lvl="1"/>
            <a:r>
              <a:rPr lang="sl-SI" dirty="0" smtClean="0"/>
              <a:t>Protestantske knjige, </a:t>
            </a:r>
            <a:r>
              <a:rPr lang="sl-SI" dirty="0" err="1" smtClean="0"/>
              <a:t>Schoenleben</a:t>
            </a:r>
            <a:r>
              <a:rPr lang="sl-SI" dirty="0" smtClean="0"/>
              <a:t>, </a:t>
            </a:r>
            <a:r>
              <a:rPr lang="sl-SI" dirty="0" err="1" smtClean="0"/>
              <a:t>Pelzhoffer</a:t>
            </a:r>
            <a:r>
              <a:rPr lang="sl-SI" dirty="0" smtClean="0"/>
              <a:t>, </a:t>
            </a:r>
            <a:r>
              <a:rPr lang="sl-SI" dirty="0" err="1" smtClean="0"/>
              <a:t>Erdberg</a:t>
            </a:r>
            <a:r>
              <a:rPr lang="sl-SI" dirty="0" smtClean="0"/>
              <a:t>,</a:t>
            </a:r>
            <a:endParaRPr lang="sl-SI" dirty="0" smtClean="0"/>
          </a:p>
          <a:p>
            <a:r>
              <a:rPr lang="sl-SI" dirty="0" smtClean="0"/>
              <a:t>Gornjegrajska knjižnica,</a:t>
            </a:r>
          </a:p>
          <a:p>
            <a:pPr lvl="1"/>
            <a:r>
              <a:rPr lang="sl-SI" dirty="0" smtClean="0"/>
              <a:t>Benediktinski samostan 1140-1473, Tomaž </a:t>
            </a:r>
            <a:r>
              <a:rPr lang="sl-SI" dirty="0" smtClean="0"/>
              <a:t>Hren,</a:t>
            </a:r>
          </a:p>
          <a:p>
            <a:r>
              <a:rPr lang="sl-SI" dirty="0" smtClean="0"/>
              <a:t>Valvasorjeva knjižnica na </a:t>
            </a:r>
            <a:r>
              <a:rPr lang="sl-SI" dirty="0" err="1" smtClean="0"/>
              <a:t>Bogenšperku</a:t>
            </a:r>
            <a:r>
              <a:rPr lang="sl-SI" dirty="0" smtClean="0"/>
              <a:t>,</a:t>
            </a:r>
          </a:p>
          <a:p>
            <a:pPr lvl="1"/>
            <a:r>
              <a:rPr lang="sl-SI" dirty="0" smtClean="0"/>
              <a:t>10.000 zv. znanstvenih del, 10.000 grafičnih listov,</a:t>
            </a:r>
          </a:p>
          <a:p>
            <a:pPr lvl="1">
              <a:buFontTx/>
              <a:buChar char="-"/>
            </a:pPr>
            <a:r>
              <a:rPr lang="sl-SI" dirty="0" smtClean="0"/>
              <a:t>prodana,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17.- 18. stoletje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Grajska knjižnica </a:t>
            </a:r>
            <a:r>
              <a:rPr lang="sl-SI" dirty="0" smtClean="0"/>
              <a:t>Erbergov</a:t>
            </a:r>
            <a:r>
              <a:rPr lang="sl-SI" dirty="0" smtClean="0"/>
              <a:t>,</a:t>
            </a:r>
          </a:p>
          <a:p>
            <a:r>
              <a:rPr lang="sl-SI" dirty="0" smtClean="0"/>
              <a:t>Knjižnica baronov </a:t>
            </a:r>
            <a:r>
              <a:rPr lang="sl-SI" dirty="0" err="1" smtClean="0"/>
              <a:t>Raigersfeld</a:t>
            </a:r>
            <a:r>
              <a:rPr lang="sl-SI" dirty="0" smtClean="0"/>
              <a:t> (Rakovec),</a:t>
            </a:r>
          </a:p>
          <a:p>
            <a:r>
              <a:rPr lang="sl-SI" dirty="0" smtClean="0"/>
              <a:t>Knjižnica grofov </a:t>
            </a:r>
            <a:r>
              <a:rPr lang="sl-SI" dirty="0" err="1" smtClean="0"/>
              <a:t>Barbo</a:t>
            </a:r>
            <a:r>
              <a:rPr lang="sl-SI" dirty="0" smtClean="0"/>
              <a:t>-</a:t>
            </a:r>
            <a:r>
              <a:rPr lang="sl-SI" dirty="0" err="1" smtClean="0"/>
              <a:t>Waxenstein</a:t>
            </a:r>
            <a:r>
              <a:rPr lang="sl-SI" dirty="0" smtClean="0"/>
              <a:t>,</a:t>
            </a:r>
          </a:p>
          <a:p>
            <a:r>
              <a:rPr lang="sl-SI" dirty="0" smtClean="0"/>
              <a:t>Zoisova knjižnica </a:t>
            </a:r>
            <a:r>
              <a:rPr lang="sl-SI" dirty="0" smtClean="0"/>
              <a:t>(1747-1819 nad </a:t>
            </a:r>
            <a:r>
              <a:rPr lang="sl-SI" dirty="0" smtClean="0"/>
              <a:t>4000 zvezkov</a:t>
            </a:r>
            <a:r>
              <a:rPr lang="sl-SI" dirty="0" smtClean="0"/>
              <a:t>) naravoslovna, botanična, </a:t>
            </a:r>
            <a:r>
              <a:rPr lang="sl-SI" dirty="0" err="1" smtClean="0"/>
              <a:t>minerološka</a:t>
            </a:r>
            <a:r>
              <a:rPr lang="sl-SI" dirty="0" smtClean="0"/>
              <a:t> dela, slavistična in slovenska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18. stoletje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err="1" smtClean="0"/>
              <a:t>Academia</a:t>
            </a:r>
            <a:r>
              <a:rPr lang="sl-SI" dirty="0" smtClean="0"/>
              <a:t> </a:t>
            </a:r>
            <a:r>
              <a:rPr lang="sl-SI" dirty="0" err="1" smtClean="0"/>
              <a:t>operosorum</a:t>
            </a:r>
            <a:r>
              <a:rPr lang="sl-SI" dirty="0" smtClean="0"/>
              <a:t> 1693,</a:t>
            </a:r>
          </a:p>
          <a:p>
            <a:r>
              <a:rPr lang="sl-SI" dirty="0" smtClean="0"/>
              <a:t>Da se bodo počasi zbirali pripomočki, ki jih potrebujejo ljubitelji slovstva, se bo z radodarnimi prispevki akademikov napravila knjižnica,vsakomur dostopna. Nastavi se tudi knjižničar, ki bo skrbel za knjige in bo zanje odgovoren.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756</Words>
  <Application>Microsoft Office PowerPoint</Application>
  <PresentationFormat>Diaprojekcija na zaslonu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Officeova tema</vt:lpstr>
      <vt:lpstr>Razvoj knjižnic na Slovenskem od začetkov do konca 18. st.</vt:lpstr>
      <vt:lpstr>Srednji vek</vt:lpstr>
      <vt:lpstr>Srednji vek</vt:lpstr>
      <vt:lpstr>Grajske/plemiške knjižnice</vt:lpstr>
      <vt:lpstr>16. st.</vt:lpstr>
      <vt:lpstr>16. – 17. st.</vt:lpstr>
      <vt:lpstr>16. – 17. stoletje</vt:lpstr>
      <vt:lpstr>17.- 18. stoletje</vt:lpstr>
      <vt:lpstr>18. stoletje</vt:lpstr>
      <vt:lpstr>18. stoletje</vt:lpstr>
      <vt:lpstr>18. stoletje</vt:lpstr>
      <vt:lpstr>18. stoletje</vt:lpstr>
      <vt:lpstr>18. stoletje</vt:lpstr>
      <vt:lpstr>18. stoletje</vt:lpstr>
      <vt:lpstr>Vprašanja</vt:lpstr>
      <vt:lpstr>Literatura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knjižnic na Slovenskem</dc:title>
  <dc:creator>eva_k</dc:creator>
  <cp:lastModifiedBy>eva_k</cp:lastModifiedBy>
  <cp:revision>33</cp:revision>
  <dcterms:created xsi:type="dcterms:W3CDTF">2011-03-17T13:45:07Z</dcterms:created>
  <dcterms:modified xsi:type="dcterms:W3CDTF">2013-04-02T10:56:17Z</dcterms:modified>
</cp:coreProperties>
</file>