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5" r:id="rId3"/>
    <p:sldId id="286" r:id="rId4"/>
    <p:sldId id="379" r:id="rId5"/>
    <p:sldId id="370" r:id="rId6"/>
    <p:sldId id="371" r:id="rId7"/>
    <p:sldId id="374" r:id="rId8"/>
    <p:sldId id="306" r:id="rId9"/>
    <p:sldId id="386" r:id="rId10"/>
    <p:sldId id="388" r:id="rId11"/>
    <p:sldId id="389" r:id="rId12"/>
    <p:sldId id="387" r:id="rId13"/>
    <p:sldId id="390" r:id="rId14"/>
    <p:sldId id="391" r:id="rId15"/>
    <p:sldId id="392" r:id="rId16"/>
    <p:sldId id="393" r:id="rId17"/>
    <p:sldId id="394" r:id="rId18"/>
    <p:sldId id="382" r:id="rId19"/>
    <p:sldId id="383" r:id="rId20"/>
    <p:sldId id="320" r:id="rId21"/>
    <p:sldId id="305" r:id="rId22"/>
    <p:sldId id="395" r:id="rId23"/>
    <p:sldId id="292" r:id="rId24"/>
    <p:sldId id="396" r:id="rId25"/>
    <p:sldId id="397" r:id="rId26"/>
    <p:sldId id="311" r:id="rId27"/>
    <p:sldId id="381" r:id="rId28"/>
    <p:sldId id="372" r:id="rId29"/>
    <p:sldId id="375" r:id="rId30"/>
    <p:sldId id="384" r:id="rId31"/>
    <p:sldId id="277" r:id="rId32"/>
    <p:sldId id="257" r:id="rId33"/>
    <p:sldId id="398" r:id="rId34"/>
    <p:sldId id="399" r:id="rId35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74574" autoAdjust="0"/>
  </p:normalViewPr>
  <p:slideViewPr>
    <p:cSldViewPr>
      <p:cViewPr>
        <p:scale>
          <a:sx n="90" d="100"/>
          <a:sy n="90" d="100"/>
        </p:scale>
        <p:origin x="-160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8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D91B5D9A-ABA7-49A4-9AAC-2F1B30DD24D9}" type="datetime1">
              <a:rPr lang="sl-SI"/>
              <a:pPr>
                <a:defRPr/>
              </a:pPr>
              <a:t>14.5.2013</a:t>
            </a:fld>
            <a:endParaRPr lang="sl-SI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r>
              <a:rPr lang="sl-SI"/>
              <a:t>Državna matična služba za knjižničarstvo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15B2A024-2889-484C-AC53-8CB7774C130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37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35E5E56C-1B33-4DCF-B1BC-8BC04403617B}" type="datetime1">
              <a:rPr lang="sl-SI"/>
              <a:pPr>
                <a:defRPr/>
              </a:pPr>
              <a:t>14.5.2013</a:t>
            </a:fld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r>
              <a:rPr lang="sl-SI"/>
              <a:t>Državna matična služba za knjižničarstvo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96" tIns="46349" rIns="92696" bIns="4634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70E200BC-03D5-4C04-BF27-5EEE6BC0DE7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291433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datum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35E5E56C-1B33-4DCF-B1BC-8BC04403617B}" type="datetime1">
              <a:rPr lang="sl-SI" smtClean="0"/>
              <a:pPr>
                <a:defRPr/>
              </a:pPr>
              <a:t>14.5.2013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Državna matična služba za knjižničarstvo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E200BC-03D5-4C04-BF27-5EEE6BC0DE7F}" type="slidenum">
              <a:rPr lang="sl-SI" smtClean="0"/>
              <a:pPr>
                <a:defRPr/>
              </a:pPr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924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F699437-79B9-47DB-B807-B21A518A2478}" type="datetime1">
              <a:rPr lang="sl-SI" smtClean="0"/>
              <a:pPr/>
              <a:t>14.5.2013</a:t>
            </a:fld>
            <a:endParaRPr lang="sl-SI" smtClean="0"/>
          </a:p>
        </p:txBody>
      </p:sp>
      <p:sp>
        <p:nvSpPr>
          <p:cNvPr id="1239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sl-SI" smtClean="0"/>
              <a:t>Državna matična služba za knjižničarstvo</a:t>
            </a:r>
          </a:p>
        </p:txBody>
      </p:sp>
      <p:sp>
        <p:nvSpPr>
          <p:cNvPr id="1239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15F74-C1BD-4473-83C4-BA2C022F82E8}" type="slidenum">
              <a:rPr lang="sl-SI" smtClean="0"/>
              <a:pPr/>
              <a:t>3</a:t>
            </a:fld>
            <a:endParaRPr lang="sl-SI" smtClean="0"/>
          </a:p>
        </p:txBody>
      </p:sp>
      <p:sp>
        <p:nvSpPr>
          <p:cNvPr id="1239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l-S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F6273EB-6E02-4405-8321-994BF108E402}" type="datetime1">
              <a:rPr lang="sl-SI" smtClean="0"/>
              <a:pPr/>
              <a:t>14.5.2013</a:t>
            </a:fld>
            <a:endParaRPr lang="sl-SI" smtClean="0"/>
          </a:p>
        </p:txBody>
      </p:sp>
      <p:sp>
        <p:nvSpPr>
          <p:cNvPr id="133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sl-SI" smtClean="0"/>
              <a:t>Državna matična služba za knjižničarstvo</a:t>
            </a:r>
          </a:p>
        </p:txBody>
      </p:sp>
      <p:sp>
        <p:nvSpPr>
          <p:cNvPr id="133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B1AC4-F2B3-45AF-B3E3-C394C01FA874}" type="slidenum">
              <a:rPr lang="sl-SI" smtClean="0"/>
              <a:pPr/>
              <a:t>20</a:t>
            </a:fld>
            <a:endParaRPr lang="sl-SI" smtClean="0"/>
          </a:p>
        </p:txBody>
      </p:sp>
      <p:sp>
        <p:nvSpPr>
          <p:cNvPr id="133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sl-SI" dirty="0" smtClean="0"/>
              <a:t>- Lenin, </a:t>
            </a:r>
            <a:r>
              <a:rPr lang="sl-SI" dirty="0" err="1" smtClean="0"/>
              <a:t>Nadežda</a:t>
            </a:r>
            <a:r>
              <a:rPr lang="sl-SI" dirty="0" smtClean="0"/>
              <a:t> </a:t>
            </a:r>
            <a:r>
              <a:rPr lang="sl-SI" dirty="0" err="1" smtClean="0"/>
              <a:t>Krupskaja</a:t>
            </a:r>
            <a:r>
              <a:rPr lang="sl-SI" dirty="0" smtClean="0"/>
              <a:t> </a:t>
            </a:r>
          </a:p>
          <a:p>
            <a:r>
              <a:rPr lang="sl-SI" dirty="0" smtClean="0"/>
              <a:t>Bogomil Gerlanc</a:t>
            </a:r>
          </a:p>
          <a:p>
            <a:r>
              <a:rPr lang="sl-SI" dirty="0" smtClean="0"/>
              <a:t>Bogo Pregelj,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Razvoj knjižničarstva na Slovenskem 1900-1961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smtClean="0"/>
          </a:p>
          <a:p>
            <a:r>
              <a:rPr lang="sl-SI" smtClean="0"/>
              <a:t>dr. Eva Kodrič-Dačić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Pivec-Stele, Melita, 1932: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76</a:t>
            </a:r>
            <a:r>
              <a:rPr lang="sl-SI" dirty="0" smtClean="0"/>
              <a:t> </a:t>
            </a:r>
            <a:r>
              <a:rPr lang="sl-SI" dirty="0" smtClean="0"/>
              <a:t>znanstvenih in strokovnih knjižnic,</a:t>
            </a:r>
          </a:p>
          <a:p>
            <a:r>
              <a:rPr lang="sl-SI" dirty="0" smtClean="0"/>
              <a:t>52</a:t>
            </a:r>
            <a:r>
              <a:rPr lang="sl-SI" dirty="0" smtClean="0"/>
              <a:t> </a:t>
            </a:r>
            <a:r>
              <a:rPr lang="sl-SI" dirty="0" smtClean="0"/>
              <a:t>šolskih,</a:t>
            </a:r>
          </a:p>
          <a:p>
            <a:r>
              <a:rPr lang="sl-SI" dirty="0" smtClean="0"/>
              <a:t>398</a:t>
            </a:r>
            <a:r>
              <a:rPr lang="sl-SI" dirty="0" smtClean="0"/>
              <a:t> </a:t>
            </a:r>
            <a:r>
              <a:rPr lang="sl-SI" dirty="0" smtClean="0"/>
              <a:t>ljudskih oziroma društvenih,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Med obema vojnama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Prosveta, Učiteljski tovariš,</a:t>
            </a:r>
          </a:p>
          <a:p>
            <a:r>
              <a:rPr lang="sl-SI" dirty="0" smtClean="0"/>
              <a:t>Češki zakon o javnih občinskih, ljudskih knjižnicah, 1932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1938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2.642 knjižnic, </a:t>
            </a:r>
          </a:p>
          <a:p>
            <a:r>
              <a:rPr lang="sl-SI" dirty="0" smtClean="0"/>
              <a:t>1.589.878 knjig,</a:t>
            </a:r>
          </a:p>
          <a:p>
            <a:r>
              <a:rPr lang="sl-SI" dirty="0" smtClean="0"/>
              <a:t>1.403.278 izposoj,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Zakoni, ki urejajo delovanje knjižnic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1920: predpisi o narodnih knjižnicah in čitalnicah,</a:t>
            </a:r>
          </a:p>
          <a:p>
            <a:r>
              <a:rPr lang="sl-SI" dirty="0" smtClean="0"/>
              <a:t>1929-1931: predpisi o srednjih in osnovnih šolah (knjižnica za učitelje, učence, knjižnica dijaških šolskih knjig),</a:t>
            </a:r>
          </a:p>
          <a:p>
            <a:r>
              <a:rPr lang="sl-SI" dirty="0" smtClean="0"/>
              <a:t>1930 – 1931: Zakon o univerzah, Obča univerzitetna odredba (univerzitetne, seminarske, zavodske </a:t>
            </a:r>
            <a:r>
              <a:rPr lang="sl-SI" dirty="0" err="1" smtClean="0"/>
              <a:t>knj</a:t>
            </a:r>
            <a:r>
              <a:rPr lang="sl-SI" dirty="0" smtClean="0"/>
              <a:t>.),</a:t>
            </a:r>
          </a:p>
          <a:p>
            <a:r>
              <a:rPr lang="sl-SI" dirty="0" smtClean="0"/>
              <a:t>1925: Zakon o tisku,</a:t>
            </a:r>
          </a:p>
          <a:p>
            <a:r>
              <a:rPr lang="sl-SI" dirty="0" smtClean="0"/>
              <a:t>1931: Strokovni izpit za knjižničarje,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Obča univerzitetna odredba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“Njena glavna naloga je, da kot samostojna univerzitetna naprava pospešuje gojenje znanosti v vseh njenih </a:t>
            </a:r>
            <a:r>
              <a:rPr lang="sl-SI" dirty="0" err="1" smtClean="0"/>
              <a:t>granah</a:t>
            </a:r>
            <a:r>
              <a:rPr lang="sl-SI" dirty="0" smtClean="0"/>
              <a:t> in smereh, kot narodna (nacionalna) knjižnica pa olajšuje širjenje višje narodne izobrazbe in zbira vse knjige o narodu v državi.”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Predlog zakona o knjižnicah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Avgust Pirjevec,</a:t>
            </a:r>
          </a:p>
          <a:p>
            <a:r>
              <a:rPr lang="sl-SI" dirty="0" smtClean="0"/>
              <a:t>Zakon o bibliotekama</a:t>
            </a:r>
          </a:p>
          <a:p>
            <a:pPr lvl="1"/>
            <a:r>
              <a:rPr lang="sl-SI" dirty="0" smtClean="0"/>
              <a:t>Državne javne knjižnice,</a:t>
            </a:r>
          </a:p>
          <a:p>
            <a:pPr lvl="1"/>
            <a:r>
              <a:rPr lang="sl-SI" dirty="0" smtClean="0"/>
              <a:t>Poseben oddelek na Ministrstvu za prosveto,</a:t>
            </a:r>
          </a:p>
          <a:p>
            <a:pPr lvl="1"/>
            <a:r>
              <a:rPr lang="sl-SI" dirty="0" smtClean="0"/>
              <a:t>Narodne, visokošolske, šolske, specialne,</a:t>
            </a:r>
          </a:p>
          <a:p>
            <a:pPr lvl="1"/>
            <a:r>
              <a:rPr lang="sl-SI" dirty="0" smtClean="0"/>
              <a:t>I-III razred</a:t>
            </a:r>
          </a:p>
          <a:p>
            <a:pPr lvl="2"/>
            <a:r>
              <a:rPr lang="sl-SI" dirty="0" smtClean="0"/>
              <a:t>Narodna biblioteka v Beogradu, </a:t>
            </a:r>
            <a:r>
              <a:rPr lang="sl-SI" dirty="0" err="1" smtClean="0"/>
              <a:t>Univerzitetska</a:t>
            </a:r>
            <a:r>
              <a:rPr lang="sl-SI" dirty="0" smtClean="0"/>
              <a:t> biblioteka v Beogradu, </a:t>
            </a:r>
            <a:r>
              <a:rPr lang="sl-SI" dirty="0" err="1" smtClean="0"/>
              <a:t>Sveučilišna</a:t>
            </a:r>
            <a:r>
              <a:rPr lang="sl-SI" dirty="0" smtClean="0"/>
              <a:t> knjižnica v Zagrebu, Državna biblioteka v Ljubljani,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Predlog zakona o knjižnicah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Knj</a:t>
            </a:r>
            <a:r>
              <a:rPr lang="sl-SI" dirty="0" smtClean="0"/>
              <a:t>. I.reda:</a:t>
            </a:r>
          </a:p>
          <a:p>
            <a:pPr lvl="1"/>
            <a:r>
              <a:rPr lang="sl-SI" dirty="0" smtClean="0"/>
              <a:t>obvezni izvod iz vse Jugoslavije, </a:t>
            </a:r>
          </a:p>
          <a:p>
            <a:pPr lvl="1"/>
            <a:r>
              <a:rPr lang="sl-SI" dirty="0" smtClean="0"/>
              <a:t>glavna državna knjižnica,</a:t>
            </a:r>
          </a:p>
          <a:p>
            <a:pPr lvl="2"/>
            <a:r>
              <a:rPr lang="sl-SI" dirty="0" smtClean="0"/>
              <a:t>Izdelava bibliografije,</a:t>
            </a:r>
          </a:p>
          <a:p>
            <a:pPr lvl="2"/>
            <a:r>
              <a:rPr lang="sl-SI" dirty="0" smtClean="0"/>
              <a:t>Tiskani katalog periodičnih publikacij knjižnic I. in II. Reda,</a:t>
            </a:r>
          </a:p>
          <a:p>
            <a:pPr lvl="2"/>
            <a:r>
              <a:rPr lang="sl-SI" dirty="0" smtClean="0"/>
              <a:t>Prepovedane publikacije,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Predlog zakona o knjižnicah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Knj</a:t>
            </a:r>
            <a:r>
              <a:rPr lang="sl-SI" dirty="0" smtClean="0"/>
              <a:t>. II. reda: </a:t>
            </a:r>
            <a:r>
              <a:rPr lang="sl-SI" dirty="0" err="1" smtClean="0"/>
              <a:t>Gradska</a:t>
            </a:r>
            <a:r>
              <a:rPr lang="sl-SI" dirty="0" smtClean="0"/>
              <a:t> biblioteka v Splitu…</a:t>
            </a:r>
          </a:p>
          <a:p>
            <a:r>
              <a:rPr lang="sl-SI" dirty="0" err="1" smtClean="0"/>
              <a:t>Knj.III</a:t>
            </a:r>
            <a:r>
              <a:rPr lang="sl-SI" dirty="0" smtClean="0"/>
              <a:t> reda: javne čitalnice,</a:t>
            </a:r>
          </a:p>
          <a:p>
            <a:endParaRPr lang="sl-SI" dirty="0"/>
          </a:p>
          <a:p>
            <a:r>
              <a:rPr lang="sl-SI" dirty="0" smtClean="0"/>
              <a:t>Financiranje: država I.-II. </a:t>
            </a:r>
            <a:r>
              <a:rPr lang="sl-SI" dirty="0"/>
              <a:t>r</a:t>
            </a:r>
            <a:r>
              <a:rPr lang="sl-SI" dirty="0" smtClean="0"/>
              <a:t>ed, lokalna skupnost III. </a:t>
            </a:r>
            <a:r>
              <a:rPr lang="sl-SI" dirty="0"/>
              <a:t>r</a:t>
            </a:r>
            <a:r>
              <a:rPr lang="sl-SI" dirty="0" smtClean="0"/>
              <a:t>ed,</a:t>
            </a:r>
            <a:endParaRPr lang="sl-SI" dirty="0"/>
          </a:p>
          <a:p>
            <a:r>
              <a:rPr lang="sl-SI" dirty="0" smtClean="0"/>
              <a:t>Obvezni izvod tiska,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007BB4-236F-43AD-B8D9-7AD329063027}" type="slidenum">
              <a:rPr lang="sl-SI" smtClean="0"/>
              <a:pPr/>
              <a:t>18</a:t>
            </a:fld>
            <a:endParaRPr lang="sl-SI" smtClean="0"/>
          </a:p>
        </p:txBody>
      </p:sp>
      <p:pic>
        <p:nvPicPr>
          <p:cNvPr id="130050" name="Picture 4" descr="1932_sestanek lj in zg sekci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2788" y="0"/>
            <a:ext cx="5178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86EC7-C712-4A75-8789-7FC02C7A80E0}" type="slidenum">
              <a:rPr lang="sl-SI" smtClean="0"/>
              <a:pPr/>
              <a:t>19</a:t>
            </a:fld>
            <a:endParaRPr lang="sl-SI" smtClean="0"/>
          </a:p>
        </p:txBody>
      </p:sp>
      <p:pic>
        <p:nvPicPr>
          <p:cNvPr id="131074" name="Picture 4" descr="1994NUK na strehi av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50"/>
            <a:ext cx="9144000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 1900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Društvene knjižnice,</a:t>
            </a:r>
          </a:p>
          <a:p>
            <a:r>
              <a:rPr lang="sl-SI" dirty="0" smtClean="0"/>
              <a:t>Študijska knjižnica v Mariboru</a:t>
            </a:r>
          </a:p>
          <a:p>
            <a:pPr lvl="1"/>
            <a:r>
              <a:rPr lang="sl-SI" dirty="0" smtClean="0"/>
              <a:t>Zgodovinsko in muzejsko društvo,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7C93D-767C-4A04-8668-C9BC8EE197E5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 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sz="4400" smtClean="0"/>
              <a:t>Knjižničarji smo inženirji človeških duš</a:t>
            </a:r>
          </a:p>
        </p:txBody>
      </p:sp>
      <p:sp>
        <p:nvSpPr>
          <p:cNvPr id="132098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9106F3-D733-409A-8BBB-586395B9FD0A}" type="slidenum">
              <a:rPr lang="sl-SI" smtClean="0"/>
              <a:pPr/>
              <a:t>20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1945-1961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smtClean="0"/>
              <a:t>1945-1961</a:t>
            </a:r>
          </a:p>
          <a:p>
            <a:r>
              <a:rPr lang="sl-SI" smtClean="0"/>
              <a:t>1945: </a:t>
            </a:r>
          </a:p>
          <a:p>
            <a:pPr lvl="1"/>
            <a:r>
              <a:rPr lang="sl-SI" sz="3200" smtClean="0"/>
              <a:t>uredba o ustanovitvi Narodne in univerzitetne knjižnice,</a:t>
            </a:r>
          </a:p>
          <a:p>
            <a:pPr lvl="1"/>
            <a:r>
              <a:rPr lang="sl-SI" sz="3200" smtClean="0"/>
              <a:t>uredba o ustanovitvi okrožnih študijskih knjižnic,</a:t>
            </a:r>
          </a:p>
          <a:p>
            <a:pPr lvl="1"/>
            <a:r>
              <a:rPr lang="sl-SI" sz="3200" smtClean="0"/>
              <a:t>uredba o ustanovitvi ljudskih knjižnic</a:t>
            </a:r>
            <a:r>
              <a:rPr lang="sl-SI" b="1" smtClean="0"/>
              <a:t>, </a:t>
            </a:r>
          </a:p>
          <a:p>
            <a:pPr>
              <a:buFontTx/>
              <a:buNone/>
            </a:pPr>
            <a:endParaRPr lang="sl-SI" sz="2800" b="1" smtClean="0"/>
          </a:p>
        </p:txBody>
      </p:sp>
      <p:sp>
        <p:nvSpPr>
          <p:cNvPr id="134145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DE079-CB33-4886-A602-289F55963BDC}" type="slidenum">
              <a:rPr lang="sl-SI" smtClean="0"/>
              <a:pPr/>
              <a:t>21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Uredba ministrstva za prosveto o ljudskih knjižnicah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Krajevni </a:t>
            </a:r>
            <a:r>
              <a:rPr lang="sl-SI" dirty="0" err="1" smtClean="0"/>
              <a:t>NOO</a:t>
            </a:r>
            <a:r>
              <a:rPr lang="sl-SI" dirty="0" smtClean="0"/>
              <a:t>,</a:t>
            </a:r>
          </a:p>
          <a:p>
            <a:r>
              <a:rPr lang="sl-SI" dirty="0" smtClean="0"/>
              <a:t>Financiranje iz proračuna krajev,</a:t>
            </a:r>
          </a:p>
          <a:p>
            <a:r>
              <a:rPr lang="sl-SI" dirty="0" smtClean="0"/>
              <a:t>Knjižnica se imenuje po kraju,</a:t>
            </a:r>
          </a:p>
          <a:p>
            <a:r>
              <a:rPr lang="sl-SI" dirty="0" smtClean="0"/>
              <a:t>Zveza ljudskih knjižnic Slovenije – matične funkcije,</a:t>
            </a:r>
          </a:p>
          <a:p>
            <a:r>
              <a:rPr lang="sl-SI" dirty="0" smtClean="0"/>
              <a:t>Zasebne javne knjižnice niso dovoljene,</a:t>
            </a:r>
          </a:p>
          <a:p>
            <a:r>
              <a:rPr lang="sl-SI" dirty="0" smtClean="0"/>
              <a:t>Obvezen mladinski oddelek,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22</a:t>
            </a:fld>
            <a:endParaRPr lang="sl-S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1945-1961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1946</a:t>
            </a:r>
          </a:p>
          <a:p>
            <a:pPr lvl="1"/>
            <a:r>
              <a:rPr lang="sl-SI" smtClean="0"/>
              <a:t> odredba o ustanovitvi okrožnih študijskih knjižnic za celjsko, mariborsko in novomeško okrožje,</a:t>
            </a:r>
          </a:p>
        </p:txBody>
      </p:sp>
      <p:sp>
        <p:nvSpPr>
          <p:cNvPr id="135169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CBD4D-9D73-4105-9100-5D0042BC2768}" type="slidenum">
              <a:rPr lang="sl-SI" smtClean="0"/>
              <a:pPr/>
              <a:t>23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Študijske knjižnice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Ime: Študijska knjižnica v …,</a:t>
            </a:r>
          </a:p>
          <a:p>
            <a:r>
              <a:rPr lang="sl-SI" dirty="0" smtClean="0"/>
              <a:t>Namen: </a:t>
            </a:r>
          </a:p>
          <a:p>
            <a:pPr lvl="1"/>
            <a:r>
              <a:rPr lang="sl-SI" dirty="0" smtClean="0"/>
              <a:t>nuditi </a:t>
            </a:r>
            <a:r>
              <a:rPr lang="sl-SI" dirty="0" err="1" smtClean="0"/>
              <a:t>oblastvom</a:t>
            </a:r>
            <a:r>
              <a:rPr lang="sl-SI" dirty="0" smtClean="0"/>
              <a:t> in ustanovam okrožja priročno strokovno knjižnico, društvom pa pripomočke za kulturno delo,</a:t>
            </a:r>
          </a:p>
          <a:p>
            <a:pPr lvl="1"/>
            <a:r>
              <a:rPr lang="sl-SI" dirty="0" smtClean="0"/>
              <a:t>znanja željnim nuditi sredstva za izobraževanje,</a:t>
            </a:r>
          </a:p>
          <a:p>
            <a:pPr lvl="1"/>
            <a:r>
              <a:rPr lang="sl-SI" dirty="0" smtClean="0"/>
              <a:t>zbirati slovstveno, zgodovinsko in narodopisno gradivo,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24</a:t>
            </a:fld>
            <a:endParaRPr lang="sl-SI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Študijske knjižnice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Obvezni izvod,</a:t>
            </a:r>
          </a:p>
          <a:p>
            <a:r>
              <a:rPr lang="sl-SI" dirty="0" smtClean="0"/>
              <a:t>Začasno prevzemajo arhivsko gradivo,</a:t>
            </a:r>
          </a:p>
          <a:p>
            <a:r>
              <a:rPr lang="sl-SI" dirty="0" smtClean="0"/>
              <a:t>Financer: Ministrstvo za prosveto, okrožja</a:t>
            </a:r>
          </a:p>
          <a:p>
            <a:r>
              <a:rPr lang="sl-SI" dirty="0" smtClean="0"/>
              <a:t>Ministrstvo za prosveto: </a:t>
            </a:r>
          </a:p>
          <a:p>
            <a:pPr lvl="1"/>
            <a:r>
              <a:rPr lang="sl-SI" dirty="0" smtClean="0"/>
              <a:t>ustanovi in upravlja,</a:t>
            </a:r>
          </a:p>
          <a:p>
            <a:pPr lvl="1"/>
            <a:r>
              <a:rPr lang="sl-SI" dirty="0" smtClean="0"/>
              <a:t>predpiše način poslovanja,</a:t>
            </a:r>
          </a:p>
          <a:p>
            <a:pPr lvl="1"/>
            <a:r>
              <a:rPr lang="sl-SI" dirty="0" smtClean="0"/>
              <a:t>nastavlja delavce,</a:t>
            </a:r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25</a:t>
            </a:fld>
            <a:endParaRPr lang="sl-SI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/>
              <a:t>Razvoj javnih knjižnic na Slovenskem – 20. stoletje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r>
              <a:rPr lang="sl-SI" dirty="0" smtClean="0"/>
              <a:t>ljudske knjižnice (1948 : 1.164 javnih ljudskih knjižnic)</a:t>
            </a:r>
          </a:p>
          <a:p>
            <a:r>
              <a:rPr lang="sl-SI" dirty="0" smtClean="0"/>
              <a:t>vloga bibliotekarskih društev (1947, 1949, 1957),</a:t>
            </a:r>
          </a:p>
          <a:p>
            <a:r>
              <a:rPr lang="sl-SI" dirty="0" smtClean="0"/>
              <a:t>1957: 759 ljudskih knjižnic, 2 bibliotekarja,</a:t>
            </a:r>
          </a:p>
        </p:txBody>
      </p:sp>
      <p:sp>
        <p:nvSpPr>
          <p:cNvPr id="136193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1B8791-4420-45C6-B04E-681A6F3F27B0}" type="slidenum">
              <a:rPr lang="sl-SI" smtClean="0"/>
              <a:pPr/>
              <a:t>26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D420D8-D707-49BA-9229-1FCC7A39835D}" type="slidenum">
              <a:rPr lang="sl-SI" smtClean="0"/>
              <a:pPr/>
              <a:t>27</a:t>
            </a:fld>
            <a:endParaRPr lang="sl-SI" smtClean="0"/>
          </a:p>
        </p:txBody>
      </p:sp>
      <p:pic>
        <p:nvPicPr>
          <p:cNvPr id="137218" name="Picture 4" descr="slajpa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825"/>
            <a:ext cx="9144000" cy="660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E09EE-E720-46CB-8DEB-5BD90AE37E4C}" type="slidenum">
              <a:rPr lang="sl-SI" smtClean="0"/>
              <a:pPr/>
              <a:t>28</a:t>
            </a:fld>
            <a:endParaRPr lang="sl-SI" smtClean="0"/>
          </a:p>
        </p:txBody>
      </p:sp>
      <p:pic>
        <p:nvPicPr>
          <p:cNvPr id="138242" name="Picture 4" descr="kal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6313" y="0"/>
            <a:ext cx="4651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764FF5-FFF5-44A3-8960-BF8C51B1A299}" type="slidenum">
              <a:rPr lang="sl-SI" smtClean="0"/>
              <a:pPr/>
              <a:t>29</a:t>
            </a:fld>
            <a:endParaRPr lang="sl-SI" smtClean="0"/>
          </a:p>
        </p:txBody>
      </p:sp>
      <p:pic>
        <p:nvPicPr>
          <p:cNvPr id="139266" name="Picture 4" descr="rupel_s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75" y="0"/>
            <a:ext cx="45386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Med obema vojnama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dirty="0" smtClean="0"/>
          </a:p>
          <a:p>
            <a:pPr>
              <a:buFontTx/>
              <a:buNone/>
            </a:pPr>
            <a:r>
              <a:rPr lang="sl-SI" dirty="0" smtClean="0"/>
              <a:t>šolske knjižnice,</a:t>
            </a:r>
          </a:p>
          <a:p>
            <a:pPr>
              <a:buFontTx/>
              <a:buNone/>
            </a:pPr>
            <a:r>
              <a:rPr lang="sl-SI" dirty="0" smtClean="0"/>
              <a:t>centralni katalogi,</a:t>
            </a:r>
          </a:p>
          <a:p>
            <a:pPr>
              <a:buFontTx/>
              <a:buNone/>
            </a:pPr>
            <a:r>
              <a:rPr lang="sl-SI" dirty="0"/>
              <a:t>m</a:t>
            </a:r>
            <a:r>
              <a:rPr lang="sl-SI" dirty="0" smtClean="0"/>
              <a:t>edknjižnična izposoja,</a:t>
            </a:r>
          </a:p>
          <a:p>
            <a:pPr>
              <a:buFontTx/>
              <a:buNone/>
            </a:pPr>
            <a:r>
              <a:rPr lang="sl-SI" dirty="0"/>
              <a:t>k</a:t>
            </a:r>
            <a:r>
              <a:rPr lang="sl-SI" dirty="0" smtClean="0"/>
              <a:t>oordinirana izdelava letne bibliografija,</a:t>
            </a:r>
          </a:p>
          <a:p>
            <a:pPr>
              <a:buFontTx/>
              <a:buNone/>
            </a:pPr>
            <a:r>
              <a:rPr lang="sl-SI" dirty="0" smtClean="0"/>
              <a:t>koordinirana nabava gradiva (Ivan Žibert,1925),</a:t>
            </a:r>
          </a:p>
        </p:txBody>
      </p:sp>
      <p:sp>
        <p:nvSpPr>
          <p:cNvPr id="122881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3B4AF6-3DD2-4886-81FD-73442CF45774}" type="slidenum">
              <a:rPr lang="sl-SI" smtClean="0"/>
              <a:pPr/>
              <a:t>3</a:t>
            </a:fld>
            <a:endParaRPr lang="sl-SI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AD997B-B2EE-426F-9461-00558E9AA01F}" type="slidenum">
              <a:rPr lang="sl-SI" smtClean="0"/>
              <a:pPr/>
              <a:t>30</a:t>
            </a:fld>
            <a:endParaRPr lang="sl-SI" smtClean="0"/>
          </a:p>
        </p:txBody>
      </p:sp>
      <p:pic>
        <p:nvPicPr>
          <p:cNvPr id="140290" name="Picture 4" descr="bercic_d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4425" y="0"/>
            <a:ext cx="4375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Začetki matične dejavnosti po 1945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Uredba Narodne vlade Slovenije o Narodni in univerzitetni knjižnici v Ljubljani (UL SNOS in NVS, 1945, št.46)</a:t>
            </a:r>
          </a:p>
          <a:p>
            <a:endParaRPr lang="sl-SI" smtClean="0"/>
          </a:p>
          <a:p>
            <a:r>
              <a:rPr lang="sl-SI" smtClean="0"/>
              <a:t>2.člen: </a:t>
            </a:r>
          </a:p>
          <a:p>
            <a:pPr lvl="1"/>
            <a:r>
              <a:rPr lang="sl-SI" smtClean="0"/>
              <a:t>NUK pomaga knjižnicam v Sloveniji z navodili o poslovanju in skrbi za strokovno izobrazbo njihovih nameščencev</a:t>
            </a:r>
          </a:p>
        </p:txBody>
      </p:sp>
      <p:sp>
        <p:nvSpPr>
          <p:cNvPr id="141313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AA3EC3-5717-47E9-8587-9244D6FF7066}" type="slidenum">
              <a:rPr lang="sl-SI" smtClean="0"/>
              <a:pPr/>
              <a:t>31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Matične knjižnice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sl-SI" smtClean="0"/>
          </a:p>
          <a:p>
            <a:r>
              <a:rPr lang="sl-SI" smtClean="0"/>
              <a:t>jugoslovanski vzori,</a:t>
            </a:r>
          </a:p>
          <a:p>
            <a:pPr lvl="1"/>
            <a:r>
              <a:rPr lang="sl-SI" smtClean="0"/>
              <a:t>bibliotečni centri,</a:t>
            </a:r>
          </a:p>
        </p:txBody>
      </p:sp>
      <p:sp>
        <p:nvSpPr>
          <p:cNvPr id="142337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BB923A-0443-4C40-9F08-A54B48C6E1F7}" type="slidenum">
              <a:rPr lang="sl-SI" smtClean="0"/>
              <a:pPr/>
              <a:t>32</a:t>
            </a:fld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Slovenske knjižnice od leta 1900 do sprejema prvega zakona o knjižnicah leta 1961,</a:t>
            </a:r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33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41172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Literatura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Berčič</a:t>
            </a:r>
            <a:r>
              <a:rPr lang="en-US" dirty="0"/>
              <a:t>, </a:t>
            </a:r>
            <a:r>
              <a:rPr lang="en-US" dirty="0" err="1"/>
              <a:t>Branko</a:t>
            </a:r>
            <a:r>
              <a:rPr lang="en-US" dirty="0"/>
              <a:t>. </a:t>
            </a:r>
            <a:r>
              <a:rPr lang="en-US" dirty="0" err="1"/>
              <a:t>Bibliotekarska</a:t>
            </a:r>
            <a:r>
              <a:rPr lang="en-US" dirty="0"/>
              <a:t> </a:t>
            </a:r>
            <a:r>
              <a:rPr lang="en-US" dirty="0" err="1"/>
              <a:t>stroka</a:t>
            </a:r>
            <a:r>
              <a:rPr lang="en-US" dirty="0"/>
              <a:t> in </a:t>
            </a:r>
            <a:r>
              <a:rPr lang="en-US" dirty="0" err="1"/>
              <a:t>njeno</a:t>
            </a:r>
            <a:r>
              <a:rPr lang="en-US" dirty="0"/>
              <a:t> </a:t>
            </a:r>
            <a:r>
              <a:rPr lang="en-US" dirty="0" err="1"/>
              <a:t>uveljavljanje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Slovencih</a:t>
            </a:r>
            <a:r>
              <a:rPr lang="en-US" dirty="0"/>
              <a:t>. V : </a:t>
            </a:r>
            <a:r>
              <a:rPr lang="en-US" dirty="0" err="1"/>
              <a:t>Berčič</a:t>
            </a:r>
            <a:r>
              <a:rPr lang="en-US" dirty="0"/>
              <a:t>, </a:t>
            </a:r>
            <a:r>
              <a:rPr lang="en-US" dirty="0" err="1"/>
              <a:t>Branko</a:t>
            </a:r>
            <a:r>
              <a:rPr lang="en-US" dirty="0"/>
              <a:t>. O </a:t>
            </a:r>
            <a:r>
              <a:rPr lang="en-US" dirty="0" err="1"/>
              <a:t>knjigah</a:t>
            </a:r>
            <a:r>
              <a:rPr lang="en-US" dirty="0"/>
              <a:t> in </a:t>
            </a:r>
            <a:r>
              <a:rPr lang="en-US" dirty="0" err="1"/>
              <a:t>knjižničarstvu</a:t>
            </a:r>
            <a:r>
              <a:rPr lang="en-US" dirty="0"/>
              <a:t>. Ljubljana, 2000, str. 190-238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sl-SI" dirty="0" smtClean="0"/>
              <a:t>Kodrič-</a:t>
            </a:r>
            <a:r>
              <a:rPr lang="sl-SI" dirty="0" err="1" smtClean="0"/>
              <a:t>Dačić</a:t>
            </a:r>
            <a:r>
              <a:rPr lang="sl-SI" dirty="0" smtClean="0"/>
              <a:t>, Eva. Neuspešni poskusi za sprejem zakona o javnih knjižnicah v Kraljevini Jugoslaviji v letih 1920-1935. Knjižnica, 44(2000)3, 7-29.</a:t>
            </a:r>
          </a:p>
          <a:p>
            <a:r>
              <a:rPr lang="en-US" dirty="0"/>
              <a:t>Kodrič-</a:t>
            </a:r>
            <a:r>
              <a:rPr lang="en-US" dirty="0" err="1"/>
              <a:t>Dačić</a:t>
            </a:r>
            <a:r>
              <a:rPr lang="en-US" dirty="0"/>
              <a:t>, Eva. </a:t>
            </a:r>
            <a:r>
              <a:rPr lang="en-US" dirty="0" err="1"/>
              <a:t>Hommage</a:t>
            </a:r>
            <a:r>
              <a:rPr lang="en-US" dirty="0"/>
              <a:t> </a:t>
            </a:r>
            <a:r>
              <a:rPr lang="en-US" dirty="0" err="1"/>
              <a:t>matični</a:t>
            </a:r>
            <a:r>
              <a:rPr lang="en-US" dirty="0"/>
              <a:t> </a:t>
            </a:r>
            <a:r>
              <a:rPr lang="en-US" dirty="0" err="1"/>
              <a:t>knjižnici</a:t>
            </a:r>
            <a:r>
              <a:rPr lang="en-US" dirty="0"/>
              <a:t>. Knjižnica, 47 (2003) 3, str. 7-33</a:t>
            </a:r>
            <a:r>
              <a:rPr lang="en-US" dirty="0" smtClean="0"/>
              <a:t>.</a:t>
            </a:r>
            <a:endParaRPr lang="sl-SI" dirty="0" smtClean="0"/>
          </a:p>
          <a:p>
            <a:r>
              <a:rPr lang="sl-SI" dirty="0" smtClean="0"/>
              <a:t>Kodrič-</a:t>
            </a:r>
            <a:r>
              <a:rPr lang="sl-SI" dirty="0" err="1" smtClean="0"/>
              <a:t>Dačić</a:t>
            </a:r>
            <a:r>
              <a:rPr lang="sl-SI" dirty="0" smtClean="0"/>
              <a:t>, Eva. Študijska knjižnica: skrite korenine osrednjih območnih knjižnic. V: Sto let razvoja Knjižnice Otona Župančiča. Ljubljana, 2011, str. 17-28.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34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938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DDEC07-8482-4463-AD03-4537CCAEECB7}" type="slidenum">
              <a:rPr lang="sl-SI" smtClean="0"/>
              <a:pPr/>
              <a:t>4</a:t>
            </a:fld>
            <a:endParaRPr lang="sl-SI" smtClean="0"/>
          </a:p>
        </p:txBody>
      </p:sp>
      <p:pic>
        <p:nvPicPr>
          <p:cNvPr id="124930" name="Picture 4" descr="kidrič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331788"/>
            <a:ext cx="9396413" cy="636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4D377A-3FF5-4B39-98E1-1C3B38BEB28E}" type="slidenum">
              <a:rPr lang="sl-SI" smtClean="0"/>
              <a:pPr/>
              <a:t>5</a:t>
            </a:fld>
            <a:endParaRPr lang="sl-SI" smtClean="0"/>
          </a:p>
        </p:txBody>
      </p:sp>
      <p:pic>
        <p:nvPicPr>
          <p:cNvPr id="125954" name="Picture 4" descr="glon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5638" y="0"/>
            <a:ext cx="5292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6CE51-FFBF-41F8-9E9F-A7E6173592DC}" type="slidenum">
              <a:rPr lang="sl-SI" smtClean="0"/>
              <a:pPr/>
              <a:t>6</a:t>
            </a:fld>
            <a:endParaRPr lang="sl-SI" smtClean="0"/>
          </a:p>
        </p:txBody>
      </p:sp>
      <p:pic>
        <p:nvPicPr>
          <p:cNvPr id="126978" name="Picture 5" descr="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4725" y="0"/>
            <a:ext cx="4505325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Ograda številke diapozitiva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B99A2D-D1CF-4668-A507-735302EFFD05}" type="slidenum">
              <a:rPr lang="sl-SI" smtClean="0"/>
              <a:pPr/>
              <a:t>7</a:t>
            </a:fld>
            <a:endParaRPr lang="sl-SI" smtClean="0"/>
          </a:p>
        </p:txBody>
      </p:sp>
      <p:pic>
        <p:nvPicPr>
          <p:cNvPr id="128002" name="Picture 4" descr="pivec-ste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8025" y="0"/>
            <a:ext cx="5187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Med obema vojnama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dirty="0" smtClean="0"/>
              <a:t>ustanovitev Društva bibliotekarjev Jugoslavije 1931,</a:t>
            </a:r>
          </a:p>
          <a:p>
            <a:pPr>
              <a:lnSpc>
                <a:spcPct val="90000"/>
              </a:lnSpc>
            </a:pPr>
            <a:r>
              <a:rPr lang="sl-SI" dirty="0" smtClean="0"/>
              <a:t>predpisi, ki so urejali delo knjižnic,</a:t>
            </a:r>
          </a:p>
          <a:p>
            <a:pPr>
              <a:lnSpc>
                <a:spcPct val="90000"/>
              </a:lnSpc>
            </a:pPr>
            <a:r>
              <a:rPr lang="sl-SI" dirty="0" smtClean="0"/>
              <a:t>predlogi zakona o knjižnicah med obema vojnama,</a:t>
            </a:r>
          </a:p>
          <a:p>
            <a:pPr>
              <a:lnSpc>
                <a:spcPct val="90000"/>
              </a:lnSpc>
            </a:pPr>
            <a:r>
              <a:rPr lang="sl-SI" dirty="0" smtClean="0"/>
              <a:t>Pirjevec, Avgust. Knjižnice in knjižničarsko delo. Celje, 1939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dirty="0" smtClean="0"/>
          </a:p>
        </p:txBody>
      </p:sp>
      <p:sp>
        <p:nvSpPr>
          <p:cNvPr id="129025" name="Ograda številke diapoz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031E32-5093-4330-BFFB-C0101E04FCBB}" type="slidenum">
              <a:rPr lang="sl-SI" smtClean="0"/>
              <a:pPr/>
              <a:t>8</a:t>
            </a:fld>
            <a:endParaRPr lang="sl-SI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1932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1.907 šolskih knjižnic (698 mladinskih, 540 knjižnic učbenikov za revne učence, 641 učiteljskih strokovnih knjižnic, 28 učiteljskih </a:t>
            </a:r>
            <a:r>
              <a:rPr lang="sl-SI" dirty="0" err="1" smtClean="0"/>
              <a:t>srezkih</a:t>
            </a:r>
            <a:r>
              <a:rPr lang="sl-SI" dirty="0" smtClean="0"/>
              <a:t> knjižnic),</a:t>
            </a:r>
          </a:p>
          <a:p>
            <a:r>
              <a:rPr lang="sl-SI" dirty="0" smtClean="0"/>
              <a:t>432 društvenih knjižnic,</a:t>
            </a:r>
          </a:p>
          <a:p>
            <a:r>
              <a:rPr lang="sl-SI" dirty="0" smtClean="0"/>
              <a:t>269 javnih knjižnic za odrasle (130 v okviru šol, 139 zunaj šol),</a:t>
            </a:r>
          </a:p>
          <a:p>
            <a:r>
              <a:rPr lang="sl-SI" dirty="0" smtClean="0"/>
              <a:t>Novo mesto 151, Šmarje 127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D034C-850A-4BCD-81B6-4D5104163FA4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</TotalTime>
  <Words>858</Words>
  <Application>Microsoft Office PowerPoint</Application>
  <PresentationFormat>Diaprojekcija na zaslonu (4:3)</PresentationFormat>
  <Paragraphs>164</Paragraphs>
  <Slides>34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35" baseType="lpstr">
      <vt:lpstr>Office Theme</vt:lpstr>
      <vt:lpstr>Razvoj knjižničarstva na Slovenskem 1900-1961</vt:lpstr>
      <vt:lpstr>Po 1900</vt:lpstr>
      <vt:lpstr>Med obema vojnama</vt:lpstr>
      <vt:lpstr>PowerPointova predstavitev</vt:lpstr>
      <vt:lpstr>PowerPointova predstavitev</vt:lpstr>
      <vt:lpstr>PowerPointova predstavitev</vt:lpstr>
      <vt:lpstr>PowerPointova predstavitev</vt:lpstr>
      <vt:lpstr>Med obema vojnama</vt:lpstr>
      <vt:lpstr>1932</vt:lpstr>
      <vt:lpstr>1932</vt:lpstr>
      <vt:lpstr>Med obema vojnama</vt:lpstr>
      <vt:lpstr>1938</vt:lpstr>
      <vt:lpstr>Zakoni, ki urejajo delovanje knjižnic</vt:lpstr>
      <vt:lpstr>Obča univerzitetna odredba</vt:lpstr>
      <vt:lpstr>Predlog zakona o knjižnicah</vt:lpstr>
      <vt:lpstr>Predlog zakona o knjižnicah</vt:lpstr>
      <vt:lpstr>Predlog zakona o knjižnicah</vt:lpstr>
      <vt:lpstr>PowerPointova predstavitev</vt:lpstr>
      <vt:lpstr>PowerPointova predstavitev</vt:lpstr>
      <vt:lpstr> </vt:lpstr>
      <vt:lpstr>1945-1961</vt:lpstr>
      <vt:lpstr>Uredba ministrstva za prosveto o ljudskih knjižnicah</vt:lpstr>
      <vt:lpstr>1945-1961</vt:lpstr>
      <vt:lpstr>Študijske knjižnice</vt:lpstr>
      <vt:lpstr>Študijske knjižnice</vt:lpstr>
      <vt:lpstr>Razvoj javnih knjižnic na Slovenskem – 20. stoletje</vt:lpstr>
      <vt:lpstr>PowerPointova predstavitev</vt:lpstr>
      <vt:lpstr>PowerPointova predstavitev</vt:lpstr>
      <vt:lpstr>PowerPointova predstavitev</vt:lpstr>
      <vt:lpstr>PowerPointova predstavitev</vt:lpstr>
      <vt:lpstr>Začetki matične dejavnosti po 1945</vt:lpstr>
      <vt:lpstr>Matične knjižnice</vt:lpstr>
      <vt:lpstr>Vprašanja</vt:lpstr>
      <vt:lpstr>Literatura</vt:lpstr>
    </vt:vector>
  </TitlesOfParts>
  <Company>NUK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Državna matična služba za knjižničarstvo</dc:title>
  <dc:creator>Eva Kodrič-Dačić</dc:creator>
  <cp:lastModifiedBy>eva_k</cp:lastModifiedBy>
  <cp:revision>181</cp:revision>
  <cp:lastPrinted>1999-02-05T07:31:11Z</cp:lastPrinted>
  <dcterms:created xsi:type="dcterms:W3CDTF">1999-02-04T08:00:01Z</dcterms:created>
  <dcterms:modified xsi:type="dcterms:W3CDTF">2013-05-14T12:49:55Z</dcterms:modified>
</cp:coreProperties>
</file>