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6" r:id="rId2"/>
    <p:sldId id="319" r:id="rId3"/>
    <p:sldId id="285" r:id="rId4"/>
    <p:sldId id="388" r:id="rId5"/>
    <p:sldId id="385" r:id="rId6"/>
    <p:sldId id="359" r:id="rId7"/>
    <p:sldId id="315" r:id="rId8"/>
    <p:sldId id="380" r:id="rId9"/>
    <p:sldId id="376" r:id="rId10"/>
    <p:sldId id="304" r:id="rId11"/>
    <p:sldId id="377" r:id="rId12"/>
    <p:sldId id="317" r:id="rId13"/>
    <p:sldId id="318" r:id="rId14"/>
    <p:sldId id="387" r:id="rId15"/>
    <p:sldId id="389" r:id="rId16"/>
    <p:sldId id="390" r:id="rId17"/>
    <p:sldId id="391" r:id="rId18"/>
  </p:sldIdLst>
  <p:sldSz cx="9144000" cy="6858000" type="screen4x3"/>
  <p:notesSz cx="6669088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9" autoAdjust="0"/>
    <p:restoredTop sz="94762" autoAdjust="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8" d="100"/>
          <a:sy n="38" d="100"/>
        </p:scale>
        <p:origin x="-1548" y="-102"/>
      </p:cViewPr>
      <p:guideLst>
        <p:guide orient="horz" pos="3126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96" tIns="46349" rIns="92696" bIns="46349" numCol="1" anchor="t" anchorCtr="0" compatLnSpc="1">
            <a:prstTxWarp prst="textNoShape">
              <a:avLst/>
            </a:prstTxWarp>
          </a:bodyPr>
          <a:lstStyle>
            <a:lvl1pPr defTabSz="927100">
              <a:defRPr sz="1200"/>
            </a:lvl1pPr>
          </a:lstStyle>
          <a:p>
            <a:endParaRPr lang="sl-SI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908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96" tIns="46349" rIns="92696" bIns="46349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8E4AA61A-6A61-48AE-997D-F421C870C0BA}" type="datetime1">
              <a:rPr lang="sl-SI"/>
              <a:pPr/>
              <a:t>13.5.2013</a:t>
            </a:fld>
            <a:endParaRPr lang="sl-SI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89083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96" tIns="46349" rIns="92696" bIns="46349" numCol="1" anchor="b" anchorCtr="0" compatLnSpc="1">
            <a:prstTxWarp prst="textNoShape">
              <a:avLst/>
            </a:prstTxWarp>
          </a:bodyPr>
          <a:lstStyle>
            <a:lvl1pPr defTabSz="927100">
              <a:defRPr sz="1200"/>
            </a:lvl1pPr>
          </a:lstStyle>
          <a:p>
            <a:r>
              <a:rPr lang="sl-SI"/>
              <a:t>Državna matična služba za knjižničarstvo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431338"/>
            <a:ext cx="289083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96" tIns="46349" rIns="92696" bIns="46349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9797F7E0-3A9E-483A-AC50-BAB39B3B80F3}" type="slidenum">
              <a:rPr lang="sl-SI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862450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96" tIns="46349" rIns="92696" bIns="46349" numCol="1" anchor="t" anchorCtr="0" compatLnSpc="1">
            <a:prstTxWarp prst="textNoShape">
              <a:avLst/>
            </a:prstTxWarp>
          </a:bodyPr>
          <a:lstStyle>
            <a:lvl1pPr defTabSz="927100">
              <a:defRPr sz="1200"/>
            </a:lvl1pPr>
          </a:lstStyle>
          <a:p>
            <a:endParaRPr lang="sl-SI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908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96" tIns="46349" rIns="92696" bIns="46349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25479269-38C3-407E-B1FE-2C7D62D6056C}" type="datetime1">
              <a:rPr lang="sl-SI"/>
              <a:pPr/>
              <a:t>13.5.2013</a:t>
            </a:fld>
            <a:endParaRPr lang="sl-SI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746125"/>
            <a:ext cx="4962525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000" y="4714875"/>
            <a:ext cx="489108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96" tIns="46349" rIns="92696" bIns="463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89083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96" tIns="46349" rIns="92696" bIns="46349" numCol="1" anchor="b" anchorCtr="0" compatLnSpc="1">
            <a:prstTxWarp prst="textNoShape">
              <a:avLst/>
            </a:prstTxWarp>
          </a:bodyPr>
          <a:lstStyle>
            <a:lvl1pPr defTabSz="927100">
              <a:defRPr sz="1200"/>
            </a:lvl1pPr>
          </a:lstStyle>
          <a:p>
            <a:r>
              <a:rPr lang="sl-SI"/>
              <a:t>Državna matična služba za knjižničarstvo</a:t>
            </a:r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431338"/>
            <a:ext cx="289083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96" tIns="46349" rIns="92696" bIns="46349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298B0BF1-95D1-4928-8616-6CC4F71E6443}" type="slidenum">
              <a:rPr lang="sl-SI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40951144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CCF51A46-7284-4731-90B4-6A3A10D8C4EC}" type="datetime1">
              <a:rPr lang="sl-SI"/>
              <a:pPr/>
              <a:t>13.5.2013</a:t>
            </a:fld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sl-SI"/>
              <a:t>Državna matična služba za knjižničarstvo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F1010E-8531-400A-9B06-AB3EE4835006}" type="slidenum">
              <a:rPr lang="sl-SI"/>
              <a:pPr/>
              <a:t>12</a:t>
            </a:fld>
            <a:endParaRPr lang="sl-SI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4E1DE-6D77-4DBB-B1EB-9E044D69EABC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D509E-8A1B-48EF-9493-2BF901A4C2ED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190B7-788D-425B-BBEA-EBB42E94169B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A58AD-D604-4313-9CD3-49A2F1D4C79F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A958-5501-4756-AC43-92B545CA0BFF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895F0-62CD-4FE8-819A-B36CD634514D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6F9F2-669E-461D-AE75-4F8C206D5882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9442-F098-490A-B1D2-E8B65C0201EC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27293-9622-49E3-A570-00C655BBF47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5841F-96CA-4FFF-BB7C-8A63E05C6568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81CF-FB02-4323-98AD-E115CE440552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223FA-FB77-4B88-96F9-DED4A241FD26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Razvoj javnega knjižničarstva na Slovenskem: 19. stoletje</a:t>
            </a:r>
            <a:endParaRPr lang="sl-SI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sl-SI" smtClean="0"/>
          </a:p>
          <a:p>
            <a:r>
              <a:rPr lang="sl-SI" smtClean="0"/>
              <a:t>dr. Eva Kodrič-Dačić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/>
              <a:t>Razvoj javnih knjižnic na Slovenskem – 19. stoletje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sl-SI"/>
          </a:p>
          <a:p>
            <a:pPr>
              <a:buFontTx/>
              <a:buNone/>
            </a:pPr>
            <a:r>
              <a:rPr lang="sl-SI"/>
              <a:t>zakon o tisku 1852 in 1862,</a:t>
            </a:r>
          </a:p>
          <a:p>
            <a:pPr>
              <a:buFontTx/>
              <a:buNone/>
            </a:pPr>
            <a:r>
              <a:rPr lang="sl-SI"/>
              <a:t>obvezni izvod kot osnova za gradnjo domoznanske zbirke (1857),</a:t>
            </a:r>
          </a:p>
          <a:p>
            <a:pPr>
              <a:buFontTx/>
              <a:buNone/>
            </a:pPr>
            <a:r>
              <a:rPr lang="sl-SI"/>
              <a:t>pokrajinska knjižnica,</a:t>
            </a: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6534D-6B0A-4F86-9E92-724BE69E6C3A}" type="slidenum">
              <a:rPr lang="sl-SI"/>
              <a:pPr/>
              <a:t>10</a:t>
            </a:fld>
            <a:endParaRPr lang="sl-SI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40977-C131-4B5A-B14A-FD174732B618}" type="slidenum">
              <a:rPr lang="sl-SI"/>
              <a:pPr/>
              <a:t>11</a:t>
            </a:fld>
            <a:endParaRPr lang="sl-SI"/>
          </a:p>
        </p:txBody>
      </p:sp>
      <p:pic>
        <p:nvPicPr>
          <p:cNvPr id="182276" name="Picture 4" descr="muy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9950" y="0"/>
            <a:ext cx="48641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ACD40-B0D6-46A8-873B-2D231ED37A8E}" type="slidenum">
              <a:rPr lang="sl-SI"/>
              <a:pPr/>
              <a:t>12</a:t>
            </a:fld>
            <a:endParaRPr lang="sl-SI"/>
          </a:p>
        </p:txBody>
      </p:sp>
      <p:pic>
        <p:nvPicPr>
          <p:cNvPr id="109570" name="Picture 2" descr="karniola_3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848350" y="-4476750"/>
            <a:ext cx="20840700" cy="15811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7C938-86B9-41D0-9F61-A2C3F8BB744B}" type="slidenum">
              <a:rPr lang="sl-SI"/>
              <a:pPr/>
              <a:t>13</a:t>
            </a:fld>
            <a:endParaRPr lang="sl-SI"/>
          </a:p>
        </p:txBody>
      </p:sp>
      <p:graphicFrame>
        <p:nvGraphicFramePr>
          <p:cNvPr id="110594" name="Object 2"/>
          <p:cNvGraphicFramePr>
            <a:graphicFrameLocks noChangeAspect="1"/>
          </p:cNvGraphicFramePr>
          <p:nvPr/>
        </p:nvGraphicFramePr>
        <p:xfrm>
          <a:off x="-457200" y="307975"/>
          <a:ext cx="10363200" cy="606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00" name="Image Document" r:id="rId3" imgW="6496200" imgH="3800520" progId="">
                  <p:embed/>
                </p:oleObj>
              </mc:Choice>
              <mc:Fallback>
                <p:oleObj name="Image Document" r:id="rId3" imgW="6496200" imgH="380052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57200" y="307975"/>
                        <a:ext cx="10363200" cy="606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Šolske knjižnice: 19. st.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1825: v gimnazijah, ki so delovale v mestih brez licejev,</a:t>
            </a:r>
          </a:p>
          <a:p>
            <a:r>
              <a:rPr lang="sl-SI" dirty="0" smtClean="0"/>
              <a:t>1849: gimnazije in realke, knjižnice za profesorje in dijake,</a:t>
            </a:r>
          </a:p>
          <a:p>
            <a:r>
              <a:rPr lang="sl-SI" dirty="0" smtClean="0"/>
              <a:t>1869: okrajne učiteljske knjižnice in šolske knjižnice na učiteljiščih,</a:t>
            </a:r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A58AD-D604-4313-9CD3-49A2F1D4C79F}" type="slidenum">
              <a:rPr lang="sl-SI" smtClean="0"/>
              <a:pPr/>
              <a:t>14</a:t>
            </a:fld>
            <a:endParaRPr lang="sl-SI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Zametki ljudskih knjižnic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l-SI" dirty="0" smtClean="0"/>
          </a:p>
          <a:p>
            <a:r>
              <a:rPr lang="sl-SI" dirty="0" smtClean="0"/>
              <a:t>farne knjižnice (1847 – Anton Lah: Družba za branje slovenskih </a:t>
            </a:r>
            <a:r>
              <a:rPr lang="sl-SI" dirty="0" err="1" smtClean="0"/>
              <a:t>bukvic</a:t>
            </a:r>
            <a:r>
              <a:rPr lang="sl-SI" dirty="0" smtClean="0"/>
              <a:t>),</a:t>
            </a:r>
          </a:p>
          <a:p>
            <a:r>
              <a:rPr lang="sl-SI" dirty="0"/>
              <a:t>i</a:t>
            </a:r>
            <a:r>
              <a:rPr lang="sl-SI" dirty="0" smtClean="0"/>
              <a:t>zposojevalne knjižnice,</a:t>
            </a:r>
          </a:p>
          <a:p>
            <a:r>
              <a:rPr lang="sl-SI" dirty="0"/>
              <a:t>č</a:t>
            </a:r>
            <a:r>
              <a:rPr lang="sl-SI" dirty="0" smtClean="0"/>
              <a:t>italnice,</a:t>
            </a:r>
          </a:p>
          <a:p>
            <a:r>
              <a:rPr lang="sl-SI" dirty="0"/>
              <a:t>d</a:t>
            </a:r>
            <a:r>
              <a:rPr lang="sl-SI" dirty="0" smtClean="0"/>
              <a:t>ruštvene knjižnice.</a:t>
            </a:r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A58AD-D604-4313-9CD3-49A2F1D4C79F}" type="slidenum">
              <a:rPr lang="sl-SI" smtClean="0"/>
              <a:pPr/>
              <a:t>15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Vprašanja</a:t>
            </a:r>
            <a:endParaRPr lang="en-US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Razvoj slovenskih knjižnic v 19. stoletju,</a:t>
            </a:r>
            <a:endParaRPr lang="en-US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A58AD-D604-4313-9CD3-49A2F1D4C79F}" type="slidenum">
              <a:rPr lang="sl-SI" smtClean="0"/>
              <a:pPr/>
              <a:t>16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09079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Literatura</a:t>
            </a:r>
            <a:endParaRPr lang="en-US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err="1"/>
              <a:t>Berčič</a:t>
            </a:r>
            <a:r>
              <a:rPr lang="en-US" dirty="0"/>
              <a:t>, </a:t>
            </a:r>
            <a:r>
              <a:rPr lang="en-US" dirty="0" err="1"/>
              <a:t>Branko</a:t>
            </a:r>
            <a:r>
              <a:rPr lang="en-US" dirty="0"/>
              <a:t>. </a:t>
            </a:r>
            <a:r>
              <a:rPr lang="en-US" dirty="0" err="1"/>
              <a:t>Bibliotekarska</a:t>
            </a:r>
            <a:r>
              <a:rPr lang="en-US" dirty="0"/>
              <a:t> </a:t>
            </a:r>
            <a:r>
              <a:rPr lang="en-US" dirty="0" err="1"/>
              <a:t>stroka</a:t>
            </a:r>
            <a:r>
              <a:rPr lang="en-US" dirty="0"/>
              <a:t> in </a:t>
            </a:r>
            <a:r>
              <a:rPr lang="en-US" dirty="0" err="1"/>
              <a:t>njeno</a:t>
            </a:r>
            <a:r>
              <a:rPr lang="en-US" dirty="0"/>
              <a:t> </a:t>
            </a:r>
            <a:r>
              <a:rPr lang="en-US" dirty="0" err="1"/>
              <a:t>uveljavljanje</a:t>
            </a:r>
            <a:r>
              <a:rPr lang="en-US" dirty="0"/>
              <a:t> </a:t>
            </a:r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Slovencih</a:t>
            </a:r>
            <a:r>
              <a:rPr lang="en-US" dirty="0"/>
              <a:t>. V : </a:t>
            </a:r>
            <a:r>
              <a:rPr lang="en-US" dirty="0" err="1"/>
              <a:t>Berčič</a:t>
            </a:r>
            <a:r>
              <a:rPr lang="en-US" dirty="0"/>
              <a:t>, </a:t>
            </a:r>
            <a:r>
              <a:rPr lang="en-US" dirty="0" err="1"/>
              <a:t>Branko</a:t>
            </a:r>
            <a:r>
              <a:rPr lang="en-US" dirty="0"/>
              <a:t>. O </a:t>
            </a:r>
            <a:r>
              <a:rPr lang="en-US" dirty="0" err="1"/>
              <a:t>knjigah</a:t>
            </a:r>
            <a:r>
              <a:rPr lang="en-US" dirty="0"/>
              <a:t> in </a:t>
            </a:r>
            <a:r>
              <a:rPr lang="en-US" dirty="0" err="1"/>
              <a:t>knjižničarstvu</a:t>
            </a:r>
            <a:r>
              <a:rPr lang="en-US" dirty="0"/>
              <a:t>. Ljubljana, 2000, str. 190-238</a:t>
            </a:r>
            <a:r>
              <a:rPr lang="en-US" dirty="0" smtClean="0"/>
              <a:t>.</a:t>
            </a:r>
            <a:endParaRPr lang="sl-SI" dirty="0" smtClean="0"/>
          </a:p>
          <a:p>
            <a:r>
              <a:rPr lang="en-US" dirty="0"/>
              <a:t>Kodrič-</a:t>
            </a:r>
            <a:r>
              <a:rPr lang="en-US" dirty="0" err="1"/>
              <a:t>Dačić</a:t>
            </a:r>
            <a:r>
              <a:rPr lang="en-US" dirty="0"/>
              <a:t>, Eva. </a:t>
            </a:r>
            <a:r>
              <a:rPr lang="en-US" dirty="0" err="1"/>
              <a:t>Obvezni</a:t>
            </a:r>
            <a:r>
              <a:rPr lang="en-US" dirty="0"/>
              <a:t> </a:t>
            </a:r>
            <a:r>
              <a:rPr lang="en-US" dirty="0" err="1"/>
              <a:t>izvod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slovenskem</a:t>
            </a:r>
            <a:r>
              <a:rPr lang="en-US" dirty="0"/>
              <a:t> </a:t>
            </a:r>
            <a:r>
              <a:rPr lang="en-US" dirty="0" err="1"/>
              <a:t>ozemlju</a:t>
            </a:r>
            <a:r>
              <a:rPr lang="en-US" dirty="0"/>
              <a:t> (1807-1945).  Knjižnica, 38 (1994) 1-2 , str. 7-22</a:t>
            </a:r>
            <a:r>
              <a:rPr lang="en-US" dirty="0" smtClean="0"/>
              <a:t>.</a:t>
            </a:r>
            <a:endParaRPr lang="sl-SI" dirty="0" smtClean="0"/>
          </a:p>
          <a:p>
            <a:r>
              <a:rPr lang="en-US" dirty="0" smtClean="0"/>
              <a:t> </a:t>
            </a:r>
            <a:r>
              <a:rPr lang="nn-NO" dirty="0"/>
              <a:t>Kodrič-Dačić, Eva. Slovenika. Knjižnica, 46 (2002) 4 , str. 65-85</a:t>
            </a:r>
            <a:r>
              <a:rPr lang="nn-NO" dirty="0" smtClean="0"/>
              <a:t>.</a:t>
            </a:r>
            <a:endParaRPr lang="sl-SI" dirty="0" smtClean="0"/>
          </a:p>
          <a:p>
            <a:r>
              <a:rPr lang="sl-SI" dirty="0"/>
              <a:t>Kodrič-</a:t>
            </a:r>
            <a:r>
              <a:rPr lang="sl-SI" dirty="0" err="1"/>
              <a:t>Dačić</a:t>
            </a:r>
            <a:r>
              <a:rPr lang="sl-SI" dirty="0"/>
              <a:t>, Eva: Matija Čop in njegov prispevek k slovenskemu </a:t>
            </a:r>
            <a:r>
              <a:rPr lang="sl-SI" dirty="0" err="1"/>
              <a:t>bibliotekarstvu</a:t>
            </a:r>
            <a:r>
              <a:rPr lang="sl-SI" dirty="0"/>
              <a:t>. Knjižnica, 41 (1997) 2-3 , str. 17-31.</a:t>
            </a:r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endParaRPr lang="en-US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A58AD-D604-4313-9CD3-49A2F1D4C79F}" type="slidenum">
              <a:rPr lang="sl-SI" smtClean="0"/>
              <a:pPr/>
              <a:t>17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37167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C63E-1FD4-4D0E-B296-9C0CD7D6AD38}" type="slidenum">
              <a:rPr lang="sl-SI"/>
              <a:pPr/>
              <a:t>2</a:t>
            </a:fld>
            <a:endParaRPr lang="sl-SI"/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9163"/>
            <a:ext cx="9144000" cy="5019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/>
              <a:t>Razvoj javnih knjižnic na Slovenskem – 19. stoletje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sl-SI"/>
          </a:p>
          <a:p>
            <a:pPr>
              <a:lnSpc>
                <a:spcPct val="90000"/>
              </a:lnSpc>
              <a:buFontTx/>
              <a:buNone/>
            </a:pPr>
            <a:r>
              <a:rPr lang="sl-SI"/>
              <a:t>obvezni izvod tiska za knjižnice,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sl-SI"/>
              <a:t>knjižničarji so javni uslužbenci,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sl-SI"/>
              <a:t>Instrukcija za univerzitetne in študijske knjižnice, ki jo je z dekretom 23.julija 1825 začasno predpisala Študijska dvorna komisija,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sl-SI"/>
              <a:t>	</a:t>
            </a: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9A7AB-003C-4DE9-9CF8-2BDDDD50A48C}" type="slidenum">
              <a:rPr lang="sl-SI"/>
              <a:pPr/>
              <a:t>3</a:t>
            </a:fld>
            <a:endParaRPr lang="sl-SI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Slovenske knjižnice: 19. st.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Semeniška knjižnice,</a:t>
            </a:r>
          </a:p>
          <a:p>
            <a:r>
              <a:rPr lang="sl-SI" dirty="0" smtClean="0"/>
              <a:t>Licejska knjižnica,</a:t>
            </a:r>
          </a:p>
          <a:p>
            <a:r>
              <a:rPr lang="sl-SI" dirty="0" smtClean="0"/>
              <a:t>Muzejska knjižnica,</a:t>
            </a:r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A58AD-D604-4313-9CD3-49A2F1D4C79F}" type="slidenum">
              <a:rPr lang="sl-SI" smtClean="0"/>
              <a:pPr/>
              <a:t>4</a:t>
            </a:fld>
            <a:endParaRPr lang="sl-SI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Razvoj slovenskih knjižnic v 19. stoletju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 smtClean="0"/>
          </a:p>
          <a:p>
            <a:r>
              <a:rPr lang="sl-SI" dirty="0" err="1" smtClean="0"/>
              <a:t>slovenika</a:t>
            </a:r>
            <a:r>
              <a:rPr lang="sl-SI" dirty="0" smtClean="0"/>
              <a:t>,</a:t>
            </a:r>
          </a:p>
          <a:p>
            <a:r>
              <a:rPr lang="sl-SI" dirty="0" smtClean="0"/>
              <a:t>Matija Čop in reforma licejske knjižnice,</a:t>
            </a:r>
          </a:p>
          <a:p>
            <a:endParaRPr lang="sl-SI" dirty="0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A58AD-D604-4313-9CD3-49A2F1D4C79F}" type="slidenum">
              <a:rPr lang="sl-SI" smtClean="0"/>
              <a:pPr/>
              <a:t>5</a:t>
            </a:fld>
            <a:endParaRPr lang="sl-SI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57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3B7FA-A37F-48C1-8B65-0EA2AFDC8837}" type="slidenum">
              <a:rPr lang="sl-SI"/>
              <a:pPr/>
              <a:t>6</a:t>
            </a:fld>
            <a:endParaRPr lang="sl-SI"/>
          </a:p>
        </p:txBody>
      </p:sp>
      <p:pic>
        <p:nvPicPr>
          <p:cNvPr id="157700" name="Picture 4" descr="libri slovenic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6538" y="-422275"/>
            <a:ext cx="9617076" cy="7704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5E6B8-27A3-45D7-9FBA-77107AC07E54}" type="slidenum">
              <a:rPr lang="sl-SI"/>
              <a:pPr/>
              <a:t>7</a:t>
            </a:fld>
            <a:endParaRPr lang="sl-SI"/>
          </a:p>
        </p:txBody>
      </p:sp>
      <p:pic>
        <p:nvPicPr>
          <p:cNvPr id="106498" name="Picture 2" descr="cop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3288" y="0"/>
            <a:ext cx="479742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939CE-9DAC-4773-A8F7-2CB9046939D8}" type="slidenum">
              <a:rPr lang="sl-SI"/>
              <a:pPr/>
              <a:t>8</a:t>
            </a:fld>
            <a:endParaRPr lang="sl-SI"/>
          </a:p>
        </p:txBody>
      </p:sp>
      <p:pic>
        <p:nvPicPr>
          <p:cNvPr id="185348" name="Picture 4" descr="likawet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3075" y="0"/>
            <a:ext cx="56578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5CDDE-19ED-4C0D-944D-23B00E910C05}" type="slidenum">
              <a:rPr lang="sl-SI"/>
              <a:pPr/>
              <a:t>9</a:t>
            </a:fld>
            <a:endParaRPr lang="sl-SI"/>
          </a:p>
        </p:txBody>
      </p:sp>
      <p:pic>
        <p:nvPicPr>
          <p:cNvPr id="181252" name="Picture 4" descr="kastel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0775" y="0"/>
            <a:ext cx="436086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1872</TotalTime>
  <Words>315</Words>
  <Application>Microsoft Office PowerPoint</Application>
  <PresentationFormat>Diaprojekcija na zaslonu (4:3)</PresentationFormat>
  <Paragraphs>59</Paragraphs>
  <Slides>17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Vdelani OLE strežniki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19" baseType="lpstr">
      <vt:lpstr>Officeova tema</vt:lpstr>
      <vt:lpstr>Image Document</vt:lpstr>
      <vt:lpstr>Razvoj javnega knjižničarstva na Slovenskem: 19. stoletje</vt:lpstr>
      <vt:lpstr>PowerPointova predstavitev</vt:lpstr>
      <vt:lpstr>Razvoj javnih knjižnic na Slovenskem – 19. stoletje</vt:lpstr>
      <vt:lpstr>Slovenske knjižnice: 19. st.</vt:lpstr>
      <vt:lpstr>Razvoj slovenskih knjižnic v 19. stoletju</vt:lpstr>
      <vt:lpstr>PowerPointova predstavitev</vt:lpstr>
      <vt:lpstr>PowerPointova predstavitev</vt:lpstr>
      <vt:lpstr>PowerPointova predstavitev</vt:lpstr>
      <vt:lpstr>PowerPointova predstavitev</vt:lpstr>
      <vt:lpstr>Razvoj javnih knjižnic na Slovenskem – 19. stoletje</vt:lpstr>
      <vt:lpstr>PowerPointova predstavitev</vt:lpstr>
      <vt:lpstr>PowerPointova predstavitev</vt:lpstr>
      <vt:lpstr>PowerPointova predstavitev</vt:lpstr>
      <vt:lpstr>Šolske knjižnice: 19. st.</vt:lpstr>
      <vt:lpstr>Zametki ljudskih knjižnic</vt:lpstr>
      <vt:lpstr>Vprašanja</vt:lpstr>
      <vt:lpstr>Literatura</vt:lpstr>
    </vt:vector>
  </TitlesOfParts>
  <Company>NUK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Državna matična služba za knjižničarstvo</dc:title>
  <dc:creator>Eva Kodrič-Dačić</dc:creator>
  <cp:lastModifiedBy>eva_k</cp:lastModifiedBy>
  <cp:revision>177</cp:revision>
  <cp:lastPrinted>1999-02-05T07:31:11Z</cp:lastPrinted>
  <dcterms:created xsi:type="dcterms:W3CDTF">1999-02-04T08:00:01Z</dcterms:created>
  <dcterms:modified xsi:type="dcterms:W3CDTF">2013-05-13T08:59:04Z</dcterms:modified>
</cp:coreProperties>
</file>