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69" r:id="rId5"/>
    <p:sldId id="270" r:id="rId6"/>
    <p:sldId id="264" r:id="rId7"/>
    <p:sldId id="265" r:id="rId8"/>
    <p:sldId id="261" r:id="rId9"/>
    <p:sldId id="272" r:id="rId10"/>
    <p:sldId id="266" r:id="rId11"/>
    <p:sldId id="273" r:id="rId12"/>
    <p:sldId id="274" r:id="rId13"/>
    <p:sldId id="275" r:id="rId14"/>
    <p:sldId id="276" r:id="rId15"/>
    <p:sldId id="271" r:id="rId16"/>
    <p:sldId id="283" r:id="rId17"/>
    <p:sldId id="284" r:id="rId18"/>
    <p:sldId id="289" r:id="rId19"/>
    <p:sldId id="277" r:id="rId20"/>
    <p:sldId id="278" r:id="rId21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9B4E6-8A52-4E0C-8D4E-B1B3CD2870E1}" type="datetimeFigureOut">
              <a:rPr lang="sl-SI" smtClean="0"/>
              <a:pPr/>
              <a:t>6.5.2013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0E994-6638-4756-8F94-6B6E292824D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9B4E6-8A52-4E0C-8D4E-B1B3CD2870E1}" type="datetimeFigureOut">
              <a:rPr lang="sl-SI" smtClean="0"/>
              <a:pPr/>
              <a:t>6.5.2013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0E994-6638-4756-8F94-6B6E292824D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9B4E6-8A52-4E0C-8D4E-B1B3CD2870E1}" type="datetimeFigureOut">
              <a:rPr lang="sl-SI" smtClean="0"/>
              <a:pPr/>
              <a:t>6.5.2013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0E994-6638-4756-8F94-6B6E292824D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9B4E6-8A52-4E0C-8D4E-B1B3CD2870E1}" type="datetimeFigureOut">
              <a:rPr lang="sl-SI" smtClean="0"/>
              <a:pPr/>
              <a:t>6.5.2013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0E994-6638-4756-8F94-6B6E292824D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9B4E6-8A52-4E0C-8D4E-B1B3CD2870E1}" type="datetimeFigureOut">
              <a:rPr lang="sl-SI" smtClean="0"/>
              <a:pPr/>
              <a:t>6.5.2013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0E994-6638-4756-8F94-6B6E292824D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9B4E6-8A52-4E0C-8D4E-B1B3CD2870E1}" type="datetimeFigureOut">
              <a:rPr lang="sl-SI" smtClean="0"/>
              <a:pPr/>
              <a:t>6.5.2013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0E994-6638-4756-8F94-6B6E292824D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9B4E6-8A52-4E0C-8D4E-B1B3CD2870E1}" type="datetimeFigureOut">
              <a:rPr lang="sl-SI" smtClean="0"/>
              <a:pPr/>
              <a:t>6.5.2013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0E994-6638-4756-8F94-6B6E292824D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9B4E6-8A52-4E0C-8D4E-B1B3CD2870E1}" type="datetimeFigureOut">
              <a:rPr lang="sl-SI" smtClean="0"/>
              <a:pPr/>
              <a:t>6.5.2013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0E994-6638-4756-8F94-6B6E292824D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9B4E6-8A52-4E0C-8D4E-B1B3CD2870E1}" type="datetimeFigureOut">
              <a:rPr lang="sl-SI" smtClean="0"/>
              <a:pPr/>
              <a:t>6.5.2013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0E994-6638-4756-8F94-6B6E292824D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9B4E6-8A52-4E0C-8D4E-B1B3CD2870E1}" type="datetimeFigureOut">
              <a:rPr lang="sl-SI" smtClean="0"/>
              <a:pPr/>
              <a:t>6.5.2013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0E994-6638-4756-8F94-6B6E292824D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9B4E6-8A52-4E0C-8D4E-B1B3CD2870E1}" type="datetimeFigureOut">
              <a:rPr lang="sl-SI" smtClean="0"/>
              <a:pPr/>
              <a:t>6.5.2013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0E994-6638-4756-8F94-6B6E292824D3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9B4E6-8A52-4E0C-8D4E-B1B3CD2870E1}" type="datetimeFigureOut">
              <a:rPr lang="sl-SI" smtClean="0"/>
              <a:pPr/>
              <a:t>6.5.2013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0E994-6638-4756-8F94-6B6E292824D3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Knjižnice v 18. in 19. stoletju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Dr. Eva Kodrič-</a:t>
            </a:r>
            <a:r>
              <a:rPr lang="sl-SI" dirty="0" err="1" smtClean="0"/>
              <a:t>Dačić</a:t>
            </a:r>
            <a:endParaRPr lang="sl-SI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19. stoletje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Bibliotekarske organizacije/društva,</a:t>
            </a:r>
          </a:p>
          <a:p>
            <a:pPr lvl="1"/>
            <a:r>
              <a:rPr lang="sl-SI" dirty="0" smtClean="0"/>
              <a:t>1876 </a:t>
            </a:r>
            <a:r>
              <a:rPr lang="sl-SI" dirty="0" err="1" smtClean="0"/>
              <a:t>ALA</a:t>
            </a:r>
            <a:r>
              <a:rPr lang="sl-SI" dirty="0" smtClean="0"/>
              <a:t>,</a:t>
            </a:r>
          </a:p>
          <a:p>
            <a:pPr lvl="1"/>
            <a:r>
              <a:rPr lang="sl-SI" dirty="0" smtClean="0"/>
              <a:t>1877 Velika Britanija,</a:t>
            </a:r>
          </a:p>
          <a:p>
            <a:pPr lvl="1"/>
            <a:r>
              <a:rPr lang="sl-SI" dirty="0" smtClean="0"/>
              <a:t>1897 Švica,</a:t>
            </a:r>
          </a:p>
          <a:p>
            <a:pPr lvl="1"/>
            <a:r>
              <a:rPr lang="sl-SI" dirty="0" smtClean="0"/>
              <a:t>1896 Avstrija…,</a:t>
            </a:r>
          </a:p>
          <a:p>
            <a:endParaRPr lang="sl-SI" dirty="0" smtClean="0"/>
          </a:p>
          <a:p>
            <a:pPr lvl="1"/>
            <a:endParaRPr lang="sl-SI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sl-SI" dirty="0" smtClean="0"/>
              <a:t>1778: </a:t>
            </a:r>
            <a:r>
              <a:rPr lang="sl-SI" dirty="0" err="1" smtClean="0"/>
              <a:t>instrukcija</a:t>
            </a:r>
            <a:r>
              <a:rPr lang="sl-SI" dirty="0" smtClean="0"/>
              <a:t> </a:t>
            </a:r>
            <a:r>
              <a:rPr lang="sl-SI" dirty="0" err="1" smtClean="0"/>
              <a:t>Stephan</a:t>
            </a:r>
            <a:r>
              <a:rPr lang="sl-SI" dirty="0" smtClean="0"/>
              <a:t> </a:t>
            </a:r>
            <a:r>
              <a:rPr lang="sl-SI" dirty="0" err="1" smtClean="0"/>
              <a:t>Rauntestrauch</a:t>
            </a:r>
            <a:r>
              <a:rPr lang="sl-SI" dirty="0" smtClean="0"/>
              <a:t>,</a:t>
            </a:r>
          </a:p>
          <a:p>
            <a:r>
              <a:rPr lang="sl-SI" dirty="0" smtClean="0"/>
              <a:t>1800: Martin </a:t>
            </a:r>
            <a:r>
              <a:rPr lang="sl-SI" dirty="0" err="1" smtClean="0"/>
              <a:t>Schrettinger</a:t>
            </a:r>
            <a:r>
              <a:rPr lang="sl-SI" dirty="0" smtClean="0"/>
              <a:t>,</a:t>
            </a:r>
          </a:p>
          <a:p>
            <a:r>
              <a:rPr lang="sl-SI" dirty="0" smtClean="0"/>
              <a:t>1810: Charles </a:t>
            </a:r>
            <a:r>
              <a:rPr lang="sl-SI" dirty="0" err="1" smtClean="0"/>
              <a:t>Brunet</a:t>
            </a:r>
            <a:r>
              <a:rPr lang="sl-SI" dirty="0" smtClean="0"/>
              <a:t>,</a:t>
            </a:r>
          </a:p>
          <a:p>
            <a:r>
              <a:rPr lang="sl-SI" dirty="0" smtClean="0"/>
              <a:t>1814: Adolf Ebert,</a:t>
            </a:r>
          </a:p>
          <a:p>
            <a:pPr lvl="1"/>
            <a:r>
              <a:rPr lang="sl-SI" dirty="0" smtClean="0"/>
              <a:t>1825: začasna </a:t>
            </a:r>
            <a:r>
              <a:rPr lang="sl-SI" dirty="0" err="1" smtClean="0"/>
              <a:t>instrukcija</a:t>
            </a:r>
            <a:r>
              <a:rPr lang="sl-SI" dirty="0" smtClean="0"/>
              <a:t>,</a:t>
            </a:r>
          </a:p>
          <a:p>
            <a:pPr lvl="1"/>
            <a:r>
              <a:rPr lang="sl-SI" dirty="0" smtClean="0"/>
              <a:t>decimalna klasifikacija,</a:t>
            </a:r>
          </a:p>
          <a:p>
            <a:r>
              <a:rPr lang="sl-SI" dirty="0" smtClean="0"/>
              <a:t>1895: UDK,</a:t>
            </a:r>
          </a:p>
          <a:p>
            <a:r>
              <a:rPr lang="sl-SI" dirty="0" smtClean="0"/>
              <a:t>1899: pruske </a:t>
            </a:r>
            <a:r>
              <a:rPr lang="sl-SI" dirty="0" err="1" smtClean="0"/>
              <a:t>instrukcije</a:t>
            </a:r>
            <a:r>
              <a:rPr lang="sl-SI" dirty="0" smtClean="0"/>
              <a:t>,</a:t>
            </a:r>
          </a:p>
          <a:p>
            <a:pPr>
              <a:buNone/>
            </a:pPr>
            <a:endParaRPr lang="sl-SI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FC1D5-CA36-4558-AA0D-25E93FCEC4FA}" type="slidenum">
              <a:rPr lang="sl-SI"/>
              <a:pPr/>
              <a:t>12</a:t>
            </a:fld>
            <a:endParaRPr lang="sl-SI"/>
          </a:p>
        </p:txBody>
      </p:sp>
      <p:pic>
        <p:nvPicPr>
          <p:cNvPr id="167942" name="Picture 6" descr="schreph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8288" y="0"/>
            <a:ext cx="606425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A23E-4EAA-4F42-B23E-A9F907E6FA53}" type="slidenum">
              <a:rPr lang="sl-SI"/>
              <a:pPr/>
              <a:t>13</a:t>
            </a:fld>
            <a:endParaRPr lang="sl-SI"/>
          </a:p>
        </p:txBody>
      </p:sp>
      <p:graphicFrame>
        <p:nvGraphicFramePr>
          <p:cNvPr id="69639" name="Object 1031"/>
          <p:cNvGraphicFramePr>
            <a:graphicFrameLocks noChangeAspect="1"/>
          </p:cNvGraphicFramePr>
          <p:nvPr/>
        </p:nvGraphicFramePr>
        <p:xfrm>
          <a:off x="1949450" y="0"/>
          <a:ext cx="52451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Image Document" r:id="rId3" imgW="3990960" imgH="5219640" progId="">
                  <p:embed/>
                </p:oleObj>
              </mc:Choice>
              <mc:Fallback>
                <p:oleObj name="Image Document" r:id="rId3" imgW="3990960" imgH="52196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9450" y="0"/>
                        <a:ext cx="52451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Melvil</a:t>
            </a:r>
            <a:r>
              <a:rPr lang="sl-SI" dirty="0" smtClean="0"/>
              <a:t> </a:t>
            </a:r>
            <a:r>
              <a:rPr lang="sl-SI" dirty="0" err="1" smtClean="0"/>
              <a:t>Dewey</a:t>
            </a:r>
            <a:r>
              <a:rPr lang="sl-SI" dirty="0" smtClean="0"/>
              <a:t> (1851-1931)</a:t>
            </a:r>
            <a:endParaRPr lang="en-US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450912"/>
            <a:ext cx="3960440" cy="5306989"/>
          </a:xfrm>
        </p:spPr>
      </p:pic>
    </p:spTree>
    <p:extLst>
      <p:ext uri="{BB962C8B-B14F-4D97-AF65-F5344CB8AC3E}">
        <p14:creationId xmlns:p14="http://schemas.microsoft.com/office/powerpoint/2010/main" val="1336257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19. st.: nacionalne knjižnice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/>
          </a:p>
          <a:p>
            <a:r>
              <a:rPr lang="sl-SI" dirty="0" smtClean="0"/>
              <a:t>1789: </a:t>
            </a:r>
            <a:r>
              <a:rPr lang="sl-SI" dirty="0" err="1" smtClean="0"/>
              <a:t>Bibliotheque</a:t>
            </a:r>
            <a:r>
              <a:rPr lang="sl-SI" dirty="0" smtClean="0"/>
              <a:t> </a:t>
            </a:r>
            <a:r>
              <a:rPr lang="sl-SI" dirty="0" err="1" smtClean="0"/>
              <a:t>Nationale</a:t>
            </a:r>
            <a:r>
              <a:rPr lang="sl-SI" dirty="0" smtClean="0"/>
              <a:t> de France, </a:t>
            </a:r>
          </a:p>
          <a:p>
            <a:r>
              <a:rPr lang="sl-SI" dirty="0" smtClean="0"/>
              <a:t>1800: </a:t>
            </a:r>
            <a:r>
              <a:rPr lang="sl-SI" dirty="0" err="1" smtClean="0"/>
              <a:t>Library</a:t>
            </a:r>
            <a:r>
              <a:rPr lang="sl-SI" dirty="0" smtClean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Congress</a:t>
            </a:r>
            <a:r>
              <a:rPr lang="sl-SI" dirty="0" smtClean="0"/>
              <a:t>, </a:t>
            </a:r>
          </a:p>
          <a:p>
            <a:r>
              <a:rPr lang="sl-SI" dirty="0" smtClean="0"/>
              <a:t>1862: škotska nacionalna knjižnica,</a:t>
            </a:r>
          </a:p>
          <a:p>
            <a:r>
              <a:rPr lang="sl-SI" dirty="0" smtClean="0"/>
              <a:t>1865: nacionalna knjižnica v Firencah,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Bibliotheque nationale de Franc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1313"/>
            <a:ext cx="9144000" cy="6175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Jeffers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3275" y="-315913"/>
            <a:ext cx="4994275" cy="7489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5" descr="B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8138"/>
            <a:ext cx="9144000" cy="6181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Vprašanja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/>
          <a:lstStyle/>
          <a:p>
            <a:r>
              <a:rPr lang="sl-SI" dirty="0" smtClean="0"/>
              <a:t>Evropske knjižnice in knjižničarstvo v 18. </a:t>
            </a:r>
            <a:r>
              <a:rPr lang="sl-SI" dirty="0" smtClean="0"/>
              <a:t>stoletju,</a:t>
            </a:r>
          </a:p>
          <a:p>
            <a:r>
              <a:rPr lang="sl-SI" dirty="0" smtClean="0"/>
              <a:t>Evropske in ameriške knjižnice in knjižničarstvo v 19. stoletju,</a:t>
            </a:r>
            <a:endParaRPr lang="sl-SI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469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 smtClean="0"/>
              <a:t>17.stoletje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err="1" smtClean="0"/>
              <a:t>Bodlean</a:t>
            </a:r>
            <a:r>
              <a:rPr lang="sl-SI" dirty="0" smtClean="0"/>
              <a:t> </a:t>
            </a:r>
            <a:r>
              <a:rPr lang="sl-SI" dirty="0" err="1" smtClean="0"/>
              <a:t>library</a:t>
            </a:r>
            <a:r>
              <a:rPr lang="sl-SI" dirty="0" smtClean="0"/>
              <a:t>,</a:t>
            </a:r>
          </a:p>
          <a:p>
            <a:r>
              <a:rPr lang="sl-SI" dirty="0" smtClean="0"/>
              <a:t>Knjižnica vojvode Avgusta v </a:t>
            </a:r>
            <a:r>
              <a:rPr lang="sl-SI" dirty="0" err="1" smtClean="0"/>
              <a:t>Wolfenbuettlu</a:t>
            </a:r>
            <a:r>
              <a:rPr lang="sl-SI" dirty="0" smtClean="0"/>
              <a:t>,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Literatura</a:t>
            </a:r>
            <a:endParaRPr lang="en-US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Ustrezna poglavja iz</a:t>
            </a:r>
          </a:p>
          <a:p>
            <a:r>
              <a:rPr lang="sl-SI" dirty="0" smtClean="0"/>
              <a:t>Dolinar, France Martin. Knjižnice skozi stoletja. Ljubljana, 2004.</a:t>
            </a:r>
          </a:p>
          <a:p>
            <a:r>
              <a:rPr lang="sl-SI" dirty="0" smtClean="0"/>
              <a:t>Dolar, Jaro. Spomin človeštva. Ljubljana, 1982.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831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Razsvetljenstvo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Filozofska izhodišča,</a:t>
            </a:r>
          </a:p>
          <a:p>
            <a:r>
              <a:rPr lang="sl-SI" dirty="0" smtClean="0"/>
              <a:t>Enciklopedija,</a:t>
            </a:r>
          </a:p>
          <a:p>
            <a:r>
              <a:rPr lang="sl-SI" dirty="0" smtClean="0"/>
              <a:t>Vzpon tretjega stanu,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1773-1803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Ukinitev jezuitskega reda,</a:t>
            </a:r>
          </a:p>
          <a:p>
            <a:r>
              <a:rPr lang="sl-SI" dirty="0" smtClean="0"/>
              <a:t>Razpust samostanov v avstrijskih dednih deželah,</a:t>
            </a:r>
          </a:p>
          <a:p>
            <a:r>
              <a:rPr lang="sl-SI" dirty="0" smtClean="0"/>
              <a:t>Francoska revolucija,</a:t>
            </a:r>
          </a:p>
          <a:p>
            <a:r>
              <a:rPr lang="sl-SI" dirty="0" smtClean="0"/>
              <a:t>Sekularizacija v Nemčiji,</a:t>
            </a:r>
          </a:p>
          <a:p>
            <a:endParaRPr lang="sl-SI" dirty="0" smtClean="0"/>
          </a:p>
          <a:p>
            <a:r>
              <a:rPr lang="sl-SI" dirty="0" smtClean="0"/>
              <a:t>Roman in trivialna literatura,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Knjižničarstvo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Vrste knjižnic,</a:t>
            </a:r>
          </a:p>
          <a:p>
            <a:r>
              <a:rPr lang="sl-SI" dirty="0" smtClean="0"/>
              <a:t>Arhitektura knjižničnih stavb,</a:t>
            </a:r>
          </a:p>
          <a:p>
            <a:r>
              <a:rPr lang="sl-SI" dirty="0" smtClean="0"/>
              <a:t>19. st. profesionalizacija knjižničarskega poklica: formalno izobraževanje, strokovna literatura, knjižničarska združenja,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Reforme v zadnji četrtini 18. st. 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Francoska revolucija 1789</a:t>
            </a:r>
          </a:p>
          <a:p>
            <a:pPr lvl="1"/>
            <a:r>
              <a:rPr lang="sl-SI" dirty="0" err="1" smtClean="0"/>
              <a:t>dépôts</a:t>
            </a:r>
            <a:r>
              <a:rPr lang="sl-SI" dirty="0" smtClean="0"/>
              <a:t> </a:t>
            </a:r>
            <a:r>
              <a:rPr lang="sl-SI" dirty="0" err="1" smtClean="0"/>
              <a:t>litteraires</a:t>
            </a:r>
            <a:r>
              <a:rPr lang="sl-SI" dirty="0" smtClean="0"/>
              <a:t>,</a:t>
            </a:r>
          </a:p>
          <a:p>
            <a:pPr lvl="1"/>
            <a:r>
              <a:rPr lang="sl-SI" dirty="0" err="1" smtClean="0"/>
              <a:t>Bibliothèque</a:t>
            </a:r>
            <a:r>
              <a:rPr lang="sl-SI" dirty="0" smtClean="0"/>
              <a:t> </a:t>
            </a:r>
            <a:r>
              <a:rPr lang="sl-SI" dirty="0" err="1" smtClean="0"/>
              <a:t>Nationale</a:t>
            </a:r>
            <a:r>
              <a:rPr lang="sl-SI" dirty="0" smtClean="0"/>
              <a:t> (nekdanja kraljeva knjižnica), </a:t>
            </a:r>
          </a:p>
          <a:p>
            <a:pPr lvl="1"/>
            <a:r>
              <a:rPr lang="sl-SI" dirty="0" err="1" smtClean="0"/>
              <a:t>Bibliotheque</a:t>
            </a:r>
            <a:r>
              <a:rPr lang="sl-SI" dirty="0" smtClean="0"/>
              <a:t> de l'</a:t>
            </a:r>
            <a:r>
              <a:rPr lang="sl-SI" dirty="0" err="1" smtClean="0"/>
              <a:t>Arsenal</a:t>
            </a:r>
            <a:r>
              <a:rPr lang="sl-SI" dirty="0" smtClean="0"/>
              <a:t>,</a:t>
            </a:r>
            <a:r>
              <a:rPr lang="sl-SI" b="1" dirty="0" smtClean="0"/>
              <a:t> </a:t>
            </a:r>
          </a:p>
          <a:p>
            <a:pPr lvl="1"/>
            <a:r>
              <a:rPr lang="sl-SI" dirty="0" err="1" smtClean="0"/>
              <a:t>Bibliotheque</a:t>
            </a:r>
            <a:r>
              <a:rPr lang="sl-SI" dirty="0" smtClean="0"/>
              <a:t> de </a:t>
            </a:r>
            <a:r>
              <a:rPr lang="sl-SI" dirty="0" err="1" smtClean="0"/>
              <a:t>Pantheon</a:t>
            </a:r>
            <a:r>
              <a:rPr lang="sl-SI" dirty="0" smtClean="0"/>
              <a:t>,</a:t>
            </a:r>
          </a:p>
          <a:p>
            <a:pPr lvl="1"/>
            <a:endParaRPr lang="sl-SI" dirty="0" smtClean="0"/>
          </a:p>
          <a:p>
            <a:pPr lvl="1"/>
            <a:endParaRPr lang="sl-SI" dirty="0" smtClean="0"/>
          </a:p>
          <a:p>
            <a:pPr lvl="1"/>
            <a:endParaRPr lang="sl-SI" dirty="0" smtClean="0"/>
          </a:p>
          <a:p>
            <a:pPr lvl="1"/>
            <a:endParaRPr lang="sl-SI" dirty="0" smtClean="0"/>
          </a:p>
          <a:p>
            <a:pPr lvl="1"/>
            <a:endParaRPr lang="sl-SI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 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Avstrija</a:t>
            </a:r>
          </a:p>
          <a:p>
            <a:pPr lvl="1"/>
            <a:r>
              <a:rPr lang="sl-SI" dirty="0"/>
              <a:t>u</a:t>
            </a:r>
            <a:r>
              <a:rPr lang="sl-SI" dirty="0" smtClean="0"/>
              <a:t>vajanje javnega šolstva in razpust samostanov 1774, 1782-1786,</a:t>
            </a:r>
          </a:p>
          <a:p>
            <a:pPr lvl="2"/>
            <a:r>
              <a:rPr lang="sl-SI" dirty="0"/>
              <a:t>u</a:t>
            </a:r>
            <a:r>
              <a:rPr lang="sl-SI" dirty="0" smtClean="0"/>
              <a:t>stanovitev licejskih in univerzitetnih knjižnic,</a:t>
            </a:r>
          </a:p>
          <a:p>
            <a:r>
              <a:rPr lang="sl-SI" dirty="0" smtClean="0"/>
              <a:t>Nemčija</a:t>
            </a:r>
          </a:p>
          <a:p>
            <a:pPr lvl="1"/>
            <a:r>
              <a:rPr lang="sl-SI" dirty="0"/>
              <a:t>s</a:t>
            </a:r>
            <a:r>
              <a:rPr lang="sl-SI" dirty="0" smtClean="0"/>
              <a:t>ekularizacija cerkvenih posestev in ukinitev samostanov 1803,</a:t>
            </a:r>
          </a:p>
          <a:p>
            <a:pPr lvl="2"/>
            <a:r>
              <a:rPr lang="sl-SI" dirty="0" err="1" smtClean="0"/>
              <a:t>Bayerische</a:t>
            </a:r>
            <a:r>
              <a:rPr lang="sl-SI" dirty="0" smtClean="0"/>
              <a:t> </a:t>
            </a:r>
            <a:r>
              <a:rPr lang="sl-SI" dirty="0" err="1" smtClean="0"/>
              <a:t>Staatsbibliothek</a:t>
            </a:r>
            <a:r>
              <a:rPr lang="sl-SI" dirty="0" smtClean="0"/>
              <a:t> prejme gradivo iz 150 samostanov,</a:t>
            </a:r>
          </a:p>
          <a:p>
            <a:pPr lvl="2">
              <a:buNone/>
            </a:pPr>
            <a:endParaRPr lang="sl-SI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19. stoletje: ljudske knjižnice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Župnijske knjižnice, čitalnice, izposojevalne knjižnice, društvene knjižnice,</a:t>
            </a:r>
          </a:p>
          <a:p>
            <a:r>
              <a:rPr lang="sl-SI" dirty="0" smtClean="0"/>
              <a:t>Ljudske knjižnice</a:t>
            </a:r>
          </a:p>
          <a:p>
            <a:pPr lvl="1"/>
            <a:r>
              <a:rPr lang="sl-SI" dirty="0" smtClean="0"/>
              <a:t>Ustanovljena z zakonom, financirana iz davkov, vsi meščani imajo enake pravice do njenih uslug,</a:t>
            </a:r>
          </a:p>
          <a:p>
            <a:pPr lvl="1"/>
            <a:r>
              <a:rPr lang="sl-SI" dirty="0" smtClean="0"/>
              <a:t>1850  Anglija, Wales,</a:t>
            </a:r>
          </a:p>
          <a:p>
            <a:pPr lvl="1"/>
            <a:r>
              <a:rPr lang="sl-SI" dirty="0" smtClean="0"/>
              <a:t>1854 ZDA, Boston (1833 </a:t>
            </a:r>
            <a:r>
              <a:rPr lang="sl-SI" dirty="0" err="1" smtClean="0"/>
              <a:t>Peterborough</a:t>
            </a:r>
            <a:r>
              <a:rPr lang="sl-SI" dirty="0" smtClean="0"/>
              <a:t>)</a:t>
            </a:r>
          </a:p>
          <a:p>
            <a:pPr lvl="1"/>
            <a:endParaRPr lang="sl-SI" dirty="0" smtClean="0"/>
          </a:p>
          <a:p>
            <a:pPr lvl="2">
              <a:buNone/>
            </a:pPr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pPr>
              <a:buNone/>
            </a:pPr>
            <a:endParaRPr lang="sl-SI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19. stoletje: izobraževanje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Formalno bibliotekarsko izobraževanje</a:t>
            </a:r>
          </a:p>
          <a:p>
            <a:pPr lvl="1"/>
            <a:r>
              <a:rPr lang="sl-SI" dirty="0" smtClean="0"/>
              <a:t>1886 stolica za </a:t>
            </a:r>
            <a:r>
              <a:rPr lang="sl-SI" dirty="0" err="1" smtClean="0"/>
              <a:t>bibliotekarstvo</a:t>
            </a:r>
            <a:r>
              <a:rPr lang="sl-SI" dirty="0" smtClean="0"/>
              <a:t> v </a:t>
            </a:r>
            <a:r>
              <a:rPr lang="sl-SI" dirty="0" err="1" smtClean="0"/>
              <a:t>Goettingenu</a:t>
            </a:r>
            <a:r>
              <a:rPr lang="sl-SI" dirty="0" smtClean="0"/>
              <a:t>,</a:t>
            </a:r>
          </a:p>
          <a:p>
            <a:pPr lvl="1"/>
            <a:r>
              <a:rPr lang="sl-SI" dirty="0" smtClean="0"/>
              <a:t>Dokazila o strokovni usposobljenosti za bibliotekarje (Francija 1879, Anglija 1885),</a:t>
            </a:r>
          </a:p>
          <a:p>
            <a:pPr lvl="1"/>
            <a:r>
              <a:rPr lang="sl-SI" dirty="0" smtClean="0"/>
              <a:t>1887 tečaji na Columbia </a:t>
            </a:r>
            <a:r>
              <a:rPr lang="sl-SI" dirty="0" err="1" smtClean="0"/>
              <a:t>University</a:t>
            </a:r>
            <a:r>
              <a:rPr lang="sl-SI" dirty="0" smtClean="0"/>
              <a:t>,</a:t>
            </a:r>
          </a:p>
          <a:p>
            <a:pPr lvl="1"/>
            <a:r>
              <a:rPr lang="sl-SI" dirty="0" smtClean="0"/>
              <a:t>1889 prva knjižničarska šola v ZDA,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380</Words>
  <Application>Microsoft Office PowerPoint</Application>
  <PresentationFormat>Diaprojekcija na zaslonu (4:3)</PresentationFormat>
  <Paragraphs>84</Paragraphs>
  <Slides>20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20</vt:i4>
      </vt:variant>
    </vt:vector>
  </HeadingPairs>
  <TitlesOfParts>
    <vt:vector size="22" baseType="lpstr">
      <vt:lpstr>Officeova tema</vt:lpstr>
      <vt:lpstr>Image Document</vt:lpstr>
      <vt:lpstr>Knjižnice v 18. in 19. stoletju</vt:lpstr>
      <vt:lpstr>17.stoletje</vt:lpstr>
      <vt:lpstr>Razsvetljenstvo</vt:lpstr>
      <vt:lpstr>1773-1803</vt:lpstr>
      <vt:lpstr>Knjižničarstvo</vt:lpstr>
      <vt:lpstr>Reforme v zadnji četrtini 18. st. </vt:lpstr>
      <vt:lpstr> </vt:lpstr>
      <vt:lpstr>19. stoletje: ljudske knjižnice</vt:lpstr>
      <vt:lpstr>19. stoletje: izobraževanje</vt:lpstr>
      <vt:lpstr>19. stoletje</vt:lpstr>
      <vt:lpstr>PowerPointova predstavitev</vt:lpstr>
      <vt:lpstr>PowerPointova predstavitev</vt:lpstr>
      <vt:lpstr>PowerPointova predstavitev</vt:lpstr>
      <vt:lpstr>Melvil Dewey (1851-1931)</vt:lpstr>
      <vt:lpstr>19. st.: nacionalne knjižnice</vt:lpstr>
      <vt:lpstr>PowerPointova predstavitev</vt:lpstr>
      <vt:lpstr>PowerPointova predstavitev</vt:lpstr>
      <vt:lpstr>PowerPointova predstavitev</vt:lpstr>
      <vt:lpstr>Vprašanja</vt:lpstr>
      <vt:lpstr>Literatura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eva_k</dc:creator>
  <cp:lastModifiedBy>eva_k</cp:lastModifiedBy>
  <cp:revision>41</cp:revision>
  <dcterms:created xsi:type="dcterms:W3CDTF">2011-01-06T09:16:33Z</dcterms:created>
  <dcterms:modified xsi:type="dcterms:W3CDTF">2013-05-06T13:07:09Z</dcterms:modified>
</cp:coreProperties>
</file>