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2" r:id="rId3"/>
    <p:sldId id="259" r:id="rId4"/>
    <p:sldId id="283" r:id="rId5"/>
    <p:sldId id="260" r:id="rId6"/>
    <p:sldId id="261" r:id="rId7"/>
    <p:sldId id="266" r:id="rId8"/>
    <p:sldId id="265" r:id="rId9"/>
    <p:sldId id="271" r:id="rId10"/>
    <p:sldId id="274" r:id="rId11"/>
    <p:sldId id="268" r:id="rId12"/>
    <p:sldId id="267" r:id="rId13"/>
    <p:sldId id="269" r:id="rId14"/>
    <p:sldId id="275" r:id="rId15"/>
    <p:sldId id="285" r:id="rId16"/>
    <p:sldId id="263" r:id="rId17"/>
    <p:sldId id="276" r:id="rId18"/>
    <p:sldId id="277" r:id="rId19"/>
    <p:sldId id="284" r:id="rId20"/>
    <p:sldId id="281" r:id="rId21"/>
    <p:sldId id="279" r:id="rId22"/>
    <p:sldId id="278" r:id="rId23"/>
    <p:sldId id="282" r:id="rId24"/>
    <p:sldId id="287" r:id="rId25"/>
    <p:sldId id="286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53" autoAdjust="0"/>
  </p:normalViewPr>
  <p:slideViewPr>
    <p:cSldViewPr>
      <p:cViewPr varScale="1">
        <p:scale>
          <a:sx n="80" d="100"/>
          <a:sy n="80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72B7-FECA-4C10-9298-5D1C49AFEBE0}" type="datetimeFigureOut">
              <a:rPr lang="sl-SI" smtClean="0"/>
              <a:t>26.3.2013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1869C-6178-4B80-B5D4-D95E7D682C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763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F9378-6D38-4E41-A07B-D1AD4F21E6B6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B4945-DB4A-4159-8207-BC9B4EA7727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832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- Heidelberška </a:t>
            </a:r>
            <a:r>
              <a:rPr lang="sl-SI" dirty="0" err="1" smtClean="0"/>
              <a:t>palatinska</a:t>
            </a:r>
            <a:r>
              <a:rPr lang="sl-SI" baseline="0" dirty="0" smtClean="0"/>
              <a:t> knjižnica, najbolj pomembna knjižnica nemške renesanse, z dragocenimi rokopis iz </a:t>
            </a:r>
            <a:r>
              <a:rPr lang="sl-SI" baseline="0" dirty="0" err="1" smtClean="0"/>
              <a:t>Fuggerjeve</a:t>
            </a:r>
            <a:r>
              <a:rPr lang="sl-SI" baseline="0" dirty="0" smtClean="0"/>
              <a:t> knjižnice. Velik del so jo raznesli med tridesetletno vojno , dokler je ni </a:t>
            </a:r>
            <a:r>
              <a:rPr lang="sl-SI" baseline="0" dirty="0" err="1" smtClean="0"/>
              <a:t>Maximilian</a:t>
            </a:r>
            <a:r>
              <a:rPr lang="sl-SI" baseline="0" dirty="0" smtClean="0"/>
              <a:t> Bavarski  podaril škofu. Od leta 1623 je del </a:t>
            </a:r>
            <a:r>
              <a:rPr lang="sl-SI" baseline="0" dirty="0" err="1" smtClean="0"/>
              <a:t>Bibliothece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Apostolice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Vaticane</a:t>
            </a:r>
            <a:r>
              <a:rPr lang="sl-SI" baseline="0" dirty="0" smtClean="0"/>
              <a:t>. Zanjo je značilen grb </a:t>
            </a:r>
            <a:r>
              <a:rPr lang="sl-SI" baseline="0" dirty="0" err="1" smtClean="0"/>
              <a:t>Wittelsbachov</a:t>
            </a:r>
            <a:r>
              <a:rPr lang="sl-SI" baseline="0" dirty="0" smtClean="0"/>
              <a:t> – plemiške družine, vložen v vsak zvezek zbirke. Leta 1816 papež vrne 852 rokopisov Heidelberški univerzi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83A4-A788-4146-8806-94DFCF862FAA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B4945-DB4A-4159-8207-BC9B4EA77274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44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CCC4-4CC9-422F-AA73-54372EA5EEAF}" type="datetimeFigureOut">
              <a:rPr lang="sl-SI" smtClean="0"/>
              <a:pPr/>
              <a:t>26.3.2013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1BFC-F128-44D3-8AB3-0204701C900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uni-heidelberg.de/Englisch/helios/digi/palatina-digita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Knjižnice </a:t>
            </a:r>
            <a:r>
              <a:rPr lang="sl-SI" dirty="0" smtClean="0"/>
              <a:t>od renesanse do baroka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15. </a:t>
            </a:r>
            <a:r>
              <a:rPr lang="sl-SI" dirty="0" smtClean="0"/>
              <a:t>– 17. stoletje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Dr. Eva Kodrič-</a:t>
            </a:r>
            <a:r>
              <a:rPr lang="sl-SI" dirty="0" err="1"/>
              <a:t>D</a:t>
            </a:r>
            <a:r>
              <a:rPr lang="sl-SI" dirty="0" err="1" smtClean="0"/>
              <a:t>ačić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Papeška knjižnica – 15. st.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Vatikanska knjižnica,</a:t>
            </a:r>
          </a:p>
          <a:p>
            <a:pPr lvl="1"/>
            <a:r>
              <a:rPr lang="sl-SI" dirty="0" smtClean="0"/>
              <a:t> 8. st., </a:t>
            </a:r>
          </a:p>
          <a:p>
            <a:pPr lvl="1"/>
            <a:r>
              <a:rPr lang="sl-SI" dirty="0" smtClean="0"/>
              <a:t>Gregor </a:t>
            </a:r>
            <a:r>
              <a:rPr lang="sl-SI" dirty="0" err="1" smtClean="0"/>
              <a:t>XI</a:t>
            </a:r>
            <a:r>
              <a:rPr lang="sl-SI" dirty="0" smtClean="0"/>
              <a:t>, sredina 14. st., </a:t>
            </a:r>
          </a:p>
          <a:p>
            <a:pPr lvl="1"/>
            <a:r>
              <a:rPr lang="sl-SI" dirty="0" smtClean="0"/>
              <a:t>Nikolaj V, </a:t>
            </a:r>
            <a:r>
              <a:rPr lang="sl-SI" dirty="0" err="1" smtClean="0"/>
              <a:t>Sixt</a:t>
            </a:r>
            <a:r>
              <a:rPr lang="sl-SI" dirty="0" smtClean="0"/>
              <a:t> IV, bibliotekar </a:t>
            </a:r>
            <a:r>
              <a:rPr lang="sl-SI" dirty="0" err="1" smtClean="0"/>
              <a:t>Bartolomeo</a:t>
            </a:r>
            <a:r>
              <a:rPr lang="sl-SI" dirty="0" smtClean="0"/>
              <a:t> </a:t>
            </a:r>
            <a:r>
              <a:rPr lang="sl-SI" dirty="0" err="1" smtClean="0"/>
              <a:t>Plotina</a:t>
            </a:r>
            <a:endParaRPr lang="sl-SI" dirty="0" smtClean="0"/>
          </a:p>
          <a:p>
            <a:pPr lvl="2"/>
            <a:r>
              <a:rPr lang="sl-SI" dirty="0" err="1" smtClean="0"/>
              <a:t>Biblioteca</a:t>
            </a:r>
            <a:r>
              <a:rPr lang="sl-SI" dirty="0" smtClean="0"/>
              <a:t> </a:t>
            </a:r>
            <a:r>
              <a:rPr lang="sl-SI" dirty="0"/>
              <a:t>L</a:t>
            </a:r>
            <a:r>
              <a:rPr lang="sl-SI" dirty="0" smtClean="0"/>
              <a:t>atina,</a:t>
            </a:r>
          </a:p>
          <a:p>
            <a:pPr lvl="2"/>
            <a:r>
              <a:rPr lang="sl-SI" dirty="0" err="1" smtClean="0"/>
              <a:t>Bibliotheca</a:t>
            </a:r>
            <a:r>
              <a:rPr lang="sl-SI" dirty="0" smtClean="0"/>
              <a:t> </a:t>
            </a:r>
            <a:r>
              <a:rPr lang="sl-SI" dirty="0" err="1"/>
              <a:t>G</a:t>
            </a:r>
            <a:r>
              <a:rPr lang="sl-SI" dirty="0" err="1" smtClean="0"/>
              <a:t>raeca</a:t>
            </a:r>
            <a:r>
              <a:rPr lang="sl-SI" dirty="0" smtClean="0"/>
              <a:t>,</a:t>
            </a:r>
          </a:p>
          <a:p>
            <a:pPr lvl="2"/>
            <a:r>
              <a:rPr lang="sl-SI" dirty="0" err="1" smtClean="0"/>
              <a:t>Biblioteca</a:t>
            </a:r>
            <a:r>
              <a:rPr lang="sl-SI" dirty="0" smtClean="0"/>
              <a:t> </a:t>
            </a:r>
            <a:r>
              <a:rPr lang="sl-SI" dirty="0" err="1" smtClean="0"/>
              <a:t>Secreta</a:t>
            </a:r>
            <a:r>
              <a:rPr lang="sl-SI" dirty="0" smtClean="0"/>
              <a:t>,</a:t>
            </a:r>
          </a:p>
          <a:p>
            <a:pPr lvl="2"/>
            <a:r>
              <a:rPr lang="sl-SI" dirty="0" err="1" smtClean="0"/>
              <a:t>Biblioteca</a:t>
            </a:r>
            <a:r>
              <a:rPr lang="sl-SI" dirty="0" smtClean="0"/>
              <a:t> </a:t>
            </a:r>
            <a:r>
              <a:rPr lang="sl-SI" dirty="0" err="1" smtClean="0"/>
              <a:t>Pontifica</a:t>
            </a:r>
            <a:r>
              <a:rPr lang="sl-SI" dirty="0" smtClean="0"/>
              <a:t>,</a:t>
            </a:r>
          </a:p>
          <a:p>
            <a:pPr marL="1371600" lvl="3" indent="0">
              <a:buNone/>
            </a:pPr>
            <a:r>
              <a:rPr lang="sl-SI" dirty="0" smtClean="0"/>
              <a:t>- Palatina, Heidelberg in druge knjižnice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Vaticana</a:t>
            </a:r>
            <a:endParaRPr lang="sl-SI" dirty="0"/>
          </a:p>
        </p:txBody>
      </p:sp>
      <p:pic>
        <p:nvPicPr>
          <p:cNvPr id="4" name="Ograda vsebine 3" descr="logo_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5334" y="1556792"/>
            <a:ext cx="5554927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Plotina</a:t>
            </a:r>
            <a:endParaRPr lang="sl-SI" dirty="0"/>
          </a:p>
        </p:txBody>
      </p:sp>
      <p:pic>
        <p:nvPicPr>
          <p:cNvPr id="4" name="Ograda vsebine 3" descr="504PX-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210173"/>
            <a:ext cx="4608512" cy="5477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Vaticana</a:t>
            </a:r>
            <a:endParaRPr lang="sl-SI" dirty="0"/>
          </a:p>
        </p:txBody>
      </p:sp>
      <p:pic>
        <p:nvPicPr>
          <p:cNvPr id="4" name="Ograda vsebine 3" descr="cardina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1904" y="1147362"/>
            <a:ext cx="3660296" cy="5521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2471726" cy="3868742"/>
          </a:xfrm>
        </p:spPr>
        <p:txBody>
          <a:bodyPr>
            <a:normAutofit/>
          </a:bodyPr>
          <a:lstStyle/>
          <a:p>
            <a:pPr algn="l"/>
            <a:r>
              <a:rPr lang="sl-SI" sz="3600" dirty="0" err="1" smtClean="0"/>
              <a:t>Bibliotheca</a:t>
            </a:r>
            <a:r>
              <a:rPr lang="sl-SI" sz="3600" dirty="0" smtClean="0"/>
              <a:t> Palatina</a:t>
            </a:r>
            <a:br>
              <a:rPr lang="sl-SI" sz="3600" dirty="0" smtClean="0"/>
            </a:br>
            <a:r>
              <a:rPr lang="sl-SI" sz="2000" dirty="0" smtClean="0">
                <a:hlinkClick r:id="rId3"/>
              </a:rPr>
              <a:t>http://www.ub.uni-heidelberg.de/Englisch/helios/digi/palatina-digital.html</a:t>
            </a:r>
            <a:endParaRPr lang="sl-SI" sz="2000" dirty="0"/>
          </a:p>
        </p:txBody>
      </p:sp>
      <p:pic>
        <p:nvPicPr>
          <p:cNvPr id="17410" name="Picture 2" descr="C:\Documents and Settings\eva_k\Personal\My Pictures\545px-Wittelsbach_Arms_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6006" y="34520"/>
            <a:ext cx="6197994" cy="682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Vladarske knjižnice – 15. st.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Bibliotheca</a:t>
            </a:r>
            <a:r>
              <a:rPr lang="sl-SI" dirty="0"/>
              <a:t> </a:t>
            </a:r>
            <a:r>
              <a:rPr lang="sl-SI" dirty="0" err="1" smtClean="0"/>
              <a:t>Corvina</a:t>
            </a:r>
            <a:endParaRPr lang="sl-SI" dirty="0" smtClean="0"/>
          </a:p>
          <a:p>
            <a:pPr lvl="1"/>
            <a:r>
              <a:rPr lang="sl-SI" dirty="0" smtClean="0"/>
              <a:t>Matija </a:t>
            </a:r>
            <a:r>
              <a:rPr lang="sl-SI" dirty="0" err="1" smtClean="0"/>
              <a:t>Korvin</a:t>
            </a:r>
            <a:r>
              <a:rPr lang="sl-SI" dirty="0" smtClean="0"/>
              <a:t> (1458-1490)</a:t>
            </a:r>
            <a:r>
              <a:rPr lang="sl-SI" dirty="0" smtClean="0"/>
              <a:t>,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16.st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Dvoranski tip knjižnice,</a:t>
            </a:r>
          </a:p>
          <a:p>
            <a:r>
              <a:rPr lang="sl-SI" dirty="0" smtClean="0"/>
              <a:t>Dunajska dvorna knjižnica,</a:t>
            </a:r>
          </a:p>
          <a:p>
            <a:pPr lvl="1"/>
            <a:r>
              <a:rPr lang="sl-SI" dirty="0" smtClean="0"/>
              <a:t>1526: Ferdinand I.,</a:t>
            </a:r>
          </a:p>
          <a:p>
            <a:r>
              <a:rPr lang="sl-SI" dirty="0" smtClean="0"/>
              <a:t>Knjižnica v </a:t>
            </a:r>
            <a:r>
              <a:rPr lang="sl-SI" dirty="0" err="1" smtClean="0"/>
              <a:t>Escorialu</a:t>
            </a:r>
            <a:r>
              <a:rPr lang="sl-SI" dirty="0" smtClean="0"/>
              <a:t> (Filip </a:t>
            </a:r>
            <a:r>
              <a:rPr lang="sl-SI" dirty="0" err="1" smtClean="0"/>
              <a:t>II</a:t>
            </a:r>
            <a:r>
              <a:rPr lang="sl-SI" dirty="0" smtClean="0"/>
              <a:t> 1563-1584),</a:t>
            </a:r>
          </a:p>
          <a:p>
            <a:r>
              <a:rPr lang="sl-SI" dirty="0" err="1" smtClean="0"/>
              <a:t>Bayerische</a:t>
            </a:r>
            <a:r>
              <a:rPr lang="sl-SI" dirty="0" smtClean="0"/>
              <a:t> </a:t>
            </a:r>
            <a:r>
              <a:rPr lang="sl-SI" dirty="0" err="1" smtClean="0"/>
              <a:t>Staatsbibliothek</a:t>
            </a:r>
            <a:r>
              <a:rPr lang="sl-SI" dirty="0" smtClean="0"/>
              <a:t> (ust. 1588),</a:t>
            </a:r>
          </a:p>
          <a:p>
            <a:r>
              <a:rPr lang="sl-SI" dirty="0" err="1" smtClean="0"/>
              <a:t>Bibliotheque</a:t>
            </a:r>
            <a:r>
              <a:rPr lang="sl-SI" dirty="0" smtClean="0"/>
              <a:t> de </a:t>
            </a:r>
            <a:r>
              <a:rPr lang="sl-SI" dirty="0" err="1" smtClean="0"/>
              <a:t>Roi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Začetki v 14. st.,</a:t>
            </a:r>
          </a:p>
          <a:p>
            <a:pPr lvl="1"/>
            <a:r>
              <a:rPr lang="sl-SI" dirty="0" smtClean="0"/>
              <a:t>1692 odprta za javnost,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Melk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http://www.newworldencyclopedia.org/entry/Image:Melk_-_Abbey_-_Library.jpg</a:t>
            </a:r>
            <a:endParaRPr lang="sl-SI" sz="2200" dirty="0"/>
          </a:p>
        </p:txBody>
      </p:sp>
      <p:pic>
        <p:nvPicPr>
          <p:cNvPr id="4" name="Ograda vsebine 3" descr="me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2941"/>
            <a:ext cx="633670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Escorial</a:t>
            </a:r>
            <a:endParaRPr lang="sl-SI" dirty="0"/>
          </a:p>
        </p:txBody>
      </p:sp>
      <p:pic>
        <p:nvPicPr>
          <p:cNvPr id="4" name="Ograda vsebine 3" descr="El_Escorial_Library_Biblioteca_Wikipedia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06515"/>
            <a:ext cx="7200799" cy="5405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Javne knjižnice </a:t>
            </a:r>
            <a:r>
              <a:rPr lang="sl-SI" dirty="0" smtClean="0"/>
              <a:t>17. </a:t>
            </a:r>
            <a:r>
              <a:rPr lang="sl-SI" dirty="0" smtClean="0"/>
              <a:t>st.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/>
              <a:t>1604 knjižnica v </a:t>
            </a:r>
            <a:r>
              <a:rPr lang="sl-SI" dirty="0" err="1" smtClean="0"/>
              <a:t>Wolfenbüttlu</a:t>
            </a:r>
            <a:r>
              <a:rPr lang="sl-SI" dirty="0" smtClean="0"/>
              <a:t> (ust. 1572),</a:t>
            </a:r>
            <a:endParaRPr lang="sl-SI" dirty="0"/>
          </a:p>
          <a:p>
            <a:r>
              <a:rPr lang="sl-SI" dirty="0" smtClean="0"/>
              <a:t>1604 </a:t>
            </a:r>
            <a:r>
              <a:rPr lang="sl-SI" dirty="0"/>
              <a:t>ustanovljena knjižnica Angelica v </a:t>
            </a:r>
            <a:r>
              <a:rPr lang="sl-SI" dirty="0" smtClean="0"/>
              <a:t>Rimu, 1609 odprta za javnost,</a:t>
            </a:r>
            <a:endParaRPr lang="sl-SI" dirty="0"/>
          </a:p>
          <a:p>
            <a:r>
              <a:rPr lang="sl-SI" dirty="0"/>
              <a:t>1603-9 zgrajena </a:t>
            </a:r>
            <a:r>
              <a:rPr lang="sl-SI" dirty="0" err="1"/>
              <a:t>Ambrosiana</a:t>
            </a:r>
            <a:r>
              <a:rPr lang="sl-SI" dirty="0"/>
              <a:t> v </a:t>
            </a:r>
            <a:r>
              <a:rPr lang="sl-SI" dirty="0" smtClean="0"/>
              <a:t>Milanu,1609 odprta za javnost,</a:t>
            </a:r>
          </a:p>
          <a:p>
            <a:r>
              <a:rPr lang="sl-SI" dirty="0"/>
              <a:t>1688 prva izposojevalna knjižnica v Berlinu,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err="1" smtClean="0"/>
              <a:t>Mazarina</a:t>
            </a:r>
            <a:r>
              <a:rPr lang="sl-SI" dirty="0" smtClean="0"/>
              <a:t> (ust. 1645, 1648 </a:t>
            </a:r>
            <a:r>
              <a:rPr lang="sl-SI" dirty="0" smtClean="0"/>
              <a:t>odprta za javnost), Pariz,</a:t>
            </a:r>
          </a:p>
          <a:p>
            <a:pPr lvl="1"/>
            <a:r>
              <a:rPr lang="sl-SI" dirty="0" smtClean="0"/>
              <a:t>Gabriel </a:t>
            </a:r>
            <a:r>
              <a:rPr lang="sl-SI" dirty="0" err="1" smtClean="0"/>
              <a:t>Naude</a:t>
            </a:r>
            <a:r>
              <a:rPr lang="sl-SI" dirty="0" smtClean="0"/>
              <a:t>: 1627 </a:t>
            </a:r>
            <a:r>
              <a:rPr lang="sl-SI" dirty="0" err="1" smtClean="0"/>
              <a:t>Advis</a:t>
            </a:r>
            <a:r>
              <a:rPr lang="sl-SI" dirty="0" smtClean="0"/>
              <a:t> </a:t>
            </a:r>
            <a:r>
              <a:rPr lang="sl-SI" dirty="0" err="1" smtClean="0"/>
              <a:t>pour</a:t>
            </a:r>
            <a:r>
              <a:rPr lang="sl-SI" dirty="0" smtClean="0"/>
              <a:t> </a:t>
            </a:r>
            <a:r>
              <a:rPr lang="sl-SI" dirty="0" err="1" smtClean="0"/>
              <a:t>adresser</a:t>
            </a:r>
            <a:r>
              <a:rPr lang="sl-SI" dirty="0" smtClean="0"/>
              <a:t> </a:t>
            </a:r>
            <a:r>
              <a:rPr lang="sl-SI" dirty="0" err="1" smtClean="0"/>
              <a:t>une</a:t>
            </a:r>
            <a:r>
              <a:rPr lang="sl-SI" dirty="0" smtClean="0"/>
              <a:t> </a:t>
            </a:r>
            <a:r>
              <a:rPr lang="sl-SI" dirty="0" err="1" smtClean="0"/>
              <a:t>bibliotheque</a:t>
            </a:r>
            <a:r>
              <a:rPr lang="sl-SI" dirty="0" smtClean="0"/>
              <a:t>,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algn="ctr">
              <a:buNone/>
            </a:pPr>
            <a:r>
              <a:rPr lang="sl-SI" dirty="0" smtClean="0"/>
              <a:t>Krasni novi svet!</a:t>
            </a:r>
          </a:p>
          <a:p>
            <a:pPr algn="ctr">
              <a:buNone/>
            </a:pPr>
            <a:r>
              <a:rPr lang="sl-SI" dirty="0" smtClean="0"/>
              <a:t>Papir</a:t>
            </a:r>
          </a:p>
          <a:p>
            <a:pPr algn="ctr">
              <a:buNone/>
            </a:pPr>
            <a:r>
              <a:rPr lang="sl-SI" dirty="0" smtClean="0"/>
              <a:t>Tisk</a:t>
            </a:r>
          </a:p>
          <a:p>
            <a:pPr algn="ctr">
              <a:buNone/>
            </a:pPr>
            <a:r>
              <a:rPr lang="sl-SI" dirty="0" smtClean="0"/>
              <a:t>Cenzura</a:t>
            </a:r>
          </a:p>
          <a:p>
            <a:pPr algn="ctr">
              <a:buNone/>
            </a:pPr>
            <a:endParaRPr lang="sl-SI" dirty="0"/>
          </a:p>
          <a:p>
            <a:pPr algn="ctr">
              <a:buNone/>
            </a:pPr>
            <a:r>
              <a:rPr lang="sl-SI" dirty="0" smtClean="0"/>
              <a:t>Stenski/dvoranski sistem postavitve gradiva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G.Naudé</a:t>
            </a:r>
            <a:endParaRPr lang="sl-SI" dirty="0"/>
          </a:p>
        </p:txBody>
      </p:sp>
      <p:pic>
        <p:nvPicPr>
          <p:cNvPr id="4" name="Ograda vsebine 3" descr="618px-Gabriel_Nau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7238" y="1600200"/>
            <a:ext cx="46695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Univerzitetne knjižnice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Oxford, </a:t>
            </a:r>
            <a:r>
              <a:rPr lang="sl-SI" dirty="0" err="1" smtClean="0"/>
              <a:t>Bodleian</a:t>
            </a:r>
            <a:r>
              <a:rPr lang="sl-SI" dirty="0" smtClean="0"/>
              <a:t> </a:t>
            </a:r>
            <a:r>
              <a:rPr lang="sl-SI" dirty="0" err="1" smtClean="0"/>
              <a:t>library</a:t>
            </a:r>
            <a:r>
              <a:rPr lang="sl-SI" dirty="0" smtClean="0"/>
              <a:t>, 1602 odprta za javnost,</a:t>
            </a:r>
            <a:endParaRPr lang="sl-SI" dirty="0" smtClean="0"/>
          </a:p>
          <a:p>
            <a:r>
              <a:rPr lang="sl-SI" dirty="0" smtClean="0"/>
              <a:t>Heidelberg, </a:t>
            </a:r>
          </a:p>
          <a:p>
            <a:r>
              <a:rPr lang="sl-SI" dirty="0" smtClean="0"/>
              <a:t>Dunaj,</a:t>
            </a:r>
          </a:p>
          <a:p>
            <a:r>
              <a:rPr lang="sl-SI" dirty="0" smtClean="0"/>
              <a:t>Basel,</a:t>
            </a:r>
          </a:p>
          <a:p>
            <a:r>
              <a:rPr lang="sl-SI" dirty="0" smtClean="0"/>
              <a:t>Cambridge,</a:t>
            </a:r>
          </a:p>
          <a:p>
            <a:r>
              <a:rPr lang="sl-SI" dirty="0" err="1" smtClean="0"/>
              <a:t>Glassgow</a:t>
            </a:r>
            <a:r>
              <a:rPr lang="sl-SI" dirty="0" smtClean="0"/>
              <a:t>,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dirty="0" err="1" smtClean="0"/>
              <a:t>Bodleian</a:t>
            </a:r>
            <a:r>
              <a:rPr lang="sl-SI" sz="4000" dirty="0" smtClean="0"/>
              <a:t> </a:t>
            </a:r>
            <a:r>
              <a:rPr lang="sl-SI" sz="4000" dirty="0" err="1" smtClean="0"/>
              <a:t>library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http://maraziegler.wordpress.com/2008/08/14/library-architecture-and-design/</a:t>
            </a:r>
            <a:endParaRPr lang="sl-SI" sz="2000" dirty="0"/>
          </a:p>
        </p:txBody>
      </p:sp>
      <p:pic>
        <p:nvPicPr>
          <p:cNvPr id="4" name="Ograda vsebine 3" descr="442px-bodleian_libr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18714"/>
            <a:ext cx="3528392" cy="4781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grada vsebine 3" descr="230px-Bodleian20040124CopyrightKaihsuT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86760"/>
            <a:ext cx="4176464" cy="6301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Knjižnice v 15. stoletju,</a:t>
            </a:r>
          </a:p>
          <a:p>
            <a:r>
              <a:rPr lang="sl-SI" dirty="0" smtClean="0"/>
              <a:t>Knjižnice v 16. stoletju,</a:t>
            </a:r>
          </a:p>
          <a:p>
            <a:r>
              <a:rPr lang="sl-SI" dirty="0" smtClean="0"/>
              <a:t>Knjižnice v 17. stoletju,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0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Literatura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Ustrezna poglavja iz</a:t>
            </a:r>
          </a:p>
          <a:p>
            <a:r>
              <a:rPr lang="sl-SI" dirty="0" smtClean="0"/>
              <a:t>Dolinar, France Martin. Knjižnice skozi stoletja. Ljubljana, 2004.</a:t>
            </a:r>
          </a:p>
          <a:p>
            <a:r>
              <a:rPr lang="sl-SI" dirty="0" smtClean="0"/>
              <a:t>Dolar, Jaro. Spomin človeštva. Ljubljana, 1982.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Z</a:t>
            </a:r>
            <a:r>
              <a:rPr lang="sl-SI" dirty="0" smtClean="0"/>
              <a:t>asebne </a:t>
            </a:r>
            <a:r>
              <a:rPr lang="sl-SI" dirty="0" smtClean="0"/>
              <a:t>knjižnice</a:t>
            </a:r>
            <a:br>
              <a:rPr lang="sl-SI" dirty="0" smtClean="0"/>
            </a:br>
            <a:r>
              <a:rPr lang="sl-SI" dirty="0" smtClean="0"/>
              <a:t>14. st.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Francesco </a:t>
            </a:r>
            <a:r>
              <a:rPr lang="sl-SI" dirty="0" err="1" smtClean="0"/>
              <a:t>Petrarca</a:t>
            </a:r>
            <a:r>
              <a:rPr lang="sl-SI" dirty="0" smtClean="0"/>
              <a:t> (1304-1374),</a:t>
            </a:r>
          </a:p>
          <a:p>
            <a:r>
              <a:rPr lang="sl-SI" dirty="0" err="1" smtClean="0"/>
              <a:t>Giovanni</a:t>
            </a:r>
            <a:r>
              <a:rPr lang="sl-SI" dirty="0" smtClean="0"/>
              <a:t> Boccaccio (1313-1375),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Zbiratelji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err="1" smtClean="0"/>
              <a:t>Poggio</a:t>
            </a:r>
            <a:r>
              <a:rPr lang="sl-SI" dirty="0" smtClean="0"/>
              <a:t> </a:t>
            </a:r>
            <a:r>
              <a:rPr lang="sl-SI" dirty="0" err="1"/>
              <a:t>Bracciolini</a:t>
            </a:r>
            <a:r>
              <a:rPr lang="sl-SI" dirty="0"/>
              <a:t> (1380-1459</a:t>
            </a:r>
            <a:r>
              <a:rPr lang="sl-SI" dirty="0" smtClean="0"/>
              <a:t>),</a:t>
            </a:r>
          </a:p>
          <a:p>
            <a:r>
              <a:rPr lang="sl-SI" dirty="0" err="1" smtClean="0"/>
              <a:t>Basilios</a:t>
            </a:r>
            <a:r>
              <a:rPr lang="sl-SI" dirty="0" smtClean="0"/>
              <a:t> </a:t>
            </a:r>
            <a:r>
              <a:rPr lang="sl-SI" dirty="0" smtClean="0"/>
              <a:t>Bessarion (</a:t>
            </a:r>
            <a:r>
              <a:rPr lang="sl-SI" dirty="0"/>
              <a:t>1403-1472</a:t>
            </a:r>
            <a:r>
              <a:rPr lang="sl-SI" dirty="0" smtClean="0"/>
              <a:t>),</a:t>
            </a:r>
            <a:endParaRPr lang="sl-SI" dirty="0" smtClean="0"/>
          </a:p>
          <a:p>
            <a:r>
              <a:rPr lang="sl-SI" dirty="0" err="1" smtClean="0"/>
              <a:t>Nicolo</a:t>
            </a:r>
            <a:r>
              <a:rPr lang="sl-SI" dirty="0" smtClean="0"/>
              <a:t> </a:t>
            </a:r>
            <a:r>
              <a:rPr lang="sl-SI" dirty="0" err="1" smtClean="0"/>
              <a:t>Nicolli</a:t>
            </a:r>
            <a:r>
              <a:rPr lang="sl-SI" dirty="0" smtClean="0"/>
              <a:t> (</a:t>
            </a:r>
            <a:r>
              <a:rPr lang="sl-SI" dirty="0"/>
              <a:t>1363-1437),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Javne knjižnice 15. st.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err="1" smtClean="0"/>
              <a:t>Medicejski</a:t>
            </a:r>
            <a:r>
              <a:rPr lang="sl-SI" dirty="0" smtClean="0"/>
              <a:t> knjižnici v Firencah,</a:t>
            </a:r>
          </a:p>
          <a:p>
            <a:pPr lvl="1"/>
            <a:r>
              <a:rPr lang="sl-SI" dirty="0" err="1" smtClean="0"/>
              <a:t>Medicea</a:t>
            </a:r>
            <a:r>
              <a:rPr lang="sl-SI" dirty="0" smtClean="0"/>
              <a:t> </a:t>
            </a:r>
            <a:r>
              <a:rPr lang="sl-SI" dirty="0" err="1" smtClean="0"/>
              <a:t>publica</a:t>
            </a:r>
            <a:r>
              <a:rPr lang="sl-SI" dirty="0" smtClean="0"/>
              <a:t> -1411 </a:t>
            </a:r>
            <a:r>
              <a:rPr lang="sl-SI" dirty="0"/>
              <a:t>,</a:t>
            </a:r>
            <a:endParaRPr lang="sl-SI" dirty="0" smtClean="0"/>
          </a:p>
          <a:p>
            <a:pPr lvl="1"/>
            <a:r>
              <a:rPr lang="sl-SI" dirty="0" err="1" smtClean="0"/>
              <a:t>Medicea</a:t>
            </a:r>
            <a:r>
              <a:rPr lang="sl-SI" dirty="0" smtClean="0"/>
              <a:t> </a:t>
            </a:r>
            <a:r>
              <a:rPr lang="sl-SI" dirty="0" err="1" smtClean="0"/>
              <a:t>privata</a:t>
            </a:r>
            <a:r>
              <a:rPr lang="sl-SI" dirty="0"/>
              <a:t> </a:t>
            </a:r>
            <a:r>
              <a:rPr lang="sl-SI" dirty="0" smtClean="0"/>
              <a:t>– </a:t>
            </a:r>
            <a:r>
              <a:rPr lang="sl-SI" dirty="0" err="1" smtClean="0"/>
              <a:t>Laurenziana</a:t>
            </a:r>
            <a:r>
              <a:rPr lang="sl-SI" dirty="0" smtClean="0"/>
              <a:t> – 1571 odprta javnosti,</a:t>
            </a:r>
            <a:endParaRPr lang="sl-SI" dirty="0" smtClean="0"/>
          </a:p>
          <a:p>
            <a:r>
              <a:rPr lang="sl-SI" dirty="0" err="1" smtClean="0"/>
              <a:t>Marciana</a:t>
            </a:r>
            <a:r>
              <a:rPr lang="sl-SI" dirty="0" smtClean="0"/>
              <a:t> v Benetkah,</a:t>
            </a:r>
          </a:p>
          <a:p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Laurenziana</a:t>
            </a:r>
            <a:endParaRPr lang="sl-SI" dirty="0"/>
          </a:p>
        </p:txBody>
      </p:sp>
      <p:pic>
        <p:nvPicPr>
          <p:cNvPr id="1026" name="Picture 2" descr="C:\Users\eva_k\Pictures\predavanja\BIBLIOTECA_MEDICEA_LAURENZIAN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1340769"/>
            <a:ext cx="5061994" cy="488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Laureziana</a:t>
            </a:r>
            <a:endParaRPr lang="sl-SI" dirty="0"/>
          </a:p>
        </p:txBody>
      </p:sp>
      <p:pic>
        <p:nvPicPr>
          <p:cNvPr id="4" name="Ograda vsebine 3" descr="800px-Biblioteca_medicea_laurenziana_interno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Marciana</a:t>
            </a:r>
            <a:endParaRPr lang="sl-SI" dirty="0"/>
          </a:p>
        </p:txBody>
      </p:sp>
      <p:pic>
        <p:nvPicPr>
          <p:cNvPr id="4" name="Ograda vsebine 3" descr="800px-Venice,_Libreria_Marc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grada vsebine 3" descr="800px-Gutenberg_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667" y="836712"/>
            <a:ext cx="8518506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407</Words>
  <Application>Microsoft Office PowerPoint</Application>
  <PresentationFormat>Diaprojekcija na zaslonu (4:3)</PresentationFormat>
  <Paragraphs>89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Officeova tema</vt:lpstr>
      <vt:lpstr>Knjižnice od renesanse do baroka 15. – 17. stoletje</vt:lpstr>
      <vt:lpstr> </vt:lpstr>
      <vt:lpstr>Zasebne knjižnice 14. st.</vt:lpstr>
      <vt:lpstr>Zbiratelji</vt:lpstr>
      <vt:lpstr>Javne knjižnice 15. st.</vt:lpstr>
      <vt:lpstr>Laurenziana</vt:lpstr>
      <vt:lpstr>Laureziana</vt:lpstr>
      <vt:lpstr>Marciana</vt:lpstr>
      <vt:lpstr> </vt:lpstr>
      <vt:lpstr>Papeška knjižnica – 15. st.</vt:lpstr>
      <vt:lpstr>Vaticana</vt:lpstr>
      <vt:lpstr>Plotina</vt:lpstr>
      <vt:lpstr>Vaticana</vt:lpstr>
      <vt:lpstr>Bibliotheca Palatina http://www.ub.uni-heidelberg.de/Englisch/helios/digi/palatina-digital.html</vt:lpstr>
      <vt:lpstr>Vladarske knjižnice – 15. st.</vt:lpstr>
      <vt:lpstr>16.st.</vt:lpstr>
      <vt:lpstr>Melk http://www.newworldencyclopedia.org/entry/Image:Melk_-_Abbey_-_Library.jpg</vt:lpstr>
      <vt:lpstr>Escorial</vt:lpstr>
      <vt:lpstr>Javne knjižnice 17. st.</vt:lpstr>
      <vt:lpstr>G.Naudé</vt:lpstr>
      <vt:lpstr>Univerzitetne knjižnice</vt:lpstr>
      <vt:lpstr>Bodleian library http://maraziegler.wordpress.com/2008/08/14/library-architecture-and-design/</vt:lpstr>
      <vt:lpstr> </vt:lpstr>
      <vt:lpstr>Vprašanja</vt:lpstr>
      <vt:lpstr>Literatura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</dc:title>
  <dc:creator>eva_k</dc:creator>
  <cp:lastModifiedBy>eva_k</cp:lastModifiedBy>
  <cp:revision>70</cp:revision>
  <dcterms:created xsi:type="dcterms:W3CDTF">2011-01-05T14:49:04Z</dcterms:created>
  <dcterms:modified xsi:type="dcterms:W3CDTF">2013-03-26T09:10:37Z</dcterms:modified>
</cp:coreProperties>
</file>