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305" r:id="rId5"/>
    <p:sldId id="311" r:id="rId6"/>
    <p:sldId id="273" r:id="rId7"/>
    <p:sldId id="279" r:id="rId8"/>
    <p:sldId id="280" r:id="rId9"/>
    <p:sldId id="274" r:id="rId10"/>
    <p:sldId id="299" r:id="rId11"/>
    <p:sldId id="292" r:id="rId12"/>
    <p:sldId id="260" r:id="rId13"/>
    <p:sldId id="278" r:id="rId14"/>
    <p:sldId id="276" r:id="rId15"/>
    <p:sldId id="261" r:id="rId16"/>
    <p:sldId id="262" r:id="rId17"/>
    <p:sldId id="275" r:id="rId18"/>
    <p:sldId id="277" r:id="rId19"/>
    <p:sldId id="302" r:id="rId20"/>
    <p:sldId id="286" r:id="rId21"/>
    <p:sldId id="298" r:id="rId22"/>
    <p:sldId id="289" r:id="rId23"/>
    <p:sldId id="293" r:id="rId24"/>
    <p:sldId id="303" r:id="rId25"/>
    <p:sldId id="288" r:id="rId26"/>
    <p:sldId id="263" r:id="rId27"/>
    <p:sldId id="304" r:id="rId28"/>
    <p:sldId id="287" r:id="rId29"/>
    <p:sldId id="281" r:id="rId30"/>
    <p:sldId id="266" r:id="rId31"/>
    <p:sldId id="295" r:id="rId32"/>
    <p:sldId id="291" r:id="rId33"/>
    <p:sldId id="297" r:id="rId34"/>
    <p:sldId id="308" r:id="rId35"/>
    <p:sldId id="306" r:id="rId36"/>
    <p:sldId id="307" r:id="rId37"/>
    <p:sldId id="294" r:id="rId38"/>
    <p:sldId id="290" r:id="rId39"/>
    <p:sldId id="267" r:id="rId40"/>
    <p:sldId id="282" r:id="rId41"/>
    <p:sldId id="283" r:id="rId42"/>
    <p:sldId id="265" r:id="rId43"/>
    <p:sldId id="264" r:id="rId44"/>
    <p:sldId id="301" r:id="rId45"/>
    <p:sldId id="284" r:id="rId46"/>
    <p:sldId id="268" r:id="rId47"/>
    <p:sldId id="257" r:id="rId48"/>
    <p:sldId id="285" r:id="rId49"/>
    <p:sldId id="312" r:id="rId50"/>
    <p:sldId id="313" r:id="rId51"/>
    <p:sldId id="309" r:id="rId52"/>
    <p:sldId id="310" r:id="rId5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D444-333F-45A0-8F02-81C9A8D481BF}" type="datetimeFigureOut">
              <a:rPr lang="sl-SI" smtClean="0"/>
              <a:pPr/>
              <a:t>18.3.2013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7860-3322-4B3B-B73B-C6A56D654DA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pyjRj3UMR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aDHJu9J10o" TargetMode="External"/><Relationship Id="rId2" Type="http://schemas.openxmlformats.org/officeDocument/2006/relationships/hyperlink" Target="http://www.youtube.com/watch?v=2-SpLPFaRd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yQJHh3O8v1k" TargetMode="External"/><Relationship Id="rId4" Type="http://schemas.openxmlformats.org/officeDocument/2006/relationships/hyperlink" Target="http://www.youtube.com/watch?v=sKDUWLbUfBA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q7L9-0XdVw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.ub.uni-heidelberg.de/diglit/cpg848/0826/" TargetMode="External"/><Relationship Id="rId2" Type="http://schemas.openxmlformats.org/officeDocument/2006/relationships/hyperlink" Target="http://www.abdn.ac.uk/bestiary/translat/66r.hti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dexsinaiticus.org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Srednjeveške knjižnice – od samostanske do univerzitetne knjižnice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Dr. Eva Kodrič-</a:t>
            </a:r>
            <a:r>
              <a:rPr lang="sl-SI" dirty="0" err="1" smtClean="0"/>
              <a:t>Dačić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Sv. Katarina, Sinaj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369792" cy="5712544"/>
          </a:xfrm>
        </p:spPr>
      </p:pic>
    </p:spTree>
    <p:extLst>
      <p:ext uri="{BB962C8B-B14F-4D97-AF65-F5344CB8AC3E}">
        <p14:creationId xmlns:p14="http://schemas.microsoft.com/office/powerpoint/2010/main" val="25291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Hilandar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30" y="1268760"/>
            <a:ext cx="5437338" cy="5328592"/>
          </a:xfrm>
        </p:spPr>
      </p:pic>
    </p:spTree>
    <p:extLst>
      <p:ext uri="{BB962C8B-B14F-4D97-AF65-F5344CB8AC3E}">
        <p14:creationId xmlns:p14="http://schemas.microsoft.com/office/powerpoint/2010/main" val="148515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 (Italija)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/>
              <a:t>Teoderik (493-526)</a:t>
            </a:r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Boetij</a:t>
            </a:r>
            <a:r>
              <a:rPr lang="sl-SI" dirty="0" smtClean="0"/>
              <a:t> (Tolažba filozofije,  </a:t>
            </a:r>
            <a:r>
              <a:rPr lang="sl-SI" dirty="0" err="1" smtClean="0"/>
              <a:t>septem</a:t>
            </a:r>
            <a:r>
              <a:rPr lang="sl-SI" dirty="0" smtClean="0"/>
              <a:t> </a:t>
            </a:r>
            <a:r>
              <a:rPr lang="sl-SI" dirty="0" err="1" smtClean="0"/>
              <a:t>artes</a:t>
            </a:r>
            <a:r>
              <a:rPr lang="sl-SI" dirty="0" smtClean="0"/>
              <a:t> </a:t>
            </a:r>
            <a:r>
              <a:rPr lang="sl-SI" dirty="0" err="1" smtClean="0"/>
              <a:t>liberales</a:t>
            </a:r>
            <a:r>
              <a:rPr lang="sl-SI" dirty="0" smtClean="0"/>
              <a:t> (</a:t>
            </a:r>
            <a:r>
              <a:rPr lang="sl-SI" dirty="0" err="1" smtClean="0"/>
              <a:t>trivium</a:t>
            </a:r>
            <a:r>
              <a:rPr lang="sl-SI" dirty="0" smtClean="0"/>
              <a:t>: gramatika, dialektika,retorika, </a:t>
            </a:r>
            <a:r>
              <a:rPr lang="sl-SI" i="1" dirty="0" err="1" smtClean="0"/>
              <a:t>quadrivium</a:t>
            </a:r>
            <a:r>
              <a:rPr lang="sl-SI" dirty="0" smtClean="0"/>
              <a:t>: glasba, aritmetika, geometrija, astronomija),</a:t>
            </a:r>
          </a:p>
          <a:p>
            <a:pPr lvl="1">
              <a:buNone/>
            </a:pPr>
            <a:r>
              <a:rPr lang="sl-SI" dirty="0" err="1" smtClean="0"/>
              <a:t>Kasiodor</a:t>
            </a:r>
            <a:r>
              <a:rPr lang="sl-SI" dirty="0" smtClean="0"/>
              <a:t> (</a:t>
            </a:r>
            <a:r>
              <a:rPr lang="sl-SI" dirty="0" err="1" smtClean="0"/>
              <a:t>Magnus</a:t>
            </a:r>
            <a:r>
              <a:rPr lang="sl-SI" dirty="0" smtClean="0"/>
              <a:t> </a:t>
            </a:r>
            <a:r>
              <a:rPr lang="sl-SI" dirty="0" err="1" smtClean="0"/>
              <a:t>Aurelius</a:t>
            </a:r>
            <a:r>
              <a:rPr lang="sl-SI" dirty="0" smtClean="0"/>
              <a:t> </a:t>
            </a:r>
            <a:r>
              <a:rPr lang="sl-SI" dirty="0" err="1" smtClean="0"/>
              <a:t>Cassiodorus</a:t>
            </a:r>
            <a:r>
              <a:rPr lang="sl-SI" dirty="0" smtClean="0"/>
              <a:t>),</a:t>
            </a:r>
          </a:p>
          <a:p>
            <a:pPr lvl="1">
              <a:buNone/>
            </a:pPr>
            <a:r>
              <a:rPr lang="sl-SI" dirty="0" err="1" smtClean="0"/>
              <a:t>Vivarium</a:t>
            </a:r>
            <a:r>
              <a:rPr lang="sl-SI" dirty="0" smtClean="0"/>
              <a:t> (540)</a:t>
            </a:r>
          </a:p>
          <a:p>
            <a:pPr lvl="1">
              <a:buNone/>
            </a:pPr>
            <a:r>
              <a:rPr lang="sl-SI" dirty="0" smtClean="0"/>
              <a:t>	prepisovanje kodeksov,</a:t>
            </a:r>
          </a:p>
          <a:p>
            <a:pPr lvl="1">
              <a:buNone/>
            </a:pPr>
            <a:r>
              <a:rPr lang="sl-SI" dirty="0" smtClean="0"/>
              <a:t>	latinski in grški del,</a:t>
            </a:r>
          </a:p>
          <a:p>
            <a:pPr lvl="1">
              <a:buNone/>
            </a:pPr>
            <a:r>
              <a:rPr lang="sl-SI" dirty="0" smtClean="0"/>
              <a:t>	knjige urejene po strokah (sedem svobodnih umetnosti), hranjene v oštevilčenih </a:t>
            </a:r>
            <a:r>
              <a:rPr lang="sl-SI" dirty="0" err="1" smtClean="0"/>
              <a:t>armarijih</a:t>
            </a:r>
            <a:r>
              <a:rPr lang="sl-SI" dirty="0" smtClean="0"/>
              <a:t> (</a:t>
            </a:r>
            <a:r>
              <a:rPr lang="sl-SI" dirty="0" err="1" smtClean="0"/>
              <a:t>armarius</a:t>
            </a:r>
            <a:r>
              <a:rPr lang="sl-SI" dirty="0" smtClean="0"/>
              <a:t>),</a:t>
            </a:r>
            <a:endParaRPr lang="sl-SI" dirty="0"/>
          </a:p>
          <a:p>
            <a:pPr lvl="1">
              <a:buNone/>
            </a:pPr>
            <a:r>
              <a:rPr lang="sl-SI" dirty="0" err="1" smtClean="0"/>
              <a:t>Monte</a:t>
            </a:r>
            <a:r>
              <a:rPr lang="sl-SI" dirty="0" smtClean="0"/>
              <a:t> </a:t>
            </a:r>
            <a:r>
              <a:rPr lang="sl-SI" dirty="0" err="1" smtClean="0"/>
              <a:t>Cassino</a:t>
            </a:r>
            <a:r>
              <a:rPr lang="sl-SI" dirty="0" smtClean="0"/>
              <a:t>: Sv. Benedikt in benediktinci</a:t>
            </a:r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regula</a:t>
            </a:r>
            <a:r>
              <a:rPr lang="sl-SI" dirty="0" smtClean="0"/>
              <a:t>: </a:t>
            </a:r>
            <a:r>
              <a:rPr lang="sl-SI" dirty="0" err="1" smtClean="0"/>
              <a:t>Ora</a:t>
            </a:r>
            <a:r>
              <a:rPr lang="sl-SI" dirty="0" smtClean="0"/>
              <a:t>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Labora</a:t>
            </a:r>
            <a:r>
              <a:rPr lang="sl-SI" dirty="0" smtClean="0"/>
              <a:t>! Razcvet v 11. in 12. stoletju, zaton v 14. st.</a:t>
            </a:r>
          </a:p>
          <a:p>
            <a:pPr lvl="1">
              <a:buNone/>
            </a:pPr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4067944" y="2420888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Codex</a:t>
            </a:r>
            <a:r>
              <a:rPr lang="sl-SI" dirty="0" smtClean="0"/>
              <a:t> </a:t>
            </a:r>
            <a:r>
              <a:rPr lang="sl-SI" dirty="0" err="1" smtClean="0"/>
              <a:t>argenteus</a:t>
            </a:r>
            <a:endParaRPr lang="en-US" dirty="0"/>
          </a:p>
        </p:txBody>
      </p:sp>
      <p:pic>
        <p:nvPicPr>
          <p:cNvPr id="4" name="Content Placeholder 3" descr="codex_argenteus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311" y="1571612"/>
            <a:ext cx="4098902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Codex</a:t>
            </a:r>
            <a:r>
              <a:rPr lang="sl-SI" dirty="0" smtClean="0"/>
              <a:t> </a:t>
            </a:r>
            <a:r>
              <a:rPr lang="sl-SI" dirty="0" err="1" smtClean="0"/>
              <a:t>Amiatinus</a:t>
            </a:r>
            <a:endParaRPr lang="en-US" dirty="0"/>
          </a:p>
        </p:txBody>
      </p:sp>
      <p:pic>
        <p:nvPicPr>
          <p:cNvPr id="4" name="Content Placeholder 3" descr="kassiodo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9423" y="1142984"/>
            <a:ext cx="4706806" cy="550072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Benediktinci in knjižnice</a:t>
            </a:r>
            <a:endParaRPr lang="sl-SI" dirty="0"/>
          </a:p>
        </p:txBody>
      </p:sp>
      <p:pic>
        <p:nvPicPr>
          <p:cNvPr id="4" name="Ograda vsebine 3" descr="cassino-abbazia-di-montecassino-panor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9863" y="1626516"/>
            <a:ext cx="7148521" cy="46107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Melk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http://www.newworldencyclopedia.org/entry/Image:Melk_-_Abbey_-_Library.jpg</a:t>
            </a:r>
            <a:endParaRPr lang="sl-SI" sz="2200" dirty="0"/>
          </a:p>
        </p:txBody>
      </p:sp>
      <p:pic>
        <p:nvPicPr>
          <p:cNvPr id="4" name="Ograda vsebine 3" descr="me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2941"/>
            <a:ext cx="6336704" cy="4752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 (Irska)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/>
              <a:t>irski menihi </a:t>
            </a:r>
            <a:r>
              <a:rPr lang="sl-SI" dirty="0" err="1" smtClean="0"/>
              <a:t>misionarji</a:t>
            </a:r>
            <a:r>
              <a:rPr lang="sl-SI" dirty="0" smtClean="0"/>
              <a:t> (6. – 11. st.)</a:t>
            </a:r>
          </a:p>
          <a:p>
            <a:pPr lvl="1">
              <a:buNone/>
            </a:pPr>
            <a:r>
              <a:rPr lang="sl-SI" dirty="0" smtClean="0"/>
              <a:t>Sv. Kolumba – 36 samostanov, Škotska </a:t>
            </a:r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Kolumban</a:t>
            </a:r>
            <a:r>
              <a:rPr lang="sl-SI" dirty="0" smtClean="0"/>
              <a:t> (Galija – </a:t>
            </a:r>
            <a:r>
              <a:rPr lang="sl-SI" dirty="0" err="1" smtClean="0"/>
              <a:t>Luxeuil</a:t>
            </a:r>
            <a:r>
              <a:rPr lang="sl-SI" dirty="0" smtClean="0"/>
              <a:t> 590, Italija – </a:t>
            </a:r>
            <a:r>
              <a:rPr lang="sl-SI" dirty="0" err="1" smtClean="0"/>
              <a:t>Bobbio</a:t>
            </a:r>
            <a:r>
              <a:rPr lang="sl-SI" dirty="0" smtClean="0"/>
              <a:t> 614, palimpsesti, </a:t>
            </a:r>
            <a:r>
              <a:rPr lang="sl-SI" dirty="0" err="1" smtClean="0"/>
              <a:t>codices</a:t>
            </a:r>
            <a:r>
              <a:rPr lang="sl-SI" dirty="0" smtClean="0"/>
              <a:t> </a:t>
            </a:r>
            <a:r>
              <a:rPr lang="sl-SI" dirty="0" err="1" smtClean="0"/>
              <a:t>rescripti</a:t>
            </a:r>
            <a:r>
              <a:rPr lang="sl-SI" dirty="0" smtClean="0"/>
              <a:t>), </a:t>
            </a:r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Gall</a:t>
            </a:r>
            <a:r>
              <a:rPr lang="sl-SI" dirty="0" smtClean="0"/>
              <a:t> (Švica - St. Gallen 613), </a:t>
            </a:r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Winfried</a:t>
            </a:r>
            <a:r>
              <a:rPr lang="sl-SI" dirty="0" smtClean="0"/>
              <a:t>/Bonifacij (Nemčija - Fulda, škofije Salzburg in Freising),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Sv. Kolumba</a:t>
            </a:r>
            <a:endParaRPr lang="en-US" dirty="0"/>
          </a:p>
        </p:txBody>
      </p:sp>
      <p:pic>
        <p:nvPicPr>
          <p:cNvPr id="4" name="Content Placeholder 3" descr="st_columba_i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9970" y="1289900"/>
            <a:ext cx="3320790" cy="545084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 (Irska)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Kolumban</a:t>
            </a:r>
            <a:r>
              <a:rPr lang="sl-SI" dirty="0" smtClean="0"/>
              <a:t> </a:t>
            </a:r>
          </a:p>
          <a:p>
            <a:pPr lvl="1">
              <a:buNone/>
            </a:pPr>
            <a:r>
              <a:rPr lang="sl-SI" dirty="0"/>
              <a:t>	</a:t>
            </a:r>
            <a:r>
              <a:rPr lang="sl-SI" dirty="0" smtClean="0"/>
              <a:t>	Galija – </a:t>
            </a:r>
            <a:r>
              <a:rPr lang="sl-SI" dirty="0" err="1" smtClean="0"/>
              <a:t>Luxeuil</a:t>
            </a:r>
            <a:r>
              <a:rPr lang="sl-SI" dirty="0" smtClean="0"/>
              <a:t> 590, </a:t>
            </a:r>
          </a:p>
          <a:p>
            <a:pPr lvl="1">
              <a:buNone/>
            </a:pPr>
            <a:r>
              <a:rPr lang="sl-SI" dirty="0"/>
              <a:t>	</a:t>
            </a:r>
            <a:r>
              <a:rPr lang="sl-SI" dirty="0" smtClean="0"/>
              <a:t>	Italija – </a:t>
            </a:r>
            <a:r>
              <a:rPr lang="sl-SI" dirty="0" err="1" smtClean="0"/>
              <a:t>Bobbio</a:t>
            </a:r>
            <a:r>
              <a:rPr lang="sl-SI" dirty="0" smtClean="0"/>
              <a:t> 614,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3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Krščanske knjižnice 2.- 4. 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Aleksandrija (</a:t>
            </a:r>
            <a:r>
              <a:rPr lang="sl-SI" dirty="0" err="1" smtClean="0"/>
              <a:t>Clemens</a:t>
            </a:r>
            <a:r>
              <a:rPr lang="sl-SI" dirty="0" smtClean="0"/>
              <a:t> 150-215, </a:t>
            </a:r>
            <a:r>
              <a:rPr lang="sl-SI" dirty="0" err="1" smtClean="0"/>
              <a:t>Origenes</a:t>
            </a:r>
            <a:r>
              <a:rPr lang="sl-SI" dirty="0" smtClean="0"/>
              <a:t>), </a:t>
            </a:r>
          </a:p>
          <a:p>
            <a:r>
              <a:rPr lang="sl-SI" dirty="0" err="1" smtClean="0"/>
              <a:t>Cezareja</a:t>
            </a:r>
            <a:r>
              <a:rPr lang="sl-SI" dirty="0" smtClean="0"/>
              <a:t> (</a:t>
            </a:r>
            <a:r>
              <a:rPr lang="sl-SI" dirty="0" err="1" smtClean="0"/>
              <a:t>Origenes</a:t>
            </a:r>
            <a:r>
              <a:rPr lang="sl-SI" dirty="0" smtClean="0"/>
              <a:t>, </a:t>
            </a:r>
            <a:r>
              <a:rPr lang="sl-SI" dirty="0" err="1" smtClean="0"/>
              <a:t>Evzebij</a:t>
            </a:r>
            <a:r>
              <a:rPr lang="sl-SI" dirty="0" smtClean="0"/>
              <a:t>, 4. st. prepis zvitkov na pergamentne kodekse</a:t>
            </a:r>
            <a:r>
              <a:rPr lang="sl-SI" dirty="0"/>
              <a:t>), </a:t>
            </a:r>
            <a:endParaRPr lang="sl-SI" dirty="0" smtClean="0"/>
          </a:p>
          <a:p>
            <a:r>
              <a:rPr lang="sl-SI" dirty="0" smtClean="0"/>
              <a:t>Jeruzalem 212, knjižnica pri patriarhiji,</a:t>
            </a:r>
          </a:p>
          <a:p>
            <a:r>
              <a:rPr lang="sl-SI" dirty="0" smtClean="0"/>
              <a:t>Samostan v Betlehemu, Hieronimov prevod biblije „</a:t>
            </a:r>
            <a:r>
              <a:rPr lang="sl-SI" dirty="0" err="1" smtClean="0"/>
              <a:t>vulgata</a:t>
            </a:r>
            <a:r>
              <a:rPr lang="sl-SI" dirty="0" smtClean="0"/>
              <a:t>“ 4. st.,</a:t>
            </a:r>
            <a:endParaRPr lang="sl-SI" dirty="0"/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Luxeuil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0923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133162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Luxeuil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41" y="1163645"/>
            <a:ext cx="7131059" cy="5361699"/>
          </a:xfrm>
        </p:spPr>
      </p:pic>
    </p:spTree>
    <p:extLst>
      <p:ext uri="{BB962C8B-B14F-4D97-AF65-F5344CB8AC3E}">
        <p14:creationId xmlns:p14="http://schemas.microsoft.com/office/powerpoint/2010/main" val="116064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Bobbio</a:t>
            </a:r>
            <a:r>
              <a:rPr lang="sl-SI" dirty="0" smtClean="0"/>
              <a:t>: bazilika sv. </a:t>
            </a:r>
            <a:r>
              <a:rPr lang="sl-SI" dirty="0" err="1" smtClean="0"/>
              <a:t>Kolumbana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1" y="1484784"/>
            <a:ext cx="6968515" cy="5040560"/>
          </a:xfrm>
        </p:spPr>
      </p:pic>
    </p:spTree>
    <p:extLst>
      <p:ext uri="{BB962C8B-B14F-4D97-AF65-F5344CB8AC3E}">
        <p14:creationId xmlns:p14="http://schemas.microsoft.com/office/powerpoint/2010/main" val="1778840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Bobbio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2882"/>
            <a:ext cx="7488831" cy="5616623"/>
          </a:xfrm>
        </p:spPr>
      </p:pic>
    </p:spTree>
    <p:extLst>
      <p:ext uri="{BB962C8B-B14F-4D97-AF65-F5344CB8AC3E}">
        <p14:creationId xmlns:p14="http://schemas.microsoft.com/office/powerpoint/2010/main" val="367187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 (Irska)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/>
              <a:t>	</a:t>
            </a:r>
            <a:r>
              <a:rPr lang="sl-SI" dirty="0" err="1" smtClean="0"/>
              <a:t>Gall</a:t>
            </a:r>
            <a:r>
              <a:rPr lang="sl-SI" dirty="0" smtClean="0"/>
              <a:t> (Švica - St. Gallen 613),</a:t>
            </a:r>
          </a:p>
          <a:p>
            <a:pPr lvl="1">
              <a:buNone/>
            </a:pPr>
            <a:r>
              <a:rPr lang="sl-SI" dirty="0"/>
              <a:t> </a:t>
            </a:r>
            <a:r>
              <a:rPr lang="sl-SI" dirty="0" smtClean="0"/>
              <a:t>  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St. Gallen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73014"/>
            <a:ext cx="3600400" cy="5187849"/>
          </a:xfrm>
        </p:spPr>
      </p:pic>
    </p:spTree>
    <p:extLst>
      <p:ext uri="{BB962C8B-B14F-4D97-AF65-F5344CB8AC3E}">
        <p14:creationId xmlns:p14="http://schemas.microsoft.com/office/powerpoint/2010/main" val="15649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St.Gallen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http://incurablelogophilia.files.wordpress.com/2010/09/abbey-library.jpg</a:t>
            </a:r>
            <a:endParaRPr lang="sl-SI" sz="2200" dirty="0"/>
          </a:p>
        </p:txBody>
      </p:sp>
      <p:pic>
        <p:nvPicPr>
          <p:cNvPr id="4" name="Ograda vsebine 3" descr="st.gal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1627981"/>
            <a:ext cx="4762500" cy="447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 (Irska)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err="1" smtClean="0"/>
              <a:t>Winfried</a:t>
            </a:r>
            <a:r>
              <a:rPr lang="sl-SI" dirty="0" smtClean="0"/>
              <a:t>/Bonifacij (Nemčija - Fulda, škofije Salzburg in Freising),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Fulda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4446"/>
            <a:ext cx="7344816" cy="5274913"/>
          </a:xfrm>
        </p:spPr>
      </p:pic>
    </p:spTree>
    <p:extLst>
      <p:ext uri="{BB962C8B-B14F-4D97-AF65-F5344CB8AC3E}">
        <p14:creationId xmlns:p14="http://schemas.microsoft.com/office/powerpoint/2010/main" val="35378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 (Španija)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Izidor/</a:t>
            </a:r>
            <a:r>
              <a:rPr lang="sl-SI" dirty="0" err="1" smtClean="0"/>
              <a:t>Isidorus</a:t>
            </a:r>
            <a:r>
              <a:rPr lang="sl-SI" dirty="0" smtClean="0"/>
              <a:t>, škof v Sevilli (570-636),</a:t>
            </a:r>
          </a:p>
          <a:p>
            <a:pPr lvl="1"/>
            <a:r>
              <a:rPr lang="sl-SI" dirty="0" smtClean="0"/>
              <a:t>knjižnica z omarami (15 strok),</a:t>
            </a:r>
          </a:p>
          <a:p>
            <a:pPr lvl="1"/>
            <a:r>
              <a:rPr lang="sl-SI" dirty="0" err="1" smtClean="0"/>
              <a:t>Etymologiae</a:t>
            </a:r>
            <a:r>
              <a:rPr lang="sl-SI" dirty="0" smtClean="0"/>
              <a:t> (</a:t>
            </a:r>
            <a:r>
              <a:rPr lang="sl-SI" dirty="0" err="1" smtClean="0"/>
              <a:t>Originum</a:t>
            </a:r>
            <a:r>
              <a:rPr lang="sl-SI" dirty="0" smtClean="0"/>
              <a:t> </a:t>
            </a:r>
            <a:r>
              <a:rPr lang="sl-SI" dirty="0" err="1" smtClean="0"/>
              <a:t>seu</a:t>
            </a:r>
            <a:r>
              <a:rPr lang="sl-SI" dirty="0" smtClean="0"/>
              <a:t> </a:t>
            </a:r>
            <a:r>
              <a:rPr lang="sl-SI" dirty="0" err="1" smtClean="0"/>
              <a:t>etymologiarum</a:t>
            </a:r>
            <a:r>
              <a:rPr lang="sl-SI" dirty="0" smtClean="0"/>
              <a:t> libri XX – 20 knjig izvorov in pomenov-1000 kopij),</a:t>
            </a:r>
          </a:p>
          <a:p>
            <a:pPr lvl="2"/>
            <a:r>
              <a:rPr lang="sl-SI" dirty="0" err="1" smtClean="0"/>
              <a:t>Bibiotheca</a:t>
            </a:r>
            <a:r>
              <a:rPr lang="sl-SI" dirty="0" smtClean="0"/>
              <a:t>, </a:t>
            </a:r>
            <a:r>
              <a:rPr lang="sl-SI" dirty="0" err="1" smtClean="0"/>
              <a:t>librarius</a:t>
            </a:r>
            <a:r>
              <a:rPr lang="sl-SI" dirty="0" smtClean="0"/>
              <a:t>, </a:t>
            </a:r>
            <a:r>
              <a:rPr lang="sl-SI" dirty="0" err="1" smtClean="0"/>
              <a:t>antikvarius</a:t>
            </a:r>
            <a:r>
              <a:rPr lang="sl-SI" dirty="0" smtClean="0"/>
              <a:t>, </a:t>
            </a:r>
            <a:r>
              <a:rPr lang="sl-SI" dirty="0" err="1" smtClean="0"/>
              <a:t>codex</a:t>
            </a:r>
            <a:r>
              <a:rPr lang="sl-SI" dirty="0" smtClean="0"/>
              <a:t>, volumen, liber,</a:t>
            </a:r>
          </a:p>
          <a:p>
            <a:r>
              <a:rPr lang="sl-SI" dirty="0" smtClean="0"/>
              <a:t>Škofijske in samostanske knjižnice,</a:t>
            </a:r>
          </a:p>
          <a:p>
            <a:pPr lvl="1"/>
            <a:r>
              <a:rPr lang="sl-SI" dirty="0" smtClean="0"/>
              <a:t>Ustoličenje knjižničarja: </a:t>
            </a:r>
            <a:r>
              <a:rPr lang="sl-SI" dirty="0" err="1" smtClean="0"/>
              <a:t>Esto</a:t>
            </a:r>
            <a:r>
              <a:rPr lang="sl-SI" dirty="0" smtClean="0"/>
              <a:t> </a:t>
            </a:r>
            <a:r>
              <a:rPr lang="sl-SI" dirty="0" err="1" smtClean="0"/>
              <a:t>custos</a:t>
            </a:r>
            <a:r>
              <a:rPr lang="sl-SI" dirty="0" smtClean="0"/>
              <a:t> </a:t>
            </a:r>
            <a:r>
              <a:rPr lang="sl-SI" dirty="0" err="1" smtClean="0"/>
              <a:t>librorum</a:t>
            </a:r>
            <a:r>
              <a:rPr lang="sl-SI" dirty="0" smtClean="0"/>
              <a:t> </a:t>
            </a:r>
            <a:r>
              <a:rPr lang="sl-SI" dirty="0" err="1" smtClean="0"/>
              <a:t>et</a:t>
            </a:r>
            <a:r>
              <a:rPr lang="sl-SI" dirty="0" smtClean="0"/>
              <a:t> senior </a:t>
            </a:r>
            <a:r>
              <a:rPr lang="sl-SI" dirty="0" err="1" smtClean="0"/>
              <a:t>scribarum</a:t>
            </a:r>
            <a:r>
              <a:rPr lang="sl-SI" dirty="0" smtClean="0"/>
              <a:t>! Bodi varuh knjig in vodja pisarjev!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Kodeks (lat. hlod)</a:t>
            </a:r>
          </a:p>
          <a:p>
            <a:pPr lvl="1"/>
            <a:r>
              <a:rPr lang="sl-SI" dirty="0" smtClean="0"/>
              <a:t>prvotno lesene tablice, prevlečene z voskom,</a:t>
            </a:r>
          </a:p>
          <a:p>
            <a:pPr lvl="1"/>
            <a:r>
              <a:rPr lang="sl-SI" dirty="0" smtClean="0"/>
              <a:t>4. st. prevlada v krščanski literaturi – pergamentni kodeks,</a:t>
            </a:r>
          </a:p>
          <a:p>
            <a:pPr lvl="1"/>
            <a:r>
              <a:rPr lang="sl-SI" dirty="0" smtClean="0">
                <a:hlinkClick r:id="rId2"/>
              </a:rPr>
              <a:t>http://www.youtube.com/watch?v=4pyjRj3UMRM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– 8.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Canterrbury</a:t>
            </a:r>
            <a:r>
              <a:rPr lang="sl-SI" dirty="0" smtClean="0"/>
              <a:t> (knjižnica pri katedrali in v samostanu sv. Avguština), York,</a:t>
            </a:r>
          </a:p>
          <a:p>
            <a:pPr lvl="1"/>
            <a:r>
              <a:rPr lang="sl-SI" dirty="0" smtClean="0"/>
              <a:t>St. </a:t>
            </a:r>
            <a:r>
              <a:rPr lang="sl-SI" dirty="0" err="1" smtClean="0"/>
              <a:t>Albans</a:t>
            </a:r>
            <a:r>
              <a:rPr lang="sl-SI" dirty="0" smtClean="0"/>
              <a:t>, </a:t>
            </a:r>
            <a:r>
              <a:rPr lang="sl-SI" dirty="0" err="1" smtClean="0"/>
              <a:t>Durham</a:t>
            </a:r>
            <a:r>
              <a:rPr lang="sl-SI" dirty="0" smtClean="0"/>
              <a:t> – vikinški vpadi v 9. st., 16. st. </a:t>
            </a:r>
            <a:r>
              <a:rPr lang="sl-SI" dirty="0" err="1" smtClean="0"/>
              <a:t>Herik</a:t>
            </a:r>
            <a:r>
              <a:rPr lang="sl-SI" dirty="0" smtClean="0"/>
              <a:t> </a:t>
            </a:r>
            <a:r>
              <a:rPr lang="sl-SI" dirty="0" err="1" smtClean="0"/>
              <a:t>VIII</a:t>
            </a:r>
            <a:r>
              <a:rPr lang="sl-SI" dirty="0" smtClean="0"/>
              <a:t>,</a:t>
            </a:r>
          </a:p>
          <a:p>
            <a:r>
              <a:rPr lang="sl-SI" dirty="0" smtClean="0"/>
              <a:t>Papeška knjižnica v Rimu,</a:t>
            </a:r>
          </a:p>
          <a:p>
            <a:r>
              <a:rPr lang="sl-SI" dirty="0" smtClean="0"/>
              <a:t>Cluny (910),</a:t>
            </a:r>
          </a:p>
          <a:p>
            <a:pPr>
              <a:buNone/>
            </a:pPr>
            <a:endParaRPr lang="sl-SI" dirty="0" smtClean="0"/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Canterburry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1" y="1490903"/>
            <a:ext cx="7020383" cy="4818417"/>
          </a:xfrm>
        </p:spPr>
      </p:pic>
    </p:spTree>
    <p:extLst>
      <p:ext uri="{BB962C8B-B14F-4D97-AF65-F5344CB8AC3E}">
        <p14:creationId xmlns:p14="http://schemas.microsoft.com/office/powerpoint/2010/main" val="31231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Canterburry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9" y="1162881"/>
            <a:ext cx="7245961" cy="5434471"/>
          </a:xfrm>
        </p:spPr>
      </p:pic>
    </p:spTree>
    <p:extLst>
      <p:ext uri="{BB962C8B-B14F-4D97-AF65-F5344CB8AC3E}">
        <p14:creationId xmlns:p14="http://schemas.microsoft.com/office/powerpoint/2010/main" val="3428176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York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7" y="1340768"/>
            <a:ext cx="7369569" cy="5400600"/>
          </a:xfrm>
        </p:spPr>
      </p:pic>
    </p:spTree>
    <p:extLst>
      <p:ext uri="{BB962C8B-B14F-4D97-AF65-F5344CB8AC3E}">
        <p14:creationId xmlns:p14="http://schemas.microsoft.com/office/powerpoint/2010/main" val="3666711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St.Albans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4" y="1412776"/>
            <a:ext cx="7791030" cy="5184576"/>
          </a:xfrm>
        </p:spPr>
      </p:pic>
    </p:spTree>
    <p:extLst>
      <p:ext uri="{BB962C8B-B14F-4D97-AF65-F5344CB8AC3E}">
        <p14:creationId xmlns:p14="http://schemas.microsoft.com/office/powerpoint/2010/main" val="1947065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Durham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9" y="1284187"/>
            <a:ext cx="6734715" cy="5025133"/>
          </a:xfrm>
        </p:spPr>
      </p:pic>
    </p:spTree>
    <p:extLst>
      <p:ext uri="{BB962C8B-B14F-4D97-AF65-F5344CB8AC3E}">
        <p14:creationId xmlns:p14="http://schemas.microsoft.com/office/powerpoint/2010/main" val="2039976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Durham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8" y="1340768"/>
            <a:ext cx="8203214" cy="5112567"/>
          </a:xfrm>
        </p:spPr>
      </p:pic>
    </p:spTree>
    <p:extLst>
      <p:ext uri="{BB962C8B-B14F-4D97-AF65-F5344CB8AC3E}">
        <p14:creationId xmlns:p14="http://schemas.microsoft.com/office/powerpoint/2010/main" val="1367040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Cluny v 12. st.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12" y="1600200"/>
            <a:ext cx="6478575" cy="4525963"/>
          </a:xfrm>
        </p:spPr>
      </p:pic>
    </p:spTree>
    <p:extLst>
      <p:ext uri="{BB962C8B-B14F-4D97-AF65-F5344CB8AC3E}">
        <p14:creationId xmlns:p14="http://schemas.microsoft.com/office/powerpoint/2010/main" val="2205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Cluny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0943"/>
            <a:ext cx="4136538" cy="5667057"/>
          </a:xfrm>
        </p:spPr>
      </p:pic>
    </p:spTree>
    <p:extLst>
      <p:ext uri="{BB962C8B-B14F-4D97-AF65-F5344CB8AC3E}">
        <p14:creationId xmlns:p14="http://schemas.microsoft.com/office/powerpoint/2010/main" val="3682265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8.-12.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err="1" smtClean="0"/>
              <a:t>Claustrum</a:t>
            </a:r>
            <a:r>
              <a:rPr lang="sl-SI" dirty="0" smtClean="0"/>
              <a:t> sine </a:t>
            </a:r>
            <a:r>
              <a:rPr lang="sl-SI" dirty="0" err="1" smtClean="0"/>
              <a:t>armario</a:t>
            </a:r>
            <a:r>
              <a:rPr lang="sl-SI" dirty="0" smtClean="0"/>
              <a:t> </a:t>
            </a:r>
            <a:r>
              <a:rPr lang="sl-SI" dirty="0" err="1" smtClean="0"/>
              <a:t>est</a:t>
            </a:r>
            <a:r>
              <a:rPr lang="sl-SI" dirty="0" smtClean="0"/>
              <a:t> </a:t>
            </a:r>
            <a:r>
              <a:rPr lang="sl-SI" dirty="0" err="1" smtClean="0"/>
              <a:t>quasi</a:t>
            </a:r>
            <a:r>
              <a:rPr lang="sl-SI" dirty="0" smtClean="0"/>
              <a:t> </a:t>
            </a:r>
            <a:r>
              <a:rPr lang="sl-SI" dirty="0" err="1" smtClean="0"/>
              <a:t>castrum</a:t>
            </a:r>
            <a:r>
              <a:rPr lang="sl-SI" dirty="0" smtClean="0"/>
              <a:t> sine </a:t>
            </a:r>
            <a:r>
              <a:rPr lang="sl-SI" dirty="0" err="1" smtClean="0"/>
              <a:t>armamentario</a:t>
            </a:r>
            <a:r>
              <a:rPr lang="sl-SI" dirty="0" smtClean="0"/>
              <a:t>,</a:t>
            </a:r>
          </a:p>
          <a:p>
            <a:r>
              <a:rPr lang="sl-SI" dirty="0"/>
              <a:t>p</a:t>
            </a:r>
            <a:r>
              <a:rPr lang="sl-SI" dirty="0" smtClean="0"/>
              <a:t>ultni sistem,</a:t>
            </a:r>
          </a:p>
          <a:p>
            <a:pPr>
              <a:buNone/>
            </a:pPr>
            <a:endParaRPr lang="sl-SI" dirty="0" smtClean="0"/>
          </a:p>
          <a:p>
            <a:pPr lvl="1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Iluminirani</a:t>
            </a:r>
            <a:r>
              <a:rPr lang="sl-SI" dirty="0" smtClean="0"/>
              <a:t> rokopisi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sl-SI" dirty="0" smtClean="0">
                <a:hlinkClick r:id="rId2"/>
              </a:rPr>
              <a:t>Pergament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://www.youtube.com/watch?v=2-SpLPFaRd0</a:t>
            </a:r>
            <a:endParaRPr lang="sl-SI" dirty="0"/>
          </a:p>
          <a:p>
            <a:r>
              <a:rPr lang="en-US" dirty="0">
                <a:hlinkClick r:id="rId3"/>
              </a:rPr>
              <a:t>http://www.youtube.com/watch?v=1aDHJu9J10o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palimpsesti, </a:t>
            </a:r>
            <a:r>
              <a:rPr lang="sl-SI" dirty="0" err="1"/>
              <a:t>codices</a:t>
            </a:r>
            <a:r>
              <a:rPr lang="sl-SI" dirty="0"/>
              <a:t> </a:t>
            </a:r>
            <a:r>
              <a:rPr lang="sl-SI" dirty="0" err="1"/>
              <a:t>rescripti</a:t>
            </a:r>
            <a:r>
              <a:rPr lang="sl-SI" dirty="0" smtClean="0"/>
              <a:t>,</a:t>
            </a:r>
          </a:p>
          <a:p>
            <a:r>
              <a:rPr lang="sl-SI" dirty="0" smtClean="0">
                <a:hlinkClick r:id="rId4"/>
              </a:rPr>
              <a:t>http://www.youtube.com/watch?v=sKDUWLbUfBA</a:t>
            </a:r>
            <a:endParaRPr lang="sl-SI" dirty="0" smtClean="0"/>
          </a:p>
          <a:p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www.youtube.com/watch?v=yQJHh3O8v1k</a:t>
            </a:r>
            <a:r>
              <a:rPr lang="sl-SI" dirty="0" smtClean="0"/>
              <a:t> 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8.-12.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St. Gallen, 9. st.: </a:t>
            </a:r>
          </a:p>
          <a:p>
            <a:pPr lvl="1"/>
            <a:r>
              <a:rPr lang="sl-SI" dirty="0" smtClean="0"/>
              <a:t>katalog 400 knjig</a:t>
            </a:r>
          </a:p>
          <a:p>
            <a:pPr lvl="2"/>
            <a:r>
              <a:rPr lang="sl-SI" dirty="0" smtClean="0"/>
              <a:t>Biblije,</a:t>
            </a:r>
          </a:p>
          <a:p>
            <a:pPr lvl="2"/>
            <a:r>
              <a:rPr lang="sl-SI" dirty="0" smtClean="0"/>
              <a:t>Dela cerkvenih očetov in teologov,</a:t>
            </a:r>
          </a:p>
          <a:p>
            <a:pPr lvl="2"/>
            <a:r>
              <a:rPr lang="sl-SI" dirty="0" smtClean="0"/>
              <a:t>Življenjepisi svetnikov,</a:t>
            </a:r>
          </a:p>
          <a:p>
            <a:pPr lvl="2"/>
            <a:r>
              <a:rPr lang="sl-SI" dirty="0" smtClean="0"/>
              <a:t>Zbirke pisem,</a:t>
            </a:r>
          </a:p>
          <a:p>
            <a:pPr lvl="2"/>
            <a:r>
              <a:rPr lang="sl-SI" dirty="0" smtClean="0"/>
              <a:t>Zbirke zakonov,</a:t>
            </a:r>
          </a:p>
          <a:p>
            <a:pPr lvl="2"/>
            <a:r>
              <a:rPr lang="sl-SI" dirty="0" smtClean="0"/>
              <a:t>Besednjaki,</a:t>
            </a:r>
          </a:p>
          <a:p>
            <a:pPr lvl="2"/>
            <a:r>
              <a:rPr lang="sl-SI" dirty="0" smtClean="0"/>
              <a:t>Astrološka in matematična dela,</a:t>
            </a:r>
          </a:p>
          <a:p>
            <a:pPr lvl="2"/>
            <a:r>
              <a:rPr lang="sl-SI" dirty="0" smtClean="0"/>
              <a:t>Slovnice, retorični, zemljepisni in medicinski kodeksi,</a:t>
            </a:r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8.-12.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Knjižnica Karla Velikega (768-814),</a:t>
            </a:r>
          </a:p>
          <a:p>
            <a:pPr lvl="1"/>
            <a:r>
              <a:rPr lang="sl-SI" dirty="0" err="1" smtClean="0"/>
              <a:t>Palatinska</a:t>
            </a:r>
            <a:r>
              <a:rPr lang="sl-SI" dirty="0" smtClean="0"/>
              <a:t> akademija, šola, </a:t>
            </a:r>
            <a:r>
              <a:rPr lang="sl-SI" dirty="0" err="1" smtClean="0"/>
              <a:t>Alkuin</a:t>
            </a:r>
            <a:r>
              <a:rPr lang="sl-SI" dirty="0" smtClean="0"/>
              <a:t>,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Libri </a:t>
            </a:r>
            <a:r>
              <a:rPr lang="sl-SI" dirty="0" err="1" smtClean="0"/>
              <a:t>catenati</a:t>
            </a:r>
            <a:endParaRPr lang="sl-SI" dirty="0"/>
          </a:p>
        </p:txBody>
      </p:sp>
      <p:pic>
        <p:nvPicPr>
          <p:cNvPr id="4" name="Ograda vsebine 3" descr="libri catenat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449" y="1164020"/>
            <a:ext cx="7993015" cy="538972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Libri </a:t>
            </a:r>
            <a:r>
              <a:rPr lang="sl-SI" dirty="0" err="1" smtClean="0"/>
              <a:t>catenati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(katedrala v </a:t>
            </a:r>
            <a:r>
              <a:rPr lang="sl-SI" dirty="0" err="1" smtClean="0"/>
              <a:t>Herefordu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4" name="Ograda vsebine 3" descr="libri cantena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86916"/>
            <a:ext cx="7272808" cy="5454606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papir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http://www.youtube.com/watch?v=Gq7L9-0XdVw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12. – 14.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Registrum</a:t>
            </a:r>
            <a:r>
              <a:rPr lang="sl-SI" dirty="0" smtClean="0"/>
              <a:t> </a:t>
            </a:r>
            <a:r>
              <a:rPr lang="sl-SI" dirty="0" err="1" smtClean="0"/>
              <a:t>librorum</a:t>
            </a:r>
            <a:r>
              <a:rPr lang="sl-SI" dirty="0" smtClean="0"/>
              <a:t> </a:t>
            </a:r>
            <a:r>
              <a:rPr lang="sl-SI" dirty="0" err="1" smtClean="0"/>
              <a:t>Angliae</a:t>
            </a:r>
            <a:r>
              <a:rPr lang="sl-SI" dirty="0" smtClean="0"/>
              <a:t> 1250-1296,</a:t>
            </a:r>
          </a:p>
          <a:p>
            <a:pPr lvl="1"/>
            <a:r>
              <a:rPr lang="sl-SI" dirty="0" smtClean="0"/>
              <a:t>1. centralni katalog na svetu,</a:t>
            </a:r>
          </a:p>
          <a:p>
            <a:pPr lvl="1"/>
            <a:r>
              <a:rPr lang="sl-SI" dirty="0" smtClean="0"/>
              <a:t>160 angleških samostanov,</a:t>
            </a:r>
          </a:p>
          <a:p>
            <a:pPr lvl="1"/>
            <a:r>
              <a:rPr lang="sl-SI" dirty="0" smtClean="0"/>
              <a:t>Katalog spisov 85 avtorjev,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12. – 14.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/>
              <a:t>z</a:t>
            </a:r>
            <a:r>
              <a:rPr lang="sl-SI" dirty="0" smtClean="0"/>
              <a:t>aton samostanskih knjižnic,</a:t>
            </a:r>
          </a:p>
          <a:p>
            <a:r>
              <a:rPr lang="sl-SI" dirty="0"/>
              <a:t>k</a:t>
            </a:r>
            <a:r>
              <a:rPr lang="sl-SI" dirty="0" smtClean="0"/>
              <a:t>njižnica </a:t>
            </a:r>
            <a:r>
              <a:rPr lang="sl-SI" dirty="0"/>
              <a:t>a</a:t>
            </a:r>
            <a:r>
              <a:rPr lang="sl-SI" dirty="0" smtClean="0"/>
              <a:t>vignonskih papežev,</a:t>
            </a:r>
          </a:p>
          <a:p>
            <a:r>
              <a:rPr lang="sl-SI" dirty="0" smtClean="0"/>
              <a:t>knežje knjižnice</a:t>
            </a:r>
          </a:p>
          <a:p>
            <a:pPr lvl="1"/>
            <a:r>
              <a:rPr lang="sl-SI" dirty="0" smtClean="0"/>
              <a:t>Ludvik </a:t>
            </a:r>
            <a:r>
              <a:rPr lang="sl-SI" dirty="0" err="1" smtClean="0"/>
              <a:t>IX</a:t>
            </a:r>
            <a:r>
              <a:rPr lang="sl-SI" dirty="0" smtClean="0"/>
              <a:t> (1226-1270) </a:t>
            </a:r>
            <a:r>
              <a:rPr lang="sl-SI" dirty="0" err="1" smtClean="0"/>
              <a:t>Bibliotheque</a:t>
            </a:r>
            <a:r>
              <a:rPr lang="sl-SI" dirty="0" smtClean="0"/>
              <a:t> de </a:t>
            </a:r>
            <a:r>
              <a:rPr lang="sl-SI" dirty="0" err="1" smtClean="0"/>
              <a:t>Roi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Karel V.  (1364-1389),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Univerze 11.-14.st.)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1088 ustanovljena pravna šola v Bologni,</a:t>
            </a:r>
          </a:p>
          <a:p>
            <a:r>
              <a:rPr lang="sl-SI" dirty="0" smtClean="0"/>
              <a:t>1150 pariška univerza,</a:t>
            </a:r>
          </a:p>
          <a:p>
            <a:r>
              <a:rPr lang="sl-SI" dirty="0" smtClean="0"/>
              <a:t>1167 univerza v Oxfordu,</a:t>
            </a:r>
          </a:p>
          <a:p>
            <a:r>
              <a:rPr lang="sl-SI" dirty="0" smtClean="0"/>
              <a:t>1200 univerza v Cambridgeu,</a:t>
            </a:r>
          </a:p>
          <a:p>
            <a:r>
              <a:rPr lang="sl-SI" dirty="0" smtClean="0"/>
              <a:t>1222 univerza v Padovi,</a:t>
            </a:r>
          </a:p>
          <a:p>
            <a:r>
              <a:rPr lang="sl-SI" dirty="0" smtClean="0"/>
              <a:t>1303 univerza v Rimu,</a:t>
            </a:r>
          </a:p>
          <a:p>
            <a:r>
              <a:rPr lang="sl-SI" dirty="0" smtClean="0"/>
              <a:t>1364 univerza v Krakovu,</a:t>
            </a:r>
          </a:p>
          <a:p>
            <a:r>
              <a:rPr lang="sl-SI" dirty="0" smtClean="0"/>
              <a:t>1366 univerza v Pragi,</a:t>
            </a:r>
            <a:endParaRPr lang="sl-SI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12. – 14.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univerzitetne knjižnice (knjižnica kolegija Roberta </a:t>
            </a:r>
            <a:r>
              <a:rPr lang="sl-SI" dirty="0" err="1" smtClean="0"/>
              <a:t>Sorbona</a:t>
            </a:r>
            <a:r>
              <a:rPr lang="sl-SI" dirty="0" smtClean="0"/>
              <a:t> - 1250),</a:t>
            </a:r>
          </a:p>
          <a:p>
            <a:r>
              <a:rPr lang="sl-SI" dirty="0" smtClean="0"/>
              <a:t>1338 ima 1722 rokopisov,</a:t>
            </a:r>
          </a:p>
          <a:p>
            <a:pPr lvl="1"/>
            <a:r>
              <a:rPr lang="sl-SI" dirty="0" smtClean="0"/>
              <a:t>katalogi: vsebina rokopisa, začetek drugega ali tretjega lista, prva beseda zadnjega lista, ime darovalca, materialna vrednost/cena,</a:t>
            </a:r>
          </a:p>
          <a:p>
            <a:pPr lvl="1"/>
            <a:r>
              <a:rPr lang="sl-SI" dirty="0" err="1" smtClean="0"/>
              <a:t>Libraria</a:t>
            </a:r>
            <a:r>
              <a:rPr lang="sl-SI" dirty="0" smtClean="0"/>
              <a:t> </a:t>
            </a:r>
            <a:r>
              <a:rPr lang="sl-SI" dirty="0" err="1" smtClean="0"/>
              <a:t>magna</a:t>
            </a:r>
            <a:r>
              <a:rPr lang="sl-SI" dirty="0" smtClean="0"/>
              <a:t>: </a:t>
            </a:r>
            <a:r>
              <a:rPr lang="sl-SI" dirty="0" err="1" smtClean="0"/>
              <a:t>prezenčna</a:t>
            </a:r>
            <a:r>
              <a:rPr lang="sl-SI" dirty="0" smtClean="0"/>
              <a:t>, priklenjene knjige, 26 pultov,</a:t>
            </a:r>
          </a:p>
          <a:p>
            <a:pPr lvl="1"/>
            <a:r>
              <a:rPr lang="sl-SI" dirty="0" err="1" smtClean="0"/>
              <a:t>Libraria</a:t>
            </a:r>
            <a:r>
              <a:rPr lang="sl-SI" dirty="0" smtClean="0"/>
              <a:t> </a:t>
            </a:r>
            <a:r>
              <a:rPr lang="sl-SI" dirty="0" err="1" smtClean="0"/>
              <a:t>parva</a:t>
            </a:r>
            <a:r>
              <a:rPr lang="sl-SI" dirty="0" smtClean="0"/>
              <a:t>: dela za izposojo,</a:t>
            </a:r>
            <a:endParaRPr lang="sl-SI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Arabske knjižnice v srednjem veku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Knjižnice  pri mošejah, </a:t>
            </a:r>
            <a:r>
              <a:rPr lang="sl-SI" dirty="0" err="1" smtClean="0"/>
              <a:t>madrasah</a:t>
            </a:r>
            <a:r>
              <a:rPr lang="sl-SI" dirty="0" smtClean="0"/>
              <a:t> in palačah:</a:t>
            </a:r>
          </a:p>
          <a:p>
            <a:r>
              <a:rPr lang="sl-SI" dirty="0" smtClean="0"/>
              <a:t>Bagdad: 10. st. – 36 velikih knjižnic, 100 knjigarn (uničijo Mongoli 1258), 833 „hiša modrosti“, ki jo ustanovi kalif </a:t>
            </a:r>
            <a:r>
              <a:rPr lang="sl-SI" dirty="0" err="1" smtClean="0"/>
              <a:t>al</a:t>
            </a:r>
            <a:r>
              <a:rPr lang="sl-SI" dirty="0" smtClean="0"/>
              <a:t>-</a:t>
            </a:r>
            <a:r>
              <a:rPr lang="sl-SI" dirty="0" err="1" smtClean="0"/>
              <a:t>Mamun</a:t>
            </a:r>
            <a:r>
              <a:rPr lang="sl-SI" dirty="0" smtClean="0"/>
              <a:t>,</a:t>
            </a:r>
          </a:p>
          <a:p>
            <a:r>
              <a:rPr lang="sl-SI" dirty="0" smtClean="0"/>
              <a:t>Kairo: 1021 “hiša znanosti“, ki jo ustanovi </a:t>
            </a:r>
            <a:r>
              <a:rPr lang="sl-SI" dirty="0" err="1" smtClean="0"/>
              <a:t>al</a:t>
            </a:r>
            <a:r>
              <a:rPr lang="sl-SI" dirty="0" smtClean="0"/>
              <a:t>-</a:t>
            </a:r>
            <a:r>
              <a:rPr lang="sl-SI" dirty="0" err="1" smtClean="0"/>
              <a:t>Hakim</a:t>
            </a:r>
            <a:r>
              <a:rPr lang="sl-SI" dirty="0" smtClean="0"/>
              <a:t>, obsega 40 sob,</a:t>
            </a:r>
          </a:p>
          <a:p>
            <a:r>
              <a:rPr lang="sl-SI" dirty="0" smtClean="0"/>
              <a:t>Tripolis: 10. st. - 3. milj. zvezkov: uničijo jo križarji,</a:t>
            </a:r>
          </a:p>
          <a:p>
            <a:r>
              <a:rPr lang="sl-SI" dirty="0" smtClean="0"/>
              <a:t>Buhara: 10. st.- </a:t>
            </a:r>
            <a:r>
              <a:rPr lang="sl-SI" dirty="0" err="1" smtClean="0"/>
              <a:t>Avicena</a:t>
            </a:r>
            <a:r>
              <a:rPr lang="sl-SI" dirty="0" smtClean="0"/>
              <a:t> poroča o knjižnih zakladih, </a:t>
            </a:r>
          </a:p>
          <a:p>
            <a:pPr marL="0" indent="0">
              <a:buNone/>
            </a:pPr>
            <a:r>
              <a:rPr lang="sl-SI" dirty="0" smtClean="0"/>
              <a:t>Križarji od 1100 naprej, Mongoli 1221-1258,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3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Iluminirani</a:t>
            </a:r>
            <a:r>
              <a:rPr lang="sl-SI" dirty="0" smtClean="0"/>
              <a:t> rokopisi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http://www.abdn.ac.uk/bestiary/translat/66r.hti</a:t>
            </a:r>
            <a:endParaRPr lang="sl-SI" dirty="0" smtClean="0"/>
          </a:p>
          <a:p>
            <a:r>
              <a:rPr lang="sl-SI" dirty="0" err="1" smtClean="0"/>
              <a:t>Manessische</a:t>
            </a:r>
            <a:r>
              <a:rPr lang="sl-SI" dirty="0" smtClean="0"/>
              <a:t> </a:t>
            </a:r>
            <a:r>
              <a:rPr lang="sl-SI" dirty="0" err="1" smtClean="0"/>
              <a:t>liederhandschrift</a:t>
            </a:r>
            <a:endParaRPr lang="sl-SI" dirty="0" smtClean="0"/>
          </a:p>
          <a:p>
            <a:pPr lvl="1"/>
            <a:r>
              <a:rPr lang="sl-SI" dirty="0" smtClean="0">
                <a:hlinkClick r:id="rId3"/>
              </a:rPr>
              <a:t>http://digi.ub.uni-heidelberg.de/diglit/cpg848/0826/</a:t>
            </a:r>
            <a:r>
              <a:rPr lang="sl-SI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Srednjeveške arabske knjižnice na evropskih tleh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Španija (711-1492): 10. st.- univerze v Cordobi, Sevilli, Malagi, Granadi,</a:t>
            </a:r>
          </a:p>
          <a:p>
            <a:pPr lvl="1"/>
            <a:r>
              <a:rPr lang="sl-SI" dirty="0"/>
              <a:t>z</a:t>
            </a:r>
            <a:r>
              <a:rPr lang="sl-SI" dirty="0" smtClean="0"/>
              <a:t>lata doba 756-1031: Cordoba (kalif Al </a:t>
            </a:r>
            <a:r>
              <a:rPr lang="sl-SI" dirty="0" err="1" smtClean="0"/>
              <a:t>Hakham</a:t>
            </a:r>
            <a:r>
              <a:rPr lang="sl-SI" dirty="0" smtClean="0"/>
              <a:t> </a:t>
            </a:r>
            <a:r>
              <a:rPr lang="sl-SI" dirty="0" err="1" smtClean="0"/>
              <a:t>II</a:t>
            </a:r>
            <a:r>
              <a:rPr lang="sl-SI" dirty="0" smtClean="0"/>
              <a:t> – 400.000 zvezkov, katalog v 48 zvezkih), 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r>
              <a:rPr lang="sl-SI" dirty="0" err="1" smtClean="0"/>
              <a:t>Rekonkvista</a:t>
            </a:r>
            <a:r>
              <a:rPr lang="sl-SI" dirty="0" smtClean="0"/>
              <a:t> od 1065 naprej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66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rve krščanske knjižnice 3.-4. st.,</a:t>
            </a:r>
          </a:p>
          <a:p>
            <a:r>
              <a:rPr lang="sl-SI" dirty="0"/>
              <a:t>k</a:t>
            </a:r>
            <a:r>
              <a:rPr lang="sl-SI" dirty="0" smtClean="0"/>
              <a:t>odeks,</a:t>
            </a:r>
          </a:p>
          <a:p>
            <a:r>
              <a:rPr lang="sl-SI" dirty="0"/>
              <a:t>k</a:t>
            </a:r>
            <a:r>
              <a:rPr lang="sl-SI" dirty="0" smtClean="0"/>
              <a:t>njižnice v Bizancu,</a:t>
            </a:r>
          </a:p>
          <a:p>
            <a:r>
              <a:rPr lang="sl-SI" dirty="0"/>
              <a:t>s</a:t>
            </a:r>
            <a:r>
              <a:rPr lang="sl-SI" dirty="0" smtClean="0"/>
              <a:t>rednjeveške knjižnice 6.-8.st.,</a:t>
            </a:r>
          </a:p>
          <a:p>
            <a:r>
              <a:rPr lang="sl-SI" dirty="0"/>
              <a:t>s</a:t>
            </a:r>
            <a:r>
              <a:rPr lang="sl-SI" dirty="0" smtClean="0"/>
              <a:t>rednjeveške knjižnice 8.-12. st.,</a:t>
            </a:r>
          </a:p>
          <a:p>
            <a:r>
              <a:rPr lang="sl-SI" dirty="0"/>
              <a:t>s</a:t>
            </a:r>
            <a:r>
              <a:rPr lang="sl-SI" dirty="0" smtClean="0"/>
              <a:t>rednjeveške knjižnice 12.-14.st.,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5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Literatura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Ustrezna poglavja iz</a:t>
            </a:r>
          </a:p>
          <a:p>
            <a:r>
              <a:rPr lang="sl-SI" dirty="0" smtClean="0"/>
              <a:t>Dolinar, France Martin. Knjižnice skozi stoletja. Ljubljana, 2004.</a:t>
            </a:r>
          </a:p>
          <a:p>
            <a:r>
              <a:rPr lang="sl-SI" dirty="0" smtClean="0"/>
              <a:t>Dolar, Jaro. Spomin človeštva. Ljubljana, 1982.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1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Bizanc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/>
              <a:t>Konstantin (280-337),</a:t>
            </a:r>
          </a:p>
          <a:p>
            <a:pPr lvl="1">
              <a:buNone/>
            </a:pPr>
            <a:r>
              <a:rPr lang="sl-SI" dirty="0" smtClean="0"/>
              <a:t>4.st. samostani,</a:t>
            </a:r>
          </a:p>
          <a:p>
            <a:pPr lvl="1">
              <a:buNone/>
            </a:pPr>
            <a:r>
              <a:rPr lang="sl-SI" dirty="0" smtClean="0"/>
              <a:t>	kodeks,</a:t>
            </a:r>
          </a:p>
          <a:p>
            <a:pPr lvl="2"/>
            <a:r>
              <a:rPr lang="sl-SI" dirty="0" err="1" smtClean="0"/>
              <a:t>iniciala</a:t>
            </a:r>
            <a:r>
              <a:rPr lang="sl-SI" dirty="0" smtClean="0"/>
              <a:t>,</a:t>
            </a:r>
          </a:p>
          <a:p>
            <a:pPr lvl="2"/>
            <a:r>
              <a:rPr lang="sl-SI" dirty="0" smtClean="0"/>
              <a:t>miniatura,</a:t>
            </a:r>
          </a:p>
          <a:p>
            <a:pPr lvl="2"/>
            <a:r>
              <a:rPr lang="sl-SI" dirty="0" smtClean="0"/>
              <a:t>Iluminacija,</a:t>
            </a:r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Iniciala</a:t>
            </a:r>
            <a:endParaRPr lang="en-US" dirty="0"/>
          </a:p>
        </p:txBody>
      </p:sp>
      <p:pic>
        <p:nvPicPr>
          <p:cNvPr id="4" name="Content Placeholder 3" descr="inici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096043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Iluminacija</a:t>
            </a:r>
            <a:endParaRPr lang="en-US" dirty="0"/>
          </a:p>
        </p:txBody>
      </p:sp>
      <p:pic>
        <p:nvPicPr>
          <p:cNvPr id="4" name="Content Placeholder 3" descr="iluminac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003" y="1571612"/>
            <a:ext cx="7560807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Bizanc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l-SI" dirty="0" smtClean="0"/>
          </a:p>
          <a:p>
            <a:pPr lvl="1"/>
            <a:r>
              <a:rPr lang="sl-SI" dirty="0" smtClean="0"/>
              <a:t>Cesarska knjižnica v Bizancu (</a:t>
            </a:r>
            <a:r>
              <a:rPr lang="sl-SI" dirty="0" err="1" smtClean="0"/>
              <a:t>Konstancij</a:t>
            </a:r>
            <a:r>
              <a:rPr lang="sl-SI" dirty="0" smtClean="0"/>
              <a:t> 4. st., 5. st.- 120.000 zvezkov (pogorela 475/476 -1453),</a:t>
            </a:r>
          </a:p>
          <a:p>
            <a:pPr lvl="1"/>
            <a:r>
              <a:rPr lang="sl-SI" dirty="0" smtClean="0"/>
              <a:t>Samostan </a:t>
            </a:r>
            <a:r>
              <a:rPr lang="sl-SI" dirty="0" err="1" smtClean="0"/>
              <a:t>Studios</a:t>
            </a:r>
            <a:r>
              <a:rPr lang="sl-SI" dirty="0" smtClean="0"/>
              <a:t> (5. st. – 1204), </a:t>
            </a:r>
            <a:r>
              <a:rPr lang="sl-SI" dirty="0" err="1" smtClean="0"/>
              <a:t>Theodoros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Samostan sv. Katarine na Sinaju (6. st. – 3.000 rokopisov, </a:t>
            </a:r>
            <a:r>
              <a:rPr lang="sl-SI" dirty="0" err="1" smtClean="0"/>
              <a:t>Codex</a:t>
            </a:r>
            <a:r>
              <a:rPr lang="sl-SI" dirty="0" smtClean="0"/>
              <a:t> </a:t>
            </a:r>
            <a:r>
              <a:rPr lang="sl-SI" dirty="0" err="1" smtClean="0"/>
              <a:t>Sinaiticus</a:t>
            </a:r>
            <a:r>
              <a:rPr lang="sl-SI" dirty="0" smtClean="0"/>
              <a:t> </a:t>
            </a:r>
            <a:r>
              <a:rPr lang="sl-SI" dirty="0" smtClean="0">
                <a:hlinkClick r:id="rId2"/>
              </a:rPr>
              <a:t>http://codexsinaiticus.org/en/</a:t>
            </a:r>
            <a:r>
              <a:rPr lang="sl-SI" dirty="0" smtClean="0"/>
              <a:t> ),</a:t>
            </a:r>
          </a:p>
          <a:p>
            <a:pPr lvl="1"/>
            <a:r>
              <a:rPr lang="sl-SI" dirty="0" err="1" smtClean="0"/>
              <a:t>Hilandar</a:t>
            </a:r>
            <a:r>
              <a:rPr lang="sl-SI" dirty="0" smtClean="0"/>
              <a:t> (9. st. ),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908</Words>
  <Application>Microsoft Office PowerPoint</Application>
  <PresentationFormat>Diaprojekcija na zaslonu (4:3)</PresentationFormat>
  <Paragraphs>181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52</vt:i4>
      </vt:variant>
    </vt:vector>
  </HeadingPairs>
  <TitlesOfParts>
    <vt:vector size="53" baseType="lpstr">
      <vt:lpstr>Officeova tema</vt:lpstr>
      <vt:lpstr>Srednjeveške knjižnice – od samostanske do univerzitetne knjižnice</vt:lpstr>
      <vt:lpstr>Krščanske knjižnice 2.- 4. st.</vt:lpstr>
      <vt:lpstr>Kodeks</vt:lpstr>
      <vt:lpstr>Iluminirani rokopisi</vt:lpstr>
      <vt:lpstr>Iluminirani rokopisi</vt:lpstr>
      <vt:lpstr>Bizanc</vt:lpstr>
      <vt:lpstr>Iniciala</vt:lpstr>
      <vt:lpstr>Iluminacija</vt:lpstr>
      <vt:lpstr>Bizanc</vt:lpstr>
      <vt:lpstr>Sv. Katarina, Sinaj</vt:lpstr>
      <vt:lpstr>Hilandar</vt:lpstr>
      <vt:lpstr>6. – 8. stoletje (Italija)</vt:lpstr>
      <vt:lpstr>Codex argenteus</vt:lpstr>
      <vt:lpstr>Codex Amiatinus</vt:lpstr>
      <vt:lpstr>Benediktinci in knjižnice</vt:lpstr>
      <vt:lpstr>Melk http://www.newworldencyclopedia.org/entry/Image:Melk_-_Abbey_-_Library.jpg</vt:lpstr>
      <vt:lpstr>6. – 8. stoletje (Irska)</vt:lpstr>
      <vt:lpstr>Sv. Kolumba</vt:lpstr>
      <vt:lpstr>6. – 8. stoletje (Irska)</vt:lpstr>
      <vt:lpstr>Luxeuil</vt:lpstr>
      <vt:lpstr>Luxeuil</vt:lpstr>
      <vt:lpstr>Bobbio: bazilika sv. Kolumbana</vt:lpstr>
      <vt:lpstr>Bobbio</vt:lpstr>
      <vt:lpstr>6. – 8. stoletje (Irska)</vt:lpstr>
      <vt:lpstr>St. Gallen</vt:lpstr>
      <vt:lpstr>St.Gallen http://incurablelogophilia.files.wordpress.com/2010/09/abbey-library.jpg</vt:lpstr>
      <vt:lpstr>6. – 8. stoletje (Irska)</vt:lpstr>
      <vt:lpstr>Fulda</vt:lpstr>
      <vt:lpstr>6. – 8. stoletje (Španija)</vt:lpstr>
      <vt:lpstr>6. – 8. stoletje</vt:lpstr>
      <vt:lpstr>Canterburry</vt:lpstr>
      <vt:lpstr>Canterburry</vt:lpstr>
      <vt:lpstr>York</vt:lpstr>
      <vt:lpstr>St.Albans</vt:lpstr>
      <vt:lpstr>Durham</vt:lpstr>
      <vt:lpstr>Durham</vt:lpstr>
      <vt:lpstr>Cluny v 12. st.</vt:lpstr>
      <vt:lpstr>Cluny</vt:lpstr>
      <vt:lpstr>8.-12. stoletje</vt:lpstr>
      <vt:lpstr>8.-12. stoletje</vt:lpstr>
      <vt:lpstr>8.-12. stoletje</vt:lpstr>
      <vt:lpstr>Libri catenati</vt:lpstr>
      <vt:lpstr>Libri catenati  (katedrala v Herefordu)</vt:lpstr>
      <vt:lpstr>papir</vt:lpstr>
      <vt:lpstr>12. – 14. stoletje</vt:lpstr>
      <vt:lpstr>12. – 14. stoletje</vt:lpstr>
      <vt:lpstr>Univerze 11.-14.st.)</vt:lpstr>
      <vt:lpstr>12. – 14. stoletje</vt:lpstr>
      <vt:lpstr>Arabske knjižnice v srednjem veku</vt:lpstr>
      <vt:lpstr>Srednjeveške arabske knjižnice na evropskih tleh</vt:lpstr>
      <vt:lpstr>Vprašanja</vt:lpstr>
      <vt:lpstr>Literatura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Srednjeveške knjižnice – od samostanske do univerzitetne knjižnice</dc:title>
  <dc:creator>eva_k</dc:creator>
  <cp:lastModifiedBy>eva_k</cp:lastModifiedBy>
  <cp:revision>96</cp:revision>
  <dcterms:created xsi:type="dcterms:W3CDTF">2011-01-05T14:17:56Z</dcterms:created>
  <dcterms:modified xsi:type="dcterms:W3CDTF">2013-03-18T10:42:21Z</dcterms:modified>
</cp:coreProperties>
</file>