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49"/>
  </p:notesMasterIdLst>
  <p:handoutMasterIdLst>
    <p:handoutMasterId r:id="rId50"/>
  </p:handoutMasterIdLst>
  <p:sldIdLst>
    <p:sldId id="256" r:id="rId2"/>
    <p:sldId id="277" r:id="rId3"/>
    <p:sldId id="261" r:id="rId4"/>
    <p:sldId id="259" r:id="rId5"/>
    <p:sldId id="273" r:id="rId6"/>
    <p:sldId id="274" r:id="rId7"/>
    <p:sldId id="275" r:id="rId8"/>
    <p:sldId id="260" r:id="rId9"/>
    <p:sldId id="258" r:id="rId10"/>
    <p:sldId id="257" r:id="rId11"/>
    <p:sldId id="280" r:id="rId12"/>
    <p:sldId id="278" r:id="rId13"/>
    <p:sldId id="279" r:id="rId14"/>
    <p:sldId id="281" r:id="rId15"/>
    <p:sldId id="284" r:id="rId16"/>
    <p:sldId id="314" r:id="rId17"/>
    <p:sldId id="315" r:id="rId18"/>
    <p:sldId id="313" r:id="rId19"/>
    <p:sldId id="265" r:id="rId20"/>
    <p:sldId id="289" r:id="rId21"/>
    <p:sldId id="291" r:id="rId22"/>
    <p:sldId id="292" r:id="rId23"/>
    <p:sldId id="309" r:id="rId24"/>
    <p:sldId id="266" r:id="rId25"/>
    <p:sldId id="293" r:id="rId26"/>
    <p:sldId id="295" r:id="rId27"/>
    <p:sldId id="310" r:id="rId28"/>
    <p:sldId id="311" r:id="rId29"/>
    <p:sldId id="263" r:id="rId30"/>
    <p:sldId id="262" r:id="rId31"/>
    <p:sldId id="297" r:id="rId32"/>
    <p:sldId id="298" r:id="rId33"/>
    <p:sldId id="299" r:id="rId34"/>
    <p:sldId id="301" r:id="rId35"/>
    <p:sldId id="300" r:id="rId36"/>
    <p:sldId id="303" r:id="rId37"/>
    <p:sldId id="304" r:id="rId38"/>
    <p:sldId id="322" r:id="rId39"/>
    <p:sldId id="323" r:id="rId40"/>
    <p:sldId id="327" r:id="rId41"/>
    <p:sldId id="328" r:id="rId42"/>
    <p:sldId id="324" r:id="rId43"/>
    <p:sldId id="326" r:id="rId44"/>
    <p:sldId id="306" r:id="rId45"/>
    <p:sldId id="307" r:id="rId46"/>
    <p:sldId id="316" r:id="rId47"/>
    <p:sldId id="317" r:id="rId48"/>
  </p:sldIdLst>
  <p:sldSz cx="9144000" cy="6858000" type="screen4x3"/>
  <p:notesSz cx="6669088" cy="9928225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64048" autoAdjust="0"/>
  </p:normalViewPr>
  <p:slideViewPr>
    <p:cSldViewPr>
      <p:cViewPr varScale="1">
        <p:scale>
          <a:sx n="71" d="100"/>
          <a:sy n="71" d="100"/>
        </p:scale>
        <p:origin x="-214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BC2B9-8644-4BEF-96FE-D30CB06DA100}" type="datetimeFigureOut">
              <a:rPr lang="sl-SI" smtClean="0"/>
              <a:pPr/>
              <a:t>7.5.2013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DE0061-1A3C-4810-B5FC-67A18DF4504E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491319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A40C5A-B7F3-4FE9-BDAD-43D5B22D0968}" type="datetimeFigureOut">
              <a:rPr lang="sl-SI" smtClean="0"/>
              <a:pPr/>
              <a:t>7.5.2013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66909" y="4715907"/>
            <a:ext cx="533527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6CA784-284E-461C-819D-334110C84528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04147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CA784-284E-461C-819D-334110C84528}" type="slidenum">
              <a:rPr lang="sl-SI" smtClean="0"/>
              <a:pPr/>
              <a:t>1</a:t>
            </a:fld>
            <a:endParaRPr lang="sl-SI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Za dotok </a:t>
            </a:r>
            <a:r>
              <a:rPr lang="sl-SI" dirty="0" err="1" smtClean="0"/>
              <a:t>oi</a:t>
            </a:r>
            <a:r>
              <a:rPr lang="sl-SI" dirty="0" smtClean="0"/>
              <a:t> skrbijo revizijski uradi, bibliotekarji le reklamirajo!</a:t>
            </a:r>
          </a:p>
          <a:p>
            <a:endParaRPr lang="sl-SI" dirty="0" smtClean="0"/>
          </a:p>
          <a:p>
            <a:r>
              <a:rPr lang="sl-SI" dirty="0" smtClean="0"/>
              <a:t>Dar: če so</a:t>
            </a:r>
            <a:r>
              <a:rPr lang="sl-SI" baseline="0" dirty="0" smtClean="0"/>
              <a:t> postavljeni pogoji, ali če volilo presega 1000 zvezkov, je treba pridobiti dovoljenje deželnih oblasti,</a:t>
            </a:r>
          </a:p>
          <a:p>
            <a:r>
              <a:rPr lang="sl-SI" baseline="0" dirty="0" smtClean="0"/>
              <a:t>Nakup: dotacija za nakup gradiva,</a:t>
            </a:r>
          </a:p>
          <a:p>
            <a:endParaRPr lang="sl-SI" dirty="0" smtClean="0"/>
          </a:p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CA784-284E-461C-819D-334110C84528}" type="slidenum">
              <a:rPr lang="sl-SI" smtClean="0"/>
              <a:pPr/>
              <a:t>31</a:t>
            </a:fld>
            <a:endParaRPr lang="sl-SI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CA784-284E-461C-819D-334110C84528}" type="slidenum">
              <a:rPr lang="sl-SI" smtClean="0"/>
              <a:pPr/>
              <a:t>32</a:t>
            </a:fld>
            <a:endParaRPr lang="sl-SI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Dela je treba kupiti po ugodni ceni,</a:t>
            </a:r>
          </a:p>
          <a:p>
            <a:r>
              <a:rPr lang="sl-SI" dirty="0" err="1" smtClean="0"/>
              <a:t>Enkart</a:t>
            </a:r>
            <a:r>
              <a:rPr lang="sl-SI" dirty="0" smtClean="0"/>
              <a:t> letno na vpogled senatu, </a:t>
            </a:r>
            <a:r>
              <a:rPr lang="sl-SI" dirty="0" err="1" smtClean="0"/>
              <a:t>dvorn</a:t>
            </a:r>
            <a:r>
              <a:rPr lang="sl-SI" dirty="0" smtClean="0"/>
              <a:t> </a:t>
            </a:r>
            <a:r>
              <a:rPr lang="sl-SI" dirty="0" err="1" smtClean="0"/>
              <a:t>oblsti</a:t>
            </a:r>
            <a:r>
              <a:rPr lang="sl-SI" dirty="0" smtClean="0"/>
              <a:t> določijo, katere časopise naj knjižnica kupuje,</a:t>
            </a:r>
          </a:p>
          <a:p>
            <a:r>
              <a:rPr lang="sl-SI" dirty="0" smtClean="0"/>
              <a:t>Vsako novo delo je treba pregledati, da ni </a:t>
            </a:r>
            <a:r>
              <a:rPr lang="sl-SI" dirty="0" err="1" smtClean="0"/>
              <a:t>makulatura</a:t>
            </a:r>
            <a:r>
              <a:rPr lang="sl-SI" dirty="0" smtClean="0"/>
              <a:t>.</a:t>
            </a:r>
          </a:p>
          <a:p>
            <a:endParaRPr lang="sl-SI" dirty="0" smtClean="0"/>
          </a:p>
          <a:p>
            <a:endParaRPr lang="sl-SI" dirty="0" smtClean="0"/>
          </a:p>
          <a:p>
            <a:r>
              <a:rPr lang="sl-SI" dirty="0" smtClean="0"/>
              <a:t>Zmanjšanje</a:t>
            </a:r>
            <a:r>
              <a:rPr lang="sl-SI" baseline="0" dirty="0" smtClean="0"/>
              <a:t> knjižne zaloge:</a:t>
            </a:r>
          </a:p>
          <a:p>
            <a:r>
              <a:rPr lang="sl-SI" baseline="0" dirty="0" smtClean="0"/>
              <a:t>	brez dovoljenja oblasti se lahko izločijo le dvojnice in takšna nepopolna dela, ki jih ne bomo </a:t>
            </a:r>
            <a:r>
              <a:rPr lang="sl-SI" baseline="0" dirty="0" err="1" smtClean="0"/>
              <a:t>kopletirali</a:t>
            </a:r>
            <a:r>
              <a:rPr lang="sl-SI" baseline="0" dirty="0" smtClean="0"/>
              <a:t>,</a:t>
            </a:r>
          </a:p>
          <a:p>
            <a:r>
              <a:rPr lang="sl-SI" baseline="0" dirty="0" smtClean="0"/>
              <a:t>	sicer je treba seznam poslati deželnim oblastem,</a:t>
            </a:r>
          </a:p>
          <a:p>
            <a:r>
              <a:rPr lang="sl-SI" baseline="0" dirty="0" smtClean="0"/>
              <a:t>	znesek, ki ga prejme knjižnica za prodana del se obravnava kot del dotacije</a:t>
            </a:r>
          </a:p>
          <a:p>
            <a:endParaRPr lang="sl-SI" baseline="0" dirty="0" smtClean="0"/>
          </a:p>
          <a:p>
            <a:r>
              <a:rPr lang="sl-SI" baseline="0" dirty="0" smtClean="0"/>
              <a:t>Zamena: zamena se obračuna po obojestransko enakih merilih,</a:t>
            </a:r>
          </a:p>
          <a:p>
            <a:endParaRPr lang="sl-SI" baseline="0" dirty="0" smtClean="0"/>
          </a:p>
          <a:p>
            <a:r>
              <a:rPr lang="sl-SI" baseline="0" dirty="0" smtClean="0"/>
              <a:t>Revizija fonda: prvo leto po nastopu novega direktorja, nato vsako tretje leto. V letnem poročilu je treba navesti, kdaj je bila zadnja revizija. – lokacijski katalog!</a:t>
            </a:r>
          </a:p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CA784-284E-461C-819D-334110C84528}" type="slidenum">
              <a:rPr lang="sl-SI" smtClean="0"/>
              <a:pPr/>
              <a:t>33</a:t>
            </a:fld>
            <a:endParaRPr lang="sl-SI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Izposoja zunaj čitalnice,</a:t>
            </a:r>
          </a:p>
          <a:p>
            <a:r>
              <a:rPr lang="sl-SI" dirty="0" smtClean="0"/>
              <a:t>Izposoja v čitalnici,</a:t>
            </a:r>
          </a:p>
          <a:p>
            <a:endParaRPr lang="sl-SI" dirty="0" smtClean="0"/>
          </a:p>
          <a:p>
            <a:r>
              <a:rPr lang="sl-SI" dirty="0" smtClean="0"/>
              <a:t>Uslužno, ne podcenjujoče zaradi omejenega znanja,</a:t>
            </a:r>
          </a:p>
          <a:p>
            <a:endParaRPr lang="sl-SI" dirty="0" smtClean="0"/>
          </a:p>
          <a:p>
            <a:r>
              <a:rPr lang="sl-SI" dirty="0" smtClean="0"/>
              <a:t>Vsak uporabnik naj gleda na knjižnico kot na svojo lastno in je zato treba tako delovati,</a:t>
            </a:r>
          </a:p>
          <a:p>
            <a:endParaRPr lang="sl-SI" dirty="0" smtClean="0"/>
          </a:p>
          <a:p>
            <a:r>
              <a:rPr lang="sl-SI" dirty="0" smtClean="0"/>
              <a:t>V čitalnici naj bodo knjige in</a:t>
            </a:r>
            <a:r>
              <a:rPr lang="sl-SI" baseline="0" dirty="0" smtClean="0"/>
              <a:t> stoli,</a:t>
            </a:r>
          </a:p>
          <a:p>
            <a:r>
              <a:rPr lang="sl-SI" baseline="0" dirty="0" smtClean="0"/>
              <a:t>Odprta mora biti najmanj 4 in največ 6 ur,</a:t>
            </a:r>
          </a:p>
          <a:p>
            <a:endParaRPr lang="sl-SI" baseline="0" dirty="0" smtClean="0"/>
          </a:p>
          <a:p>
            <a:r>
              <a:rPr lang="sl-SI" baseline="0" dirty="0" smtClean="0"/>
              <a:t>Praznični </a:t>
            </a:r>
            <a:r>
              <a:rPr lang="sl-SI" baseline="0" dirty="0" err="1" smtClean="0"/>
              <a:t>dn4vi</a:t>
            </a:r>
            <a:r>
              <a:rPr lang="sl-SI" baseline="0" dirty="0" smtClean="0"/>
              <a:t> str: 45</a:t>
            </a:r>
          </a:p>
          <a:p>
            <a:endParaRPr lang="sl-SI" baseline="0" dirty="0" smtClean="0"/>
          </a:p>
          <a:p>
            <a:r>
              <a:rPr lang="sl-SI" baseline="0" dirty="0" smtClean="0"/>
              <a:t>Uporaba gradiva v </a:t>
            </a:r>
            <a:r>
              <a:rPr lang="sl-SI" baseline="0" dirty="0" err="1" smtClean="0"/>
              <a:t>čitilnici</a:t>
            </a:r>
            <a:r>
              <a:rPr lang="sl-SI" baseline="0" dirty="0" smtClean="0"/>
              <a:t> je neomejena, praviloma vsaki osebi en zvezek! – igračkanje ustaviti s podukom! Vpogled v kataloge je možen!</a:t>
            </a:r>
          </a:p>
          <a:p>
            <a:endParaRPr lang="sl-SI" baseline="0" dirty="0" smtClean="0"/>
          </a:p>
          <a:p>
            <a:r>
              <a:rPr lang="sl-SI" baseline="0" dirty="0" smtClean="0"/>
              <a:t>Poglavje o prepovedanih knjigah!</a:t>
            </a:r>
          </a:p>
          <a:p>
            <a:endParaRPr lang="sl-SI" baseline="0" dirty="0" smtClean="0"/>
          </a:p>
          <a:p>
            <a:r>
              <a:rPr lang="sl-SI" baseline="0" dirty="0" smtClean="0"/>
              <a:t>Dostojno obnašanje!</a:t>
            </a:r>
          </a:p>
          <a:p>
            <a:endParaRPr lang="sl-SI" baseline="0" dirty="0" smtClean="0"/>
          </a:p>
          <a:p>
            <a:r>
              <a:rPr lang="sl-SI" baseline="0" dirty="0" smtClean="0"/>
              <a:t>V čitalnici vselej vsaj eden od osebja,</a:t>
            </a:r>
          </a:p>
          <a:p>
            <a:endParaRPr lang="sl-SI" baseline="0" dirty="0" smtClean="0"/>
          </a:p>
          <a:p>
            <a:endParaRPr lang="sl-SI" baseline="0" dirty="0" smtClean="0"/>
          </a:p>
          <a:p>
            <a:endParaRPr lang="sl-SI" baseline="0" dirty="0" smtClean="0"/>
          </a:p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CA784-284E-461C-819D-334110C84528}" type="slidenum">
              <a:rPr lang="sl-SI" smtClean="0"/>
              <a:pPr/>
              <a:t>36</a:t>
            </a:fld>
            <a:endParaRPr lang="sl-SI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Dotacija</a:t>
            </a:r>
            <a:r>
              <a:rPr lang="sl-SI" baseline="0" dirty="0" smtClean="0"/>
              <a:t> mora biti ločena od privatnega premoženja ravnatelja, vodenje računovodskega dnevnika, treba se je izogibati luksuznim vezavam, o knjigoveških delih je treba voditi beležnico,</a:t>
            </a:r>
          </a:p>
          <a:p>
            <a:r>
              <a:rPr lang="sl-SI" baseline="0" dirty="0" smtClean="0"/>
              <a:t>O </a:t>
            </a:r>
            <a:r>
              <a:rPr lang="sl-SI" baseline="0" dirty="0" err="1" smtClean="0"/>
              <a:t>bibliotečni</a:t>
            </a:r>
            <a:r>
              <a:rPr lang="sl-SI" baseline="0" dirty="0" smtClean="0"/>
              <a:t> opremi je potrebno sestaviti inventarni popis,</a:t>
            </a:r>
          </a:p>
          <a:p>
            <a:r>
              <a:rPr lang="sl-SI" baseline="0" dirty="0" smtClean="0"/>
              <a:t>Predložiti popis osebja in poročilo o stanju biblioteke,</a:t>
            </a:r>
          </a:p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CA784-284E-461C-819D-334110C84528}" type="slidenum">
              <a:rPr lang="sl-SI" smtClean="0"/>
              <a:pPr/>
              <a:t>44</a:t>
            </a:fld>
            <a:endParaRPr lang="sl-SI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CA784-284E-461C-819D-334110C84528}" type="slidenum">
              <a:rPr lang="sl-SI" smtClean="0"/>
              <a:pPr/>
              <a:t>45</a:t>
            </a:fld>
            <a:endParaRPr lang="sl-SI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Vezava in postavitev gradiva, ne vezati skupaj bakrorezov, rokopisi morajo biti ločeni, omare označene z rimsko številko in napisom stroke, police se štejejo od spodaj navzgor, knjige od leve proti desni, lokacijska signatura je na notranji strani sprednje platnice, ali na sprednjem veznem listu</a:t>
            </a:r>
          </a:p>
          <a:p>
            <a:endParaRPr lang="sl-SI" dirty="0" smtClean="0"/>
          </a:p>
          <a:p>
            <a:endParaRPr lang="sl-SI" dirty="0" smtClean="0"/>
          </a:p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CA784-284E-461C-819D-334110C84528}" type="slidenum">
              <a:rPr lang="sl-SI" smtClean="0"/>
              <a:pPr/>
              <a:t>15</a:t>
            </a:fld>
            <a:endParaRPr lang="sl-SI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Podroben opis </a:t>
            </a:r>
            <a:r>
              <a:rPr lang="sl-SI" dirty="0" err="1" smtClean="0"/>
              <a:t>bibliotečne</a:t>
            </a:r>
            <a:r>
              <a:rPr lang="sl-SI" dirty="0" smtClean="0"/>
              <a:t> številke v </a:t>
            </a:r>
            <a:r>
              <a:rPr lang="sl-SI" dirty="0" err="1" smtClean="0"/>
              <a:t>Schrettingerjevem</a:t>
            </a:r>
            <a:r>
              <a:rPr lang="sl-SI" baseline="0" dirty="0" smtClean="0"/>
              <a:t> delu</a:t>
            </a:r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CA784-284E-461C-819D-334110C84528}" type="slidenum">
              <a:rPr lang="sl-SI" smtClean="0"/>
              <a:pPr/>
              <a:t>16</a:t>
            </a:fld>
            <a:endParaRPr lang="sl-SI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Kataloge deli na glavne in stranske kataloge kataloge, pa tudi na prave kataloge in evidence,</a:t>
            </a:r>
          </a:p>
          <a:p>
            <a:r>
              <a:rPr lang="sl-SI" dirty="0" smtClean="0"/>
              <a:t>Dokler niso narejeni glavni katalogi, se z drugimi katalogi ne sme začeti,</a:t>
            </a:r>
          </a:p>
          <a:p>
            <a:endParaRPr lang="sl-SI" dirty="0" smtClean="0"/>
          </a:p>
          <a:p>
            <a:r>
              <a:rPr lang="sl-SI" dirty="0" smtClean="0"/>
              <a:t>Način izdelave:</a:t>
            </a:r>
          </a:p>
          <a:p>
            <a:endParaRPr lang="sl-SI" dirty="0" smtClean="0"/>
          </a:p>
          <a:p>
            <a:r>
              <a:rPr lang="sl-SI" dirty="0" smtClean="0"/>
              <a:t>1. Prepis naslovne strani, kazalke, osnovni katalog</a:t>
            </a:r>
          </a:p>
          <a:p>
            <a:endParaRPr lang="sl-SI" dirty="0" smtClean="0"/>
          </a:p>
          <a:p>
            <a:r>
              <a:rPr lang="sl-SI" dirty="0" smtClean="0"/>
              <a:t>2.  ko je ta </a:t>
            </a:r>
            <a:r>
              <a:rPr lang="sl-SI" dirty="0" err="1" smtClean="0"/>
              <a:t>izgotovlej</a:t>
            </a:r>
            <a:r>
              <a:rPr lang="sl-SI" dirty="0" smtClean="0"/>
              <a:t> je najprej na vrsti abc katalog, po vrstnem redu avtorjev, ki so navedeni v katalogu</a:t>
            </a:r>
          </a:p>
          <a:p>
            <a:r>
              <a:rPr lang="sl-SI" dirty="0" smtClean="0"/>
              <a:t>V abc katalog ne sodi: rokopisi, zemljevidi, bakrorezi, </a:t>
            </a:r>
            <a:r>
              <a:rPr lang="sl-SI" dirty="0" err="1" smtClean="0"/>
              <a:t>bibliotečni</a:t>
            </a:r>
            <a:r>
              <a:rPr lang="sl-SI" dirty="0" smtClean="0"/>
              <a:t> predmeti,	</a:t>
            </a:r>
          </a:p>
          <a:p>
            <a:r>
              <a:rPr lang="sl-SI" dirty="0" smtClean="0"/>
              <a:t>	KATALOG</a:t>
            </a:r>
            <a:r>
              <a:rPr lang="sl-SI" baseline="0" dirty="0" smtClean="0"/>
              <a:t> V VEČ DELIH : AVTORJI, ANONIMNA DELA, od abecede se ne sme dostopati…</a:t>
            </a:r>
          </a:p>
          <a:p>
            <a:r>
              <a:rPr lang="sl-SI" baseline="0" dirty="0" smtClean="0"/>
              <a:t>3</a:t>
            </a:r>
          </a:p>
          <a:p>
            <a:endParaRPr lang="sl-SI" baseline="0" dirty="0" smtClean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CA784-284E-461C-819D-334110C84528}" type="slidenum">
              <a:rPr lang="sl-SI" smtClean="0"/>
              <a:pPr/>
              <a:t>17</a:t>
            </a:fld>
            <a:endParaRPr lang="sl-SI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CA784-284E-461C-819D-334110C84528}" type="slidenum">
              <a:rPr lang="sl-SI" smtClean="0"/>
              <a:pPr/>
              <a:t>19</a:t>
            </a:fld>
            <a:endParaRPr lang="sl-SI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l-SI" baseline="0" dirty="0" smtClean="0"/>
              <a:t>. </a:t>
            </a:r>
            <a:r>
              <a:rPr lang="sl-SI" baseline="0" dirty="0" err="1" smtClean="0"/>
              <a:t>Znastveni</a:t>
            </a:r>
            <a:r>
              <a:rPr lang="sl-SI" baseline="0" dirty="0" smtClean="0"/>
              <a:t> katalog:</a:t>
            </a:r>
          </a:p>
          <a:p>
            <a:r>
              <a:rPr lang="sl-SI" baseline="0" dirty="0" smtClean="0"/>
              <a:t>	grški in rimski klasiki ter cerkveni očetje postavljeni skupaj, ne pa po strokah,</a:t>
            </a:r>
          </a:p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CA784-284E-461C-819D-334110C84528}" type="slidenum">
              <a:rPr lang="sl-SI" smtClean="0"/>
              <a:pPr/>
              <a:t>21</a:t>
            </a:fld>
            <a:endParaRPr lang="sl-SI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CA784-284E-461C-819D-334110C84528}" type="slidenum">
              <a:rPr lang="sl-SI" smtClean="0"/>
              <a:pPr/>
              <a:t>24</a:t>
            </a:fld>
            <a:endParaRPr lang="sl-SI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Splošni stvarni katalog najodličnejši, lahko ga nadomesti stvarno kazalo,</a:t>
            </a:r>
          </a:p>
          <a:p>
            <a:endParaRPr lang="sl-SI" dirty="0" smtClean="0"/>
          </a:p>
          <a:p>
            <a:r>
              <a:rPr lang="sl-SI" dirty="0" err="1" smtClean="0"/>
              <a:t>Catalogus</a:t>
            </a:r>
            <a:r>
              <a:rPr lang="sl-SI" dirty="0" smtClean="0"/>
              <a:t> </a:t>
            </a:r>
            <a:r>
              <a:rPr lang="sl-SI" dirty="0" err="1" smtClean="0"/>
              <a:t>criticus</a:t>
            </a:r>
            <a:r>
              <a:rPr lang="sl-SI" dirty="0" smtClean="0"/>
              <a:t>: Za knjižnico pomembna dela,</a:t>
            </a:r>
          </a:p>
          <a:p>
            <a:r>
              <a:rPr lang="sl-SI" dirty="0" smtClean="0"/>
              <a:t>Pisava</a:t>
            </a:r>
            <a:r>
              <a:rPr lang="sl-SI" baseline="0" dirty="0" smtClean="0"/>
              <a:t> v katalogih naj bo lepa, ne le čitljiva,</a:t>
            </a:r>
          </a:p>
          <a:p>
            <a:r>
              <a:rPr lang="sl-SI" baseline="0" dirty="0" smtClean="0"/>
              <a:t>Vzdrževanje katalogov in redno vnašanje popravkov,</a:t>
            </a:r>
          </a:p>
          <a:p>
            <a:endParaRPr lang="sl-SI" baseline="0" dirty="0" smtClean="0"/>
          </a:p>
          <a:p>
            <a:r>
              <a:rPr lang="sl-SI" baseline="0" dirty="0" smtClean="0"/>
              <a:t>Predlog sprememb v zvezi s katalogi poslati študijski dvorni komisiji,</a:t>
            </a:r>
          </a:p>
          <a:p>
            <a:endParaRPr lang="sl-SI" baseline="0" dirty="0" smtClean="0"/>
          </a:p>
          <a:p>
            <a:endParaRPr lang="sl-SI" baseline="0" dirty="0" smtClean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CA784-284E-461C-819D-334110C84528}" type="slidenum">
              <a:rPr lang="sl-SI" smtClean="0"/>
              <a:pPr/>
              <a:t>25</a:t>
            </a:fld>
            <a:endParaRPr lang="sl-SI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CA784-284E-461C-819D-334110C84528}" type="slidenum">
              <a:rPr lang="sl-SI" smtClean="0"/>
              <a:pPr/>
              <a:t>28</a:t>
            </a:fld>
            <a:endParaRPr lang="sl-S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E2FB-B0A8-4AF9-8CD1-FA7823E3C273}" type="datetime1">
              <a:rPr lang="sl-SI" smtClean="0"/>
              <a:pPr/>
              <a:t>7.5.2013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 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F074-6651-4881-9CF9-9EBF1F6D40E6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79D52-C186-40AA-B5BC-05666BD12CAC}" type="datetime1">
              <a:rPr lang="sl-SI" smtClean="0"/>
              <a:pPr/>
              <a:t>7.5.2013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 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F074-6651-4881-9CF9-9EBF1F6D40E6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72EC1-86C0-4AE8-A8FF-BCF57E6BC532}" type="datetime1">
              <a:rPr lang="sl-SI" smtClean="0"/>
              <a:pPr/>
              <a:t>7.5.2013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 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F074-6651-4881-9CF9-9EBF1F6D40E6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1D07A-F2D2-4709-8D4A-B4B656E0DCB0}" type="datetime1">
              <a:rPr lang="sl-SI" smtClean="0"/>
              <a:pPr/>
              <a:t>7.5.2013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 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F074-6651-4881-9CF9-9EBF1F6D40E6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5B7D-3576-455F-95D0-A9B59E433095}" type="datetime1">
              <a:rPr lang="sl-SI" smtClean="0"/>
              <a:pPr/>
              <a:t>7.5.2013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 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F074-6651-4881-9CF9-9EBF1F6D40E6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4F70C-6CC8-4764-905A-C00C71634B5C}" type="datetime1">
              <a:rPr lang="sl-SI" smtClean="0"/>
              <a:pPr/>
              <a:t>7.5.2013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 </a:t>
            </a:r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F074-6651-4881-9CF9-9EBF1F6D40E6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36C8-480C-481C-A91F-55C0376E23EA}" type="datetime1">
              <a:rPr lang="sl-SI" smtClean="0"/>
              <a:pPr/>
              <a:t>7.5.2013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 </a:t>
            </a:r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F074-6651-4881-9CF9-9EBF1F6D40E6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40BE0-3FAA-44DA-9473-A11391F71F00}" type="datetime1">
              <a:rPr lang="sl-SI" smtClean="0"/>
              <a:pPr/>
              <a:t>7.5.2013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 </a:t>
            </a:r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F074-6651-4881-9CF9-9EBF1F6D40E6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72582-F44F-45EF-8DC9-A2D9C30F28AC}" type="datetime1">
              <a:rPr lang="sl-SI" smtClean="0"/>
              <a:pPr/>
              <a:t>7.5.2013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 </a:t>
            </a:r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F074-6651-4881-9CF9-9EBF1F6D40E6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54381-3477-41BF-8484-1BF0DEB9949C}" type="datetime1">
              <a:rPr lang="sl-SI" smtClean="0"/>
              <a:pPr/>
              <a:t>7.5.2013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 </a:t>
            </a:r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F074-6651-4881-9CF9-9EBF1F6D40E6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2084A-D3D1-4824-B6E1-FDE44BE1E8E9}" type="datetime1">
              <a:rPr lang="sl-SI" smtClean="0"/>
              <a:pPr/>
              <a:t>7.5.2013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 </a:t>
            </a:r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F074-6651-4881-9CF9-9EBF1F6D40E6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54381-3477-41BF-8484-1BF0DEB9949C}" type="datetime1">
              <a:rPr lang="sl-SI" smtClean="0"/>
              <a:pPr/>
              <a:t>7.5.2013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l-SI" smtClean="0"/>
              <a:t> 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EF074-6651-4881-9CF9-9EBF1F6D40E6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png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.png"/><Relationship Id="rId4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Prvi strokovni standardi za (slovenske) javne znanstvene knjižnice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smtClean="0">
              <a:solidFill>
                <a:schemeClr val="tx1"/>
              </a:solidFill>
            </a:endParaRPr>
          </a:p>
          <a:p>
            <a:r>
              <a:rPr lang="sl-SI" smtClean="0">
                <a:solidFill>
                  <a:schemeClr val="tx1"/>
                </a:solidFill>
              </a:rPr>
              <a:t>Dr</a:t>
            </a:r>
            <a:r>
              <a:rPr lang="sl-SI" dirty="0" smtClean="0">
                <a:solidFill>
                  <a:schemeClr val="tx1"/>
                </a:solidFill>
              </a:rPr>
              <a:t>. Eva Kodrič-</a:t>
            </a:r>
            <a:r>
              <a:rPr lang="sl-SI" dirty="0" err="1" smtClean="0">
                <a:solidFill>
                  <a:schemeClr val="tx1"/>
                </a:solidFill>
              </a:rPr>
              <a:t>Dačić</a:t>
            </a:r>
            <a:endParaRPr lang="sl-SI" dirty="0" smtClean="0">
              <a:solidFill>
                <a:schemeClr val="tx1"/>
              </a:solidFill>
            </a:endParaRPr>
          </a:p>
          <a:p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kasteli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7422" y="-53041"/>
            <a:ext cx="4429156" cy="6964082"/>
          </a:xfrm>
          <a:prstGeom prst="rect">
            <a:avLst/>
          </a:prstGeom>
        </p:spPr>
      </p:pic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 </a:t>
            </a:r>
            <a:endParaRPr lang="sl-SI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err="1" smtClean="0"/>
              <a:t>Instrukcija</a:t>
            </a:r>
            <a:r>
              <a:rPr lang="sl-SI" dirty="0" smtClean="0"/>
              <a:t> za cesarsko kraljevske univerzitetne in študijske biblioteke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sl-SI" dirty="0" smtClean="0"/>
          </a:p>
          <a:p>
            <a:pPr>
              <a:buNone/>
            </a:pPr>
            <a:endParaRPr lang="sl-SI" dirty="0" smtClean="0"/>
          </a:p>
          <a:p>
            <a:pPr>
              <a:buNone/>
            </a:pPr>
            <a:r>
              <a:rPr lang="sl-SI" dirty="0" smtClean="0"/>
              <a:t>Univerzitetna ali licejska biblioteka je skupna zbirka knjig vseh študijskih oddelkov in učnih predmetov univerze ali liceja in tudi drugih c. kr. izobraževalnih ustanov v istem kraju.</a:t>
            </a:r>
            <a:endParaRPr lang="sl-SI" dirty="0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 </a:t>
            </a:r>
            <a:endParaRPr lang="sl-SI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err="1" smtClean="0"/>
              <a:t>Instrukcija</a:t>
            </a:r>
            <a:r>
              <a:rPr lang="sl-SI" dirty="0" smtClean="0"/>
              <a:t> za cesarsko kraljevske univerzitetne in študijske biblioteke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sl-SI" dirty="0" smtClean="0"/>
          </a:p>
          <a:p>
            <a:pPr marL="514350" indent="-514350">
              <a:buFont typeface="+mj-lt"/>
              <a:buAutoNum type="arabicPeriod"/>
            </a:pPr>
            <a:r>
              <a:rPr lang="sl-SI" dirty="0" smtClean="0"/>
              <a:t>varovanje biblioteke,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 smtClean="0"/>
              <a:t>priprava </a:t>
            </a:r>
            <a:r>
              <a:rPr lang="sl-SI" dirty="0" err="1" smtClean="0"/>
              <a:t>bibliotečne</a:t>
            </a:r>
            <a:r>
              <a:rPr lang="sl-SI" dirty="0" smtClean="0"/>
              <a:t> zaloge za javno uporabo,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 smtClean="0"/>
              <a:t>prirast in zmanjšanje </a:t>
            </a:r>
            <a:r>
              <a:rPr lang="sl-SI" dirty="0" err="1" smtClean="0"/>
              <a:t>bibliotečne</a:t>
            </a:r>
            <a:r>
              <a:rPr lang="sl-SI" dirty="0" smtClean="0"/>
              <a:t> zaloge,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 smtClean="0"/>
              <a:t>javna uporaba biblioteke,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 smtClean="0"/>
              <a:t>uradne </a:t>
            </a:r>
            <a:r>
              <a:rPr lang="sl-SI" dirty="0" err="1" smtClean="0"/>
              <a:t>bibliotečne</a:t>
            </a:r>
            <a:r>
              <a:rPr lang="sl-SI" dirty="0" smtClean="0"/>
              <a:t> zadeve,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 smtClean="0"/>
              <a:t>službena razmerja </a:t>
            </a:r>
            <a:r>
              <a:rPr lang="sl-SI" dirty="0" err="1" smtClean="0"/>
              <a:t>bibliotečnega</a:t>
            </a:r>
            <a:r>
              <a:rPr lang="sl-SI" dirty="0" smtClean="0"/>
              <a:t> osebja,</a:t>
            </a:r>
            <a:endParaRPr lang="sl-SI" dirty="0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 </a:t>
            </a:r>
            <a:endParaRPr lang="sl-SI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I. Varovanje biblioteke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varstvo pred požarom,</a:t>
            </a:r>
          </a:p>
          <a:p>
            <a:r>
              <a:rPr lang="sl-SI" dirty="0" smtClean="0"/>
              <a:t>ustrezni pogoji hrambe gradiva,</a:t>
            </a:r>
          </a:p>
          <a:p>
            <a:r>
              <a:rPr lang="sl-SI" dirty="0" smtClean="0"/>
              <a:t>lastništvo gradiva,</a:t>
            </a:r>
          </a:p>
          <a:p>
            <a:r>
              <a:rPr lang="sl-SI" dirty="0" smtClean="0"/>
              <a:t>dostop do gradiva,</a:t>
            </a:r>
          </a:p>
          <a:p>
            <a:r>
              <a:rPr lang="sl-SI" dirty="0" smtClean="0"/>
              <a:t>odtujitev gradiva,</a:t>
            </a:r>
          </a:p>
          <a:p>
            <a:r>
              <a:rPr lang="sl-SI" dirty="0" smtClean="0"/>
              <a:t>stroga urejenost gradiva,</a:t>
            </a:r>
          </a:p>
          <a:p>
            <a:endParaRPr lang="sl-SI" dirty="0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 </a:t>
            </a:r>
            <a:endParaRPr lang="sl-SI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II. Priprava </a:t>
            </a:r>
            <a:r>
              <a:rPr lang="sl-SI" dirty="0" err="1" smtClean="0"/>
              <a:t>bibliotečne</a:t>
            </a:r>
            <a:r>
              <a:rPr lang="sl-SI" dirty="0" smtClean="0"/>
              <a:t> zaloge za javno uporabo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sl-SI" dirty="0" smtClean="0"/>
              <a:t>Knjige in druga dela morajo biti v biblioteki:</a:t>
            </a:r>
          </a:p>
          <a:p>
            <a:endParaRPr lang="sl-SI" dirty="0" smtClean="0"/>
          </a:p>
          <a:p>
            <a:r>
              <a:rPr lang="sl-SI" dirty="0" smtClean="0"/>
              <a:t>primerno postavljena,</a:t>
            </a:r>
          </a:p>
          <a:p>
            <a:r>
              <a:rPr lang="sl-SI" dirty="0" smtClean="0"/>
              <a:t>označena,</a:t>
            </a:r>
          </a:p>
          <a:p>
            <a:r>
              <a:rPr lang="sl-SI" dirty="0" smtClean="0"/>
              <a:t>vpisana v kataloge,</a:t>
            </a:r>
            <a:endParaRPr lang="sl-SI" dirty="0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 </a:t>
            </a:r>
            <a:endParaRPr lang="sl-SI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Postavitev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glede na vsebino in format, lokalna signatura,</a:t>
            </a:r>
          </a:p>
          <a:p>
            <a:r>
              <a:rPr lang="sl-SI" dirty="0" err="1" smtClean="0"/>
              <a:t>bibliotečna</a:t>
            </a:r>
            <a:r>
              <a:rPr lang="sl-SI" dirty="0" smtClean="0"/>
              <a:t> številka, </a:t>
            </a:r>
          </a:p>
          <a:p>
            <a:r>
              <a:rPr lang="sl-SI" dirty="0" smtClean="0"/>
              <a:t>kazalo lokacij,</a:t>
            </a:r>
            <a:endParaRPr lang="sl-SI" dirty="0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 </a:t>
            </a:r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000" dirty="0" smtClean="0"/>
              <a:t>Kazalo lokacij</a:t>
            </a:r>
            <a:endParaRPr lang="sl-SI" sz="4000" dirty="0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 </a:t>
            </a:r>
            <a:endParaRPr lang="sl-SI"/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714346" y="1714487"/>
          <a:ext cx="7786743" cy="3857655"/>
        </p:xfrm>
        <a:graphic>
          <a:graphicData uri="http://schemas.openxmlformats.org/drawingml/2006/table">
            <a:tbl>
              <a:tblPr/>
              <a:tblGrid>
                <a:gridCol w="1357324"/>
                <a:gridCol w="4884977"/>
                <a:gridCol w="1544442"/>
              </a:tblGrid>
              <a:tr h="791690"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sl-SI" sz="1200" dirty="0" err="1" smtClean="0">
                          <a:latin typeface="Arial"/>
                          <a:ea typeface="Times New Roman"/>
                          <a:cs typeface="Times New Roman"/>
                        </a:rPr>
                        <a:t>Numerus</a:t>
                      </a:r>
                      <a:r>
                        <a:rPr lang="sl-SI" sz="1200" dirty="0" smtClean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sl-SI" sz="1200" dirty="0" err="1" smtClean="0">
                          <a:latin typeface="Arial"/>
                          <a:ea typeface="Times New Roman"/>
                          <a:cs typeface="Times New Roman"/>
                        </a:rPr>
                        <a:t>bibliothecæ</a:t>
                      </a:r>
                      <a:endParaRPr lang="sl-SI" sz="12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endParaRPr lang="sl-SI" sz="1200" dirty="0" smtClean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sl-SI" sz="1200" dirty="0" err="1" smtClean="0">
                          <a:latin typeface="Arial"/>
                          <a:ea typeface="Times New Roman"/>
                          <a:cs typeface="Times New Roman"/>
                        </a:rPr>
                        <a:t>Titulus</a:t>
                      </a:r>
                      <a:r>
                        <a:rPr lang="sl-SI" sz="1200" dirty="0" smtClean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200" dirty="0" err="1">
                          <a:latin typeface="Arial"/>
                          <a:ea typeface="Times New Roman"/>
                          <a:cs typeface="Times New Roman"/>
                        </a:rPr>
                        <a:t>operis</a:t>
                      </a:r>
                      <a:r>
                        <a:rPr lang="sl-SI" sz="12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200" dirty="0" err="1">
                          <a:latin typeface="Arial"/>
                          <a:ea typeface="Times New Roman"/>
                          <a:cs typeface="Times New Roman"/>
                        </a:rPr>
                        <a:t>decurtatissimus</a:t>
                      </a:r>
                      <a:r>
                        <a:rPr lang="sl-SI" sz="1200" dirty="0">
                          <a:latin typeface="Arial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sl-SI" sz="1200" dirty="0" err="1">
                          <a:latin typeface="Arial"/>
                          <a:ea typeface="Times New Roman"/>
                          <a:cs typeface="Times New Roman"/>
                        </a:rPr>
                        <a:t>præmisso</a:t>
                      </a:r>
                      <a:r>
                        <a:rPr lang="sl-SI" sz="12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200" dirty="0" err="1">
                          <a:latin typeface="Arial"/>
                          <a:ea typeface="Times New Roman"/>
                          <a:cs typeface="Times New Roman"/>
                        </a:rPr>
                        <a:t>vocabulo</a:t>
                      </a:r>
                      <a:r>
                        <a:rPr lang="sl-SI" sz="12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200" dirty="0" err="1">
                          <a:latin typeface="Arial"/>
                          <a:ea typeface="Times New Roman"/>
                          <a:cs typeface="Times New Roman"/>
                        </a:rPr>
                        <a:t>ordinis</a:t>
                      </a:r>
                      <a:r>
                        <a:rPr lang="sl-SI" sz="12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200" dirty="0" err="1">
                          <a:latin typeface="Arial"/>
                          <a:ea typeface="Times New Roman"/>
                          <a:cs typeface="Times New Roman"/>
                        </a:rPr>
                        <a:t>alphabetici</a:t>
                      </a:r>
                      <a:endParaRPr lang="sl-SI" sz="12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endParaRPr lang="sl-SI" sz="1200" dirty="0" smtClean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sl-SI" sz="1200" dirty="0" err="1" smtClean="0">
                          <a:latin typeface="Arial"/>
                          <a:ea typeface="Times New Roman"/>
                          <a:cs typeface="Times New Roman"/>
                        </a:rPr>
                        <a:t>Locus</a:t>
                      </a:r>
                      <a:r>
                        <a:rPr lang="sl-SI" sz="1200" dirty="0" smtClean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200" dirty="0" err="1">
                          <a:latin typeface="Arial"/>
                          <a:ea typeface="Times New Roman"/>
                          <a:cs typeface="Times New Roman"/>
                        </a:rPr>
                        <a:t>operis</a:t>
                      </a:r>
                      <a:endParaRPr lang="sl-SI" sz="12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1690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sl-SI" sz="1200">
                          <a:latin typeface="Arial"/>
                          <a:ea typeface="Times New Roman"/>
                          <a:cs typeface="Times New Roman"/>
                        </a:rPr>
                        <a:t>35601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91795" indent="-391795" algn="l">
                        <a:spcAft>
                          <a:spcPts val="0"/>
                        </a:spcAft>
                        <a:tabLst>
                          <a:tab pos="391795" algn="l"/>
                        </a:tabLst>
                      </a:pPr>
                      <a:r>
                        <a:rPr lang="sl-SI" sz="1200" dirty="0" err="1">
                          <a:latin typeface="Arial"/>
                          <a:ea typeface="Times New Roman"/>
                          <a:cs typeface="Times New Roman"/>
                        </a:rPr>
                        <a:t>Specimen</a:t>
                      </a:r>
                      <a:r>
                        <a:rPr lang="sl-SI" sz="1200" dirty="0">
                          <a:latin typeface="Arial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sl-SI" sz="1200" dirty="0" err="1">
                          <a:latin typeface="Arial"/>
                          <a:ea typeface="Times New Roman"/>
                          <a:cs typeface="Times New Roman"/>
                        </a:rPr>
                        <a:t>Catalogi</a:t>
                      </a:r>
                      <a:r>
                        <a:rPr lang="sl-SI" sz="12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200" dirty="0" err="1">
                          <a:latin typeface="Arial"/>
                          <a:ea typeface="Times New Roman"/>
                          <a:cs typeface="Times New Roman"/>
                        </a:rPr>
                        <a:t>bibliothecæ</a:t>
                      </a:r>
                      <a:r>
                        <a:rPr lang="sl-SI" sz="12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200" dirty="0" err="1">
                          <a:latin typeface="Arial"/>
                          <a:ea typeface="Times New Roman"/>
                          <a:cs typeface="Times New Roman"/>
                        </a:rPr>
                        <a:t>Bunavianæ</a:t>
                      </a:r>
                      <a:r>
                        <a:rPr lang="sl-SI" sz="1200" dirty="0">
                          <a:latin typeface="Arial"/>
                          <a:ea typeface="Times New Roman"/>
                          <a:cs typeface="Times New Roman"/>
                        </a:rPr>
                        <a:t>) (</a:t>
                      </a:r>
                      <a:r>
                        <a:rPr lang="sl-SI" sz="1200" dirty="0" err="1">
                          <a:latin typeface="Arial"/>
                          <a:ea typeface="Times New Roman"/>
                          <a:cs typeface="Times New Roman"/>
                        </a:rPr>
                        <a:t>Edidit</a:t>
                      </a:r>
                      <a:r>
                        <a:rPr lang="sl-SI" sz="12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200" dirty="0" err="1">
                          <a:latin typeface="Arial"/>
                          <a:ea typeface="Times New Roman"/>
                          <a:cs typeface="Times New Roman"/>
                        </a:rPr>
                        <a:t>Joh</a:t>
                      </a:r>
                      <a:r>
                        <a:rPr lang="sl-SI" sz="1200" dirty="0">
                          <a:latin typeface="Arial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lang="sl-SI" sz="1200" dirty="0" err="1">
                          <a:latin typeface="Arial"/>
                          <a:ea typeface="Times New Roman"/>
                          <a:cs typeface="Times New Roman"/>
                        </a:rPr>
                        <a:t>Mich</a:t>
                      </a:r>
                      <a:r>
                        <a:rPr lang="sl-SI" sz="1200" dirty="0">
                          <a:latin typeface="Arial"/>
                          <a:ea typeface="Times New Roman"/>
                          <a:cs typeface="Times New Roman"/>
                        </a:rPr>
                        <a:t>. Francke.)</a:t>
                      </a:r>
                    </a:p>
                    <a:p>
                      <a:pPr marL="391795" indent="450215" algn="l">
                        <a:spcAft>
                          <a:spcPts val="0"/>
                        </a:spcAft>
                        <a:tabLst>
                          <a:tab pos="391795" algn="l"/>
                        </a:tabLst>
                      </a:pPr>
                      <a:r>
                        <a:rPr lang="sl-SI" sz="1200" dirty="0">
                          <a:latin typeface="Arial"/>
                          <a:ea typeface="Times New Roman"/>
                          <a:cs typeface="Times New Roman"/>
                        </a:rPr>
                        <a:t>4to. </a:t>
                      </a:r>
                      <a:r>
                        <a:rPr lang="sl-SI" sz="1200" dirty="0" err="1">
                          <a:latin typeface="Arial"/>
                          <a:ea typeface="Times New Roman"/>
                          <a:cs typeface="Times New Roman"/>
                        </a:rPr>
                        <a:t>Lipsiæ</a:t>
                      </a:r>
                      <a:r>
                        <a:rPr lang="sl-SI" sz="1200" dirty="0">
                          <a:latin typeface="Arial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lang="sl-SI" sz="1200" dirty="0" err="1">
                          <a:latin typeface="Arial"/>
                          <a:ea typeface="Times New Roman"/>
                          <a:cs typeface="Times New Roman"/>
                        </a:rPr>
                        <a:t>Typis</a:t>
                      </a:r>
                      <a:r>
                        <a:rPr lang="sl-SI" sz="12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200" dirty="0" err="1">
                          <a:latin typeface="Arial"/>
                          <a:ea typeface="Times New Roman"/>
                          <a:cs typeface="Times New Roman"/>
                        </a:rPr>
                        <a:t>Breitkopf</a:t>
                      </a:r>
                      <a:r>
                        <a:rPr lang="sl-SI" sz="1200" dirty="0">
                          <a:latin typeface="Arial"/>
                          <a:ea typeface="Times New Roman"/>
                          <a:cs typeface="Times New Roman"/>
                        </a:rPr>
                        <a:t>. 1748.</a:t>
                      </a:r>
                    </a:p>
                  </a:txBody>
                  <a:tcPr marL="44450" marR="4445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sl-SI" sz="1200">
                          <a:latin typeface="Arial"/>
                          <a:ea typeface="Times New Roman"/>
                          <a:cs typeface="Times New Roman"/>
                        </a:rPr>
                        <a:t>LIX. d. 2.</a:t>
                      </a:r>
                    </a:p>
                  </a:txBody>
                  <a:tcPr marL="44450" marR="4445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1690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sl-SI" sz="1200">
                          <a:latin typeface="Arial"/>
                          <a:ea typeface="Times New Roman"/>
                          <a:cs typeface="Times New Roman"/>
                        </a:rPr>
                        <a:t>35602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91795" indent="-391795" algn="l">
                        <a:spcAft>
                          <a:spcPts val="0"/>
                        </a:spcAft>
                        <a:tabLst>
                          <a:tab pos="391795" algn="l"/>
                        </a:tabLst>
                      </a:pPr>
                      <a:r>
                        <a:rPr lang="sl-SI" sz="1200">
                          <a:latin typeface="Arial"/>
                          <a:ea typeface="Times New Roman"/>
                          <a:cs typeface="Times New Roman"/>
                        </a:rPr>
                        <a:t>Catalogus bibliothecæ Bunavianæ (confektus ab J. M. Francke.) 4to. Tom. I. Vol. 1 – 3. Tom. II. et III. Vol. 1 – 3. Lipsiæ. Fritsch. 1750 – 1740.</a:t>
                      </a:r>
                    </a:p>
                  </a:txBody>
                  <a:tcPr marL="44450" marR="4445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sl-SI" sz="1200">
                          <a:latin typeface="Arial"/>
                          <a:ea typeface="Times New Roman"/>
                          <a:cs typeface="Times New Roman"/>
                        </a:rPr>
                        <a:t>LIX. d. 2.</a:t>
                      </a:r>
                    </a:p>
                  </a:txBody>
                  <a:tcPr marL="44450" marR="4445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7793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sl-SI" sz="1200">
                          <a:latin typeface="Arial"/>
                          <a:ea typeface="Times New Roman"/>
                          <a:cs typeface="Times New Roman"/>
                        </a:rPr>
                        <a:t>35603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91795" indent="-391795" algn="l">
                        <a:spcAft>
                          <a:spcPts val="0"/>
                        </a:spcAft>
                        <a:tabLst>
                          <a:tab pos="391795" algn="l"/>
                        </a:tabLst>
                      </a:pPr>
                      <a:r>
                        <a:rPr lang="sl-SI" sz="1200">
                          <a:latin typeface="Arial"/>
                          <a:ea typeface="Times New Roman"/>
                          <a:cs typeface="Times New Roman"/>
                        </a:rPr>
                        <a:t>Rollin (Ch.), de la manière d'ensigner les belles-lettres. 4to. Tome I et II. Paris. Estienne. 1740.</a:t>
                      </a:r>
                    </a:p>
                  </a:txBody>
                  <a:tcPr marL="44450" marR="4445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sl-SI" sz="1200">
                          <a:latin typeface="Arial"/>
                          <a:ea typeface="Times New Roman"/>
                          <a:cs typeface="Times New Roman"/>
                        </a:rPr>
                        <a:t>LI. d. 17.</a:t>
                      </a:r>
                    </a:p>
                  </a:txBody>
                  <a:tcPr marL="44450" marR="4445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4792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sl-SI" sz="1200" dirty="0">
                          <a:latin typeface="Arial"/>
                          <a:ea typeface="Times New Roman"/>
                          <a:cs typeface="Times New Roman"/>
                        </a:rPr>
                        <a:t>Itd.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sl-SI" sz="1200" dirty="0">
                          <a:latin typeface="Arial"/>
                          <a:ea typeface="Times New Roman"/>
                          <a:cs typeface="Times New Roman"/>
                        </a:rPr>
                        <a:t>Itd. itd.</a:t>
                      </a:r>
                    </a:p>
                  </a:txBody>
                  <a:tcPr marL="44450" marR="4445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endParaRPr lang="sl-SI" sz="12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Katalogi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sl-SI" dirty="0" smtClean="0"/>
          </a:p>
          <a:p>
            <a:pPr>
              <a:buNone/>
            </a:pPr>
            <a:r>
              <a:rPr lang="sl-SI" dirty="0" smtClean="0"/>
              <a:t>Glavni katalogi:</a:t>
            </a:r>
          </a:p>
          <a:p>
            <a:pPr>
              <a:buFontTx/>
              <a:buChar char="-"/>
            </a:pPr>
            <a:r>
              <a:rPr lang="sl-SI" dirty="0" smtClean="0"/>
              <a:t>osnovni katalog,</a:t>
            </a:r>
          </a:p>
          <a:p>
            <a:pPr>
              <a:buFontTx/>
              <a:buChar char="-"/>
            </a:pPr>
            <a:r>
              <a:rPr lang="sl-SI" dirty="0" smtClean="0"/>
              <a:t>splošni abecedni katalog,</a:t>
            </a:r>
          </a:p>
          <a:p>
            <a:pPr>
              <a:buFontTx/>
              <a:buChar char="-"/>
            </a:pPr>
            <a:r>
              <a:rPr lang="sl-SI" dirty="0" smtClean="0"/>
              <a:t>splošni znanstveni katalog,</a:t>
            </a:r>
          </a:p>
          <a:p>
            <a:endParaRPr lang="sl-SI" dirty="0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 </a:t>
            </a:r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Autofit/>
          </a:bodyPr>
          <a:lstStyle/>
          <a:p>
            <a:r>
              <a:rPr lang="sl-SI" sz="4000" dirty="0" smtClean="0"/>
              <a:t>Prepis naslovne strani</a:t>
            </a:r>
            <a:endParaRPr lang="sl-SI" sz="4000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1285852" y="1214422"/>
          <a:ext cx="6643733" cy="4429157"/>
        </p:xfrm>
        <a:graphic>
          <a:graphicData uri="http://schemas.openxmlformats.org/drawingml/2006/table">
            <a:tbl>
              <a:tblPr/>
              <a:tblGrid>
                <a:gridCol w="1317734"/>
                <a:gridCol w="4008265"/>
                <a:gridCol w="1317734"/>
              </a:tblGrid>
              <a:tr h="511057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endParaRPr lang="sl-SI" sz="1100" dirty="0" smtClean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sl-SI" sz="1100" dirty="0" smtClean="0">
                          <a:latin typeface="Arial"/>
                          <a:ea typeface="Times New Roman"/>
                          <a:cs typeface="Times New Roman"/>
                        </a:rPr>
                        <a:t>4to</a:t>
                      </a:r>
                      <a:endParaRPr lang="sl-SI" sz="11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35602</a:t>
                      </a:r>
                    </a:p>
                  </a:txBody>
                  <a:tcPr marL="39511" marR="395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endParaRPr lang="sl-SI" sz="1100" dirty="0" smtClean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sl-SI" sz="1100" dirty="0" err="1" smtClean="0">
                          <a:latin typeface="Arial"/>
                          <a:ea typeface="Times New Roman"/>
                          <a:cs typeface="Times New Roman"/>
                        </a:rPr>
                        <a:t>Historia</a:t>
                      </a:r>
                      <a:r>
                        <a:rPr lang="sl-SI" sz="1100" dirty="0" smtClean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bibliothecarum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. 1)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Germaniæ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.</a:t>
                      </a:r>
                    </a:p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Catalogus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memorabilium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Sectio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III.</a:t>
                      </a:r>
                    </a:p>
                  </a:txBody>
                  <a:tcPr marL="39511" marR="3951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endParaRPr lang="sl-SI" sz="110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sl-SI" sz="1100">
                          <a:latin typeface="Arial"/>
                          <a:ea typeface="Times New Roman"/>
                          <a:cs typeface="Times New Roman"/>
                        </a:rPr>
                        <a:t>LIX. d. 2.</a:t>
                      </a:r>
                    </a:p>
                  </a:txBody>
                  <a:tcPr marL="39511" marR="3951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2525"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endParaRPr lang="sl-SI" sz="11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Catalogus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39511" marR="395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442595" indent="450215" algn="l">
                        <a:spcAft>
                          <a:spcPts val="0"/>
                        </a:spcAft>
                        <a:tabLst>
                          <a:tab pos="391795" algn="l"/>
                        </a:tabLst>
                      </a:pP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Catalogus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bibliothecæ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Bunavianæ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confectus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quod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præfatio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operis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indicat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ab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Joh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Mich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Frankio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Comitis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Bunavii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a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bibliotheca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).</a:t>
                      </a:r>
                    </a:p>
                    <a:p>
                      <a:pPr marL="121920" indent="320675" algn="l">
                        <a:spcAft>
                          <a:spcPts val="0"/>
                        </a:spcAft>
                        <a:tabLst>
                          <a:tab pos="391795" algn="l"/>
                        </a:tabLst>
                      </a:pP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Tom I. Vol. 1. (28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fol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et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pag. 1 – 1000).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Lipsiæ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imp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viduæ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6.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Casp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Fritschii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typis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Breitkopf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. 1750. Vol. 2. (1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fol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et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pag. 1001 – 1784.)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Ibidem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apud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vid. C.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Fritsch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. 1751. Vol. 3. (1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fol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. pag. 1785 – 2480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et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Emendanda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2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fol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.)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Ibidem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. 1752. Tom II. (12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fol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. pag. 1 – 638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et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Indices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fol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. 63.)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Ibidem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imp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. Vid. 6.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Casp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Fritschii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types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Breitkopf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1753. Tom III. Vol. 1. (4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fol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et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pag. 1 – 584.)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Ibidem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1755. Vol. 2. (pag. 585 – 1076.)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Ibidem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 1756. Vol. 3. (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fol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. 17, pag. 1077 – 1556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et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Indices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100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fol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.)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Ibidem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oedem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.</a:t>
                      </a:r>
                    </a:p>
                    <a:p>
                      <a:pPr marL="121920" indent="320675" algn="l">
                        <a:spcAft>
                          <a:spcPts val="0"/>
                        </a:spcAft>
                        <a:tabLst>
                          <a:tab pos="391795" algn="l"/>
                        </a:tabLst>
                      </a:pP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Historiam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bibliothecæ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Bubavianæ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et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confectuonis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hujus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catalogi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recenset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. Ebert, zgodovina in opis kraljeve biblioteke v Dresdnu. –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Præsens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exemplar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alba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charta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interfoliatum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est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, in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qua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opera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indicantur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quæ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anno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1766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bibliotheca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abbatiæ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ad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lacum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lunæ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Mondsee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)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continebatur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100" dirty="0" err="1">
                          <a:latin typeface="Arial"/>
                          <a:ea typeface="Times New Roman"/>
                          <a:cs typeface="Times New Roman"/>
                        </a:rPr>
                        <a:t>etc</a:t>
                      </a: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39511" marR="3951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sl-SI" sz="1100">
                          <a:latin typeface="Arial"/>
                          <a:ea typeface="Times New Roman"/>
                          <a:cs typeface="Times New Roman"/>
                        </a:rPr>
                        <a:t>Lipsiæ, Fritsch.</a:t>
                      </a:r>
                    </a:p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sl-SI" sz="1100">
                          <a:latin typeface="Arial"/>
                          <a:ea typeface="Times New Roman"/>
                          <a:cs typeface="Times New Roman"/>
                        </a:rPr>
                        <a:t>1750 - 1756</a:t>
                      </a:r>
                    </a:p>
                  </a:txBody>
                  <a:tcPr marL="39511" marR="3951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5575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sl-SI" sz="1100">
                          <a:latin typeface="Arial"/>
                          <a:ea typeface="Times New Roman"/>
                          <a:cs typeface="Times New Roman"/>
                        </a:rPr>
                        <a:t>Biblioteke v Nemčiji.</a:t>
                      </a:r>
                    </a:p>
                    <a:p>
                      <a:pPr indent="450215" algn="ctr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sl-SI" sz="1100">
                          <a:latin typeface="Arial"/>
                          <a:ea typeface="Times New Roman"/>
                          <a:cs typeface="Times New Roman"/>
                        </a:rPr>
                        <a:t>Bünau (grof).</a:t>
                      </a:r>
                    </a:p>
                    <a:p>
                      <a:pPr indent="450215" algn="ctr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sl-SI" sz="1100">
                          <a:latin typeface="Arial"/>
                          <a:ea typeface="Times New Roman"/>
                          <a:cs typeface="Times New Roman"/>
                        </a:rPr>
                        <a:t>Dresden (Dvorna biblioteka). Mondsee (opatija).</a:t>
                      </a:r>
                    </a:p>
                  </a:txBody>
                  <a:tcPr marL="39511" marR="395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sl-SI" sz="1100" dirty="0">
                          <a:latin typeface="Arial"/>
                          <a:ea typeface="Times New Roman"/>
                          <a:cs typeface="Times New Roman"/>
                        </a:rPr>
                        <a:t>6 delov francoske vezave.</a:t>
                      </a:r>
                    </a:p>
                  </a:txBody>
                  <a:tcPr marL="39511" marR="3951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342900"/>
          <a:ext cx="9144000" cy="6173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Photo Editor Photo" r:id="rId4" imgW="6447619" imgH="4352381" progId="">
                  <p:embed/>
                </p:oleObj>
              </mc:Choice>
              <mc:Fallback>
                <p:oleObj name="Photo Editor Photo" r:id="rId4" imgW="6447619" imgH="4352381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42900"/>
                        <a:ext cx="9144000" cy="6173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 </a:t>
            </a:r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Prvi strokovni standardi za javne znanstvene knjižnice na Slovenskem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 smtClean="0"/>
          </a:p>
          <a:p>
            <a:r>
              <a:rPr lang="sl-SI" dirty="0" err="1" smtClean="0"/>
              <a:t>Instrukcija</a:t>
            </a:r>
            <a:r>
              <a:rPr lang="sl-SI" dirty="0" smtClean="0"/>
              <a:t> predpisana za vse univerzitetne in licejske knjižnice z dvornim dekretom 30. aprila 1778</a:t>
            </a:r>
          </a:p>
          <a:p>
            <a:r>
              <a:rPr lang="sl-SI" dirty="0" err="1" smtClean="0"/>
              <a:t>Instrukcija</a:t>
            </a:r>
            <a:r>
              <a:rPr lang="sl-SI" dirty="0" smtClean="0"/>
              <a:t> za cesarsko kraljevske univerzitetne in študijske biblioteke, začasno izdana z dekretom dvorne študijske komisije z dne 23. julija 1825</a:t>
            </a:r>
            <a:endParaRPr lang="sl-SI" dirty="0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 </a:t>
            </a:r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Splošni abecedni katalog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vanj so vnesene vse knjige in drugi </a:t>
            </a:r>
            <a:r>
              <a:rPr lang="sl-SI" dirty="0" err="1" smtClean="0"/>
              <a:t>bibliotečni</a:t>
            </a:r>
            <a:r>
              <a:rPr lang="sl-SI" dirty="0" smtClean="0"/>
              <a:t> predmeti, brez kakršnihkoli nadaljnjih razdelitev ob upoštevanju absolutnega abecednega reda,</a:t>
            </a:r>
          </a:p>
          <a:p>
            <a:r>
              <a:rPr lang="sl-SI" dirty="0" smtClean="0"/>
              <a:t>ne vključuje: rokopisov, posameznih zemljevidov in bakrorezov oziroma </a:t>
            </a:r>
            <a:r>
              <a:rPr lang="sl-SI" dirty="0" err="1" smtClean="0"/>
              <a:t>bibliotečnih</a:t>
            </a:r>
            <a:r>
              <a:rPr lang="sl-SI" dirty="0" smtClean="0"/>
              <a:t> predmetov, ki zahtevajo drugačen način katalogiziranja kot knjige,</a:t>
            </a:r>
          </a:p>
          <a:p>
            <a:endParaRPr lang="sl-SI" dirty="0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 </a:t>
            </a:r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Splošni znanstveni ali sistematski katalog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 smtClean="0"/>
          </a:p>
          <a:p>
            <a:endParaRPr lang="sl-SI" dirty="0" smtClean="0"/>
          </a:p>
          <a:p>
            <a:r>
              <a:rPr lang="sl-SI" dirty="0" smtClean="0"/>
              <a:t>dela so razvrščena glede na znanstvene stroke, ki jih obravnavajo,</a:t>
            </a:r>
          </a:p>
          <a:p>
            <a:r>
              <a:rPr lang="sl-SI" dirty="0" smtClean="0"/>
              <a:t>sistematski indeks,</a:t>
            </a:r>
            <a:endParaRPr lang="sl-SI" dirty="0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 </a:t>
            </a:r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 </a:t>
            </a:r>
            <a:endParaRPr lang="sl-SI" dirty="0"/>
          </a:p>
        </p:txBody>
      </p:sp>
      <p:pic>
        <p:nvPicPr>
          <p:cNvPr id="5" name="Ograda vsebine 4" descr="W-SINOPS_de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571480"/>
            <a:ext cx="8852209" cy="12080165"/>
          </a:xfrm>
        </p:spPr>
      </p:pic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 </a:t>
            </a:r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 </a:t>
            </a:r>
            <a:endParaRPr lang="sl-SI" dirty="0"/>
          </a:p>
        </p:txBody>
      </p:sp>
      <p:pic>
        <p:nvPicPr>
          <p:cNvPr id="5" name="Ograda vsebine 4" descr="sist_teo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357166"/>
            <a:ext cx="7643866" cy="11841974"/>
          </a:xfrm>
        </p:spPr>
      </p:pic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 </a:t>
            </a:r>
            <a:endParaRPr lang="sl-SI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388938"/>
          <a:ext cx="9372600" cy="593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Photo Editor Photo" r:id="rId4" imgW="34009524" imgH="21533333" progId="">
                  <p:embed/>
                </p:oleObj>
              </mc:Choice>
              <mc:Fallback>
                <p:oleObj name="Photo Editor Photo" r:id="rId4" imgW="34009524" imgH="21533333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88938"/>
                        <a:ext cx="9372600" cy="593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 </a:t>
            </a:r>
            <a:endParaRPr lang="sl-SI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Katalogi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sl-SI" dirty="0" smtClean="0"/>
              <a:t>Stranski katalogi:</a:t>
            </a:r>
          </a:p>
          <a:p>
            <a:r>
              <a:rPr lang="sl-SI" dirty="0" smtClean="0"/>
              <a:t>splošni stvarni katalog, splošno stvarno kazalo,</a:t>
            </a:r>
          </a:p>
          <a:p>
            <a:r>
              <a:rPr lang="sl-SI" dirty="0" err="1" smtClean="0"/>
              <a:t>catalogus</a:t>
            </a:r>
            <a:r>
              <a:rPr lang="sl-SI" dirty="0" smtClean="0"/>
              <a:t> </a:t>
            </a:r>
            <a:r>
              <a:rPr lang="sl-SI" dirty="0" err="1" smtClean="0"/>
              <a:t>criticus</a:t>
            </a:r>
            <a:r>
              <a:rPr lang="sl-SI" dirty="0" smtClean="0"/>
              <a:t> (</a:t>
            </a:r>
            <a:r>
              <a:rPr lang="sl-SI" dirty="0" err="1" smtClean="0"/>
              <a:t>catalogus</a:t>
            </a:r>
            <a:r>
              <a:rPr lang="sl-SI" dirty="0" smtClean="0"/>
              <a:t> </a:t>
            </a:r>
            <a:r>
              <a:rPr lang="sl-SI" dirty="0" err="1" smtClean="0"/>
              <a:t>codicum</a:t>
            </a:r>
            <a:r>
              <a:rPr lang="sl-SI" dirty="0" smtClean="0"/>
              <a:t> </a:t>
            </a:r>
            <a:r>
              <a:rPr lang="sl-SI" dirty="0" err="1" smtClean="0"/>
              <a:t>manuscriptorum</a:t>
            </a:r>
            <a:r>
              <a:rPr lang="sl-SI" dirty="0" smtClean="0"/>
              <a:t>, </a:t>
            </a:r>
            <a:r>
              <a:rPr lang="sl-SI" dirty="0" err="1" smtClean="0"/>
              <a:t>catalogus</a:t>
            </a:r>
            <a:r>
              <a:rPr lang="sl-SI" dirty="0" smtClean="0"/>
              <a:t> </a:t>
            </a:r>
            <a:r>
              <a:rPr lang="sl-SI" dirty="0" err="1" smtClean="0"/>
              <a:t>incunabulorum</a:t>
            </a:r>
            <a:r>
              <a:rPr lang="sl-SI" dirty="0" smtClean="0"/>
              <a:t>),</a:t>
            </a:r>
          </a:p>
          <a:p>
            <a:r>
              <a:rPr lang="sl-SI" dirty="0" err="1" smtClean="0"/>
              <a:t>bibliotheca</a:t>
            </a:r>
            <a:r>
              <a:rPr lang="sl-SI" dirty="0" smtClean="0"/>
              <a:t> </a:t>
            </a:r>
            <a:r>
              <a:rPr lang="sl-SI" dirty="0" err="1" smtClean="0"/>
              <a:t>nationalis</a:t>
            </a:r>
            <a:r>
              <a:rPr lang="sl-SI" dirty="0" smtClean="0"/>
              <a:t> ali </a:t>
            </a:r>
            <a:r>
              <a:rPr lang="sl-SI" dirty="0" err="1" smtClean="0"/>
              <a:t>patria</a:t>
            </a:r>
            <a:r>
              <a:rPr lang="sl-SI" dirty="0" smtClean="0"/>
              <a:t>,</a:t>
            </a:r>
            <a:endParaRPr lang="sl-SI" dirty="0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 </a:t>
            </a:r>
            <a:endParaRPr lang="sl-SI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 </a:t>
            </a:r>
            <a:endParaRPr lang="sl-SI" dirty="0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 </a:t>
            </a:r>
            <a:endParaRPr lang="sl-SI"/>
          </a:p>
        </p:txBody>
      </p:sp>
      <p:pic>
        <p:nvPicPr>
          <p:cNvPr id="7" name="Ograda vsebine 6" descr="W-INDEX-REAL_de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500042"/>
            <a:ext cx="8014300" cy="11342272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 </a:t>
            </a:r>
            <a:endParaRPr lang="sl-SI" dirty="0"/>
          </a:p>
        </p:txBody>
      </p:sp>
      <p:pic>
        <p:nvPicPr>
          <p:cNvPr id="5" name="Ograda vsebine 4" descr="inku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28860" y="-235574"/>
            <a:ext cx="4714908" cy="7514385"/>
          </a:xfrm>
        </p:spPr>
      </p:pic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 </a:t>
            </a:r>
            <a:endParaRPr lang="sl-SI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 </a:t>
            </a:r>
            <a:endParaRPr lang="sl-SI" dirty="0"/>
          </a:p>
        </p:txBody>
      </p:sp>
      <p:pic>
        <p:nvPicPr>
          <p:cNvPr id="5" name="Ograda vsebine 4" descr="inkun_del_pop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28596" y="1000108"/>
            <a:ext cx="8440914" cy="13709005"/>
          </a:xfrm>
        </p:spPr>
      </p:pic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 </a:t>
            </a:r>
            <a:endParaRPr lang="sl-SI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libri slovenic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685" y="0"/>
            <a:ext cx="8560629" cy="6858000"/>
          </a:xfrm>
          <a:prstGeom prst="rect">
            <a:avLst/>
          </a:prstGeom>
        </p:spPr>
      </p:pic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 </a:t>
            </a:r>
            <a:endParaRPr lang="sl-SI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enis_einleitu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6669" y="0"/>
            <a:ext cx="5130662" cy="6858000"/>
          </a:xfrm>
          <a:prstGeom prst="rect">
            <a:avLst/>
          </a:prstGeom>
        </p:spPr>
      </p:pic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 </a:t>
            </a:r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nventar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94426"/>
            <a:ext cx="9144000" cy="5669147"/>
          </a:xfrm>
          <a:prstGeom prst="rect">
            <a:avLst/>
          </a:prstGeom>
        </p:spPr>
      </p:pic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 </a:t>
            </a:r>
            <a:endParaRPr lang="sl-SI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III. Prirast in zmanjšanje </a:t>
            </a:r>
            <a:r>
              <a:rPr lang="sl-SI" dirty="0" err="1" smtClean="0"/>
              <a:t>bibliotečne</a:t>
            </a:r>
            <a:r>
              <a:rPr lang="sl-SI" dirty="0" smtClean="0"/>
              <a:t> zaloge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sl-SI" dirty="0" smtClean="0"/>
          </a:p>
          <a:p>
            <a:pPr marL="514350" indent="-514350">
              <a:buFont typeface="+mj-lt"/>
              <a:buAutoNum type="arabicPeriod"/>
            </a:pPr>
            <a:r>
              <a:rPr lang="sl-SI" dirty="0" smtClean="0"/>
              <a:t>dolžnostni primerki,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 smtClean="0"/>
              <a:t>knjige revizijskih uradov,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 smtClean="0"/>
              <a:t>darovi ali volila posameznikov,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 smtClean="0"/>
              <a:t>zamenjava,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 smtClean="0"/>
              <a:t>nakup iz dotacij,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 smtClean="0"/>
              <a:t>izjemni dotok,</a:t>
            </a:r>
            <a:endParaRPr lang="sl-SI" dirty="0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 </a:t>
            </a:r>
            <a:endParaRPr lang="sl-SI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Nabavna politika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izbira del je prepuščena presoji in odgovornosti predstojnika biblioteke,</a:t>
            </a:r>
          </a:p>
          <a:p>
            <a:r>
              <a:rPr lang="sl-SI" dirty="0" smtClean="0"/>
              <a:t>usklajevanje z uradniki knjižnice ter predstojniki in učitelji študijskih ustanov,</a:t>
            </a:r>
          </a:p>
          <a:p>
            <a:r>
              <a:rPr lang="sl-SI" dirty="0" smtClean="0"/>
              <a:t>kriteriji: kvaliteta dela in uporabnost za študijske ustanove,</a:t>
            </a:r>
          </a:p>
          <a:p>
            <a:r>
              <a:rPr lang="sl-SI" dirty="0" smtClean="0"/>
              <a:t>prepovedano favoriziranje posameznih tem,</a:t>
            </a:r>
          </a:p>
          <a:p>
            <a:r>
              <a:rPr lang="sl-SI" dirty="0" smtClean="0"/>
              <a:t>izpopolnjevanje domoznanske zbirke,</a:t>
            </a:r>
            <a:endParaRPr lang="sl-SI" dirty="0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 </a:t>
            </a:r>
            <a:endParaRPr lang="sl-SI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Nabavna politika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 smtClean="0"/>
          </a:p>
          <a:p>
            <a:r>
              <a:rPr lang="sl-SI" dirty="0" smtClean="0"/>
              <a:t>dopolnjevanje manjkajočih del in </a:t>
            </a:r>
            <a:r>
              <a:rPr lang="sl-SI" dirty="0" err="1" smtClean="0"/>
              <a:t>kompletiranje</a:t>
            </a:r>
            <a:r>
              <a:rPr lang="sl-SI" dirty="0" smtClean="0"/>
              <a:t> (opera </a:t>
            </a:r>
            <a:r>
              <a:rPr lang="sl-SI" dirty="0" err="1" smtClean="0"/>
              <a:t>incompleta</a:t>
            </a:r>
            <a:r>
              <a:rPr lang="sl-SI" dirty="0" smtClean="0"/>
              <a:t>, opera </a:t>
            </a:r>
            <a:r>
              <a:rPr lang="sl-SI" dirty="0" err="1" smtClean="0"/>
              <a:t>continuanda</a:t>
            </a:r>
            <a:r>
              <a:rPr lang="sl-SI" dirty="0" smtClean="0"/>
              <a:t>),</a:t>
            </a:r>
          </a:p>
          <a:p>
            <a:r>
              <a:rPr lang="sl-SI" dirty="0" smtClean="0"/>
              <a:t>izločanje gradiva,</a:t>
            </a:r>
          </a:p>
          <a:p>
            <a:r>
              <a:rPr lang="sl-SI" dirty="0" smtClean="0"/>
              <a:t>revizija fonda,</a:t>
            </a:r>
          </a:p>
          <a:p>
            <a:pPr>
              <a:buNone/>
            </a:pPr>
            <a:endParaRPr lang="sl-SI" dirty="0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 </a:t>
            </a:r>
            <a:endParaRPr lang="sl-SI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 </a:t>
            </a:r>
            <a:endParaRPr lang="sl-SI" dirty="0"/>
          </a:p>
        </p:txBody>
      </p:sp>
      <p:pic>
        <p:nvPicPr>
          <p:cNvPr id="5" name="Ograda vsebine 4" descr="opera incompl_de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0621" y="137318"/>
            <a:ext cx="9307529" cy="14080411"/>
          </a:xfrm>
        </p:spPr>
      </p:pic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 </a:t>
            </a:r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 </a:t>
            </a:r>
            <a:endParaRPr lang="sl-SI" dirty="0"/>
          </a:p>
        </p:txBody>
      </p:sp>
      <p:pic>
        <p:nvPicPr>
          <p:cNvPr id="5" name="Ograda vsebine 4" descr="akces_de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214290"/>
            <a:ext cx="7929618" cy="12761845"/>
          </a:xfrm>
        </p:spPr>
      </p:pic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 </a:t>
            </a:r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IV. Javna uporaba biblioteke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etika poslovanja,</a:t>
            </a:r>
          </a:p>
          <a:p>
            <a:r>
              <a:rPr lang="sl-SI" dirty="0" smtClean="0"/>
              <a:t>izposoja gradiva v čitalnico in na dom,</a:t>
            </a:r>
          </a:p>
          <a:p>
            <a:r>
              <a:rPr lang="sl-SI" dirty="0" smtClean="0"/>
              <a:t>oprema čitalnice,</a:t>
            </a:r>
          </a:p>
          <a:p>
            <a:r>
              <a:rPr lang="sl-SI" dirty="0" smtClean="0"/>
              <a:t>čas odprtosti,</a:t>
            </a:r>
          </a:p>
          <a:p>
            <a:r>
              <a:rPr lang="sl-SI" dirty="0" smtClean="0"/>
              <a:t>evidenca izposoje (dnevnik bralcev),</a:t>
            </a:r>
          </a:p>
          <a:p>
            <a:r>
              <a:rPr lang="sl-SI" dirty="0" smtClean="0"/>
              <a:t>čitalniški red,</a:t>
            </a:r>
          </a:p>
          <a:p>
            <a:r>
              <a:rPr lang="sl-SI" dirty="0" smtClean="0"/>
              <a:t>dostopnost katalogov in gradiva,</a:t>
            </a:r>
          </a:p>
          <a:p>
            <a:endParaRPr lang="sl-SI" dirty="0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 </a:t>
            </a:r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 </a:t>
            </a:r>
            <a:endParaRPr lang="sl-SI" dirty="0"/>
          </a:p>
        </p:txBody>
      </p:sp>
      <p:pic>
        <p:nvPicPr>
          <p:cNvPr id="5" name="Ograda vsebine 4" descr="entlehnte_de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8" y="0"/>
            <a:ext cx="8715422" cy="14525702"/>
          </a:xfrm>
        </p:spPr>
      </p:pic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 </a:t>
            </a:r>
            <a:endParaRPr lang="sl-SI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Cenzura pred 1848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Preventivna cenzura,</a:t>
            </a:r>
          </a:p>
          <a:p>
            <a:r>
              <a:rPr lang="sl-SI" dirty="0" smtClean="0"/>
              <a:t>1782 – od 1801-1848 kot poseben organ policije,</a:t>
            </a:r>
          </a:p>
          <a:p>
            <a:r>
              <a:rPr lang="sl-SI" dirty="0" smtClean="0"/>
              <a:t>Cenzurni predpis iz leta 1795, 1810</a:t>
            </a:r>
          </a:p>
          <a:p>
            <a:pPr lvl="1"/>
            <a:r>
              <a:rPr lang="sl-SI" dirty="0" err="1" smtClean="0"/>
              <a:t>Admittitur</a:t>
            </a:r>
            <a:r>
              <a:rPr lang="sl-SI" dirty="0" smtClean="0"/>
              <a:t>,</a:t>
            </a:r>
          </a:p>
          <a:p>
            <a:pPr lvl="1"/>
            <a:r>
              <a:rPr lang="sl-SI" dirty="0" smtClean="0"/>
              <a:t>Erga </a:t>
            </a:r>
            <a:r>
              <a:rPr lang="sl-SI" dirty="0" err="1" smtClean="0"/>
              <a:t>shedam</a:t>
            </a:r>
            <a:r>
              <a:rPr lang="sl-SI" dirty="0" smtClean="0"/>
              <a:t> </a:t>
            </a:r>
            <a:r>
              <a:rPr lang="sl-SI" dirty="0" err="1" smtClean="0"/>
              <a:t>conceditur</a:t>
            </a:r>
            <a:r>
              <a:rPr lang="sl-SI" dirty="0" smtClean="0"/>
              <a:t>,</a:t>
            </a:r>
          </a:p>
          <a:p>
            <a:pPr lvl="1"/>
            <a:r>
              <a:rPr lang="sl-SI" dirty="0" err="1" smtClean="0"/>
              <a:t>Damnatur</a:t>
            </a:r>
            <a:r>
              <a:rPr lang="sl-SI" dirty="0" smtClean="0"/>
              <a:t>,</a:t>
            </a:r>
          </a:p>
          <a:p>
            <a:pPr lvl="1"/>
            <a:r>
              <a:rPr lang="sl-SI" dirty="0" err="1" smtClean="0"/>
              <a:t>Toleratur</a:t>
            </a:r>
            <a:r>
              <a:rPr lang="sl-SI" dirty="0" smtClean="0"/>
              <a:t>,</a:t>
            </a:r>
            <a:endParaRPr lang="sl-SI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Cenzura pred 1848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Znanstvena dela, </a:t>
            </a:r>
          </a:p>
          <a:p>
            <a:r>
              <a:rPr lang="sl-SI" dirty="0" smtClean="0"/>
              <a:t>Knjižni-revizijski uradi,</a:t>
            </a:r>
          </a:p>
          <a:p>
            <a:r>
              <a:rPr lang="sl-SI" dirty="0" smtClean="0"/>
              <a:t>Navodila za uporabo prepovedanih knjig v javnih knjižnicah (</a:t>
            </a:r>
            <a:r>
              <a:rPr lang="sl-SI" dirty="0" err="1" smtClean="0"/>
              <a:t>Instrukcija</a:t>
            </a:r>
            <a:r>
              <a:rPr lang="sl-SI" dirty="0" smtClean="0"/>
              <a:t> 1825),</a:t>
            </a:r>
          </a:p>
          <a:p>
            <a:r>
              <a:rPr lang="sl-SI" dirty="0" smtClean="0"/>
              <a:t>Prepovedane knjige označene v matičnem katalogu,</a:t>
            </a:r>
            <a:endParaRPr lang="sl-SI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chreph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26435" y="428603"/>
            <a:ext cx="5370657" cy="6072231"/>
          </a:xfrm>
          <a:prstGeom prst="rect">
            <a:avLst/>
          </a:prstGeom>
        </p:spPr>
      </p:pic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 </a:t>
            </a:r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1.Catalogo de libri Italiani02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42976" y="0"/>
            <a:ext cx="6429420" cy="8849093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2.Verzeichnniss0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285852" y="-142900"/>
            <a:ext cx="6643734" cy="9144062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-428660" y="214290"/>
          <a:ext cx="10058400" cy="5957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Photo Editor Photo" r:id="rId3" imgW="21761905" imgH="12885714" progId="">
                  <p:embed/>
                </p:oleObj>
              </mc:Choice>
              <mc:Fallback>
                <p:oleObj name="Photo Editor Photo" r:id="rId3" imgW="21761905" imgH="1288571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28660" y="214290"/>
                        <a:ext cx="10058400" cy="5957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0" y="-25400"/>
          <a:ext cx="9144000" cy="690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Photo Editor Photo" r:id="rId3" imgW="36000000" imgH="27200000" progId="">
                  <p:embed/>
                </p:oleObj>
              </mc:Choice>
              <mc:Fallback>
                <p:oleObj name="Photo Editor Photo" r:id="rId3" imgW="36000000" imgH="2720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5400"/>
                        <a:ext cx="9144000" cy="690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V. Uradne </a:t>
            </a:r>
            <a:r>
              <a:rPr lang="sl-SI" dirty="0" err="1" smtClean="0"/>
              <a:t>bibliotečne</a:t>
            </a:r>
            <a:r>
              <a:rPr lang="sl-SI" dirty="0" smtClean="0"/>
              <a:t> zadeve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dotacija,</a:t>
            </a:r>
          </a:p>
          <a:p>
            <a:r>
              <a:rPr lang="sl-SI" dirty="0" smtClean="0"/>
              <a:t>vezava,</a:t>
            </a:r>
          </a:p>
          <a:p>
            <a:r>
              <a:rPr lang="sl-SI" dirty="0" smtClean="0"/>
              <a:t>inventarni popis,</a:t>
            </a:r>
          </a:p>
          <a:p>
            <a:r>
              <a:rPr lang="sl-SI" dirty="0" smtClean="0"/>
              <a:t>preglednica stanja osebja,</a:t>
            </a:r>
          </a:p>
          <a:p>
            <a:r>
              <a:rPr lang="sl-SI" dirty="0" smtClean="0"/>
              <a:t>poročilo o stanju biblioteke,</a:t>
            </a:r>
          </a:p>
          <a:p>
            <a:r>
              <a:rPr lang="sl-SI" dirty="0" smtClean="0"/>
              <a:t>opravilni zapisnik (delovodnik),</a:t>
            </a:r>
          </a:p>
          <a:p>
            <a:r>
              <a:rPr lang="sl-SI" dirty="0" err="1" smtClean="0"/>
              <a:t>bibliotečna</a:t>
            </a:r>
            <a:r>
              <a:rPr lang="sl-SI" dirty="0" smtClean="0"/>
              <a:t> </a:t>
            </a:r>
            <a:r>
              <a:rPr lang="sl-SI" dirty="0" err="1" smtClean="0"/>
              <a:t>registratura</a:t>
            </a:r>
            <a:r>
              <a:rPr lang="sl-SI" dirty="0" smtClean="0"/>
              <a:t> (arhiv),</a:t>
            </a:r>
            <a:endParaRPr lang="sl-SI" dirty="0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 </a:t>
            </a:r>
            <a:endParaRPr lang="sl-SI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VI. Službena razmerja </a:t>
            </a:r>
            <a:r>
              <a:rPr lang="sl-SI" dirty="0" err="1" smtClean="0"/>
              <a:t>bibliotečnega</a:t>
            </a:r>
            <a:r>
              <a:rPr lang="sl-SI" dirty="0" smtClean="0"/>
              <a:t> osebja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bibliotekarji so državni uslužbenci,</a:t>
            </a:r>
          </a:p>
          <a:p>
            <a:r>
              <a:rPr lang="sl-SI" dirty="0" smtClean="0"/>
              <a:t>predstojnik biblioteke, </a:t>
            </a:r>
            <a:r>
              <a:rPr lang="sl-SI" dirty="0" err="1" smtClean="0"/>
              <a:t>podbibliotekarji</a:t>
            </a:r>
            <a:r>
              <a:rPr lang="sl-SI" dirty="0" smtClean="0"/>
              <a:t> in kustosi, skriptorji, </a:t>
            </a:r>
            <a:r>
              <a:rPr lang="sl-SI" dirty="0" err="1" smtClean="0"/>
              <a:t>bibliotečni</a:t>
            </a:r>
            <a:r>
              <a:rPr lang="sl-SI" dirty="0" smtClean="0"/>
              <a:t> strežniki (</a:t>
            </a:r>
            <a:r>
              <a:rPr lang="sl-SI" dirty="0" err="1" smtClean="0"/>
              <a:t>amanuensis</a:t>
            </a:r>
            <a:r>
              <a:rPr lang="sl-SI" dirty="0" smtClean="0"/>
              <a:t>), sluge,</a:t>
            </a:r>
          </a:p>
          <a:p>
            <a:r>
              <a:rPr lang="sl-SI" dirty="0" smtClean="0"/>
              <a:t>biblioteka in njeni predstojniki so podrejeni deželnemu uradu,</a:t>
            </a:r>
          </a:p>
          <a:p>
            <a:r>
              <a:rPr lang="sl-SI" dirty="0" smtClean="0"/>
              <a:t>bibliotekarji so strokovni delavci,</a:t>
            </a:r>
            <a:endParaRPr lang="sl-SI" dirty="0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 </a:t>
            </a:r>
            <a:endParaRPr lang="sl-SI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Literatura</a:t>
            </a:r>
            <a:endParaRPr lang="en-US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Prvi strokovni standardi za javne znanstvene knjižnice na Slovenskem. Ljubljana, 2007. (Knjižnica. Posebna izdaja)</a:t>
            </a:r>
            <a:endParaRPr lang="en-US" dirty="0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 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152507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Vprašanja</a:t>
            </a:r>
            <a:endParaRPr lang="en-US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err="1" smtClean="0"/>
              <a:t>Instrukcija</a:t>
            </a:r>
            <a:r>
              <a:rPr lang="sl-SI" dirty="0" smtClean="0"/>
              <a:t> za univerzitetne in licejske knjižnice 1778,</a:t>
            </a:r>
          </a:p>
          <a:p>
            <a:r>
              <a:rPr lang="sl-SI" dirty="0" err="1" smtClean="0"/>
              <a:t>Instrukcija</a:t>
            </a:r>
            <a:r>
              <a:rPr lang="sl-SI" dirty="0" smtClean="0"/>
              <a:t> za univerzitetne in licejske knjižnice 1825,</a:t>
            </a:r>
            <a:endParaRPr lang="en-US" dirty="0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 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83483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Martin </a:t>
            </a:r>
            <a:r>
              <a:rPr lang="sl-SI" dirty="0" err="1" smtClean="0"/>
              <a:t>Schrettinger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sl-SI" dirty="0" smtClean="0"/>
          </a:p>
          <a:p>
            <a:pPr algn="ctr">
              <a:buNone/>
            </a:pPr>
            <a:r>
              <a:rPr lang="sl-SI" dirty="0" smtClean="0"/>
              <a:t>“Prav kakor ima država, da bi preprečila pomanjkanje lesa, pravico in dolžnost razpolagati z uporabo in gospodarjenjem z zasebnimi gozdovi v deželi, tako ima, zato da bi odvrnili sedanje pomanjkanje duševne hrane in ga preprečili  v prihodnosti, pravico in dolžnost paziti in razpolagati z uporabo in upravljanjem vseh javnih knjižnic v deželi…” </a:t>
            </a:r>
            <a:endParaRPr lang="sl-SI" dirty="0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 </a:t>
            </a:r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Martin </a:t>
            </a:r>
            <a:r>
              <a:rPr lang="sl-SI" dirty="0" err="1" smtClean="0"/>
              <a:t>Schrettinger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splošne predpise o ureditvi in upravljanju knjižnic naj izdajo najvišje državne oblasti,</a:t>
            </a:r>
          </a:p>
          <a:p>
            <a:r>
              <a:rPr lang="sl-SI" dirty="0" smtClean="0"/>
              <a:t>za knjižnico naj skrbi profesionalni bibliotekar,</a:t>
            </a:r>
          </a:p>
          <a:p>
            <a:r>
              <a:rPr lang="sl-SI" dirty="0" smtClean="0"/>
              <a:t>reden prirast gradiva: namenska sredstva, predpisi, članarina</a:t>
            </a:r>
            <a:endParaRPr lang="sl-SI" dirty="0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 </a:t>
            </a:r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err="1" smtClean="0"/>
              <a:t>Instrukcija</a:t>
            </a:r>
            <a:r>
              <a:rPr lang="sl-SI" dirty="0" smtClean="0"/>
              <a:t> za cesarsko kraljevske univerzitetne in študijske biblioteke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 smtClean="0"/>
          </a:p>
          <a:p>
            <a:r>
              <a:rPr lang="sl-SI" dirty="0" smtClean="0"/>
              <a:t>Študijska dvorna komisija,</a:t>
            </a:r>
          </a:p>
          <a:p>
            <a:r>
              <a:rPr lang="sl-SI" dirty="0" smtClean="0"/>
              <a:t>1825 - Thomas </a:t>
            </a:r>
            <a:r>
              <a:rPr lang="sl-SI" dirty="0" err="1" smtClean="0"/>
              <a:t>Powondra</a:t>
            </a:r>
            <a:r>
              <a:rPr lang="sl-SI" dirty="0" smtClean="0"/>
              <a:t>,</a:t>
            </a:r>
          </a:p>
          <a:p>
            <a:r>
              <a:rPr lang="sl-SI" dirty="0" smtClean="0"/>
              <a:t>1827, 1857 (recenzent Miha Kastelic), 1873,</a:t>
            </a:r>
          </a:p>
          <a:p>
            <a:endParaRPr lang="sl-SI" dirty="0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 </a:t>
            </a:r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co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08" y="-90881"/>
            <a:ext cx="4857784" cy="6948882"/>
          </a:xfrm>
          <a:prstGeom prst="rect">
            <a:avLst/>
          </a:prstGeom>
        </p:spPr>
      </p:pic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 </a:t>
            </a:r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likawet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480" y="0"/>
            <a:ext cx="5615290" cy="6805731"/>
          </a:xfrm>
          <a:prstGeom prst="rect">
            <a:avLst/>
          </a:prstGeom>
        </p:spPr>
      </p:pic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 </a:t>
            </a:r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875</TotalTime>
  <Words>1624</Words>
  <Application>Microsoft Office PowerPoint</Application>
  <PresentationFormat>Diaprojekcija na zaslonu (4:3)</PresentationFormat>
  <Paragraphs>295</Paragraphs>
  <Slides>47</Slides>
  <Notes>15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Vdelani OLE strežniki</vt:lpstr>
      </vt:variant>
      <vt:variant>
        <vt:i4>1</vt:i4>
      </vt:variant>
      <vt:variant>
        <vt:lpstr>Naslovi diapozitivov</vt:lpstr>
      </vt:variant>
      <vt:variant>
        <vt:i4>47</vt:i4>
      </vt:variant>
    </vt:vector>
  </HeadingPairs>
  <TitlesOfParts>
    <vt:vector size="49" baseType="lpstr">
      <vt:lpstr>Officeova tema</vt:lpstr>
      <vt:lpstr>Photo Editor Photo</vt:lpstr>
      <vt:lpstr>Prvi strokovni standardi za (slovenske) javne znanstvene knjižnice</vt:lpstr>
      <vt:lpstr>Prvi strokovni standardi za javne znanstvene knjižnice na Slovenskem</vt:lpstr>
      <vt:lpstr>PowerPointova predstavitev</vt:lpstr>
      <vt:lpstr>PowerPointova predstavitev</vt:lpstr>
      <vt:lpstr>Martin Schrettinger</vt:lpstr>
      <vt:lpstr>Martin Schrettinger</vt:lpstr>
      <vt:lpstr>Instrukcija za cesarsko kraljevske univerzitetne in študijske biblioteke</vt:lpstr>
      <vt:lpstr>PowerPointova predstavitev</vt:lpstr>
      <vt:lpstr>PowerPointova predstavitev</vt:lpstr>
      <vt:lpstr>PowerPointova predstavitev</vt:lpstr>
      <vt:lpstr>Instrukcija za cesarsko kraljevske univerzitetne in študijske biblioteke</vt:lpstr>
      <vt:lpstr>Instrukcija za cesarsko kraljevske univerzitetne in študijske biblioteke</vt:lpstr>
      <vt:lpstr>I. Varovanje biblioteke</vt:lpstr>
      <vt:lpstr>II. Priprava bibliotečne zaloge za javno uporabo</vt:lpstr>
      <vt:lpstr>Postavitev</vt:lpstr>
      <vt:lpstr>Kazalo lokacij</vt:lpstr>
      <vt:lpstr>Katalogi</vt:lpstr>
      <vt:lpstr>Prepis naslovne strani</vt:lpstr>
      <vt:lpstr>PowerPointova predstavitev</vt:lpstr>
      <vt:lpstr>Splošni abecedni katalog</vt:lpstr>
      <vt:lpstr>Splošni znanstveni ali sistematski katalog</vt:lpstr>
      <vt:lpstr> </vt:lpstr>
      <vt:lpstr> </vt:lpstr>
      <vt:lpstr>PowerPointova predstavitev</vt:lpstr>
      <vt:lpstr>Katalogi</vt:lpstr>
      <vt:lpstr> </vt:lpstr>
      <vt:lpstr> </vt:lpstr>
      <vt:lpstr> </vt:lpstr>
      <vt:lpstr>PowerPointova predstavitev</vt:lpstr>
      <vt:lpstr>PowerPointova predstavitev</vt:lpstr>
      <vt:lpstr>III. Prirast in zmanjšanje bibliotečne zaloge</vt:lpstr>
      <vt:lpstr>Nabavna politika</vt:lpstr>
      <vt:lpstr>Nabavna politika</vt:lpstr>
      <vt:lpstr> </vt:lpstr>
      <vt:lpstr> </vt:lpstr>
      <vt:lpstr>IV. Javna uporaba biblioteke</vt:lpstr>
      <vt:lpstr> </vt:lpstr>
      <vt:lpstr>Cenzura pred 1848</vt:lpstr>
      <vt:lpstr>Cenzura pred 1848</vt:lpstr>
      <vt:lpstr>PowerPointova predstavitev</vt:lpstr>
      <vt:lpstr>PowerPointova predstavitev</vt:lpstr>
      <vt:lpstr>PowerPointova predstavitev</vt:lpstr>
      <vt:lpstr>PowerPointova predstavitev</vt:lpstr>
      <vt:lpstr>V. Uradne bibliotečne zadeve</vt:lpstr>
      <vt:lpstr>VI. Službena razmerja bibliotečnega osebja</vt:lpstr>
      <vt:lpstr>Literatura</vt:lpstr>
      <vt:lpstr>Vprašanja</vt:lpstr>
    </vt:vector>
  </TitlesOfParts>
  <Company>nuk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Prvi strokovni standardi za slovenske znanstvene knjižnice</dc:title>
  <dc:creator>Eva Kodrič</dc:creator>
  <cp:lastModifiedBy>eva_k</cp:lastModifiedBy>
  <cp:revision>103</cp:revision>
  <dcterms:created xsi:type="dcterms:W3CDTF">2008-10-03T10:28:17Z</dcterms:created>
  <dcterms:modified xsi:type="dcterms:W3CDTF">2013-05-07T09:11:12Z</dcterms:modified>
</cp:coreProperties>
</file>