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1" r:id="rId4"/>
    <p:sldId id="280" r:id="rId5"/>
    <p:sldId id="288" r:id="rId6"/>
    <p:sldId id="290" r:id="rId7"/>
    <p:sldId id="259" r:id="rId8"/>
    <p:sldId id="278" r:id="rId9"/>
    <p:sldId id="260" r:id="rId10"/>
    <p:sldId id="281" r:id="rId11"/>
    <p:sldId id="257" r:id="rId12"/>
    <p:sldId id="271" r:id="rId13"/>
    <p:sldId id="276" r:id="rId14"/>
    <p:sldId id="273" r:id="rId15"/>
    <p:sldId id="274" r:id="rId16"/>
    <p:sldId id="267" r:id="rId17"/>
    <p:sldId id="291" r:id="rId18"/>
    <p:sldId id="270" r:id="rId19"/>
    <p:sldId id="269" r:id="rId20"/>
    <p:sldId id="268" r:id="rId21"/>
  </p:sldIdLst>
  <p:sldSz cx="9144000" cy="6858000" type="screen4x3"/>
  <p:notesSz cx="685800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ADD4-4A25-4367-9BC4-D01423D48E5C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709F-4788-47D8-9B7F-3BB57FC7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7CF3-B462-4AE4-A74A-EA47220499CD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465E-E190-4267-AE65-DB7028BE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7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6346-3813-472B-B4EF-A4C9014851D0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946E-AD31-4499-A6EE-F3BBF3D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Knjižnice in knjižničarstvo v 20. stoletju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Doc. dr. Eva Kodrič-</a:t>
            </a:r>
            <a:r>
              <a:rPr lang="sl-SI" dirty="0" err="1" smtClean="0"/>
              <a:t>Dačić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Mednarodne organizacije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FID</a:t>
            </a:r>
            <a:r>
              <a:rPr lang="sl-SI" dirty="0" smtClean="0"/>
              <a:t> </a:t>
            </a:r>
            <a:r>
              <a:rPr lang="sl-SI" dirty="0" smtClean="0"/>
              <a:t>1895 -2002,</a:t>
            </a:r>
            <a:endParaRPr lang="sl-SI" dirty="0" smtClean="0"/>
          </a:p>
          <a:p>
            <a:r>
              <a:rPr lang="sl-SI" dirty="0" err="1" smtClean="0"/>
              <a:t>IFLA</a:t>
            </a:r>
            <a:r>
              <a:rPr lang="sl-SI" dirty="0" smtClean="0"/>
              <a:t> </a:t>
            </a:r>
            <a:r>
              <a:rPr lang="sl-SI" dirty="0" smtClean="0"/>
              <a:t>1927-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Nacionalna knjižnica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dirty="0" err="1" smtClean="0"/>
              <a:t>Österreichische</a:t>
            </a:r>
            <a:r>
              <a:rPr lang="sl-SI" dirty="0" smtClean="0"/>
              <a:t> </a:t>
            </a:r>
            <a:r>
              <a:rPr lang="sl-SI" dirty="0" err="1" smtClean="0"/>
              <a:t>Nationalbibliothek</a:t>
            </a:r>
            <a:r>
              <a:rPr lang="sl-SI" dirty="0" smtClean="0"/>
              <a:t>,</a:t>
            </a:r>
          </a:p>
          <a:p>
            <a:pPr lvl="1"/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British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,</a:t>
            </a:r>
          </a:p>
          <a:p>
            <a:pPr lvl="1"/>
            <a:r>
              <a:rPr lang="sl-SI" dirty="0" err="1" smtClean="0"/>
              <a:t>Die</a:t>
            </a:r>
            <a:r>
              <a:rPr lang="sl-SI" dirty="0" smtClean="0"/>
              <a:t> </a:t>
            </a:r>
            <a:r>
              <a:rPr lang="sl-SI" dirty="0" err="1" smtClean="0"/>
              <a:t>Deutsche</a:t>
            </a:r>
            <a:r>
              <a:rPr lang="sl-SI" dirty="0" smtClean="0"/>
              <a:t> </a:t>
            </a:r>
            <a:r>
              <a:rPr lang="sl-SI" dirty="0" err="1" smtClean="0"/>
              <a:t>Nationalbibliothek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Narodna in univerzitetna knjižnica,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Tehnološke novosti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1900-1960: mikrofilmi,</a:t>
            </a:r>
          </a:p>
          <a:p>
            <a:r>
              <a:rPr lang="sl-SI" dirty="0" smtClean="0"/>
              <a:t>1960: prva uporaba računalnikov v knjižnicah,</a:t>
            </a:r>
          </a:p>
          <a:p>
            <a:r>
              <a:rPr lang="sl-SI" dirty="0" smtClean="0"/>
              <a:t>1970: prve </a:t>
            </a:r>
            <a:r>
              <a:rPr lang="sl-SI" dirty="0" err="1" smtClean="0"/>
              <a:t>online</a:t>
            </a:r>
            <a:r>
              <a:rPr lang="sl-SI" dirty="0" smtClean="0"/>
              <a:t> informacije v </a:t>
            </a:r>
            <a:r>
              <a:rPr lang="sl-SI" dirty="0" err="1" smtClean="0"/>
              <a:t>referalni</a:t>
            </a:r>
            <a:r>
              <a:rPr lang="sl-SI" dirty="0" smtClean="0"/>
              <a:t> službi</a:t>
            </a:r>
          </a:p>
          <a:p>
            <a:r>
              <a:rPr lang="sl-SI" dirty="0" smtClean="0"/>
              <a:t>1980: pojav </a:t>
            </a:r>
            <a:r>
              <a:rPr lang="sl-SI" dirty="0" err="1" smtClean="0"/>
              <a:t>ceder</a:t>
            </a:r>
            <a:r>
              <a:rPr lang="sl-SI" dirty="0" err="1" smtClean="0"/>
              <a:t>oma</a:t>
            </a:r>
            <a:r>
              <a:rPr lang="sl-SI" dirty="0" smtClean="0"/>
              <a:t> </a:t>
            </a:r>
            <a:r>
              <a:rPr lang="sl-SI" dirty="0" smtClean="0"/>
              <a:t>in rast integriranih knjižničnih sistemov,</a:t>
            </a:r>
          </a:p>
          <a:p>
            <a:r>
              <a:rPr lang="sl-SI" dirty="0" smtClean="0"/>
              <a:t>1990: Internet in WWW,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Standardizacija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1961 Pariška načela,</a:t>
            </a:r>
          </a:p>
          <a:p>
            <a:r>
              <a:rPr lang="sl-SI" dirty="0" smtClean="0"/>
              <a:t>1971 </a:t>
            </a:r>
            <a:r>
              <a:rPr lang="sl-SI" dirty="0" err="1" smtClean="0"/>
              <a:t>ISBD</a:t>
            </a:r>
            <a:r>
              <a:rPr lang="sl-SI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Format MARC </a:t>
            </a:r>
            <a:r>
              <a:rPr lang="sl-SI" dirty="0" err="1" smtClean="0"/>
              <a:t>Machine</a:t>
            </a:r>
            <a:r>
              <a:rPr lang="sl-SI" dirty="0" smtClean="0"/>
              <a:t>-</a:t>
            </a:r>
            <a:r>
              <a:rPr lang="sl-SI" dirty="0" err="1" smtClean="0"/>
              <a:t>Readable</a:t>
            </a:r>
            <a:r>
              <a:rPr lang="sl-SI" dirty="0" smtClean="0"/>
              <a:t> </a:t>
            </a:r>
            <a:r>
              <a:rPr lang="sl-SI" dirty="0" err="1" smtClean="0"/>
              <a:t>Cataloging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1960-    razvije </a:t>
            </a:r>
            <a:r>
              <a:rPr lang="sl-SI" dirty="0" err="1" smtClean="0"/>
              <a:t>LC</a:t>
            </a:r>
            <a:r>
              <a:rPr lang="sl-SI" dirty="0" smtClean="0"/>
              <a:t> za opis bibliografskih enot, da bi omogočila izdelavo in izmenjavo računalniških/digitalnih bibliografskih podatkov med knjižnicami,</a:t>
            </a:r>
          </a:p>
          <a:p>
            <a:r>
              <a:rPr lang="en-US" dirty="0" smtClean="0"/>
              <a:t>1971</a:t>
            </a:r>
            <a:r>
              <a:rPr lang="sl-SI" dirty="0"/>
              <a:t> </a:t>
            </a:r>
            <a:r>
              <a:rPr lang="sl-SI" dirty="0" smtClean="0"/>
              <a:t>ameriški standard za izmenjavo podatkov,</a:t>
            </a:r>
          </a:p>
          <a:p>
            <a:r>
              <a:rPr lang="sl-SI" dirty="0" smtClean="0"/>
              <a:t>1973 mednarodni standard,</a:t>
            </a:r>
          </a:p>
          <a:p>
            <a:r>
              <a:rPr lang="sl-SI" dirty="0" smtClean="0"/>
              <a:t>Verzije: </a:t>
            </a:r>
            <a:r>
              <a:rPr lang="en-US" dirty="0" smtClean="0"/>
              <a:t>MARC 21</a:t>
            </a:r>
            <a:r>
              <a:rPr lang="sl-SI" dirty="0" smtClean="0"/>
              <a:t> (ZDA, Kanada)</a:t>
            </a:r>
            <a:r>
              <a:rPr lang="en-US" dirty="0" smtClean="0"/>
              <a:t>, </a:t>
            </a:r>
            <a:r>
              <a:rPr lang="sl-SI" dirty="0" err="1" smtClean="0"/>
              <a:t>UNIMARC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Format MARC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200" dirty="0" err="1"/>
              <a:t>ME:Pers</a:t>
            </a:r>
            <a:r>
              <a:rPr lang="en-US" sz="5200" dirty="0"/>
              <a:t> Name     100 1# $a Brenner, Richard J., </a:t>
            </a:r>
          </a:p>
          <a:p>
            <a:r>
              <a:rPr lang="en-US" sz="5200" dirty="0"/>
              <a:t>                        $d 1941-</a:t>
            </a:r>
          </a:p>
          <a:p>
            <a:r>
              <a:rPr lang="en-US" sz="5200" dirty="0"/>
              <a:t>Title            245 10 $a Make the team. </a:t>
            </a:r>
          </a:p>
          <a:p>
            <a:r>
              <a:rPr lang="en-US" sz="5200" dirty="0"/>
              <a:t>                        $p Soccer :</a:t>
            </a:r>
          </a:p>
          <a:p>
            <a:r>
              <a:rPr lang="en-US" sz="5200" dirty="0"/>
              <a:t>                        $b a heads up guide to super soccer! /</a:t>
            </a:r>
          </a:p>
          <a:p>
            <a:r>
              <a:rPr lang="en-US" sz="5200" dirty="0"/>
              <a:t>                        $c Richard J. Brenner.</a:t>
            </a:r>
          </a:p>
          <a:p>
            <a:r>
              <a:rPr lang="en-US" sz="5200" dirty="0"/>
              <a:t>Variant Title    246 30 $a Heads up guide to super soccer</a:t>
            </a:r>
          </a:p>
          <a:p>
            <a:r>
              <a:rPr lang="en-US" sz="5200" dirty="0"/>
              <a:t>Edition          250 ## $a 1st ed.</a:t>
            </a:r>
          </a:p>
          <a:p>
            <a:r>
              <a:rPr lang="en-US" sz="5200" dirty="0"/>
              <a:t>Publication      260 ## $a Boston :</a:t>
            </a:r>
          </a:p>
          <a:p>
            <a:r>
              <a:rPr lang="en-US" sz="5200" dirty="0"/>
              <a:t>                        $b Little, Brown,</a:t>
            </a:r>
          </a:p>
          <a:p>
            <a:r>
              <a:rPr lang="en-US" sz="5200" dirty="0"/>
              <a:t>                        $c </a:t>
            </a:r>
            <a:r>
              <a:rPr lang="en-US" sz="5200" dirty="0" err="1"/>
              <a:t>c1990</a:t>
            </a:r>
            <a:r>
              <a:rPr lang="en-US" sz="5200" dirty="0"/>
              <a:t>.</a:t>
            </a:r>
          </a:p>
          <a:p>
            <a:r>
              <a:rPr lang="en-US" sz="5200" dirty="0" err="1"/>
              <a:t>Phys</a:t>
            </a:r>
            <a:r>
              <a:rPr lang="en-US" sz="5200" dirty="0"/>
              <a:t> </a:t>
            </a:r>
            <a:r>
              <a:rPr lang="en-US" sz="5200" dirty="0" err="1"/>
              <a:t>Desc</a:t>
            </a:r>
            <a:r>
              <a:rPr lang="en-US" sz="5200" dirty="0"/>
              <a:t>        300 ## $a 127 p. :</a:t>
            </a:r>
          </a:p>
          <a:p>
            <a:r>
              <a:rPr lang="en-US" sz="5200" dirty="0"/>
              <a:t>                        $b ill. ;</a:t>
            </a:r>
          </a:p>
          <a:p>
            <a:r>
              <a:rPr lang="en-US" sz="5200" dirty="0"/>
              <a:t>                        $c 19 cm.</a:t>
            </a:r>
          </a:p>
          <a:p>
            <a:r>
              <a:rPr lang="en-US" sz="5200" dirty="0"/>
              <a:t>Note: General    500 ## $a "A Sports illustrated for kids</a:t>
            </a:r>
          </a:p>
          <a:p>
            <a:r>
              <a:rPr lang="en-US" sz="5200" dirty="0"/>
              <a:t>                           book."</a:t>
            </a:r>
          </a:p>
          <a:p>
            <a:r>
              <a:rPr lang="en-US" sz="5200" dirty="0"/>
              <a:t>Note: Summary    520 ## $a Instructions for improving soccer</a:t>
            </a:r>
          </a:p>
          <a:p>
            <a:r>
              <a:rPr lang="en-US" sz="5200" dirty="0"/>
              <a:t>                           skills. Discusses dribbling, heading,</a:t>
            </a:r>
          </a:p>
          <a:p>
            <a:r>
              <a:rPr lang="en-US" sz="5200" dirty="0"/>
              <a:t>                           playmaking, defense, conditioning,</a:t>
            </a:r>
          </a:p>
          <a:p>
            <a:r>
              <a:rPr lang="en-US" sz="5200" dirty="0"/>
              <a:t>                           mental attitude, how to handle</a:t>
            </a:r>
          </a:p>
          <a:p>
            <a:r>
              <a:rPr lang="en-US" sz="5200" dirty="0"/>
              <a:t>                           problems with coaches, parents,</a:t>
            </a:r>
          </a:p>
          <a:p>
            <a:r>
              <a:rPr lang="en-US" sz="5200" dirty="0"/>
              <a:t>                           and other players, and the history</a:t>
            </a:r>
          </a:p>
          <a:p>
            <a:r>
              <a:rPr lang="en-US" sz="5200" dirty="0"/>
              <a:t>                           of soccer.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200" dirty="0" err="1"/>
              <a:t>Subj</a:t>
            </a:r>
            <a:r>
              <a:rPr lang="en-US" sz="5200" dirty="0"/>
              <a:t>: Topical    650 #0 $a Soccer</a:t>
            </a:r>
          </a:p>
          <a:p>
            <a:r>
              <a:rPr lang="en-US" sz="5200" dirty="0"/>
              <a:t>                        $v Juvenile literature.</a:t>
            </a:r>
          </a:p>
          <a:p>
            <a:r>
              <a:rPr lang="en-US" sz="5200" dirty="0" err="1"/>
              <a:t>Subj</a:t>
            </a:r>
            <a:r>
              <a:rPr lang="en-US" sz="5200" dirty="0"/>
              <a:t>: Topical    650 #1 $a Soccer. 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614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Podatkovne zbirke</a:t>
            </a:r>
            <a:endParaRPr lang="en-US" sz="3600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5278"/>
            <a:ext cx="4032448" cy="5818194"/>
          </a:xfrm>
        </p:spPr>
      </p:pic>
    </p:spTree>
    <p:extLst>
      <p:ext uri="{BB962C8B-B14F-4D97-AF65-F5344CB8AC3E}">
        <p14:creationId xmlns:p14="http://schemas.microsoft.com/office/powerpoint/2010/main" val="24834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743"/>
          </a:xfrm>
        </p:spPr>
        <p:txBody>
          <a:bodyPr>
            <a:normAutofit fontScale="90000"/>
          </a:bodyPr>
          <a:lstStyle/>
          <a:p>
            <a:r>
              <a:rPr lang="sl-SI" sz="3600" dirty="0" smtClean="0"/>
              <a:t>Internet </a:t>
            </a:r>
            <a:r>
              <a:rPr lang="sl-SI" sz="3600" dirty="0" err="1" smtClean="0"/>
              <a:t>Archive</a:t>
            </a:r>
            <a:r>
              <a:rPr lang="sl-SI" sz="3600" dirty="0" smtClean="0"/>
              <a:t> 2005</a:t>
            </a:r>
            <a:endParaRPr lang="en-US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70" y="836712"/>
            <a:ext cx="9291870" cy="58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761"/>
          </a:xfrm>
        </p:spPr>
        <p:txBody>
          <a:bodyPr>
            <a:normAutofit/>
          </a:bodyPr>
          <a:lstStyle/>
          <a:p>
            <a:r>
              <a:rPr lang="sl-SI" sz="3600" dirty="0" smtClean="0"/>
              <a:t>Internet </a:t>
            </a:r>
            <a:r>
              <a:rPr lang="sl-SI" sz="3600" dirty="0" err="1" smtClean="0"/>
              <a:t>Archive</a:t>
            </a:r>
            <a:r>
              <a:rPr lang="sl-SI" sz="3600" dirty="0" smtClean="0"/>
              <a:t> 2000</a:t>
            </a:r>
            <a:endParaRPr lang="en-US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1052736"/>
            <a:ext cx="905799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20. stoletje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Med ideologijo in uničenjem,</a:t>
            </a:r>
          </a:p>
          <a:p>
            <a:r>
              <a:rPr lang="sl-SI" dirty="0" smtClean="0"/>
              <a:t>Mednarodno povezovanje in standardizacija,</a:t>
            </a:r>
          </a:p>
          <a:p>
            <a:r>
              <a:rPr lang="sl-SI" dirty="0" smtClean="0"/>
              <a:t>Bibliotekarska načela in kodeksi</a:t>
            </a:r>
            <a:r>
              <a:rPr lang="sl-SI" dirty="0"/>
              <a:t>, </a:t>
            </a:r>
            <a:endParaRPr lang="sl-SI" dirty="0" smtClean="0"/>
          </a:p>
          <a:p>
            <a:r>
              <a:rPr lang="sl-SI" dirty="0" smtClean="0"/>
              <a:t>Nacionalne </a:t>
            </a:r>
            <a:r>
              <a:rPr lang="sl-SI" dirty="0"/>
              <a:t>knjižnice</a:t>
            </a:r>
            <a:r>
              <a:rPr lang="sl-SI" dirty="0" smtClean="0"/>
              <a:t>,</a:t>
            </a:r>
          </a:p>
          <a:p>
            <a:r>
              <a:rPr lang="sl-SI" dirty="0" smtClean="0"/>
              <a:t>Zaščita gradiva,</a:t>
            </a:r>
          </a:p>
          <a:p>
            <a:r>
              <a:rPr lang="sl-SI" dirty="0" smtClean="0"/>
              <a:t>Avtomatizacija poslovanja,</a:t>
            </a:r>
          </a:p>
          <a:p>
            <a:r>
              <a:rPr lang="sl-SI" dirty="0" smtClean="0"/>
              <a:t>Podatkovne zbirke, splet in digitalizacija.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dirty="0" smtClean="0"/>
              <a:t>Internet </a:t>
            </a:r>
            <a:r>
              <a:rPr lang="sl-SI" sz="3600" dirty="0" err="1" smtClean="0"/>
              <a:t>Archive</a:t>
            </a:r>
            <a:r>
              <a:rPr lang="sl-SI" sz="3600" dirty="0" smtClean="0"/>
              <a:t> 1996</a:t>
            </a:r>
            <a:endParaRPr lang="en-US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9002822" cy="56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Med ideologijo in uničenjem 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lvl="1"/>
            <a:r>
              <a:rPr lang="sl-SI" dirty="0" smtClean="0"/>
              <a:t>Oktobrska revolucija (</a:t>
            </a:r>
            <a:r>
              <a:rPr lang="sl-SI" dirty="0" err="1" smtClean="0"/>
              <a:t>Nadežda</a:t>
            </a:r>
            <a:r>
              <a:rPr lang="sl-SI" dirty="0" smtClean="0"/>
              <a:t> </a:t>
            </a:r>
            <a:r>
              <a:rPr lang="sl-SI" dirty="0" err="1" smtClean="0"/>
              <a:t>Krupskaja</a:t>
            </a:r>
            <a:r>
              <a:rPr lang="sl-SI" dirty="0" smtClean="0"/>
              <a:t>),</a:t>
            </a:r>
          </a:p>
          <a:p>
            <a:pPr lvl="1"/>
            <a:r>
              <a:rPr lang="sl-SI" dirty="0" err="1" smtClean="0"/>
              <a:t>II</a:t>
            </a:r>
            <a:r>
              <a:rPr lang="sl-SI" dirty="0" smtClean="0"/>
              <a:t>. svetovna vojna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Nadežda</a:t>
            </a:r>
            <a:r>
              <a:rPr lang="sl-SI" dirty="0" smtClean="0"/>
              <a:t> </a:t>
            </a:r>
            <a:r>
              <a:rPr lang="sl-SI" dirty="0" err="1" smtClean="0"/>
              <a:t>Krupskaja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60" y="1517382"/>
            <a:ext cx="4304364" cy="5007962"/>
          </a:xfrm>
        </p:spPr>
      </p:pic>
    </p:spTree>
    <p:extLst>
      <p:ext uri="{BB962C8B-B14F-4D97-AF65-F5344CB8AC3E}">
        <p14:creationId xmlns:p14="http://schemas.microsoft.com/office/powerpoint/2010/main" val="369633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italnica_c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zar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0"/>
            <a:ext cx="633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Bibliotekarska načela in etični kodeksi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err="1" smtClean="0"/>
              <a:t>Ranghanatanova</a:t>
            </a:r>
            <a:r>
              <a:rPr lang="sl-SI" dirty="0" smtClean="0"/>
              <a:t> načela,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UNESCO,</a:t>
            </a:r>
          </a:p>
          <a:p>
            <a:r>
              <a:rPr lang="sl-SI" dirty="0" smtClean="0"/>
              <a:t>Univerzalna dostopnost publikacij,</a:t>
            </a:r>
          </a:p>
          <a:p>
            <a:r>
              <a:rPr lang="sl-SI" dirty="0" smtClean="0"/>
              <a:t>Ideološka neodvisnost knjižnic,</a:t>
            </a:r>
          </a:p>
          <a:p>
            <a:r>
              <a:rPr lang="sl-SI" dirty="0" smtClean="0"/>
              <a:t>Mednarodne organizacije,</a:t>
            </a:r>
          </a:p>
          <a:p>
            <a:endParaRPr lang="sl-SI" dirty="0"/>
          </a:p>
          <a:p>
            <a:r>
              <a:rPr lang="sl-SI" dirty="0" smtClean="0"/>
              <a:t>Etični kodeks</a:t>
            </a:r>
          </a:p>
          <a:p>
            <a:pPr lvl="1"/>
            <a:r>
              <a:rPr lang="sl-SI" dirty="0" err="1" smtClean="0"/>
              <a:t>ALA</a:t>
            </a:r>
            <a:r>
              <a:rPr lang="sl-SI" dirty="0" smtClean="0"/>
              <a:t>,</a:t>
            </a:r>
          </a:p>
          <a:p>
            <a:pPr lvl="1"/>
            <a:r>
              <a:rPr lang="sl-SI" dirty="0" err="1" smtClean="0"/>
              <a:t>ZBDS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Sirkali</a:t>
            </a:r>
            <a:r>
              <a:rPr lang="en-US" b="1" dirty="0"/>
              <a:t> </a:t>
            </a:r>
            <a:r>
              <a:rPr lang="en-US" b="1" dirty="0" err="1"/>
              <a:t>Ramamrita</a:t>
            </a:r>
            <a:r>
              <a:rPr lang="en-US" b="1" dirty="0"/>
              <a:t> </a:t>
            </a:r>
            <a:r>
              <a:rPr lang="en-US" b="1" dirty="0" err="1"/>
              <a:t>Ranganathan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41279"/>
            <a:ext cx="4536504" cy="5715994"/>
          </a:xfrm>
        </p:spPr>
      </p:pic>
    </p:spTree>
    <p:extLst>
      <p:ext uri="{BB962C8B-B14F-4D97-AF65-F5344CB8AC3E}">
        <p14:creationId xmlns:p14="http://schemas.microsoft.com/office/powerpoint/2010/main" val="333275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Ranganathanovi</a:t>
            </a:r>
            <a:r>
              <a:rPr lang="sl-SI" dirty="0" smtClean="0"/>
              <a:t> zakoni 1931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Knjige </a:t>
            </a:r>
            <a:r>
              <a:rPr lang="hr-HR" dirty="0" err="1" smtClean="0"/>
              <a:t>so</a:t>
            </a:r>
            <a:r>
              <a:rPr lang="hr-HR" dirty="0" smtClean="0"/>
              <a:t> zato, da se </a:t>
            </a:r>
            <a:r>
              <a:rPr lang="hr-HR" dirty="0" err="1" smtClean="0"/>
              <a:t>uporabljajo</a:t>
            </a:r>
            <a:r>
              <a:rPr lang="hr-HR" dirty="0" smtClean="0"/>
              <a:t>. </a:t>
            </a:r>
            <a:endParaRPr lang="hr-HR" dirty="0"/>
          </a:p>
          <a:p>
            <a:r>
              <a:rPr lang="hr-HR" dirty="0" err="1" smtClean="0"/>
              <a:t>Vsakemu</a:t>
            </a:r>
            <a:r>
              <a:rPr lang="hr-HR" dirty="0" smtClean="0"/>
              <a:t> </a:t>
            </a:r>
            <a:r>
              <a:rPr lang="hr-HR" dirty="0" err="1" smtClean="0"/>
              <a:t>bralcu</a:t>
            </a:r>
            <a:r>
              <a:rPr lang="hr-HR" dirty="0" smtClean="0"/>
              <a:t> njegova </a:t>
            </a:r>
            <a:r>
              <a:rPr lang="hr-HR" dirty="0"/>
              <a:t>knjiga. </a:t>
            </a:r>
          </a:p>
          <a:p>
            <a:r>
              <a:rPr lang="hr-HR" dirty="0" err="1" smtClean="0"/>
              <a:t>Vsaki</a:t>
            </a:r>
            <a:r>
              <a:rPr lang="hr-HR" dirty="0" smtClean="0"/>
              <a:t> </a:t>
            </a:r>
            <a:r>
              <a:rPr lang="hr-HR" dirty="0" err="1" smtClean="0"/>
              <a:t>knjigi</a:t>
            </a:r>
            <a:r>
              <a:rPr lang="hr-HR" dirty="0" smtClean="0"/>
              <a:t> njen </a:t>
            </a:r>
            <a:r>
              <a:rPr lang="hr-HR" dirty="0" err="1" smtClean="0"/>
              <a:t>bralec</a:t>
            </a:r>
            <a:r>
              <a:rPr lang="hr-HR" dirty="0" smtClean="0"/>
              <a:t>. </a:t>
            </a:r>
            <a:endParaRPr lang="hr-HR" dirty="0"/>
          </a:p>
          <a:p>
            <a:r>
              <a:rPr lang="hr-HR" dirty="0" err="1" smtClean="0"/>
              <a:t>Bralcu</a:t>
            </a:r>
            <a:r>
              <a:rPr lang="hr-HR" dirty="0" smtClean="0"/>
              <a:t> je treba prihraniti čas. </a:t>
            </a:r>
            <a:endParaRPr lang="hr-HR" dirty="0"/>
          </a:p>
          <a:p>
            <a:r>
              <a:rPr lang="hr-HR" dirty="0"/>
              <a:t>Knjižnica je </a:t>
            </a:r>
            <a:r>
              <a:rPr lang="hr-HR" dirty="0" smtClean="0"/>
              <a:t>rastoč </a:t>
            </a:r>
            <a:r>
              <a:rPr lang="hr-HR" dirty="0" err="1" smtClean="0"/>
              <a:t>organizem</a:t>
            </a:r>
            <a:r>
              <a:rPr lang="hr-HR" dirty="0" smtClean="0"/>
              <a:t>. 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459</Words>
  <Application>Microsoft Office PowerPoint</Application>
  <PresentationFormat>Diaprojekcija na zaslonu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Officeova tema</vt:lpstr>
      <vt:lpstr>Knjižnice in knjižničarstvo v 20. stoletju</vt:lpstr>
      <vt:lpstr>20. stoletje</vt:lpstr>
      <vt:lpstr> Med ideologijo in uničenjem </vt:lpstr>
      <vt:lpstr>Nadežda Krupskaja</vt:lpstr>
      <vt:lpstr>PowerPointova predstavitev</vt:lpstr>
      <vt:lpstr>PowerPointova predstavitev</vt:lpstr>
      <vt:lpstr>Bibliotekarska načela in etični kodeksi</vt:lpstr>
      <vt:lpstr>Sirkali Ramamrita Ranganathan</vt:lpstr>
      <vt:lpstr>Ranganathanovi zakoni 1931</vt:lpstr>
      <vt:lpstr>Mednarodne organizacije</vt:lpstr>
      <vt:lpstr>Nacionalna knjižnica</vt:lpstr>
      <vt:lpstr>Tehnološke novosti</vt:lpstr>
      <vt:lpstr>Standardizacija</vt:lpstr>
      <vt:lpstr>Format MARC Machine-Readable Cataloging</vt:lpstr>
      <vt:lpstr>Format MARC</vt:lpstr>
      <vt:lpstr>Podatkovne zbirke</vt:lpstr>
      <vt:lpstr>PowerPointova predstavitev</vt:lpstr>
      <vt:lpstr>Internet Archive 2005</vt:lpstr>
      <vt:lpstr>Internet Archive 2000</vt:lpstr>
      <vt:lpstr>Internet Archive 1996</vt:lpstr>
    </vt:vector>
  </TitlesOfParts>
  <Company>NUK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Knjižnice in knjižničarstvo v 20. stoletju</dc:title>
  <dc:creator>eva_k</dc:creator>
  <cp:lastModifiedBy>eva_k</cp:lastModifiedBy>
  <cp:revision>38</cp:revision>
  <cp:lastPrinted>2012-05-14T12:43:12Z</cp:lastPrinted>
  <dcterms:created xsi:type="dcterms:W3CDTF">2012-03-30T08:26:57Z</dcterms:created>
  <dcterms:modified xsi:type="dcterms:W3CDTF">2013-05-27T12:44:55Z</dcterms:modified>
</cp:coreProperties>
</file>