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5" r:id="rId7"/>
    <p:sldId id="270" r:id="rId8"/>
    <p:sldId id="271" r:id="rId9"/>
    <p:sldId id="274" r:id="rId10"/>
    <p:sldId id="272" r:id="rId11"/>
    <p:sldId id="273" r:id="rId12"/>
    <p:sldId id="267" r:id="rId13"/>
    <p:sldId id="268" r:id="rId14"/>
    <p:sldId id="266" r:id="rId15"/>
    <p:sldId id="275" r:id="rId16"/>
    <p:sldId id="269" r:id="rId17"/>
    <p:sldId id="263" r:id="rId18"/>
    <p:sldId id="264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34553" autoAdjust="0"/>
    <p:restoredTop sz="86328" autoAdjust="0"/>
  </p:normalViewPr>
  <p:slideViewPr>
    <p:cSldViewPr snapToGrid="0" snapToObjects="1">
      <p:cViewPr varScale="1">
        <p:scale>
          <a:sx n="89" d="100"/>
          <a:sy n="89" d="100"/>
        </p:scale>
        <p:origin x="-2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92B358-60D6-4E70-9653-C60933560953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212B02-B51D-4452-8F32-3510C811C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EE0CBE-4DF2-4452-9A0B-87CC49D0F546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138470-891C-434C-A927-820E7C209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Bottom line: knjiga je rezultat zareze, ki jo v načine hranjenja znanja zareže rojstvo pisave; primerjava z dosedanjimi definicijami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66834-25E3-4BE3-B38D-5A53A326B2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l-SI" smtClean="0"/>
              <a:t>Van der Weel, 2011</a:t>
            </a:r>
          </a:p>
        </p:txBody>
      </p:sp>
      <p:sp>
        <p:nvSpPr>
          <p:cNvPr id="24579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18C2E-3998-4154-AE0C-312AD8988F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Here, mention the personal impact of books on somebody personally, like siddharta or young werther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FA6AD1-CEF7-4EE6-A9B4-3C1A3D11CD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Opozori  na distribucijske sisteme, ipd.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4D2D8-AD6D-40F1-B649-AD647ED27D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Primerjava z vodo – tu je vsaj embalaža! Iz tega slajda logično izhajata naslednja dva slajda – razlika med poslovnimam modeloma in naloge marketinga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53CDC-32BD-48EF-BDFE-AA2F3FFB3E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Bistveno večja vloga trženja pomeni manj distribucije in več marketinga in urejanja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BD1F1-77E0-491F-912C-8E632CDE97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/>
        </p:nvSpPr>
        <p:spPr bwMode="auto">
          <a:xfrm>
            <a:off x="765175" y="79375"/>
            <a:ext cx="7612063" cy="1417638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48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5299" name="Rectangle 3"/>
          <p:cNvSpPr>
            <a:spLocks noGrp="1"/>
          </p:cNvSpPr>
          <p:nvPr/>
        </p:nvSpPr>
        <p:spPr bwMode="auto">
          <a:xfrm>
            <a:off x="765175" y="2070100"/>
            <a:ext cx="7612063" cy="41830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buFont typeface="Wingdings 2" pitchFamily="18" charset="2"/>
              <a:buChar char=""/>
            </a:pPr>
            <a:endParaRPr lang="en-US" sz="24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9368-0649-428C-89B8-8B3FA5EB2777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482D-3FE9-4A50-8159-21EEFCC4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5573-4807-4E05-BE25-9BD4CFC2840F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1D7B-A777-40B3-92E9-9444B9241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5ED7-6A8F-4038-955D-53B54346EC48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35E9-F2C7-4F29-8D1A-4E0151129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291F-167B-42D1-9E2F-3A838E5CB781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6786-55E4-4DBA-913F-E06F7D936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/>
        </p:nvSpPr>
        <p:spPr bwMode="auto">
          <a:xfrm>
            <a:off x="765175" y="79375"/>
            <a:ext cx="7612063" cy="1417638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48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1203" name="Rectangle 3"/>
          <p:cNvSpPr>
            <a:spLocks noGrp="1"/>
          </p:cNvSpPr>
          <p:nvPr/>
        </p:nvSpPr>
        <p:spPr bwMode="auto">
          <a:xfrm>
            <a:off x="765175" y="2070100"/>
            <a:ext cx="7612063" cy="41830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buFont typeface="Wingdings 2" pitchFamily="18" charset="2"/>
              <a:buChar char=""/>
            </a:pPr>
            <a:endParaRPr lang="en-US" sz="24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/>
        </p:nvSpPr>
        <p:spPr bwMode="auto">
          <a:xfrm>
            <a:off x="765175" y="79375"/>
            <a:ext cx="7612063" cy="1417638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48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7347" name="Rectangle 3"/>
          <p:cNvSpPr>
            <a:spLocks noGrp="1"/>
          </p:cNvSpPr>
          <p:nvPr/>
        </p:nvSpPr>
        <p:spPr bwMode="auto">
          <a:xfrm>
            <a:off x="765175" y="2070100"/>
            <a:ext cx="7612063" cy="41830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buFont typeface="Wingdings 2" pitchFamily="18" charset="2"/>
              <a:buChar char=""/>
            </a:pPr>
            <a:endParaRPr lang="en-US" sz="24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/>
        </p:nvSpPr>
        <p:spPr bwMode="auto">
          <a:xfrm>
            <a:off x="765175" y="79375"/>
            <a:ext cx="7612063" cy="1417638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48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8371" name="Rectangle 3"/>
          <p:cNvSpPr>
            <a:spLocks noGrp="1"/>
          </p:cNvSpPr>
          <p:nvPr/>
        </p:nvSpPr>
        <p:spPr bwMode="auto">
          <a:xfrm>
            <a:off x="765175" y="2070100"/>
            <a:ext cx="7612063" cy="41830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buFont typeface="Wingdings 2" pitchFamily="18" charset="2"/>
              <a:buChar char=""/>
            </a:pPr>
            <a:endParaRPr lang="en-US" sz="24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/>
        </p:nvSpPr>
        <p:spPr bwMode="auto">
          <a:xfrm>
            <a:off x="765175" y="79375"/>
            <a:ext cx="7612063" cy="1417638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48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4275" name="Rectangle 3"/>
          <p:cNvSpPr>
            <a:spLocks noGrp="1"/>
          </p:cNvSpPr>
          <p:nvPr/>
        </p:nvSpPr>
        <p:spPr bwMode="auto">
          <a:xfrm>
            <a:off x="765175" y="2070100"/>
            <a:ext cx="7612063" cy="41830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buFont typeface="Wingdings 2" pitchFamily="18" charset="2"/>
              <a:buChar char=""/>
            </a:pPr>
            <a:endParaRPr lang="en-US" sz="24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/>
        </p:nvSpPr>
        <p:spPr bwMode="auto">
          <a:xfrm>
            <a:off x="765175" y="79375"/>
            <a:ext cx="7612063" cy="1417638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48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2227" name="Rectangle 3"/>
          <p:cNvSpPr>
            <a:spLocks noGrp="1"/>
          </p:cNvSpPr>
          <p:nvPr/>
        </p:nvSpPr>
        <p:spPr bwMode="auto">
          <a:xfrm>
            <a:off x="765175" y="2070100"/>
            <a:ext cx="7612063" cy="41830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buFont typeface="Wingdings 2" pitchFamily="18" charset="2"/>
              <a:buChar char=""/>
            </a:pPr>
            <a:endParaRPr lang="en-US" sz="24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/>
        </p:nvSpPr>
        <p:spPr bwMode="auto">
          <a:xfrm>
            <a:off x="765175" y="79375"/>
            <a:ext cx="7612063" cy="1417638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48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6323" name="Rectangle 3"/>
          <p:cNvSpPr>
            <a:spLocks noGrp="1"/>
          </p:cNvSpPr>
          <p:nvPr/>
        </p:nvSpPr>
        <p:spPr bwMode="auto">
          <a:xfrm>
            <a:off x="765175" y="2070100"/>
            <a:ext cx="7612063" cy="41830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buFont typeface="Wingdings 2" pitchFamily="18" charset="2"/>
              <a:buChar char=""/>
            </a:pPr>
            <a:endParaRPr lang="en-US" sz="24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/>
        </p:nvSpPr>
        <p:spPr bwMode="auto">
          <a:xfrm>
            <a:off x="765175" y="79375"/>
            <a:ext cx="7612063" cy="1417638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48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3251" name="Rectangle 3"/>
          <p:cNvSpPr>
            <a:spLocks noGrp="1"/>
          </p:cNvSpPr>
          <p:nvPr/>
        </p:nvSpPr>
        <p:spPr bwMode="auto">
          <a:xfrm>
            <a:off x="765175" y="2070100"/>
            <a:ext cx="7612063" cy="41830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buFont typeface="Wingdings 2" pitchFamily="18" charset="2"/>
              <a:buChar char=""/>
            </a:pPr>
            <a:endParaRPr lang="en-US" sz="24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4F8B-36F1-4999-861C-E664FC7AB991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EF80-9DE5-43DC-8FCB-208695637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6094E1C-12DD-4DFE-BAFD-8FD227ABCB2D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202D78E-12C5-4350-9FF3-499AA3A2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3" r:id="rId5"/>
    <p:sldLayoutId id="2147483661" r:id="rId6"/>
    <p:sldLayoutId id="2147483665" r:id="rId7"/>
    <p:sldLayoutId id="2147483662" r:id="rId8"/>
    <p:sldLayoutId id="2147483673" r:id="rId9"/>
    <p:sldLayoutId id="2147483672" r:id="rId10"/>
    <p:sldLayoutId id="2147483671" r:id="rId11"/>
    <p:sldLayoutId id="2147483670" r:id="rId12"/>
    <p:sldLayoutId id="214748366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93713" y="3776663"/>
            <a:ext cx="7196137" cy="1470025"/>
          </a:xfrm>
        </p:spPr>
        <p:txBody>
          <a:bodyPr anchor="b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Od </a:t>
            </a:r>
            <a:r>
              <a:rPr lang="en-US" dirty="0" err="1" smtClean="0"/>
              <a:t>medija</a:t>
            </a:r>
            <a:r>
              <a:rPr lang="en-US" dirty="0" smtClean="0"/>
              <a:t> do </a:t>
            </a:r>
            <a:r>
              <a:rPr lang="en-US" dirty="0" err="1" smtClean="0"/>
              <a:t>sporočila</a:t>
            </a:r>
            <a:r>
              <a:rPr lang="en-US" dirty="0" smtClean="0"/>
              <a:t>: </a:t>
            </a:r>
            <a:r>
              <a:rPr lang="en-US" dirty="0" err="1" smtClean="0"/>
              <a:t>razlike</a:t>
            </a:r>
            <a:r>
              <a:rPr lang="en-US" dirty="0" smtClean="0"/>
              <a:t> med T- in E- </a:t>
            </a:r>
            <a:r>
              <a:rPr lang="en-US" dirty="0" err="1" smtClean="0"/>
              <a:t>bralnimi</a:t>
            </a:r>
            <a:r>
              <a:rPr lang="en-US" dirty="0" smtClean="0"/>
              <a:t> </a:t>
            </a:r>
            <a:r>
              <a:rPr lang="en-US" smtClean="0"/>
              <a:t>tehnologijami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93713" y="5257800"/>
            <a:ext cx="7196137" cy="9874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>
              <a:solidFill>
                <a:schemeClr val="tx2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T-knjiga in njeni simbolični pomeni: domača knjižnica </a:t>
            </a:r>
            <a:endParaRPr lang="en-US" dirty="0"/>
          </a:p>
        </p:txBody>
      </p:sp>
      <p:pic>
        <p:nvPicPr>
          <p:cNvPr id="28674" name="Content Placeholder 4" descr="bookshelf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896" b="8896"/>
          <a:stretch>
            <a:fillRect/>
          </a:stretch>
        </p:blipFill>
        <p:spPr bwMode="auto"/>
      </p:pic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274F28-6635-43E6-9511-C30C2C34CD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T-knjiga in njeni simbolični pomeni: osebna zgodovina</a:t>
            </a:r>
            <a:endParaRPr lang="en-US" dirty="0"/>
          </a:p>
        </p:txBody>
      </p:sp>
      <p:pic>
        <p:nvPicPr>
          <p:cNvPr id="30722" name="Content Placeholder 4" descr="Dorritova-najmlajsa---Dickens--Nasa-knjiga1942-Pickwickovci_4cf8c857e4f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4" r="2374"/>
          <a:stretch>
            <a:fillRect/>
          </a:stretch>
        </p:blipFill>
        <p:spPr bwMode="auto"/>
      </p:pic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8EB10-8B38-445E-AC96-F181A702AC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Tehnološke</a:t>
            </a:r>
            <a:r>
              <a:rPr lang="en-US" dirty="0" smtClean="0"/>
              <a:t> </a:t>
            </a:r>
            <a:r>
              <a:rPr lang="en-US" dirty="0" err="1" smtClean="0"/>
              <a:t>značilnosti</a:t>
            </a:r>
            <a:r>
              <a:rPr lang="en-US" dirty="0" smtClean="0"/>
              <a:t> e-</a:t>
            </a:r>
            <a:r>
              <a:rPr lang="en-US" dirty="0" err="1" smtClean="0"/>
              <a:t>knjige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E-</a:t>
            </a:r>
            <a:r>
              <a:rPr lang="en-US" sz="3200" dirty="0" err="1" smtClean="0"/>
              <a:t>vsebino</a:t>
            </a:r>
            <a:r>
              <a:rPr lang="en-US" sz="3200" dirty="0" smtClean="0"/>
              <a:t> je </a:t>
            </a:r>
            <a:r>
              <a:rPr lang="en-US" sz="3200" dirty="0" err="1" smtClean="0"/>
              <a:t>možno</a:t>
            </a:r>
            <a:r>
              <a:rPr lang="en-US" sz="3200" dirty="0" smtClean="0"/>
              <a:t> </a:t>
            </a:r>
            <a:r>
              <a:rPr lang="en-US" sz="3200" dirty="0" err="1" smtClean="0"/>
              <a:t>ločiti</a:t>
            </a:r>
            <a:r>
              <a:rPr lang="en-US" sz="3200" dirty="0" smtClean="0"/>
              <a:t> od </a:t>
            </a:r>
            <a:r>
              <a:rPr lang="en-US" sz="3200" dirty="0" err="1" smtClean="0"/>
              <a:t>nosilca</a:t>
            </a:r>
            <a:r>
              <a:rPr lang="en-US" sz="3200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E-</a:t>
            </a:r>
            <a:r>
              <a:rPr lang="en-US" sz="3200" dirty="0" err="1" smtClean="0"/>
              <a:t>bralne</a:t>
            </a:r>
            <a:r>
              <a:rPr lang="en-US" sz="3200" dirty="0" smtClean="0"/>
              <a:t> </a:t>
            </a:r>
            <a:r>
              <a:rPr lang="en-US" sz="3200" dirty="0" err="1" smtClean="0"/>
              <a:t>naprave</a:t>
            </a:r>
            <a:r>
              <a:rPr lang="en-US" sz="3200" dirty="0" smtClean="0"/>
              <a:t> </a:t>
            </a:r>
            <a:r>
              <a:rPr lang="en-US" sz="3200" dirty="0" err="1" smtClean="0"/>
              <a:t>imajo</a:t>
            </a:r>
            <a:r>
              <a:rPr lang="en-US" sz="3200" dirty="0" smtClean="0"/>
              <a:t> </a:t>
            </a:r>
            <a:r>
              <a:rPr lang="en-US" sz="3200" dirty="0" err="1" smtClean="0"/>
              <a:t>bistveno</a:t>
            </a:r>
            <a:r>
              <a:rPr lang="en-US" sz="3200" dirty="0" smtClean="0"/>
              <a:t> </a:t>
            </a:r>
            <a:r>
              <a:rPr lang="en-US" sz="3200" dirty="0" err="1" smtClean="0"/>
              <a:t>večjo</a:t>
            </a:r>
            <a:r>
              <a:rPr lang="en-US" sz="3200" dirty="0" smtClean="0"/>
              <a:t> </a:t>
            </a:r>
            <a:r>
              <a:rPr lang="en-US" sz="3200" dirty="0" err="1" smtClean="0"/>
              <a:t>nosilnost</a:t>
            </a:r>
            <a:r>
              <a:rPr lang="en-US" sz="3200" dirty="0" smtClean="0"/>
              <a:t> </a:t>
            </a:r>
            <a:r>
              <a:rPr lang="en-US" sz="3200" dirty="0" err="1" smtClean="0"/>
              <a:t>kot</a:t>
            </a:r>
            <a:r>
              <a:rPr lang="en-US" sz="3200" dirty="0" smtClean="0"/>
              <a:t> </a:t>
            </a:r>
            <a:r>
              <a:rPr lang="en-US" sz="3200" dirty="0" err="1" smtClean="0"/>
              <a:t>kodeks</a:t>
            </a:r>
            <a:r>
              <a:rPr lang="en-US" sz="3200" dirty="0" smtClean="0"/>
              <a:t> in </a:t>
            </a:r>
            <a:r>
              <a:rPr lang="en-US" sz="3200" dirty="0" err="1" smtClean="0"/>
              <a:t>bistveno</a:t>
            </a:r>
            <a:r>
              <a:rPr lang="en-US" sz="3200" dirty="0" smtClean="0"/>
              <a:t> </a:t>
            </a:r>
            <a:r>
              <a:rPr lang="en-US" sz="3200" dirty="0" err="1" smtClean="0"/>
              <a:t>bolj</a:t>
            </a:r>
            <a:r>
              <a:rPr lang="en-US" sz="3200" dirty="0" smtClean="0"/>
              <a:t> </a:t>
            </a:r>
            <a:r>
              <a:rPr lang="en-US" sz="3200" dirty="0" err="1" smtClean="0"/>
              <a:t>učinkovita</a:t>
            </a:r>
            <a:r>
              <a:rPr lang="en-US" sz="3200" dirty="0" smtClean="0"/>
              <a:t> </a:t>
            </a:r>
            <a:r>
              <a:rPr lang="en-US" sz="3200" dirty="0" err="1" smtClean="0"/>
              <a:t>iskalna</a:t>
            </a:r>
            <a:r>
              <a:rPr lang="en-US" sz="3200" dirty="0" smtClean="0"/>
              <a:t> </a:t>
            </a:r>
            <a:r>
              <a:rPr lang="en-US" sz="3200" dirty="0" err="1" smtClean="0"/>
              <a:t>orodja</a:t>
            </a:r>
            <a:r>
              <a:rPr lang="en-US" sz="3200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Obseg</a:t>
            </a:r>
            <a:r>
              <a:rPr lang="en-US" sz="3200" dirty="0" smtClean="0"/>
              <a:t> in </a:t>
            </a:r>
            <a:r>
              <a:rPr lang="en-US" sz="3200" dirty="0" err="1" smtClean="0"/>
              <a:t>način</a:t>
            </a:r>
            <a:r>
              <a:rPr lang="en-US" sz="3200" dirty="0" smtClean="0"/>
              <a:t> </a:t>
            </a:r>
            <a:r>
              <a:rPr lang="en-US" sz="3200" dirty="0" err="1" smtClean="0"/>
              <a:t>distribucije</a:t>
            </a:r>
            <a:r>
              <a:rPr lang="en-US" sz="3200" dirty="0" smtClean="0"/>
              <a:t> e-</a:t>
            </a:r>
            <a:r>
              <a:rPr lang="en-US" sz="3200" dirty="0" err="1" smtClean="0"/>
              <a:t>knjig</a:t>
            </a:r>
            <a:r>
              <a:rPr lang="en-US" sz="3200" dirty="0" smtClean="0"/>
              <a:t> </a:t>
            </a:r>
            <a:r>
              <a:rPr lang="en-US" sz="3200" dirty="0" err="1" smtClean="0"/>
              <a:t>sta</a:t>
            </a:r>
            <a:r>
              <a:rPr lang="en-US" sz="3200" dirty="0" smtClean="0"/>
              <a:t> </a:t>
            </a:r>
            <a:r>
              <a:rPr lang="en-US" sz="3200" dirty="0" err="1" smtClean="0"/>
              <a:t>zamejena</a:t>
            </a:r>
            <a:r>
              <a:rPr lang="en-US" sz="3200" dirty="0" smtClean="0"/>
              <a:t> z (ne)</a:t>
            </a:r>
            <a:r>
              <a:rPr lang="en-US" sz="3200" dirty="0" err="1" smtClean="0"/>
              <a:t>povezanostjo</a:t>
            </a:r>
            <a:r>
              <a:rPr lang="en-US" sz="3200" dirty="0" smtClean="0"/>
              <a:t> </a:t>
            </a:r>
            <a:r>
              <a:rPr lang="en-US" sz="3200" dirty="0" err="1" smtClean="0"/>
              <a:t>vsebine</a:t>
            </a:r>
            <a:r>
              <a:rPr lang="en-US" sz="3200" dirty="0" smtClean="0"/>
              <a:t> in </a:t>
            </a:r>
            <a:r>
              <a:rPr lang="en-US" sz="3200" dirty="0" err="1" smtClean="0"/>
              <a:t>nosilca</a:t>
            </a:r>
            <a:r>
              <a:rPr lang="en-US" sz="3200" dirty="0" smtClean="0"/>
              <a:t> </a:t>
            </a:r>
            <a:r>
              <a:rPr lang="en-US" sz="3200" dirty="0" err="1" smtClean="0"/>
              <a:t>ter</a:t>
            </a:r>
            <a:r>
              <a:rPr lang="en-US" sz="3200" dirty="0" smtClean="0"/>
              <a:t> </a:t>
            </a:r>
            <a:r>
              <a:rPr lang="en-US" sz="3200" dirty="0" err="1" smtClean="0"/>
              <a:t>ekonomskimi</a:t>
            </a:r>
            <a:r>
              <a:rPr lang="en-US" sz="3200" dirty="0" smtClean="0"/>
              <a:t> in </a:t>
            </a:r>
            <a:r>
              <a:rPr lang="en-US" sz="3200" dirty="0" err="1" smtClean="0"/>
              <a:t>tehničnimi</a:t>
            </a:r>
            <a:r>
              <a:rPr lang="en-US" sz="3200" dirty="0" smtClean="0"/>
              <a:t> </a:t>
            </a:r>
            <a:r>
              <a:rPr lang="en-US" sz="3200" dirty="0" err="1" smtClean="0"/>
              <a:t>lastnostmi</a:t>
            </a:r>
            <a:r>
              <a:rPr lang="en-US" sz="3200" dirty="0" smtClean="0"/>
              <a:t> </a:t>
            </a:r>
            <a:r>
              <a:rPr lang="en-US" sz="3200" dirty="0" err="1" smtClean="0"/>
              <a:t>interneta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0BE6B-0214-4A68-94EE-768BDA3587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Sociokulturne</a:t>
            </a:r>
            <a:r>
              <a:rPr lang="en-US" dirty="0" smtClean="0"/>
              <a:t> </a:t>
            </a:r>
            <a:r>
              <a:rPr lang="en-US" dirty="0" err="1" smtClean="0"/>
              <a:t>značilnosti</a:t>
            </a:r>
            <a:r>
              <a:rPr lang="en-US" dirty="0" smtClean="0"/>
              <a:t> e-</a:t>
            </a:r>
            <a:r>
              <a:rPr lang="en-US" dirty="0" err="1" smtClean="0"/>
              <a:t>knjige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Z </a:t>
            </a:r>
            <a:r>
              <a:rPr lang="en-US" dirty="0" err="1" smtClean="0"/>
              <a:t>širjenjem</a:t>
            </a:r>
            <a:r>
              <a:rPr lang="en-US" dirty="0" smtClean="0"/>
              <a:t> e-</a:t>
            </a:r>
            <a:r>
              <a:rPr lang="en-US" dirty="0" err="1" smtClean="0"/>
              <a:t>knjige</a:t>
            </a:r>
            <a:r>
              <a:rPr lang="en-US" dirty="0" smtClean="0"/>
              <a:t> se </a:t>
            </a:r>
            <a:r>
              <a:rPr lang="en-US" dirty="0" err="1" smtClean="0"/>
              <a:t>začno</a:t>
            </a:r>
            <a:r>
              <a:rPr lang="en-US" dirty="0" smtClean="0"/>
              <a:t> </a:t>
            </a:r>
            <a:r>
              <a:rPr lang="en-US" dirty="0" err="1" smtClean="0"/>
              <a:t>radikalno</a:t>
            </a:r>
            <a:r>
              <a:rPr lang="en-US" dirty="0" smtClean="0"/>
              <a:t> </a:t>
            </a:r>
            <a:r>
              <a:rPr lang="en-US" dirty="0" err="1" smtClean="0"/>
              <a:t>spreminjati</a:t>
            </a:r>
            <a:r>
              <a:rPr lang="en-US" dirty="0" smtClean="0"/>
              <a:t> </a:t>
            </a:r>
            <a:r>
              <a:rPr lang="en-US" dirty="0" err="1" smtClean="0"/>
              <a:t>ustanove</a:t>
            </a:r>
            <a:r>
              <a:rPr lang="en-US" dirty="0" smtClean="0"/>
              <a:t> in </a:t>
            </a:r>
            <a:r>
              <a:rPr lang="en-US" dirty="0" err="1" smtClean="0"/>
              <a:t>poklici</a:t>
            </a:r>
            <a:r>
              <a:rPr lang="en-US" dirty="0" smtClean="0"/>
              <a:t>, </a:t>
            </a:r>
            <a:r>
              <a:rPr lang="en-US" dirty="0" err="1" smtClean="0"/>
              <a:t>vezani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knjigo</a:t>
            </a:r>
            <a:r>
              <a:rPr lang="en-US" dirty="0" smtClean="0"/>
              <a:t>. </a:t>
            </a:r>
            <a:r>
              <a:rPr lang="en-US" dirty="0" err="1" smtClean="0"/>
              <a:t>Avtorstvo</a:t>
            </a:r>
            <a:r>
              <a:rPr lang="en-US" dirty="0" smtClean="0"/>
              <a:t> </a:t>
            </a:r>
            <a:r>
              <a:rPr lang="en-US" dirty="0" err="1" smtClean="0"/>
              <a:t>začenja</a:t>
            </a:r>
            <a:r>
              <a:rPr lang="en-US" dirty="0" smtClean="0"/>
              <a:t> </a:t>
            </a:r>
            <a:r>
              <a:rPr lang="en-US" dirty="0" err="1" smtClean="0"/>
              <a:t>dobivati</a:t>
            </a:r>
            <a:r>
              <a:rPr lang="en-US" dirty="0" smtClean="0"/>
              <a:t> </a:t>
            </a:r>
            <a:r>
              <a:rPr lang="en-US" dirty="0" err="1" smtClean="0"/>
              <a:t>nov</a:t>
            </a:r>
            <a:r>
              <a:rPr lang="en-US" dirty="0" smtClean="0"/>
              <a:t> </a:t>
            </a:r>
            <a:r>
              <a:rPr lang="en-US" dirty="0" err="1" smtClean="0"/>
              <a:t>pomen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Linearno</a:t>
            </a:r>
            <a:r>
              <a:rPr lang="en-US" dirty="0" smtClean="0"/>
              <a:t>, </a:t>
            </a:r>
            <a:r>
              <a:rPr lang="en-US" dirty="0" err="1" smtClean="0"/>
              <a:t>individualno</a:t>
            </a:r>
            <a:r>
              <a:rPr lang="en-US" dirty="0" smtClean="0"/>
              <a:t> in </a:t>
            </a:r>
            <a:r>
              <a:rPr lang="en-US" dirty="0" err="1" smtClean="0"/>
              <a:t>zasebno</a:t>
            </a:r>
            <a:r>
              <a:rPr lang="en-US" dirty="0" smtClean="0"/>
              <a:t> </a:t>
            </a:r>
            <a:r>
              <a:rPr lang="en-US" dirty="0" err="1" smtClean="0"/>
              <a:t>poglobljeno</a:t>
            </a:r>
            <a:r>
              <a:rPr lang="en-US" dirty="0" smtClean="0"/>
              <a:t> </a:t>
            </a:r>
            <a:r>
              <a:rPr lang="en-US" dirty="0" err="1" smtClean="0"/>
              <a:t>branje</a:t>
            </a:r>
            <a:r>
              <a:rPr lang="en-US" dirty="0"/>
              <a:t> </a:t>
            </a:r>
            <a:r>
              <a:rPr lang="en-US" dirty="0" err="1" smtClean="0"/>
              <a:t>začne</a:t>
            </a:r>
            <a:r>
              <a:rPr lang="en-US" dirty="0" smtClean="0"/>
              <a:t> </a:t>
            </a:r>
            <a:r>
              <a:rPr lang="en-US" dirty="0" err="1" smtClean="0"/>
              <a:t>nadomeščati</a:t>
            </a:r>
            <a:r>
              <a:rPr lang="en-US" dirty="0" smtClean="0"/>
              <a:t> </a:t>
            </a:r>
            <a:r>
              <a:rPr lang="en-US" dirty="0" err="1" smtClean="0"/>
              <a:t>večopravilnost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Branje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bralnih</a:t>
            </a:r>
            <a:r>
              <a:rPr lang="en-US" dirty="0" smtClean="0"/>
              <a:t> </a:t>
            </a:r>
            <a:r>
              <a:rPr lang="en-US" dirty="0" err="1" smtClean="0"/>
              <a:t>napravah</a:t>
            </a:r>
            <a:r>
              <a:rPr lang="en-US" dirty="0" smtClean="0"/>
              <a:t> </a:t>
            </a:r>
            <a:r>
              <a:rPr lang="en-US" dirty="0" err="1" smtClean="0"/>
              <a:t>preneha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zasebno</a:t>
            </a:r>
            <a:r>
              <a:rPr lang="en-US" dirty="0" smtClean="0"/>
              <a:t> in </a:t>
            </a:r>
            <a:r>
              <a:rPr lang="en-US" dirty="0" err="1" smtClean="0"/>
              <a:t>postane</a:t>
            </a:r>
            <a:r>
              <a:rPr lang="en-US" dirty="0" smtClean="0"/>
              <a:t> </a:t>
            </a:r>
            <a:r>
              <a:rPr lang="en-US" dirty="0" err="1" smtClean="0"/>
              <a:t>nadzorovano</a:t>
            </a:r>
            <a:r>
              <a:rPr lang="en-US" dirty="0" smtClean="0"/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D81ED-0DA3-43E0-9BC1-252CFB0E49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E-</a:t>
            </a:r>
            <a:r>
              <a:rPr lang="en-US" dirty="0" err="1" smtClean="0"/>
              <a:t>knjiga</a:t>
            </a:r>
            <a:r>
              <a:rPr lang="en-US" dirty="0" smtClean="0"/>
              <a:t> in </a:t>
            </a:r>
            <a:r>
              <a:rPr lang="en-US" dirty="0" err="1" smtClean="0"/>
              <a:t>njen</a:t>
            </a:r>
            <a:r>
              <a:rPr lang="en-US" dirty="0" smtClean="0"/>
              <a:t> </a:t>
            </a:r>
            <a:r>
              <a:rPr lang="en-US" dirty="0" err="1" smtClean="0"/>
              <a:t>simbolični</a:t>
            </a:r>
            <a:r>
              <a:rPr lang="en-US" dirty="0" smtClean="0"/>
              <a:t> </a:t>
            </a:r>
            <a:r>
              <a:rPr lang="en-US" dirty="0" err="1" smtClean="0"/>
              <a:t>pomen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 </a:t>
            </a:r>
            <a:r>
              <a:rPr lang="en-US" dirty="0" err="1" smtClean="0"/>
              <a:t>digitalno</a:t>
            </a:r>
            <a:r>
              <a:rPr lang="en-US" dirty="0" smtClean="0"/>
              <a:t> </a:t>
            </a:r>
            <a:r>
              <a:rPr lang="en-US" dirty="0" err="1" smtClean="0"/>
              <a:t>datoteko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možno</a:t>
            </a:r>
            <a:r>
              <a:rPr lang="en-US" dirty="0" smtClean="0"/>
              <a:t> </a:t>
            </a:r>
            <a:r>
              <a:rPr lang="en-US" dirty="0" err="1" smtClean="0"/>
              <a:t>vezati</a:t>
            </a:r>
            <a:r>
              <a:rPr lang="en-US" dirty="0" smtClean="0"/>
              <a:t> </a:t>
            </a:r>
            <a:r>
              <a:rPr lang="en-US" dirty="0" err="1" smtClean="0"/>
              <a:t>simboličnih</a:t>
            </a:r>
            <a:r>
              <a:rPr lang="en-US" dirty="0" smtClean="0"/>
              <a:t> </a:t>
            </a:r>
            <a:r>
              <a:rPr lang="en-US" dirty="0" err="1" smtClean="0"/>
              <a:t>pomenov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enak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tiskano</a:t>
            </a:r>
            <a:r>
              <a:rPr lang="en-US" dirty="0" smtClean="0"/>
              <a:t> </a:t>
            </a:r>
            <a:r>
              <a:rPr lang="en-US" dirty="0" err="1" smtClean="0"/>
              <a:t>knjigo</a:t>
            </a:r>
            <a:r>
              <a:rPr lang="en-US" dirty="0" smtClean="0"/>
              <a:t>, </a:t>
            </a:r>
            <a:r>
              <a:rPr lang="en-US" dirty="0" err="1" smtClean="0"/>
              <a:t>bralne</a:t>
            </a:r>
            <a:r>
              <a:rPr lang="en-US" dirty="0" smtClean="0"/>
              <a:t> </a:t>
            </a:r>
            <a:r>
              <a:rPr lang="en-US" dirty="0" err="1" smtClean="0"/>
              <a:t>naprave</a:t>
            </a:r>
            <a:r>
              <a:rPr lang="en-US" dirty="0" smtClean="0"/>
              <a:t> pa so </a:t>
            </a:r>
            <a:r>
              <a:rPr lang="en-US" dirty="0" err="1" smtClean="0"/>
              <a:t>pomensko</a:t>
            </a:r>
            <a:r>
              <a:rPr lang="en-US" dirty="0" smtClean="0"/>
              <a:t> </a:t>
            </a:r>
            <a:r>
              <a:rPr lang="en-US" dirty="0" err="1" smtClean="0"/>
              <a:t>nevtralne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Ključna</a:t>
            </a:r>
            <a:r>
              <a:rPr lang="en-US" dirty="0" smtClean="0"/>
              <a:t> </a:t>
            </a:r>
            <a:r>
              <a:rPr lang="en-US" dirty="0" err="1" smtClean="0"/>
              <a:t>dilema</a:t>
            </a:r>
            <a:r>
              <a:rPr lang="en-US" dirty="0" smtClean="0"/>
              <a:t>: “Crucial for e-book acceptance will be an affective alternative for the way p-books can express their </a:t>
            </a:r>
            <a:r>
              <a:rPr lang="en-US" dirty="0" err="1" smtClean="0"/>
              <a:t>simbolic</a:t>
            </a:r>
            <a:r>
              <a:rPr lang="en-US" dirty="0" smtClean="0"/>
              <a:t> value, and the way this may let to their owner and or/readers accruing their </a:t>
            </a:r>
            <a:r>
              <a:rPr lang="en-US" dirty="0" err="1" smtClean="0"/>
              <a:t>simbolic</a:t>
            </a:r>
            <a:r>
              <a:rPr lang="en-US" dirty="0" smtClean="0"/>
              <a:t> capital”. (A van der </a:t>
            </a:r>
            <a:r>
              <a:rPr lang="en-US" dirty="0" err="1" smtClean="0"/>
              <a:t>Weel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BF77DD-E100-4F8E-9CAD-B77C82ABE6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Kitajski dolgi pohod</a:t>
            </a:r>
            <a:endParaRPr lang="en-US" dirty="0"/>
          </a:p>
        </p:txBody>
      </p:sp>
      <p:pic>
        <p:nvPicPr>
          <p:cNvPr id="34818" name="Content Placeholder 4" descr="chinese-poster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0754" r="-80754"/>
          <a:stretch>
            <a:fillRect/>
          </a:stretch>
        </p:blipFill>
        <p:spPr bwMode="auto">
          <a:xfrm>
            <a:off x="603250" y="1296988"/>
            <a:ext cx="7402513" cy="4068762"/>
          </a:xfrm>
        </p:spPr>
      </p:pic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EA360-CED1-49BC-B14B-F4CEC8D2A4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pic>
        <p:nvPicPr>
          <p:cNvPr id="34820" name="Picture 2" descr="C:\Documents and Settings\mihak\My Documents\My Pictures\ipad im ma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775" y="3435350"/>
            <a:ext cx="4762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Slika 6" descr="mao-reading-stal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3860800"/>
            <a:ext cx="3617912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Razlike</a:t>
            </a:r>
            <a:r>
              <a:rPr lang="en-US" dirty="0" smtClean="0"/>
              <a:t> v </a:t>
            </a:r>
            <a:r>
              <a:rPr lang="en-US" dirty="0" err="1" smtClean="0"/>
              <a:t>filtriranju</a:t>
            </a:r>
            <a:r>
              <a:rPr lang="en-US" dirty="0" smtClean="0"/>
              <a:t> </a:t>
            </a:r>
            <a:r>
              <a:rPr lang="en-US" dirty="0" err="1" smtClean="0"/>
              <a:t>besedil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 t-</a:t>
            </a:r>
            <a:r>
              <a:rPr lang="en-US" dirty="0" err="1" smtClean="0"/>
              <a:t>založništvu</a:t>
            </a:r>
            <a:r>
              <a:rPr lang="en-US" dirty="0" smtClean="0"/>
              <a:t> je </a:t>
            </a:r>
            <a:r>
              <a:rPr lang="en-US" dirty="0" err="1" smtClean="0"/>
              <a:t>bilo</a:t>
            </a:r>
            <a:r>
              <a:rPr lang="en-US" dirty="0" smtClean="0"/>
              <a:t> v </a:t>
            </a:r>
            <a:r>
              <a:rPr lang="en-US" dirty="0" err="1" smtClean="0"/>
              <a:t>izdelavo</a:t>
            </a:r>
            <a:r>
              <a:rPr lang="en-US" dirty="0" smtClean="0"/>
              <a:t> </a:t>
            </a:r>
            <a:r>
              <a:rPr lang="en-US" dirty="0" err="1" smtClean="0"/>
              <a:t>nosilcev</a:t>
            </a:r>
            <a:r>
              <a:rPr lang="en-US" dirty="0" smtClean="0"/>
              <a:t> z “</a:t>
            </a:r>
            <a:r>
              <a:rPr lang="en-US" dirty="0" err="1" smtClean="0"/>
              <a:t>naloženo</a:t>
            </a:r>
            <a:r>
              <a:rPr lang="en-US" dirty="0" smtClean="0"/>
              <a:t>” </a:t>
            </a:r>
            <a:r>
              <a:rPr lang="en-US" dirty="0" err="1" smtClean="0"/>
              <a:t>knjižno</a:t>
            </a:r>
            <a:r>
              <a:rPr lang="en-US" dirty="0" smtClean="0"/>
              <a:t> </a:t>
            </a:r>
            <a:r>
              <a:rPr lang="en-US" dirty="0" err="1" smtClean="0"/>
              <a:t>vsebino</a:t>
            </a:r>
            <a:r>
              <a:rPr lang="en-US" dirty="0" smtClean="0"/>
              <a:t> in v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distribucijo</a:t>
            </a:r>
            <a:r>
              <a:rPr lang="en-US" dirty="0" smtClean="0"/>
              <a:t>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investirati</a:t>
            </a:r>
            <a:r>
              <a:rPr lang="en-US" dirty="0" smtClean="0"/>
              <a:t> </a:t>
            </a: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 in </a:t>
            </a:r>
            <a:r>
              <a:rPr lang="en-US" dirty="0" err="1" smtClean="0"/>
              <a:t>kapitala</a:t>
            </a:r>
            <a:r>
              <a:rPr lang="en-US" dirty="0" smtClean="0"/>
              <a:t>. </a:t>
            </a:r>
            <a:r>
              <a:rPr lang="en-US" dirty="0" err="1" smtClean="0"/>
              <a:t>Zato</a:t>
            </a:r>
            <a:r>
              <a:rPr lang="en-US" dirty="0" smtClean="0"/>
              <a:t> so </a:t>
            </a:r>
            <a:r>
              <a:rPr lang="en-US" dirty="0" err="1" smtClean="0"/>
              <a:t>založniki</a:t>
            </a:r>
            <a:r>
              <a:rPr lang="en-US" dirty="0" smtClean="0"/>
              <a:t> </a:t>
            </a:r>
            <a:r>
              <a:rPr lang="en-US" dirty="0" err="1" smtClean="0"/>
              <a:t>izdajali</a:t>
            </a:r>
            <a:r>
              <a:rPr lang="en-US" dirty="0" smtClean="0"/>
              <a:t> le </a:t>
            </a:r>
            <a:r>
              <a:rPr lang="en-US" dirty="0" err="1" smtClean="0"/>
              <a:t>knjige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katere</a:t>
            </a:r>
            <a:r>
              <a:rPr lang="en-US" dirty="0" smtClean="0"/>
              <a:t> so </a:t>
            </a:r>
            <a:r>
              <a:rPr lang="en-US" dirty="0" err="1" smtClean="0"/>
              <a:t>verjeli</a:t>
            </a:r>
            <a:r>
              <a:rPr lang="en-US" dirty="0" smtClean="0"/>
              <a:t>, da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bodo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prodali</a:t>
            </a:r>
            <a:r>
              <a:rPr lang="en-US" dirty="0" smtClean="0"/>
              <a:t> v </a:t>
            </a:r>
            <a:r>
              <a:rPr lang="en-US" dirty="0" err="1" smtClean="0"/>
              <a:t>zadostnih</a:t>
            </a:r>
            <a:r>
              <a:rPr lang="en-US" dirty="0" smtClean="0"/>
              <a:t> </a:t>
            </a:r>
            <a:r>
              <a:rPr lang="en-US" dirty="0" err="1" smtClean="0"/>
              <a:t>količinah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 e-</a:t>
            </a:r>
            <a:r>
              <a:rPr lang="en-US" dirty="0" err="1" smtClean="0"/>
              <a:t>založništvu</a:t>
            </a:r>
            <a:r>
              <a:rPr lang="en-US" dirty="0" smtClean="0"/>
              <a:t>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distribucija</a:t>
            </a:r>
            <a:r>
              <a:rPr lang="en-US" dirty="0" smtClean="0"/>
              <a:t> in </a:t>
            </a:r>
            <a:r>
              <a:rPr lang="en-US" dirty="0" err="1" smtClean="0"/>
              <a:t>produkcija</a:t>
            </a:r>
            <a:r>
              <a:rPr lang="en-US" dirty="0" smtClean="0"/>
              <a:t> </a:t>
            </a:r>
            <a:r>
              <a:rPr lang="en-US" dirty="0" err="1" smtClean="0"/>
              <a:t>poceni</a:t>
            </a:r>
            <a:r>
              <a:rPr lang="en-US" dirty="0" smtClean="0"/>
              <a:t> in </a:t>
            </a:r>
            <a:r>
              <a:rPr lang="en-US" dirty="0" err="1" smtClean="0"/>
              <a:t>enostavna</a:t>
            </a:r>
            <a:r>
              <a:rPr lang="en-US" dirty="0" smtClean="0"/>
              <a:t>, </a:t>
            </a:r>
            <a:r>
              <a:rPr lang="en-US" dirty="0" err="1" smtClean="0"/>
              <a:t>zato</a:t>
            </a:r>
            <a:r>
              <a:rPr lang="en-US" dirty="0" smtClean="0"/>
              <a:t> 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 err="1" smtClean="0"/>
              <a:t>izšlo</a:t>
            </a:r>
            <a:r>
              <a:rPr lang="en-US" dirty="0" smtClean="0"/>
              <a:t> </a:t>
            </a:r>
            <a:r>
              <a:rPr lang="en-US" dirty="0" err="1" smtClean="0"/>
              <a:t>ogromno</a:t>
            </a:r>
            <a:r>
              <a:rPr lang="en-US" dirty="0" smtClean="0"/>
              <a:t> </a:t>
            </a:r>
            <a:r>
              <a:rPr lang="en-US" dirty="0" err="1" smtClean="0"/>
              <a:t>knjig</a:t>
            </a:r>
            <a:r>
              <a:rPr lang="en-US" dirty="0" smtClean="0"/>
              <a:t>, </a:t>
            </a:r>
            <a:r>
              <a:rPr lang="en-US" dirty="0" err="1" smtClean="0"/>
              <a:t>brali</a:t>
            </a:r>
            <a:r>
              <a:rPr lang="en-US" dirty="0" smtClean="0"/>
              <a:t> in </a:t>
            </a:r>
            <a:r>
              <a:rPr lang="en-US" dirty="0" err="1" smtClean="0"/>
              <a:t>kupovali</a:t>
            </a:r>
            <a:r>
              <a:rPr lang="en-US" dirty="0" smtClean="0"/>
              <a:t> pa </a:t>
            </a:r>
            <a:r>
              <a:rPr lang="en-US" dirty="0" err="1" smtClean="0"/>
              <a:t>bomo</a:t>
            </a:r>
            <a:r>
              <a:rPr lang="en-US" dirty="0" smtClean="0"/>
              <a:t> </a:t>
            </a:r>
            <a:r>
              <a:rPr lang="en-US" dirty="0" err="1" smtClean="0"/>
              <a:t>predvsem</a:t>
            </a:r>
            <a:r>
              <a:rPr lang="en-US" dirty="0" smtClean="0"/>
              <a:t> </a:t>
            </a:r>
            <a:r>
              <a:rPr lang="en-US" dirty="0" err="1" smtClean="0"/>
              <a:t>knjige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bodo</a:t>
            </a:r>
            <a:r>
              <a:rPr lang="en-US" dirty="0" smtClean="0"/>
              <a:t> </a:t>
            </a:r>
            <a:r>
              <a:rPr lang="en-US" dirty="0" err="1" smtClean="0"/>
              <a:t>imele</a:t>
            </a:r>
            <a:r>
              <a:rPr lang="en-US" dirty="0" smtClean="0"/>
              <a:t> </a:t>
            </a:r>
            <a:r>
              <a:rPr lang="en-US" dirty="0" err="1" smtClean="0"/>
              <a:t>učinkovito</a:t>
            </a:r>
            <a:r>
              <a:rPr lang="en-US" dirty="0" smtClean="0"/>
              <a:t> </a:t>
            </a:r>
            <a:r>
              <a:rPr lang="en-US" dirty="0" err="1" smtClean="0"/>
              <a:t>trženjsko</a:t>
            </a:r>
            <a:r>
              <a:rPr lang="en-US" dirty="0" smtClean="0"/>
              <a:t> </a:t>
            </a:r>
            <a:r>
              <a:rPr lang="en-US" dirty="0" err="1" smtClean="0"/>
              <a:t>podporo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F059F-23A3-4A30-A916-9096D29101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Ključna</a:t>
            </a:r>
            <a:r>
              <a:rPr lang="en-US" dirty="0" smtClean="0"/>
              <a:t> </a:t>
            </a:r>
            <a:r>
              <a:rPr lang="en-US" dirty="0" err="1" smtClean="0"/>
              <a:t>dilema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Ali je </a:t>
            </a:r>
            <a:r>
              <a:rPr lang="en-US" sz="3600" dirty="0" err="1" smtClean="0"/>
              <a:t>nekaj</a:t>
            </a:r>
            <a:r>
              <a:rPr lang="en-US" sz="3600" dirty="0" smtClean="0"/>
              <a:t>, </a:t>
            </a:r>
            <a:r>
              <a:rPr lang="en-US" sz="3600" dirty="0" err="1" smtClean="0"/>
              <a:t>česar</a:t>
            </a:r>
            <a:r>
              <a:rPr lang="en-US" sz="3600" dirty="0" smtClean="0"/>
              <a:t> </a:t>
            </a:r>
            <a:r>
              <a:rPr lang="en-US" sz="3600" dirty="0" err="1" smtClean="0"/>
              <a:t>ni</a:t>
            </a:r>
            <a:r>
              <a:rPr lang="en-US" sz="3600" dirty="0" smtClean="0"/>
              <a:t> </a:t>
            </a:r>
            <a:r>
              <a:rPr lang="en-US" sz="3600" dirty="0" err="1" smtClean="0"/>
              <a:t>možno</a:t>
            </a:r>
            <a:r>
              <a:rPr lang="sl-SI" sz="3600" dirty="0" smtClean="0"/>
              <a:t> </a:t>
            </a:r>
            <a:r>
              <a:rPr lang="en-US" sz="3600" dirty="0" err="1" smtClean="0"/>
              <a:t>fizično</a:t>
            </a:r>
            <a:r>
              <a:rPr lang="en-US" sz="3600" dirty="0" smtClean="0"/>
              <a:t>  </a:t>
            </a:r>
            <a:r>
              <a:rPr lang="en-US" sz="3600" dirty="0" err="1" smtClean="0"/>
              <a:t>otipati</a:t>
            </a:r>
            <a:r>
              <a:rPr lang="en-US" sz="3600" dirty="0" smtClean="0"/>
              <a:t>,  je </a:t>
            </a:r>
            <a:r>
              <a:rPr lang="en-US" sz="3600" dirty="0" err="1" smtClean="0"/>
              <a:t>brez</a:t>
            </a:r>
            <a:r>
              <a:rPr lang="en-US" sz="3600" dirty="0" smtClean="0"/>
              <a:t> </a:t>
            </a:r>
            <a:r>
              <a:rPr lang="en-US" sz="3600" dirty="0" err="1" smtClean="0"/>
              <a:t>barve</a:t>
            </a:r>
            <a:r>
              <a:rPr lang="sl-SI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 smtClean="0"/>
              <a:t>okusa</a:t>
            </a:r>
            <a:r>
              <a:rPr lang="en-US" sz="3600" dirty="0" smtClean="0"/>
              <a:t> in </a:t>
            </a:r>
            <a:r>
              <a:rPr lang="en-US" sz="3600" dirty="0" err="1" smtClean="0"/>
              <a:t>vonja</a:t>
            </a:r>
            <a:r>
              <a:rPr lang="en-US" sz="3600" dirty="0" smtClean="0"/>
              <a:t> </a:t>
            </a:r>
            <a:r>
              <a:rPr lang="en-US" sz="3600" dirty="0" err="1" smtClean="0"/>
              <a:t>ter</a:t>
            </a:r>
            <a:r>
              <a:rPr lang="en-US" sz="3600" dirty="0" smtClean="0"/>
              <a:t> ne </a:t>
            </a:r>
            <a:r>
              <a:rPr lang="en-US" sz="3600" dirty="0" err="1" smtClean="0"/>
              <a:t>potrebuje</a:t>
            </a:r>
            <a:r>
              <a:rPr lang="en-US" sz="3600" dirty="0" smtClean="0"/>
              <a:t> </a:t>
            </a:r>
            <a:r>
              <a:rPr lang="en-US" sz="3600" dirty="0" err="1" smtClean="0"/>
              <a:t>embalaže</a:t>
            </a:r>
            <a:r>
              <a:rPr lang="en-US" sz="3600" dirty="0" smtClean="0"/>
              <a:t>, </a:t>
            </a:r>
            <a:r>
              <a:rPr lang="en-US" sz="3600" dirty="0" err="1" smtClean="0"/>
              <a:t>sploh</a:t>
            </a:r>
            <a:r>
              <a:rPr lang="en-US" sz="3600" dirty="0" smtClean="0"/>
              <a:t> </a:t>
            </a:r>
            <a:r>
              <a:rPr lang="en-US" sz="3600" dirty="0" err="1" smtClean="0"/>
              <a:t>mogoče</a:t>
            </a:r>
            <a:r>
              <a:rPr lang="en-US" sz="3600" dirty="0" smtClean="0"/>
              <a:t>  </a:t>
            </a:r>
            <a:r>
              <a:rPr lang="en-US" sz="3600" dirty="0" err="1" smtClean="0"/>
              <a:t>tržiti</a:t>
            </a:r>
            <a:r>
              <a:rPr lang="en-US" sz="3600" dirty="0" smtClean="0"/>
              <a:t>?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C916B-0F29-438E-BBED-B90D69F919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Vloga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Osmisliti</a:t>
            </a:r>
            <a:r>
              <a:rPr lang="en-US" dirty="0" smtClean="0"/>
              <a:t> </a:t>
            </a:r>
            <a:r>
              <a:rPr lang="en-US" dirty="0" err="1" smtClean="0"/>
              <a:t>dualno</a:t>
            </a:r>
            <a:r>
              <a:rPr lang="en-US" dirty="0" smtClean="0"/>
              <a:t> </a:t>
            </a:r>
            <a:r>
              <a:rPr lang="en-US" dirty="0" err="1" smtClean="0"/>
              <a:t>ekonomijo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Ustvariti</a:t>
            </a:r>
            <a:r>
              <a:rPr lang="en-US" dirty="0" smtClean="0"/>
              <a:t> </a:t>
            </a:r>
            <a:r>
              <a:rPr lang="en-US" dirty="0" err="1" smtClean="0"/>
              <a:t>embalažo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tam, </a:t>
            </a:r>
            <a:r>
              <a:rPr lang="en-US" dirty="0" err="1" smtClean="0"/>
              <a:t>kjer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Znati</a:t>
            </a:r>
            <a:r>
              <a:rPr lang="en-US" dirty="0" smtClean="0"/>
              <a:t> </a:t>
            </a:r>
            <a:r>
              <a:rPr lang="en-US" dirty="0" err="1" smtClean="0"/>
              <a:t>opozarjati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knjige</a:t>
            </a:r>
            <a:r>
              <a:rPr lang="en-US" dirty="0" smtClean="0"/>
              <a:t> v </a:t>
            </a:r>
            <a:r>
              <a:rPr lang="en-US" dirty="0" err="1" smtClean="0"/>
              <a:t>svetu</a:t>
            </a:r>
            <a:r>
              <a:rPr lang="en-US" dirty="0" smtClean="0"/>
              <a:t> </a:t>
            </a:r>
            <a:r>
              <a:rPr lang="en-US" dirty="0" err="1" smtClean="0"/>
              <a:t>preobilice</a:t>
            </a:r>
            <a:r>
              <a:rPr lang="en-US" dirty="0" smtClean="0"/>
              <a:t> </a:t>
            </a:r>
            <a:r>
              <a:rPr lang="en-US" dirty="0" err="1" smtClean="0"/>
              <a:t>besedil</a:t>
            </a:r>
            <a:r>
              <a:rPr lang="en-US" dirty="0" smtClean="0"/>
              <a:t> in </a:t>
            </a:r>
            <a:r>
              <a:rPr lang="en-US" dirty="0" err="1" smtClean="0"/>
              <a:t>družabnih</a:t>
            </a:r>
            <a:r>
              <a:rPr lang="en-US" dirty="0" smtClean="0"/>
              <a:t> </a:t>
            </a:r>
            <a:r>
              <a:rPr lang="en-US" dirty="0" err="1" smtClean="0"/>
              <a:t>omrežij</a:t>
            </a:r>
            <a:r>
              <a:rPr lang="en-US" dirty="0" smtClean="0"/>
              <a:t>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Redefinicija</a:t>
            </a:r>
            <a:r>
              <a:rPr lang="en-US" dirty="0" smtClean="0"/>
              <a:t> </a:t>
            </a:r>
            <a:r>
              <a:rPr lang="en-US" dirty="0" err="1" smtClean="0"/>
              <a:t>metapodatkov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Vloga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v </a:t>
            </a:r>
            <a:r>
              <a:rPr lang="en-US" dirty="0" err="1" smtClean="0"/>
              <a:t>definiranju</a:t>
            </a:r>
            <a:r>
              <a:rPr lang="en-US" dirty="0" smtClean="0"/>
              <a:t> </a:t>
            </a:r>
            <a:r>
              <a:rPr lang="en-US" dirty="0" err="1" smtClean="0"/>
              <a:t>simbolnega</a:t>
            </a:r>
            <a:r>
              <a:rPr lang="en-US" dirty="0" smtClean="0"/>
              <a:t> </a:t>
            </a:r>
            <a:r>
              <a:rPr lang="en-US" dirty="0" err="1" smtClean="0"/>
              <a:t>kapitala</a:t>
            </a:r>
            <a:r>
              <a:rPr lang="en-US" dirty="0" smtClean="0"/>
              <a:t>, </a:t>
            </a:r>
            <a:r>
              <a:rPr lang="en-US" dirty="0" err="1" smtClean="0"/>
              <a:t>vezanega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e-</a:t>
            </a:r>
            <a:r>
              <a:rPr lang="en-US" dirty="0" err="1" smtClean="0"/>
              <a:t>knjigo</a:t>
            </a:r>
            <a:r>
              <a:rPr lang="en-US" dirty="0" smtClean="0"/>
              <a:t> in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 </a:t>
            </a:r>
            <a:r>
              <a:rPr lang="en-US" dirty="0" err="1" smtClean="0"/>
              <a:t>bodo</a:t>
            </a:r>
            <a:r>
              <a:rPr lang="en-US" dirty="0" smtClean="0"/>
              <a:t> </a:t>
            </a:r>
            <a:r>
              <a:rPr lang="en-US" dirty="0" err="1" smtClean="0"/>
              <a:t>simbolizirali</a:t>
            </a:r>
            <a:r>
              <a:rPr lang="en-US" dirty="0" smtClean="0"/>
              <a:t> </a:t>
            </a:r>
            <a:r>
              <a:rPr lang="en-US" dirty="0" err="1" smtClean="0"/>
              <a:t>knjižne</a:t>
            </a:r>
            <a:r>
              <a:rPr lang="en-US" dirty="0" smtClean="0"/>
              <a:t> </a:t>
            </a:r>
            <a:r>
              <a:rPr lang="en-US" dirty="0" err="1" smtClean="0"/>
              <a:t>vsebine</a:t>
            </a: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264E5-9901-4F6B-9190-7389367091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Možne</a:t>
            </a:r>
            <a:r>
              <a:rPr lang="en-US" dirty="0" smtClean="0"/>
              <a:t> </a:t>
            </a:r>
            <a:r>
              <a:rPr lang="en-US" dirty="0" err="1" smtClean="0"/>
              <a:t>smeri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Bistveno</a:t>
            </a:r>
            <a:r>
              <a:rPr lang="en-US" dirty="0" smtClean="0"/>
              <a:t> </a:t>
            </a:r>
            <a:r>
              <a:rPr lang="en-US" dirty="0" err="1" smtClean="0"/>
              <a:t>večja</a:t>
            </a:r>
            <a:r>
              <a:rPr lang="en-US" dirty="0" smtClean="0"/>
              <a:t> </a:t>
            </a:r>
            <a:r>
              <a:rPr lang="en-US" dirty="0" err="1" smtClean="0"/>
              <a:t>vloga</a:t>
            </a:r>
            <a:r>
              <a:rPr lang="en-US" dirty="0" smtClean="0"/>
              <a:t> </a:t>
            </a:r>
            <a:r>
              <a:rPr lang="en-US" dirty="0" err="1" smtClean="0"/>
              <a:t>trženja</a:t>
            </a:r>
            <a:r>
              <a:rPr lang="en-US" dirty="0" smtClean="0"/>
              <a:t> v </a:t>
            </a:r>
            <a:r>
              <a:rPr lang="en-US" dirty="0" err="1" smtClean="0"/>
              <a:t>založniških</a:t>
            </a:r>
            <a:r>
              <a:rPr lang="en-US" dirty="0" smtClean="0"/>
              <a:t> </a:t>
            </a:r>
            <a:r>
              <a:rPr lang="en-US" dirty="0" err="1" smtClean="0"/>
              <a:t>procesih</a:t>
            </a:r>
            <a:r>
              <a:rPr lang="en-US" dirty="0" smtClean="0"/>
              <a:t>;</a:t>
            </a:r>
          </a:p>
          <a:p>
            <a:pPr eaLnBrk="1" hangingPunct="1">
              <a:defRPr/>
            </a:pPr>
            <a:r>
              <a:rPr lang="en-US" dirty="0" err="1" smtClean="0"/>
              <a:t>Sprememba</a:t>
            </a:r>
            <a:r>
              <a:rPr lang="en-US" dirty="0" smtClean="0"/>
              <a:t> </a:t>
            </a:r>
            <a:r>
              <a:rPr lang="en-US" dirty="0" err="1" smtClean="0"/>
              <a:t>vseh</a:t>
            </a:r>
            <a:r>
              <a:rPr lang="en-US" dirty="0" smtClean="0"/>
              <a:t> </a:t>
            </a:r>
            <a:r>
              <a:rPr lang="en-US" dirty="0" err="1" smtClean="0"/>
              <a:t>ustanov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se </a:t>
            </a:r>
            <a:r>
              <a:rPr lang="en-US" dirty="0" err="1" smtClean="0"/>
              <a:t>ukvarjajo</a:t>
            </a:r>
            <a:r>
              <a:rPr lang="en-US" dirty="0" smtClean="0"/>
              <a:t> s </a:t>
            </a:r>
            <a:r>
              <a:rPr lang="en-US" dirty="0" err="1" smtClean="0"/>
              <a:t>produkcijo</a:t>
            </a:r>
            <a:r>
              <a:rPr lang="en-US" dirty="0" smtClean="0"/>
              <a:t>, </a:t>
            </a:r>
            <a:r>
              <a:rPr lang="en-US" dirty="0" err="1" smtClean="0"/>
              <a:t>hranjem</a:t>
            </a:r>
            <a:r>
              <a:rPr lang="en-US" dirty="0" smtClean="0"/>
              <a:t> in </a:t>
            </a:r>
            <a:r>
              <a:rPr lang="en-US" dirty="0" err="1" smtClean="0"/>
              <a:t>trženjem</a:t>
            </a:r>
            <a:r>
              <a:rPr lang="en-US" dirty="0" smtClean="0"/>
              <a:t> </a:t>
            </a:r>
            <a:r>
              <a:rPr lang="en-US" dirty="0" err="1" smtClean="0"/>
              <a:t>informacij</a:t>
            </a:r>
            <a:r>
              <a:rPr lang="en-US" dirty="0" smtClean="0"/>
              <a:t>;</a:t>
            </a:r>
          </a:p>
          <a:p>
            <a:pPr eaLnBrk="1" hangingPunct="1">
              <a:defRPr/>
            </a:pPr>
            <a:r>
              <a:rPr lang="en-US" dirty="0" err="1" smtClean="0"/>
              <a:t>Redefinicija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knjigo</a:t>
            </a:r>
            <a:r>
              <a:rPr lang="en-US" dirty="0" smtClean="0"/>
              <a:t> </a:t>
            </a:r>
            <a:r>
              <a:rPr lang="en-US" dirty="0" err="1" smtClean="0"/>
              <a:t>vezanih</a:t>
            </a:r>
            <a:r>
              <a:rPr lang="en-US" dirty="0" smtClean="0"/>
              <a:t> </a:t>
            </a:r>
            <a:r>
              <a:rPr lang="en-US" dirty="0" err="1" smtClean="0"/>
              <a:t>poklicev</a:t>
            </a:r>
            <a:r>
              <a:rPr lang="en-US" dirty="0" smtClean="0"/>
              <a:t>;</a:t>
            </a:r>
          </a:p>
          <a:p>
            <a:pPr eaLnBrk="1" hangingPunct="1">
              <a:defRPr/>
            </a:pPr>
            <a:r>
              <a:rPr lang="en-US" dirty="0" err="1" smtClean="0"/>
              <a:t>Drugačna</a:t>
            </a:r>
            <a:r>
              <a:rPr lang="en-US" dirty="0" smtClean="0"/>
              <a:t> </a:t>
            </a:r>
            <a:r>
              <a:rPr lang="en-US" dirty="0" err="1" smtClean="0"/>
              <a:t>vloga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 in </a:t>
            </a:r>
            <a:r>
              <a:rPr lang="en-US" dirty="0" err="1" smtClean="0"/>
              <a:t>branja</a:t>
            </a:r>
            <a:r>
              <a:rPr lang="en-US" dirty="0" smtClean="0"/>
              <a:t> v </a:t>
            </a:r>
            <a:r>
              <a:rPr lang="en-US" dirty="0" err="1" smtClean="0"/>
              <a:t>družbi</a:t>
            </a:r>
            <a:r>
              <a:rPr lang="en-US" dirty="0" smtClean="0"/>
              <a:t>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7D78-CEF1-40DB-A0CA-B6B9CCE76C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Kaj</a:t>
            </a:r>
            <a:r>
              <a:rPr lang="en-US" dirty="0" smtClean="0"/>
              <a:t> je </a:t>
            </a:r>
            <a:r>
              <a:rPr lang="en-US" dirty="0" err="1" smtClean="0"/>
              <a:t>knjiga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/>
              <a:t>Knjiga</a:t>
            </a:r>
            <a:r>
              <a:rPr lang="en-US" sz="3600" dirty="0" smtClean="0"/>
              <a:t> je </a:t>
            </a:r>
            <a:r>
              <a:rPr lang="en-US" sz="3600" dirty="0" err="1" smtClean="0"/>
              <a:t>tehnologija</a:t>
            </a:r>
            <a:r>
              <a:rPr lang="en-US" sz="3600" dirty="0" smtClean="0"/>
              <a:t>, s </a:t>
            </a:r>
            <a:r>
              <a:rPr lang="en-US" sz="3600" dirty="0" err="1" smtClean="0"/>
              <a:t>pomočjo</a:t>
            </a:r>
            <a:r>
              <a:rPr lang="en-US" sz="3600" dirty="0" smtClean="0"/>
              <a:t> </a:t>
            </a:r>
            <a:r>
              <a:rPr lang="en-US" sz="3600" dirty="0" err="1" smtClean="0"/>
              <a:t>katere</a:t>
            </a:r>
            <a:r>
              <a:rPr lang="en-US" sz="3600" dirty="0" smtClean="0"/>
              <a:t> </a:t>
            </a:r>
            <a:r>
              <a:rPr lang="en-US" sz="3600" dirty="0" err="1" smtClean="0"/>
              <a:t>organiziramo</a:t>
            </a:r>
            <a:r>
              <a:rPr lang="en-US" sz="3600" dirty="0" smtClean="0"/>
              <a:t>, </a:t>
            </a:r>
            <a:r>
              <a:rPr lang="en-US" sz="3600" dirty="0" err="1" smtClean="0"/>
              <a:t>oblikujemo</a:t>
            </a:r>
            <a:r>
              <a:rPr lang="en-US" sz="3600" dirty="0" smtClean="0"/>
              <a:t>, </a:t>
            </a:r>
            <a:r>
              <a:rPr lang="en-US" sz="3600" dirty="0" err="1" smtClean="0"/>
              <a:t>hranimo</a:t>
            </a:r>
            <a:r>
              <a:rPr lang="en-US" sz="3600" dirty="0" smtClean="0"/>
              <a:t> in </a:t>
            </a:r>
            <a:r>
              <a:rPr lang="en-US" sz="3600" dirty="0" err="1" smtClean="0"/>
              <a:t>posredujemo</a:t>
            </a:r>
            <a:r>
              <a:rPr lang="en-US" sz="3600" dirty="0" smtClean="0"/>
              <a:t> </a:t>
            </a:r>
            <a:r>
              <a:rPr lang="en-US" sz="3600" dirty="0" err="1" smtClean="0"/>
              <a:t>daljša</a:t>
            </a:r>
            <a:r>
              <a:rPr lang="en-US" sz="3600" dirty="0" smtClean="0"/>
              <a:t> </a:t>
            </a:r>
            <a:r>
              <a:rPr lang="en-US" sz="3600" dirty="0" err="1" smtClean="0"/>
              <a:t>besedilna</a:t>
            </a:r>
            <a:r>
              <a:rPr lang="en-US" sz="3600" dirty="0" smtClean="0"/>
              <a:t> </a:t>
            </a:r>
            <a:r>
              <a:rPr lang="en-US" sz="3600" dirty="0" err="1" smtClean="0"/>
              <a:t>ali</a:t>
            </a:r>
            <a:r>
              <a:rPr lang="en-US" sz="3600" dirty="0" smtClean="0"/>
              <a:t> </a:t>
            </a:r>
            <a:r>
              <a:rPr lang="en-US" sz="3600" dirty="0" err="1" smtClean="0"/>
              <a:t>besedilno-slikovna</a:t>
            </a:r>
            <a:r>
              <a:rPr lang="en-US" sz="3600" dirty="0" smtClean="0"/>
              <a:t> </a:t>
            </a:r>
            <a:r>
              <a:rPr lang="en-US" sz="3600" dirty="0" err="1" smtClean="0"/>
              <a:t>sporočila</a:t>
            </a:r>
            <a:r>
              <a:rPr lang="en-US" sz="3600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76926-F8C3-4A4A-B89D-2A8D9B53C2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Revolucije</a:t>
            </a:r>
            <a:r>
              <a:rPr lang="en-US" dirty="0" smtClean="0"/>
              <a:t> </a:t>
            </a:r>
            <a:r>
              <a:rPr lang="en-US" dirty="0" err="1" smtClean="0"/>
              <a:t>knjige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zahodu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Prevlada</a:t>
            </a:r>
            <a:r>
              <a:rPr lang="en-US" dirty="0" smtClean="0"/>
              <a:t> </a:t>
            </a:r>
            <a:r>
              <a:rPr lang="en-US" dirty="0" err="1" smtClean="0"/>
              <a:t>kodeksa</a:t>
            </a:r>
            <a:r>
              <a:rPr lang="en-US" dirty="0" smtClean="0"/>
              <a:t> in </a:t>
            </a:r>
            <a:r>
              <a:rPr lang="en-US" dirty="0" err="1" smtClean="0"/>
              <a:t>zaton</a:t>
            </a:r>
            <a:r>
              <a:rPr lang="en-US" dirty="0" smtClean="0"/>
              <a:t> </a:t>
            </a:r>
            <a:r>
              <a:rPr lang="en-US" dirty="0" err="1" smtClean="0"/>
              <a:t>zvitka</a:t>
            </a:r>
            <a:r>
              <a:rPr lang="en-US" dirty="0" smtClean="0"/>
              <a:t> (</a:t>
            </a:r>
            <a:r>
              <a:rPr lang="en-US" dirty="0" err="1" smtClean="0"/>
              <a:t>začetki</a:t>
            </a:r>
            <a:r>
              <a:rPr lang="en-US" dirty="0" smtClean="0"/>
              <a:t> </a:t>
            </a:r>
            <a:r>
              <a:rPr lang="en-US" dirty="0" err="1" smtClean="0"/>
              <a:t>krščanstva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Pojav</a:t>
            </a:r>
            <a:r>
              <a:rPr lang="en-US" dirty="0" smtClean="0"/>
              <a:t> </a:t>
            </a:r>
            <a:r>
              <a:rPr lang="en-US" dirty="0" err="1" smtClean="0"/>
              <a:t>tiska</a:t>
            </a:r>
            <a:r>
              <a:rPr lang="en-US" dirty="0" smtClean="0"/>
              <a:t> (</a:t>
            </a:r>
            <a:r>
              <a:rPr lang="en-US" dirty="0" err="1" smtClean="0"/>
              <a:t>sredin</a:t>
            </a:r>
            <a:r>
              <a:rPr lang="sl-SI" dirty="0" smtClean="0"/>
              <a:t>a</a:t>
            </a:r>
            <a:r>
              <a:rPr lang="en-US" dirty="0" smtClean="0"/>
              <a:t> 15.stoletja) in </a:t>
            </a:r>
            <a:r>
              <a:rPr lang="en-US" dirty="0" err="1" smtClean="0"/>
              <a:t>vezanost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tržno-podjetniški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distribucije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Nastanek</a:t>
            </a:r>
            <a:r>
              <a:rPr lang="en-US" dirty="0" smtClean="0"/>
              <a:t> </a:t>
            </a:r>
            <a:r>
              <a:rPr lang="en-US" dirty="0" err="1" smtClean="0"/>
              <a:t>komunikacijskega</a:t>
            </a:r>
            <a:r>
              <a:rPr lang="en-US" dirty="0" smtClean="0"/>
              <a:t> </a:t>
            </a:r>
            <a:r>
              <a:rPr lang="en-US" dirty="0" err="1" smtClean="0"/>
              <a:t>kroga</a:t>
            </a:r>
            <a:r>
              <a:rPr lang="en-US" dirty="0" smtClean="0"/>
              <a:t> </a:t>
            </a:r>
            <a:r>
              <a:rPr lang="en-US" dirty="0" err="1" smtClean="0"/>
              <a:t>knjige</a:t>
            </a:r>
            <a:r>
              <a:rPr lang="en-US" dirty="0" smtClean="0"/>
              <a:t> (16-17.stoletje)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Knjiga</a:t>
            </a:r>
            <a:r>
              <a:rPr lang="en-US" dirty="0" smtClean="0"/>
              <a:t> </a:t>
            </a:r>
            <a:r>
              <a:rPr lang="en-US" dirty="0" err="1" smtClean="0"/>
              <a:t>postane</a:t>
            </a:r>
            <a:r>
              <a:rPr lang="en-US" dirty="0" smtClean="0"/>
              <a:t> </a:t>
            </a:r>
            <a:r>
              <a:rPr lang="en-US" dirty="0" err="1" smtClean="0"/>
              <a:t>množični</a:t>
            </a:r>
            <a:r>
              <a:rPr lang="en-US" dirty="0" smtClean="0"/>
              <a:t> </a:t>
            </a:r>
            <a:r>
              <a:rPr lang="en-US" dirty="0" err="1" smtClean="0"/>
              <a:t>medij</a:t>
            </a:r>
            <a:r>
              <a:rPr lang="en-US" dirty="0" smtClean="0"/>
              <a:t> (</a:t>
            </a:r>
            <a:r>
              <a:rPr lang="en-US" dirty="0" err="1" smtClean="0"/>
              <a:t>sredina</a:t>
            </a:r>
            <a:r>
              <a:rPr lang="en-US" dirty="0" smtClean="0"/>
              <a:t> 20.stoletja)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Pojav</a:t>
            </a:r>
            <a:r>
              <a:rPr lang="en-US" dirty="0" smtClean="0"/>
              <a:t> e-</a:t>
            </a:r>
            <a:r>
              <a:rPr lang="en-US" dirty="0" err="1" smtClean="0"/>
              <a:t>knjig</a:t>
            </a:r>
            <a:r>
              <a:rPr lang="en-US" dirty="0" smtClean="0"/>
              <a:t> (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tisočletja</a:t>
            </a:r>
            <a:r>
              <a:rPr lang="en-US" dirty="0" smtClean="0"/>
              <a:t>)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6BF99-45E0-420A-8262-6B8BD2106B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Tehnološke</a:t>
            </a:r>
            <a:r>
              <a:rPr lang="en-US" dirty="0" smtClean="0"/>
              <a:t> </a:t>
            </a:r>
            <a:r>
              <a:rPr lang="en-US" dirty="0" err="1" smtClean="0"/>
              <a:t>značilnosti</a:t>
            </a:r>
            <a:r>
              <a:rPr lang="en-US" dirty="0" smtClean="0"/>
              <a:t> t-</a:t>
            </a:r>
            <a:r>
              <a:rPr lang="en-US" dirty="0" err="1" smtClean="0"/>
              <a:t>knjige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Vsebina</a:t>
            </a:r>
            <a:r>
              <a:rPr lang="en-US" sz="3200" dirty="0" smtClean="0"/>
              <a:t> in </a:t>
            </a:r>
            <a:r>
              <a:rPr lang="en-US" sz="3200" dirty="0" err="1" smtClean="0"/>
              <a:t>nosilec</a:t>
            </a:r>
            <a:r>
              <a:rPr lang="en-US" sz="3200" dirty="0" smtClean="0"/>
              <a:t> </a:t>
            </a:r>
            <a:r>
              <a:rPr lang="en-US" sz="3200" dirty="0" err="1" smtClean="0"/>
              <a:t>sta</a:t>
            </a:r>
            <a:r>
              <a:rPr lang="en-US" sz="3200" dirty="0" smtClean="0"/>
              <a:t> </a:t>
            </a:r>
            <a:r>
              <a:rPr lang="en-US" sz="3200" dirty="0" err="1" smtClean="0"/>
              <a:t>neločljivo</a:t>
            </a:r>
            <a:r>
              <a:rPr lang="en-US" sz="3200" dirty="0" smtClean="0"/>
              <a:t> </a:t>
            </a:r>
            <a:r>
              <a:rPr lang="en-US" sz="3200" dirty="0" err="1" smtClean="0"/>
              <a:t>povezana</a:t>
            </a:r>
            <a:r>
              <a:rPr lang="en-US" sz="3200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Kodeks</a:t>
            </a:r>
            <a:r>
              <a:rPr lang="en-US" sz="3200" dirty="0" smtClean="0"/>
              <a:t> </a:t>
            </a:r>
            <a:r>
              <a:rPr lang="en-US" sz="3200" dirty="0" err="1" smtClean="0"/>
              <a:t>ima</a:t>
            </a:r>
            <a:r>
              <a:rPr lang="en-US" sz="3200" dirty="0" smtClean="0"/>
              <a:t> </a:t>
            </a:r>
            <a:r>
              <a:rPr lang="en-US" sz="3200" dirty="0" err="1" smtClean="0"/>
              <a:t>bistveno</a:t>
            </a:r>
            <a:r>
              <a:rPr lang="en-US" sz="3200" dirty="0" smtClean="0"/>
              <a:t> </a:t>
            </a:r>
            <a:r>
              <a:rPr lang="en-US" sz="3200" dirty="0" err="1" smtClean="0"/>
              <a:t>večjo</a:t>
            </a:r>
            <a:r>
              <a:rPr lang="en-US" sz="3200" dirty="0" smtClean="0"/>
              <a:t> </a:t>
            </a:r>
            <a:r>
              <a:rPr lang="en-US" sz="3200" dirty="0" err="1" smtClean="0"/>
              <a:t>nosilnost</a:t>
            </a:r>
            <a:r>
              <a:rPr lang="en-US" sz="3200" dirty="0" smtClean="0"/>
              <a:t> </a:t>
            </a:r>
            <a:r>
              <a:rPr lang="en-US" sz="3200" dirty="0" err="1" smtClean="0"/>
              <a:t>kot</a:t>
            </a:r>
            <a:r>
              <a:rPr lang="en-US" sz="3200" dirty="0" smtClean="0"/>
              <a:t> </a:t>
            </a:r>
            <a:r>
              <a:rPr lang="en-US" sz="3200" dirty="0" err="1" smtClean="0"/>
              <a:t>zvitek</a:t>
            </a:r>
            <a:r>
              <a:rPr lang="en-US" sz="3200" dirty="0" smtClean="0"/>
              <a:t> in </a:t>
            </a:r>
            <a:r>
              <a:rPr lang="sl-SI" sz="3200" dirty="0" smtClean="0"/>
              <a:t>omogoča </a:t>
            </a:r>
            <a:r>
              <a:rPr lang="en-US" sz="3200" dirty="0" err="1" smtClean="0"/>
              <a:t>bistveno</a:t>
            </a:r>
            <a:r>
              <a:rPr lang="en-US" sz="3200" dirty="0" smtClean="0"/>
              <a:t> </a:t>
            </a:r>
            <a:r>
              <a:rPr lang="en-US" sz="3200" dirty="0" err="1" smtClean="0"/>
              <a:t>bolj</a:t>
            </a:r>
            <a:r>
              <a:rPr lang="en-US" sz="3200" dirty="0" smtClean="0"/>
              <a:t> </a:t>
            </a:r>
            <a:r>
              <a:rPr lang="en-US" sz="3200" dirty="0" err="1" smtClean="0"/>
              <a:t>učinkovita</a:t>
            </a:r>
            <a:r>
              <a:rPr lang="en-US" sz="3200" dirty="0" smtClean="0"/>
              <a:t> </a:t>
            </a:r>
            <a:r>
              <a:rPr lang="en-US" sz="3200" dirty="0" err="1" smtClean="0"/>
              <a:t>iskalna</a:t>
            </a:r>
            <a:r>
              <a:rPr lang="en-US" sz="3200" dirty="0" smtClean="0"/>
              <a:t> </a:t>
            </a:r>
            <a:r>
              <a:rPr lang="en-US" sz="3200" dirty="0" err="1" smtClean="0"/>
              <a:t>orodja</a:t>
            </a:r>
            <a:r>
              <a:rPr lang="en-US" sz="3200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Njegov</a:t>
            </a:r>
            <a:r>
              <a:rPr lang="en-US" sz="3200" dirty="0" smtClean="0"/>
              <a:t> </a:t>
            </a:r>
            <a:r>
              <a:rPr lang="en-US" sz="3200" dirty="0" err="1" smtClean="0"/>
              <a:t>obseg</a:t>
            </a:r>
            <a:r>
              <a:rPr lang="en-US" sz="3200" dirty="0" smtClean="0"/>
              <a:t> in </a:t>
            </a:r>
            <a:r>
              <a:rPr lang="en-US" sz="3200" dirty="0" err="1" smtClean="0"/>
              <a:t>način</a:t>
            </a:r>
            <a:r>
              <a:rPr lang="en-US" sz="3200" dirty="0" smtClean="0"/>
              <a:t> </a:t>
            </a:r>
            <a:r>
              <a:rPr lang="en-US" sz="3200" dirty="0" err="1" smtClean="0"/>
              <a:t>distribucije</a:t>
            </a:r>
            <a:r>
              <a:rPr lang="en-US" sz="3200" dirty="0" smtClean="0"/>
              <a:t> </a:t>
            </a:r>
            <a:r>
              <a:rPr lang="en-US" sz="3200" dirty="0" err="1" smtClean="0"/>
              <a:t>sta</a:t>
            </a:r>
            <a:r>
              <a:rPr lang="en-US" sz="3200" dirty="0" smtClean="0"/>
              <a:t> </a:t>
            </a:r>
            <a:r>
              <a:rPr lang="en-US" sz="3200" dirty="0" err="1" smtClean="0"/>
              <a:t>zamejena</a:t>
            </a:r>
            <a:r>
              <a:rPr lang="en-US" sz="3200" dirty="0" smtClean="0"/>
              <a:t> z </a:t>
            </a:r>
            <a:r>
              <a:rPr lang="en-US" sz="3200" dirty="0" err="1" smtClean="0"/>
              <a:t>povezanostjo</a:t>
            </a:r>
            <a:r>
              <a:rPr lang="en-US" sz="3200" dirty="0" smtClean="0"/>
              <a:t> med </a:t>
            </a:r>
            <a:r>
              <a:rPr lang="en-US" sz="3200" dirty="0" err="1" smtClean="0"/>
              <a:t>vsebino</a:t>
            </a:r>
            <a:r>
              <a:rPr lang="en-US" sz="3200" dirty="0" smtClean="0"/>
              <a:t> in </a:t>
            </a:r>
            <a:r>
              <a:rPr lang="en-US" sz="3200" dirty="0" err="1" smtClean="0"/>
              <a:t>nosilcem</a:t>
            </a:r>
            <a:r>
              <a:rPr lang="en-US" sz="3200" dirty="0" smtClean="0"/>
              <a:t> </a:t>
            </a:r>
            <a:r>
              <a:rPr lang="en-US" sz="3200" dirty="0" err="1" smtClean="0"/>
              <a:t>ter</a:t>
            </a:r>
            <a:r>
              <a:rPr lang="en-US" sz="3200" dirty="0" smtClean="0"/>
              <a:t> </a:t>
            </a:r>
            <a:r>
              <a:rPr lang="en-US" sz="3200" dirty="0" err="1" smtClean="0"/>
              <a:t>ekonomskimi</a:t>
            </a:r>
            <a:r>
              <a:rPr lang="en-US" sz="3200" dirty="0" smtClean="0"/>
              <a:t> in </a:t>
            </a:r>
            <a:r>
              <a:rPr lang="en-US" sz="3200" dirty="0" err="1" smtClean="0"/>
              <a:t>tehničnimi</a:t>
            </a:r>
            <a:r>
              <a:rPr lang="en-US" sz="3200" dirty="0" smtClean="0"/>
              <a:t> </a:t>
            </a:r>
            <a:r>
              <a:rPr lang="en-US" sz="3200" dirty="0" err="1" smtClean="0"/>
              <a:t>lastnostmi</a:t>
            </a:r>
            <a:r>
              <a:rPr lang="en-US" sz="3200" dirty="0" smtClean="0"/>
              <a:t> </a:t>
            </a:r>
            <a:r>
              <a:rPr lang="en-US" sz="3200" dirty="0" err="1" smtClean="0"/>
              <a:t>tiska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A0188-61C8-4854-A809-6DDBC3DF1F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Sociokulturne</a:t>
            </a:r>
            <a:r>
              <a:rPr lang="en-US" dirty="0" smtClean="0"/>
              <a:t> </a:t>
            </a:r>
            <a:r>
              <a:rPr lang="en-US" dirty="0" err="1" smtClean="0"/>
              <a:t>značilnosti</a:t>
            </a:r>
            <a:r>
              <a:rPr lang="en-US" dirty="0" smtClean="0"/>
              <a:t> t-</a:t>
            </a:r>
            <a:r>
              <a:rPr lang="en-US" dirty="0" err="1" smtClean="0"/>
              <a:t>knjige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Horizontalni</a:t>
            </a:r>
            <a:r>
              <a:rPr lang="en-US" dirty="0" smtClean="0"/>
              <a:t> </a:t>
            </a:r>
            <a:r>
              <a:rPr lang="en-US" dirty="0" err="1" smtClean="0"/>
              <a:t>poslovni</a:t>
            </a:r>
            <a:r>
              <a:rPr lang="en-US" dirty="0" smtClean="0"/>
              <a:t> model </a:t>
            </a:r>
            <a:r>
              <a:rPr lang="en-US" dirty="0" err="1" smtClean="0"/>
              <a:t>omogoči</a:t>
            </a:r>
            <a:r>
              <a:rPr lang="en-US" dirty="0" smtClean="0"/>
              <a:t> </a:t>
            </a:r>
            <a:r>
              <a:rPr lang="en-US" dirty="0" err="1" smtClean="0"/>
              <a:t>profesionalizacijo</a:t>
            </a:r>
            <a:r>
              <a:rPr lang="en-US" dirty="0" smtClean="0"/>
              <a:t> </a:t>
            </a:r>
            <a:r>
              <a:rPr lang="en-US" dirty="0" err="1" smtClean="0"/>
              <a:t>avtorjev</a:t>
            </a:r>
            <a:r>
              <a:rPr lang="en-US" dirty="0" smtClean="0"/>
              <a:t> in </a:t>
            </a:r>
            <a:r>
              <a:rPr lang="en-US" dirty="0" err="1" smtClean="0"/>
              <a:t>nastanek</a:t>
            </a:r>
            <a:r>
              <a:rPr lang="en-US" dirty="0" smtClean="0"/>
              <a:t> </a:t>
            </a:r>
            <a:r>
              <a:rPr lang="en-US" dirty="0" err="1" smtClean="0"/>
              <a:t>poklicev</a:t>
            </a:r>
            <a:r>
              <a:rPr lang="en-US" dirty="0" smtClean="0"/>
              <a:t>, </a:t>
            </a:r>
            <a:r>
              <a:rPr lang="en-US" dirty="0" err="1" smtClean="0"/>
              <a:t>vezanih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knjigo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 </a:t>
            </a:r>
            <a:r>
              <a:rPr lang="en-US" dirty="0" err="1" smtClean="0"/>
              <a:t>prelomu</a:t>
            </a:r>
            <a:r>
              <a:rPr lang="en-US" dirty="0" smtClean="0"/>
              <a:t> </a:t>
            </a:r>
            <a:r>
              <a:rPr lang="en-US" dirty="0" err="1" smtClean="0"/>
              <a:t>tisočletja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knjižna</a:t>
            </a:r>
            <a:r>
              <a:rPr lang="en-US" dirty="0" smtClean="0"/>
              <a:t> </a:t>
            </a:r>
            <a:r>
              <a:rPr lang="en-US" dirty="0" err="1" smtClean="0"/>
              <a:t>industrija</a:t>
            </a:r>
            <a:r>
              <a:rPr lang="en-US" dirty="0" smtClean="0"/>
              <a:t> </a:t>
            </a:r>
            <a:r>
              <a:rPr lang="en-US" dirty="0" err="1" smtClean="0"/>
              <a:t>večji</a:t>
            </a:r>
            <a:r>
              <a:rPr lang="en-US" dirty="0" smtClean="0"/>
              <a:t> </a:t>
            </a:r>
            <a:r>
              <a:rPr lang="en-US" dirty="0" err="1" smtClean="0"/>
              <a:t>obrat</a:t>
            </a:r>
            <a:r>
              <a:rPr lang="en-US" dirty="0" smtClean="0"/>
              <a:t> </a:t>
            </a:r>
            <a:r>
              <a:rPr lang="en-US" dirty="0" err="1" smtClean="0"/>
              <a:t>kapitala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glasbena</a:t>
            </a:r>
            <a:r>
              <a:rPr lang="en-US" dirty="0" smtClean="0"/>
              <a:t> in </a:t>
            </a:r>
            <a:r>
              <a:rPr lang="en-US" dirty="0" err="1" smtClean="0"/>
              <a:t>filmska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Linearno</a:t>
            </a:r>
            <a:r>
              <a:rPr lang="en-US" dirty="0" smtClean="0"/>
              <a:t>, </a:t>
            </a:r>
            <a:r>
              <a:rPr lang="en-US" dirty="0" err="1" smtClean="0"/>
              <a:t>individualno</a:t>
            </a:r>
            <a:r>
              <a:rPr lang="sl-SI" dirty="0" smtClean="0"/>
              <a:t>, ekstenzivno </a:t>
            </a:r>
            <a:r>
              <a:rPr lang="en-US" dirty="0" smtClean="0"/>
              <a:t> in </a:t>
            </a:r>
            <a:r>
              <a:rPr lang="en-US" dirty="0" err="1" smtClean="0"/>
              <a:t>zasebno</a:t>
            </a:r>
            <a:r>
              <a:rPr lang="en-US" dirty="0" smtClean="0"/>
              <a:t> </a:t>
            </a:r>
            <a:r>
              <a:rPr lang="en-US" dirty="0" err="1" smtClean="0"/>
              <a:t>branje</a:t>
            </a:r>
            <a:r>
              <a:rPr lang="en-US" dirty="0"/>
              <a:t> </a:t>
            </a:r>
            <a:r>
              <a:rPr lang="en-US" dirty="0" err="1" smtClean="0"/>
              <a:t>vzpostavlja</a:t>
            </a:r>
            <a:r>
              <a:rPr lang="en-US" dirty="0" smtClean="0"/>
              <a:t> </a:t>
            </a:r>
            <a:r>
              <a:rPr lang="en-US" dirty="0" err="1" smtClean="0"/>
              <a:t>drugačen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mišljenja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nadzorovano</a:t>
            </a:r>
            <a:r>
              <a:rPr lang="en-US" dirty="0" smtClean="0"/>
              <a:t> in </a:t>
            </a:r>
            <a:r>
              <a:rPr lang="en-US" dirty="0" err="1" smtClean="0"/>
              <a:t>intenzivno</a:t>
            </a:r>
            <a:r>
              <a:rPr lang="en-US" dirty="0" smtClean="0"/>
              <a:t> </a:t>
            </a:r>
            <a:r>
              <a:rPr lang="en-US" dirty="0" err="1" smtClean="0"/>
              <a:t>branje</a:t>
            </a:r>
            <a:r>
              <a:rPr lang="en-US" dirty="0" smtClean="0"/>
              <a:t> v </a:t>
            </a:r>
            <a:r>
              <a:rPr lang="en-US" dirty="0" err="1" smtClean="0"/>
              <a:t>oralni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rokopisni</a:t>
            </a:r>
            <a:r>
              <a:rPr lang="en-US" dirty="0" smtClean="0"/>
              <a:t> </a:t>
            </a:r>
            <a:r>
              <a:rPr lang="en-US" dirty="0" err="1" smtClean="0"/>
              <a:t>civilizaciji</a:t>
            </a:r>
            <a:r>
              <a:rPr lang="en-US" dirty="0" smtClean="0"/>
              <a:t>, </a:t>
            </a:r>
            <a:r>
              <a:rPr lang="en-US" dirty="0" err="1" smtClean="0"/>
              <a:t>fiksiranost</a:t>
            </a:r>
            <a:r>
              <a:rPr lang="en-US" dirty="0" smtClean="0"/>
              <a:t> </a:t>
            </a:r>
            <a:r>
              <a:rPr lang="en-US" dirty="0" err="1" smtClean="0"/>
              <a:t>besedil</a:t>
            </a:r>
            <a:r>
              <a:rPr lang="en-US" dirty="0" smtClean="0"/>
              <a:t> pa </a:t>
            </a:r>
            <a:r>
              <a:rPr lang="en-US" dirty="0" err="1" smtClean="0"/>
              <a:t>postane</a:t>
            </a:r>
            <a:r>
              <a:rPr lang="en-US" dirty="0" smtClean="0"/>
              <a:t> </a:t>
            </a:r>
            <a:r>
              <a:rPr lang="en-US" dirty="0" err="1" smtClean="0"/>
              <a:t>eden</a:t>
            </a:r>
            <a:r>
              <a:rPr lang="en-US" dirty="0" smtClean="0"/>
              <a:t> od </a:t>
            </a:r>
            <a:r>
              <a:rPr lang="en-US" dirty="0" err="1" smtClean="0"/>
              <a:t>temeljev</a:t>
            </a:r>
            <a:r>
              <a:rPr lang="en-US" dirty="0" smtClean="0"/>
              <a:t> </a:t>
            </a:r>
            <a:r>
              <a:rPr lang="en-US" dirty="0" err="1" smtClean="0"/>
              <a:t>znanstvene</a:t>
            </a:r>
            <a:r>
              <a:rPr lang="en-US" dirty="0" smtClean="0"/>
              <a:t> </a:t>
            </a:r>
            <a:r>
              <a:rPr lang="en-US" dirty="0" err="1" smtClean="0"/>
              <a:t>komunikacije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9BC540-C252-49F9-9F0B-1686038E4E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T-</a:t>
            </a:r>
            <a:r>
              <a:rPr lang="en-US" dirty="0" err="1" smtClean="0"/>
              <a:t>knjiga</a:t>
            </a:r>
            <a:r>
              <a:rPr lang="en-US" dirty="0" smtClean="0"/>
              <a:t> in </a:t>
            </a:r>
            <a:r>
              <a:rPr lang="en-US" dirty="0" err="1" smtClean="0"/>
              <a:t>njeni</a:t>
            </a:r>
            <a:r>
              <a:rPr lang="en-US" dirty="0" smtClean="0"/>
              <a:t> </a:t>
            </a:r>
            <a:r>
              <a:rPr lang="en-US" dirty="0" err="1" smtClean="0"/>
              <a:t>simbolični</a:t>
            </a:r>
            <a:r>
              <a:rPr lang="en-US" dirty="0" smtClean="0"/>
              <a:t> </a:t>
            </a:r>
            <a:r>
              <a:rPr lang="en-US" dirty="0" err="1" smtClean="0"/>
              <a:t>pomeni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Poleg materialne, informacijske in uporabne vrednosti imajo knjige kot nosilci kulture ter posvetne in verske vednosti tudi simboličen pomen, ki ga je mogoče razumeti zgolj v geografskem in zgodovinskem kontekstu, v katerem ljudje berejo, kupujejo in posedujejo knjige.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Simbolični pomen knjig prežema tako identiteto kot družbeni status njihovih lastnikov in je tesno povezan z vidnostjo in materialnostjo knjig. </a:t>
            </a: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B3DAB-F093-4E79-81B1-1893B14061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T knjiga in njen simbolični pomeni: verske knjige</a:t>
            </a:r>
            <a:endParaRPr lang="en-US" dirty="0"/>
          </a:p>
        </p:txBody>
      </p:sp>
      <p:pic>
        <p:nvPicPr>
          <p:cNvPr id="25602" name="Content Placeholder 5" descr="Holy-B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1010" r="-41010"/>
          <a:stretch>
            <a:fillRect/>
          </a:stretch>
        </p:blipFill>
        <p:spPr bwMode="auto">
          <a:xfrm>
            <a:off x="-1141413" y="2876550"/>
            <a:ext cx="6094413" cy="3348038"/>
          </a:xfrm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D33E0-068F-4313-A426-5E96BEDB06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25604" name="Picture 6" descr="_17686_koran-2-10-2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3338513"/>
            <a:ext cx="421163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Picture 7" descr="x19_4.olk14Recent"/>
          <p:cNvSpPr>
            <a:spLocks noChangeAspect="1"/>
          </p:cNvSpPr>
          <p:nvPr/>
        </p:nvSpPr>
        <p:spPr bwMode="auto">
          <a:xfrm>
            <a:off x="5673725" y="5086350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6" name="Picture 9" descr="La_Bhagavad_Git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713" y="2505075"/>
            <a:ext cx="406717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T-knjiga in njeni simbolični pomeni: družbeni prevrati</a:t>
            </a:r>
            <a:endParaRPr lang="en-US" dirty="0"/>
          </a:p>
        </p:txBody>
      </p:sp>
      <p:pic>
        <p:nvPicPr>
          <p:cNvPr id="26626" name="Content Placeholder 4" descr="chinese-poster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0754" r="-80754"/>
          <a:stretch>
            <a:fillRect/>
          </a:stretch>
        </p:blipFill>
        <p:spPr bwMode="auto">
          <a:xfrm>
            <a:off x="3838575" y="2652713"/>
            <a:ext cx="7402513" cy="4068762"/>
          </a:xfrm>
        </p:spPr>
      </p:pic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DC828-405B-43B6-9683-4B3A46DBDA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26628" name="Picture 5" descr="hitler-mein_kampf_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1873250"/>
            <a:ext cx="43592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Slika 6" descr="mao-reading-stal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3860800"/>
            <a:ext cx="3617912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Simbolični pomeni t-knjig: nacionalna identiteta</a:t>
            </a:r>
            <a:endParaRPr lang="sl-SI" dirty="0"/>
          </a:p>
        </p:txBody>
      </p:sp>
      <p:pic>
        <p:nvPicPr>
          <p:cNvPr id="27650" name="Ograda vsebine 4" descr="trubarjev spomen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938" y="1589088"/>
            <a:ext cx="3429000" cy="5132387"/>
          </a:xfrm>
        </p:spPr>
      </p:pic>
      <p:sp>
        <p:nvSpPr>
          <p:cNvPr id="27651" name="Ograda številke diapoz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0AE87-6EDF-4A72-A143-C6F4275A77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3065</TotalTime>
  <Words>793</Words>
  <Application>Microsoft Office PowerPoint</Application>
  <PresentationFormat>Diaprojekcija na zaslonu (4:3)</PresentationFormat>
  <Paragraphs>90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Habitat</vt:lpstr>
      <vt:lpstr>Od medija do sporočila: razlike med T- in E- bralnimi tehnologijami</vt:lpstr>
      <vt:lpstr>Kaj je knjiga?</vt:lpstr>
      <vt:lpstr>Revolucije knjige na zahodu:</vt:lpstr>
      <vt:lpstr>Tehnološke značilnosti t-knjige:</vt:lpstr>
      <vt:lpstr>Sociokulturne značilnosti t-knjige:</vt:lpstr>
      <vt:lpstr>T-knjiga in njeni simbolični pomeni:</vt:lpstr>
      <vt:lpstr>T knjiga in njen simbolični pomeni: verske knjige</vt:lpstr>
      <vt:lpstr>T-knjiga in njeni simbolični pomeni: družbeni prevrati</vt:lpstr>
      <vt:lpstr>Simbolični pomeni t-knjig: nacionalna identiteta</vt:lpstr>
      <vt:lpstr>T-knjiga in njeni simbolični pomeni: domača knjižnica </vt:lpstr>
      <vt:lpstr>T-knjiga in njeni simbolični pomeni: osebna zgodovina</vt:lpstr>
      <vt:lpstr>Tehnološke značilnosti e-knjige:</vt:lpstr>
      <vt:lpstr>Sociokulturne značilnosti e-knjige:</vt:lpstr>
      <vt:lpstr>E-knjiga in njen simbolični pomen:</vt:lpstr>
      <vt:lpstr>Kitajski dolgi pohod</vt:lpstr>
      <vt:lpstr>Razlike v filtriranju besedil</vt:lpstr>
      <vt:lpstr>Ključna dilema:</vt:lpstr>
      <vt:lpstr>Vloga marketinga:</vt:lpstr>
      <vt:lpstr>Možne smeri razvoja:</vt:lpstr>
    </vt:vector>
  </TitlesOfParts>
  <Company>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knjiga</dc:title>
  <dc:creator>Miha Kovac</dc:creator>
  <cp:lastModifiedBy>mihak</cp:lastModifiedBy>
  <cp:revision>37</cp:revision>
  <dcterms:created xsi:type="dcterms:W3CDTF">2011-04-26T19:08:11Z</dcterms:created>
  <dcterms:modified xsi:type="dcterms:W3CDTF">2011-05-12T06:37:33Z</dcterms:modified>
</cp:coreProperties>
</file>