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63" r:id="rId4"/>
    <p:sldId id="268" r:id="rId5"/>
    <p:sldId id="264" r:id="rId6"/>
    <p:sldId id="265" r:id="rId7"/>
    <p:sldId id="266" r:id="rId8"/>
    <p:sldId id="271" r:id="rId9"/>
    <p:sldId id="267" r:id="rId10"/>
    <p:sldId id="260" r:id="rId11"/>
    <p:sldId id="261" r:id="rId12"/>
    <p:sldId id="262" r:id="rId13"/>
    <p:sldId id="294" r:id="rId14"/>
    <p:sldId id="295" r:id="rId15"/>
    <p:sldId id="259" r:id="rId16"/>
    <p:sldId id="293" r:id="rId17"/>
    <p:sldId id="272" r:id="rId18"/>
    <p:sldId id="269" r:id="rId19"/>
    <p:sldId id="273" r:id="rId20"/>
    <p:sldId id="274" r:id="rId21"/>
    <p:sldId id="275" r:id="rId22"/>
    <p:sldId id="296" r:id="rId23"/>
    <p:sldId id="284" r:id="rId24"/>
    <p:sldId id="281" r:id="rId25"/>
    <p:sldId id="297" r:id="rId26"/>
    <p:sldId id="283" r:id="rId27"/>
    <p:sldId id="276" r:id="rId28"/>
    <p:sldId id="285" r:id="rId29"/>
    <p:sldId id="287" r:id="rId30"/>
    <p:sldId id="288" r:id="rId31"/>
    <p:sldId id="270" r:id="rId32"/>
    <p:sldId id="277" r:id="rId33"/>
    <p:sldId id="291" r:id="rId34"/>
    <p:sldId id="278" r:id="rId35"/>
    <p:sldId id="289" r:id="rId36"/>
    <p:sldId id="279" r:id="rId37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vetel slog 2 – poudarek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ov_delovni_lis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ov_delovni_lis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Pomembni in nepomembni atributi pri izbiri gradiva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Gimnazija1</c:v>
                </c:pt>
              </c:strCache>
            </c:strRef>
          </c:tx>
          <c:invertIfNegative val="0"/>
          <c:cat>
            <c:strRef>
              <c:f>List1!$A$2:$A$32</c:f>
              <c:strCache>
                <c:ptCount val="31"/>
                <c:pt idx="0">
                  <c:v>Knjiga vsebuje tudi</c:v>
                </c:pt>
                <c:pt idx="1">
                  <c:v>Zvrst</c:v>
                </c:pt>
                <c:pt idx="2">
                  <c:v>Težavnostna stopnja branja</c:v>
                </c:pt>
                <c:pt idx="3">
                  <c:v>Obseg</c:v>
                </c:pt>
                <c:pt idx="4">
                  <c:v>Leto izida</c:v>
                </c:pt>
                <c:pt idx="5">
                  <c:v>Besedilo (skrajšano/celotno/prirejeno)</c:v>
                </c:pt>
                <c:pt idx="6">
                  <c:v>Ciljna skupina</c:v>
                </c:pt>
                <c:pt idx="7">
                  <c:v>Ohranjenost</c:v>
                </c:pt>
                <c:pt idx="8">
                  <c:v>Zbirka</c:v>
                </c:pt>
                <c:pt idx="9">
                  <c:v>Debelina </c:v>
                </c:pt>
                <c:pt idx="10">
                  <c:v>Kratka vsebina</c:v>
                </c:pt>
                <c:pt idx="11">
                  <c:v>Ilustracije </c:v>
                </c:pt>
                <c:pt idx="12">
                  <c:v>Tematika</c:v>
                </c:pt>
                <c:pt idx="13">
                  <c:v>Barva naslovnice</c:v>
                </c:pt>
                <c:pt idx="14">
                  <c:v>Velikost knjige </c:v>
                </c:pt>
                <c:pt idx="15">
                  <c:v>Velikost pisave</c:v>
                </c:pt>
                <c:pt idx="16">
                  <c:v>Vezava </c:v>
                </c:pt>
                <c:pt idx="17">
                  <c:v>Založnik</c:v>
                </c:pt>
                <c:pt idx="18">
                  <c:v>Barva hrbtišča</c:v>
                </c:pt>
                <c:pt idx="19">
                  <c:v>Glavne osebe</c:v>
                </c:pt>
                <c:pt idx="20">
                  <c:v>Teža</c:v>
                </c:pt>
                <c:pt idx="21">
                  <c:v>Rdeč okvir</c:v>
                </c:pt>
                <c:pt idx="22">
                  <c:v>Rjav okvir</c:v>
                </c:pt>
                <c:pt idx="23">
                  <c:v>Kraj izida</c:v>
                </c:pt>
                <c:pt idx="24">
                  <c:v>Nosilec</c:v>
                </c:pt>
                <c:pt idx="25">
                  <c:v>Rumen okvir</c:v>
                </c:pt>
                <c:pt idx="26">
                  <c:v>Zelen okvir</c:v>
                </c:pt>
                <c:pt idx="27">
                  <c:v>Original naslov</c:v>
                </c:pt>
                <c:pt idx="28">
                  <c:v>Jezik</c:v>
                </c:pt>
                <c:pt idx="29">
                  <c:v>Ključne besede</c:v>
                </c:pt>
                <c:pt idx="30">
                  <c:v>Vrsta pisave</c:v>
                </c:pt>
              </c:strCache>
            </c:strRef>
          </c:cat>
          <c:val>
            <c:numRef>
              <c:f>List1!$B$2:$B$32</c:f>
              <c:numCache>
                <c:formatCode>General</c:formatCode>
                <c:ptCount val="31"/>
                <c:pt idx="0">
                  <c:v>20</c:v>
                </c:pt>
                <c:pt idx="1">
                  <c:v>18</c:v>
                </c:pt>
                <c:pt idx="2">
                  <c:v>17</c:v>
                </c:pt>
                <c:pt idx="3">
                  <c:v>17</c:v>
                </c:pt>
                <c:pt idx="4">
                  <c:v>15</c:v>
                </c:pt>
                <c:pt idx="5">
                  <c:v>13</c:v>
                </c:pt>
                <c:pt idx="6">
                  <c:v>11</c:v>
                </c:pt>
                <c:pt idx="7">
                  <c:v>10</c:v>
                </c:pt>
                <c:pt idx="8">
                  <c:v>8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5</c:v>
                </c:pt>
                <c:pt idx="13">
                  <c:v>5</c:v>
                </c:pt>
                <c:pt idx="14">
                  <c:v>4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</c:numCache>
            </c:numRef>
          </c:val>
        </c:ser>
        <c:ser>
          <c:idx val="2"/>
          <c:order val="1"/>
          <c:tx>
            <c:strRef>
              <c:f>List1!$D$1</c:f>
              <c:strCache>
                <c:ptCount val="1"/>
                <c:pt idx="0">
                  <c:v>Gimnazija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</c:spPr>
          <c:invertIfNegative val="0"/>
          <c:cat>
            <c:strRef>
              <c:f>List1!$A$2:$A$32</c:f>
              <c:strCache>
                <c:ptCount val="31"/>
                <c:pt idx="0">
                  <c:v>Knjiga vsebuje tudi</c:v>
                </c:pt>
                <c:pt idx="1">
                  <c:v>Zvrst</c:v>
                </c:pt>
                <c:pt idx="2">
                  <c:v>Težavnostna stopnja branja</c:v>
                </c:pt>
                <c:pt idx="3">
                  <c:v>Obseg</c:v>
                </c:pt>
                <c:pt idx="4">
                  <c:v>Leto izida</c:v>
                </c:pt>
                <c:pt idx="5">
                  <c:v>Besedilo (skrajšano/celotno/prirejeno)</c:v>
                </c:pt>
                <c:pt idx="6">
                  <c:v>Ciljna skupina</c:v>
                </c:pt>
                <c:pt idx="7">
                  <c:v>Ohranjenost</c:v>
                </c:pt>
                <c:pt idx="8">
                  <c:v>Zbirka</c:v>
                </c:pt>
                <c:pt idx="9">
                  <c:v>Debelina </c:v>
                </c:pt>
                <c:pt idx="10">
                  <c:v>Kratka vsebina</c:v>
                </c:pt>
                <c:pt idx="11">
                  <c:v>Ilustracije </c:v>
                </c:pt>
                <c:pt idx="12">
                  <c:v>Tematika</c:v>
                </c:pt>
                <c:pt idx="13">
                  <c:v>Barva naslovnice</c:v>
                </c:pt>
                <c:pt idx="14">
                  <c:v>Velikost knjige </c:v>
                </c:pt>
                <c:pt idx="15">
                  <c:v>Velikost pisave</c:v>
                </c:pt>
                <c:pt idx="16">
                  <c:v>Vezava </c:v>
                </c:pt>
                <c:pt idx="17">
                  <c:v>Založnik</c:v>
                </c:pt>
                <c:pt idx="18">
                  <c:v>Barva hrbtišča</c:v>
                </c:pt>
                <c:pt idx="19">
                  <c:v>Glavne osebe</c:v>
                </c:pt>
                <c:pt idx="20">
                  <c:v>Teža</c:v>
                </c:pt>
                <c:pt idx="21">
                  <c:v>Rdeč okvir</c:v>
                </c:pt>
                <c:pt idx="22">
                  <c:v>Rjav okvir</c:v>
                </c:pt>
                <c:pt idx="23">
                  <c:v>Kraj izida</c:v>
                </c:pt>
                <c:pt idx="24">
                  <c:v>Nosilec</c:v>
                </c:pt>
                <c:pt idx="25">
                  <c:v>Rumen okvir</c:v>
                </c:pt>
                <c:pt idx="26">
                  <c:v>Zelen okvir</c:v>
                </c:pt>
                <c:pt idx="27">
                  <c:v>Original naslov</c:v>
                </c:pt>
                <c:pt idx="28">
                  <c:v>Jezik</c:v>
                </c:pt>
                <c:pt idx="29">
                  <c:v>Ključne besede</c:v>
                </c:pt>
                <c:pt idx="30">
                  <c:v>Vrsta pisave</c:v>
                </c:pt>
              </c:strCache>
            </c:strRef>
          </c:cat>
          <c:val>
            <c:numRef>
              <c:f>List1!$D$2:$D$32</c:f>
              <c:numCache>
                <c:formatCode>General</c:formatCode>
                <c:ptCount val="31"/>
                <c:pt idx="1">
                  <c:v>-1</c:v>
                </c:pt>
                <c:pt idx="2">
                  <c:v>-2</c:v>
                </c:pt>
                <c:pt idx="3">
                  <c:v>-2</c:v>
                </c:pt>
                <c:pt idx="4">
                  <c:v>-3</c:v>
                </c:pt>
                <c:pt idx="6">
                  <c:v>-2</c:v>
                </c:pt>
                <c:pt idx="7">
                  <c:v>-2</c:v>
                </c:pt>
                <c:pt idx="9">
                  <c:v>-12</c:v>
                </c:pt>
                <c:pt idx="11">
                  <c:v>-2</c:v>
                </c:pt>
                <c:pt idx="13">
                  <c:v>-8</c:v>
                </c:pt>
                <c:pt idx="14">
                  <c:v>-12</c:v>
                </c:pt>
                <c:pt idx="15">
                  <c:v>-2</c:v>
                </c:pt>
                <c:pt idx="16">
                  <c:v>-9</c:v>
                </c:pt>
                <c:pt idx="17">
                  <c:v>-3</c:v>
                </c:pt>
                <c:pt idx="18">
                  <c:v>-8</c:v>
                </c:pt>
                <c:pt idx="20">
                  <c:v>-22</c:v>
                </c:pt>
                <c:pt idx="21">
                  <c:v>-13</c:v>
                </c:pt>
                <c:pt idx="22">
                  <c:v>-12</c:v>
                </c:pt>
                <c:pt idx="23">
                  <c:v>-8</c:v>
                </c:pt>
                <c:pt idx="24">
                  <c:v>-7</c:v>
                </c:pt>
                <c:pt idx="25">
                  <c:v>-5</c:v>
                </c:pt>
                <c:pt idx="26">
                  <c:v>-3</c:v>
                </c:pt>
                <c:pt idx="27">
                  <c:v>-4</c:v>
                </c:pt>
                <c:pt idx="28">
                  <c:v>-1</c:v>
                </c:pt>
                <c:pt idx="29">
                  <c:v>-1</c:v>
                </c:pt>
              </c:numCache>
            </c:numRef>
          </c:val>
        </c:ser>
        <c:ser>
          <c:idx val="1"/>
          <c:order val="2"/>
          <c:tx>
            <c:strRef>
              <c:f>List1!$C$1</c:f>
              <c:strCache>
                <c:ptCount val="1"/>
                <c:pt idx="0">
                  <c:v>Gimnazija 2</c:v>
                </c:pt>
              </c:strCache>
            </c:strRef>
          </c:tx>
          <c:invertIfNegative val="0"/>
          <c:cat>
            <c:strRef>
              <c:f>List1!$A$2:$A$32</c:f>
              <c:strCache>
                <c:ptCount val="31"/>
                <c:pt idx="0">
                  <c:v>Knjiga vsebuje tudi</c:v>
                </c:pt>
                <c:pt idx="1">
                  <c:v>Zvrst</c:v>
                </c:pt>
                <c:pt idx="2">
                  <c:v>Težavnostna stopnja branja</c:v>
                </c:pt>
                <c:pt idx="3">
                  <c:v>Obseg</c:v>
                </c:pt>
                <c:pt idx="4">
                  <c:v>Leto izida</c:v>
                </c:pt>
                <c:pt idx="5">
                  <c:v>Besedilo (skrajšano/celotno/prirejeno)</c:v>
                </c:pt>
                <c:pt idx="6">
                  <c:v>Ciljna skupina</c:v>
                </c:pt>
                <c:pt idx="7">
                  <c:v>Ohranjenost</c:v>
                </c:pt>
                <c:pt idx="8">
                  <c:v>Zbirka</c:v>
                </c:pt>
                <c:pt idx="9">
                  <c:v>Debelina </c:v>
                </c:pt>
                <c:pt idx="10">
                  <c:v>Kratka vsebina</c:v>
                </c:pt>
                <c:pt idx="11">
                  <c:v>Ilustracije </c:v>
                </c:pt>
                <c:pt idx="12">
                  <c:v>Tematika</c:v>
                </c:pt>
                <c:pt idx="13">
                  <c:v>Barva naslovnice</c:v>
                </c:pt>
                <c:pt idx="14">
                  <c:v>Velikost knjige </c:v>
                </c:pt>
                <c:pt idx="15">
                  <c:v>Velikost pisave</c:v>
                </c:pt>
                <c:pt idx="16">
                  <c:v>Vezava </c:v>
                </c:pt>
                <c:pt idx="17">
                  <c:v>Založnik</c:v>
                </c:pt>
                <c:pt idx="18">
                  <c:v>Barva hrbtišča</c:v>
                </c:pt>
                <c:pt idx="19">
                  <c:v>Glavne osebe</c:v>
                </c:pt>
                <c:pt idx="20">
                  <c:v>Teža</c:v>
                </c:pt>
                <c:pt idx="21">
                  <c:v>Rdeč okvir</c:v>
                </c:pt>
                <c:pt idx="22">
                  <c:v>Rjav okvir</c:v>
                </c:pt>
                <c:pt idx="23">
                  <c:v>Kraj izida</c:v>
                </c:pt>
                <c:pt idx="24">
                  <c:v>Nosilec</c:v>
                </c:pt>
                <c:pt idx="25">
                  <c:v>Rumen okvir</c:v>
                </c:pt>
                <c:pt idx="26">
                  <c:v>Zelen okvir</c:v>
                </c:pt>
                <c:pt idx="27">
                  <c:v>Original naslov</c:v>
                </c:pt>
                <c:pt idx="28">
                  <c:v>Jezik</c:v>
                </c:pt>
                <c:pt idx="29">
                  <c:v>Ključne besede</c:v>
                </c:pt>
                <c:pt idx="30">
                  <c:v>Vrsta pisave</c:v>
                </c:pt>
              </c:strCache>
            </c:strRef>
          </c:cat>
          <c:val>
            <c:numRef>
              <c:f>List1!$C$2:$C$32</c:f>
              <c:numCache>
                <c:formatCode>General</c:formatCode>
                <c:ptCount val="31"/>
                <c:pt idx="0">
                  <c:v>17</c:v>
                </c:pt>
                <c:pt idx="1">
                  <c:v>9</c:v>
                </c:pt>
                <c:pt idx="2">
                  <c:v>11</c:v>
                </c:pt>
                <c:pt idx="3">
                  <c:v>18</c:v>
                </c:pt>
                <c:pt idx="4">
                  <c:v>13</c:v>
                </c:pt>
                <c:pt idx="5">
                  <c:v>10</c:v>
                </c:pt>
                <c:pt idx="6">
                  <c:v>11</c:v>
                </c:pt>
                <c:pt idx="7">
                  <c:v>16</c:v>
                </c:pt>
                <c:pt idx="8">
                  <c:v>2</c:v>
                </c:pt>
                <c:pt idx="9">
                  <c:v>1</c:v>
                </c:pt>
                <c:pt idx="10">
                  <c:v>6</c:v>
                </c:pt>
                <c:pt idx="11">
                  <c:v>10</c:v>
                </c:pt>
                <c:pt idx="12">
                  <c:v>0</c:v>
                </c:pt>
                <c:pt idx="13">
                  <c:v>3</c:v>
                </c:pt>
                <c:pt idx="14">
                  <c:v>0</c:v>
                </c:pt>
                <c:pt idx="15">
                  <c:v>5</c:v>
                </c:pt>
                <c:pt idx="16">
                  <c:v>3</c:v>
                </c:pt>
                <c:pt idx="17">
                  <c:v>0</c:v>
                </c:pt>
                <c:pt idx="18">
                  <c:v>1</c:v>
                </c:pt>
                <c:pt idx="19">
                  <c:v>2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Gimnazija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List1!$A$2:$A$32</c:f>
              <c:strCache>
                <c:ptCount val="31"/>
                <c:pt idx="0">
                  <c:v>Knjiga vsebuje tudi</c:v>
                </c:pt>
                <c:pt idx="1">
                  <c:v>Zvrst</c:v>
                </c:pt>
                <c:pt idx="2">
                  <c:v>Težavnostna stopnja branja</c:v>
                </c:pt>
                <c:pt idx="3">
                  <c:v>Obseg</c:v>
                </c:pt>
                <c:pt idx="4">
                  <c:v>Leto izida</c:v>
                </c:pt>
                <c:pt idx="5">
                  <c:v>Besedilo (skrajšano/celotno/prirejeno)</c:v>
                </c:pt>
                <c:pt idx="6">
                  <c:v>Ciljna skupina</c:v>
                </c:pt>
                <c:pt idx="7">
                  <c:v>Ohranjenost</c:v>
                </c:pt>
                <c:pt idx="8">
                  <c:v>Zbirka</c:v>
                </c:pt>
                <c:pt idx="9">
                  <c:v>Debelina </c:v>
                </c:pt>
                <c:pt idx="10">
                  <c:v>Kratka vsebina</c:v>
                </c:pt>
                <c:pt idx="11">
                  <c:v>Ilustracije </c:v>
                </c:pt>
                <c:pt idx="12">
                  <c:v>Tematika</c:v>
                </c:pt>
                <c:pt idx="13">
                  <c:v>Barva naslovnice</c:v>
                </c:pt>
                <c:pt idx="14">
                  <c:v>Velikost knjige </c:v>
                </c:pt>
                <c:pt idx="15">
                  <c:v>Velikost pisave</c:v>
                </c:pt>
                <c:pt idx="16">
                  <c:v>Vezava </c:v>
                </c:pt>
                <c:pt idx="17">
                  <c:v>Založnik</c:v>
                </c:pt>
                <c:pt idx="18">
                  <c:v>Barva hrbtišča</c:v>
                </c:pt>
                <c:pt idx="19">
                  <c:v>Glavne osebe</c:v>
                </c:pt>
                <c:pt idx="20">
                  <c:v>Teža</c:v>
                </c:pt>
                <c:pt idx="21">
                  <c:v>Rdeč okvir</c:v>
                </c:pt>
                <c:pt idx="22">
                  <c:v>Rjav okvir</c:v>
                </c:pt>
                <c:pt idx="23">
                  <c:v>Kraj izida</c:v>
                </c:pt>
                <c:pt idx="24">
                  <c:v>Nosilec</c:v>
                </c:pt>
                <c:pt idx="25">
                  <c:v>Rumen okvir</c:v>
                </c:pt>
                <c:pt idx="26">
                  <c:v>Zelen okvir</c:v>
                </c:pt>
                <c:pt idx="27">
                  <c:v>Original naslov</c:v>
                </c:pt>
                <c:pt idx="28">
                  <c:v>Jezik</c:v>
                </c:pt>
                <c:pt idx="29">
                  <c:v>Ključne besede</c:v>
                </c:pt>
                <c:pt idx="30">
                  <c:v>Vrsta pisave</c:v>
                </c:pt>
              </c:strCache>
            </c:strRef>
          </c:cat>
          <c:val>
            <c:numRef>
              <c:f>List1!$E$2:$E$32</c:f>
              <c:numCache>
                <c:formatCode>General</c:formatCode>
                <c:ptCount val="31"/>
                <c:pt idx="1">
                  <c:v>-2</c:v>
                </c:pt>
                <c:pt idx="2">
                  <c:v>-2</c:v>
                </c:pt>
                <c:pt idx="6">
                  <c:v>-3</c:v>
                </c:pt>
                <c:pt idx="9">
                  <c:v>-13</c:v>
                </c:pt>
                <c:pt idx="11">
                  <c:v>-5</c:v>
                </c:pt>
                <c:pt idx="13">
                  <c:v>-7</c:v>
                </c:pt>
                <c:pt idx="14">
                  <c:v>-10</c:v>
                </c:pt>
                <c:pt idx="15">
                  <c:v>-2</c:v>
                </c:pt>
                <c:pt idx="16">
                  <c:v>-11</c:v>
                </c:pt>
                <c:pt idx="17">
                  <c:v>-7</c:v>
                </c:pt>
                <c:pt idx="18">
                  <c:v>-6</c:v>
                </c:pt>
                <c:pt idx="20">
                  <c:v>-25</c:v>
                </c:pt>
                <c:pt idx="21">
                  <c:v>-6</c:v>
                </c:pt>
                <c:pt idx="22">
                  <c:v>-9</c:v>
                </c:pt>
                <c:pt idx="23">
                  <c:v>-3</c:v>
                </c:pt>
                <c:pt idx="24">
                  <c:v>-10</c:v>
                </c:pt>
                <c:pt idx="25">
                  <c:v>-8</c:v>
                </c:pt>
                <c:pt idx="26">
                  <c:v>0</c:v>
                </c:pt>
                <c:pt idx="27">
                  <c:v>-1</c:v>
                </c:pt>
                <c:pt idx="28">
                  <c:v>-2</c:v>
                </c:pt>
                <c:pt idx="29">
                  <c:v>-3</c:v>
                </c:pt>
                <c:pt idx="30">
                  <c:v>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39035008"/>
        <c:axId val="139036544"/>
      </c:barChart>
      <c:catAx>
        <c:axId val="139035008"/>
        <c:scaling>
          <c:orientation val="minMax"/>
        </c:scaling>
        <c:delete val="0"/>
        <c:axPos val="l"/>
        <c:majorTickMark val="none"/>
        <c:minorTickMark val="none"/>
        <c:tickLblPos val="high"/>
        <c:crossAx val="139036544"/>
        <c:crosses val="autoZero"/>
        <c:auto val="1"/>
        <c:lblAlgn val="ctr"/>
        <c:lblOffset val="100"/>
        <c:noMultiLvlLbl val="0"/>
      </c:catAx>
      <c:valAx>
        <c:axId val="13903654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390350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izbor iz zapisa</c:v>
          </c:tx>
          <c:invertIfNegative val="0"/>
          <c:val>
            <c:numRef>
              <c:f>izbor!$D$28:$D$38</c:f>
              <c:numCache>
                <c:formatCode>General</c:formatCode>
                <c:ptCount val="11"/>
                <c:pt idx="0">
                  <c:v>11</c:v>
                </c:pt>
                <c:pt idx="1">
                  <c:v>9</c:v>
                </c:pt>
                <c:pt idx="2">
                  <c:v>5</c:v>
                </c:pt>
                <c:pt idx="3">
                  <c:v>12</c:v>
                </c:pt>
                <c:pt idx="4">
                  <c:v>7</c:v>
                </c:pt>
                <c:pt idx="5">
                  <c:v>17</c:v>
                </c:pt>
                <c:pt idx="6">
                  <c:v>0</c:v>
                </c:pt>
                <c:pt idx="7">
                  <c:v>0</c:v>
                </c:pt>
                <c:pt idx="8">
                  <c:v>8</c:v>
                </c:pt>
                <c:pt idx="9">
                  <c:v>24</c:v>
                </c:pt>
                <c:pt idx="10">
                  <c:v>12</c:v>
                </c:pt>
              </c:numCache>
            </c:numRef>
          </c:val>
        </c:ser>
        <c:ser>
          <c:idx val="1"/>
          <c:order val="1"/>
          <c:tx>
            <c:v>kup knjig</c:v>
          </c:tx>
          <c:invertIfNegative val="0"/>
          <c:val>
            <c:numRef>
              <c:f>izbor!$G$28:$G$38</c:f>
              <c:numCache>
                <c:formatCode>General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12</c:v>
                </c:pt>
                <c:pt idx="3">
                  <c:v>7</c:v>
                </c:pt>
                <c:pt idx="4">
                  <c:v>6</c:v>
                </c:pt>
                <c:pt idx="5">
                  <c:v>14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50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987392"/>
        <c:axId val="138988928"/>
        <c:axId val="0"/>
      </c:bar3DChart>
      <c:catAx>
        <c:axId val="138987392"/>
        <c:scaling>
          <c:orientation val="minMax"/>
        </c:scaling>
        <c:delete val="0"/>
        <c:axPos val="b"/>
        <c:majorTickMark val="out"/>
        <c:minorTickMark val="none"/>
        <c:tickLblPos val="nextTo"/>
        <c:crossAx val="138988928"/>
        <c:crosses val="autoZero"/>
        <c:auto val="1"/>
        <c:lblAlgn val="ctr"/>
        <c:lblOffset val="100"/>
        <c:noMultiLvlLbl val="0"/>
      </c:catAx>
      <c:valAx>
        <c:axId val="138988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987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200A8-3C33-4C86-84D2-8E62A460F70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5302E982-CCC1-4178-BC5A-8EC55CF5A83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       Najdenje</a:t>
          </a:r>
        </a:p>
      </dgm:t>
    </dgm:pt>
    <dgm:pt modelId="{85BF77B7-D194-45FF-9A33-BDBC8F62A713}" type="parTrans" cxnId="{27A29EDB-63A2-4741-AC3F-CF72428BFC19}">
      <dgm:prSet/>
      <dgm:spPr/>
    </dgm:pt>
    <dgm:pt modelId="{726A07EF-2873-4F71-8DAF-A9C91C2D5E2E}" type="sibTrans" cxnId="{27A29EDB-63A2-4741-AC3F-CF72428BFC19}">
      <dgm:prSet/>
      <dgm:spPr/>
    </dgm:pt>
    <dgm:pt modelId="{9EE0FC23-FA15-49E8-B270-7EAF13CFC2C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Identifikacija</a:t>
          </a:r>
        </a:p>
      </dgm:t>
    </dgm:pt>
    <dgm:pt modelId="{B464CCEE-2FAD-46C9-A53C-9D9DA82419C4}" type="parTrans" cxnId="{82AA423B-139B-42C7-B4B5-401494DD0917}">
      <dgm:prSet/>
      <dgm:spPr/>
    </dgm:pt>
    <dgm:pt modelId="{04505A63-8E12-493F-88D5-E8A7D0F46193}" type="sibTrans" cxnId="{82AA423B-139B-42C7-B4B5-401494DD0917}">
      <dgm:prSet/>
      <dgm:spPr/>
    </dgm:pt>
    <dgm:pt modelId="{9CBD2627-4B65-4382-ABB7-F9DAFDF7958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Izbira</a:t>
          </a:r>
        </a:p>
      </dgm:t>
    </dgm:pt>
    <dgm:pt modelId="{6791B927-2054-4DC3-88ED-B0439EB132CD}" type="parTrans" cxnId="{CA3EE788-686B-43FA-BBBB-B0296A0A73E8}">
      <dgm:prSet/>
      <dgm:spPr/>
    </dgm:pt>
    <dgm:pt modelId="{3AC61204-78B4-4677-A6AD-99C666C69F80}" type="sibTrans" cxnId="{CA3EE788-686B-43FA-BBBB-B0296A0A73E8}">
      <dgm:prSet/>
      <dgm:spPr/>
    </dgm:pt>
    <dgm:pt modelId="{E80215CB-19A3-42FD-82A2-91FFD76FD0A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Pridobitev</a:t>
          </a:r>
        </a:p>
      </dgm:t>
    </dgm:pt>
    <dgm:pt modelId="{8C449518-5D53-45DF-98BA-54241EFCF81F}" type="parTrans" cxnId="{ECC9F6FD-0EAF-433C-98E1-92E97BB99395}">
      <dgm:prSet/>
      <dgm:spPr/>
    </dgm:pt>
    <dgm:pt modelId="{CCFFB215-A173-4F8C-AA7E-2F1F9364F779}" type="sibTrans" cxnId="{ECC9F6FD-0EAF-433C-98E1-92E97BB99395}">
      <dgm:prSet/>
      <dgm:spPr/>
    </dgm:pt>
    <dgm:pt modelId="{80A205C9-841E-4D80-9B08-9FD433D39366}" type="pres">
      <dgm:prSet presAssocID="{E95200A8-3C33-4C86-84D2-8E62A460F709}" presName="cycle" presStyleCnt="0">
        <dgm:presLayoutVars>
          <dgm:dir/>
          <dgm:resizeHandles val="exact"/>
        </dgm:presLayoutVars>
      </dgm:prSet>
      <dgm:spPr/>
    </dgm:pt>
    <dgm:pt modelId="{81303270-91AA-4D83-8AEF-858AA58DB4C7}" type="pres">
      <dgm:prSet presAssocID="{5302E982-CCC1-4178-BC5A-8EC55CF5A832}" presName="dummy" presStyleCnt="0"/>
      <dgm:spPr/>
    </dgm:pt>
    <dgm:pt modelId="{620F5D90-C48E-4150-AEEA-B8FC5E240181}" type="pres">
      <dgm:prSet presAssocID="{5302E982-CCC1-4178-BC5A-8EC55CF5A832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B7E00A5-9613-4B9C-BA63-0B0DD1E37CDF}" type="pres">
      <dgm:prSet presAssocID="{726A07EF-2873-4F71-8DAF-A9C91C2D5E2E}" presName="sibTrans" presStyleLbl="node1" presStyleIdx="0" presStyleCnt="4"/>
      <dgm:spPr/>
    </dgm:pt>
    <dgm:pt modelId="{7F2D8000-F0BB-427D-8D5E-E9A76F1B92A3}" type="pres">
      <dgm:prSet presAssocID="{9EE0FC23-FA15-49E8-B270-7EAF13CFC2C7}" presName="dummy" presStyleCnt="0"/>
      <dgm:spPr/>
    </dgm:pt>
    <dgm:pt modelId="{6B7301D3-4AE6-4D77-8C7C-B1CCD94CE724}" type="pres">
      <dgm:prSet presAssocID="{9EE0FC23-FA15-49E8-B270-7EAF13CFC2C7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63852F2-CDD1-49FA-B579-AD8576632A19}" type="pres">
      <dgm:prSet presAssocID="{04505A63-8E12-493F-88D5-E8A7D0F46193}" presName="sibTrans" presStyleLbl="node1" presStyleIdx="1" presStyleCnt="4"/>
      <dgm:spPr/>
    </dgm:pt>
    <dgm:pt modelId="{27B9650C-CF1B-4FC4-B532-DB98083C594E}" type="pres">
      <dgm:prSet presAssocID="{9CBD2627-4B65-4382-ABB7-F9DAFDF79581}" presName="dummy" presStyleCnt="0"/>
      <dgm:spPr/>
    </dgm:pt>
    <dgm:pt modelId="{9CAA76FC-7E77-469C-911A-55274DD381C7}" type="pres">
      <dgm:prSet presAssocID="{9CBD2627-4B65-4382-ABB7-F9DAFDF79581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98C93A0-FB51-4EE3-B29C-2263DB5F7E66}" type="pres">
      <dgm:prSet presAssocID="{3AC61204-78B4-4677-A6AD-99C666C69F80}" presName="sibTrans" presStyleLbl="node1" presStyleIdx="2" presStyleCnt="4"/>
      <dgm:spPr/>
    </dgm:pt>
    <dgm:pt modelId="{AB0ED017-0959-4574-8AE3-5F4DDF00162A}" type="pres">
      <dgm:prSet presAssocID="{E80215CB-19A3-42FD-82A2-91FFD76FD0A1}" presName="dummy" presStyleCnt="0"/>
      <dgm:spPr/>
    </dgm:pt>
    <dgm:pt modelId="{DC553514-10CF-492B-A09D-775CF172FEBC}" type="pres">
      <dgm:prSet presAssocID="{E80215CB-19A3-42FD-82A2-91FFD76FD0A1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3FB9369-DF5B-4B48-AD03-C1B13D9142EE}" type="pres">
      <dgm:prSet presAssocID="{CCFFB215-A173-4F8C-AA7E-2F1F9364F779}" presName="sibTrans" presStyleLbl="node1" presStyleIdx="3" presStyleCnt="4"/>
      <dgm:spPr/>
    </dgm:pt>
  </dgm:ptLst>
  <dgm:cxnLst>
    <dgm:cxn modelId="{D090359A-7A16-4988-B3FF-25E58EFDF95E}" type="presOf" srcId="{3AC61204-78B4-4677-A6AD-99C666C69F80}" destId="{398C93A0-FB51-4EE3-B29C-2263DB5F7E66}" srcOrd="0" destOrd="0" presId="urn:microsoft.com/office/officeart/2005/8/layout/cycle1"/>
    <dgm:cxn modelId="{ECC9F6FD-0EAF-433C-98E1-92E97BB99395}" srcId="{E95200A8-3C33-4C86-84D2-8E62A460F709}" destId="{E80215CB-19A3-42FD-82A2-91FFD76FD0A1}" srcOrd="3" destOrd="0" parTransId="{8C449518-5D53-45DF-98BA-54241EFCF81F}" sibTransId="{CCFFB215-A173-4F8C-AA7E-2F1F9364F779}"/>
    <dgm:cxn modelId="{BA6763CD-FEE4-4503-89D5-F7256945AFFD}" type="presOf" srcId="{9CBD2627-4B65-4382-ABB7-F9DAFDF79581}" destId="{9CAA76FC-7E77-469C-911A-55274DD381C7}" srcOrd="0" destOrd="0" presId="urn:microsoft.com/office/officeart/2005/8/layout/cycle1"/>
    <dgm:cxn modelId="{BC77C705-9D7C-4778-B374-EB0ABDF5DCDE}" type="presOf" srcId="{9EE0FC23-FA15-49E8-B270-7EAF13CFC2C7}" destId="{6B7301D3-4AE6-4D77-8C7C-B1CCD94CE724}" srcOrd="0" destOrd="0" presId="urn:microsoft.com/office/officeart/2005/8/layout/cycle1"/>
    <dgm:cxn modelId="{27A29EDB-63A2-4741-AC3F-CF72428BFC19}" srcId="{E95200A8-3C33-4C86-84D2-8E62A460F709}" destId="{5302E982-CCC1-4178-BC5A-8EC55CF5A832}" srcOrd="0" destOrd="0" parTransId="{85BF77B7-D194-45FF-9A33-BDBC8F62A713}" sibTransId="{726A07EF-2873-4F71-8DAF-A9C91C2D5E2E}"/>
    <dgm:cxn modelId="{9C0CAD0F-600A-4B77-BD68-C7C75E289116}" type="presOf" srcId="{726A07EF-2873-4F71-8DAF-A9C91C2D5E2E}" destId="{5B7E00A5-9613-4B9C-BA63-0B0DD1E37CDF}" srcOrd="0" destOrd="0" presId="urn:microsoft.com/office/officeart/2005/8/layout/cycle1"/>
    <dgm:cxn modelId="{1AD5C88B-CFE2-465D-8A77-BBFCC0DC8890}" type="presOf" srcId="{5302E982-CCC1-4178-BC5A-8EC55CF5A832}" destId="{620F5D90-C48E-4150-AEEA-B8FC5E240181}" srcOrd="0" destOrd="0" presId="urn:microsoft.com/office/officeart/2005/8/layout/cycle1"/>
    <dgm:cxn modelId="{82AA423B-139B-42C7-B4B5-401494DD0917}" srcId="{E95200A8-3C33-4C86-84D2-8E62A460F709}" destId="{9EE0FC23-FA15-49E8-B270-7EAF13CFC2C7}" srcOrd="1" destOrd="0" parTransId="{B464CCEE-2FAD-46C9-A53C-9D9DA82419C4}" sibTransId="{04505A63-8E12-493F-88D5-E8A7D0F46193}"/>
    <dgm:cxn modelId="{CA3EE788-686B-43FA-BBBB-B0296A0A73E8}" srcId="{E95200A8-3C33-4C86-84D2-8E62A460F709}" destId="{9CBD2627-4B65-4382-ABB7-F9DAFDF79581}" srcOrd="2" destOrd="0" parTransId="{6791B927-2054-4DC3-88ED-B0439EB132CD}" sibTransId="{3AC61204-78B4-4677-A6AD-99C666C69F80}"/>
    <dgm:cxn modelId="{66A602E5-B77B-45DB-BC44-D34C9A05BC1F}" type="presOf" srcId="{E95200A8-3C33-4C86-84D2-8E62A460F709}" destId="{80A205C9-841E-4D80-9B08-9FD433D39366}" srcOrd="0" destOrd="0" presId="urn:microsoft.com/office/officeart/2005/8/layout/cycle1"/>
    <dgm:cxn modelId="{2FC1D9A2-083E-47E6-8846-982084E411D8}" type="presOf" srcId="{E80215CB-19A3-42FD-82A2-91FFD76FD0A1}" destId="{DC553514-10CF-492B-A09D-775CF172FEBC}" srcOrd="0" destOrd="0" presId="urn:microsoft.com/office/officeart/2005/8/layout/cycle1"/>
    <dgm:cxn modelId="{D228C44A-DE64-420B-8202-8535E0931CAB}" type="presOf" srcId="{CCFFB215-A173-4F8C-AA7E-2F1F9364F779}" destId="{E3FB9369-DF5B-4B48-AD03-C1B13D9142EE}" srcOrd="0" destOrd="0" presId="urn:microsoft.com/office/officeart/2005/8/layout/cycle1"/>
    <dgm:cxn modelId="{8A25135B-9225-4354-89C7-DF0CE3A40474}" type="presOf" srcId="{04505A63-8E12-493F-88D5-E8A7D0F46193}" destId="{A63852F2-CDD1-49FA-B579-AD8576632A19}" srcOrd="0" destOrd="0" presId="urn:microsoft.com/office/officeart/2005/8/layout/cycle1"/>
    <dgm:cxn modelId="{32816446-1D10-4ED3-BEA2-A14F247D5591}" type="presParOf" srcId="{80A205C9-841E-4D80-9B08-9FD433D39366}" destId="{81303270-91AA-4D83-8AEF-858AA58DB4C7}" srcOrd="0" destOrd="0" presId="urn:microsoft.com/office/officeart/2005/8/layout/cycle1"/>
    <dgm:cxn modelId="{B244CC18-88F8-4B87-858C-9C07DD04F903}" type="presParOf" srcId="{80A205C9-841E-4D80-9B08-9FD433D39366}" destId="{620F5D90-C48E-4150-AEEA-B8FC5E240181}" srcOrd="1" destOrd="0" presId="urn:microsoft.com/office/officeart/2005/8/layout/cycle1"/>
    <dgm:cxn modelId="{B3D956FD-BBBB-436F-981E-175B98F29239}" type="presParOf" srcId="{80A205C9-841E-4D80-9B08-9FD433D39366}" destId="{5B7E00A5-9613-4B9C-BA63-0B0DD1E37CDF}" srcOrd="2" destOrd="0" presId="urn:microsoft.com/office/officeart/2005/8/layout/cycle1"/>
    <dgm:cxn modelId="{DAE3B3EB-15D0-461A-87FA-C886ABC40136}" type="presParOf" srcId="{80A205C9-841E-4D80-9B08-9FD433D39366}" destId="{7F2D8000-F0BB-427D-8D5E-E9A76F1B92A3}" srcOrd="3" destOrd="0" presId="urn:microsoft.com/office/officeart/2005/8/layout/cycle1"/>
    <dgm:cxn modelId="{DEE0633B-C0A8-436F-B628-D663E026856B}" type="presParOf" srcId="{80A205C9-841E-4D80-9B08-9FD433D39366}" destId="{6B7301D3-4AE6-4D77-8C7C-B1CCD94CE724}" srcOrd="4" destOrd="0" presId="urn:microsoft.com/office/officeart/2005/8/layout/cycle1"/>
    <dgm:cxn modelId="{87217C37-77B8-45AA-B168-EC73B44E5FB3}" type="presParOf" srcId="{80A205C9-841E-4D80-9B08-9FD433D39366}" destId="{A63852F2-CDD1-49FA-B579-AD8576632A19}" srcOrd="5" destOrd="0" presId="urn:microsoft.com/office/officeart/2005/8/layout/cycle1"/>
    <dgm:cxn modelId="{17C6D2AA-E436-45B3-8A41-26A8CA56745D}" type="presParOf" srcId="{80A205C9-841E-4D80-9B08-9FD433D39366}" destId="{27B9650C-CF1B-4FC4-B532-DB98083C594E}" srcOrd="6" destOrd="0" presId="urn:microsoft.com/office/officeart/2005/8/layout/cycle1"/>
    <dgm:cxn modelId="{1FA4F5CD-8C73-4542-BDA6-91283D66A9E1}" type="presParOf" srcId="{80A205C9-841E-4D80-9B08-9FD433D39366}" destId="{9CAA76FC-7E77-469C-911A-55274DD381C7}" srcOrd="7" destOrd="0" presId="urn:microsoft.com/office/officeart/2005/8/layout/cycle1"/>
    <dgm:cxn modelId="{0908CF40-964B-4DFC-A58E-D24C10F1139D}" type="presParOf" srcId="{80A205C9-841E-4D80-9B08-9FD433D39366}" destId="{398C93A0-FB51-4EE3-B29C-2263DB5F7E66}" srcOrd="8" destOrd="0" presId="urn:microsoft.com/office/officeart/2005/8/layout/cycle1"/>
    <dgm:cxn modelId="{F84961C9-475A-46E2-98ED-8754DC43A33F}" type="presParOf" srcId="{80A205C9-841E-4D80-9B08-9FD433D39366}" destId="{AB0ED017-0959-4574-8AE3-5F4DDF00162A}" srcOrd="9" destOrd="0" presId="urn:microsoft.com/office/officeart/2005/8/layout/cycle1"/>
    <dgm:cxn modelId="{DB7BD20F-50CF-40FE-AD5C-8E36D0CF90A0}" type="presParOf" srcId="{80A205C9-841E-4D80-9B08-9FD433D39366}" destId="{DC553514-10CF-492B-A09D-775CF172FEBC}" srcOrd="10" destOrd="0" presId="urn:microsoft.com/office/officeart/2005/8/layout/cycle1"/>
    <dgm:cxn modelId="{2E7231F6-68DE-4EAD-B315-61469D039265}" type="presParOf" srcId="{80A205C9-841E-4D80-9B08-9FD433D39366}" destId="{E3FB9369-DF5B-4B48-AD03-C1B13D9142EE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3AD65D-3FC1-441C-9F96-473F6E435DB0}" type="doc">
      <dgm:prSet loTypeId="urn:microsoft.com/office/officeart/2005/8/layout/radial6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769C688E-0CF9-40F4-BDC9-CC6B3418E36B}">
      <dgm:prSet phldrT="[besedilo]" custT="1"/>
      <dgm:spPr>
        <a:solidFill>
          <a:srgbClr val="00B0F0"/>
        </a:solidFill>
      </dgm:spPr>
      <dgm:t>
        <a:bodyPr/>
        <a:lstStyle/>
        <a:p>
          <a:pPr algn="just"/>
          <a:endParaRPr lang="sl-SI" sz="1100" dirty="0"/>
        </a:p>
        <a:p>
          <a:pPr algn="ctr"/>
          <a:r>
            <a:rPr lang="sl-SI" sz="1400" dirty="0"/>
            <a:t>NASLOV: </a:t>
          </a:r>
        </a:p>
        <a:p>
          <a:pPr algn="ctr"/>
          <a:r>
            <a:rPr lang="sl-SI" sz="1400" b="0" i="1" dirty="0"/>
            <a:t>El </a:t>
          </a:r>
          <a:r>
            <a:rPr lang="sl-SI" sz="1400" b="0" i="1" dirty="0" err="1"/>
            <a:t>ingenioso</a:t>
          </a:r>
          <a:r>
            <a:rPr lang="sl-SI" sz="1400" b="0" i="1" dirty="0"/>
            <a:t> </a:t>
          </a:r>
          <a:r>
            <a:rPr lang="sl-SI" sz="1400" b="0" i="1" dirty="0" err="1"/>
            <a:t>hidalgo</a:t>
          </a:r>
          <a:r>
            <a:rPr lang="sl-SI" sz="1400" b="0" i="1" dirty="0"/>
            <a:t> don </a:t>
          </a:r>
          <a:r>
            <a:rPr lang="sl-SI" sz="1400" b="0" i="1" dirty="0" err="1"/>
            <a:t>Quijote</a:t>
          </a:r>
          <a:r>
            <a:rPr lang="sl-SI" sz="1400" b="0" i="1" dirty="0"/>
            <a:t> de la </a:t>
          </a:r>
          <a:r>
            <a:rPr lang="sl-SI" sz="1400" b="0" i="1" dirty="0" err="1"/>
            <a:t>Mancha</a:t>
          </a:r>
          <a:endParaRPr lang="sl-SI" sz="1400" b="0" i="1" dirty="0"/>
        </a:p>
        <a:p>
          <a:pPr algn="ctr"/>
          <a:r>
            <a:rPr lang="sl-SI" sz="1400" dirty="0"/>
            <a:t>NASLOV PREVODA: </a:t>
          </a:r>
        </a:p>
        <a:p>
          <a:pPr algn="ctr"/>
          <a:r>
            <a:rPr lang="sl-SI" sz="1400" b="1" dirty="0"/>
            <a:t>Čudovite prigode don </a:t>
          </a:r>
          <a:r>
            <a:rPr lang="sl-SI" sz="1400" b="1" dirty="0" err="1"/>
            <a:t>Kihota</a:t>
          </a:r>
          <a:r>
            <a:rPr lang="sl-SI" sz="1400" b="1" dirty="0"/>
            <a:t> bistroumnega plemiča iz Manče</a:t>
          </a:r>
        </a:p>
        <a:p>
          <a:pPr algn="ctr"/>
          <a:r>
            <a:rPr lang="sl-SI" sz="1400" dirty="0"/>
            <a:t>AVTORJI: Miguel de Cervantes </a:t>
          </a:r>
          <a:r>
            <a:rPr lang="sl-SI" sz="1400" dirty="0" err="1"/>
            <a:t>Saavedra</a:t>
          </a:r>
          <a:r>
            <a:rPr lang="sl-SI" sz="1400" dirty="0"/>
            <a:t>; </a:t>
          </a:r>
        </a:p>
        <a:p>
          <a:pPr algn="ctr"/>
          <a:r>
            <a:rPr lang="sl-SI" sz="1400" dirty="0"/>
            <a:t>Severin Šali (prevod in priredba za mladino); Nikolaj Pirnat (ilustracije)</a:t>
          </a:r>
        </a:p>
        <a:p>
          <a:pPr algn="ctr"/>
          <a:endParaRPr lang="sl-SI" sz="1100" dirty="0"/>
        </a:p>
      </dgm:t>
    </dgm:pt>
    <dgm:pt modelId="{182A10F5-AC2F-4537-8D10-07BCFA181CCD}" type="parTrans" cxnId="{FBD2985F-ACB0-4EBF-828A-1B057302B581}">
      <dgm:prSet/>
      <dgm:spPr/>
      <dgm:t>
        <a:bodyPr/>
        <a:lstStyle/>
        <a:p>
          <a:endParaRPr lang="sl-SI"/>
        </a:p>
      </dgm:t>
    </dgm:pt>
    <dgm:pt modelId="{A05370FE-B53F-481E-9DAD-5CF8F2EDB80A}" type="sibTrans" cxnId="{FBD2985F-ACB0-4EBF-828A-1B057302B581}">
      <dgm:prSet/>
      <dgm:spPr/>
      <dgm:t>
        <a:bodyPr/>
        <a:lstStyle/>
        <a:p>
          <a:endParaRPr lang="sl-SI"/>
        </a:p>
      </dgm:t>
    </dgm:pt>
    <dgm:pt modelId="{4A9D1D9E-6080-4573-AD79-21F2CDF0C1C6}">
      <dgm:prSet phldrT="[besedil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sl-SI" sz="1200" dirty="0"/>
            <a:t>KRAJ IZIDA: Ljubljana</a:t>
          </a:r>
        </a:p>
        <a:p>
          <a:pPr algn="l"/>
          <a:r>
            <a:rPr lang="sl-SI" sz="1200" dirty="0"/>
            <a:t>LETO IZIDA: 1978</a:t>
          </a:r>
        </a:p>
        <a:p>
          <a:pPr algn="l"/>
          <a:r>
            <a:rPr lang="sl-SI" sz="1200" dirty="0"/>
            <a:t>ZALOŽNIK: Mladinska knjiga</a:t>
          </a:r>
        </a:p>
        <a:p>
          <a:pPr algn="l"/>
          <a:r>
            <a:rPr lang="sl-SI" sz="1200" dirty="0"/>
            <a:t>ZBIRKA: Moja knjižnica - Prvi letnik - Razred VIII - Knjiga 3</a:t>
          </a:r>
        </a:p>
        <a:p>
          <a:pPr algn="l"/>
          <a:r>
            <a:rPr lang="sl-SI" sz="1200" dirty="0"/>
            <a:t>IZDAJA: 1. ponatis</a:t>
          </a:r>
        </a:p>
        <a:p>
          <a:pPr algn="l"/>
          <a:r>
            <a:rPr lang="sl-SI" sz="1200" dirty="0"/>
            <a:t>JEZIK: slovenski</a:t>
          </a:r>
        </a:p>
      </dgm:t>
    </dgm:pt>
    <dgm:pt modelId="{773AEC24-E213-4163-A8C5-9468AB05FBA8}" type="parTrans" cxnId="{ED1ADA31-A817-4F33-BFFE-26B909958061}">
      <dgm:prSet/>
      <dgm:spPr/>
      <dgm:t>
        <a:bodyPr/>
        <a:lstStyle/>
        <a:p>
          <a:endParaRPr lang="sl-SI"/>
        </a:p>
      </dgm:t>
    </dgm:pt>
    <dgm:pt modelId="{BD3874D6-B60D-449E-B86E-EC7B0DFFDCC3}" type="sibTrans" cxnId="{ED1ADA31-A817-4F33-BFFE-26B909958061}">
      <dgm:prSet/>
      <dgm:spPr/>
      <dgm:t>
        <a:bodyPr/>
        <a:lstStyle/>
        <a:p>
          <a:endParaRPr lang="sl-SI"/>
        </a:p>
      </dgm:t>
    </dgm:pt>
    <dgm:pt modelId="{E2E95088-57E9-4E42-BE30-E7206F871A59}">
      <dgm:prSet phldrT="[besedil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sl-SI" sz="1200" dirty="0"/>
            <a:t>VELIKOST KNJIGE: 20 cm</a:t>
          </a:r>
        </a:p>
        <a:p>
          <a:pPr algn="l"/>
          <a:r>
            <a:rPr lang="sl-SI" sz="1200" dirty="0"/>
            <a:t>TEŽA: 0,3 kg</a:t>
          </a:r>
        </a:p>
        <a:p>
          <a:pPr algn="l"/>
          <a:r>
            <a:rPr lang="sl-SI" sz="1200" dirty="0"/>
            <a:t>DEBELINA: 15 mm</a:t>
          </a:r>
        </a:p>
        <a:p>
          <a:pPr algn="l"/>
          <a:r>
            <a:rPr lang="sl-SI" sz="1200" dirty="0"/>
            <a:t>BARVA HRBTIŠČA: siva</a:t>
          </a:r>
        </a:p>
        <a:p>
          <a:pPr algn="l"/>
          <a:r>
            <a:rPr lang="sl-SI" sz="1200" dirty="0"/>
            <a:t>BARVA NASLOVNICE: siva, navpične barvne črte</a:t>
          </a:r>
        </a:p>
        <a:p>
          <a:pPr algn="l"/>
          <a:r>
            <a:rPr lang="sl-SI" sz="1200" dirty="0"/>
            <a:t>VEZAVA: trda</a:t>
          </a:r>
        </a:p>
        <a:p>
          <a:pPr algn="l"/>
          <a:r>
            <a:rPr lang="sl-SI" sz="1200" dirty="0"/>
            <a:t>NOSILEC: papir</a:t>
          </a:r>
        </a:p>
        <a:p>
          <a:pPr algn="l"/>
          <a:r>
            <a:rPr lang="sl-SI" sz="1200" dirty="0"/>
            <a:t>OBSEG: 196 strani</a:t>
          </a:r>
        </a:p>
        <a:p>
          <a:pPr algn="l"/>
          <a:r>
            <a:rPr lang="sl-SI" sz="1200" dirty="0"/>
            <a:t>VELIKOST TISKA: normalna</a:t>
          </a:r>
        </a:p>
        <a:p>
          <a:pPr algn="l"/>
          <a:r>
            <a:rPr lang="sl-SI" sz="1200" dirty="0"/>
            <a:t>VRSTA PISAVE: male tiskane črke</a:t>
          </a:r>
        </a:p>
        <a:p>
          <a:pPr algn="l"/>
          <a:r>
            <a:rPr lang="sl-SI" sz="1200" dirty="0"/>
            <a:t>OCENA OHRANJENOSTI: prav dobra (prevezava, porumeneli listi)</a:t>
          </a:r>
        </a:p>
        <a:p>
          <a:pPr algn="l"/>
          <a:r>
            <a:rPr lang="sl-SI" sz="1200" dirty="0"/>
            <a:t>DRUGO: na prvo platnico nalepljena original naslovnica</a:t>
          </a:r>
        </a:p>
        <a:p>
          <a:pPr algn="l"/>
          <a:r>
            <a:rPr lang="sl-SI" sz="1200" dirty="0"/>
            <a:t>ILUSTRACIJE: črno-bele ilustracije</a:t>
          </a:r>
        </a:p>
        <a:p>
          <a:pPr algn="ctr"/>
          <a:endParaRPr lang="sl-SI" sz="1200" dirty="0"/>
        </a:p>
      </dgm:t>
    </dgm:pt>
    <dgm:pt modelId="{9D7C4E72-23EE-4689-92D2-87111D3A0D63}" type="parTrans" cxnId="{D2D4E1DC-A9B1-4595-A151-C862C08784F2}">
      <dgm:prSet/>
      <dgm:spPr/>
      <dgm:t>
        <a:bodyPr/>
        <a:lstStyle/>
        <a:p>
          <a:endParaRPr lang="sl-SI"/>
        </a:p>
      </dgm:t>
    </dgm:pt>
    <dgm:pt modelId="{6150B0B6-E7ED-41D7-8901-5DDD629F5282}" type="sibTrans" cxnId="{D2D4E1DC-A9B1-4595-A151-C862C08784F2}">
      <dgm:prSet/>
      <dgm:spPr/>
      <dgm:t>
        <a:bodyPr/>
        <a:lstStyle/>
        <a:p>
          <a:endParaRPr lang="sl-SI"/>
        </a:p>
      </dgm:t>
    </dgm:pt>
    <dgm:pt modelId="{90415E2F-33F8-4454-AF9A-486D617C3D1F}">
      <dgm:prSet phldrT="[besedilo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pPr algn="l"/>
          <a:r>
            <a:rPr lang="sl-SI" sz="1200" dirty="0"/>
            <a:t>TEMATIKA: viteštvo</a:t>
          </a:r>
        </a:p>
        <a:p>
          <a:pPr algn="l"/>
          <a:r>
            <a:rPr lang="sl-SI" sz="1200" dirty="0"/>
            <a:t>KLJUČNE BESEDE: vitezi, španska književnost, viteški roman</a:t>
          </a:r>
        </a:p>
        <a:p>
          <a:pPr algn="l"/>
          <a:r>
            <a:rPr lang="sl-SI" sz="1200" dirty="0"/>
            <a:t>GLAVNE OSEBE: Don </a:t>
          </a:r>
          <a:r>
            <a:rPr lang="sl-SI" sz="1200" dirty="0" err="1"/>
            <a:t>Kihot</a:t>
          </a:r>
          <a:r>
            <a:rPr lang="sl-SI" sz="1200" dirty="0"/>
            <a:t>, </a:t>
          </a:r>
          <a:r>
            <a:rPr lang="sl-SI" sz="1200" dirty="0" err="1"/>
            <a:t>Sančo</a:t>
          </a:r>
          <a:r>
            <a:rPr lang="sl-SI" sz="1200" dirty="0"/>
            <a:t> </a:t>
          </a:r>
          <a:r>
            <a:rPr lang="sl-SI" sz="1200" dirty="0" err="1"/>
            <a:t>Pansa</a:t>
          </a:r>
          <a:endParaRPr lang="sl-SI" sz="1200" dirty="0"/>
        </a:p>
        <a:p>
          <a:pPr algn="l"/>
          <a:r>
            <a:rPr lang="sl-SI" sz="1200" dirty="0"/>
            <a:t>KRAJ DOGAJANJA: Španija, </a:t>
          </a:r>
          <a:r>
            <a:rPr lang="sl-SI" sz="1200" dirty="0" err="1"/>
            <a:t>Manča</a:t>
          </a:r>
          <a:r>
            <a:rPr lang="sl-SI" sz="1200" dirty="0"/>
            <a:t> in njena okolica</a:t>
          </a:r>
        </a:p>
        <a:p>
          <a:pPr algn="l"/>
          <a:r>
            <a:rPr lang="sl-SI" sz="1200" dirty="0"/>
            <a:t>ČAS DOGAJANJA: renesansa, 16. stoletje</a:t>
          </a:r>
        </a:p>
        <a:p>
          <a:pPr algn="l"/>
          <a:r>
            <a:rPr lang="sl-SI" sz="1200" dirty="0"/>
            <a:t>KRATKA VSEBINA: Don </a:t>
          </a:r>
          <a:r>
            <a:rPr lang="sl-SI" sz="1200" dirty="0" err="1"/>
            <a:t>Kihot</a:t>
          </a:r>
          <a:r>
            <a:rPr lang="sl-SI" sz="1200" dirty="0"/>
            <a:t> je bil obubožan plemič, ki je prebral toliko viteških romanov, da ni več ločil fantazije od stvarnosti. Zato se je odpravil v svet, da bi obudil dobo popotnega viteštva.</a:t>
          </a:r>
          <a:endParaRPr lang="sl-SI" sz="700" dirty="0"/>
        </a:p>
      </dgm:t>
    </dgm:pt>
    <dgm:pt modelId="{985252EA-44A5-4430-9BC8-EC92BE706F78}" type="parTrans" cxnId="{A1125FF1-0F3F-4263-BAD0-93FF79DFD3E0}">
      <dgm:prSet/>
      <dgm:spPr/>
      <dgm:t>
        <a:bodyPr/>
        <a:lstStyle/>
        <a:p>
          <a:endParaRPr lang="sl-SI"/>
        </a:p>
      </dgm:t>
    </dgm:pt>
    <dgm:pt modelId="{FACE8943-B16B-49ED-B5F8-806B954F8B2B}" type="sibTrans" cxnId="{A1125FF1-0F3F-4263-BAD0-93FF79DFD3E0}">
      <dgm:prSet/>
      <dgm:spPr/>
      <dgm:t>
        <a:bodyPr/>
        <a:lstStyle/>
        <a:p>
          <a:endParaRPr lang="sl-SI"/>
        </a:p>
      </dgm:t>
    </dgm:pt>
    <dgm:pt modelId="{C63151EE-28CC-49FA-A9CA-B65D82E13B00}">
      <dgm:prSet phldrT="[besedilo]" custT="1"/>
      <dgm:spPr>
        <a:solidFill>
          <a:schemeClr val="bg2">
            <a:lumMod val="75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462"/>
            </a:spcAft>
          </a:pPr>
          <a:r>
            <a:rPr lang="sl-SI" sz="1100" dirty="0"/>
            <a:t>ZVRST: roman</a:t>
          </a:r>
        </a:p>
        <a:p>
          <a:pPr algn="l">
            <a:lnSpc>
              <a:spcPct val="100000"/>
            </a:lnSpc>
            <a:spcAft>
              <a:spcPts val="462"/>
            </a:spcAft>
          </a:pPr>
          <a:r>
            <a:rPr lang="sl-SI" sz="1100" dirty="0"/>
            <a:t>BESEDILO: prirejeno/skrajšano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sl-SI" sz="1100" dirty="0"/>
            <a:t>KNJIGA VSEBUJE TUDI: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sl-SI" sz="1100" dirty="0"/>
            <a:t>O pisatelju Miguel Cervantes ... 191-192 Don </a:t>
          </a:r>
          <a:r>
            <a:rPr lang="sl-SI" sz="1100" dirty="0" err="1"/>
            <a:t>Kihot</a:t>
          </a:r>
          <a:r>
            <a:rPr lang="sl-SI" sz="1100" dirty="0"/>
            <a:t> ... 192-193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sl-SI" sz="1100" dirty="0"/>
            <a:t>Prirediteljevo pojasnilo ... 193-194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sl-SI" sz="1100" dirty="0"/>
            <a:t>Manj znane besede ... 195-196 </a:t>
          </a:r>
        </a:p>
        <a:p>
          <a:pPr algn="l">
            <a:lnSpc>
              <a:spcPct val="100000"/>
            </a:lnSpc>
            <a:spcAft>
              <a:spcPts val="462"/>
            </a:spcAft>
          </a:pPr>
          <a:r>
            <a:rPr lang="sl-SI" sz="1100" dirty="0"/>
            <a:t>Kazalo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sl-SI" sz="1100" dirty="0"/>
            <a:t>TEŽAVNOSTNA STOPNJA BRANJA: srednja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sl-SI" sz="1100" dirty="0"/>
            <a:t>CILJNA SKUPINA: otroci, mladostniki</a:t>
          </a:r>
        </a:p>
      </dgm:t>
    </dgm:pt>
    <dgm:pt modelId="{CF60ED19-FF84-4D4B-B761-92D108F7FC00}" type="parTrans" cxnId="{E1521791-964C-4FAB-9594-51C939A15982}">
      <dgm:prSet/>
      <dgm:spPr/>
      <dgm:t>
        <a:bodyPr/>
        <a:lstStyle/>
        <a:p>
          <a:endParaRPr lang="sl-SI"/>
        </a:p>
      </dgm:t>
    </dgm:pt>
    <dgm:pt modelId="{D19A4C39-41A7-401B-8F29-3E9E23BA175C}" type="sibTrans" cxnId="{E1521791-964C-4FAB-9594-51C939A15982}">
      <dgm:prSet/>
      <dgm:spPr/>
      <dgm:t>
        <a:bodyPr/>
        <a:lstStyle/>
        <a:p>
          <a:endParaRPr lang="sl-SI"/>
        </a:p>
      </dgm:t>
    </dgm:pt>
    <dgm:pt modelId="{EF2D1A91-524A-4827-9E90-79FCC5A37845}" type="pres">
      <dgm:prSet presAssocID="{0D3AD65D-3FC1-441C-9F96-473F6E435D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E36E62BB-BA07-40D3-9C3B-05A4273D80DA}" type="pres">
      <dgm:prSet presAssocID="{769C688E-0CF9-40F4-BDC9-CC6B3418E36B}" presName="centerShape" presStyleLbl="node0" presStyleIdx="0" presStyleCnt="1" custScaleX="192516" custScaleY="104947" custLinFactNeighborX="1188" custLinFactNeighborY="-976"/>
      <dgm:spPr/>
      <dgm:t>
        <a:bodyPr/>
        <a:lstStyle/>
        <a:p>
          <a:endParaRPr lang="sl-SI"/>
        </a:p>
      </dgm:t>
    </dgm:pt>
    <dgm:pt modelId="{A0EC7C12-14A9-4AC4-A5A6-AF7534661F61}" type="pres">
      <dgm:prSet presAssocID="{4A9D1D9E-6080-4573-AD79-21F2CDF0C1C6}" presName="node" presStyleLbl="node1" presStyleIdx="0" presStyleCnt="4" custScaleX="217418" custScaleY="110038" custRadScaleRad="90404" custRadScaleInc="4511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720B307-A2F4-4AAB-948D-B991324DC8B1}" type="pres">
      <dgm:prSet presAssocID="{4A9D1D9E-6080-4573-AD79-21F2CDF0C1C6}" presName="dummy" presStyleCnt="0"/>
      <dgm:spPr/>
    </dgm:pt>
    <dgm:pt modelId="{5A8AF084-0B7C-42F3-BE30-46098620107F}" type="pres">
      <dgm:prSet presAssocID="{BD3874D6-B60D-449E-B86E-EC7B0DFFDCC3}" presName="sibTrans" presStyleLbl="sibTrans2D1" presStyleIdx="0" presStyleCnt="4"/>
      <dgm:spPr/>
      <dgm:t>
        <a:bodyPr/>
        <a:lstStyle/>
        <a:p>
          <a:endParaRPr lang="sl-SI"/>
        </a:p>
      </dgm:t>
    </dgm:pt>
    <dgm:pt modelId="{F7B622C2-FA1C-49E5-8D87-EFCA135A1FB6}" type="pres">
      <dgm:prSet presAssocID="{E2E95088-57E9-4E42-BE30-E7206F871A59}" presName="node" presStyleLbl="node1" presStyleIdx="1" presStyleCnt="4" custScaleX="169686" custScaleY="313470" custRadScaleRad="130330" custRadScaleInc="3410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4189EA2-5397-4BE9-B368-0CBFD40DDDB2}" type="pres">
      <dgm:prSet presAssocID="{E2E95088-57E9-4E42-BE30-E7206F871A59}" presName="dummy" presStyleCnt="0"/>
      <dgm:spPr/>
    </dgm:pt>
    <dgm:pt modelId="{BF40866A-B135-4B3C-AC14-E022466AB8FC}" type="pres">
      <dgm:prSet presAssocID="{6150B0B6-E7ED-41D7-8901-5DDD629F5282}" presName="sibTrans" presStyleLbl="sibTrans2D1" presStyleIdx="1" presStyleCnt="4" custLinFactNeighborX="-1817" custLinFactNeighborY="-15343"/>
      <dgm:spPr/>
      <dgm:t>
        <a:bodyPr/>
        <a:lstStyle/>
        <a:p>
          <a:endParaRPr lang="sl-SI"/>
        </a:p>
      </dgm:t>
    </dgm:pt>
    <dgm:pt modelId="{A6460B4E-4170-4B11-B7B3-57936259428C}" type="pres">
      <dgm:prSet presAssocID="{90415E2F-33F8-4454-AF9A-486D617C3D1F}" presName="node" presStyleLbl="node1" presStyleIdx="2" presStyleCnt="4" custScaleX="246896" custScaleY="182996" custRadScaleRad="130998" custRadScaleInc="16891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55E3A7C-B99B-45E2-9225-D89E56C11E18}" type="pres">
      <dgm:prSet presAssocID="{90415E2F-33F8-4454-AF9A-486D617C3D1F}" presName="dummy" presStyleCnt="0"/>
      <dgm:spPr/>
    </dgm:pt>
    <dgm:pt modelId="{C1EA9528-F2E9-4710-BAF3-3A6FAFF41E9B}" type="pres">
      <dgm:prSet presAssocID="{FACE8943-B16B-49ED-B5F8-806B954F8B2B}" presName="sibTrans" presStyleLbl="sibTrans2D1" presStyleIdx="2" presStyleCnt="4"/>
      <dgm:spPr/>
      <dgm:t>
        <a:bodyPr/>
        <a:lstStyle/>
        <a:p>
          <a:endParaRPr lang="sl-SI"/>
        </a:p>
      </dgm:t>
    </dgm:pt>
    <dgm:pt modelId="{6DF62E1F-5F01-4930-A2A6-662DECAEF16C}" type="pres">
      <dgm:prSet presAssocID="{C63151EE-28CC-49FA-A9CA-B65D82E13B00}" presName="node" presStyleLbl="node1" presStyleIdx="3" presStyleCnt="4" custScaleX="182027" custScaleY="167021" custRadScaleRad="136583" custRadScaleInc="7552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3039CBF-864E-482A-B0AE-45C0365A6C53}" type="pres">
      <dgm:prSet presAssocID="{C63151EE-28CC-49FA-A9CA-B65D82E13B00}" presName="dummy" presStyleCnt="0"/>
      <dgm:spPr/>
    </dgm:pt>
    <dgm:pt modelId="{CB1D2DA6-75D2-4A6F-8CF6-CFA9A67173F0}" type="pres">
      <dgm:prSet presAssocID="{D19A4C39-41A7-401B-8F29-3E9E23BA175C}" presName="sibTrans" presStyleLbl="sibTrans2D1" presStyleIdx="3" presStyleCnt="4"/>
      <dgm:spPr/>
      <dgm:t>
        <a:bodyPr/>
        <a:lstStyle/>
        <a:p>
          <a:endParaRPr lang="sl-SI"/>
        </a:p>
      </dgm:t>
    </dgm:pt>
  </dgm:ptLst>
  <dgm:cxnLst>
    <dgm:cxn modelId="{5C91A2B4-DE1F-4626-8CFA-FFC0FC0A6270}" type="presOf" srcId="{D19A4C39-41A7-401B-8F29-3E9E23BA175C}" destId="{CB1D2DA6-75D2-4A6F-8CF6-CFA9A67173F0}" srcOrd="0" destOrd="0" presId="urn:microsoft.com/office/officeart/2005/8/layout/radial6"/>
    <dgm:cxn modelId="{5CC40180-37D7-4DC3-8D06-28A3A95E7F38}" type="presOf" srcId="{90415E2F-33F8-4454-AF9A-486D617C3D1F}" destId="{A6460B4E-4170-4B11-B7B3-57936259428C}" srcOrd="0" destOrd="0" presId="urn:microsoft.com/office/officeart/2005/8/layout/radial6"/>
    <dgm:cxn modelId="{E1521791-964C-4FAB-9594-51C939A15982}" srcId="{769C688E-0CF9-40F4-BDC9-CC6B3418E36B}" destId="{C63151EE-28CC-49FA-A9CA-B65D82E13B00}" srcOrd="3" destOrd="0" parTransId="{CF60ED19-FF84-4D4B-B761-92D108F7FC00}" sibTransId="{D19A4C39-41A7-401B-8F29-3E9E23BA175C}"/>
    <dgm:cxn modelId="{807248F6-D852-422E-AB43-B0042EADDA6B}" type="presOf" srcId="{C63151EE-28CC-49FA-A9CA-B65D82E13B00}" destId="{6DF62E1F-5F01-4930-A2A6-662DECAEF16C}" srcOrd="0" destOrd="0" presId="urn:microsoft.com/office/officeart/2005/8/layout/radial6"/>
    <dgm:cxn modelId="{4AC4106F-4B65-42AC-9843-BBF3FFA006DF}" type="presOf" srcId="{769C688E-0CF9-40F4-BDC9-CC6B3418E36B}" destId="{E36E62BB-BA07-40D3-9C3B-05A4273D80DA}" srcOrd="0" destOrd="0" presId="urn:microsoft.com/office/officeart/2005/8/layout/radial6"/>
    <dgm:cxn modelId="{D2D4E1DC-A9B1-4595-A151-C862C08784F2}" srcId="{769C688E-0CF9-40F4-BDC9-CC6B3418E36B}" destId="{E2E95088-57E9-4E42-BE30-E7206F871A59}" srcOrd="1" destOrd="0" parTransId="{9D7C4E72-23EE-4689-92D2-87111D3A0D63}" sibTransId="{6150B0B6-E7ED-41D7-8901-5DDD629F5282}"/>
    <dgm:cxn modelId="{ED1ADA31-A817-4F33-BFFE-26B909958061}" srcId="{769C688E-0CF9-40F4-BDC9-CC6B3418E36B}" destId="{4A9D1D9E-6080-4573-AD79-21F2CDF0C1C6}" srcOrd="0" destOrd="0" parTransId="{773AEC24-E213-4163-A8C5-9468AB05FBA8}" sibTransId="{BD3874D6-B60D-449E-B86E-EC7B0DFFDCC3}"/>
    <dgm:cxn modelId="{950B8A40-5C99-438E-A0CC-8F2A27C4CEB1}" type="presOf" srcId="{BD3874D6-B60D-449E-B86E-EC7B0DFFDCC3}" destId="{5A8AF084-0B7C-42F3-BE30-46098620107F}" srcOrd="0" destOrd="0" presId="urn:microsoft.com/office/officeart/2005/8/layout/radial6"/>
    <dgm:cxn modelId="{DA003ED1-E4B7-4E7F-9C12-308A26F0034B}" type="presOf" srcId="{FACE8943-B16B-49ED-B5F8-806B954F8B2B}" destId="{C1EA9528-F2E9-4710-BAF3-3A6FAFF41E9B}" srcOrd="0" destOrd="0" presId="urn:microsoft.com/office/officeart/2005/8/layout/radial6"/>
    <dgm:cxn modelId="{6407711C-C528-4B7E-949B-CD5237823E75}" type="presOf" srcId="{E2E95088-57E9-4E42-BE30-E7206F871A59}" destId="{F7B622C2-FA1C-49E5-8D87-EFCA135A1FB6}" srcOrd="0" destOrd="0" presId="urn:microsoft.com/office/officeart/2005/8/layout/radial6"/>
    <dgm:cxn modelId="{9EB6D4D2-4140-4B95-BF52-5C8BFDDB6207}" type="presOf" srcId="{0D3AD65D-3FC1-441C-9F96-473F6E435DB0}" destId="{EF2D1A91-524A-4827-9E90-79FCC5A37845}" srcOrd="0" destOrd="0" presId="urn:microsoft.com/office/officeart/2005/8/layout/radial6"/>
    <dgm:cxn modelId="{8A26121D-BECC-4895-97A0-65AEA2ADC1FF}" type="presOf" srcId="{4A9D1D9E-6080-4573-AD79-21F2CDF0C1C6}" destId="{A0EC7C12-14A9-4AC4-A5A6-AF7534661F61}" srcOrd="0" destOrd="0" presId="urn:microsoft.com/office/officeart/2005/8/layout/radial6"/>
    <dgm:cxn modelId="{A1125FF1-0F3F-4263-BAD0-93FF79DFD3E0}" srcId="{769C688E-0CF9-40F4-BDC9-CC6B3418E36B}" destId="{90415E2F-33F8-4454-AF9A-486D617C3D1F}" srcOrd="2" destOrd="0" parTransId="{985252EA-44A5-4430-9BC8-EC92BE706F78}" sibTransId="{FACE8943-B16B-49ED-B5F8-806B954F8B2B}"/>
    <dgm:cxn modelId="{0BBB7251-2E9C-4C41-AD00-868D55C67B5B}" type="presOf" srcId="{6150B0B6-E7ED-41D7-8901-5DDD629F5282}" destId="{BF40866A-B135-4B3C-AC14-E022466AB8FC}" srcOrd="0" destOrd="0" presId="urn:microsoft.com/office/officeart/2005/8/layout/radial6"/>
    <dgm:cxn modelId="{FBD2985F-ACB0-4EBF-828A-1B057302B581}" srcId="{0D3AD65D-3FC1-441C-9F96-473F6E435DB0}" destId="{769C688E-0CF9-40F4-BDC9-CC6B3418E36B}" srcOrd="0" destOrd="0" parTransId="{182A10F5-AC2F-4537-8D10-07BCFA181CCD}" sibTransId="{A05370FE-B53F-481E-9DAD-5CF8F2EDB80A}"/>
    <dgm:cxn modelId="{E9105E58-BC20-47E2-857B-0350AB3B232D}" type="presParOf" srcId="{EF2D1A91-524A-4827-9E90-79FCC5A37845}" destId="{E36E62BB-BA07-40D3-9C3B-05A4273D80DA}" srcOrd="0" destOrd="0" presId="urn:microsoft.com/office/officeart/2005/8/layout/radial6"/>
    <dgm:cxn modelId="{AEB45CCA-1FBC-4668-9299-E87269165E45}" type="presParOf" srcId="{EF2D1A91-524A-4827-9E90-79FCC5A37845}" destId="{A0EC7C12-14A9-4AC4-A5A6-AF7534661F61}" srcOrd="1" destOrd="0" presId="urn:microsoft.com/office/officeart/2005/8/layout/radial6"/>
    <dgm:cxn modelId="{B29CDA67-C979-43F4-A2FC-02BDA2AC08FC}" type="presParOf" srcId="{EF2D1A91-524A-4827-9E90-79FCC5A37845}" destId="{7720B307-A2F4-4AAB-948D-B991324DC8B1}" srcOrd="2" destOrd="0" presId="urn:microsoft.com/office/officeart/2005/8/layout/radial6"/>
    <dgm:cxn modelId="{911865C9-72D2-4C55-80B3-4ADB209EC067}" type="presParOf" srcId="{EF2D1A91-524A-4827-9E90-79FCC5A37845}" destId="{5A8AF084-0B7C-42F3-BE30-46098620107F}" srcOrd="3" destOrd="0" presId="urn:microsoft.com/office/officeart/2005/8/layout/radial6"/>
    <dgm:cxn modelId="{CEA8EBF9-936F-4A77-80C4-88304E31881E}" type="presParOf" srcId="{EF2D1A91-524A-4827-9E90-79FCC5A37845}" destId="{F7B622C2-FA1C-49E5-8D87-EFCA135A1FB6}" srcOrd="4" destOrd="0" presId="urn:microsoft.com/office/officeart/2005/8/layout/radial6"/>
    <dgm:cxn modelId="{E4A6186A-7EE3-41C1-8B2C-1D08A9DC2B7A}" type="presParOf" srcId="{EF2D1A91-524A-4827-9E90-79FCC5A37845}" destId="{A4189EA2-5397-4BE9-B368-0CBFD40DDDB2}" srcOrd="5" destOrd="0" presId="urn:microsoft.com/office/officeart/2005/8/layout/radial6"/>
    <dgm:cxn modelId="{43012DB9-4FB7-4074-B603-2664E98E6FDF}" type="presParOf" srcId="{EF2D1A91-524A-4827-9E90-79FCC5A37845}" destId="{BF40866A-B135-4B3C-AC14-E022466AB8FC}" srcOrd="6" destOrd="0" presId="urn:microsoft.com/office/officeart/2005/8/layout/radial6"/>
    <dgm:cxn modelId="{CA4F8FC9-A364-4C93-BA8A-45D78E08ECA3}" type="presParOf" srcId="{EF2D1A91-524A-4827-9E90-79FCC5A37845}" destId="{A6460B4E-4170-4B11-B7B3-57936259428C}" srcOrd="7" destOrd="0" presId="urn:microsoft.com/office/officeart/2005/8/layout/radial6"/>
    <dgm:cxn modelId="{15CDA12D-7138-4E75-949E-A3221D894864}" type="presParOf" srcId="{EF2D1A91-524A-4827-9E90-79FCC5A37845}" destId="{355E3A7C-B99B-45E2-9225-D89E56C11E18}" srcOrd="8" destOrd="0" presId="urn:microsoft.com/office/officeart/2005/8/layout/radial6"/>
    <dgm:cxn modelId="{4A8072DA-7B03-433E-AF70-C22D204A3AC7}" type="presParOf" srcId="{EF2D1A91-524A-4827-9E90-79FCC5A37845}" destId="{C1EA9528-F2E9-4710-BAF3-3A6FAFF41E9B}" srcOrd="9" destOrd="0" presId="urn:microsoft.com/office/officeart/2005/8/layout/radial6"/>
    <dgm:cxn modelId="{2A7AAEE9-D711-45AD-BA0C-A0040F8DA79B}" type="presParOf" srcId="{EF2D1A91-524A-4827-9E90-79FCC5A37845}" destId="{6DF62E1F-5F01-4930-A2A6-662DECAEF16C}" srcOrd="10" destOrd="0" presId="urn:microsoft.com/office/officeart/2005/8/layout/radial6"/>
    <dgm:cxn modelId="{782C4847-8F7F-444D-B6D2-67181EE0D4E7}" type="presParOf" srcId="{EF2D1A91-524A-4827-9E90-79FCC5A37845}" destId="{03039CBF-864E-482A-B0AE-45C0365A6C53}" srcOrd="11" destOrd="0" presId="urn:microsoft.com/office/officeart/2005/8/layout/radial6"/>
    <dgm:cxn modelId="{5A80B190-E1CE-4D12-9263-1151D69B35A5}" type="presParOf" srcId="{EF2D1A91-524A-4827-9E90-79FCC5A37845}" destId="{CB1D2DA6-75D2-4A6F-8CF6-CFA9A67173F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F5D90-C48E-4150-AEEA-B8FC5E240181}">
      <dsp:nvSpPr>
        <dsp:cNvPr id="0" name=""/>
        <dsp:cNvSpPr/>
      </dsp:nvSpPr>
      <dsp:spPr>
        <a:xfrm>
          <a:off x="4674180" y="102284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2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       Najdenje</a:t>
          </a:r>
        </a:p>
      </dsp:txBody>
      <dsp:txXfrm>
        <a:off x="4674180" y="102284"/>
        <a:ext cx="1601316" cy="1601316"/>
      </dsp:txXfrm>
    </dsp:sp>
    <dsp:sp modelId="{5B7E00A5-9613-4B9C-BA63-0B0DD1E37CDF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549018"/>
            <a:gd name="adj4" fmla="val 205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301D3-4AE6-4D77-8C7C-B1CCD94CE724}">
      <dsp:nvSpPr>
        <dsp:cNvPr id="0" name=""/>
        <dsp:cNvSpPr/>
      </dsp:nvSpPr>
      <dsp:spPr>
        <a:xfrm>
          <a:off x="4674180" y="2822362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2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Identifikacija</a:t>
          </a:r>
        </a:p>
      </dsp:txBody>
      <dsp:txXfrm>
        <a:off x="4674180" y="2822362"/>
        <a:ext cx="1601316" cy="1601316"/>
      </dsp:txXfrm>
    </dsp:sp>
    <dsp:sp modelId="{A63852F2-CDD1-49FA-B579-AD8576632A19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5949018"/>
            <a:gd name="adj4" fmla="val 43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A76FC-7E77-469C-911A-55274DD381C7}">
      <dsp:nvSpPr>
        <dsp:cNvPr id="0" name=""/>
        <dsp:cNvSpPr/>
      </dsp:nvSpPr>
      <dsp:spPr>
        <a:xfrm>
          <a:off x="1954103" y="2822362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2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Izbira</a:t>
          </a:r>
        </a:p>
      </dsp:txBody>
      <dsp:txXfrm>
        <a:off x="1954103" y="2822362"/>
        <a:ext cx="1601316" cy="1601316"/>
      </dsp:txXfrm>
    </dsp:sp>
    <dsp:sp modelId="{398C93A0-FB51-4EE3-B29C-2263DB5F7E66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11349018"/>
            <a:gd name="adj4" fmla="val 97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53514-10CF-492B-A09D-775CF172FEBC}">
      <dsp:nvSpPr>
        <dsp:cNvPr id="0" name=""/>
        <dsp:cNvSpPr/>
      </dsp:nvSpPr>
      <dsp:spPr>
        <a:xfrm>
          <a:off x="1954103" y="102284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2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Pridobitev</a:t>
          </a:r>
        </a:p>
      </dsp:txBody>
      <dsp:txXfrm>
        <a:off x="1954103" y="102284"/>
        <a:ext cx="1601316" cy="1601316"/>
      </dsp:txXfrm>
    </dsp:sp>
    <dsp:sp modelId="{E3FB9369-DF5B-4B48-AD03-C1B13D9142EE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16749018"/>
            <a:gd name="adj4" fmla="val 151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D2DA6-75D2-4A6F-8CF6-CFA9A67173F0}">
      <dsp:nvSpPr>
        <dsp:cNvPr id="0" name=""/>
        <dsp:cNvSpPr/>
      </dsp:nvSpPr>
      <dsp:spPr>
        <a:xfrm>
          <a:off x="1125989" y="294217"/>
          <a:ext cx="4975818" cy="4975818"/>
        </a:xfrm>
        <a:prstGeom prst="blockArc">
          <a:avLst>
            <a:gd name="adj1" fmla="val 12447741"/>
            <a:gd name="adj2" fmla="val 18330946"/>
            <a:gd name="adj3" fmla="val 4634"/>
          </a:avLst>
        </a:prstGeom>
        <a:gradFill rotWithShape="0">
          <a:gsLst>
            <a:gs pos="0">
              <a:schemeClr val="accent2">
                <a:hueOff val="-737226"/>
                <a:satOff val="88670"/>
                <a:lumOff val="10196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-737226"/>
                <a:satOff val="88670"/>
                <a:lumOff val="10196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-737226"/>
                <a:satOff val="88670"/>
                <a:lumOff val="10196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EA9528-F2E9-4710-BAF3-3A6FAFF41E9B}">
      <dsp:nvSpPr>
        <dsp:cNvPr id="0" name=""/>
        <dsp:cNvSpPr/>
      </dsp:nvSpPr>
      <dsp:spPr>
        <a:xfrm>
          <a:off x="998970" y="510536"/>
          <a:ext cx="4975818" cy="4975818"/>
        </a:xfrm>
        <a:prstGeom prst="blockArc">
          <a:avLst>
            <a:gd name="adj1" fmla="val 7576626"/>
            <a:gd name="adj2" fmla="val 12802747"/>
            <a:gd name="adj3" fmla="val 4634"/>
          </a:avLst>
        </a:prstGeom>
        <a:gradFill rotWithShape="0">
          <a:gsLst>
            <a:gs pos="0">
              <a:schemeClr val="accent2">
                <a:hueOff val="-491484"/>
                <a:satOff val="59113"/>
                <a:lumOff val="6797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-491484"/>
                <a:satOff val="59113"/>
                <a:lumOff val="6797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-491484"/>
                <a:satOff val="59113"/>
                <a:lumOff val="6797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40866A-B135-4B3C-AC14-E022466AB8FC}">
      <dsp:nvSpPr>
        <dsp:cNvPr id="0" name=""/>
        <dsp:cNvSpPr/>
      </dsp:nvSpPr>
      <dsp:spPr>
        <a:xfrm>
          <a:off x="1791190" y="426792"/>
          <a:ext cx="5820633" cy="5820633"/>
        </a:xfrm>
        <a:prstGeom prst="blockArc">
          <a:avLst>
            <a:gd name="adj1" fmla="val 20713539"/>
            <a:gd name="adj2" fmla="val 9913539"/>
            <a:gd name="adj3" fmla="val 3962"/>
          </a:avLst>
        </a:prstGeom>
        <a:gradFill rotWithShape="0">
          <a:gsLst>
            <a:gs pos="0">
              <a:schemeClr val="accent2">
                <a:hueOff val="-245742"/>
                <a:satOff val="29557"/>
                <a:lumOff val="3399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-245742"/>
                <a:satOff val="29557"/>
                <a:lumOff val="3399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-245742"/>
                <a:satOff val="29557"/>
                <a:lumOff val="3399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8AF084-0B7C-42F3-BE30-46098620107F}">
      <dsp:nvSpPr>
        <dsp:cNvPr id="0" name=""/>
        <dsp:cNvSpPr/>
      </dsp:nvSpPr>
      <dsp:spPr>
        <a:xfrm>
          <a:off x="2662680" y="743142"/>
          <a:ext cx="4975818" cy="4975818"/>
        </a:xfrm>
        <a:prstGeom prst="blockArc">
          <a:avLst>
            <a:gd name="adj1" fmla="val 16023260"/>
            <a:gd name="adj2" fmla="val 385071"/>
            <a:gd name="adj3" fmla="val 463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6E62BB-BA07-40D3-9C3B-05A4273D80DA}">
      <dsp:nvSpPr>
        <dsp:cNvPr id="0" name=""/>
        <dsp:cNvSpPr/>
      </dsp:nvSpPr>
      <dsp:spPr>
        <a:xfrm>
          <a:off x="2367183" y="1692162"/>
          <a:ext cx="4404233" cy="2400897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/>
            <a:t>NASLOV: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0" i="1" kern="1200" dirty="0"/>
            <a:t>El </a:t>
          </a:r>
          <a:r>
            <a:rPr lang="sl-SI" sz="1400" b="0" i="1" kern="1200" dirty="0" err="1"/>
            <a:t>ingenioso</a:t>
          </a:r>
          <a:r>
            <a:rPr lang="sl-SI" sz="1400" b="0" i="1" kern="1200" dirty="0"/>
            <a:t> </a:t>
          </a:r>
          <a:r>
            <a:rPr lang="sl-SI" sz="1400" b="0" i="1" kern="1200" dirty="0" err="1"/>
            <a:t>hidalgo</a:t>
          </a:r>
          <a:r>
            <a:rPr lang="sl-SI" sz="1400" b="0" i="1" kern="1200" dirty="0"/>
            <a:t> don </a:t>
          </a:r>
          <a:r>
            <a:rPr lang="sl-SI" sz="1400" b="0" i="1" kern="1200" dirty="0" err="1"/>
            <a:t>Quijote</a:t>
          </a:r>
          <a:r>
            <a:rPr lang="sl-SI" sz="1400" b="0" i="1" kern="1200" dirty="0"/>
            <a:t> de la </a:t>
          </a:r>
          <a:r>
            <a:rPr lang="sl-SI" sz="1400" b="0" i="1" kern="1200" dirty="0" err="1"/>
            <a:t>Mancha</a:t>
          </a:r>
          <a:endParaRPr lang="sl-SI" sz="1400" b="0" i="1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/>
            <a:t>NASLOV PREVODA: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/>
            <a:t>Čudovite prigode don </a:t>
          </a:r>
          <a:r>
            <a:rPr lang="sl-SI" sz="1400" b="1" kern="1200" dirty="0" err="1"/>
            <a:t>Kihota</a:t>
          </a:r>
          <a:r>
            <a:rPr lang="sl-SI" sz="1400" b="1" kern="1200" dirty="0"/>
            <a:t> bistroumnega plemiča iz Manče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/>
            <a:t>AVTORJI: Miguel de Cervantes </a:t>
          </a:r>
          <a:r>
            <a:rPr lang="sl-SI" sz="1400" kern="1200" dirty="0" err="1"/>
            <a:t>Saavedra</a:t>
          </a:r>
          <a:r>
            <a:rPr lang="sl-SI" sz="1400" kern="1200" dirty="0"/>
            <a:t>;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/>
            <a:t>Severin Šali (prevod in priredba za mladino); Nikolaj Pirnat (ilustracije)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100" kern="1200" dirty="0"/>
        </a:p>
      </dsp:txBody>
      <dsp:txXfrm>
        <a:off x="3012168" y="2043765"/>
        <a:ext cx="3114263" cy="1697691"/>
      </dsp:txXfrm>
    </dsp:sp>
    <dsp:sp modelId="{A0EC7C12-14A9-4AC4-A5A6-AF7534661F61}">
      <dsp:nvSpPr>
        <dsp:cNvPr id="0" name=""/>
        <dsp:cNvSpPr/>
      </dsp:nvSpPr>
      <dsp:spPr>
        <a:xfrm>
          <a:off x="3284828" y="-77073"/>
          <a:ext cx="3481745" cy="17621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KRAJ IZIDA: Ljubljana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LETO IZIDA: 1978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ZALOŽNIK: Mladinska knjiga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ZBIRKA: Moja knjižnica - Prvi letnik - Razred VIII - Knjiga 3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IZDAJA: 1. ponatis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JEZIK: slovenski</a:t>
          </a:r>
        </a:p>
      </dsp:txBody>
      <dsp:txXfrm>
        <a:off x="3794718" y="180989"/>
        <a:ext cx="2461965" cy="1246031"/>
      </dsp:txXfrm>
    </dsp:sp>
    <dsp:sp modelId="{F7B622C2-FA1C-49E5-8D87-EFCA135A1FB6}">
      <dsp:nvSpPr>
        <dsp:cNvPr id="0" name=""/>
        <dsp:cNvSpPr/>
      </dsp:nvSpPr>
      <dsp:spPr>
        <a:xfrm>
          <a:off x="6206937" y="992738"/>
          <a:ext cx="2717362" cy="501992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VELIKOST KNJIGE: 20 cm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TEŽA: 0,3 kg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DEBELINA: 15 mm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BARVA HRBTIŠČA: siva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BARVA NASLOVNICE: siva, navpične barvne črte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VEZAVA: trda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NOSILEC: papir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OBSEG: 196 strani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VELIKOST TISKA: normalna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VRSTA PISAVE: male tiskane črke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OCENA OHRANJENOSTI: prav dobra (prevezava, porumeneli listi)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DRUGO: na prvo platnico nalepljena original naslovnica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ILUSTRACIJE: črno-bele ilustracije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200" kern="1200" dirty="0"/>
        </a:p>
      </dsp:txBody>
      <dsp:txXfrm>
        <a:off x="6604885" y="1727889"/>
        <a:ext cx="1921466" cy="3549626"/>
      </dsp:txXfrm>
    </dsp:sp>
    <dsp:sp modelId="{A6460B4E-4170-4B11-B7B3-57936259428C}">
      <dsp:nvSpPr>
        <dsp:cNvPr id="0" name=""/>
        <dsp:cNvSpPr/>
      </dsp:nvSpPr>
      <dsp:spPr>
        <a:xfrm>
          <a:off x="72013" y="3492380"/>
          <a:ext cx="3953808" cy="2930509"/>
        </a:xfrm>
        <a:prstGeom prst="ellipse">
          <a:avLst/>
        </a:prstGeom>
        <a:solidFill>
          <a:srgbClr val="FFFF00"/>
        </a:solidFill>
        <a:ln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TEMATIKA: viteštvo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KLJUČNE BESEDE: vitezi, španska književnost, viteški roman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GLAVNE OSEBE: Don </a:t>
          </a:r>
          <a:r>
            <a:rPr lang="sl-SI" sz="1200" kern="1200" dirty="0" err="1"/>
            <a:t>Kihot</a:t>
          </a:r>
          <a:r>
            <a:rPr lang="sl-SI" sz="1200" kern="1200" dirty="0"/>
            <a:t>, </a:t>
          </a:r>
          <a:r>
            <a:rPr lang="sl-SI" sz="1200" kern="1200" dirty="0" err="1"/>
            <a:t>Sančo</a:t>
          </a:r>
          <a:r>
            <a:rPr lang="sl-SI" sz="1200" kern="1200" dirty="0"/>
            <a:t> </a:t>
          </a:r>
          <a:r>
            <a:rPr lang="sl-SI" sz="1200" kern="1200" dirty="0" err="1"/>
            <a:t>Pansa</a:t>
          </a:r>
          <a:endParaRPr lang="sl-SI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KRAJ DOGAJANJA: Španija, </a:t>
          </a:r>
          <a:r>
            <a:rPr lang="sl-SI" sz="1200" kern="1200" dirty="0" err="1"/>
            <a:t>Manča</a:t>
          </a:r>
          <a:r>
            <a:rPr lang="sl-SI" sz="1200" kern="1200" dirty="0"/>
            <a:t> in njena okolica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ČAS DOGAJANJA: renesansa, 16. stoletje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/>
            <a:t>KRATKA VSEBINA: Don </a:t>
          </a:r>
          <a:r>
            <a:rPr lang="sl-SI" sz="1200" kern="1200" dirty="0" err="1"/>
            <a:t>Kihot</a:t>
          </a:r>
          <a:r>
            <a:rPr lang="sl-SI" sz="1200" kern="1200" dirty="0"/>
            <a:t> je bil obubožan plemič, ki je prebral toliko viteških romanov, da ni več ločil fantazije od stvarnosti. Zato se je odpravil v svet, da bi obudil dobo popotnega viteštva.</a:t>
          </a:r>
          <a:endParaRPr lang="sl-SI" sz="700" kern="1200" dirty="0"/>
        </a:p>
      </dsp:txBody>
      <dsp:txXfrm>
        <a:off x="651035" y="3921543"/>
        <a:ext cx="2795764" cy="2072183"/>
      </dsp:txXfrm>
    </dsp:sp>
    <dsp:sp modelId="{6DF62E1F-5F01-4930-A2A6-662DECAEF16C}">
      <dsp:nvSpPr>
        <dsp:cNvPr id="0" name=""/>
        <dsp:cNvSpPr/>
      </dsp:nvSpPr>
      <dsp:spPr>
        <a:xfrm>
          <a:off x="0" y="324033"/>
          <a:ext cx="2914991" cy="2674684"/>
        </a:xfrm>
        <a:prstGeom prst="ellipse">
          <a:avLst/>
        </a:prstGeom>
        <a:solidFill>
          <a:schemeClr val="bg2">
            <a:lumMod val="75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462"/>
            </a:spcAft>
          </a:pPr>
          <a:r>
            <a:rPr lang="sl-SI" sz="1100" kern="1200" dirty="0"/>
            <a:t>ZVRST: roman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462"/>
            </a:spcAft>
          </a:pPr>
          <a:r>
            <a:rPr lang="sl-SI" sz="1100" kern="1200" dirty="0"/>
            <a:t>BESEDILO: prirejeno/skrajšano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sl-SI" sz="1100" kern="1200" dirty="0"/>
            <a:t>KNJIGA VSEBUJE TUDI: 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sl-SI" sz="1100" kern="1200" dirty="0"/>
            <a:t>O pisatelju Miguel Cervantes ... 191-192 Don </a:t>
          </a:r>
          <a:r>
            <a:rPr lang="sl-SI" sz="1100" kern="1200" dirty="0" err="1"/>
            <a:t>Kihot</a:t>
          </a:r>
          <a:r>
            <a:rPr lang="sl-SI" sz="1100" kern="1200" dirty="0"/>
            <a:t> ... 192-193 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sl-SI" sz="1100" kern="1200" dirty="0"/>
            <a:t>Prirediteljevo pojasnilo ... 193-194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sl-SI" sz="1100" kern="1200" dirty="0"/>
            <a:t>Manj znane besede ... 195-196 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462"/>
            </a:spcAft>
          </a:pPr>
          <a:r>
            <a:rPr lang="sl-SI" sz="1100" kern="1200" dirty="0"/>
            <a:t>Kazalo 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sl-SI" sz="1100" kern="1200" dirty="0"/>
            <a:t>TEŽAVNOSTNA STOPNJA BRANJA: srednja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/>
            <a:t>CILJNA SKUPINA: otroci, mladostniki</a:t>
          </a:r>
        </a:p>
      </dsp:txBody>
      <dsp:txXfrm>
        <a:off x="426891" y="715731"/>
        <a:ext cx="2061209" cy="1891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1C5F2-00B8-4E5D-9227-90E186E8AC74}" type="datetimeFigureOut">
              <a:rPr lang="sl-SI" smtClean="0"/>
              <a:t>2.4.2012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766A6-532E-421A-AFAA-1E705C79F6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9909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C1558-9805-4A35-9D2B-824AFCE00659}" type="datetimeFigureOut">
              <a:rPr lang="sl-SI" smtClean="0"/>
              <a:pPr/>
              <a:t>2.4.2012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AEEB0-8C7B-4D09-812B-EE7231D1A31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034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EEB0-8C7B-4D09-812B-EE7231D1A315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559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Vrstni red, </a:t>
            </a:r>
            <a:r>
              <a:rPr lang="sl-SI" dirty="0" err="1" smtClean="0"/>
              <a:t>Carlyle</a:t>
            </a:r>
            <a:r>
              <a:rPr lang="sl-SI" dirty="0" smtClean="0"/>
              <a:t> A. 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EEB0-8C7B-4D09-812B-EE7231D1A315}" type="slidenum">
              <a:rPr lang="sl-SI" smtClean="0"/>
              <a:pPr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0331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Slabo!!! Neuporabni</a:t>
            </a:r>
            <a:r>
              <a:rPr lang="sl-SI" baseline="0" dirty="0" smtClean="0"/>
              <a:t> zapisi. </a:t>
            </a:r>
            <a:r>
              <a:rPr lang="sl-SI" baseline="0" dirty="0" err="1" smtClean="0"/>
              <a:t>Manjhno</a:t>
            </a:r>
            <a:r>
              <a:rPr lang="sl-SI" baseline="0" dirty="0" smtClean="0"/>
              <a:t> zadovoljstvo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EEB0-8C7B-4D09-812B-EE7231D1A315}" type="slidenum">
              <a:rPr lang="sl-SI" smtClean="0"/>
              <a:pPr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9524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Drugače</a:t>
            </a:r>
            <a:r>
              <a:rPr lang="sl-SI" baseline="0" dirty="0" smtClean="0"/>
              <a:t> kot so navajeni iz kataloga.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EEB0-8C7B-4D09-812B-EE7231D1A315}" type="slidenum">
              <a:rPr lang="sl-SI" smtClean="0"/>
              <a:pPr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5364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Marsikaj je že, samo se v teh zapis ne pokažejo.</a:t>
            </a:r>
            <a:r>
              <a:rPr lang="sl-SI" baseline="0" dirty="0" smtClean="0"/>
              <a:t> Vpliv </a:t>
            </a:r>
            <a:r>
              <a:rPr lang="sl-SI" baseline="0" dirty="0" err="1" smtClean="0"/>
              <a:t>katalogizatorja</a:t>
            </a:r>
            <a:r>
              <a:rPr lang="sl-SI" baseline="0" dirty="0" smtClean="0"/>
              <a:t>-različni in podvojeni.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AEEB0-8C7B-4D09-812B-EE7231D1A315}" type="slidenum">
              <a:rPr lang="sl-SI" smtClean="0"/>
              <a:pPr/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4110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87D233F-DD73-484F-AAE3-261E58E8457F}" type="datetimeFigureOut">
              <a:rPr lang="sl-SI" smtClean="0"/>
              <a:pPr/>
              <a:t>2.4.2012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C72AD8-5F46-42DA-BD2A-B67B92D4AEE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233F-DD73-484F-AAE3-261E58E8457F}" type="datetimeFigureOut">
              <a:rPr lang="sl-SI" smtClean="0"/>
              <a:pPr/>
              <a:t>2.4.2012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72AD8-5F46-42DA-BD2A-B67B92D4AEE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233F-DD73-484F-AAE3-261E58E8457F}" type="datetimeFigureOut">
              <a:rPr lang="sl-SI" smtClean="0"/>
              <a:pPr/>
              <a:t>2.4.2012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72AD8-5F46-42DA-BD2A-B67B92D4AEE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slov in diagram ali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Katarina Švab</a:t>
            </a:r>
          </a:p>
          <a:p>
            <a:r>
              <a:rPr lang="sl-SI"/>
              <a:t>21. 6. 2010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>
          <a:xfrm>
            <a:off x="179388" y="6597650"/>
            <a:ext cx="574675" cy="260350"/>
          </a:xfrm>
        </p:spPr>
        <p:txBody>
          <a:bodyPr/>
          <a:lstStyle>
            <a:lvl1pPr>
              <a:defRPr/>
            </a:lvl1pPr>
          </a:lstStyle>
          <a:p>
            <a:fld id="{2EF05558-B193-466D-A331-F48F3AA7D71B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174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233F-DD73-484F-AAE3-261E58E8457F}" type="datetimeFigureOut">
              <a:rPr lang="sl-SI" smtClean="0"/>
              <a:pPr/>
              <a:t>2.4.2012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72AD8-5F46-42DA-BD2A-B67B92D4AEE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233F-DD73-484F-AAE3-261E58E8457F}" type="datetimeFigureOut">
              <a:rPr lang="sl-SI" smtClean="0"/>
              <a:pPr/>
              <a:t>2.4.2012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72AD8-5F46-42DA-BD2A-B67B92D4AEE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233F-DD73-484F-AAE3-261E58E8457F}" type="datetimeFigureOut">
              <a:rPr lang="sl-SI" smtClean="0"/>
              <a:pPr/>
              <a:t>2.4.2012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72AD8-5F46-42DA-BD2A-B67B92D4AEE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233F-DD73-484F-AAE3-261E58E8457F}" type="datetimeFigureOut">
              <a:rPr lang="sl-SI" smtClean="0"/>
              <a:pPr/>
              <a:t>2.4.2012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72AD8-5F46-42DA-BD2A-B67B92D4AEE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233F-DD73-484F-AAE3-261E58E8457F}" type="datetimeFigureOut">
              <a:rPr lang="sl-SI" smtClean="0"/>
              <a:pPr/>
              <a:t>2.4.2012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72AD8-5F46-42DA-BD2A-B67B92D4AEE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233F-DD73-484F-AAE3-261E58E8457F}" type="datetimeFigureOut">
              <a:rPr lang="sl-SI" smtClean="0"/>
              <a:pPr/>
              <a:t>2.4.2012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72AD8-5F46-42DA-BD2A-B67B92D4AEE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233F-DD73-484F-AAE3-261E58E8457F}" type="datetimeFigureOut">
              <a:rPr lang="sl-SI" smtClean="0"/>
              <a:pPr/>
              <a:t>2.4.2012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72AD8-5F46-42DA-BD2A-B67B92D4AEE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233F-DD73-484F-AAE3-261E58E8457F}" type="datetimeFigureOut">
              <a:rPr lang="sl-SI" smtClean="0"/>
              <a:pPr/>
              <a:t>2.4.2012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72AD8-5F46-42DA-BD2A-B67B92D4AEE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87D233F-DD73-484F-AAE3-261E58E8457F}" type="datetimeFigureOut">
              <a:rPr lang="sl-SI" smtClean="0"/>
              <a:pPr/>
              <a:t>2.4.2012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9C72AD8-5F46-42DA-BD2A-B67B92D4AEE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ov_dokument1.docx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Atributi – po katerih atributih uporabniki iščejo?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sl-SI" dirty="0" smtClean="0"/>
          </a:p>
          <a:p>
            <a:pPr algn="ctr"/>
            <a:endParaRPr lang="sl-SI" dirty="0"/>
          </a:p>
          <a:p>
            <a:pPr algn="ctr"/>
            <a:r>
              <a:rPr lang="sl-SI" dirty="0" smtClean="0"/>
              <a:t>Katarina Švab</a:t>
            </a:r>
          </a:p>
          <a:p>
            <a:pPr algn="ctr"/>
            <a:r>
              <a:rPr lang="sl-SI" dirty="0"/>
              <a:t>m</a:t>
            </a:r>
            <a:r>
              <a:rPr lang="sl-SI" dirty="0" smtClean="0"/>
              <a:t>lada raziskovalka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122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KNJIŽNIČNI KATALOGI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sl-SI" sz="2800" dirty="0"/>
              <a:t>Sedanji knjižnični katalogi so le računalniška kopija listkovnih katalogov. </a:t>
            </a:r>
            <a:r>
              <a:rPr lang="sl-SI" sz="2000" dirty="0"/>
              <a:t>(</a:t>
            </a:r>
            <a:r>
              <a:rPr lang="sl-SI" sz="2000" dirty="0" err="1"/>
              <a:t>Altenman</a:t>
            </a:r>
            <a:r>
              <a:rPr lang="sl-SI" sz="2000" dirty="0"/>
              <a:t>, </a:t>
            </a:r>
            <a:r>
              <a:rPr lang="sl-SI" sz="2000" dirty="0" err="1"/>
              <a:t>Lynema</a:t>
            </a:r>
            <a:r>
              <a:rPr lang="sl-SI" sz="2000" dirty="0"/>
              <a:t>, </a:t>
            </a:r>
            <a:r>
              <a:rPr lang="sl-SI" sz="2000" dirty="0" err="1"/>
              <a:t>Pace</a:t>
            </a:r>
            <a:r>
              <a:rPr lang="sl-SI" sz="2000" dirty="0"/>
              <a:t>, 2006)</a:t>
            </a:r>
          </a:p>
          <a:p>
            <a:pPr>
              <a:lnSpc>
                <a:spcPct val="80000"/>
              </a:lnSpc>
            </a:pPr>
            <a:r>
              <a:rPr lang="sl-SI" sz="2800" dirty="0">
                <a:solidFill>
                  <a:srgbClr val="FF0000"/>
                </a:solidFill>
              </a:rPr>
              <a:t>Uporabniki jih zelo malo uporabljajo!</a:t>
            </a:r>
          </a:p>
          <a:p>
            <a:pPr>
              <a:lnSpc>
                <a:spcPct val="80000"/>
              </a:lnSpc>
            </a:pPr>
            <a:r>
              <a:rPr lang="sl-SI" sz="2800" dirty="0"/>
              <a:t>Samo </a:t>
            </a:r>
            <a:r>
              <a:rPr lang="sl-SI" sz="2800" dirty="0" smtClean="0"/>
              <a:t>1 % </a:t>
            </a:r>
            <a:r>
              <a:rPr lang="sl-SI" sz="2800" dirty="0"/>
              <a:t>uporabnikov začne svojo informacijsko poizvedovanje v knjižnici!</a:t>
            </a:r>
          </a:p>
          <a:p>
            <a:pPr>
              <a:lnSpc>
                <a:spcPct val="80000"/>
              </a:lnSpc>
            </a:pPr>
            <a:r>
              <a:rPr lang="sl-SI" sz="2800" dirty="0" smtClean="0"/>
              <a:t>84 % </a:t>
            </a:r>
            <a:r>
              <a:rPr lang="sl-SI" sz="2800" dirty="0"/>
              <a:t>mladih raje uporablja splet kot knjižnico (OCLC, 2009</a:t>
            </a:r>
            <a:r>
              <a:rPr lang="sl-SI" sz="28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sl-SI" sz="2800" dirty="0"/>
              <a:t>Ugotavljajo, da študenti in raziskovalci uporabljajo enake iskalne strategije tako v spletnih iskalnikih kot v knjižničnih katalogih ali specialnih bazah podatkov.</a:t>
            </a:r>
          </a:p>
          <a:p>
            <a:pPr>
              <a:lnSpc>
                <a:spcPct val="80000"/>
              </a:lnSpc>
            </a:pP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5879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/>
              <a:t>IMAMO TEŽAVE (?)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dirty="0"/>
              <a:t>Težave (</a:t>
            </a:r>
            <a:r>
              <a:rPr lang="sl-SI" dirty="0" err="1" smtClean="0"/>
              <a:t>Borgman</a:t>
            </a:r>
            <a:r>
              <a:rPr lang="sl-SI" dirty="0" smtClean="0"/>
              <a:t>,1986, 1996; </a:t>
            </a:r>
            <a:r>
              <a:rPr lang="sl-SI" dirty="0"/>
              <a:t>Šauperl, </a:t>
            </a:r>
            <a:r>
              <a:rPr lang="sl-SI" dirty="0" err="1"/>
              <a:t>Saye</a:t>
            </a:r>
            <a:r>
              <a:rPr lang="sl-SI" dirty="0"/>
              <a:t> 2007)</a:t>
            </a:r>
          </a:p>
          <a:p>
            <a:pPr>
              <a:lnSpc>
                <a:spcPct val="90000"/>
              </a:lnSpc>
            </a:pPr>
            <a:r>
              <a:rPr lang="sl-SI" dirty="0"/>
              <a:t>Uporabnik </a:t>
            </a:r>
            <a:r>
              <a:rPr lang="sl-SI" dirty="0">
                <a:cs typeface="Arial" charset="0"/>
              </a:rPr>
              <a:t>≠ </a:t>
            </a:r>
            <a:r>
              <a:rPr lang="sl-SI" dirty="0" smtClean="0">
                <a:cs typeface="Arial" charset="0"/>
              </a:rPr>
              <a:t>bibliotekar</a:t>
            </a:r>
            <a:endParaRPr lang="sl-SI" dirty="0">
              <a:cs typeface="Arial" charset="0"/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1359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ZAHTEVNO IN TEŽKO </a:t>
            </a:r>
            <a:r>
              <a:rPr lang="sl-SI" sz="4000" dirty="0" smtClean="0"/>
              <a:t>ISKANJE</a:t>
            </a:r>
            <a:endParaRPr lang="sl-SI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l-SI" sz="1600" dirty="0"/>
              <a:t>TEŽAVE:</a:t>
            </a:r>
          </a:p>
          <a:p>
            <a:pPr>
              <a:lnSpc>
                <a:spcPct val="90000"/>
              </a:lnSpc>
            </a:pPr>
            <a:r>
              <a:rPr lang="sl-SI" sz="1600" dirty="0"/>
              <a:t>Izobraževanje,</a:t>
            </a:r>
          </a:p>
          <a:p>
            <a:pPr>
              <a:lnSpc>
                <a:spcPct val="90000"/>
              </a:lnSpc>
            </a:pPr>
            <a:r>
              <a:rPr lang="sl-SI" sz="1600" dirty="0"/>
              <a:t>Iskanje,</a:t>
            </a:r>
          </a:p>
          <a:p>
            <a:pPr>
              <a:lnSpc>
                <a:spcPct val="90000"/>
              </a:lnSpc>
            </a:pPr>
            <a:r>
              <a:rPr lang="sl-SI" sz="1600" dirty="0"/>
              <a:t>izpis zadetkov</a:t>
            </a:r>
            <a:r>
              <a:rPr lang="sl-SI" sz="1600" dirty="0" smtClean="0"/>
              <a:t>,</a:t>
            </a:r>
          </a:p>
          <a:p>
            <a:pPr lvl="1"/>
            <a:r>
              <a:rPr lang="sl-SI" sz="1600" dirty="0" smtClean="0"/>
              <a:t>Avtor</a:t>
            </a:r>
          </a:p>
          <a:p>
            <a:pPr lvl="1"/>
            <a:r>
              <a:rPr lang="sl-SI" sz="1600" dirty="0" smtClean="0"/>
              <a:t>Naslov</a:t>
            </a:r>
          </a:p>
          <a:p>
            <a:pPr lvl="1"/>
            <a:r>
              <a:rPr lang="sl-SI" sz="1600" dirty="0" smtClean="0"/>
              <a:t>Signatura, povzetek</a:t>
            </a:r>
          </a:p>
          <a:p>
            <a:pPr lvl="1"/>
            <a:r>
              <a:rPr lang="sl-SI" sz="1600" dirty="0" smtClean="0"/>
              <a:t>Leto izdaje</a:t>
            </a:r>
          </a:p>
          <a:p>
            <a:pPr lvl="1"/>
            <a:r>
              <a:rPr lang="sl-SI" sz="1600" dirty="0" smtClean="0"/>
              <a:t>Predmetne oznake</a:t>
            </a:r>
          </a:p>
          <a:p>
            <a:pPr lvl="1"/>
            <a:r>
              <a:rPr lang="sl-SI" sz="1600" dirty="0" smtClean="0"/>
              <a:t>Vrsta gradiva</a:t>
            </a:r>
          </a:p>
          <a:p>
            <a:pPr lvl="1"/>
            <a:r>
              <a:rPr lang="sl-SI" sz="1600" dirty="0" smtClean="0"/>
              <a:t>Težavnostna stopnja branja (Ann Luk, 1996)</a:t>
            </a:r>
          </a:p>
          <a:p>
            <a:pPr lvl="1">
              <a:lnSpc>
                <a:spcPct val="90000"/>
              </a:lnSpc>
            </a:pPr>
            <a:endParaRPr lang="sl-SI" sz="1600" dirty="0"/>
          </a:p>
          <a:p>
            <a:pPr lvl="1">
              <a:lnSpc>
                <a:spcPct val="90000"/>
              </a:lnSpc>
            </a:pPr>
            <a:r>
              <a:rPr lang="sl-SI" sz="1600" dirty="0" smtClean="0"/>
              <a:t>zadovoljstvo </a:t>
            </a:r>
            <a:r>
              <a:rPr lang="sl-SI" sz="1600" dirty="0"/>
              <a:t>z zadetki in prepoznavanje relevantnih zadetkov.</a:t>
            </a:r>
          </a:p>
          <a:p>
            <a:pPr lvl="1">
              <a:lnSpc>
                <a:spcPct val="90000"/>
              </a:lnSpc>
            </a:pPr>
            <a:endParaRPr lang="sl-SI" sz="1600" dirty="0"/>
          </a:p>
          <a:p>
            <a:pPr lvl="1">
              <a:lnSpc>
                <a:spcPct val="90000"/>
              </a:lnSpc>
            </a:pPr>
            <a:r>
              <a:rPr lang="sl-SI" sz="1600" dirty="0"/>
              <a:t>Velika pričakovanja od kataloga…</a:t>
            </a:r>
          </a:p>
          <a:p>
            <a:pPr>
              <a:lnSpc>
                <a:spcPct val="90000"/>
              </a:lnSpc>
            </a:pPr>
            <a:endParaRPr lang="sl-SI" sz="1600" dirty="0"/>
          </a:p>
          <a:p>
            <a:pPr>
              <a:lnSpc>
                <a:spcPct val="90000"/>
              </a:lnSpc>
            </a:pP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10384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Kaj bi morali zapisi vsebovati</a:t>
            </a:r>
            <a:br>
              <a:rPr lang="sl-SI" dirty="0" smtClean="0"/>
            </a:br>
            <a:r>
              <a:rPr lang="sl-SI" sz="3100" dirty="0" smtClean="0"/>
              <a:t>(</a:t>
            </a:r>
            <a:r>
              <a:rPr lang="sl-SI" sz="3100" dirty="0" err="1" smtClean="0"/>
              <a:t>Markey</a:t>
            </a:r>
            <a:r>
              <a:rPr lang="sl-SI" sz="3100" dirty="0" smtClean="0"/>
              <a:t>, 2007 in </a:t>
            </a:r>
            <a:r>
              <a:rPr lang="sl-SI" sz="3100" dirty="0" err="1" smtClean="0"/>
              <a:t>Carlyle</a:t>
            </a:r>
            <a:r>
              <a:rPr lang="sl-SI" sz="3100" dirty="0"/>
              <a:t>,</a:t>
            </a:r>
            <a:r>
              <a:rPr lang="sl-SI" sz="3100" dirty="0" smtClean="0"/>
              <a:t>2001</a:t>
            </a:r>
            <a:r>
              <a:rPr lang="sl-SI" sz="3100" dirty="0"/>
              <a:t>)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sl-SI" dirty="0"/>
              <a:t>strokovno področje (biologija, računalništvo, umetnostna zgodovina,…);</a:t>
            </a:r>
          </a:p>
          <a:p>
            <a:pPr lvl="0"/>
            <a:r>
              <a:rPr lang="sl-SI" dirty="0"/>
              <a:t>stopnja (pred) znanja (osnovnošolsko, srednješolsko, visokošolsko, …);</a:t>
            </a:r>
          </a:p>
          <a:p>
            <a:pPr lvl="0"/>
            <a:r>
              <a:rPr lang="sl-SI" dirty="0"/>
              <a:t>starostnih skupinah (najstniki, upokojenci, invalidi,…);</a:t>
            </a:r>
          </a:p>
          <a:p>
            <a:pPr lvl="0"/>
            <a:r>
              <a:rPr lang="sl-SI" dirty="0"/>
              <a:t>časovni vidik (16. stoletje, 1935-1945, razsvetljenstvo,…);</a:t>
            </a:r>
          </a:p>
          <a:p>
            <a:pPr lvl="0"/>
            <a:r>
              <a:rPr lang="sl-SI" dirty="0"/>
              <a:t>kaj lahko uporabnik naredi z gradivom (kupi, bere, prenašati na druge medije, igra igrico, posluša, gleda, zamenja,…);</a:t>
            </a:r>
          </a:p>
          <a:p>
            <a:pPr lvl="0"/>
            <a:r>
              <a:rPr lang="sl-SI" dirty="0"/>
              <a:t>žanr gradiva (kriminalke, šale, poezija,…); </a:t>
            </a:r>
          </a:p>
          <a:p>
            <a:pPr lvl="0"/>
            <a:r>
              <a:rPr lang="sl-SI" dirty="0"/>
              <a:t>jezik;</a:t>
            </a:r>
          </a:p>
          <a:p>
            <a:pPr lvl="0"/>
            <a:r>
              <a:rPr lang="sl-SI" dirty="0"/>
              <a:t>vsebinski opis;</a:t>
            </a:r>
          </a:p>
          <a:p>
            <a:pPr lvl="0"/>
            <a:r>
              <a:rPr lang="sl-SI" dirty="0"/>
              <a:t>slikovni elementi;</a:t>
            </a:r>
          </a:p>
          <a:p>
            <a:pPr lvl="0"/>
            <a:r>
              <a:rPr lang="sl-SI" dirty="0"/>
              <a:t>fizični opis;</a:t>
            </a:r>
          </a:p>
          <a:p>
            <a:pPr lvl="0"/>
            <a:r>
              <a:rPr lang="sl-SI" dirty="0"/>
              <a:t>ilustrator;</a:t>
            </a:r>
          </a:p>
          <a:p>
            <a:pPr lvl="0"/>
            <a:r>
              <a:rPr lang="sl-SI" dirty="0"/>
              <a:t>prevajalec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94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484972"/>
              </p:ext>
            </p:extLst>
          </p:nvPr>
        </p:nvGraphicFramePr>
        <p:xfrm>
          <a:off x="467544" y="332656"/>
          <a:ext cx="8208912" cy="61926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14491"/>
                <a:gridCol w="1526371"/>
                <a:gridCol w="1632428"/>
                <a:gridCol w="1527218"/>
                <a:gridCol w="2008404"/>
              </a:tblGrid>
              <a:tr h="844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VEČ INFORMACIJ O …</a:t>
                      </a:r>
                      <a:endParaRPr lang="sl-SI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02" marR="598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IZBOLJŠAVE ISKALNIKA</a:t>
                      </a:r>
                      <a:endParaRPr lang="sl-SI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02" marR="598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MOŽNOSTI ISKANJA</a:t>
                      </a:r>
                      <a:endParaRPr lang="sl-SI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02" marR="598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UREJENOST IN IZPIS ZADETKOV</a:t>
                      </a:r>
                      <a:endParaRPr lang="sl-SI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02" marR="598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VSEBINA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BIBLIOGRAFSKIH ZAPISOV</a:t>
                      </a:r>
                      <a:endParaRPr lang="sl-SI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02" marR="59802" marT="0" marB="0"/>
                </a:tc>
              </a:tr>
              <a:tr h="5348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-bibliografskem      opisu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 avtorju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 izdaji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 citatih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-založniških podatkih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 vsebini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  <a:endParaRPr lang="sl-SI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02" marR="598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-naravni jezik iskalne zahteve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-avtomatsko slovnično popravljanje napak oz. preverjanje črkovanja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-nova polja iskanja (po žanru, starostni skupini, predznanju,...)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  <a:endParaRPr lang="sl-SI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02" marR="598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-po polnih besedilih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-omogočano brskanje in iskanje s fasetno navigacijo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-povezave med zapisi v bazi podatkov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-orodje Pomoč za oblikovanje iskalne zahteve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-povečevanje natančnosti iskanja po predmetih oznakah</a:t>
                      </a:r>
                      <a:endParaRPr lang="sl-SI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02" marR="598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-relevantno urejeni zadetki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-razvrščanje zadetkov po različnih atributih (jezik, založnik, prevajalec ...)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-hiperpovezave na bibliografskih podatkih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-avtomatsko grupiranje ob kontroliranemu slovarju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-dodana slika ovitka knjige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  <a:endParaRPr lang="sl-SI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02" marR="598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 povezava na avdio in video posnetke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-dodani povzetki in kazala vsebine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-dodajane uredniške recenzije iz splošnih publikacij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-dodane bralčeve in profesionalne kritike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-povezava na sorodne in priporočene knjige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-opisane vsebine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- dostop do različnih digitalnih multimedijskih vsebin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 </a:t>
                      </a:r>
                      <a:endParaRPr lang="sl-SI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02" marR="598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4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FZBZ (1998)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Kakšen model je?</a:t>
            </a:r>
          </a:p>
          <a:p>
            <a:r>
              <a:rPr lang="sl-SI" dirty="0" smtClean="0"/>
              <a:t>Kako bi ga razložili?</a:t>
            </a:r>
          </a:p>
          <a:p>
            <a:r>
              <a:rPr lang="sl-SI" dirty="0" smtClean="0"/>
              <a:t>Primer za Hlapca Jerneja in njegovo pravico (Ivan Cankar) Kaj mi v knjižnicah katalogiziramo?</a:t>
            </a:r>
          </a:p>
          <a:p>
            <a:r>
              <a:rPr lang="sl-SI" dirty="0" smtClean="0"/>
              <a:t>Relacije? Zakaj so vključene?</a:t>
            </a:r>
          </a:p>
        </p:txBody>
      </p:sp>
    </p:spTree>
    <p:extLst>
      <p:ext uri="{BB962C8B-B14F-4D97-AF65-F5344CB8AC3E}">
        <p14:creationId xmlns:p14="http://schemas.microsoft.com/office/powerpoint/2010/main" val="26003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5112568"/>
          </a:xfrm>
        </p:spPr>
        <p:txBody>
          <a:bodyPr>
            <a:normAutofit fontScale="925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bailiff </a:t>
            </a:r>
            <a:r>
              <a:rPr lang="en-US" dirty="0" err="1"/>
              <a:t>Yerney</a:t>
            </a:r>
            <a:r>
              <a:rPr lang="en-US" dirty="0"/>
              <a:t> and his rights / by Ivan </a:t>
            </a:r>
            <a:r>
              <a:rPr lang="en-US" dirty="0" err="1"/>
              <a:t>Cankar</a:t>
            </a:r>
            <a:r>
              <a:rPr lang="en-US" dirty="0"/>
              <a:t> ; translated from the Slovene by </a:t>
            </a:r>
            <a:r>
              <a:rPr lang="en-US" dirty="0" err="1"/>
              <a:t>Sidonie</a:t>
            </a:r>
            <a:r>
              <a:rPr lang="en-US" dirty="0"/>
              <a:t> </a:t>
            </a:r>
            <a:r>
              <a:rPr lang="en-US" dirty="0" err="1"/>
              <a:t>Yeras</a:t>
            </a:r>
            <a:r>
              <a:rPr lang="en-US" dirty="0"/>
              <a:t> and H. C. Sewell Grant ; introduction </a:t>
            </a:r>
            <a:r>
              <a:rPr lang="en-US" dirty="0" err="1"/>
              <a:t>Janko</a:t>
            </a:r>
            <a:r>
              <a:rPr lang="en-US" dirty="0"/>
              <a:t> </a:t>
            </a:r>
            <a:r>
              <a:rPr lang="en-US" dirty="0" err="1"/>
              <a:t>Lavrin</a:t>
            </a:r>
            <a:r>
              <a:rPr lang="en-US" dirty="0"/>
              <a:t> ; illustrations Nora </a:t>
            </a:r>
            <a:r>
              <a:rPr lang="en-US" dirty="0" err="1" smtClean="0"/>
              <a:t>Lavrin</a:t>
            </a:r>
            <a:endParaRPr lang="sl-SI" dirty="0" smtClean="0"/>
          </a:p>
          <a:p>
            <a:pPr marL="525780" indent="-457200">
              <a:buFont typeface="+mj-lt"/>
              <a:buAutoNum type="arabicPeriod"/>
            </a:pPr>
            <a:r>
              <a:rPr lang="sl-SI" dirty="0" smtClean="0"/>
              <a:t>Hlapec </a:t>
            </a:r>
            <a:r>
              <a:rPr lang="sl-SI" dirty="0"/>
              <a:t>Jernej / Ivan Cankar ; [priredil Boris Merhar</a:t>
            </a:r>
            <a:r>
              <a:rPr lang="sl-SI" dirty="0" smtClean="0"/>
              <a:t>], knjiga objavljena leta 1947 pri DZS </a:t>
            </a:r>
          </a:p>
          <a:p>
            <a:pPr marL="525780" indent="-457200">
              <a:buFont typeface="+mj-lt"/>
              <a:buAutoNum type="arabicPeriod"/>
            </a:pPr>
            <a:r>
              <a:rPr lang="sl-SI" dirty="0"/>
              <a:t>Hlapec Jernej in njegova pravica / Ivan </a:t>
            </a:r>
            <a:r>
              <a:rPr lang="sl-SI" dirty="0" smtClean="0"/>
              <a:t>Cankar, objavljena leta 1907 pri založbi L. </a:t>
            </a:r>
            <a:r>
              <a:rPr lang="sl-SI" dirty="0"/>
              <a:t>Schwentnerja </a:t>
            </a:r>
            <a:r>
              <a:rPr lang="sl-SI" dirty="0" smtClean="0"/>
              <a:t>in s </a:t>
            </a:r>
            <a:r>
              <a:rPr lang="sl-SI" dirty="0"/>
              <a:t>posvetilom Ivana Cankarja </a:t>
            </a:r>
            <a:r>
              <a:rPr lang="sl-SI" dirty="0" err="1"/>
              <a:t>Lojzu</a:t>
            </a:r>
            <a:r>
              <a:rPr lang="sl-SI" dirty="0"/>
              <a:t> Kraigherju in s Cankarjevim </a:t>
            </a:r>
            <a:r>
              <a:rPr lang="sl-SI" dirty="0" err="1"/>
              <a:t>lastoročnim</a:t>
            </a:r>
            <a:r>
              <a:rPr lang="sl-SI" dirty="0"/>
              <a:t> kratkim zapisom o "pravici" v človeški družbi, prav tako namenjenim </a:t>
            </a:r>
            <a:r>
              <a:rPr lang="sl-SI" dirty="0" smtClean="0"/>
              <a:t>Kraigherju</a:t>
            </a:r>
          </a:p>
          <a:p>
            <a:pPr marL="525780" indent="-457200">
              <a:buFont typeface="+mj-lt"/>
              <a:buAutoNum type="arabicPeriod"/>
            </a:pPr>
            <a:r>
              <a:rPr lang="sl-SI" dirty="0" smtClean="0"/>
              <a:t>Hlapec </a:t>
            </a:r>
            <a:r>
              <a:rPr lang="sl-SI" dirty="0"/>
              <a:t>Jernej in njegova pravica / Ivan Cankar ; [oprema Slavko Pengov], V Ljubljani : Prešernova družba, 1959 (v Ljubljani : ČZP "Ljudska pravica</a:t>
            </a:r>
            <a:r>
              <a:rPr lang="sl-SI" dirty="0" smtClean="0"/>
              <a:t>")</a:t>
            </a:r>
          </a:p>
          <a:p>
            <a:pPr marL="525780" indent="-457200">
              <a:buFont typeface="+mj-lt"/>
              <a:buAutoNum type="arabicPeriod"/>
            </a:pPr>
            <a:r>
              <a:rPr lang="it-IT" dirty="0" err="1"/>
              <a:t>Hlapec</a:t>
            </a:r>
            <a:r>
              <a:rPr lang="it-IT" dirty="0"/>
              <a:t> </a:t>
            </a:r>
            <a:r>
              <a:rPr lang="it-IT" dirty="0" err="1"/>
              <a:t>Jernej</a:t>
            </a:r>
            <a:r>
              <a:rPr lang="it-IT" dirty="0"/>
              <a:t> in </a:t>
            </a:r>
            <a:r>
              <a:rPr lang="it-IT" dirty="0" err="1"/>
              <a:t>njegova</a:t>
            </a:r>
            <a:r>
              <a:rPr lang="it-IT" dirty="0"/>
              <a:t> </a:t>
            </a:r>
            <a:r>
              <a:rPr lang="it-IT" dirty="0" err="1"/>
              <a:t>pravica</a:t>
            </a:r>
            <a:r>
              <a:rPr lang="it-IT" dirty="0"/>
              <a:t> / Ivan </a:t>
            </a:r>
            <a:r>
              <a:rPr lang="it-IT" dirty="0" err="1"/>
              <a:t>Cankar</a:t>
            </a:r>
            <a:r>
              <a:rPr lang="it-IT" dirty="0"/>
              <a:t> ; [</a:t>
            </a:r>
            <a:r>
              <a:rPr lang="it-IT" dirty="0" err="1"/>
              <a:t>ilustrirala</a:t>
            </a:r>
            <a:r>
              <a:rPr lang="it-IT" dirty="0"/>
              <a:t> Nora </a:t>
            </a:r>
            <a:r>
              <a:rPr lang="it-IT" dirty="0" err="1"/>
              <a:t>Lavrin</a:t>
            </a:r>
            <a:r>
              <a:rPr lang="it-IT" dirty="0"/>
              <a:t> ; </a:t>
            </a:r>
            <a:r>
              <a:rPr lang="it-IT" dirty="0" err="1"/>
              <a:t>spremno</a:t>
            </a:r>
            <a:r>
              <a:rPr lang="it-IT" dirty="0"/>
              <a:t> </a:t>
            </a:r>
            <a:r>
              <a:rPr lang="it-IT" dirty="0" err="1"/>
              <a:t>besedo</a:t>
            </a:r>
            <a:r>
              <a:rPr lang="it-IT" dirty="0"/>
              <a:t> </a:t>
            </a:r>
            <a:r>
              <a:rPr lang="it-IT" dirty="0" err="1"/>
              <a:t>napisal</a:t>
            </a:r>
            <a:r>
              <a:rPr lang="it-IT" dirty="0"/>
              <a:t> </a:t>
            </a:r>
            <a:r>
              <a:rPr lang="it-IT" dirty="0" err="1"/>
              <a:t>Bratko</a:t>
            </a:r>
            <a:r>
              <a:rPr lang="it-IT" dirty="0"/>
              <a:t> </a:t>
            </a:r>
            <a:r>
              <a:rPr lang="it-IT" dirty="0" err="1"/>
              <a:t>Kreft</a:t>
            </a:r>
            <a:r>
              <a:rPr lang="it-IT" dirty="0" smtClean="0"/>
              <a:t>]</a:t>
            </a:r>
            <a:r>
              <a:rPr lang="sl-SI" dirty="0"/>
              <a:t>, Mladinska knjiga, </a:t>
            </a:r>
            <a:r>
              <a:rPr lang="sl-SI" dirty="0" smtClean="0"/>
              <a:t>1994</a:t>
            </a:r>
          </a:p>
          <a:p>
            <a:pPr marL="525780" indent="-457200">
              <a:buFont typeface="+mj-lt"/>
              <a:buAutoNum type="arabicPeriod"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246771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Atributi FZBZ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Vaja: za pojavno obliko : FZBZ+ISBD (M)</a:t>
            </a:r>
          </a:p>
          <a:p>
            <a:r>
              <a:rPr lang="sl-SI" dirty="0" smtClean="0"/>
              <a:t>10 min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29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43168-8C0B-4195-BCF6-64B4E2E134D1}" type="slidenum">
              <a:rPr lang="sl-SI"/>
              <a:pPr/>
              <a:t>18</a:t>
            </a:fld>
            <a:endParaRPr lang="sl-SI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OPRAVILA UPORABNIKA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95536" y="16367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3851275" y="3716338"/>
            <a:ext cx="163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b="1"/>
              <a:t>Raziskovanje</a:t>
            </a:r>
          </a:p>
        </p:txBody>
      </p:sp>
    </p:spTree>
    <p:extLst>
      <p:ext uri="{BB962C8B-B14F-4D97-AF65-F5344CB8AC3E}">
        <p14:creationId xmlns:p14="http://schemas.microsoft.com/office/powerpoint/2010/main" val="367021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12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RAZISKAVE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Mateja Leskovec (2005): Delo, izrazna oblika, pojavna oblika:kaj uporabniki res iščejo? diplomsko delo</a:t>
            </a:r>
          </a:p>
          <a:p>
            <a:r>
              <a:rPr lang="sl-SI" dirty="0" smtClean="0"/>
              <a:t>Ali starši predšolskih otrok najdejo ustrezne knjige v katalogu (poletje 2011)</a:t>
            </a:r>
          </a:p>
          <a:p>
            <a:r>
              <a:rPr lang="sl-SI" dirty="0" smtClean="0"/>
              <a:t>Kako srednješolci izbirajo knjige za domače branje? (november 2011)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299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Obstoječi bibliografski sistemi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Katere poznate?</a:t>
            </a:r>
          </a:p>
          <a:p>
            <a:r>
              <a:rPr lang="sl-SI" dirty="0" smtClean="0"/>
              <a:t>Kaj menite so primerni za uporabnike?</a:t>
            </a:r>
          </a:p>
          <a:p>
            <a:pPr lvl="1"/>
            <a:r>
              <a:rPr lang="sl-SI" dirty="0" smtClean="0"/>
              <a:t>da/ne </a:t>
            </a:r>
          </a:p>
          <a:p>
            <a:pPr lvl="1"/>
            <a:r>
              <a:rPr lang="sl-SI" dirty="0" smtClean="0"/>
              <a:t>Zakaj da oz. zakaj ne?</a:t>
            </a:r>
          </a:p>
        </p:txBody>
      </p:sp>
    </p:spTree>
    <p:extLst>
      <p:ext uri="{BB962C8B-B14F-4D97-AF65-F5344CB8AC3E}">
        <p14:creationId xmlns:p14="http://schemas.microsoft.com/office/powerpoint/2010/main" val="35913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Leskovec </a:t>
            </a:r>
            <a:r>
              <a:rPr lang="sl-SI" dirty="0" smtClean="0"/>
              <a:t>(2005)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sl-SI" dirty="0" smtClean="0"/>
              <a:t>Iščejo :</a:t>
            </a:r>
          </a:p>
          <a:p>
            <a:r>
              <a:rPr lang="sl-SI" b="1" dirty="0" smtClean="0"/>
              <a:t>izrazno obliko</a:t>
            </a:r>
            <a:r>
              <a:rPr lang="sl-SI" dirty="0" smtClean="0"/>
              <a:t>: </a:t>
            </a:r>
          </a:p>
          <a:p>
            <a:pPr lvl="1"/>
            <a:r>
              <a:rPr lang="sl-SI" dirty="0" smtClean="0"/>
              <a:t>74 % (celotno besedilo ali skrajšano)</a:t>
            </a:r>
          </a:p>
          <a:p>
            <a:pPr lvl="1"/>
            <a:r>
              <a:rPr lang="sl-SI" dirty="0" smtClean="0"/>
              <a:t>43% kvaliteto jezika, prevoda</a:t>
            </a:r>
          </a:p>
          <a:p>
            <a:r>
              <a:rPr lang="sl-SI" b="1" dirty="0"/>
              <a:t>p</a:t>
            </a:r>
            <a:r>
              <a:rPr lang="sl-SI" b="1" dirty="0" smtClean="0"/>
              <a:t>ojavno obliko:</a:t>
            </a:r>
          </a:p>
          <a:p>
            <a:pPr lvl="1"/>
            <a:r>
              <a:rPr lang="sl-SI" dirty="0"/>
              <a:t>67 % delo+spremna beseda</a:t>
            </a:r>
          </a:p>
          <a:p>
            <a:pPr lvl="1"/>
            <a:r>
              <a:rPr lang="sl-SI" dirty="0" smtClean="0"/>
              <a:t>26 % večje črke</a:t>
            </a:r>
          </a:p>
          <a:p>
            <a:pPr lvl="1"/>
            <a:r>
              <a:rPr lang="sl-SI" dirty="0" smtClean="0"/>
              <a:t>28 % bolj ohranjeno</a:t>
            </a:r>
          </a:p>
          <a:p>
            <a:pPr lvl="1"/>
            <a:r>
              <a:rPr lang="sl-SI" dirty="0" smtClean="0"/>
              <a:t>Ilustrirano, fizično lažje,  manjši format….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0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</a:t>
            </a:r>
            <a:r>
              <a:rPr lang="sl-SI" dirty="0" smtClean="0"/>
              <a:t>tarši predšolskih otrok</a:t>
            </a:r>
            <a:endParaRPr lang="sl-SI" dirty="0"/>
          </a:p>
        </p:txBody>
      </p:sp>
      <p:pic>
        <p:nvPicPr>
          <p:cNvPr id="6" name="Ograda vsebine 5" descr="PICT632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b="7886"/>
          <a:stretch>
            <a:fillRect/>
          </a:stretch>
        </p:blipFill>
        <p:spPr bwMode="auto">
          <a:xfrm>
            <a:off x="1835696" y="2204864"/>
            <a:ext cx="5256584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5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on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3690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t="25043" r="21170" b="17758"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91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PICT659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7" t="13107" r="3426" b="9573"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6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on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4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redm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687511"/>
              </p:ext>
            </p:extLst>
          </p:nvPr>
        </p:nvGraphicFramePr>
        <p:xfrm>
          <a:off x="445194" y="1268760"/>
          <a:ext cx="8252026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kument" r:id="rId4" imgW="5894968" imgH="3091202" progId="Word.Document.12">
                  <p:embed/>
                </p:oleObj>
              </mc:Choice>
              <mc:Fallback>
                <p:oleObj name="Dokument" r:id="rId4" imgW="5894968" imgH="3091202" progId="Word.Document.12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94" y="1268760"/>
                        <a:ext cx="8252026" cy="4320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ravokotnik 6"/>
          <p:cNvSpPr/>
          <p:nvPr/>
        </p:nvSpPr>
        <p:spPr>
          <a:xfrm>
            <a:off x="1259632" y="5661248"/>
            <a:ext cx="61926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74 %</a:t>
            </a:r>
            <a:r>
              <a:rPr lang="en-GB" dirty="0"/>
              <a:t> </a:t>
            </a:r>
            <a:r>
              <a:rPr lang="en-GB" dirty="0" smtClean="0"/>
              <a:t>mam </a:t>
            </a:r>
            <a:r>
              <a:rPr lang="en-GB" dirty="0"/>
              <a:t>z </a:t>
            </a:r>
            <a:r>
              <a:rPr lang="en-GB" dirty="0" err="1"/>
              <a:t>izbrano</a:t>
            </a:r>
            <a:r>
              <a:rPr lang="en-GB" dirty="0"/>
              <a:t> </a:t>
            </a:r>
            <a:r>
              <a:rPr lang="en-GB" dirty="0" err="1"/>
              <a:t>knjigo</a:t>
            </a:r>
            <a:r>
              <a:rPr lang="en-GB" dirty="0"/>
              <a:t> v </a:t>
            </a:r>
            <a:r>
              <a:rPr lang="en-GB" dirty="0" err="1"/>
              <a:t>katalogu</a:t>
            </a:r>
            <a:r>
              <a:rPr lang="en-GB" dirty="0"/>
              <a:t> COBISS,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bila</a:t>
            </a:r>
            <a:r>
              <a:rPr lang="en-GB" dirty="0"/>
              <a:t> </a:t>
            </a:r>
            <a:r>
              <a:rPr lang="en-GB" dirty="0" err="1"/>
              <a:t>zadovoljna</a:t>
            </a:r>
            <a:r>
              <a:rPr lang="en-GB" dirty="0" smtClean="0"/>
              <a:t>.</a:t>
            </a:r>
            <a:endParaRPr lang="sl-SI" dirty="0" smtClean="0"/>
          </a:p>
          <a:p>
            <a:pPr algn="ctr"/>
            <a:r>
              <a:rPr lang="sl-SI" dirty="0" smtClean="0"/>
              <a:t>Ohranjenost!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68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S</a:t>
            </a:r>
            <a:r>
              <a:rPr lang="sl-SI" dirty="0" smtClean="0"/>
              <a:t>rednješolci za domače branje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04864"/>
            <a:ext cx="13906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grad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Vzorec 105</a:t>
            </a:r>
          </a:p>
          <a:p>
            <a:r>
              <a:rPr lang="sl-SI" dirty="0" smtClean="0"/>
              <a:t>Dve gimnaziji</a:t>
            </a:r>
          </a:p>
          <a:p>
            <a:r>
              <a:rPr lang="sl-SI" dirty="0" smtClean="0"/>
              <a:t>Od 14-18 let, 63 % deklet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088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95000">
              <a:schemeClr val="bg2">
                <a:shade val="94000"/>
                <a:satMod val="114000"/>
                <a:lumMod val="96000"/>
              </a:schemeClr>
            </a:gs>
            <a:gs pos="97000">
              <a:schemeClr val="bg1"/>
            </a:gs>
            <a:gs pos="89000">
              <a:schemeClr val="bg1"/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00608065"/>
              </p:ext>
            </p:extLst>
          </p:nvPr>
        </p:nvGraphicFramePr>
        <p:xfrm>
          <a:off x="107504" y="260649"/>
          <a:ext cx="8924300" cy="646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63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>
            <p:extLst>
              <p:ext uri="{D42A27DB-BD31-4B8C-83A1-F6EECF244321}">
                <p14:modId xmlns:p14="http://schemas.microsoft.com/office/powerpoint/2010/main" val="3597135976"/>
              </p:ext>
            </p:extLst>
          </p:nvPr>
        </p:nvGraphicFramePr>
        <p:xfrm>
          <a:off x="107504" y="548680"/>
          <a:ext cx="892899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93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/>
              <a:t>Pogled </a:t>
            </a:r>
            <a:r>
              <a:rPr lang="sl-SI" sz="4000" dirty="0"/>
              <a:t>v zgodovino katalogizacije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sl-SI" sz="2400" dirty="0"/>
              <a:t>1791: Navodila za centralni katalog fr. podržavljenih knjižnic</a:t>
            </a:r>
          </a:p>
          <a:p>
            <a:pPr>
              <a:lnSpc>
                <a:spcPct val="90000"/>
              </a:lnSpc>
            </a:pPr>
            <a:r>
              <a:rPr lang="sl-SI" sz="2400" dirty="0"/>
              <a:t>1841: Anthony </a:t>
            </a:r>
            <a:r>
              <a:rPr lang="sl-SI" sz="2400" dirty="0" err="1"/>
              <a:t>Panizzi</a:t>
            </a:r>
            <a:r>
              <a:rPr lang="sl-SI" sz="2400" dirty="0"/>
              <a:t> (91 načel): gradivo po abecedi avtorjev</a:t>
            </a:r>
          </a:p>
          <a:p>
            <a:pPr>
              <a:lnSpc>
                <a:spcPct val="90000"/>
              </a:lnSpc>
            </a:pPr>
            <a:r>
              <a:rPr lang="sl-SI" sz="2400" dirty="0"/>
              <a:t>1876: </a:t>
            </a:r>
            <a:r>
              <a:rPr lang="sl-SI" sz="2400" dirty="0" smtClean="0"/>
              <a:t>Charles </a:t>
            </a:r>
            <a:r>
              <a:rPr lang="sl-SI" sz="2400" dirty="0"/>
              <a:t>A. </a:t>
            </a:r>
            <a:r>
              <a:rPr lang="sl-SI" sz="2400" dirty="0" err="1"/>
              <a:t>Cutter</a:t>
            </a:r>
            <a:r>
              <a:rPr lang="sl-SI" sz="2400" dirty="0"/>
              <a:t>, pravilnik za križni </a:t>
            </a:r>
            <a:r>
              <a:rPr lang="sl-SI" sz="2400" dirty="0" smtClean="0"/>
              <a:t>katalog (kombinacija: abecedni imenski in abecedni stvarni katalog) CUTTERJEVI CILJI</a:t>
            </a:r>
            <a:endParaRPr lang="sl-SI" sz="2400" dirty="0"/>
          </a:p>
          <a:p>
            <a:pPr>
              <a:lnSpc>
                <a:spcPct val="90000"/>
              </a:lnSpc>
            </a:pPr>
            <a:r>
              <a:rPr lang="sl-SI" sz="2400" dirty="0"/>
              <a:t>1927: IFLA</a:t>
            </a:r>
          </a:p>
          <a:p>
            <a:pPr>
              <a:lnSpc>
                <a:spcPct val="90000"/>
              </a:lnSpc>
            </a:pPr>
            <a:r>
              <a:rPr lang="sl-SI" sz="2400" dirty="0"/>
              <a:t>1953: </a:t>
            </a:r>
            <a:r>
              <a:rPr lang="sl-SI" sz="2400" dirty="0" err="1" smtClean="0"/>
              <a:t>Seymour</a:t>
            </a:r>
            <a:r>
              <a:rPr lang="sl-SI" sz="2400" dirty="0" smtClean="0"/>
              <a:t> </a:t>
            </a:r>
            <a:r>
              <a:rPr lang="sl-SI" sz="2400" dirty="0" err="1"/>
              <a:t>Lubetzky</a:t>
            </a:r>
            <a:r>
              <a:rPr lang="sl-SI" sz="2400" dirty="0"/>
              <a:t> </a:t>
            </a:r>
            <a:r>
              <a:rPr lang="sl-SI" sz="2400" dirty="0" smtClean="0"/>
              <a:t>(dvojni pomen knjige: materialni objekt, ki predstavlja intelektualno delo)</a:t>
            </a:r>
          </a:p>
          <a:p>
            <a:pPr>
              <a:lnSpc>
                <a:spcPct val="90000"/>
              </a:lnSpc>
            </a:pPr>
            <a:r>
              <a:rPr lang="sl-SI" dirty="0" smtClean="0"/>
              <a:t>Eva Verona (</a:t>
            </a:r>
            <a:r>
              <a:rPr lang="sl-SI" dirty="0" err="1" smtClean="0"/>
              <a:t>Literary</a:t>
            </a:r>
            <a:r>
              <a:rPr lang="sl-SI" dirty="0" smtClean="0"/>
              <a:t> </a:t>
            </a:r>
            <a:r>
              <a:rPr lang="sl-SI" dirty="0" err="1" smtClean="0"/>
              <a:t>unit</a:t>
            </a:r>
            <a:r>
              <a:rPr lang="sl-SI" dirty="0" smtClean="0"/>
              <a:t> </a:t>
            </a:r>
            <a:r>
              <a:rPr lang="sl-SI" dirty="0" err="1" smtClean="0"/>
              <a:t>versus</a:t>
            </a:r>
            <a:r>
              <a:rPr lang="sl-SI" dirty="0" smtClean="0"/>
              <a:t> </a:t>
            </a:r>
            <a:r>
              <a:rPr lang="sl-SI" dirty="0" err="1" smtClean="0"/>
              <a:t>bibliographical</a:t>
            </a:r>
            <a:r>
              <a:rPr lang="sl-SI" dirty="0" smtClean="0"/>
              <a:t> </a:t>
            </a:r>
            <a:r>
              <a:rPr lang="sl-SI" dirty="0" err="1" smtClean="0"/>
              <a:t>unit</a:t>
            </a:r>
            <a:r>
              <a:rPr lang="sl-SI" dirty="0" smtClean="0"/>
              <a:t>, 1959)</a:t>
            </a:r>
            <a:endParaRPr lang="sl-SI" sz="2400" dirty="0" smtClean="0"/>
          </a:p>
          <a:p>
            <a:pPr>
              <a:lnSpc>
                <a:spcPct val="90000"/>
              </a:lnSpc>
            </a:pPr>
            <a:r>
              <a:rPr lang="sl-SI" sz="2400" dirty="0" smtClean="0"/>
              <a:t>1961</a:t>
            </a:r>
            <a:r>
              <a:rPr lang="sl-SI" sz="2400" dirty="0"/>
              <a:t>: Pariška načela</a:t>
            </a:r>
          </a:p>
          <a:p>
            <a:pPr>
              <a:lnSpc>
                <a:spcPct val="90000"/>
              </a:lnSpc>
            </a:pPr>
            <a:r>
              <a:rPr lang="sl-SI" sz="2400" dirty="0"/>
              <a:t>1971: ISBD(M)</a:t>
            </a:r>
          </a:p>
          <a:p>
            <a:pPr>
              <a:lnSpc>
                <a:spcPct val="90000"/>
              </a:lnSpc>
            </a:pPr>
            <a:r>
              <a:rPr lang="sl-SI" sz="2400" dirty="0"/>
              <a:t>1997: FZBZ </a:t>
            </a:r>
          </a:p>
        </p:txBody>
      </p:sp>
    </p:spTree>
    <p:extLst>
      <p:ext uri="{BB962C8B-B14F-4D97-AF65-F5344CB8AC3E}">
        <p14:creationId xmlns:p14="http://schemas.microsoft.com/office/powerpoint/2010/main" val="67265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223605"/>
              </p:ext>
            </p:extLst>
          </p:nvPr>
        </p:nvGraphicFramePr>
        <p:xfrm>
          <a:off x="467544" y="548680"/>
          <a:ext cx="828092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2699792" y="1772816"/>
            <a:ext cx="343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68 % zadovoljstvo </a:t>
            </a:r>
            <a:r>
              <a:rPr lang="sl-SI" dirty="0" smtClean="0"/>
              <a:t>z izborom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8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98072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sl-SI" dirty="0"/>
              <a:t>Kaj </a:t>
            </a:r>
            <a:r>
              <a:rPr lang="sl-SI" dirty="0" smtClean="0"/>
              <a:t>predlagajo uporabniki?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3568" y="1988840"/>
            <a:ext cx="4038600" cy="3886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sl-SI" dirty="0"/>
              <a:t>Knjiga vsebuje tudi</a:t>
            </a:r>
          </a:p>
          <a:p>
            <a:r>
              <a:rPr lang="sl-SI" dirty="0"/>
              <a:t>Zvrst</a:t>
            </a:r>
          </a:p>
          <a:p>
            <a:r>
              <a:rPr lang="sl-SI" dirty="0"/>
              <a:t>Obseg</a:t>
            </a:r>
          </a:p>
          <a:p>
            <a:r>
              <a:rPr lang="sl-SI" dirty="0"/>
              <a:t>Težavnostna stopnja branja</a:t>
            </a:r>
          </a:p>
          <a:p>
            <a:r>
              <a:rPr lang="sl-SI" dirty="0"/>
              <a:t>Leto izida</a:t>
            </a:r>
          </a:p>
          <a:p>
            <a:r>
              <a:rPr lang="sl-SI" dirty="0"/>
              <a:t>Besedilo (skrajšano/celotno)</a:t>
            </a:r>
          </a:p>
          <a:p>
            <a:r>
              <a:rPr lang="sl-SI" dirty="0"/>
              <a:t>Ciljna skupina</a:t>
            </a:r>
          </a:p>
          <a:p>
            <a:r>
              <a:rPr lang="sl-SI" dirty="0" smtClean="0"/>
              <a:t>Ohranjenost</a:t>
            </a:r>
          </a:p>
          <a:p>
            <a:r>
              <a:rPr lang="sl-SI" dirty="0" smtClean="0"/>
              <a:t>Ilustracije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013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2276872"/>
            <a:ext cx="7024744" cy="1143000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In kaj zdaj, ko vemo te rezultate?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grada vsebine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NIČ, delamo še naprej tako kot smo </a:t>
            </a:r>
            <a:r>
              <a:rPr lang="sl-SI" dirty="0" smtClean="0"/>
              <a:t>doslej.</a:t>
            </a:r>
            <a:endParaRPr lang="en-GB" dirty="0"/>
          </a:p>
        </p:txBody>
      </p:sp>
      <p:sp>
        <p:nvSpPr>
          <p:cNvPr id="6" name="Ograda vsebine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l-SI" dirty="0" smtClean="0"/>
              <a:t>(NEKAJ) SPREMNIMO!</a:t>
            </a:r>
          </a:p>
          <a:p>
            <a:pPr lvl="1"/>
            <a:r>
              <a:rPr lang="sl-SI" dirty="0" smtClean="0"/>
              <a:t>KAJ?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3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Kaj pa atributi v povezavi z digitalno knjižnico?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Digitalna knjižnica je v prednosti pred katalogom: hitreje vidimo-takoj pogledamo tisto, kar smo našli in se lahko odločimo, če je ustrezno.</a:t>
            </a:r>
          </a:p>
          <a:p>
            <a:endParaRPr lang="sl-SI" dirty="0"/>
          </a:p>
          <a:p>
            <a:r>
              <a:rPr lang="sl-SI" dirty="0" smtClean="0"/>
              <a:t>Kaj pa če so slabi atributi in ne dobimo zadetkov?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711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624" y="2708921"/>
            <a:ext cx="6708489" cy="1553984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Neprestano moramo ugotavljati kaj in kako naši uporabniki iščejo in, ali iskano tudi najdejo!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8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Ranganathan</a:t>
            </a:r>
            <a:r>
              <a:rPr lang="sl-SI" dirty="0" smtClean="0"/>
              <a:t> (1931)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Kaj je že rekel?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140968"/>
            <a:ext cx="2088232" cy="138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90" y="2921940"/>
            <a:ext cx="1600412" cy="164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50022"/>
            <a:ext cx="1580937" cy="166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04" y="3133478"/>
            <a:ext cx="1960350" cy="130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3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0659"/>
            <a:ext cx="8328924" cy="624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6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vsebine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41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1" t="13668" r="21286" b="25681"/>
          <a:stretch/>
        </p:blipFill>
        <p:spPr bwMode="auto">
          <a:xfrm>
            <a:off x="-1" y="0"/>
            <a:ext cx="91606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6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732" y="59822"/>
            <a:ext cx="435610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5" t="12636" r="21429" b="28630"/>
          <a:stretch/>
        </p:blipFill>
        <p:spPr bwMode="auto">
          <a:xfrm>
            <a:off x="445827" y="1700808"/>
            <a:ext cx="8079814" cy="503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ipsa 7"/>
          <p:cNvSpPr/>
          <p:nvPr/>
        </p:nvSpPr>
        <p:spPr>
          <a:xfrm>
            <a:off x="683568" y="3645024"/>
            <a:ext cx="57606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719572" y="3861048"/>
            <a:ext cx="50405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683568" y="4941168"/>
            <a:ext cx="86409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683568" y="4509120"/>
            <a:ext cx="50405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683568" y="4653136"/>
            <a:ext cx="86409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/>
          <p:cNvSpPr/>
          <p:nvPr/>
        </p:nvSpPr>
        <p:spPr>
          <a:xfrm>
            <a:off x="2051720" y="6438098"/>
            <a:ext cx="86409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0" name="Raven puščični povezovalnik 9"/>
          <p:cNvCxnSpPr/>
          <p:nvPr/>
        </p:nvCxnSpPr>
        <p:spPr>
          <a:xfrm flipH="1">
            <a:off x="2627784" y="836712"/>
            <a:ext cx="1728192" cy="5472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 flipH="1">
            <a:off x="1187624" y="1124744"/>
            <a:ext cx="1800200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/>
          <p:cNvCxnSpPr/>
          <p:nvPr/>
        </p:nvCxnSpPr>
        <p:spPr>
          <a:xfrm flipH="1">
            <a:off x="2222365" y="1340768"/>
            <a:ext cx="936104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/>
          <p:cNvCxnSpPr/>
          <p:nvPr/>
        </p:nvCxnSpPr>
        <p:spPr>
          <a:xfrm flipH="1">
            <a:off x="2483768" y="1628800"/>
            <a:ext cx="1008112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uščični povezovalnik 26"/>
          <p:cNvCxnSpPr/>
          <p:nvPr/>
        </p:nvCxnSpPr>
        <p:spPr>
          <a:xfrm flipH="1">
            <a:off x="2087724" y="1628800"/>
            <a:ext cx="2988332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85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sna puščica 3"/>
          <p:cNvSpPr/>
          <p:nvPr/>
        </p:nvSpPr>
        <p:spPr>
          <a:xfrm>
            <a:off x="827584" y="3501008"/>
            <a:ext cx="7560840" cy="86409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827584" y="299325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1791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7721883" y="300924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2012</a:t>
            </a:r>
            <a:endParaRPr lang="sl-SI" dirty="0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KNJIŽNIČNI KATALOGI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523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“</a:t>
            </a:r>
            <a:r>
              <a:rPr lang="sl-SI" dirty="0" err="1"/>
              <a:t>Only</a:t>
            </a:r>
            <a:r>
              <a:rPr lang="sl-SI" dirty="0"/>
              <a:t> </a:t>
            </a:r>
            <a:r>
              <a:rPr lang="sl-SI" dirty="0" err="1"/>
              <a:t>librarians</a:t>
            </a:r>
            <a:r>
              <a:rPr lang="sl-SI" dirty="0"/>
              <a:t> like to </a:t>
            </a:r>
            <a:r>
              <a:rPr lang="sl-SI" dirty="0" err="1"/>
              <a:t>search</a:t>
            </a:r>
            <a:r>
              <a:rPr lang="sl-SI" dirty="0"/>
              <a:t>,</a:t>
            </a:r>
            <a:br>
              <a:rPr lang="sl-SI" dirty="0"/>
            </a:br>
            <a:r>
              <a:rPr lang="sl-SI" dirty="0" err="1"/>
              <a:t>users</a:t>
            </a:r>
            <a:r>
              <a:rPr lang="sl-SI" dirty="0"/>
              <a:t> </a:t>
            </a:r>
            <a:r>
              <a:rPr lang="sl-SI" dirty="0" err="1"/>
              <a:t>prefer</a:t>
            </a:r>
            <a:r>
              <a:rPr lang="sl-SI" dirty="0"/>
              <a:t> to </a:t>
            </a:r>
            <a:r>
              <a:rPr lang="sl-SI" dirty="0" err="1"/>
              <a:t>find</a:t>
            </a:r>
            <a:r>
              <a:rPr lang="sl-SI" dirty="0"/>
              <a:t>.” </a:t>
            </a:r>
            <a:r>
              <a:rPr lang="sl-SI" sz="1800" dirty="0"/>
              <a:t>(</a:t>
            </a:r>
            <a:r>
              <a:rPr lang="sl-SI" sz="1800" dirty="0" err="1"/>
              <a:t>Tennant</a:t>
            </a:r>
            <a:r>
              <a:rPr lang="sl-SI" sz="1800" dirty="0"/>
              <a:t> </a:t>
            </a:r>
            <a:r>
              <a:rPr lang="sl-SI" sz="1800" dirty="0" err="1"/>
              <a:t>vs</a:t>
            </a:r>
            <a:r>
              <a:rPr lang="sl-SI" sz="1800" dirty="0"/>
              <a:t>:Mi, </a:t>
            </a:r>
            <a:r>
              <a:rPr lang="sl-SI" sz="1800" dirty="0" err="1"/>
              <a:t>Weng</a:t>
            </a:r>
            <a:r>
              <a:rPr lang="sl-SI" sz="1800" dirty="0"/>
              <a:t>, 2008)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4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1953</TotalTime>
  <Words>1297</Words>
  <Application>Microsoft Office PowerPoint</Application>
  <PresentationFormat>Diaprojekcija na zaslonu (4:3)</PresentationFormat>
  <Paragraphs>212</Paragraphs>
  <Slides>36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36</vt:i4>
      </vt:variant>
    </vt:vector>
  </HeadingPairs>
  <TitlesOfParts>
    <vt:vector size="38" baseType="lpstr">
      <vt:lpstr>Austin</vt:lpstr>
      <vt:lpstr>Dokument</vt:lpstr>
      <vt:lpstr>Atributi – po katerih atributih uporabniki iščejo? </vt:lpstr>
      <vt:lpstr>Obstoječi bibliografski sistemi</vt:lpstr>
      <vt:lpstr>Pogled v zgodovino katalogizacije</vt:lpstr>
      <vt:lpstr>PowerPointova predstavitev</vt:lpstr>
      <vt:lpstr>PowerPointova predstavitev</vt:lpstr>
      <vt:lpstr>PowerPointova predstavitev</vt:lpstr>
      <vt:lpstr>PowerPointova predstavitev</vt:lpstr>
      <vt:lpstr>KNJIŽNIČNI KATALOGI</vt:lpstr>
      <vt:lpstr>“Only librarians like to search, users prefer to find.” (Tennant vs:Mi, Weng, 2008)</vt:lpstr>
      <vt:lpstr>KNJIŽNIČNI KATALOGI</vt:lpstr>
      <vt:lpstr>IMAMO TEŽAVE (?)</vt:lpstr>
      <vt:lpstr>ZAHTEVNO IN TEŽKO ISKANJE</vt:lpstr>
      <vt:lpstr>Kaj bi morali zapisi vsebovati (Markey, 2007 in Carlyle,2001)</vt:lpstr>
      <vt:lpstr>PowerPointova predstavitev</vt:lpstr>
      <vt:lpstr>FZBZ (1998)</vt:lpstr>
      <vt:lpstr>PowerPointova predstavitev</vt:lpstr>
      <vt:lpstr>Atributi FZBZ</vt:lpstr>
      <vt:lpstr>OPRAVILA UPORABNIKA</vt:lpstr>
      <vt:lpstr>RAZISKAVE</vt:lpstr>
      <vt:lpstr>Leskovec (2005)</vt:lpstr>
      <vt:lpstr>Starši predšolskih otrok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Srednješolci za domače branje</vt:lpstr>
      <vt:lpstr>PowerPointova predstavitev</vt:lpstr>
      <vt:lpstr>PowerPointova predstavitev</vt:lpstr>
      <vt:lpstr>PowerPointova predstavitev</vt:lpstr>
      <vt:lpstr>Kaj predlagajo uporabniki? </vt:lpstr>
      <vt:lpstr>In kaj zdaj, ko vemo te rezultate?</vt:lpstr>
      <vt:lpstr>PowerPointova predstavitev</vt:lpstr>
      <vt:lpstr>Kaj pa atributi v povezavi z digitalno knjižnico?</vt:lpstr>
      <vt:lpstr>Neprestano moramo ugotavljati kaj in kako naši uporabniki iščejo in, ali iskano tudi najdejo!</vt:lpstr>
      <vt:lpstr>Ranganathan (1931)</vt:lpstr>
    </vt:vector>
  </TitlesOfParts>
  <Company>ff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gfdlkjsg</dc:title>
  <dc:creator>Švab, Katarina</dc:creator>
  <cp:lastModifiedBy>Švab, Katarina</cp:lastModifiedBy>
  <cp:revision>51</cp:revision>
  <cp:lastPrinted>2012-03-27T09:33:47Z</cp:lastPrinted>
  <dcterms:created xsi:type="dcterms:W3CDTF">2012-03-22T07:04:19Z</dcterms:created>
  <dcterms:modified xsi:type="dcterms:W3CDTF">2012-04-02T06:48:23Z</dcterms:modified>
</cp:coreProperties>
</file>