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5" r:id="rId2"/>
    <p:sldMasterId id="2147483657" r:id="rId3"/>
    <p:sldMasterId id="2147483720" r:id="rId4"/>
    <p:sldMasterId id="2147483733" r:id="rId5"/>
  </p:sldMasterIdLst>
  <p:notesMasterIdLst>
    <p:notesMasterId r:id="rId54"/>
  </p:notesMasterIdLst>
  <p:handoutMasterIdLst>
    <p:handoutMasterId r:id="rId55"/>
  </p:handoutMasterIdLst>
  <p:sldIdLst>
    <p:sldId id="256" r:id="rId6"/>
    <p:sldId id="261" r:id="rId7"/>
    <p:sldId id="338" r:id="rId8"/>
    <p:sldId id="337" r:id="rId9"/>
    <p:sldId id="304" r:id="rId10"/>
    <p:sldId id="333" r:id="rId11"/>
    <p:sldId id="334" r:id="rId12"/>
    <p:sldId id="353" r:id="rId13"/>
    <p:sldId id="354" r:id="rId14"/>
    <p:sldId id="335" r:id="rId15"/>
    <p:sldId id="321" r:id="rId16"/>
    <p:sldId id="324" r:id="rId17"/>
    <p:sldId id="341" r:id="rId18"/>
    <p:sldId id="306" r:id="rId19"/>
    <p:sldId id="307" r:id="rId20"/>
    <p:sldId id="319" r:id="rId21"/>
    <p:sldId id="317" r:id="rId22"/>
    <p:sldId id="318" r:id="rId23"/>
    <p:sldId id="320" r:id="rId24"/>
    <p:sldId id="322" r:id="rId25"/>
    <p:sldId id="323" r:id="rId26"/>
    <p:sldId id="286" r:id="rId27"/>
    <p:sldId id="343" r:id="rId28"/>
    <p:sldId id="268" r:id="rId29"/>
    <p:sldId id="277" r:id="rId30"/>
    <p:sldId id="278" r:id="rId31"/>
    <p:sldId id="281" r:id="rId32"/>
    <p:sldId id="349" r:id="rId33"/>
    <p:sldId id="287" r:id="rId34"/>
    <p:sldId id="289" r:id="rId35"/>
    <p:sldId id="291" r:id="rId36"/>
    <p:sldId id="355" r:id="rId37"/>
    <p:sldId id="293" r:id="rId38"/>
    <p:sldId id="294" r:id="rId39"/>
    <p:sldId id="297" r:id="rId40"/>
    <p:sldId id="356" r:id="rId41"/>
    <p:sldId id="298" r:id="rId42"/>
    <p:sldId id="299" r:id="rId43"/>
    <p:sldId id="300" r:id="rId44"/>
    <p:sldId id="301" r:id="rId45"/>
    <p:sldId id="302" r:id="rId46"/>
    <p:sldId id="350" r:id="rId47"/>
    <p:sldId id="280" r:id="rId48"/>
    <p:sldId id="351" r:id="rId49"/>
    <p:sldId id="282" r:id="rId50"/>
    <p:sldId id="283" r:id="rId51"/>
    <p:sldId id="284" r:id="rId52"/>
    <p:sldId id="285" r:id="rId53"/>
  </p:sldIdLst>
  <p:sldSz cx="9144000" cy="6858000" type="screen4x3"/>
  <p:notesSz cx="6783388" cy="99139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6FA"/>
    <a:srgbClr val="F2F4F8"/>
    <a:srgbClr val="FFFFFF"/>
    <a:srgbClr val="006699"/>
    <a:srgbClr val="000000"/>
    <a:srgbClr val="660033"/>
    <a:srgbClr val="DDDDDD"/>
    <a:srgbClr val="006600"/>
    <a:srgbClr val="FF99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99819" autoAdjust="0"/>
  </p:normalViewPr>
  <p:slideViewPr>
    <p:cSldViewPr>
      <p:cViewPr>
        <p:scale>
          <a:sx n="80" d="100"/>
          <a:sy n="80" d="100"/>
        </p:scale>
        <p:origin x="-72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705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1705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E2F02A-BBCC-4ED3-B151-E6B3A9032992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9527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2950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8525"/>
            <a:ext cx="5427662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705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1705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6DB9D5-ECDE-4EAE-8573-68B201AA521E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9234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22883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22884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76EB2F-E6CA-44E6-8175-9F4D93923A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79388" y="5229225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FF00"/>
                </a:solidFill>
                <a:cs typeface="Arial" charset="0"/>
              </a:rPr>
              <a:t>*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74613" y="5626100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chemeClr val="folHlink"/>
                </a:solidFill>
                <a:cs typeface="Arial" charset="0"/>
              </a:rPr>
              <a:t>*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07950" y="6021388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395288" y="4652963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chemeClr val="folHlink"/>
                </a:solidFill>
                <a:cs typeface="Arial" charset="0"/>
              </a:rPr>
              <a:t>*</a:t>
            </a: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0" y="4868863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B3898-4B25-49CD-AD53-156D998A8AC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64991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64991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0562-28E8-47F8-BB9A-7828779AA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271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27088" y="0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4B6A8-77F2-4665-AF11-F1695CF1E39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alpha val="42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25955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25956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0A41AE-80C4-47D6-BC02-ED7F070981A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79388" y="5229225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FF00"/>
                </a:solidFill>
                <a:cs typeface="Arial" charset="0"/>
              </a:rPr>
              <a:t>*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74613" y="5626100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chemeClr val="folHlink"/>
                </a:solidFill>
                <a:cs typeface="Arial" charset="0"/>
              </a:rPr>
              <a:t>*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107950" y="6021388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395288" y="4652963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chemeClr val="folHlink"/>
                </a:solidFill>
                <a:cs typeface="Arial" charset="0"/>
              </a:rPr>
              <a:t>*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0" y="4868863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0CDF-2A04-45F1-861A-2C1859821C4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4EFC3-F259-4CE9-822B-F5D6365935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B776-3B22-4983-B4DF-B57E9B8A1F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5A083-73B1-4DE4-B605-9D0215BE5C4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0FB7-6EE1-4195-A288-5492B1B512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8D1A-96C6-4712-8D08-938CCFFC3F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FD04-E948-4955-8F29-56EB8C5D03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1916-7600-4899-829F-92580A38D3E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930E-D726-48EA-B515-0FB21A267DA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C5B5-B8F4-4990-B003-E3ADD7307B2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64991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64991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9D8A-E244-4243-A23C-455C797A08D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476250"/>
            <a:ext cx="8240713" cy="564991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>
          <a:xfrm>
            <a:off x="827088" y="0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70A2-82AB-4039-AB74-6025E9BF0A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slov in besedilo nad vseb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271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827088" y="0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E109-2B6A-42AF-B214-C538A2C9934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271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27088" y="0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5E540-7C88-4328-BA49-4A4EF3E69B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271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827088" y="0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61D81-231D-408B-9F2B-232DCD5532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66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41315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41316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2C2C58-03F7-4D8E-935B-9E0B324A3F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179388" y="5229225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FF00"/>
                </a:solidFill>
                <a:cs typeface="Arial" charset="0"/>
              </a:rPr>
              <a:t>*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74613" y="5626100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chemeClr val="folHlink"/>
                </a:solidFill>
                <a:cs typeface="Arial" charset="0"/>
              </a:rPr>
              <a:t>*</a:t>
            </a: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107950" y="6021388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395288" y="4652963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chemeClr val="folHlink"/>
                </a:solidFill>
                <a:cs typeface="Arial" charset="0"/>
              </a:rPr>
              <a:t>*</a:t>
            </a: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0" y="4868863"/>
            <a:ext cx="504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l-SI" sz="6600">
                <a:solidFill>
                  <a:srgbClr val="FF9900"/>
                </a:solidFill>
                <a:cs typeface="Arial" charset="0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A3B9-DCAD-4C8A-A549-33C336761E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3056-F767-4CE2-B654-8681CBE296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0B7B-FF7C-4F39-9412-85AEA572202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2625-4C08-46E6-AC5F-017F3A8DA72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0221C-BB9E-46B2-B180-520078FE762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37B5-3218-407D-B6AF-54EE281F9E3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9DFFF-18EB-458A-8F0D-AB8DD48E43A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68A0-DDA0-423D-B676-73B16EC439E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F057A-5D61-4B04-B626-EB0B721AADC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649-2B9F-47F9-8316-0161D199B06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64991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64991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A581-DFB3-409E-B570-1CB2F2CA361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6EB2F-E6CA-44E6-8175-9F4D93923AF8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92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0D09-3482-4502-A2A5-05946A27EBE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7FD04-E948-4955-8F29-56EB8C5D037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8920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83056-F767-4CE2-B654-8681CBE296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5121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D09-3482-4502-A2A5-05946A27EBE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35173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EB22F-4C91-419E-B0EB-F862252D26F7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93419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7816-9DE2-479F-8894-80256F502E7E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19755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1A8D0-6C13-4757-9A3E-C7AD4058038E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2760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6DB58-45F3-4096-AE22-2CC23565A3C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62345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1370C-62ED-4A53-91B5-812E6B4B08D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95809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3898-4B25-49CD-AD53-156D998A8AC5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1329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0562-28E8-47F8-BB9A-7828779AA570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956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B22F-4C91-419E-B0EB-F862252D26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9271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27088" y="0"/>
            <a:ext cx="7848600" cy="365125"/>
          </a:xfrm>
        </p:spPr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4B6A8-77F2-4665-AF11-F1695CF1E39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00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4213" y="4953000"/>
            <a:ext cx="7088187" cy="12192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 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0B18F2-8955-47ED-B2A7-B3A05C8477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3000"/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A30E23-25C7-4BB3-B4CB-616F44268B9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A675B-DF03-4CB2-B8F2-E7C94478E242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03C54-F3BB-48C6-928B-8C23E000F44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AD91-4575-46CC-A44E-F07946A1230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40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1617E-5954-4D62-8BBB-536E20760918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27677-7DF0-49FB-B80F-71284DE97D0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13C26-A1D5-4FBA-97F4-21831A7EAA3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5C434-787C-439F-93D7-8AFF58D7A58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97816-9DE2-479F-8894-80256F502E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BEF71-F81D-4506-82A8-1D30DDF99B9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FAEB8-F566-4824-953B-CA801E70B3DD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3048-59E1-467F-ADC3-833AD7AFE6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217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A8D0-6C13-4757-9A3E-C7AD4058038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6DB58-45F3-4096-AE22-2CC23565A3C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370C-62ED-4A53-91B5-812E6B4B08D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2185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2186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27088" y="0"/>
            <a:ext cx="784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77777"/>
                </a:solidFill>
                <a:latin typeface="+mn-lt"/>
                <a:cs typeface="Arial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1A055D-8A65-4762-B59F-21772B90C4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8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600">
          <a:solidFill>
            <a:srgbClr val="EAEAE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alpha val="42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2493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2493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27088" y="0"/>
            <a:ext cx="784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77777"/>
                </a:solidFill>
                <a:latin typeface="+mn-lt"/>
                <a:cs typeface="Arial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0019E-1324-49E7-9106-4D028BF40C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90" r:id="rId12"/>
    <p:sldLayoutId id="2147483691" r:id="rId13"/>
    <p:sldLayoutId id="2147483692" r:id="rId14"/>
    <p:sldLayoutId id="214748369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600">
          <a:solidFill>
            <a:srgbClr val="EAEAE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6600">
              <a:alpha val="42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4029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4029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27088" y="0"/>
            <a:ext cx="7848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77777"/>
                </a:solidFill>
                <a:latin typeface="+mn-lt"/>
                <a:cs typeface="Arial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9DFBD4-5EC8-46B9-88E6-6C4EB12DF15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EAEAEA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rgbClr val="EAEAE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600">
          <a:solidFill>
            <a:srgbClr val="EAEAE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EAEAE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EAEAE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EAEAEA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 naslova matrice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fr-CA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1A055D-8A65-4762-B59F-21772B90C45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dirty="0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41F80BD-5935-43D4-90C0-680BB8C588A1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 dt="0"/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3400" b="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27511"/>
          </a:xfrm>
        </p:spPr>
        <p:txBody>
          <a:bodyPr/>
          <a:lstStyle/>
          <a:p>
            <a:r>
              <a:rPr lang="sl-SI" sz="4000" dirty="0" smtClean="0"/>
              <a:t>ODPRTOKODNA PROGRAMSKA OPREMA (OKPO)</a:t>
            </a:r>
            <a:endParaRPr lang="sl-SI" sz="4000" dirty="0"/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>
          <a:xfrm>
            <a:off x="684213" y="4581128"/>
            <a:ext cx="7088187" cy="159107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sl-SI" sz="1400" dirty="0" smtClean="0"/>
              <a:t>TANJA MERČUN </a:t>
            </a:r>
            <a:r>
              <a:rPr lang="sl-SI" sz="1400" dirty="0" smtClean="0"/>
              <a:t>|Načrtovanje in vrednotenje digitalnih knjižnic| 24.4.2012</a:t>
            </a:r>
            <a:endParaRPr lang="sl-SI" sz="1400" dirty="0"/>
          </a:p>
        </p:txBody>
      </p:sp>
      <p:cxnSp>
        <p:nvCxnSpPr>
          <p:cNvPr id="3" name="Raven povezovalnik 2"/>
          <p:cNvCxnSpPr/>
          <p:nvPr/>
        </p:nvCxnSpPr>
        <p:spPr>
          <a:xfrm>
            <a:off x="0" y="4437112"/>
            <a:ext cx="91440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15875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AB474-21CC-4D8D-804A-CB83C1B070EA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2" name="Pravokotnik 1"/>
          <p:cNvSpPr/>
          <p:nvPr/>
        </p:nvSpPr>
        <p:spPr>
          <a:xfrm>
            <a:off x="8388424" y="6237312"/>
            <a:ext cx="21602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69041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73514"/>
              </p:ext>
            </p:extLst>
          </p:nvPr>
        </p:nvGraphicFramePr>
        <p:xfrm>
          <a:off x="107504" y="30223"/>
          <a:ext cx="8931275" cy="6487098"/>
        </p:xfrm>
        <a:graphic>
          <a:graphicData uri="http://schemas.openxmlformats.org/drawingml/2006/table">
            <a:tbl>
              <a:tblPr/>
              <a:tblGrid>
                <a:gridCol w="973138"/>
                <a:gridCol w="3960812"/>
                <a:gridCol w="3997325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OKPO - odprtokodna programska oprema 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LPO - lastniška programska oprema</a:t>
                      </a:r>
                    </a:p>
                  </a:txBody>
                  <a:tcPr marL="90000" marR="90000" marT="46800" marB="46800" anchor="ctr" horzOverflow="overflow">
                    <a:lnL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uporaba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prosta uporaba, distribucija, dovoljeni posegi v kodo</a:t>
                      </a: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uporaba dovoljena pod strogimi pogoji</a:t>
                      </a: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lastništvo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javni lasti</a:t>
                      </a: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lastnik je podjetje, korporacija</a:t>
                      </a: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cena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pogosto brezplačni</a:t>
                      </a: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plačljive uporabniške licence</a:t>
                      </a: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varnost</a:t>
                      </a:r>
                      <a:b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sl-SI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(kako je produkt odporen proti virusom, vdorom…)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večja možnost odkrivanja varnostnih napak: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kodo lahko pregledujejo vsi uporabniki, zaradi česar lahko pride do hitrejšega odkritja in popravka napak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krajši čas med ugotovljenimi varnostnimi pomanjkljivostmi in izdani varnostnimi popravki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ker je koda odprta, lahko kdo tudi izkoristi ranljive točke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uporabnik lahko oceni varnost z vpogledom v kodo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začetni fazi je več možnosti zlorab, ko projekt „dozori“ so programi bistveno varnejši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manjše možnosti odkrivanja varnostnih napak: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varnostne popravke pripravljajo le programerji znotraj podjetja, ki je lastnik kode,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slabša odzivnost v primeru odkritja teh napak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programerji so odvisni od ciljev uprave teh podjetij in časa , ki ga imajo na voljo za popravke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plačani razvijalci, katerih naloga je, da je koda zavarovana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ker je koda zaprta se težje ugotovijo luknje v kodi, ki bi jih lahko izkoristili nepridipravi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uporabnik sam ne more vnaprej oceniti dejansko raven zavarovanost kode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razvoj</a:t>
                      </a:r>
                      <a:endParaRPr kumimoji="0" lang="sl-SI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decentraliziran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uporabniki sodelujejo pri razvoju, razvoj poteka v skupnostih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razvojni cilji izhajajo iz idej, potreb uporabnikov in   želji po zagotavljanju novih funkcionalnosti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centraliziran, zaprt in ciljno usmerjen razvoj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razvojni cilji so podrejeni doseganju dobička in komercialni uspešnosti</a:t>
                      </a: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11" name="Group 1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38073116"/>
              </p:ext>
            </p:extLst>
          </p:nvPr>
        </p:nvGraphicFramePr>
        <p:xfrm>
          <a:off x="34888" y="0"/>
          <a:ext cx="9073616" cy="6711062"/>
        </p:xfrm>
        <a:graphic>
          <a:graphicData uri="http://schemas.openxmlformats.org/drawingml/2006/table">
            <a:tbl>
              <a:tblPr/>
              <a:tblGrid>
                <a:gridCol w="1224744"/>
                <a:gridCol w="3744416"/>
                <a:gridCol w="4104456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OKPO  - odprtokodna programska oprema 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LPO - lastniška programska oprema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uporabniška prijaznost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tradicionalno slabši vmesniki (“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built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by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IT 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for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IT”); trend se v zadnjih letih nekoliko spreminja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se lahko razlikuje od produkta do produkta, vendar ima lastniška programska oprema navadno boljše uporabniške vmesnike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zanesljivost </a:t>
                      </a:r>
                      <a:r>
                        <a:rPr kumimoji="0" lang="sl-SI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(kako dolgo bo produkt na voljo?)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 uspeh potrebuje trajno udeleženost skupnosti programerjev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čeprav so bile razvite nove verzije, lahko uporabnik ostane na drugi verziji, če mu to ustreza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dostopnost produkta je odvisna od komercialne uspešnosti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velikokrat ni možno ostati na starejši verziji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podpora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zunanja podpora navadno le proti plačilu, pri čimer je težko najti podporo za manj razširjene produkte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potrebna tudi podpora znotraj organizacije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možna podpora s strani skupnosti preko forumov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podpora vključena v ceno licence ali omogočena kot dodatno doplačilo na letni ravni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navadno edina podpora s strani prodajalca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podpora znotraj organizacije je težka, saj ni dostopna izvorna koda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nekateri produkti imajo široko in med seboj povezano uporabniško skupino, ki je lahko uporaben vir podpore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ustreznost</a:t>
                      </a:r>
                      <a:r>
                        <a:rPr kumimoji="0" lang="sl-SI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sl-SI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(ali omogoča zahtevane funkcije za naš namen?)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lahko ocenjujemo ustreznost brez omejitev in zastonj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sodelovanje znotraj OKPO skupnosti omogoča, da organizacija vpliva na razvoj aplikacij, ki ustrezajo njenim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potrebam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 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vedno jasno, kako lahko pridobimo določeno OKPO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licence, ki omogočajo evalvacijo, so omejene in včasih tudi plačljive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prodajalec lahko spremeni smer razvoja produkta ali zaustavi njegov razvoj zaradi slabe finančne </a:t>
                      </a:r>
                      <a:r>
                        <a:rPr kumimoji="0" lang="sl-SI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računice</a:t>
                      </a: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, združitve podjetij ali bankrota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lažje identificirati in pridobiti programsko opremo kot pri OKPO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73163-EBB2-4C64-8A8B-B00C0A8B876E}" type="slidenum">
              <a:rPr lang="fr-CA"/>
              <a:pPr>
                <a:defRPr/>
              </a:pPr>
              <a:t>11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99" name="Group 6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59443257"/>
              </p:ext>
            </p:extLst>
          </p:nvPr>
        </p:nvGraphicFramePr>
        <p:xfrm>
          <a:off x="46653" y="404664"/>
          <a:ext cx="9061851" cy="3529013"/>
        </p:xfrm>
        <a:graphic>
          <a:graphicData uri="http://schemas.openxmlformats.org/drawingml/2006/table">
            <a:tbl>
              <a:tblPr/>
              <a:tblGrid>
                <a:gridCol w="1253282"/>
                <a:gridCol w="3835751"/>
                <a:gridCol w="3972818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odprtokodna programska oprema 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lastniška programska oprema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kvaliteta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(kako dobro organiziran je proces razvoja PO? Koliko napak je v kodi?)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vprašanje upravljanja OKPO glede na to, da zanj ni zadolženo nobeno podjetje (zrelejša OKPO ima navado bolje urejeno upravljanje)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če imamo podporo znotraj organizacije, mora biti IT oddelek vedno na tekočem s posodobitvami in nadgradnjami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nihče ni odgovoren za kvaliteto kode, vendar je koda ves čas pregledovana s strani uporabnikov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bolj učinkovito upravljanje s strani ene korporacije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vrsta programerjev, ki skrbijo za to, da je (naj bi bila) programska oprema brez napak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prodajalci skrbijo za obveščanje o posodobitvah in nadgradnjah; le te so dostopne z enega zanesljivega vira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17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86662-522E-433C-ACCC-843217CD849C}" type="slidenum">
              <a:rPr lang="fr-CA"/>
              <a:pPr>
                <a:defRPr/>
              </a:pPr>
              <a:t>12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000" dirty="0" smtClean="0"/>
              <a:t>2. </a:t>
            </a:r>
            <a:r>
              <a:rPr lang="sl-SI" sz="3000" dirty="0" smtClean="0"/>
              <a:t>Knjižnice </a:t>
            </a:r>
            <a:r>
              <a:rPr lang="sl-SI" sz="3000" dirty="0"/>
              <a:t>in </a:t>
            </a:r>
            <a:r>
              <a:rPr lang="sl-SI" sz="3000" dirty="0" smtClean="0"/>
              <a:t>OKPO</a:t>
            </a:r>
            <a:endParaRPr lang="sl-SI" sz="3000" dirty="0"/>
          </a:p>
        </p:txBody>
      </p:sp>
      <p:sp>
        <p:nvSpPr>
          <p:cNvPr id="7" name="Ograda besedil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8ACD2-792B-4C9A-88FB-FC3A9AA10E93}" type="slidenum">
              <a:rPr lang="fr-CA"/>
              <a:pPr>
                <a:defRPr/>
              </a:pPr>
              <a:t>13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 smtClean="0"/>
              <a:t>Knjižnice </a:t>
            </a:r>
            <a:r>
              <a:rPr lang="sl-SI" dirty="0"/>
              <a:t>in </a:t>
            </a:r>
            <a:r>
              <a:rPr lang="sl-SI" dirty="0" smtClean="0"/>
              <a:t>OKPO - uporaba</a:t>
            </a:r>
            <a:endParaRPr lang="sl-SI" dirty="0"/>
          </a:p>
        </p:txBody>
      </p:sp>
      <p:sp>
        <p:nvSpPr>
          <p:cNvPr id="829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sl-SI" sz="3200" dirty="0" smtClean="0"/>
          </a:p>
          <a:p>
            <a:pPr lvl="1">
              <a:spcAft>
                <a:spcPts val="1000"/>
              </a:spcAft>
              <a:buFont typeface="Arial" charset="0"/>
              <a:buNone/>
            </a:pPr>
            <a:r>
              <a:rPr lang="sl-SI" dirty="0" smtClean="0"/>
              <a:t>specifična OKPO: </a:t>
            </a:r>
            <a:endParaRPr lang="sl-SI" dirty="0"/>
          </a:p>
          <a:p>
            <a:pPr lvl="2"/>
            <a:r>
              <a:rPr lang="sl-SI" sz="2000" dirty="0" smtClean="0"/>
              <a:t>digitalne </a:t>
            </a:r>
            <a:r>
              <a:rPr lang="sl-SI" sz="2000" dirty="0"/>
              <a:t>knjižnice (</a:t>
            </a:r>
            <a:r>
              <a:rPr lang="sl-SI" sz="2000" dirty="0" err="1"/>
              <a:t>Greenstone</a:t>
            </a:r>
            <a:r>
              <a:rPr lang="sl-SI" sz="2000" dirty="0"/>
              <a:t>, </a:t>
            </a:r>
            <a:r>
              <a:rPr lang="sl-SI" sz="2000" dirty="0" err="1"/>
              <a:t>DSpace</a:t>
            </a:r>
            <a:r>
              <a:rPr lang="sl-SI" sz="2000" dirty="0"/>
              <a:t>, </a:t>
            </a:r>
            <a:r>
              <a:rPr lang="sl-SI" sz="2000" dirty="0" err="1"/>
              <a:t>EPrints</a:t>
            </a:r>
            <a:r>
              <a:rPr lang="sl-SI" sz="2000" dirty="0"/>
              <a:t>)</a:t>
            </a:r>
          </a:p>
          <a:p>
            <a:pPr lvl="2"/>
            <a:r>
              <a:rPr lang="sl-SI" sz="2000" dirty="0"/>
              <a:t>knjižnični informacijski sistemi (</a:t>
            </a:r>
            <a:r>
              <a:rPr lang="sl-SI" sz="2000" dirty="0" err="1"/>
              <a:t>Koha</a:t>
            </a:r>
            <a:r>
              <a:rPr lang="sl-SI" sz="2000" dirty="0"/>
              <a:t>, </a:t>
            </a:r>
            <a:r>
              <a:rPr lang="sl-SI" sz="2000" dirty="0" err="1"/>
              <a:t>Evergreen</a:t>
            </a:r>
            <a:r>
              <a:rPr lang="sl-SI" sz="2000" dirty="0"/>
              <a:t>)</a:t>
            </a:r>
          </a:p>
          <a:p>
            <a:pPr lvl="2"/>
            <a:r>
              <a:rPr lang="sl-SI" sz="2000" dirty="0"/>
              <a:t>OPAC (</a:t>
            </a:r>
            <a:r>
              <a:rPr lang="sl-SI" sz="2000" dirty="0" err="1"/>
              <a:t>VuFind</a:t>
            </a:r>
            <a:r>
              <a:rPr lang="sl-SI" sz="2000" dirty="0"/>
              <a:t>, XC, SOPAC, </a:t>
            </a:r>
            <a:r>
              <a:rPr lang="sl-SI" sz="2000" dirty="0" err="1"/>
              <a:t>Scriblio</a:t>
            </a:r>
            <a:r>
              <a:rPr lang="sl-SI" sz="2000" dirty="0"/>
              <a:t>)</a:t>
            </a:r>
          </a:p>
          <a:p>
            <a:pPr lvl="2"/>
            <a:r>
              <a:rPr lang="sl-SI" sz="2000" dirty="0"/>
              <a:t>združevalni iskalniki (</a:t>
            </a:r>
            <a:r>
              <a:rPr lang="sl-SI" sz="2000" dirty="0" err="1"/>
              <a:t>LibraryFind</a:t>
            </a:r>
            <a:r>
              <a:rPr lang="sl-SI" sz="2000" dirty="0"/>
              <a:t>)</a:t>
            </a:r>
          </a:p>
          <a:p>
            <a:endParaRPr lang="sl-SI" sz="2600" dirty="0"/>
          </a:p>
          <a:p>
            <a:endParaRPr lang="sl-SI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01289-04CC-41E5-9451-04B07A695B43}" type="slidenum">
              <a:rPr lang="fr-CA"/>
              <a:pPr>
                <a:defRPr/>
              </a:pPr>
              <a:t>14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</a:t>
            </a:r>
            <a:r>
              <a:rPr lang="sl-SI" dirty="0" smtClean="0"/>
              <a:t>OKPO - uporaba</a:t>
            </a:r>
            <a:endParaRPr lang="sl-SI" dirty="0"/>
          </a:p>
        </p:txBody>
      </p:sp>
      <p:sp>
        <p:nvSpPr>
          <p:cNvPr id="931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sl-SI" sz="3200" dirty="0" smtClean="0"/>
          </a:p>
          <a:p>
            <a:pPr marL="457200" lvl="1" indent="0">
              <a:spcAft>
                <a:spcPts val="1000"/>
              </a:spcAft>
              <a:buNone/>
            </a:pPr>
            <a:r>
              <a:rPr lang="sl-SI" dirty="0" smtClean="0"/>
              <a:t>splošna OKPO: </a:t>
            </a:r>
            <a:endParaRPr lang="sl-SI" dirty="0"/>
          </a:p>
          <a:p>
            <a:pPr lvl="2"/>
            <a:r>
              <a:rPr lang="sl-SI" sz="2000" dirty="0"/>
              <a:t>CMS – </a:t>
            </a:r>
            <a:r>
              <a:rPr lang="sl-SI" sz="2000" dirty="0" err="1"/>
              <a:t>Content</a:t>
            </a:r>
            <a:r>
              <a:rPr lang="sl-SI" sz="2000" dirty="0"/>
              <a:t> </a:t>
            </a:r>
            <a:r>
              <a:rPr lang="sl-SI" sz="2000" dirty="0" err="1"/>
              <a:t>Management</a:t>
            </a:r>
            <a:r>
              <a:rPr lang="sl-SI" sz="2000" dirty="0"/>
              <a:t> </a:t>
            </a:r>
            <a:r>
              <a:rPr lang="sl-SI" sz="2000" dirty="0" err="1"/>
              <a:t>System</a:t>
            </a:r>
            <a:r>
              <a:rPr lang="sl-SI" sz="2000" dirty="0"/>
              <a:t>: npr. </a:t>
            </a:r>
            <a:r>
              <a:rPr lang="sl-SI" sz="2000" dirty="0" err="1"/>
              <a:t>Drupal</a:t>
            </a:r>
            <a:r>
              <a:rPr lang="sl-SI" sz="2000" dirty="0"/>
              <a:t>, </a:t>
            </a:r>
            <a:r>
              <a:rPr lang="sl-SI" sz="2000" dirty="0" err="1"/>
              <a:t>Joomla</a:t>
            </a:r>
            <a:endParaRPr lang="sl-SI" sz="2000" dirty="0"/>
          </a:p>
          <a:p>
            <a:pPr lvl="2"/>
            <a:r>
              <a:rPr lang="sl-SI" sz="2000" dirty="0"/>
              <a:t>PDF </a:t>
            </a:r>
            <a:r>
              <a:rPr lang="sl-SI" sz="2000" dirty="0" err="1"/>
              <a:t>kreator</a:t>
            </a:r>
            <a:endParaRPr lang="sl-SI" sz="2000" dirty="0"/>
          </a:p>
          <a:p>
            <a:pPr lvl="2"/>
            <a:r>
              <a:rPr lang="sl-SI" sz="2000" dirty="0" err="1" smtClean="0"/>
              <a:t>OpenOffice</a:t>
            </a:r>
            <a:endParaRPr lang="sl-SI" sz="2000" dirty="0" smtClean="0"/>
          </a:p>
          <a:p>
            <a:pPr lvl="2"/>
            <a:r>
              <a:rPr lang="sl-SI" sz="2000" dirty="0" smtClean="0"/>
              <a:t>Linux/</a:t>
            </a:r>
            <a:r>
              <a:rPr lang="sl-SI" sz="2000" dirty="0" err="1" smtClean="0"/>
              <a:t>Ubuntu</a:t>
            </a:r>
            <a:endParaRPr lang="sl-SI" sz="2000" dirty="0"/>
          </a:p>
          <a:p>
            <a:pPr lvl="2"/>
            <a:r>
              <a:rPr lang="sl-SI" sz="2000" dirty="0"/>
              <a:t>GIMP (za slike)</a:t>
            </a:r>
          </a:p>
          <a:p>
            <a:pPr lvl="2"/>
            <a:r>
              <a:rPr lang="sl-SI" sz="2000" dirty="0"/>
              <a:t>VLC (video</a:t>
            </a:r>
            <a:r>
              <a:rPr lang="sl-SI" sz="2000" dirty="0" smtClean="0"/>
              <a:t>)</a:t>
            </a:r>
          </a:p>
          <a:p>
            <a:pPr lvl="2"/>
            <a:r>
              <a:rPr lang="sl-SI" sz="2000" dirty="0" smtClean="0"/>
              <a:t>…</a:t>
            </a:r>
            <a:endParaRPr lang="sl-SI" sz="2000" dirty="0"/>
          </a:p>
          <a:p>
            <a:endParaRPr lang="sl-SI" sz="24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38F0C-1AA7-4DEE-A3D4-41EA6A481EE9}" type="slidenum">
              <a:rPr lang="fr-CA"/>
              <a:pPr>
                <a:defRPr/>
              </a:pPr>
              <a:t>15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</a:t>
            </a:r>
            <a:r>
              <a:rPr lang="sl-SI" dirty="0" smtClean="0"/>
              <a:t>OKPO - prednosti </a:t>
            </a:r>
            <a:r>
              <a:rPr lang="sl-SI" dirty="0" err="1" smtClean="0"/>
              <a:t>vs</a:t>
            </a:r>
            <a:r>
              <a:rPr lang="sl-SI" dirty="0" smtClean="0"/>
              <a:t>. slabosti</a:t>
            </a:r>
            <a:endParaRPr lang="sl-SI" dirty="0"/>
          </a:p>
        </p:txBody>
      </p:sp>
      <p:sp>
        <p:nvSpPr>
          <p:cNvPr id="11059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spcAft>
                <a:spcPct val="30000"/>
              </a:spcAft>
              <a:buFont typeface="Arial" charset="0"/>
              <a:buNone/>
            </a:pPr>
            <a:endParaRPr lang="sl-SI" sz="3000" dirty="0" smtClean="0"/>
          </a:p>
          <a:p>
            <a:pPr lvl="1">
              <a:lnSpc>
                <a:spcPct val="90000"/>
              </a:lnSpc>
              <a:spcAft>
                <a:spcPct val="30000"/>
              </a:spcAft>
              <a:buFont typeface="Arial" charset="0"/>
              <a:buNone/>
            </a:pPr>
            <a:r>
              <a:rPr lang="sl-SI" sz="2600" dirty="0" smtClean="0"/>
              <a:t>slabosti</a:t>
            </a:r>
            <a:endParaRPr lang="sl-SI" sz="2600" dirty="0"/>
          </a:p>
          <a:p>
            <a:pPr lvl="2">
              <a:lnSpc>
                <a:spcPct val="90000"/>
              </a:lnSpc>
            </a:pPr>
            <a:r>
              <a:rPr lang="sl-SI" sz="2000" dirty="0"/>
              <a:t>zahteva določeno tehnično znanje in izkušnje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poudarek je mnogokrat bolj na </a:t>
            </a:r>
            <a:r>
              <a:rPr lang="sl-SI" sz="2000" dirty="0" smtClean="0"/>
              <a:t>funkcionalnosti </a:t>
            </a:r>
            <a:r>
              <a:rPr lang="sl-SI" sz="2000" dirty="0"/>
              <a:t>kot uporabnosti</a:t>
            </a:r>
          </a:p>
          <a:p>
            <a:pPr lvl="2">
              <a:lnSpc>
                <a:spcPct val="90000"/>
              </a:lnSpc>
            </a:pPr>
            <a:r>
              <a:rPr lang="sl-SI" sz="2000" dirty="0" smtClean="0"/>
              <a:t>spremljajoča </a:t>
            </a:r>
            <a:r>
              <a:rPr lang="sl-SI" sz="2000" dirty="0"/>
              <a:t>dokumentacija je pogosto pomanjkljiva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za novo programje je včasih težko najti </a:t>
            </a:r>
            <a:r>
              <a:rPr lang="sl-SI" sz="2000" dirty="0" smtClean="0"/>
              <a:t>podporo tudi </a:t>
            </a:r>
            <a:r>
              <a:rPr lang="sl-SI" sz="2000" dirty="0"/>
              <a:t>proti plačilu</a:t>
            </a:r>
          </a:p>
          <a:p>
            <a:pPr>
              <a:lnSpc>
                <a:spcPct val="90000"/>
              </a:lnSpc>
            </a:pPr>
            <a:endParaRPr lang="sl-SI" sz="24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C585B-0431-4526-913F-22013DF92DDA}" type="slidenum">
              <a:rPr lang="fr-CA"/>
              <a:pPr>
                <a:defRPr/>
              </a:pPr>
              <a:t>16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</a:t>
            </a:r>
            <a:r>
              <a:rPr lang="sl-SI" dirty="0" smtClean="0"/>
              <a:t>OKPO - prednosti </a:t>
            </a:r>
            <a:r>
              <a:rPr lang="sl-SI" dirty="0" err="1"/>
              <a:t>vs</a:t>
            </a:r>
            <a:r>
              <a:rPr lang="sl-SI" dirty="0"/>
              <a:t>. slabosti</a:t>
            </a:r>
          </a:p>
        </p:txBody>
      </p:sp>
      <p:sp>
        <p:nvSpPr>
          <p:cNvPr id="1085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spcAft>
                <a:spcPct val="30000"/>
              </a:spcAft>
              <a:buFont typeface="Arial" charset="0"/>
              <a:buNone/>
            </a:pPr>
            <a:endParaRPr lang="sl-SI" sz="3000" dirty="0" smtClean="0"/>
          </a:p>
          <a:p>
            <a:pPr lvl="1">
              <a:lnSpc>
                <a:spcPct val="80000"/>
              </a:lnSpc>
              <a:spcAft>
                <a:spcPct val="30000"/>
              </a:spcAft>
              <a:buFont typeface="Arial" charset="0"/>
              <a:buNone/>
            </a:pPr>
            <a:r>
              <a:rPr lang="sl-SI" sz="2600" dirty="0" smtClean="0"/>
              <a:t>prednosti</a:t>
            </a:r>
            <a:endParaRPr lang="sl-SI" sz="2600" dirty="0"/>
          </a:p>
          <a:p>
            <a:pPr lvl="2">
              <a:lnSpc>
                <a:spcPct val="80000"/>
              </a:lnSpc>
            </a:pPr>
            <a:r>
              <a:rPr lang="sl-SI" sz="2000" dirty="0"/>
              <a:t>večja transparentnost, lažja evalvacija</a:t>
            </a:r>
          </a:p>
          <a:p>
            <a:pPr lvl="2">
              <a:lnSpc>
                <a:spcPct val="80000"/>
              </a:lnSpc>
            </a:pPr>
            <a:r>
              <a:rPr lang="sl-SI" sz="2000" dirty="0"/>
              <a:t>večja fleksibilnost / možnosti prilagoditev potrebam</a:t>
            </a:r>
          </a:p>
          <a:p>
            <a:pPr lvl="2">
              <a:lnSpc>
                <a:spcPct val="80000"/>
              </a:lnSpc>
            </a:pPr>
            <a:r>
              <a:rPr lang="sl-SI" sz="2000" dirty="0"/>
              <a:t>boljša </a:t>
            </a:r>
            <a:r>
              <a:rPr lang="sl-SI" sz="2000" dirty="0" err="1"/>
              <a:t>interoperabilnost</a:t>
            </a:r>
            <a:endParaRPr lang="sl-SI" sz="2000" dirty="0"/>
          </a:p>
          <a:p>
            <a:pPr lvl="2">
              <a:lnSpc>
                <a:spcPct val="80000"/>
              </a:lnSpc>
            </a:pPr>
            <a:r>
              <a:rPr lang="sl-SI" sz="2000" dirty="0"/>
              <a:t>moč skupnosti, ki pomaga pri razvoju in izboljšavah</a:t>
            </a:r>
          </a:p>
          <a:p>
            <a:pPr lvl="2">
              <a:lnSpc>
                <a:spcPct val="80000"/>
              </a:lnSpc>
            </a:pPr>
            <a:r>
              <a:rPr lang="sl-SI" sz="2000" dirty="0"/>
              <a:t>več možnosti podpore in hitrejšega odziva</a:t>
            </a:r>
          </a:p>
          <a:p>
            <a:pPr lvl="2">
              <a:lnSpc>
                <a:spcPct val="80000"/>
              </a:lnSpc>
            </a:pPr>
            <a:r>
              <a:rPr lang="sl-SI" sz="2000" dirty="0"/>
              <a:t>svoboda pri izbiri (</a:t>
            </a:r>
            <a:r>
              <a:rPr lang="sl-SI" sz="2000" dirty="0" err="1"/>
              <a:t>lock</a:t>
            </a:r>
            <a:r>
              <a:rPr lang="sl-SI" sz="2000" dirty="0"/>
              <a:t>-in pri lastniških)</a:t>
            </a:r>
          </a:p>
          <a:p>
            <a:pPr lvl="2">
              <a:lnSpc>
                <a:spcPct val="80000"/>
              </a:lnSpc>
            </a:pPr>
            <a:r>
              <a:rPr lang="sl-SI" sz="2000" dirty="0"/>
              <a:t>razvijalci lahko le nadaljujejo delo in ne rabijo razvijati vsega od začetka</a:t>
            </a:r>
          </a:p>
          <a:p>
            <a:pPr>
              <a:lnSpc>
                <a:spcPct val="80000"/>
              </a:lnSpc>
            </a:pPr>
            <a:endParaRPr lang="sl-SI" sz="24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68C01-E769-43E2-837B-966BDA10DE3B}" type="slidenum">
              <a:rPr lang="fr-CA"/>
              <a:pPr>
                <a:defRPr/>
              </a:pPr>
              <a:t>17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</a:t>
            </a:r>
            <a:r>
              <a:rPr lang="sl-SI" dirty="0" smtClean="0"/>
              <a:t>OKPO - </a:t>
            </a:r>
            <a:r>
              <a:rPr lang="sl-SI" dirty="0"/>
              <a:t>prednosti </a:t>
            </a:r>
            <a:r>
              <a:rPr lang="sl-SI" dirty="0" err="1"/>
              <a:t>vs</a:t>
            </a:r>
            <a:r>
              <a:rPr lang="sl-SI" dirty="0"/>
              <a:t>. slabosti</a:t>
            </a:r>
          </a:p>
        </p:txBody>
      </p:sp>
      <p:sp>
        <p:nvSpPr>
          <p:cNvPr id="1095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sl-SI" sz="3200" dirty="0" smtClean="0"/>
          </a:p>
          <a:p>
            <a:pPr marL="457200" lvl="1" indent="0">
              <a:lnSpc>
                <a:spcPct val="90000"/>
              </a:lnSpc>
              <a:spcAft>
                <a:spcPts val="1000"/>
              </a:spcAft>
              <a:buNone/>
            </a:pPr>
            <a:r>
              <a:rPr lang="sl-SI" sz="2600" dirty="0" smtClean="0"/>
              <a:t>dileme</a:t>
            </a:r>
            <a:endParaRPr lang="sl-SI" sz="2600" dirty="0"/>
          </a:p>
          <a:p>
            <a:pPr lvl="2">
              <a:lnSpc>
                <a:spcPct val="90000"/>
              </a:lnSpc>
            </a:pPr>
            <a:r>
              <a:rPr lang="sl-SI" sz="2000" dirty="0" smtClean="0"/>
              <a:t>boljša </a:t>
            </a:r>
            <a:r>
              <a:rPr lang="sl-SI" sz="2000" dirty="0"/>
              <a:t>kvaliteta?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večja </a:t>
            </a:r>
            <a:r>
              <a:rPr lang="sl-SI" sz="2000" dirty="0" smtClean="0"/>
              <a:t>zanesljivost (ker je koda pod </a:t>
            </a:r>
            <a:r>
              <a:rPr lang="sl-SI" sz="2000" dirty="0"/>
              <a:t>stalnim nadzorom števila uporabnikov in </a:t>
            </a:r>
            <a:r>
              <a:rPr lang="sl-SI" sz="2000" dirty="0" smtClean="0"/>
              <a:t>razvijalcev)?</a:t>
            </a:r>
            <a:endParaRPr lang="sl-SI" sz="2000" dirty="0"/>
          </a:p>
          <a:p>
            <a:pPr lvl="2">
              <a:lnSpc>
                <a:spcPct val="90000"/>
              </a:lnSpc>
            </a:pPr>
            <a:r>
              <a:rPr lang="sl-SI" sz="2000" dirty="0"/>
              <a:t>nižji stroški?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večja </a:t>
            </a:r>
            <a:r>
              <a:rPr lang="sl-SI" sz="2000" dirty="0" smtClean="0"/>
              <a:t>varnost (ker ni </a:t>
            </a:r>
            <a:r>
              <a:rPr lang="sl-SI" sz="2000" dirty="0"/>
              <a:t>možnosti propada podjetja</a:t>
            </a:r>
            <a:r>
              <a:rPr lang="sl-SI" sz="2000" dirty="0" smtClean="0"/>
              <a:t>)?</a:t>
            </a:r>
            <a:endParaRPr lang="sl-SI" sz="2000" dirty="0"/>
          </a:p>
          <a:p>
            <a:pPr lvl="2">
              <a:lnSpc>
                <a:spcPct val="90000"/>
              </a:lnSpc>
            </a:pPr>
            <a:r>
              <a:rPr lang="sl-SI" sz="2000" dirty="0" smtClean="0"/>
              <a:t>Ima na </a:t>
            </a:r>
            <a:r>
              <a:rPr lang="sl-SI" sz="2000" dirty="0"/>
              <a:t>dolgi rok </a:t>
            </a:r>
            <a:r>
              <a:rPr lang="sl-SI" sz="2000" dirty="0" smtClean="0"/>
              <a:t>uporaba </a:t>
            </a:r>
            <a:r>
              <a:rPr lang="sl-SI" sz="2000" dirty="0"/>
              <a:t>OKPO veliko prednosti v primerjavi z lastniško </a:t>
            </a:r>
            <a:r>
              <a:rPr lang="sl-SI" sz="2000" dirty="0" smtClean="0"/>
              <a:t>programsko </a:t>
            </a:r>
            <a:r>
              <a:rPr lang="sl-SI" sz="2000" dirty="0"/>
              <a:t>opremo?</a:t>
            </a:r>
          </a:p>
          <a:p>
            <a:pPr>
              <a:lnSpc>
                <a:spcPct val="90000"/>
              </a:lnSpc>
            </a:pPr>
            <a:endParaRPr lang="sl-SI" sz="24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sl-SI" sz="24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AFCC7-7A60-4BBA-BE6C-1D071E545A31}" type="slidenum">
              <a:rPr lang="fr-CA"/>
              <a:pPr>
                <a:defRPr/>
              </a:pPr>
              <a:t>18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</a:t>
            </a:r>
            <a:r>
              <a:rPr lang="sl-SI" dirty="0" smtClean="0"/>
              <a:t>OKPO - izbira OKPO</a:t>
            </a:r>
            <a:endParaRPr lang="sl-SI" dirty="0"/>
          </a:p>
        </p:txBody>
      </p:sp>
      <p:sp>
        <p:nvSpPr>
          <p:cNvPr id="1116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Aft>
                <a:spcPct val="30000"/>
              </a:spcAft>
              <a:buFont typeface="Arial" charset="0"/>
              <a:buNone/>
            </a:pPr>
            <a:endParaRPr lang="sl-SI" sz="2600" dirty="0" smtClean="0"/>
          </a:p>
          <a:p>
            <a:pPr lvl="1">
              <a:lnSpc>
                <a:spcPct val="90000"/>
              </a:lnSpc>
              <a:spcAft>
                <a:spcPct val="30000"/>
              </a:spcAft>
              <a:buFont typeface="Arial" charset="0"/>
              <a:buNone/>
            </a:pPr>
            <a:r>
              <a:rPr lang="sl-SI" sz="2600" dirty="0" smtClean="0"/>
              <a:t>menjava </a:t>
            </a:r>
            <a:r>
              <a:rPr lang="sl-SI" sz="2600" dirty="0"/>
              <a:t>programske </a:t>
            </a:r>
            <a:r>
              <a:rPr lang="sl-SI" sz="2600" dirty="0" smtClean="0"/>
              <a:t>opreme – pomisleki:</a:t>
            </a:r>
            <a:endParaRPr lang="sl-SI" sz="2600" dirty="0"/>
          </a:p>
          <a:p>
            <a:pPr lvl="2">
              <a:lnSpc>
                <a:spcPct val="90000"/>
              </a:lnSpc>
              <a:spcBef>
                <a:spcPts val="700"/>
              </a:spcBef>
            </a:pPr>
            <a:r>
              <a:rPr lang="sl-SI" sz="2000" dirty="0"/>
              <a:t>navajenost na obstoječo opremo</a:t>
            </a:r>
          </a:p>
          <a:p>
            <a:pPr lvl="2">
              <a:lnSpc>
                <a:spcPct val="90000"/>
              </a:lnSpc>
              <a:spcBef>
                <a:spcPts val="700"/>
              </a:spcBef>
            </a:pPr>
            <a:r>
              <a:rPr lang="sl-SI" sz="2000" dirty="0"/>
              <a:t>veliko denarja in časa investiranega v obstoječe sisteme skozi leta</a:t>
            </a:r>
          </a:p>
          <a:p>
            <a:pPr lvl="2">
              <a:lnSpc>
                <a:spcPct val="90000"/>
              </a:lnSpc>
              <a:spcBef>
                <a:spcPts val="700"/>
              </a:spcBef>
            </a:pPr>
            <a:r>
              <a:rPr lang="sl-SI" sz="2000" dirty="0"/>
              <a:t>potrebni novi vložki za izobraževanje in </a:t>
            </a:r>
            <a:r>
              <a:rPr lang="sl-SI" sz="2000" dirty="0" smtClean="0"/>
              <a:t>pomoč</a:t>
            </a:r>
            <a:endParaRPr lang="sl-SI" sz="20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1E308-41FC-4CE7-9B0C-345F6B2B7973}" type="slidenum">
              <a:rPr lang="fr-CA"/>
              <a:pPr>
                <a:defRPr/>
              </a:pPr>
              <a:t>19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sz="2400" dirty="0" smtClean="0"/>
          </a:p>
          <a:p>
            <a:endParaRPr lang="sl-SI" sz="2400" dirty="0"/>
          </a:p>
          <a:p>
            <a:pPr>
              <a:spcBef>
                <a:spcPts val="500"/>
              </a:spcBef>
            </a:pPr>
            <a:r>
              <a:rPr lang="sl-SI" sz="2200" dirty="0" smtClean="0"/>
              <a:t>kaj </a:t>
            </a:r>
            <a:r>
              <a:rPr lang="sl-SI" sz="2200" dirty="0"/>
              <a:t>je OKPO</a:t>
            </a:r>
          </a:p>
          <a:p>
            <a:pPr>
              <a:spcBef>
                <a:spcPts val="500"/>
              </a:spcBef>
            </a:pPr>
            <a:r>
              <a:rPr lang="sl-SI" sz="2200" dirty="0" smtClean="0"/>
              <a:t>značilnosti </a:t>
            </a:r>
            <a:r>
              <a:rPr lang="sl-SI" sz="2200" dirty="0"/>
              <a:t>odprtokodne, proste in lastniške  programske opreme</a:t>
            </a:r>
          </a:p>
          <a:p>
            <a:pPr>
              <a:spcBef>
                <a:spcPts val="500"/>
              </a:spcBef>
            </a:pPr>
            <a:r>
              <a:rPr lang="sl-SI" sz="2200" dirty="0" smtClean="0"/>
              <a:t>OKPO  </a:t>
            </a:r>
            <a:r>
              <a:rPr lang="sl-SI" sz="2200" dirty="0"/>
              <a:t>v knjižnicah</a:t>
            </a:r>
          </a:p>
          <a:p>
            <a:pPr>
              <a:spcBef>
                <a:spcPts val="500"/>
              </a:spcBef>
            </a:pPr>
            <a:r>
              <a:rPr lang="sl-SI" sz="2200" dirty="0" smtClean="0"/>
              <a:t>ocenjevanje </a:t>
            </a:r>
            <a:r>
              <a:rPr lang="sl-SI" sz="2200" dirty="0"/>
              <a:t>zrelosti OKPO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116AB-C7FC-42D2-A076-B032690F2A54}" type="slidenum">
              <a:rPr lang="fr-CA"/>
              <a:pPr>
                <a:defRPr/>
              </a:pPr>
              <a:t>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OKPO - izbira OKPO</a:t>
            </a:r>
          </a:p>
        </p:txBody>
      </p:sp>
      <p:sp>
        <p:nvSpPr>
          <p:cNvPr id="1146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700"/>
              </a:spcBef>
              <a:spcAft>
                <a:spcPct val="30000"/>
              </a:spcAft>
              <a:buFont typeface="Arial" charset="0"/>
              <a:buNone/>
            </a:pPr>
            <a:endParaRPr lang="sl-SI" sz="2600" dirty="0" smtClean="0"/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ct val="30000"/>
              </a:spcAft>
              <a:buFont typeface="Arial" charset="0"/>
              <a:buNone/>
            </a:pPr>
            <a:r>
              <a:rPr lang="sl-SI" sz="2600" dirty="0" smtClean="0"/>
              <a:t>kdaj </a:t>
            </a:r>
            <a:r>
              <a:rPr lang="sl-SI" sz="2600" dirty="0"/>
              <a:t>premišljevati o izbiri OKPO?</a:t>
            </a:r>
          </a:p>
          <a:p>
            <a:pPr lvl="2">
              <a:lnSpc>
                <a:spcPct val="90000"/>
              </a:lnSpc>
              <a:spcBef>
                <a:spcPts val="700"/>
              </a:spcBef>
            </a:pPr>
            <a:r>
              <a:rPr lang="sl-SI" sz="2000" dirty="0"/>
              <a:t>sistem še ni vzpostavljen</a:t>
            </a:r>
          </a:p>
          <a:p>
            <a:pPr lvl="2">
              <a:lnSpc>
                <a:spcPct val="90000"/>
              </a:lnSpc>
              <a:spcBef>
                <a:spcPts val="700"/>
              </a:spcBef>
            </a:pPr>
            <a:r>
              <a:rPr lang="sl-SI" sz="2000" dirty="0"/>
              <a:t>obstoječi sistem se bliža koncu svoje uporabne poti (zastarel, slaba podpora, ni več novega razvoja…)</a:t>
            </a:r>
          </a:p>
          <a:p>
            <a:pPr lvl="2">
              <a:lnSpc>
                <a:spcPct val="90000"/>
              </a:lnSpc>
              <a:spcBef>
                <a:spcPts val="700"/>
              </a:spcBef>
            </a:pPr>
            <a:r>
              <a:rPr lang="sl-SI" sz="2000" dirty="0"/>
              <a:t>ko razmišljamo o uporabi OKPO, je pomembno najprej oceniti zrelost produkta in tako:</a:t>
            </a:r>
          </a:p>
          <a:p>
            <a:pPr lvl="4">
              <a:lnSpc>
                <a:spcPct val="90000"/>
              </a:lnSpc>
              <a:spcBef>
                <a:spcPts val="800"/>
              </a:spcBef>
              <a:spcAft>
                <a:spcPts val="600"/>
              </a:spcAft>
              <a:buFont typeface="Calibri" pitchFamily="34" charset="0"/>
              <a:buChar char="⁻"/>
            </a:pPr>
            <a:r>
              <a:rPr lang="sl-SI" sz="1800" dirty="0" smtClean="0"/>
              <a:t>identificirati, </a:t>
            </a:r>
            <a:r>
              <a:rPr lang="sl-SI" sz="1800" dirty="0"/>
              <a:t>ali je program dovolj </a:t>
            </a:r>
            <a:r>
              <a:rPr lang="sl-SI" sz="1800" dirty="0" smtClean="0"/>
              <a:t>funkcionalen </a:t>
            </a:r>
            <a:r>
              <a:rPr lang="sl-SI" sz="1800" dirty="0"/>
              <a:t>in zanesljiv </a:t>
            </a:r>
            <a:endParaRPr lang="sl-SI" sz="1800" dirty="0" smtClean="0"/>
          </a:p>
          <a:p>
            <a:pPr lvl="4">
              <a:lnSpc>
                <a:spcPct val="90000"/>
              </a:lnSpc>
              <a:spcAft>
                <a:spcPts val="600"/>
              </a:spcAft>
              <a:buFont typeface="Calibri" pitchFamily="34" charset="0"/>
              <a:buChar char="⁻"/>
            </a:pPr>
            <a:r>
              <a:rPr lang="sl-SI" sz="1800" dirty="0" smtClean="0"/>
              <a:t>identificirati </a:t>
            </a:r>
            <a:r>
              <a:rPr lang="sl-SI" sz="1800" dirty="0"/>
              <a:t>možnosti podpore</a:t>
            </a:r>
          </a:p>
          <a:p>
            <a:pPr lvl="4">
              <a:lnSpc>
                <a:spcPct val="90000"/>
              </a:lnSpc>
              <a:spcAft>
                <a:spcPts val="600"/>
              </a:spcAft>
              <a:buFont typeface="Calibri" pitchFamily="34" charset="0"/>
              <a:buChar char="⁻"/>
            </a:pPr>
            <a:r>
              <a:rPr lang="sl-SI" sz="1800" dirty="0"/>
              <a:t>določiti verjetno življenjsko dobo produkta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362A1-114A-42B6-8EFD-65F428FB1ED0}" type="slidenum">
              <a:rPr lang="fr-CA"/>
              <a:pPr>
                <a:defRPr/>
              </a:pPr>
              <a:t>20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/>
              <a:t>Knjižnice in OKPO - izbira OKPO</a:t>
            </a:r>
          </a:p>
        </p:txBody>
      </p:sp>
      <p:sp>
        <p:nvSpPr>
          <p:cNvPr id="1157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sl-SI" sz="2600" dirty="0"/>
          </a:p>
          <a:p>
            <a:pPr marL="400050" lvl="1" indent="0">
              <a:buNone/>
            </a:pPr>
            <a:r>
              <a:rPr lang="sl-SI" sz="2200" dirty="0" smtClean="0"/>
              <a:t>smiselno </a:t>
            </a:r>
            <a:r>
              <a:rPr lang="sl-SI" sz="2200" dirty="0"/>
              <a:t>je </a:t>
            </a:r>
          </a:p>
          <a:p>
            <a:pPr lvl="2"/>
            <a:r>
              <a:rPr lang="sl-SI" sz="2000" dirty="0"/>
              <a:t>oceniti zrelost </a:t>
            </a:r>
            <a:r>
              <a:rPr lang="sl-SI" sz="2000" dirty="0" smtClean="0"/>
              <a:t>OKPO </a:t>
            </a:r>
            <a:r>
              <a:rPr lang="sl-SI" sz="2000" dirty="0"/>
              <a:t>v relaciji z individualnimi potrebami za točno določen projekt</a:t>
            </a:r>
          </a:p>
          <a:p>
            <a:pPr lvl="2"/>
            <a:r>
              <a:rPr lang="sl-SI" sz="2000" dirty="0"/>
              <a:t>oceniti OKPO vzporedno s primerljivim lastniškim produktom</a:t>
            </a:r>
          </a:p>
          <a:p>
            <a:pPr lvl="2"/>
            <a:r>
              <a:rPr lang="sl-SI" sz="2000" dirty="0"/>
              <a:t>temeljito preveriti licenčne pogoje </a:t>
            </a:r>
          </a:p>
          <a:p>
            <a:endParaRPr lang="sl-SI" sz="2200" dirty="0"/>
          </a:p>
          <a:p>
            <a:pPr>
              <a:buFont typeface="Arial" charset="0"/>
              <a:buNone/>
            </a:pPr>
            <a:endParaRPr lang="sl-SI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4A6D8-4816-4874-BC12-B0A6A4C0E8CB}" type="slidenum">
              <a:rPr lang="fr-CA"/>
              <a:pPr>
                <a:defRPr/>
              </a:pPr>
              <a:t>21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</a:t>
            </a:r>
            <a:r>
              <a:rPr lang="sl-SI" dirty="0" smtClean="0"/>
              <a:t>Knjižnice in OKPO - izbira OKPO</a:t>
            </a:r>
            <a:endParaRPr lang="sl-SI" dirty="0"/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sl-SI" sz="2000" dirty="0" smtClean="0"/>
          </a:p>
          <a:p>
            <a:pPr marL="400050" lvl="1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sl-SI" sz="2600" dirty="0" smtClean="0"/>
              <a:t>elementi ocenjevanja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 smtClean="0"/>
              <a:t>licenca</a:t>
            </a:r>
            <a:endParaRPr lang="sl-SI" sz="1800" dirty="0"/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sloves/ugled (izvedba, zanesljivost)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obstoječa aktivnost (novi popravki, verzije, aktivnost na forumih)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upoštevanje standardov in </a:t>
            </a:r>
            <a:r>
              <a:rPr lang="sl-SI" sz="1800" dirty="0" err="1"/>
              <a:t>interoperabilnost</a:t>
            </a:r>
            <a:endParaRPr lang="sl-SI" sz="1800" dirty="0"/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podpora (skupnost + komercialna)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funkcionalnost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dokumentacija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zahtevnost za vzdrževanje s strani inštitucije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kvaliteta produkta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jasnost razvojnega modela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sl-SI" sz="1800" dirty="0"/>
              <a:t>kvaliteta </a:t>
            </a:r>
            <a:r>
              <a:rPr lang="sl-SI" sz="1800" dirty="0" err="1"/>
              <a:t>razvijalske</a:t>
            </a:r>
            <a:r>
              <a:rPr lang="sl-SI" sz="1800" dirty="0"/>
              <a:t> ekipe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755C-EFFF-4897-8132-5BC5BA50A7B2}" type="slidenum">
              <a:rPr lang="fr-CA"/>
              <a:pPr>
                <a:defRPr/>
              </a:pPr>
              <a:t>22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000" dirty="0" smtClean="0"/>
              <a:t>3. </a:t>
            </a:r>
            <a:r>
              <a:rPr lang="sl-SI" sz="3000" dirty="0" smtClean="0"/>
              <a:t>Model </a:t>
            </a:r>
            <a:r>
              <a:rPr lang="sl-SI" sz="3000" dirty="0"/>
              <a:t>zrelosti OKPO</a:t>
            </a:r>
          </a:p>
        </p:txBody>
      </p:sp>
      <p:sp>
        <p:nvSpPr>
          <p:cNvPr id="7" name="Ograda besedil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B6AEA-85CB-411A-BCD3-148B9C8134AF}" type="slidenum">
              <a:rPr lang="fr-CA"/>
              <a:pPr>
                <a:defRPr/>
              </a:pPr>
              <a:t>23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</a:t>
            </a:r>
            <a:r>
              <a:rPr lang="sl-SI" dirty="0"/>
              <a:t>Model zrelosti OKPO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9650" lvl="1" indent="-609600">
              <a:lnSpc>
                <a:spcPct val="90000"/>
              </a:lnSpc>
            </a:pPr>
            <a:endParaRPr lang="sl-SI" sz="2200" dirty="0" smtClean="0"/>
          </a:p>
          <a:p>
            <a:pPr marL="400050" lvl="1" indent="0">
              <a:lnSpc>
                <a:spcPct val="90000"/>
              </a:lnSpc>
              <a:buNone/>
            </a:pPr>
            <a:r>
              <a:rPr lang="sl-SI" sz="2200" dirty="0" smtClean="0"/>
              <a:t>angl. = open </a:t>
            </a:r>
            <a:r>
              <a:rPr lang="sl-SI" sz="2200" dirty="0" err="1"/>
              <a:t>source</a:t>
            </a:r>
            <a:r>
              <a:rPr lang="sl-SI" sz="2200" dirty="0"/>
              <a:t> </a:t>
            </a:r>
            <a:r>
              <a:rPr lang="sl-SI" sz="2200" dirty="0" err="1"/>
              <a:t>maturity</a:t>
            </a:r>
            <a:r>
              <a:rPr lang="sl-SI" sz="2200" dirty="0"/>
              <a:t> model (OSMM</a:t>
            </a:r>
            <a:r>
              <a:rPr lang="sl-SI" sz="2200" dirty="0" smtClean="0"/>
              <a:t>)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sl-SI" sz="2200" dirty="0"/>
          </a:p>
          <a:p>
            <a:pPr lvl="1" indent="-342900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metodologija, s katero si pomagamo pri ocenjevanju stopnje zrelosti neke OKPO za uporabo v organizaciji</a:t>
            </a:r>
          </a:p>
          <a:p>
            <a:pPr lvl="1" indent="-342900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ocenjuje zrelost 3 fazah:</a:t>
            </a:r>
          </a:p>
          <a:p>
            <a:pPr marL="1828800" lvl="3" indent="-457200">
              <a:lnSpc>
                <a:spcPct val="90000"/>
              </a:lnSpc>
              <a:buFontTx/>
              <a:buAutoNum type="arabicPeriod"/>
            </a:pPr>
            <a:r>
              <a:rPr lang="sl-SI" sz="1800" dirty="0"/>
              <a:t>ocenjevanje posameznih elementov in dodeljevanje ocene zrelosti</a:t>
            </a:r>
          </a:p>
          <a:p>
            <a:pPr marL="1828800" lvl="3" indent="-457200">
              <a:lnSpc>
                <a:spcPct val="90000"/>
              </a:lnSpc>
              <a:buFontTx/>
              <a:buAutoNum type="arabicPeriod"/>
            </a:pPr>
            <a:r>
              <a:rPr lang="sl-SI" sz="1800" dirty="0"/>
              <a:t>določitev uteži za vsak element glede na potrebe organizacije</a:t>
            </a:r>
          </a:p>
          <a:p>
            <a:pPr marL="1828800" lvl="3" indent="-457200">
              <a:lnSpc>
                <a:spcPct val="90000"/>
              </a:lnSpc>
              <a:buFontTx/>
              <a:buAutoNum type="arabicPeriod"/>
            </a:pPr>
            <a:r>
              <a:rPr lang="sl-SI" sz="1800" dirty="0"/>
              <a:t>izračun celotne zrelosti produkta</a:t>
            </a:r>
          </a:p>
          <a:p>
            <a:pPr marL="990600" lvl="1" indent="-533400">
              <a:lnSpc>
                <a:spcPct val="90000"/>
              </a:lnSpc>
            </a:pPr>
            <a:endParaRPr lang="sl-SI" sz="220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43FC8-6635-41C0-BF0A-F4716262D6C1}" type="slidenum">
              <a:rPr lang="fr-CA"/>
              <a:pPr>
                <a:defRPr/>
              </a:pPr>
              <a:t>24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600200"/>
          </a:xfrm>
        </p:spPr>
        <p:txBody>
          <a:bodyPr/>
          <a:lstStyle/>
          <a:p>
            <a:r>
              <a:rPr lang="sl-SI" dirty="0" smtClean="0"/>
              <a:t>3. </a:t>
            </a:r>
            <a:r>
              <a:rPr lang="sl-SI" dirty="0"/>
              <a:t>Model zrelosti </a:t>
            </a:r>
            <a:r>
              <a:rPr lang="sl-SI" dirty="0" smtClean="0"/>
              <a:t>OKPO - glavni </a:t>
            </a:r>
            <a:r>
              <a:rPr lang="sl-SI" dirty="0"/>
              <a:t>elementi ocenjevanja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10000"/>
              </a:spcBef>
            </a:pPr>
            <a:endParaRPr lang="sl-SI" sz="2200" dirty="0" smtClean="0"/>
          </a:p>
          <a:p>
            <a:pPr lvl="1">
              <a:spcBef>
                <a:spcPct val="10000"/>
              </a:spcBef>
            </a:pPr>
            <a:endParaRPr lang="sl-SI" sz="2200" dirty="0"/>
          </a:p>
          <a:p>
            <a:pPr lvl="1">
              <a:spcBef>
                <a:spcPct val="10000"/>
              </a:spcBef>
            </a:pPr>
            <a:r>
              <a:rPr lang="sl-SI" sz="2200" dirty="0" smtClean="0"/>
              <a:t>programska </a:t>
            </a:r>
            <a:r>
              <a:rPr lang="sl-SI" sz="2200" dirty="0"/>
              <a:t>oprema</a:t>
            </a:r>
          </a:p>
          <a:p>
            <a:pPr lvl="1">
              <a:spcBef>
                <a:spcPct val="10000"/>
              </a:spcBef>
            </a:pPr>
            <a:r>
              <a:rPr lang="sl-SI" sz="2200" dirty="0"/>
              <a:t>podpora</a:t>
            </a:r>
          </a:p>
          <a:p>
            <a:pPr lvl="1">
              <a:spcBef>
                <a:spcPct val="10000"/>
              </a:spcBef>
            </a:pPr>
            <a:r>
              <a:rPr lang="sl-SI" sz="2200" dirty="0"/>
              <a:t>dokumentacija</a:t>
            </a:r>
          </a:p>
          <a:p>
            <a:pPr lvl="1">
              <a:spcBef>
                <a:spcPct val="10000"/>
              </a:spcBef>
            </a:pPr>
            <a:r>
              <a:rPr lang="sl-SI" sz="2200" dirty="0"/>
              <a:t>možnost izobraževanja</a:t>
            </a:r>
          </a:p>
          <a:p>
            <a:pPr lvl="1">
              <a:spcBef>
                <a:spcPct val="10000"/>
              </a:spcBef>
            </a:pPr>
            <a:r>
              <a:rPr lang="sl-SI" sz="2200" dirty="0"/>
              <a:t>integracija produktov </a:t>
            </a:r>
          </a:p>
          <a:p>
            <a:pPr lvl="1">
              <a:spcBef>
                <a:spcPct val="10000"/>
              </a:spcBef>
            </a:pPr>
            <a:r>
              <a:rPr lang="sl-SI" sz="2200" dirty="0"/>
              <a:t>strokovne storitve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E48B2-23FE-4D29-8920-CA539A8AD2DA}" type="slidenum">
              <a:rPr lang="fr-CA"/>
              <a:pPr>
                <a:defRPr/>
              </a:pPr>
              <a:t>25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1600200"/>
          </a:xfrm>
        </p:spPr>
        <p:txBody>
          <a:bodyPr/>
          <a:lstStyle/>
          <a:p>
            <a:r>
              <a:rPr lang="sl-SI" dirty="0" smtClean="0"/>
              <a:t>3. </a:t>
            </a:r>
            <a:r>
              <a:rPr lang="sl-SI" dirty="0"/>
              <a:t>Model zrelosti OKPO - glavni elementi ocenjevanja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None/>
            </a:pPr>
            <a:endParaRPr lang="sl-SI" dirty="0" smtClean="0"/>
          </a:p>
          <a:p>
            <a:pPr lvl="1">
              <a:buFont typeface="Arial" charset="0"/>
              <a:buNone/>
            </a:pPr>
            <a:endParaRPr lang="sl-SI" dirty="0"/>
          </a:p>
          <a:p>
            <a:pPr lvl="1">
              <a:buFont typeface="Arial" charset="0"/>
              <a:buNone/>
            </a:pPr>
            <a:r>
              <a:rPr lang="sl-SI" dirty="0" smtClean="0"/>
              <a:t>vsakemu </a:t>
            </a:r>
            <a:r>
              <a:rPr lang="sl-SI" dirty="0"/>
              <a:t>elementu dodelimo rezultat v 4 korakih: </a:t>
            </a:r>
          </a:p>
          <a:p>
            <a:pPr lvl="2"/>
            <a:r>
              <a:rPr lang="sl-SI" sz="2000" dirty="0"/>
              <a:t>definiramo potrebe organizacije</a:t>
            </a:r>
          </a:p>
          <a:p>
            <a:pPr lvl="2"/>
            <a:r>
              <a:rPr lang="sl-SI" sz="2000" dirty="0"/>
              <a:t>poiščemo vire informacij</a:t>
            </a:r>
          </a:p>
          <a:p>
            <a:pPr lvl="2"/>
            <a:r>
              <a:rPr lang="sl-SI" sz="2000" dirty="0"/>
              <a:t>ocenimo zrelost elementa</a:t>
            </a:r>
          </a:p>
          <a:p>
            <a:pPr lvl="2"/>
            <a:r>
              <a:rPr lang="sl-SI" sz="2000" dirty="0"/>
              <a:t>dodelimo oceno od 1-10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56799-84D5-410A-ABD5-31D1399304E3}" type="slidenum">
              <a:rPr lang="fr-CA"/>
              <a:pPr>
                <a:defRPr/>
              </a:pPr>
              <a:t>26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5BB4-EA98-436D-9ABB-8ABACED8C760}" type="slidenum">
              <a:rPr lang="fr-CA"/>
              <a:pPr>
                <a:defRPr/>
              </a:pPr>
              <a:t>27</a:t>
            </a:fld>
            <a:endParaRPr lang="fr-CA"/>
          </a:p>
        </p:txBody>
      </p:sp>
      <p:graphicFrame>
        <p:nvGraphicFramePr>
          <p:cNvPr id="31924" name="Group 18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73085876"/>
              </p:ext>
            </p:extLst>
          </p:nvPr>
        </p:nvGraphicFramePr>
        <p:xfrm>
          <a:off x="430213" y="1196975"/>
          <a:ext cx="8713788" cy="5347338"/>
        </p:xfrm>
        <a:graphic>
          <a:graphicData uri="http://schemas.openxmlformats.org/drawingml/2006/table">
            <a:tbl>
              <a:tblPr/>
              <a:tblGrid>
                <a:gridCol w="1873250"/>
                <a:gridCol w="1241425"/>
                <a:gridCol w="1071563"/>
                <a:gridCol w="998537"/>
                <a:gridCol w="1084263"/>
                <a:gridCol w="1182687"/>
                <a:gridCol w="1262063"/>
              </a:tblGrid>
              <a:tr h="287338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FAZA I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: </a:t>
                      </a:r>
                      <a:endParaRPr kumimoji="0" lang="sl-SI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FAZA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II: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FAZA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III: </a:t>
                      </a:r>
                      <a:endParaRPr kumimoji="0" lang="sl-SI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1023938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Definiranje zahtev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Lociranje virov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Ocenitev zrelosti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Dodelitev ocene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Dodelitev uteži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Izračun zrelosti produkta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 Programska oprema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 Tehnična podpora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 Dokumentacija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4 Izobraževanje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4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5 Integracija produkta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>
                        <a:alpha val="2902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6 Strokovne storitve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200" dirty="0" smtClean="0"/>
              <a:t>3. </a:t>
            </a:r>
            <a:r>
              <a:rPr lang="sl-SI" sz="2200" dirty="0"/>
              <a:t>Model zrelosti </a:t>
            </a:r>
            <a:r>
              <a:rPr lang="sl-SI" sz="2200" dirty="0" smtClean="0"/>
              <a:t>OKPO </a:t>
            </a:r>
            <a:r>
              <a:rPr lang="sl-SI" sz="3000" dirty="0" smtClean="0"/>
              <a:t/>
            </a:r>
            <a:br>
              <a:rPr lang="sl-SI" sz="3000" dirty="0" smtClean="0"/>
            </a:br>
            <a:r>
              <a:rPr lang="sl-SI" sz="3000" dirty="0" smtClean="0"/>
              <a:t>FAZA I: </a:t>
            </a:r>
            <a:r>
              <a:rPr lang="sl-SI" sz="3000" dirty="0"/>
              <a:t>ocenjevanje</a:t>
            </a:r>
          </a:p>
        </p:txBody>
      </p:sp>
      <p:sp>
        <p:nvSpPr>
          <p:cNvPr id="7" name="Ograda besedila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89475-BDF0-4CA0-934D-A4C1C25B3DE3}" type="slidenum">
              <a:rPr lang="fr-CA"/>
              <a:pPr>
                <a:defRPr/>
              </a:pPr>
              <a:t>28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</a:t>
            </a:r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Aft>
                <a:spcPct val="10000"/>
              </a:spcAft>
            </a:pPr>
            <a:endParaRPr lang="sl-SI" sz="2400" dirty="0" smtClean="0"/>
          </a:p>
          <a:p>
            <a:pPr marL="0" indent="0">
              <a:lnSpc>
                <a:spcPct val="95000"/>
              </a:lnSpc>
              <a:spcAft>
                <a:spcPct val="10000"/>
              </a:spcAft>
              <a:buNone/>
            </a:pP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a) definiranje zahtev organizacije</a:t>
            </a:r>
          </a:p>
          <a:p>
            <a:pPr lvl="1">
              <a:lnSpc>
                <a:spcPct val="95000"/>
              </a:lnSpc>
              <a:spcAft>
                <a:spcPct val="10000"/>
              </a:spcAft>
            </a:pPr>
            <a:r>
              <a:rPr lang="sl-SI" sz="2000" dirty="0" smtClean="0"/>
              <a:t>v </a:t>
            </a:r>
            <a:r>
              <a:rPr lang="sl-SI" sz="2000" dirty="0"/>
              <a:t>odločanje vključiti predstavnike z vseh področij, na katere bo imela nova programska oprema vpliv </a:t>
            </a:r>
          </a:p>
          <a:p>
            <a:pPr lvl="1">
              <a:lnSpc>
                <a:spcPct val="95000"/>
              </a:lnSpc>
              <a:spcAft>
                <a:spcPct val="10000"/>
              </a:spcAft>
            </a:pPr>
            <a:r>
              <a:rPr lang="sl-SI" sz="2000" dirty="0"/>
              <a:t>pri digitalni knjižnici recimo </a:t>
            </a:r>
            <a:r>
              <a:rPr lang="sl-SI" sz="2000" dirty="0" err="1"/>
              <a:t>katalogizatorje</a:t>
            </a:r>
            <a:r>
              <a:rPr lang="sl-SI" sz="2000" dirty="0"/>
              <a:t>, strokovnjake za zbirko, ki jo bomo vključili v digitalno knjižnico, računalničarje, …</a:t>
            </a:r>
          </a:p>
          <a:p>
            <a:pPr lvl="1">
              <a:lnSpc>
                <a:spcPct val="95000"/>
              </a:lnSpc>
              <a:spcAft>
                <a:spcPct val="10000"/>
              </a:spcAft>
            </a:pPr>
            <a:r>
              <a:rPr lang="sl-SI" sz="2000" dirty="0"/>
              <a:t>pri OKPO navadno potrebna večja vključenost posameznikov kot pri lastniških rešitvah</a:t>
            </a:r>
          </a:p>
          <a:p>
            <a:pPr>
              <a:lnSpc>
                <a:spcPct val="90000"/>
              </a:lnSpc>
            </a:pPr>
            <a:endParaRPr lang="sl-SI" sz="240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19F05-12CC-42ED-B208-F86E53394C1D}" type="slidenum">
              <a:rPr lang="fr-CA"/>
              <a:pPr>
                <a:defRPr/>
              </a:pPr>
              <a:t>29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000" dirty="0"/>
              <a:t>1. OKPO – odprtokodna programska oprema</a:t>
            </a: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DA889-871F-49BD-A655-168CF8021306}" type="slidenum">
              <a:rPr lang="fr-CA"/>
              <a:pPr>
                <a:defRPr/>
              </a:pPr>
              <a:t>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programska </a:t>
            </a:r>
            <a:r>
              <a:rPr lang="sl-SI" dirty="0" smtClean="0"/>
              <a:t>oprema</a:t>
            </a:r>
            <a:endParaRPr lang="sl-SI" dirty="0"/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spcAft>
                <a:spcPts val="288"/>
              </a:spcAft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b) lociranje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virov &amp; 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identifikacija karakteristik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produkta</a:t>
            </a:r>
            <a:b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l-SI" sz="2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iskanje </a:t>
            </a:r>
            <a:r>
              <a:rPr lang="sl-SI" sz="2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portalih odprtokodnih projektov, spletu, </a:t>
            </a:r>
            <a:r>
              <a:rPr lang="sl-SI" sz="2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člankih, poizvedovanje </a:t>
            </a:r>
            <a:r>
              <a:rPr lang="sl-SI" sz="21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preko e-poštnih skupin, pri razvijalcih in </a:t>
            </a:r>
            <a:r>
              <a:rPr lang="sl-SI" sz="2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kolegih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 smtClean="0"/>
              <a:t>analiza </a:t>
            </a:r>
            <a:r>
              <a:rPr lang="sl-SI" dirty="0"/>
              <a:t>obstoječih funkcij sistema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pregled poročil, dokumentacije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pogovor z uporabniško skupnostjo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pregled standardov, ki jih produkt uporablja (DC, OAI-PMH…)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OKPO ima navadno slabšo podporo, saj ni predstavnikov, ki bi predstavili vse možnosti in kaj vse potrebujete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pomagamo si lahko s primerjavo z lastniškimi sistemi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sl-SI" dirty="0"/>
              <a:t>potrebno je dokumentirati funkcionalne zahteve za pomoč pri evalvaciji in “ohranjanje institucionalnega spomina</a:t>
            </a:r>
            <a:r>
              <a:rPr lang="sl-SI" dirty="0" smtClean="0"/>
              <a:t>”</a:t>
            </a:r>
            <a:endParaRPr lang="sl-SI" dirty="0"/>
          </a:p>
          <a:p>
            <a:pPr>
              <a:lnSpc>
                <a:spcPct val="90000"/>
              </a:lnSpc>
            </a:pPr>
            <a:endParaRPr lang="sl-SI" sz="2000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D4619-5CDE-405A-90EA-D631700C64B6}" type="slidenum">
              <a:rPr lang="fr-CA"/>
              <a:pPr>
                <a:defRPr/>
              </a:pPr>
              <a:t>30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programska oprema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sl-SI" sz="2400" dirty="0" smtClean="0"/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sl-SI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ocena zrelosti</a:t>
            </a:r>
            <a:endParaRPr lang="sl-SI" sz="2000" dirty="0"/>
          </a:p>
          <a:p>
            <a:pPr lvl="1">
              <a:lnSpc>
                <a:spcPct val="90000"/>
              </a:lnSpc>
              <a:spcAft>
                <a:spcPts val="400"/>
              </a:spcAft>
            </a:pPr>
            <a:r>
              <a:rPr lang="sl-SI" sz="2000" dirty="0" smtClean="0"/>
              <a:t>glede </a:t>
            </a:r>
            <a:r>
              <a:rPr lang="sl-SI" sz="2000" dirty="0"/>
              <a:t>na njegov opis</a:t>
            </a:r>
          </a:p>
          <a:p>
            <a:pPr lvl="1">
              <a:lnSpc>
                <a:spcPct val="90000"/>
              </a:lnSpc>
              <a:spcAft>
                <a:spcPts val="400"/>
              </a:spcAft>
            </a:pPr>
            <a:r>
              <a:rPr lang="sl-SI" sz="2000" dirty="0"/>
              <a:t>komuniciranje z razvijalci in uporabniki</a:t>
            </a:r>
          </a:p>
          <a:p>
            <a:pPr lvl="1">
              <a:lnSpc>
                <a:spcPct val="90000"/>
              </a:lnSpc>
              <a:spcAft>
                <a:spcPts val="400"/>
              </a:spcAft>
            </a:pPr>
            <a:r>
              <a:rPr lang="sl-SI" sz="2000" dirty="0"/>
              <a:t>kako je razširjen? pogledamo </a:t>
            </a:r>
            <a:r>
              <a:rPr lang="sl-SI" sz="2000" dirty="0" smtClean="0"/>
              <a:t>prenose, </a:t>
            </a:r>
            <a:r>
              <a:rPr lang="sl-SI" sz="2000" dirty="0"/>
              <a:t>koliko časa je na tržišču, kako pogosto izhajajo nove verzije, kako hitra je odzivnost na napake</a:t>
            </a:r>
          </a:p>
          <a:p>
            <a:pPr lvl="1">
              <a:lnSpc>
                <a:spcPct val="90000"/>
              </a:lnSpc>
              <a:spcAft>
                <a:spcPts val="400"/>
              </a:spcAft>
            </a:pPr>
            <a:r>
              <a:rPr lang="sl-SI" sz="2000" dirty="0"/>
              <a:t>navadno lažje oceniti OKPO kot lastniško, saj je delovanje bolj transparentno (koliko se še dela na razvoju, kdo sodeluje, kakšna je koda…)</a:t>
            </a:r>
          </a:p>
          <a:p>
            <a:pPr lvl="1">
              <a:lnSpc>
                <a:spcPct val="90000"/>
              </a:lnSpc>
              <a:spcAft>
                <a:spcPts val="400"/>
              </a:spcAft>
            </a:pPr>
            <a:r>
              <a:rPr lang="sl-SI" sz="2000" dirty="0"/>
              <a:t>pri LPO se navadno odločamo glede na prepoznavnost znamke in ugled podjetja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99470-4043-4272-96F6-36B489834061}" type="slidenum">
              <a:rPr lang="fr-CA"/>
              <a:pPr>
                <a:defRPr/>
              </a:pPr>
              <a:t>31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0" name="Rectang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programska </a:t>
            </a:r>
            <a:r>
              <a:rPr lang="sl-SI" dirty="0" smtClean="0"/>
              <a:t>oprema – primer </a:t>
            </a:r>
            <a:r>
              <a:rPr lang="sl-SI" sz="3000" dirty="0" smtClean="0"/>
              <a:t>ocenjevanja</a:t>
            </a:r>
            <a:endParaRPr lang="sl-SI" sz="3000" dirty="0"/>
          </a:p>
        </p:txBody>
      </p:sp>
      <p:graphicFrame>
        <p:nvGraphicFramePr>
          <p:cNvPr id="56358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529530"/>
              </p:ext>
            </p:extLst>
          </p:nvPr>
        </p:nvGraphicFramePr>
        <p:xfrm>
          <a:off x="467544" y="2348880"/>
          <a:ext cx="8229600" cy="2546351"/>
        </p:xfrm>
        <a:graphic>
          <a:graphicData uri="http://schemas.openxmlformats.org/drawingml/2006/table">
            <a:tbl>
              <a:tblPr/>
              <a:tblGrid>
                <a:gridCol w="3538537"/>
                <a:gridCol w="2305050"/>
                <a:gridCol w="2386013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TEHNIČNA POMOČ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 </a:t>
                      </a: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TOČK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Funkcije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Življenjska doba/Uveljavljenost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Kvaliteta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Namestitev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SKUPAJ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03E84-7CF3-4ABB-B21D-B41ADCA763C3}" type="slidenum">
              <a:rPr lang="fr-CA"/>
              <a:pPr>
                <a:defRPr/>
              </a:pPr>
              <a:t>32</a:t>
            </a:fld>
            <a:endParaRPr lang="fr-CA"/>
          </a:p>
        </p:txBody>
      </p:sp>
      <p:sp>
        <p:nvSpPr>
          <p:cNvPr id="56355" name="Rectangle 35"/>
          <p:cNvSpPr>
            <a:spLocks noGrp="1"/>
          </p:cNvSpPr>
          <p:nvPr>
            <p:ph type="body" sz="half" idx="4294967295"/>
          </p:nvPr>
        </p:nvSpPr>
        <p:spPr>
          <a:xfrm>
            <a:off x="323528" y="4941168"/>
            <a:ext cx="8229600" cy="1293118"/>
          </a:xfrm>
        </p:spPr>
        <p:txBody>
          <a:bodyPr>
            <a:normAutofit/>
          </a:bodyPr>
          <a:lstStyle/>
          <a:p>
            <a:pPr lvl="2"/>
            <a:r>
              <a:rPr lang="sl-SI" sz="2000" dirty="0"/>
              <a:t>primer </a:t>
            </a:r>
            <a:r>
              <a:rPr lang="sl-SI" sz="2000" dirty="0" smtClean="0"/>
              <a:t>kategorij in dodelitve </a:t>
            </a:r>
            <a:r>
              <a:rPr lang="sl-SI" sz="2000" dirty="0" err="1"/>
              <a:t>max</a:t>
            </a:r>
            <a:r>
              <a:rPr lang="sl-SI" sz="2000" dirty="0"/>
              <a:t> točk</a:t>
            </a:r>
          </a:p>
          <a:p>
            <a:pPr lvl="2"/>
            <a:r>
              <a:rPr lang="sl-SI" sz="2000" dirty="0"/>
              <a:t>glede na lastnosti organizacije lahko </a:t>
            </a:r>
            <a:r>
              <a:rPr lang="sl-SI" sz="2000" dirty="0" err="1"/>
              <a:t>max</a:t>
            </a:r>
            <a:r>
              <a:rPr lang="sl-SI" sz="2000" dirty="0"/>
              <a:t> število točk razporedimo tudi drugače</a:t>
            </a:r>
          </a:p>
        </p:txBody>
      </p:sp>
    </p:spTree>
    <p:extLst>
      <p:ext uri="{BB962C8B-B14F-4D97-AF65-F5344CB8AC3E}">
        <p14:creationId xmlns:p14="http://schemas.microsoft.com/office/powerpoint/2010/main" val="36314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 tehnična </a:t>
            </a:r>
            <a:r>
              <a:rPr lang="sl-SI" dirty="0"/>
              <a:t>podpora</a:t>
            </a: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l-SI" sz="2200" dirty="0" smtClean="0"/>
              <a:t>na </a:t>
            </a:r>
            <a:r>
              <a:rPr lang="sl-SI" sz="2200" dirty="0"/>
              <a:t>koga se lahko obrnemo v primeru problemov</a:t>
            </a:r>
            <a:r>
              <a:rPr lang="sl-SI" sz="2200" dirty="0" smtClean="0"/>
              <a:t>?</a:t>
            </a:r>
          </a:p>
          <a:p>
            <a:pPr marL="457200" lvl="1" indent="0">
              <a:buNone/>
            </a:pPr>
            <a:endParaRPr lang="sl-SI" sz="2200" dirty="0" smtClean="0"/>
          </a:p>
          <a:p>
            <a:pPr marL="457200" lvl="1" indent="0">
              <a:buNone/>
            </a:pPr>
            <a:r>
              <a:rPr lang="sl-SI" sz="2200" dirty="0"/>
              <a:t>2 tipa tehnične pomoči: </a:t>
            </a:r>
          </a:p>
          <a:p>
            <a:pPr lvl="2"/>
            <a:r>
              <a:rPr lang="sl-SI" sz="2000" dirty="0"/>
              <a:t>pomoč pri uporabi: kako nekaj naredim?</a:t>
            </a:r>
          </a:p>
          <a:p>
            <a:pPr lvl="2"/>
            <a:r>
              <a:rPr lang="sl-SI" sz="2000" dirty="0"/>
              <a:t>pomoč pri odpravljanju napak </a:t>
            </a:r>
          </a:p>
          <a:p>
            <a:pPr marL="457200" lvl="1" indent="0">
              <a:buNone/>
            </a:pPr>
            <a:endParaRPr lang="sl-SI" sz="2200" dirty="0"/>
          </a:p>
          <a:p>
            <a:pPr marL="457200" lvl="1" indent="0">
              <a:buNone/>
            </a:pPr>
            <a:endParaRPr lang="sl-SI" sz="2200" dirty="0" smtClean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6C4AC-8CA0-46E8-A054-0D35C0192891}" type="slidenum">
              <a:rPr lang="fr-CA"/>
              <a:pPr>
                <a:defRPr/>
              </a:pPr>
              <a:t>33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 tehnična podpora</a:t>
            </a:r>
          </a:p>
        </p:txBody>
      </p:sp>
      <p:sp>
        <p:nvSpPr>
          <p:cNvPr id="53251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sl-SI" sz="26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sl-SI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lastni </a:t>
            </a: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viri</a:t>
            </a:r>
          </a:p>
          <a:p>
            <a:pPr lvl="3">
              <a:buFont typeface="Calibri" pitchFamily="34" charset="0"/>
              <a:buChar char="⁻"/>
            </a:pPr>
            <a:r>
              <a:rPr lang="sl-SI" sz="1900" dirty="0"/>
              <a:t>ali imamo programerje, ki so seznanjeni s produktom?</a:t>
            </a:r>
          </a:p>
          <a:p>
            <a:pPr lvl="3">
              <a:buFont typeface="Calibri" pitchFamily="34" charset="0"/>
              <a:buChar char="⁻"/>
            </a:pPr>
            <a:r>
              <a:rPr lang="sl-SI" sz="1900" dirty="0"/>
              <a:t>ali imajo programerji čas za ukvarjanje s tem</a:t>
            </a:r>
            <a:r>
              <a:rPr lang="sl-SI" sz="1900" dirty="0" smtClean="0"/>
              <a:t>?</a:t>
            </a:r>
          </a:p>
          <a:p>
            <a:pPr marL="1371600" lvl="3" indent="0">
              <a:buNone/>
            </a:pPr>
            <a:endParaRPr lang="sl-SI" sz="2200" dirty="0"/>
          </a:p>
          <a:p>
            <a:pPr marL="1371600" lvl="2" indent="-457200">
              <a:buFont typeface="+mj-lt"/>
              <a:buAutoNum type="arabicPeriod"/>
            </a:pP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proti </a:t>
            </a:r>
            <a:r>
              <a:rPr lang="sl-SI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plačilu</a:t>
            </a:r>
          </a:p>
          <a:p>
            <a:pPr lvl="3">
              <a:buFont typeface="Calibri" pitchFamily="34" charset="0"/>
              <a:buChar char="⁻"/>
            </a:pPr>
            <a:r>
              <a:rPr lang="sl-SI" sz="1900" dirty="0" smtClean="0"/>
              <a:t>ali je </a:t>
            </a:r>
            <a:r>
              <a:rPr lang="sl-SI" sz="1900" dirty="0" smtClean="0"/>
              <a:t>ponujena </a:t>
            </a:r>
            <a:r>
              <a:rPr lang="sl-SI" sz="1900" dirty="0"/>
              <a:t>s strani razvijalcev ali kakšnega drugega </a:t>
            </a:r>
            <a:r>
              <a:rPr lang="sl-SI" sz="1900" dirty="0" smtClean="0"/>
              <a:t>podjetja?</a:t>
            </a:r>
          </a:p>
          <a:p>
            <a:pPr marL="1371600" lvl="3" indent="0">
              <a:buNone/>
            </a:pPr>
            <a:r>
              <a:rPr lang="sl-SI" sz="1900" dirty="0" smtClean="0"/>
              <a:t>(</a:t>
            </a:r>
            <a:r>
              <a:rPr lang="sl-SI" sz="1900" dirty="0" smtClean="0"/>
              <a:t>če </a:t>
            </a:r>
            <a:r>
              <a:rPr lang="sl-SI" sz="1900" dirty="0"/>
              <a:t>nimamo lastnih ljudi za </a:t>
            </a:r>
            <a:r>
              <a:rPr lang="sl-SI" sz="1900" dirty="0" smtClean="0"/>
              <a:t>podporo, </a:t>
            </a:r>
            <a:r>
              <a:rPr lang="sl-SI" sz="1900" dirty="0"/>
              <a:t>če gre za nam nepoznan produkt ali če gre za pomembne aplikacije, kjer ne sme priti do kolapsa ali izgube </a:t>
            </a:r>
            <a:r>
              <a:rPr lang="sl-SI" sz="1900" dirty="0" smtClean="0"/>
              <a:t>podatkov)</a:t>
            </a:r>
            <a:endParaRPr lang="sl-SI" sz="1900" dirty="0"/>
          </a:p>
          <a:p>
            <a:pPr lvl="3"/>
            <a:endParaRPr lang="sl-SI" sz="1400" dirty="0"/>
          </a:p>
          <a:p>
            <a:pPr marL="1371600" lvl="2" indent="-457200">
              <a:buFont typeface="+mj-lt"/>
              <a:buAutoNum type="arabicPeriod"/>
            </a:pPr>
            <a:r>
              <a:rPr lang="sl-S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skupnost </a:t>
            </a:r>
            <a:endParaRPr lang="sl-SI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3">
              <a:buFont typeface="Calibri" pitchFamily="34" charset="0"/>
              <a:buChar char="⁻"/>
            </a:pPr>
            <a:r>
              <a:rPr lang="sl-SI" sz="1900" dirty="0" smtClean="0"/>
              <a:t>ali/v </a:t>
            </a:r>
            <a:r>
              <a:rPr lang="sl-SI" sz="1900" dirty="0"/>
              <a:t>kolikem času dobiš </a:t>
            </a:r>
            <a:r>
              <a:rPr lang="sl-SI" sz="1900" dirty="0" smtClean="0"/>
              <a:t>odgovor</a:t>
            </a:r>
            <a:endParaRPr lang="sl-SI" sz="1900" dirty="0"/>
          </a:p>
          <a:p>
            <a:pPr lvl="3">
              <a:buFont typeface="Calibri" pitchFamily="34" charset="0"/>
              <a:buChar char="⁻"/>
            </a:pPr>
            <a:r>
              <a:rPr lang="sl-SI" sz="1900" dirty="0" smtClean="0"/>
              <a:t>kvaliteta </a:t>
            </a:r>
            <a:r>
              <a:rPr lang="sl-SI" sz="1900" dirty="0"/>
              <a:t>odgovorov</a:t>
            </a:r>
            <a:r>
              <a:rPr lang="sl-SI" sz="1900" dirty="0" smtClean="0"/>
              <a:t>?</a:t>
            </a:r>
            <a:endParaRPr lang="sl-SI" sz="19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DD837-3795-4C83-8DA6-1772667998F4}" type="slidenum">
              <a:rPr lang="fr-CA"/>
              <a:pPr>
                <a:defRPr/>
              </a:pPr>
              <a:t>34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50" name="Rectang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2.  tehnična </a:t>
            </a:r>
            <a:r>
              <a:rPr lang="sl-SI" dirty="0" smtClean="0"/>
              <a:t>podpora </a:t>
            </a:r>
            <a:r>
              <a:rPr lang="sl-SI" dirty="0" smtClean="0"/>
              <a:t>– </a:t>
            </a:r>
            <a:r>
              <a:rPr lang="sl-SI" sz="3000" dirty="0" smtClean="0"/>
              <a:t>primer ocenjevanja</a:t>
            </a:r>
            <a:endParaRPr lang="sl-SI" sz="3000" dirty="0"/>
          </a:p>
        </p:txBody>
      </p:sp>
      <p:graphicFrame>
        <p:nvGraphicFramePr>
          <p:cNvPr id="56358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730719"/>
              </p:ext>
            </p:extLst>
          </p:nvPr>
        </p:nvGraphicFramePr>
        <p:xfrm>
          <a:off x="467544" y="2348880"/>
          <a:ext cx="8229600" cy="2120901"/>
        </p:xfrm>
        <a:graphic>
          <a:graphicData uri="http://schemas.openxmlformats.org/drawingml/2006/table">
            <a:tbl>
              <a:tblPr/>
              <a:tblGrid>
                <a:gridCol w="3538537"/>
                <a:gridCol w="2305050"/>
                <a:gridCol w="2386013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TEHNIČNA POMOČ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 </a:t>
                      </a: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TOČK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Skupnost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Proti plačilu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Lastni viri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SKUPAJ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03E84-7CF3-4ABB-B21D-B41ADCA763C3}" type="slidenum">
              <a:rPr lang="fr-CA"/>
              <a:pPr>
                <a:defRPr/>
              </a:pPr>
              <a:t>35</a:t>
            </a:fld>
            <a:endParaRPr lang="fr-CA"/>
          </a:p>
        </p:txBody>
      </p:sp>
      <p:sp>
        <p:nvSpPr>
          <p:cNvPr id="56355" name="Rectangle 35"/>
          <p:cNvSpPr>
            <a:spLocks noGrp="1"/>
          </p:cNvSpPr>
          <p:nvPr>
            <p:ph type="body" sz="half" idx="4294967295"/>
          </p:nvPr>
        </p:nvSpPr>
        <p:spPr>
          <a:xfrm>
            <a:off x="323528" y="4653136"/>
            <a:ext cx="8229600" cy="1581150"/>
          </a:xfrm>
        </p:spPr>
        <p:txBody>
          <a:bodyPr>
            <a:normAutofit/>
          </a:bodyPr>
          <a:lstStyle/>
          <a:p>
            <a:pPr lvl="2"/>
            <a:r>
              <a:rPr lang="sl-SI" sz="2000" dirty="0"/>
              <a:t>primer dodelitve </a:t>
            </a:r>
            <a:r>
              <a:rPr lang="sl-SI" sz="2000" dirty="0" err="1"/>
              <a:t>max</a:t>
            </a:r>
            <a:r>
              <a:rPr lang="sl-SI" sz="2000" dirty="0"/>
              <a:t> točk</a:t>
            </a:r>
          </a:p>
          <a:p>
            <a:pPr lvl="2"/>
            <a:r>
              <a:rPr lang="sl-SI" sz="2000" dirty="0"/>
              <a:t>glede na lastnosti organizacije lahko </a:t>
            </a:r>
            <a:r>
              <a:rPr lang="sl-SI" sz="2000" dirty="0" err="1"/>
              <a:t>max</a:t>
            </a:r>
            <a:r>
              <a:rPr lang="sl-SI" sz="2000" dirty="0"/>
              <a:t> število točk razporedimo tudi drugače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 dokumentacija – </a:t>
            </a:r>
            <a:r>
              <a:rPr lang="sl-SI" dirty="0"/>
              <a:t>primer ocenjevanja</a:t>
            </a:r>
            <a:endParaRPr lang="sl-SI" dirty="0"/>
          </a:p>
        </p:txBody>
      </p:sp>
      <p:graphicFrame>
        <p:nvGraphicFramePr>
          <p:cNvPr id="60470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248610"/>
              </p:ext>
            </p:extLst>
          </p:nvPr>
        </p:nvGraphicFramePr>
        <p:xfrm>
          <a:off x="467544" y="2204864"/>
          <a:ext cx="8229600" cy="1584960"/>
        </p:xfrm>
        <a:graphic>
          <a:graphicData uri="http://schemas.openxmlformats.org/drawingml/2006/table">
            <a:tbl>
              <a:tblPr/>
              <a:tblGrid>
                <a:gridCol w="4343400"/>
                <a:gridCol w="2209800"/>
                <a:gridCol w="16764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IZOBRAŽEVANJE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 TOČK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Dokumentacija s strani razvijalcev za različne skupine uporabnikov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Dokumentacija s strani skupnosti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SKUPAJ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DD470-F494-44EE-8E6A-5DBBD822E5E7}" type="slidenum">
              <a:rPr lang="fr-CA"/>
              <a:pPr>
                <a:defRPr/>
              </a:pPr>
              <a:t>36</a:t>
            </a:fld>
            <a:endParaRPr lang="fr-CA"/>
          </a:p>
        </p:txBody>
      </p:sp>
      <p:sp>
        <p:nvSpPr>
          <p:cNvPr id="60457" name="Rectangle 41"/>
          <p:cNvSpPr>
            <a:spLocks noGrp="1"/>
          </p:cNvSpPr>
          <p:nvPr>
            <p:ph type="body" sz="half" idx="4294967295"/>
          </p:nvPr>
        </p:nvSpPr>
        <p:spPr>
          <a:xfrm>
            <a:off x="467544" y="5373216"/>
            <a:ext cx="8229600" cy="431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2000" dirty="0"/>
              <a:t>primer elementov ocenjevanja in njihove pomembnosti</a:t>
            </a:r>
          </a:p>
        </p:txBody>
      </p:sp>
    </p:spTree>
    <p:extLst>
      <p:ext uri="{BB962C8B-B14F-4D97-AF65-F5344CB8AC3E}">
        <p14:creationId xmlns:p14="http://schemas.microsoft.com/office/powerpoint/2010/main" val="8339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 izobraževanje</a:t>
            </a:r>
            <a:endParaRPr lang="sl-SI" dirty="0"/>
          </a:p>
        </p:txBody>
      </p:sp>
      <p:sp>
        <p:nvSpPr>
          <p:cNvPr id="593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endParaRPr lang="sl-SI" sz="2200" dirty="0" smtClean="0"/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sl-SI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izobraževanje </a:t>
            </a:r>
            <a:r>
              <a:rPr lang="sl-SI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urejeno s strani razvijalcev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ni nujno dostopno lokalno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razvijalci niso vedno najboljši </a:t>
            </a:r>
            <a:r>
              <a:rPr lang="sl-SI" sz="1800" dirty="0" smtClean="0"/>
              <a:t>predavatelji</a:t>
            </a:r>
          </a:p>
          <a:p>
            <a:pPr marL="1371600" lvl="3" indent="0">
              <a:lnSpc>
                <a:spcPct val="90000"/>
              </a:lnSpc>
              <a:buNone/>
            </a:pPr>
            <a:endParaRPr lang="sl-SI" sz="1800" dirty="0"/>
          </a:p>
          <a:p>
            <a:pPr marL="1371600" lvl="2" indent="-457200">
              <a:lnSpc>
                <a:spcPct val="90000"/>
              </a:lnSpc>
              <a:buFont typeface="+mj-lt"/>
              <a:buAutoNum type="arabicPeriod"/>
            </a:pP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komercialno  izobraževanje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kaže na zrelost produkta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usposobljeni predavatelji, ki pa niso nujno tudi zelo dobri poznavalci </a:t>
            </a:r>
            <a:r>
              <a:rPr lang="sl-SI" sz="1800" dirty="0" smtClean="0"/>
              <a:t>izdelka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endParaRPr lang="sl-SI" sz="1800" dirty="0"/>
          </a:p>
          <a:p>
            <a:pPr marL="1371600" lvl="2" indent="-457200">
              <a:lnSpc>
                <a:spcPct val="90000"/>
              </a:lnSpc>
              <a:buFont typeface="+mj-lt"/>
              <a:buAutoNum type="arabicPeriod"/>
            </a:pPr>
            <a:r>
              <a:rPr lang="sl-SI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samoizobraževanje</a:t>
            </a:r>
            <a:endParaRPr lang="sl-SI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imamo na voljo dovolj časa/želje/gradiva?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FED8-022B-422B-B944-D1FEF4C4A566}" type="slidenum">
              <a:rPr lang="fr-CA"/>
              <a:pPr>
                <a:defRPr/>
              </a:pPr>
              <a:t>37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 </a:t>
            </a:r>
            <a:r>
              <a:rPr lang="sl-SI" dirty="0" smtClean="0"/>
              <a:t>i</a:t>
            </a:r>
            <a:r>
              <a:rPr lang="sl-SI" dirty="0" smtClean="0"/>
              <a:t>zobraževanje - primer </a:t>
            </a:r>
            <a:r>
              <a:rPr lang="sl-SI" dirty="0"/>
              <a:t>ocenjevanja</a:t>
            </a:r>
            <a:endParaRPr lang="sl-SI" dirty="0"/>
          </a:p>
        </p:txBody>
      </p:sp>
      <p:graphicFrame>
        <p:nvGraphicFramePr>
          <p:cNvPr id="60470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813910"/>
              </p:ext>
            </p:extLst>
          </p:nvPr>
        </p:nvGraphicFramePr>
        <p:xfrm>
          <a:off x="467544" y="2204864"/>
          <a:ext cx="8229600" cy="2947035"/>
        </p:xfrm>
        <a:graphic>
          <a:graphicData uri="http://schemas.openxmlformats.org/drawingml/2006/table">
            <a:tbl>
              <a:tblPr/>
              <a:tblGrid>
                <a:gridCol w="4343400"/>
                <a:gridCol w="2209800"/>
                <a:gridCol w="16764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IZOBRAŽEVANJE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 TOČK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Vaje preko spleta (tutorials)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Vaje, pripravljene s strani razvijalcev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Komercialno izobraževanje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Seminarji, pripravljeni s strani ekipe razvijalcev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Seminarji, pripravljeni s strani drugih oseb/organizacij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SKUPAJ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DD470-F494-44EE-8E6A-5DBBD822E5E7}" type="slidenum">
              <a:rPr lang="fr-CA"/>
              <a:pPr>
                <a:defRPr/>
              </a:pPr>
              <a:t>38</a:t>
            </a:fld>
            <a:endParaRPr lang="fr-CA"/>
          </a:p>
        </p:txBody>
      </p:sp>
      <p:sp>
        <p:nvSpPr>
          <p:cNvPr id="60457" name="Rectangle 41"/>
          <p:cNvSpPr>
            <a:spLocks noGrp="1"/>
          </p:cNvSpPr>
          <p:nvPr>
            <p:ph type="body" sz="half" idx="4294967295"/>
          </p:nvPr>
        </p:nvSpPr>
        <p:spPr>
          <a:xfrm>
            <a:off x="467544" y="5373216"/>
            <a:ext cx="8229600" cy="431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sl-SI" sz="2000" dirty="0"/>
              <a:t>primer elementov ocenjevanja in njihove pomembnosti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00200"/>
          </a:xfrm>
        </p:spPr>
        <p:txBody>
          <a:bodyPr/>
          <a:lstStyle/>
          <a:p>
            <a:r>
              <a:rPr lang="sl-SI" dirty="0" smtClean="0"/>
              <a:t>5. </a:t>
            </a:r>
            <a:r>
              <a:rPr lang="sl-SI" dirty="0"/>
              <a:t>možnost integracije </a:t>
            </a:r>
            <a:r>
              <a:rPr lang="sl-SI" dirty="0" smtClean="0"/>
              <a:t>z drugimi </a:t>
            </a:r>
            <a:r>
              <a:rPr lang="sl-SI" dirty="0"/>
              <a:t>programi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500" dirty="0" smtClean="0"/>
              <a:t>- primer </a:t>
            </a:r>
            <a:r>
              <a:rPr lang="sl-SI" sz="2500" dirty="0"/>
              <a:t>ocenjevanja</a:t>
            </a:r>
            <a:endParaRPr lang="sl-SI" sz="2500" dirty="0"/>
          </a:p>
        </p:txBody>
      </p:sp>
      <p:graphicFrame>
        <p:nvGraphicFramePr>
          <p:cNvPr id="64551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324771"/>
              </p:ext>
            </p:extLst>
          </p:nvPr>
        </p:nvGraphicFramePr>
        <p:xfrm>
          <a:off x="467544" y="2132856"/>
          <a:ext cx="8229600" cy="3063876"/>
        </p:xfrm>
        <a:graphic>
          <a:graphicData uri="http://schemas.openxmlformats.org/drawingml/2006/table">
            <a:tbl>
              <a:tblPr/>
              <a:tblGrid>
                <a:gridCol w="4724400"/>
                <a:gridCol w="1676400"/>
                <a:gridCol w="18288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INTEGRACIJA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identificirane možnosti integracije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možnosti lastnega razvoja potrebnih integracij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možnosti komercialnega razvoja potrebnih integracij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SKUPAJ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AED0A-FD8E-4FA4-9525-664026463850}" type="slidenum">
              <a:rPr lang="fr-CA"/>
              <a:pPr>
                <a:defRPr/>
              </a:pPr>
              <a:t>39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OKPO – </a:t>
            </a:r>
            <a:r>
              <a:rPr lang="sl-SI" dirty="0" smtClean="0"/>
              <a:t>opredelitev</a:t>
            </a:r>
            <a:endParaRPr lang="sl-SI" dirty="0"/>
          </a:p>
        </p:txBody>
      </p:sp>
      <p:sp>
        <p:nvSpPr>
          <p:cNvPr id="171010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l-SI" dirty="0" smtClean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sl-SI" sz="2200" dirty="0" smtClean="0"/>
              <a:t>programska </a:t>
            </a:r>
            <a:r>
              <a:rPr lang="sl-SI" sz="2200" dirty="0"/>
              <a:t>oprema, pri kateri je izvorna koda dostopna tudi </a:t>
            </a:r>
            <a:r>
              <a:rPr lang="sl-SI" sz="2200" dirty="0" smtClean="0"/>
              <a:t>uporabnikom</a:t>
            </a:r>
            <a:endParaRPr lang="sl-SI" sz="2200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sl-SI" sz="2200" dirty="0" smtClean="0"/>
              <a:t>uporabnik </a:t>
            </a:r>
            <a:r>
              <a:rPr lang="sl-SI" sz="2200" dirty="0"/>
              <a:t>lahko do kode dostopa,</a:t>
            </a:r>
            <a:r>
              <a:rPr lang="sl-SI" sz="2200" dirty="0">
                <a:latin typeface="Arial" charset="0"/>
              </a:rPr>
              <a:t> </a:t>
            </a:r>
            <a:r>
              <a:rPr lang="sl-SI" sz="2200" dirty="0"/>
              <a:t>jo spremeni in modificira ter tako zgradi nove verzije programske opreme, ki vključujejo njegove </a:t>
            </a:r>
            <a:r>
              <a:rPr lang="sl-SI" sz="2200" dirty="0" smtClean="0"/>
              <a:t>spremembe</a:t>
            </a:r>
            <a:endParaRPr lang="sl-SI" sz="2200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sl-SI" sz="2200" dirty="0"/>
              <a:t>odprtokodno programsko opremo je mogoče svobodno </a:t>
            </a:r>
            <a:r>
              <a:rPr lang="sl-SI" sz="2200" dirty="0" err="1"/>
              <a:t>redistribuirati</a:t>
            </a:r>
            <a:r>
              <a:rPr lang="sl-SI" sz="2200" dirty="0"/>
              <a:t>: lahko</a:t>
            </a:r>
            <a:r>
              <a:rPr lang="sl-SI" sz="2200" dirty="0">
                <a:latin typeface="Arial" charset="0"/>
              </a:rPr>
              <a:t> </a:t>
            </a:r>
            <a:r>
              <a:rPr lang="sl-SI" sz="2200" dirty="0"/>
              <a:t>jo </a:t>
            </a:r>
            <a:r>
              <a:rPr lang="sl-SI" sz="2200" dirty="0" err="1"/>
              <a:t>redistribuira</a:t>
            </a:r>
            <a:r>
              <a:rPr lang="sl-SI" sz="2200" dirty="0"/>
              <a:t> kdorkoli brezplačno ali proti </a:t>
            </a:r>
            <a:r>
              <a:rPr lang="sl-SI" sz="2200" dirty="0" smtClean="0"/>
              <a:t>plačilu</a:t>
            </a:r>
            <a:endParaRPr lang="sl-SI" sz="2200" dirty="0"/>
          </a:p>
          <a:p>
            <a:pPr lvl="1">
              <a:lnSpc>
                <a:spcPct val="90000"/>
              </a:lnSpc>
            </a:pPr>
            <a:endParaRPr lang="sl-SI" sz="22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64F1F-C6EA-4D1D-B2A7-E0EFC2D34E00}" type="slidenum">
              <a:rPr lang="fr-CA"/>
              <a:pPr>
                <a:defRPr/>
              </a:pPr>
              <a:t>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6.</a:t>
            </a:r>
            <a:r>
              <a:rPr lang="sl-SI" sz="1800" dirty="0" smtClean="0"/>
              <a:t>  </a:t>
            </a:r>
            <a:r>
              <a:rPr lang="sl-SI" dirty="0"/>
              <a:t>strokovne storitve</a:t>
            </a:r>
          </a:p>
        </p:txBody>
      </p:sp>
      <p:sp>
        <p:nvSpPr>
          <p:cNvPr id="665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l-SI" sz="2200" dirty="0" smtClean="0"/>
          </a:p>
          <a:p>
            <a:pPr lvl="1"/>
            <a:r>
              <a:rPr lang="sl-SI" sz="2200" dirty="0" smtClean="0"/>
              <a:t>veliko </a:t>
            </a:r>
            <a:r>
              <a:rPr lang="sl-SI" sz="2200" dirty="0"/>
              <a:t>knjižnic nima osebja, ki bi lahko skrbelo za implementacijo zapletene OKPO</a:t>
            </a:r>
          </a:p>
          <a:p>
            <a:pPr lvl="1"/>
            <a:r>
              <a:rPr lang="sl-SI" sz="2200" dirty="0"/>
              <a:t>tudi če imajo, kaj se zgodi, če ta oseba odide?</a:t>
            </a:r>
          </a:p>
          <a:p>
            <a:pPr lvl="1"/>
            <a:r>
              <a:rPr lang="sl-SI" sz="2200" dirty="0"/>
              <a:t>potrebno oceniti tudi kvaliteto podpore, ki jo lahko dobimo s strani podjetij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02771-3DC9-402E-AF7C-0954E7EF0340}" type="slidenum">
              <a:rPr lang="fr-CA"/>
              <a:pPr>
                <a:defRPr/>
              </a:pPr>
              <a:t>40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6.</a:t>
            </a:r>
            <a:r>
              <a:rPr lang="sl-SI" sz="1800" dirty="0"/>
              <a:t>  </a:t>
            </a:r>
            <a:r>
              <a:rPr lang="sl-SI" dirty="0"/>
              <a:t>strokovne storitve</a:t>
            </a:r>
          </a:p>
        </p:txBody>
      </p:sp>
      <p:graphicFrame>
        <p:nvGraphicFramePr>
          <p:cNvPr id="67619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105864"/>
              </p:ext>
            </p:extLst>
          </p:nvPr>
        </p:nvGraphicFramePr>
        <p:xfrm>
          <a:off x="467544" y="2564904"/>
          <a:ext cx="8229600" cy="2554606"/>
        </p:xfrm>
        <a:graphic>
          <a:graphicData uri="http://schemas.openxmlformats.org/drawingml/2006/table">
            <a:tbl>
              <a:tblPr/>
              <a:tblGrid>
                <a:gridCol w="5105400"/>
                <a:gridCol w="1600200"/>
                <a:gridCol w="1524000"/>
              </a:tblGrid>
              <a:tr h="1268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STORITVE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OCENA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Storitve s strani razvijalske ekipe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Storitve, ki jih nudi lokalno podjetje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Storitve, ki jih nudijo podjetja na ravni države ali širše regije (mednarodna zastopstva)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54765-D4D2-40EA-A24B-1903FF8AC5A7}" type="slidenum">
              <a:rPr lang="fr-CA"/>
              <a:pPr>
                <a:defRPr/>
              </a:pPr>
              <a:t>41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200" dirty="0" smtClean="0"/>
              <a:t>3. </a:t>
            </a:r>
            <a:r>
              <a:rPr lang="sl-SI" sz="2200" dirty="0"/>
              <a:t>Model zrelosti OKPO 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000" dirty="0" smtClean="0"/>
              <a:t>Faza II: </a:t>
            </a:r>
            <a:r>
              <a:rPr lang="sl-SI" sz="3000" dirty="0"/>
              <a:t>dodeljevanje uteži</a:t>
            </a:r>
          </a:p>
        </p:txBody>
      </p:sp>
      <p:sp>
        <p:nvSpPr>
          <p:cNvPr id="2" name="Ograda besedil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45277-2852-448A-9346-8F510A6217CA}" type="slidenum">
              <a:rPr lang="fr-CA"/>
              <a:pPr>
                <a:defRPr/>
              </a:pPr>
              <a:t>42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Faza II: dodeljevanje uteži</a:t>
            </a:r>
          </a:p>
        </p:txBody>
      </p:sp>
      <p:graphicFrame>
        <p:nvGraphicFramePr>
          <p:cNvPr id="30756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501948"/>
              </p:ext>
            </p:extLst>
          </p:nvPr>
        </p:nvGraphicFramePr>
        <p:xfrm>
          <a:off x="467544" y="3356992"/>
          <a:ext cx="8229600" cy="25603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ELEMENT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UTEŽ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Programska oprema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Podpora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Dokumentacija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Izobraževanje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Integracija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Strokovne storitve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103318" marR="1033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2AE4B-C122-475A-93D2-5D41B0E16BD7}" type="slidenum">
              <a:rPr lang="fr-CA"/>
              <a:pPr>
                <a:defRPr/>
              </a:pPr>
              <a:t>43</a:t>
            </a:fld>
            <a:endParaRPr lang="fr-CA"/>
          </a:p>
        </p:txBody>
      </p:sp>
      <p:sp>
        <p:nvSpPr>
          <p:cNvPr id="3072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67544" y="1988840"/>
            <a:ext cx="8147050" cy="1223962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sl-SI" sz="2000" dirty="0"/>
              <a:t>lahko </a:t>
            </a:r>
            <a:r>
              <a:rPr lang="sl-SI" sz="2000" dirty="0" err="1" smtClean="0"/>
              <a:t>varirajo</a:t>
            </a:r>
            <a:r>
              <a:rPr lang="sl-SI" sz="2000" dirty="0" smtClean="0"/>
              <a:t> </a:t>
            </a:r>
            <a:r>
              <a:rPr lang="sl-SI" sz="2000" dirty="0"/>
              <a:t>glede na potrebe/značilnosti organizacije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sl-SI" sz="2000" dirty="0"/>
              <a:t>skupni seštevek faktorjev uteži je </a:t>
            </a:r>
            <a:r>
              <a:rPr lang="sl-SI" sz="2000" dirty="0" smtClean="0"/>
              <a:t>10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sl-SI" sz="2000" dirty="0" smtClean="0"/>
              <a:t>privzete uteži v prikazane v tabeli (lahko pa se jih spreminja)</a:t>
            </a:r>
            <a:endParaRPr lang="sl-SI" sz="2000" dirty="0"/>
          </a:p>
          <a:p>
            <a:pPr>
              <a:lnSpc>
                <a:spcPct val="90000"/>
              </a:lnSpc>
            </a:pP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000" dirty="0" smtClean="0"/>
              <a:t/>
            </a:r>
            <a:br>
              <a:rPr lang="sl-SI" sz="3000" dirty="0" smtClean="0"/>
            </a:br>
            <a:r>
              <a:rPr lang="sl-SI" sz="2200" dirty="0" smtClean="0"/>
              <a:t>3. </a:t>
            </a:r>
            <a:r>
              <a:rPr lang="sl-SI" sz="2200" dirty="0"/>
              <a:t>Model zrelosti OKPO </a:t>
            </a:r>
            <a:r>
              <a:rPr lang="sl-SI" sz="2200" dirty="0" smtClean="0"/>
              <a:t/>
            </a:r>
            <a:br>
              <a:rPr lang="sl-SI" sz="2200" dirty="0" smtClean="0"/>
            </a:br>
            <a:r>
              <a:rPr lang="sl-SI" sz="3000" dirty="0" smtClean="0"/>
              <a:t>Faza III: </a:t>
            </a:r>
            <a:r>
              <a:rPr lang="sl-SI" sz="3000" dirty="0"/>
              <a:t>izračun zrelosti produkta</a:t>
            </a:r>
          </a:p>
        </p:txBody>
      </p:sp>
      <p:sp>
        <p:nvSpPr>
          <p:cNvPr id="2" name="Ograda besedil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9E4DB-CD83-45A3-97C9-C78F6B650A49}" type="slidenum">
              <a:rPr lang="fr-CA"/>
              <a:pPr>
                <a:defRPr/>
              </a:pPr>
              <a:t>44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Faza 3: izračun zrelosti produkta</a:t>
            </a:r>
          </a:p>
        </p:txBody>
      </p:sp>
      <p:graphicFrame>
        <p:nvGraphicFramePr>
          <p:cNvPr id="34889" name="Group 7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576461"/>
              </p:ext>
            </p:extLst>
          </p:nvPr>
        </p:nvGraphicFramePr>
        <p:xfrm>
          <a:off x="467544" y="2060848"/>
          <a:ext cx="8229600" cy="3787776"/>
        </p:xfrm>
        <a:graphic>
          <a:graphicData uri="http://schemas.openxmlformats.org/drawingml/2006/table">
            <a:tbl>
              <a:tblPr/>
              <a:tblGrid>
                <a:gridCol w="2208865"/>
                <a:gridCol w="1082344"/>
                <a:gridCol w="1645605"/>
                <a:gridCol w="1645604"/>
                <a:gridCol w="1647182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Element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Dejanska ocena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Utež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Obtežena ocena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Programska oprema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Podpora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Dokumentacija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Izobraževanje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Integracija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Strokovne storitve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KONČNA OCENA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marL="90879" marR="908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7DD10-34D7-4EB8-9BD8-87C522522AEC}" type="slidenum">
              <a:rPr lang="fr-CA"/>
              <a:pPr>
                <a:defRPr/>
              </a:pPr>
              <a:t>45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Faza 3: izračun zrelosti </a:t>
            </a:r>
            <a:r>
              <a:rPr lang="sl-SI" dirty="0" smtClean="0"/>
              <a:t>produkta - primer</a:t>
            </a:r>
            <a:endParaRPr lang="sl-SI" dirty="0"/>
          </a:p>
        </p:txBody>
      </p:sp>
      <p:graphicFrame>
        <p:nvGraphicFramePr>
          <p:cNvPr id="36929" name="Group 6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955891"/>
              </p:ext>
            </p:extLst>
          </p:nvPr>
        </p:nvGraphicFramePr>
        <p:xfrm>
          <a:off x="467544" y="1844824"/>
          <a:ext cx="8229600" cy="4505327"/>
        </p:xfrm>
        <a:graphic>
          <a:graphicData uri="http://schemas.openxmlformats.org/drawingml/2006/table">
            <a:tbl>
              <a:tblPr/>
              <a:tblGrid>
                <a:gridCol w="2679189"/>
                <a:gridCol w="983402"/>
                <a:gridCol w="178096"/>
                <a:gridCol w="1437160"/>
                <a:gridCol w="1305524"/>
                <a:gridCol w="1646229"/>
              </a:tblGrid>
              <a:tr h="9398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Element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MAX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Dejanska ocena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Utež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Obtežena ocena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Programska oprema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Podpora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Dokumentacija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Izobraževanje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Integracija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Strokovne storitve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KONČNA OCENA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sl-SI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203" marR="892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0AF9E-FC50-4C3C-BB46-751A99B06599}" type="slidenum">
              <a:rPr lang="fr-CA"/>
              <a:pPr>
                <a:defRPr/>
              </a:pPr>
              <a:t>46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/>
              <a:t>Faza 3: izračun zrelosti </a:t>
            </a:r>
            <a:r>
              <a:rPr lang="sl-SI" sz="3200" dirty="0" smtClean="0"/>
              <a:t>produkta</a:t>
            </a:r>
            <a:endParaRPr lang="sl-SI" sz="3200" dirty="0"/>
          </a:p>
        </p:txBody>
      </p:sp>
      <p:graphicFrame>
        <p:nvGraphicFramePr>
          <p:cNvPr id="38941" name="Group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438746"/>
              </p:ext>
            </p:extLst>
          </p:nvPr>
        </p:nvGraphicFramePr>
        <p:xfrm>
          <a:off x="467544" y="2708920"/>
          <a:ext cx="8229600" cy="233362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Namen uporabe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Zgodnji uporabnik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Pragmatik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Eksperimentiranje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Preizkušanje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l-SI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Uporaba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D241A-9DEF-42E0-B040-078B2BBD6F4C}" type="slidenum">
              <a:rPr lang="fr-CA"/>
              <a:pPr>
                <a:defRPr/>
              </a:pPr>
              <a:t>47</a:t>
            </a:fld>
            <a:endParaRPr lang="fr-CA"/>
          </a:p>
        </p:txBody>
      </p:sp>
      <p:sp>
        <p:nvSpPr>
          <p:cNvPr id="2" name="Pravokotnik 1"/>
          <p:cNvSpPr/>
          <p:nvPr/>
        </p:nvSpPr>
        <p:spPr>
          <a:xfrm>
            <a:off x="458426" y="1988840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riporočene </a:t>
            </a: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minimalne OSMM ocene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/>
              <a:t>Faza 3: izračun zrelosti produkta</a:t>
            </a:r>
            <a:endParaRPr lang="sl-SI" sz="3400" dirty="0"/>
          </a:p>
        </p:txBody>
      </p:sp>
      <p:sp>
        <p:nvSpPr>
          <p:cNvPr id="7" name="Ograda vsebin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/>
              <a:t>življenjski cikel sprejemanja tehnologije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49158-6552-4B04-9F97-918D36E5B536}" type="slidenum">
              <a:rPr lang="fr-CA"/>
              <a:pPr>
                <a:defRPr/>
              </a:pPr>
              <a:t>48</a:t>
            </a:fld>
            <a:endParaRPr lang="fr-CA"/>
          </a:p>
        </p:txBody>
      </p:sp>
      <p:pic>
        <p:nvPicPr>
          <p:cNvPr id="40967" name="Picture 7" descr="Gau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8964613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OKPO – </a:t>
            </a:r>
            <a:r>
              <a:rPr lang="sl-SI" dirty="0" smtClean="0"/>
              <a:t>opredelitev</a:t>
            </a:r>
            <a:endParaRPr lang="sl-SI" dirty="0"/>
          </a:p>
        </p:txBody>
      </p:sp>
      <p:sp>
        <p:nvSpPr>
          <p:cNvPr id="706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lvl="1">
              <a:buFont typeface="Arial" charset="0"/>
              <a:buNone/>
            </a:pPr>
            <a:r>
              <a:rPr lang="sl-SI" dirty="0" smtClean="0"/>
              <a:t>OKPO </a:t>
            </a:r>
            <a:r>
              <a:rPr lang="sl-SI" dirty="0"/>
              <a:t>ne pomeni nujno: </a:t>
            </a:r>
          </a:p>
          <a:p>
            <a:pPr lvl="2"/>
            <a:r>
              <a:rPr lang="sl-SI" dirty="0" smtClean="0"/>
              <a:t>nepodprto</a:t>
            </a:r>
            <a:endParaRPr lang="sl-SI" dirty="0"/>
          </a:p>
          <a:p>
            <a:pPr lvl="2"/>
            <a:r>
              <a:rPr lang="sl-SI" dirty="0"/>
              <a:t>nekomercialno</a:t>
            </a:r>
          </a:p>
          <a:p>
            <a:pPr lvl="2"/>
            <a:r>
              <a:rPr lang="sl-SI" dirty="0"/>
              <a:t>zastonj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1EA4-3DEF-49D1-B60F-188187B4918A}" type="slidenum">
              <a:rPr lang="fr-CA"/>
              <a:pPr>
                <a:defRPr/>
              </a:pPr>
              <a:t>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OKPO – </a:t>
            </a:r>
            <a:r>
              <a:rPr lang="sl-SI" dirty="0" smtClean="0"/>
              <a:t>opredelitev</a:t>
            </a:r>
            <a:endParaRPr lang="sl-SI" dirty="0"/>
          </a:p>
        </p:txBody>
      </p:sp>
      <p:sp>
        <p:nvSpPr>
          <p:cNvPr id="16077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sl-SI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sl-SI" dirty="0" smtClean="0"/>
              <a:t>bistvo </a:t>
            </a:r>
            <a:r>
              <a:rPr lang="sl-SI" dirty="0"/>
              <a:t>odprtokodne </a:t>
            </a:r>
            <a:r>
              <a:rPr lang="sl-SI" dirty="0" smtClean="0"/>
              <a:t>licence:  </a:t>
            </a:r>
            <a:endParaRPr lang="sl-SI" sz="2100" dirty="0"/>
          </a:p>
          <a:p>
            <a:pPr lvl="2">
              <a:lnSpc>
                <a:spcPct val="90000"/>
              </a:lnSpc>
              <a:spcBef>
                <a:spcPts val="1800"/>
              </a:spcBef>
            </a:pPr>
            <a:r>
              <a:rPr lang="sl-SI" dirty="0" smtClean="0"/>
              <a:t>licenca </a:t>
            </a:r>
            <a:r>
              <a:rPr lang="sl-SI" dirty="0"/>
              <a:t>dovoljuje uporabo, kopiranje, spreminjanje in redistribucijo programske opreme brez omejitev glede cene, uporabnika, namen uporabe, platformo, </a:t>
            </a:r>
            <a:r>
              <a:rPr lang="sl-SI" dirty="0" smtClean="0"/>
              <a:t>idr.</a:t>
            </a:r>
          </a:p>
          <a:p>
            <a:pPr lvl="2">
              <a:lnSpc>
                <a:spcPct val="90000"/>
              </a:lnSpc>
              <a:spcBef>
                <a:spcPts val="1800"/>
              </a:spcBef>
            </a:pPr>
            <a:r>
              <a:rPr lang="sl-SI" dirty="0" smtClean="0"/>
              <a:t>nadaljnja </a:t>
            </a:r>
            <a:r>
              <a:rPr lang="sl-SI" dirty="0"/>
              <a:t>distribucija takšne programske opreme mora: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vsebovati tudi izvorno kodo,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uporabljati isto licenco,</a:t>
            </a:r>
          </a:p>
          <a:p>
            <a:pPr lvl="3">
              <a:lnSpc>
                <a:spcPct val="90000"/>
              </a:lnSpc>
              <a:buFont typeface="Calibri" pitchFamily="34" charset="0"/>
              <a:buChar char="⁻"/>
            </a:pPr>
            <a:r>
              <a:rPr lang="sl-SI" sz="1800" dirty="0"/>
              <a:t>vključevati zaščito integritete avtorja.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2C2-DAD7-407B-9D8D-E548E5D4D039}" type="slidenum">
              <a:rPr lang="fr-CA"/>
              <a:pPr>
                <a:defRPr/>
              </a:pPr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</a:t>
            </a:r>
            <a:r>
              <a:rPr lang="sl-SI" dirty="0" smtClean="0"/>
              <a:t>OKPO - značilnost </a:t>
            </a:r>
            <a:endParaRPr lang="sl-SI" dirty="0"/>
          </a:p>
        </p:txBody>
      </p:sp>
      <p:sp>
        <p:nvSpPr>
          <p:cNvPr id="161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Font typeface="Arial" charset="0"/>
              <a:buNone/>
            </a:pPr>
            <a:endParaRPr lang="sl-SI" dirty="0" smtClean="0"/>
          </a:p>
          <a:p>
            <a:pPr lvl="1">
              <a:spcAft>
                <a:spcPct val="30000"/>
              </a:spcAft>
              <a:buFont typeface="Arial" charset="0"/>
              <a:buNone/>
            </a:pPr>
            <a:r>
              <a:rPr lang="sl-SI" dirty="0" smtClean="0"/>
              <a:t>sodelovanje </a:t>
            </a:r>
            <a:r>
              <a:rPr lang="sl-SI" dirty="0"/>
              <a:t>skupnosti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iskanje hroščev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prevajanje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pisanje dokumentacije</a:t>
            </a:r>
          </a:p>
          <a:p>
            <a:pPr lvl="2">
              <a:lnSpc>
                <a:spcPct val="90000"/>
              </a:lnSpc>
            </a:pPr>
            <a:r>
              <a:rPr lang="sl-SI" sz="2000" dirty="0"/>
              <a:t>pomoč in izmenjava izkušenj pri programiranju </a:t>
            </a: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253F0-7327-4D69-9293-C9018B988007}" type="slidenum">
              <a:rPr lang="fr-CA"/>
              <a:pPr>
                <a:defRPr/>
              </a:pPr>
              <a:t>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600200"/>
          </a:xfrm>
        </p:spPr>
        <p:txBody>
          <a:bodyPr/>
          <a:lstStyle/>
          <a:p>
            <a:r>
              <a:rPr lang="sl-SI" dirty="0"/>
              <a:t>1. </a:t>
            </a:r>
            <a:r>
              <a:rPr lang="sl-SI" dirty="0" smtClean="0"/>
              <a:t>OKPO </a:t>
            </a:r>
            <a:r>
              <a:rPr lang="sl-SI" dirty="0" smtClean="0"/>
              <a:t>– primerjava z ostalimi vrstami prog. opreme</a:t>
            </a:r>
            <a:endParaRPr lang="sl-SI" dirty="0"/>
          </a:p>
        </p:txBody>
      </p:sp>
      <p:sp>
        <p:nvSpPr>
          <p:cNvPr id="161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Font typeface="Arial" charset="0"/>
              <a:buNone/>
            </a:pPr>
            <a:endParaRPr lang="sl-SI" dirty="0" smtClean="0"/>
          </a:p>
          <a:p>
            <a:pPr marL="914400" lvl="1" indent="-457200">
              <a:spcAft>
                <a:spcPct val="30000"/>
              </a:spcAft>
              <a:buFont typeface="Arial" charset="0"/>
              <a:buAutoNum type="alphaLcParenR"/>
            </a:pPr>
            <a:r>
              <a:rPr lang="sl-SI" dirty="0" smtClean="0"/>
              <a:t>PROSTA PROGRAMSKA OPREMA (PPO) </a:t>
            </a:r>
          </a:p>
          <a:p>
            <a:pPr marL="457200" lvl="1" indent="0">
              <a:spcAft>
                <a:spcPct val="30000"/>
              </a:spcAft>
              <a:buNone/>
            </a:pPr>
            <a:r>
              <a:rPr lang="sl-SI" sz="1800" dirty="0" smtClean="0"/>
              <a:t>         angl</a:t>
            </a:r>
            <a:r>
              <a:rPr lang="sl-SI" sz="1800" dirty="0"/>
              <a:t>. = </a:t>
            </a:r>
            <a:r>
              <a:rPr lang="sl-SI" sz="1800" dirty="0" err="1"/>
              <a:t>free</a:t>
            </a:r>
            <a:r>
              <a:rPr lang="sl-SI" sz="1800" dirty="0"/>
              <a:t> </a:t>
            </a:r>
            <a:r>
              <a:rPr lang="sl-SI" sz="1800" dirty="0" err="1"/>
              <a:t>software</a:t>
            </a:r>
            <a:r>
              <a:rPr lang="sl-SI" sz="1800" dirty="0"/>
              <a:t> (</a:t>
            </a:r>
            <a:r>
              <a:rPr lang="sl-SI" sz="1800" dirty="0" err="1"/>
              <a:t>free</a:t>
            </a:r>
            <a:r>
              <a:rPr lang="sl-SI" sz="1800" dirty="0"/>
              <a:t> kot “svoboda” in ne kot “brezplačno”)</a:t>
            </a:r>
          </a:p>
          <a:p>
            <a:pPr lvl="2">
              <a:lnSpc>
                <a:spcPct val="90000"/>
              </a:lnSpc>
              <a:spcBef>
                <a:spcPts val="1800"/>
              </a:spcBef>
            </a:pPr>
            <a:r>
              <a:rPr lang="sl-SI" sz="2000" dirty="0" smtClean="0"/>
              <a:t>OKPO </a:t>
            </a:r>
            <a:r>
              <a:rPr lang="sl-SI" sz="2000" dirty="0"/>
              <a:t>nekoliko bolj ohlapen: načeloma velja, da so vse licence, ki so kvalificirane za PPO tudi licence OKPO, niso pa nujno vse OKPO licence tudi PPO licence</a:t>
            </a:r>
          </a:p>
          <a:p>
            <a:pPr lvl="2"/>
            <a:r>
              <a:rPr lang="sl-SI" sz="2000" dirty="0"/>
              <a:t>OKPO sodi bolj po dostopnosti kode, medtem ko se PPO osredotoča predvsem na to, kaj posameznik lahko dela s </a:t>
            </a:r>
            <a:r>
              <a:rPr lang="sl-SI" sz="2000" dirty="0" smtClean="0"/>
              <a:t>programjem</a:t>
            </a:r>
          </a:p>
          <a:p>
            <a:pPr lvl="2"/>
            <a:endParaRPr lang="sl-SI" sz="20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253F0-7327-4D69-9293-C9018B988007}" type="slidenum">
              <a:rPr lang="fr-CA"/>
              <a:pPr>
                <a:defRPr/>
              </a:pPr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70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600200"/>
          </a:xfrm>
        </p:spPr>
        <p:txBody>
          <a:bodyPr/>
          <a:lstStyle/>
          <a:p>
            <a:r>
              <a:rPr lang="sl-SI" dirty="0"/>
              <a:t>1. </a:t>
            </a:r>
            <a:r>
              <a:rPr lang="sl-SI" dirty="0" smtClean="0"/>
              <a:t>OKPO </a:t>
            </a:r>
            <a:r>
              <a:rPr lang="sl-SI" dirty="0" smtClean="0"/>
              <a:t>– primerjava z ostalimi vrstami prog. opreme</a:t>
            </a:r>
            <a:endParaRPr lang="sl-SI" dirty="0"/>
          </a:p>
        </p:txBody>
      </p:sp>
      <p:sp>
        <p:nvSpPr>
          <p:cNvPr id="161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Font typeface="Arial" charset="0"/>
              <a:buNone/>
            </a:pPr>
            <a:endParaRPr lang="sl-SI" dirty="0" smtClean="0"/>
          </a:p>
          <a:p>
            <a:pPr marL="914400" lvl="1" indent="-457200">
              <a:spcAft>
                <a:spcPct val="30000"/>
              </a:spcAft>
              <a:buFont typeface="Arial" charset="0"/>
              <a:buAutoNum type="alphaLcParenR"/>
            </a:pPr>
            <a:r>
              <a:rPr lang="sl-SI" dirty="0" smtClean="0"/>
              <a:t>LASTNIŠKA PROGRAMSKA OPREMA (LPO) </a:t>
            </a:r>
          </a:p>
          <a:p>
            <a:pPr marL="457200" lvl="1" indent="0">
              <a:spcAft>
                <a:spcPct val="30000"/>
              </a:spcAft>
              <a:buNone/>
            </a:pPr>
            <a:r>
              <a:rPr lang="sl-SI" sz="1800" dirty="0" smtClean="0"/>
              <a:t>         angl</a:t>
            </a:r>
            <a:r>
              <a:rPr lang="sl-SI" sz="1800" dirty="0"/>
              <a:t>. = </a:t>
            </a:r>
            <a:r>
              <a:rPr lang="sl-SI" sz="1800" dirty="0" err="1"/>
              <a:t>proprietary</a:t>
            </a:r>
            <a:r>
              <a:rPr lang="sl-SI" sz="1800" dirty="0"/>
              <a:t> </a:t>
            </a:r>
            <a:r>
              <a:rPr lang="sl-SI" sz="1800" dirty="0" err="1"/>
              <a:t>software</a:t>
            </a:r>
            <a:r>
              <a:rPr lang="sl-SI" sz="1800" dirty="0"/>
              <a:t> </a:t>
            </a:r>
            <a:endParaRPr lang="sl-SI" sz="1800" dirty="0" smtClean="0"/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sl-SI" sz="2000" dirty="0"/>
              <a:t>izvorna koda se skrbno hrani, zavaruje in patentira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sl-SI" sz="2000" dirty="0"/>
              <a:t>samo razvijalci znotraj podjetja jo lahko spreminjajo, izboljšujejo in prilagajajo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sl-SI" sz="2000" dirty="0"/>
              <a:t>navadno potrebno plačilo licence</a:t>
            </a:r>
          </a:p>
          <a:p>
            <a:pPr marL="914400" lvl="2" indent="0">
              <a:buNone/>
            </a:pPr>
            <a:endParaRPr lang="sl-SI" sz="2000" dirty="0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253F0-7327-4D69-9293-C9018B988007}" type="slidenum">
              <a:rPr lang="fr-CA"/>
              <a:pPr>
                <a:defRPr/>
              </a:pPr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98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138">
  <a:themeElements>
    <a:clrScheme name="1_138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13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138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138">
  <a:themeElements>
    <a:clrScheme name="2_138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13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138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138">
  <a:themeElements>
    <a:clrScheme name="3_138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13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138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1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odstveno">
  <a:themeElements>
    <a:clrScheme name="Vodstve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odstve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16735</TotalTime>
  <Words>2304</Words>
  <Application>Microsoft Office PowerPoint</Application>
  <PresentationFormat>Diaprojekcija na zaslonu (4:3)</PresentationFormat>
  <Paragraphs>542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Naslovi diapozitivov</vt:lpstr>
      </vt:variant>
      <vt:variant>
        <vt:i4>48</vt:i4>
      </vt:variant>
    </vt:vector>
  </HeadingPairs>
  <TitlesOfParts>
    <vt:vector size="53" baseType="lpstr">
      <vt:lpstr>1_138</vt:lpstr>
      <vt:lpstr>2_138</vt:lpstr>
      <vt:lpstr>3_138</vt:lpstr>
      <vt:lpstr>Tema1</vt:lpstr>
      <vt:lpstr>Vodstveno</vt:lpstr>
      <vt:lpstr>ODPRTOKODNA PROGRAMSKA OPREMA (OKPO)</vt:lpstr>
      <vt:lpstr>PowerPointova predstavitev</vt:lpstr>
      <vt:lpstr>1. OKPO – odprtokodna programska oprema</vt:lpstr>
      <vt:lpstr>1. OKPO – opredelitev</vt:lpstr>
      <vt:lpstr>1. OKPO – opredelitev</vt:lpstr>
      <vt:lpstr>1. OKPO – opredelitev</vt:lpstr>
      <vt:lpstr>1. OKPO - značilnost </vt:lpstr>
      <vt:lpstr>1. OKPO – primerjava z ostalimi vrstami prog. opreme</vt:lpstr>
      <vt:lpstr>1. OKPO – primerjava z ostalimi vrstami prog. opreme</vt:lpstr>
      <vt:lpstr>PowerPointova predstavitev</vt:lpstr>
      <vt:lpstr>PowerPointova predstavitev</vt:lpstr>
      <vt:lpstr>PowerPointova predstavitev</vt:lpstr>
      <vt:lpstr>2. Knjižnice in OKPO</vt:lpstr>
      <vt:lpstr>2. Knjižnice in OKPO - uporaba</vt:lpstr>
      <vt:lpstr>2. Knjižnice in OKPO - uporaba</vt:lpstr>
      <vt:lpstr>2. Knjižnice in OKPO - prednosti vs. slabosti</vt:lpstr>
      <vt:lpstr>2. Knjižnice in OKPO - prednosti vs. slabosti</vt:lpstr>
      <vt:lpstr>2. Knjižnice in OKPO - prednosti vs. slabosti</vt:lpstr>
      <vt:lpstr>2. Knjižnice in OKPO - izbira OKPO</vt:lpstr>
      <vt:lpstr>2. Knjižnice in OKPO - izbira OKPO</vt:lpstr>
      <vt:lpstr>2. Knjižnice in OKPO - izbira OKPO</vt:lpstr>
      <vt:lpstr>2. Knjižnice in OKPO - izbira OKPO</vt:lpstr>
      <vt:lpstr>3. Model zrelosti OKPO</vt:lpstr>
      <vt:lpstr>3. Model zrelosti OKPO</vt:lpstr>
      <vt:lpstr>3. Model zrelosti OKPO - glavni elementi ocenjevanja</vt:lpstr>
      <vt:lpstr>3. Model zrelosti OKPO - glavni elementi ocenjevanja</vt:lpstr>
      <vt:lpstr>PowerPointova predstavitev</vt:lpstr>
      <vt:lpstr>3. Model zrelosti OKPO  FAZA I: ocenjevanje</vt:lpstr>
      <vt:lpstr>1. programska oprema</vt:lpstr>
      <vt:lpstr>1. programska oprema</vt:lpstr>
      <vt:lpstr>1. programska oprema</vt:lpstr>
      <vt:lpstr>1. programska oprema – primer ocenjevanja</vt:lpstr>
      <vt:lpstr>2.  tehnična podpora</vt:lpstr>
      <vt:lpstr>2.  tehnična podpora</vt:lpstr>
      <vt:lpstr>2.  tehnična podpora – primer ocenjevanja</vt:lpstr>
      <vt:lpstr>3.  dokumentacija – primer ocenjevanja</vt:lpstr>
      <vt:lpstr>4.  izobraževanje</vt:lpstr>
      <vt:lpstr>4.  izobraževanje - primer ocenjevanja</vt:lpstr>
      <vt:lpstr>5. možnost integracije z drugimi programi  - primer ocenjevanja</vt:lpstr>
      <vt:lpstr>6.  strokovne storitve</vt:lpstr>
      <vt:lpstr>6.  strokovne storitve</vt:lpstr>
      <vt:lpstr>3. Model zrelosti OKPO  Faza II: dodeljevanje uteži</vt:lpstr>
      <vt:lpstr>Faza II: dodeljevanje uteži</vt:lpstr>
      <vt:lpstr> 3. Model zrelosti OKPO  Faza III: izračun zrelosti produkta</vt:lpstr>
      <vt:lpstr>Faza 3: izračun zrelosti produkta</vt:lpstr>
      <vt:lpstr>Faza 3: izračun zrelosti produkta - primer</vt:lpstr>
      <vt:lpstr>Faza 3: izračun zrelosti produkta</vt:lpstr>
      <vt:lpstr>Faza 3: izračun zrelosti produkta</vt:lpstr>
    </vt:vector>
  </TitlesOfParts>
  <Company>UNI LJ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Odprtokodna programska oprema</dc:title>
  <dc:creator>TanjaMercun</dc:creator>
  <cp:lastModifiedBy>Tanja</cp:lastModifiedBy>
  <cp:revision>79</cp:revision>
  <dcterms:created xsi:type="dcterms:W3CDTF">2010-03-01T10:45:44Z</dcterms:created>
  <dcterms:modified xsi:type="dcterms:W3CDTF">2012-04-24T08:16:05Z</dcterms:modified>
</cp:coreProperties>
</file>