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7" r:id="rId2"/>
  </p:sldMasterIdLst>
  <p:notesMasterIdLst>
    <p:notesMasterId r:id="rId27"/>
  </p:notesMasterIdLst>
  <p:sldIdLst>
    <p:sldId id="265" r:id="rId3"/>
    <p:sldId id="329" r:id="rId4"/>
    <p:sldId id="326" r:id="rId5"/>
    <p:sldId id="327" r:id="rId6"/>
    <p:sldId id="328" r:id="rId7"/>
    <p:sldId id="330" r:id="rId8"/>
    <p:sldId id="333" r:id="rId9"/>
    <p:sldId id="332" r:id="rId10"/>
    <p:sldId id="335" r:id="rId11"/>
    <p:sldId id="334" r:id="rId12"/>
    <p:sldId id="337" r:id="rId13"/>
    <p:sldId id="336" r:id="rId14"/>
    <p:sldId id="339" r:id="rId15"/>
    <p:sldId id="338" r:id="rId16"/>
    <p:sldId id="340" r:id="rId17"/>
    <p:sldId id="323" r:id="rId18"/>
    <p:sldId id="343" r:id="rId19"/>
    <p:sldId id="325" r:id="rId20"/>
    <p:sldId id="341" r:id="rId21"/>
    <p:sldId id="342" r:id="rId22"/>
    <p:sldId id="344" r:id="rId23"/>
    <p:sldId id="345" r:id="rId24"/>
    <p:sldId id="346" r:id="rId25"/>
    <p:sldId id="347" r:id="rId2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9CC00"/>
    <a:srgbClr val="2EB82E"/>
    <a:srgbClr val="33CC33"/>
    <a:srgbClr val="003399"/>
    <a:srgbClr val="99CCFF"/>
    <a:srgbClr val="00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1" autoAdjust="0"/>
    <p:restoredTop sz="87034" autoAdjust="0"/>
  </p:normalViewPr>
  <p:slideViewPr>
    <p:cSldViewPr>
      <p:cViewPr>
        <p:scale>
          <a:sx n="60" d="100"/>
          <a:sy n="60" d="100"/>
        </p:scale>
        <p:origin x="-9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71FD74D-6346-4A72-8DBB-9B30C8A0098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113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028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028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8388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8388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8388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8388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8388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8388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D74D-6346-4A72-8DBB-9B30C8A00985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028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08EF-26D0-459F-AB7C-CC1901CD149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692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4EAB-AF9C-4987-8991-14D67A58EB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113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19B21-2580-4DB4-873B-A46F459A512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9566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000"/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4213" y="4953000"/>
            <a:ext cx="7088187" cy="1219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 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0B18F2-8955-47ED-B2A7-B3A05C8477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3000"/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30E23-25C7-4BB3-B4CB-616F44268B9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A675B-DF03-4CB2-B8F2-E7C94478E242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03C54-F3BB-48C6-928B-8C23E000F44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AD91-4575-46CC-A44E-F07946A1230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400"/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1617E-5954-4D62-8BBB-536E2076091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7677-7DF0-49FB-B80F-71284DE97D0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13C26-A1D5-4FBA-97F4-21831A7EAA3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1D227-8826-4242-84D3-C30E1D3F25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8920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5C434-787C-439F-93D7-8AFF58D7A58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BEF71-F81D-4506-82A8-1D30DDF99B9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FAEB8-F566-4824-953B-CA801E70B3D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3E00-9D33-43FC-A24F-B98DA1E5488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35AC2-656D-4500-B2B2-D05ECFBC3EA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351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62F-91FE-4730-90C8-C6A538E1B03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934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6A9C8-CE56-4E87-BEE5-AED29B6E774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197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EB9F-B5C9-412C-84E9-DABA1E823B1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27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617C6-BDDD-465C-B3B0-7B45D1A114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623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E4084-4ED0-4248-8078-B30BA33E0E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958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 naslova matrice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5D65D32-1E5D-4E3E-AB12-20B187DC2A9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41F80BD-5935-43D4-90C0-680BB8C588A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3400" b="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348881"/>
            <a:ext cx="8278812" cy="185248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Aft>
                <a:spcPct val="20000"/>
              </a:spcAft>
            </a:pPr>
            <a:r>
              <a:rPr lang="sl-SI" sz="3800" dirty="0" smtClean="0"/>
              <a:t>RAZVOJ SISTEMOV in</a:t>
            </a:r>
            <a:br>
              <a:rPr lang="sl-SI" sz="3800" dirty="0" smtClean="0"/>
            </a:br>
            <a:r>
              <a:rPr lang="sl-SI" sz="3800" dirty="0" smtClean="0"/>
              <a:t> TESTIRANJE UPORABNOSTI </a:t>
            </a:r>
            <a:r>
              <a:rPr lang="sl-SI" sz="4000" dirty="0" smtClean="0"/>
              <a:t/>
            </a:r>
            <a:br>
              <a:rPr lang="sl-SI" sz="4000" dirty="0" smtClean="0"/>
            </a:br>
            <a:endParaRPr lang="sl-SI" sz="3000" dirty="0" smtClean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381328"/>
            <a:ext cx="5645224" cy="47667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sl-SI" sz="1400" dirty="0" smtClean="0"/>
              <a:t>TANJA MERČUN| </a:t>
            </a:r>
            <a:r>
              <a:rPr lang="sl-SI" sz="1400" dirty="0" smtClean="0"/>
              <a:t>26</a:t>
            </a:r>
            <a:r>
              <a:rPr lang="sl-SI" sz="1400" dirty="0" smtClean="0"/>
              <a:t>.4.2012 </a:t>
            </a:r>
            <a:r>
              <a:rPr lang="sl-SI" sz="1400" dirty="0" smtClean="0"/>
              <a:t>– </a:t>
            </a:r>
            <a:r>
              <a:rPr lang="sl-SI" sz="1400" dirty="0" smtClean="0"/>
              <a:t>Načrtovanje in vzdrževanje digitalne knjižnice</a:t>
            </a:r>
            <a:endParaRPr lang="sl-SI" sz="1400" dirty="0" smtClean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79388" y="2833861"/>
            <a:ext cx="5048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sz="6600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*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0" y="3266554"/>
            <a:ext cx="5048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sz="6600" dirty="0">
                <a:solidFill>
                  <a:srgbClr val="006600"/>
                </a:solidFill>
                <a:cs typeface="Arial" charset="0"/>
              </a:rPr>
              <a:t>*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07504" y="3717032"/>
            <a:ext cx="5048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sz="6600" dirty="0">
                <a:solidFill>
                  <a:srgbClr val="003366"/>
                </a:solidFill>
                <a:cs typeface="Arial" charset="0"/>
              </a:rPr>
              <a:t>*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2113136"/>
            <a:ext cx="5048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sz="6600" dirty="0">
                <a:solidFill>
                  <a:schemeClr val="accent5"/>
                </a:solidFill>
                <a:cs typeface="Arial" charset="0"/>
              </a:rPr>
              <a:t>*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0" y="2454721"/>
            <a:ext cx="5048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sz="6600" dirty="0">
                <a:solidFill>
                  <a:srgbClr val="FF9900"/>
                </a:solidFill>
                <a:cs typeface="Arial" charset="0"/>
              </a:rPr>
              <a:t>*</a:t>
            </a:r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PROTOTIPNI MODEL</a:t>
            </a:r>
            <a:endParaRPr lang="sl-SI" dirty="0"/>
          </a:p>
        </p:txBody>
      </p:sp>
      <p:sp>
        <p:nvSpPr>
          <p:cNvPr id="66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različica iterativnega modela, </a:t>
            </a:r>
            <a:r>
              <a:rPr lang="sl-SI" dirty="0"/>
              <a:t>saj gre za izdelavo prototipov in njihovo postopno izboljšavo na podlagi testiranja, dokler ne </a:t>
            </a:r>
            <a:r>
              <a:rPr lang="sl-SI" dirty="0" smtClean="0"/>
              <a:t>dosežemo </a:t>
            </a:r>
            <a:r>
              <a:rPr lang="sl-SI" dirty="0"/>
              <a:t>zadovoljive kakovosti </a:t>
            </a:r>
            <a:endParaRPr lang="sl-SI" dirty="0" smtClean="0"/>
          </a:p>
          <a:p>
            <a:r>
              <a:rPr lang="sl-SI" dirty="0" smtClean="0"/>
              <a:t>manj planiranja, hitro </a:t>
            </a:r>
            <a:r>
              <a:rPr lang="sl-SI" dirty="0" err="1" smtClean="0"/>
              <a:t>prototipiranje</a:t>
            </a:r>
            <a:r>
              <a:rPr lang="sl-SI" dirty="0" smtClean="0"/>
              <a:t> = hiter razvoj</a:t>
            </a:r>
          </a:p>
          <a:p>
            <a:r>
              <a:rPr lang="sl-SI" dirty="0" smtClean="0"/>
              <a:t>možnosti: </a:t>
            </a:r>
          </a:p>
          <a:p>
            <a:pPr lvl="1"/>
            <a:r>
              <a:rPr lang="sl-SI" dirty="0" smtClean="0"/>
              <a:t>metoda </a:t>
            </a:r>
            <a:r>
              <a:rPr lang="sl-SI" dirty="0"/>
              <a:t>zavračanja prototipov (</a:t>
            </a:r>
            <a:r>
              <a:rPr lang="sl-SI" i="1" dirty="0" err="1"/>
              <a:t>throwaway</a:t>
            </a:r>
            <a:r>
              <a:rPr lang="sl-SI" dirty="0" smtClean="0"/>
              <a:t>): </a:t>
            </a:r>
            <a:r>
              <a:rPr lang="sl-SI" dirty="0"/>
              <a:t>hiter in robusten prototip, ki ga nameravamo kasneje zavreči ter zgraditi celoten sistem od začetka</a:t>
            </a:r>
            <a:endParaRPr lang="sl-SI" dirty="0" smtClean="0"/>
          </a:p>
          <a:p>
            <a:pPr lvl="1"/>
            <a:r>
              <a:rPr lang="sl-SI" dirty="0" smtClean="0"/>
              <a:t>razvojna </a:t>
            </a:r>
            <a:r>
              <a:rPr lang="sl-SI" dirty="0"/>
              <a:t>metodo </a:t>
            </a:r>
            <a:r>
              <a:rPr lang="sl-SI" dirty="0" err="1"/>
              <a:t>prototipiranja</a:t>
            </a:r>
            <a:r>
              <a:rPr lang="sl-SI" dirty="0"/>
              <a:t> (</a:t>
            </a:r>
            <a:r>
              <a:rPr lang="sl-SI" i="1" dirty="0" err="1"/>
              <a:t>evolutionary</a:t>
            </a:r>
            <a:r>
              <a:rPr lang="sl-SI" i="1" dirty="0"/>
              <a:t> </a:t>
            </a:r>
            <a:r>
              <a:rPr lang="sl-SI" i="1" dirty="0" err="1"/>
              <a:t>prototyping</a:t>
            </a:r>
            <a:r>
              <a:rPr lang="sl-SI" dirty="0" smtClean="0"/>
              <a:t>): </a:t>
            </a:r>
            <a:r>
              <a:rPr lang="sl-SI" dirty="0"/>
              <a:t>prototip razvijamo v končni sistem</a:t>
            </a:r>
            <a:r>
              <a:rPr lang="sl-SI" dirty="0" smtClean="0"/>
              <a:t>, </a:t>
            </a:r>
            <a:r>
              <a:rPr lang="sl-SI" dirty="0"/>
              <a:t>kar pa povzroča počasnejši razvoj prototipa</a:t>
            </a:r>
            <a:r>
              <a:rPr lang="sl-SI" dirty="0" smtClean="0"/>
              <a:t> </a:t>
            </a:r>
          </a:p>
          <a:p>
            <a:pPr lvl="1"/>
            <a:r>
              <a:rPr lang="sl-SI" dirty="0" smtClean="0"/>
              <a:t>sistem </a:t>
            </a:r>
            <a:r>
              <a:rPr lang="sl-SI" dirty="0"/>
              <a:t>delnega </a:t>
            </a:r>
            <a:r>
              <a:rPr lang="sl-SI" dirty="0" err="1"/>
              <a:t>prototipiranja</a:t>
            </a:r>
            <a:r>
              <a:rPr lang="sl-SI" dirty="0"/>
              <a:t> (</a:t>
            </a:r>
            <a:r>
              <a:rPr lang="sl-SI" i="1" dirty="0" err="1"/>
              <a:t>incremental</a:t>
            </a:r>
            <a:r>
              <a:rPr lang="sl-SI" i="1" dirty="0"/>
              <a:t> </a:t>
            </a:r>
            <a:r>
              <a:rPr lang="sl-SI" i="1" dirty="0" err="1"/>
              <a:t>prototyping</a:t>
            </a:r>
            <a:r>
              <a:rPr lang="sl-SI" dirty="0" smtClean="0"/>
              <a:t>): samo  določen del razvit</a:t>
            </a:r>
          </a:p>
        </p:txBody>
      </p:sp>
    </p:spTree>
    <p:extLst>
      <p:ext uri="{BB962C8B-B14F-4D97-AF65-F5344CB8AC3E}">
        <p14:creationId xmlns:p14="http://schemas.microsoft.com/office/powerpoint/2010/main" val="12648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SPIRALNI MODEL</a:t>
            </a:r>
            <a:endParaRPr lang="sl-SI" dirty="0"/>
          </a:p>
        </p:txBody>
      </p:sp>
      <p:pic>
        <p:nvPicPr>
          <p:cNvPr id="12294" name="Picture 6" descr="img136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31" y="1560087"/>
            <a:ext cx="7035597" cy="525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8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sl-SI" b="1" dirty="0" smtClean="0"/>
              <a:t>SPIRALNI MODEL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združuje </a:t>
            </a:r>
            <a:r>
              <a:rPr lang="sl-SI" dirty="0" err="1" smtClean="0"/>
              <a:t>prototipiranje</a:t>
            </a:r>
            <a:r>
              <a:rPr lang="sl-SI" dirty="0" smtClean="0"/>
              <a:t> s </a:t>
            </a:r>
            <a:r>
              <a:rPr lang="sl-SI" dirty="0" err="1" smtClean="0"/>
              <a:t>slapovnim</a:t>
            </a:r>
            <a:r>
              <a:rPr lang="sl-SI" dirty="0" smtClean="0"/>
              <a:t> modelom</a:t>
            </a:r>
          </a:p>
          <a:p>
            <a:r>
              <a:rPr lang="sl-SI" dirty="0" smtClean="0"/>
              <a:t>primeren za obširne, kompleksne sisteme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natančna definicija zahtev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preliminarno načrtovanje sistema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prvi prototip z okvirom funkcij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ocena 1. prototipa, tveganj, pomanjkljivosti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definiranje zahtev za 2. prototip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planiranje in načrtovanje 2. prototipa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izdelava in testiranje 2. prototipa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ocena, ali nadaljevati z razvojem ali prekiniti razvoj (previsoki stroški, neprimeren produkt…)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koraki se ponavljajo, dokler ni izdelan končni sistem na podlagi prototipov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dirty="0" smtClean="0"/>
              <a:t>testiranje končnega prototipa</a:t>
            </a:r>
          </a:p>
        </p:txBody>
      </p:sp>
    </p:spTree>
    <p:extLst>
      <p:ext uri="{BB962C8B-B14F-4D97-AF65-F5344CB8AC3E}">
        <p14:creationId xmlns:p14="http://schemas.microsoft.com/office/powerpoint/2010/main" val="12776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000" b="1" dirty="0" smtClean="0"/>
              <a:t>V-MODEL</a:t>
            </a:r>
            <a:endParaRPr lang="sl-SI" sz="3000" b="1" dirty="0"/>
          </a:p>
        </p:txBody>
      </p:sp>
      <p:pic>
        <p:nvPicPr>
          <p:cNvPr id="13316" name="Picture 4" descr="http://saggisoftsolutions.com/images/V-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30070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V-MODEL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Razširjen </a:t>
            </a:r>
            <a:r>
              <a:rPr lang="sl-SI" dirty="0" err="1" smtClean="0"/>
              <a:t>slapovni</a:t>
            </a:r>
            <a:r>
              <a:rPr lang="sl-SI" dirty="0" smtClean="0"/>
              <a:t> model </a:t>
            </a:r>
          </a:p>
          <a:p>
            <a:r>
              <a:rPr lang="sl-SI" dirty="0"/>
              <a:t>Velik poudarek na </a:t>
            </a:r>
            <a:r>
              <a:rPr lang="sl-SI" dirty="0" smtClean="0"/>
              <a:t>testiranju: postopki testiranja razviti že zgodaj v procesu, v vsaki fazi pred samo implementacijo</a:t>
            </a:r>
          </a:p>
          <a:p>
            <a:r>
              <a:rPr lang="sl-SI" dirty="0" smtClean="0"/>
              <a:t>Enostaven za uporabo, deluje dobro za manjše projekte</a:t>
            </a:r>
          </a:p>
          <a:p>
            <a:r>
              <a:rPr lang="sl-SI" dirty="0" smtClean="0"/>
              <a:t>Zelo rigiden, nefleksibilen</a:t>
            </a:r>
          </a:p>
          <a:p>
            <a:r>
              <a:rPr lang="sl-SI" dirty="0" smtClean="0"/>
              <a:t>Testiranje med samo implementacijo, brez uporabe prototipov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63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TESTIRANJE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2" y="4068763"/>
            <a:ext cx="8026151" cy="1131887"/>
          </a:xfrm>
        </p:spPr>
        <p:txBody>
          <a:bodyPr>
            <a:normAutofit/>
          </a:bodyPr>
          <a:lstStyle/>
          <a:p>
            <a:r>
              <a:rPr lang="sl-SI" sz="2600" dirty="0" smtClean="0"/>
              <a:t>TESTIRANJE UPORABNOSTI (UPORABNIŠKE IZKUŠNJE)</a:t>
            </a:r>
            <a:endParaRPr lang="sl-SI" sz="2600" dirty="0"/>
          </a:p>
        </p:txBody>
      </p:sp>
    </p:spTree>
    <p:extLst>
      <p:ext uri="{BB962C8B-B14F-4D97-AF65-F5344CB8AC3E}">
        <p14:creationId xmlns:p14="http://schemas.microsoft.com/office/powerpoint/2010/main" val="41686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4205"/>
            <a:ext cx="8229600" cy="1600200"/>
          </a:xfrm>
        </p:spPr>
        <p:txBody>
          <a:bodyPr/>
          <a:lstStyle/>
          <a:p>
            <a:r>
              <a:rPr lang="sl-SI" sz="2600" dirty="0" smtClean="0"/>
              <a:t>UPORABNIŠKA IZKUŠNJA </a:t>
            </a:r>
            <a:r>
              <a:rPr lang="sl-S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l-SI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user</a:t>
            </a:r>
            <a:r>
              <a:rPr lang="sl-S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experience</a:t>
            </a:r>
            <a:r>
              <a:rPr lang="sl-S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ali UX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sl-SI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400997"/>
            <a:ext cx="8676456" cy="2457003"/>
          </a:xfrm>
        </p:spPr>
        <p:txBody>
          <a:bodyPr/>
          <a:lstStyle/>
          <a:p>
            <a:pPr lvl="1"/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celovita izkušnja in zadovoljstvo posameznika pri uporabi sistema ali produkta, ki se oblikuje glede na uporabnost, lahkost uporabe, učinkovitost sistema, uporabnikova pričakovanja, doživljanje sistema…</a:t>
            </a:r>
          </a:p>
          <a:p>
            <a:pPr lvl="1"/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subjektivna: kaj posameznik občuti ob interakciji s sistemom</a:t>
            </a:r>
            <a:endParaRPr lang="sl-SI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1725" y="726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3000" b="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l-SI" sz="2600" dirty="0" smtClean="0"/>
              <a:t>UPORABNOST 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l-SI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usability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endParaRPr lang="sl-SI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2494" y="1519428"/>
            <a:ext cx="8564002" cy="219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r>
              <a:rPr lang="sl-SI" dirty="0" smtClean="0"/>
              <a:t>obseg, do katerega lahko uporabnik uporablja produkt za dosego določenih ciljev učinkovito in uspešno ter z zadovoljstvom  </a:t>
            </a:r>
          </a:p>
          <a:p>
            <a:pPr lvl="1"/>
            <a:r>
              <a:rPr lang="sl-SI" dirty="0" smtClean="0"/>
              <a:t>ko govorimo o testiranju uporabnosti, velikokrat pravzaprav govorimo o testiranju celotne uporabniške izkušnje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TESTIRANJE UPORABNOSTI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ugotavlja </a:t>
            </a:r>
            <a:r>
              <a:rPr lang="sl-SI" dirty="0"/>
              <a:t>uporabnost s </a:t>
            </a:r>
            <a:r>
              <a:rPr lang="sl-SI" b="1" dirty="0"/>
              <a:t>spremljanjem uporabnikove izkušnje pri navigaciji sistema in reševanju </a:t>
            </a:r>
            <a:r>
              <a:rPr lang="sl-SI" b="1" dirty="0" smtClean="0"/>
              <a:t>nalog</a:t>
            </a:r>
          </a:p>
          <a:p>
            <a:r>
              <a:rPr lang="sl-SI" dirty="0"/>
              <a:t>u</a:t>
            </a:r>
            <a:r>
              <a:rPr lang="sl-SI" dirty="0" smtClean="0"/>
              <a:t>porabniki </a:t>
            </a:r>
            <a:r>
              <a:rPr lang="sl-SI" dirty="0"/>
              <a:t>izvajajo vnaprej definirane naloge </a:t>
            </a:r>
            <a:endParaRPr lang="sl-SI" dirty="0" smtClean="0"/>
          </a:p>
          <a:p>
            <a:r>
              <a:rPr lang="sl-SI" dirty="0" smtClean="0"/>
              <a:t>raziskovalci opazujejo </a:t>
            </a:r>
            <a:r>
              <a:rPr lang="sl-SI" dirty="0"/>
              <a:t>in natančno analizirajo interakcijo med uporabnikom in sistemom </a:t>
            </a:r>
            <a:endParaRPr lang="sl-SI" dirty="0" smtClean="0"/>
          </a:p>
          <a:p>
            <a:r>
              <a:rPr lang="sl-SI" dirty="0" smtClean="0"/>
              <a:t>namen: doseči </a:t>
            </a:r>
            <a:r>
              <a:rPr lang="sl-SI" dirty="0"/>
              <a:t>boljše razumevanje uporabnikove </a:t>
            </a:r>
            <a:r>
              <a:rPr lang="sl-SI" dirty="0" smtClean="0"/>
              <a:t>izkušnje z opazovanjem vedenja, </a:t>
            </a:r>
            <a:r>
              <a:rPr lang="sl-SI" dirty="0"/>
              <a:t>locirati ključne </a:t>
            </a:r>
            <a:r>
              <a:rPr lang="sl-SI" dirty="0" smtClean="0"/>
              <a:t>probleme, </a:t>
            </a:r>
            <a:r>
              <a:rPr lang="sl-SI" dirty="0"/>
              <a:t>ugotoviti primernost izbranih rešitev in na podlagi vsega tega izboljšati funkcije in vmesnik. 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4757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CILJI NAČRTOVANJA UPORABNIŠKE IZKUŠNJE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sl-SI" dirty="0" smtClean="0"/>
          </a:p>
          <a:p>
            <a:pPr lvl="1"/>
            <a:r>
              <a:rPr lang="sl-SI" dirty="0" err="1" smtClean="0"/>
              <a:t>najdljivost</a:t>
            </a:r>
            <a:endParaRPr lang="sl-SI" dirty="0" smtClean="0"/>
          </a:p>
          <a:p>
            <a:pPr lvl="1"/>
            <a:r>
              <a:rPr lang="sl-SI" dirty="0" smtClean="0"/>
              <a:t>dostopnost</a:t>
            </a:r>
          </a:p>
          <a:p>
            <a:pPr lvl="1"/>
            <a:r>
              <a:rPr lang="sl-SI" dirty="0" smtClean="0"/>
              <a:t>privlačnost</a:t>
            </a:r>
          </a:p>
          <a:p>
            <a:pPr lvl="1"/>
            <a:r>
              <a:rPr lang="sl-SI" b="1" dirty="0" smtClean="0"/>
              <a:t>uporabnost</a:t>
            </a:r>
            <a:endParaRPr lang="sl-SI" b="1" dirty="0" smtClean="0"/>
          </a:p>
          <a:p>
            <a:pPr lvl="1"/>
            <a:r>
              <a:rPr lang="sl-SI" dirty="0" smtClean="0"/>
              <a:t>verodostojnost</a:t>
            </a:r>
          </a:p>
          <a:p>
            <a:pPr lvl="1"/>
            <a:r>
              <a:rPr lang="sl-SI" dirty="0" smtClean="0"/>
              <a:t>koristnost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4932040" y="2343382"/>
            <a:ext cx="41044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elementi: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l-SI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navigacija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l-SI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intuitivnost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l-SI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l-SI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poimenovanje </a:t>
            </a:r>
            <a:r>
              <a:rPr lang="sl-SI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sl-SI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kategorizacija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l-SI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konsistentnost</a:t>
            </a:r>
            <a:endParaRPr lang="sl-SI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" name="Raven puščični povezovalnik 3"/>
          <p:cNvCxnSpPr/>
          <p:nvPr/>
        </p:nvCxnSpPr>
        <p:spPr>
          <a:xfrm>
            <a:off x="2843808" y="3655914"/>
            <a:ext cx="1800200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Pravokotnik 4"/>
          <p:cNvSpPr/>
          <p:nvPr/>
        </p:nvSpPr>
        <p:spPr>
          <a:xfrm>
            <a:off x="4932040" y="2204864"/>
            <a:ext cx="3960440" cy="25202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4904321" y="4941167"/>
            <a:ext cx="3523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chemeClr val="tx2"/>
                </a:solidFill>
              </a:rPr>
              <a:t>informacijska arhitektura</a:t>
            </a:r>
            <a:endParaRPr lang="sl-SI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MERE UPORABNOSTI 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Mere uspešnosti </a:t>
            </a:r>
            <a:r>
              <a:rPr lang="sl-SI" sz="2000" dirty="0" smtClean="0"/>
              <a:t>(</a:t>
            </a:r>
            <a:r>
              <a:rPr lang="sl-SI" sz="2000" dirty="0" err="1" smtClean="0"/>
              <a:t>performance</a:t>
            </a:r>
            <a:r>
              <a:rPr lang="sl-SI" sz="2000" dirty="0" smtClean="0"/>
              <a:t> </a:t>
            </a:r>
            <a:r>
              <a:rPr lang="sl-SI" sz="2000" dirty="0" err="1" smtClean="0"/>
              <a:t>metrics</a:t>
            </a:r>
            <a:r>
              <a:rPr lang="sl-SI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Merjenje napak </a:t>
            </a:r>
            <a:r>
              <a:rPr lang="sl-SI" sz="2000" dirty="0"/>
              <a:t>(</a:t>
            </a:r>
            <a:r>
              <a:rPr lang="sl-SI" sz="2000" dirty="0" err="1"/>
              <a:t>issue</a:t>
            </a:r>
            <a:r>
              <a:rPr lang="sl-SI" sz="2000" dirty="0"/>
              <a:t>-</a:t>
            </a:r>
            <a:r>
              <a:rPr lang="sl-SI" sz="2000" dirty="0" err="1"/>
              <a:t>based</a:t>
            </a:r>
            <a:r>
              <a:rPr lang="sl-SI" sz="2000" dirty="0"/>
              <a:t> </a:t>
            </a:r>
            <a:r>
              <a:rPr lang="sl-SI" sz="2000" dirty="0" err="1"/>
              <a:t>metrics</a:t>
            </a:r>
            <a:r>
              <a:rPr lang="sl-SI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Mere </a:t>
            </a:r>
            <a:r>
              <a:rPr lang="sl-SI" dirty="0" err="1" smtClean="0"/>
              <a:t>samoporočanja</a:t>
            </a:r>
            <a:r>
              <a:rPr lang="sl-SI" dirty="0" smtClean="0"/>
              <a:t> </a:t>
            </a:r>
            <a:r>
              <a:rPr lang="sl-SI" sz="2000" dirty="0"/>
              <a:t>(</a:t>
            </a:r>
            <a:r>
              <a:rPr lang="sl-SI" sz="2000" dirty="0" err="1"/>
              <a:t>self</a:t>
            </a:r>
            <a:r>
              <a:rPr lang="sl-SI" sz="2000" dirty="0"/>
              <a:t>-</a:t>
            </a:r>
            <a:r>
              <a:rPr lang="sl-SI" sz="2000" dirty="0" err="1"/>
              <a:t>reported</a:t>
            </a:r>
            <a:r>
              <a:rPr lang="sl-SI" sz="2000" dirty="0"/>
              <a:t> </a:t>
            </a:r>
            <a:r>
              <a:rPr lang="sl-SI" sz="2000" dirty="0" err="1"/>
              <a:t>measures</a:t>
            </a:r>
            <a:r>
              <a:rPr lang="sl-SI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Mere vedenja </a:t>
            </a:r>
            <a:r>
              <a:rPr lang="sl-SI" sz="2000" dirty="0"/>
              <a:t>(</a:t>
            </a:r>
            <a:r>
              <a:rPr lang="sl-SI" sz="2000" dirty="0" err="1"/>
              <a:t>behavioural</a:t>
            </a:r>
            <a:r>
              <a:rPr lang="sl-SI" sz="2000" dirty="0"/>
              <a:t> </a:t>
            </a:r>
            <a:r>
              <a:rPr lang="sl-SI" sz="2000" dirty="0" err="1"/>
              <a:t>metrics</a:t>
            </a:r>
            <a:r>
              <a:rPr lang="sl-SI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Združene in primerjalne mere </a:t>
            </a:r>
            <a:r>
              <a:rPr lang="sl-SI" sz="2000" dirty="0"/>
              <a:t>(</a:t>
            </a:r>
            <a:r>
              <a:rPr lang="sl-SI" sz="2000" dirty="0" err="1"/>
              <a:t>combined</a:t>
            </a:r>
            <a:r>
              <a:rPr lang="sl-SI" sz="2000" dirty="0"/>
              <a:t> </a:t>
            </a:r>
            <a:r>
              <a:rPr lang="sl-SI" sz="2000" dirty="0" err="1"/>
              <a:t>and</a:t>
            </a:r>
            <a:r>
              <a:rPr lang="sl-SI" sz="2000" dirty="0"/>
              <a:t> </a:t>
            </a:r>
            <a:r>
              <a:rPr lang="sl-SI" sz="2000" dirty="0" err="1"/>
              <a:t>comparative</a:t>
            </a:r>
            <a:r>
              <a:rPr lang="sl-SI" sz="2000" dirty="0"/>
              <a:t> </a:t>
            </a:r>
            <a:r>
              <a:rPr lang="sl-SI" sz="2000" dirty="0" err="1"/>
              <a:t>metrics</a:t>
            </a:r>
            <a:r>
              <a:rPr lang="sl-SI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38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RAZVOJNI MODELI/ </a:t>
            </a:r>
            <a:r>
              <a:rPr lang="sl-SI" sz="3600" dirty="0"/>
              <a:t>ŽIVLJENJSKI </a:t>
            </a:r>
            <a:r>
              <a:rPr lang="sl-SI" sz="3600" dirty="0" smtClean="0"/>
              <a:t>CIKLI </a:t>
            </a:r>
            <a:r>
              <a:rPr lang="sl-SI" sz="3600" dirty="0"/>
              <a:t>SISTEMOV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8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MERE USPEŠNOSTI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Uspešnost opravljene naloge</a:t>
            </a:r>
          </a:p>
          <a:p>
            <a:r>
              <a:rPr lang="sl-SI" dirty="0" smtClean="0"/>
              <a:t>Čas na nalogo</a:t>
            </a:r>
          </a:p>
          <a:p>
            <a:r>
              <a:rPr lang="sl-SI" dirty="0" smtClean="0"/>
              <a:t>Napake pri nalogi</a:t>
            </a:r>
          </a:p>
          <a:p>
            <a:r>
              <a:rPr lang="sl-SI" dirty="0" smtClean="0"/>
              <a:t>Učinkovitost uporabe</a:t>
            </a:r>
          </a:p>
          <a:p>
            <a:r>
              <a:rPr lang="sl-SI" dirty="0" smtClean="0"/>
              <a:t>Učljivost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26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MERJENJE NAPAK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Vrste napak</a:t>
            </a:r>
          </a:p>
          <a:p>
            <a:r>
              <a:rPr lang="sl-SI" dirty="0" smtClean="0"/>
              <a:t>Pogostost napak</a:t>
            </a:r>
          </a:p>
          <a:p>
            <a:r>
              <a:rPr lang="sl-SI" dirty="0" smtClean="0"/>
              <a:t>Teža napak</a:t>
            </a:r>
          </a:p>
          <a:p>
            <a:pPr marL="0" indent="0">
              <a:buNone/>
            </a:pPr>
            <a:endParaRPr lang="sl-SI" dirty="0" smtClean="0"/>
          </a:p>
          <a:p>
            <a:pPr lvl="2"/>
            <a:r>
              <a:rPr lang="sl-SI" dirty="0" smtClean="0"/>
              <a:t>Napake pri nalogi</a:t>
            </a:r>
          </a:p>
          <a:p>
            <a:pPr lvl="2"/>
            <a:r>
              <a:rPr lang="sl-SI" dirty="0" smtClean="0"/>
              <a:t>Napake pri kategoriji</a:t>
            </a:r>
          </a:p>
          <a:p>
            <a:pPr lvl="2"/>
            <a:r>
              <a:rPr lang="sl-SI" dirty="0" smtClean="0"/>
              <a:t>Napake pri posameznem uporabniku / skupini uporabnikov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70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MERE SAMOPOROČANJA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Ocena lahkosti uporabe posamezne naloge </a:t>
            </a:r>
          </a:p>
          <a:p>
            <a:r>
              <a:rPr lang="sl-SI" dirty="0" smtClean="0"/>
              <a:t>Ocena sistema po testiranju</a:t>
            </a:r>
          </a:p>
          <a:p>
            <a:pPr lvl="1"/>
            <a:r>
              <a:rPr lang="sl-SI" dirty="0" smtClean="0"/>
              <a:t>Skala uporabnosti sistema (SUS – </a:t>
            </a:r>
            <a:r>
              <a:rPr lang="sl-SI" dirty="0" err="1" smtClean="0"/>
              <a:t>system</a:t>
            </a:r>
            <a:r>
              <a:rPr lang="sl-SI" dirty="0" smtClean="0"/>
              <a:t> </a:t>
            </a:r>
            <a:r>
              <a:rPr lang="sl-SI" dirty="0" err="1" smtClean="0"/>
              <a:t>usability</a:t>
            </a:r>
            <a:r>
              <a:rPr lang="sl-SI" dirty="0" smtClean="0"/>
              <a:t> </a:t>
            </a:r>
            <a:r>
              <a:rPr lang="sl-SI" dirty="0" err="1" smtClean="0"/>
              <a:t>scale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Kartice oznak (</a:t>
            </a:r>
            <a:r>
              <a:rPr lang="sl-SI" dirty="0" err="1" smtClean="0"/>
              <a:t>Product</a:t>
            </a:r>
            <a:r>
              <a:rPr lang="sl-SI" dirty="0" smtClean="0"/>
              <a:t> </a:t>
            </a:r>
            <a:r>
              <a:rPr lang="sl-SI" dirty="0" err="1" smtClean="0"/>
              <a:t>reaction</a:t>
            </a:r>
            <a:r>
              <a:rPr lang="sl-SI" dirty="0" smtClean="0"/>
              <a:t> </a:t>
            </a:r>
            <a:r>
              <a:rPr lang="sl-SI" dirty="0" err="1" smtClean="0"/>
              <a:t>cards</a:t>
            </a:r>
            <a:r>
              <a:rPr lang="sl-SI" dirty="0" smtClean="0"/>
              <a:t>)</a:t>
            </a:r>
          </a:p>
          <a:p>
            <a:pPr lvl="1"/>
            <a:r>
              <a:rPr lang="sl-SI" dirty="0" err="1" smtClean="0"/>
              <a:t>Rangiranje</a:t>
            </a:r>
            <a:r>
              <a:rPr lang="sl-SI" dirty="0" smtClean="0"/>
              <a:t> (če gre za primerjavo sistemov)</a:t>
            </a:r>
          </a:p>
          <a:p>
            <a:pPr lvl="1"/>
            <a:r>
              <a:rPr lang="sl-SI" dirty="0" smtClean="0"/>
              <a:t>Ocenjevanje posameznih atributov (navigacija, uporabnost, privlačnost, terminologijo, odziv)</a:t>
            </a:r>
          </a:p>
          <a:p>
            <a:pPr lvl="1"/>
            <a:r>
              <a:rPr lang="sl-SI" dirty="0" smtClean="0"/>
              <a:t>Preverjanje zavedanja in razumevanja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91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MERE VEDENJA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Verbalno vedenje</a:t>
            </a:r>
          </a:p>
          <a:p>
            <a:pPr lvl="2"/>
            <a:r>
              <a:rPr lang="sl-SI" dirty="0" smtClean="0"/>
              <a:t>Pozitivno </a:t>
            </a:r>
            <a:r>
              <a:rPr lang="sl-SI" dirty="0" err="1" smtClean="0"/>
              <a:t>vs</a:t>
            </a:r>
            <a:r>
              <a:rPr lang="sl-SI" dirty="0" smtClean="0"/>
              <a:t> negativni komentarji</a:t>
            </a:r>
          </a:p>
          <a:p>
            <a:pPr lvl="2"/>
            <a:r>
              <a:rPr lang="sl-SI" dirty="0" smtClean="0"/>
              <a:t>Izražena zmedenost, frustracija</a:t>
            </a:r>
          </a:p>
          <a:p>
            <a:r>
              <a:rPr lang="sl-SI" dirty="0" smtClean="0"/>
              <a:t>Neverbalno vedenje</a:t>
            </a:r>
          </a:p>
          <a:p>
            <a:pPr lvl="2"/>
            <a:r>
              <a:rPr lang="sl-SI" dirty="0" smtClean="0"/>
              <a:t>Zabeleži opazovalec (mrščenje, presenečenje, približanje zaslonu)</a:t>
            </a:r>
          </a:p>
          <a:p>
            <a:pPr lvl="2"/>
            <a:r>
              <a:rPr lang="sl-SI" dirty="0" smtClean="0"/>
              <a:t>Zabeležijo naprave (sledenje očem, merjenje utripa…)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069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ZDRUŽENE IN PRIMERJALNE MERE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Npr. </a:t>
            </a:r>
          </a:p>
          <a:p>
            <a:pPr lvl="1"/>
            <a:r>
              <a:rPr lang="sl-SI" dirty="0" smtClean="0"/>
              <a:t>Vpliv predhodnih izkušenj</a:t>
            </a:r>
          </a:p>
          <a:p>
            <a:pPr lvl="1"/>
            <a:r>
              <a:rPr lang="sl-SI" dirty="0" smtClean="0"/>
              <a:t>Vpliv smeri študija</a:t>
            </a:r>
          </a:p>
          <a:p>
            <a:pPr lvl="1"/>
            <a:r>
              <a:rPr lang="sl-SI" dirty="0" smtClean="0"/>
              <a:t>Vpliv težavnosti primera</a:t>
            </a:r>
          </a:p>
          <a:p>
            <a:pPr lvl="1"/>
            <a:r>
              <a:rPr lang="sl-SI" dirty="0" smtClean="0"/>
              <a:t>…</a:t>
            </a:r>
          </a:p>
          <a:p>
            <a:pPr marL="457200" lvl="1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88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SLAPOVNI MODEL </a:t>
            </a:r>
            <a:endParaRPr lang="sl-SI" sz="3000" dirty="0" smtClean="0"/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03186" y="2779864"/>
            <a:ext cx="6771680" cy="3096344"/>
            <a:chOff x="1417" y="10146"/>
            <a:chExt cx="6300" cy="2706"/>
          </a:xfrm>
        </p:grpSpPr>
        <p:sp>
          <p:nvSpPr>
            <p:cNvPr id="4" name="Text Box 21"/>
            <p:cNvSpPr txBox="1">
              <a:spLocks noChangeArrowheads="1"/>
            </p:cNvSpPr>
            <p:nvPr/>
          </p:nvSpPr>
          <p:spPr bwMode="auto">
            <a:xfrm>
              <a:off x="1417" y="1014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analiza</a:t>
              </a:r>
              <a:endParaRPr kumimoji="0" lang="sl-SI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20"/>
            <p:cNvSpPr txBox="1">
              <a:spLocks noChangeArrowheads="1"/>
            </p:cNvSpPr>
            <p:nvPr/>
          </p:nvSpPr>
          <p:spPr bwMode="auto">
            <a:xfrm>
              <a:off x="2677" y="10866"/>
              <a:ext cx="1246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načrtovanje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4297" y="1158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izvedba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5557" y="1230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vpeljava</a:t>
              </a:r>
              <a:endParaRPr kumimoji="0" lang="sl-SI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1417" y="12846"/>
              <a:ext cx="6120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997" y="12486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čas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rc 15"/>
            <p:cNvSpPr>
              <a:spLocks/>
            </p:cNvSpPr>
            <p:nvPr/>
          </p:nvSpPr>
          <p:spPr bwMode="auto">
            <a:xfrm>
              <a:off x="2317" y="10323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11" name="Arc 14"/>
            <p:cNvSpPr>
              <a:spLocks/>
            </p:cNvSpPr>
            <p:nvPr/>
          </p:nvSpPr>
          <p:spPr bwMode="auto">
            <a:xfrm>
              <a:off x="3937" y="1104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12" name="Arc 13"/>
            <p:cNvSpPr>
              <a:spLocks/>
            </p:cNvSpPr>
            <p:nvPr/>
          </p:nvSpPr>
          <p:spPr bwMode="auto">
            <a:xfrm>
              <a:off x="5197" y="1176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197" y="10326"/>
              <a:ext cx="0" cy="2520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772" y="10196"/>
              <a:ext cx="1263" cy="3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testiranje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1477" y="11010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417" y="11046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spec.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zahtev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8"/>
            <p:cNvSpPr>
              <a:spLocks noChangeArrowheads="1"/>
            </p:cNvSpPr>
            <p:nvPr/>
          </p:nvSpPr>
          <p:spPr bwMode="auto">
            <a:xfrm>
              <a:off x="2916" y="11695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18" name="AutoShape 7"/>
            <p:cNvSpPr>
              <a:spLocks noChangeArrowheads="1"/>
            </p:cNvSpPr>
            <p:nvPr/>
          </p:nvSpPr>
          <p:spPr bwMode="auto">
            <a:xfrm>
              <a:off x="4297" y="12306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4251" y="12340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koda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1804" y="1059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3236" y="1131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22" name="Line 3"/>
            <p:cNvSpPr>
              <a:spLocks noChangeShapeType="1"/>
            </p:cNvSpPr>
            <p:nvPr/>
          </p:nvSpPr>
          <p:spPr bwMode="auto">
            <a:xfrm flipH="1">
              <a:off x="4657" y="12010"/>
              <a:ext cx="3" cy="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500"/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916" y="11773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</a:t>
              </a:r>
              <a:endParaRPr kumimoji="0" lang="sl-SI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4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065587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klasični pristop</a:t>
            </a:r>
          </a:p>
          <a:p>
            <a:r>
              <a:rPr lang="sl-SI" dirty="0" smtClean="0"/>
              <a:t>faze si sledijo zaporedno in se ne prekrivajo</a:t>
            </a:r>
          </a:p>
          <a:p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enostaven za uporabo</a:t>
            </a:r>
          </a:p>
          <a:p>
            <a:r>
              <a:rPr lang="sl-SI" dirty="0"/>
              <a:t>zaradi pogostih sprememb in potrebe po bolj fleksibilnem razvoju danes le redko uporablja</a:t>
            </a:r>
          </a:p>
          <a:p>
            <a:r>
              <a:rPr lang="sl-SI" dirty="0"/>
              <a:t>primeren za projekte, kjer zahteve dobro razumemo in se med projektom ne bodo bistveno spreminjale</a:t>
            </a:r>
          </a:p>
          <a:p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tveganje, da produkt na koncu ne bo tak, kot smo ga želeli</a:t>
            </a:r>
            <a:endParaRPr lang="sl-SI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sl-SI" b="1" dirty="0"/>
              <a:t>SLAPOVNI MODEL </a:t>
            </a:r>
            <a:endParaRPr lang="sl-SI" sz="3000" dirty="0" smtClean="0"/>
          </a:p>
        </p:txBody>
      </p:sp>
    </p:spTree>
    <p:extLst>
      <p:ext uri="{BB962C8B-B14F-4D97-AF65-F5344CB8AC3E}">
        <p14:creationId xmlns:p14="http://schemas.microsoft.com/office/powerpoint/2010/main" val="19850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ITERATIVNI </a:t>
            </a:r>
            <a:r>
              <a:rPr lang="sl-SI" b="1" dirty="0" smtClean="0"/>
              <a:t>MODEL</a:t>
            </a:r>
            <a:endParaRPr lang="sl-SI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655019" y="1600361"/>
            <a:ext cx="3373365" cy="1630087"/>
            <a:chOff x="1417" y="10146"/>
            <a:chExt cx="5040" cy="2700"/>
          </a:xfrm>
        </p:grpSpPr>
        <p:sp>
          <p:nvSpPr>
            <p:cNvPr id="5" name="Text Box 21"/>
            <p:cNvSpPr txBox="1">
              <a:spLocks noChangeArrowheads="1"/>
            </p:cNvSpPr>
            <p:nvPr/>
          </p:nvSpPr>
          <p:spPr bwMode="auto">
            <a:xfrm>
              <a:off x="1417" y="1014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analiza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2677" y="10866"/>
              <a:ext cx="1246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načrtovanje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4297" y="1158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izvedba</a:t>
              </a:r>
              <a:endParaRPr kumimoji="0" 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5557" y="1230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vpeljava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rc 15"/>
            <p:cNvSpPr>
              <a:spLocks/>
            </p:cNvSpPr>
            <p:nvPr/>
          </p:nvSpPr>
          <p:spPr bwMode="auto">
            <a:xfrm>
              <a:off x="2317" y="10323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2" name="Arc 14"/>
            <p:cNvSpPr>
              <a:spLocks/>
            </p:cNvSpPr>
            <p:nvPr/>
          </p:nvSpPr>
          <p:spPr bwMode="auto">
            <a:xfrm>
              <a:off x="3937" y="1104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3" name="Arc 13"/>
            <p:cNvSpPr>
              <a:spLocks/>
            </p:cNvSpPr>
            <p:nvPr/>
          </p:nvSpPr>
          <p:spPr bwMode="auto">
            <a:xfrm>
              <a:off x="5197" y="1176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197" y="10326"/>
              <a:ext cx="0" cy="2520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477" y="10196"/>
              <a:ext cx="1558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200" b="1" i="0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testiranje</a:t>
              </a:r>
              <a:endParaRPr kumimoji="0" lang="sl-S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1477" y="11010"/>
              <a:ext cx="659" cy="664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1417" y="11046"/>
              <a:ext cx="720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spec.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zahtev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2916" y="11695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4297" y="12306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4251" y="12340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koda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1804" y="1059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3236" y="1131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 flipH="1">
              <a:off x="4657" y="12010"/>
              <a:ext cx="3" cy="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2916" y="11773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</a:t>
              </a:r>
              <a:endParaRPr kumimoji="0" 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PoljeZBesedilom 66"/>
          <p:cNvSpPr txBox="1"/>
          <p:nvPr/>
        </p:nvSpPr>
        <p:spPr>
          <a:xfrm>
            <a:off x="517871" y="1724955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iteracija #1</a:t>
            </a:r>
            <a:endParaRPr lang="sl-SI" b="1" dirty="0"/>
          </a:p>
        </p:txBody>
      </p:sp>
      <p:sp>
        <p:nvSpPr>
          <p:cNvPr id="68" name="PoljeZBesedilom 67"/>
          <p:cNvSpPr txBox="1"/>
          <p:nvPr/>
        </p:nvSpPr>
        <p:spPr>
          <a:xfrm>
            <a:off x="527728" y="341831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iteracija #2</a:t>
            </a:r>
            <a:endParaRPr lang="sl-SI" b="1" dirty="0"/>
          </a:p>
        </p:txBody>
      </p:sp>
      <p:grpSp>
        <p:nvGrpSpPr>
          <p:cNvPr id="69" name="Group 1"/>
          <p:cNvGrpSpPr>
            <a:grpSpLocks/>
          </p:cNvGrpSpPr>
          <p:nvPr/>
        </p:nvGrpSpPr>
        <p:grpSpPr bwMode="auto">
          <a:xfrm>
            <a:off x="4603518" y="3377921"/>
            <a:ext cx="3424865" cy="1514087"/>
            <a:chOff x="1417" y="10146"/>
            <a:chExt cx="5040" cy="2700"/>
          </a:xfrm>
        </p:grpSpPr>
        <p:sp>
          <p:nvSpPr>
            <p:cNvPr id="70" name="Text Box 21"/>
            <p:cNvSpPr txBox="1">
              <a:spLocks noChangeArrowheads="1"/>
            </p:cNvSpPr>
            <p:nvPr/>
          </p:nvSpPr>
          <p:spPr bwMode="auto">
            <a:xfrm>
              <a:off x="1417" y="1014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analiza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 Box 20"/>
            <p:cNvSpPr txBox="1">
              <a:spLocks noChangeArrowheads="1"/>
            </p:cNvSpPr>
            <p:nvPr/>
          </p:nvSpPr>
          <p:spPr bwMode="auto">
            <a:xfrm>
              <a:off x="2677" y="10866"/>
              <a:ext cx="1246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načrtovanje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 Box 19"/>
            <p:cNvSpPr txBox="1">
              <a:spLocks noChangeArrowheads="1"/>
            </p:cNvSpPr>
            <p:nvPr/>
          </p:nvSpPr>
          <p:spPr bwMode="auto">
            <a:xfrm>
              <a:off x="4297" y="1158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izvedba</a:t>
              </a:r>
              <a:endParaRPr kumimoji="0" 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 Box 18"/>
            <p:cNvSpPr txBox="1">
              <a:spLocks noChangeArrowheads="1"/>
            </p:cNvSpPr>
            <p:nvPr/>
          </p:nvSpPr>
          <p:spPr bwMode="auto">
            <a:xfrm>
              <a:off x="5557" y="1230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vpeljava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Arc 15"/>
            <p:cNvSpPr>
              <a:spLocks/>
            </p:cNvSpPr>
            <p:nvPr/>
          </p:nvSpPr>
          <p:spPr bwMode="auto">
            <a:xfrm>
              <a:off x="2317" y="10323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77" name="Arc 14"/>
            <p:cNvSpPr>
              <a:spLocks/>
            </p:cNvSpPr>
            <p:nvPr/>
          </p:nvSpPr>
          <p:spPr bwMode="auto">
            <a:xfrm>
              <a:off x="3937" y="1104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78" name="Arc 13"/>
            <p:cNvSpPr>
              <a:spLocks/>
            </p:cNvSpPr>
            <p:nvPr/>
          </p:nvSpPr>
          <p:spPr bwMode="auto">
            <a:xfrm>
              <a:off x="5197" y="1176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79" name="Line 12"/>
            <p:cNvSpPr>
              <a:spLocks noChangeShapeType="1"/>
            </p:cNvSpPr>
            <p:nvPr/>
          </p:nvSpPr>
          <p:spPr bwMode="auto">
            <a:xfrm>
              <a:off x="5197" y="10326"/>
              <a:ext cx="0" cy="2520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80" name="Text Box 11"/>
            <p:cNvSpPr txBox="1">
              <a:spLocks noChangeArrowheads="1"/>
            </p:cNvSpPr>
            <p:nvPr/>
          </p:nvSpPr>
          <p:spPr bwMode="auto">
            <a:xfrm>
              <a:off x="4418" y="10543"/>
              <a:ext cx="1558" cy="3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200" b="1" i="0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testiranje</a:t>
              </a:r>
              <a:endParaRPr kumimoji="0" lang="sl-S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AutoShape 10"/>
            <p:cNvSpPr>
              <a:spLocks noChangeArrowheads="1"/>
            </p:cNvSpPr>
            <p:nvPr/>
          </p:nvSpPr>
          <p:spPr bwMode="auto">
            <a:xfrm>
              <a:off x="1477" y="11010"/>
              <a:ext cx="659" cy="685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1417" y="11046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spec.</a:t>
              </a:r>
              <a:endParaRPr kumimoji="0" 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zahtev</a:t>
              </a:r>
              <a:endParaRPr kumimoji="0" 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916" y="11695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84" name="AutoShape 7"/>
            <p:cNvSpPr>
              <a:spLocks noChangeArrowheads="1"/>
            </p:cNvSpPr>
            <p:nvPr/>
          </p:nvSpPr>
          <p:spPr bwMode="auto">
            <a:xfrm>
              <a:off x="4297" y="12306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4251" y="12340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koda</a:t>
              </a:r>
              <a:endParaRPr kumimoji="0" 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5"/>
            <p:cNvSpPr>
              <a:spLocks noChangeShapeType="1"/>
            </p:cNvSpPr>
            <p:nvPr/>
          </p:nvSpPr>
          <p:spPr bwMode="auto">
            <a:xfrm>
              <a:off x="1804" y="1059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87" name="Line 4"/>
            <p:cNvSpPr>
              <a:spLocks noChangeShapeType="1"/>
            </p:cNvSpPr>
            <p:nvPr/>
          </p:nvSpPr>
          <p:spPr bwMode="auto">
            <a:xfrm>
              <a:off x="3236" y="1131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88" name="Line 3"/>
            <p:cNvSpPr>
              <a:spLocks noChangeShapeType="1"/>
            </p:cNvSpPr>
            <p:nvPr/>
          </p:nvSpPr>
          <p:spPr bwMode="auto">
            <a:xfrm flipH="1">
              <a:off x="4657" y="12010"/>
              <a:ext cx="3" cy="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89" name="Text Box 2"/>
            <p:cNvSpPr txBox="1">
              <a:spLocks noChangeArrowheads="1"/>
            </p:cNvSpPr>
            <p:nvPr/>
          </p:nvSpPr>
          <p:spPr bwMode="auto">
            <a:xfrm>
              <a:off x="2916" y="11773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0" name="Group 1"/>
          <p:cNvGrpSpPr>
            <a:grpSpLocks/>
          </p:cNvGrpSpPr>
          <p:nvPr/>
        </p:nvGrpSpPr>
        <p:grpSpPr bwMode="auto">
          <a:xfrm>
            <a:off x="4632634" y="5060240"/>
            <a:ext cx="3395750" cy="1455318"/>
            <a:chOff x="1417" y="10146"/>
            <a:chExt cx="5040" cy="2700"/>
          </a:xfrm>
        </p:grpSpPr>
        <p:sp>
          <p:nvSpPr>
            <p:cNvPr id="91" name="Text Box 21"/>
            <p:cNvSpPr txBox="1">
              <a:spLocks noChangeArrowheads="1"/>
            </p:cNvSpPr>
            <p:nvPr/>
          </p:nvSpPr>
          <p:spPr bwMode="auto">
            <a:xfrm>
              <a:off x="1417" y="1014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analiza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 Box 20"/>
            <p:cNvSpPr txBox="1">
              <a:spLocks noChangeArrowheads="1"/>
            </p:cNvSpPr>
            <p:nvPr/>
          </p:nvSpPr>
          <p:spPr bwMode="auto">
            <a:xfrm>
              <a:off x="2677" y="10866"/>
              <a:ext cx="1246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načrtovanje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 Box 19"/>
            <p:cNvSpPr txBox="1">
              <a:spLocks noChangeArrowheads="1"/>
            </p:cNvSpPr>
            <p:nvPr/>
          </p:nvSpPr>
          <p:spPr bwMode="auto">
            <a:xfrm>
              <a:off x="4297" y="1158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izvedba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 Box 18"/>
            <p:cNvSpPr txBox="1">
              <a:spLocks noChangeArrowheads="1"/>
            </p:cNvSpPr>
            <p:nvPr/>
          </p:nvSpPr>
          <p:spPr bwMode="auto">
            <a:xfrm>
              <a:off x="5557" y="12306"/>
              <a:ext cx="900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vpeljava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Arc 15"/>
            <p:cNvSpPr>
              <a:spLocks/>
            </p:cNvSpPr>
            <p:nvPr/>
          </p:nvSpPr>
          <p:spPr bwMode="auto">
            <a:xfrm>
              <a:off x="2317" y="10323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98" name="Arc 14"/>
            <p:cNvSpPr>
              <a:spLocks/>
            </p:cNvSpPr>
            <p:nvPr/>
          </p:nvSpPr>
          <p:spPr bwMode="auto">
            <a:xfrm>
              <a:off x="3937" y="1104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99" name="Arc 13"/>
            <p:cNvSpPr>
              <a:spLocks/>
            </p:cNvSpPr>
            <p:nvPr/>
          </p:nvSpPr>
          <p:spPr bwMode="auto">
            <a:xfrm>
              <a:off x="5197" y="11766"/>
              <a:ext cx="900" cy="5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00" name="Line 12"/>
            <p:cNvSpPr>
              <a:spLocks noChangeShapeType="1"/>
            </p:cNvSpPr>
            <p:nvPr/>
          </p:nvSpPr>
          <p:spPr bwMode="auto">
            <a:xfrm>
              <a:off x="5197" y="10326"/>
              <a:ext cx="0" cy="2520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4584" y="10777"/>
              <a:ext cx="1739" cy="3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200" b="1" i="0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testiranje</a:t>
              </a:r>
              <a:endParaRPr kumimoji="0" lang="sl-S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AutoShape 10"/>
            <p:cNvSpPr>
              <a:spLocks noChangeArrowheads="1"/>
            </p:cNvSpPr>
            <p:nvPr/>
          </p:nvSpPr>
          <p:spPr bwMode="auto">
            <a:xfrm>
              <a:off x="1477" y="11010"/>
              <a:ext cx="659" cy="775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03" name="Text Box 9"/>
            <p:cNvSpPr txBox="1">
              <a:spLocks noChangeArrowheads="1"/>
            </p:cNvSpPr>
            <p:nvPr/>
          </p:nvSpPr>
          <p:spPr bwMode="auto">
            <a:xfrm>
              <a:off x="1417" y="11046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spec.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zahtev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AutoShape 8"/>
            <p:cNvSpPr>
              <a:spLocks noChangeArrowheads="1"/>
            </p:cNvSpPr>
            <p:nvPr/>
          </p:nvSpPr>
          <p:spPr bwMode="auto">
            <a:xfrm>
              <a:off x="2916" y="11695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05" name="AutoShape 7"/>
            <p:cNvSpPr>
              <a:spLocks noChangeArrowheads="1"/>
            </p:cNvSpPr>
            <p:nvPr/>
          </p:nvSpPr>
          <p:spPr bwMode="auto">
            <a:xfrm>
              <a:off x="4297" y="12306"/>
              <a:ext cx="659" cy="4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06" name="Text Box 6"/>
            <p:cNvSpPr txBox="1">
              <a:spLocks noChangeArrowheads="1"/>
            </p:cNvSpPr>
            <p:nvPr/>
          </p:nvSpPr>
          <p:spPr bwMode="auto">
            <a:xfrm>
              <a:off x="4251" y="12340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koda</a:t>
              </a:r>
              <a:endParaRPr kumimoji="0" lang="sl-S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5"/>
            <p:cNvSpPr>
              <a:spLocks noChangeShapeType="1"/>
            </p:cNvSpPr>
            <p:nvPr/>
          </p:nvSpPr>
          <p:spPr bwMode="auto">
            <a:xfrm>
              <a:off x="1804" y="1059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08" name="Line 4"/>
            <p:cNvSpPr>
              <a:spLocks noChangeShapeType="1"/>
            </p:cNvSpPr>
            <p:nvPr/>
          </p:nvSpPr>
          <p:spPr bwMode="auto">
            <a:xfrm>
              <a:off x="3236" y="1131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09" name="Line 3"/>
            <p:cNvSpPr>
              <a:spLocks noChangeShapeType="1"/>
            </p:cNvSpPr>
            <p:nvPr/>
          </p:nvSpPr>
          <p:spPr bwMode="auto">
            <a:xfrm flipH="1">
              <a:off x="4657" y="12010"/>
              <a:ext cx="3" cy="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sl-SI" sz="1000"/>
            </a:p>
          </p:txBody>
        </p:sp>
        <p:sp>
          <p:nvSpPr>
            <p:cNvPr id="110" name="Text Box 2"/>
            <p:cNvSpPr txBox="1">
              <a:spLocks noChangeArrowheads="1"/>
            </p:cNvSpPr>
            <p:nvPr/>
          </p:nvSpPr>
          <p:spPr bwMode="auto">
            <a:xfrm>
              <a:off x="2916" y="11773"/>
              <a:ext cx="72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načrt</a:t>
              </a:r>
              <a:endParaRPr kumimoji="0" lang="sl-S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1" name="PoljeZBesedilom 110"/>
          <p:cNvSpPr txBox="1"/>
          <p:nvPr/>
        </p:nvSpPr>
        <p:spPr>
          <a:xfrm>
            <a:off x="467544" y="515719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iteracija #3</a:t>
            </a:r>
            <a:endParaRPr lang="sl-SI" b="1" dirty="0"/>
          </a:p>
        </p:txBody>
      </p:sp>
      <p:sp>
        <p:nvSpPr>
          <p:cNvPr id="112" name="Pravokotnik 111"/>
          <p:cNvSpPr/>
          <p:nvPr/>
        </p:nvSpPr>
        <p:spPr>
          <a:xfrm>
            <a:off x="525188" y="1700808"/>
            <a:ext cx="2954868" cy="37003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3" name="Pravokotnik 112"/>
          <p:cNvSpPr/>
          <p:nvPr/>
        </p:nvSpPr>
        <p:spPr>
          <a:xfrm>
            <a:off x="535279" y="3418310"/>
            <a:ext cx="2971763" cy="37073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4" name="Pravokotnik 113"/>
          <p:cNvSpPr/>
          <p:nvPr/>
        </p:nvSpPr>
        <p:spPr>
          <a:xfrm>
            <a:off x="498201" y="5171976"/>
            <a:ext cx="3008841" cy="37003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8" name="Raven puščični povezovalnik 117"/>
          <p:cNvCxnSpPr/>
          <p:nvPr/>
        </p:nvCxnSpPr>
        <p:spPr>
          <a:xfrm>
            <a:off x="535279" y="2121989"/>
            <a:ext cx="0" cy="11084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ravokotnik 118"/>
          <p:cNvSpPr/>
          <p:nvPr/>
        </p:nvSpPr>
        <p:spPr>
          <a:xfrm>
            <a:off x="-324544" y="2423210"/>
            <a:ext cx="53505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sl-SI" sz="1600" dirty="0">
                <a:solidFill>
                  <a:schemeClr val="tx2"/>
                </a:solidFill>
              </a:rPr>
              <a:t>Kaj smo se naučili pri prejšnji iteraciji? </a:t>
            </a:r>
          </a:p>
          <a:p>
            <a:pPr lvl="2"/>
            <a:r>
              <a:rPr lang="sl-SI" sz="1600" dirty="0">
                <a:solidFill>
                  <a:schemeClr val="tx2"/>
                </a:solidFill>
              </a:rPr>
              <a:t>Ali so se vizija, cilji, obseg projekta spremenili? </a:t>
            </a:r>
          </a:p>
          <a:p>
            <a:pPr lvl="2"/>
            <a:r>
              <a:rPr lang="sl-SI" sz="1600" dirty="0">
                <a:solidFill>
                  <a:schemeClr val="tx2"/>
                </a:solidFill>
              </a:rPr>
              <a:t>Katere dele bomo razvili v tej iteraciji</a:t>
            </a:r>
            <a:r>
              <a:rPr lang="sl-SI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21" name="Line 12"/>
          <p:cNvSpPr>
            <a:spLocks noChangeShapeType="1"/>
          </p:cNvSpPr>
          <p:nvPr/>
        </p:nvSpPr>
        <p:spPr bwMode="auto">
          <a:xfrm flipH="1">
            <a:off x="8676456" y="1600361"/>
            <a:ext cx="0" cy="483811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22" name="Text Box 11"/>
          <p:cNvSpPr txBox="1">
            <a:spLocks noChangeArrowheads="1"/>
          </p:cNvSpPr>
          <p:nvPr/>
        </p:nvSpPr>
        <p:spPr bwMode="auto">
          <a:xfrm>
            <a:off x="8676456" y="6050396"/>
            <a:ext cx="601415" cy="33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</a:t>
            </a: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ITERATIVNI </a:t>
            </a:r>
            <a:r>
              <a:rPr lang="sl-SI" b="1" dirty="0" smtClean="0"/>
              <a:t>MODEL</a:t>
            </a:r>
            <a:endParaRPr lang="sl-SI" dirty="0"/>
          </a:p>
        </p:txBody>
      </p:sp>
      <p:sp>
        <p:nvSpPr>
          <p:cNvPr id="66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sl-SI" dirty="0"/>
              <a:t>postopen </a:t>
            </a:r>
            <a:r>
              <a:rPr lang="sl-SI" dirty="0" smtClean="0"/>
              <a:t>razvoj: korake </a:t>
            </a:r>
            <a:r>
              <a:rPr lang="sl-SI" dirty="0" err="1"/>
              <a:t>slapovnega</a:t>
            </a:r>
            <a:r>
              <a:rPr lang="sl-SI" dirty="0"/>
              <a:t> pristopa </a:t>
            </a:r>
            <a:r>
              <a:rPr lang="sl-SI" dirty="0"/>
              <a:t>izvajamo </a:t>
            </a:r>
            <a:r>
              <a:rPr lang="sl-SI" dirty="0" smtClean="0"/>
              <a:t>v </a:t>
            </a:r>
            <a:r>
              <a:rPr lang="sl-SI" dirty="0"/>
              <a:t>več </a:t>
            </a:r>
            <a:r>
              <a:rPr lang="sl-SI" dirty="0" smtClean="0"/>
              <a:t>ponovitvah</a:t>
            </a:r>
            <a:endParaRPr lang="sl-SI" dirty="0"/>
          </a:p>
          <a:p>
            <a:r>
              <a:rPr lang="sl-SI" dirty="0" smtClean="0"/>
              <a:t>v </a:t>
            </a:r>
            <a:r>
              <a:rPr lang="sl-SI" dirty="0"/>
              <a:t>vsaki iteraciji razvijemo določen </a:t>
            </a:r>
            <a:r>
              <a:rPr lang="sl-SI" dirty="0" smtClean="0"/>
              <a:t>del funkcionalnosti </a:t>
            </a:r>
            <a:r>
              <a:rPr lang="sl-SI" dirty="0"/>
              <a:t>celotnega </a:t>
            </a:r>
            <a:r>
              <a:rPr lang="sl-SI" dirty="0" smtClean="0"/>
              <a:t>sistema </a:t>
            </a:r>
          </a:p>
          <a:p>
            <a:r>
              <a:rPr lang="sl-SI" dirty="0" smtClean="0"/>
              <a:t>dopolnjevanje </a:t>
            </a:r>
            <a:r>
              <a:rPr lang="sl-SI" dirty="0"/>
              <a:t>delnih rešitev sistema</a:t>
            </a:r>
          </a:p>
          <a:p>
            <a:r>
              <a:rPr lang="sl-SI" dirty="0" smtClean="0"/>
              <a:t>ob vsaki iteraciji imamo že (bolj ali manj delujoč) produkt, ki se ga lahko testira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20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INKREMENTALNI MODEL</a:t>
            </a:r>
            <a:endParaRPr lang="sl-SI" dirty="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587741" y="1700816"/>
            <a:ext cx="7944699" cy="4752520"/>
            <a:chOff x="1417" y="9764"/>
            <a:chExt cx="8686" cy="4676"/>
          </a:xfrm>
        </p:grpSpPr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1417" y="9764"/>
              <a:ext cx="1980" cy="245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razvoj in predaja prvega modula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3577" y="9764"/>
              <a:ext cx="3060" cy="245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razvoj in predaja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drugega modula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746" y="9764"/>
              <a:ext cx="1980" cy="246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l-SI" sz="13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razvoj in predaja tretjega modula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1427" y="12329"/>
              <a:ext cx="144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inkrement</a:t>
              </a:r>
              <a:r>
                <a:rPr kumimoji="0" lang="sl-SI" sz="15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#1</a:t>
              </a:r>
              <a:endParaRPr kumimoji="0" lang="sl-SI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545" y="12304"/>
              <a:ext cx="144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inkrement</a:t>
              </a:r>
              <a:r>
                <a:rPr kumimoji="0" lang="sl-SI" sz="15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#2</a:t>
              </a:r>
              <a:endParaRPr kumimoji="0" lang="sl-SI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6689" y="12295"/>
              <a:ext cx="144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5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inkrement</a:t>
              </a:r>
              <a:r>
                <a:rPr kumimoji="0" lang="sl-SI" sz="15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#3</a:t>
              </a:r>
              <a:endParaRPr kumimoji="0" lang="sl-SI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417" y="13414"/>
              <a:ext cx="86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300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9383" y="13044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čas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>
              <a:off x="8704" y="11952"/>
              <a:ext cx="15" cy="1508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300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6628" y="11950"/>
              <a:ext cx="18" cy="1486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300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3390" y="11952"/>
              <a:ext cx="18" cy="1486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300"/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2857" y="13474"/>
              <a:ext cx="1260" cy="96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uvedba in testiranje sklopa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998" y="13480"/>
              <a:ext cx="1260" cy="96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uvedba in testiranje sklopa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7935" y="13477"/>
              <a:ext cx="1260" cy="96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300" b="0" i="0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uvedba in testiranje sklopa</a:t>
              </a:r>
              <a:endPara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065860" y="1816557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analiza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1065860" y="2128183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načrtovanje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065860" y="2436288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izvedba</a:t>
            </a:r>
            <a:endParaRPr kumimoji="0" lang="sl-SI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059018" y="2757269"/>
            <a:ext cx="920694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vpeljava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514132" y="1816557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analiza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3514132" y="2128183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načrtovanje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3514132" y="2436288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izvedba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3507290" y="2757269"/>
            <a:ext cx="920694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vpeljava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5813058" y="1852257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analiza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813058" y="2163883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načrtovanje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5813058" y="2471988"/>
            <a:ext cx="913202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izvedba</a:t>
            </a:r>
            <a:endParaRPr kumimoji="0" lang="sl-SI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5806216" y="2792969"/>
            <a:ext cx="920694" cy="259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vpeljava</a:t>
            </a:r>
            <a:endParaRPr kumimoji="0" lang="sl-S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INKREMENTALNI MODEL</a:t>
            </a:r>
            <a:endParaRPr lang="sl-SI" dirty="0"/>
          </a:p>
        </p:txBody>
      </p:sp>
      <p:sp>
        <p:nvSpPr>
          <p:cNvPr id="66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/>
          </a:bodyPr>
          <a:lstStyle/>
          <a:p>
            <a:r>
              <a:rPr lang="sl-SI" dirty="0" smtClean="0"/>
              <a:t>celoten razvoj razdelimo na module, ki se jih razvija neodvisno od ostalih</a:t>
            </a:r>
          </a:p>
          <a:p>
            <a:r>
              <a:rPr lang="sl-SI" dirty="0" smtClean="0"/>
              <a:t>moduli zajemajo le del funkcionalnosti sistema, a so </a:t>
            </a:r>
            <a:r>
              <a:rPr lang="sl-SI" dirty="0"/>
              <a:t>obenem dovolj samostojni, da jih lahko vključimo v </a:t>
            </a:r>
            <a:r>
              <a:rPr lang="sl-SI" dirty="0" smtClean="0"/>
              <a:t>produkcijo</a:t>
            </a:r>
          </a:p>
          <a:p>
            <a:r>
              <a:rPr lang="sl-SI" dirty="0"/>
              <a:t>p</a:t>
            </a:r>
            <a:r>
              <a:rPr lang="sl-SI" dirty="0" smtClean="0"/>
              <a:t>osamezne </a:t>
            </a:r>
            <a:r>
              <a:rPr lang="sl-SI" dirty="0"/>
              <a:t>module na koncu integriramo v celotno </a:t>
            </a:r>
            <a:r>
              <a:rPr lang="sl-SI" dirty="0" smtClean="0"/>
              <a:t>rešitev</a:t>
            </a:r>
          </a:p>
          <a:p>
            <a:r>
              <a:rPr lang="sl-SI" dirty="0" smtClean="0"/>
              <a:t>razvoj po </a:t>
            </a:r>
            <a:r>
              <a:rPr lang="sl-SI" dirty="0" err="1"/>
              <a:t>inkrementalnem</a:t>
            </a:r>
            <a:r>
              <a:rPr lang="sl-SI" dirty="0"/>
              <a:t> modelu v splošnem cenejši in manj tvegan, kot razvoj aplikacije v enem </a:t>
            </a:r>
            <a:r>
              <a:rPr lang="sl-SI" dirty="0" smtClean="0"/>
              <a:t>kosu</a:t>
            </a:r>
          </a:p>
          <a:p>
            <a:r>
              <a:rPr lang="sl-SI" dirty="0" smtClean="0"/>
              <a:t>lažje testiranje in odprava napak</a:t>
            </a:r>
          </a:p>
        </p:txBody>
      </p:sp>
    </p:spTree>
    <p:extLst>
      <p:ext uri="{BB962C8B-B14F-4D97-AF65-F5344CB8AC3E}">
        <p14:creationId xmlns:p14="http://schemas.microsoft.com/office/powerpoint/2010/main" val="28630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PROTOTIPNI MODEL</a:t>
            </a:r>
            <a:endParaRPr lang="sl-SI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42950" y="1661290"/>
            <a:ext cx="7285434" cy="4576021"/>
            <a:chOff x="1417" y="3757"/>
            <a:chExt cx="7920" cy="4680"/>
          </a:xfrm>
        </p:grpSpPr>
        <p:sp>
          <p:nvSpPr>
            <p:cNvPr id="4" name="Text Box 17"/>
            <p:cNvSpPr txBox="1">
              <a:spLocks noChangeArrowheads="1"/>
            </p:cNvSpPr>
            <p:nvPr/>
          </p:nvSpPr>
          <p:spPr bwMode="auto">
            <a:xfrm>
              <a:off x="1417" y="3937"/>
              <a:ext cx="12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analiza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problema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3075" y="4663"/>
              <a:ext cx="12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razvoj prototipa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4837" y="5377"/>
              <a:ext cx="1260" cy="9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uporaba in testiranje prototipa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6646" y="6383"/>
              <a:ext cx="1260" cy="9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revizija in izboljšava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prototipa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rc 13"/>
            <p:cNvSpPr>
              <a:spLocks/>
            </p:cNvSpPr>
            <p:nvPr/>
          </p:nvSpPr>
          <p:spPr bwMode="auto">
            <a:xfrm>
              <a:off x="2677" y="4193"/>
              <a:ext cx="900" cy="4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600"/>
            </a:p>
          </p:txBody>
        </p:sp>
        <p:sp>
          <p:nvSpPr>
            <p:cNvPr id="9" name="Arc 12"/>
            <p:cNvSpPr>
              <a:spLocks/>
            </p:cNvSpPr>
            <p:nvPr/>
          </p:nvSpPr>
          <p:spPr bwMode="auto">
            <a:xfrm>
              <a:off x="4335" y="4907"/>
              <a:ext cx="900" cy="4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600"/>
            </a:p>
          </p:txBody>
        </p:sp>
        <p:sp>
          <p:nvSpPr>
            <p:cNvPr id="10" name="Arc 11"/>
            <p:cNvSpPr>
              <a:spLocks/>
            </p:cNvSpPr>
            <p:nvPr/>
          </p:nvSpPr>
          <p:spPr bwMode="auto">
            <a:xfrm>
              <a:off x="6097" y="5917"/>
              <a:ext cx="900" cy="4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600"/>
            </a:p>
          </p:txBody>
        </p:sp>
        <p:sp>
          <p:nvSpPr>
            <p:cNvPr id="11" name="Arc 10"/>
            <p:cNvSpPr>
              <a:spLocks/>
            </p:cNvSpPr>
            <p:nvPr/>
          </p:nvSpPr>
          <p:spPr bwMode="auto">
            <a:xfrm rot="11216459">
              <a:off x="5729" y="6397"/>
              <a:ext cx="942" cy="464"/>
            </a:xfrm>
            <a:custGeom>
              <a:avLst/>
              <a:gdLst>
                <a:gd name="G0" fmla="+- 1008 0 0"/>
                <a:gd name="G1" fmla="+- 21600 0 0"/>
                <a:gd name="G2" fmla="+- 21600 0 0"/>
                <a:gd name="T0" fmla="*/ 0 w 22608"/>
                <a:gd name="T1" fmla="*/ 24 h 21600"/>
                <a:gd name="T2" fmla="*/ 22608 w 22608"/>
                <a:gd name="T3" fmla="*/ 21600 h 21600"/>
                <a:gd name="T4" fmla="*/ 1008 w 2260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08" h="21600" fill="none" extrusionOk="0">
                  <a:moveTo>
                    <a:pt x="-1" y="23"/>
                  </a:moveTo>
                  <a:cubicBezTo>
                    <a:pt x="335" y="7"/>
                    <a:pt x="671" y="-1"/>
                    <a:pt x="1008" y="0"/>
                  </a:cubicBezTo>
                  <a:cubicBezTo>
                    <a:pt x="12937" y="0"/>
                    <a:pt x="22608" y="9670"/>
                    <a:pt x="22608" y="21600"/>
                  </a:cubicBezTo>
                </a:path>
                <a:path w="22608" h="21600" stroke="0" extrusionOk="0">
                  <a:moveTo>
                    <a:pt x="-1" y="23"/>
                  </a:moveTo>
                  <a:cubicBezTo>
                    <a:pt x="335" y="7"/>
                    <a:pt x="671" y="-1"/>
                    <a:pt x="1008" y="0"/>
                  </a:cubicBezTo>
                  <a:cubicBezTo>
                    <a:pt x="12937" y="0"/>
                    <a:pt x="22608" y="9670"/>
                    <a:pt x="22608" y="21600"/>
                  </a:cubicBezTo>
                  <a:lnTo>
                    <a:pt x="100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6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7897" y="681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600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4477" y="5014"/>
              <a:ext cx="4860" cy="2700"/>
            </a:xfrm>
            <a:custGeom>
              <a:avLst/>
              <a:gdLst>
                <a:gd name="T0" fmla="*/ 782 w 4938"/>
                <a:gd name="T1" fmla="*/ 173 h 3107"/>
                <a:gd name="T2" fmla="*/ 608 w 4938"/>
                <a:gd name="T3" fmla="*/ 188 h 3107"/>
                <a:gd name="T4" fmla="*/ 561 w 4938"/>
                <a:gd name="T5" fmla="*/ 220 h 3107"/>
                <a:gd name="T6" fmla="*/ 308 w 4938"/>
                <a:gd name="T7" fmla="*/ 268 h 3107"/>
                <a:gd name="T8" fmla="*/ 165 w 4938"/>
                <a:gd name="T9" fmla="*/ 347 h 3107"/>
                <a:gd name="T10" fmla="*/ 102 w 4938"/>
                <a:gd name="T11" fmla="*/ 426 h 3107"/>
                <a:gd name="T12" fmla="*/ 86 w 4938"/>
                <a:gd name="T13" fmla="*/ 473 h 3107"/>
                <a:gd name="T14" fmla="*/ 54 w 4938"/>
                <a:gd name="T15" fmla="*/ 521 h 3107"/>
                <a:gd name="T16" fmla="*/ 102 w 4938"/>
                <a:gd name="T17" fmla="*/ 1043 h 3107"/>
                <a:gd name="T18" fmla="*/ 134 w 4938"/>
                <a:gd name="T19" fmla="*/ 1264 h 3107"/>
                <a:gd name="T20" fmla="*/ 165 w 4938"/>
                <a:gd name="T21" fmla="*/ 1359 h 3107"/>
                <a:gd name="T22" fmla="*/ 213 w 4938"/>
                <a:gd name="T23" fmla="*/ 1834 h 3107"/>
                <a:gd name="T24" fmla="*/ 229 w 4938"/>
                <a:gd name="T25" fmla="*/ 2024 h 3107"/>
                <a:gd name="T26" fmla="*/ 323 w 4938"/>
                <a:gd name="T27" fmla="*/ 2562 h 3107"/>
                <a:gd name="T28" fmla="*/ 387 w 4938"/>
                <a:gd name="T29" fmla="*/ 2641 h 3107"/>
                <a:gd name="T30" fmla="*/ 592 w 4938"/>
                <a:gd name="T31" fmla="*/ 2657 h 3107"/>
                <a:gd name="T32" fmla="*/ 988 w 4938"/>
                <a:gd name="T33" fmla="*/ 2704 h 3107"/>
                <a:gd name="T34" fmla="*/ 1257 w 4938"/>
                <a:gd name="T35" fmla="*/ 2784 h 3107"/>
                <a:gd name="T36" fmla="*/ 1352 w 4938"/>
                <a:gd name="T37" fmla="*/ 2831 h 3107"/>
                <a:gd name="T38" fmla="*/ 1400 w 4938"/>
                <a:gd name="T39" fmla="*/ 2878 h 3107"/>
                <a:gd name="T40" fmla="*/ 1447 w 4938"/>
                <a:gd name="T41" fmla="*/ 2894 h 3107"/>
                <a:gd name="T42" fmla="*/ 1479 w 4938"/>
                <a:gd name="T43" fmla="*/ 2942 h 3107"/>
                <a:gd name="T44" fmla="*/ 1637 w 4938"/>
                <a:gd name="T45" fmla="*/ 3021 h 3107"/>
                <a:gd name="T46" fmla="*/ 1906 w 4938"/>
                <a:gd name="T47" fmla="*/ 3100 h 3107"/>
                <a:gd name="T48" fmla="*/ 2112 w 4938"/>
                <a:gd name="T49" fmla="*/ 3100 h 3107"/>
                <a:gd name="T50" fmla="*/ 2428 w 4938"/>
                <a:gd name="T51" fmla="*/ 3084 h 3107"/>
                <a:gd name="T52" fmla="*/ 2792 w 4938"/>
                <a:gd name="T53" fmla="*/ 3021 h 3107"/>
                <a:gd name="T54" fmla="*/ 3504 w 4938"/>
                <a:gd name="T55" fmla="*/ 2942 h 3107"/>
                <a:gd name="T56" fmla="*/ 3805 w 4938"/>
                <a:gd name="T57" fmla="*/ 2910 h 3107"/>
                <a:gd name="T58" fmla="*/ 4011 w 4938"/>
                <a:gd name="T59" fmla="*/ 2815 h 3107"/>
                <a:gd name="T60" fmla="*/ 4185 w 4938"/>
                <a:gd name="T61" fmla="*/ 2720 h 3107"/>
                <a:gd name="T62" fmla="*/ 4280 w 4938"/>
                <a:gd name="T63" fmla="*/ 2641 h 3107"/>
                <a:gd name="T64" fmla="*/ 4343 w 4938"/>
                <a:gd name="T65" fmla="*/ 2609 h 3107"/>
                <a:gd name="T66" fmla="*/ 4533 w 4938"/>
                <a:gd name="T67" fmla="*/ 2467 h 3107"/>
                <a:gd name="T68" fmla="*/ 4549 w 4938"/>
                <a:gd name="T69" fmla="*/ 2420 h 3107"/>
                <a:gd name="T70" fmla="*/ 4596 w 4938"/>
                <a:gd name="T71" fmla="*/ 2388 h 3107"/>
                <a:gd name="T72" fmla="*/ 4675 w 4938"/>
                <a:gd name="T73" fmla="*/ 1992 h 3107"/>
                <a:gd name="T74" fmla="*/ 4849 w 4938"/>
                <a:gd name="T75" fmla="*/ 1913 h 3107"/>
                <a:gd name="T76" fmla="*/ 4912 w 4938"/>
                <a:gd name="T77" fmla="*/ 1818 h 3107"/>
                <a:gd name="T78" fmla="*/ 4897 w 4938"/>
                <a:gd name="T79" fmla="*/ 1676 h 3107"/>
                <a:gd name="T80" fmla="*/ 4865 w 4938"/>
                <a:gd name="T81" fmla="*/ 1581 h 3107"/>
                <a:gd name="T82" fmla="*/ 4802 w 4938"/>
                <a:gd name="T83" fmla="*/ 1533 h 3107"/>
                <a:gd name="T84" fmla="*/ 4612 w 4938"/>
                <a:gd name="T85" fmla="*/ 1423 h 3107"/>
                <a:gd name="T86" fmla="*/ 4549 w 4938"/>
                <a:gd name="T87" fmla="*/ 1359 h 3107"/>
                <a:gd name="T88" fmla="*/ 4485 w 4938"/>
                <a:gd name="T89" fmla="*/ 1264 h 3107"/>
                <a:gd name="T90" fmla="*/ 4359 w 4938"/>
                <a:gd name="T91" fmla="*/ 1138 h 3107"/>
                <a:gd name="T92" fmla="*/ 4327 w 4938"/>
                <a:gd name="T93" fmla="*/ 1090 h 3107"/>
                <a:gd name="T94" fmla="*/ 4280 w 4938"/>
                <a:gd name="T95" fmla="*/ 1075 h 3107"/>
                <a:gd name="T96" fmla="*/ 4200 w 4938"/>
                <a:gd name="T97" fmla="*/ 1011 h 3107"/>
                <a:gd name="T98" fmla="*/ 3789 w 4938"/>
                <a:gd name="T99" fmla="*/ 790 h 3107"/>
                <a:gd name="T100" fmla="*/ 3536 w 4938"/>
                <a:gd name="T101" fmla="*/ 695 h 3107"/>
                <a:gd name="T102" fmla="*/ 3298 w 4938"/>
                <a:gd name="T103" fmla="*/ 537 h 3107"/>
                <a:gd name="T104" fmla="*/ 3251 w 4938"/>
                <a:gd name="T105" fmla="*/ 489 h 3107"/>
                <a:gd name="T106" fmla="*/ 3156 w 4938"/>
                <a:gd name="T107" fmla="*/ 426 h 3107"/>
                <a:gd name="T108" fmla="*/ 3109 w 4938"/>
                <a:gd name="T109" fmla="*/ 378 h 3107"/>
                <a:gd name="T110" fmla="*/ 3061 w 4938"/>
                <a:gd name="T111" fmla="*/ 362 h 3107"/>
                <a:gd name="T112" fmla="*/ 2871 w 4938"/>
                <a:gd name="T113" fmla="*/ 220 h 3107"/>
                <a:gd name="T114" fmla="*/ 2143 w 4938"/>
                <a:gd name="T115" fmla="*/ 62 h 3107"/>
                <a:gd name="T116" fmla="*/ 1067 w 4938"/>
                <a:gd name="T117" fmla="*/ 46 h 3107"/>
                <a:gd name="T118" fmla="*/ 782 w 4938"/>
                <a:gd name="T119" fmla="*/ 109 h 3107"/>
                <a:gd name="T120" fmla="*/ 782 w 4938"/>
                <a:gd name="T121" fmla="*/ 173 h 3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8" h="3107">
                  <a:moveTo>
                    <a:pt x="782" y="173"/>
                  </a:moveTo>
                  <a:cubicBezTo>
                    <a:pt x="724" y="178"/>
                    <a:pt x="665" y="176"/>
                    <a:pt x="608" y="188"/>
                  </a:cubicBezTo>
                  <a:cubicBezTo>
                    <a:pt x="589" y="192"/>
                    <a:pt x="579" y="214"/>
                    <a:pt x="561" y="220"/>
                  </a:cubicBezTo>
                  <a:cubicBezTo>
                    <a:pt x="490" y="244"/>
                    <a:pt x="381" y="257"/>
                    <a:pt x="308" y="268"/>
                  </a:cubicBezTo>
                  <a:cubicBezTo>
                    <a:pt x="191" y="306"/>
                    <a:pt x="237" y="275"/>
                    <a:pt x="165" y="347"/>
                  </a:cubicBezTo>
                  <a:cubicBezTo>
                    <a:pt x="125" y="465"/>
                    <a:pt x="183" y="324"/>
                    <a:pt x="102" y="426"/>
                  </a:cubicBezTo>
                  <a:cubicBezTo>
                    <a:pt x="92" y="439"/>
                    <a:pt x="93" y="458"/>
                    <a:pt x="86" y="473"/>
                  </a:cubicBezTo>
                  <a:cubicBezTo>
                    <a:pt x="77" y="490"/>
                    <a:pt x="65" y="505"/>
                    <a:pt x="54" y="521"/>
                  </a:cubicBezTo>
                  <a:cubicBezTo>
                    <a:pt x="0" y="691"/>
                    <a:pt x="79" y="874"/>
                    <a:pt x="102" y="1043"/>
                  </a:cubicBezTo>
                  <a:cubicBezTo>
                    <a:pt x="121" y="1185"/>
                    <a:pt x="105" y="1165"/>
                    <a:pt x="134" y="1264"/>
                  </a:cubicBezTo>
                  <a:cubicBezTo>
                    <a:pt x="143" y="1296"/>
                    <a:pt x="165" y="1359"/>
                    <a:pt x="165" y="1359"/>
                  </a:cubicBezTo>
                  <a:cubicBezTo>
                    <a:pt x="173" y="1508"/>
                    <a:pt x="163" y="1686"/>
                    <a:pt x="213" y="1834"/>
                  </a:cubicBezTo>
                  <a:cubicBezTo>
                    <a:pt x="218" y="1897"/>
                    <a:pt x="225" y="1961"/>
                    <a:pt x="229" y="2024"/>
                  </a:cubicBezTo>
                  <a:cubicBezTo>
                    <a:pt x="243" y="2218"/>
                    <a:pt x="237" y="2390"/>
                    <a:pt x="323" y="2562"/>
                  </a:cubicBezTo>
                  <a:cubicBezTo>
                    <a:pt x="343" y="2601"/>
                    <a:pt x="328" y="2630"/>
                    <a:pt x="387" y="2641"/>
                  </a:cubicBezTo>
                  <a:cubicBezTo>
                    <a:pt x="454" y="2654"/>
                    <a:pt x="524" y="2652"/>
                    <a:pt x="592" y="2657"/>
                  </a:cubicBezTo>
                  <a:cubicBezTo>
                    <a:pt x="743" y="2682"/>
                    <a:pt x="812" y="2694"/>
                    <a:pt x="988" y="2704"/>
                  </a:cubicBezTo>
                  <a:cubicBezTo>
                    <a:pt x="1081" y="2727"/>
                    <a:pt x="1167" y="2753"/>
                    <a:pt x="1257" y="2784"/>
                  </a:cubicBezTo>
                  <a:cubicBezTo>
                    <a:pt x="1290" y="2795"/>
                    <a:pt x="1319" y="2820"/>
                    <a:pt x="1352" y="2831"/>
                  </a:cubicBezTo>
                  <a:cubicBezTo>
                    <a:pt x="1368" y="2847"/>
                    <a:pt x="1381" y="2866"/>
                    <a:pt x="1400" y="2878"/>
                  </a:cubicBezTo>
                  <a:cubicBezTo>
                    <a:pt x="1414" y="2887"/>
                    <a:pt x="1434" y="2884"/>
                    <a:pt x="1447" y="2894"/>
                  </a:cubicBezTo>
                  <a:cubicBezTo>
                    <a:pt x="1462" y="2906"/>
                    <a:pt x="1465" y="2929"/>
                    <a:pt x="1479" y="2942"/>
                  </a:cubicBezTo>
                  <a:cubicBezTo>
                    <a:pt x="1554" y="3007"/>
                    <a:pt x="1559" y="3001"/>
                    <a:pt x="1637" y="3021"/>
                  </a:cubicBezTo>
                  <a:cubicBezTo>
                    <a:pt x="1723" y="3107"/>
                    <a:pt x="1777" y="3087"/>
                    <a:pt x="1906" y="3100"/>
                  </a:cubicBezTo>
                  <a:cubicBezTo>
                    <a:pt x="2228" y="3054"/>
                    <a:pt x="1826" y="3100"/>
                    <a:pt x="2112" y="3100"/>
                  </a:cubicBezTo>
                  <a:cubicBezTo>
                    <a:pt x="2217" y="3100"/>
                    <a:pt x="2323" y="3089"/>
                    <a:pt x="2428" y="3084"/>
                  </a:cubicBezTo>
                  <a:cubicBezTo>
                    <a:pt x="2554" y="3070"/>
                    <a:pt x="2668" y="3039"/>
                    <a:pt x="2792" y="3021"/>
                  </a:cubicBezTo>
                  <a:cubicBezTo>
                    <a:pt x="3034" y="2940"/>
                    <a:pt x="3242" y="2951"/>
                    <a:pt x="3504" y="2942"/>
                  </a:cubicBezTo>
                  <a:cubicBezTo>
                    <a:pt x="3528" y="2940"/>
                    <a:pt x="3774" y="2915"/>
                    <a:pt x="3805" y="2910"/>
                  </a:cubicBezTo>
                  <a:cubicBezTo>
                    <a:pt x="3877" y="2898"/>
                    <a:pt x="3941" y="2838"/>
                    <a:pt x="4011" y="2815"/>
                  </a:cubicBezTo>
                  <a:cubicBezTo>
                    <a:pt x="4071" y="2770"/>
                    <a:pt x="4121" y="2756"/>
                    <a:pt x="4185" y="2720"/>
                  </a:cubicBezTo>
                  <a:cubicBezTo>
                    <a:pt x="4304" y="2652"/>
                    <a:pt x="4155" y="2731"/>
                    <a:pt x="4280" y="2641"/>
                  </a:cubicBezTo>
                  <a:cubicBezTo>
                    <a:pt x="4299" y="2627"/>
                    <a:pt x="4323" y="2621"/>
                    <a:pt x="4343" y="2609"/>
                  </a:cubicBezTo>
                  <a:cubicBezTo>
                    <a:pt x="4416" y="2565"/>
                    <a:pt x="4475" y="2525"/>
                    <a:pt x="4533" y="2467"/>
                  </a:cubicBezTo>
                  <a:cubicBezTo>
                    <a:pt x="4538" y="2451"/>
                    <a:pt x="4539" y="2433"/>
                    <a:pt x="4549" y="2420"/>
                  </a:cubicBezTo>
                  <a:cubicBezTo>
                    <a:pt x="4561" y="2405"/>
                    <a:pt x="4590" y="2406"/>
                    <a:pt x="4596" y="2388"/>
                  </a:cubicBezTo>
                  <a:cubicBezTo>
                    <a:pt x="4632" y="2272"/>
                    <a:pt x="4576" y="2089"/>
                    <a:pt x="4675" y="1992"/>
                  </a:cubicBezTo>
                  <a:cubicBezTo>
                    <a:pt x="4718" y="1949"/>
                    <a:pt x="4795" y="1940"/>
                    <a:pt x="4849" y="1913"/>
                  </a:cubicBezTo>
                  <a:cubicBezTo>
                    <a:pt x="4870" y="1881"/>
                    <a:pt x="4891" y="1850"/>
                    <a:pt x="4912" y="1818"/>
                  </a:cubicBezTo>
                  <a:cubicBezTo>
                    <a:pt x="4938" y="1778"/>
                    <a:pt x="4906" y="1723"/>
                    <a:pt x="4897" y="1676"/>
                  </a:cubicBezTo>
                  <a:cubicBezTo>
                    <a:pt x="4890" y="1643"/>
                    <a:pt x="4876" y="1613"/>
                    <a:pt x="4865" y="1581"/>
                  </a:cubicBezTo>
                  <a:cubicBezTo>
                    <a:pt x="4857" y="1556"/>
                    <a:pt x="4824" y="1548"/>
                    <a:pt x="4802" y="1533"/>
                  </a:cubicBezTo>
                  <a:cubicBezTo>
                    <a:pt x="4739" y="1488"/>
                    <a:pt x="4684" y="1446"/>
                    <a:pt x="4612" y="1423"/>
                  </a:cubicBezTo>
                  <a:cubicBezTo>
                    <a:pt x="4570" y="1296"/>
                    <a:pt x="4633" y="1443"/>
                    <a:pt x="4549" y="1359"/>
                  </a:cubicBezTo>
                  <a:cubicBezTo>
                    <a:pt x="4522" y="1332"/>
                    <a:pt x="4506" y="1296"/>
                    <a:pt x="4485" y="1264"/>
                  </a:cubicBezTo>
                  <a:cubicBezTo>
                    <a:pt x="4449" y="1210"/>
                    <a:pt x="4415" y="1175"/>
                    <a:pt x="4359" y="1138"/>
                  </a:cubicBezTo>
                  <a:cubicBezTo>
                    <a:pt x="4348" y="1122"/>
                    <a:pt x="4342" y="1102"/>
                    <a:pt x="4327" y="1090"/>
                  </a:cubicBezTo>
                  <a:cubicBezTo>
                    <a:pt x="4314" y="1080"/>
                    <a:pt x="4292" y="1087"/>
                    <a:pt x="4280" y="1075"/>
                  </a:cubicBezTo>
                  <a:cubicBezTo>
                    <a:pt x="4196" y="991"/>
                    <a:pt x="4360" y="1051"/>
                    <a:pt x="4200" y="1011"/>
                  </a:cubicBezTo>
                  <a:cubicBezTo>
                    <a:pt x="4068" y="924"/>
                    <a:pt x="3936" y="849"/>
                    <a:pt x="3789" y="790"/>
                  </a:cubicBezTo>
                  <a:cubicBezTo>
                    <a:pt x="3707" y="757"/>
                    <a:pt x="3613" y="738"/>
                    <a:pt x="3536" y="695"/>
                  </a:cubicBezTo>
                  <a:cubicBezTo>
                    <a:pt x="3454" y="649"/>
                    <a:pt x="3377" y="588"/>
                    <a:pt x="3298" y="537"/>
                  </a:cubicBezTo>
                  <a:cubicBezTo>
                    <a:pt x="3279" y="525"/>
                    <a:pt x="3269" y="503"/>
                    <a:pt x="3251" y="489"/>
                  </a:cubicBezTo>
                  <a:cubicBezTo>
                    <a:pt x="3221" y="466"/>
                    <a:pt x="3188" y="447"/>
                    <a:pt x="3156" y="426"/>
                  </a:cubicBezTo>
                  <a:cubicBezTo>
                    <a:pt x="3137" y="414"/>
                    <a:pt x="3128" y="391"/>
                    <a:pt x="3109" y="378"/>
                  </a:cubicBezTo>
                  <a:cubicBezTo>
                    <a:pt x="3095" y="369"/>
                    <a:pt x="3077" y="367"/>
                    <a:pt x="3061" y="362"/>
                  </a:cubicBezTo>
                  <a:cubicBezTo>
                    <a:pt x="2986" y="287"/>
                    <a:pt x="2981" y="248"/>
                    <a:pt x="2871" y="220"/>
                  </a:cubicBezTo>
                  <a:cubicBezTo>
                    <a:pt x="2675" y="86"/>
                    <a:pt x="2365" y="79"/>
                    <a:pt x="2143" y="62"/>
                  </a:cubicBezTo>
                  <a:cubicBezTo>
                    <a:pt x="1772" y="0"/>
                    <a:pt x="1487" y="38"/>
                    <a:pt x="1067" y="46"/>
                  </a:cubicBezTo>
                  <a:cubicBezTo>
                    <a:pt x="970" y="79"/>
                    <a:pt x="870" y="52"/>
                    <a:pt x="782" y="109"/>
                  </a:cubicBezTo>
                  <a:cubicBezTo>
                    <a:pt x="745" y="167"/>
                    <a:pt x="734" y="148"/>
                    <a:pt x="782" y="173"/>
                  </a:cubicBezTo>
                  <a:close/>
                </a:path>
              </a:pathLst>
            </a:custGeom>
            <a:noFill/>
            <a:ln w="9525">
              <a:solidFill>
                <a:srgbClr val="3333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sz="1600"/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217" y="3757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začetne 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zahteve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4477" y="4297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delovni prototip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6457" y="5197"/>
              <a:ext cx="1862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problemi, napake, pomanjkljivosti</a:t>
              </a:r>
              <a:endParaRPr kumimoji="0" 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8077" y="6277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nove zahteve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5377" y="6637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nov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prototip</a:t>
              </a:r>
              <a:endParaRPr kumimoji="0" lang="sl-S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4657" y="7714"/>
              <a:ext cx="1800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iteracije</a:t>
              </a:r>
              <a:endParaRPr kumimoji="0" 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Line 18"/>
          <p:cNvSpPr>
            <a:spLocks noChangeShapeType="1"/>
          </p:cNvSpPr>
          <p:nvPr/>
        </p:nvSpPr>
        <p:spPr bwMode="auto">
          <a:xfrm flipH="1" flipV="1">
            <a:off x="4468455" y="5181304"/>
            <a:ext cx="0" cy="3490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15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odstveno">
  <a:themeElements>
    <a:clrScheme name="Vodstve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odstve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12645</TotalTime>
  <Words>926</Words>
  <Application>Microsoft Office PowerPoint</Application>
  <PresentationFormat>Diaprojekcija na zaslonu (4:3)</PresentationFormat>
  <Paragraphs>245</Paragraphs>
  <Slides>24</Slides>
  <Notes>9</Notes>
  <HiddenSlides>1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24</vt:i4>
      </vt:variant>
    </vt:vector>
  </HeadingPairs>
  <TitlesOfParts>
    <vt:vector size="26" baseType="lpstr">
      <vt:lpstr>Načrt po meri</vt:lpstr>
      <vt:lpstr>Vodstveno</vt:lpstr>
      <vt:lpstr>RAZVOJ SISTEMOV in  TESTIRANJE UPORABNOSTI  </vt:lpstr>
      <vt:lpstr>RAZVOJNI MODELI/ ŽIVLJENJSKI CIKLI SISTEMOV</vt:lpstr>
      <vt:lpstr>SLAPOVNI MODEL </vt:lpstr>
      <vt:lpstr>SLAPOVNI MODEL </vt:lpstr>
      <vt:lpstr>ITERATIVNI MODEL</vt:lpstr>
      <vt:lpstr>ITERATIVNI MODEL</vt:lpstr>
      <vt:lpstr>INKREMENTALNI MODEL</vt:lpstr>
      <vt:lpstr>INKREMENTALNI MODEL</vt:lpstr>
      <vt:lpstr>PROTOTIPNI MODEL</vt:lpstr>
      <vt:lpstr>PROTOTIPNI MODEL</vt:lpstr>
      <vt:lpstr>SPIRALNI MODEL</vt:lpstr>
      <vt:lpstr>SPIRALNI MODEL</vt:lpstr>
      <vt:lpstr>V-MODEL</vt:lpstr>
      <vt:lpstr>V-MODEL</vt:lpstr>
      <vt:lpstr>TESTIRANJE</vt:lpstr>
      <vt:lpstr>UPORABNIŠKA IZKUŠNJA (user experience ali UX)</vt:lpstr>
      <vt:lpstr>TESTIRANJE UPORABNOSTI</vt:lpstr>
      <vt:lpstr>CILJI NAČRTOVANJA UPORABNIŠKE IZKUŠNJE</vt:lpstr>
      <vt:lpstr>MERE UPORABNOSTI </vt:lpstr>
      <vt:lpstr>1. MERE USPEŠNOSTI</vt:lpstr>
      <vt:lpstr>2. MERJENJE NAPAK</vt:lpstr>
      <vt:lpstr>3. MERE SAMOPOROČANJA </vt:lpstr>
      <vt:lpstr>4. MERE VEDENJA</vt:lpstr>
      <vt:lpstr>5. ZDRUŽENE IN PRIMERJALNE MERE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INFORMACIJSKA ARHITEKTURA</dc:title>
  <dc:creator>Mercun</dc:creator>
  <cp:lastModifiedBy>Tanja</cp:lastModifiedBy>
  <cp:revision>91</cp:revision>
  <dcterms:created xsi:type="dcterms:W3CDTF">2010-03-24T07:40:02Z</dcterms:created>
  <dcterms:modified xsi:type="dcterms:W3CDTF">2012-04-26T07:39:40Z</dcterms:modified>
</cp:coreProperties>
</file>