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A84-ADD6-4FBA-A287-52321FB11136}" type="datetimeFigureOut">
              <a:rPr lang="sl-SI" smtClean="0"/>
              <a:pPr/>
              <a:t>16.12.2013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12E166-5082-425B-854D-812D305EDBE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A84-ADD6-4FBA-A287-52321FB11136}" type="datetimeFigureOut">
              <a:rPr lang="sl-SI" smtClean="0"/>
              <a:pPr/>
              <a:t>16.12.2013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E166-5082-425B-854D-812D305EDBE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12E166-5082-425B-854D-812D305EDBE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A84-ADD6-4FBA-A287-52321FB11136}" type="datetimeFigureOut">
              <a:rPr lang="sl-SI" smtClean="0"/>
              <a:pPr/>
              <a:t>16.12.2013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A84-ADD6-4FBA-A287-52321FB11136}" type="datetimeFigureOut">
              <a:rPr lang="sl-SI" smtClean="0"/>
              <a:pPr/>
              <a:t>16.12.2013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12E166-5082-425B-854D-812D305EDBE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o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o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A84-ADD6-4FBA-A287-52321FB11136}" type="datetimeFigureOut">
              <a:rPr lang="sl-SI" smtClean="0"/>
              <a:pPr/>
              <a:t>16.12.2013</a:t>
            </a:fld>
            <a:endParaRPr lang="sl-SI"/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12E166-5082-425B-854D-812D305EDBE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A08A84-ADD6-4FBA-A287-52321FB11136}" type="datetimeFigureOut">
              <a:rPr lang="sl-SI" smtClean="0"/>
              <a:pPr/>
              <a:t>16.12.2013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E166-5082-425B-854D-812D305EDBE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grada vsebin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vsebin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A84-ADD6-4FBA-A287-52321FB11136}" type="datetimeFigureOut">
              <a:rPr lang="sl-SI" smtClean="0"/>
              <a:pPr/>
              <a:t>16.12.2013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Ograda vsebin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6" name="Ograda vsebin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12E166-5082-425B-854D-812D305EDBE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A84-ADD6-4FBA-A287-52321FB11136}" type="datetimeFigureOut">
              <a:rPr lang="sl-SI" smtClean="0"/>
              <a:pPr/>
              <a:t>16.12.2013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12E166-5082-425B-854D-812D305EDBE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o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o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o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A84-ADD6-4FBA-A287-52321FB11136}" type="datetimeFigureOut">
              <a:rPr lang="sl-SI" smtClean="0"/>
              <a:pPr/>
              <a:t>16.12.2013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12E166-5082-425B-854D-812D305EDBE8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o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grada vsebin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12E166-5082-425B-854D-812D305EDBE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Pravoko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8A84-ADD6-4FBA-A287-52321FB11136}" type="datetimeFigureOut">
              <a:rPr lang="sl-SI" smtClean="0"/>
              <a:pPr/>
              <a:t>16.12.2013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en konek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o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o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12E166-5082-425B-854D-812D305EDBE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22" name="Pravoko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A08A84-ADD6-4FBA-A287-52321FB11136}" type="datetimeFigureOut">
              <a:rPr lang="sl-SI" smtClean="0"/>
              <a:pPr/>
              <a:t>16.12.2013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o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o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o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o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o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A08A84-ADD6-4FBA-A287-52321FB11136}" type="datetimeFigureOut">
              <a:rPr lang="sl-SI" smtClean="0"/>
              <a:pPr/>
              <a:t>16.12.2013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8" name="Pravoko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12E166-5082-425B-854D-812D305EDBE8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rot="10800000" flipV="1">
            <a:off x="6879704" y="5877272"/>
            <a:ext cx="2264296" cy="585192"/>
          </a:xfrm>
        </p:spPr>
        <p:txBody>
          <a:bodyPr/>
          <a:lstStyle/>
          <a:p>
            <a:r>
              <a:rPr lang="sl-SI" dirty="0" smtClean="0">
                <a:solidFill>
                  <a:schemeClr val="tx1"/>
                </a:solidFill>
              </a:rPr>
              <a:t>Anja Šilc</a:t>
            </a:r>
            <a:endParaRPr lang="sl-SI" dirty="0">
              <a:solidFill>
                <a:schemeClr val="tx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6640" cy="1535832"/>
          </a:xfrm>
        </p:spPr>
        <p:txBody>
          <a:bodyPr/>
          <a:lstStyle/>
          <a:p>
            <a:r>
              <a:rPr lang="sl-SI" dirty="0" err="1" smtClean="0"/>
              <a:t>Anksioznost</a:t>
            </a:r>
            <a:endParaRPr lang="sl-SI" dirty="0"/>
          </a:p>
        </p:txBody>
      </p:sp>
      <p:pic>
        <p:nvPicPr>
          <p:cNvPr id="4" name="Slika 3" descr="anxiety-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276872"/>
            <a:ext cx="4608512" cy="396044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je </a:t>
            </a:r>
            <a:r>
              <a:rPr lang="sl-SI" dirty="0" err="1" smtClean="0"/>
              <a:t>anksioznost</a:t>
            </a:r>
            <a:r>
              <a:rPr lang="sl-SI" dirty="0" smtClean="0"/>
              <a:t>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02696" cy="1901952"/>
          </a:xfrm>
        </p:spPr>
        <p:txBody>
          <a:bodyPr/>
          <a:lstStyle/>
          <a:p>
            <a:pPr algn="just"/>
            <a:r>
              <a:rPr lang="sl-SI" dirty="0" err="1" smtClean="0"/>
              <a:t>Anksioznost</a:t>
            </a:r>
            <a:r>
              <a:rPr lang="sl-SI" dirty="0" smtClean="0"/>
              <a:t> je kognitivni, vedenjski, čustveni in fiziološki odziv na resnično ali na grozečo nevarnost (Ziherl &amp; Tomori, 1999). </a:t>
            </a:r>
            <a:endParaRPr lang="sl-SI" dirty="0"/>
          </a:p>
        </p:txBody>
      </p:sp>
      <p:pic>
        <p:nvPicPr>
          <p:cNvPr id="4" name="Slika 3" descr="Anxiety-The-Causes-294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140968"/>
            <a:ext cx="280035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Razlogi za pojav </a:t>
            </a:r>
            <a:r>
              <a:rPr lang="sl-SI" dirty="0" err="1" smtClean="0"/>
              <a:t>anksioznosti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086672" cy="2478016"/>
          </a:xfrm>
        </p:spPr>
        <p:txBody>
          <a:bodyPr/>
          <a:lstStyle/>
          <a:p>
            <a:r>
              <a:rPr lang="sl-SI" dirty="0" smtClean="0"/>
              <a:t>nekatere osebnostne lastnosti (perfekcionizem)</a:t>
            </a:r>
          </a:p>
          <a:p>
            <a:r>
              <a:rPr lang="sl-SI" dirty="0" smtClean="0"/>
              <a:t>zdravstvene težave</a:t>
            </a:r>
          </a:p>
          <a:p>
            <a:r>
              <a:rPr lang="sl-SI" dirty="0" smtClean="0"/>
              <a:t>neprijetni dogodki v okolju</a:t>
            </a:r>
          </a:p>
          <a:p>
            <a:r>
              <a:rPr lang="sl-SI" dirty="0" smtClean="0"/>
              <a:t>izguba (smrt, ločitev…)</a:t>
            </a:r>
          </a:p>
          <a:p>
            <a:pPr>
              <a:buNone/>
            </a:pPr>
            <a:endParaRPr lang="sl-SI" dirty="0"/>
          </a:p>
        </p:txBody>
      </p:sp>
      <p:pic>
        <p:nvPicPr>
          <p:cNvPr id="4" name="Slika 3" descr="dss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005064"/>
            <a:ext cx="2212454" cy="2212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tdy-130514-divor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212976"/>
            <a:ext cx="3744416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Simptomi </a:t>
            </a:r>
            <a:r>
              <a:rPr lang="sl-SI" dirty="0" err="1" smtClean="0"/>
              <a:t>anksioznosti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126232" cy="2406008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r>
              <a:rPr lang="sl-SI" dirty="0" smtClean="0"/>
              <a:t>Simptomi se lahko pojavijo na čustvenem, telesnem, vedenjskem in kognitivnem nivoju. </a:t>
            </a:r>
            <a:endParaRPr lang="sl-SI" dirty="0"/>
          </a:p>
        </p:txBody>
      </p:sp>
      <p:pic>
        <p:nvPicPr>
          <p:cNvPr id="4" name="Slika 3" descr="obj2288geo2332pg53p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1484784"/>
            <a:ext cx="4885928" cy="5002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Slika 4" descr="erwerwer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055494"/>
            <a:ext cx="2880320" cy="21574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Razlaga </a:t>
            </a:r>
            <a:r>
              <a:rPr lang="sl-SI" dirty="0" err="1" smtClean="0"/>
              <a:t>anksioznosti</a:t>
            </a:r>
            <a:r>
              <a:rPr lang="sl-SI" dirty="0" smtClean="0"/>
              <a:t> iz strani različnih avtorjev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070448" cy="4572000"/>
          </a:xfrm>
        </p:spPr>
        <p:txBody>
          <a:bodyPr>
            <a:normAutofit lnSpcReduction="10000"/>
          </a:bodyPr>
          <a:lstStyle/>
          <a:p>
            <a:r>
              <a:rPr lang="sl-SI" i="1" dirty="0" smtClean="0"/>
              <a:t>Milivojević:</a:t>
            </a:r>
            <a:r>
              <a:rPr lang="sl-SI" dirty="0" smtClean="0"/>
              <a:t> vrsta strahu, ki nastane, kadar posameznik oceni, da njegova življenjska situacija presega njegove zmožnosti. </a:t>
            </a:r>
          </a:p>
          <a:p>
            <a:r>
              <a:rPr lang="sl-SI" i="1" dirty="0" smtClean="0"/>
              <a:t>Frankl</a:t>
            </a:r>
            <a:r>
              <a:rPr lang="sl-SI" dirty="0" smtClean="0"/>
              <a:t>: eksistencialna tesnoba</a:t>
            </a:r>
          </a:p>
          <a:p>
            <a:r>
              <a:rPr lang="sl-SI" i="1" dirty="0" smtClean="0"/>
              <a:t>Freud</a:t>
            </a:r>
            <a:r>
              <a:rPr lang="sl-SI" dirty="0" smtClean="0"/>
              <a:t>: tesnoba je primarna in povzroči potlačitev vsebin, ne pa obratno.</a:t>
            </a:r>
          </a:p>
          <a:p>
            <a:r>
              <a:rPr lang="sl-SI" i="1" dirty="0" smtClean="0"/>
              <a:t>Kierkegaard</a:t>
            </a:r>
            <a:r>
              <a:rPr lang="sl-SI" dirty="0" smtClean="0"/>
              <a:t>: primer Adama v raju</a:t>
            </a:r>
          </a:p>
          <a:p>
            <a:r>
              <a:rPr lang="sl-SI" i="1" dirty="0" smtClean="0"/>
              <a:t>Heidegger</a:t>
            </a:r>
            <a:r>
              <a:rPr lang="sl-SI" dirty="0" smtClean="0"/>
              <a:t>: </a:t>
            </a:r>
            <a:r>
              <a:rPr lang="sl-SI" dirty="0" err="1" smtClean="0"/>
              <a:t>tubit</a:t>
            </a:r>
            <a:r>
              <a:rPr lang="sl-SI" dirty="0" smtClean="0"/>
              <a:t> (bit človeka v svetu), »zlom </a:t>
            </a:r>
            <a:r>
              <a:rPr lang="sl-SI" dirty="0" err="1" smtClean="0"/>
              <a:t>napotilnih</a:t>
            </a:r>
            <a:r>
              <a:rPr lang="sl-SI" dirty="0" smtClean="0"/>
              <a:t> sklopov«.</a:t>
            </a:r>
            <a:endParaRPr lang="sl-SI" dirty="0"/>
          </a:p>
        </p:txBody>
      </p:sp>
      <p:pic>
        <p:nvPicPr>
          <p:cNvPr id="4" name="Slika 3" descr="220px-Martin_Heideg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6702" y="4437112"/>
            <a:ext cx="1424626" cy="205923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Slika 4" descr="200px-Kierkegaa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068960"/>
            <a:ext cx="1224136" cy="18117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Slika 5" descr="Sigmund-Freu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288" y="1628800"/>
            <a:ext cx="1778175" cy="12961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Konkretizacija </a:t>
            </a:r>
            <a:r>
              <a:rPr lang="sl-SI" dirty="0" err="1" smtClean="0"/>
              <a:t>anksioznosti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6430488" cy="4608512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Oseba si po navadi poskuša občutke </a:t>
            </a:r>
            <a:r>
              <a:rPr lang="sl-SI" dirty="0" err="1" smtClean="0"/>
              <a:t>anksioznosti</a:t>
            </a:r>
            <a:r>
              <a:rPr lang="sl-SI" dirty="0" smtClean="0"/>
              <a:t> na kakršenkoli način razložiti, zato da bi lahko te občutke razumela in omejila. To je psihični obrambni mehanizem, k se imenuje konkretizacija. </a:t>
            </a:r>
          </a:p>
          <a:p>
            <a:endParaRPr lang="sl-SI" dirty="0" smtClean="0"/>
          </a:p>
          <a:p>
            <a:r>
              <a:rPr lang="sl-SI" dirty="0" smtClean="0"/>
              <a:t>Freud: nekateri posamezniki </a:t>
            </a:r>
            <a:r>
              <a:rPr lang="sl-SI" dirty="0" err="1" smtClean="0"/>
              <a:t>anksioznost</a:t>
            </a:r>
            <a:r>
              <a:rPr lang="sl-SI" dirty="0" smtClean="0"/>
              <a:t> pretvarjajo v fobijo na tak način, da jo povezujejo z določenimi objekti, ki se jim potem začnejo izogibati, da bi obvladovali lastno občutje </a:t>
            </a:r>
            <a:r>
              <a:rPr lang="sl-SI" dirty="0" err="1" smtClean="0"/>
              <a:t>anksioznosti</a:t>
            </a:r>
            <a:r>
              <a:rPr lang="sl-SI" dirty="0" smtClean="0"/>
              <a:t>.</a:t>
            </a:r>
            <a:endParaRPr lang="sl-SI" dirty="0"/>
          </a:p>
        </p:txBody>
      </p:sp>
      <p:pic>
        <p:nvPicPr>
          <p:cNvPr id="5" name="Slika 4" descr="anxie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556792"/>
            <a:ext cx="2810438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Anksioznost</a:t>
            </a:r>
            <a:r>
              <a:rPr lang="sl-SI" dirty="0" smtClean="0"/>
              <a:t> kot ustrezno čustvo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6214464" cy="4572000"/>
          </a:xfrm>
        </p:spPr>
        <p:txBody>
          <a:bodyPr/>
          <a:lstStyle/>
          <a:p>
            <a:pPr>
              <a:buNone/>
            </a:pPr>
            <a:r>
              <a:rPr lang="sl-SI" dirty="0" smtClean="0"/>
              <a:t>Milivojević (2008) opisuje dve skupini situacij, kjer je </a:t>
            </a:r>
            <a:r>
              <a:rPr lang="sl-SI" dirty="0" err="1" smtClean="0"/>
              <a:t>anksioznost</a:t>
            </a:r>
            <a:r>
              <a:rPr lang="sl-SI" dirty="0" smtClean="0"/>
              <a:t> racionalna in ustrezna: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1. Spremembe  v sistemu predstav o sebi (bolezen, starostne spremembe). </a:t>
            </a:r>
          </a:p>
          <a:p>
            <a:r>
              <a:rPr lang="sl-SI" dirty="0" smtClean="0"/>
              <a:t>2. Spremembe v sistemu predstav o svetu (novo življenjsko okolje, vojna).</a:t>
            </a:r>
            <a:endParaRPr lang="sl-SI" dirty="0"/>
          </a:p>
        </p:txBody>
      </p:sp>
      <p:pic>
        <p:nvPicPr>
          <p:cNvPr id="4" name="Slika 3" descr="teacher-inform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204864"/>
            <a:ext cx="2388056" cy="34255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Biološka razlaga </a:t>
            </a:r>
            <a:r>
              <a:rPr lang="sl-SI" dirty="0" err="1" smtClean="0"/>
              <a:t>anksioznosti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566392" cy="4572000"/>
          </a:xfrm>
        </p:spPr>
        <p:txBody>
          <a:bodyPr>
            <a:normAutofit fontScale="92500" lnSpcReduction="10000"/>
          </a:bodyPr>
          <a:lstStyle/>
          <a:p>
            <a:r>
              <a:rPr lang="sl-SI" dirty="0" err="1" smtClean="0"/>
              <a:t>Amigdala</a:t>
            </a:r>
            <a:r>
              <a:rPr lang="sl-SI" dirty="0" smtClean="0"/>
              <a:t> je ključno področje v možganih, ki zaznava potencialne nevarnosti in nadalje uravnava </a:t>
            </a:r>
            <a:r>
              <a:rPr lang="sl-SI" dirty="0" err="1" smtClean="0"/>
              <a:t>anksioznost</a:t>
            </a:r>
            <a:r>
              <a:rPr lang="sl-SI" dirty="0" smtClean="0"/>
              <a:t>.</a:t>
            </a:r>
            <a:endParaRPr lang="sl-SI" b="1" dirty="0" smtClean="0"/>
          </a:p>
          <a:p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u="sng" dirty="0" err="1" smtClean="0"/>
              <a:t>Nevrotransmiterji</a:t>
            </a:r>
            <a:r>
              <a:rPr lang="sl-SI" u="sng" dirty="0" smtClean="0"/>
              <a:t>:</a:t>
            </a:r>
          </a:p>
          <a:p>
            <a:r>
              <a:rPr lang="sl-SI" i="1" dirty="0" err="1" smtClean="0"/>
              <a:t>noradrenalin</a:t>
            </a:r>
            <a:r>
              <a:rPr lang="sl-SI" i="1" dirty="0" smtClean="0"/>
              <a:t> </a:t>
            </a:r>
          </a:p>
          <a:p>
            <a:r>
              <a:rPr lang="sl-SI" i="1" dirty="0" smtClean="0"/>
              <a:t>gama-</a:t>
            </a:r>
            <a:r>
              <a:rPr lang="sl-SI" i="1" dirty="0" err="1" smtClean="0"/>
              <a:t>aminobutirična</a:t>
            </a:r>
            <a:r>
              <a:rPr lang="sl-SI" i="1" dirty="0" smtClean="0"/>
              <a:t> kislina (GABA) </a:t>
            </a:r>
          </a:p>
          <a:p>
            <a:r>
              <a:rPr lang="sl-SI" i="1" dirty="0" smtClean="0"/>
              <a:t>5-</a:t>
            </a:r>
            <a:r>
              <a:rPr lang="sl-SI" i="1" dirty="0" err="1" smtClean="0"/>
              <a:t>hidroksitriptamin</a:t>
            </a:r>
            <a:r>
              <a:rPr lang="sl-SI" i="1" dirty="0" smtClean="0"/>
              <a:t> (5-HT)</a:t>
            </a:r>
          </a:p>
          <a:p>
            <a:endParaRPr lang="sl-SI" dirty="0" smtClean="0"/>
          </a:p>
        </p:txBody>
      </p:sp>
      <p:pic>
        <p:nvPicPr>
          <p:cNvPr id="4" name="Slika 3" descr="amy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348880"/>
            <a:ext cx="3332941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23528" y="1529408"/>
            <a:ext cx="8568952" cy="532859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sl-SI" dirty="0" err="1" smtClean="0"/>
              <a:t>American</a:t>
            </a:r>
            <a:r>
              <a:rPr lang="sl-SI" dirty="0" smtClean="0"/>
              <a:t>  </a:t>
            </a:r>
            <a:r>
              <a:rPr lang="sl-SI" dirty="0" err="1" smtClean="0"/>
              <a:t>Psychiatric</a:t>
            </a:r>
            <a:r>
              <a:rPr lang="sl-SI" dirty="0" smtClean="0"/>
              <a:t> </a:t>
            </a:r>
            <a:r>
              <a:rPr lang="sl-SI" dirty="0" err="1" smtClean="0"/>
              <a:t>Association</a:t>
            </a:r>
            <a:r>
              <a:rPr lang="sl-SI" dirty="0" smtClean="0"/>
              <a:t> (2013). </a:t>
            </a:r>
            <a:r>
              <a:rPr lang="sl-SI" i="1" dirty="0" err="1" smtClean="0"/>
              <a:t>Diagnostic</a:t>
            </a:r>
            <a:r>
              <a:rPr lang="sl-SI" i="1" dirty="0" smtClean="0"/>
              <a:t> </a:t>
            </a:r>
            <a:r>
              <a:rPr lang="sl-SI" i="1" dirty="0" err="1" smtClean="0"/>
              <a:t>and</a:t>
            </a:r>
            <a:r>
              <a:rPr lang="sl-SI" i="1" dirty="0" smtClean="0"/>
              <a:t> </a:t>
            </a:r>
            <a:r>
              <a:rPr lang="sl-SI" i="1" dirty="0" err="1" smtClean="0"/>
              <a:t>statistical</a:t>
            </a:r>
            <a:r>
              <a:rPr lang="sl-SI" i="1" dirty="0" smtClean="0"/>
              <a:t> </a:t>
            </a:r>
            <a:r>
              <a:rPr lang="sl-SI" i="1" dirty="0" err="1" smtClean="0"/>
              <a:t>manual</a:t>
            </a:r>
            <a:r>
              <a:rPr lang="sl-SI" i="1" dirty="0" smtClean="0"/>
              <a:t> </a:t>
            </a:r>
            <a:r>
              <a:rPr lang="sl-SI" i="1" dirty="0" err="1" smtClean="0"/>
              <a:t>of</a:t>
            </a:r>
            <a:r>
              <a:rPr lang="sl-SI" i="1" dirty="0" smtClean="0"/>
              <a:t> </a:t>
            </a:r>
            <a:r>
              <a:rPr lang="sl-SI" i="1" dirty="0" err="1" smtClean="0"/>
              <a:t>mental</a:t>
            </a:r>
            <a:r>
              <a:rPr lang="sl-SI" i="1" dirty="0" smtClean="0"/>
              <a:t> </a:t>
            </a:r>
            <a:r>
              <a:rPr lang="sl-SI" i="1" dirty="0" err="1" smtClean="0"/>
              <a:t>disorders</a:t>
            </a:r>
            <a:r>
              <a:rPr lang="sl-SI" i="1" dirty="0" smtClean="0"/>
              <a:t> (5th </a:t>
            </a:r>
            <a:r>
              <a:rPr lang="sl-SI" i="1" dirty="0" err="1" smtClean="0"/>
              <a:t>ed</a:t>
            </a:r>
            <a:r>
              <a:rPr lang="sl-SI" i="1" dirty="0" smtClean="0"/>
              <a:t>.).</a:t>
            </a:r>
            <a:r>
              <a:rPr lang="sl-SI" dirty="0" smtClean="0"/>
              <a:t> </a:t>
            </a:r>
            <a:r>
              <a:rPr lang="sl-SI" dirty="0" err="1" smtClean="0"/>
              <a:t>Arlington</a:t>
            </a:r>
            <a:r>
              <a:rPr lang="sl-SI" dirty="0" smtClean="0"/>
              <a:t>, VA: </a:t>
            </a:r>
            <a:r>
              <a:rPr lang="sl-SI" dirty="0" err="1" smtClean="0"/>
              <a:t>American</a:t>
            </a:r>
            <a:r>
              <a:rPr lang="sl-SI" dirty="0" smtClean="0"/>
              <a:t> </a:t>
            </a:r>
            <a:r>
              <a:rPr lang="sl-SI" dirty="0" err="1" smtClean="0"/>
              <a:t>Psychiatric</a:t>
            </a:r>
            <a:r>
              <a:rPr lang="sl-SI" dirty="0" smtClean="0"/>
              <a:t> </a:t>
            </a:r>
            <a:r>
              <a:rPr lang="sl-SI" dirty="0" err="1" smtClean="0"/>
              <a:t>Publishing</a:t>
            </a:r>
            <a:r>
              <a:rPr lang="sl-SI" dirty="0" smtClean="0"/>
              <a:t>.</a:t>
            </a:r>
          </a:p>
          <a:p>
            <a:pPr algn="just"/>
            <a:r>
              <a:rPr lang="sl-SI" dirty="0" err="1" smtClean="0"/>
              <a:t>Bertman</a:t>
            </a:r>
            <a:r>
              <a:rPr lang="sl-SI" dirty="0" smtClean="0"/>
              <a:t>, M. (1990). Kierkegaard </a:t>
            </a:r>
            <a:r>
              <a:rPr lang="sl-SI" dirty="0" err="1" smtClean="0"/>
              <a:t>and</a:t>
            </a:r>
            <a:r>
              <a:rPr lang="sl-SI" dirty="0" smtClean="0"/>
              <a:t>/or </a:t>
            </a:r>
            <a:r>
              <a:rPr lang="sl-SI" dirty="0" err="1" smtClean="0"/>
              <a:t>philosophy</a:t>
            </a:r>
            <a:r>
              <a:rPr lang="sl-SI" dirty="0" smtClean="0"/>
              <a:t>. </a:t>
            </a:r>
            <a:r>
              <a:rPr lang="sl-SI" i="1" dirty="0" err="1" smtClean="0"/>
              <a:t>History</a:t>
            </a:r>
            <a:r>
              <a:rPr lang="sl-SI" i="1" dirty="0" smtClean="0"/>
              <a:t> </a:t>
            </a:r>
            <a:r>
              <a:rPr lang="sl-SI" i="1" dirty="0" err="1" smtClean="0"/>
              <a:t>of</a:t>
            </a:r>
            <a:r>
              <a:rPr lang="sl-SI" i="1" dirty="0" smtClean="0"/>
              <a:t> </a:t>
            </a:r>
            <a:r>
              <a:rPr lang="sl-SI" i="1" dirty="0" err="1" smtClean="0"/>
              <a:t>European</a:t>
            </a:r>
            <a:r>
              <a:rPr lang="sl-SI" i="1" dirty="0" smtClean="0"/>
              <a:t> </a:t>
            </a:r>
            <a:r>
              <a:rPr lang="sl-SI" i="1" dirty="0" err="1" smtClean="0"/>
              <a:t>ideas</a:t>
            </a:r>
            <a:r>
              <a:rPr lang="sl-SI" i="1" dirty="0" smtClean="0"/>
              <a:t>, 12 (1)</a:t>
            </a:r>
            <a:r>
              <a:rPr lang="sl-SI" dirty="0" smtClean="0"/>
              <a:t>, 117-126.</a:t>
            </a:r>
          </a:p>
          <a:p>
            <a:pPr algn="just"/>
            <a:r>
              <a:rPr lang="sl-SI" dirty="0" err="1" smtClean="0"/>
              <a:t>Damasio</a:t>
            </a:r>
            <a:r>
              <a:rPr lang="sl-SI" dirty="0" smtClean="0"/>
              <a:t>, A. (2008). </a:t>
            </a:r>
            <a:r>
              <a:rPr lang="sl-SI" i="1" dirty="0" smtClean="0"/>
              <a:t>Iskanje Spinoze: veselje, žalost in čuteči možgani.</a:t>
            </a:r>
            <a:r>
              <a:rPr lang="sl-SI" dirty="0" smtClean="0"/>
              <a:t> Ljubljana: Krtina.</a:t>
            </a:r>
          </a:p>
          <a:p>
            <a:pPr algn="just"/>
            <a:r>
              <a:rPr lang="sl-SI" dirty="0" smtClean="0"/>
              <a:t>Dernovšek, M. Z., Gorenc, M., &amp; </a:t>
            </a:r>
            <a:r>
              <a:rPr lang="sl-SI" dirty="0" err="1" smtClean="0"/>
              <a:t>Jeriček</a:t>
            </a:r>
            <a:r>
              <a:rPr lang="sl-SI" dirty="0" smtClean="0"/>
              <a:t>, H. (2006). </a:t>
            </a:r>
            <a:r>
              <a:rPr lang="sl-SI" i="1" dirty="0" smtClean="0"/>
              <a:t>Ko te strese stres : kako prepoznati in zdraviti stresne, </a:t>
            </a:r>
            <a:r>
              <a:rPr lang="sl-SI" i="1" dirty="0" err="1" smtClean="0"/>
              <a:t>anksiozne</a:t>
            </a:r>
            <a:r>
              <a:rPr lang="sl-SI" i="1" dirty="0" smtClean="0"/>
              <a:t> in depresivne motnje.</a:t>
            </a:r>
            <a:r>
              <a:rPr lang="sl-SI" dirty="0" smtClean="0"/>
              <a:t> Ljubljana: Inštitut za varovanje zdravja.</a:t>
            </a:r>
          </a:p>
          <a:p>
            <a:pPr algn="just"/>
            <a:r>
              <a:rPr lang="sl-SI" dirty="0" smtClean="0"/>
              <a:t>Hribar, M. (2007). Razmejitev </a:t>
            </a:r>
            <a:r>
              <a:rPr lang="sl-SI" dirty="0" err="1" smtClean="0"/>
              <a:t>anksioznosti</a:t>
            </a:r>
            <a:r>
              <a:rPr lang="sl-SI" dirty="0" smtClean="0"/>
              <a:t> (tesnobe) od nekaterih sorodnih fenomenov. </a:t>
            </a:r>
            <a:r>
              <a:rPr lang="sl-SI" i="1" dirty="0" smtClean="0"/>
              <a:t>Psihološka obzorja, 16 (3)</a:t>
            </a:r>
            <a:r>
              <a:rPr lang="sl-SI" dirty="0" smtClean="0"/>
              <a:t>, 75-88.</a:t>
            </a:r>
          </a:p>
          <a:p>
            <a:pPr algn="just"/>
            <a:r>
              <a:rPr lang="sl-SI" dirty="0" smtClean="0"/>
              <a:t>Hribar, M. (2009). Primerjava </a:t>
            </a:r>
            <a:r>
              <a:rPr lang="sl-SI" dirty="0" err="1" smtClean="0"/>
              <a:t>Heideggrovega</a:t>
            </a:r>
            <a:r>
              <a:rPr lang="sl-SI" dirty="0" smtClean="0"/>
              <a:t> pojmovanja tesnobe in nekaterih psiholoških konceptov tesnobe. </a:t>
            </a:r>
            <a:r>
              <a:rPr lang="sl-SI" i="1" dirty="0" err="1" smtClean="0"/>
              <a:t>Kairos</a:t>
            </a:r>
            <a:r>
              <a:rPr lang="sl-SI" i="1" dirty="0" smtClean="0"/>
              <a:t>: slovenska revija za psihoterapijo, 3 (3/4)</a:t>
            </a:r>
            <a:r>
              <a:rPr lang="sl-SI" dirty="0" smtClean="0"/>
              <a:t>, 87-97.</a:t>
            </a:r>
          </a:p>
          <a:p>
            <a:pPr algn="just"/>
            <a:r>
              <a:rPr lang="sl-SI" dirty="0" smtClean="0"/>
              <a:t>Lamovec, T. (1988). </a:t>
            </a:r>
            <a:r>
              <a:rPr lang="sl-SI" i="1" dirty="0" smtClean="0"/>
              <a:t>Priročnik za psihologijo motivacije in emocij.</a:t>
            </a:r>
            <a:r>
              <a:rPr lang="sl-SI" dirty="0" smtClean="0"/>
              <a:t> Ljubljana: Filozofska fakulteta, Oddelek za psihologijo.</a:t>
            </a:r>
          </a:p>
          <a:p>
            <a:pPr algn="just"/>
            <a:r>
              <a:rPr lang="sl-SI" dirty="0" smtClean="0"/>
              <a:t>Milivojević, Z. (2008). </a:t>
            </a:r>
            <a:r>
              <a:rPr lang="sl-SI" i="1" dirty="0" smtClean="0"/>
              <a:t>Emocije: razumevanje čustev v psihoterapiji.</a:t>
            </a:r>
            <a:r>
              <a:rPr lang="sl-SI" dirty="0" smtClean="0"/>
              <a:t> Novi Sad: </a:t>
            </a:r>
            <a:r>
              <a:rPr lang="sl-SI" dirty="0" err="1" smtClean="0"/>
              <a:t>Psihopolis</a:t>
            </a:r>
            <a:r>
              <a:rPr lang="sl-SI" dirty="0" smtClean="0"/>
              <a:t> institut.</a:t>
            </a:r>
          </a:p>
          <a:p>
            <a:pPr algn="just"/>
            <a:r>
              <a:rPr lang="sl-SI" dirty="0" err="1" smtClean="0"/>
              <a:t>Popovic</a:t>
            </a:r>
            <a:r>
              <a:rPr lang="sl-SI" dirty="0" smtClean="0"/>
              <a:t>, N. (2002). </a:t>
            </a:r>
            <a:r>
              <a:rPr lang="sl-SI" dirty="0" err="1" smtClean="0"/>
              <a:t>Existential</a:t>
            </a:r>
            <a:r>
              <a:rPr lang="sl-SI" dirty="0" smtClean="0"/>
              <a:t> </a:t>
            </a:r>
            <a:r>
              <a:rPr lang="sl-SI" dirty="0" err="1" smtClean="0"/>
              <a:t>anxiety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existential</a:t>
            </a:r>
            <a:r>
              <a:rPr lang="sl-SI" dirty="0" smtClean="0"/>
              <a:t> </a:t>
            </a:r>
            <a:r>
              <a:rPr lang="sl-SI" dirty="0" err="1" smtClean="0"/>
              <a:t>joy</a:t>
            </a:r>
            <a:r>
              <a:rPr lang="sl-SI" dirty="0" smtClean="0"/>
              <a:t>. </a:t>
            </a:r>
            <a:r>
              <a:rPr lang="sl-SI" i="1" dirty="0" err="1" smtClean="0"/>
              <a:t>Practical</a:t>
            </a:r>
            <a:r>
              <a:rPr lang="sl-SI" i="1" dirty="0" smtClean="0"/>
              <a:t> </a:t>
            </a:r>
            <a:r>
              <a:rPr lang="sl-SI" i="1" dirty="0" err="1" smtClean="0"/>
              <a:t>philosophy</a:t>
            </a:r>
            <a:r>
              <a:rPr lang="sl-SI" dirty="0" smtClean="0"/>
              <a:t>, 32-39.</a:t>
            </a:r>
          </a:p>
          <a:p>
            <a:pPr algn="just"/>
            <a:r>
              <a:rPr lang="sl-SI" dirty="0" smtClean="0"/>
              <a:t>Praper, P. (1999). </a:t>
            </a:r>
            <a:r>
              <a:rPr lang="sl-SI" i="1" dirty="0" smtClean="0"/>
              <a:t>Razvojna analitična psihoterapija.</a:t>
            </a:r>
            <a:r>
              <a:rPr lang="sl-SI" dirty="0" smtClean="0"/>
              <a:t> Ljubljana: Inštitut za klinično psihologijo.</a:t>
            </a:r>
          </a:p>
          <a:p>
            <a:pPr algn="just"/>
            <a:r>
              <a:rPr lang="sl-SI" dirty="0" err="1" smtClean="0"/>
              <a:t>Reeve</a:t>
            </a:r>
            <a:r>
              <a:rPr lang="sl-SI" dirty="0" smtClean="0"/>
              <a:t>, J. (2005). </a:t>
            </a:r>
            <a:r>
              <a:rPr lang="sl-SI" i="1" dirty="0" err="1" smtClean="0"/>
              <a:t>Understanding</a:t>
            </a:r>
            <a:r>
              <a:rPr lang="sl-SI" i="1" dirty="0" smtClean="0"/>
              <a:t> </a:t>
            </a:r>
            <a:r>
              <a:rPr lang="sl-SI" i="1" dirty="0" err="1" smtClean="0"/>
              <a:t>Motivation</a:t>
            </a:r>
            <a:r>
              <a:rPr lang="sl-SI" i="1" dirty="0" smtClean="0"/>
              <a:t> </a:t>
            </a:r>
            <a:r>
              <a:rPr lang="sl-SI" i="1" dirty="0" err="1" smtClean="0"/>
              <a:t>and</a:t>
            </a:r>
            <a:r>
              <a:rPr lang="sl-SI" i="1" dirty="0" smtClean="0"/>
              <a:t> </a:t>
            </a:r>
            <a:r>
              <a:rPr lang="sl-SI" i="1" dirty="0" err="1" smtClean="0"/>
              <a:t>Emotion</a:t>
            </a:r>
            <a:r>
              <a:rPr lang="sl-SI" i="1" dirty="0" smtClean="0"/>
              <a:t>.</a:t>
            </a:r>
            <a:r>
              <a:rPr lang="sl-SI" dirty="0" smtClean="0"/>
              <a:t> USA: John </a:t>
            </a:r>
            <a:r>
              <a:rPr lang="sl-SI" dirty="0" err="1" smtClean="0"/>
              <a:t>Wiley</a:t>
            </a:r>
            <a:r>
              <a:rPr lang="sl-SI" dirty="0" smtClean="0"/>
              <a:t> &amp; </a:t>
            </a:r>
            <a:r>
              <a:rPr lang="sl-SI" dirty="0" err="1" smtClean="0"/>
              <a:t>Sons</a:t>
            </a:r>
            <a:r>
              <a:rPr lang="sl-SI" dirty="0" smtClean="0"/>
              <a:t>.</a:t>
            </a:r>
          </a:p>
          <a:p>
            <a:pPr algn="just"/>
            <a:r>
              <a:rPr lang="sl-SI" dirty="0" err="1" smtClean="0"/>
              <a:t>von</a:t>
            </a:r>
            <a:r>
              <a:rPr lang="sl-SI" dirty="0" smtClean="0"/>
              <a:t> </a:t>
            </a:r>
            <a:r>
              <a:rPr lang="sl-SI" dirty="0" err="1" smtClean="0"/>
              <a:t>Morstein</a:t>
            </a:r>
            <a:r>
              <a:rPr lang="sl-SI" dirty="0" smtClean="0"/>
              <a:t>, P. (1999). </a:t>
            </a:r>
            <a:r>
              <a:rPr lang="sl-SI" i="1" dirty="0" err="1" smtClean="0"/>
              <a:t>Anxiety</a:t>
            </a:r>
            <a:r>
              <a:rPr lang="sl-SI" i="1" dirty="0" smtClean="0"/>
              <a:t> </a:t>
            </a:r>
            <a:r>
              <a:rPr lang="sl-SI" i="1" dirty="0" err="1" smtClean="0"/>
              <a:t>and</a:t>
            </a:r>
            <a:r>
              <a:rPr lang="sl-SI" i="1" dirty="0" smtClean="0"/>
              <a:t> </a:t>
            </a:r>
            <a:r>
              <a:rPr lang="sl-SI" i="1" dirty="0" err="1" smtClean="0"/>
              <a:t>depression</a:t>
            </a:r>
            <a:r>
              <a:rPr lang="sl-SI" i="1" dirty="0" smtClean="0"/>
              <a:t>: a </a:t>
            </a:r>
            <a:r>
              <a:rPr lang="sl-SI" i="1" dirty="0" err="1" smtClean="0"/>
              <a:t>philosophical</a:t>
            </a:r>
            <a:r>
              <a:rPr lang="sl-SI" i="1" dirty="0" smtClean="0"/>
              <a:t> </a:t>
            </a:r>
            <a:r>
              <a:rPr lang="sl-SI" i="1" dirty="0" err="1" smtClean="0"/>
              <a:t>investigation</a:t>
            </a:r>
            <a:r>
              <a:rPr lang="sl-SI" i="1" dirty="0" smtClean="0"/>
              <a:t>.</a:t>
            </a:r>
            <a:r>
              <a:rPr lang="sl-SI" dirty="0" smtClean="0"/>
              <a:t> Pridobljeno iz </a:t>
            </a:r>
            <a:r>
              <a:rPr lang="sl-SI" dirty="0" err="1" smtClean="0"/>
              <a:t>Radical</a:t>
            </a:r>
            <a:r>
              <a:rPr lang="sl-SI" dirty="0" smtClean="0"/>
              <a:t> </a:t>
            </a:r>
            <a:r>
              <a:rPr lang="sl-SI" dirty="0" err="1" smtClean="0"/>
              <a:t>psychology</a:t>
            </a:r>
            <a:r>
              <a:rPr lang="sl-SI" dirty="0" smtClean="0"/>
              <a:t>: http://www.radicalpsychology.org/vol1-1/vonMorstein.html</a:t>
            </a:r>
          </a:p>
          <a:p>
            <a:pPr algn="just"/>
            <a:r>
              <a:rPr lang="sl-SI" dirty="0" err="1" smtClean="0"/>
              <a:t>Wang</a:t>
            </a:r>
            <a:r>
              <a:rPr lang="sl-SI" dirty="0" smtClean="0"/>
              <a:t>, D., </a:t>
            </a:r>
            <a:r>
              <a:rPr lang="sl-SI" dirty="0" err="1" smtClean="0"/>
              <a:t>Wang</a:t>
            </a:r>
            <a:r>
              <a:rPr lang="sl-SI" dirty="0" smtClean="0"/>
              <a:t>, F., J., L., </a:t>
            </a:r>
            <a:r>
              <a:rPr lang="sl-SI" dirty="0" err="1" smtClean="0"/>
              <a:t>Zhang</a:t>
            </a:r>
            <a:r>
              <a:rPr lang="sl-SI" dirty="0" smtClean="0"/>
              <a:t>, L., </a:t>
            </a:r>
            <a:r>
              <a:rPr lang="sl-SI" dirty="0" err="1" smtClean="0"/>
              <a:t>Wang</a:t>
            </a:r>
            <a:r>
              <a:rPr lang="sl-SI" dirty="0" smtClean="0"/>
              <a:t>, Z., &amp; Lin, L. (2011). </a:t>
            </a:r>
            <a:r>
              <a:rPr lang="sl-SI" dirty="0" err="1" smtClean="0"/>
              <a:t>Neurons</a:t>
            </a:r>
            <a:r>
              <a:rPr lang="sl-SI" dirty="0" smtClean="0"/>
              <a:t> in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Amygdala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Response</a:t>
            </a:r>
            <a:r>
              <a:rPr lang="sl-SI" dirty="0" smtClean="0"/>
              <a:t>-</a:t>
            </a:r>
            <a:r>
              <a:rPr lang="sl-SI" dirty="0" err="1" smtClean="0"/>
              <a:t>Selectivity</a:t>
            </a:r>
            <a:r>
              <a:rPr lang="sl-SI" dirty="0" smtClean="0"/>
              <a:t>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Anxiety</a:t>
            </a:r>
            <a:r>
              <a:rPr lang="sl-SI" dirty="0" smtClean="0"/>
              <a:t> in </a:t>
            </a:r>
            <a:r>
              <a:rPr lang="sl-SI" dirty="0" err="1" smtClean="0"/>
              <a:t>Two</a:t>
            </a:r>
            <a:r>
              <a:rPr lang="sl-SI" dirty="0" smtClean="0"/>
              <a:t> </a:t>
            </a:r>
            <a:r>
              <a:rPr lang="sl-SI" dirty="0" err="1" smtClean="0"/>
              <a:t>Ethologically</a:t>
            </a:r>
            <a:r>
              <a:rPr lang="sl-SI" dirty="0" smtClean="0"/>
              <a:t> </a:t>
            </a:r>
            <a:r>
              <a:rPr lang="sl-SI" dirty="0" err="1" smtClean="0"/>
              <a:t>Based</a:t>
            </a:r>
            <a:r>
              <a:rPr lang="sl-SI" dirty="0" smtClean="0"/>
              <a:t> </a:t>
            </a:r>
            <a:r>
              <a:rPr lang="sl-SI" dirty="0" err="1" smtClean="0"/>
              <a:t>Tests</a:t>
            </a:r>
            <a:r>
              <a:rPr lang="sl-SI" dirty="0" smtClean="0"/>
              <a:t>. </a:t>
            </a:r>
            <a:r>
              <a:rPr lang="sl-SI" i="1" dirty="0" err="1" smtClean="0"/>
              <a:t>PLoS</a:t>
            </a:r>
            <a:r>
              <a:rPr lang="sl-SI" i="1" dirty="0" smtClean="0"/>
              <a:t> ONE 6(4)</a:t>
            </a:r>
            <a:r>
              <a:rPr lang="sl-SI" dirty="0" smtClean="0"/>
              <a:t>, 1-7. Pridobljeno iz </a:t>
            </a:r>
            <a:r>
              <a:rPr lang="sl-SI" dirty="0" err="1" smtClean="0"/>
              <a:t>doi</a:t>
            </a:r>
            <a:r>
              <a:rPr lang="sl-SI" dirty="0" smtClean="0"/>
              <a:t>:</a:t>
            </a:r>
            <a:r>
              <a:rPr lang="sl-SI" dirty="0" err="1" smtClean="0"/>
              <a:t>10.1371/journal.pone.0018739</a:t>
            </a:r>
            <a:endParaRPr lang="sl-SI" dirty="0" smtClean="0"/>
          </a:p>
          <a:p>
            <a:pPr algn="just"/>
            <a:r>
              <a:rPr lang="sl-SI" dirty="0" smtClean="0"/>
              <a:t>Ziherl, S., &amp; Tomori, M. (1999). </a:t>
            </a:r>
            <a:r>
              <a:rPr lang="sl-SI" i="1" dirty="0" smtClean="0"/>
              <a:t>Psihiatrija.</a:t>
            </a:r>
            <a:r>
              <a:rPr lang="sl-SI" dirty="0" smtClean="0"/>
              <a:t> Ljubljana: </a:t>
            </a:r>
            <a:r>
              <a:rPr lang="sl-SI" dirty="0" err="1" smtClean="0"/>
              <a:t>Litterapicta</a:t>
            </a:r>
            <a:r>
              <a:rPr lang="sl-SI" dirty="0" smtClean="0"/>
              <a:t>.</a:t>
            </a:r>
          </a:p>
          <a:p>
            <a:pPr>
              <a:buNone/>
            </a:pPr>
            <a:r>
              <a:rPr lang="sl-SI" dirty="0" smtClean="0"/>
              <a:t> 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no">
  <a:themeElements>
    <a:clrScheme name="Mestn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n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</TotalTime>
  <Words>637</Words>
  <Application>Microsoft Office PowerPoint</Application>
  <PresentationFormat>Diaprojekcija na zaslonu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Mestno</vt:lpstr>
      <vt:lpstr>Anksioznost</vt:lpstr>
      <vt:lpstr>Kaj je anksioznost?</vt:lpstr>
      <vt:lpstr>Razlogi za pojav anksioznosti</vt:lpstr>
      <vt:lpstr>Simptomi anksioznosti</vt:lpstr>
      <vt:lpstr>Razlaga anksioznosti iz strani različnih avtorjev</vt:lpstr>
      <vt:lpstr>Konkretizacija anksioznosti</vt:lpstr>
      <vt:lpstr>Anksioznost kot ustrezno čustvo</vt:lpstr>
      <vt:lpstr>Biološka razlaga anksioznosti</vt:lpstr>
      <vt:lpstr>Viri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Anja</dc:creator>
  <cp:lastModifiedBy>Anja</cp:lastModifiedBy>
  <cp:revision>13</cp:revision>
  <dcterms:created xsi:type="dcterms:W3CDTF">2013-12-15T23:02:54Z</dcterms:created>
  <dcterms:modified xsi:type="dcterms:W3CDTF">2013-12-16T09:12:54Z</dcterms:modified>
</cp:coreProperties>
</file>