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0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2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8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3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8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9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7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0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1BC8-905C-EF4E-B9AE-737290A474A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DBFAF-E105-874A-B6DD-922EBEE8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4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GEOGRAFIJA ITALIJE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0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Osrednji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južni</a:t>
            </a:r>
            <a:r>
              <a:rPr lang="en-US" dirty="0"/>
              <a:t> del </a:t>
            </a:r>
            <a:r>
              <a:rPr lang="en-US" dirty="0" err="1"/>
              <a:t>polotoka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		- </a:t>
            </a:r>
            <a:r>
              <a:rPr lang="en-US" dirty="0" err="1"/>
              <a:t>Apeninsko</a:t>
            </a:r>
            <a:r>
              <a:rPr lang="en-US" dirty="0"/>
              <a:t> </a:t>
            </a:r>
            <a:r>
              <a:rPr lang="en-US" dirty="0" err="1"/>
              <a:t>gorovje</a:t>
            </a:r>
            <a:r>
              <a:rPr lang="en-US" dirty="0"/>
              <a:t> (12000 km </a:t>
            </a:r>
            <a:r>
              <a:rPr lang="en-US" dirty="0" err="1"/>
              <a:t>dolžine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deluje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pomeben</a:t>
            </a:r>
            <a:r>
              <a:rPr lang="en-US" dirty="0" smtClean="0"/>
              <a:t> </a:t>
            </a:r>
            <a:r>
              <a:rPr lang="en-US" dirty="0" err="1" smtClean="0"/>
              <a:t>dejavnik</a:t>
            </a:r>
            <a:r>
              <a:rPr lang="en-US" dirty="0" smtClean="0"/>
              <a:t> </a:t>
            </a:r>
            <a:r>
              <a:rPr lang="en-US" dirty="0" err="1" smtClean="0"/>
              <a:t>klime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najvišji</a:t>
            </a:r>
            <a:r>
              <a:rPr lang="en-US" dirty="0" smtClean="0"/>
              <a:t> </a:t>
            </a:r>
            <a:r>
              <a:rPr lang="en-US" dirty="0" err="1" smtClean="0"/>
              <a:t>vrh</a:t>
            </a:r>
            <a:r>
              <a:rPr lang="en-US" dirty="0" smtClean="0"/>
              <a:t> Gran </a:t>
            </a:r>
            <a:r>
              <a:rPr lang="en-US" dirty="0" err="1" smtClean="0"/>
              <a:t>Sasso</a:t>
            </a:r>
            <a:r>
              <a:rPr lang="en-US" dirty="0" smtClean="0"/>
              <a:t> (2914)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največja</a:t>
            </a:r>
            <a:r>
              <a:rPr lang="en-US" dirty="0" smtClean="0"/>
              <a:t> </a:t>
            </a:r>
            <a:r>
              <a:rPr lang="en-US" dirty="0" err="1" smtClean="0"/>
              <a:t>širina</a:t>
            </a:r>
            <a:r>
              <a:rPr lang="en-US" dirty="0" smtClean="0"/>
              <a:t> 200 km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62500" y="1417638"/>
            <a:ext cx="0" cy="725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81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Obala</a:t>
            </a:r>
            <a:r>
              <a:rPr lang="en-US" dirty="0" smtClean="0"/>
              <a:t>:		</a:t>
            </a:r>
            <a:r>
              <a:rPr lang="en-US" dirty="0" err="1" smtClean="0"/>
              <a:t>dolga</a:t>
            </a:r>
            <a:r>
              <a:rPr lang="en-US" dirty="0" smtClean="0"/>
              <a:t> 7450 km, </a:t>
            </a:r>
            <a:r>
              <a:rPr lang="en-US" dirty="0" err="1" smtClean="0"/>
              <a:t>zelo</a:t>
            </a:r>
            <a:r>
              <a:rPr lang="en-US" dirty="0" smtClean="0"/>
              <a:t> </a:t>
            </a:r>
            <a:r>
              <a:rPr lang="en-US" dirty="0" err="1" smtClean="0"/>
              <a:t>raznolika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FF"/>
                </a:solidFill>
              </a:rPr>
              <a:t>Ligursko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morje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</a:rPr>
              <a:t>visoka</a:t>
            </a:r>
            <a:r>
              <a:rPr lang="en-US" sz="2800" dirty="0" smtClean="0">
                <a:solidFill>
                  <a:srgbClr val="000000"/>
                </a:solidFill>
              </a:rPr>
              <a:t> in </a:t>
            </a:r>
            <a:r>
              <a:rPr lang="en-US" sz="2800" dirty="0" err="1" smtClean="0">
                <a:solidFill>
                  <a:srgbClr val="000000"/>
                </a:solidFill>
              </a:rPr>
              <a:t>strma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obala</a:t>
            </a:r>
            <a:r>
              <a:rPr lang="en-US" sz="2800" dirty="0" smtClean="0">
                <a:solidFill>
                  <a:srgbClr val="000000"/>
                </a:solidFill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</a:rPr>
              <a:t>Ligurija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                        </a:t>
            </a:r>
            <a:r>
              <a:rPr lang="en-US" sz="2800" dirty="0" err="1" smtClean="0">
                <a:solidFill>
                  <a:srgbClr val="000000"/>
                </a:solidFill>
              </a:rPr>
              <a:t>nizka</a:t>
            </a:r>
            <a:r>
              <a:rPr lang="en-US" sz="2800" dirty="0" smtClean="0">
                <a:solidFill>
                  <a:srgbClr val="000000"/>
                </a:solidFill>
              </a:rPr>
              <a:t> in </a:t>
            </a:r>
            <a:r>
              <a:rPr lang="en-US" sz="2800" dirty="0" err="1" smtClean="0">
                <a:solidFill>
                  <a:srgbClr val="000000"/>
                </a:solidFill>
              </a:rPr>
              <a:t>peščena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obala</a:t>
            </a:r>
            <a:r>
              <a:rPr lang="en-US" sz="2800" dirty="0" smtClean="0">
                <a:solidFill>
                  <a:srgbClr val="000000"/>
                </a:solidFill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</a:rPr>
              <a:t>Toskana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FF"/>
                </a:solidFill>
              </a:rPr>
              <a:t>Tirensko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morje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</a:rPr>
              <a:t>veliko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zalivov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peščena</a:t>
            </a:r>
            <a:r>
              <a:rPr lang="en-US" sz="2800" dirty="0" smtClean="0">
                <a:solidFill>
                  <a:srgbClr val="000000"/>
                </a:solidFill>
              </a:rPr>
              <a:t> in </a:t>
            </a:r>
            <a:r>
              <a:rPr lang="en-US" sz="2800" dirty="0" err="1" smtClean="0">
                <a:solidFill>
                  <a:srgbClr val="000000"/>
                </a:solidFill>
              </a:rPr>
              <a:t>hribovita</a:t>
            </a:r>
            <a:r>
              <a:rPr lang="en-US" sz="2800" dirty="0" smtClean="0">
                <a:solidFill>
                  <a:srgbClr val="000000"/>
                </a:solidFill>
              </a:rPr>
              <a:t> 					</a:t>
            </a:r>
            <a:r>
              <a:rPr lang="en-US" sz="2800" dirty="0" err="1" smtClean="0">
                <a:solidFill>
                  <a:srgbClr val="000000"/>
                </a:solidFill>
              </a:rPr>
              <a:t>obala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FF"/>
                </a:solidFill>
              </a:rPr>
              <a:t>Jadransko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morje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 smtClean="0">
                <a:solidFill>
                  <a:srgbClr val="000000"/>
                </a:solidFill>
              </a:rPr>
              <a:t>polzaprto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morje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plitvine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obala</a:t>
            </a:r>
            <a:r>
              <a:rPr lang="en-US" sz="2800" dirty="0" smtClean="0">
                <a:solidFill>
                  <a:srgbClr val="000000"/>
                </a:solidFill>
              </a:rPr>
              <a:t> 			                          </a:t>
            </a:r>
            <a:r>
              <a:rPr lang="en-US" sz="2800" dirty="0" err="1" smtClean="0">
                <a:solidFill>
                  <a:srgbClr val="000000"/>
                </a:solidFill>
              </a:rPr>
              <a:t>bogata</a:t>
            </a:r>
            <a:r>
              <a:rPr lang="en-US" sz="2800" dirty="0" smtClean="0">
                <a:solidFill>
                  <a:srgbClr val="000000"/>
                </a:solidFill>
              </a:rPr>
              <a:t> z </a:t>
            </a:r>
            <a:r>
              <a:rPr lang="en-US" sz="2800" dirty="0" err="1" smtClean="0">
                <a:solidFill>
                  <a:srgbClr val="000000"/>
                </a:solidFill>
              </a:rPr>
              <a:t>ribo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                          </a:t>
            </a:r>
            <a:r>
              <a:rPr lang="en-US" sz="2800" dirty="0" err="1" smtClean="0">
                <a:solidFill>
                  <a:srgbClr val="000000"/>
                </a:solidFill>
              </a:rPr>
              <a:t>skalnata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obala</a:t>
            </a:r>
            <a:r>
              <a:rPr lang="en-US" sz="2800" dirty="0" smtClean="0">
                <a:solidFill>
                  <a:srgbClr val="000000"/>
                </a:solidFill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</a:rPr>
              <a:t>Apulija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                          </a:t>
            </a:r>
            <a:r>
              <a:rPr lang="en-US" sz="2800" dirty="0" err="1" smtClean="0">
                <a:solidFill>
                  <a:srgbClr val="000000"/>
                </a:solidFill>
              </a:rPr>
              <a:t>lagune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peščena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obala</a:t>
            </a:r>
            <a:r>
              <a:rPr lang="en-US" sz="2800" dirty="0" smtClean="0">
                <a:solidFill>
                  <a:srgbClr val="000000"/>
                </a:solidFill>
              </a:rPr>
              <a:t> (sever) 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6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Klima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- </a:t>
            </a:r>
            <a:r>
              <a:rPr lang="en-US" dirty="0" err="1" smtClean="0"/>
              <a:t>zmerno</a:t>
            </a:r>
            <a:r>
              <a:rPr lang="en-US" dirty="0" smtClean="0"/>
              <a:t> </a:t>
            </a:r>
            <a:r>
              <a:rPr lang="en-US" dirty="0" err="1" smtClean="0"/>
              <a:t>podnebje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povprečna</a:t>
            </a:r>
            <a:r>
              <a:rPr lang="en-US" dirty="0" smtClean="0"/>
              <a:t> </a:t>
            </a:r>
            <a:r>
              <a:rPr lang="en-US" dirty="0" err="1" smtClean="0"/>
              <a:t>temperatura</a:t>
            </a:r>
            <a:r>
              <a:rPr lang="en-US" dirty="0" smtClean="0"/>
              <a:t>: 11° C (</a:t>
            </a:r>
            <a:r>
              <a:rPr lang="en-US" dirty="0" err="1"/>
              <a:t>Zgornje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/>
              <a:t>Poadižje</a:t>
            </a:r>
            <a:r>
              <a:rPr lang="en-US" dirty="0" smtClean="0"/>
              <a:t>) - 19° </a:t>
            </a:r>
            <a:r>
              <a:rPr lang="en-US" dirty="0"/>
              <a:t>C </a:t>
            </a:r>
            <a:r>
              <a:rPr lang="en-US" dirty="0" smtClean="0"/>
              <a:t>(</a:t>
            </a:r>
            <a:r>
              <a:rPr lang="en-US" dirty="0" err="1" smtClean="0"/>
              <a:t>Sicilija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zima</a:t>
            </a:r>
            <a:r>
              <a:rPr lang="en-US" dirty="0" smtClean="0"/>
              <a:t>: 0° </a:t>
            </a:r>
            <a:r>
              <a:rPr lang="en-US" dirty="0"/>
              <a:t>C (</a:t>
            </a:r>
            <a:r>
              <a:rPr lang="en-US" dirty="0" err="1"/>
              <a:t>Zgornje</a:t>
            </a:r>
            <a:r>
              <a:rPr lang="en-US" dirty="0"/>
              <a:t> </a:t>
            </a:r>
            <a:r>
              <a:rPr lang="en-US" dirty="0" err="1" smtClean="0"/>
              <a:t>Poadižje</a:t>
            </a:r>
            <a:r>
              <a:rPr lang="en-US" dirty="0"/>
              <a:t>) - </a:t>
            </a:r>
            <a:r>
              <a:rPr lang="en-US" dirty="0" smtClean="0"/>
              <a:t>12° </a:t>
            </a:r>
            <a:r>
              <a:rPr lang="en-US" dirty="0"/>
              <a:t>C </a:t>
            </a:r>
            <a:r>
              <a:rPr lang="en-US" dirty="0" smtClean="0"/>
              <a:t>				(</a:t>
            </a:r>
            <a:r>
              <a:rPr lang="en-US" dirty="0" err="1"/>
              <a:t>Sicilija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najvišja</a:t>
            </a:r>
            <a:r>
              <a:rPr lang="en-US" dirty="0" smtClean="0"/>
              <a:t> </a:t>
            </a:r>
            <a:r>
              <a:rPr lang="en-US" dirty="0" err="1" smtClean="0"/>
              <a:t>temperatura</a:t>
            </a:r>
            <a:r>
              <a:rPr lang="en-US" dirty="0" smtClean="0"/>
              <a:t>: 49° </a:t>
            </a:r>
            <a:r>
              <a:rPr lang="en-US" dirty="0"/>
              <a:t>C </a:t>
            </a:r>
            <a:r>
              <a:rPr lang="en-US" dirty="0" smtClean="0"/>
              <a:t>(</a:t>
            </a:r>
            <a:r>
              <a:rPr lang="en-US" dirty="0" err="1" smtClean="0"/>
              <a:t>Sicilija</a:t>
            </a:r>
            <a:r>
              <a:rPr lang="en-US" dirty="0" smtClean="0"/>
              <a:t>, </a:t>
            </a:r>
            <a:r>
              <a:rPr lang="en-US" dirty="0" err="1" smtClean="0"/>
              <a:t>ko</a:t>
            </a:r>
            <a:r>
              <a:rPr lang="en-US" dirty="0" smtClean="0"/>
              <a:t> 			</a:t>
            </a:r>
            <a:r>
              <a:rPr lang="en-US" dirty="0" err="1" smtClean="0"/>
              <a:t>piha</a:t>
            </a:r>
            <a:r>
              <a:rPr lang="en-US" dirty="0" smtClean="0"/>
              <a:t> </a:t>
            </a:r>
            <a:r>
              <a:rPr lang="en-US" dirty="0" err="1" smtClean="0"/>
              <a:t>afriško</a:t>
            </a:r>
            <a:r>
              <a:rPr lang="en-US" dirty="0" smtClean="0"/>
              <a:t> </a:t>
            </a:r>
            <a:r>
              <a:rPr lang="en-US" dirty="0" err="1" smtClean="0"/>
              <a:t>jugo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7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Padavine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</a:t>
            </a:r>
            <a:r>
              <a:rPr lang="en-US" dirty="0" err="1" smtClean="0"/>
              <a:t>zelo</a:t>
            </a:r>
            <a:r>
              <a:rPr lang="en-US" dirty="0" smtClean="0"/>
              <a:t> </a:t>
            </a:r>
            <a:r>
              <a:rPr lang="en-US" dirty="0" err="1" smtClean="0"/>
              <a:t>raznoliko</a:t>
            </a:r>
            <a:r>
              <a:rPr lang="en-US" dirty="0" smtClean="0"/>
              <a:t> (</a:t>
            </a:r>
            <a:r>
              <a:rPr lang="en-US" dirty="0" err="1" smtClean="0"/>
              <a:t>količina</a:t>
            </a:r>
            <a:r>
              <a:rPr lang="en-US" dirty="0" smtClean="0"/>
              <a:t>, </a:t>
            </a:r>
            <a:r>
              <a:rPr lang="en-US" dirty="0" err="1" smtClean="0"/>
              <a:t>pogostost</a:t>
            </a:r>
            <a:r>
              <a:rPr lang="en-US" dirty="0" smtClean="0"/>
              <a:t>, 				</a:t>
            </a:r>
            <a:r>
              <a:rPr lang="en-US" dirty="0" err="1" smtClean="0"/>
              <a:t>intenzivnost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</a:t>
            </a:r>
            <a:r>
              <a:rPr lang="en-US" dirty="0" err="1" smtClean="0"/>
              <a:t>veliko</a:t>
            </a:r>
            <a:r>
              <a:rPr lang="en-US" dirty="0" smtClean="0"/>
              <a:t> </a:t>
            </a:r>
            <a:r>
              <a:rPr lang="en-US" dirty="0" err="1" smtClean="0"/>
              <a:t>padavin</a:t>
            </a:r>
            <a:r>
              <a:rPr lang="en-US" dirty="0" smtClean="0"/>
              <a:t> v </a:t>
            </a:r>
            <a:r>
              <a:rPr lang="en-US" dirty="0" err="1" smtClean="0"/>
              <a:t>Alpah</a:t>
            </a:r>
            <a:r>
              <a:rPr lang="en-US" dirty="0" smtClean="0"/>
              <a:t> in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Apeninih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Padska</a:t>
            </a:r>
            <a:r>
              <a:rPr lang="en-US" dirty="0"/>
              <a:t> </a:t>
            </a:r>
            <a:r>
              <a:rPr lang="en-US" dirty="0" err="1"/>
              <a:t>nižina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</a:t>
            </a:r>
            <a:r>
              <a:rPr lang="en-US" dirty="0" err="1" smtClean="0"/>
              <a:t>bogata</a:t>
            </a:r>
            <a:r>
              <a:rPr lang="en-US" dirty="0" smtClean="0"/>
              <a:t> z </a:t>
            </a:r>
            <a:r>
              <a:rPr lang="en-US" dirty="0" err="1" smtClean="0"/>
              <a:t>vodo</a:t>
            </a:r>
            <a:r>
              <a:rPr lang="en-US" dirty="0" smtClean="0"/>
              <a:t> </a:t>
            </a:r>
            <a:r>
              <a:rPr lang="en-US" dirty="0" err="1" smtClean="0"/>
              <a:t>zaradi</a:t>
            </a:r>
            <a:r>
              <a:rPr lang="en-US" dirty="0" smtClean="0"/>
              <a:t> </a:t>
            </a:r>
            <a:r>
              <a:rPr lang="en-US" dirty="0" err="1" smtClean="0"/>
              <a:t>priliva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Alp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Vodovje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1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površina</a:t>
            </a:r>
            <a:r>
              <a:rPr lang="en-US" dirty="0" smtClean="0"/>
              <a:t>: 		</a:t>
            </a:r>
            <a:r>
              <a:rPr lang="en-US" dirty="0" smtClean="0">
                <a:solidFill>
                  <a:srgbClr val="0000FF"/>
                </a:solidFill>
              </a:rPr>
              <a:t>301.278 km2</a:t>
            </a:r>
          </a:p>
          <a:p>
            <a:r>
              <a:rPr lang="en-US" dirty="0" err="1" smtClean="0"/>
              <a:t>prebivalstvo</a:t>
            </a:r>
            <a:r>
              <a:rPr lang="en-US" dirty="0" smtClean="0"/>
              <a:t>:	</a:t>
            </a:r>
            <a:r>
              <a:rPr lang="en-US" dirty="0">
                <a:solidFill>
                  <a:srgbClr val="0000FF"/>
                </a:solidFill>
              </a:rPr>
              <a:t>60 870 745 </a:t>
            </a:r>
            <a:r>
              <a:rPr lang="en-US" sz="2800" dirty="0">
                <a:solidFill>
                  <a:srgbClr val="0000FF"/>
                </a:solidFill>
              </a:rPr>
              <a:t>(2012) </a:t>
            </a:r>
            <a:r>
              <a:rPr lang="en-US" sz="2400" dirty="0"/>
              <a:t>(v </a:t>
            </a:r>
            <a:r>
              <a:rPr lang="en-US" sz="2400" dirty="0" err="1"/>
              <a:t>Evropi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4. </a:t>
            </a:r>
            <a:r>
              <a:rPr lang="en-US" sz="2400" dirty="0" err="1"/>
              <a:t>mestu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Nemčijo</a:t>
            </a:r>
            <a:r>
              <a:rPr lang="en-US" sz="2400" dirty="0"/>
              <a:t> (81,8 mil.), </a:t>
            </a:r>
            <a:r>
              <a:rPr lang="en-US" sz="2400" dirty="0" err="1"/>
              <a:t>Francijo</a:t>
            </a:r>
            <a:r>
              <a:rPr lang="en-US" sz="2400" dirty="0"/>
              <a:t> (65,1 mil.) </a:t>
            </a:r>
            <a:r>
              <a:rPr lang="en-US" sz="2400" dirty="0" smtClean="0"/>
              <a:t>in </a:t>
            </a:r>
            <a:r>
              <a:rPr lang="en-US" sz="2400" dirty="0" err="1"/>
              <a:t>Veliko</a:t>
            </a:r>
            <a:r>
              <a:rPr lang="en-US" sz="2400" dirty="0"/>
              <a:t> </a:t>
            </a:r>
            <a:r>
              <a:rPr lang="en-US" sz="2400" dirty="0" err="1"/>
              <a:t>Britanijo</a:t>
            </a:r>
            <a:r>
              <a:rPr lang="en-US" sz="2400" dirty="0"/>
              <a:t> (62,4 mil.)</a:t>
            </a:r>
          </a:p>
          <a:p>
            <a:r>
              <a:rPr lang="en-US" dirty="0" err="1" smtClean="0"/>
              <a:t>najvišja</a:t>
            </a:r>
            <a:r>
              <a:rPr lang="en-US" dirty="0" smtClean="0"/>
              <a:t> </a:t>
            </a:r>
            <a:r>
              <a:rPr lang="en-US" dirty="0" err="1" smtClean="0"/>
              <a:t>gora</a:t>
            </a:r>
            <a:r>
              <a:rPr lang="en-US" dirty="0" smtClean="0"/>
              <a:t>:	</a:t>
            </a:r>
            <a:r>
              <a:rPr lang="en-US" dirty="0" smtClean="0">
                <a:solidFill>
                  <a:srgbClr val="0000FF"/>
                </a:solidFill>
              </a:rPr>
              <a:t>Monte </a:t>
            </a:r>
            <a:r>
              <a:rPr lang="en-US" dirty="0" err="1" smtClean="0">
                <a:solidFill>
                  <a:srgbClr val="0000FF"/>
                </a:solidFill>
              </a:rPr>
              <a:t>Bianco</a:t>
            </a:r>
            <a:r>
              <a:rPr lang="en-US" dirty="0" smtClean="0">
                <a:solidFill>
                  <a:srgbClr val="0000FF"/>
                </a:solidFill>
              </a:rPr>
              <a:t>, 4810 m</a:t>
            </a:r>
          </a:p>
          <a:p>
            <a:r>
              <a:rPr lang="en-US" dirty="0">
                <a:solidFill>
                  <a:srgbClr val="000000"/>
                </a:solidFill>
              </a:rPr>
              <a:t>g</a:t>
            </a:r>
            <a:r>
              <a:rPr lang="en-US" dirty="0" smtClean="0">
                <a:solidFill>
                  <a:srgbClr val="000000"/>
                </a:solidFill>
              </a:rPr>
              <a:t>l. </a:t>
            </a:r>
            <a:r>
              <a:rPr lang="en-US" dirty="0" err="1" smtClean="0">
                <a:solidFill>
                  <a:srgbClr val="000000"/>
                </a:solidFill>
              </a:rPr>
              <a:t>mesto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		Rim</a:t>
            </a:r>
          </a:p>
          <a:p>
            <a:r>
              <a:rPr lang="en-US" dirty="0" err="1">
                <a:solidFill>
                  <a:srgbClr val="000000"/>
                </a:solidFill>
              </a:rPr>
              <a:t>u</a:t>
            </a:r>
            <a:r>
              <a:rPr lang="en-US" dirty="0" err="1" smtClean="0">
                <a:solidFill>
                  <a:srgbClr val="000000"/>
                </a:solidFill>
              </a:rPr>
              <a:t>radni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jezik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 err="1" smtClean="0">
                <a:solidFill>
                  <a:srgbClr val="0000FF"/>
                </a:solidFill>
              </a:rPr>
              <a:t>talijanščina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v</a:t>
            </a:r>
            <a:r>
              <a:rPr lang="en-US" dirty="0" err="1" smtClean="0">
                <a:solidFill>
                  <a:srgbClr val="000000"/>
                </a:solidFill>
              </a:rPr>
              <a:t>eroizpoved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katoliška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9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ItaliaFisic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000" r="-25000"/>
          <a:stretch>
            <a:fillRect/>
          </a:stretch>
        </p:blipFill>
        <p:spPr>
          <a:xfrm>
            <a:off x="457200" y="0"/>
            <a:ext cx="8229600" cy="6858000"/>
          </a:xfrm>
        </p:spPr>
      </p:pic>
    </p:spTree>
    <p:extLst>
      <p:ext uri="{BB962C8B-B14F-4D97-AF65-F5344CB8AC3E}">
        <p14:creationId xmlns:p14="http://schemas.microsoft.com/office/powerpoint/2010/main" val="313502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d</a:t>
            </a:r>
            <a:r>
              <a:rPr lang="en-US" dirty="0" err="1" smtClean="0">
                <a:solidFill>
                  <a:srgbClr val="0000FF"/>
                </a:solidFill>
              </a:rPr>
              <a:t>vojnost</a:t>
            </a:r>
            <a:r>
              <a:rPr lang="en-US" dirty="0" smtClean="0">
                <a:solidFill>
                  <a:srgbClr val="0000FF"/>
                </a:solidFill>
              </a:rPr>
              <a:t> ital. </a:t>
            </a:r>
            <a:r>
              <a:rPr lang="en-US" dirty="0" err="1" smtClean="0">
                <a:solidFill>
                  <a:srgbClr val="0000FF"/>
                </a:solidFill>
              </a:rPr>
              <a:t>prostora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a) </a:t>
            </a:r>
            <a:r>
              <a:rPr lang="en-US" dirty="0" err="1" smtClean="0"/>
              <a:t>več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pol: </a:t>
            </a:r>
            <a:r>
              <a:rPr lang="en-US" dirty="0" err="1" smtClean="0"/>
              <a:t>gorski</a:t>
            </a:r>
            <a:r>
              <a:rPr lang="en-US" dirty="0" smtClean="0"/>
              <a:t> </a:t>
            </a:r>
            <a:r>
              <a:rPr lang="en-US" dirty="0" err="1" smtClean="0"/>
              <a:t>predel</a:t>
            </a:r>
            <a:r>
              <a:rPr lang="en-US" dirty="0" smtClean="0"/>
              <a:t> + </a:t>
            </a:r>
            <a:r>
              <a:rPr lang="en-US" dirty="0" err="1" smtClean="0"/>
              <a:t>kontinentalni</a:t>
            </a:r>
            <a:r>
              <a:rPr lang="en-US" dirty="0" smtClean="0"/>
              <a:t> 	</a:t>
            </a:r>
            <a:r>
              <a:rPr lang="en-US" dirty="0" err="1" smtClean="0"/>
              <a:t>predel</a:t>
            </a:r>
            <a:r>
              <a:rPr lang="en-US" dirty="0" smtClean="0"/>
              <a:t> (</a:t>
            </a:r>
            <a:r>
              <a:rPr lang="en-US" dirty="0" err="1" smtClean="0"/>
              <a:t>srednjeevropske</a:t>
            </a:r>
            <a:r>
              <a:rPr lang="en-US" dirty="0" smtClean="0"/>
              <a:t> </a:t>
            </a:r>
            <a:r>
              <a:rPr lang="en-US" dirty="0" err="1" smtClean="0"/>
              <a:t>značilnosti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b)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polovica</a:t>
            </a:r>
            <a:r>
              <a:rPr lang="en-US" dirty="0" smtClean="0"/>
              <a:t>: </a:t>
            </a:r>
            <a:r>
              <a:rPr lang="en-US" dirty="0" err="1" smtClean="0"/>
              <a:t>polotok</a:t>
            </a:r>
            <a:r>
              <a:rPr lang="en-US" dirty="0" smtClean="0"/>
              <a:t> in </a:t>
            </a:r>
            <a:r>
              <a:rPr lang="en-US" dirty="0" err="1" smtClean="0"/>
              <a:t>otoki</a:t>
            </a:r>
            <a:r>
              <a:rPr lang="en-US" dirty="0" smtClean="0"/>
              <a:t>: 	</a:t>
            </a:r>
            <a:r>
              <a:rPr lang="en-US" dirty="0" err="1" smtClean="0"/>
              <a:t>sredozemne</a:t>
            </a:r>
            <a:r>
              <a:rPr lang="en-US" dirty="0" smtClean="0"/>
              <a:t> </a:t>
            </a:r>
            <a:r>
              <a:rPr lang="en-US" dirty="0" err="1" smtClean="0"/>
              <a:t>značilnosti</a:t>
            </a:r>
            <a:endParaRPr lang="en-US" dirty="0" smtClean="0"/>
          </a:p>
          <a:p>
            <a:r>
              <a:rPr lang="en-US" dirty="0" err="1" smtClean="0"/>
              <a:t>razdeljeni</a:t>
            </a:r>
            <a:r>
              <a:rPr lang="en-US" dirty="0" smtClean="0"/>
              <a:t> z </a:t>
            </a:r>
            <a:r>
              <a:rPr lang="en-US" dirty="0" err="1" smtClean="0"/>
              <a:t>Apenini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a </a:t>
            </a:r>
            <a:r>
              <a:rPr lang="en-US" dirty="0" err="1" smtClean="0"/>
              <a:t>dvojnost</a:t>
            </a:r>
            <a:r>
              <a:rPr lang="en-US" dirty="0" smtClean="0"/>
              <a:t>: </a:t>
            </a:r>
            <a:r>
              <a:rPr lang="en-US" dirty="0" err="1" smtClean="0"/>
              <a:t>podlaga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številne</a:t>
            </a:r>
            <a:r>
              <a:rPr lang="en-US" dirty="0" smtClean="0"/>
              <a:t> </a:t>
            </a:r>
            <a:r>
              <a:rPr lang="en-US" dirty="0" err="1" smtClean="0"/>
              <a:t>zgodovinske</a:t>
            </a:r>
            <a:r>
              <a:rPr lang="en-US" dirty="0" smtClean="0"/>
              <a:t> </a:t>
            </a:r>
            <a:r>
              <a:rPr lang="en-US" dirty="0" err="1" smtClean="0"/>
              <a:t>dogodke</a:t>
            </a:r>
            <a:r>
              <a:rPr lang="en-US" dirty="0" smtClean="0"/>
              <a:t> + </a:t>
            </a:r>
            <a:r>
              <a:rPr lang="en-US" dirty="0" err="1" smtClean="0"/>
              <a:t>občutna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v </a:t>
            </a:r>
            <a:r>
              <a:rPr lang="en-US" dirty="0" err="1" smtClean="0"/>
              <a:t>gospodarski</a:t>
            </a:r>
            <a:r>
              <a:rPr lang="en-US" dirty="0" smtClean="0"/>
              <a:t> </a:t>
            </a:r>
            <a:r>
              <a:rPr lang="en-US" dirty="0" err="1" smtClean="0"/>
              <a:t>razvitosti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5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Meje</a:t>
            </a:r>
            <a:r>
              <a:rPr lang="en-US" dirty="0" smtClean="0"/>
              <a:t> </a:t>
            </a:r>
            <a:r>
              <a:rPr lang="en-US" dirty="0" err="1" smtClean="0"/>
              <a:t>Italije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Francijo</a:t>
            </a:r>
            <a:r>
              <a:rPr lang="en-US" dirty="0" smtClean="0"/>
              <a:t> (513 km): Napoleon in Cavour, </a:t>
            </a:r>
            <a:r>
              <a:rPr lang="en-US" dirty="0" err="1" smtClean="0"/>
              <a:t>spremembe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2. </a:t>
            </a:r>
            <a:r>
              <a:rPr lang="en-US" dirty="0" err="1" smtClean="0"/>
              <a:t>sv.vojni</a:t>
            </a:r>
            <a:endParaRPr lang="en-US" dirty="0" smtClean="0"/>
          </a:p>
          <a:p>
            <a:r>
              <a:rPr lang="en-US" dirty="0" smtClean="0"/>
              <a:t>s </a:t>
            </a:r>
            <a:r>
              <a:rPr lang="en-US" dirty="0" err="1" smtClean="0"/>
              <a:t>Švico</a:t>
            </a:r>
            <a:r>
              <a:rPr lang="en-US" dirty="0" smtClean="0"/>
              <a:t> (718 km):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zedinjenjem</a:t>
            </a:r>
            <a:r>
              <a:rPr lang="en-US" dirty="0" smtClean="0"/>
              <a:t> (1861)</a:t>
            </a:r>
          </a:p>
          <a:p>
            <a:r>
              <a:rPr lang="en-US" dirty="0" smtClean="0"/>
              <a:t>z </a:t>
            </a:r>
            <a:r>
              <a:rPr lang="en-US" dirty="0" err="1" smtClean="0"/>
              <a:t>Avstrijo</a:t>
            </a:r>
            <a:r>
              <a:rPr lang="en-US" dirty="0" smtClean="0"/>
              <a:t> (415 km): </a:t>
            </a:r>
            <a:r>
              <a:rPr lang="en-US" dirty="0" err="1" smtClean="0"/>
              <a:t>po</a:t>
            </a:r>
            <a:r>
              <a:rPr lang="en-US" dirty="0" smtClean="0"/>
              <a:t> 1. </a:t>
            </a:r>
            <a:r>
              <a:rPr lang="en-US" dirty="0" err="1" smtClean="0"/>
              <a:t>sv.vojni</a:t>
            </a:r>
            <a:endParaRPr lang="en-US" dirty="0" smtClean="0"/>
          </a:p>
          <a:p>
            <a:r>
              <a:rPr lang="en-US" dirty="0" smtClean="0"/>
              <a:t>s </a:t>
            </a:r>
            <a:r>
              <a:rPr lang="en-US" dirty="0" err="1" smtClean="0"/>
              <a:t>Slovenijo</a:t>
            </a:r>
            <a:r>
              <a:rPr lang="en-US" dirty="0" smtClean="0"/>
              <a:t> (218 km): </a:t>
            </a:r>
            <a:r>
              <a:rPr lang="en-US" dirty="0" err="1" smtClean="0"/>
              <a:t>po</a:t>
            </a:r>
            <a:r>
              <a:rPr lang="en-US" dirty="0" smtClean="0"/>
              <a:t> 2. </a:t>
            </a:r>
            <a:r>
              <a:rPr lang="en-US" dirty="0" err="1" smtClean="0"/>
              <a:t>sv.vojni</a:t>
            </a:r>
            <a:r>
              <a:rPr lang="en-US" dirty="0" smtClean="0"/>
              <a:t>, oz.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slovenski</a:t>
            </a:r>
            <a:r>
              <a:rPr lang="en-US" dirty="0" smtClean="0"/>
              <a:t> </a:t>
            </a:r>
            <a:r>
              <a:rPr lang="en-US" dirty="0" err="1" smtClean="0"/>
              <a:t>osamosvojitvi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	</a:t>
            </a:r>
            <a:r>
              <a:rPr lang="en-US" b="1" dirty="0" err="1"/>
              <a:t>G</a:t>
            </a:r>
            <a:r>
              <a:rPr lang="en-US" b="1" dirty="0" err="1" smtClean="0"/>
              <a:t>ostost</a:t>
            </a:r>
            <a:r>
              <a:rPr lang="en-US" b="1" dirty="0" smtClean="0"/>
              <a:t> </a:t>
            </a:r>
            <a:r>
              <a:rPr lang="en-US" b="1" dirty="0" err="1" smtClean="0"/>
              <a:t>prebivalstva</a:t>
            </a:r>
            <a:endParaRPr lang="en-US" b="1" dirty="0" smtClean="0"/>
          </a:p>
          <a:p>
            <a:pPr marL="0" indent="0" algn="ctr"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povprečje</a:t>
            </a:r>
            <a:r>
              <a:rPr lang="en-US" dirty="0" smtClean="0"/>
              <a:t> l. </a:t>
            </a:r>
            <a:r>
              <a:rPr lang="en-US" dirty="0"/>
              <a:t>2010 </a:t>
            </a:r>
            <a:r>
              <a:rPr lang="en-US" dirty="0" smtClean="0"/>
              <a:t>v </a:t>
            </a:r>
            <a:r>
              <a:rPr lang="en-US" dirty="0" err="1" smtClean="0"/>
              <a:t>tisočih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r">
              <a:buNone/>
            </a:pPr>
            <a:r>
              <a:rPr lang="en-US" sz="1800" dirty="0" err="1" smtClean="0"/>
              <a:t>vir</a:t>
            </a:r>
            <a:r>
              <a:rPr lang="en-US" sz="1800" dirty="0" smtClean="0"/>
              <a:t>: </a:t>
            </a:r>
            <a:r>
              <a:rPr lang="en-US" sz="1800" dirty="0" err="1" smtClean="0"/>
              <a:t>www.istat.it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29415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01I01M02p0_2010113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461" r="-38461"/>
          <a:stretch>
            <a:fillRect/>
          </a:stretch>
        </p:blipFill>
        <p:spPr bwMode="auto">
          <a:xfrm>
            <a:off x="0" y="320358"/>
            <a:ext cx="9144000" cy="580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22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876"/>
            <a:ext cx="8229600" cy="572928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35,2% </a:t>
            </a:r>
            <a:r>
              <a:rPr lang="en-US" dirty="0" err="1" smtClean="0"/>
              <a:t>površine</a:t>
            </a:r>
            <a:r>
              <a:rPr lang="en-US" dirty="0" smtClean="0"/>
              <a:t>: </a:t>
            </a:r>
            <a:r>
              <a:rPr lang="en-US" dirty="0" err="1" smtClean="0"/>
              <a:t>gorsko</a:t>
            </a:r>
            <a:r>
              <a:rPr lang="en-US" dirty="0"/>
              <a:t> </a:t>
            </a:r>
            <a:r>
              <a:rPr lang="en-US" dirty="0" err="1" smtClean="0"/>
              <a:t>območje</a:t>
            </a:r>
            <a:r>
              <a:rPr lang="en-US" dirty="0" smtClean="0"/>
              <a:t> (</a:t>
            </a:r>
            <a:r>
              <a:rPr lang="en-US" dirty="0" err="1" smtClean="0"/>
              <a:t>nad</a:t>
            </a:r>
            <a:r>
              <a:rPr lang="en-US" dirty="0" smtClean="0"/>
              <a:t> 600 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severu</a:t>
            </a:r>
            <a:r>
              <a:rPr lang="en-US" dirty="0" smtClean="0"/>
              <a:t> in </a:t>
            </a:r>
            <a:r>
              <a:rPr lang="en-US" dirty="0" err="1" smtClean="0"/>
              <a:t>nad</a:t>
            </a:r>
            <a:r>
              <a:rPr lang="en-US" dirty="0" smtClean="0"/>
              <a:t> 700 m v </a:t>
            </a:r>
            <a:r>
              <a:rPr lang="en-US" dirty="0" err="1" smtClean="0"/>
              <a:t>osrednji</a:t>
            </a:r>
            <a:r>
              <a:rPr lang="en-US" dirty="0" smtClean="0"/>
              <a:t> in </a:t>
            </a:r>
            <a:r>
              <a:rPr lang="en-US" dirty="0" err="1" smtClean="0"/>
              <a:t>južni</a:t>
            </a:r>
            <a:r>
              <a:rPr lang="en-US" dirty="0" smtClean="0"/>
              <a:t> </a:t>
            </a:r>
            <a:r>
              <a:rPr lang="en-US" dirty="0" err="1" smtClean="0"/>
              <a:t>Italiji</a:t>
            </a:r>
            <a:r>
              <a:rPr lang="en-US" dirty="0" smtClean="0"/>
              <a:t>)</a:t>
            </a:r>
          </a:p>
          <a:p>
            <a:r>
              <a:rPr lang="en-US" dirty="0" smtClean="0"/>
              <a:t>41,6%: </a:t>
            </a:r>
            <a:r>
              <a:rPr lang="en-US" dirty="0" err="1" smtClean="0"/>
              <a:t>gričevnato</a:t>
            </a:r>
            <a:r>
              <a:rPr lang="en-US" dirty="0" smtClean="0"/>
              <a:t> </a:t>
            </a:r>
            <a:r>
              <a:rPr lang="en-US" dirty="0" err="1" smtClean="0"/>
              <a:t>območje</a:t>
            </a:r>
            <a:endParaRPr lang="en-US" dirty="0" smtClean="0"/>
          </a:p>
          <a:p>
            <a:r>
              <a:rPr lang="en-US" dirty="0" smtClean="0"/>
              <a:t>23,2%: </a:t>
            </a:r>
            <a:r>
              <a:rPr lang="en-US" dirty="0" err="1" smtClean="0"/>
              <a:t>nižinsko</a:t>
            </a:r>
            <a:r>
              <a:rPr lang="en-US" dirty="0" smtClean="0"/>
              <a:t> </a:t>
            </a:r>
            <a:r>
              <a:rPr lang="en-US" dirty="0" err="1" smtClean="0"/>
              <a:t>območje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5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Alpe</a:t>
            </a:r>
            <a:r>
              <a:rPr lang="en-US" dirty="0"/>
              <a:t>:		- </a:t>
            </a:r>
            <a:r>
              <a:rPr lang="en-US" dirty="0" err="1"/>
              <a:t>najvišje</a:t>
            </a:r>
            <a:r>
              <a:rPr lang="en-US" dirty="0"/>
              <a:t> </a:t>
            </a:r>
            <a:r>
              <a:rPr lang="en-US" dirty="0" err="1"/>
              <a:t>gorovje</a:t>
            </a:r>
            <a:r>
              <a:rPr lang="en-US" dirty="0"/>
              <a:t> v </a:t>
            </a:r>
            <a:r>
              <a:rPr lang="en-US" dirty="0" err="1"/>
              <a:t>Evropi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- </a:t>
            </a:r>
            <a:r>
              <a:rPr lang="en-US" dirty="0" err="1"/>
              <a:t>pomemben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tranzit</a:t>
            </a:r>
            <a:r>
              <a:rPr lang="en-US" dirty="0"/>
              <a:t> v </a:t>
            </a:r>
            <a:r>
              <a:rPr lang="en-US" dirty="0" err="1"/>
              <a:t>zgodovini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- </a:t>
            </a:r>
            <a:r>
              <a:rPr lang="en-US" dirty="0" err="1"/>
              <a:t>zatočišče</a:t>
            </a:r>
            <a:r>
              <a:rPr lang="en-US" dirty="0"/>
              <a:t> (v </a:t>
            </a:r>
            <a:r>
              <a:rPr lang="en-US" dirty="0" err="1"/>
              <a:t>zgodovini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	- </a:t>
            </a:r>
            <a:r>
              <a:rPr lang="en-US" dirty="0" err="1"/>
              <a:t>gorski</a:t>
            </a:r>
            <a:r>
              <a:rPr lang="en-US" dirty="0"/>
              <a:t> </a:t>
            </a:r>
            <a:r>
              <a:rPr lang="en-US" dirty="0" err="1"/>
              <a:t>predeli</a:t>
            </a:r>
            <a:r>
              <a:rPr lang="en-US" dirty="0"/>
              <a:t>, </a:t>
            </a:r>
            <a:r>
              <a:rPr lang="en-US" dirty="0" err="1"/>
              <a:t>zelo</a:t>
            </a:r>
            <a:r>
              <a:rPr lang="en-US" dirty="0"/>
              <a:t> </a:t>
            </a:r>
            <a:r>
              <a:rPr lang="en-US" dirty="0" err="1" smtClean="0"/>
              <a:t>naseljeni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Padska</a:t>
            </a:r>
            <a:r>
              <a:rPr lang="en-US" dirty="0" smtClean="0"/>
              <a:t> </a:t>
            </a:r>
            <a:r>
              <a:rPr lang="en-US" dirty="0" err="1" smtClean="0"/>
              <a:t>nižina</a:t>
            </a:r>
            <a:r>
              <a:rPr lang="en-US" dirty="0" smtClean="0"/>
              <a:t> (</a:t>
            </a:r>
            <a:r>
              <a:rPr lang="en-US" dirty="0" err="1" smtClean="0"/>
              <a:t>Pianura</a:t>
            </a:r>
            <a:r>
              <a:rPr lang="en-US" dirty="0" smtClean="0"/>
              <a:t> </a:t>
            </a:r>
            <a:r>
              <a:rPr lang="en-US" dirty="0" err="1" smtClean="0"/>
              <a:t>padana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- 46.000 m2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</a:t>
            </a:r>
            <a:r>
              <a:rPr lang="en-US" dirty="0" err="1" smtClean="0"/>
              <a:t>izsuševanje</a:t>
            </a:r>
            <a:r>
              <a:rPr lang="en-US" dirty="0" smtClean="0"/>
              <a:t> </a:t>
            </a:r>
            <a:r>
              <a:rPr lang="en-US" dirty="0" err="1" smtClean="0"/>
              <a:t>močvrinih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izmed</a:t>
            </a:r>
            <a:r>
              <a:rPr lang="en-US" dirty="0" smtClean="0"/>
              <a:t> </a:t>
            </a:r>
            <a:r>
              <a:rPr lang="en-US" dirty="0" err="1" smtClean="0"/>
              <a:t>najbolj</a:t>
            </a:r>
            <a:r>
              <a:rPr lang="en-US" dirty="0" smtClean="0"/>
              <a:t> </a:t>
            </a:r>
            <a:r>
              <a:rPr lang="en-US" dirty="0" err="1" smtClean="0"/>
              <a:t>razvitih</a:t>
            </a:r>
            <a:r>
              <a:rPr lang="en-US" dirty="0" smtClean="0"/>
              <a:t> </a:t>
            </a:r>
            <a:r>
              <a:rPr lang="en-US" dirty="0" err="1" smtClean="0"/>
              <a:t>predelov</a:t>
            </a:r>
            <a:r>
              <a:rPr lang="en-US" dirty="0" smtClean="0"/>
              <a:t> 				</a:t>
            </a:r>
            <a:r>
              <a:rPr lang="en-US" dirty="0" err="1" smtClean="0"/>
              <a:t>Italije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2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126</Words>
  <Application>Microsoft Macintosh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GEOGRAFIJA ITALIJE</vt:lpstr>
      <vt:lpstr> </vt:lpstr>
      <vt:lpstr> </vt:lpstr>
      <vt:lpstr> </vt:lpstr>
      <vt:lpstr>Meje Italije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GEOGRAFIJA ITALIJE</dc:title>
  <dc:creator>jana</dc:creator>
  <cp:lastModifiedBy>jana</cp:lastModifiedBy>
  <cp:revision>10</cp:revision>
  <dcterms:created xsi:type="dcterms:W3CDTF">2013-03-05T17:32:48Z</dcterms:created>
  <dcterms:modified xsi:type="dcterms:W3CDTF">2013-03-05T22:58:08Z</dcterms:modified>
</cp:coreProperties>
</file>