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ECDC-0D3E-41C2-909F-7962D6657D45}" type="datetimeFigureOut">
              <a:rPr lang="sl-SI" smtClean="0"/>
              <a:t>20.5.2013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55-9DA6-4052-8170-22890B2A50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135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ECDC-0D3E-41C2-909F-7962D6657D45}" type="datetimeFigureOut">
              <a:rPr lang="sl-SI" smtClean="0"/>
              <a:t>20.5.2013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55-9DA6-4052-8170-22890B2A50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706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ECDC-0D3E-41C2-909F-7962D6657D45}" type="datetimeFigureOut">
              <a:rPr lang="sl-SI" smtClean="0"/>
              <a:t>20.5.2013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55-9DA6-4052-8170-22890B2A50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353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ECDC-0D3E-41C2-909F-7962D6657D45}" type="datetimeFigureOut">
              <a:rPr lang="sl-SI" smtClean="0"/>
              <a:t>20.5.2013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55-9DA6-4052-8170-22890B2A50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413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ECDC-0D3E-41C2-909F-7962D6657D45}" type="datetimeFigureOut">
              <a:rPr lang="sl-SI" smtClean="0"/>
              <a:t>20.5.2013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55-9DA6-4052-8170-22890B2A50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786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ECDC-0D3E-41C2-909F-7962D6657D45}" type="datetimeFigureOut">
              <a:rPr lang="sl-SI" smtClean="0"/>
              <a:t>20.5.2013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55-9DA6-4052-8170-22890B2A50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502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ECDC-0D3E-41C2-909F-7962D6657D45}" type="datetimeFigureOut">
              <a:rPr lang="sl-SI" smtClean="0"/>
              <a:t>20.5.2013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55-9DA6-4052-8170-22890B2A50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243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ECDC-0D3E-41C2-909F-7962D6657D45}" type="datetimeFigureOut">
              <a:rPr lang="sl-SI" smtClean="0"/>
              <a:t>20.5.2013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55-9DA6-4052-8170-22890B2A50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053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ECDC-0D3E-41C2-909F-7962D6657D45}" type="datetimeFigureOut">
              <a:rPr lang="sl-SI" smtClean="0"/>
              <a:t>20.5.2013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55-9DA6-4052-8170-22890B2A50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071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ECDC-0D3E-41C2-909F-7962D6657D45}" type="datetimeFigureOut">
              <a:rPr lang="sl-SI" smtClean="0"/>
              <a:t>20.5.2013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55-9DA6-4052-8170-22890B2A50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785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ECDC-0D3E-41C2-909F-7962D6657D45}" type="datetimeFigureOut">
              <a:rPr lang="sl-SI" smtClean="0"/>
              <a:t>20.5.2013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55-9DA6-4052-8170-22890B2A50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987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2ECDC-0D3E-41C2-909F-7962D6657D45}" type="datetimeFigureOut">
              <a:rPr lang="sl-SI" smtClean="0"/>
              <a:t>20.5.2013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0D55-9DA6-4052-8170-22890B2A50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909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Fonemska analiza - nadaljevanje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Ponovimo:</a:t>
            </a:r>
          </a:p>
          <a:p>
            <a:pPr>
              <a:buFontTx/>
              <a:buChar char="-"/>
            </a:pPr>
            <a:r>
              <a:rPr lang="sl-SI" dirty="0" smtClean="0"/>
              <a:t>Glasovi v </a:t>
            </a:r>
            <a:r>
              <a:rPr lang="sl-SI" dirty="0" err="1" smtClean="0"/>
              <a:t>kontrastivni</a:t>
            </a:r>
            <a:r>
              <a:rPr lang="sl-SI" dirty="0" smtClean="0"/>
              <a:t> distribuciji: alofoni različnih fonemov: </a:t>
            </a:r>
            <a:r>
              <a:rPr lang="sl-SI" b="1" dirty="0" smtClean="0"/>
              <a:t>k</a:t>
            </a:r>
            <a:r>
              <a:rPr lang="sl-SI" dirty="0" smtClean="0"/>
              <a:t>oča – </a:t>
            </a:r>
            <a:r>
              <a:rPr lang="sl-SI" b="1" dirty="0" smtClean="0"/>
              <a:t>t</a:t>
            </a:r>
            <a:r>
              <a:rPr lang="sl-SI" dirty="0" smtClean="0"/>
              <a:t>oča; ba</a:t>
            </a:r>
            <a:r>
              <a:rPr lang="sl-SI" b="1" dirty="0" smtClean="0"/>
              <a:t>n</a:t>
            </a:r>
            <a:r>
              <a:rPr lang="sl-SI" dirty="0" smtClean="0"/>
              <a:t>ka – ba</a:t>
            </a:r>
            <a:r>
              <a:rPr lang="sl-SI" b="1" dirty="0" smtClean="0"/>
              <a:t>r</a:t>
            </a:r>
            <a:r>
              <a:rPr lang="sl-SI" dirty="0" smtClean="0"/>
              <a:t>ka</a:t>
            </a:r>
          </a:p>
          <a:p>
            <a:pPr>
              <a:buFontTx/>
              <a:buChar char="-"/>
            </a:pPr>
            <a:r>
              <a:rPr lang="sl-SI" dirty="0" smtClean="0"/>
              <a:t>Glasovi v komplementarni distribuciji: alofoni istega fonema: ba</a:t>
            </a:r>
            <a:r>
              <a:rPr lang="sl-SI" b="1" dirty="0" smtClean="0"/>
              <a:t>n</a:t>
            </a:r>
            <a:r>
              <a:rPr lang="sl-SI" dirty="0" smtClean="0"/>
              <a:t>ka, ko</a:t>
            </a:r>
            <a:r>
              <a:rPr lang="sl-SI" b="1" dirty="0" smtClean="0"/>
              <a:t>n</a:t>
            </a:r>
            <a:r>
              <a:rPr lang="sl-SI" dirty="0" smtClean="0"/>
              <a:t>j, </a:t>
            </a:r>
            <a:r>
              <a:rPr lang="sl-SI" b="1" dirty="0" smtClean="0"/>
              <a:t>n</a:t>
            </a:r>
            <a:r>
              <a:rPr lang="sl-SI" dirty="0" smtClean="0"/>
              <a:t>oga</a:t>
            </a:r>
          </a:p>
          <a:p>
            <a:pPr>
              <a:buFontTx/>
              <a:buChar char="-"/>
            </a:pPr>
            <a:r>
              <a:rPr lang="sl-SI" dirty="0" smtClean="0"/>
              <a:t>Prosta variacija: ???:</a:t>
            </a:r>
          </a:p>
          <a:p>
            <a:pPr marL="0" indent="0">
              <a:buNone/>
            </a:pPr>
            <a:r>
              <a:rPr lang="sl-SI" dirty="0" smtClean="0"/>
              <a:t>Alofoni: ko</a:t>
            </a:r>
            <a:r>
              <a:rPr lang="sl-SI" b="1" dirty="0" smtClean="0"/>
              <a:t>n</a:t>
            </a:r>
            <a:r>
              <a:rPr lang="sl-SI" dirty="0" smtClean="0"/>
              <a:t>j - mehčani ali </a:t>
            </a:r>
            <a:r>
              <a:rPr lang="sl-SI" dirty="0" err="1" smtClean="0"/>
              <a:t>zobnojez</a:t>
            </a:r>
            <a:r>
              <a:rPr lang="sl-SI" dirty="0" smtClean="0"/>
              <a:t>./</a:t>
            </a:r>
            <a:r>
              <a:rPr lang="sl-SI" dirty="0" err="1" smtClean="0"/>
              <a:t>alveolarni</a:t>
            </a:r>
            <a:r>
              <a:rPr lang="sl-SI" dirty="0" smtClean="0"/>
              <a:t>;</a:t>
            </a:r>
          </a:p>
          <a:p>
            <a:pPr marL="0" indent="0">
              <a:buNone/>
            </a:pPr>
            <a:r>
              <a:rPr lang="sl-SI" dirty="0" smtClean="0"/>
              <a:t>Fonemi: </a:t>
            </a:r>
            <a:r>
              <a:rPr lang="sl-SI" b="1" dirty="0" err="1" smtClean="0"/>
              <a:t>e</a:t>
            </a:r>
            <a:r>
              <a:rPr lang="sl-SI" dirty="0" err="1" smtClean="0"/>
              <a:t>conomic</a:t>
            </a:r>
            <a:r>
              <a:rPr lang="sl-SI" dirty="0" smtClean="0"/>
              <a:t> [i:], [ɛ], </a:t>
            </a:r>
            <a:r>
              <a:rPr lang="sl-SI" dirty="0" err="1" smtClean="0"/>
              <a:t>bead</a:t>
            </a:r>
            <a:r>
              <a:rPr lang="sl-SI" dirty="0" smtClean="0"/>
              <a:t>-bed, </a:t>
            </a:r>
            <a:r>
              <a:rPr lang="sl-SI" dirty="0" err="1" smtClean="0"/>
              <a:t>seed</a:t>
            </a:r>
            <a:r>
              <a:rPr lang="sl-SI" dirty="0" smtClean="0"/>
              <a:t>-</a:t>
            </a:r>
            <a:r>
              <a:rPr lang="sl-SI" dirty="0" err="1" smtClean="0"/>
              <a:t>said</a:t>
            </a:r>
            <a:r>
              <a:rPr lang="sl-SI" dirty="0" smtClean="0"/>
              <a:t>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302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4. Fonološke premene, procesi, pravila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b="1" dirty="0" smtClean="0"/>
              <a:t>Premena</a:t>
            </a:r>
            <a:r>
              <a:rPr lang="sl-SI" dirty="0" smtClean="0"/>
              <a:t>: napovedljivo </a:t>
            </a:r>
            <a:r>
              <a:rPr lang="sl-SI" dirty="0" err="1" smtClean="0"/>
              <a:t>premenjavanje</a:t>
            </a:r>
            <a:r>
              <a:rPr lang="sl-SI" dirty="0" smtClean="0"/>
              <a:t> glasov v jeziku; slovenščina [n] in [ŋ]; angleščina [p] in [</a:t>
            </a:r>
            <a:r>
              <a:rPr lang="sl-SI" dirty="0" err="1" smtClean="0"/>
              <a:t>p</a:t>
            </a:r>
            <a:r>
              <a:rPr lang="sl-SI" baseline="30000" dirty="0" err="1" smtClean="0"/>
              <a:t>h</a:t>
            </a:r>
            <a:r>
              <a:rPr lang="sl-SI" dirty="0" smtClean="0"/>
              <a:t>]</a:t>
            </a:r>
          </a:p>
          <a:p>
            <a:pPr marL="0" indent="0">
              <a:buNone/>
            </a:pPr>
            <a:r>
              <a:rPr lang="sl-SI" b="1" dirty="0" smtClean="0"/>
              <a:t>Proces</a:t>
            </a:r>
            <a:r>
              <a:rPr lang="sl-SI" dirty="0" smtClean="0"/>
              <a:t>: premene pripišemo fonološkim procesom, npr. aspiracija, asimilacija (npr. mesta </a:t>
            </a:r>
            <a:r>
              <a:rPr lang="sl-SI" dirty="0" err="1" smtClean="0"/>
              <a:t>izgovorjave</a:t>
            </a:r>
            <a:r>
              <a:rPr lang="sl-SI" dirty="0" smtClean="0"/>
              <a:t>)</a:t>
            </a:r>
          </a:p>
          <a:p>
            <a:pPr marL="0" indent="0">
              <a:buNone/>
            </a:pPr>
            <a:r>
              <a:rPr lang="sl-SI" b="1" dirty="0" smtClean="0"/>
              <a:t>Pravilo</a:t>
            </a:r>
            <a:r>
              <a:rPr lang="sl-SI" dirty="0" smtClean="0"/>
              <a:t>: formalni zapis razmerja med enotami na različnih nivojih </a:t>
            </a:r>
            <a:r>
              <a:rPr lang="sl-SI" dirty="0" err="1" smtClean="0"/>
              <a:t>reprezentacije</a:t>
            </a:r>
            <a:r>
              <a:rPr lang="sl-SI" dirty="0" smtClean="0"/>
              <a:t> (GO, PO); proces predstavimo v obliki pravila, iz katerega sledi premena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03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5. Vrste premen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383326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637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850106"/>
          </a:xfrm>
        </p:spPr>
        <p:txBody>
          <a:bodyPr/>
          <a:lstStyle/>
          <a:p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u="sng" dirty="0" smtClean="0"/>
              <a:t>5.1. Fonetično pogojene premene</a:t>
            </a:r>
          </a:p>
          <a:p>
            <a:pPr marL="0" indent="0">
              <a:buNone/>
            </a:pPr>
            <a:r>
              <a:rPr lang="sl-SI" dirty="0" smtClean="0"/>
              <a:t>(a), (b)</a:t>
            </a:r>
          </a:p>
          <a:p>
            <a:pPr marL="0" indent="0">
              <a:buNone/>
            </a:pPr>
            <a:r>
              <a:rPr lang="sl-SI" dirty="0" smtClean="0"/>
              <a:t>Nastopijo vedno (v vseh besedah) v specifičnem okolju v specifičnem jeziku.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u="sng" dirty="0" smtClean="0"/>
              <a:t>5.2. Fonetično in morfološko pogojene premene</a:t>
            </a:r>
          </a:p>
          <a:p>
            <a:pPr marL="0" indent="0">
              <a:buNone/>
            </a:pPr>
            <a:r>
              <a:rPr lang="sl-SI" dirty="0" smtClean="0"/>
              <a:t>(c) množina v angleščini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[s, z, </a:t>
            </a:r>
            <a:r>
              <a:rPr lang="sl-SI" dirty="0" smtClean="0">
                <a:sym typeface="SILDoulosIPA"/>
              </a:rPr>
              <a:t>, , t, d</a:t>
            </a:r>
            <a:r>
              <a:rPr lang="sl-SI" dirty="0" smtClean="0"/>
              <a:t>] → [</a:t>
            </a:r>
            <a:r>
              <a:rPr lang="sl-SI" dirty="0" smtClean="0">
                <a:sym typeface="SILManuscriptIPA"/>
              </a:rPr>
              <a:t>z</a:t>
            </a:r>
            <a:r>
              <a:rPr lang="sl-SI" dirty="0" smtClean="0"/>
              <a:t>]</a:t>
            </a:r>
          </a:p>
          <a:p>
            <a:pPr marL="0" indent="0">
              <a:buNone/>
            </a:pPr>
            <a:r>
              <a:rPr lang="sl-SI" dirty="0"/>
              <a:t>o</a:t>
            </a:r>
            <a:r>
              <a:rPr lang="sl-SI" dirty="0" smtClean="0"/>
              <a:t>stali nezveneči glasovi → [s]; ostali zveneči glasovi → [z]</a:t>
            </a:r>
          </a:p>
          <a:p>
            <a:pPr marL="0" indent="0">
              <a:buNone/>
            </a:pPr>
            <a:r>
              <a:rPr lang="sl-SI" i="1" dirty="0" err="1"/>
              <a:t>b</a:t>
            </a:r>
            <a:r>
              <a:rPr lang="sl-SI" i="1" dirty="0" err="1" smtClean="0"/>
              <a:t>ays</a:t>
            </a:r>
            <a:r>
              <a:rPr lang="sl-SI" dirty="0" smtClean="0"/>
              <a:t> (morfološko kompleksna) – </a:t>
            </a:r>
            <a:r>
              <a:rPr lang="sl-SI" i="1" dirty="0" smtClean="0"/>
              <a:t>base </a:t>
            </a:r>
            <a:r>
              <a:rPr lang="sl-SI" dirty="0" smtClean="0"/>
              <a:t>(morfološko preprosta beseda)</a:t>
            </a:r>
          </a:p>
          <a:p>
            <a:pPr marL="0" indent="0">
              <a:buNone/>
            </a:pPr>
            <a:r>
              <a:rPr lang="sl-SI" i="1" dirty="0" err="1" smtClean="0"/>
              <a:t>fens</a:t>
            </a:r>
            <a:r>
              <a:rPr lang="sl-SI" dirty="0" smtClean="0"/>
              <a:t> – </a:t>
            </a:r>
            <a:r>
              <a:rPr lang="sl-SI" i="1" dirty="0" err="1" smtClean="0"/>
              <a:t>fence</a:t>
            </a:r>
            <a:endParaRPr lang="sl-SI" i="1" dirty="0" smtClean="0"/>
          </a:p>
          <a:p>
            <a:pPr marL="0" indent="0">
              <a:buNone/>
            </a:pPr>
            <a:endParaRPr lang="sl-SI" i="1" dirty="0"/>
          </a:p>
          <a:p>
            <a:pPr marL="0" indent="0">
              <a:buNone/>
            </a:pPr>
            <a:r>
              <a:rPr lang="sl-SI" i="1" dirty="0" smtClean="0"/>
              <a:t>Produktivna premena</a:t>
            </a: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1041300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u="sng" dirty="0" smtClean="0"/>
              <a:t>5.3. Fonetično, morfološko in leksikalno pogojene premene</a:t>
            </a:r>
          </a:p>
          <a:p>
            <a:pPr marL="0" indent="0">
              <a:buNone/>
            </a:pPr>
            <a:r>
              <a:rPr lang="sl-SI" dirty="0" smtClean="0"/>
              <a:t>(d), (e)</a:t>
            </a:r>
          </a:p>
          <a:p>
            <a:pPr marL="0" indent="0">
              <a:buNone/>
            </a:pPr>
            <a:r>
              <a:rPr lang="sl-SI" dirty="0" smtClean="0"/>
              <a:t>Fonetična pogojenost: </a:t>
            </a:r>
          </a:p>
          <a:p>
            <a:pPr>
              <a:buFontTx/>
              <a:buChar char="-"/>
            </a:pPr>
            <a:r>
              <a:rPr lang="sl-SI" dirty="0" err="1" smtClean="0"/>
              <a:t>Zvenečnost</a:t>
            </a:r>
            <a:r>
              <a:rPr lang="sl-SI" dirty="0" smtClean="0"/>
              <a:t> V_V</a:t>
            </a:r>
          </a:p>
          <a:p>
            <a:pPr>
              <a:buFontTx/>
              <a:buChar char="-"/>
            </a:pPr>
            <a:r>
              <a:rPr lang="sl-SI" dirty="0" smtClean="0"/>
              <a:t>[k] → [s]/_[i]</a:t>
            </a:r>
          </a:p>
          <a:p>
            <a:pPr marL="0" indent="0">
              <a:buNone/>
            </a:pPr>
            <a:r>
              <a:rPr lang="sl-SI" dirty="0" smtClean="0"/>
              <a:t>Morfološka pogojenost (morfološka kompleksnost):</a:t>
            </a:r>
          </a:p>
          <a:p>
            <a:pPr marL="0" indent="0">
              <a:buNone/>
            </a:pPr>
            <a:r>
              <a:rPr lang="sl-SI" i="1" dirty="0" err="1"/>
              <a:t>b</a:t>
            </a:r>
            <a:r>
              <a:rPr lang="sl-SI" i="1" dirty="0" err="1" smtClean="0"/>
              <a:t>a</a:t>
            </a:r>
            <a:r>
              <a:rPr lang="sl-SI" b="1" i="1" dirty="0" err="1" smtClean="0"/>
              <a:t>s</a:t>
            </a:r>
            <a:r>
              <a:rPr lang="sl-SI" i="1" dirty="0" err="1" smtClean="0"/>
              <a:t>is</a:t>
            </a:r>
            <a:r>
              <a:rPr lang="sl-SI" i="1" dirty="0" smtClean="0"/>
              <a:t>, </a:t>
            </a:r>
            <a:r>
              <a:rPr lang="sl-SI" b="1" i="1" dirty="0" smtClean="0"/>
              <a:t>k</a:t>
            </a:r>
            <a:r>
              <a:rPr lang="sl-SI" i="1" dirty="0" smtClean="0"/>
              <a:t>it</a:t>
            </a:r>
          </a:p>
          <a:p>
            <a:pPr marL="0" indent="0">
              <a:buNone/>
            </a:pPr>
            <a:r>
              <a:rPr lang="sl-SI" dirty="0" smtClean="0"/>
              <a:t>Leksikalna pogojenost:</a:t>
            </a:r>
          </a:p>
          <a:p>
            <a:pPr marL="0" indent="0">
              <a:buNone/>
            </a:pPr>
            <a:r>
              <a:rPr lang="sl-SI" i="1" dirty="0" err="1"/>
              <a:t>c</a:t>
            </a:r>
            <a:r>
              <a:rPr lang="sl-SI" i="1" dirty="0" err="1" smtClean="0"/>
              <a:t>hie</a:t>
            </a:r>
            <a:r>
              <a:rPr lang="sl-SI" b="1" i="1" dirty="0" err="1" smtClean="0"/>
              <a:t>f</a:t>
            </a:r>
            <a:r>
              <a:rPr lang="sl-SI" i="1" dirty="0" err="1" smtClean="0"/>
              <a:t>s</a:t>
            </a:r>
            <a:r>
              <a:rPr lang="sl-SI" i="1" dirty="0" smtClean="0"/>
              <a:t>, </a:t>
            </a:r>
            <a:r>
              <a:rPr lang="sl-SI" i="1" dirty="0" err="1" smtClean="0"/>
              <a:t>li</a:t>
            </a:r>
            <a:r>
              <a:rPr lang="sl-SI" b="1" i="1" dirty="0" err="1" smtClean="0"/>
              <a:t>k</a:t>
            </a:r>
            <a:r>
              <a:rPr lang="sl-SI" i="1" dirty="0" err="1" smtClean="0"/>
              <a:t>ing</a:t>
            </a: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1296335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u="sng" dirty="0" smtClean="0"/>
              <a:t>5.4. </a:t>
            </a:r>
            <a:r>
              <a:rPr lang="sl-SI" u="sng" dirty="0" err="1" smtClean="0"/>
              <a:t>Nefonološke</a:t>
            </a:r>
            <a:r>
              <a:rPr lang="sl-SI" u="sng" dirty="0" smtClean="0"/>
              <a:t> premene</a:t>
            </a:r>
          </a:p>
          <a:p>
            <a:pPr marL="0" indent="0">
              <a:buNone/>
            </a:pPr>
            <a:r>
              <a:rPr lang="sl-SI" dirty="0"/>
              <a:t>n</a:t>
            </a:r>
            <a:r>
              <a:rPr lang="sl-SI" dirty="0" smtClean="0"/>
              <a:t>adomestna/</a:t>
            </a:r>
            <a:r>
              <a:rPr lang="sl-SI" dirty="0" err="1" smtClean="0"/>
              <a:t>supletivna</a:t>
            </a:r>
            <a:r>
              <a:rPr lang="sl-SI" dirty="0" smtClean="0"/>
              <a:t> oblika:</a:t>
            </a:r>
          </a:p>
          <a:p>
            <a:pPr marL="0" indent="0">
              <a:buNone/>
            </a:pPr>
            <a:r>
              <a:rPr lang="sl-SI" i="1" dirty="0" smtClean="0"/>
              <a:t>go - </a:t>
            </a:r>
            <a:r>
              <a:rPr lang="sl-SI" i="1" dirty="0" err="1" smtClean="0"/>
              <a:t>went</a:t>
            </a:r>
            <a:endParaRPr lang="sl-SI" i="1" dirty="0" smtClean="0"/>
          </a:p>
          <a:p>
            <a:pPr marL="0" indent="0">
              <a:buNone/>
            </a:pPr>
            <a:r>
              <a:rPr lang="sl-SI" i="1" dirty="0" smtClean="0"/>
              <a:t>biti – sem</a:t>
            </a:r>
          </a:p>
          <a:p>
            <a:pPr marL="0" indent="0">
              <a:buNone/>
            </a:pPr>
            <a:r>
              <a:rPr lang="sl-SI" i="1" dirty="0" err="1" smtClean="0"/>
              <a:t>be</a:t>
            </a:r>
            <a:r>
              <a:rPr lang="sl-SI" i="1" dirty="0" smtClean="0"/>
              <a:t> – am, </a:t>
            </a:r>
            <a:r>
              <a:rPr lang="sl-SI" i="1" dirty="0" err="1" smtClean="0"/>
              <a:t>was</a:t>
            </a:r>
            <a:endParaRPr lang="sl-SI" i="1" dirty="0" smtClean="0"/>
          </a:p>
          <a:p>
            <a:pPr marL="0" indent="0">
              <a:buNone/>
            </a:pPr>
            <a:r>
              <a:rPr lang="sl-SI" i="1" dirty="0" smtClean="0"/>
              <a:t>iti - grem</a:t>
            </a:r>
            <a:endParaRPr lang="sl-SI" i="1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30350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6. Pregled fonoloških pravil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u="sng" dirty="0" smtClean="0"/>
              <a:t>6.1. Pravila, ki spreminjajo lastnosti</a:t>
            </a:r>
          </a:p>
          <a:p>
            <a:pPr marL="0" indent="0">
              <a:buNone/>
            </a:pPr>
            <a:r>
              <a:rPr lang="sl-SI" b="1" dirty="0" smtClean="0"/>
              <a:t>Asimilacija/prilikovanje</a:t>
            </a:r>
            <a:r>
              <a:rPr lang="sl-SI" dirty="0" smtClean="0"/>
              <a:t>: lastnost glasu se spremeni glede na lastnost sosednjega glasu; </a:t>
            </a:r>
            <a:r>
              <a:rPr lang="sl-SI" dirty="0" err="1" smtClean="0"/>
              <a:t>mehkonebnjenje</a:t>
            </a:r>
            <a:r>
              <a:rPr lang="sl-SI" dirty="0" smtClean="0"/>
              <a:t>, </a:t>
            </a:r>
            <a:r>
              <a:rPr lang="sl-SI" dirty="0" err="1" smtClean="0"/>
              <a:t>nazalizacija</a:t>
            </a:r>
            <a:r>
              <a:rPr lang="sl-SI" dirty="0" smtClean="0"/>
              <a:t>, </a:t>
            </a:r>
            <a:r>
              <a:rPr lang="sl-SI" dirty="0" err="1" smtClean="0"/>
              <a:t>palatalizacija</a:t>
            </a:r>
            <a:endParaRPr lang="sl-SI" dirty="0" smtClean="0"/>
          </a:p>
          <a:p>
            <a:pPr marL="0" indent="0">
              <a:buNone/>
            </a:pPr>
            <a:r>
              <a:rPr lang="sl-SI" i="1" dirty="0"/>
              <a:t>r</a:t>
            </a:r>
            <a:r>
              <a:rPr lang="sl-SI" i="1" dirty="0" smtClean="0"/>
              <a:t>o</a:t>
            </a:r>
            <a:r>
              <a:rPr lang="sl-SI" b="1" i="1" dirty="0" smtClean="0"/>
              <a:t>k</a:t>
            </a:r>
            <a:r>
              <a:rPr lang="sl-SI" i="1" dirty="0" smtClean="0"/>
              <a:t>a, no</a:t>
            </a:r>
            <a:r>
              <a:rPr lang="sl-SI" b="1" i="1" dirty="0" smtClean="0"/>
              <a:t>g</a:t>
            </a:r>
            <a:r>
              <a:rPr lang="sl-SI" i="1" dirty="0" smtClean="0"/>
              <a:t>a, stre</a:t>
            </a:r>
            <a:r>
              <a:rPr lang="sl-SI" b="1" i="1" dirty="0" smtClean="0"/>
              <a:t>h</a:t>
            </a:r>
            <a:r>
              <a:rPr lang="sl-SI" i="1" dirty="0" smtClean="0"/>
              <a:t>a, stvar</a:t>
            </a:r>
            <a:r>
              <a:rPr lang="sl-SI" b="1" i="1" dirty="0" smtClean="0"/>
              <a:t>c</a:t>
            </a:r>
            <a:r>
              <a:rPr lang="sl-SI" i="1" dirty="0" smtClean="0"/>
              <a:t>a – ro</a:t>
            </a:r>
            <a:r>
              <a:rPr lang="sl-SI" b="1" i="1" dirty="0" smtClean="0"/>
              <a:t>č</a:t>
            </a:r>
            <a:r>
              <a:rPr lang="sl-SI" i="1" dirty="0" smtClean="0"/>
              <a:t>ica, no</a:t>
            </a:r>
            <a:r>
              <a:rPr lang="sl-SI" b="1" i="1" dirty="0" smtClean="0"/>
              <a:t>ž</a:t>
            </a:r>
            <a:r>
              <a:rPr lang="sl-SI" i="1" dirty="0" smtClean="0"/>
              <a:t>ica, stre</a:t>
            </a:r>
            <a:r>
              <a:rPr lang="sl-SI" b="1" i="1" dirty="0" smtClean="0"/>
              <a:t>š</a:t>
            </a:r>
            <a:r>
              <a:rPr lang="sl-SI" i="1" dirty="0" smtClean="0"/>
              <a:t>ica, stvar</a:t>
            </a:r>
            <a:r>
              <a:rPr lang="sl-SI" b="1" i="1" dirty="0" smtClean="0"/>
              <a:t>č</a:t>
            </a:r>
            <a:r>
              <a:rPr lang="sl-SI" i="1" dirty="0" smtClean="0"/>
              <a:t>ica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 err="1" smtClean="0"/>
              <a:t>Disimilacija</a:t>
            </a:r>
            <a:r>
              <a:rPr lang="sl-SI" b="1" dirty="0" smtClean="0"/>
              <a:t>/</a:t>
            </a:r>
            <a:r>
              <a:rPr lang="sl-SI" b="1" dirty="0" err="1" smtClean="0"/>
              <a:t>različenje</a:t>
            </a:r>
            <a:r>
              <a:rPr lang="sl-SI" dirty="0" smtClean="0"/>
              <a:t>: </a:t>
            </a:r>
            <a:r>
              <a:rPr lang="sl-SI" dirty="0" err="1" smtClean="0"/>
              <a:t>različi</a:t>
            </a:r>
            <a:r>
              <a:rPr lang="sl-SI" dirty="0" smtClean="0"/>
              <a:t> se enaka lastnost pri sosednjih glasovih;</a:t>
            </a:r>
          </a:p>
          <a:p>
            <a:pPr marL="0" indent="0">
              <a:buNone/>
            </a:pPr>
            <a:r>
              <a:rPr lang="sl-SI" i="1" dirty="0" err="1" smtClean="0"/>
              <a:t>chimney</a:t>
            </a:r>
            <a:r>
              <a:rPr lang="sl-SI" dirty="0" smtClean="0"/>
              <a:t> [t</a:t>
            </a:r>
            <a:r>
              <a:rPr lang="sl-SI" dirty="0" smtClean="0">
                <a:sym typeface="SILDoulosIPA"/>
              </a:rPr>
              <a:t>imli</a:t>
            </a:r>
            <a:r>
              <a:rPr lang="sl-SI" dirty="0" smtClean="0"/>
              <a:t>]: [+nosni] → [- nosni</a:t>
            </a:r>
            <a:r>
              <a:rPr lang="sl-SI" dirty="0" smtClean="0"/>
              <a:t>]/[+</a:t>
            </a:r>
            <a:r>
              <a:rPr lang="sl-SI" dirty="0" smtClean="0"/>
              <a:t>nosni</a:t>
            </a:r>
            <a:r>
              <a:rPr lang="sl-SI" dirty="0" smtClean="0"/>
              <a:t>]_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7119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u="sng" dirty="0" smtClean="0"/>
              <a:t>6.2. Pravila, ki operirajo s segmenti</a:t>
            </a:r>
          </a:p>
          <a:p>
            <a:pPr marL="0" indent="0">
              <a:buNone/>
            </a:pPr>
            <a:r>
              <a:rPr lang="sl-SI" dirty="0" smtClean="0"/>
              <a:t>6.2.1. </a:t>
            </a:r>
            <a:r>
              <a:rPr lang="sl-SI" dirty="0" err="1" smtClean="0"/>
              <a:t>Onemitev</a:t>
            </a:r>
            <a:r>
              <a:rPr lang="sl-SI" dirty="0" smtClean="0"/>
              <a:t> segmenta/glasu</a:t>
            </a:r>
          </a:p>
          <a:p>
            <a:pPr marL="0" indent="0">
              <a:buNone/>
            </a:pPr>
            <a:r>
              <a:rPr lang="sl-SI" dirty="0" smtClean="0"/>
              <a:t>Glas se izbriše: A→ </a:t>
            </a:r>
            <a:r>
              <a:rPr lang="sl-SI" dirty="0" smtClean="0">
                <a:latin typeface="AngsanaUPC"/>
                <a:cs typeface="AngsanaUPC"/>
              </a:rPr>
              <a:t>Ø</a:t>
            </a:r>
            <a:r>
              <a:rPr lang="sl-SI" dirty="0" smtClean="0">
                <a:cs typeface="AngsanaUPC"/>
              </a:rPr>
              <a:t>/okolje</a:t>
            </a:r>
          </a:p>
          <a:p>
            <a:pPr marL="0" indent="0">
              <a:buNone/>
            </a:pPr>
            <a:r>
              <a:rPr lang="sl-SI" dirty="0">
                <a:cs typeface="AngsanaUPC"/>
              </a:rPr>
              <a:t>a</a:t>
            </a:r>
            <a:r>
              <a:rPr lang="sl-SI" dirty="0" smtClean="0">
                <a:cs typeface="AngsanaUPC"/>
              </a:rPr>
              <a:t>ngleščina: </a:t>
            </a:r>
            <a:r>
              <a:rPr lang="sl-SI" i="1" dirty="0" err="1" smtClean="0">
                <a:cs typeface="AngsanaUPC"/>
              </a:rPr>
              <a:t>knee</a:t>
            </a:r>
            <a:r>
              <a:rPr lang="sl-SI" i="1" dirty="0" smtClean="0">
                <a:cs typeface="AngsanaUPC"/>
              </a:rPr>
              <a:t>, </a:t>
            </a:r>
            <a:r>
              <a:rPr lang="sl-SI" i="1" dirty="0" err="1" smtClean="0">
                <a:cs typeface="AngsanaUPC"/>
              </a:rPr>
              <a:t>knife</a:t>
            </a:r>
            <a:endParaRPr lang="sl-SI" i="1" dirty="0" smtClean="0">
              <a:cs typeface="AngsanaUPC"/>
            </a:endParaRPr>
          </a:p>
          <a:p>
            <a:pPr marL="0" indent="0">
              <a:buNone/>
            </a:pPr>
            <a:r>
              <a:rPr lang="sl-SI" dirty="0" smtClean="0"/>
              <a:t>[k]→ </a:t>
            </a:r>
            <a:r>
              <a:rPr lang="sl-SI" dirty="0">
                <a:latin typeface="AngsanaUPC"/>
                <a:cs typeface="AngsanaUPC"/>
              </a:rPr>
              <a:t>Ø</a:t>
            </a:r>
            <a:r>
              <a:rPr lang="sl-SI" dirty="0" smtClean="0">
                <a:cs typeface="AngsanaUPC"/>
              </a:rPr>
              <a:t>/_[n](začetek besede)</a:t>
            </a:r>
          </a:p>
          <a:p>
            <a:pPr marL="0" indent="0">
              <a:buNone/>
            </a:pPr>
            <a:endParaRPr lang="sl-SI" dirty="0">
              <a:cs typeface="AngsanaUPC"/>
            </a:endParaRPr>
          </a:p>
          <a:p>
            <a:pPr marL="0" indent="0">
              <a:buNone/>
            </a:pPr>
            <a:r>
              <a:rPr lang="sl-SI" dirty="0" smtClean="0">
                <a:cs typeface="AngsanaUPC"/>
              </a:rPr>
              <a:t>6.2.2. Vtikanje segmenta/glasu</a:t>
            </a:r>
          </a:p>
          <a:p>
            <a:pPr marL="0" indent="0">
              <a:buNone/>
            </a:pPr>
            <a:r>
              <a:rPr lang="sl-SI" dirty="0" smtClean="0">
                <a:cs typeface="AngsanaUPC"/>
              </a:rPr>
              <a:t>Glas se doda: </a:t>
            </a:r>
            <a:r>
              <a:rPr lang="sl-SI" dirty="0" smtClean="0">
                <a:latin typeface="AngsanaUPC"/>
                <a:cs typeface="AngsanaUPC"/>
              </a:rPr>
              <a:t>Ø </a:t>
            </a:r>
            <a:r>
              <a:rPr lang="sl-SI" dirty="0" smtClean="0"/>
              <a:t>→ A </a:t>
            </a:r>
            <a:r>
              <a:rPr lang="sl-SI" dirty="0" smtClean="0">
                <a:cs typeface="AngsanaUPC"/>
              </a:rPr>
              <a:t>/okolje</a:t>
            </a:r>
          </a:p>
          <a:p>
            <a:pPr marL="0" indent="0">
              <a:buNone/>
            </a:pPr>
            <a:r>
              <a:rPr lang="sl-SI" dirty="0"/>
              <a:t>s</a:t>
            </a:r>
            <a:r>
              <a:rPr lang="sl-SI" dirty="0" smtClean="0"/>
              <a:t>lovenska narečja: </a:t>
            </a:r>
            <a:r>
              <a:rPr lang="sl-SI" i="1" dirty="0" err="1" smtClean="0"/>
              <a:t>pejč</a:t>
            </a:r>
            <a:r>
              <a:rPr lang="sl-SI" i="1" dirty="0"/>
              <a:t>, </a:t>
            </a:r>
            <a:r>
              <a:rPr lang="sl-SI" i="1" dirty="0" err="1"/>
              <a:t>kojn</a:t>
            </a:r>
            <a:r>
              <a:rPr lang="sl-SI" i="1" dirty="0"/>
              <a:t>, </a:t>
            </a:r>
            <a:r>
              <a:rPr lang="sl-SI" i="1" dirty="0" err="1" smtClean="0"/>
              <a:t>pojsla</a:t>
            </a:r>
            <a:endParaRPr lang="sl-SI" i="1" dirty="0" smtClean="0"/>
          </a:p>
          <a:p>
            <a:pPr marL="0" indent="0">
              <a:buNone/>
            </a:pPr>
            <a:r>
              <a:rPr lang="sl-SI" dirty="0">
                <a:cs typeface="AngsanaUPC"/>
              </a:rPr>
              <a:t>a</a:t>
            </a:r>
            <a:r>
              <a:rPr lang="sl-SI" dirty="0" smtClean="0">
                <a:cs typeface="AngsanaUPC"/>
              </a:rPr>
              <a:t>ngleščina</a:t>
            </a:r>
            <a:r>
              <a:rPr lang="sl-SI" i="1" dirty="0" smtClean="0">
                <a:cs typeface="AngsanaUPC"/>
              </a:rPr>
              <a:t>: film </a:t>
            </a:r>
            <a:r>
              <a:rPr lang="sl-SI" dirty="0" smtClean="0">
                <a:cs typeface="AngsanaUPC"/>
              </a:rPr>
              <a:t>[</a:t>
            </a:r>
            <a:r>
              <a:rPr lang="sl-SI" dirty="0" err="1" smtClean="0">
                <a:cs typeface="AngsanaUPC"/>
              </a:rPr>
              <a:t>filəm</a:t>
            </a:r>
            <a:r>
              <a:rPr lang="sl-SI" dirty="0" smtClean="0">
                <a:cs typeface="AngsanaUPC"/>
              </a:rPr>
              <a:t>]</a:t>
            </a:r>
            <a:endParaRPr lang="sl-SI" dirty="0">
              <a:cs typeface="AngsanaUPC"/>
            </a:endParaRPr>
          </a:p>
          <a:p>
            <a:pPr marL="0" indent="0">
              <a:buNone/>
            </a:pPr>
            <a:endParaRPr lang="sl-SI" dirty="0">
              <a:cs typeface="AngsanaUPC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00372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 smtClean="0"/>
              <a:t>6.2.3. Premet (</a:t>
            </a:r>
            <a:r>
              <a:rPr lang="sl-SI" dirty="0" err="1" smtClean="0"/>
              <a:t>metateza</a:t>
            </a:r>
            <a:r>
              <a:rPr lang="sl-SI" dirty="0" smtClean="0"/>
              <a:t>)</a:t>
            </a:r>
          </a:p>
          <a:p>
            <a:pPr marL="0" indent="0">
              <a:buNone/>
            </a:pPr>
            <a:r>
              <a:rPr lang="sl-SI" dirty="0" smtClean="0"/>
              <a:t>Zamenjava zaporedja glasov v besedi.</a:t>
            </a:r>
          </a:p>
          <a:p>
            <a:pPr marL="0" indent="0">
              <a:buNone/>
            </a:pPr>
            <a:r>
              <a:rPr lang="sl-SI" dirty="0"/>
              <a:t>a</a:t>
            </a:r>
            <a:r>
              <a:rPr lang="sl-SI" dirty="0" smtClean="0"/>
              <a:t>ngleščina: </a:t>
            </a:r>
            <a:r>
              <a:rPr lang="sl-SI" i="1" dirty="0" smtClean="0"/>
              <a:t>b</a:t>
            </a:r>
            <a:r>
              <a:rPr lang="sl-SI" i="1" baseline="-25000" dirty="0" smtClean="0"/>
              <a:t>1</a:t>
            </a:r>
            <a:r>
              <a:rPr lang="sl-SI" i="1" dirty="0" smtClean="0"/>
              <a:t>r</a:t>
            </a:r>
            <a:r>
              <a:rPr lang="sl-SI" i="1" baseline="-25000" dirty="0" smtClean="0"/>
              <a:t>2</a:t>
            </a:r>
            <a:r>
              <a:rPr lang="sl-SI" i="1" dirty="0" smtClean="0"/>
              <a:t>i</a:t>
            </a:r>
            <a:r>
              <a:rPr lang="sl-SI" i="1" baseline="-25000" dirty="0" smtClean="0"/>
              <a:t>3</a:t>
            </a:r>
            <a:r>
              <a:rPr lang="sl-SI" i="1" dirty="0" smtClean="0"/>
              <a:t>d, </a:t>
            </a:r>
            <a:r>
              <a:rPr lang="sl-SI" i="1" dirty="0" err="1" smtClean="0"/>
              <a:t>frist</a:t>
            </a:r>
            <a:r>
              <a:rPr lang="sl-SI" i="1" dirty="0" smtClean="0"/>
              <a:t>, </a:t>
            </a:r>
            <a:r>
              <a:rPr lang="sl-SI" i="1" dirty="0" err="1" smtClean="0"/>
              <a:t>thridde</a:t>
            </a:r>
            <a:r>
              <a:rPr lang="sl-SI" i="1" dirty="0" smtClean="0"/>
              <a:t> </a:t>
            </a:r>
            <a:r>
              <a:rPr lang="sl-SI" smtClean="0"/>
              <a:t>&gt; </a:t>
            </a:r>
            <a:r>
              <a:rPr lang="sl-SI" i="1" smtClean="0"/>
              <a:t>b</a:t>
            </a:r>
            <a:r>
              <a:rPr lang="sl-SI" i="1" baseline="-25000" smtClean="0"/>
              <a:t>1</a:t>
            </a:r>
            <a:r>
              <a:rPr lang="sl-SI" i="1" smtClean="0"/>
              <a:t>i</a:t>
            </a:r>
            <a:r>
              <a:rPr lang="sl-SI" i="1" baseline="-25000" smtClean="0"/>
              <a:t>3</a:t>
            </a:r>
            <a:r>
              <a:rPr lang="sl-SI" i="1" smtClean="0"/>
              <a:t>r</a:t>
            </a:r>
            <a:r>
              <a:rPr lang="sl-SI" i="1" baseline="-25000" smtClean="0"/>
              <a:t>2</a:t>
            </a:r>
            <a:r>
              <a:rPr lang="sl-SI" i="1" smtClean="0"/>
              <a:t>d</a:t>
            </a:r>
            <a:r>
              <a:rPr lang="sl-SI" i="1" dirty="0" smtClean="0"/>
              <a:t>, </a:t>
            </a:r>
            <a:r>
              <a:rPr lang="sl-SI" i="1" dirty="0" err="1" smtClean="0"/>
              <a:t>first</a:t>
            </a:r>
            <a:r>
              <a:rPr lang="sl-SI" i="1" dirty="0" smtClean="0"/>
              <a:t>, </a:t>
            </a:r>
            <a:r>
              <a:rPr lang="sl-SI" i="1" dirty="0" err="1" smtClean="0"/>
              <a:t>third</a:t>
            </a:r>
            <a:endParaRPr lang="sl-SI" i="1" dirty="0" smtClean="0"/>
          </a:p>
          <a:p>
            <a:pPr marL="0" indent="0">
              <a:buNone/>
            </a:pPr>
            <a:r>
              <a:rPr lang="sl-SI" dirty="0" smtClean="0"/>
              <a:t>slovenščina: </a:t>
            </a:r>
            <a:r>
              <a:rPr lang="sl-SI" i="1" dirty="0" err="1" smtClean="0"/>
              <a:t>bečela</a:t>
            </a:r>
            <a:r>
              <a:rPr lang="sl-SI" dirty="0" smtClean="0"/>
              <a:t> &gt; </a:t>
            </a:r>
            <a:r>
              <a:rPr lang="sl-SI" i="1" dirty="0" smtClean="0"/>
              <a:t>čebela</a:t>
            </a:r>
          </a:p>
          <a:p>
            <a:pPr marL="0" indent="0">
              <a:buNone/>
            </a:pPr>
            <a:r>
              <a:rPr lang="sl-SI" dirty="0" smtClean="0"/>
              <a:t>škotska angl.: </a:t>
            </a:r>
            <a:r>
              <a:rPr lang="sl-SI" i="1" dirty="0" err="1" smtClean="0"/>
              <a:t>pattern</a:t>
            </a:r>
            <a:r>
              <a:rPr lang="sl-SI" i="1" dirty="0" smtClean="0"/>
              <a:t>, modern </a:t>
            </a:r>
            <a:r>
              <a:rPr lang="sl-SI" dirty="0" smtClean="0"/>
              <a:t>[</a:t>
            </a:r>
            <a:r>
              <a:rPr lang="sl-SI" dirty="0" err="1" smtClean="0"/>
              <a:t>pætrən</a:t>
            </a:r>
            <a:r>
              <a:rPr lang="sl-SI" dirty="0" smtClean="0"/>
              <a:t>]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6.2.4. </a:t>
            </a:r>
            <a:r>
              <a:rPr lang="sl-SI" dirty="0" err="1" smtClean="0"/>
              <a:t>Reduplikacija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fonološki in morfološki proces; </a:t>
            </a:r>
          </a:p>
          <a:p>
            <a:pPr marL="0" indent="0">
              <a:buNone/>
            </a:pPr>
            <a:r>
              <a:rPr lang="sl-SI" dirty="0" smtClean="0"/>
              <a:t>kopija dela ali cele besede → dodajanje kopije originalni besedi (</a:t>
            </a:r>
            <a:r>
              <a:rPr lang="sl-SI" i="1" dirty="0" smtClean="0"/>
              <a:t>bye-bye, no-no, walkie-talkie</a:t>
            </a:r>
            <a:r>
              <a:rPr lang="sl-SI" dirty="0" smtClean="0"/>
              <a:t>)</a:t>
            </a:r>
          </a:p>
          <a:p>
            <a:pPr marL="0" indent="0">
              <a:buNone/>
            </a:pPr>
            <a:r>
              <a:rPr lang="sl-SI" dirty="0" err="1"/>
              <a:t>t</a:t>
            </a:r>
            <a:r>
              <a:rPr lang="sl-SI" dirty="0" err="1" smtClean="0"/>
              <a:t>agalog</a:t>
            </a:r>
            <a:r>
              <a:rPr lang="sl-SI" dirty="0" smtClean="0"/>
              <a:t>, dakota: označevanje časa in števila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89098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 err="1"/>
              <a:t>tagalog</a:t>
            </a:r>
            <a:r>
              <a:rPr lang="sl-SI" dirty="0"/>
              <a:t>, dakota: označevanje časa in </a:t>
            </a:r>
            <a:r>
              <a:rPr lang="sl-SI" dirty="0" smtClean="0"/>
              <a:t>števila</a:t>
            </a:r>
          </a:p>
          <a:p>
            <a:pPr marL="0" indent="0">
              <a:buNone/>
            </a:pPr>
            <a:r>
              <a:rPr lang="sl-SI" dirty="0" err="1" smtClean="0"/>
              <a:t>tagalog</a:t>
            </a:r>
            <a:r>
              <a:rPr lang="sl-SI" dirty="0" smtClean="0"/>
              <a:t>: </a:t>
            </a:r>
          </a:p>
          <a:p>
            <a:pPr marL="0" indent="0">
              <a:buNone/>
            </a:pPr>
            <a:r>
              <a:rPr lang="sl-SI" b="1" i="1" dirty="0" err="1"/>
              <a:t>s</a:t>
            </a:r>
            <a:r>
              <a:rPr lang="sl-SI" b="1" i="1" dirty="0" err="1" smtClean="0"/>
              <a:t>ulat</a:t>
            </a:r>
            <a:r>
              <a:rPr lang="sl-SI" b="1" dirty="0" smtClean="0"/>
              <a:t> </a:t>
            </a:r>
            <a:r>
              <a:rPr lang="sl-SI" dirty="0" smtClean="0"/>
              <a:t>koren za </a:t>
            </a:r>
            <a:r>
              <a:rPr lang="sl-SI" i="1" dirty="0" smtClean="0"/>
              <a:t>pisati</a:t>
            </a:r>
          </a:p>
          <a:p>
            <a:pPr marL="0" indent="0">
              <a:buNone/>
            </a:pPr>
            <a:r>
              <a:rPr lang="sl-SI" b="1" i="1" dirty="0" err="1" smtClean="0"/>
              <a:t>susulat</a:t>
            </a:r>
            <a:r>
              <a:rPr lang="sl-SI" i="1" dirty="0" smtClean="0"/>
              <a:t> </a:t>
            </a:r>
            <a:r>
              <a:rPr lang="sl-SI" dirty="0" smtClean="0"/>
              <a:t>prihodnjik za </a:t>
            </a:r>
            <a:r>
              <a:rPr lang="sl-SI" i="1" dirty="0" smtClean="0"/>
              <a:t>pisati</a:t>
            </a:r>
          </a:p>
          <a:p>
            <a:pPr marL="0" indent="0">
              <a:buNone/>
            </a:pPr>
            <a:endParaRPr lang="sl-SI" i="1" dirty="0"/>
          </a:p>
          <a:p>
            <a:pPr marL="0" indent="0">
              <a:buNone/>
            </a:pPr>
            <a:r>
              <a:rPr lang="sl-SI" b="1" i="1" dirty="0" smtClean="0"/>
              <a:t>basa </a:t>
            </a:r>
            <a:r>
              <a:rPr lang="sl-SI" dirty="0" smtClean="0"/>
              <a:t>koren za </a:t>
            </a:r>
            <a:r>
              <a:rPr lang="sl-SI" i="1" dirty="0" smtClean="0"/>
              <a:t>brati</a:t>
            </a:r>
            <a:endParaRPr lang="sl-SI" dirty="0" smtClean="0"/>
          </a:p>
          <a:p>
            <a:pPr marL="0" indent="0">
              <a:buNone/>
            </a:pPr>
            <a:r>
              <a:rPr lang="sl-SI" b="1" i="1" dirty="0" err="1" smtClean="0"/>
              <a:t>mambasa</a:t>
            </a:r>
            <a:r>
              <a:rPr lang="sl-SI" dirty="0" smtClean="0"/>
              <a:t> </a:t>
            </a:r>
            <a:r>
              <a:rPr lang="sl-SI" dirty="0" err="1" smtClean="0"/>
              <a:t>nedločnik</a:t>
            </a:r>
            <a:r>
              <a:rPr lang="sl-SI" dirty="0" smtClean="0"/>
              <a:t> s predpono</a:t>
            </a:r>
          </a:p>
          <a:p>
            <a:pPr marL="0" indent="0">
              <a:buNone/>
            </a:pPr>
            <a:r>
              <a:rPr lang="sl-SI" b="1" i="1" dirty="0" err="1" smtClean="0"/>
              <a:t>mambabasa</a:t>
            </a:r>
            <a:r>
              <a:rPr lang="sl-SI" b="1" i="1" dirty="0" smtClean="0"/>
              <a:t> </a:t>
            </a:r>
            <a:r>
              <a:rPr lang="sl-SI" dirty="0" err="1" smtClean="0"/>
              <a:t>nominalizacija</a:t>
            </a:r>
            <a:endParaRPr lang="sl-SI" dirty="0" smtClean="0"/>
          </a:p>
          <a:p>
            <a:pPr marL="0" indent="0">
              <a:buNone/>
            </a:pPr>
            <a:endParaRPr lang="sl-SI" b="1" i="1" dirty="0"/>
          </a:p>
          <a:p>
            <a:pPr marL="0" indent="0">
              <a:buNone/>
            </a:pPr>
            <a:r>
              <a:rPr lang="sl-SI" dirty="0" smtClean="0"/>
              <a:t>slovenščina: izražanje kontrasta (</a:t>
            </a:r>
            <a:r>
              <a:rPr lang="sl-SI" i="1" dirty="0" smtClean="0"/>
              <a:t>domov </a:t>
            </a:r>
            <a:r>
              <a:rPr lang="sl-SI" i="1" dirty="0" err="1" smtClean="0"/>
              <a:t>domov</a:t>
            </a:r>
            <a:r>
              <a:rPr lang="sl-SI" i="1" dirty="0" smtClean="0"/>
              <a:t>, zadnjič </a:t>
            </a:r>
            <a:r>
              <a:rPr lang="sl-SI" i="1" dirty="0" err="1" smtClean="0"/>
              <a:t>zadnjič</a:t>
            </a:r>
            <a:r>
              <a:rPr lang="sl-SI" dirty="0" smtClean="0"/>
              <a:t>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905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1. Dva nivoja </a:t>
            </a:r>
            <a:r>
              <a:rPr lang="sl-SI" b="1" dirty="0" err="1" smtClean="0"/>
              <a:t>reprezentacije</a:t>
            </a:r>
            <a:r>
              <a:rPr lang="sl-SI" b="1" dirty="0" smtClean="0"/>
              <a:t> in pravila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Globinska oblika (GO): razlikovalni (kontrastni) glasovi v jeziku, </a:t>
            </a:r>
          </a:p>
          <a:p>
            <a:r>
              <a:rPr lang="sl-SI" dirty="0" smtClean="0"/>
              <a:t>Informacija v mentalnem slovarju: /banka/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Površinska oblika (PO): konkretna </a:t>
            </a:r>
            <a:r>
              <a:rPr lang="sl-SI" dirty="0" err="1" smtClean="0"/>
              <a:t>izgovorjava</a:t>
            </a:r>
            <a:r>
              <a:rPr lang="sl-SI" dirty="0" smtClean="0"/>
              <a:t>, </a:t>
            </a:r>
            <a:r>
              <a:rPr lang="sl-SI" dirty="0" err="1" smtClean="0"/>
              <a:t>alofonska</a:t>
            </a:r>
            <a:r>
              <a:rPr lang="sl-SI" dirty="0" smtClean="0"/>
              <a:t> realizacija fonemov iz globinske oblike; [</a:t>
            </a:r>
            <a:r>
              <a:rPr lang="sl-SI" dirty="0" err="1" smtClean="0"/>
              <a:t>baŋka</a:t>
            </a:r>
            <a:r>
              <a:rPr lang="sl-SI" dirty="0" smtClean="0"/>
              <a:t>]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Povezava: GO → Pravila → PO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53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2. Oblika pravila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dirty="0" smtClean="0"/>
              <a:t>A → B /X_Y</a:t>
            </a:r>
          </a:p>
          <a:p>
            <a:pPr marL="0" indent="0">
              <a:buNone/>
            </a:pPr>
            <a:r>
              <a:rPr lang="sl-SI" dirty="0" smtClean="0"/>
              <a:t>A postane B v okolju, kjer je pred njim X in za njim Y.</a:t>
            </a:r>
          </a:p>
          <a:p>
            <a:pPr marL="0" indent="0">
              <a:buNone/>
            </a:pPr>
            <a:r>
              <a:rPr lang="sl-SI" dirty="0" smtClean="0"/>
              <a:t>Primer: angl. samoglasniški fonemi imajo nosniško </a:t>
            </a:r>
            <a:r>
              <a:rPr lang="sl-SI" dirty="0" err="1" smtClean="0"/>
              <a:t>izgovorjavo</a:t>
            </a:r>
            <a:r>
              <a:rPr lang="sl-SI" dirty="0" smtClean="0"/>
              <a:t>/alofon pred nosnimi zaporniki: </a:t>
            </a:r>
            <a:r>
              <a:rPr lang="sl-SI" i="1" dirty="0" smtClean="0"/>
              <a:t>ran, ram, rang, </a:t>
            </a:r>
            <a:r>
              <a:rPr lang="sl-SI" i="1" dirty="0" err="1" smtClean="0"/>
              <a:t>tin</a:t>
            </a:r>
            <a:r>
              <a:rPr lang="sl-SI" i="1" dirty="0" smtClean="0"/>
              <a:t>, dim</a:t>
            </a:r>
            <a:r>
              <a:rPr lang="sl-SI" dirty="0" smtClean="0"/>
              <a:t>, </a:t>
            </a:r>
            <a:r>
              <a:rPr lang="sl-SI" dirty="0" err="1" smtClean="0"/>
              <a:t>etc</a:t>
            </a:r>
            <a:r>
              <a:rPr lang="sl-SI" dirty="0" smtClean="0"/>
              <a:t>.</a:t>
            </a:r>
          </a:p>
          <a:p>
            <a:pPr>
              <a:buFontTx/>
              <a:buChar char="-"/>
            </a:pPr>
            <a:r>
              <a:rPr lang="sl-SI" dirty="0" smtClean="0"/>
              <a:t>Pravila za posamezni samoglasnik;</a:t>
            </a:r>
          </a:p>
          <a:p>
            <a:pPr>
              <a:buFontTx/>
              <a:buChar char="-"/>
            </a:pPr>
            <a:r>
              <a:rPr lang="sl-SI" dirty="0" smtClean="0"/>
              <a:t>Splošno pravilo: </a:t>
            </a:r>
          </a:p>
          <a:p>
            <a:pPr marL="0" indent="0">
              <a:buNone/>
            </a:pPr>
            <a:r>
              <a:rPr lang="sl-SI" dirty="0" smtClean="0"/>
              <a:t>[+zložni] → [+nosni]/_[+nosni]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232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3. Kako izbrati globinsko obliko?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 smtClean="0"/>
              <a:t>[p] [</a:t>
            </a:r>
            <a:r>
              <a:rPr lang="sl-SI" dirty="0" err="1" smtClean="0"/>
              <a:t>p</a:t>
            </a:r>
            <a:r>
              <a:rPr lang="sl-SI" baseline="30000" dirty="0" err="1" smtClean="0"/>
              <a:t>h</a:t>
            </a:r>
            <a:r>
              <a:rPr lang="sl-SI" dirty="0" smtClean="0"/>
              <a:t>][p˺], zakaj /p/, ne pa število ali ime?</a:t>
            </a:r>
            <a:endParaRPr lang="sl-SI" dirty="0"/>
          </a:p>
          <a:p>
            <a:pPr marL="0" indent="0">
              <a:buNone/>
            </a:pPr>
            <a:r>
              <a:rPr lang="sl-SI" u="sng" dirty="0" smtClean="0"/>
              <a:t>3.1. Simbol naj pove nekaj o fonetični naravi alofonov, v katerih se udejanja</a:t>
            </a:r>
            <a:r>
              <a:rPr lang="sl-SI" dirty="0" smtClean="0"/>
              <a:t>;</a:t>
            </a:r>
          </a:p>
          <a:p>
            <a:pPr marL="0" indent="0">
              <a:buNone/>
            </a:pPr>
            <a:r>
              <a:rPr lang="sl-SI" dirty="0" smtClean="0"/>
              <a:t>- Vedno izberemo enega od alofonov;</a:t>
            </a:r>
          </a:p>
          <a:p>
            <a:pPr>
              <a:buFontTx/>
              <a:buChar char="-"/>
            </a:pPr>
            <a:r>
              <a:rPr lang="sl-SI" dirty="0" smtClean="0"/>
              <a:t>Če je alofonov več, izberemo najbolj </a:t>
            </a:r>
            <a:r>
              <a:rPr lang="sl-SI" i="1" dirty="0" smtClean="0"/>
              <a:t>preprostega.</a:t>
            </a:r>
          </a:p>
          <a:p>
            <a:pPr>
              <a:buFontTx/>
              <a:buChar char="-"/>
            </a:pPr>
            <a:endParaRPr lang="sl-SI" dirty="0" smtClean="0"/>
          </a:p>
          <a:p>
            <a:pPr marL="0" indent="0">
              <a:buNone/>
            </a:pPr>
            <a:r>
              <a:rPr lang="sl-SI" u="sng" dirty="0" smtClean="0"/>
              <a:t>3.2. Za globinsko obliko vzamemo tisto, ki se pojavlja v največ okoljih</a:t>
            </a:r>
            <a:r>
              <a:rPr lang="sl-SI" dirty="0" smtClean="0"/>
              <a:t>;</a:t>
            </a:r>
          </a:p>
          <a:p>
            <a:pPr>
              <a:buFontTx/>
              <a:buChar char="-"/>
            </a:pPr>
            <a:r>
              <a:rPr lang="sl-SI" dirty="0" smtClean="0"/>
              <a:t>primer: angleški nezveneči </a:t>
            </a:r>
            <a:r>
              <a:rPr lang="sl-SI" dirty="0" err="1" smtClean="0"/>
              <a:t>jezičniki</a:t>
            </a:r>
            <a:r>
              <a:rPr lang="sl-SI" dirty="0" smtClean="0"/>
              <a:t> in drsniki</a:t>
            </a:r>
          </a:p>
          <a:p>
            <a:pPr marL="0" indent="0">
              <a:buNone/>
            </a:pPr>
            <a:r>
              <a:rPr lang="sl-SI" dirty="0" smtClean="0"/>
              <a:t>[+</a:t>
            </a:r>
            <a:r>
              <a:rPr lang="sl-SI" dirty="0" err="1" smtClean="0"/>
              <a:t>zvoč</a:t>
            </a:r>
            <a:r>
              <a:rPr lang="sl-SI" dirty="0" smtClean="0"/>
              <a:t>.,-zložni, -nosni] → [-zveneči]/[-zveneči]_</a:t>
            </a:r>
          </a:p>
        </p:txBody>
      </p:sp>
    </p:spTree>
    <p:extLst>
      <p:ext uri="{BB962C8B-B14F-4D97-AF65-F5344CB8AC3E}">
        <p14:creationId xmlns:p14="http://schemas.microsoft.com/office/powerpoint/2010/main" val="23057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u="sng" dirty="0" smtClean="0"/>
              <a:t>3.3. Fonetična podobnost alofonov istega fonema</a:t>
            </a:r>
          </a:p>
          <a:p>
            <a:pPr marL="0" indent="0">
              <a:buNone/>
            </a:pPr>
            <a:r>
              <a:rPr lang="sl-SI" dirty="0" smtClean="0"/>
              <a:t>[h] samo na začetku zloga v angl.; </a:t>
            </a:r>
            <a:r>
              <a:rPr lang="sl-SI" dirty="0" err="1" smtClean="0"/>
              <a:t>ham</a:t>
            </a:r>
            <a:r>
              <a:rPr lang="sl-SI" dirty="0" smtClean="0"/>
              <a:t>, </a:t>
            </a:r>
            <a:r>
              <a:rPr lang="sl-SI" dirty="0" err="1" smtClean="0"/>
              <a:t>hat</a:t>
            </a:r>
            <a:r>
              <a:rPr lang="sl-SI" dirty="0" smtClean="0"/>
              <a:t>, </a:t>
            </a:r>
            <a:r>
              <a:rPr lang="sl-SI" dirty="0" err="1" smtClean="0"/>
              <a:t>ahead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[ŋ] samo na koncu zloga v angl.; </a:t>
            </a:r>
            <a:r>
              <a:rPr lang="sl-SI" dirty="0" err="1" smtClean="0"/>
              <a:t>bring</a:t>
            </a:r>
            <a:r>
              <a:rPr lang="sl-SI" dirty="0" smtClean="0"/>
              <a:t>, </a:t>
            </a:r>
            <a:r>
              <a:rPr lang="sl-SI" dirty="0" err="1" smtClean="0"/>
              <a:t>sing</a:t>
            </a:r>
            <a:r>
              <a:rPr lang="sl-SI" dirty="0" smtClean="0"/>
              <a:t>, </a:t>
            </a:r>
            <a:r>
              <a:rPr lang="sl-SI" dirty="0" err="1" smtClean="0"/>
              <a:t>singing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Komplementarna distribucija [h] in [ŋ]?</a:t>
            </a:r>
          </a:p>
          <a:p>
            <a:pPr>
              <a:buFontTx/>
              <a:buChar char="-"/>
            </a:pPr>
            <a:endParaRPr lang="sl-SI" dirty="0"/>
          </a:p>
          <a:p>
            <a:pPr>
              <a:buFontTx/>
              <a:buChar char="-"/>
            </a:pPr>
            <a:r>
              <a:rPr lang="sl-SI" dirty="0" smtClean="0"/>
              <a:t>Komplementarna distribucija [</a:t>
            </a:r>
            <a:r>
              <a:rPr lang="sl-SI" dirty="0" err="1" smtClean="0"/>
              <a:t>p</a:t>
            </a:r>
            <a:r>
              <a:rPr lang="sl-SI" baseline="30000" dirty="0" err="1" smtClean="0"/>
              <a:t>h</a:t>
            </a:r>
            <a:r>
              <a:rPr lang="sl-SI" dirty="0" smtClean="0"/>
              <a:t>] ter [k], [t] 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075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000" u="sng" dirty="0" smtClean="0"/>
              <a:t>3.4. Naravnost pravila, ki povezuje GO in PO</a:t>
            </a:r>
            <a:endParaRPr lang="sl-SI" sz="3000" u="sng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/>
              <a:t>Premena: [s] [</a:t>
            </a:r>
            <a:r>
              <a:rPr lang="sl-SI" dirty="0" smtClean="0">
                <a:sym typeface="SILDoulosIPA"/>
              </a:rPr>
              <a:t></a:t>
            </a:r>
            <a:r>
              <a:rPr lang="sl-SI" dirty="0" smtClean="0"/>
              <a:t>] v angleščini</a:t>
            </a:r>
          </a:p>
          <a:p>
            <a:pPr marL="0" indent="0">
              <a:buNone/>
            </a:pPr>
            <a:r>
              <a:rPr lang="sl-SI" i="1" dirty="0" err="1"/>
              <a:t>p</a:t>
            </a:r>
            <a:r>
              <a:rPr lang="sl-SI" i="1" dirty="0" err="1" smtClean="0"/>
              <a:t>a</a:t>
            </a:r>
            <a:r>
              <a:rPr lang="sl-SI" b="1" i="1" dirty="0" err="1" smtClean="0"/>
              <a:t>ss</a:t>
            </a:r>
            <a:r>
              <a:rPr lang="sl-SI" i="1" dirty="0" smtClean="0"/>
              <a:t>, </a:t>
            </a:r>
            <a:r>
              <a:rPr lang="sl-SI" i="1" dirty="0" err="1" smtClean="0"/>
              <a:t>thi</a:t>
            </a:r>
            <a:r>
              <a:rPr lang="sl-SI" b="1" i="1" dirty="0" err="1" smtClean="0"/>
              <a:t>s</a:t>
            </a:r>
            <a:r>
              <a:rPr lang="sl-SI" i="1" dirty="0" smtClean="0"/>
              <a:t> </a:t>
            </a:r>
            <a:r>
              <a:rPr lang="sl-SI" dirty="0" smtClean="0"/>
              <a:t>[s]</a:t>
            </a:r>
          </a:p>
          <a:p>
            <a:pPr marL="0" indent="0">
              <a:buNone/>
            </a:pPr>
            <a:r>
              <a:rPr lang="sl-SI" dirty="0" err="1" smtClean="0"/>
              <a:t>pa</a:t>
            </a:r>
            <a:r>
              <a:rPr lang="sl-SI" b="1" dirty="0" err="1" smtClean="0"/>
              <a:t>ss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, </a:t>
            </a:r>
            <a:r>
              <a:rPr lang="sl-SI" dirty="0" err="1" smtClean="0"/>
              <a:t>thi</a:t>
            </a:r>
            <a:r>
              <a:rPr lang="sl-SI" b="1" dirty="0" err="1" smtClean="0"/>
              <a:t>s</a:t>
            </a:r>
            <a:r>
              <a:rPr lang="sl-SI" dirty="0" smtClean="0"/>
              <a:t> </a:t>
            </a:r>
            <a:r>
              <a:rPr lang="sl-SI" dirty="0" err="1" smtClean="0"/>
              <a:t>year</a:t>
            </a:r>
            <a:r>
              <a:rPr lang="sl-SI" dirty="0" smtClean="0"/>
              <a:t> </a:t>
            </a:r>
            <a:r>
              <a:rPr lang="sl-SI" dirty="0"/>
              <a:t>[</a:t>
            </a:r>
            <a:r>
              <a:rPr lang="sl-SI" dirty="0">
                <a:sym typeface="SILDoulosIPA"/>
              </a:rPr>
              <a:t></a:t>
            </a:r>
            <a:r>
              <a:rPr lang="sl-SI" dirty="0"/>
              <a:t>]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Pravilo: </a:t>
            </a:r>
            <a:r>
              <a:rPr lang="sl-SI" dirty="0"/>
              <a:t>[s] </a:t>
            </a:r>
            <a:r>
              <a:rPr lang="sl-SI" dirty="0" smtClean="0"/>
              <a:t>→ [</a:t>
            </a:r>
            <a:r>
              <a:rPr lang="sl-SI" dirty="0">
                <a:sym typeface="SILDoulosIPA"/>
              </a:rPr>
              <a:t></a:t>
            </a:r>
            <a:r>
              <a:rPr lang="sl-SI" dirty="0"/>
              <a:t>] </a:t>
            </a:r>
            <a:r>
              <a:rPr lang="sl-SI" dirty="0" smtClean="0"/>
              <a:t>ali [</a:t>
            </a:r>
            <a:r>
              <a:rPr lang="sl-SI" dirty="0">
                <a:sym typeface="SILDoulosIPA"/>
              </a:rPr>
              <a:t></a:t>
            </a:r>
            <a:r>
              <a:rPr lang="sl-SI" dirty="0"/>
              <a:t>] </a:t>
            </a:r>
            <a:r>
              <a:rPr lang="sl-SI" dirty="0" smtClean="0"/>
              <a:t>→ [</a:t>
            </a:r>
            <a:r>
              <a:rPr lang="sl-SI" dirty="0"/>
              <a:t>s</a:t>
            </a:r>
            <a:r>
              <a:rPr lang="sl-SI" dirty="0" smtClean="0"/>
              <a:t>]?</a:t>
            </a:r>
          </a:p>
          <a:p>
            <a:pPr>
              <a:buFontTx/>
              <a:buChar char="-"/>
            </a:pPr>
            <a:r>
              <a:rPr lang="sl-SI" dirty="0" smtClean="0"/>
              <a:t>[s] v več okoljih: </a:t>
            </a:r>
            <a:r>
              <a:rPr lang="sl-SI" i="1" dirty="0" err="1" smtClean="0"/>
              <a:t>pass</a:t>
            </a:r>
            <a:r>
              <a:rPr lang="sl-SI" i="1" dirty="0" smtClean="0"/>
              <a:t>, </a:t>
            </a:r>
            <a:r>
              <a:rPr lang="sl-SI" i="1" dirty="0" err="1" smtClean="0"/>
              <a:t>passed</a:t>
            </a:r>
            <a:r>
              <a:rPr lang="sl-SI" i="1" dirty="0" smtClean="0"/>
              <a:t>, </a:t>
            </a:r>
            <a:r>
              <a:rPr lang="sl-SI" i="1" dirty="0" err="1" smtClean="0"/>
              <a:t>passing</a:t>
            </a:r>
            <a:r>
              <a:rPr lang="sl-SI" i="1" dirty="0" smtClean="0"/>
              <a:t>, </a:t>
            </a:r>
            <a:r>
              <a:rPr lang="sl-SI" i="1" dirty="0" err="1" smtClean="0"/>
              <a:t>passes</a:t>
            </a:r>
            <a:r>
              <a:rPr lang="sl-SI" dirty="0" smtClean="0"/>
              <a:t>, </a:t>
            </a:r>
            <a:r>
              <a:rPr lang="sl-SI" dirty="0"/>
              <a:t>[</a:t>
            </a:r>
            <a:r>
              <a:rPr lang="sl-SI" dirty="0">
                <a:sym typeface="SILDoulosIPA"/>
              </a:rPr>
              <a:t></a:t>
            </a:r>
            <a:r>
              <a:rPr lang="sl-SI" dirty="0"/>
              <a:t>] </a:t>
            </a:r>
            <a:r>
              <a:rPr lang="sl-SI" dirty="0" smtClean="0"/>
              <a:t>samo pred [j];</a:t>
            </a:r>
          </a:p>
          <a:p>
            <a:pPr>
              <a:buFontTx/>
              <a:buChar char="-"/>
            </a:pPr>
            <a:r>
              <a:rPr lang="sl-SI" dirty="0" smtClean="0"/>
              <a:t>lastnosti: [s] [+</a:t>
            </a:r>
            <a:r>
              <a:rPr lang="sl-SI" dirty="0" err="1" smtClean="0"/>
              <a:t>koronalni</a:t>
            </a:r>
            <a:r>
              <a:rPr lang="sl-SI" dirty="0" smtClean="0"/>
              <a:t>, +sprednji], </a:t>
            </a:r>
            <a:r>
              <a:rPr lang="sl-SI" dirty="0"/>
              <a:t>[</a:t>
            </a:r>
            <a:r>
              <a:rPr lang="sl-SI" dirty="0">
                <a:sym typeface="SILDoulosIPA"/>
              </a:rPr>
              <a:t></a:t>
            </a:r>
            <a:r>
              <a:rPr lang="sl-SI" dirty="0"/>
              <a:t>] </a:t>
            </a:r>
            <a:r>
              <a:rPr lang="sl-SI" dirty="0" smtClean="0"/>
              <a:t>[+koronalni, -sprednji], [j] [+koronalni, -sprednji] → asimilacija</a:t>
            </a:r>
            <a:endParaRPr lang="sl-SI" dirty="0"/>
          </a:p>
          <a:p>
            <a:pPr marL="0" indent="0">
              <a:buNone/>
            </a:pP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10952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Bolj naraven proces: [s] → [</a:t>
            </a:r>
            <a:r>
              <a:rPr lang="sl-SI" dirty="0" smtClean="0">
                <a:sym typeface="SILDoulosIPA"/>
              </a:rPr>
              <a:t>]</a:t>
            </a:r>
          </a:p>
          <a:p>
            <a:r>
              <a:rPr lang="sl-SI" dirty="0" smtClean="0">
                <a:sym typeface="SILDoulosIPA"/>
              </a:rPr>
              <a:t>Primerjava: </a:t>
            </a:r>
          </a:p>
          <a:p>
            <a:pPr marL="0" indent="0">
              <a:buNone/>
            </a:pPr>
            <a:r>
              <a:rPr lang="sl-SI" i="1" dirty="0">
                <a:sym typeface="SILDoulosIPA"/>
              </a:rPr>
              <a:t>l</a:t>
            </a:r>
            <a:r>
              <a:rPr lang="sl-SI" i="1" dirty="0" smtClean="0">
                <a:sym typeface="SILDoulosIPA"/>
              </a:rPr>
              <a:t>as</a:t>
            </a:r>
            <a:r>
              <a:rPr lang="sl-SI" b="1" i="1" dirty="0" smtClean="0">
                <a:sym typeface="SILDoulosIPA"/>
              </a:rPr>
              <a:t>t</a:t>
            </a:r>
            <a:r>
              <a:rPr lang="sl-SI" i="1" dirty="0" smtClean="0">
                <a:sym typeface="SILDoulosIPA"/>
              </a:rPr>
              <a:t>, le</a:t>
            </a:r>
            <a:r>
              <a:rPr lang="sl-SI" b="1" i="1" dirty="0" smtClean="0">
                <a:sym typeface="SILDoulosIPA"/>
              </a:rPr>
              <a:t>t</a:t>
            </a:r>
            <a:r>
              <a:rPr lang="sl-SI" i="1" dirty="0" smtClean="0">
                <a:sym typeface="SILDoulosIPA"/>
              </a:rPr>
              <a:t> </a:t>
            </a:r>
            <a:r>
              <a:rPr lang="sl-SI" dirty="0" smtClean="0">
                <a:sym typeface="SILDoulosIPA"/>
              </a:rPr>
              <a:t>[t]</a:t>
            </a:r>
          </a:p>
          <a:p>
            <a:pPr marL="0" indent="0">
              <a:buNone/>
            </a:pPr>
            <a:r>
              <a:rPr lang="sl-SI" i="1" dirty="0">
                <a:sym typeface="SILDoulosIPA"/>
              </a:rPr>
              <a:t>l</a:t>
            </a:r>
            <a:r>
              <a:rPr lang="sl-SI" i="1" dirty="0" smtClean="0">
                <a:sym typeface="SILDoulosIPA"/>
              </a:rPr>
              <a:t>as</a:t>
            </a:r>
            <a:r>
              <a:rPr lang="sl-SI" b="1" i="1" dirty="0" smtClean="0">
                <a:sym typeface="SILDoulosIPA"/>
              </a:rPr>
              <a:t>t</a:t>
            </a:r>
            <a:r>
              <a:rPr lang="sl-SI" i="1" dirty="0" smtClean="0">
                <a:sym typeface="SILDoulosIPA"/>
              </a:rPr>
              <a:t> </a:t>
            </a:r>
            <a:r>
              <a:rPr lang="sl-SI" i="1" dirty="0" err="1" smtClean="0">
                <a:sym typeface="SILDoulosIPA"/>
              </a:rPr>
              <a:t>year</a:t>
            </a:r>
            <a:r>
              <a:rPr lang="sl-SI" i="1" dirty="0" smtClean="0">
                <a:sym typeface="SILDoulosIPA"/>
              </a:rPr>
              <a:t>, le</a:t>
            </a:r>
            <a:r>
              <a:rPr lang="sl-SI" b="1" i="1" dirty="0" smtClean="0">
                <a:sym typeface="SILDoulosIPA"/>
              </a:rPr>
              <a:t>t</a:t>
            </a:r>
            <a:r>
              <a:rPr lang="sl-SI" i="1" dirty="0" smtClean="0">
                <a:sym typeface="SILDoulosIPA"/>
              </a:rPr>
              <a:t> </a:t>
            </a:r>
            <a:r>
              <a:rPr lang="sl-SI" i="1" dirty="0" err="1" smtClean="0">
                <a:sym typeface="SILDoulosIPA"/>
              </a:rPr>
              <a:t>you</a:t>
            </a:r>
            <a:r>
              <a:rPr lang="sl-SI" i="1" dirty="0" smtClean="0">
                <a:sym typeface="SILDoulosIPA"/>
              </a:rPr>
              <a:t> </a:t>
            </a:r>
            <a:r>
              <a:rPr lang="sl-SI" dirty="0" smtClean="0">
                <a:sym typeface="SILDoulosIPA"/>
              </a:rPr>
              <a:t>[t]</a:t>
            </a:r>
          </a:p>
          <a:p>
            <a:pPr marL="0" indent="0">
              <a:buNone/>
            </a:pPr>
            <a:r>
              <a:rPr lang="sl-SI" i="1" dirty="0" err="1" smtClean="0"/>
              <a:t>lou</a:t>
            </a:r>
            <a:r>
              <a:rPr lang="sl-SI" b="1" i="1" dirty="0" err="1" smtClean="0"/>
              <a:t>d</a:t>
            </a:r>
            <a:r>
              <a:rPr lang="sl-SI" i="1" dirty="0" smtClean="0"/>
              <a:t>, </a:t>
            </a:r>
            <a:r>
              <a:rPr lang="sl-SI" i="1" dirty="0" err="1" smtClean="0"/>
              <a:t>fee</a:t>
            </a:r>
            <a:r>
              <a:rPr lang="sl-SI" b="1" i="1" dirty="0" err="1" smtClean="0"/>
              <a:t>d</a:t>
            </a:r>
            <a:r>
              <a:rPr lang="sl-SI" i="1" dirty="0" smtClean="0"/>
              <a:t> </a:t>
            </a:r>
            <a:r>
              <a:rPr lang="sl-SI" dirty="0" smtClean="0"/>
              <a:t>[d]</a:t>
            </a:r>
          </a:p>
          <a:p>
            <a:pPr marL="0" indent="0">
              <a:buNone/>
            </a:pPr>
            <a:r>
              <a:rPr lang="sl-SI" dirty="0" err="1"/>
              <a:t>l</a:t>
            </a:r>
            <a:r>
              <a:rPr lang="sl-SI" dirty="0" err="1" smtClean="0"/>
              <a:t>ou</a:t>
            </a:r>
            <a:r>
              <a:rPr lang="sl-SI" b="1" dirty="0" err="1" smtClean="0"/>
              <a:t>d</a:t>
            </a:r>
            <a:r>
              <a:rPr lang="sl-SI" dirty="0" smtClean="0"/>
              <a:t> </a:t>
            </a:r>
            <a:r>
              <a:rPr lang="sl-SI" dirty="0" err="1" smtClean="0"/>
              <a:t>yell</a:t>
            </a:r>
            <a:r>
              <a:rPr lang="sl-SI" dirty="0" smtClean="0"/>
              <a:t>, </a:t>
            </a:r>
            <a:r>
              <a:rPr lang="sl-SI" dirty="0" err="1" smtClean="0"/>
              <a:t>fee</a:t>
            </a:r>
            <a:r>
              <a:rPr lang="sl-SI" b="1" dirty="0" err="1" smtClean="0"/>
              <a:t>d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[d</a:t>
            </a:r>
            <a:r>
              <a:rPr lang="sl-SI" dirty="0" smtClean="0">
                <a:sym typeface="SILDoulosIPA"/>
              </a:rPr>
              <a:t></a:t>
            </a:r>
            <a:r>
              <a:rPr lang="sl-SI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723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3203"/>
            <a:ext cx="7128792" cy="616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6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4" y="32828"/>
            <a:ext cx="7877667" cy="513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00665"/>
            <a:ext cx="7121076" cy="175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0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960</Words>
  <Application>Microsoft Office PowerPoint</Application>
  <PresentationFormat>Diaprojekcija na zaslonu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Officeova tema</vt:lpstr>
      <vt:lpstr>Fonemska analiza - nadaljevanje</vt:lpstr>
      <vt:lpstr>1. Dva nivoja reprezentacije in pravila</vt:lpstr>
      <vt:lpstr>2. Oblika pravila</vt:lpstr>
      <vt:lpstr>3. Kako izbrati globinsko obliko?</vt:lpstr>
      <vt:lpstr>PowerPointova predstavitev</vt:lpstr>
      <vt:lpstr>3.4. Naravnost pravila, ki povezuje GO in PO</vt:lpstr>
      <vt:lpstr>PowerPointova predstavitev</vt:lpstr>
      <vt:lpstr>PowerPointova predstavitev</vt:lpstr>
      <vt:lpstr>PowerPointova predstavitev</vt:lpstr>
      <vt:lpstr>4. Fonološke premene, procesi, pravila</vt:lpstr>
      <vt:lpstr>5. Vrste premen</vt:lpstr>
      <vt:lpstr>PowerPointova predstavitev</vt:lpstr>
      <vt:lpstr>PowerPointova predstavitev</vt:lpstr>
      <vt:lpstr>PowerPointova predstavitev</vt:lpstr>
      <vt:lpstr>6. Pregled fonoloških pravil</vt:lpstr>
      <vt:lpstr>PowerPointova predstavitev</vt:lpstr>
      <vt:lpstr>PowerPointova predstavitev</vt:lpstr>
      <vt:lpstr>PowerPointova predstavitev</vt:lpstr>
    </vt:vector>
  </TitlesOfParts>
  <Company>Univerza Ljubljana, Filozofska fakulteta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Tatjana Marvin</dc:creator>
  <cp:lastModifiedBy>Tatjana Marvin</cp:lastModifiedBy>
  <cp:revision>34</cp:revision>
  <dcterms:created xsi:type="dcterms:W3CDTF">2013-05-13T09:40:19Z</dcterms:created>
  <dcterms:modified xsi:type="dcterms:W3CDTF">2013-05-20T07:13:56Z</dcterms:modified>
</cp:coreProperties>
</file>