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7718-CF3A-4EEE-85E7-4900DD2368EC}" type="datetimeFigureOut">
              <a:rPr lang="sl-SI" smtClean="0"/>
              <a:t>9.4.2013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7B6B-0D75-4872-8D76-B5F949CED61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891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7718-CF3A-4EEE-85E7-4900DD2368EC}" type="datetimeFigureOut">
              <a:rPr lang="sl-SI" smtClean="0"/>
              <a:t>9.4.2013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7B6B-0D75-4872-8D76-B5F949CED61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9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7718-CF3A-4EEE-85E7-4900DD2368EC}" type="datetimeFigureOut">
              <a:rPr lang="sl-SI" smtClean="0"/>
              <a:t>9.4.2013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7B6B-0D75-4872-8D76-B5F949CED61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912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7718-CF3A-4EEE-85E7-4900DD2368EC}" type="datetimeFigureOut">
              <a:rPr lang="sl-SI" smtClean="0"/>
              <a:t>9.4.2013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7B6B-0D75-4872-8D76-B5F949CED61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635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7718-CF3A-4EEE-85E7-4900DD2368EC}" type="datetimeFigureOut">
              <a:rPr lang="sl-SI" smtClean="0"/>
              <a:t>9.4.2013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7B6B-0D75-4872-8D76-B5F949CED61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545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7718-CF3A-4EEE-85E7-4900DD2368EC}" type="datetimeFigureOut">
              <a:rPr lang="sl-SI" smtClean="0"/>
              <a:t>9.4.2013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7B6B-0D75-4872-8D76-B5F949CED61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585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7718-CF3A-4EEE-85E7-4900DD2368EC}" type="datetimeFigureOut">
              <a:rPr lang="sl-SI" smtClean="0"/>
              <a:t>9.4.2013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7B6B-0D75-4872-8D76-B5F949CED61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293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7718-CF3A-4EEE-85E7-4900DD2368EC}" type="datetimeFigureOut">
              <a:rPr lang="sl-SI" smtClean="0"/>
              <a:t>9.4.2013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7B6B-0D75-4872-8D76-B5F949CED61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38027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7718-CF3A-4EEE-85E7-4900DD2368EC}" type="datetimeFigureOut">
              <a:rPr lang="sl-SI" smtClean="0"/>
              <a:t>9.4.2013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7B6B-0D75-4872-8D76-B5F949CED61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5105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7718-CF3A-4EEE-85E7-4900DD2368EC}" type="datetimeFigureOut">
              <a:rPr lang="sl-SI" smtClean="0"/>
              <a:t>9.4.2013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7B6B-0D75-4872-8D76-B5F949CED61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702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7718-CF3A-4EEE-85E7-4900DD2368EC}" type="datetimeFigureOut">
              <a:rPr lang="sl-SI" smtClean="0"/>
              <a:t>9.4.2013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7B6B-0D75-4872-8D76-B5F949CED61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767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37718-CF3A-4EEE-85E7-4900DD2368EC}" type="datetimeFigureOut">
              <a:rPr lang="sl-SI" smtClean="0"/>
              <a:t>9.4.2013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A7B6B-0D75-4872-8D76-B5F949CED61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680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Fonološki razvoj otroka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O‘</a:t>
            </a:r>
            <a:r>
              <a:rPr lang="sl-SI" dirty="0" err="1" smtClean="0"/>
              <a:t>Grady</a:t>
            </a:r>
            <a:r>
              <a:rPr lang="sl-SI" dirty="0" smtClean="0"/>
              <a:t> </a:t>
            </a:r>
            <a:r>
              <a:rPr lang="sl-SI" dirty="0" err="1" smtClean="0"/>
              <a:t>et</a:t>
            </a:r>
            <a:r>
              <a:rPr lang="sl-SI" dirty="0" smtClean="0"/>
              <a:t> </a:t>
            </a:r>
            <a:r>
              <a:rPr lang="sl-SI" dirty="0" err="1" smtClean="0"/>
              <a:t>al</a:t>
            </a:r>
            <a:r>
              <a:rPr lang="sl-SI" dirty="0" smtClean="0"/>
              <a:t>. 1996</a:t>
            </a:r>
          </a:p>
          <a:p>
            <a:r>
              <a:rPr lang="sl-SI" dirty="0" err="1" smtClean="0"/>
              <a:t>Golden</a:t>
            </a:r>
            <a:r>
              <a:rPr lang="sl-SI" dirty="0" smtClean="0"/>
              <a:t>, M., 1996, 9. poglavje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9062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3.1. Poenostavitev zloga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413385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63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3.2. Izbris končnega soglasnika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dog → [da]</a:t>
            </a:r>
          </a:p>
          <a:p>
            <a:pPr marL="0" indent="0">
              <a:buNone/>
            </a:pPr>
            <a:r>
              <a:rPr lang="sl-SI" dirty="0" err="1" smtClean="0"/>
              <a:t>bus</a:t>
            </a:r>
            <a:r>
              <a:rPr lang="sl-SI" dirty="0" smtClean="0"/>
              <a:t> → [b</a:t>
            </a:r>
            <a:r>
              <a:rPr lang="sl-SI" dirty="0" smtClean="0">
                <a:sym typeface="SILManuscriptIPA"/>
              </a:rPr>
              <a:t></a:t>
            </a:r>
            <a:r>
              <a:rPr lang="sl-SI" dirty="0" smtClean="0"/>
              <a:t>]</a:t>
            </a:r>
          </a:p>
          <a:p>
            <a:pPr marL="0" indent="0">
              <a:buNone/>
            </a:pPr>
            <a:r>
              <a:rPr lang="sl-SI" dirty="0" err="1" smtClean="0"/>
              <a:t>boot</a:t>
            </a:r>
            <a:r>
              <a:rPr lang="sl-SI" dirty="0" smtClean="0"/>
              <a:t> → [buw]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3230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3.3. Zamenjava glasu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5619750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3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3.4. Asimilacija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Asimilacija/prilikovanje po </a:t>
            </a:r>
            <a:r>
              <a:rPr lang="sl-SI" dirty="0" err="1" smtClean="0"/>
              <a:t>zvenečnosti</a:t>
            </a:r>
            <a:r>
              <a:rPr lang="sl-SI" dirty="0" smtClean="0"/>
              <a:t>: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err="1" smtClean="0"/>
              <a:t>tell</a:t>
            </a:r>
            <a:r>
              <a:rPr lang="sl-SI" dirty="0" smtClean="0"/>
              <a:t> [d</a:t>
            </a:r>
            <a:r>
              <a:rPr lang="sl-SI" dirty="0" smtClean="0">
                <a:sym typeface="SILManuscriptIPA"/>
              </a:rPr>
              <a:t>l</a:t>
            </a:r>
            <a:r>
              <a:rPr lang="sl-SI" dirty="0" smtClean="0"/>
              <a:t>]</a:t>
            </a:r>
          </a:p>
          <a:p>
            <a:pPr marL="0" indent="0">
              <a:buNone/>
            </a:pPr>
            <a:r>
              <a:rPr lang="sl-SI" dirty="0" err="1" smtClean="0"/>
              <a:t>pig</a:t>
            </a:r>
            <a:r>
              <a:rPr lang="sl-SI" dirty="0" smtClean="0"/>
              <a:t> [b</a:t>
            </a:r>
            <a:r>
              <a:rPr lang="sl-SI" dirty="0" smtClean="0">
                <a:sym typeface="SILManuscriptIPA"/>
              </a:rPr>
              <a:t>g</a:t>
            </a:r>
            <a:r>
              <a:rPr lang="sl-SI" dirty="0" smtClean="0"/>
              <a:t>]</a:t>
            </a:r>
          </a:p>
          <a:p>
            <a:pPr marL="0" indent="0">
              <a:buNone/>
            </a:pPr>
            <a:r>
              <a:rPr lang="sl-SI" dirty="0" err="1" smtClean="0"/>
              <a:t>push</a:t>
            </a:r>
            <a:r>
              <a:rPr lang="sl-SI" dirty="0" smtClean="0"/>
              <a:t> [b</a:t>
            </a:r>
            <a:r>
              <a:rPr lang="sl-SI" dirty="0" smtClean="0">
                <a:sym typeface="SILManuscriptIPA"/>
              </a:rPr>
              <a:t>s</a:t>
            </a:r>
            <a:r>
              <a:rPr lang="sl-SI" dirty="0" smtClean="0"/>
              <a:t>]</a:t>
            </a:r>
          </a:p>
          <a:p>
            <a:pPr marL="0" indent="0">
              <a:buNone/>
            </a:pPr>
            <a:r>
              <a:rPr lang="sl-SI" dirty="0" err="1" smtClean="0"/>
              <a:t>soup</a:t>
            </a:r>
            <a:r>
              <a:rPr lang="sl-SI" dirty="0" smtClean="0"/>
              <a:t> [</a:t>
            </a:r>
            <a:r>
              <a:rPr lang="sl-SI" dirty="0" err="1" smtClean="0"/>
              <a:t>zuwp</a:t>
            </a:r>
            <a:r>
              <a:rPr lang="sl-SI" dirty="0" smtClean="0"/>
              <a:t>]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5462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4. Produkcija in percepcija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Percepcija je pred produkcijo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99" y="2780928"/>
            <a:ext cx="7986589" cy="122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137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1. </a:t>
            </a:r>
            <a:r>
              <a:rPr lang="sl-SI" dirty="0" err="1" smtClean="0"/>
              <a:t>Predjezikovno</a:t>
            </a:r>
            <a:r>
              <a:rPr lang="sl-SI" dirty="0" smtClean="0"/>
              <a:t> obdobje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Ločevanje govornih glasov od ostalih; že pri novorojencu</a:t>
            </a:r>
          </a:p>
          <a:p>
            <a:r>
              <a:rPr lang="sl-SI" dirty="0" smtClean="0"/>
              <a:t>Pri starosti 1 m: ločevanje med nekaterimi glasovi: [</a:t>
            </a:r>
            <a:r>
              <a:rPr lang="sl-SI" dirty="0" err="1" smtClean="0"/>
              <a:t>ba</a:t>
            </a:r>
            <a:r>
              <a:rPr lang="sl-SI" dirty="0" smtClean="0"/>
              <a:t>] [pa]</a:t>
            </a:r>
          </a:p>
          <a:p>
            <a:r>
              <a:rPr lang="sl-SI" dirty="0" smtClean="0"/>
              <a:t>Nezmožnost prepoznavanja vloge glasu pri pomenu (do 18 m)</a:t>
            </a:r>
          </a:p>
          <a:p>
            <a:pPr marL="0" indent="0">
              <a:buNone/>
            </a:pPr>
            <a:r>
              <a:rPr lang="sl-SI" dirty="0" err="1" smtClean="0"/>
              <a:t>Show</a:t>
            </a:r>
            <a:r>
              <a:rPr lang="sl-SI" dirty="0" smtClean="0"/>
              <a:t> me </a:t>
            </a:r>
            <a:r>
              <a:rPr lang="sl-SI" i="1" dirty="0" smtClean="0"/>
              <a:t>pok</a:t>
            </a:r>
            <a:r>
              <a:rPr lang="sl-SI" dirty="0" smtClean="0"/>
              <a:t>/</a:t>
            </a:r>
            <a:r>
              <a:rPr lang="sl-SI" i="1" dirty="0" smtClean="0"/>
              <a:t>bok</a:t>
            </a:r>
            <a:r>
              <a:rPr lang="sl-SI" dirty="0" smtClean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4779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1.1. Gruljenje in blebetanje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2-4 m: gruljenje; mehkonebno oglašanje</a:t>
            </a:r>
          </a:p>
          <a:p>
            <a:r>
              <a:rPr lang="sl-SI" dirty="0" smtClean="0"/>
              <a:t>6-8 m: blebetanje; oglašanje z glasovi jezika; obvladovanje vokalnega aparata;</a:t>
            </a:r>
          </a:p>
          <a:p>
            <a:r>
              <a:rPr lang="sl-SI" dirty="0" smtClean="0"/>
              <a:t>Slušna prizadetost;</a:t>
            </a:r>
          </a:p>
          <a:p>
            <a:r>
              <a:rPr lang="sl-SI" dirty="0" smtClean="0"/>
              <a:t>Različni jeziki – podoben vzorec blebetanja </a:t>
            </a:r>
            <a:r>
              <a:rPr lang="sl-SI" dirty="0" smtClean="0"/>
              <a:t>(tabela 12.1; 15 </a:t>
            </a:r>
            <a:r>
              <a:rPr lang="sl-SI" dirty="0" smtClean="0"/>
              <a:t>jezikov, angleščina, tajščina, japonščina, arabščina, </a:t>
            </a:r>
            <a:r>
              <a:rPr lang="sl-SI" dirty="0" err="1" smtClean="0"/>
              <a:t>hindi</a:t>
            </a:r>
            <a:r>
              <a:rPr lang="sl-SI" dirty="0" smtClean="0"/>
              <a:t>, itd.)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8660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34" y="2234944"/>
            <a:ext cx="7585444" cy="213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67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 Jezikovno obdobje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12 m – prve besede; </a:t>
            </a:r>
          </a:p>
          <a:p>
            <a:r>
              <a:rPr lang="sl-SI" dirty="0" smtClean="0"/>
              <a:t>Blebetanje se nadaljuje še nekaj tednov;</a:t>
            </a:r>
          </a:p>
          <a:p>
            <a:r>
              <a:rPr lang="sl-SI" dirty="0" smtClean="0"/>
              <a:t>Vrstni red usvajanja glasov:</a:t>
            </a:r>
          </a:p>
          <a:p>
            <a:pPr>
              <a:buFontTx/>
              <a:buChar char="-"/>
            </a:pPr>
            <a:r>
              <a:rPr lang="sl-SI" dirty="0" smtClean="0"/>
              <a:t>zaporniki pred ostalimi soglasniki</a:t>
            </a:r>
          </a:p>
          <a:p>
            <a:pPr>
              <a:buFontTx/>
              <a:buChar char="-"/>
            </a:pPr>
            <a:r>
              <a:rPr lang="sl-SI" dirty="0" smtClean="0"/>
              <a:t>Ustnični prvi, sledijo </a:t>
            </a:r>
            <a:r>
              <a:rPr lang="sl-SI" dirty="0" err="1" smtClean="0"/>
              <a:t>zobnojezični</a:t>
            </a:r>
            <a:r>
              <a:rPr lang="sl-SI" dirty="0" smtClean="0"/>
              <a:t> (</a:t>
            </a:r>
            <a:r>
              <a:rPr lang="sl-SI" dirty="0" err="1" smtClean="0"/>
              <a:t>alveolarni</a:t>
            </a:r>
            <a:r>
              <a:rPr lang="sl-SI" dirty="0" smtClean="0"/>
              <a:t>), </a:t>
            </a:r>
            <a:r>
              <a:rPr lang="sl-SI" dirty="0" err="1" smtClean="0"/>
              <a:t>mehkonebnojezični</a:t>
            </a:r>
            <a:r>
              <a:rPr lang="sl-SI" dirty="0" smtClean="0"/>
              <a:t> (velarni), </a:t>
            </a:r>
            <a:r>
              <a:rPr lang="sl-SI" dirty="0" err="1" smtClean="0"/>
              <a:t>zadlesničnojezični</a:t>
            </a:r>
            <a:r>
              <a:rPr lang="sl-SI" dirty="0" smtClean="0"/>
              <a:t> (</a:t>
            </a:r>
            <a:r>
              <a:rPr lang="sl-SI" dirty="0" err="1" smtClean="0"/>
              <a:t>palatoalveolarni</a:t>
            </a:r>
            <a:r>
              <a:rPr lang="sl-SI" dirty="0" smtClean="0"/>
              <a:t>); zadnji so </a:t>
            </a:r>
            <a:r>
              <a:rPr lang="sl-SI" dirty="0" err="1" smtClean="0"/>
              <a:t>interdentalni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Fonemski kontrasti najprej na začetku besede: </a:t>
            </a:r>
            <a:r>
              <a:rPr lang="sl-SI" i="1" dirty="0" smtClean="0"/>
              <a:t>pat-bat</a:t>
            </a:r>
            <a:r>
              <a:rPr lang="sl-SI" dirty="0" smtClean="0"/>
              <a:t> (proti </a:t>
            </a:r>
            <a:r>
              <a:rPr lang="sl-SI" i="1" dirty="0" err="1" smtClean="0"/>
              <a:t>mop</a:t>
            </a:r>
            <a:r>
              <a:rPr lang="sl-SI" i="1" dirty="0" smtClean="0"/>
              <a:t>-</a:t>
            </a:r>
            <a:r>
              <a:rPr lang="sl-SI" i="1" dirty="0" err="1" smtClean="0"/>
              <a:t>mob</a:t>
            </a:r>
            <a:r>
              <a:rPr lang="sl-SI" dirty="0" smtClean="0"/>
              <a:t>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8611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3200" dirty="0"/>
              <a:t>Soglasniški inventar pri starosti 2 leti: tabela 12.2;</a:t>
            </a:r>
            <a:br>
              <a:rPr lang="sl-SI" sz="3200" dirty="0"/>
            </a:br>
            <a:endParaRPr lang="sl-SI" sz="32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564904"/>
            <a:ext cx="6045344" cy="2250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08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900" dirty="0"/>
              <a:t>Soglasniški inventar pri starosti 4 leta: tabela 12.3.</a:t>
            </a:r>
            <a:br>
              <a:rPr lang="sl-SI" sz="2900" dirty="0"/>
            </a:br>
            <a:endParaRPr lang="sl-SI" sz="29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564904"/>
            <a:ext cx="6901549" cy="203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297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Vrstni red usvajanja glasov odraža inventar glasov po jezikih: glasovi, ki jih otrok usvoji zgodaj v razvoju, so bolj pogosti v jezikih kot tisti, ki jih otrok usvoji pozno.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4863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 Zgodnji fonetični procesi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Lajšanje izgovarjave z zamenjavo težko izgovorljivih glasov/kombinacij glasov z lažje izgovorljivimi.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1358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311</Words>
  <Application>Microsoft Office PowerPoint</Application>
  <PresentationFormat>Diaprojekcija na zaslonu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15" baseType="lpstr">
      <vt:lpstr>Officeova tema</vt:lpstr>
      <vt:lpstr>Fonološki razvoj otroka</vt:lpstr>
      <vt:lpstr>1. Predjezikovno obdobje</vt:lpstr>
      <vt:lpstr>1.1. Gruljenje in blebetanje</vt:lpstr>
      <vt:lpstr>PowerPointova predstavitev</vt:lpstr>
      <vt:lpstr>2. Jezikovno obdobje</vt:lpstr>
      <vt:lpstr>Soglasniški inventar pri starosti 2 leti: tabela 12.2; </vt:lpstr>
      <vt:lpstr>Soglasniški inventar pri starosti 4 leta: tabela 12.3. </vt:lpstr>
      <vt:lpstr>PowerPointova predstavitev</vt:lpstr>
      <vt:lpstr>3. Zgodnji fonetični procesi</vt:lpstr>
      <vt:lpstr>3.1. Poenostavitev zloga</vt:lpstr>
      <vt:lpstr>3.2. Izbris končnega soglasnika</vt:lpstr>
      <vt:lpstr>3.3. Zamenjava glasu</vt:lpstr>
      <vt:lpstr>3.4. Asimilacija</vt:lpstr>
      <vt:lpstr>4. Produkcija in percepcija</vt:lpstr>
    </vt:vector>
  </TitlesOfParts>
  <Company>Univerza Ljubljana, Filozofska fakulteta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Fonološki razvoj otroka</dc:title>
  <dc:creator>Tatjana Marvin</dc:creator>
  <cp:lastModifiedBy>Tatjana Marvin</cp:lastModifiedBy>
  <cp:revision>8</cp:revision>
  <dcterms:created xsi:type="dcterms:W3CDTF">2013-04-09T10:11:27Z</dcterms:created>
  <dcterms:modified xsi:type="dcterms:W3CDTF">2013-04-09T11:27:13Z</dcterms:modified>
</cp:coreProperties>
</file>