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693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6151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5274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11794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555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112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1539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0002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0288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9886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2516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061E9-53E0-4C3E-BFDF-D4051117E635}" type="datetimeFigureOut">
              <a:rPr lang="sl-SI" smtClean="0"/>
              <a:t>17.4.2014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DB3E1-12BA-41D8-A98D-042757BD9548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4041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Lastnosti (</a:t>
            </a:r>
            <a:r>
              <a:rPr lang="sl-SI" i="1" dirty="0" err="1" smtClean="0"/>
              <a:t>features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Davenport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Hannahs</a:t>
            </a:r>
            <a:r>
              <a:rPr lang="sl-SI" dirty="0" smtClean="0"/>
              <a:t>, 7. poglavje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8488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Samoglasniške lastnosti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Višina: visoki – nizki: </a:t>
            </a:r>
          </a:p>
          <a:p>
            <a:pPr marL="0" indent="0">
              <a:buNone/>
            </a:pPr>
            <a:r>
              <a:rPr lang="sl-SI" dirty="0" smtClean="0"/>
              <a:t>[+/- visoki]: nad nevtralnim položajem</a:t>
            </a:r>
          </a:p>
          <a:p>
            <a:pPr marL="0" indent="0">
              <a:buNone/>
            </a:pPr>
            <a:r>
              <a:rPr lang="sl-SI" dirty="0" smtClean="0"/>
              <a:t>[+/- nizki]: pod nevtralnim položajem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Kateri del jezika je pomaknjen naprej/nazaj: sprednji – zadnji: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sprednji]: telo jezika je pomaknjeno naprej od nevtralnega položaja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zadnji]:</a:t>
            </a:r>
            <a:r>
              <a:rPr lang="sl-SI" dirty="0"/>
              <a:t> telo jezika </a:t>
            </a:r>
            <a:r>
              <a:rPr lang="sl-SI" dirty="0" smtClean="0"/>
              <a:t>je pomaknjeno nazaj </a:t>
            </a:r>
            <a:r>
              <a:rPr lang="sl-SI" dirty="0"/>
              <a:t>od nevtralnega položaja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90154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Zaokroženost </a:t>
            </a:r>
            <a:r>
              <a:rPr lang="sl-SI" dirty="0" smtClean="0"/>
              <a:t>ustnic</a:t>
            </a:r>
          </a:p>
          <a:p>
            <a:pPr marL="0" indent="0">
              <a:buNone/>
            </a:pPr>
            <a:r>
              <a:rPr lang="sl-SI" dirty="0" smtClean="0"/>
              <a:t>[+/- zaokrožen]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Napetost, ATR (</a:t>
            </a:r>
            <a:r>
              <a:rPr lang="sl-SI" dirty="0" err="1"/>
              <a:t>advanced</a:t>
            </a:r>
            <a:r>
              <a:rPr lang="sl-SI" dirty="0"/>
              <a:t> </a:t>
            </a:r>
            <a:r>
              <a:rPr lang="sl-SI" dirty="0" err="1"/>
              <a:t>tongue</a:t>
            </a:r>
            <a:r>
              <a:rPr lang="sl-SI" dirty="0"/>
              <a:t> </a:t>
            </a:r>
            <a:r>
              <a:rPr lang="sl-SI" dirty="0" err="1"/>
              <a:t>root</a:t>
            </a:r>
            <a:r>
              <a:rPr lang="sl-SI" dirty="0" smtClean="0"/>
              <a:t>):</a:t>
            </a:r>
          </a:p>
          <a:p>
            <a:pPr marL="0" indent="0">
              <a:buNone/>
            </a:pPr>
            <a:r>
              <a:rPr lang="sl-SI" dirty="0" smtClean="0"/>
              <a:t>[+ napet]: mišice jezika so precej napete v primerjavi z nevtralnim položajem</a:t>
            </a:r>
          </a:p>
          <a:p>
            <a:pPr marL="0" indent="0">
              <a:buNone/>
            </a:pPr>
            <a:r>
              <a:rPr lang="sl-SI" dirty="0" smtClean="0"/>
              <a:t>[+ATR]: koren jezika potisnjen naprej od nevtralnega položaja.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053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1. Delitev glasov/segmentov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beseda → zlog → segment →?</a:t>
            </a:r>
          </a:p>
          <a:p>
            <a:r>
              <a:rPr lang="sl-SI" dirty="0" smtClean="0"/>
              <a:t>Artikulacijski opis glasov/segmentov: mesto, način artikulacije, </a:t>
            </a:r>
            <a:r>
              <a:rPr lang="sl-SI" dirty="0" err="1" smtClean="0"/>
              <a:t>zvenečnost</a:t>
            </a:r>
            <a:r>
              <a:rPr lang="sl-SI" dirty="0" smtClean="0"/>
              <a:t>, </a:t>
            </a:r>
            <a:r>
              <a:rPr lang="sl-SI" dirty="0" err="1" smtClean="0"/>
              <a:t>nosniškost</a:t>
            </a:r>
            <a:endParaRPr lang="sl-SI" dirty="0" smtClean="0"/>
          </a:p>
          <a:p>
            <a:r>
              <a:rPr lang="sl-SI" dirty="0" smtClean="0"/>
              <a:t>Primer: izgovor [t]: a) zrak pride iz pljuč; b) glasilke narazen; c) </a:t>
            </a:r>
            <a:r>
              <a:rPr lang="sl-SI" dirty="0" err="1" smtClean="0"/>
              <a:t>artikulatorji</a:t>
            </a:r>
            <a:r>
              <a:rPr lang="sl-SI" dirty="0" smtClean="0"/>
              <a:t> v tesnem stiku; d) jeziček dvignjen</a:t>
            </a:r>
          </a:p>
          <a:p>
            <a:r>
              <a:rPr lang="sl-SI" dirty="0" smtClean="0"/>
              <a:t>Primerjaj npr. z [d], [s], [n]…</a:t>
            </a:r>
          </a:p>
          <a:p>
            <a:r>
              <a:rPr lang="sl-SI" dirty="0" smtClean="0"/>
              <a:t>Glas razpade na več neodvisnih komponent – lastnosti;</a:t>
            </a:r>
          </a:p>
          <a:p>
            <a:r>
              <a:rPr lang="sl-SI" dirty="0" smtClean="0"/>
              <a:t>Kombinacije lastnosti → različni glasovi</a:t>
            </a:r>
          </a:p>
        </p:txBody>
      </p:sp>
    </p:spTree>
    <p:extLst>
      <p:ext uri="{BB962C8B-B14F-4D97-AF65-F5344CB8AC3E}">
        <p14:creationId xmlns:p14="http://schemas.microsoft.com/office/powerpoint/2010/main" val="149767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 lastnosti?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Opis glasov;</a:t>
            </a:r>
          </a:p>
          <a:p>
            <a:r>
              <a:rPr lang="sl-SI" dirty="0" smtClean="0"/>
              <a:t>Določanje skupnih in razlikovalnih lastnosti glasov, npr. [t] proti [d];</a:t>
            </a:r>
          </a:p>
          <a:p>
            <a:r>
              <a:rPr lang="sl-SI" dirty="0" smtClean="0"/>
              <a:t>Glasovi združimo v naravne razrede;</a:t>
            </a:r>
          </a:p>
          <a:p>
            <a:r>
              <a:rPr lang="sl-SI" dirty="0" smtClean="0"/>
              <a:t>Naravni razred: glasovi, ki si delijo množico lastnosti, ki jih nima noben drug glas (večji razred – manjše št. lastnosti);</a:t>
            </a:r>
          </a:p>
          <a:p>
            <a:r>
              <a:rPr lang="sl-SI" dirty="0" smtClean="0"/>
              <a:t>Podleganje pravilom glede na naravni razred;</a:t>
            </a:r>
          </a:p>
          <a:p>
            <a:endParaRPr lang="sl-SI" dirty="0" smtClean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9836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2. Fonetične in fonološke lastnosti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Fonetične lastnosti: +/- lastnost (termini iz artikulacijske fonetike);</a:t>
            </a:r>
          </a:p>
          <a:p>
            <a:pPr marL="0" indent="0"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r>
              <a:rPr lang="sl-SI" dirty="0" smtClean="0"/>
              <a:t>Slabosti zapisa s fonetičnimi lastnostmi;</a:t>
            </a:r>
          </a:p>
          <a:p>
            <a:r>
              <a:rPr lang="sl-SI" dirty="0" smtClean="0"/>
              <a:t>Ekonomičnost zapisa → fonološke lastnosti</a:t>
            </a:r>
          </a:p>
          <a:p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99" y="2708920"/>
            <a:ext cx="73166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07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fonoloških lastnosti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Mesto artikulacije: [+/- sprednji], [+/- </a:t>
            </a:r>
            <a:r>
              <a:rPr lang="sl-SI" dirty="0" err="1" smtClean="0"/>
              <a:t>koronalni</a:t>
            </a:r>
            <a:r>
              <a:rPr lang="sl-SI" dirty="0" smtClean="0"/>
              <a:t>]</a:t>
            </a:r>
          </a:p>
          <a:p>
            <a:r>
              <a:rPr lang="sl-SI" dirty="0" smtClean="0"/>
              <a:t>[+ sprednji]: mesto artikulacije do dlesni</a:t>
            </a:r>
          </a:p>
          <a:p>
            <a:r>
              <a:rPr lang="sl-SI" dirty="0" smtClean="0"/>
              <a:t>[+ </a:t>
            </a:r>
            <a:r>
              <a:rPr lang="sl-SI" dirty="0" err="1" smtClean="0"/>
              <a:t>koronalen</a:t>
            </a:r>
            <a:r>
              <a:rPr lang="sl-SI" dirty="0" smtClean="0"/>
              <a:t>]: mesto artikulacije od zob do trdega neba</a:t>
            </a:r>
          </a:p>
          <a:p>
            <a:pPr marL="0" indent="0">
              <a:buNone/>
            </a:pPr>
            <a:r>
              <a:rPr lang="sl-SI" dirty="0" smtClean="0"/>
              <a:t>[+sprednji, -</a:t>
            </a:r>
            <a:r>
              <a:rPr lang="sl-SI" dirty="0" err="1" smtClean="0"/>
              <a:t>koronalen</a:t>
            </a:r>
            <a:r>
              <a:rPr lang="sl-SI" dirty="0" smtClean="0"/>
              <a:t>]: [p, b, f, v]</a:t>
            </a:r>
          </a:p>
          <a:p>
            <a:pPr marL="0" indent="0">
              <a:buNone/>
            </a:pPr>
            <a:r>
              <a:rPr lang="sl-SI" dirty="0"/>
              <a:t>[+sprednji, </a:t>
            </a:r>
            <a:r>
              <a:rPr lang="sl-SI" dirty="0" smtClean="0"/>
              <a:t>+</a:t>
            </a:r>
            <a:r>
              <a:rPr lang="sl-SI" dirty="0" err="1" smtClean="0"/>
              <a:t>koronalen</a:t>
            </a:r>
            <a:r>
              <a:rPr lang="sl-SI" dirty="0" smtClean="0"/>
              <a:t>]: [t, d, s, z, </a:t>
            </a:r>
            <a:r>
              <a:rPr lang="sl-SI" dirty="0" smtClean="0">
                <a:sym typeface="SILManuscript IPA93"/>
              </a:rPr>
              <a:t>, 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smtClean="0"/>
              <a:t>[-sprednji</a:t>
            </a:r>
            <a:r>
              <a:rPr lang="sl-SI" dirty="0"/>
              <a:t>, </a:t>
            </a:r>
            <a:r>
              <a:rPr lang="sl-SI" dirty="0" smtClean="0"/>
              <a:t>+</a:t>
            </a:r>
            <a:r>
              <a:rPr lang="sl-SI" dirty="0" err="1" smtClean="0"/>
              <a:t>koronalen</a:t>
            </a:r>
            <a:r>
              <a:rPr lang="sl-SI" dirty="0" smtClean="0"/>
              <a:t>]: [j, </a:t>
            </a:r>
            <a:r>
              <a:rPr lang="sl-SI" dirty="0" smtClean="0">
                <a:sym typeface="SILManuscript IPA93"/>
              </a:rPr>
              <a:t>, t, d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smtClean="0"/>
              <a:t>[-sprednji</a:t>
            </a:r>
            <a:r>
              <a:rPr lang="sl-SI" dirty="0"/>
              <a:t>, -</a:t>
            </a:r>
            <a:r>
              <a:rPr lang="sl-SI" dirty="0" err="1" smtClean="0"/>
              <a:t>koronalen</a:t>
            </a:r>
            <a:r>
              <a:rPr lang="sl-SI" dirty="0" smtClean="0"/>
              <a:t>]: [k, g, x, </a:t>
            </a:r>
            <a:r>
              <a:rPr lang="sl-SI" sz="2600" cap="small" dirty="0" smtClean="0"/>
              <a:t>R</a:t>
            </a:r>
            <a:r>
              <a:rPr lang="sl-SI" dirty="0" smtClean="0"/>
              <a:t>]</a:t>
            </a:r>
          </a:p>
          <a:p>
            <a:r>
              <a:rPr lang="sl-SI" dirty="0" smtClean="0"/>
              <a:t>Podobno: soglasniki-samoglasniki, način artikulacije, samoglasniške lastnosti;</a:t>
            </a:r>
          </a:p>
          <a:p>
            <a:r>
              <a:rPr lang="sl-SI" dirty="0" smtClean="0"/>
              <a:t>Univerzalna množica lastnosti; jezik izbere podmnožico.</a:t>
            </a:r>
            <a:endParaRPr lang="sl-SI" dirty="0"/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417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3. Soglasniki in samoglasniki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Delitev: soglasniki – samoglasniki; zvočniki – nezvočniki;</a:t>
            </a:r>
          </a:p>
          <a:p>
            <a:pPr marL="0" indent="0">
              <a:buNone/>
            </a:pPr>
            <a:r>
              <a:rPr lang="sl-SI" dirty="0" smtClean="0"/>
              <a:t>Soglasniki: zvočniki (</a:t>
            </a:r>
            <a:r>
              <a:rPr lang="sl-SI" dirty="0" err="1" smtClean="0"/>
              <a:t>jezičniki</a:t>
            </a:r>
            <a:r>
              <a:rPr lang="sl-SI" dirty="0" smtClean="0"/>
              <a:t>, nosniki, drsniki) – nezvočniki</a:t>
            </a:r>
          </a:p>
          <a:p>
            <a:pPr marL="0" indent="0">
              <a:buNone/>
            </a:pPr>
            <a:r>
              <a:rPr lang="sl-SI" dirty="0" smtClean="0"/>
              <a:t>Lastnosti: [+/- zložen]: so lahko jedro zloga;</a:t>
            </a:r>
          </a:p>
          <a:p>
            <a:pPr marL="0" indent="0">
              <a:buNone/>
            </a:pPr>
            <a:r>
              <a:rPr lang="sl-SI" dirty="0" smtClean="0"/>
              <a:t>[+/- soglasniški]: tesen primik </a:t>
            </a:r>
            <a:r>
              <a:rPr lang="sl-SI" dirty="0" err="1" smtClean="0"/>
              <a:t>artikulatorjev</a:t>
            </a:r>
            <a:r>
              <a:rPr lang="sl-SI" dirty="0" smtClean="0"/>
              <a:t>;</a:t>
            </a:r>
          </a:p>
          <a:p>
            <a:pPr marL="0" indent="0">
              <a:buNone/>
            </a:pPr>
            <a:r>
              <a:rPr lang="sl-SI" dirty="0" smtClean="0"/>
              <a:t>[+/- zvočniški]: z jasnim </a:t>
            </a:r>
            <a:r>
              <a:rPr lang="sl-SI" dirty="0" err="1" smtClean="0"/>
              <a:t>formantnim</a:t>
            </a:r>
            <a:r>
              <a:rPr lang="sl-SI" dirty="0" smtClean="0"/>
              <a:t> vzorcem</a:t>
            </a:r>
          </a:p>
        </p:txBody>
      </p:sp>
    </p:spTree>
    <p:extLst>
      <p:ext uri="{BB962C8B-B14F-4D97-AF65-F5344CB8AC3E}">
        <p14:creationId xmlns:p14="http://schemas.microsoft.com/office/powerpoint/2010/main" val="218173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Soglasniške lastnosti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[+/- zveneč]: nihanje glasilk</a:t>
            </a:r>
          </a:p>
          <a:p>
            <a:r>
              <a:rPr lang="sl-SI" dirty="0" smtClean="0"/>
              <a:t>Mesto artikulacije:</a:t>
            </a:r>
          </a:p>
          <a:p>
            <a:pPr marL="0" indent="0">
              <a:buNone/>
            </a:pPr>
            <a:r>
              <a:rPr lang="sl-SI" dirty="0"/>
              <a:t>[+ sprednji]: mesto artikulacije do dlesni</a:t>
            </a:r>
          </a:p>
          <a:p>
            <a:pPr marL="0" indent="0">
              <a:buNone/>
            </a:pPr>
            <a:r>
              <a:rPr lang="sl-SI" dirty="0"/>
              <a:t>[+ </a:t>
            </a:r>
            <a:r>
              <a:rPr lang="sl-SI" dirty="0" err="1"/>
              <a:t>koronalen</a:t>
            </a:r>
            <a:r>
              <a:rPr lang="sl-SI" dirty="0"/>
              <a:t>]: mesto artikulacije od zob do trdega </a:t>
            </a:r>
            <a:r>
              <a:rPr lang="sl-SI" dirty="0" smtClean="0"/>
              <a:t>neba; pri artikulaciji sodeluje sprednji del jezika</a:t>
            </a:r>
          </a:p>
          <a:p>
            <a:pPr marL="0" indent="0">
              <a:buNone/>
            </a:pPr>
            <a:endParaRPr lang="sl-SI" dirty="0"/>
          </a:p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406889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 4 kombinacije, angleščina: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Slovenščina še: [</a:t>
            </a:r>
            <a:r>
              <a:rPr lang="sl-SI" dirty="0" smtClean="0">
                <a:sym typeface="SILManuscript IPA93"/>
              </a:rPr>
              <a:t>, x, , ts, dz, r</a:t>
            </a:r>
            <a:r>
              <a:rPr lang="sl-SI" dirty="0" smtClean="0"/>
              <a:t>]</a:t>
            </a:r>
          </a:p>
          <a:p>
            <a:pPr marL="0" indent="0">
              <a:buNone/>
            </a:pPr>
            <a:r>
              <a:rPr lang="sl-SI" dirty="0" smtClean="0"/>
              <a:t>! [w] je v tej klasifikaciji [- sprednji] kljub dvojni artikulaciji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38" y="1700808"/>
            <a:ext cx="788957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486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Način artikulacije:</a:t>
            </a:r>
          </a:p>
          <a:p>
            <a:pPr marL="0" indent="0">
              <a:buNone/>
            </a:pPr>
            <a:r>
              <a:rPr lang="sl-SI" dirty="0" smtClean="0"/>
              <a:t>[+/- trajni]: zaporniki proti ostalim glasovom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nosni]: nosniki proti ostalim glasovom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šumni]: glasovi s šumnim spektrom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lateralni]: [l]</a:t>
            </a:r>
          </a:p>
          <a:p>
            <a:pPr marL="0" indent="0">
              <a:buNone/>
            </a:pPr>
            <a:r>
              <a:rPr lang="sl-SI" dirty="0"/>
              <a:t>[+/- </a:t>
            </a:r>
            <a:r>
              <a:rPr lang="sl-SI" dirty="0" smtClean="0"/>
              <a:t>artikulacija z zamikom]: zlitniki proti ostalim</a:t>
            </a:r>
          </a:p>
        </p:txBody>
      </p:sp>
    </p:spTree>
    <p:extLst>
      <p:ext uri="{BB962C8B-B14F-4D97-AF65-F5344CB8AC3E}">
        <p14:creationId xmlns:p14="http://schemas.microsoft.com/office/powerpoint/2010/main" val="401668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545</Words>
  <Application>Microsoft Office PowerPoint</Application>
  <PresentationFormat>Diaprojekcija na zaslonu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Officeova tema</vt:lpstr>
      <vt:lpstr>Lastnosti (features)</vt:lpstr>
      <vt:lpstr>1. Delitev glasov/segmentov</vt:lpstr>
      <vt:lpstr>Zakaj lastnosti?</vt:lpstr>
      <vt:lpstr>2. Fonetične in fonološke lastnosti</vt:lpstr>
      <vt:lpstr>Primer fonoloških lastnosti</vt:lpstr>
      <vt:lpstr>3. Soglasniki in samoglasniki</vt:lpstr>
      <vt:lpstr>4. Soglasniške lastnosti</vt:lpstr>
      <vt:lpstr>Vse 4 kombinacije, angleščina:</vt:lpstr>
      <vt:lpstr>PowerPointova predstavitev</vt:lpstr>
      <vt:lpstr>5. Samoglasniške lastnosti</vt:lpstr>
      <vt:lpstr>PowerPointova predstavitev</vt:lpstr>
    </vt:vector>
  </TitlesOfParts>
  <Company>Univerza Ljubljana, Filozofska fakulteta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Lastnosti (features)</dc:title>
  <dc:creator>Tatjana Marvin</dc:creator>
  <cp:lastModifiedBy>Tatjana Marvin</cp:lastModifiedBy>
  <cp:revision>19</cp:revision>
  <dcterms:created xsi:type="dcterms:W3CDTF">2013-04-17T11:10:05Z</dcterms:created>
  <dcterms:modified xsi:type="dcterms:W3CDTF">2014-04-17T05:31:42Z</dcterms:modified>
</cp:coreProperties>
</file>