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8" r:id="rId15"/>
    <p:sldId id="264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7DA-2EFD-4B72-A12A-B7CFEFD51361}" type="datetimeFigureOut">
              <a:rPr lang="sl-SI" smtClean="0"/>
              <a:t>29.5.2013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F78D-3744-49E5-A0F0-4750B8D1B3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253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7DA-2EFD-4B72-A12A-B7CFEFD51361}" type="datetimeFigureOut">
              <a:rPr lang="sl-SI" smtClean="0"/>
              <a:t>29.5.2013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F78D-3744-49E5-A0F0-4750B8D1B3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884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7DA-2EFD-4B72-A12A-B7CFEFD51361}" type="datetimeFigureOut">
              <a:rPr lang="sl-SI" smtClean="0"/>
              <a:t>29.5.2013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F78D-3744-49E5-A0F0-4750B8D1B3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200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7DA-2EFD-4B72-A12A-B7CFEFD51361}" type="datetimeFigureOut">
              <a:rPr lang="sl-SI" smtClean="0"/>
              <a:t>29.5.2013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F78D-3744-49E5-A0F0-4750B8D1B3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041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7DA-2EFD-4B72-A12A-B7CFEFD51361}" type="datetimeFigureOut">
              <a:rPr lang="sl-SI" smtClean="0"/>
              <a:t>29.5.2013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F78D-3744-49E5-A0F0-4750B8D1B3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016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7DA-2EFD-4B72-A12A-B7CFEFD51361}" type="datetimeFigureOut">
              <a:rPr lang="sl-SI" smtClean="0"/>
              <a:t>29.5.2013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F78D-3744-49E5-A0F0-4750B8D1B3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673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7DA-2EFD-4B72-A12A-B7CFEFD51361}" type="datetimeFigureOut">
              <a:rPr lang="sl-SI" smtClean="0"/>
              <a:t>29.5.2013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F78D-3744-49E5-A0F0-4750B8D1B3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604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7DA-2EFD-4B72-A12A-B7CFEFD51361}" type="datetimeFigureOut">
              <a:rPr lang="sl-SI" smtClean="0"/>
              <a:t>29.5.2013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F78D-3744-49E5-A0F0-4750B8D1B3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313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7DA-2EFD-4B72-A12A-B7CFEFD51361}" type="datetimeFigureOut">
              <a:rPr lang="sl-SI" smtClean="0"/>
              <a:t>29.5.2013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F78D-3744-49E5-A0F0-4750B8D1B3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180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7DA-2EFD-4B72-A12A-B7CFEFD51361}" type="datetimeFigureOut">
              <a:rPr lang="sl-SI" smtClean="0"/>
              <a:t>29.5.2013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F78D-3744-49E5-A0F0-4750B8D1B3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320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77DA-2EFD-4B72-A12A-B7CFEFD51361}" type="datetimeFigureOut">
              <a:rPr lang="sl-SI" smtClean="0"/>
              <a:t>29.5.2013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F78D-3744-49E5-A0F0-4750B8D1B3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268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677DA-2EFD-4B72-A12A-B7CFEFD51361}" type="datetimeFigureOut">
              <a:rPr lang="sl-SI" smtClean="0"/>
              <a:t>29.5.2013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CF78D-3744-49E5-A0F0-4750B8D1B3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896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Nadsegmentna</a:t>
            </a:r>
            <a:r>
              <a:rPr lang="sl-SI" b="1" dirty="0" smtClean="0"/>
              <a:t> fonologija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b="1" dirty="0" smtClean="0"/>
              <a:t>Zlog</a:t>
            </a:r>
          </a:p>
          <a:p>
            <a:pPr>
              <a:buFontTx/>
              <a:buChar char="-"/>
            </a:pPr>
            <a:r>
              <a:rPr lang="sl-SI" dirty="0" smtClean="0"/>
              <a:t>glasovi/segmenti in lastnosti niso edine fonološke enote;</a:t>
            </a:r>
          </a:p>
          <a:p>
            <a:pPr>
              <a:buFontTx/>
              <a:buChar char="-"/>
            </a:pPr>
            <a:r>
              <a:rPr lang="sl-SI" dirty="0"/>
              <a:t>n</a:t>
            </a:r>
            <a:r>
              <a:rPr lang="sl-SI" dirty="0" smtClean="0"/>
              <a:t>ekatera pravila delujejo na enotah, ki so večje od segmenta.</a:t>
            </a:r>
          </a:p>
          <a:p>
            <a:pPr marL="0" indent="0">
              <a:buNone/>
            </a:pPr>
            <a:r>
              <a:rPr lang="sl-SI" b="1" dirty="0" smtClean="0"/>
              <a:t>Zlog: </a:t>
            </a:r>
            <a:r>
              <a:rPr lang="sl-SI" dirty="0" smtClean="0"/>
              <a:t>izgovorna enota iz zlogotvornega glasu ali iz zlogotvornega glasu in enega ali več soglasnikov, ki tvori besedo ali del besede (SSKJ)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33544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Vidimo:</a:t>
            </a:r>
          </a:p>
          <a:p>
            <a:r>
              <a:rPr lang="sl-SI" dirty="0" smtClean="0"/>
              <a:t>jedro obvezno v vseh jezikih;</a:t>
            </a:r>
          </a:p>
          <a:p>
            <a:r>
              <a:rPr lang="sl-SI" dirty="0" smtClean="0"/>
              <a:t>noben jezik ne prepove nastopa, je pa ta lahko poljubno prisoten;</a:t>
            </a:r>
          </a:p>
          <a:p>
            <a:r>
              <a:rPr lang="sl-SI" dirty="0" smtClean="0"/>
              <a:t>noben jezik ne zahteva kode, je pa ta lahko poljubno prisotna; *V(C); če V in VC → CV;</a:t>
            </a:r>
          </a:p>
          <a:p>
            <a:r>
              <a:rPr lang="sl-SI" dirty="0" smtClean="0"/>
              <a:t>nekateri jeziki dovoljujejo kompleksne nastope in kode, npr. angleščina, slovenščina.</a:t>
            </a:r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19279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1.5. Zgradba zloga v slovenščini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jedro je V, nastop in koda C, lahko kompleksna;</a:t>
            </a:r>
          </a:p>
          <a:p>
            <a:pPr marL="0" indent="0">
              <a:buNone/>
            </a:pPr>
            <a:r>
              <a:rPr lang="sl-SI" dirty="0" smtClean="0"/>
              <a:t>nezvočnik+zvočnik+V+zvočnik+nezvočnik</a:t>
            </a:r>
          </a:p>
          <a:p>
            <a:pPr marL="0" indent="0">
              <a:buNone/>
            </a:pPr>
            <a:r>
              <a:rPr lang="sl-SI" i="1" dirty="0" smtClean="0"/>
              <a:t>smer, polt, </a:t>
            </a:r>
            <a:r>
              <a:rPr lang="sl-SI" i="1" dirty="0" err="1" smtClean="0"/>
              <a:t>kvart</a:t>
            </a:r>
            <a:endParaRPr lang="sl-SI" i="1" dirty="0" smtClean="0"/>
          </a:p>
          <a:p>
            <a:r>
              <a:rPr lang="sl-SI" dirty="0"/>
              <a:t>i</a:t>
            </a:r>
            <a:r>
              <a:rPr lang="sl-SI" dirty="0" smtClean="0"/>
              <a:t>zjeme: 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a</a:t>
            </a:r>
            <a:r>
              <a:rPr lang="sl-SI" dirty="0" smtClean="0"/>
              <a:t>) /v/ pred nezvočniki: </a:t>
            </a:r>
            <a:r>
              <a:rPr lang="sl-SI" i="1" dirty="0" smtClean="0"/>
              <a:t>vzeti</a:t>
            </a:r>
            <a:r>
              <a:rPr lang="sl-SI" dirty="0" smtClean="0"/>
              <a:t>, </a:t>
            </a:r>
            <a:r>
              <a:rPr lang="sl-SI" i="1" dirty="0" smtClean="0"/>
              <a:t>vse</a:t>
            </a:r>
            <a:r>
              <a:rPr lang="sl-SI" dirty="0" smtClean="0"/>
              <a:t>;</a:t>
            </a:r>
          </a:p>
          <a:p>
            <a:pPr marL="0" indent="0">
              <a:buNone/>
            </a:pPr>
            <a:r>
              <a:rPr lang="sl-SI" dirty="0" smtClean="0"/>
              <a:t>b) prevzete besede: </a:t>
            </a:r>
            <a:r>
              <a:rPr lang="sl-SI" i="1" dirty="0" err="1" smtClean="0"/>
              <a:t>Mboja</a:t>
            </a:r>
            <a:r>
              <a:rPr lang="sl-SI" i="1" dirty="0" smtClean="0"/>
              <a:t>, </a:t>
            </a:r>
            <a:r>
              <a:rPr lang="sl-SI" i="1" dirty="0" err="1" smtClean="0"/>
              <a:t>Ndola</a:t>
            </a:r>
            <a:r>
              <a:rPr lang="sl-SI" i="1" dirty="0" smtClean="0"/>
              <a:t>.</a:t>
            </a:r>
            <a:endParaRPr lang="sl-SI" i="1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50841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err="1" smtClean="0"/>
              <a:t>Fonotaktična</a:t>
            </a:r>
            <a:r>
              <a:rPr lang="sl-SI" dirty="0" smtClean="0"/>
              <a:t> pravila: SS, str. 87; pravila glede na nastop in kodo, npr. -</a:t>
            </a:r>
            <a:r>
              <a:rPr lang="sl-SI" dirty="0" err="1" smtClean="0"/>
              <a:t>lj</a:t>
            </a:r>
            <a:r>
              <a:rPr lang="sl-SI" dirty="0" smtClean="0"/>
              <a:t>, -</a:t>
            </a:r>
            <a:r>
              <a:rPr lang="sl-SI" dirty="0" err="1" smtClean="0"/>
              <a:t>jl</a:t>
            </a:r>
            <a:r>
              <a:rPr lang="sl-SI" dirty="0" smtClean="0"/>
              <a:t>, </a:t>
            </a:r>
            <a:r>
              <a:rPr lang="sl-SI" dirty="0" err="1" smtClean="0"/>
              <a:t>lj</a:t>
            </a:r>
            <a:r>
              <a:rPr lang="sl-SI" dirty="0" smtClean="0"/>
              <a:t>-, *</a:t>
            </a:r>
            <a:r>
              <a:rPr lang="sl-SI" dirty="0" err="1" smtClean="0"/>
              <a:t>jl</a:t>
            </a:r>
            <a:r>
              <a:rPr lang="sl-SI" dirty="0" smtClean="0"/>
              <a:t>-</a:t>
            </a:r>
          </a:p>
          <a:p>
            <a:pPr marL="0" indent="0">
              <a:buNone/>
            </a:pPr>
            <a:r>
              <a:rPr lang="sl-SI" b="1" i="1" dirty="0"/>
              <a:t>h</a:t>
            </a:r>
            <a:r>
              <a:rPr lang="sl-SI" b="1" i="1" dirty="0" smtClean="0"/>
              <a:t>alj, </a:t>
            </a:r>
            <a:r>
              <a:rPr lang="sl-SI" b="1" i="1" dirty="0" err="1" smtClean="0"/>
              <a:t>kajl</a:t>
            </a:r>
            <a:r>
              <a:rPr lang="sl-SI" b="1" i="1" dirty="0" smtClean="0"/>
              <a:t>, ljub</a:t>
            </a:r>
            <a:endParaRPr lang="sl-SI" b="1" dirty="0" smtClean="0"/>
          </a:p>
          <a:p>
            <a:r>
              <a:rPr lang="sl-SI" dirty="0" smtClean="0"/>
              <a:t>Delitev besede na zloge: </a:t>
            </a:r>
          </a:p>
          <a:p>
            <a:pPr marL="514350" indent="-514350">
              <a:buAutoNum type="alphaLcParenR"/>
            </a:pPr>
            <a:r>
              <a:rPr lang="sl-SI" dirty="0" err="1" smtClean="0"/>
              <a:t>medsamoglasniški</a:t>
            </a:r>
            <a:r>
              <a:rPr lang="sl-SI" dirty="0" smtClean="0"/>
              <a:t> C pripišemo naslednjemu zlogu: </a:t>
            </a:r>
            <a:r>
              <a:rPr lang="sl-SI" b="1" i="1" dirty="0" err="1" smtClean="0"/>
              <a:t>ta.ka</a:t>
            </a:r>
            <a:r>
              <a:rPr lang="sl-SI" b="1" i="1" dirty="0" smtClean="0"/>
              <a:t>, </a:t>
            </a:r>
            <a:r>
              <a:rPr lang="sl-SI" b="1" i="1" dirty="0" err="1" smtClean="0"/>
              <a:t>a.ra</a:t>
            </a:r>
            <a:r>
              <a:rPr lang="sl-SI" b="1" i="1" dirty="0" smtClean="0"/>
              <a:t>, </a:t>
            </a:r>
            <a:r>
              <a:rPr lang="sl-SI" b="1" i="1" dirty="0" err="1" smtClean="0"/>
              <a:t>ma.ma</a:t>
            </a:r>
            <a:r>
              <a:rPr lang="sl-SI" b="1" dirty="0" smtClean="0"/>
              <a:t> </a:t>
            </a:r>
            <a:r>
              <a:rPr lang="sl-SI" dirty="0" smtClean="0"/>
              <a:t>→ maksimizacija nastopa</a:t>
            </a:r>
          </a:p>
          <a:p>
            <a:pPr marL="514350" indent="-514350">
              <a:buAutoNum type="alphaLcParenR"/>
            </a:pPr>
            <a:r>
              <a:rPr lang="sl-SI" dirty="0" smtClean="0"/>
              <a:t>Več </a:t>
            </a:r>
            <a:r>
              <a:rPr lang="sl-SI" dirty="0" err="1" smtClean="0"/>
              <a:t>medsamoglasniških</a:t>
            </a:r>
            <a:r>
              <a:rPr lang="sl-SI" dirty="0" smtClean="0"/>
              <a:t> C: VCCV → VC.CV, V.CCV (!fonotaktična pravila), *VCC.V → *kompleksna koda; </a:t>
            </a:r>
            <a:r>
              <a:rPr lang="sl-SI" b="1" i="1" dirty="0" smtClean="0"/>
              <a:t>tis.ta ali ti.sta, *tist.a</a:t>
            </a:r>
          </a:p>
          <a:p>
            <a:pPr marL="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680380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dirty="0"/>
              <a:t>m</a:t>
            </a:r>
            <a:r>
              <a:rPr lang="sl-SI" i="1" dirty="0" smtClean="0"/>
              <a:t>edved, bizgec, ostrost, morski, bistra</a:t>
            </a:r>
            <a:endParaRPr lang="sl-SI" i="1" dirty="0"/>
          </a:p>
        </p:txBody>
      </p:sp>
    </p:spTree>
    <p:extLst>
      <p:ext uri="{BB962C8B-B14F-4D97-AF65-F5344CB8AC3E}">
        <p14:creationId xmlns:p14="http://schemas.microsoft.com/office/powerpoint/2010/main" val="2562181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Pravila in zlog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sl-SI" dirty="0" smtClean="0"/>
              <a:t>/l/ v angleščini: svetli [l] </a:t>
            </a:r>
            <a:r>
              <a:rPr lang="sl-SI" i="1" dirty="0" err="1" smtClean="0"/>
              <a:t>life</a:t>
            </a:r>
            <a:r>
              <a:rPr lang="sl-SI" dirty="0" smtClean="0"/>
              <a:t>; temni [</a:t>
            </a:r>
            <a:r>
              <a:rPr lang="sl-SI" dirty="0" smtClean="0">
                <a:sym typeface="SILDoulos IPA93"/>
              </a:rPr>
              <a:t></a:t>
            </a:r>
            <a:r>
              <a:rPr lang="sl-SI" dirty="0" smtClean="0"/>
              <a:t>] </a:t>
            </a:r>
            <a:r>
              <a:rPr lang="sl-SI" i="1" dirty="0" smtClean="0"/>
              <a:t>bull</a:t>
            </a:r>
          </a:p>
          <a:p>
            <a:pPr marL="0" indent="0">
              <a:buNone/>
            </a:pPr>
            <a:r>
              <a:rPr lang="sl-SI" i="1" dirty="0" err="1" smtClean="0"/>
              <a:t>yellow</a:t>
            </a:r>
            <a:r>
              <a:rPr lang="sl-SI" i="1" dirty="0" smtClean="0"/>
              <a:t>, </a:t>
            </a:r>
            <a:r>
              <a:rPr lang="sl-SI" i="1" dirty="0" err="1" smtClean="0"/>
              <a:t>silly</a:t>
            </a:r>
            <a:r>
              <a:rPr lang="sl-SI" i="1" dirty="0" smtClean="0"/>
              <a:t>, </a:t>
            </a:r>
            <a:r>
              <a:rPr lang="sl-SI" i="1" dirty="0" err="1" smtClean="0"/>
              <a:t>fullness</a:t>
            </a:r>
            <a:r>
              <a:rPr lang="sl-SI" i="1" dirty="0" smtClean="0"/>
              <a:t>, film, real, </a:t>
            </a:r>
            <a:r>
              <a:rPr lang="sl-SI" i="1" dirty="0" err="1" smtClean="0"/>
              <a:t>reality</a:t>
            </a:r>
            <a:r>
              <a:rPr lang="sl-SI" i="1" dirty="0" smtClean="0"/>
              <a:t>, </a:t>
            </a:r>
            <a:r>
              <a:rPr lang="sl-SI" i="1" dirty="0" err="1" smtClean="0"/>
              <a:t>feel</a:t>
            </a:r>
            <a:r>
              <a:rPr lang="sl-SI" i="1" dirty="0" smtClean="0"/>
              <a:t>, </a:t>
            </a:r>
            <a:r>
              <a:rPr lang="sl-SI" i="1" dirty="0" err="1" smtClean="0"/>
              <a:t>feeling</a:t>
            </a:r>
            <a:r>
              <a:rPr lang="sl-SI" i="1" dirty="0" smtClean="0"/>
              <a:t>: </a:t>
            </a:r>
            <a:r>
              <a:rPr lang="sl-SI" dirty="0" smtClean="0"/>
              <a:t>*začetek* zloga-svetli, *konec* zloga-temni</a:t>
            </a:r>
          </a:p>
          <a:p>
            <a:pPr marL="0" indent="0">
              <a:buNone/>
            </a:pPr>
            <a:r>
              <a:rPr lang="sl-SI" i="1" dirty="0" smtClean="0"/>
              <a:t>b) </a:t>
            </a:r>
            <a:r>
              <a:rPr lang="sl-SI" i="1" dirty="0" err="1" smtClean="0"/>
              <a:t>spoonerizem</a:t>
            </a:r>
            <a:r>
              <a:rPr lang="sl-SI" i="1" dirty="0" smtClean="0"/>
              <a:t> (W.A. </a:t>
            </a:r>
            <a:r>
              <a:rPr lang="sl-SI" i="1" dirty="0" err="1" smtClean="0"/>
              <a:t>Spooner</a:t>
            </a:r>
            <a:r>
              <a:rPr lang="sl-SI" i="1" dirty="0" smtClean="0"/>
              <a:t>, 1844-1930)</a:t>
            </a:r>
          </a:p>
          <a:p>
            <a:pPr marL="0" indent="0">
              <a:buNone/>
            </a:pPr>
            <a:r>
              <a:rPr lang="sl-SI" i="1" dirty="0" err="1"/>
              <a:t>r</a:t>
            </a:r>
            <a:r>
              <a:rPr lang="sl-SI" i="1" dirty="0" err="1" smtClean="0"/>
              <a:t>ound</a:t>
            </a:r>
            <a:r>
              <a:rPr lang="sl-SI" i="1" dirty="0" smtClean="0"/>
              <a:t> </a:t>
            </a:r>
            <a:r>
              <a:rPr lang="sl-SI" i="1" dirty="0" err="1" smtClean="0"/>
              <a:t>moon</a:t>
            </a:r>
            <a:r>
              <a:rPr lang="sl-SI" i="1" dirty="0" smtClean="0"/>
              <a:t> → mound  rune (kup-runa/pesnitev)</a:t>
            </a:r>
          </a:p>
          <a:p>
            <a:pPr marL="0" indent="0">
              <a:buNone/>
            </a:pPr>
            <a:r>
              <a:rPr lang="sl-SI" i="1" dirty="0" err="1"/>
              <a:t>d</a:t>
            </a:r>
            <a:r>
              <a:rPr lang="sl-SI" i="1" dirty="0" err="1" smtClean="0"/>
              <a:t>ear</a:t>
            </a:r>
            <a:r>
              <a:rPr lang="sl-SI" i="1" dirty="0" smtClean="0"/>
              <a:t> </a:t>
            </a:r>
            <a:r>
              <a:rPr lang="sl-SI" i="1" dirty="0" err="1" smtClean="0"/>
              <a:t>queen</a:t>
            </a:r>
            <a:r>
              <a:rPr lang="sl-SI" i="1" dirty="0" smtClean="0"/>
              <a:t> → queer dean (čuden – dekan)</a:t>
            </a:r>
          </a:p>
          <a:p>
            <a:pPr marL="0" indent="0">
              <a:buNone/>
            </a:pPr>
            <a:endParaRPr lang="sl-SI" i="1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50404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Izpit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dirty="0" smtClean="0"/>
              <a:t>(Približno) 8 nalog; 100 točk, 50% za pozitivno oceno;</a:t>
            </a:r>
          </a:p>
          <a:p>
            <a:r>
              <a:rPr lang="sl-SI" dirty="0" smtClean="0"/>
              <a:t>Naloge so iz vseh sklopov snovi (akustična fonetika, artikulacijska fonetika, slovenski soglasniški in samoglasniški sistem, fonološki razvoj otroka, </a:t>
            </a:r>
            <a:r>
              <a:rPr lang="sl-SI" u="sng" dirty="0" smtClean="0"/>
              <a:t>fonemska analiza</a:t>
            </a:r>
            <a:r>
              <a:rPr lang="sl-SI" dirty="0" smtClean="0"/>
              <a:t>, </a:t>
            </a:r>
            <a:r>
              <a:rPr lang="sl-SI" dirty="0" err="1" smtClean="0"/>
              <a:t>nadsegmentna</a:t>
            </a:r>
            <a:r>
              <a:rPr lang="sl-SI" dirty="0" smtClean="0"/>
              <a:t> fonologija);</a:t>
            </a:r>
          </a:p>
          <a:p>
            <a:r>
              <a:rPr lang="sl-SI" dirty="0" smtClean="0"/>
              <a:t>Naloge so opisne in praktične (določanje pravil v neznanem jeziku – glej prosojnice Fonemska analiza-nadaljevanje; prepoznavanje in </a:t>
            </a:r>
            <a:r>
              <a:rPr lang="sl-SI" smtClean="0"/>
              <a:t>poimenovanje </a:t>
            </a:r>
            <a:r>
              <a:rPr lang="sl-SI" smtClean="0"/>
              <a:t>premen/pojavov, </a:t>
            </a:r>
            <a:r>
              <a:rPr lang="sl-SI" dirty="0" smtClean="0"/>
              <a:t>ki so </a:t>
            </a:r>
            <a:r>
              <a:rPr lang="sl-SI" smtClean="0"/>
              <a:t>bile </a:t>
            </a:r>
            <a:r>
              <a:rPr lang="sl-SI" smtClean="0"/>
              <a:t>obravnavani </a:t>
            </a:r>
            <a:r>
              <a:rPr lang="sl-SI" dirty="0" smtClean="0"/>
              <a:t>pri predavanjih).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0572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u="sng" dirty="0" smtClean="0"/>
              <a:t>Fonetična opredelitev zloga</a:t>
            </a:r>
            <a:r>
              <a:rPr lang="sl-SI" dirty="0" smtClean="0"/>
              <a:t>: brez splošnega konsenza; prsni sunek: 1 zlog = 1 krčenje mišic prsnega koša pri izgovoru;</a:t>
            </a:r>
          </a:p>
          <a:p>
            <a:pPr marL="0" indent="0">
              <a:buNone/>
            </a:pPr>
            <a:r>
              <a:rPr lang="sl-SI" dirty="0" smtClean="0"/>
              <a:t>Problem: različna dolžina zlogov, npr. </a:t>
            </a:r>
            <a:r>
              <a:rPr lang="sl-SI" i="1" dirty="0" smtClean="0"/>
              <a:t>angleščina </a:t>
            </a:r>
            <a:r>
              <a:rPr lang="sl-SI" dirty="0" smtClean="0"/>
              <a:t>proti </a:t>
            </a:r>
            <a:r>
              <a:rPr lang="sl-SI" i="1" dirty="0" smtClean="0"/>
              <a:t>francoščina</a:t>
            </a:r>
          </a:p>
          <a:p>
            <a:pPr marL="0" indent="0">
              <a:buNone/>
            </a:pPr>
            <a:r>
              <a:rPr lang="sl-SI" u="sng" dirty="0" smtClean="0"/>
              <a:t>Fonološko</a:t>
            </a:r>
            <a:r>
              <a:rPr lang="sl-SI" dirty="0" smtClean="0"/>
              <a:t>: </a:t>
            </a:r>
          </a:p>
          <a:p>
            <a:pPr marL="0" indent="0">
              <a:buNone/>
            </a:pPr>
            <a:r>
              <a:rPr lang="sl-SI" dirty="0" smtClean="0"/>
              <a:t>- govorci imajo jasno intuicijo o tem, kaj je zlog;</a:t>
            </a:r>
          </a:p>
          <a:p>
            <a:pPr marL="0" indent="0">
              <a:buNone/>
            </a:pPr>
            <a:r>
              <a:rPr lang="sl-SI" dirty="0" smtClean="0"/>
              <a:t>- zlog igra vlogo v fonoloških procesih (npr. nosilec naglasa)</a:t>
            </a:r>
          </a:p>
          <a:p>
            <a:pPr marL="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075450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1.1. Zgradba zloga (</a:t>
            </a:r>
            <a:r>
              <a:rPr lang="el-GR" b="1" dirty="0" smtClean="0"/>
              <a:t>σ</a:t>
            </a:r>
            <a:r>
              <a:rPr lang="sl-SI" b="1" dirty="0" smtClean="0"/>
              <a:t>)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/>
              <a:t>Jedro </a:t>
            </a:r>
            <a:r>
              <a:rPr lang="sl-SI" dirty="0" smtClean="0"/>
              <a:t>(samoglasnik) + soglasniki (pred ali po samoglasniku)</a:t>
            </a:r>
          </a:p>
          <a:p>
            <a:r>
              <a:rPr lang="sl-SI" dirty="0" smtClean="0"/>
              <a:t>Soglasnik pred jedrom: </a:t>
            </a:r>
            <a:r>
              <a:rPr lang="sl-SI" b="1" dirty="0" smtClean="0"/>
              <a:t>nastop</a:t>
            </a:r>
          </a:p>
          <a:p>
            <a:r>
              <a:rPr lang="sl-SI" dirty="0" smtClean="0"/>
              <a:t>Soglasnik za jedrom: </a:t>
            </a:r>
            <a:r>
              <a:rPr lang="sl-SI" b="1" dirty="0" smtClean="0"/>
              <a:t>koda</a:t>
            </a:r>
          </a:p>
          <a:p>
            <a:r>
              <a:rPr lang="sl-SI" dirty="0" smtClean="0"/>
              <a:t>Jedro + koda = </a:t>
            </a:r>
            <a:r>
              <a:rPr lang="sl-SI" b="1" dirty="0" smtClean="0"/>
              <a:t>rima</a:t>
            </a:r>
            <a:r>
              <a:rPr lang="sl-SI" dirty="0" smtClean="0"/>
              <a:t>: </a:t>
            </a:r>
            <a:r>
              <a:rPr lang="sl-SI" i="1" dirty="0" smtClean="0"/>
              <a:t>bik – lik, smeh – greh, *bik - bit</a:t>
            </a:r>
          </a:p>
          <a:p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2467311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Grafična ponazoritev zgradbe</a:t>
            </a:r>
            <a:endParaRPr lang="sl-SI" sz="36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	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krik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385888"/>
            <a:ext cx="4686300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70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Obvezen sestavnik: jedro npr. </a:t>
            </a:r>
            <a:r>
              <a:rPr lang="sl-SI" i="1" dirty="0" err="1" smtClean="0"/>
              <a:t>a.ra</a:t>
            </a:r>
            <a:r>
              <a:rPr lang="sl-SI" i="1" dirty="0" smtClean="0"/>
              <a:t>;</a:t>
            </a:r>
          </a:p>
          <a:p>
            <a:r>
              <a:rPr lang="sl-SI" dirty="0" smtClean="0"/>
              <a:t>Neobvezno: koda in nastop npr. </a:t>
            </a:r>
            <a:r>
              <a:rPr lang="sl-SI" i="1" dirty="0" err="1" smtClean="0"/>
              <a:t>mi.za</a:t>
            </a:r>
            <a:r>
              <a:rPr lang="sl-SI" i="1" dirty="0" smtClean="0"/>
              <a:t>, od, miz</a:t>
            </a:r>
            <a:endParaRPr lang="sl-SI" dirty="0" smtClean="0"/>
          </a:p>
          <a:p>
            <a:r>
              <a:rPr lang="sl-SI" dirty="0" smtClean="0"/>
              <a:t>Nekateri jeziki: obvezen je tudi nastop, a nikoli koda;</a:t>
            </a:r>
          </a:p>
          <a:p>
            <a:r>
              <a:rPr lang="sl-SI" dirty="0" smtClean="0"/>
              <a:t>Jedro: običajno samoglasnik, lahko tudi jezičnik ali nosnik (</a:t>
            </a:r>
            <a:r>
              <a:rPr lang="sl-SI" i="1" dirty="0" err="1" smtClean="0"/>
              <a:t>little</a:t>
            </a:r>
            <a:r>
              <a:rPr lang="sl-SI" i="1" dirty="0" smtClean="0"/>
              <a:t>, </a:t>
            </a:r>
            <a:r>
              <a:rPr lang="sl-SI" i="1" dirty="0" err="1" smtClean="0"/>
              <a:t>button</a:t>
            </a:r>
            <a:r>
              <a:rPr lang="sl-SI" dirty="0" smtClean="0"/>
              <a:t>); </a:t>
            </a:r>
            <a:r>
              <a:rPr lang="sl-SI" dirty="0" err="1" smtClean="0"/>
              <a:t>berberščina</a:t>
            </a:r>
            <a:r>
              <a:rPr lang="sl-SI" dirty="0" smtClean="0"/>
              <a:t>: celo nezveneči glasovi ([.</a:t>
            </a:r>
            <a:r>
              <a:rPr lang="sl-SI" dirty="0" err="1" smtClean="0"/>
              <a:t>t</a:t>
            </a:r>
            <a:r>
              <a:rPr lang="sl-SI" b="1" dirty="0" err="1" smtClean="0"/>
              <a:t>f</a:t>
            </a:r>
            <a:r>
              <a:rPr lang="sl-SI" dirty="0" smtClean="0"/>
              <a:t>.</a:t>
            </a:r>
            <a:r>
              <a:rPr lang="sl-SI" dirty="0" err="1" smtClean="0"/>
              <a:t>t</a:t>
            </a:r>
            <a:r>
              <a:rPr lang="sl-SI" b="1" dirty="0" err="1" smtClean="0"/>
              <a:t>k</a:t>
            </a:r>
            <a:r>
              <a:rPr lang="sl-SI" dirty="0" err="1" smtClean="0"/>
              <a:t>t</a:t>
            </a:r>
            <a:r>
              <a:rPr lang="sl-SI" dirty="0" smtClean="0"/>
              <a:t>.] </a:t>
            </a:r>
            <a:r>
              <a:rPr lang="sl-SI" i="1" dirty="0" err="1" smtClean="0"/>
              <a:t>you</a:t>
            </a:r>
            <a:r>
              <a:rPr lang="sl-SI" i="1" dirty="0" smtClean="0"/>
              <a:t> </a:t>
            </a:r>
            <a:r>
              <a:rPr lang="sl-SI" i="1" dirty="0" err="1" smtClean="0"/>
              <a:t>suffered</a:t>
            </a:r>
            <a:r>
              <a:rPr lang="sl-SI" i="1" dirty="0" smtClean="0"/>
              <a:t> a </a:t>
            </a:r>
            <a:r>
              <a:rPr lang="sl-SI" i="1" dirty="0" err="1" smtClean="0"/>
              <a:t>strain</a:t>
            </a:r>
            <a:r>
              <a:rPr lang="sl-SI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7836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1.2. Sonornost/Zvočna polnost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sl-SI" dirty="0" smtClean="0"/>
              <a:t>Ureja zaporedje segmentov v zlogu;</a:t>
            </a:r>
          </a:p>
          <a:p>
            <a:r>
              <a:rPr lang="sl-SI" dirty="0" smtClean="0"/>
              <a:t>Sonornost: glasnost, trajnost, prehajanje zraka, </a:t>
            </a:r>
            <a:r>
              <a:rPr lang="sl-SI" dirty="0" err="1" smtClean="0"/>
              <a:t>zvenečnost</a:t>
            </a:r>
            <a:r>
              <a:rPr lang="sl-SI" dirty="0" smtClean="0"/>
              <a:t>, jasnost formanta;</a:t>
            </a:r>
          </a:p>
          <a:p>
            <a:pPr marL="0" indent="0">
              <a:buNone/>
            </a:pPr>
            <a:r>
              <a:rPr lang="sl-SI" dirty="0" smtClean="0"/>
              <a:t>[t] → [a]; višja sonornost pri glasnejših, trajnejših, bolj odprtih.</a:t>
            </a:r>
            <a:endParaRPr lang="sl-SI" dirty="0"/>
          </a:p>
          <a:p>
            <a:pPr marL="0" indent="0">
              <a:buNone/>
            </a:pPr>
            <a:r>
              <a:rPr lang="sl-SI" b="1" dirty="0" smtClean="0"/>
              <a:t>Lestvica sonornosti</a:t>
            </a:r>
            <a:r>
              <a:rPr lang="sl-SI" dirty="0" smtClean="0"/>
              <a:t>:</a:t>
            </a:r>
          </a:p>
          <a:p>
            <a:pPr marL="0" indent="0">
              <a:buNone/>
            </a:pPr>
            <a:r>
              <a:rPr lang="sl-SI" dirty="0" smtClean="0"/>
              <a:t>nezveneči </a:t>
            </a:r>
            <a:r>
              <a:rPr lang="sl-SI" dirty="0"/>
              <a:t>zaporniki </a:t>
            </a:r>
            <a:r>
              <a:rPr lang="sl-SI" dirty="0" smtClean="0"/>
              <a:t>→</a:t>
            </a:r>
            <a:r>
              <a:rPr lang="sl-SI" dirty="0"/>
              <a:t> </a:t>
            </a:r>
            <a:r>
              <a:rPr lang="sl-SI" dirty="0" smtClean="0"/>
              <a:t>zveneči zaporniki → nezveneči priporniki → zveneči priporniki → nosniki → jezičniki → drsniki →</a:t>
            </a:r>
            <a:r>
              <a:rPr lang="sl-SI" dirty="0"/>
              <a:t> </a:t>
            </a:r>
            <a:r>
              <a:rPr lang="sl-SI" dirty="0" smtClean="0"/>
              <a:t>visoki samoglasniki → nizki samoglasniki</a:t>
            </a:r>
          </a:p>
          <a:p>
            <a:pPr marL="0" indent="0">
              <a:buNone/>
            </a:pPr>
            <a:r>
              <a:rPr lang="sl-SI" dirty="0" smtClean="0"/>
              <a:t>vrh sonornosti </a:t>
            </a:r>
            <a:r>
              <a:rPr lang="sl-SI" dirty="0"/>
              <a:t>→</a:t>
            </a:r>
            <a:r>
              <a:rPr lang="sl-SI" dirty="0" smtClean="0"/>
              <a:t> jedro zloga</a:t>
            </a:r>
          </a:p>
          <a:p>
            <a:pPr marL="0" indent="0">
              <a:buNone/>
            </a:pPr>
            <a:r>
              <a:rPr lang="sl-SI" dirty="0" smtClean="0"/>
              <a:t>padanje sonornosti → koda</a:t>
            </a:r>
          </a:p>
          <a:p>
            <a:pPr marL="0" indent="0">
              <a:buNone/>
            </a:pPr>
            <a:r>
              <a:rPr lang="sl-SI" dirty="0" smtClean="0"/>
              <a:t>naraščanje sonornosti →</a:t>
            </a:r>
            <a:r>
              <a:rPr lang="sl-SI" dirty="0"/>
              <a:t>nastop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Primer: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brenk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43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 </a:t>
            </a:r>
            <a:r>
              <a:rPr lang="sl-SI" u="sng" dirty="0"/>
              <a:t>Sonornost in </a:t>
            </a:r>
            <a:r>
              <a:rPr lang="sl-SI" u="sng" dirty="0" err="1"/>
              <a:t>fonotaktična</a:t>
            </a:r>
            <a:r>
              <a:rPr lang="sl-SI" u="sng" dirty="0"/>
              <a:t> </a:t>
            </a:r>
            <a:r>
              <a:rPr lang="sl-SI" u="sng" dirty="0" smtClean="0"/>
              <a:t>pravila</a:t>
            </a:r>
          </a:p>
          <a:p>
            <a:r>
              <a:rPr lang="sl-SI" dirty="0" smtClean="0"/>
              <a:t>Možna zaporedja glasov v jeziku</a:t>
            </a:r>
          </a:p>
          <a:p>
            <a:pPr marL="0" indent="0">
              <a:buNone/>
            </a:pPr>
            <a:r>
              <a:rPr lang="sl-SI" dirty="0" smtClean="0"/>
              <a:t>angl.: *</a:t>
            </a:r>
            <a:r>
              <a:rPr lang="sl-SI" dirty="0" err="1" smtClean="0"/>
              <a:t>rk</a:t>
            </a:r>
            <a:r>
              <a:rPr lang="sl-SI" dirty="0" smtClean="0"/>
              <a:t>-, *</a:t>
            </a:r>
            <a:r>
              <a:rPr lang="sl-SI" dirty="0" err="1" smtClean="0"/>
              <a:t>rd</a:t>
            </a:r>
            <a:r>
              <a:rPr lang="sl-SI" dirty="0" smtClean="0"/>
              <a:t>- ; (*</a:t>
            </a:r>
            <a:r>
              <a:rPr lang="sl-SI" dirty="0" err="1" smtClean="0"/>
              <a:t>kn</a:t>
            </a:r>
            <a:r>
              <a:rPr lang="sl-SI" dirty="0" smtClean="0"/>
              <a:t>- naključje)</a:t>
            </a:r>
          </a:p>
          <a:p>
            <a:pPr marL="0" indent="0">
              <a:buNone/>
            </a:pPr>
            <a:r>
              <a:rPr lang="sl-SI" dirty="0" smtClean="0"/>
              <a:t>Izjeme so [s, z, </a:t>
            </a:r>
            <a:r>
              <a:rPr lang="sl-SI" dirty="0" smtClean="0">
                <a:sym typeface="SILManuscript IPA93"/>
              </a:rPr>
              <a:t>, </a:t>
            </a:r>
            <a:r>
              <a:rPr lang="sl-SI" dirty="0" smtClean="0"/>
              <a:t>]: sk- (</a:t>
            </a:r>
            <a:r>
              <a:rPr lang="sl-SI" i="1" dirty="0" smtClean="0"/>
              <a:t>skunk</a:t>
            </a:r>
            <a:r>
              <a:rPr lang="sl-SI" dirty="0" smtClean="0"/>
              <a:t>), -ks (</a:t>
            </a:r>
            <a:r>
              <a:rPr lang="sl-SI" i="1" dirty="0" smtClean="0"/>
              <a:t>ex</a:t>
            </a:r>
            <a:r>
              <a:rPr lang="sl-SI" dirty="0" smtClean="0"/>
              <a:t>)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410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b="1" dirty="0" smtClean="0"/>
              <a:t>1.3. Zlogovanje</a:t>
            </a:r>
          </a:p>
          <a:p>
            <a:pPr marL="0" indent="0">
              <a:buNone/>
            </a:pPr>
            <a:r>
              <a:rPr lang="sl-SI" i="1" dirty="0" err="1"/>
              <a:t>p</a:t>
            </a:r>
            <a:r>
              <a:rPr lang="sl-SI" i="1" dirty="0" err="1" smtClean="0"/>
              <a:t>arrot</a:t>
            </a:r>
            <a:r>
              <a:rPr lang="sl-SI" dirty="0" smtClean="0"/>
              <a:t>: dva vrha sonornosti → dva zloga</a:t>
            </a:r>
          </a:p>
          <a:p>
            <a:pPr marL="0" indent="0">
              <a:buNone/>
            </a:pPr>
            <a:r>
              <a:rPr lang="sl-SI" dirty="0" smtClean="0"/>
              <a:t>Kam spada [</a:t>
            </a:r>
            <a:r>
              <a:rPr lang="sl-SI" dirty="0" smtClean="0">
                <a:sym typeface="SILDoulos IPA93"/>
              </a:rPr>
              <a:t></a:t>
            </a:r>
            <a:r>
              <a:rPr lang="sl-SI" dirty="0" smtClean="0"/>
              <a:t>]?</a:t>
            </a:r>
          </a:p>
          <a:p>
            <a:pPr marL="0" indent="0">
              <a:buNone/>
            </a:pPr>
            <a:r>
              <a:rPr lang="sl-SI" dirty="0" smtClean="0"/>
              <a:t>Angleščina: </a:t>
            </a:r>
            <a:r>
              <a:rPr lang="sl-SI" dirty="0" err="1" smtClean="0"/>
              <a:t>maksimizacija</a:t>
            </a:r>
            <a:r>
              <a:rPr lang="sl-SI" dirty="0" smtClean="0"/>
              <a:t> nastopa → razdeli glasove raje v nastop kot kodo: </a:t>
            </a:r>
            <a:r>
              <a:rPr lang="sl-SI" i="1" dirty="0" smtClean="0"/>
              <a:t>pa.rrot</a:t>
            </a:r>
          </a:p>
          <a:p>
            <a:pPr marL="0" indent="0">
              <a:buNone/>
            </a:pPr>
            <a:r>
              <a:rPr lang="sl-SI" i="1" dirty="0" err="1"/>
              <a:t>p</a:t>
            </a:r>
            <a:r>
              <a:rPr lang="sl-SI" i="1" dirty="0" err="1" smtClean="0"/>
              <a:t>lastic</a:t>
            </a:r>
            <a:r>
              <a:rPr lang="sl-SI" i="1" dirty="0" smtClean="0"/>
              <a:t> </a:t>
            </a:r>
            <a:r>
              <a:rPr lang="sl-SI" dirty="0" smtClean="0"/>
              <a:t>→ pla.stic (maksimizacija nastopa)</a:t>
            </a:r>
          </a:p>
          <a:p>
            <a:pPr marL="0" indent="0">
              <a:buNone/>
            </a:pPr>
            <a:r>
              <a:rPr lang="sl-SI" i="1" dirty="0" err="1" smtClean="0"/>
              <a:t>frantic</a:t>
            </a:r>
            <a:r>
              <a:rPr lang="sl-SI" i="1" dirty="0" smtClean="0"/>
              <a:t> </a:t>
            </a:r>
            <a:r>
              <a:rPr lang="sl-SI" dirty="0" smtClean="0"/>
              <a:t>→ fran.tic (fonotaktična pravila, *nt-)</a:t>
            </a:r>
          </a:p>
          <a:p>
            <a:pPr marL="0" indent="0">
              <a:buNone/>
            </a:pPr>
            <a:r>
              <a:rPr lang="sl-SI" i="1" dirty="0" err="1" smtClean="0"/>
              <a:t>Extra</a:t>
            </a:r>
            <a:r>
              <a:rPr lang="sl-SI" i="1" dirty="0" smtClean="0"/>
              <a:t>, </a:t>
            </a:r>
            <a:r>
              <a:rPr lang="sl-SI" i="1" dirty="0" err="1" smtClean="0"/>
              <a:t>antler</a:t>
            </a:r>
            <a:r>
              <a:rPr lang="sl-SI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3325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1.4. Tipologija zloga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Glede dovoljene zgradbe zloga so jeziki:</a:t>
            </a:r>
          </a:p>
          <a:p>
            <a:pPr marL="514350" indent="-514350">
              <a:buAutoNum type="alphaLcParenR"/>
            </a:pPr>
            <a:r>
              <a:rPr lang="sl-SI" dirty="0" smtClean="0"/>
              <a:t>izjemno restriktivni – </a:t>
            </a:r>
            <a:r>
              <a:rPr lang="sl-SI" dirty="0" err="1" smtClean="0"/>
              <a:t>fidžijščina</a:t>
            </a:r>
            <a:r>
              <a:rPr lang="sl-SI" dirty="0" smtClean="0"/>
              <a:t>, </a:t>
            </a:r>
            <a:r>
              <a:rPr lang="sl-SI" dirty="0" err="1" smtClean="0"/>
              <a:t>senufo</a:t>
            </a:r>
            <a:r>
              <a:rPr lang="sl-SI" dirty="0" smtClean="0"/>
              <a:t> </a:t>
            </a:r>
            <a:r>
              <a:rPr lang="sl-SI" b="1" dirty="0" smtClean="0"/>
              <a:t>CV</a:t>
            </a:r>
          </a:p>
          <a:p>
            <a:pPr marL="514350" indent="-514350">
              <a:buAutoNum type="alphaLcParenR"/>
            </a:pPr>
            <a:r>
              <a:rPr lang="sl-SI" dirty="0" smtClean="0"/>
              <a:t>manj restriktivni – angleščina, poljščina </a:t>
            </a:r>
            <a:r>
              <a:rPr lang="sl-SI" b="1" dirty="0" smtClean="0"/>
              <a:t>(CCC)V(CCCC)</a:t>
            </a:r>
          </a:p>
          <a:p>
            <a:r>
              <a:rPr lang="sl-SI" dirty="0" smtClean="0"/>
              <a:t>Tipologija:</a:t>
            </a:r>
          </a:p>
          <a:p>
            <a:pPr marL="514350" indent="-514350">
              <a:buAutoNum type="alphaLcParenR"/>
            </a:pPr>
            <a:r>
              <a:rPr lang="sl-SI" dirty="0" smtClean="0"/>
              <a:t>osnovni vzorec je CV, prisoten v vseh jezikih;</a:t>
            </a:r>
          </a:p>
          <a:p>
            <a:pPr marL="514350" indent="-514350">
              <a:buAutoNum type="alphaLcParenR"/>
            </a:pPr>
            <a:r>
              <a:rPr lang="sl-SI" dirty="0" smtClean="0"/>
              <a:t>(C)V; </a:t>
            </a:r>
            <a:r>
              <a:rPr lang="sl-SI" dirty="0" err="1" smtClean="0"/>
              <a:t>cayuvava</a:t>
            </a:r>
            <a:r>
              <a:rPr lang="sl-SI" dirty="0" smtClean="0"/>
              <a:t> (Bolivija)</a:t>
            </a:r>
          </a:p>
          <a:p>
            <a:pPr marL="514350" indent="-514350">
              <a:buAutoNum type="alphaLcParenR"/>
            </a:pPr>
            <a:r>
              <a:rPr lang="sl-SI" dirty="0" smtClean="0"/>
              <a:t>CV(C); </a:t>
            </a:r>
            <a:r>
              <a:rPr lang="sl-SI" dirty="0" err="1" smtClean="0"/>
              <a:t>thargari</a:t>
            </a:r>
            <a:r>
              <a:rPr lang="sl-SI" dirty="0" smtClean="0"/>
              <a:t> (Z Avstralija)</a:t>
            </a:r>
          </a:p>
          <a:p>
            <a:pPr marL="514350" indent="-514350">
              <a:buAutoNum type="alphaLcParenR"/>
            </a:pPr>
            <a:r>
              <a:rPr lang="sl-SI" dirty="0" smtClean="0"/>
              <a:t>(C)V(C); </a:t>
            </a:r>
            <a:r>
              <a:rPr lang="sl-SI" dirty="0" err="1" smtClean="0"/>
              <a:t>mokilese</a:t>
            </a:r>
            <a:r>
              <a:rPr lang="sl-SI" dirty="0" smtClean="0"/>
              <a:t> (Mikronezija)</a:t>
            </a:r>
          </a:p>
          <a:p>
            <a:pPr marL="514350" indent="-514350">
              <a:buAutoNum type="alphaLcParenR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93055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795</Words>
  <Application>Microsoft Office PowerPoint</Application>
  <PresentationFormat>Diaprojekcija na zaslonu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Officeova tema</vt:lpstr>
      <vt:lpstr>Nadsegmentna fonologija</vt:lpstr>
      <vt:lpstr>PowerPointova predstavitev</vt:lpstr>
      <vt:lpstr>1.1. Zgradba zloga (σ)</vt:lpstr>
      <vt:lpstr>Grafična ponazoritev zgradbe</vt:lpstr>
      <vt:lpstr>PowerPointova predstavitev</vt:lpstr>
      <vt:lpstr>1.2. Sonornost/Zvočna polnost</vt:lpstr>
      <vt:lpstr> </vt:lpstr>
      <vt:lpstr>PowerPointova predstavitev</vt:lpstr>
      <vt:lpstr>1.4. Tipologija zloga</vt:lpstr>
      <vt:lpstr>PowerPointova predstavitev</vt:lpstr>
      <vt:lpstr>1.5. Zgradba zloga v slovenščini</vt:lpstr>
      <vt:lpstr>PowerPointova predstavitev</vt:lpstr>
      <vt:lpstr>PowerPointova predstavitev</vt:lpstr>
      <vt:lpstr>2. Pravila in zlog</vt:lpstr>
      <vt:lpstr>Izpit</vt:lpstr>
    </vt:vector>
  </TitlesOfParts>
  <Company>Univerza Ljubljana, Filozofska fakulteta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Tatjana Marvin</dc:creator>
  <cp:lastModifiedBy>Tatjana Marvin</cp:lastModifiedBy>
  <cp:revision>23</cp:revision>
  <dcterms:created xsi:type="dcterms:W3CDTF">2013-05-27T10:30:10Z</dcterms:created>
  <dcterms:modified xsi:type="dcterms:W3CDTF">2013-05-29T11:28:26Z</dcterms:modified>
</cp:coreProperties>
</file>