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0" r:id="rId5"/>
    <p:sldId id="264" r:id="rId6"/>
    <p:sldId id="265" r:id="rId7"/>
    <p:sldId id="266" r:id="rId8"/>
    <p:sldId id="268" r:id="rId9"/>
    <p:sldId id="267" r:id="rId10"/>
    <p:sldId id="261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723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89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3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687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99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44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402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25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84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700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E7D0-FA9F-4623-9A3C-DAE843FA871A}" type="datetimeFigureOut">
              <a:rPr lang="sl-SI" smtClean="0"/>
              <a:t>17.1.2014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EFD3-4369-4E55-AE30-2F5A1A92F4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2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 smtClean="0"/>
              <a:t>Nekaj primerov </a:t>
            </a:r>
            <a:r>
              <a:rPr lang="sl-SI" sz="4000" b="1" dirty="0" err="1" smtClean="0"/>
              <a:t>gramatikalizacije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l-SI" b="1" dirty="0" smtClean="0"/>
              <a:t>Angleški </a:t>
            </a:r>
            <a:r>
              <a:rPr lang="sl-SI" b="1" i="1" dirty="0" err="1" smtClean="0"/>
              <a:t>lets</a:t>
            </a:r>
            <a:endParaRPr lang="sl-SI" b="1" i="1" dirty="0"/>
          </a:p>
          <a:p>
            <a:pPr marL="0" lvl="1" indent="0">
              <a:buNone/>
            </a:pPr>
            <a:r>
              <a:rPr lang="sl-SI" dirty="0" smtClean="0"/>
              <a:t>Velelnik, 2.os., </a:t>
            </a:r>
            <a:r>
              <a:rPr lang="sl-SI" i="1" dirty="0" smtClean="0"/>
              <a:t>let</a:t>
            </a:r>
            <a:r>
              <a:rPr lang="sl-SI" dirty="0" smtClean="0"/>
              <a:t> "pustiti</a:t>
            </a:r>
            <a:r>
              <a:rPr lang="sl-SI" dirty="0"/>
              <a:t>, </a:t>
            </a:r>
            <a:r>
              <a:rPr lang="sl-SI" dirty="0" smtClean="0"/>
              <a:t>dovoliti":</a:t>
            </a:r>
          </a:p>
          <a:p>
            <a:pPr marL="0" indent="0">
              <a:buNone/>
            </a:pPr>
            <a:r>
              <a:rPr lang="sl-SI" sz="2800" dirty="0" smtClean="0"/>
              <a:t>(1)	a</a:t>
            </a:r>
            <a:r>
              <a:rPr lang="sl-SI" sz="2800" dirty="0"/>
              <a:t>. Let us go. "Spusti nas</a:t>
            </a:r>
            <a:r>
              <a:rPr lang="sl-SI" sz="2800" dirty="0" smtClean="0"/>
              <a:t>."</a:t>
            </a:r>
            <a:endParaRPr lang="sl-SI" sz="2800" dirty="0"/>
          </a:p>
          <a:p>
            <a:pPr marL="457200" lvl="1" indent="0">
              <a:buNone/>
            </a:pPr>
            <a:r>
              <a:rPr lang="sl-SI" dirty="0" smtClean="0"/>
              <a:t>	b</a:t>
            </a:r>
            <a:r>
              <a:rPr lang="sl-SI" dirty="0"/>
              <a:t>. Let </a:t>
            </a:r>
            <a:r>
              <a:rPr lang="sl-SI" dirty="0" err="1"/>
              <a:t>yourself</a:t>
            </a:r>
            <a:r>
              <a:rPr lang="sl-SI" dirty="0"/>
              <a:t> </a:t>
            </a:r>
            <a:r>
              <a:rPr lang="sl-SI" dirty="0" err="1"/>
              <a:t>down</a:t>
            </a:r>
            <a:r>
              <a:rPr lang="sl-SI" dirty="0"/>
              <a:t> on </a:t>
            </a:r>
            <a:r>
              <a:rPr lang="sl-SI" dirty="0" err="1"/>
              <a:t>the</a:t>
            </a:r>
            <a:r>
              <a:rPr lang="sl-SI" dirty="0"/>
              <a:t> rope</a:t>
            </a:r>
            <a:r>
              <a:rPr lang="sl-SI" dirty="0" smtClean="0"/>
              <a:t>.</a:t>
            </a:r>
            <a:r>
              <a:rPr lang="sl-SI" dirty="0"/>
              <a:t> "Spusti se po vrvi."</a:t>
            </a:r>
          </a:p>
          <a:p>
            <a:pPr marL="0" indent="0">
              <a:buNone/>
            </a:pPr>
            <a:r>
              <a:rPr lang="sl-SI" sz="2800" dirty="0"/>
              <a:t>	</a:t>
            </a:r>
            <a:r>
              <a:rPr lang="sl-SI" sz="2800" dirty="0" smtClean="0"/>
              <a:t>c</a:t>
            </a:r>
            <a:r>
              <a:rPr lang="sl-SI" sz="2800" dirty="0"/>
              <a:t>. Let John go</a:t>
            </a:r>
            <a:r>
              <a:rPr lang="sl-SI" sz="2800" dirty="0" smtClean="0"/>
              <a:t>.</a:t>
            </a:r>
            <a:r>
              <a:rPr lang="sl-SI" sz="2800" dirty="0"/>
              <a:t> "Spusti Janeza/Pusti Janezu, da gre</a:t>
            </a:r>
            <a:r>
              <a:rPr lang="sl-SI" sz="2800" dirty="0" smtClean="0"/>
              <a:t>."</a:t>
            </a: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	</a:t>
            </a:r>
            <a:r>
              <a:rPr lang="sl-SI" sz="2800" b="1" dirty="0" smtClean="0"/>
              <a:t>osebek</a:t>
            </a:r>
            <a:r>
              <a:rPr lang="sl-SI" sz="2800" dirty="0" smtClean="0"/>
              <a:t>: </a:t>
            </a:r>
            <a:r>
              <a:rPr lang="sl-SI" sz="2800" dirty="0" err="1" smtClean="0"/>
              <a:t>you</a:t>
            </a:r>
            <a:r>
              <a:rPr lang="sl-SI" sz="2800" dirty="0" smtClean="0"/>
              <a:t>; </a:t>
            </a:r>
            <a:r>
              <a:rPr lang="sl-SI" sz="2800" b="1" dirty="0" smtClean="0"/>
              <a:t>predmet</a:t>
            </a:r>
            <a:r>
              <a:rPr lang="sl-SI" sz="2800" dirty="0" smtClean="0"/>
              <a:t>: us, </a:t>
            </a:r>
            <a:r>
              <a:rPr lang="sl-SI" sz="2800" dirty="0" err="1" smtClean="0"/>
              <a:t>yourself</a:t>
            </a:r>
            <a:r>
              <a:rPr lang="sl-SI" sz="2800" dirty="0" smtClean="0"/>
              <a:t>, John</a:t>
            </a:r>
          </a:p>
          <a:p>
            <a:pPr marL="0" lvl="0" indent="0">
              <a:buNone/>
            </a:pPr>
            <a:endParaRPr lang="sl-SI" sz="2800" dirty="0" smtClean="0"/>
          </a:p>
          <a:p>
            <a:pPr marL="0" lvl="0" indent="0">
              <a:buNone/>
            </a:pPr>
            <a:r>
              <a:rPr lang="sl-SI" sz="2800" dirty="0" smtClean="0"/>
              <a:t>(2) 	</a:t>
            </a:r>
            <a:r>
              <a:rPr lang="sl-SI" sz="2800" dirty="0" err="1" smtClean="0"/>
              <a:t>We</a:t>
            </a:r>
            <a:r>
              <a:rPr lang="sl-SI" sz="2800" dirty="0" smtClean="0"/>
              <a:t> </a:t>
            </a:r>
            <a:r>
              <a:rPr lang="sl-SI" sz="2800" dirty="0" err="1"/>
              <a:t>were</a:t>
            </a:r>
            <a:r>
              <a:rPr lang="sl-SI" sz="2800" dirty="0"/>
              <a:t> let go</a:t>
            </a:r>
            <a:r>
              <a:rPr lang="sl-SI" sz="2800" dirty="0" smtClean="0"/>
              <a:t>. (</a:t>
            </a:r>
            <a:r>
              <a:rPr lang="sl-SI" sz="2800" i="1" dirty="0" smtClean="0"/>
              <a:t>trpnik/</a:t>
            </a:r>
            <a:r>
              <a:rPr lang="sl-SI" sz="2800" i="1" dirty="0" err="1" smtClean="0"/>
              <a:t>pasiv</a:t>
            </a:r>
            <a:r>
              <a:rPr lang="sl-SI" sz="2800" dirty="0" smtClean="0"/>
              <a:t>)</a:t>
            </a: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	"</a:t>
            </a:r>
            <a:r>
              <a:rPr lang="sl-SI" sz="2800" dirty="0" smtClean="0"/>
              <a:t>Dovolili </a:t>
            </a:r>
            <a:r>
              <a:rPr lang="sl-SI" sz="2800" dirty="0"/>
              <a:t>so </a:t>
            </a:r>
            <a:r>
              <a:rPr lang="sl-SI" sz="2800" dirty="0" smtClean="0"/>
              <a:t>nam/Dovoljeno nam je bilo, </a:t>
            </a:r>
            <a:r>
              <a:rPr lang="sl-SI" sz="2800" dirty="0"/>
              <a:t>da gremo."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329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908720"/>
            <a:ext cx="833343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 smtClean="0"/>
              <a:t>Viri:</a:t>
            </a:r>
          </a:p>
          <a:p>
            <a:r>
              <a:rPr lang="en-US" dirty="0"/>
              <a:t>DAHL, </a:t>
            </a:r>
            <a:r>
              <a:rPr lang="en-US" dirty="0" err="1"/>
              <a:t>Östen</a:t>
            </a:r>
            <a:r>
              <a:rPr lang="en-US" dirty="0"/>
              <a:t> (1979) “Typology of sentence negation.” </a:t>
            </a:r>
            <a:r>
              <a:rPr lang="en-US" i="1" dirty="0"/>
              <a:t>Linguistics </a:t>
            </a:r>
            <a:r>
              <a:rPr lang="en-US" dirty="0"/>
              <a:t>17:79-106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HOCK, H. </a:t>
            </a:r>
            <a:r>
              <a:rPr lang="sl-SI" dirty="0" err="1" smtClean="0"/>
              <a:t>Henrich</a:t>
            </a:r>
            <a:r>
              <a:rPr lang="sl-SI" dirty="0" smtClean="0"/>
              <a:t> (1991) </a:t>
            </a:r>
            <a:r>
              <a:rPr lang="sl-SI" i="1" dirty="0" err="1" smtClean="0"/>
              <a:t>Principles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Historical</a:t>
            </a:r>
            <a:r>
              <a:rPr lang="sl-SI" i="1" dirty="0" smtClean="0"/>
              <a:t> </a:t>
            </a:r>
            <a:r>
              <a:rPr lang="sl-SI" i="1" dirty="0" err="1" smtClean="0"/>
              <a:t>Linguistics</a:t>
            </a:r>
            <a:r>
              <a:rPr lang="sl-SI" dirty="0" smtClean="0"/>
              <a:t>. Berlin: </a:t>
            </a:r>
            <a:r>
              <a:rPr lang="sl-SI" dirty="0" err="1" smtClean="0"/>
              <a:t>Mouton</a:t>
            </a:r>
            <a:r>
              <a:rPr lang="sl-SI" dirty="0" smtClean="0"/>
              <a:t> de </a:t>
            </a:r>
            <a:r>
              <a:rPr lang="sl-SI" dirty="0" err="1" smtClean="0"/>
              <a:t>Gruyter</a:t>
            </a:r>
            <a:r>
              <a:rPr lang="sl-SI" dirty="0" smtClean="0"/>
              <a:t>.</a:t>
            </a:r>
          </a:p>
          <a:p>
            <a:r>
              <a:rPr lang="sl-SI" dirty="0" smtClean="0"/>
              <a:t>HOPPER, Paul J. in Elisabeth C. TRAUGOTT (1993) </a:t>
            </a:r>
            <a:r>
              <a:rPr lang="sl-SI" i="1" dirty="0" err="1" smtClean="0"/>
              <a:t>Grammaticalization</a:t>
            </a:r>
            <a:r>
              <a:rPr lang="sl-SI" dirty="0" smtClean="0"/>
              <a:t>. </a:t>
            </a:r>
          </a:p>
          <a:p>
            <a:r>
              <a:rPr lang="sl-SI" dirty="0" smtClean="0"/>
              <a:t>Cambridge </a:t>
            </a:r>
            <a:r>
              <a:rPr lang="en-US" dirty="0" smtClean="0"/>
              <a:t>University Press</a:t>
            </a:r>
            <a:r>
              <a:rPr lang="sl-SI" dirty="0" smtClean="0"/>
              <a:t>.</a:t>
            </a:r>
          </a:p>
          <a:p>
            <a:r>
              <a:rPr lang="sl-SI" dirty="0" smtClean="0"/>
              <a:t>ILC, Gašper (2011) </a:t>
            </a:r>
            <a:r>
              <a:rPr lang="en-US" dirty="0" smtClean="0"/>
              <a:t>“</a:t>
            </a:r>
            <a:r>
              <a:rPr lang="sl-SI" dirty="0" err="1" smtClean="0"/>
              <a:t>Jespersen</a:t>
            </a:r>
            <a:r>
              <a:rPr lang="sl-SI" dirty="0" smtClean="0"/>
              <a:t>‘s </a:t>
            </a:r>
            <a:r>
              <a:rPr lang="sl-SI" dirty="0" err="1" smtClean="0"/>
              <a:t>Cycle</a:t>
            </a:r>
            <a:r>
              <a:rPr lang="sl-SI" dirty="0" smtClean="0"/>
              <a:t> in </a:t>
            </a:r>
            <a:r>
              <a:rPr lang="sl-SI" dirty="0" err="1" smtClean="0"/>
              <a:t>Slovenian</a:t>
            </a:r>
            <a:r>
              <a:rPr lang="sl-SI" dirty="0" smtClean="0"/>
              <a:t>.</a:t>
            </a:r>
            <a:r>
              <a:rPr lang="en-US" dirty="0" smtClean="0"/>
              <a:t>”</a:t>
            </a:r>
            <a:r>
              <a:rPr lang="sl-SI" dirty="0" smtClean="0"/>
              <a:t> </a:t>
            </a:r>
            <a:r>
              <a:rPr lang="sl-SI" i="1" dirty="0" err="1" smtClean="0"/>
              <a:t>Linguistica</a:t>
            </a:r>
            <a:r>
              <a:rPr lang="sl-SI" dirty="0" smtClean="0"/>
              <a:t> 51:349-363.</a:t>
            </a:r>
            <a:r>
              <a:rPr lang="en-US" dirty="0" smtClean="0"/>
              <a:t> </a:t>
            </a:r>
            <a:r>
              <a:rPr lang="sl-SI" dirty="0" smtClean="0"/>
              <a:t> </a:t>
            </a:r>
          </a:p>
          <a:p>
            <a:r>
              <a:rPr lang="en-US" dirty="0"/>
              <a:t>JESPERSEN, Otto (1924) </a:t>
            </a:r>
            <a:r>
              <a:rPr lang="en-US" i="1" dirty="0"/>
              <a:t>The Philosophy of Grammar. </a:t>
            </a:r>
            <a:r>
              <a:rPr lang="en-US" dirty="0"/>
              <a:t>London: George </a:t>
            </a:r>
            <a:r>
              <a:rPr lang="en-US" dirty="0" err="1"/>
              <a:t>Allen&amp;Unwin</a:t>
            </a:r>
            <a:r>
              <a:rPr lang="en-US" dirty="0"/>
              <a:t> Ltd.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476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467544" y="620688"/>
            <a:ext cx="8377614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Velelnik, 1.os.(</a:t>
            </a:r>
            <a:r>
              <a:rPr lang="sl-SI" sz="2400" dirty="0" err="1" smtClean="0"/>
              <a:t>množ</a:t>
            </a:r>
            <a:r>
              <a:rPr lang="sl-SI" sz="2400" dirty="0" smtClean="0"/>
              <a:t>.); </a:t>
            </a:r>
            <a:r>
              <a:rPr lang="sl-SI" sz="2400" b="1" i="1" dirty="0" err="1" smtClean="0"/>
              <a:t>adhortativni</a:t>
            </a:r>
            <a:r>
              <a:rPr lang="sl-SI" sz="2400" b="1" dirty="0" smtClean="0"/>
              <a:t> </a:t>
            </a:r>
            <a:r>
              <a:rPr lang="sl-SI" sz="2400" b="1" i="1" dirty="0" smtClean="0"/>
              <a:t>let‘s </a:t>
            </a:r>
            <a:r>
              <a:rPr lang="sl-SI" sz="2400" dirty="0" smtClean="0"/>
              <a:t>(=let+us)</a:t>
            </a:r>
            <a:endParaRPr lang="sl-SI" sz="2400" i="1" dirty="0" smtClean="0"/>
          </a:p>
          <a:p>
            <a:pPr lvl="0"/>
            <a:r>
              <a:rPr lang="sl-SI" sz="2400" dirty="0" smtClean="0"/>
              <a:t>(3)	Let's </a:t>
            </a:r>
            <a:r>
              <a:rPr lang="sl-SI" sz="2400" dirty="0"/>
              <a:t>go to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cinema</a:t>
            </a:r>
            <a:r>
              <a:rPr lang="sl-SI" sz="2400" dirty="0" smtClean="0"/>
              <a:t>.= </a:t>
            </a:r>
            <a:r>
              <a:rPr lang="sl-SI" sz="2400" i="1" dirty="0" smtClean="0"/>
              <a:t>I </a:t>
            </a:r>
            <a:r>
              <a:rPr lang="sl-SI" sz="2400" i="1" dirty="0" err="1" smtClean="0"/>
              <a:t>suggest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that</a:t>
            </a:r>
            <a:r>
              <a:rPr lang="sl-SI" sz="2400" i="1" dirty="0" smtClean="0"/>
              <a:t> I </a:t>
            </a:r>
            <a:r>
              <a:rPr lang="sl-SI" sz="2400" i="1" dirty="0" err="1" smtClean="0"/>
              <a:t>and</a:t>
            </a:r>
            <a:r>
              <a:rPr lang="sl-SI" sz="2400" i="1" dirty="0" smtClean="0"/>
              <a:t> </a:t>
            </a:r>
            <a:r>
              <a:rPr lang="sl-SI" sz="2400" i="1" dirty="0" err="1" smtClean="0"/>
              <a:t>you</a:t>
            </a:r>
            <a:r>
              <a:rPr lang="sl-SI" sz="2400" dirty="0" smtClean="0"/>
              <a:t>…</a:t>
            </a:r>
            <a:endParaRPr lang="sl-SI" sz="2400" dirty="0"/>
          </a:p>
          <a:p>
            <a:r>
              <a:rPr lang="sl-SI" sz="2400" dirty="0" smtClean="0"/>
              <a:t>	"</a:t>
            </a:r>
            <a:r>
              <a:rPr lang="sl-SI" sz="2400" dirty="0"/>
              <a:t>Pojdimo v kino."</a:t>
            </a:r>
          </a:p>
          <a:p>
            <a:endParaRPr lang="sl-SI" sz="2400" dirty="0" smtClean="0"/>
          </a:p>
          <a:p>
            <a:r>
              <a:rPr lang="sl-SI" sz="2400" i="1" dirty="0" smtClean="0"/>
              <a:t>us</a:t>
            </a:r>
            <a:r>
              <a:rPr lang="sl-SI" sz="2400" dirty="0" smtClean="0"/>
              <a:t> = osebek glagola </a:t>
            </a:r>
            <a:r>
              <a:rPr lang="sl-SI" sz="2400" i="1" dirty="0" smtClean="0"/>
              <a:t>go</a:t>
            </a:r>
            <a:r>
              <a:rPr lang="sl-SI" sz="2400" dirty="0" smtClean="0"/>
              <a:t>, *predmet glagola </a:t>
            </a:r>
            <a:r>
              <a:rPr lang="sl-SI" sz="2400" i="1" dirty="0" smtClean="0"/>
              <a:t>let</a:t>
            </a:r>
            <a:r>
              <a:rPr lang="sl-SI" sz="2400" dirty="0" smtClean="0"/>
              <a:t>:</a:t>
            </a:r>
          </a:p>
          <a:p>
            <a:r>
              <a:rPr lang="sl-SI" sz="2400" i="1" dirty="0" smtClean="0"/>
              <a:t>Pomen: </a:t>
            </a:r>
            <a:r>
              <a:rPr lang="sl-SI" sz="2400" i="1" dirty="0" smtClean="0">
                <a:sym typeface="Wingdings"/>
              </a:rPr>
              <a:t></a:t>
            </a:r>
            <a:r>
              <a:rPr lang="sl-SI" sz="2400" dirty="0" smtClean="0"/>
              <a:t> </a:t>
            </a:r>
            <a:r>
              <a:rPr lang="sl-SI" sz="2400" i="1" dirty="0"/>
              <a:t>mi pojdimo v kino</a:t>
            </a:r>
            <a:r>
              <a:rPr lang="sl-SI" sz="2400" i="1" dirty="0" smtClean="0"/>
              <a:t>,</a:t>
            </a:r>
            <a:r>
              <a:rPr lang="sl-SI" sz="2400" i="1" dirty="0"/>
              <a:t> *dovoljeno nam je, da gremo v kino</a:t>
            </a:r>
            <a:r>
              <a:rPr lang="sl-SI" sz="2400" dirty="0" smtClean="0"/>
              <a:t>.</a:t>
            </a:r>
            <a:endParaRPr lang="sl-SI" sz="2400" dirty="0"/>
          </a:p>
          <a:p>
            <a:endParaRPr lang="sl-SI" sz="2400" dirty="0" smtClean="0"/>
          </a:p>
          <a:p>
            <a:r>
              <a:rPr lang="sl-SI" sz="2400" dirty="0" smtClean="0"/>
              <a:t>Pogovorne različice: </a:t>
            </a:r>
            <a:r>
              <a:rPr lang="sl-SI" sz="2400" b="1" i="1" dirty="0" err="1" smtClean="0"/>
              <a:t>lets</a:t>
            </a:r>
            <a:r>
              <a:rPr lang="sl-SI" sz="2400" dirty="0" smtClean="0"/>
              <a:t> = vsi primeri, ki niso 1.os.</a:t>
            </a:r>
            <a:r>
              <a:rPr lang="sl-SI" sz="2400" dirty="0" err="1" smtClean="0"/>
              <a:t>množ</a:t>
            </a:r>
            <a:r>
              <a:rPr lang="sl-SI" sz="2400" dirty="0" smtClean="0"/>
              <a:t>.:</a:t>
            </a:r>
          </a:p>
          <a:p>
            <a:r>
              <a:rPr lang="sl-SI" sz="2400" b="1" dirty="0" smtClean="0"/>
              <a:t>1.os.</a:t>
            </a:r>
            <a:r>
              <a:rPr lang="sl-SI" sz="2400" b="1" dirty="0" err="1" smtClean="0"/>
              <a:t>edn</a:t>
            </a:r>
            <a:r>
              <a:rPr lang="sl-SI" sz="2400" b="1" dirty="0" smtClean="0"/>
              <a:t>.:</a:t>
            </a:r>
          </a:p>
          <a:p>
            <a:r>
              <a:rPr lang="sl-SI" sz="2400" dirty="0" smtClean="0"/>
              <a:t>(4)	</a:t>
            </a:r>
            <a:r>
              <a:rPr lang="sl-SI" sz="2400" dirty="0" err="1" smtClean="0"/>
              <a:t>Lets</a:t>
            </a:r>
            <a:r>
              <a:rPr lang="sl-SI" sz="2400" dirty="0" smtClean="0"/>
              <a:t> </a:t>
            </a:r>
            <a:r>
              <a:rPr lang="sl-SI" sz="2400" dirty="0" err="1"/>
              <a:t>give</a:t>
            </a:r>
            <a:r>
              <a:rPr lang="sl-SI" sz="2400" dirty="0"/>
              <a:t> </a:t>
            </a:r>
            <a:r>
              <a:rPr lang="sl-SI" sz="2400" dirty="0" err="1"/>
              <a:t>you</a:t>
            </a:r>
            <a:r>
              <a:rPr lang="sl-SI" sz="2400" dirty="0"/>
              <a:t> a </a:t>
            </a:r>
            <a:r>
              <a:rPr lang="sl-SI" sz="2400" dirty="0" err="1"/>
              <a:t>hand</a:t>
            </a:r>
            <a:r>
              <a:rPr lang="sl-SI" sz="2400" dirty="0"/>
              <a:t>. "Naj ti pomagam</a:t>
            </a:r>
            <a:r>
              <a:rPr lang="sl-SI" sz="2400" dirty="0" smtClean="0"/>
              <a:t>."</a:t>
            </a:r>
            <a:endParaRPr lang="sl-SI" sz="2400" dirty="0"/>
          </a:p>
          <a:p>
            <a:r>
              <a:rPr lang="sl-SI" sz="2400" b="1" dirty="0" err="1" smtClean="0"/>
              <a:t>neprva</a:t>
            </a:r>
            <a:r>
              <a:rPr lang="sl-SI" sz="2400" b="1" dirty="0" smtClean="0"/>
              <a:t> oseba (srednji zahod ZDA):</a:t>
            </a:r>
            <a:endParaRPr lang="sl-SI" sz="2400" b="1" dirty="0"/>
          </a:p>
          <a:p>
            <a:pPr lvl="0"/>
            <a:r>
              <a:rPr lang="sl-SI" sz="2400" dirty="0" smtClean="0"/>
              <a:t>(5)	</a:t>
            </a:r>
            <a:r>
              <a:rPr lang="sl-SI" sz="2400" dirty="0" err="1" smtClean="0"/>
              <a:t>Lets</a:t>
            </a:r>
            <a:r>
              <a:rPr lang="sl-SI" sz="2400" dirty="0" smtClean="0"/>
              <a:t> </a:t>
            </a:r>
            <a:r>
              <a:rPr lang="sl-SI" sz="2400" dirty="0" err="1"/>
              <a:t>you</a:t>
            </a:r>
            <a:r>
              <a:rPr lang="sl-SI" sz="2400" dirty="0"/>
              <a:t> </a:t>
            </a:r>
            <a:r>
              <a:rPr lang="sl-SI" sz="2400" dirty="0" err="1"/>
              <a:t>and</a:t>
            </a:r>
            <a:r>
              <a:rPr lang="sl-SI" sz="2400" dirty="0"/>
              <a:t> </a:t>
            </a:r>
            <a:r>
              <a:rPr lang="sl-SI" sz="2400" dirty="0" err="1"/>
              <a:t>him</a:t>
            </a:r>
            <a:r>
              <a:rPr lang="sl-SI" sz="2400" dirty="0"/>
              <a:t> </a:t>
            </a:r>
            <a:r>
              <a:rPr lang="sl-SI" sz="2400" dirty="0" err="1"/>
              <a:t>fight</a:t>
            </a:r>
            <a:r>
              <a:rPr lang="sl-SI" sz="2400" dirty="0"/>
              <a:t>.</a:t>
            </a:r>
          </a:p>
          <a:p>
            <a:pPr lvl="0"/>
            <a:r>
              <a:rPr lang="sl-SI" sz="2400" dirty="0" smtClean="0"/>
              <a:t>(6)	</a:t>
            </a:r>
            <a:r>
              <a:rPr lang="sl-SI" sz="2400" dirty="0" err="1" smtClean="0"/>
              <a:t>Lets</a:t>
            </a:r>
            <a:r>
              <a:rPr lang="sl-SI" sz="2400" dirty="0" smtClean="0"/>
              <a:t> </a:t>
            </a:r>
            <a:r>
              <a:rPr lang="sl-SI" sz="2400" dirty="0" err="1"/>
              <a:t>you</a:t>
            </a:r>
            <a:r>
              <a:rPr lang="sl-SI" sz="2400" dirty="0"/>
              <a:t> go </a:t>
            </a:r>
            <a:r>
              <a:rPr lang="sl-SI" sz="2400" dirty="0" err="1"/>
              <a:t>first</a:t>
            </a:r>
            <a:r>
              <a:rPr lang="sl-SI" sz="2400" dirty="0"/>
              <a:t>, </a:t>
            </a:r>
            <a:r>
              <a:rPr lang="sl-SI" sz="2400" dirty="0" err="1"/>
              <a:t>then</a:t>
            </a:r>
            <a:r>
              <a:rPr lang="sl-SI" sz="2400" dirty="0"/>
              <a:t> </a:t>
            </a:r>
            <a:r>
              <a:rPr lang="sl-SI" sz="2400" dirty="0" err="1"/>
              <a:t>if</a:t>
            </a:r>
            <a:r>
              <a:rPr lang="sl-SI" sz="2400" dirty="0"/>
              <a:t> </a:t>
            </a:r>
            <a:r>
              <a:rPr lang="sl-SI" sz="2400" dirty="0" err="1"/>
              <a:t>we</a:t>
            </a:r>
            <a:r>
              <a:rPr lang="sl-SI" sz="2400" dirty="0"/>
              <a:t> </a:t>
            </a:r>
            <a:r>
              <a:rPr lang="sl-SI" sz="2400" dirty="0" err="1"/>
              <a:t>have</a:t>
            </a:r>
            <a:r>
              <a:rPr lang="sl-SI" sz="2400" dirty="0"/>
              <a:t> </a:t>
            </a:r>
            <a:r>
              <a:rPr lang="sl-SI" sz="2400" dirty="0" err="1"/>
              <a:t>any</a:t>
            </a:r>
            <a:r>
              <a:rPr lang="sl-SI" sz="2400" dirty="0"/>
              <a:t> </a:t>
            </a:r>
            <a:r>
              <a:rPr lang="sl-SI" sz="2400" dirty="0" err="1"/>
              <a:t>money</a:t>
            </a:r>
            <a:r>
              <a:rPr lang="sl-SI" sz="2400" dirty="0"/>
              <a:t> </a:t>
            </a:r>
            <a:r>
              <a:rPr lang="sl-SI" sz="2400" dirty="0" err="1"/>
              <a:t>left</a:t>
            </a:r>
            <a:r>
              <a:rPr lang="sl-SI" sz="2400" dirty="0"/>
              <a:t>, I'</a:t>
            </a:r>
            <a:r>
              <a:rPr lang="sl-SI" sz="2400" dirty="0" err="1"/>
              <a:t>ll</a:t>
            </a:r>
            <a:r>
              <a:rPr lang="sl-SI" sz="2400" dirty="0"/>
              <a:t> go.</a:t>
            </a:r>
          </a:p>
          <a:p>
            <a:r>
              <a:rPr lang="sl-SI" sz="2400" b="1" dirty="0" smtClean="0"/>
              <a:t>spodbujanje otrok</a:t>
            </a:r>
            <a:r>
              <a:rPr lang="sl-SI" sz="2400" b="1" dirty="0"/>
              <a:t>:</a:t>
            </a:r>
          </a:p>
          <a:p>
            <a:pPr lvl="0"/>
            <a:r>
              <a:rPr lang="sl-SI" sz="2400" dirty="0" smtClean="0"/>
              <a:t>(7)	</a:t>
            </a:r>
            <a:r>
              <a:rPr lang="sl-SI" sz="2400" dirty="0" err="1" smtClean="0"/>
              <a:t>Lets</a:t>
            </a:r>
            <a:r>
              <a:rPr lang="sl-SI" sz="2400" dirty="0" smtClean="0"/>
              <a:t> </a:t>
            </a:r>
            <a:r>
              <a:rPr lang="sl-SI" sz="2400" dirty="0" err="1"/>
              <a:t>wash</a:t>
            </a:r>
            <a:r>
              <a:rPr lang="sl-SI" sz="2400" dirty="0"/>
              <a:t> </a:t>
            </a:r>
            <a:r>
              <a:rPr lang="sl-SI" sz="2400" dirty="0" err="1"/>
              <a:t>your</a:t>
            </a:r>
            <a:r>
              <a:rPr lang="sl-SI" sz="2400" dirty="0"/>
              <a:t> </a:t>
            </a:r>
            <a:r>
              <a:rPr lang="sl-SI" sz="2400" dirty="0" err="1"/>
              <a:t>hands</a:t>
            </a:r>
            <a:r>
              <a:rPr lang="sl-SI" sz="2400" dirty="0"/>
              <a:t>.</a:t>
            </a:r>
          </a:p>
          <a:p>
            <a:r>
              <a:rPr lang="sl-SI" sz="2400" dirty="0" smtClean="0"/>
              <a:t>(8)	</a:t>
            </a:r>
            <a:r>
              <a:rPr lang="sl-SI" sz="2400" dirty="0" err="1" smtClean="0"/>
              <a:t>Lets</a:t>
            </a:r>
            <a:r>
              <a:rPr lang="sl-SI" sz="2400" dirty="0" smtClean="0"/>
              <a:t> </a:t>
            </a:r>
            <a:r>
              <a:rPr lang="sl-SI" sz="2400" dirty="0" err="1"/>
              <a:t>eat</a:t>
            </a:r>
            <a:r>
              <a:rPr lang="sl-SI" sz="2400" dirty="0"/>
              <a:t> </a:t>
            </a:r>
            <a:r>
              <a:rPr lang="sl-SI" sz="2400" dirty="0" err="1"/>
              <a:t>our</a:t>
            </a:r>
            <a:r>
              <a:rPr lang="sl-SI" sz="2400" dirty="0"/>
              <a:t> </a:t>
            </a:r>
            <a:r>
              <a:rPr lang="sl-SI" sz="2400" dirty="0" err="1"/>
              <a:t>liver</a:t>
            </a:r>
            <a:r>
              <a:rPr lang="sl-SI" sz="2400" dirty="0"/>
              <a:t> </a:t>
            </a:r>
            <a:r>
              <a:rPr lang="sl-SI" sz="2400" dirty="0" err="1"/>
              <a:t>now</a:t>
            </a:r>
            <a:r>
              <a:rPr lang="sl-SI" sz="2400" dirty="0"/>
              <a:t>, </a:t>
            </a:r>
            <a:r>
              <a:rPr lang="sl-SI" sz="2400" dirty="0" err="1"/>
              <a:t>Betty</a:t>
            </a:r>
            <a:r>
              <a:rPr lang="sl-SI" sz="2400" dirty="0"/>
              <a:t>.</a:t>
            </a:r>
          </a:p>
          <a:p>
            <a:r>
              <a:rPr lang="sl-SI" dirty="0" smtClean="0"/>
              <a:t>	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577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548680"/>
            <a:ext cx="779598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200" b="1" dirty="0" smtClean="0"/>
              <a:t>Razvoj </a:t>
            </a:r>
            <a:r>
              <a:rPr lang="sl-SI" sz="2200" b="1" i="1" dirty="0" err="1" smtClean="0"/>
              <a:t>lets</a:t>
            </a:r>
            <a:r>
              <a:rPr lang="sl-SI" sz="2200" b="1" dirty="0" smtClean="0"/>
              <a:t> in </a:t>
            </a:r>
            <a:r>
              <a:rPr lang="sl-SI" sz="2200" b="1" dirty="0" err="1" smtClean="0"/>
              <a:t>gramatikalizacija</a:t>
            </a:r>
            <a:r>
              <a:rPr lang="sl-SI" sz="2200" b="1" dirty="0" smtClean="0"/>
              <a:t>:</a:t>
            </a:r>
          </a:p>
          <a:p>
            <a:pPr lvl="0"/>
            <a:r>
              <a:rPr lang="sl-SI" sz="2200" dirty="0" smtClean="0"/>
              <a:t>a) Sprememba pomena: </a:t>
            </a:r>
            <a:r>
              <a:rPr lang="sl-SI" sz="2200" i="1" dirty="0" smtClean="0"/>
              <a:t>let </a:t>
            </a:r>
            <a:r>
              <a:rPr lang="sl-SI" sz="2200" dirty="0"/>
              <a:t>"</a:t>
            </a:r>
            <a:r>
              <a:rPr lang="sl-SI" sz="2200" dirty="0" smtClean="0"/>
              <a:t>dovoliti</a:t>
            </a:r>
            <a:r>
              <a:rPr lang="sl-SI" sz="2200" dirty="0"/>
              <a:t>"</a:t>
            </a:r>
            <a:r>
              <a:rPr lang="sl-SI" sz="2200" dirty="0" smtClean="0"/>
              <a:t>; </a:t>
            </a:r>
            <a:r>
              <a:rPr lang="sl-SI" sz="2200" i="1" dirty="0" smtClean="0"/>
              <a:t>let us </a:t>
            </a:r>
            <a:r>
              <a:rPr lang="sl-SI" sz="2200" dirty="0"/>
              <a:t>"</a:t>
            </a:r>
            <a:r>
              <a:rPr lang="sl-SI" sz="2200" dirty="0" smtClean="0"/>
              <a:t>spodbujanje nekoga, </a:t>
            </a:r>
          </a:p>
          <a:p>
            <a:pPr lvl="0"/>
            <a:r>
              <a:rPr lang="sl-SI" sz="2200" dirty="0" smtClean="0"/>
              <a:t>da nekaj naredi"; poudarjen govorčev odnos; 16.stol.;</a:t>
            </a:r>
          </a:p>
          <a:p>
            <a:pPr lvl="0"/>
            <a:endParaRPr lang="sl-SI" sz="2200" dirty="0" smtClean="0"/>
          </a:p>
          <a:p>
            <a:pPr lvl="0"/>
            <a:r>
              <a:rPr lang="sl-SI" sz="2200" dirty="0" smtClean="0"/>
              <a:t>b) Osebek</a:t>
            </a:r>
            <a:r>
              <a:rPr lang="sl-SI" sz="2200" dirty="0"/>
              <a:t>: iz </a:t>
            </a:r>
            <a:r>
              <a:rPr lang="sl-SI" sz="2200" dirty="0" smtClean="0"/>
              <a:t>1.os.</a:t>
            </a:r>
            <a:r>
              <a:rPr lang="sl-SI" sz="2200" dirty="0" err="1" smtClean="0"/>
              <a:t>množ</a:t>
            </a:r>
            <a:r>
              <a:rPr lang="sl-SI" sz="2200" dirty="0" smtClean="0"/>
              <a:t>. </a:t>
            </a:r>
            <a:r>
              <a:rPr lang="sl-SI" sz="2200" dirty="0"/>
              <a:t>se razširi na druge </a:t>
            </a:r>
            <a:r>
              <a:rPr lang="sl-SI" sz="2200" dirty="0" smtClean="0"/>
              <a:t>osebe; </a:t>
            </a:r>
          </a:p>
          <a:p>
            <a:pPr lvl="0"/>
            <a:endParaRPr lang="sl-SI" sz="2200" dirty="0" smtClean="0"/>
          </a:p>
          <a:p>
            <a:r>
              <a:rPr lang="sl-SI" sz="2200" dirty="0" smtClean="0"/>
              <a:t>c) </a:t>
            </a:r>
            <a:r>
              <a:rPr lang="sl-SI" sz="2200" dirty="0"/>
              <a:t>razvoj </a:t>
            </a:r>
            <a:r>
              <a:rPr lang="sl-SI" sz="2200" i="1" dirty="0"/>
              <a:t>us</a:t>
            </a:r>
            <a:r>
              <a:rPr lang="sl-SI" sz="2200" dirty="0"/>
              <a:t>: beseda &gt; </a:t>
            </a:r>
            <a:r>
              <a:rPr lang="sl-SI" sz="2200" dirty="0" err="1" smtClean="0"/>
              <a:t>pona</a:t>
            </a:r>
            <a:r>
              <a:rPr lang="sl-SI" sz="2200" dirty="0" smtClean="0"/>
              <a:t>/naslonka </a:t>
            </a:r>
            <a:r>
              <a:rPr lang="sl-SI" sz="2200" dirty="0"/>
              <a:t>&gt; </a:t>
            </a:r>
            <a:r>
              <a:rPr lang="sl-SI" sz="2200" dirty="0" smtClean="0"/>
              <a:t>fonem</a:t>
            </a:r>
          </a:p>
          <a:p>
            <a:r>
              <a:rPr lang="sl-SI" sz="2200" dirty="0" smtClean="0"/>
              <a:t>(let</a:t>
            </a:r>
            <a:r>
              <a:rPr lang="sl-SI" sz="2200" dirty="0"/>
              <a:t>) </a:t>
            </a:r>
            <a:r>
              <a:rPr lang="sl-SI" sz="2200" b="1" dirty="0"/>
              <a:t>us</a:t>
            </a:r>
            <a:r>
              <a:rPr lang="sl-SI" sz="2200" dirty="0"/>
              <a:t> &gt; (let)</a:t>
            </a:r>
            <a:r>
              <a:rPr lang="sl-SI" sz="2200" b="1" dirty="0"/>
              <a:t>'s</a:t>
            </a:r>
            <a:r>
              <a:rPr lang="sl-SI" sz="2200" dirty="0"/>
              <a:t> &gt; (</a:t>
            </a:r>
            <a:r>
              <a:rPr lang="sl-SI" sz="2200" dirty="0" smtClean="0"/>
              <a:t>let)</a:t>
            </a:r>
            <a:r>
              <a:rPr lang="sl-SI" sz="2200" b="1" dirty="0" smtClean="0"/>
              <a:t>s</a:t>
            </a:r>
            <a:r>
              <a:rPr lang="sl-SI" sz="2200" dirty="0" smtClean="0"/>
              <a:t>; </a:t>
            </a:r>
          </a:p>
          <a:p>
            <a:endParaRPr lang="sl-SI" sz="2200" dirty="0"/>
          </a:p>
          <a:p>
            <a:pPr lvl="0"/>
            <a:r>
              <a:rPr lang="sl-SI" sz="2200" dirty="0" smtClean="0"/>
              <a:t>d) </a:t>
            </a:r>
            <a:r>
              <a:rPr lang="sl-SI" sz="2200" dirty="0" err="1" smtClean="0"/>
              <a:t>Monomorfemski</a:t>
            </a:r>
            <a:r>
              <a:rPr lang="sl-SI" sz="2200" dirty="0" smtClean="0"/>
              <a:t> </a:t>
            </a:r>
            <a:r>
              <a:rPr lang="sl-SI" sz="2200" i="1" dirty="0" err="1" smtClean="0"/>
              <a:t>lets</a:t>
            </a:r>
            <a:r>
              <a:rPr lang="sl-SI" sz="2200" dirty="0" smtClean="0"/>
              <a:t> podlega fonološkim pravilom: </a:t>
            </a:r>
          </a:p>
          <a:p>
            <a:pPr lvl="0"/>
            <a:r>
              <a:rPr lang="sl-SI" sz="2200" dirty="0" smtClean="0"/>
              <a:t>[l</a:t>
            </a:r>
            <a:r>
              <a:rPr lang="sl-SI" sz="2200" dirty="0" smtClean="0">
                <a:sym typeface="SILManuscriptIPA"/>
              </a:rPr>
              <a:t></a:t>
            </a:r>
            <a:r>
              <a:rPr lang="sl-SI" sz="2200" dirty="0" smtClean="0"/>
              <a:t>ts] </a:t>
            </a:r>
            <a:r>
              <a:rPr lang="sl-SI" sz="2200" dirty="0"/>
              <a:t>&gt; </a:t>
            </a:r>
            <a:r>
              <a:rPr lang="sl-SI" sz="2200" dirty="0" smtClean="0"/>
              <a:t>[l</a:t>
            </a:r>
            <a:r>
              <a:rPr lang="sl-SI" sz="2200" dirty="0" smtClean="0">
                <a:sym typeface="SILManuscriptIPA"/>
              </a:rPr>
              <a:t></a:t>
            </a:r>
            <a:r>
              <a:rPr lang="sl-SI" sz="2200" dirty="0" smtClean="0"/>
              <a:t>s]; </a:t>
            </a:r>
          </a:p>
          <a:p>
            <a:pPr lvl="0"/>
            <a:r>
              <a:rPr lang="sl-SI" sz="2200" dirty="0" smtClean="0"/>
              <a:t>zelo pogovorni jezik → naslonka: </a:t>
            </a:r>
            <a:r>
              <a:rPr lang="sl-SI" sz="2200" i="1" dirty="0"/>
              <a:t>sgo, </a:t>
            </a:r>
            <a:r>
              <a:rPr lang="sl-SI" sz="2200" i="1" dirty="0" smtClean="0"/>
              <a:t>sfight</a:t>
            </a:r>
            <a:r>
              <a:rPr lang="sl-SI" sz="2200" dirty="0" smtClean="0"/>
              <a:t>;</a:t>
            </a:r>
          </a:p>
          <a:p>
            <a:pPr lvl="0"/>
            <a:endParaRPr lang="sl-SI" sz="2200" i="1" dirty="0"/>
          </a:p>
          <a:p>
            <a:pPr lvl="0"/>
            <a:r>
              <a:rPr lang="sl-SI" sz="2200" dirty="0" smtClean="0"/>
              <a:t>e) </a:t>
            </a:r>
            <a:r>
              <a:rPr lang="sl-SI" sz="2200" i="1" dirty="0" err="1" smtClean="0"/>
              <a:t>Lets</a:t>
            </a:r>
            <a:r>
              <a:rPr lang="sl-SI" sz="2200" dirty="0" smtClean="0"/>
              <a:t>  eno </a:t>
            </a:r>
            <a:r>
              <a:rPr lang="sl-SI" sz="2200" dirty="0"/>
              <a:t>od </a:t>
            </a:r>
            <a:r>
              <a:rPr lang="sl-SI" sz="2200" dirty="0" smtClean="0"/>
              <a:t>možnosti v </a:t>
            </a:r>
            <a:r>
              <a:rPr lang="sl-SI" sz="2200" dirty="0"/>
              <a:t>jeziku, tj. </a:t>
            </a:r>
            <a:r>
              <a:rPr lang="sl-SI" sz="2200" i="1" dirty="0" smtClean="0"/>
              <a:t>let+us</a:t>
            </a:r>
            <a:r>
              <a:rPr lang="sl-SI" sz="2200" dirty="0" smtClean="0"/>
              <a:t>, </a:t>
            </a:r>
          </a:p>
          <a:p>
            <a:pPr lvl="0"/>
            <a:r>
              <a:rPr lang="sl-SI" sz="2200" dirty="0" smtClean="0"/>
              <a:t>specializira </a:t>
            </a:r>
            <a:r>
              <a:rPr lang="sl-SI" sz="2200" dirty="0"/>
              <a:t>za novo </a:t>
            </a:r>
            <a:r>
              <a:rPr lang="sl-SI" sz="2200" dirty="0" smtClean="0"/>
              <a:t>funkcijo (</a:t>
            </a:r>
            <a:r>
              <a:rPr lang="sl-SI" sz="2200" dirty="0" err="1" smtClean="0"/>
              <a:t>adhortativ</a:t>
            </a:r>
            <a:r>
              <a:rPr lang="sl-SI" sz="2200" dirty="0" smtClean="0"/>
              <a:t>)</a:t>
            </a:r>
          </a:p>
          <a:p>
            <a:pPr lvl="0"/>
            <a:endParaRPr lang="sl-SI" sz="2200" dirty="0" smtClean="0"/>
          </a:p>
          <a:p>
            <a:pPr lvl="0"/>
            <a:r>
              <a:rPr lang="sl-SI" sz="2200" dirty="0" smtClean="0"/>
              <a:t>(9)	Let </a:t>
            </a:r>
            <a:r>
              <a:rPr lang="sl-SI" sz="2200" dirty="0" err="1"/>
              <a:t>him</a:t>
            </a:r>
            <a:r>
              <a:rPr lang="sl-SI" sz="2200" dirty="0"/>
              <a:t> </a:t>
            </a:r>
            <a:r>
              <a:rPr lang="sl-SI" sz="2200" dirty="0" err="1"/>
              <a:t>speak</a:t>
            </a:r>
            <a:r>
              <a:rPr lang="sl-SI" sz="2200" dirty="0"/>
              <a:t> </a:t>
            </a:r>
            <a:r>
              <a:rPr lang="sl-SI" sz="2200" dirty="0" err="1"/>
              <a:t>now</a:t>
            </a:r>
            <a:r>
              <a:rPr lang="sl-SI" sz="2200" dirty="0"/>
              <a:t> or </a:t>
            </a:r>
            <a:r>
              <a:rPr lang="sl-SI" sz="2200" dirty="0" err="1"/>
              <a:t>forever</a:t>
            </a:r>
            <a:r>
              <a:rPr lang="sl-SI" sz="2200" dirty="0"/>
              <a:t> </a:t>
            </a:r>
            <a:r>
              <a:rPr lang="sl-SI" sz="2200" dirty="0" err="1"/>
              <a:t>hold</a:t>
            </a:r>
            <a:r>
              <a:rPr lang="sl-SI" sz="2200" dirty="0"/>
              <a:t> </a:t>
            </a:r>
            <a:r>
              <a:rPr lang="sl-SI" sz="2200" dirty="0" err="1"/>
              <a:t>his</a:t>
            </a:r>
            <a:r>
              <a:rPr lang="sl-SI" sz="2200" dirty="0"/>
              <a:t> </a:t>
            </a:r>
            <a:r>
              <a:rPr lang="sl-SI" sz="2200" dirty="0" err="1"/>
              <a:t>peace</a:t>
            </a:r>
            <a:r>
              <a:rPr lang="sl-SI" sz="2200" dirty="0"/>
              <a:t>.</a:t>
            </a:r>
          </a:p>
          <a:p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218402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332656"/>
            <a:ext cx="519705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b="1" dirty="0"/>
              <a:t>2</a:t>
            </a:r>
            <a:r>
              <a:rPr lang="sl-SI" sz="3000" b="1" dirty="0" smtClean="0"/>
              <a:t>. Zanikanje in </a:t>
            </a:r>
            <a:r>
              <a:rPr lang="sl-SI" sz="3000" b="1" dirty="0" err="1" smtClean="0"/>
              <a:t>Jespersenov</a:t>
            </a:r>
            <a:r>
              <a:rPr lang="sl-SI" sz="3000" b="1" dirty="0" smtClean="0"/>
              <a:t> krog</a:t>
            </a:r>
          </a:p>
          <a:p>
            <a:endParaRPr lang="sl-SI" sz="2200" dirty="0" smtClean="0"/>
          </a:p>
          <a:p>
            <a:r>
              <a:rPr lang="sl-SI" sz="2400" dirty="0" err="1" smtClean="0"/>
              <a:t>Morfo</a:t>
            </a:r>
            <a:r>
              <a:rPr lang="sl-SI" sz="2400" dirty="0" smtClean="0"/>
              <a:t>-fonološki </a:t>
            </a:r>
            <a:r>
              <a:rPr lang="sl-SI" sz="2400" dirty="0"/>
              <a:t>proces </a:t>
            </a:r>
            <a:r>
              <a:rPr lang="sl-SI" sz="2400" dirty="0" err="1" smtClean="0"/>
              <a:t>gramatikalizacije</a:t>
            </a:r>
            <a:r>
              <a:rPr lang="sl-SI" sz="2400" dirty="0"/>
              <a:t>;</a:t>
            </a:r>
            <a:r>
              <a:rPr lang="sl-SI" sz="2400" dirty="0" smtClean="0"/>
              <a:t> ponavljajoča </a:t>
            </a:r>
            <a:r>
              <a:rPr lang="sl-SI" sz="2400" dirty="0"/>
              <a:t>se </a:t>
            </a:r>
            <a:r>
              <a:rPr lang="sl-SI" sz="2400" dirty="0" err="1"/>
              <a:t>šibitev</a:t>
            </a:r>
            <a:r>
              <a:rPr lang="sl-SI" sz="2400" dirty="0"/>
              <a:t> in </a:t>
            </a:r>
            <a:endParaRPr lang="sl-SI" sz="2400" dirty="0" smtClean="0"/>
          </a:p>
          <a:p>
            <a:r>
              <a:rPr lang="sl-SI" sz="2400" dirty="0" smtClean="0"/>
              <a:t>krepitev </a:t>
            </a:r>
            <a:r>
              <a:rPr lang="sl-SI" sz="2400" dirty="0"/>
              <a:t>označevalca zanikanja</a:t>
            </a:r>
            <a:r>
              <a:rPr lang="sl-SI" sz="2400" dirty="0" smtClean="0"/>
              <a:t>. (</a:t>
            </a:r>
            <a:r>
              <a:rPr lang="sl-SI" sz="2400" dirty="0" err="1" smtClean="0"/>
              <a:t>Dahl</a:t>
            </a:r>
            <a:r>
              <a:rPr lang="sl-SI" sz="2400" dirty="0" smtClean="0"/>
              <a:t> 1979, </a:t>
            </a:r>
            <a:r>
              <a:rPr lang="sl-SI" sz="2400" dirty="0" err="1" smtClean="0"/>
              <a:t>Jepsersen</a:t>
            </a:r>
            <a:r>
              <a:rPr lang="sl-SI" sz="2400" dirty="0" smtClean="0"/>
              <a:t> 1924) </a:t>
            </a:r>
          </a:p>
          <a:p>
            <a:endParaRPr lang="sl-SI" sz="2200" dirty="0"/>
          </a:p>
          <a:p>
            <a:r>
              <a:rPr lang="en-US" sz="2000" dirty="0"/>
              <a:t>The negative adverb is often weakly stressed, because some other word in </a:t>
            </a:r>
            <a:endParaRPr lang="sl-SI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sentence has </a:t>
            </a:r>
            <a:r>
              <a:rPr lang="en-US" sz="2000" dirty="0" smtClean="0"/>
              <a:t>to</a:t>
            </a:r>
            <a:r>
              <a:rPr lang="sl-SI" sz="2000" dirty="0"/>
              <a:t> </a:t>
            </a:r>
            <a:r>
              <a:rPr lang="en-US" sz="2000" dirty="0" smtClean="0"/>
              <a:t>receive </a:t>
            </a:r>
            <a:r>
              <a:rPr lang="en-US" sz="2000" dirty="0"/>
              <a:t>a strong stress of contrast. But when the negative </a:t>
            </a:r>
            <a:endParaRPr lang="sl-SI" sz="2000" dirty="0" smtClean="0"/>
          </a:p>
          <a:p>
            <a:r>
              <a:rPr lang="en-US" sz="2000" dirty="0" smtClean="0"/>
              <a:t>has </a:t>
            </a:r>
            <a:r>
              <a:rPr lang="en-US" sz="2000" dirty="0"/>
              <a:t>become a mere proclitic syllable or even a single sound, it is felt to be too </a:t>
            </a:r>
            <a:endParaRPr lang="sl-SI" sz="2000" dirty="0" smtClean="0"/>
          </a:p>
          <a:p>
            <a:r>
              <a:rPr lang="en-US" sz="2000" dirty="0" smtClean="0"/>
              <a:t>weak</a:t>
            </a:r>
            <a:r>
              <a:rPr lang="en-US" sz="2000" dirty="0"/>
              <a:t>, and has to be strengthened by some additional word, and this in its turn </a:t>
            </a:r>
            <a:endParaRPr lang="sl-SI" sz="2000" dirty="0" smtClean="0"/>
          </a:p>
          <a:p>
            <a:r>
              <a:rPr lang="en-US" sz="2000" dirty="0" smtClean="0"/>
              <a:t>may </a:t>
            </a:r>
            <a:r>
              <a:rPr lang="en-US" sz="2000" dirty="0"/>
              <a:t>come to be felt as the negative proper, which then may be subject to the </a:t>
            </a:r>
            <a:endParaRPr lang="sl-SI" sz="2000" dirty="0" smtClean="0"/>
          </a:p>
          <a:p>
            <a:r>
              <a:rPr lang="en-US" sz="2000" dirty="0" smtClean="0"/>
              <a:t>same </a:t>
            </a:r>
            <a:r>
              <a:rPr lang="en-US" sz="2000" dirty="0"/>
              <a:t>development as the original word. We have thus a constant interplay of </a:t>
            </a:r>
            <a:endParaRPr lang="sl-SI" sz="2000" dirty="0" smtClean="0"/>
          </a:p>
          <a:p>
            <a:r>
              <a:rPr lang="en-US" sz="2000" dirty="0" smtClean="0"/>
              <a:t>weakening </a:t>
            </a:r>
            <a:r>
              <a:rPr lang="en-US" sz="2000" dirty="0"/>
              <a:t>and strengthening, which with the further tendency to place the </a:t>
            </a:r>
            <a:endParaRPr lang="sl-SI" sz="2000" dirty="0" smtClean="0"/>
          </a:p>
          <a:p>
            <a:r>
              <a:rPr lang="en-US" sz="2000" dirty="0" smtClean="0"/>
              <a:t>negative </a:t>
            </a:r>
            <a:r>
              <a:rPr lang="en-US" sz="2000" dirty="0"/>
              <a:t>in the beginning of the sentence where it is likely to be dropped […] </a:t>
            </a:r>
            <a:endParaRPr lang="sl-SI" sz="2000" dirty="0" smtClean="0"/>
          </a:p>
          <a:p>
            <a:r>
              <a:rPr lang="en-US" sz="2000" dirty="0" smtClean="0"/>
              <a:t>leads </a:t>
            </a:r>
            <a:r>
              <a:rPr lang="en-US" sz="2000" dirty="0"/>
              <a:t>to curious results.</a:t>
            </a:r>
            <a:endParaRPr lang="sl-SI" sz="2000" dirty="0"/>
          </a:p>
          <a:p>
            <a:r>
              <a:rPr lang="sl-SI" sz="2000" dirty="0" smtClean="0"/>
              <a:t>					</a:t>
            </a:r>
            <a:r>
              <a:rPr lang="en-US" sz="2000" dirty="0" smtClean="0"/>
              <a:t>Jespersen </a:t>
            </a:r>
            <a:r>
              <a:rPr lang="en-US" sz="2000" dirty="0"/>
              <a:t>(1924: 335)</a:t>
            </a:r>
            <a:endParaRPr lang="sl-SI" sz="2000" dirty="0"/>
          </a:p>
          <a:p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168691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95536" y="476672"/>
            <a:ext cx="864621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u="sng" dirty="0" smtClean="0"/>
              <a:t>Potek: </a:t>
            </a:r>
            <a:endParaRPr lang="sl-SI" sz="2000" u="sng" dirty="0"/>
          </a:p>
          <a:p>
            <a:pPr lvl="0"/>
            <a:r>
              <a:rPr lang="sl-SI" sz="2000" dirty="0" smtClean="0"/>
              <a:t>1) označevalec </a:t>
            </a:r>
            <a:r>
              <a:rPr lang="sl-SI" sz="2000" dirty="0"/>
              <a:t>zanikanja je pred glagolom; tipično </a:t>
            </a:r>
            <a:r>
              <a:rPr lang="sl-SI" sz="2000" dirty="0" smtClean="0"/>
              <a:t>naslonka;</a:t>
            </a:r>
          </a:p>
          <a:p>
            <a:pPr lvl="0"/>
            <a:r>
              <a:rPr lang="sl-SI" sz="2000" dirty="0" smtClean="0"/>
              <a:t>2) okrepitev </a:t>
            </a:r>
            <a:r>
              <a:rPr lang="sl-SI" sz="2000" dirty="0"/>
              <a:t>z </a:t>
            </a:r>
            <a:r>
              <a:rPr lang="sl-SI" sz="2000" dirty="0" smtClean="0"/>
              <a:t>elementom za glagolom; tipično prislov; dva označevalca zanikanja;</a:t>
            </a:r>
          </a:p>
          <a:p>
            <a:pPr lvl="0"/>
            <a:r>
              <a:rPr lang="sl-SI" sz="2000" dirty="0" smtClean="0"/>
              <a:t>3) opustitev označevalca </a:t>
            </a:r>
            <a:r>
              <a:rPr lang="sl-SI" sz="2000" dirty="0"/>
              <a:t>pred </a:t>
            </a:r>
            <a:r>
              <a:rPr lang="sl-SI" sz="2000" dirty="0" smtClean="0"/>
              <a:t>glagolom; </a:t>
            </a:r>
            <a:r>
              <a:rPr lang="sl-SI" sz="2000" dirty="0" err="1" smtClean="0"/>
              <a:t>gramatikalizacija</a:t>
            </a:r>
            <a:r>
              <a:rPr lang="sl-SI" sz="2000" dirty="0" smtClean="0"/>
              <a:t> prislova za glagolom;</a:t>
            </a:r>
          </a:p>
          <a:p>
            <a:pPr lvl="0"/>
            <a:r>
              <a:rPr lang="sl-SI" sz="2000" dirty="0" smtClean="0"/>
              <a:t>4) premik označevalca za glagolom pred glagol;</a:t>
            </a:r>
          </a:p>
          <a:p>
            <a:pPr lvl="0"/>
            <a:r>
              <a:rPr lang="sl-SI" sz="2000" dirty="0" smtClean="0"/>
              <a:t>5) šibljenje označevalca v naslonko.</a:t>
            </a:r>
          </a:p>
          <a:p>
            <a:pPr lvl="0"/>
            <a:endParaRPr lang="sl-SI" sz="2000" dirty="0"/>
          </a:p>
          <a:p>
            <a:r>
              <a:rPr lang="sl-SI" sz="2000" dirty="0" smtClean="0"/>
              <a:t>Angleščina </a:t>
            </a:r>
            <a:r>
              <a:rPr lang="sl-SI" sz="2000" dirty="0"/>
              <a:t>‘I don’t </a:t>
            </a:r>
            <a:r>
              <a:rPr lang="sl-SI" sz="2000" dirty="0" err="1"/>
              <a:t>say</a:t>
            </a:r>
            <a:r>
              <a:rPr lang="sl-SI" sz="2000" dirty="0" smtClean="0"/>
              <a:t>.’, (</a:t>
            </a:r>
            <a:r>
              <a:rPr lang="sl-SI" sz="2000" dirty="0" err="1"/>
              <a:t>Jespersen</a:t>
            </a:r>
            <a:r>
              <a:rPr lang="sl-SI" sz="2000" dirty="0"/>
              <a:t> </a:t>
            </a:r>
            <a:r>
              <a:rPr lang="sl-SI" sz="2000" dirty="0" smtClean="0"/>
              <a:t>1924):</a:t>
            </a:r>
          </a:p>
          <a:p>
            <a:r>
              <a:rPr lang="sl-SI" sz="2000" dirty="0" smtClean="0"/>
              <a:t>(10)	a</a:t>
            </a:r>
            <a:r>
              <a:rPr lang="sl-SI" sz="2000" dirty="0"/>
              <a:t>) </a:t>
            </a:r>
            <a:r>
              <a:rPr lang="sl-SI" sz="2000" dirty="0" err="1"/>
              <a:t>ic</a:t>
            </a:r>
            <a:r>
              <a:rPr lang="sl-SI" sz="2000" dirty="0"/>
              <a:t> </a:t>
            </a:r>
            <a:r>
              <a:rPr lang="sl-SI" sz="2000" b="1" dirty="0"/>
              <a:t>ne</a:t>
            </a:r>
            <a:r>
              <a:rPr lang="sl-SI" sz="2000" dirty="0"/>
              <a:t> </a:t>
            </a:r>
            <a:r>
              <a:rPr lang="sl-SI" sz="2000" dirty="0" err="1"/>
              <a:t>secge</a:t>
            </a:r>
            <a:r>
              <a:rPr lang="sl-SI" sz="2000" dirty="0"/>
              <a:t>. </a:t>
            </a:r>
            <a:r>
              <a:rPr lang="sl-SI" sz="2000" dirty="0" smtClean="0"/>
              <a:t>		</a:t>
            </a:r>
          </a:p>
          <a:p>
            <a:r>
              <a:rPr lang="sl-SI" sz="2000" dirty="0" smtClean="0"/>
              <a:t>	b) I </a:t>
            </a:r>
            <a:r>
              <a:rPr lang="sl-SI" sz="2000" b="1" dirty="0" smtClean="0"/>
              <a:t>ne</a:t>
            </a:r>
            <a:r>
              <a:rPr lang="sl-SI" sz="2000" dirty="0" smtClean="0"/>
              <a:t> </a:t>
            </a:r>
            <a:r>
              <a:rPr lang="sl-SI" sz="2000" dirty="0" err="1" smtClean="0"/>
              <a:t>seye</a:t>
            </a:r>
            <a:r>
              <a:rPr lang="sl-SI" sz="2000" dirty="0" smtClean="0"/>
              <a:t> </a:t>
            </a:r>
            <a:r>
              <a:rPr lang="sl-SI" sz="2000" b="1" dirty="0" smtClean="0"/>
              <a:t>not</a:t>
            </a:r>
            <a:r>
              <a:rPr lang="sl-SI" sz="2000" dirty="0" smtClean="0"/>
              <a:t>.</a:t>
            </a:r>
          </a:p>
          <a:p>
            <a:r>
              <a:rPr lang="sl-SI" sz="2000" dirty="0" smtClean="0"/>
              <a:t>	c</a:t>
            </a:r>
            <a:r>
              <a:rPr lang="sl-SI" sz="2000" dirty="0"/>
              <a:t>) I </a:t>
            </a:r>
            <a:r>
              <a:rPr lang="sl-SI" sz="2000" dirty="0" err="1"/>
              <a:t>say</a:t>
            </a:r>
            <a:r>
              <a:rPr lang="sl-SI" sz="2000" dirty="0"/>
              <a:t> </a:t>
            </a:r>
            <a:r>
              <a:rPr lang="sl-SI" sz="2000" b="1" dirty="0"/>
              <a:t>not</a:t>
            </a:r>
            <a:r>
              <a:rPr lang="sl-SI" sz="2000" dirty="0"/>
              <a:t>.</a:t>
            </a:r>
          </a:p>
          <a:p>
            <a:r>
              <a:rPr lang="sl-SI" sz="2000" dirty="0" smtClean="0"/>
              <a:t>	d</a:t>
            </a:r>
            <a:r>
              <a:rPr lang="sl-SI" sz="2000" dirty="0"/>
              <a:t>) I do </a:t>
            </a:r>
            <a:r>
              <a:rPr lang="sl-SI" sz="2000" b="1" dirty="0"/>
              <a:t>not</a:t>
            </a:r>
            <a:r>
              <a:rPr lang="sl-SI" sz="2000" dirty="0"/>
              <a:t> </a:t>
            </a:r>
            <a:r>
              <a:rPr lang="sl-SI" sz="2000" dirty="0" err="1"/>
              <a:t>say</a:t>
            </a:r>
            <a:r>
              <a:rPr lang="sl-SI" sz="2000" dirty="0"/>
              <a:t>.</a:t>
            </a:r>
          </a:p>
          <a:p>
            <a:r>
              <a:rPr lang="sl-SI" sz="2000" dirty="0" smtClean="0"/>
              <a:t>	e) I do</a:t>
            </a:r>
            <a:r>
              <a:rPr lang="sl-SI" sz="2000" b="1" dirty="0" smtClean="0"/>
              <a:t>n’t</a:t>
            </a:r>
            <a:r>
              <a:rPr lang="sl-SI" sz="2000" dirty="0" smtClean="0"/>
              <a:t> </a:t>
            </a:r>
            <a:r>
              <a:rPr lang="sl-SI" sz="2000" dirty="0" err="1" smtClean="0"/>
              <a:t>say</a:t>
            </a:r>
            <a:r>
              <a:rPr lang="sl-SI" sz="2000" dirty="0" smtClean="0"/>
              <a:t>.</a:t>
            </a:r>
          </a:p>
          <a:p>
            <a:endParaRPr lang="sl-SI" sz="2000" dirty="0" smtClean="0"/>
          </a:p>
          <a:p>
            <a:pPr lvl="0"/>
            <a:endParaRPr lang="sl-SI" sz="2000" dirty="0"/>
          </a:p>
          <a:p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38177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76672"/>
            <a:ext cx="8247322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Francoščina </a:t>
            </a:r>
            <a:r>
              <a:rPr lang="en-US" sz="2000" dirty="0"/>
              <a:t>'I do not </a:t>
            </a:r>
            <a:r>
              <a:rPr lang="en-US" sz="2000" dirty="0" smtClean="0"/>
              <a:t>say</a:t>
            </a:r>
            <a:r>
              <a:rPr lang="sl-SI" sz="2000" dirty="0" smtClean="0"/>
              <a:t>/Jaz ne rečem</a:t>
            </a:r>
            <a:r>
              <a:rPr lang="en-US" sz="2000" dirty="0" smtClean="0"/>
              <a:t>'</a:t>
            </a:r>
            <a:r>
              <a:rPr lang="sl-SI" sz="2000" dirty="0" smtClean="0"/>
              <a:t>:</a:t>
            </a:r>
          </a:p>
          <a:p>
            <a:endParaRPr lang="sl-SI" sz="2000" dirty="0" smtClean="0"/>
          </a:p>
          <a:p>
            <a:r>
              <a:rPr lang="sl-SI" sz="2000" dirty="0" smtClean="0"/>
              <a:t>(11)	a) </a:t>
            </a:r>
            <a:r>
              <a:rPr lang="en-US" sz="2000" dirty="0" err="1" smtClean="0"/>
              <a:t>jeo</a:t>
            </a:r>
            <a:r>
              <a:rPr lang="en-US" sz="2000" dirty="0" smtClean="0"/>
              <a:t> </a:t>
            </a:r>
            <a:r>
              <a:rPr lang="en-US" sz="2000" b="1" dirty="0"/>
              <a:t>ne </a:t>
            </a:r>
            <a:r>
              <a:rPr lang="en-US" sz="2000" dirty="0"/>
              <a:t> dis. </a:t>
            </a:r>
            <a:r>
              <a:rPr lang="en-US" sz="2000" dirty="0" smtClean="0"/>
              <a:t>(</a:t>
            </a:r>
            <a:r>
              <a:rPr lang="sl-SI" sz="2000" dirty="0" smtClean="0"/>
              <a:t>stara francoščina</a:t>
            </a:r>
            <a:r>
              <a:rPr lang="en-US" sz="2000" dirty="0" smtClean="0"/>
              <a:t>)</a:t>
            </a:r>
            <a:endParaRPr lang="sl-SI" sz="2000" dirty="0"/>
          </a:p>
          <a:p>
            <a:r>
              <a:rPr lang="en-US" sz="2000" dirty="0"/>
              <a:t> </a:t>
            </a:r>
            <a:r>
              <a:rPr lang="sl-SI" sz="2000" dirty="0"/>
              <a:t>	</a:t>
            </a:r>
            <a:r>
              <a:rPr lang="sl-SI" sz="2000" dirty="0" smtClean="0"/>
              <a:t>b) </a:t>
            </a:r>
            <a:r>
              <a:rPr lang="en-US" sz="2000" dirty="0" smtClean="0"/>
              <a:t>je </a:t>
            </a:r>
            <a:r>
              <a:rPr lang="en-US" sz="2000" b="1" dirty="0"/>
              <a:t>ne </a:t>
            </a:r>
            <a:r>
              <a:rPr lang="en-US" sz="2000" dirty="0"/>
              <a:t> dis  </a:t>
            </a:r>
            <a:r>
              <a:rPr lang="en-US" sz="2000" b="1" dirty="0"/>
              <a:t>pas</a:t>
            </a:r>
            <a:r>
              <a:rPr lang="en-US" sz="2000" dirty="0"/>
              <a:t>. (</a:t>
            </a:r>
            <a:r>
              <a:rPr lang="en-US" sz="2000" dirty="0" smtClean="0"/>
              <a:t>modern</a:t>
            </a:r>
            <a:r>
              <a:rPr lang="sl-SI" sz="2000" dirty="0" smtClean="0"/>
              <a:t>a knjižna francoščina</a:t>
            </a:r>
            <a:r>
              <a:rPr lang="en-US" sz="2000" dirty="0" smtClean="0"/>
              <a:t>)</a:t>
            </a:r>
            <a:endParaRPr lang="sl-SI" sz="2000" dirty="0"/>
          </a:p>
          <a:p>
            <a:r>
              <a:rPr lang="en-US" sz="2000" dirty="0"/>
              <a:t> </a:t>
            </a:r>
            <a:r>
              <a:rPr lang="sl-SI" sz="2000" dirty="0"/>
              <a:t>	</a:t>
            </a:r>
            <a:r>
              <a:rPr lang="sl-SI" sz="2000" dirty="0" smtClean="0"/>
              <a:t>c) </a:t>
            </a:r>
            <a:r>
              <a:rPr lang="en-US" sz="2000" dirty="0" smtClean="0"/>
              <a:t>je </a:t>
            </a:r>
            <a:r>
              <a:rPr lang="en-US" sz="2000" dirty="0"/>
              <a:t>dis </a:t>
            </a:r>
            <a:r>
              <a:rPr lang="en-US" sz="2000" b="1" dirty="0"/>
              <a:t>pas</a:t>
            </a:r>
            <a:r>
              <a:rPr lang="en-US" sz="2000" dirty="0"/>
              <a:t>. (</a:t>
            </a:r>
            <a:r>
              <a:rPr lang="en-US" sz="2000" dirty="0" smtClean="0"/>
              <a:t>modern</a:t>
            </a:r>
            <a:r>
              <a:rPr lang="sl-SI" sz="2000" dirty="0" smtClean="0"/>
              <a:t>a</a:t>
            </a:r>
            <a:r>
              <a:rPr lang="en-US" sz="2000" dirty="0" smtClean="0"/>
              <a:t> </a:t>
            </a:r>
            <a:r>
              <a:rPr lang="sl-SI" sz="2000" dirty="0" smtClean="0"/>
              <a:t>pogovorna francoščina</a:t>
            </a:r>
            <a:r>
              <a:rPr lang="en-US" sz="2000" dirty="0" smtClean="0"/>
              <a:t>)</a:t>
            </a:r>
            <a:endParaRPr lang="sl-SI" sz="2000" dirty="0"/>
          </a:p>
          <a:p>
            <a:endParaRPr lang="sl-SI" sz="2000" dirty="0" smtClean="0"/>
          </a:p>
          <a:p>
            <a:r>
              <a:rPr lang="sl-SI" sz="2000" dirty="0" smtClean="0"/>
              <a:t>Od kje izvira </a:t>
            </a:r>
            <a:r>
              <a:rPr lang="sl-SI" sz="2000" i="1" dirty="0" smtClean="0"/>
              <a:t>pas</a:t>
            </a:r>
            <a:r>
              <a:rPr lang="sl-SI" sz="2000" dirty="0" smtClean="0"/>
              <a:t>? </a:t>
            </a:r>
            <a:r>
              <a:rPr lang="sl-SI" sz="2000" dirty="0" err="1" smtClean="0"/>
              <a:t>Hock</a:t>
            </a:r>
            <a:r>
              <a:rPr lang="sl-SI" sz="2000" dirty="0" smtClean="0"/>
              <a:t> (1991):</a:t>
            </a:r>
          </a:p>
          <a:p>
            <a:r>
              <a:rPr lang="en-US" sz="2000" dirty="0" smtClean="0"/>
              <a:t>(</a:t>
            </a:r>
            <a:r>
              <a:rPr lang="sl-SI" sz="2000" dirty="0" smtClean="0"/>
              <a:t>12</a:t>
            </a:r>
            <a:r>
              <a:rPr lang="en-US" sz="2000" dirty="0" smtClean="0"/>
              <a:t>) </a:t>
            </a:r>
            <a:r>
              <a:rPr lang="sl-SI" sz="2000" dirty="0" smtClean="0"/>
              <a:t>	a)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vait</a:t>
            </a:r>
            <a:r>
              <a:rPr lang="en-US" sz="2000" dirty="0"/>
              <a:t>/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go' </a:t>
            </a:r>
            <a:r>
              <a:rPr lang="sl-SI" sz="2000" dirty="0" smtClean="0"/>
              <a:t>	</a:t>
            </a:r>
            <a:r>
              <a:rPr lang="en-US" sz="2000" i="1" dirty="0" err="1" smtClean="0"/>
              <a:t>zgodnja</a:t>
            </a:r>
            <a:r>
              <a:rPr lang="en-US" sz="2000" i="1" dirty="0" smtClean="0"/>
              <a:t> </a:t>
            </a:r>
            <a:r>
              <a:rPr lang="en-US" sz="2000" i="1" dirty="0" err="1"/>
              <a:t>francoščina</a:t>
            </a:r>
            <a:endParaRPr lang="sl-SI" sz="2000" i="1" dirty="0"/>
          </a:p>
          <a:p>
            <a:r>
              <a:rPr lang="sl-SI" sz="2000" dirty="0" smtClean="0"/>
              <a:t>	b)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sai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know'</a:t>
            </a:r>
            <a:endParaRPr lang="sl-SI" sz="2000" dirty="0"/>
          </a:p>
          <a:p>
            <a:r>
              <a:rPr lang="en-US" sz="2000" dirty="0"/>
              <a:t> </a:t>
            </a:r>
            <a:endParaRPr lang="sl-SI" sz="2000" dirty="0"/>
          </a:p>
          <a:p>
            <a:r>
              <a:rPr lang="en-US" sz="2000" dirty="0" smtClean="0"/>
              <a:t>(</a:t>
            </a:r>
            <a:r>
              <a:rPr lang="sl-SI" sz="2000" dirty="0" smtClean="0"/>
              <a:t>13</a:t>
            </a:r>
            <a:r>
              <a:rPr lang="en-US" sz="2000" dirty="0" smtClean="0"/>
              <a:t>) </a:t>
            </a:r>
            <a:r>
              <a:rPr lang="sl-SI" sz="2000" dirty="0" smtClean="0"/>
              <a:t>	a)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vait</a:t>
            </a:r>
            <a:r>
              <a:rPr lang="en-US" sz="2000" dirty="0"/>
              <a:t>/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b="1" dirty="0"/>
              <a:t>pas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go a step = at all"</a:t>
            </a:r>
            <a:endParaRPr lang="sl-SI" sz="2000" dirty="0"/>
          </a:p>
          <a:p>
            <a:r>
              <a:rPr lang="sl-SI" sz="2000" dirty="0" smtClean="0"/>
              <a:t>	b)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sai</a:t>
            </a:r>
            <a:r>
              <a:rPr lang="en-US" sz="2000" dirty="0"/>
              <a:t> </a:t>
            </a:r>
            <a:r>
              <a:rPr lang="en-US" sz="2000" b="1" dirty="0" err="1"/>
              <a:t>rien</a:t>
            </a:r>
            <a:r>
              <a:rPr lang="en-US" sz="2000" dirty="0"/>
              <a:t> </a:t>
            </a:r>
            <a:r>
              <a:rPr lang="sl-SI" sz="2000" dirty="0" smtClean="0"/>
              <a:t>		</a:t>
            </a:r>
            <a:r>
              <a:rPr lang="en-US" sz="2000" dirty="0" smtClean="0"/>
              <a:t>'he </a:t>
            </a:r>
            <a:r>
              <a:rPr lang="en-US" sz="2000" dirty="0"/>
              <a:t>doesn't know a thing = anything at all"</a:t>
            </a:r>
            <a:endParaRPr lang="sl-SI" sz="2000" dirty="0"/>
          </a:p>
          <a:p>
            <a:r>
              <a:rPr lang="sl-SI" sz="2000" dirty="0" smtClean="0"/>
              <a:t>!</a:t>
            </a:r>
            <a:r>
              <a:rPr lang="sl-SI" sz="2000" b="1" i="1" dirty="0" smtClean="0"/>
              <a:t>pas, </a:t>
            </a:r>
            <a:r>
              <a:rPr lang="sl-SI" sz="2000" b="1" i="1" dirty="0" err="1" smtClean="0"/>
              <a:t>rien</a:t>
            </a:r>
            <a:r>
              <a:rPr lang="sl-SI" sz="2000" dirty="0" smtClean="0"/>
              <a:t> </a:t>
            </a:r>
            <a:r>
              <a:rPr lang="sl-SI" sz="2000" dirty="0" smtClean="0"/>
              <a:t>= predmet</a:t>
            </a:r>
            <a:r>
              <a:rPr lang="en-US" sz="2000" dirty="0"/>
              <a:t> </a:t>
            </a:r>
            <a:endParaRPr lang="sl-SI" sz="2000" dirty="0"/>
          </a:p>
          <a:p>
            <a:r>
              <a:rPr lang="en-US" sz="2000" dirty="0" smtClean="0"/>
              <a:t>(</a:t>
            </a:r>
            <a:r>
              <a:rPr lang="sl-SI" sz="2000" dirty="0" smtClean="0"/>
              <a:t>14</a:t>
            </a:r>
            <a:r>
              <a:rPr lang="en-US" sz="2000" dirty="0" smtClean="0"/>
              <a:t>) </a:t>
            </a:r>
            <a:r>
              <a:rPr lang="sl-SI" sz="2000" dirty="0" smtClean="0"/>
              <a:t>	a)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b="1" dirty="0"/>
              <a:t>pas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go'   </a:t>
            </a:r>
            <a:r>
              <a:rPr lang="en-US" sz="2000" i="1" dirty="0" err="1"/>
              <a:t>moderna</a:t>
            </a:r>
            <a:r>
              <a:rPr lang="en-US" sz="2000" i="1" dirty="0"/>
              <a:t> </a:t>
            </a:r>
            <a:r>
              <a:rPr lang="en-US" sz="2000" i="1" dirty="0" err="1" smtClean="0"/>
              <a:t>francoščina</a:t>
            </a:r>
            <a:endParaRPr lang="sl-SI" sz="2000" i="1" dirty="0" smtClean="0"/>
          </a:p>
          <a:p>
            <a:r>
              <a:rPr lang="sl-SI" sz="2000" dirty="0" smtClean="0"/>
              <a:t>	b)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sait</a:t>
            </a:r>
            <a:r>
              <a:rPr lang="en-US" sz="2000" dirty="0"/>
              <a:t> </a:t>
            </a:r>
            <a:r>
              <a:rPr lang="en-US" sz="2000" b="1" dirty="0"/>
              <a:t>pas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know'</a:t>
            </a:r>
            <a:endParaRPr lang="sl-SI" sz="2000" dirty="0"/>
          </a:p>
          <a:p>
            <a:r>
              <a:rPr lang="en-US" sz="2000" dirty="0"/>
              <a:t> </a:t>
            </a:r>
            <a:r>
              <a:rPr lang="sl-SI" sz="2000" dirty="0" smtClean="0"/>
              <a:t>!</a:t>
            </a:r>
            <a:r>
              <a:rPr lang="sl-SI" sz="2000" b="1" i="1" dirty="0"/>
              <a:t>pas</a:t>
            </a:r>
            <a:r>
              <a:rPr lang="sl-SI" sz="2000" dirty="0"/>
              <a:t> = </a:t>
            </a:r>
            <a:r>
              <a:rPr lang="sl-SI" sz="2000" dirty="0" smtClean="0"/>
              <a:t>označevalec zanikanja</a:t>
            </a:r>
            <a:endParaRPr lang="sl-SI" sz="2000" dirty="0"/>
          </a:p>
          <a:p>
            <a:r>
              <a:rPr lang="en-US" sz="2000" dirty="0" smtClean="0"/>
              <a:t>(</a:t>
            </a:r>
            <a:r>
              <a:rPr lang="sl-SI" sz="2000" dirty="0" smtClean="0"/>
              <a:t>15</a:t>
            </a:r>
            <a:r>
              <a:rPr lang="en-US" sz="2000" dirty="0" smtClean="0"/>
              <a:t>) </a:t>
            </a:r>
            <a:r>
              <a:rPr lang="sl-SI" sz="2000" dirty="0" smtClean="0"/>
              <a:t>	a)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b="1" dirty="0"/>
              <a:t>pas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go'</a:t>
            </a:r>
            <a:endParaRPr lang="sl-SI" sz="2000" dirty="0"/>
          </a:p>
          <a:p>
            <a:r>
              <a:rPr lang="sl-SI" sz="2000" dirty="0" smtClean="0"/>
              <a:t>	b)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/>
              <a:t>sait</a:t>
            </a:r>
            <a:r>
              <a:rPr lang="en-US" sz="2000" dirty="0"/>
              <a:t> </a:t>
            </a:r>
            <a:r>
              <a:rPr lang="en-US" sz="2000" b="1" dirty="0"/>
              <a:t>pas</a:t>
            </a:r>
            <a:r>
              <a:rPr lang="en-US" sz="2000" dirty="0"/>
              <a:t> </a:t>
            </a:r>
            <a:r>
              <a:rPr lang="sl-SI" sz="2000" dirty="0" smtClean="0"/>
              <a:t>	</a:t>
            </a:r>
            <a:r>
              <a:rPr lang="en-US" sz="2000" dirty="0" smtClean="0"/>
              <a:t>'he </a:t>
            </a:r>
            <a:r>
              <a:rPr lang="en-US" sz="2000" dirty="0"/>
              <a:t>doesn't know'</a:t>
            </a:r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56887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95536" y="404664"/>
            <a:ext cx="7787260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/>
              <a:t>Slovenščina, Ilc (2011</a:t>
            </a:r>
            <a:r>
              <a:rPr lang="sl-SI" sz="2000" dirty="0" smtClean="0"/>
              <a:t>):</a:t>
            </a:r>
            <a:endParaRPr lang="sl-SI" sz="2000" dirty="0" smtClean="0"/>
          </a:p>
          <a:p>
            <a:endParaRPr lang="sl-SI" sz="2000" dirty="0"/>
          </a:p>
          <a:p>
            <a:r>
              <a:rPr lang="sl-SI" sz="2000" dirty="0" smtClean="0"/>
              <a:t>Knjižna slovenščina: 1. faza </a:t>
            </a:r>
            <a:r>
              <a:rPr lang="sl-SI" sz="2000" dirty="0" err="1" smtClean="0"/>
              <a:t>Jespersenovega</a:t>
            </a:r>
            <a:r>
              <a:rPr lang="sl-SI" sz="2000" dirty="0" smtClean="0"/>
              <a:t> kroga, naslonka </a:t>
            </a:r>
            <a:r>
              <a:rPr lang="sl-SI" sz="2000" b="1" dirty="0" smtClean="0"/>
              <a:t>ne</a:t>
            </a:r>
            <a:r>
              <a:rPr lang="sl-SI" sz="2000" b="1" baseline="-25000" dirty="0" smtClean="0"/>
              <a:t>1</a:t>
            </a:r>
          </a:p>
          <a:p>
            <a:r>
              <a:rPr lang="sl-SI" sz="2000" b="1" dirty="0" smtClean="0"/>
              <a:t>ne</a:t>
            </a:r>
            <a:r>
              <a:rPr lang="sl-SI" sz="2000" b="1" baseline="-25000" dirty="0" smtClean="0"/>
              <a:t>1</a:t>
            </a:r>
            <a:r>
              <a:rPr lang="sl-SI" sz="2000" b="1" dirty="0" smtClean="0"/>
              <a:t>+glagol</a:t>
            </a:r>
            <a:r>
              <a:rPr lang="sl-SI" sz="2000" dirty="0" smtClean="0"/>
              <a:t>; </a:t>
            </a:r>
            <a:r>
              <a:rPr lang="sl-SI" sz="2000" dirty="0" smtClean="0"/>
              <a:t>zlitje z </a:t>
            </a:r>
            <a:r>
              <a:rPr lang="sl-SI" sz="2000" i="1" dirty="0" smtClean="0"/>
              <a:t>biti</a:t>
            </a:r>
            <a:r>
              <a:rPr lang="sl-SI" sz="2000" dirty="0" smtClean="0"/>
              <a:t>, </a:t>
            </a:r>
            <a:r>
              <a:rPr lang="sl-SI" sz="2000" i="1" dirty="0" smtClean="0"/>
              <a:t>imeti</a:t>
            </a:r>
            <a:r>
              <a:rPr lang="sl-SI" sz="2000" dirty="0" smtClean="0"/>
              <a:t>, </a:t>
            </a:r>
            <a:r>
              <a:rPr lang="sl-SI" sz="2000" i="1" dirty="0" smtClean="0"/>
              <a:t>hoteti</a:t>
            </a:r>
            <a:r>
              <a:rPr lang="sl-SI" sz="2000" dirty="0" smtClean="0"/>
              <a:t>; </a:t>
            </a:r>
            <a:r>
              <a:rPr lang="sl-SI" sz="2000" dirty="0" smtClean="0"/>
              <a:t>premik skupaj s pomožnikom:</a:t>
            </a:r>
            <a:endParaRPr lang="sl-SI" sz="2000" baseline="-25000" dirty="0"/>
          </a:p>
          <a:p>
            <a:endParaRPr lang="sl-SI" sz="2000" dirty="0" smtClean="0"/>
          </a:p>
          <a:p>
            <a:r>
              <a:rPr lang="en-US" sz="2000" dirty="0" smtClean="0"/>
              <a:t>(</a:t>
            </a:r>
            <a:r>
              <a:rPr lang="sl-SI" sz="2000" dirty="0" smtClean="0"/>
              <a:t>16</a:t>
            </a:r>
            <a:r>
              <a:rPr lang="en-US" sz="2000" dirty="0" smtClean="0"/>
              <a:t>) </a:t>
            </a:r>
            <a:r>
              <a:rPr lang="sl-SI" sz="2000" dirty="0" smtClean="0"/>
              <a:t>	a. </a:t>
            </a:r>
            <a:r>
              <a:rPr lang="en-US" sz="2000" dirty="0" err="1" smtClean="0"/>
              <a:t>Jože</a:t>
            </a:r>
            <a:r>
              <a:rPr lang="en-US" sz="2000" dirty="0" smtClean="0"/>
              <a:t> </a:t>
            </a:r>
            <a:r>
              <a:rPr lang="en-US" sz="2000" b="1" dirty="0"/>
              <a:t>ne</a:t>
            </a:r>
            <a:r>
              <a:rPr lang="en-US" sz="2000" dirty="0"/>
              <a:t> </a:t>
            </a:r>
            <a:r>
              <a:rPr lang="en-US" sz="2000" dirty="0" err="1"/>
              <a:t>dela</a:t>
            </a:r>
            <a:r>
              <a:rPr lang="en-US" sz="2000" dirty="0"/>
              <a:t>.</a:t>
            </a:r>
            <a:endParaRPr lang="sl-SI" sz="2000" dirty="0"/>
          </a:p>
          <a:p>
            <a:r>
              <a:rPr lang="sl-SI" sz="2000" dirty="0" smtClean="0"/>
              <a:t>	b. Jože </a:t>
            </a:r>
            <a:r>
              <a:rPr lang="sl-SI" sz="2000" b="1" dirty="0" smtClean="0"/>
              <a:t>noče</a:t>
            </a:r>
            <a:r>
              <a:rPr lang="sl-SI" sz="2000" dirty="0" smtClean="0"/>
              <a:t> delati. (ne+hoče=noče)</a:t>
            </a:r>
          </a:p>
          <a:p>
            <a:r>
              <a:rPr lang="sl-SI" sz="2000" dirty="0" smtClean="0"/>
              <a:t>	c. </a:t>
            </a:r>
            <a:r>
              <a:rPr lang="sl-SI" sz="2000" b="1" dirty="0" smtClean="0"/>
              <a:t>Ne boš </a:t>
            </a:r>
            <a:r>
              <a:rPr lang="sl-SI" sz="2000" dirty="0" smtClean="0"/>
              <a:t>kupil te knjige? *</a:t>
            </a:r>
            <a:r>
              <a:rPr lang="sl-SI" sz="2000" b="1" dirty="0" smtClean="0"/>
              <a:t>Boš</a:t>
            </a:r>
            <a:r>
              <a:rPr lang="sl-SI" sz="2000" dirty="0" smtClean="0"/>
              <a:t> kupil </a:t>
            </a:r>
            <a:r>
              <a:rPr lang="sl-SI" sz="2000" b="1" dirty="0" smtClean="0"/>
              <a:t>ne</a:t>
            </a:r>
            <a:r>
              <a:rPr lang="sl-SI" sz="2000" dirty="0" smtClean="0"/>
              <a:t> te knjige?</a:t>
            </a:r>
          </a:p>
          <a:p>
            <a:endParaRPr lang="sl-SI" sz="2000" dirty="0"/>
          </a:p>
          <a:p>
            <a:r>
              <a:rPr lang="sl-SI" sz="2000" dirty="0" smtClean="0"/>
              <a:t>Panonska narečna skupina: 2.-4. faza </a:t>
            </a:r>
            <a:r>
              <a:rPr lang="sl-SI" sz="2000" dirty="0" err="1" smtClean="0"/>
              <a:t>Jespersenovega</a:t>
            </a:r>
            <a:r>
              <a:rPr lang="sl-SI" sz="2000" dirty="0" smtClean="0"/>
              <a:t> kroga, naslonka </a:t>
            </a:r>
            <a:r>
              <a:rPr lang="sl-SI" sz="2000" b="1" dirty="0" smtClean="0"/>
              <a:t>ne</a:t>
            </a:r>
            <a:r>
              <a:rPr lang="sl-SI" sz="2000" b="1" baseline="-25000" dirty="0" smtClean="0"/>
              <a:t>1</a:t>
            </a:r>
            <a:endParaRPr lang="sl-SI" sz="2000" b="1" baseline="-25000" dirty="0"/>
          </a:p>
          <a:p>
            <a:r>
              <a:rPr lang="sl-SI" sz="2000" dirty="0" smtClean="0"/>
              <a:t>in prislovni označevalec zanikanja </a:t>
            </a:r>
            <a:r>
              <a:rPr lang="sl-SI" sz="2000" b="1" dirty="0" smtClean="0"/>
              <a:t>ne</a:t>
            </a:r>
            <a:r>
              <a:rPr lang="sl-SI" sz="2000" b="1" baseline="-25000" dirty="0" smtClean="0"/>
              <a:t>2  </a:t>
            </a:r>
            <a:r>
              <a:rPr lang="sl-SI" sz="2000" b="1" dirty="0" smtClean="0"/>
              <a:t>(</a:t>
            </a:r>
            <a:r>
              <a:rPr lang="sl-SI" sz="2000" b="1" i="1" dirty="0" smtClean="0"/>
              <a:t>ne</a:t>
            </a:r>
            <a:r>
              <a:rPr lang="sl-SI" sz="2000" b="1" dirty="0" smtClean="0"/>
              <a:t>, </a:t>
            </a:r>
            <a:r>
              <a:rPr lang="sl-SI" sz="2000" b="1" i="1" dirty="0" err="1" smtClean="0"/>
              <a:t>nei</a:t>
            </a:r>
            <a:r>
              <a:rPr lang="sl-SI" sz="2000" b="1" dirty="0" smtClean="0"/>
              <a:t>, </a:t>
            </a:r>
            <a:r>
              <a:rPr lang="sl-SI" sz="2000" b="1" i="1" dirty="0" err="1" smtClean="0"/>
              <a:t>nene</a:t>
            </a:r>
            <a:r>
              <a:rPr lang="sl-SI" sz="2000" b="1" dirty="0" smtClean="0"/>
              <a:t>)</a:t>
            </a:r>
            <a:endParaRPr lang="sl-SI" sz="2000" dirty="0" smtClean="0"/>
          </a:p>
          <a:p>
            <a:r>
              <a:rPr lang="sl-SI" sz="2000" dirty="0" smtClean="0"/>
              <a:t>Značilnosti  </a:t>
            </a:r>
            <a:r>
              <a:rPr lang="sl-SI" sz="2000" b="1" dirty="0"/>
              <a:t>ne</a:t>
            </a:r>
            <a:r>
              <a:rPr lang="sl-SI" sz="2000" b="1" baseline="-25000" dirty="0"/>
              <a:t>2 </a:t>
            </a:r>
            <a:r>
              <a:rPr lang="sl-SI" sz="2000" b="1" dirty="0"/>
              <a:t> </a:t>
            </a:r>
            <a:r>
              <a:rPr lang="sl-SI" sz="2000" dirty="0" smtClean="0"/>
              <a:t>(primeri iz Ilc (2011)):</a:t>
            </a:r>
          </a:p>
          <a:p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/>
              <a:t>ni nujno </a:t>
            </a:r>
            <a:r>
              <a:rPr lang="sl-SI" sz="2000" dirty="0" smtClean="0"/>
              <a:t>tik pred </a:t>
            </a:r>
            <a:r>
              <a:rPr lang="sl-SI" sz="2000" dirty="0" smtClean="0"/>
              <a:t>glagolom:</a:t>
            </a:r>
            <a:endParaRPr lang="sl-SI" sz="2000" dirty="0"/>
          </a:p>
          <a:p>
            <a:r>
              <a:rPr lang="sl-SI" sz="2000" dirty="0" smtClean="0"/>
              <a:t>(17) 	</a:t>
            </a:r>
            <a:r>
              <a:rPr lang="sl-SI" sz="2000" i="1" dirty="0" smtClean="0"/>
              <a:t>Še </a:t>
            </a:r>
            <a:r>
              <a:rPr lang="sl-SI" sz="2000" i="1" dirty="0"/>
              <a:t>plačati je </a:t>
            </a:r>
            <a:r>
              <a:rPr lang="sl-SI" sz="2000" i="1" dirty="0" err="1"/>
              <a:t>mugo</a:t>
            </a:r>
            <a:r>
              <a:rPr lang="sl-SI" sz="2000" i="1" dirty="0"/>
              <a:t>, pa ga je nikdar </a:t>
            </a:r>
            <a:r>
              <a:rPr lang="sl-SI" sz="2000" b="1" i="1" dirty="0"/>
              <a:t>ne </a:t>
            </a:r>
            <a:r>
              <a:rPr lang="sl-SI" sz="2000" i="1" dirty="0"/>
              <a:t>več </a:t>
            </a:r>
            <a:r>
              <a:rPr lang="sl-SI" sz="2000" b="1" i="1" dirty="0" err="1"/>
              <a:t>vzeo</a:t>
            </a:r>
            <a:r>
              <a:rPr lang="sl-SI" sz="2000" b="1" i="1" dirty="0"/>
              <a:t> </a:t>
            </a:r>
            <a:r>
              <a:rPr lang="sl-SI" sz="2000" i="1" dirty="0"/>
              <a:t>na delo.</a:t>
            </a:r>
          </a:p>
          <a:p>
            <a:r>
              <a:rPr lang="en-US" sz="2000" dirty="0" smtClean="0"/>
              <a:t>‘</a:t>
            </a:r>
            <a:r>
              <a:rPr lang="en-US" sz="2000" dirty="0"/>
              <a:t>Even though he had to pay for it, he was never hired for work anymore</a:t>
            </a:r>
            <a:r>
              <a:rPr lang="en-US" sz="2000" dirty="0" smtClean="0"/>
              <a:t>.’</a:t>
            </a:r>
            <a:endParaRPr lang="sl-SI" sz="2000" dirty="0" smtClean="0"/>
          </a:p>
          <a:p>
            <a:endParaRPr lang="sl-SI" sz="2000" dirty="0" smtClean="0"/>
          </a:p>
          <a:p>
            <a:r>
              <a:rPr lang="sl-SI" sz="2000" dirty="0" smtClean="0"/>
              <a:t>(18</a:t>
            </a:r>
            <a:r>
              <a:rPr lang="pt-BR" sz="2000" dirty="0" smtClean="0"/>
              <a:t>) </a:t>
            </a:r>
            <a:r>
              <a:rPr lang="sl-SI" sz="2000" dirty="0" smtClean="0"/>
              <a:t>	</a:t>
            </a:r>
            <a:r>
              <a:rPr lang="pt-BR" sz="2000" i="1" dirty="0" smtClean="0"/>
              <a:t>Tega </a:t>
            </a:r>
            <a:r>
              <a:rPr lang="pt-BR" sz="2000" b="1" i="1" dirty="0"/>
              <a:t>nene</a:t>
            </a:r>
            <a:r>
              <a:rPr lang="pt-BR" sz="2000" i="1" dirty="0"/>
              <a:t> dobro </a:t>
            </a:r>
            <a:r>
              <a:rPr lang="pt-BR" sz="2000" b="1" i="1" dirty="0"/>
              <a:t>vem</a:t>
            </a:r>
            <a:r>
              <a:rPr lang="pt-BR" sz="2000" i="1" dirty="0"/>
              <a:t>.</a:t>
            </a:r>
          </a:p>
          <a:p>
            <a:r>
              <a:rPr lang="en-US" sz="2000" dirty="0" smtClean="0"/>
              <a:t>‘</a:t>
            </a:r>
            <a:r>
              <a:rPr lang="en-US" sz="2000" dirty="0"/>
              <a:t>I don’t know this very well.’</a:t>
            </a: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323320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04664"/>
            <a:ext cx="661225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ne </a:t>
            </a:r>
            <a:r>
              <a:rPr lang="sl-SI" sz="2000" dirty="0"/>
              <a:t>zlije se z glagolom </a:t>
            </a:r>
            <a:r>
              <a:rPr lang="sl-SI" sz="2000" dirty="0" smtClean="0"/>
              <a:t>biti:</a:t>
            </a:r>
            <a:endParaRPr lang="sl-SI" sz="2000" dirty="0"/>
          </a:p>
          <a:p>
            <a:r>
              <a:rPr lang="sl-SI" sz="2000" dirty="0" smtClean="0"/>
              <a:t>(19)</a:t>
            </a:r>
            <a:r>
              <a:rPr lang="sl-SI" sz="2000" dirty="0"/>
              <a:t> </a:t>
            </a:r>
            <a:r>
              <a:rPr lang="sl-SI" sz="2000" dirty="0" smtClean="0"/>
              <a:t>	</a:t>
            </a:r>
            <a:r>
              <a:rPr lang="sl-SI" sz="2000" i="1" dirty="0" smtClean="0"/>
              <a:t>Počitka </a:t>
            </a:r>
            <a:r>
              <a:rPr lang="sl-SI" sz="2000" b="1" i="1" dirty="0"/>
              <a:t>smo ne </a:t>
            </a:r>
            <a:r>
              <a:rPr lang="sl-SI" sz="2000" i="1" dirty="0"/>
              <a:t>meli kak mojo </a:t>
            </a:r>
            <a:r>
              <a:rPr lang="sl-SI" sz="2000" i="1" dirty="0" err="1"/>
              <a:t>zei</a:t>
            </a:r>
            <a:r>
              <a:rPr lang="sl-SI" sz="2000" i="1" dirty="0"/>
              <a:t> </a:t>
            </a:r>
            <a:r>
              <a:rPr lang="sl-SI" sz="2000" i="1" dirty="0" err="1"/>
              <a:t>tota</a:t>
            </a:r>
            <a:r>
              <a:rPr lang="sl-SI" sz="2000" i="1" dirty="0"/>
              <a:t> </a:t>
            </a:r>
            <a:r>
              <a:rPr lang="sl-SI" sz="2000" i="1" dirty="0" err="1"/>
              <a:t>deca</a:t>
            </a:r>
            <a:r>
              <a:rPr lang="sl-SI" sz="2000" i="1" dirty="0"/>
              <a:t>.</a:t>
            </a:r>
          </a:p>
          <a:p>
            <a:r>
              <a:rPr lang="sl-SI" sz="2000" dirty="0" smtClean="0"/>
              <a:t>	</a:t>
            </a:r>
            <a:r>
              <a:rPr lang="en-US" sz="2000" dirty="0" smtClean="0"/>
              <a:t>‘</a:t>
            </a:r>
            <a:r>
              <a:rPr lang="en-US" sz="2000" dirty="0"/>
              <a:t>We didn’t have so much rest as children have today</a:t>
            </a:r>
            <a:r>
              <a:rPr lang="en-US" sz="2000" dirty="0" smtClean="0"/>
              <a:t>.’</a:t>
            </a:r>
            <a:endParaRPr lang="sl-SI" sz="2000" dirty="0" smtClean="0"/>
          </a:p>
          <a:p>
            <a:r>
              <a:rPr lang="sl-SI" sz="2000" dirty="0" smtClean="0"/>
              <a:t>(20)	</a:t>
            </a:r>
            <a:r>
              <a:rPr lang="pl-PL" sz="2000" i="1" dirty="0" smtClean="0"/>
              <a:t>To </a:t>
            </a:r>
            <a:r>
              <a:rPr lang="pl-PL" sz="2000" b="1" i="1" dirty="0"/>
              <a:t>je ne </a:t>
            </a:r>
            <a:r>
              <a:rPr lang="pl-PL" sz="2000" i="1" dirty="0"/>
              <a:t>tak</a:t>
            </a:r>
            <a:r>
              <a:rPr lang="pl-PL" sz="2000" dirty="0"/>
              <a:t>.</a:t>
            </a:r>
          </a:p>
          <a:p>
            <a:r>
              <a:rPr lang="sl-SI" sz="2000" dirty="0" smtClean="0"/>
              <a:t>	‘</a:t>
            </a:r>
            <a:r>
              <a:rPr lang="sl-SI" sz="2000" dirty="0" err="1"/>
              <a:t>This</a:t>
            </a:r>
            <a:r>
              <a:rPr lang="sl-SI" sz="2000" dirty="0"/>
              <a:t> </a:t>
            </a:r>
            <a:r>
              <a:rPr lang="sl-SI" sz="2000" dirty="0" err="1"/>
              <a:t>isn</a:t>
            </a:r>
            <a:r>
              <a:rPr lang="sl-SI" sz="2000" dirty="0"/>
              <a:t>’t so.’</a:t>
            </a:r>
          </a:p>
          <a:p>
            <a:r>
              <a:rPr lang="sl-SI" sz="20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v </a:t>
            </a:r>
            <a:r>
              <a:rPr lang="sl-SI" sz="2000" dirty="0"/>
              <a:t>vprašanjih se ne premakne skupaj s </a:t>
            </a:r>
            <a:r>
              <a:rPr lang="sl-SI" sz="2000" dirty="0" smtClean="0"/>
              <a:t>pomožnikom:</a:t>
            </a:r>
            <a:endParaRPr lang="sl-SI" sz="2000" dirty="0"/>
          </a:p>
          <a:p>
            <a:r>
              <a:rPr lang="sl-SI" sz="2000" dirty="0" smtClean="0"/>
              <a:t>(21)</a:t>
            </a:r>
            <a:r>
              <a:rPr lang="sl-SI" sz="2000" b="1" dirty="0" smtClean="0"/>
              <a:t> 	Si </a:t>
            </a:r>
            <a:r>
              <a:rPr lang="sl-SI" sz="2000" dirty="0" smtClean="0"/>
              <a:t>ga </a:t>
            </a:r>
            <a:r>
              <a:rPr lang="sl-SI" sz="2000" b="1" dirty="0" err="1" smtClean="0"/>
              <a:t>nei</a:t>
            </a:r>
            <a:r>
              <a:rPr lang="sl-SI" sz="2000" dirty="0" smtClean="0"/>
              <a:t> </a:t>
            </a:r>
            <a:r>
              <a:rPr lang="sl-SI" sz="2000" dirty="0" err="1" smtClean="0"/>
              <a:t>čula</a:t>
            </a:r>
            <a:r>
              <a:rPr lang="sl-SI" sz="2000" dirty="0" smtClean="0"/>
              <a:t>?</a:t>
            </a:r>
            <a:endParaRPr lang="sl-SI" sz="2000" dirty="0"/>
          </a:p>
          <a:p>
            <a:r>
              <a:rPr lang="sl-SI" sz="2000" dirty="0" smtClean="0"/>
              <a:t>	</a:t>
            </a:r>
            <a:r>
              <a:rPr lang="en-US" sz="2000" dirty="0" smtClean="0"/>
              <a:t>‘</a:t>
            </a:r>
            <a:r>
              <a:rPr lang="en-US" sz="2000" dirty="0"/>
              <a:t>Have you not heard him</a:t>
            </a:r>
            <a:r>
              <a:rPr lang="en-US" sz="2000" dirty="0" smtClean="0"/>
              <a:t>?’</a:t>
            </a:r>
            <a:endParaRPr lang="sl-SI" sz="2000" dirty="0" smtClean="0"/>
          </a:p>
          <a:p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redko </a:t>
            </a:r>
            <a:r>
              <a:rPr lang="sl-SI" sz="2000" dirty="0"/>
              <a:t>se pojavi skupaj z </a:t>
            </a:r>
            <a:r>
              <a:rPr lang="sl-SI" sz="2000" b="1" dirty="0" smtClean="0"/>
              <a:t>ne</a:t>
            </a:r>
            <a:r>
              <a:rPr lang="sl-SI" sz="2000" b="1" baseline="-25000" dirty="0" smtClean="0"/>
              <a:t>1</a:t>
            </a:r>
            <a:r>
              <a:rPr lang="sl-SI" sz="2000" dirty="0" smtClean="0"/>
              <a:t>:</a:t>
            </a:r>
            <a:endParaRPr lang="sl-SI" sz="2000" b="1" baseline="-25000" dirty="0"/>
          </a:p>
          <a:p>
            <a:r>
              <a:rPr lang="sl-SI" sz="2000" dirty="0" smtClean="0"/>
              <a:t>(22)</a:t>
            </a:r>
            <a:r>
              <a:rPr lang="sl-SI" sz="2000" dirty="0"/>
              <a:t>	</a:t>
            </a:r>
            <a:r>
              <a:rPr lang="it-IT" sz="2000" b="1" i="1" dirty="0" smtClean="0"/>
              <a:t>Nei </a:t>
            </a:r>
            <a:r>
              <a:rPr lang="it-IT" sz="2000" b="1" i="1" dirty="0"/>
              <a:t>ne </a:t>
            </a:r>
            <a:r>
              <a:rPr lang="it-IT" sz="2000" i="1" dirty="0" err="1"/>
              <a:t>nücamo</a:t>
            </a:r>
            <a:r>
              <a:rPr lang="it-IT" sz="2000" dirty="0"/>
              <a:t>.</a:t>
            </a:r>
          </a:p>
          <a:p>
            <a:r>
              <a:rPr lang="sl-SI" sz="2000" dirty="0" smtClean="0"/>
              <a:t>	‘</a:t>
            </a:r>
            <a:r>
              <a:rPr lang="sl-SI" sz="2000" dirty="0" err="1"/>
              <a:t>We</a:t>
            </a:r>
            <a:r>
              <a:rPr lang="sl-SI" sz="2000" dirty="0"/>
              <a:t> don’t </a:t>
            </a:r>
            <a:r>
              <a:rPr lang="sl-SI" sz="2000" dirty="0" err="1"/>
              <a:t>need</a:t>
            </a:r>
            <a:r>
              <a:rPr lang="sl-SI" sz="2000" dirty="0"/>
              <a:t> it.’</a:t>
            </a:r>
          </a:p>
          <a:p>
            <a:r>
              <a:rPr lang="sl-SI" sz="2000" dirty="0" smtClean="0"/>
              <a:t>(23) 	</a:t>
            </a:r>
            <a:r>
              <a:rPr lang="sl-SI" sz="2000" b="1" i="1" dirty="0" err="1" smtClean="0"/>
              <a:t>Nei</a:t>
            </a:r>
            <a:r>
              <a:rPr lang="sl-SI" sz="2000" b="1" i="1" dirty="0" smtClean="0"/>
              <a:t> </a:t>
            </a:r>
            <a:r>
              <a:rPr lang="sl-SI" sz="2000" b="1" i="1" dirty="0"/>
              <a:t>ne </a:t>
            </a:r>
            <a:r>
              <a:rPr lang="sl-SI" sz="2000" i="1" dirty="0" err="1"/>
              <a:t>veimo</a:t>
            </a:r>
            <a:r>
              <a:rPr lang="sl-SI" sz="2000" dirty="0"/>
              <a:t>.</a:t>
            </a:r>
          </a:p>
          <a:p>
            <a:r>
              <a:rPr lang="sl-SI" sz="2000" dirty="0" smtClean="0"/>
              <a:t>	‘</a:t>
            </a:r>
            <a:r>
              <a:rPr lang="sl-SI" sz="2000" dirty="0" err="1"/>
              <a:t>We</a:t>
            </a:r>
            <a:r>
              <a:rPr lang="sl-SI" sz="2000" dirty="0"/>
              <a:t> don’t </a:t>
            </a:r>
            <a:r>
              <a:rPr lang="sl-SI" sz="2000" dirty="0" err="1"/>
              <a:t>know</a:t>
            </a:r>
            <a:r>
              <a:rPr lang="sl-SI" sz="2000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336598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333500"/>
            <a:ext cx="66770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5868144" y="540342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Ilc (2011)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794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520</Words>
  <Application>Microsoft Office PowerPoint</Application>
  <PresentationFormat>Diaprojekcija na zaslonu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Nekaj primerov gramatikalizacije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Univerza Ljubljana, Medicinska fakulteta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Nekaj primerov gramatikalizacije</dc:title>
  <dc:creator>Tatjana Marvin</dc:creator>
  <cp:lastModifiedBy>Tatjana Marvin</cp:lastModifiedBy>
  <cp:revision>22</cp:revision>
  <dcterms:created xsi:type="dcterms:W3CDTF">2014-01-15T11:36:28Z</dcterms:created>
  <dcterms:modified xsi:type="dcterms:W3CDTF">2014-01-17T08:55:01Z</dcterms:modified>
</cp:coreProperties>
</file>