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6" r:id="rId3"/>
    <p:sldId id="265" r:id="rId4"/>
    <p:sldId id="258" r:id="rId5"/>
    <p:sldId id="260" r:id="rId6"/>
    <p:sldId id="261" r:id="rId7"/>
    <p:sldId id="262" r:id="rId8"/>
    <p:sldId id="263" r:id="rId9"/>
    <p:sldId id="264" r:id="rId10"/>
    <p:sldId id="266" r:id="rId11"/>
    <p:sldId id="267" r:id="rId12"/>
    <p:sldId id="268" r:id="rId13"/>
    <p:sldId id="269" r:id="rId14"/>
    <p:sldId id="270" r:id="rId15"/>
    <p:sldId id="271" r:id="rId16"/>
    <p:sldId id="285" r:id="rId17"/>
    <p:sldId id="275" r:id="rId18"/>
    <p:sldId id="276" r:id="rId19"/>
    <p:sldId id="277" r:id="rId20"/>
    <p:sldId id="278" r:id="rId21"/>
    <p:sldId id="279" r:id="rId22"/>
    <p:sldId id="280" r:id="rId23"/>
    <p:sldId id="281" r:id="rId24"/>
    <p:sldId id="282" r:id="rId25"/>
    <p:sldId id="283" r:id="rId26"/>
    <p:sldId id="284"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Lst>
  <p:sldSz cx="9144000" cy="6858000" type="screen4x3"/>
  <p:notesSz cx="6858000" cy="9144000"/>
  <p:embeddedFontLst>
    <p:embeddedFont>
      <p:font typeface="Calibri" pitchFamily="34" charset="0"/>
      <p:regular r:id="rId40"/>
      <p:bold r:id="rId41"/>
      <p:italic r:id="rId42"/>
      <p:boldItalic r:id="rId43"/>
    </p:embeddedFont>
    <p:embeddedFont>
      <p:font typeface="Euclid Math One" pitchFamily="18" charset="2"/>
      <p:regular r:id="rId44"/>
      <p:bold r:id="rId45"/>
    </p:embeddedFont>
    <p:embeddedFont>
      <p:font typeface="Euclid Math Two" pitchFamily="18" charset="2"/>
      <p:regular r:id="rId46"/>
      <p:bold r:id="rId47"/>
    </p:embeddedFont>
    <p:embeddedFont>
      <p:font typeface="MT Extra" pitchFamily="18" charset="2"/>
      <p:regular r:id="rId48"/>
    </p:embeddedFont>
    <p:embeddedFont>
      <p:font typeface="Georgia" pitchFamily="18" charset="0"/>
      <p:regular r:id="rId49"/>
      <p:bold r:id="rId50"/>
      <p:italic r:id="rId51"/>
      <p:boldItalic r:id="rId52"/>
    </p:embeddedFont>
    <p:embeddedFont>
      <p:font typeface="Mathematica1Mono" pitchFamily="18" charset="2"/>
      <p:regular r:id="rId53"/>
      <p:bold r:id="rId54"/>
    </p:embeddedFont>
    <p:embeddedFont>
      <p:font typeface="Arial Unicode MS" pitchFamily="34" charset="-128"/>
      <p:regular r:id="rId55"/>
    </p:embeddedFont>
    <p:embeddedFont>
      <p:font typeface="Euclid Symbol" pitchFamily="18" charset="2"/>
      <p:regular r:id="rId56"/>
      <p:bold r:id="rId57"/>
      <p:italic r:id="rId58"/>
      <p:boldItalic r:id="rId59"/>
    </p:embeddedFont>
    <p:embeddedFont>
      <p:font typeface="Mathematica3" pitchFamily="2" charset="2"/>
      <p:regular r:id="rId60"/>
      <p:bold r:id="rId61"/>
    </p:embeddedFont>
    <p:embeddedFont>
      <p:font typeface="Lucida Sans Unicode" pitchFamily="34" charset="0"/>
      <p:regular r:id="rId62"/>
    </p:embeddedFont>
    <p:embeddedFont>
      <p:font typeface="Mathematica1" pitchFamily="2" charset="2"/>
      <p:regular r:id="rId63"/>
      <p:bold r:id="rId64"/>
    </p:embeddedFont>
    <p:embeddedFont>
      <p:font typeface="Mathematica7Mono" pitchFamily="2" charset="2"/>
      <p:regular r:id="rId6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font" Target="fonts/font24.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font" Target="fonts/font2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font" Target="fonts/font2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font" Target="fonts/font25.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59" Type="http://schemas.openxmlformats.org/officeDocument/2006/relationships/font" Target="fonts/font20.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10" Type="http://schemas.openxmlformats.org/officeDocument/2006/relationships/image" Target="../media/image49.wmf"/><Relationship Id="rId4" Type="http://schemas.openxmlformats.org/officeDocument/2006/relationships/image" Target="../media/image43.wmf"/><Relationship Id="rId9"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5" Type="http://schemas.openxmlformats.org/officeDocument/2006/relationships/image" Target="../media/image54.wmf"/><Relationship Id="rId4" Type="http://schemas.openxmlformats.org/officeDocument/2006/relationships/image" Target="../media/image5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5" Type="http://schemas.openxmlformats.org/officeDocument/2006/relationships/image" Target="../media/image63.wmf"/><Relationship Id="rId4" Type="http://schemas.openxmlformats.org/officeDocument/2006/relationships/image" Target="../media/image6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5" Type="http://schemas.openxmlformats.org/officeDocument/2006/relationships/image" Target="../media/image70.wmf"/><Relationship Id="rId4" Type="http://schemas.openxmlformats.org/officeDocument/2006/relationships/image" Target="../media/image6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5" Type="http://schemas.openxmlformats.org/officeDocument/2006/relationships/image" Target="../media/image66.wmf"/><Relationship Id="rId4" Type="http://schemas.openxmlformats.org/officeDocument/2006/relationships/image" Target="../media/image7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0E3330-2353-4092-A269-638606A18C12}" type="datetimeFigureOut">
              <a:rPr lang="en-US"/>
              <a:pPr>
                <a:defRPr/>
              </a:pPr>
              <a:t>12/2/2009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416800-51DF-49B7-8252-4798C7C826B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425F64-3001-42D9-979C-C473D14D2E22}" type="datetimeFigureOut">
              <a:rPr lang="en-US"/>
              <a:pPr>
                <a:defRPr/>
              </a:pPr>
              <a:t>12/2/2009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C4082D-F3F7-4F7E-B48E-D5D2356132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E59D91-575A-4A5E-AAD8-CE3905F85C2F}" type="datetimeFigureOut">
              <a:rPr lang="en-US"/>
              <a:pPr>
                <a:defRPr/>
              </a:pPr>
              <a:t>12/2/2009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FFA985-E641-4E1C-8D64-3AAE8989997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12/2/2009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082074-E20E-42BE-B34E-3231BB818B3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12/2/2009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152115-5F12-4187-A27E-0DFEA89C565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12/2/2009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049DEA-892B-4E90-8184-B8D42330786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12/2/2009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C1EBA8-9BA4-4B00-A5EE-F8B8D2465D4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12/2/2009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D4C935B-80AC-4661-91EA-C3519681103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12/2/2009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30DB4D5-989F-40BC-A5DA-F0A6279996D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12/2/2009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4C4C33-ADFE-4C59-A448-26B9C832770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12/2/2009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399659-0383-4823-BB78-B0477AB8D5B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B5A209-2C1A-4752-8919-5893DA1F93D2}" type="datetimeFigureOut">
              <a:rPr lang="en-US"/>
              <a:pPr>
                <a:defRPr/>
              </a:pPr>
              <a:t>12/2/2009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676185-8D98-4250-9285-4823220E522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12/2/2009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E0F4DE-399E-47B5-9D14-F13327CE856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12/2/2009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D6E1AE-4C40-4299-A2E2-ED03D5EC06D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12/2/2009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F13A15-09B8-4AE8-9AF3-8ED339A9F7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FE4B115-F3E1-4B08-AAD8-F829573BEF3F}" type="datetimeFigureOut">
              <a:rPr lang="en-US"/>
              <a:pPr>
                <a:defRPr/>
              </a:pPr>
              <a:t>12/2/2009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9B8648-4EA0-49A0-96A0-510CC16A790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4A7CAB3-C74B-47A7-800D-DDB03F9BBBA9}" type="datetimeFigureOut">
              <a:rPr lang="en-US"/>
              <a:pPr>
                <a:defRPr/>
              </a:pPr>
              <a:t>12/2/2009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AD9B4C-7F5F-4442-ACE1-687B94833A4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D06567-8E1C-4DE1-B0E7-42B610BE01A3}" type="datetimeFigureOut">
              <a:rPr lang="en-US"/>
              <a:pPr>
                <a:defRPr/>
              </a:pPr>
              <a:t>12/2/2009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ADBF520-C1A8-46A1-9EE1-A31D5B260C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9A5745B-65A3-48B1-AB12-0FB30EE6D0FE}" type="datetimeFigureOut">
              <a:rPr lang="en-US"/>
              <a:pPr>
                <a:defRPr/>
              </a:pPr>
              <a:t>12/2/2009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F8CAB18-7ACA-4437-9C8C-E6E91DDD598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16B2BC-219D-484D-AFDC-EF4EBC2927D3}" type="datetimeFigureOut">
              <a:rPr lang="en-US"/>
              <a:pPr>
                <a:defRPr/>
              </a:pPr>
              <a:t>12/2/2009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6F6D579-9FE5-46ED-B113-EDFBC23CD86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CC9545-E6C7-4060-B3B1-AB8403D1DC7F}" type="datetimeFigureOut">
              <a:rPr lang="en-US"/>
              <a:pPr>
                <a:defRPr/>
              </a:pPr>
              <a:t>12/2/2009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8B33DB-7702-4696-83E9-35D3BEE03DA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1DA70C-7060-4979-93A8-4362E358D51F}" type="datetimeFigureOut">
              <a:rPr lang="en-US"/>
              <a:pPr>
                <a:defRPr/>
              </a:pPr>
              <a:t>12/2/2009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AA75AE-A66A-4E69-A733-F63E04E38F0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74B6ABB-D844-44D5-B6E4-24DDD67884C8}" type="datetimeFigureOut">
              <a:rPr lang="en-US"/>
              <a:pPr>
                <a:defRPr/>
              </a:pPr>
              <a:t>12/2/2009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30A18B-5DFC-4704-903A-63FF09B418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055EC34-AB5A-4303-A908-0C05FE6BE6DC}" type="datetime1">
              <a:rPr lang="en-US"/>
              <a:pPr>
                <a:defRPr/>
              </a:pPr>
              <a:t>12/2/2009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602CD11-73D8-4CAD-B643-BFB1B92922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8.xml"/><Relationship Id="rId1" Type="http://schemas.openxmlformats.org/officeDocument/2006/relationships/vmlDrawing" Target="../drawings/vmlDrawing7.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oleObject" Target="../embeddings/oleObject16.bin"/><Relationship Id="rId7" Type="http://schemas.openxmlformats.org/officeDocument/2006/relationships/oleObject" Target="../embeddings/oleObject20.bin"/><Relationship Id="rId2" Type="http://schemas.openxmlformats.org/officeDocument/2006/relationships/slideLayout" Target="../slideLayouts/slideLayout18.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oleObject" Target="../embeddings/oleObject18.bin"/><Relationship Id="rId10" Type="http://schemas.openxmlformats.org/officeDocument/2006/relationships/oleObject" Target="../embeddings/oleObject23.bin"/><Relationship Id="rId4" Type="http://schemas.openxmlformats.org/officeDocument/2006/relationships/oleObject" Target="../embeddings/oleObject17.bin"/><Relationship Id="rId9" Type="http://schemas.openxmlformats.org/officeDocument/2006/relationships/oleObject" Target="../embeddings/oleObject22.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8.xml"/><Relationship Id="rId1" Type="http://schemas.openxmlformats.org/officeDocument/2006/relationships/vmlDrawing" Target="../drawings/vmlDrawing9.vml"/><Relationship Id="rId4" Type="http://schemas.openxmlformats.org/officeDocument/2006/relationships/oleObject" Target="../embeddings/oleObject25.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8.xml"/><Relationship Id="rId1" Type="http://schemas.openxmlformats.org/officeDocument/2006/relationships/vmlDrawing" Target="../drawings/vmlDrawing10.vml"/><Relationship Id="rId4" Type="http://schemas.openxmlformats.org/officeDocument/2006/relationships/oleObject" Target="../embeddings/oleObject27.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2.bin"/><Relationship Id="rId12" Type="http://schemas.openxmlformats.org/officeDocument/2006/relationships/oleObject" Target="../embeddings/oleObject37.bin"/><Relationship Id="rId2" Type="http://schemas.openxmlformats.org/officeDocument/2006/relationships/slideLayout" Target="../slideLayouts/slideLayout18.xml"/><Relationship Id="rId1" Type="http://schemas.openxmlformats.org/officeDocument/2006/relationships/vmlDrawing" Target="../drawings/vmlDrawing11.vml"/><Relationship Id="rId6" Type="http://schemas.openxmlformats.org/officeDocument/2006/relationships/oleObject" Target="../embeddings/oleObject31.bin"/><Relationship Id="rId11" Type="http://schemas.openxmlformats.org/officeDocument/2006/relationships/oleObject" Target="../embeddings/oleObject36.bin"/><Relationship Id="rId5" Type="http://schemas.openxmlformats.org/officeDocument/2006/relationships/oleObject" Target="../embeddings/oleObject30.bin"/><Relationship Id="rId10" Type="http://schemas.openxmlformats.org/officeDocument/2006/relationships/oleObject" Target="../embeddings/oleObject35.bin"/><Relationship Id="rId4" Type="http://schemas.openxmlformats.org/officeDocument/2006/relationships/oleObject" Target="../embeddings/oleObject29.bin"/><Relationship Id="rId9" Type="http://schemas.openxmlformats.org/officeDocument/2006/relationships/oleObject" Target="../embeddings/oleObject34.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8.bin"/><Relationship Id="rId7" Type="http://schemas.openxmlformats.org/officeDocument/2006/relationships/oleObject" Target="../embeddings/oleObject42.bin"/><Relationship Id="rId2" Type="http://schemas.openxmlformats.org/officeDocument/2006/relationships/slideLayout" Target="../slideLayouts/slideLayout18.xml"/><Relationship Id="rId1" Type="http://schemas.openxmlformats.org/officeDocument/2006/relationships/vmlDrawing" Target="../drawings/vmlDrawing12.vml"/><Relationship Id="rId6" Type="http://schemas.openxmlformats.org/officeDocument/2006/relationships/oleObject" Target="../embeddings/oleObject41.bin"/><Relationship Id="rId5" Type="http://schemas.openxmlformats.org/officeDocument/2006/relationships/oleObject" Target="../embeddings/oleObject40.bin"/><Relationship Id="rId4" Type="http://schemas.openxmlformats.org/officeDocument/2006/relationships/oleObject" Target="../embeddings/oleObject39.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8.xml"/><Relationship Id="rId1" Type="http://schemas.openxmlformats.org/officeDocument/2006/relationships/vmlDrawing" Target="../drawings/vmlDrawing13.vml"/><Relationship Id="rId6" Type="http://schemas.openxmlformats.org/officeDocument/2006/relationships/oleObject" Target="../embeddings/oleObject46.bin"/><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image" Target="../media/image64.jpeg"/><Relationship Id="rId7" Type="http://schemas.openxmlformats.org/officeDocument/2006/relationships/oleObject" Target="../embeddings/oleObject49.bin"/><Relationship Id="rId2" Type="http://schemas.openxmlformats.org/officeDocument/2006/relationships/slideLayout" Target="../slideLayouts/slideLayout18.xml"/><Relationship Id="rId1" Type="http://schemas.openxmlformats.org/officeDocument/2006/relationships/vmlDrawing" Target="../drawings/vmlDrawing14.vml"/><Relationship Id="rId6" Type="http://schemas.openxmlformats.org/officeDocument/2006/relationships/oleObject" Target="../embeddings/oleObject48.bin"/><Relationship Id="rId5" Type="http://schemas.openxmlformats.org/officeDocument/2006/relationships/image" Target="../media/image65.jpeg"/><Relationship Id="rId4" Type="http://schemas.openxmlformats.org/officeDocument/2006/relationships/oleObject" Target="../embeddings/oleObject47.bin"/><Relationship Id="rId9" Type="http://schemas.openxmlformats.org/officeDocument/2006/relationships/oleObject" Target="../embeddings/oleObject51.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2.bin"/><Relationship Id="rId7" Type="http://schemas.openxmlformats.org/officeDocument/2006/relationships/oleObject" Target="../embeddings/oleObject56.bin"/><Relationship Id="rId2" Type="http://schemas.openxmlformats.org/officeDocument/2006/relationships/slideLayout" Target="../slideLayouts/slideLayout18.xml"/><Relationship Id="rId1" Type="http://schemas.openxmlformats.org/officeDocument/2006/relationships/vmlDrawing" Target="../drawings/vmlDrawing15.vml"/><Relationship Id="rId6" Type="http://schemas.openxmlformats.org/officeDocument/2006/relationships/oleObject" Target="../embeddings/oleObject55.bin"/><Relationship Id="rId5" Type="http://schemas.openxmlformats.org/officeDocument/2006/relationships/oleObject" Target="../embeddings/oleObject54.bin"/><Relationship Id="rId4" Type="http://schemas.openxmlformats.org/officeDocument/2006/relationships/oleObject" Target="../embeddings/oleObject53.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7.bin"/><Relationship Id="rId7" Type="http://schemas.openxmlformats.org/officeDocument/2006/relationships/oleObject" Target="../embeddings/oleObject61.bin"/><Relationship Id="rId2" Type="http://schemas.openxmlformats.org/officeDocument/2006/relationships/slideLayout" Target="../slideLayouts/slideLayout18.xml"/><Relationship Id="rId1" Type="http://schemas.openxmlformats.org/officeDocument/2006/relationships/vmlDrawing" Target="../drawings/vmlDrawing16.vml"/><Relationship Id="rId6" Type="http://schemas.openxmlformats.org/officeDocument/2006/relationships/oleObject" Target="../embeddings/oleObject60.bin"/><Relationship Id="rId5" Type="http://schemas.openxmlformats.org/officeDocument/2006/relationships/oleObject" Target="../embeddings/oleObject59.bin"/><Relationship Id="rId4" Type="http://schemas.openxmlformats.org/officeDocument/2006/relationships/oleObject" Target="../embeddings/oleObject58.bin"/></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6.bin"/><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image" Target="../media/image16.jpeg"/><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8.xml"/><Relationship Id="rId1" Type="http://schemas.openxmlformats.org/officeDocument/2006/relationships/vmlDrawing" Target="../drawings/vmlDrawing6.vml"/><Relationship Id="rId5" Type="http://schemas.openxmlformats.org/officeDocument/2006/relationships/oleObject" Target="../embeddings/oleObject12.bin"/><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4"/>
          <p:cNvSpPr txBox="1">
            <a:spLocks noChangeArrowheads="1"/>
          </p:cNvSpPr>
          <p:nvPr/>
        </p:nvSpPr>
        <p:spPr bwMode="auto">
          <a:xfrm>
            <a:off x="4114800" y="2297113"/>
            <a:ext cx="1447800" cy="369887"/>
          </a:xfrm>
          <a:prstGeom prst="rect">
            <a:avLst/>
          </a:prstGeom>
          <a:noFill/>
          <a:ln w="9525">
            <a:noFill/>
            <a:miter lim="800000"/>
            <a:headEnd/>
            <a:tailEnd/>
          </a:ln>
        </p:spPr>
        <p:txBody>
          <a:bodyPr>
            <a:spAutoFit/>
          </a:bodyPr>
          <a:lstStyle/>
          <a:p>
            <a:r>
              <a:rPr lang="sl-SI">
                <a:solidFill>
                  <a:schemeClr val="bg1"/>
                </a:solidFill>
                <a:latin typeface="Calibri" pitchFamily="34" charset="0"/>
              </a:rPr>
              <a:t>abc</a:t>
            </a:r>
            <a:r>
              <a:rPr lang="sl-SI">
                <a:solidFill>
                  <a:schemeClr val="bg1"/>
                </a:solidFill>
                <a:latin typeface="Calibri" pitchFamily="34" charset="0"/>
                <a:sym typeface="Euclid Math One" pitchFamily="18" charset="2"/>
              </a:rPr>
              <a:t></a:t>
            </a:r>
            <a:r>
              <a:rPr lang="sl-SI">
                <a:solidFill>
                  <a:schemeClr val="bg1"/>
                </a:solidFill>
                <a:latin typeface="Calibri" pitchFamily="34" charset="0"/>
                <a:sym typeface="Euclid Math Two" pitchFamily="18" charset="2"/>
              </a:rPr>
              <a:t></a:t>
            </a:r>
            <a:r>
              <a:rPr lang="sl-SI">
                <a:solidFill>
                  <a:schemeClr val="bg1"/>
                </a:solidFill>
                <a:latin typeface="Calibri" pitchFamily="34" charset="0"/>
                <a:sym typeface="MT Extra" pitchFamily="18" charset="2"/>
              </a:rPr>
              <a:t></a:t>
            </a:r>
            <a:r>
              <a:rPr lang="sl-SI">
                <a:solidFill>
                  <a:schemeClr val="bg1"/>
                </a:solidFill>
                <a:latin typeface="Calibri" pitchFamily="34" charset="0"/>
                <a:sym typeface="Symbol" pitchFamily="18" charset="2"/>
              </a:rPr>
              <a:t></a:t>
            </a:r>
            <a:endParaRPr lang="sl-SI">
              <a:solidFill>
                <a:schemeClr val="bg1"/>
              </a:solidFill>
              <a:latin typeface="Calibri" pitchFamily="34" charset="0"/>
            </a:endParaRPr>
          </a:p>
        </p:txBody>
      </p:sp>
      <p:sp>
        <p:nvSpPr>
          <p:cNvPr id="3" name="Rounded Rectangle 2"/>
          <p:cNvSpPr/>
          <p:nvPr/>
        </p:nvSpPr>
        <p:spPr>
          <a:xfrm>
            <a:off x="1219200" y="2057400"/>
            <a:ext cx="64770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sz="3600" b="1">
                <a:solidFill>
                  <a:schemeClr val="bg1"/>
                </a:solidFill>
                <a:effectLst>
                  <a:outerShdw blurRad="38100" dist="38100" dir="2700000" algn="tl">
                    <a:srgbClr val="000000">
                      <a:alpha val="43137"/>
                    </a:srgbClr>
                  </a:outerShdw>
                </a:effectLst>
              </a:rPr>
              <a:t>MATEMATIKA 1</a:t>
            </a:r>
          </a:p>
        </p:txBody>
      </p:sp>
      <p:sp>
        <p:nvSpPr>
          <p:cNvPr id="4" name="Rounded Rectangle 3"/>
          <p:cNvSpPr/>
          <p:nvPr/>
        </p:nvSpPr>
        <p:spPr>
          <a:xfrm>
            <a:off x="1219200" y="3962400"/>
            <a:ext cx="64770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sz="2000" b="1">
                <a:effectLst>
                  <a:outerShdw blurRad="38100" dist="38100" dir="2700000" algn="tl">
                    <a:srgbClr val="000000">
                      <a:alpha val="43137"/>
                    </a:srgbClr>
                  </a:outerShdw>
                </a:effectLst>
              </a:rPr>
              <a:t>UNIVERZITETNI ŠTUDIJSKI PROGRAM BIOKEMIJA</a:t>
            </a:r>
          </a:p>
          <a:p>
            <a:pPr algn="ctr" fontAlgn="auto">
              <a:spcBef>
                <a:spcPts val="0"/>
              </a:spcBef>
              <a:spcAft>
                <a:spcPts val="0"/>
              </a:spcAft>
              <a:defRPr/>
            </a:pPr>
            <a:r>
              <a:rPr lang="sl-SI" sz="2000" b="1">
                <a:effectLst>
                  <a:outerShdw blurRad="38100" dist="38100" dir="2700000" algn="tl">
                    <a:srgbClr val="000000">
                      <a:alpha val="43137"/>
                    </a:srgbClr>
                  </a:outerShdw>
                </a:effectLst>
              </a:rPr>
              <a:t>1. LETNIK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11188" y="476250"/>
            <a:ext cx="7999412" cy="369888"/>
          </a:xfrm>
          <a:prstGeom prst="rect">
            <a:avLst/>
          </a:prstGeom>
          <a:noFill/>
          <a:ln w="9525" algn="ctr">
            <a:noFill/>
            <a:miter lim="800000"/>
            <a:headEnd/>
            <a:tailEnd/>
          </a:ln>
        </p:spPr>
        <p:txBody>
          <a:bodyPr>
            <a:spAutoFit/>
          </a:bodyPr>
          <a:lstStyle/>
          <a:p>
            <a:pPr>
              <a:spcBef>
                <a:spcPct val="50000"/>
              </a:spcBef>
              <a:defRPr/>
            </a:pPr>
            <a:r>
              <a:rPr lang="en-US">
                <a:solidFill>
                  <a:schemeClr val="tx2">
                    <a:lumMod val="60000"/>
                    <a:lumOff val="40000"/>
                  </a:schemeClr>
                </a:solidFill>
                <a:latin typeface="+mn-lt"/>
              </a:rPr>
              <a:t>Kateri graf ponazarja kineti</a:t>
            </a:r>
            <a:r>
              <a:rPr lang="sl-SI">
                <a:solidFill>
                  <a:schemeClr val="tx2">
                    <a:lumMod val="60000"/>
                    <a:lumOff val="40000"/>
                  </a:schemeClr>
                </a:solidFill>
                <a:latin typeface="+mn-lt"/>
              </a:rPr>
              <a:t>čno energijo </a:t>
            </a:r>
            <a:r>
              <a:rPr lang="en-US" i="1">
                <a:solidFill>
                  <a:schemeClr val="tx2">
                    <a:lumMod val="60000"/>
                    <a:lumOff val="40000"/>
                  </a:schemeClr>
                </a:solidFill>
                <a:latin typeface="Georgia" pitchFamily="18" charset="0"/>
              </a:rPr>
              <a:t>E</a:t>
            </a:r>
            <a:r>
              <a:rPr lang="en-US">
                <a:solidFill>
                  <a:schemeClr val="tx2">
                    <a:lumMod val="60000"/>
                    <a:lumOff val="40000"/>
                  </a:schemeClr>
                </a:solidFill>
                <a:latin typeface="+mn-lt"/>
              </a:rPr>
              <a:t> </a:t>
            </a:r>
            <a:r>
              <a:rPr lang="sl-SI">
                <a:solidFill>
                  <a:schemeClr val="tx2">
                    <a:lumMod val="60000"/>
                    <a:lumOff val="40000"/>
                  </a:schemeClr>
                </a:solidFill>
                <a:latin typeface="+mn-lt"/>
              </a:rPr>
              <a:t>telesa</a:t>
            </a:r>
            <a:r>
              <a:rPr lang="en-US">
                <a:solidFill>
                  <a:schemeClr val="tx2">
                    <a:lumMod val="60000"/>
                    <a:lumOff val="40000"/>
                  </a:schemeClr>
                </a:solidFill>
                <a:latin typeface="+mn-lt"/>
              </a:rPr>
              <a:t>, ki se giblje s </a:t>
            </a:r>
            <a:r>
              <a:rPr lang="sl-SI">
                <a:solidFill>
                  <a:schemeClr val="tx2">
                    <a:lumMod val="60000"/>
                    <a:lumOff val="40000"/>
                  </a:schemeClr>
                </a:solidFill>
                <a:latin typeface="+mn-lt"/>
              </a:rPr>
              <a:t>hitrost</a:t>
            </a:r>
            <a:r>
              <a:rPr lang="en-US">
                <a:solidFill>
                  <a:schemeClr val="tx2">
                    <a:lumMod val="60000"/>
                    <a:lumOff val="40000"/>
                  </a:schemeClr>
                </a:solidFill>
                <a:latin typeface="+mn-lt"/>
              </a:rPr>
              <a:t>jo </a:t>
            </a:r>
            <a:r>
              <a:rPr lang="en-US" i="1">
                <a:solidFill>
                  <a:schemeClr val="tx2">
                    <a:lumMod val="60000"/>
                    <a:lumOff val="40000"/>
                  </a:schemeClr>
                </a:solidFill>
                <a:latin typeface="Georgia" pitchFamily="18" charset="0"/>
              </a:rPr>
              <a:t>v</a:t>
            </a:r>
            <a:r>
              <a:rPr lang="en-US">
                <a:solidFill>
                  <a:schemeClr val="tx2">
                    <a:lumMod val="60000"/>
                    <a:lumOff val="40000"/>
                  </a:schemeClr>
                </a:solidFill>
                <a:latin typeface="+mn-lt"/>
              </a:rPr>
              <a:t>?</a:t>
            </a:r>
            <a:endParaRPr lang="sl-SI">
              <a:solidFill>
                <a:schemeClr val="tx2">
                  <a:lumMod val="60000"/>
                  <a:lumOff val="40000"/>
                </a:schemeClr>
              </a:solidFill>
              <a:latin typeface="+mn-lt"/>
            </a:endParaRPr>
          </a:p>
        </p:txBody>
      </p:sp>
      <p:grpSp>
        <p:nvGrpSpPr>
          <p:cNvPr id="2" name="Group 34"/>
          <p:cNvGrpSpPr>
            <a:grpSpLocks/>
          </p:cNvGrpSpPr>
          <p:nvPr/>
        </p:nvGrpSpPr>
        <p:grpSpPr bwMode="auto">
          <a:xfrm>
            <a:off x="1403350" y="1600200"/>
            <a:ext cx="2230438" cy="1223963"/>
            <a:chOff x="884" y="1253"/>
            <a:chExt cx="1405" cy="771"/>
          </a:xfrm>
        </p:grpSpPr>
        <p:sp>
          <p:nvSpPr>
            <p:cNvPr id="32796" name="Line 4"/>
            <p:cNvSpPr>
              <a:spLocks noChangeShapeType="1"/>
            </p:cNvSpPr>
            <p:nvPr/>
          </p:nvSpPr>
          <p:spPr bwMode="auto">
            <a:xfrm>
              <a:off x="1110" y="1706"/>
              <a:ext cx="1179" cy="0"/>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2797" name="Line 5"/>
            <p:cNvSpPr>
              <a:spLocks noChangeShapeType="1"/>
            </p:cNvSpPr>
            <p:nvPr/>
          </p:nvSpPr>
          <p:spPr bwMode="auto">
            <a:xfrm flipV="1">
              <a:off x="1473" y="1253"/>
              <a:ext cx="0" cy="771"/>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2798" name="Text Box 6"/>
            <p:cNvSpPr txBox="1">
              <a:spLocks noChangeArrowheads="1"/>
            </p:cNvSpPr>
            <p:nvPr/>
          </p:nvSpPr>
          <p:spPr bwMode="auto">
            <a:xfrm>
              <a:off x="2063" y="1706"/>
              <a:ext cx="181" cy="212"/>
            </a:xfrm>
            <a:prstGeom prst="rect">
              <a:avLst/>
            </a:prstGeom>
            <a:noFill/>
            <a:ln w="9525" algn="ctr">
              <a:noFill/>
              <a:miter lim="800000"/>
              <a:headEnd/>
              <a:tailEnd/>
            </a:ln>
          </p:spPr>
          <p:txBody>
            <a:bodyPr>
              <a:spAutoFit/>
            </a:bodyPr>
            <a:lstStyle/>
            <a:p>
              <a:pPr>
                <a:spcBef>
                  <a:spcPct val="50000"/>
                </a:spcBef>
                <a:defRPr/>
              </a:pPr>
              <a:r>
                <a:rPr lang="en-US" sz="1600" i="1">
                  <a:solidFill>
                    <a:schemeClr val="tx2">
                      <a:lumMod val="60000"/>
                      <a:lumOff val="40000"/>
                    </a:schemeClr>
                  </a:solidFill>
                  <a:latin typeface="Georgia" pitchFamily="18" charset="0"/>
                </a:rPr>
                <a:t>v</a:t>
              </a:r>
              <a:endParaRPr lang="sl-SI" sz="1600" i="1">
                <a:solidFill>
                  <a:schemeClr val="tx2">
                    <a:lumMod val="60000"/>
                    <a:lumOff val="40000"/>
                  </a:schemeClr>
                </a:solidFill>
                <a:latin typeface="Georgia" pitchFamily="18" charset="0"/>
              </a:endParaRPr>
            </a:p>
          </p:txBody>
        </p:sp>
        <p:sp>
          <p:nvSpPr>
            <p:cNvPr id="32799" name="Text Box 7"/>
            <p:cNvSpPr txBox="1">
              <a:spLocks noChangeArrowheads="1"/>
            </p:cNvSpPr>
            <p:nvPr/>
          </p:nvSpPr>
          <p:spPr bwMode="auto">
            <a:xfrm>
              <a:off x="1246" y="1298"/>
              <a:ext cx="181" cy="212"/>
            </a:xfrm>
            <a:prstGeom prst="rect">
              <a:avLst/>
            </a:prstGeom>
            <a:noFill/>
            <a:ln w="9525" algn="ctr">
              <a:noFill/>
              <a:miter lim="800000"/>
              <a:headEnd/>
              <a:tailEnd/>
            </a:ln>
          </p:spPr>
          <p:txBody>
            <a:bodyPr>
              <a:spAutoFit/>
            </a:bodyPr>
            <a:lstStyle/>
            <a:p>
              <a:pPr>
                <a:spcBef>
                  <a:spcPct val="50000"/>
                </a:spcBef>
                <a:defRPr/>
              </a:pPr>
              <a:r>
                <a:rPr lang="en-US" sz="1600" i="1">
                  <a:solidFill>
                    <a:schemeClr val="tx2">
                      <a:lumMod val="60000"/>
                      <a:lumOff val="40000"/>
                    </a:schemeClr>
                  </a:solidFill>
                  <a:latin typeface="Georgia" pitchFamily="18" charset="0"/>
                </a:rPr>
                <a:t>E</a:t>
              </a:r>
              <a:endParaRPr lang="sl-SI" sz="1600" i="1">
                <a:solidFill>
                  <a:schemeClr val="tx2">
                    <a:lumMod val="60000"/>
                    <a:lumOff val="40000"/>
                  </a:schemeClr>
                </a:solidFill>
                <a:latin typeface="Georgia" pitchFamily="18" charset="0"/>
              </a:endParaRPr>
            </a:p>
          </p:txBody>
        </p:sp>
        <p:sp>
          <p:nvSpPr>
            <p:cNvPr id="22567" name="Line 8"/>
            <p:cNvSpPr>
              <a:spLocks noChangeShapeType="1"/>
            </p:cNvSpPr>
            <p:nvPr/>
          </p:nvSpPr>
          <p:spPr bwMode="auto">
            <a:xfrm flipV="1">
              <a:off x="1473" y="1434"/>
              <a:ext cx="726" cy="272"/>
            </a:xfrm>
            <a:prstGeom prst="line">
              <a:avLst/>
            </a:prstGeom>
            <a:noFill/>
            <a:ln w="25400">
              <a:solidFill>
                <a:srgbClr val="FF0000"/>
              </a:solidFill>
              <a:round/>
              <a:headEnd/>
              <a:tailEnd/>
            </a:ln>
          </p:spPr>
          <p:txBody>
            <a:bodyPr>
              <a:spAutoFit/>
            </a:bodyPr>
            <a:lstStyle/>
            <a:p>
              <a:endParaRPr lang="sl-SI"/>
            </a:p>
          </p:txBody>
        </p:sp>
        <p:sp>
          <p:nvSpPr>
            <p:cNvPr id="22568" name="Text Box 9"/>
            <p:cNvSpPr txBox="1">
              <a:spLocks noChangeArrowheads="1"/>
            </p:cNvSpPr>
            <p:nvPr/>
          </p:nvSpPr>
          <p:spPr bwMode="auto">
            <a:xfrm>
              <a:off x="884" y="1253"/>
              <a:ext cx="226" cy="212"/>
            </a:xfrm>
            <a:prstGeom prst="rect">
              <a:avLst/>
            </a:prstGeom>
            <a:noFill/>
            <a:ln w="9525" algn="ctr">
              <a:noFill/>
              <a:miter lim="800000"/>
              <a:headEnd/>
              <a:tailEnd/>
            </a:ln>
          </p:spPr>
          <p:txBody>
            <a:bodyPr>
              <a:spAutoFit/>
            </a:bodyPr>
            <a:lstStyle/>
            <a:p>
              <a:pPr>
                <a:spcBef>
                  <a:spcPct val="50000"/>
                </a:spcBef>
              </a:pPr>
              <a:r>
                <a:rPr lang="en-US" sz="1600" b="1">
                  <a:solidFill>
                    <a:srgbClr val="FF9900"/>
                  </a:solidFill>
                </a:rPr>
                <a:t>A</a:t>
              </a:r>
              <a:endParaRPr lang="sl-SI" sz="1600" b="1">
                <a:solidFill>
                  <a:srgbClr val="FF9900"/>
                </a:solidFill>
              </a:endParaRPr>
            </a:p>
          </p:txBody>
        </p:sp>
      </p:grpSp>
      <p:grpSp>
        <p:nvGrpSpPr>
          <p:cNvPr id="3" name="Group 35"/>
          <p:cNvGrpSpPr>
            <a:grpSpLocks/>
          </p:cNvGrpSpPr>
          <p:nvPr/>
        </p:nvGrpSpPr>
        <p:grpSpPr bwMode="auto">
          <a:xfrm>
            <a:off x="4718050" y="1671638"/>
            <a:ext cx="2230438" cy="1223962"/>
            <a:chOff x="2972" y="1298"/>
            <a:chExt cx="1405" cy="771"/>
          </a:xfrm>
        </p:grpSpPr>
        <p:sp>
          <p:nvSpPr>
            <p:cNvPr id="32790" name="Line 11"/>
            <p:cNvSpPr>
              <a:spLocks noChangeShapeType="1"/>
            </p:cNvSpPr>
            <p:nvPr/>
          </p:nvSpPr>
          <p:spPr bwMode="auto">
            <a:xfrm>
              <a:off x="3198" y="1751"/>
              <a:ext cx="1179" cy="0"/>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2791" name="Line 12"/>
            <p:cNvSpPr>
              <a:spLocks noChangeShapeType="1"/>
            </p:cNvSpPr>
            <p:nvPr/>
          </p:nvSpPr>
          <p:spPr bwMode="auto">
            <a:xfrm flipV="1">
              <a:off x="3561" y="1298"/>
              <a:ext cx="0" cy="771"/>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2792" name="Text Box 13"/>
            <p:cNvSpPr txBox="1">
              <a:spLocks noChangeArrowheads="1"/>
            </p:cNvSpPr>
            <p:nvPr/>
          </p:nvSpPr>
          <p:spPr bwMode="auto">
            <a:xfrm>
              <a:off x="4151" y="1751"/>
              <a:ext cx="181" cy="212"/>
            </a:xfrm>
            <a:prstGeom prst="rect">
              <a:avLst/>
            </a:prstGeom>
            <a:noFill/>
            <a:ln w="9525" algn="ctr">
              <a:noFill/>
              <a:miter lim="800000"/>
              <a:headEnd/>
              <a:tailEnd/>
            </a:ln>
          </p:spPr>
          <p:txBody>
            <a:bodyPr>
              <a:spAutoFit/>
            </a:bodyPr>
            <a:lstStyle/>
            <a:p>
              <a:pPr>
                <a:spcBef>
                  <a:spcPct val="50000"/>
                </a:spcBef>
                <a:defRPr/>
              </a:pPr>
              <a:r>
                <a:rPr lang="en-US" sz="1600" i="1">
                  <a:solidFill>
                    <a:schemeClr val="tx2">
                      <a:lumMod val="60000"/>
                      <a:lumOff val="40000"/>
                    </a:schemeClr>
                  </a:solidFill>
                  <a:latin typeface="Georgia" pitchFamily="18" charset="0"/>
                </a:rPr>
                <a:t>v</a:t>
              </a:r>
              <a:endParaRPr lang="sl-SI" sz="1600" i="1">
                <a:solidFill>
                  <a:schemeClr val="tx2">
                    <a:lumMod val="60000"/>
                    <a:lumOff val="40000"/>
                  </a:schemeClr>
                </a:solidFill>
                <a:latin typeface="Georgia" pitchFamily="18" charset="0"/>
              </a:endParaRPr>
            </a:p>
          </p:txBody>
        </p:sp>
        <p:sp>
          <p:nvSpPr>
            <p:cNvPr id="32793" name="Text Box 14"/>
            <p:cNvSpPr txBox="1">
              <a:spLocks noChangeArrowheads="1"/>
            </p:cNvSpPr>
            <p:nvPr/>
          </p:nvSpPr>
          <p:spPr bwMode="auto">
            <a:xfrm>
              <a:off x="3334" y="1343"/>
              <a:ext cx="181" cy="212"/>
            </a:xfrm>
            <a:prstGeom prst="rect">
              <a:avLst/>
            </a:prstGeom>
            <a:noFill/>
            <a:ln w="9525" algn="ctr">
              <a:noFill/>
              <a:miter lim="800000"/>
              <a:headEnd/>
              <a:tailEnd/>
            </a:ln>
          </p:spPr>
          <p:txBody>
            <a:bodyPr>
              <a:spAutoFit/>
            </a:bodyPr>
            <a:lstStyle/>
            <a:p>
              <a:pPr>
                <a:spcBef>
                  <a:spcPct val="50000"/>
                </a:spcBef>
                <a:defRPr/>
              </a:pPr>
              <a:r>
                <a:rPr lang="en-US" sz="1600" i="1">
                  <a:solidFill>
                    <a:schemeClr val="tx2">
                      <a:lumMod val="60000"/>
                      <a:lumOff val="40000"/>
                    </a:schemeClr>
                  </a:solidFill>
                  <a:latin typeface="Georgia" pitchFamily="18" charset="0"/>
                </a:rPr>
                <a:t>E</a:t>
              </a:r>
              <a:endParaRPr lang="sl-SI" sz="1600" i="1">
                <a:solidFill>
                  <a:schemeClr val="tx2">
                    <a:lumMod val="60000"/>
                    <a:lumOff val="40000"/>
                  </a:schemeClr>
                </a:solidFill>
                <a:latin typeface="Georgia" pitchFamily="18" charset="0"/>
              </a:endParaRPr>
            </a:p>
          </p:txBody>
        </p:sp>
        <p:sp>
          <p:nvSpPr>
            <p:cNvPr id="22561" name="Text Box 15"/>
            <p:cNvSpPr txBox="1">
              <a:spLocks noChangeArrowheads="1"/>
            </p:cNvSpPr>
            <p:nvPr/>
          </p:nvSpPr>
          <p:spPr bwMode="auto">
            <a:xfrm>
              <a:off x="2972" y="1298"/>
              <a:ext cx="226" cy="212"/>
            </a:xfrm>
            <a:prstGeom prst="rect">
              <a:avLst/>
            </a:prstGeom>
            <a:noFill/>
            <a:ln w="9525" algn="ctr">
              <a:noFill/>
              <a:miter lim="800000"/>
              <a:headEnd/>
              <a:tailEnd/>
            </a:ln>
          </p:spPr>
          <p:txBody>
            <a:bodyPr>
              <a:spAutoFit/>
            </a:bodyPr>
            <a:lstStyle/>
            <a:p>
              <a:pPr>
                <a:spcBef>
                  <a:spcPct val="50000"/>
                </a:spcBef>
              </a:pPr>
              <a:r>
                <a:rPr lang="en-US" sz="1600" b="1">
                  <a:solidFill>
                    <a:srgbClr val="FF9900"/>
                  </a:solidFill>
                </a:rPr>
                <a:t>B</a:t>
              </a:r>
              <a:endParaRPr lang="sl-SI" sz="1600" b="1">
                <a:solidFill>
                  <a:srgbClr val="FF9900"/>
                </a:solidFill>
              </a:endParaRPr>
            </a:p>
          </p:txBody>
        </p:sp>
        <p:sp>
          <p:nvSpPr>
            <p:cNvPr id="22562" name="Freeform 16"/>
            <p:cNvSpPr>
              <a:spLocks/>
            </p:cNvSpPr>
            <p:nvPr/>
          </p:nvSpPr>
          <p:spPr bwMode="auto">
            <a:xfrm>
              <a:off x="3579" y="1560"/>
              <a:ext cx="738" cy="509"/>
            </a:xfrm>
            <a:custGeom>
              <a:avLst/>
              <a:gdLst>
                <a:gd name="T0" fmla="*/ 0 w 738"/>
                <a:gd name="T1" fmla="*/ 509 h 509"/>
                <a:gd name="T2" fmla="*/ 129 w 738"/>
                <a:gd name="T3" fmla="*/ 112 h 509"/>
                <a:gd name="T4" fmla="*/ 738 w 738"/>
                <a:gd name="T5" fmla="*/ 0 h 509"/>
                <a:gd name="T6" fmla="*/ 0 60000 65536"/>
                <a:gd name="T7" fmla="*/ 0 60000 65536"/>
                <a:gd name="T8" fmla="*/ 0 60000 65536"/>
                <a:gd name="T9" fmla="*/ 0 w 738"/>
                <a:gd name="T10" fmla="*/ 0 h 509"/>
                <a:gd name="T11" fmla="*/ 738 w 738"/>
                <a:gd name="T12" fmla="*/ 509 h 509"/>
              </a:gdLst>
              <a:ahLst/>
              <a:cxnLst>
                <a:cxn ang="T6">
                  <a:pos x="T0" y="T1"/>
                </a:cxn>
                <a:cxn ang="T7">
                  <a:pos x="T2" y="T3"/>
                </a:cxn>
                <a:cxn ang="T8">
                  <a:pos x="T4" y="T5"/>
                </a:cxn>
              </a:cxnLst>
              <a:rect l="T9" t="T10" r="T11" b="T12"/>
              <a:pathLst>
                <a:path w="738" h="509">
                  <a:moveTo>
                    <a:pt x="0" y="509"/>
                  </a:moveTo>
                  <a:cubicBezTo>
                    <a:pt x="21" y="443"/>
                    <a:pt x="6" y="197"/>
                    <a:pt x="129" y="112"/>
                  </a:cubicBezTo>
                  <a:cubicBezTo>
                    <a:pt x="252" y="27"/>
                    <a:pt x="611" y="23"/>
                    <a:pt x="738" y="0"/>
                  </a:cubicBezTo>
                </a:path>
              </a:pathLst>
            </a:custGeom>
            <a:noFill/>
            <a:ln w="25400">
              <a:solidFill>
                <a:srgbClr val="FF0000"/>
              </a:solidFill>
              <a:round/>
              <a:headEnd/>
              <a:tailEnd/>
            </a:ln>
          </p:spPr>
          <p:txBody>
            <a:bodyPr>
              <a:spAutoFit/>
            </a:bodyPr>
            <a:lstStyle/>
            <a:p>
              <a:endParaRPr lang="sl-SI"/>
            </a:p>
          </p:txBody>
        </p:sp>
      </p:grpSp>
      <p:grpSp>
        <p:nvGrpSpPr>
          <p:cNvPr id="4" name="Group 36"/>
          <p:cNvGrpSpPr>
            <a:grpSpLocks/>
          </p:cNvGrpSpPr>
          <p:nvPr/>
        </p:nvGrpSpPr>
        <p:grpSpPr bwMode="auto">
          <a:xfrm>
            <a:off x="1403350" y="3400425"/>
            <a:ext cx="2305050" cy="1223963"/>
            <a:chOff x="884" y="2387"/>
            <a:chExt cx="1452" cy="771"/>
          </a:xfrm>
        </p:grpSpPr>
        <p:sp>
          <p:nvSpPr>
            <p:cNvPr id="32784" name="Line 18"/>
            <p:cNvSpPr>
              <a:spLocks noChangeShapeType="1"/>
            </p:cNvSpPr>
            <p:nvPr/>
          </p:nvSpPr>
          <p:spPr bwMode="auto">
            <a:xfrm>
              <a:off x="1110" y="2840"/>
              <a:ext cx="1179" cy="0"/>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2785" name="Line 19"/>
            <p:cNvSpPr>
              <a:spLocks noChangeShapeType="1"/>
            </p:cNvSpPr>
            <p:nvPr/>
          </p:nvSpPr>
          <p:spPr bwMode="auto">
            <a:xfrm flipV="1">
              <a:off x="1473" y="2387"/>
              <a:ext cx="0" cy="771"/>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2786" name="Text Box 20"/>
            <p:cNvSpPr txBox="1">
              <a:spLocks noChangeArrowheads="1"/>
            </p:cNvSpPr>
            <p:nvPr/>
          </p:nvSpPr>
          <p:spPr bwMode="auto">
            <a:xfrm>
              <a:off x="2155" y="2840"/>
              <a:ext cx="181" cy="212"/>
            </a:xfrm>
            <a:prstGeom prst="rect">
              <a:avLst/>
            </a:prstGeom>
            <a:noFill/>
            <a:ln w="9525" algn="ctr">
              <a:noFill/>
              <a:miter lim="800000"/>
              <a:headEnd/>
              <a:tailEnd/>
            </a:ln>
          </p:spPr>
          <p:txBody>
            <a:bodyPr>
              <a:spAutoFit/>
            </a:bodyPr>
            <a:lstStyle/>
            <a:p>
              <a:pPr>
                <a:spcBef>
                  <a:spcPct val="50000"/>
                </a:spcBef>
                <a:defRPr/>
              </a:pPr>
              <a:r>
                <a:rPr lang="en-US" sz="1600" i="1">
                  <a:solidFill>
                    <a:schemeClr val="tx2">
                      <a:lumMod val="60000"/>
                      <a:lumOff val="40000"/>
                    </a:schemeClr>
                  </a:solidFill>
                  <a:latin typeface="Georgia" pitchFamily="18" charset="0"/>
                </a:rPr>
                <a:t>v</a:t>
              </a:r>
              <a:endParaRPr lang="sl-SI" sz="1600" i="1">
                <a:solidFill>
                  <a:schemeClr val="tx2">
                    <a:lumMod val="60000"/>
                    <a:lumOff val="40000"/>
                  </a:schemeClr>
                </a:solidFill>
                <a:latin typeface="Georgia" pitchFamily="18" charset="0"/>
              </a:endParaRPr>
            </a:p>
          </p:txBody>
        </p:sp>
        <p:sp>
          <p:nvSpPr>
            <p:cNvPr id="32787" name="Text Box 21"/>
            <p:cNvSpPr txBox="1">
              <a:spLocks noChangeArrowheads="1"/>
            </p:cNvSpPr>
            <p:nvPr/>
          </p:nvSpPr>
          <p:spPr bwMode="auto">
            <a:xfrm>
              <a:off x="1246" y="2432"/>
              <a:ext cx="181" cy="212"/>
            </a:xfrm>
            <a:prstGeom prst="rect">
              <a:avLst/>
            </a:prstGeom>
            <a:noFill/>
            <a:ln w="9525" algn="ctr">
              <a:noFill/>
              <a:miter lim="800000"/>
              <a:headEnd/>
              <a:tailEnd/>
            </a:ln>
          </p:spPr>
          <p:txBody>
            <a:bodyPr>
              <a:spAutoFit/>
            </a:bodyPr>
            <a:lstStyle/>
            <a:p>
              <a:pPr>
                <a:spcBef>
                  <a:spcPct val="50000"/>
                </a:spcBef>
                <a:defRPr/>
              </a:pPr>
              <a:r>
                <a:rPr lang="en-US" sz="1600" i="1">
                  <a:solidFill>
                    <a:schemeClr val="tx2">
                      <a:lumMod val="60000"/>
                      <a:lumOff val="40000"/>
                    </a:schemeClr>
                  </a:solidFill>
                  <a:latin typeface="Georgia" pitchFamily="18" charset="0"/>
                </a:rPr>
                <a:t>E</a:t>
              </a:r>
              <a:endParaRPr lang="sl-SI" sz="1600" i="1">
                <a:solidFill>
                  <a:schemeClr val="tx2">
                    <a:lumMod val="60000"/>
                    <a:lumOff val="40000"/>
                  </a:schemeClr>
                </a:solidFill>
                <a:latin typeface="Georgia" pitchFamily="18" charset="0"/>
              </a:endParaRPr>
            </a:p>
          </p:txBody>
        </p:sp>
        <p:sp>
          <p:nvSpPr>
            <p:cNvPr id="22555" name="Text Box 22"/>
            <p:cNvSpPr txBox="1">
              <a:spLocks noChangeArrowheads="1"/>
            </p:cNvSpPr>
            <p:nvPr/>
          </p:nvSpPr>
          <p:spPr bwMode="auto">
            <a:xfrm>
              <a:off x="884" y="2387"/>
              <a:ext cx="226" cy="212"/>
            </a:xfrm>
            <a:prstGeom prst="rect">
              <a:avLst/>
            </a:prstGeom>
            <a:noFill/>
            <a:ln w="9525" algn="ctr">
              <a:noFill/>
              <a:miter lim="800000"/>
              <a:headEnd/>
              <a:tailEnd/>
            </a:ln>
          </p:spPr>
          <p:txBody>
            <a:bodyPr>
              <a:spAutoFit/>
            </a:bodyPr>
            <a:lstStyle/>
            <a:p>
              <a:pPr>
                <a:spcBef>
                  <a:spcPct val="50000"/>
                </a:spcBef>
              </a:pPr>
              <a:r>
                <a:rPr lang="en-US" sz="1600" b="1">
                  <a:solidFill>
                    <a:srgbClr val="FF9900"/>
                  </a:solidFill>
                </a:rPr>
                <a:t>C</a:t>
              </a:r>
              <a:endParaRPr lang="sl-SI" sz="1600" b="1">
                <a:solidFill>
                  <a:srgbClr val="FF9900"/>
                </a:solidFill>
              </a:endParaRPr>
            </a:p>
          </p:txBody>
        </p:sp>
        <p:sp>
          <p:nvSpPr>
            <p:cNvPr id="22556" name="Freeform 23"/>
            <p:cNvSpPr>
              <a:spLocks/>
            </p:cNvSpPr>
            <p:nvPr/>
          </p:nvSpPr>
          <p:spPr bwMode="auto">
            <a:xfrm>
              <a:off x="1474" y="2636"/>
              <a:ext cx="680" cy="340"/>
            </a:xfrm>
            <a:custGeom>
              <a:avLst/>
              <a:gdLst>
                <a:gd name="T0" fmla="*/ 0 w 680"/>
                <a:gd name="T1" fmla="*/ 204 h 340"/>
                <a:gd name="T2" fmla="*/ 45 w 680"/>
                <a:gd name="T3" fmla="*/ 23 h 340"/>
                <a:gd name="T4" fmla="*/ 136 w 680"/>
                <a:gd name="T5" fmla="*/ 340 h 340"/>
                <a:gd name="T6" fmla="*/ 227 w 680"/>
                <a:gd name="T7" fmla="*/ 23 h 340"/>
                <a:gd name="T8" fmla="*/ 317 w 680"/>
                <a:gd name="T9" fmla="*/ 340 h 340"/>
                <a:gd name="T10" fmla="*/ 408 w 680"/>
                <a:gd name="T11" fmla="*/ 23 h 340"/>
                <a:gd name="T12" fmla="*/ 499 w 680"/>
                <a:gd name="T13" fmla="*/ 340 h 340"/>
                <a:gd name="T14" fmla="*/ 590 w 680"/>
                <a:gd name="T15" fmla="*/ 23 h 340"/>
                <a:gd name="T16" fmla="*/ 680 w 680"/>
                <a:gd name="T17" fmla="*/ 340 h 3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0"/>
                <a:gd name="T28" fmla="*/ 0 h 340"/>
                <a:gd name="T29" fmla="*/ 680 w 680"/>
                <a:gd name="T30" fmla="*/ 340 h 3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0" h="340">
                  <a:moveTo>
                    <a:pt x="0" y="204"/>
                  </a:moveTo>
                  <a:cubicBezTo>
                    <a:pt x="11" y="102"/>
                    <a:pt x="22" y="0"/>
                    <a:pt x="45" y="23"/>
                  </a:cubicBezTo>
                  <a:cubicBezTo>
                    <a:pt x="68" y="46"/>
                    <a:pt x="106" y="340"/>
                    <a:pt x="136" y="340"/>
                  </a:cubicBezTo>
                  <a:cubicBezTo>
                    <a:pt x="166" y="340"/>
                    <a:pt x="197" y="23"/>
                    <a:pt x="227" y="23"/>
                  </a:cubicBezTo>
                  <a:cubicBezTo>
                    <a:pt x="257" y="23"/>
                    <a:pt x="287" y="340"/>
                    <a:pt x="317" y="340"/>
                  </a:cubicBezTo>
                  <a:cubicBezTo>
                    <a:pt x="347" y="340"/>
                    <a:pt x="378" y="23"/>
                    <a:pt x="408" y="23"/>
                  </a:cubicBezTo>
                  <a:cubicBezTo>
                    <a:pt x="438" y="23"/>
                    <a:pt x="469" y="340"/>
                    <a:pt x="499" y="340"/>
                  </a:cubicBezTo>
                  <a:cubicBezTo>
                    <a:pt x="529" y="340"/>
                    <a:pt x="560" y="23"/>
                    <a:pt x="590" y="23"/>
                  </a:cubicBezTo>
                  <a:cubicBezTo>
                    <a:pt x="620" y="23"/>
                    <a:pt x="665" y="287"/>
                    <a:pt x="680" y="340"/>
                  </a:cubicBezTo>
                </a:path>
              </a:pathLst>
            </a:custGeom>
            <a:noFill/>
            <a:ln w="25400">
              <a:solidFill>
                <a:srgbClr val="FF0000"/>
              </a:solidFill>
              <a:round/>
              <a:headEnd/>
              <a:tailEnd/>
            </a:ln>
          </p:spPr>
          <p:txBody>
            <a:bodyPr>
              <a:spAutoFit/>
            </a:bodyPr>
            <a:lstStyle/>
            <a:p>
              <a:endParaRPr lang="sl-SI"/>
            </a:p>
          </p:txBody>
        </p:sp>
      </p:grpSp>
      <p:grpSp>
        <p:nvGrpSpPr>
          <p:cNvPr id="5" name="Group 37"/>
          <p:cNvGrpSpPr>
            <a:grpSpLocks/>
          </p:cNvGrpSpPr>
          <p:nvPr/>
        </p:nvGrpSpPr>
        <p:grpSpPr bwMode="auto">
          <a:xfrm>
            <a:off x="4718050" y="3400425"/>
            <a:ext cx="2228850" cy="1271588"/>
            <a:chOff x="2972" y="2387"/>
            <a:chExt cx="1404" cy="801"/>
          </a:xfrm>
        </p:grpSpPr>
        <p:sp>
          <p:nvSpPr>
            <p:cNvPr id="32778" name="Line 25"/>
            <p:cNvSpPr>
              <a:spLocks noChangeShapeType="1"/>
            </p:cNvSpPr>
            <p:nvPr/>
          </p:nvSpPr>
          <p:spPr bwMode="auto">
            <a:xfrm>
              <a:off x="3197" y="2870"/>
              <a:ext cx="1179" cy="0"/>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2779" name="Line 26"/>
            <p:cNvSpPr>
              <a:spLocks noChangeShapeType="1"/>
            </p:cNvSpPr>
            <p:nvPr/>
          </p:nvSpPr>
          <p:spPr bwMode="auto">
            <a:xfrm flipV="1">
              <a:off x="3560" y="2417"/>
              <a:ext cx="0" cy="771"/>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2780" name="Text Box 27"/>
            <p:cNvSpPr txBox="1">
              <a:spLocks noChangeArrowheads="1"/>
            </p:cNvSpPr>
            <p:nvPr/>
          </p:nvSpPr>
          <p:spPr bwMode="auto">
            <a:xfrm>
              <a:off x="4150" y="2870"/>
              <a:ext cx="181" cy="212"/>
            </a:xfrm>
            <a:prstGeom prst="rect">
              <a:avLst/>
            </a:prstGeom>
            <a:noFill/>
            <a:ln w="9525" algn="ctr">
              <a:noFill/>
              <a:miter lim="800000"/>
              <a:headEnd/>
              <a:tailEnd/>
            </a:ln>
          </p:spPr>
          <p:txBody>
            <a:bodyPr>
              <a:spAutoFit/>
            </a:bodyPr>
            <a:lstStyle/>
            <a:p>
              <a:pPr>
                <a:spcBef>
                  <a:spcPct val="50000"/>
                </a:spcBef>
                <a:defRPr/>
              </a:pPr>
              <a:r>
                <a:rPr lang="en-US" sz="1600" i="1">
                  <a:solidFill>
                    <a:schemeClr val="tx2">
                      <a:lumMod val="60000"/>
                      <a:lumOff val="40000"/>
                    </a:schemeClr>
                  </a:solidFill>
                  <a:latin typeface="Georgia" pitchFamily="18" charset="0"/>
                </a:rPr>
                <a:t>v</a:t>
              </a:r>
              <a:endParaRPr lang="sl-SI" sz="1600" i="1">
                <a:solidFill>
                  <a:schemeClr val="tx2">
                    <a:lumMod val="60000"/>
                    <a:lumOff val="40000"/>
                  </a:schemeClr>
                </a:solidFill>
                <a:latin typeface="Georgia" pitchFamily="18" charset="0"/>
              </a:endParaRPr>
            </a:p>
          </p:txBody>
        </p:sp>
        <p:sp>
          <p:nvSpPr>
            <p:cNvPr id="32781" name="Text Box 28"/>
            <p:cNvSpPr txBox="1">
              <a:spLocks noChangeArrowheads="1"/>
            </p:cNvSpPr>
            <p:nvPr/>
          </p:nvSpPr>
          <p:spPr bwMode="auto">
            <a:xfrm>
              <a:off x="3333" y="2462"/>
              <a:ext cx="181" cy="212"/>
            </a:xfrm>
            <a:prstGeom prst="rect">
              <a:avLst/>
            </a:prstGeom>
            <a:noFill/>
            <a:ln w="9525" algn="ctr">
              <a:noFill/>
              <a:miter lim="800000"/>
              <a:headEnd/>
              <a:tailEnd/>
            </a:ln>
          </p:spPr>
          <p:txBody>
            <a:bodyPr>
              <a:spAutoFit/>
            </a:bodyPr>
            <a:lstStyle/>
            <a:p>
              <a:pPr>
                <a:spcBef>
                  <a:spcPct val="50000"/>
                </a:spcBef>
                <a:defRPr/>
              </a:pPr>
              <a:r>
                <a:rPr lang="en-US" sz="1600" i="1">
                  <a:solidFill>
                    <a:schemeClr val="tx2">
                      <a:lumMod val="60000"/>
                      <a:lumOff val="40000"/>
                    </a:schemeClr>
                  </a:solidFill>
                  <a:latin typeface="Georgia" pitchFamily="18" charset="0"/>
                </a:rPr>
                <a:t>E</a:t>
              </a:r>
              <a:endParaRPr lang="sl-SI" sz="1600" i="1">
                <a:solidFill>
                  <a:schemeClr val="tx2">
                    <a:lumMod val="60000"/>
                    <a:lumOff val="40000"/>
                  </a:schemeClr>
                </a:solidFill>
                <a:latin typeface="Georgia" pitchFamily="18" charset="0"/>
              </a:endParaRPr>
            </a:p>
          </p:txBody>
        </p:sp>
        <p:sp>
          <p:nvSpPr>
            <p:cNvPr id="22549" name="Freeform 29"/>
            <p:cNvSpPr>
              <a:spLocks/>
            </p:cNvSpPr>
            <p:nvPr/>
          </p:nvSpPr>
          <p:spPr bwMode="auto">
            <a:xfrm>
              <a:off x="3560" y="2462"/>
              <a:ext cx="318" cy="408"/>
            </a:xfrm>
            <a:custGeom>
              <a:avLst/>
              <a:gdLst>
                <a:gd name="T0" fmla="*/ 0 w 318"/>
                <a:gd name="T1" fmla="*/ 408 h 408"/>
                <a:gd name="T2" fmla="*/ 112 w 318"/>
                <a:gd name="T3" fmla="*/ 388 h 408"/>
                <a:gd name="T4" fmla="*/ 196 w 318"/>
                <a:gd name="T5" fmla="*/ 295 h 408"/>
                <a:gd name="T6" fmla="*/ 318 w 318"/>
                <a:gd name="T7" fmla="*/ 0 h 408"/>
                <a:gd name="T8" fmla="*/ 0 60000 65536"/>
                <a:gd name="T9" fmla="*/ 0 60000 65536"/>
                <a:gd name="T10" fmla="*/ 0 60000 65536"/>
                <a:gd name="T11" fmla="*/ 0 60000 65536"/>
                <a:gd name="T12" fmla="*/ 0 w 318"/>
                <a:gd name="T13" fmla="*/ 0 h 408"/>
                <a:gd name="T14" fmla="*/ 318 w 318"/>
                <a:gd name="T15" fmla="*/ 408 h 408"/>
              </a:gdLst>
              <a:ahLst/>
              <a:cxnLst>
                <a:cxn ang="T8">
                  <a:pos x="T0" y="T1"/>
                </a:cxn>
                <a:cxn ang="T9">
                  <a:pos x="T2" y="T3"/>
                </a:cxn>
                <a:cxn ang="T10">
                  <a:pos x="T4" y="T5"/>
                </a:cxn>
                <a:cxn ang="T11">
                  <a:pos x="T6" y="T7"/>
                </a:cxn>
              </a:cxnLst>
              <a:rect l="T12" t="T13" r="T14" b="T15"/>
              <a:pathLst>
                <a:path w="318" h="408">
                  <a:moveTo>
                    <a:pt x="0" y="408"/>
                  </a:moveTo>
                  <a:cubicBezTo>
                    <a:pt x="19" y="405"/>
                    <a:pt x="79" y="407"/>
                    <a:pt x="112" y="388"/>
                  </a:cubicBezTo>
                  <a:cubicBezTo>
                    <a:pt x="145" y="369"/>
                    <a:pt x="162" y="360"/>
                    <a:pt x="196" y="295"/>
                  </a:cubicBezTo>
                  <a:cubicBezTo>
                    <a:pt x="230" y="230"/>
                    <a:pt x="293" y="61"/>
                    <a:pt x="318" y="0"/>
                  </a:cubicBezTo>
                </a:path>
              </a:pathLst>
            </a:custGeom>
            <a:noFill/>
            <a:ln w="25400">
              <a:solidFill>
                <a:srgbClr val="FF0000"/>
              </a:solidFill>
              <a:round/>
              <a:headEnd/>
              <a:tailEnd/>
            </a:ln>
          </p:spPr>
          <p:txBody>
            <a:bodyPr>
              <a:spAutoFit/>
            </a:bodyPr>
            <a:lstStyle/>
            <a:p>
              <a:endParaRPr lang="sl-SI"/>
            </a:p>
          </p:txBody>
        </p:sp>
        <p:sp>
          <p:nvSpPr>
            <p:cNvPr id="22550" name="Text Box 30"/>
            <p:cNvSpPr txBox="1">
              <a:spLocks noChangeArrowheads="1"/>
            </p:cNvSpPr>
            <p:nvPr/>
          </p:nvSpPr>
          <p:spPr bwMode="auto">
            <a:xfrm>
              <a:off x="2972" y="2387"/>
              <a:ext cx="226" cy="212"/>
            </a:xfrm>
            <a:prstGeom prst="rect">
              <a:avLst/>
            </a:prstGeom>
            <a:noFill/>
            <a:ln w="9525" algn="ctr">
              <a:noFill/>
              <a:miter lim="800000"/>
              <a:headEnd/>
              <a:tailEnd/>
            </a:ln>
          </p:spPr>
          <p:txBody>
            <a:bodyPr>
              <a:spAutoFit/>
            </a:bodyPr>
            <a:lstStyle/>
            <a:p>
              <a:pPr>
                <a:spcBef>
                  <a:spcPct val="50000"/>
                </a:spcBef>
              </a:pPr>
              <a:r>
                <a:rPr lang="en-US" sz="1600" b="1">
                  <a:solidFill>
                    <a:srgbClr val="FF9900"/>
                  </a:solidFill>
                </a:rPr>
                <a:t>D</a:t>
              </a:r>
              <a:endParaRPr lang="sl-SI" sz="1600" b="1">
                <a:solidFill>
                  <a:srgbClr val="FF9900"/>
                </a:solidFill>
              </a:endParaRPr>
            </a:p>
          </p:txBody>
        </p:sp>
      </p:grpSp>
      <p:sp>
        <p:nvSpPr>
          <p:cNvPr id="30751" name="Freeform 31"/>
          <p:cNvSpPr>
            <a:spLocks/>
          </p:cNvSpPr>
          <p:nvPr/>
        </p:nvSpPr>
        <p:spPr bwMode="auto">
          <a:xfrm>
            <a:off x="4500563" y="3049588"/>
            <a:ext cx="2703512" cy="1935162"/>
          </a:xfrm>
          <a:custGeom>
            <a:avLst/>
            <a:gdLst>
              <a:gd name="T0" fmla="*/ 2147483647 w 1703"/>
              <a:gd name="T1" fmla="*/ 2147483647 h 1219"/>
              <a:gd name="T2" fmla="*/ 2147483647 w 1703"/>
              <a:gd name="T3" fmla="*/ 2147483647 h 1219"/>
              <a:gd name="T4" fmla="*/ 2147483647 w 1703"/>
              <a:gd name="T5" fmla="*/ 2147483647 h 1219"/>
              <a:gd name="T6" fmla="*/ 2147483647 w 1703"/>
              <a:gd name="T7" fmla="*/ 2147483647 h 1219"/>
              <a:gd name="T8" fmla="*/ 2147483647 w 1703"/>
              <a:gd name="T9" fmla="*/ 2147483647 h 1219"/>
              <a:gd name="T10" fmla="*/ 2147483647 w 1703"/>
              <a:gd name="T11" fmla="*/ 2147483647 h 1219"/>
              <a:gd name="T12" fmla="*/ 2147483647 w 1703"/>
              <a:gd name="T13" fmla="*/ 2147483647 h 1219"/>
              <a:gd name="T14" fmla="*/ 2147483647 w 1703"/>
              <a:gd name="T15" fmla="*/ 2147483647 h 1219"/>
              <a:gd name="T16" fmla="*/ 2147483647 w 1703"/>
              <a:gd name="T17" fmla="*/ 2147483647 h 1219"/>
              <a:gd name="T18" fmla="*/ 2147483647 w 1703"/>
              <a:gd name="T19" fmla="*/ 2147483647 h 1219"/>
              <a:gd name="T20" fmla="*/ 2147483647 w 1703"/>
              <a:gd name="T21" fmla="*/ 2147483647 h 1219"/>
              <a:gd name="T22" fmla="*/ 2147483647 w 1703"/>
              <a:gd name="T23" fmla="*/ 2147483647 h 1219"/>
              <a:gd name="T24" fmla="*/ 2147483647 w 1703"/>
              <a:gd name="T25" fmla="*/ 2147483647 h 1219"/>
              <a:gd name="T26" fmla="*/ 2147483647 w 1703"/>
              <a:gd name="T27" fmla="*/ 2147483647 h 1219"/>
              <a:gd name="T28" fmla="*/ 2147483647 w 1703"/>
              <a:gd name="T29" fmla="*/ 2147483647 h 1219"/>
              <a:gd name="T30" fmla="*/ 2147483647 w 1703"/>
              <a:gd name="T31" fmla="*/ 2147483647 h 1219"/>
              <a:gd name="T32" fmla="*/ 2147483647 w 1703"/>
              <a:gd name="T33" fmla="*/ 2147483647 h 1219"/>
              <a:gd name="T34" fmla="*/ 2147483647 w 1703"/>
              <a:gd name="T35" fmla="*/ 2147483647 h 1219"/>
              <a:gd name="T36" fmla="*/ 2147483647 w 1703"/>
              <a:gd name="T37" fmla="*/ 2147483647 h 1219"/>
              <a:gd name="T38" fmla="*/ 2147483647 w 1703"/>
              <a:gd name="T39" fmla="*/ 2147483647 h 1219"/>
              <a:gd name="T40" fmla="*/ 2147483647 w 1703"/>
              <a:gd name="T41" fmla="*/ 2147483647 h 1219"/>
              <a:gd name="T42" fmla="*/ 2147483647 w 1703"/>
              <a:gd name="T43" fmla="*/ 2147483647 h 1219"/>
              <a:gd name="T44" fmla="*/ 2147483647 w 1703"/>
              <a:gd name="T45" fmla="*/ 2147483647 h 1219"/>
              <a:gd name="T46" fmla="*/ 2147483647 w 1703"/>
              <a:gd name="T47" fmla="*/ 2147483647 h 1219"/>
              <a:gd name="T48" fmla="*/ 2147483647 w 1703"/>
              <a:gd name="T49" fmla="*/ 2147483647 h 1219"/>
              <a:gd name="T50" fmla="*/ 2147483647 w 1703"/>
              <a:gd name="T51" fmla="*/ 2147483647 h 1219"/>
              <a:gd name="T52" fmla="*/ 2147483647 w 1703"/>
              <a:gd name="T53" fmla="*/ 2147483647 h 1219"/>
              <a:gd name="T54" fmla="*/ 2147483647 w 1703"/>
              <a:gd name="T55" fmla="*/ 2147483647 h 1219"/>
              <a:gd name="T56" fmla="*/ 2147483647 w 1703"/>
              <a:gd name="T57" fmla="*/ 2147483647 h 1219"/>
              <a:gd name="T58" fmla="*/ 2147483647 w 1703"/>
              <a:gd name="T59" fmla="*/ 2147483647 h 1219"/>
              <a:gd name="T60" fmla="*/ 2147483647 w 1703"/>
              <a:gd name="T61" fmla="*/ 2147483647 h 1219"/>
              <a:gd name="T62" fmla="*/ 2147483647 w 1703"/>
              <a:gd name="T63" fmla="*/ 2147483647 h 12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03"/>
              <a:gd name="T97" fmla="*/ 0 h 1219"/>
              <a:gd name="T98" fmla="*/ 1703 w 1703"/>
              <a:gd name="T99" fmla="*/ 1219 h 12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03" h="1219">
                <a:moveTo>
                  <a:pt x="673" y="19"/>
                </a:moveTo>
                <a:cubicBezTo>
                  <a:pt x="589" y="21"/>
                  <a:pt x="505" y="22"/>
                  <a:pt x="421" y="25"/>
                </a:cubicBezTo>
                <a:cubicBezTo>
                  <a:pt x="394" y="26"/>
                  <a:pt x="360" y="43"/>
                  <a:pt x="332" y="47"/>
                </a:cubicBezTo>
                <a:cubicBezTo>
                  <a:pt x="316" y="53"/>
                  <a:pt x="296" y="56"/>
                  <a:pt x="281" y="64"/>
                </a:cubicBezTo>
                <a:cubicBezTo>
                  <a:pt x="259" y="76"/>
                  <a:pt x="243" y="96"/>
                  <a:pt x="220" y="103"/>
                </a:cubicBezTo>
                <a:cubicBezTo>
                  <a:pt x="185" y="126"/>
                  <a:pt x="217" y="100"/>
                  <a:pt x="197" y="131"/>
                </a:cubicBezTo>
                <a:cubicBezTo>
                  <a:pt x="183" y="153"/>
                  <a:pt x="157" y="166"/>
                  <a:pt x="141" y="187"/>
                </a:cubicBezTo>
                <a:cubicBezTo>
                  <a:pt x="120" y="215"/>
                  <a:pt x="109" y="243"/>
                  <a:pt x="91" y="271"/>
                </a:cubicBezTo>
                <a:cubicBezTo>
                  <a:pt x="88" y="282"/>
                  <a:pt x="80" y="292"/>
                  <a:pt x="80" y="304"/>
                </a:cubicBezTo>
                <a:cubicBezTo>
                  <a:pt x="80" y="698"/>
                  <a:pt x="0" y="739"/>
                  <a:pt x="197" y="936"/>
                </a:cubicBezTo>
                <a:cubicBezTo>
                  <a:pt x="223" y="962"/>
                  <a:pt x="226" y="990"/>
                  <a:pt x="264" y="1004"/>
                </a:cubicBezTo>
                <a:cubicBezTo>
                  <a:pt x="290" y="1027"/>
                  <a:pt x="323" y="1034"/>
                  <a:pt x="354" y="1048"/>
                </a:cubicBezTo>
                <a:cubicBezTo>
                  <a:pt x="410" y="1073"/>
                  <a:pt x="413" y="1085"/>
                  <a:pt x="477" y="1093"/>
                </a:cubicBezTo>
                <a:cubicBezTo>
                  <a:pt x="532" y="1112"/>
                  <a:pt x="588" y="1122"/>
                  <a:pt x="645" y="1132"/>
                </a:cubicBezTo>
                <a:cubicBezTo>
                  <a:pt x="701" y="1142"/>
                  <a:pt x="757" y="1165"/>
                  <a:pt x="813" y="1177"/>
                </a:cubicBezTo>
                <a:cubicBezTo>
                  <a:pt x="855" y="1186"/>
                  <a:pt x="899" y="1186"/>
                  <a:pt x="941" y="1194"/>
                </a:cubicBezTo>
                <a:cubicBezTo>
                  <a:pt x="1188" y="1191"/>
                  <a:pt x="1275" y="1219"/>
                  <a:pt x="1450" y="1171"/>
                </a:cubicBezTo>
                <a:cubicBezTo>
                  <a:pt x="1479" y="1152"/>
                  <a:pt x="1506" y="1137"/>
                  <a:pt x="1534" y="1115"/>
                </a:cubicBezTo>
                <a:cubicBezTo>
                  <a:pt x="1542" y="1094"/>
                  <a:pt x="1558" y="1076"/>
                  <a:pt x="1573" y="1059"/>
                </a:cubicBezTo>
                <a:cubicBezTo>
                  <a:pt x="1590" y="1012"/>
                  <a:pt x="1626" y="980"/>
                  <a:pt x="1640" y="931"/>
                </a:cubicBezTo>
                <a:cubicBezTo>
                  <a:pt x="1642" y="869"/>
                  <a:pt x="1646" y="808"/>
                  <a:pt x="1646" y="746"/>
                </a:cubicBezTo>
                <a:cubicBezTo>
                  <a:pt x="1646" y="557"/>
                  <a:pt x="1703" y="395"/>
                  <a:pt x="1545" y="293"/>
                </a:cubicBezTo>
                <a:cubicBezTo>
                  <a:pt x="1528" y="268"/>
                  <a:pt x="1514" y="251"/>
                  <a:pt x="1484" y="243"/>
                </a:cubicBezTo>
                <a:cubicBezTo>
                  <a:pt x="1471" y="232"/>
                  <a:pt x="1459" y="217"/>
                  <a:pt x="1444" y="209"/>
                </a:cubicBezTo>
                <a:cubicBezTo>
                  <a:pt x="1431" y="202"/>
                  <a:pt x="1414" y="203"/>
                  <a:pt x="1400" y="198"/>
                </a:cubicBezTo>
                <a:cubicBezTo>
                  <a:pt x="1394" y="196"/>
                  <a:pt x="1389" y="191"/>
                  <a:pt x="1383" y="187"/>
                </a:cubicBezTo>
                <a:cubicBezTo>
                  <a:pt x="1359" y="150"/>
                  <a:pt x="1323" y="151"/>
                  <a:pt x="1282" y="142"/>
                </a:cubicBezTo>
                <a:cubicBezTo>
                  <a:pt x="1202" y="125"/>
                  <a:pt x="1110" y="106"/>
                  <a:pt x="1031" y="81"/>
                </a:cubicBezTo>
                <a:cubicBezTo>
                  <a:pt x="996" y="70"/>
                  <a:pt x="1020" y="72"/>
                  <a:pt x="991" y="58"/>
                </a:cubicBezTo>
                <a:cubicBezTo>
                  <a:pt x="941" y="33"/>
                  <a:pt x="889" y="25"/>
                  <a:pt x="835" y="19"/>
                </a:cubicBezTo>
                <a:cubicBezTo>
                  <a:pt x="769" y="0"/>
                  <a:pt x="787" y="9"/>
                  <a:pt x="673" y="14"/>
                </a:cubicBezTo>
                <a:cubicBezTo>
                  <a:pt x="651" y="21"/>
                  <a:pt x="650" y="19"/>
                  <a:pt x="673" y="19"/>
                </a:cubicBezTo>
                <a:close/>
              </a:path>
            </a:pathLst>
          </a:custGeom>
          <a:noFill/>
          <a:ln w="25400">
            <a:solidFill>
              <a:srgbClr val="FF9900"/>
            </a:solidFill>
            <a:round/>
            <a:headEnd/>
            <a:tailEnd/>
          </a:ln>
        </p:spPr>
        <p:txBody>
          <a:bodyPr>
            <a:spAutoFit/>
          </a:bodyPr>
          <a:lstStyle/>
          <a:p>
            <a:endParaRPr lang="sl-SI"/>
          </a:p>
        </p:txBody>
      </p:sp>
      <p:sp>
        <p:nvSpPr>
          <p:cNvPr id="30752" name="Line 32"/>
          <p:cNvSpPr>
            <a:spLocks noChangeShapeType="1"/>
          </p:cNvSpPr>
          <p:nvPr/>
        </p:nvSpPr>
        <p:spPr bwMode="auto">
          <a:xfrm>
            <a:off x="198438" y="5867400"/>
            <a:ext cx="8748712" cy="0"/>
          </a:xfrm>
          <a:prstGeom prst="line">
            <a:avLst/>
          </a:prstGeom>
          <a:noFill/>
          <a:ln w="9525">
            <a:solidFill>
              <a:schemeClr val="tx2">
                <a:lumMod val="60000"/>
                <a:lumOff val="40000"/>
              </a:schemeClr>
            </a:solidFill>
            <a:round/>
            <a:headEnd/>
            <a:tailEnd/>
          </a:ln>
        </p:spPr>
        <p:txBody>
          <a:bodyPr>
            <a:spAutoFit/>
          </a:bodyPr>
          <a:lstStyle/>
          <a:p>
            <a:pPr>
              <a:defRPr/>
            </a:pPr>
            <a:endParaRPr lang="sl-SI"/>
          </a:p>
        </p:txBody>
      </p:sp>
      <p:sp>
        <p:nvSpPr>
          <p:cNvPr id="30753" name="Text Box 33"/>
          <p:cNvSpPr txBox="1">
            <a:spLocks noChangeArrowheads="1"/>
          </p:cNvSpPr>
          <p:nvPr/>
        </p:nvSpPr>
        <p:spPr bwMode="auto">
          <a:xfrm>
            <a:off x="762000" y="6019800"/>
            <a:ext cx="7924800" cy="369888"/>
          </a:xfrm>
          <a:prstGeom prst="rect">
            <a:avLst/>
          </a:prstGeom>
          <a:noFill/>
          <a:ln w="9525">
            <a:noFill/>
            <a:miter lim="800000"/>
            <a:headEnd/>
            <a:tailEnd/>
          </a:ln>
        </p:spPr>
        <p:txBody>
          <a:bodyPr>
            <a:spAutoFit/>
          </a:bodyPr>
          <a:lstStyle/>
          <a:p>
            <a:pPr>
              <a:spcBef>
                <a:spcPct val="50000"/>
              </a:spcBef>
              <a:defRPr/>
            </a:pPr>
            <a:r>
              <a:rPr lang="sl-SI">
                <a:solidFill>
                  <a:schemeClr val="tx2">
                    <a:lumMod val="60000"/>
                    <a:lumOff val="40000"/>
                  </a:schemeClr>
                </a:solidFill>
                <a:latin typeface="+mn-lt"/>
              </a:rPr>
              <a:t>Kinetična energija je sorazmerna kvadratu hitrosti</a:t>
            </a:r>
            <a:r>
              <a:rPr lang="sl-SI">
                <a:solidFill>
                  <a:schemeClr val="tx2">
                    <a:lumMod val="60000"/>
                    <a:lumOff val="40000"/>
                  </a:schemeClr>
                </a:solidFill>
              </a:rPr>
              <a:t>, </a:t>
            </a:r>
            <a:r>
              <a:rPr lang="sl-SI" i="1">
                <a:solidFill>
                  <a:schemeClr val="tx2">
                    <a:lumMod val="60000"/>
                    <a:lumOff val="40000"/>
                  </a:schemeClr>
                </a:solidFill>
                <a:latin typeface="Georgia" pitchFamily="18" charset="0"/>
              </a:rPr>
              <a:t>E</a:t>
            </a:r>
            <a:r>
              <a:rPr lang="en-US">
                <a:solidFill>
                  <a:schemeClr val="tx2">
                    <a:lumMod val="60000"/>
                    <a:lumOff val="40000"/>
                  </a:schemeClr>
                </a:solidFill>
              </a:rPr>
              <a:t>=</a:t>
            </a:r>
            <a:r>
              <a:rPr lang="en-US" i="1">
                <a:solidFill>
                  <a:schemeClr val="tx2">
                    <a:lumMod val="60000"/>
                    <a:lumOff val="40000"/>
                  </a:schemeClr>
                </a:solidFill>
                <a:latin typeface="Georgia" pitchFamily="18" charset="0"/>
              </a:rPr>
              <a:t>mv</a:t>
            </a:r>
            <a:r>
              <a:rPr lang="en-US" baseline="30000">
                <a:solidFill>
                  <a:schemeClr val="tx2">
                    <a:lumMod val="60000"/>
                    <a:lumOff val="40000"/>
                  </a:schemeClr>
                </a:solidFill>
                <a:latin typeface="Times New Roman" pitchFamily="18" charset="0"/>
              </a:rPr>
              <a:t>2</a:t>
            </a:r>
            <a:r>
              <a:rPr lang="en-US">
                <a:solidFill>
                  <a:schemeClr val="tx2">
                    <a:lumMod val="60000"/>
                    <a:lumOff val="40000"/>
                  </a:schemeClr>
                </a:solidFill>
              </a:rPr>
              <a:t>/</a:t>
            </a:r>
            <a:r>
              <a:rPr lang="en-US">
                <a:solidFill>
                  <a:schemeClr val="tx2">
                    <a:lumMod val="60000"/>
                    <a:lumOff val="40000"/>
                  </a:schemeClr>
                </a:solidFill>
                <a:latin typeface="Times New Roman" pitchFamily="18" charset="0"/>
              </a:rPr>
              <a:t>2.</a:t>
            </a:r>
            <a:endParaRPr lang="en-GB">
              <a:solidFill>
                <a:schemeClr val="tx2">
                  <a:lumMod val="60000"/>
                  <a:lumOff val="40000"/>
                </a:schemeClr>
              </a:solidFill>
              <a:latin typeface="Times New Roman" pitchFamily="18" charset="0"/>
            </a:endParaRPr>
          </a:p>
        </p:txBody>
      </p:sp>
      <p:sp>
        <p:nvSpPr>
          <p:cNvPr id="34" name="Rectangle 33"/>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5" name="Rectangle 34"/>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6" name="Rounded Rectangle 35"/>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7" name="TextBox 36"/>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38" name="TextBox 37"/>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39" name="TextBox 38"/>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ZNAČILNOSTI</a:t>
            </a:r>
            <a:r>
              <a:rPr lang="en-US" sz="1600" b="1">
                <a:solidFill>
                  <a:prstClr val="white"/>
                </a:solidFill>
                <a:effectLst>
                  <a:outerShdw blurRad="38100" dist="38100" dir="2700000" algn="tl">
                    <a:srgbClr val="000000">
                      <a:alpha val="43137"/>
                    </a:srgbClr>
                  </a:outerShdw>
                </a:effectLst>
                <a:latin typeface="Calibri"/>
              </a:rPr>
              <a:t>  FUNKCIJ</a:t>
            </a:r>
            <a:endParaRPr lang="sl-SI" sz="1600" b="1">
              <a:solidFill>
                <a:prstClr val="white"/>
              </a:solidFill>
              <a:effectLst>
                <a:outerShdw blurRad="38100" dist="38100" dir="2700000" algn="tl">
                  <a:srgbClr val="000000">
                    <a:alpha val="43137"/>
                  </a:srgbClr>
                </a:outerShdw>
              </a:effectLst>
              <a:latin typeface="Calibri"/>
            </a:endParaRPr>
          </a:p>
        </p:txBody>
      </p:sp>
      <p:sp>
        <p:nvSpPr>
          <p:cNvPr id="40"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64D33C32-ED9E-4742-8B11-2DD397B854C1}"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10</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75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0752"/>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30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51" grpId="0" animBg="1"/>
      <p:bldP spid="307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39750" y="476250"/>
            <a:ext cx="4968875" cy="646113"/>
          </a:xfrm>
          <a:prstGeom prst="rect">
            <a:avLst/>
          </a:prstGeom>
          <a:noFill/>
          <a:ln w="9525" algn="ctr">
            <a:noFill/>
            <a:miter lim="800000"/>
            <a:headEnd/>
            <a:tailEnd/>
          </a:ln>
        </p:spPr>
        <p:txBody>
          <a:bodyPr>
            <a:spAutoFit/>
          </a:bodyPr>
          <a:lstStyle/>
          <a:p>
            <a:pPr>
              <a:spcBef>
                <a:spcPct val="50000"/>
              </a:spcBef>
              <a:defRPr/>
            </a:pPr>
            <a:r>
              <a:rPr lang="en-US">
                <a:solidFill>
                  <a:schemeClr val="tx2">
                    <a:lumMod val="60000"/>
                    <a:lumOff val="40000"/>
                  </a:schemeClr>
                </a:solidFill>
                <a:latin typeface="+mn-lt"/>
              </a:rPr>
              <a:t>Kateri graf prikazuje spremembo prostornine </a:t>
            </a:r>
            <a:r>
              <a:rPr lang="en-US" i="1">
                <a:solidFill>
                  <a:schemeClr val="tx2">
                    <a:lumMod val="60000"/>
                    <a:lumOff val="40000"/>
                  </a:schemeClr>
                </a:solidFill>
                <a:latin typeface="Georgia" pitchFamily="18" charset="0"/>
              </a:rPr>
              <a:t>V</a:t>
            </a:r>
            <a:r>
              <a:rPr lang="en-US">
                <a:solidFill>
                  <a:schemeClr val="tx2">
                    <a:lumMod val="60000"/>
                    <a:lumOff val="40000"/>
                  </a:schemeClr>
                </a:solidFill>
              </a:rPr>
              <a:t> </a:t>
            </a:r>
            <a:r>
              <a:rPr lang="en-US">
                <a:solidFill>
                  <a:schemeClr val="tx2">
                    <a:lumMod val="60000"/>
                    <a:lumOff val="40000"/>
                  </a:schemeClr>
                </a:solidFill>
                <a:latin typeface="+mn-lt"/>
              </a:rPr>
              <a:t>zraka v posodi ob spreminjanju pritiska </a:t>
            </a:r>
            <a:r>
              <a:rPr lang="en-US" i="1">
                <a:solidFill>
                  <a:schemeClr val="tx2">
                    <a:lumMod val="60000"/>
                    <a:lumOff val="40000"/>
                  </a:schemeClr>
                </a:solidFill>
                <a:latin typeface="Georgia" pitchFamily="18" charset="0"/>
              </a:rPr>
              <a:t>p</a:t>
            </a:r>
            <a:r>
              <a:rPr lang="en-US">
                <a:solidFill>
                  <a:schemeClr val="tx2">
                    <a:lumMod val="60000"/>
                    <a:lumOff val="40000"/>
                  </a:schemeClr>
                </a:solidFill>
              </a:rPr>
              <a:t>?</a:t>
            </a:r>
            <a:endParaRPr lang="sl-SI">
              <a:solidFill>
                <a:schemeClr val="tx2">
                  <a:lumMod val="60000"/>
                  <a:lumOff val="40000"/>
                </a:schemeClr>
              </a:solidFill>
            </a:endParaRPr>
          </a:p>
        </p:txBody>
      </p:sp>
      <p:grpSp>
        <p:nvGrpSpPr>
          <p:cNvPr id="2" name="Group 43"/>
          <p:cNvGrpSpPr>
            <a:grpSpLocks/>
          </p:cNvGrpSpPr>
          <p:nvPr/>
        </p:nvGrpSpPr>
        <p:grpSpPr bwMode="auto">
          <a:xfrm>
            <a:off x="4718050" y="2332038"/>
            <a:ext cx="2230438" cy="1223962"/>
            <a:chOff x="2972" y="1469"/>
            <a:chExt cx="1405" cy="771"/>
          </a:xfrm>
        </p:grpSpPr>
        <p:sp>
          <p:nvSpPr>
            <p:cNvPr id="33828" name="Line 4"/>
            <p:cNvSpPr>
              <a:spLocks noChangeShapeType="1"/>
            </p:cNvSpPr>
            <p:nvPr/>
          </p:nvSpPr>
          <p:spPr bwMode="auto">
            <a:xfrm>
              <a:off x="3198" y="1922"/>
              <a:ext cx="1179" cy="0"/>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3829" name="Line 5"/>
            <p:cNvSpPr>
              <a:spLocks noChangeShapeType="1"/>
            </p:cNvSpPr>
            <p:nvPr/>
          </p:nvSpPr>
          <p:spPr bwMode="auto">
            <a:xfrm flipV="1">
              <a:off x="3561" y="1469"/>
              <a:ext cx="0" cy="771"/>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23597" name="Line 6"/>
            <p:cNvSpPr>
              <a:spLocks noChangeShapeType="1"/>
            </p:cNvSpPr>
            <p:nvPr/>
          </p:nvSpPr>
          <p:spPr bwMode="auto">
            <a:xfrm>
              <a:off x="3560" y="1650"/>
              <a:ext cx="635" cy="136"/>
            </a:xfrm>
            <a:prstGeom prst="line">
              <a:avLst/>
            </a:prstGeom>
            <a:noFill/>
            <a:ln w="25400">
              <a:solidFill>
                <a:srgbClr val="FF0000"/>
              </a:solidFill>
              <a:round/>
              <a:headEnd/>
              <a:tailEnd/>
            </a:ln>
          </p:spPr>
          <p:txBody>
            <a:bodyPr>
              <a:spAutoFit/>
            </a:bodyPr>
            <a:lstStyle/>
            <a:p>
              <a:endParaRPr lang="sl-SI"/>
            </a:p>
          </p:txBody>
        </p:sp>
        <p:sp>
          <p:nvSpPr>
            <p:cNvPr id="33831" name="Text Box 7"/>
            <p:cNvSpPr txBox="1">
              <a:spLocks noChangeArrowheads="1"/>
            </p:cNvSpPr>
            <p:nvPr/>
          </p:nvSpPr>
          <p:spPr bwMode="auto">
            <a:xfrm>
              <a:off x="4151" y="1922"/>
              <a:ext cx="181" cy="212"/>
            </a:xfrm>
            <a:prstGeom prst="rect">
              <a:avLst/>
            </a:prstGeom>
            <a:noFill/>
            <a:ln w="9525" algn="ctr">
              <a:noFill/>
              <a:miter lim="800000"/>
              <a:headEnd/>
              <a:tailEnd/>
            </a:ln>
          </p:spPr>
          <p:txBody>
            <a:bodyPr>
              <a:spAutoFit/>
            </a:bodyPr>
            <a:lstStyle/>
            <a:p>
              <a:pPr>
                <a:spcBef>
                  <a:spcPct val="50000"/>
                </a:spcBef>
                <a:defRPr/>
              </a:pPr>
              <a:r>
                <a:rPr lang="en-US" sz="1600" i="1">
                  <a:solidFill>
                    <a:schemeClr val="tx2">
                      <a:lumMod val="60000"/>
                      <a:lumOff val="40000"/>
                    </a:schemeClr>
                  </a:solidFill>
                  <a:latin typeface="Georgia" pitchFamily="18" charset="0"/>
                </a:rPr>
                <a:t>p</a:t>
              </a:r>
              <a:endParaRPr lang="sl-SI" sz="1600" i="1">
                <a:solidFill>
                  <a:schemeClr val="tx2">
                    <a:lumMod val="60000"/>
                    <a:lumOff val="40000"/>
                  </a:schemeClr>
                </a:solidFill>
                <a:latin typeface="Georgia" pitchFamily="18" charset="0"/>
              </a:endParaRPr>
            </a:p>
          </p:txBody>
        </p:sp>
        <p:sp>
          <p:nvSpPr>
            <p:cNvPr id="33832" name="Text Box 8"/>
            <p:cNvSpPr txBox="1">
              <a:spLocks noChangeArrowheads="1"/>
            </p:cNvSpPr>
            <p:nvPr/>
          </p:nvSpPr>
          <p:spPr bwMode="auto">
            <a:xfrm>
              <a:off x="3334" y="1514"/>
              <a:ext cx="181" cy="212"/>
            </a:xfrm>
            <a:prstGeom prst="rect">
              <a:avLst/>
            </a:prstGeom>
            <a:noFill/>
            <a:ln w="9525" algn="ctr">
              <a:noFill/>
              <a:miter lim="800000"/>
              <a:headEnd/>
              <a:tailEnd/>
            </a:ln>
          </p:spPr>
          <p:txBody>
            <a:bodyPr>
              <a:spAutoFit/>
            </a:bodyPr>
            <a:lstStyle/>
            <a:p>
              <a:pPr>
                <a:spcBef>
                  <a:spcPct val="50000"/>
                </a:spcBef>
                <a:defRPr/>
              </a:pPr>
              <a:r>
                <a:rPr lang="en-US" sz="1600" i="1">
                  <a:solidFill>
                    <a:schemeClr val="tx2">
                      <a:lumMod val="60000"/>
                      <a:lumOff val="40000"/>
                    </a:schemeClr>
                  </a:solidFill>
                  <a:latin typeface="Georgia" pitchFamily="18" charset="0"/>
                </a:rPr>
                <a:t>V</a:t>
              </a:r>
              <a:endParaRPr lang="sl-SI" sz="1600" i="1">
                <a:solidFill>
                  <a:schemeClr val="tx2">
                    <a:lumMod val="60000"/>
                    <a:lumOff val="40000"/>
                  </a:schemeClr>
                </a:solidFill>
                <a:latin typeface="Georgia" pitchFamily="18" charset="0"/>
              </a:endParaRPr>
            </a:p>
          </p:txBody>
        </p:sp>
        <p:sp>
          <p:nvSpPr>
            <p:cNvPr id="23600" name="Text Box 9"/>
            <p:cNvSpPr txBox="1">
              <a:spLocks noChangeArrowheads="1"/>
            </p:cNvSpPr>
            <p:nvPr/>
          </p:nvSpPr>
          <p:spPr bwMode="auto">
            <a:xfrm>
              <a:off x="2972" y="1469"/>
              <a:ext cx="226" cy="212"/>
            </a:xfrm>
            <a:prstGeom prst="rect">
              <a:avLst/>
            </a:prstGeom>
            <a:noFill/>
            <a:ln w="9525" algn="ctr">
              <a:noFill/>
              <a:miter lim="800000"/>
              <a:headEnd/>
              <a:tailEnd/>
            </a:ln>
          </p:spPr>
          <p:txBody>
            <a:bodyPr>
              <a:spAutoFit/>
            </a:bodyPr>
            <a:lstStyle/>
            <a:p>
              <a:pPr>
                <a:spcBef>
                  <a:spcPct val="50000"/>
                </a:spcBef>
              </a:pPr>
              <a:r>
                <a:rPr lang="en-US" sz="1600" b="1">
                  <a:solidFill>
                    <a:srgbClr val="FF9900"/>
                  </a:solidFill>
                </a:rPr>
                <a:t>B</a:t>
              </a:r>
              <a:endParaRPr lang="sl-SI" sz="1600" b="1">
                <a:solidFill>
                  <a:srgbClr val="FF9900"/>
                </a:solidFill>
              </a:endParaRPr>
            </a:p>
          </p:txBody>
        </p:sp>
      </p:grpSp>
      <p:grpSp>
        <p:nvGrpSpPr>
          <p:cNvPr id="3" name="Group 10"/>
          <p:cNvGrpSpPr>
            <a:grpSpLocks/>
          </p:cNvGrpSpPr>
          <p:nvPr/>
        </p:nvGrpSpPr>
        <p:grpSpPr bwMode="auto">
          <a:xfrm>
            <a:off x="6950075" y="506413"/>
            <a:ext cx="1584325" cy="2160587"/>
            <a:chOff x="3936" y="127"/>
            <a:chExt cx="998" cy="1361"/>
          </a:xfrm>
        </p:grpSpPr>
        <p:sp>
          <p:nvSpPr>
            <p:cNvPr id="33821" name="AutoShape 11"/>
            <p:cNvSpPr>
              <a:spLocks noChangeArrowheads="1"/>
            </p:cNvSpPr>
            <p:nvPr/>
          </p:nvSpPr>
          <p:spPr bwMode="auto">
            <a:xfrm>
              <a:off x="3936" y="535"/>
              <a:ext cx="998" cy="953"/>
            </a:xfrm>
            <a:prstGeom prst="can">
              <a:avLst>
                <a:gd name="adj" fmla="val 25000"/>
              </a:avLst>
            </a:prstGeom>
            <a:pattFill prst="pct10">
              <a:fgClr>
                <a:schemeClr val="accent2"/>
              </a:fgClr>
              <a:bgClr>
                <a:schemeClr val="bg1"/>
              </a:bgClr>
            </a:pattFill>
            <a:ln w="9525">
              <a:solidFill>
                <a:schemeClr val="tx2">
                  <a:lumMod val="60000"/>
                  <a:lumOff val="40000"/>
                </a:schemeClr>
              </a:solidFill>
              <a:round/>
              <a:headEnd/>
              <a:tailEnd/>
            </a:ln>
          </p:spPr>
          <p:txBody>
            <a:bodyPr anchor="ctr">
              <a:spAutoFit/>
            </a:bodyPr>
            <a:lstStyle/>
            <a:p>
              <a:pPr>
                <a:defRPr/>
              </a:pPr>
              <a:endParaRPr lang="sl-SI"/>
            </a:p>
          </p:txBody>
        </p:sp>
        <p:sp>
          <p:nvSpPr>
            <p:cNvPr id="33822" name="Oval 12"/>
            <p:cNvSpPr>
              <a:spLocks noChangeArrowheads="1"/>
            </p:cNvSpPr>
            <p:nvPr/>
          </p:nvSpPr>
          <p:spPr bwMode="auto">
            <a:xfrm>
              <a:off x="3936" y="1261"/>
              <a:ext cx="998" cy="227"/>
            </a:xfrm>
            <a:prstGeom prst="ellipse">
              <a:avLst/>
            </a:prstGeom>
            <a:noFill/>
            <a:ln w="15875" algn="ctr">
              <a:solidFill>
                <a:schemeClr val="tx2">
                  <a:lumMod val="60000"/>
                  <a:lumOff val="40000"/>
                </a:schemeClr>
              </a:solidFill>
              <a:round/>
              <a:headEnd/>
              <a:tailEnd/>
            </a:ln>
          </p:spPr>
          <p:txBody>
            <a:bodyPr wrap="none" anchor="ctr">
              <a:spAutoFit/>
            </a:bodyPr>
            <a:lstStyle/>
            <a:p>
              <a:pPr>
                <a:defRPr/>
              </a:pPr>
              <a:endParaRPr lang="sl-SI"/>
            </a:p>
          </p:txBody>
        </p:sp>
        <p:sp>
          <p:nvSpPr>
            <p:cNvPr id="33823" name="Line 13"/>
            <p:cNvSpPr>
              <a:spLocks noChangeShapeType="1"/>
            </p:cNvSpPr>
            <p:nvPr/>
          </p:nvSpPr>
          <p:spPr bwMode="auto">
            <a:xfrm>
              <a:off x="3936" y="456"/>
              <a:ext cx="0" cy="908"/>
            </a:xfrm>
            <a:prstGeom prst="line">
              <a:avLst/>
            </a:prstGeom>
            <a:noFill/>
            <a:ln w="15875">
              <a:solidFill>
                <a:schemeClr val="tx2">
                  <a:lumMod val="60000"/>
                  <a:lumOff val="40000"/>
                </a:schemeClr>
              </a:solidFill>
              <a:round/>
              <a:headEnd/>
              <a:tailEnd/>
            </a:ln>
          </p:spPr>
          <p:txBody>
            <a:bodyPr>
              <a:spAutoFit/>
            </a:bodyPr>
            <a:lstStyle/>
            <a:p>
              <a:pPr>
                <a:defRPr/>
              </a:pPr>
              <a:endParaRPr lang="sl-SI"/>
            </a:p>
          </p:txBody>
        </p:sp>
        <p:sp>
          <p:nvSpPr>
            <p:cNvPr id="33824" name="Line 14"/>
            <p:cNvSpPr>
              <a:spLocks noChangeShapeType="1"/>
            </p:cNvSpPr>
            <p:nvPr/>
          </p:nvSpPr>
          <p:spPr bwMode="auto">
            <a:xfrm>
              <a:off x="4934" y="484"/>
              <a:ext cx="0" cy="908"/>
            </a:xfrm>
            <a:prstGeom prst="line">
              <a:avLst/>
            </a:prstGeom>
            <a:noFill/>
            <a:ln w="15875">
              <a:solidFill>
                <a:schemeClr val="tx2">
                  <a:lumMod val="60000"/>
                  <a:lumOff val="40000"/>
                </a:schemeClr>
              </a:solidFill>
              <a:round/>
              <a:headEnd/>
              <a:tailEnd/>
            </a:ln>
          </p:spPr>
          <p:txBody>
            <a:bodyPr>
              <a:spAutoFit/>
            </a:bodyPr>
            <a:lstStyle/>
            <a:p>
              <a:pPr>
                <a:defRPr/>
              </a:pPr>
              <a:endParaRPr lang="sl-SI"/>
            </a:p>
          </p:txBody>
        </p:sp>
        <p:sp>
          <p:nvSpPr>
            <p:cNvPr id="23592" name="Oval 15"/>
            <p:cNvSpPr>
              <a:spLocks noChangeArrowheads="1"/>
            </p:cNvSpPr>
            <p:nvPr/>
          </p:nvSpPr>
          <p:spPr bwMode="auto">
            <a:xfrm>
              <a:off x="3936" y="496"/>
              <a:ext cx="998" cy="227"/>
            </a:xfrm>
            <a:prstGeom prst="ellipse">
              <a:avLst/>
            </a:prstGeom>
            <a:solidFill>
              <a:srgbClr val="FFCC00"/>
            </a:solidFill>
            <a:ln w="9525">
              <a:round/>
              <a:headEnd/>
              <a:tailEnd/>
            </a:ln>
            <a:scene3d>
              <a:camera prst="legacyObliqueBottom"/>
              <a:lightRig rig="legacyFlat3" dir="t"/>
            </a:scene3d>
            <a:sp3d extrusionH="125400" prstMaterial="legacyMatte">
              <a:bevelT w="13500" h="13500" prst="angle"/>
              <a:bevelB w="13500" h="13500" prst="angle"/>
              <a:extrusionClr>
                <a:srgbClr val="FFCC00"/>
              </a:extrusionClr>
            </a:sp3d>
          </p:spPr>
          <p:txBody>
            <a:bodyPr wrap="none" anchor="ctr">
              <a:spAutoFit/>
              <a:flatTx/>
            </a:bodyPr>
            <a:lstStyle/>
            <a:p>
              <a:endParaRPr lang="sl-SI"/>
            </a:p>
          </p:txBody>
        </p:sp>
        <p:sp>
          <p:nvSpPr>
            <p:cNvPr id="33826" name="Oval 16"/>
            <p:cNvSpPr>
              <a:spLocks noChangeArrowheads="1"/>
            </p:cNvSpPr>
            <p:nvPr/>
          </p:nvSpPr>
          <p:spPr bwMode="auto">
            <a:xfrm>
              <a:off x="3936" y="354"/>
              <a:ext cx="998" cy="227"/>
            </a:xfrm>
            <a:prstGeom prst="ellipse">
              <a:avLst/>
            </a:prstGeom>
            <a:noFill/>
            <a:ln w="15875" algn="ctr">
              <a:solidFill>
                <a:schemeClr val="tx2">
                  <a:lumMod val="60000"/>
                  <a:lumOff val="40000"/>
                </a:schemeClr>
              </a:solidFill>
              <a:round/>
              <a:headEnd/>
              <a:tailEnd/>
            </a:ln>
          </p:spPr>
          <p:txBody>
            <a:bodyPr wrap="none" anchor="ctr">
              <a:spAutoFit/>
            </a:bodyPr>
            <a:lstStyle/>
            <a:p>
              <a:pPr>
                <a:defRPr/>
              </a:pPr>
              <a:endParaRPr lang="sl-SI"/>
            </a:p>
          </p:txBody>
        </p:sp>
        <p:sp>
          <p:nvSpPr>
            <p:cNvPr id="33827" name="Line 17"/>
            <p:cNvSpPr>
              <a:spLocks noChangeShapeType="1"/>
            </p:cNvSpPr>
            <p:nvPr/>
          </p:nvSpPr>
          <p:spPr bwMode="auto">
            <a:xfrm>
              <a:off x="4435" y="127"/>
              <a:ext cx="0" cy="408"/>
            </a:xfrm>
            <a:prstGeom prst="line">
              <a:avLst/>
            </a:prstGeom>
            <a:noFill/>
            <a:ln w="38100">
              <a:solidFill>
                <a:schemeClr val="tx2">
                  <a:lumMod val="60000"/>
                  <a:lumOff val="40000"/>
                </a:schemeClr>
              </a:solidFill>
              <a:round/>
              <a:headEnd/>
              <a:tailEnd type="triangle" w="med" len="med"/>
            </a:ln>
          </p:spPr>
          <p:txBody>
            <a:bodyPr>
              <a:spAutoFit/>
            </a:bodyPr>
            <a:lstStyle/>
            <a:p>
              <a:pPr>
                <a:defRPr/>
              </a:pPr>
              <a:endParaRPr lang="sl-SI"/>
            </a:p>
          </p:txBody>
        </p:sp>
      </p:grpSp>
      <p:grpSp>
        <p:nvGrpSpPr>
          <p:cNvPr id="4" name="Group 45"/>
          <p:cNvGrpSpPr>
            <a:grpSpLocks/>
          </p:cNvGrpSpPr>
          <p:nvPr/>
        </p:nvGrpSpPr>
        <p:grpSpPr bwMode="auto">
          <a:xfrm>
            <a:off x="4718050" y="4300538"/>
            <a:ext cx="2228850" cy="1271587"/>
            <a:chOff x="2972" y="2709"/>
            <a:chExt cx="1404" cy="801"/>
          </a:xfrm>
        </p:grpSpPr>
        <p:sp>
          <p:nvSpPr>
            <p:cNvPr id="33815" name="Line 19"/>
            <p:cNvSpPr>
              <a:spLocks noChangeShapeType="1"/>
            </p:cNvSpPr>
            <p:nvPr/>
          </p:nvSpPr>
          <p:spPr bwMode="auto">
            <a:xfrm>
              <a:off x="3197" y="3192"/>
              <a:ext cx="1179" cy="0"/>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3816" name="Line 20"/>
            <p:cNvSpPr>
              <a:spLocks noChangeShapeType="1"/>
            </p:cNvSpPr>
            <p:nvPr/>
          </p:nvSpPr>
          <p:spPr bwMode="auto">
            <a:xfrm flipV="1">
              <a:off x="3560" y="2739"/>
              <a:ext cx="0" cy="771"/>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3817" name="Text Box 21"/>
            <p:cNvSpPr txBox="1">
              <a:spLocks noChangeArrowheads="1"/>
            </p:cNvSpPr>
            <p:nvPr/>
          </p:nvSpPr>
          <p:spPr bwMode="auto">
            <a:xfrm>
              <a:off x="4150" y="3192"/>
              <a:ext cx="181" cy="212"/>
            </a:xfrm>
            <a:prstGeom prst="rect">
              <a:avLst/>
            </a:prstGeom>
            <a:noFill/>
            <a:ln w="9525" algn="ctr">
              <a:noFill/>
              <a:miter lim="800000"/>
              <a:headEnd/>
              <a:tailEnd/>
            </a:ln>
          </p:spPr>
          <p:txBody>
            <a:bodyPr>
              <a:spAutoFit/>
            </a:bodyPr>
            <a:lstStyle/>
            <a:p>
              <a:pPr>
                <a:spcBef>
                  <a:spcPct val="50000"/>
                </a:spcBef>
                <a:defRPr/>
              </a:pPr>
              <a:r>
                <a:rPr lang="en-US" sz="1600" i="1">
                  <a:solidFill>
                    <a:schemeClr val="tx2">
                      <a:lumMod val="60000"/>
                      <a:lumOff val="40000"/>
                    </a:schemeClr>
                  </a:solidFill>
                  <a:latin typeface="Georgia" pitchFamily="18" charset="0"/>
                </a:rPr>
                <a:t>p</a:t>
              </a:r>
              <a:endParaRPr lang="sl-SI" sz="1600" i="1">
                <a:solidFill>
                  <a:schemeClr val="tx2">
                    <a:lumMod val="60000"/>
                    <a:lumOff val="40000"/>
                  </a:schemeClr>
                </a:solidFill>
                <a:latin typeface="Georgia" pitchFamily="18" charset="0"/>
              </a:endParaRPr>
            </a:p>
          </p:txBody>
        </p:sp>
        <p:sp>
          <p:nvSpPr>
            <p:cNvPr id="33818" name="Text Box 22"/>
            <p:cNvSpPr txBox="1">
              <a:spLocks noChangeArrowheads="1"/>
            </p:cNvSpPr>
            <p:nvPr/>
          </p:nvSpPr>
          <p:spPr bwMode="auto">
            <a:xfrm>
              <a:off x="3333" y="2784"/>
              <a:ext cx="181" cy="212"/>
            </a:xfrm>
            <a:prstGeom prst="rect">
              <a:avLst/>
            </a:prstGeom>
            <a:noFill/>
            <a:ln w="9525" algn="ctr">
              <a:noFill/>
              <a:miter lim="800000"/>
              <a:headEnd/>
              <a:tailEnd/>
            </a:ln>
          </p:spPr>
          <p:txBody>
            <a:bodyPr>
              <a:spAutoFit/>
            </a:bodyPr>
            <a:lstStyle/>
            <a:p>
              <a:pPr>
                <a:spcBef>
                  <a:spcPct val="50000"/>
                </a:spcBef>
                <a:defRPr/>
              </a:pPr>
              <a:r>
                <a:rPr lang="en-US" sz="1600" i="1">
                  <a:solidFill>
                    <a:schemeClr val="tx2">
                      <a:lumMod val="60000"/>
                      <a:lumOff val="40000"/>
                    </a:schemeClr>
                  </a:solidFill>
                  <a:latin typeface="Georgia" pitchFamily="18" charset="0"/>
                </a:rPr>
                <a:t>V</a:t>
              </a:r>
              <a:endParaRPr lang="sl-SI" sz="1600" i="1">
                <a:solidFill>
                  <a:schemeClr val="tx2">
                    <a:lumMod val="60000"/>
                    <a:lumOff val="40000"/>
                  </a:schemeClr>
                </a:solidFill>
                <a:latin typeface="Georgia" pitchFamily="18" charset="0"/>
              </a:endParaRPr>
            </a:p>
          </p:txBody>
        </p:sp>
        <p:sp>
          <p:nvSpPr>
            <p:cNvPr id="23586" name="Freeform 23"/>
            <p:cNvSpPr>
              <a:spLocks/>
            </p:cNvSpPr>
            <p:nvPr/>
          </p:nvSpPr>
          <p:spPr bwMode="auto">
            <a:xfrm>
              <a:off x="3560" y="2784"/>
              <a:ext cx="499" cy="408"/>
            </a:xfrm>
            <a:custGeom>
              <a:avLst/>
              <a:gdLst>
                <a:gd name="T0" fmla="*/ 0 w 635"/>
                <a:gd name="T1" fmla="*/ 408 h 408"/>
                <a:gd name="T2" fmla="*/ 67 w 635"/>
                <a:gd name="T3" fmla="*/ 318 h 408"/>
                <a:gd name="T4" fmla="*/ 117 w 635"/>
                <a:gd name="T5" fmla="*/ 0 h 408"/>
                <a:gd name="T6" fmla="*/ 0 60000 65536"/>
                <a:gd name="T7" fmla="*/ 0 60000 65536"/>
                <a:gd name="T8" fmla="*/ 0 60000 65536"/>
                <a:gd name="T9" fmla="*/ 0 w 635"/>
                <a:gd name="T10" fmla="*/ 0 h 408"/>
                <a:gd name="T11" fmla="*/ 635 w 635"/>
                <a:gd name="T12" fmla="*/ 408 h 408"/>
              </a:gdLst>
              <a:ahLst/>
              <a:cxnLst>
                <a:cxn ang="T6">
                  <a:pos x="T0" y="T1"/>
                </a:cxn>
                <a:cxn ang="T7">
                  <a:pos x="T2" y="T3"/>
                </a:cxn>
                <a:cxn ang="T8">
                  <a:pos x="T4" y="T5"/>
                </a:cxn>
              </a:cxnLst>
              <a:rect l="T9" t="T10" r="T11" b="T12"/>
              <a:pathLst>
                <a:path w="635" h="408">
                  <a:moveTo>
                    <a:pt x="0" y="408"/>
                  </a:moveTo>
                  <a:cubicBezTo>
                    <a:pt x="128" y="397"/>
                    <a:pt x="257" y="386"/>
                    <a:pt x="363" y="318"/>
                  </a:cubicBezTo>
                  <a:cubicBezTo>
                    <a:pt x="469" y="250"/>
                    <a:pt x="552" y="125"/>
                    <a:pt x="635" y="0"/>
                  </a:cubicBezTo>
                </a:path>
              </a:pathLst>
            </a:custGeom>
            <a:noFill/>
            <a:ln w="25400">
              <a:solidFill>
                <a:srgbClr val="FF0000"/>
              </a:solidFill>
              <a:round/>
              <a:headEnd/>
              <a:tailEnd/>
            </a:ln>
          </p:spPr>
          <p:txBody>
            <a:bodyPr>
              <a:spAutoFit/>
            </a:bodyPr>
            <a:lstStyle/>
            <a:p>
              <a:endParaRPr lang="sl-SI"/>
            </a:p>
          </p:txBody>
        </p:sp>
        <p:sp>
          <p:nvSpPr>
            <p:cNvPr id="23587" name="Text Box 24"/>
            <p:cNvSpPr txBox="1">
              <a:spLocks noChangeArrowheads="1"/>
            </p:cNvSpPr>
            <p:nvPr/>
          </p:nvSpPr>
          <p:spPr bwMode="auto">
            <a:xfrm>
              <a:off x="2972" y="2709"/>
              <a:ext cx="226" cy="212"/>
            </a:xfrm>
            <a:prstGeom prst="rect">
              <a:avLst/>
            </a:prstGeom>
            <a:noFill/>
            <a:ln w="9525" algn="ctr">
              <a:noFill/>
              <a:miter lim="800000"/>
              <a:headEnd/>
              <a:tailEnd/>
            </a:ln>
          </p:spPr>
          <p:txBody>
            <a:bodyPr>
              <a:spAutoFit/>
            </a:bodyPr>
            <a:lstStyle/>
            <a:p>
              <a:pPr>
                <a:spcBef>
                  <a:spcPct val="50000"/>
                </a:spcBef>
              </a:pPr>
              <a:r>
                <a:rPr lang="en-US" sz="1600" b="1">
                  <a:solidFill>
                    <a:srgbClr val="FF9900"/>
                  </a:solidFill>
                </a:rPr>
                <a:t>D</a:t>
              </a:r>
              <a:endParaRPr lang="sl-SI" sz="1600" b="1">
                <a:solidFill>
                  <a:srgbClr val="FF9900"/>
                </a:solidFill>
              </a:endParaRPr>
            </a:p>
          </p:txBody>
        </p:sp>
      </p:grpSp>
      <p:grpSp>
        <p:nvGrpSpPr>
          <p:cNvPr id="5" name="Group 42"/>
          <p:cNvGrpSpPr>
            <a:grpSpLocks/>
          </p:cNvGrpSpPr>
          <p:nvPr/>
        </p:nvGrpSpPr>
        <p:grpSpPr bwMode="auto">
          <a:xfrm>
            <a:off x="1116013" y="2260600"/>
            <a:ext cx="2228850" cy="1271588"/>
            <a:chOff x="703" y="1424"/>
            <a:chExt cx="1404" cy="801"/>
          </a:xfrm>
        </p:grpSpPr>
        <p:sp>
          <p:nvSpPr>
            <p:cNvPr id="33809" name="Line 26"/>
            <p:cNvSpPr>
              <a:spLocks noChangeShapeType="1"/>
            </p:cNvSpPr>
            <p:nvPr/>
          </p:nvSpPr>
          <p:spPr bwMode="auto">
            <a:xfrm>
              <a:off x="928" y="1907"/>
              <a:ext cx="1179" cy="0"/>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3810" name="Line 27"/>
            <p:cNvSpPr>
              <a:spLocks noChangeShapeType="1"/>
            </p:cNvSpPr>
            <p:nvPr/>
          </p:nvSpPr>
          <p:spPr bwMode="auto">
            <a:xfrm flipV="1">
              <a:off x="1291" y="1454"/>
              <a:ext cx="0" cy="771"/>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3811" name="Text Box 28"/>
            <p:cNvSpPr txBox="1">
              <a:spLocks noChangeArrowheads="1"/>
            </p:cNvSpPr>
            <p:nvPr/>
          </p:nvSpPr>
          <p:spPr bwMode="auto">
            <a:xfrm>
              <a:off x="1881" y="1907"/>
              <a:ext cx="181" cy="212"/>
            </a:xfrm>
            <a:prstGeom prst="rect">
              <a:avLst/>
            </a:prstGeom>
            <a:noFill/>
            <a:ln w="9525" algn="ctr">
              <a:noFill/>
              <a:miter lim="800000"/>
              <a:headEnd/>
              <a:tailEnd/>
            </a:ln>
          </p:spPr>
          <p:txBody>
            <a:bodyPr>
              <a:spAutoFit/>
            </a:bodyPr>
            <a:lstStyle/>
            <a:p>
              <a:pPr>
                <a:spcBef>
                  <a:spcPct val="50000"/>
                </a:spcBef>
                <a:defRPr/>
              </a:pPr>
              <a:r>
                <a:rPr lang="en-US" sz="1600" i="1">
                  <a:solidFill>
                    <a:schemeClr val="tx2">
                      <a:lumMod val="60000"/>
                      <a:lumOff val="40000"/>
                    </a:schemeClr>
                  </a:solidFill>
                  <a:latin typeface="Georgia" pitchFamily="18" charset="0"/>
                </a:rPr>
                <a:t>p</a:t>
              </a:r>
              <a:endParaRPr lang="sl-SI" sz="1600" i="1">
                <a:solidFill>
                  <a:schemeClr val="tx2">
                    <a:lumMod val="60000"/>
                    <a:lumOff val="40000"/>
                  </a:schemeClr>
                </a:solidFill>
                <a:latin typeface="Georgia" pitchFamily="18" charset="0"/>
              </a:endParaRPr>
            </a:p>
          </p:txBody>
        </p:sp>
        <p:sp>
          <p:nvSpPr>
            <p:cNvPr id="33812" name="Text Box 29"/>
            <p:cNvSpPr txBox="1">
              <a:spLocks noChangeArrowheads="1"/>
            </p:cNvSpPr>
            <p:nvPr/>
          </p:nvSpPr>
          <p:spPr bwMode="auto">
            <a:xfrm>
              <a:off x="1064" y="1499"/>
              <a:ext cx="181" cy="212"/>
            </a:xfrm>
            <a:prstGeom prst="rect">
              <a:avLst/>
            </a:prstGeom>
            <a:noFill/>
            <a:ln w="9525" algn="ctr">
              <a:noFill/>
              <a:miter lim="800000"/>
              <a:headEnd/>
              <a:tailEnd/>
            </a:ln>
          </p:spPr>
          <p:txBody>
            <a:bodyPr>
              <a:spAutoFit/>
            </a:bodyPr>
            <a:lstStyle/>
            <a:p>
              <a:pPr>
                <a:spcBef>
                  <a:spcPct val="50000"/>
                </a:spcBef>
                <a:defRPr/>
              </a:pPr>
              <a:r>
                <a:rPr lang="en-US" sz="1600" i="1">
                  <a:solidFill>
                    <a:schemeClr val="tx2">
                      <a:lumMod val="60000"/>
                      <a:lumOff val="40000"/>
                    </a:schemeClr>
                  </a:solidFill>
                  <a:latin typeface="Georgia" pitchFamily="18" charset="0"/>
                </a:rPr>
                <a:t>V</a:t>
              </a:r>
              <a:endParaRPr lang="sl-SI" sz="1600" i="1">
                <a:solidFill>
                  <a:schemeClr val="tx2">
                    <a:lumMod val="60000"/>
                    <a:lumOff val="40000"/>
                  </a:schemeClr>
                </a:solidFill>
                <a:latin typeface="Georgia" pitchFamily="18" charset="0"/>
              </a:endParaRPr>
            </a:p>
          </p:txBody>
        </p:sp>
        <p:sp>
          <p:nvSpPr>
            <p:cNvPr id="23580" name="Freeform 30"/>
            <p:cNvSpPr>
              <a:spLocks/>
            </p:cNvSpPr>
            <p:nvPr/>
          </p:nvSpPr>
          <p:spPr bwMode="auto">
            <a:xfrm>
              <a:off x="1314" y="1518"/>
              <a:ext cx="525" cy="374"/>
            </a:xfrm>
            <a:custGeom>
              <a:avLst/>
              <a:gdLst>
                <a:gd name="T0" fmla="*/ 0 w 525"/>
                <a:gd name="T1" fmla="*/ 0 h 374"/>
                <a:gd name="T2" fmla="*/ 90 w 525"/>
                <a:gd name="T3" fmla="*/ 315 h 374"/>
                <a:gd name="T4" fmla="*/ 525 w 525"/>
                <a:gd name="T5" fmla="*/ 357 h 374"/>
                <a:gd name="T6" fmla="*/ 0 60000 65536"/>
                <a:gd name="T7" fmla="*/ 0 60000 65536"/>
                <a:gd name="T8" fmla="*/ 0 60000 65536"/>
                <a:gd name="T9" fmla="*/ 0 w 525"/>
                <a:gd name="T10" fmla="*/ 0 h 374"/>
                <a:gd name="T11" fmla="*/ 525 w 525"/>
                <a:gd name="T12" fmla="*/ 374 h 374"/>
              </a:gdLst>
              <a:ahLst/>
              <a:cxnLst>
                <a:cxn ang="T6">
                  <a:pos x="T0" y="T1"/>
                </a:cxn>
                <a:cxn ang="T7">
                  <a:pos x="T2" y="T3"/>
                </a:cxn>
                <a:cxn ang="T8">
                  <a:pos x="T4" y="T5"/>
                </a:cxn>
              </a:cxnLst>
              <a:rect l="T9" t="T10" r="T11" b="T12"/>
              <a:pathLst>
                <a:path w="525" h="374">
                  <a:moveTo>
                    <a:pt x="0" y="0"/>
                  </a:moveTo>
                  <a:cubicBezTo>
                    <a:pt x="14" y="52"/>
                    <a:pt x="3" y="256"/>
                    <a:pt x="90" y="315"/>
                  </a:cubicBezTo>
                  <a:cubicBezTo>
                    <a:pt x="177" y="374"/>
                    <a:pt x="435" y="348"/>
                    <a:pt x="525" y="357"/>
                  </a:cubicBezTo>
                </a:path>
              </a:pathLst>
            </a:custGeom>
            <a:noFill/>
            <a:ln w="25400">
              <a:solidFill>
                <a:srgbClr val="FF0000"/>
              </a:solidFill>
              <a:round/>
              <a:headEnd/>
              <a:tailEnd/>
            </a:ln>
          </p:spPr>
          <p:txBody>
            <a:bodyPr>
              <a:spAutoFit/>
            </a:bodyPr>
            <a:lstStyle/>
            <a:p>
              <a:endParaRPr lang="sl-SI"/>
            </a:p>
          </p:txBody>
        </p:sp>
        <p:sp>
          <p:nvSpPr>
            <p:cNvPr id="23581" name="Text Box 31"/>
            <p:cNvSpPr txBox="1">
              <a:spLocks noChangeArrowheads="1"/>
            </p:cNvSpPr>
            <p:nvPr/>
          </p:nvSpPr>
          <p:spPr bwMode="auto">
            <a:xfrm>
              <a:off x="703" y="1424"/>
              <a:ext cx="226" cy="212"/>
            </a:xfrm>
            <a:prstGeom prst="rect">
              <a:avLst/>
            </a:prstGeom>
            <a:noFill/>
            <a:ln w="9525" algn="ctr">
              <a:noFill/>
              <a:miter lim="800000"/>
              <a:headEnd/>
              <a:tailEnd/>
            </a:ln>
          </p:spPr>
          <p:txBody>
            <a:bodyPr>
              <a:spAutoFit/>
            </a:bodyPr>
            <a:lstStyle/>
            <a:p>
              <a:pPr>
                <a:spcBef>
                  <a:spcPct val="50000"/>
                </a:spcBef>
              </a:pPr>
              <a:r>
                <a:rPr lang="en-US" sz="1600" b="1">
                  <a:solidFill>
                    <a:srgbClr val="FF9900"/>
                  </a:solidFill>
                </a:rPr>
                <a:t>A</a:t>
              </a:r>
              <a:endParaRPr lang="sl-SI" sz="1600" b="1">
                <a:solidFill>
                  <a:srgbClr val="FF9900"/>
                </a:solidFill>
              </a:endParaRPr>
            </a:p>
          </p:txBody>
        </p:sp>
      </p:grpSp>
      <p:grpSp>
        <p:nvGrpSpPr>
          <p:cNvPr id="6" name="Group 44"/>
          <p:cNvGrpSpPr>
            <a:grpSpLocks/>
          </p:cNvGrpSpPr>
          <p:nvPr/>
        </p:nvGrpSpPr>
        <p:grpSpPr bwMode="auto">
          <a:xfrm>
            <a:off x="1116013" y="4229100"/>
            <a:ext cx="2228850" cy="1271588"/>
            <a:chOff x="703" y="2664"/>
            <a:chExt cx="1404" cy="801"/>
          </a:xfrm>
        </p:grpSpPr>
        <p:sp>
          <p:nvSpPr>
            <p:cNvPr id="33803" name="Line 33"/>
            <p:cNvSpPr>
              <a:spLocks noChangeShapeType="1"/>
            </p:cNvSpPr>
            <p:nvPr/>
          </p:nvSpPr>
          <p:spPr bwMode="auto">
            <a:xfrm>
              <a:off x="928" y="3147"/>
              <a:ext cx="1179" cy="0"/>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3804" name="Line 34"/>
            <p:cNvSpPr>
              <a:spLocks noChangeShapeType="1"/>
            </p:cNvSpPr>
            <p:nvPr/>
          </p:nvSpPr>
          <p:spPr bwMode="auto">
            <a:xfrm flipV="1">
              <a:off x="1291" y="2694"/>
              <a:ext cx="0" cy="771"/>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3805" name="Text Box 35"/>
            <p:cNvSpPr txBox="1">
              <a:spLocks noChangeArrowheads="1"/>
            </p:cNvSpPr>
            <p:nvPr/>
          </p:nvSpPr>
          <p:spPr bwMode="auto">
            <a:xfrm>
              <a:off x="1881" y="3147"/>
              <a:ext cx="181" cy="212"/>
            </a:xfrm>
            <a:prstGeom prst="rect">
              <a:avLst/>
            </a:prstGeom>
            <a:noFill/>
            <a:ln w="9525" algn="ctr">
              <a:noFill/>
              <a:miter lim="800000"/>
              <a:headEnd/>
              <a:tailEnd/>
            </a:ln>
          </p:spPr>
          <p:txBody>
            <a:bodyPr>
              <a:spAutoFit/>
            </a:bodyPr>
            <a:lstStyle/>
            <a:p>
              <a:pPr>
                <a:spcBef>
                  <a:spcPct val="50000"/>
                </a:spcBef>
                <a:defRPr/>
              </a:pPr>
              <a:r>
                <a:rPr lang="en-US" sz="1600" i="1">
                  <a:solidFill>
                    <a:schemeClr val="tx2">
                      <a:lumMod val="60000"/>
                      <a:lumOff val="40000"/>
                    </a:schemeClr>
                  </a:solidFill>
                  <a:latin typeface="Georgia" pitchFamily="18" charset="0"/>
                </a:rPr>
                <a:t>p</a:t>
              </a:r>
              <a:endParaRPr lang="sl-SI" sz="1600" i="1">
                <a:solidFill>
                  <a:schemeClr val="tx2">
                    <a:lumMod val="60000"/>
                    <a:lumOff val="40000"/>
                  </a:schemeClr>
                </a:solidFill>
                <a:latin typeface="Georgia" pitchFamily="18" charset="0"/>
              </a:endParaRPr>
            </a:p>
          </p:txBody>
        </p:sp>
        <p:sp>
          <p:nvSpPr>
            <p:cNvPr id="33806" name="Text Box 36"/>
            <p:cNvSpPr txBox="1">
              <a:spLocks noChangeArrowheads="1"/>
            </p:cNvSpPr>
            <p:nvPr/>
          </p:nvSpPr>
          <p:spPr bwMode="auto">
            <a:xfrm>
              <a:off x="1064" y="2739"/>
              <a:ext cx="181" cy="212"/>
            </a:xfrm>
            <a:prstGeom prst="rect">
              <a:avLst/>
            </a:prstGeom>
            <a:noFill/>
            <a:ln w="9525" algn="ctr">
              <a:noFill/>
              <a:miter lim="800000"/>
              <a:headEnd/>
              <a:tailEnd/>
            </a:ln>
          </p:spPr>
          <p:txBody>
            <a:bodyPr>
              <a:spAutoFit/>
            </a:bodyPr>
            <a:lstStyle/>
            <a:p>
              <a:pPr>
                <a:spcBef>
                  <a:spcPct val="50000"/>
                </a:spcBef>
                <a:defRPr/>
              </a:pPr>
              <a:r>
                <a:rPr lang="en-US" sz="1600" i="1">
                  <a:solidFill>
                    <a:schemeClr val="tx2">
                      <a:lumMod val="60000"/>
                      <a:lumOff val="40000"/>
                    </a:schemeClr>
                  </a:solidFill>
                  <a:latin typeface="Georgia" pitchFamily="18" charset="0"/>
                </a:rPr>
                <a:t>V</a:t>
              </a:r>
              <a:endParaRPr lang="sl-SI" sz="1600" i="1">
                <a:solidFill>
                  <a:schemeClr val="tx2">
                    <a:lumMod val="60000"/>
                    <a:lumOff val="40000"/>
                  </a:schemeClr>
                </a:solidFill>
                <a:latin typeface="Georgia" pitchFamily="18" charset="0"/>
              </a:endParaRPr>
            </a:p>
          </p:txBody>
        </p:sp>
        <p:sp>
          <p:nvSpPr>
            <p:cNvPr id="23574" name="Freeform 37"/>
            <p:cNvSpPr>
              <a:spLocks/>
            </p:cNvSpPr>
            <p:nvPr/>
          </p:nvSpPr>
          <p:spPr bwMode="auto">
            <a:xfrm>
              <a:off x="1293" y="2758"/>
              <a:ext cx="687" cy="316"/>
            </a:xfrm>
            <a:custGeom>
              <a:avLst/>
              <a:gdLst>
                <a:gd name="T0" fmla="*/ 21 w 687"/>
                <a:gd name="T1" fmla="*/ 0 h 316"/>
                <a:gd name="T2" fmla="*/ 111 w 687"/>
                <a:gd name="T3" fmla="*/ 315 h 316"/>
                <a:gd name="T4" fmla="*/ 687 w 687"/>
                <a:gd name="T5" fmla="*/ 5 h 316"/>
                <a:gd name="T6" fmla="*/ 0 60000 65536"/>
                <a:gd name="T7" fmla="*/ 0 60000 65536"/>
                <a:gd name="T8" fmla="*/ 0 60000 65536"/>
                <a:gd name="T9" fmla="*/ 0 w 687"/>
                <a:gd name="T10" fmla="*/ 0 h 316"/>
                <a:gd name="T11" fmla="*/ 687 w 687"/>
                <a:gd name="T12" fmla="*/ 316 h 316"/>
              </a:gdLst>
              <a:ahLst/>
              <a:cxnLst>
                <a:cxn ang="T6">
                  <a:pos x="T0" y="T1"/>
                </a:cxn>
                <a:cxn ang="T7">
                  <a:pos x="T2" y="T3"/>
                </a:cxn>
                <a:cxn ang="T8">
                  <a:pos x="T4" y="T5"/>
                </a:cxn>
              </a:cxnLst>
              <a:rect l="T9" t="T10" r="T11" b="T12"/>
              <a:pathLst>
                <a:path w="687" h="316">
                  <a:moveTo>
                    <a:pt x="21" y="0"/>
                  </a:moveTo>
                  <a:cubicBezTo>
                    <a:pt x="35" y="52"/>
                    <a:pt x="0" y="314"/>
                    <a:pt x="111" y="315"/>
                  </a:cubicBezTo>
                  <a:cubicBezTo>
                    <a:pt x="222" y="316"/>
                    <a:pt x="567" y="70"/>
                    <a:pt x="687" y="5"/>
                  </a:cubicBezTo>
                </a:path>
              </a:pathLst>
            </a:custGeom>
            <a:noFill/>
            <a:ln w="25400">
              <a:solidFill>
                <a:srgbClr val="FF0000"/>
              </a:solidFill>
              <a:round/>
              <a:headEnd/>
              <a:tailEnd/>
            </a:ln>
          </p:spPr>
          <p:txBody>
            <a:bodyPr>
              <a:spAutoFit/>
            </a:bodyPr>
            <a:lstStyle/>
            <a:p>
              <a:endParaRPr lang="sl-SI"/>
            </a:p>
          </p:txBody>
        </p:sp>
        <p:sp>
          <p:nvSpPr>
            <p:cNvPr id="23575" name="Text Box 38"/>
            <p:cNvSpPr txBox="1">
              <a:spLocks noChangeArrowheads="1"/>
            </p:cNvSpPr>
            <p:nvPr/>
          </p:nvSpPr>
          <p:spPr bwMode="auto">
            <a:xfrm>
              <a:off x="703" y="2664"/>
              <a:ext cx="226" cy="212"/>
            </a:xfrm>
            <a:prstGeom prst="rect">
              <a:avLst/>
            </a:prstGeom>
            <a:noFill/>
            <a:ln w="9525" algn="ctr">
              <a:noFill/>
              <a:miter lim="800000"/>
              <a:headEnd/>
              <a:tailEnd/>
            </a:ln>
          </p:spPr>
          <p:txBody>
            <a:bodyPr>
              <a:spAutoFit/>
            </a:bodyPr>
            <a:lstStyle/>
            <a:p>
              <a:pPr>
                <a:spcBef>
                  <a:spcPct val="50000"/>
                </a:spcBef>
              </a:pPr>
              <a:r>
                <a:rPr lang="en-US" sz="1600" b="1">
                  <a:solidFill>
                    <a:srgbClr val="FF9900"/>
                  </a:solidFill>
                </a:rPr>
                <a:t>C</a:t>
              </a:r>
              <a:endParaRPr lang="sl-SI" sz="1600" b="1">
                <a:solidFill>
                  <a:srgbClr val="FF9900"/>
                </a:solidFill>
              </a:endParaRPr>
            </a:p>
          </p:txBody>
        </p:sp>
      </p:grpSp>
      <p:sp>
        <p:nvSpPr>
          <p:cNvPr id="31783" name="Freeform 39"/>
          <p:cNvSpPr>
            <a:spLocks/>
          </p:cNvSpPr>
          <p:nvPr/>
        </p:nvSpPr>
        <p:spPr bwMode="auto">
          <a:xfrm>
            <a:off x="860425" y="1828800"/>
            <a:ext cx="2703513" cy="1935163"/>
          </a:xfrm>
          <a:custGeom>
            <a:avLst/>
            <a:gdLst>
              <a:gd name="T0" fmla="*/ 2147483647 w 1703"/>
              <a:gd name="T1" fmla="*/ 2147483647 h 1219"/>
              <a:gd name="T2" fmla="*/ 2147483647 w 1703"/>
              <a:gd name="T3" fmla="*/ 2147483647 h 1219"/>
              <a:gd name="T4" fmla="*/ 2147483647 w 1703"/>
              <a:gd name="T5" fmla="*/ 2147483647 h 1219"/>
              <a:gd name="T6" fmla="*/ 2147483647 w 1703"/>
              <a:gd name="T7" fmla="*/ 2147483647 h 1219"/>
              <a:gd name="T8" fmla="*/ 2147483647 w 1703"/>
              <a:gd name="T9" fmla="*/ 2147483647 h 1219"/>
              <a:gd name="T10" fmla="*/ 2147483647 w 1703"/>
              <a:gd name="T11" fmla="*/ 2147483647 h 1219"/>
              <a:gd name="T12" fmla="*/ 2147483647 w 1703"/>
              <a:gd name="T13" fmla="*/ 2147483647 h 1219"/>
              <a:gd name="T14" fmla="*/ 2147483647 w 1703"/>
              <a:gd name="T15" fmla="*/ 2147483647 h 1219"/>
              <a:gd name="T16" fmla="*/ 2147483647 w 1703"/>
              <a:gd name="T17" fmla="*/ 2147483647 h 1219"/>
              <a:gd name="T18" fmla="*/ 2147483647 w 1703"/>
              <a:gd name="T19" fmla="*/ 2147483647 h 1219"/>
              <a:gd name="T20" fmla="*/ 2147483647 w 1703"/>
              <a:gd name="T21" fmla="*/ 2147483647 h 1219"/>
              <a:gd name="T22" fmla="*/ 2147483647 w 1703"/>
              <a:gd name="T23" fmla="*/ 2147483647 h 1219"/>
              <a:gd name="T24" fmla="*/ 2147483647 w 1703"/>
              <a:gd name="T25" fmla="*/ 2147483647 h 1219"/>
              <a:gd name="T26" fmla="*/ 2147483647 w 1703"/>
              <a:gd name="T27" fmla="*/ 2147483647 h 1219"/>
              <a:gd name="T28" fmla="*/ 2147483647 w 1703"/>
              <a:gd name="T29" fmla="*/ 2147483647 h 1219"/>
              <a:gd name="T30" fmla="*/ 2147483647 w 1703"/>
              <a:gd name="T31" fmla="*/ 2147483647 h 1219"/>
              <a:gd name="T32" fmla="*/ 2147483647 w 1703"/>
              <a:gd name="T33" fmla="*/ 2147483647 h 1219"/>
              <a:gd name="T34" fmla="*/ 2147483647 w 1703"/>
              <a:gd name="T35" fmla="*/ 2147483647 h 1219"/>
              <a:gd name="T36" fmla="*/ 2147483647 w 1703"/>
              <a:gd name="T37" fmla="*/ 2147483647 h 1219"/>
              <a:gd name="T38" fmla="*/ 2147483647 w 1703"/>
              <a:gd name="T39" fmla="*/ 2147483647 h 1219"/>
              <a:gd name="T40" fmla="*/ 2147483647 w 1703"/>
              <a:gd name="T41" fmla="*/ 2147483647 h 1219"/>
              <a:gd name="T42" fmla="*/ 2147483647 w 1703"/>
              <a:gd name="T43" fmla="*/ 2147483647 h 1219"/>
              <a:gd name="T44" fmla="*/ 2147483647 w 1703"/>
              <a:gd name="T45" fmla="*/ 2147483647 h 1219"/>
              <a:gd name="T46" fmla="*/ 2147483647 w 1703"/>
              <a:gd name="T47" fmla="*/ 2147483647 h 1219"/>
              <a:gd name="T48" fmla="*/ 2147483647 w 1703"/>
              <a:gd name="T49" fmla="*/ 2147483647 h 1219"/>
              <a:gd name="T50" fmla="*/ 2147483647 w 1703"/>
              <a:gd name="T51" fmla="*/ 2147483647 h 1219"/>
              <a:gd name="T52" fmla="*/ 2147483647 w 1703"/>
              <a:gd name="T53" fmla="*/ 2147483647 h 1219"/>
              <a:gd name="T54" fmla="*/ 2147483647 w 1703"/>
              <a:gd name="T55" fmla="*/ 2147483647 h 1219"/>
              <a:gd name="T56" fmla="*/ 2147483647 w 1703"/>
              <a:gd name="T57" fmla="*/ 2147483647 h 1219"/>
              <a:gd name="T58" fmla="*/ 2147483647 w 1703"/>
              <a:gd name="T59" fmla="*/ 2147483647 h 1219"/>
              <a:gd name="T60" fmla="*/ 2147483647 w 1703"/>
              <a:gd name="T61" fmla="*/ 2147483647 h 1219"/>
              <a:gd name="T62" fmla="*/ 2147483647 w 1703"/>
              <a:gd name="T63" fmla="*/ 2147483647 h 12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03"/>
              <a:gd name="T97" fmla="*/ 0 h 1219"/>
              <a:gd name="T98" fmla="*/ 1703 w 1703"/>
              <a:gd name="T99" fmla="*/ 1219 h 12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03" h="1219">
                <a:moveTo>
                  <a:pt x="673" y="19"/>
                </a:moveTo>
                <a:cubicBezTo>
                  <a:pt x="589" y="21"/>
                  <a:pt x="505" y="22"/>
                  <a:pt x="421" y="25"/>
                </a:cubicBezTo>
                <a:cubicBezTo>
                  <a:pt x="394" y="26"/>
                  <a:pt x="360" y="43"/>
                  <a:pt x="332" y="47"/>
                </a:cubicBezTo>
                <a:cubicBezTo>
                  <a:pt x="316" y="53"/>
                  <a:pt x="296" y="56"/>
                  <a:pt x="281" y="64"/>
                </a:cubicBezTo>
                <a:cubicBezTo>
                  <a:pt x="259" y="76"/>
                  <a:pt x="243" y="96"/>
                  <a:pt x="220" y="103"/>
                </a:cubicBezTo>
                <a:cubicBezTo>
                  <a:pt x="185" y="126"/>
                  <a:pt x="217" y="100"/>
                  <a:pt x="197" y="131"/>
                </a:cubicBezTo>
                <a:cubicBezTo>
                  <a:pt x="183" y="153"/>
                  <a:pt x="157" y="166"/>
                  <a:pt x="141" y="187"/>
                </a:cubicBezTo>
                <a:cubicBezTo>
                  <a:pt x="120" y="215"/>
                  <a:pt x="109" y="243"/>
                  <a:pt x="91" y="271"/>
                </a:cubicBezTo>
                <a:cubicBezTo>
                  <a:pt x="88" y="282"/>
                  <a:pt x="80" y="292"/>
                  <a:pt x="80" y="304"/>
                </a:cubicBezTo>
                <a:cubicBezTo>
                  <a:pt x="80" y="698"/>
                  <a:pt x="0" y="739"/>
                  <a:pt x="197" y="936"/>
                </a:cubicBezTo>
                <a:cubicBezTo>
                  <a:pt x="223" y="962"/>
                  <a:pt x="226" y="990"/>
                  <a:pt x="264" y="1004"/>
                </a:cubicBezTo>
                <a:cubicBezTo>
                  <a:pt x="290" y="1027"/>
                  <a:pt x="323" y="1034"/>
                  <a:pt x="354" y="1048"/>
                </a:cubicBezTo>
                <a:cubicBezTo>
                  <a:pt x="410" y="1073"/>
                  <a:pt x="413" y="1085"/>
                  <a:pt x="477" y="1093"/>
                </a:cubicBezTo>
                <a:cubicBezTo>
                  <a:pt x="532" y="1112"/>
                  <a:pt x="588" y="1122"/>
                  <a:pt x="645" y="1132"/>
                </a:cubicBezTo>
                <a:cubicBezTo>
                  <a:pt x="701" y="1142"/>
                  <a:pt x="757" y="1165"/>
                  <a:pt x="813" y="1177"/>
                </a:cubicBezTo>
                <a:cubicBezTo>
                  <a:pt x="855" y="1186"/>
                  <a:pt x="899" y="1186"/>
                  <a:pt x="941" y="1194"/>
                </a:cubicBezTo>
                <a:cubicBezTo>
                  <a:pt x="1188" y="1191"/>
                  <a:pt x="1275" y="1219"/>
                  <a:pt x="1450" y="1171"/>
                </a:cubicBezTo>
                <a:cubicBezTo>
                  <a:pt x="1479" y="1152"/>
                  <a:pt x="1506" y="1137"/>
                  <a:pt x="1534" y="1115"/>
                </a:cubicBezTo>
                <a:cubicBezTo>
                  <a:pt x="1542" y="1094"/>
                  <a:pt x="1558" y="1076"/>
                  <a:pt x="1573" y="1059"/>
                </a:cubicBezTo>
                <a:cubicBezTo>
                  <a:pt x="1590" y="1012"/>
                  <a:pt x="1626" y="980"/>
                  <a:pt x="1640" y="931"/>
                </a:cubicBezTo>
                <a:cubicBezTo>
                  <a:pt x="1642" y="869"/>
                  <a:pt x="1646" y="808"/>
                  <a:pt x="1646" y="746"/>
                </a:cubicBezTo>
                <a:cubicBezTo>
                  <a:pt x="1646" y="557"/>
                  <a:pt x="1703" y="395"/>
                  <a:pt x="1545" y="293"/>
                </a:cubicBezTo>
                <a:cubicBezTo>
                  <a:pt x="1528" y="268"/>
                  <a:pt x="1514" y="251"/>
                  <a:pt x="1484" y="243"/>
                </a:cubicBezTo>
                <a:cubicBezTo>
                  <a:pt x="1471" y="232"/>
                  <a:pt x="1459" y="217"/>
                  <a:pt x="1444" y="209"/>
                </a:cubicBezTo>
                <a:cubicBezTo>
                  <a:pt x="1431" y="202"/>
                  <a:pt x="1414" y="203"/>
                  <a:pt x="1400" y="198"/>
                </a:cubicBezTo>
                <a:cubicBezTo>
                  <a:pt x="1394" y="196"/>
                  <a:pt x="1389" y="191"/>
                  <a:pt x="1383" y="187"/>
                </a:cubicBezTo>
                <a:cubicBezTo>
                  <a:pt x="1359" y="150"/>
                  <a:pt x="1323" y="151"/>
                  <a:pt x="1282" y="142"/>
                </a:cubicBezTo>
                <a:cubicBezTo>
                  <a:pt x="1202" y="125"/>
                  <a:pt x="1110" y="106"/>
                  <a:pt x="1031" y="81"/>
                </a:cubicBezTo>
                <a:cubicBezTo>
                  <a:pt x="996" y="70"/>
                  <a:pt x="1020" y="72"/>
                  <a:pt x="991" y="58"/>
                </a:cubicBezTo>
                <a:cubicBezTo>
                  <a:pt x="941" y="33"/>
                  <a:pt x="889" y="25"/>
                  <a:pt x="835" y="19"/>
                </a:cubicBezTo>
                <a:cubicBezTo>
                  <a:pt x="769" y="0"/>
                  <a:pt x="787" y="9"/>
                  <a:pt x="673" y="14"/>
                </a:cubicBezTo>
                <a:cubicBezTo>
                  <a:pt x="651" y="21"/>
                  <a:pt x="650" y="19"/>
                  <a:pt x="673" y="19"/>
                </a:cubicBezTo>
                <a:close/>
              </a:path>
            </a:pathLst>
          </a:custGeom>
          <a:noFill/>
          <a:ln w="25400">
            <a:solidFill>
              <a:srgbClr val="FF9900"/>
            </a:solidFill>
            <a:round/>
            <a:headEnd/>
            <a:tailEnd/>
          </a:ln>
        </p:spPr>
        <p:txBody>
          <a:bodyPr>
            <a:spAutoFit/>
          </a:bodyPr>
          <a:lstStyle/>
          <a:p>
            <a:endParaRPr lang="sl-SI"/>
          </a:p>
        </p:txBody>
      </p:sp>
      <p:sp>
        <p:nvSpPr>
          <p:cNvPr id="31784" name="Line 40"/>
          <p:cNvSpPr>
            <a:spLocks noChangeShapeType="1"/>
          </p:cNvSpPr>
          <p:nvPr/>
        </p:nvSpPr>
        <p:spPr bwMode="auto">
          <a:xfrm>
            <a:off x="204788" y="5762625"/>
            <a:ext cx="8748712" cy="0"/>
          </a:xfrm>
          <a:prstGeom prst="line">
            <a:avLst/>
          </a:prstGeom>
          <a:noFill/>
          <a:ln w="9525">
            <a:solidFill>
              <a:schemeClr val="accent1">
                <a:lumMod val="40000"/>
                <a:lumOff val="60000"/>
              </a:schemeClr>
            </a:solidFill>
            <a:round/>
            <a:headEnd/>
            <a:tailEnd/>
          </a:ln>
        </p:spPr>
        <p:txBody>
          <a:bodyPr>
            <a:spAutoFit/>
          </a:bodyPr>
          <a:lstStyle/>
          <a:p>
            <a:pPr>
              <a:defRPr/>
            </a:pPr>
            <a:endParaRPr lang="sl-SI"/>
          </a:p>
        </p:txBody>
      </p:sp>
      <p:sp>
        <p:nvSpPr>
          <p:cNvPr id="31785" name="Text Box 41"/>
          <p:cNvSpPr txBox="1">
            <a:spLocks noChangeArrowheads="1"/>
          </p:cNvSpPr>
          <p:nvPr/>
        </p:nvSpPr>
        <p:spPr bwMode="auto">
          <a:xfrm>
            <a:off x="1066800" y="5943600"/>
            <a:ext cx="7086600" cy="369888"/>
          </a:xfrm>
          <a:prstGeom prst="rect">
            <a:avLst/>
          </a:prstGeom>
          <a:noFill/>
          <a:ln w="9525">
            <a:noFill/>
            <a:miter lim="800000"/>
            <a:headEnd/>
            <a:tailEnd/>
          </a:ln>
        </p:spPr>
        <p:txBody>
          <a:bodyPr>
            <a:spAutoFit/>
          </a:bodyPr>
          <a:lstStyle/>
          <a:p>
            <a:pPr>
              <a:spcBef>
                <a:spcPct val="50000"/>
              </a:spcBef>
              <a:defRPr/>
            </a:pPr>
            <a:r>
              <a:rPr lang="en-US">
                <a:solidFill>
                  <a:schemeClr val="tx2">
                    <a:lumMod val="60000"/>
                    <a:lumOff val="40000"/>
                  </a:schemeClr>
                </a:solidFill>
                <a:latin typeface="+mn-lt"/>
              </a:rPr>
              <a:t>Boyle-Mariottov zakon</a:t>
            </a:r>
            <a:r>
              <a:rPr lang="sl-SI">
                <a:solidFill>
                  <a:schemeClr val="tx2">
                    <a:lumMod val="60000"/>
                    <a:lumOff val="40000"/>
                  </a:schemeClr>
                </a:solidFill>
                <a:latin typeface="+mn-lt"/>
              </a:rPr>
              <a:t>: </a:t>
            </a:r>
            <a:r>
              <a:rPr lang="en-US" i="1">
                <a:solidFill>
                  <a:schemeClr val="tx2">
                    <a:lumMod val="60000"/>
                    <a:lumOff val="40000"/>
                  </a:schemeClr>
                </a:solidFill>
                <a:latin typeface="Georgia" pitchFamily="18" charset="0"/>
              </a:rPr>
              <a:t>pV</a:t>
            </a:r>
            <a:r>
              <a:rPr lang="en-US">
                <a:solidFill>
                  <a:schemeClr val="tx2">
                    <a:lumMod val="60000"/>
                    <a:lumOff val="40000"/>
                  </a:schemeClr>
                </a:solidFill>
              </a:rPr>
              <a:t>=konst.,  </a:t>
            </a:r>
            <a:r>
              <a:rPr lang="en-US">
                <a:solidFill>
                  <a:schemeClr val="tx2">
                    <a:lumMod val="60000"/>
                    <a:lumOff val="40000"/>
                  </a:schemeClr>
                </a:solidFill>
                <a:latin typeface="+mn-lt"/>
              </a:rPr>
              <a:t>zato je </a:t>
            </a:r>
            <a:r>
              <a:rPr lang="en-US" i="1">
                <a:solidFill>
                  <a:schemeClr val="tx2">
                    <a:lumMod val="60000"/>
                    <a:lumOff val="40000"/>
                  </a:schemeClr>
                </a:solidFill>
                <a:latin typeface="Georgia" pitchFamily="18" charset="0"/>
              </a:rPr>
              <a:t>V</a:t>
            </a:r>
            <a:r>
              <a:rPr lang="en-US">
                <a:solidFill>
                  <a:schemeClr val="tx2">
                    <a:lumMod val="60000"/>
                    <a:lumOff val="40000"/>
                  </a:schemeClr>
                </a:solidFill>
                <a:cs typeface="Lucida Sans Unicode" pitchFamily="34" charset="0"/>
              </a:rPr>
              <a:t>~</a:t>
            </a:r>
            <a:r>
              <a:rPr lang="en-US">
                <a:solidFill>
                  <a:schemeClr val="tx2">
                    <a:lumMod val="60000"/>
                    <a:lumOff val="40000"/>
                  </a:schemeClr>
                </a:solidFill>
                <a:latin typeface="Times New Roman" pitchFamily="18" charset="0"/>
                <a:cs typeface="Lucida Sans Unicode" pitchFamily="34" charset="0"/>
              </a:rPr>
              <a:t>1</a:t>
            </a:r>
            <a:r>
              <a:rPr lang="en-US">
                <a:solidFill>
                  <a:schemeClr val="tx2">
                    <a:lumMod val="60000"/>
                    <a:lumOff val="40000"/>
                  </a:schemeClr>
                </a:solidFill>
                <a:cs typeface="Lucida Sans Unicode" pitchFamily="34" charset="0"/>
              </a:rPr>
              <a:t>/</a:t>
            </a:r>
            <a:r>
              <a:rPr lang="en-US" i="1">
                <a:solidFill>
                  <a:schemeClr val="tx2">
                    <a:lumMod val="60000"/>
                    <a:lumOff val="40000"/>
                  </a:schemeClr>
                </a:solidFill>
                <a:latin typeface="Georgia" pitchFamily="18" charset="0"/>
                <a:cs typeface="Lucida Sans Unicode" pitchFamily="34" charset="0"/>
              </a:rPr>
              <a:t>p.</a:t>
            </a:r>
            <a:endParaRPr lang="en-GB" i="1">
              <a:solidFill>
                <a:schemeClr val="tx2">
                  <a:lumMod val="60000"/>
                  <a:lumOff val="40000"/>
                </a:schemeClr>
              </a:solidFill>
              <a:latin typeface="Georgia" pitchFamily="18" charset="0"/>
              <a:cs typeface="Lucida Sans Unicode" pitchFamily="34" charset="0"/>
            </a:endParaRPr>
          </a:p>
        </p:txBody>
      </p:sp>
      <p:sp>
        <p:nvSpPr>
          <p:cNvPr id="42" name="Rectangle 41"/>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3" name="Rectangle 42"/>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4" name="Rounded Rectangle 43"/>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5" name="TextBox 44"/>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46" name="TextBox 45"/>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47" name="TextBox 46"/>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ZNAČILNOSTI</a:t>
            </a:r>
            <a:r>
              <a:rPr lang="en-US" sz="1600" b="1">
                <a:solidFill>
                  <a:prstClr val="white"/>
                </a:solidFill>
                <a:effectLst>
                  <a:outerShdw blurRad="38100" dist="38100" dir="2700000" algn="tl">
                    <a:srgbClr val="000000">
                      <a:alpha val="43137"/>
                    </a:srgbClr>
                  </a:outerShdw>
                </a:effectLst>
                <a:latin typeface="Calibri"/>
              </a:rPr>
              <a:t> FUNKCIJ</a:t>
            </a:r>
            <a:endParaRPr lang="sl-SI" sz="1600" b="1">
              <a:solidFill>
                <a:prstClr val="white"/>
              </a:solidFill>
              <a:effectLst>
                <a:outerShdw blurRad="38100" dist="38100" dir="2700000" algn="tl">
                  <a:srgbClr val="000000">
                    <a:alpha val="43137"/>
                  </a:srgbClr>
                </a:outerShdw>
              </a:effectLst>
              <a:latin typeface="Calibri"/>
            </a:endParaRPr>
          </a:p>
        </p:txBody>
      </p:sp>
      <p:sp>
        <p:nvSpPr>
          <p:cNvPr id="48"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E83210CD-223E-4D00-8B42-3F2066FD3BED}"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11</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83"/>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31784"/>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317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83" grpId="0" animBg="1"/>
      <p:bldP spid="317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a:grpSpLocks/>
          </p:cNvGrpSpPr>
          <p:nvPr/>
        </p:nvGrpSpPr>
        <p:grpSpPr bwMode="auto">
          <a:xfrm>
            <a:off x="1295400" y="1371600"/>
            <a:ext cx="2305050" cy="1223963"/>
            <a:chOff x="816" y="864"/>
            <a:chExt cx="1452" cy="771"/>
          </a:xfrm>
        </p:grpSpPr>
        <p:sp>
          <p:nvSpPr>
            <p:cNvPr id="34848" name="Line 4"/>
            <p:cNvSpPr>
              <a:spLocks noChangeShapeType="1"/>
            </p:cNvSpPr>
            <p:nvPr/>
          </p:nvSpPr>
          <p:spPr bwMode="auto">
            <a:xfrm>
              <a:off x="1042" y="1317"/>
              <a:ext cx="1179" cy="0"/>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4849" name="Line 5"/>
            <p:cNvSpPr>
              <a:spLocks noChangeShapeType="1"/>
            </p:cNvSpPr>
            <p:nvPr/>
          </p:nvSpPr>
          <p:spPr bwMode="auto">
            <a:xfrm flipV="1">
              <a:off x="1405" y="864"/>
              <a:ext cx="0" cy="771"/>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4850" name="Text Box 6"/>
            <p:cNvSpPr txBox="1">
              <a:spLocks noChangeArrowheads="1"/>
            </p:cNvSpPr>
            <p:nvPr/>
          </p:nvSpPr>
          <p:spPr bwMode="auto">
            <a:xfrm>
              <a:off x="2087" y="1317"/>
              <a:ext cx="181" cy="212"/>
            </a:xfrm>
            <a:prstGeom prst="rect">
              <a:avLst/>
            </a:prstGeom>
            <a:noFill/>
            <a:ln w="9525" algn="ctr">
              <a:noFill/>
              <a:miter lim="800000"/>
              <a:headEnd/>
              <a:tailEnd/>
            </a:ln>
          </p:spPr>
          <p:txBody>
            <a:bodyPr>
              <a:spAutoFit/>
            </a:bodyPr>
            <a:lstStyle/>
            <a:p>
              <a:pPr>
                <a:spcBef>
                  <a:spcPct val="50000"/>
                </a:spcBef>
                <a:defRPr/>
              </a:pPr>
              <a:r>
                <a:rPr lang="sl-SI" sz="1600" i="1">
                  <a:solidFill>
                    <a:schemeClr val="tx2">
                      <a:lumMod val="60000"/>
                      <a:lumOff val="40000"/>
                    </a:schemeClr>
                  </a:solidFill>
                  <a:latin typeface="Georgia" pitchFamily="18" charset="0"/>
                </a:rPr>
                <a:t>t</a:t>
              </a:r>
            </a:p>
          </p:txBody>
        </p:sp>
        <p:sp>
          <p:nvSpPr>
            <p:cNvPr id="34851" name="Text Box 7"/>
            <p:cNvSpPr txBox="1">
              <a:spLocks noChangeArrowheads="1"/>
            </p:cNvSpPr>
            <p:nvPr/>
          </p:nvSpPr>
          <p:spPr bwMode="auto">
            <a:xfrm>
              <a:off x="1178" y="909"/>
              <a:ext cx="181" cy="212"/>
            </a:xfrm>
            <a:prstGeom prst="rect">
              <a:avLst/>
            </a:prstGeom>
            <a:noFill/>
            <a:ln w="9525" algn="ctr">
              <a:noFill/>
              <a:miter lim="800000"/>
              <a:headEnd/>
              <a:tailEnd/>
            </a:ln>
          </p:spPr>
          <p:txBody>
            <a:bodyPr>
              <a:spAutoFit/>
            </a:bodyPr>
            <a:lstStyle/>
            <a:p>
              <a:pPr>
                <a:spcBef>
                  <a:spcPct val="50000"/>
                </a:spcBef>
                <a:defRPr/>
              </a:pPr>
              <a:r>
                <a:rPr lang="sl-SI" sz="1600" i="1">
                  <a:solidFill>
                    <a:schemeClr val="tx2">
                      <a:lumMod val="60000"/>
                      <a:lumOff val="40000"/>
                    </a:schemeClr>
                  </a:solidFill>
                  <a:latin typeface="Georgia" pitchFamily="18" charset="0"/>
                </a:rPr>
                <a:t>y</a:t>
              </a:r>
            </a:p>
          </p:txBody>
        </p:sp>
        <p:sp>
          <p:nvSpPr>
            <p:cNvPr id="24619" name="Text Box 8"/>
            <p:cNvSpPr txBox="1">
              <a:spLocks noChangeArrowheads="1"/>
            </p:cNvSpPr>
            <p:nvPr/>
          </p:nvSpPr>
          <p:spPr bwMode="auto">
            <a:xfrm>
              <a:off x="816" y="864"/>
              <a:ext cx="226" cy="212"/>
            </a:xfrm>
            <a:prstGeom prst="rect">
              <a:avLst/>
            </a:prstGeom>
            <a:noFill/>
            <a:ln w="9525" algn="ctr">
              <a:noFill/>
              <a:miter lim="800000"/>
              <a:headEnd/>
              <a:tailEnd/>
            </a:ln>
          </p:spPr>
          <p:txBody>
            <a:bodyPr>
              <a:spAutoFit/>
            </a:bodyPr>
            <a:lstStyle/>
            <a:p>
              <a:pPr>
                <a:spcBef>
                  <a:spcPct val="50000"/>
                </a:spcBef>
              </a:pPr>
              <a:r>
                <a:rPr lang="en-US" sz="1600" b="1">
                  <a:solidFill>
                    <a:srgbClr val="FF9900"/>
                  </a:solidFill>
                </a:rPr>
                <a:t>A</a:t>
              </a:r>
              <a:endParaRPr lang="sl-SI" sz="1600" b="1">
                <a:solidFill>
                  <a:srgbClr val="FF9900"/>
                </a:solidFill>
              </a:endParaRPr>
            </a:p>
          </p:txBody>
        </p:sp>
        <p:sp>
          <p:nvSpPr>
            <p:cNvPr id="24620" name="Freeform 9"/>
            <p:cNvSpPr>
              <a:spLocks/>
            </p:cNvSpPr>
            <p:nvPr/>
          </p:nvSpPr>
          <p:spPr bwMode="auto">
            <a:xfrm>
              <a:off x="1406" y="1113"/>
              <a:ext cx="680" cy="340"/>
            </a:xfrm>
            <a:custGeom>
              <a:avLst/>
              <a:gdLst>
                <a:gd name="T0" fmla="*/ 0 w 680"/>
                <a:gd name="T1" fmla="*/ 204 h 340"/>
                <a:gd name="T2" fmla="*/ 45 w 680"/>
                <a:gd name="T3" fmla="*/ 23 h 340"/>
                <a:gd name="T4" fmla="*/ 136 w 680"/>
                <a:gd name="T5" fmla="*/ 340 h 340"/>
                <a:gd name="T6" fmla="*/ 227 w 680"/>
                <a:gd name="T7" fmla="*/ 23 h 340"/>
                <a:gd name="T8" fmla="*/ 317 w 680"/>
                <a:gd name="T9" fmla="*/ 340 h 340"/>
                <a:gd name="T10" fmla="*/ 408 w 680"/>
                <a:gd name="T11" fmla="*/ 23 h 340"/>
                <a:gd name="T12" fmla="*/ 499 w 680"/>
                <a:gd name="T13" fmla="*/ 340 h 340"/>
                <a:gd name="T14" fmla="*/ 590 w 680"/>
                <a:gd name="T15" fmla="*/ 23 h 340"/>
                <a:gd name="T16" fmla="*/ 680 w 680"/>
                <a:gd name="T17" fmla="*/ 340 h 3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0"/>
                <a:gd name="T28" fmla="*/ 0 h 340"/>
                <a:gd name="T29" fmla="*/ 680 w 680"/>
                <a:gd name="T30" fmla="*/ 340 h 3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0" h="340">
                  <a:moveTo>
                    <a:pt x="0" y="204"/>
                  </a:moveTo>
                  <a:cubicBezTo>
                    <a:pt x="11" y="102"/>
                    <a:pt x="22" y="0"/>
                    <a:pt x="45" y="23"/>
                  </a:cubicBezTo>
                  <a:cubicBezTo>
                    <a:pt x="68" y="46"/>
                    <a:pt x="106" y="340"/>
                    <a:pt x="136" y="340"/>
                  </a:cubicBezTo>
                  <a:cubicBezTo>
                    <a:pt x="166" y="340"/>
                    <a:pt x="197" y="23"/>
                    <a:pt x="227" y="23"/>
                  </a:cubicBezTo>
                  <a:cubicBezTo>
                    <a:pt x="257" y="23"/>
                    <a:pt x="287" y="340"/>
                    <a:pt x="317" y="340"/>
                  </a:cubicBezTo>
                  <a:cubicBezTo>
                    <a:pt x="347" y="340"/>
                    <a:pt x="378" y="23"/>
                    <a:pt x="408" y="23"/>
                  </a:cubicBezTo>
                  <a:cubicBezTo>
                    <a:pt x="438" y="23"/>
                    <a:pt x="469" y="340"/>
                    <a:pt x="499" y="340"/>
                  </a:cubicBezTo>
                  <a:cubicBezTo>
                    <a:pt x="529" y="340"/>
                    <a:pt x="560" y="23"/>
                    <a:pt x="590" y="23"/>
                  </a:cubicBezTo>
                  <a:cubicBezTo>
                    <a:pt x="620" y="23"/>
                    <a:pt x="665" y="287"/>
                    <a:pt x="680" y="340"/>
                  </a:cubicBezTo>
                </a:path>
              </a:pathLst>
            </a:custGeom>
            <a:noFill/>
            <a:ln w="25400">
              <a:solidFill>
                <a:srgbClr val="FF0000"/>
              </a:solidFill>
              <a:round/>
              <a:headEnd/>
              <a:tailEnd/>
            </a:ln>
          </p:spPr>
          <p:txBody>
            <a:bodyPr>
              <a:spAutoFit/>
            </a:bodyPr>
            <a:lstStyle/>
            <a:p>
              <a:endParaRPr lang="sl-SI"/>
            </a:p>
          </p:txBody>
        </p:sp>
      </p:grpSp>
      <p:grpSp>
        <p:nvGrpSpPr>
          <p:cNvPr id="3" name="Group 40"/>
          <p:cNvGrpSpPr>
            <a:grpSpLocks/>
          </p:cNvGrpSpPr>
          <p:nvPr/>
        </p:nvGrpSpPr>
        <p:grpSpPr bwMode="auto">
          <a:xfrm>
            <a:off x="1295400" y="3124200"/>
            <a:ext cx="2305050" cy="1223963"/>
            <a:chOff x="816" y="1968"/>
            <a:chExt cx="1452" cy="771"/>
          </a:xfrm>
        </p:grpSpPr>
        <p:sp>
          <p:nvSpPr>
            <p:cNvPr id="34842" name="Line 11"/>
            <p:cNvSpPr>
              <a:spLocks noChangeShapeType="1"/>
            </p:cNvSpPr>
            <p:nvPr/>
          </p:nvSpPr>
          <p:spPr bwMode="auto">
            <a:xfrm>
              <a:off x="1042" y="2421"/>
              <a:ext cx="1179" cy="0"/>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4843" name="Line 12"/>
            <p:cNvSpPr>
              <a:spLocks noChangeShapeType="1"/>
            </p:cNvSpPr>
            <p:nvPr/>
          </p:nvSpPr>
          <p:spPr bwMode="auto">
            <a:xfrm flipV="1">
              <a:off x="1405" y="1968"/>
              <a:ext cx="0" cy="771"/>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4844" name="Text Box 13"/>
            <p:cNvSpPr txBox="1">
              <a:spLocks noChangeArrowheads="1"/>
            </p:cNvSpPr>
            <p:nvPr/>
          </p:nvSpPr>
          <p:spPr bwMode="auto">
            <a:xfrm>
              <a:off x="2087" y="2421"/>
              <a:ext cx="181" cy="212"/>
            </a:xfrm>
            <a:prstGeom prst="rect">
              <a:avLst/>
            </a:prstGeom>
            <a:noFill/>
            <a:ln w="9525" algn="ctr">
              <a:noFill/>
              <a:miter lim="800000"/>
              <a:headEnd/>
              <a:tailEnd/>
            </a:ln>
          </p:spPr>
          <p:txBody>
            <a:bodyPr>
              <a:spAutoFit/>
            </a:bodyPr>
            <a:lstStyle/>
            <a:p>
              <a:pPr>
                <a:spcBef>
                  <a:spcPct val="50000"/>
                </a:spcBef>
                <a:defRPr/>
              </a:pPr>
              <a:r>
                <a:rPr lang="sl-SI" sz="1600" i="1">
                  <a:solidFill>
                    <a:schemeClr val="tx2">
                      <a:lumMod val="60000"/>
                      <a:lumOff val="40000"/>
                    </a:schemeClr>
                  </a:solidFill>
                  <a:latin typeface="Georgia" pitchFamily="18" charset="0"/>
                </a:rPr>
                <a:t>t</a:t>
              </a:r>
            </a:p>
          </p:txBody>
        </p:sp>
        <p:sp>
          <p:nvSpPr>
            <p:cNvPr id="34845" name="Text Box 14"/>
            <p:cNvSpPr txBox="1">
              <a:spLocks noChangeArrowheads="1"/>
            </p:cNvSpPr>
            <p:nvPr/>
          </p:nvSpPr>
          <p:spPr bwMode="auto">
            <a:xfrm>
              <a:off x="1178" y="2013"/>
              <a:ext cx="181" cy="212"/>
            </a:xfrm>
            <a:prstGeom prst="rect">
              <a:avLst/>
            </a:prstGeom>
            <a:noFill/>
            <a:ln w="9525" algn="ctr">
              <a:noFill/>
              <a:miter lim="800000"/>
              <a:headEnd/>
              <a:tailEnd/>
            </a:ln>
          </p:spPr>
          <p:txBody>
            <a:bodyPr>
              <a:spAutoFit/>
            </a:bodyPr>
            <a:lstStyle/>
            <a:p>
              <a:pPr>
                <a:spcBef>
                  <a:spcPct val="50000"/>
                </a:spcBef>
                <a:defRPr/>
              </a:pPr>
              <a:r>
                <a:rPr lang="sl-SI" sz="1600" i="1">
                  <a:solidFill>
                    <a:schemeClr val="tx2">
                      <a:lumMod val="60000"/>
                      <a:lumOff val="40000"/>
                    </a:schemeClr>
                  </a:solidFill>
                  <a:latin typeface="Georgia" pitchFamily="18" charset="0"/>
                </a:rPr>
                <a:t>y</a:t>
              </a:r>
            </a:p>
          </p:txBody>
        </p:sp>
        <p:sp>
          <p:nvSpPr>
            <p:cNvPr id="24613" name="Text Box 15"/>
            <p:cNvSpPr txBox="1">
              <a:spLocks noChangeArrowheads="1"/>
            </p:cNvSpPr>
            <p:nvPr/>
          </p:nvSpPr>
          <p:spPr bwMode="auto">
            <a:xfrm>
              <a:off x="816" y="1968"/>
              <a:ext cx="226" cy="212"/>
            </a:xfrm>
            <a:prstGeom prst="rect">
              <a:avLst/>
            </a:prstGeom>
            <a:noFill/>
            <a:ln w="9525" algn="ctr">
              <a:noFill/>
              <a:miter lim="800000"/>
              <a:headEnd/>
              <a:tailEnd/>
            </a:ln>
          </p:spPr>
          <p:txBody>
            <a:bodyPr>
              <a:spAutoFit/>
            </a:bodyPr>
            <a:lstStyle/>
            <a:p>
              <a:pPr>
                <a:spcBef>
                  <a:spcPct val="50000"/>
                </a:spcBef>
              </a:pPr>
              <a:r>
                <a:rPr lang="en-US" sz="1600" b="1">
                  <a:solidFill>
                    <a:srgbClr val="FF9900"/>
                  </a:solidFill>
                </a:rPr>
                <a:t>C</a:t>
              </a:r>
              <a:endParaRPr lang="sl-SI" sz="1600" b="1">
                <a:solidFill>
                  <a:srgbClr val="FF9900"/>
                </a:solidFill>
              </a:endParaRPr>
            </a:p>
          </p:txBody>
        </p:sp>
        <p:sp>
          <p:nvSpPr>
            <p:cNvPr id="24614" name="Freeform 16"/>
            <p:cNvSpPr>
              <a:spLocks/>
            </p:cNvSpPr>
            <p:nvPr/>
          </p:nvSpPr>
          <p:spPr bwMode="auto">
            <a:xfrm>
              <a:off x="1406" y="2222"/>
              <a:ext cx="680" cy="321"/>
            </a:xfrm>
            <a:custGeom>
              <a:avLst/>
              <a:gdLst>
                <a:gd name="T0" fmla="*/ 0 w 680"/>
                <a:gd name="T1" fmla="*/ 199 h 321"/>
                <a:gd name="T2" fmla="*/ 45 w 680"/>
                <a:gd name="T3" fmla="*/ 18 h 321"/>
                <a:gd name="T4" fmla="*/ 136 w 680"/>
                <a:gd name="T5" fmla="*/ 308 h 321"/>
                <a:gd name="T6" fmla="*/ 228 w 680"/>
                <a:gd name="T7" fmla="*/ 98 h 321"/>
                <a:gd name="T8" fmla="*/ 320 w 680"/>
                <a:gd name="T9" fmla="*/ 260 h 321"/>
                <a:gd name="T10" fmla="*/ 406 w 680"/>
                <a:gd name="T11" fmla="*/ 150 h 321"/>
                <a:gd name="T12" fmla="*/ 498 w 680"/>
                <a:gd name="T13" fmla="*/ 230 h 321"/>
                <a:gd name="T14" fmla="*/ 580 w 680"/>
                <a:gd name="T15" fmla="*/ 184 h 321"/>
                <a:gd name="T16" fmla="*/ 680 w 680"/>
                <a:gd name="T17" fmla="*/ 210 h 3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0"/>
                <a:gd name="T28" fmla="*/ 0 h 321"/>
                <a:gd name="T29" fmla="*/ 680 w 680"/>
                <a:gd name="T30" fmla="*/ 321 h 3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0" h="321">
                  <a:moveTo>
                    <a:pt x="0" y="199"/>
                  </a:moveTo>
                  <a:cubicBezTo>
                    <a:pt x="11" y="97"/>
                    <a:pt x="22" y="0"/>
                    <a:pt x="45" y="18"/>
                  </a:cubicBezTo>
                  <a:cubicBezTo>
                    <a:pt x="68" y="36"/>
                    <a:pt x="106" y="295"/>
                    <a:pt x="136" y="308"/>
                  </a:cubicBezTo>
                  <a:cubicBezTo>
                    <a:pt x="166" y="321"/>
                    <a:pt x="197" y="106"/>
                    <a:pt x="228" y="98"/>
                  </a:cubicBezTo>
                  <a:cubicBezTo>
                    <a:pt x="259" y="90"/>
                    <a:pt x="290" y="251"/>
                    <a:pt x="320" y="260"/>
                  </a:cubicBezTo>
                  <a:cubicBezTo>
                    <a:pt x="350" y="269"/>
                    <a:pt x="376" y="155"/>
                    <a:pt x="406" y="150"/>
                  </a:cubicBezTo>
                  <a:cubicBezTo>
                    <a:pt x="436" y="145"/>
                    <a:pt x="469" y="224"/>
                    <a:pt x="498" y="230"/>
                  </a:cubicBezTo>
                  <a:cubicBezTo>
                    <a:pt x="527" y="236"/>
                    <a:pt x="550" y="187"/>
                    <a:pt x="580" y="184"/>
                  </a:cubicBezTo>
                  <a:cubicBezTo>
                    <a:pt x="610" y="181"/>
                    <a:pt x="659" y="205"/>
                    <a:pt x="680" y="210"/>
                  </a:cubicBezTo>
                </a:path>
              </a:pathLst>
            </a:custGeom>
            <a:noFill/>
            <a:ln w="25400">
              <a:solidFill>
                <a:srgbClr val="FF0000"/>
              </a:solidFill>
              <a:round/>
              <a:headEnd/>
              <a:tailEnd/>
            </a:ln>
          </p:spPr>
          <p:txBody>
            <a:bodyPr>
              <a:spAutoFit/>
            </a:bodyPr>
            <a:lstStyle/>
            <a:p>
              <a:endParaRPr lang="sl-SI"/>
            </a:p>
          </p:txBody>
        </p:sp>
      </p:grpSp>
      <p:grpSp>
        <p:nvGrpSpPr>
          <p:cNvPr id="4" name="Group 39"/>
          <p:cNvGrpSpPr>
            <a:grpSpLocks/>
          </p:cNvGrpSpPr>
          <p:nvPr/>
        </p:nvGrpSpPr>
        <p:grpSpPr bwMode="auto">
          <a:xfrm>
            <a:off x="4933950" y="1443038"/>
            <a:ext cx="3219450" cy="1223962"/>
            <a:chOff x="3108" y="909"/>
            <a:chExt cx="2028" cy="771"/>
          </a:xfrm>
        </p:grpSpPr>
        <p:sp>
          <p:nvSpPr>
            <p:cNvPr id="34836" name="Line 18"/>
            <p:cNvSpPr>
              <a:spLocks noChangeShapeType="1"/>
            </p:cNvSpPr>
            <p:nvPr/>
          </p:nvSpPr>
          <p:spPr bwMode="auto">
            <a:xfrm flipV="1">
              <a:off x="3697" y="909"/>
              <a:ext cx="0" cy="771"/>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4837" name="Text Box 19"/>
            <p:cNvSpPr txBox="1">
              <a:spLocks noChangeArrowheads="1"/>
            </p:cNvSpPr>
            <p:nvPr/>
          </p:nvSpPr>
          <p:spPr bwMode="auto">
            <a:xfrm>
              <a:off x="4907" y="1362"/>
              <a:ext cx="181" cy="212"/>
            </a:xfrm>
            <a:prstGeom prst="rect">
              <a:avLst/>
            </a:prstGeom>
            <a:noFill/>
            <a:ln w="9525" algn="ctr">
              <a:noFill/>
              <a:miter lim="800000"/>
              <a:headEnd/>
              <a:tailEnd/>
            </a:ln>
          </p:spPr>
          <p:txBody>
            <a:bodyPr>
              <a:spAutoFit/>
            </a:bodyPr>
            <a:lstStyle/>
            <a:p>
              <a:pPr>
                <a:spcBef>
                  <a:spcPct val="50000"/>
                </a:spcBef>
                <a:defRPr/>
              </a:pPr>
              <a:r>
                <a:rPr lang="sl-SI" sz="1600" i="1">
                  <a:solidFill>
                    <a:schemeClr val="tx2">
                      <a:lumMod val="60000"/>
                      <a:lumOff val="40000"/>
                    </a:schemeClr>
                  </a:solidFill>
                  <a:latin typeface="Georgia" pitchFamily="18" charset="0"/>
                </a:rPr>
                <a:t>t</a:t>
              </a:r>
            </a:p>
          </p:txBody>
        </p:sp>
        <p:sp>
          <p:nvSpPr>
            <p:cNvPr id="34838" name="Text Box 20"/>
            <p:cNvSpPr txBox="1">
              <a:spLocks noChangeArrowheads="1"/>
            </p:cNvSpPr>
            <p:nvPr/>
          </p:nvSpPr>
          <p:spPr bwMode="auto">
            <a:xfrm>
              <a:off x="3470" y="954"/>
              <a:ext cx="181" cy="212"/>
            </a:xfrm>
            <a:prstGeom prst="rect">
              <a:avLst/>
            </a:prstGeom>
            <a:noFill/>
            <a:ln w="9525" algn="ctr">
              <a:noFill/>
              <a:miter lim="800000"/>
              <a:headEnd/>
              <a:tailEnd/>
            </a:ln>
          </p:spPr>
          <p:txBody>
            <a:bodyPr>
              <a:spAutoFit/>
            </a:bodyPr>
            <a:lstStyle/>
            <a:p>
              <a:pPr>
                <a:spcBef>
                  <a:spcPct val="50000"/>
                </a:spcBef>
                <a:defRPr/>
              </a:pPr>
              <a:r>
                <a:rPr lang="sl-SI" sz="1600" i="1">
                  <a:solidFill>
                    <a:schemeClr val="tx2">
                      <a:lumMod val="60000"/>
                      <a:lumOff val="40000"/>
                    </a:schemeClr>
                  </a:solidFill>
                  <a:latin typeface="Georgia" pitchFamily="18" charset="0"/>
                </a:rPr>
                <a:t>y</a:t>
              </a:r>
            </a:p>
          </p:txBody>
        </p:sp>
        <p:sp>
          <p:nvSpPr>
            <p:cNvPr id="24606" name="Text Box 21"/>
            <p:cNvSpPr txBox="1">
              <a:spLocks noChangeArrowheads="1"/>
            </p:cNvSpPr>
            <p:nvPr/>
          </p:nvSpPr>
          <p:spPr bwMode="auto">
            <a:xfrm>
              <a:off x="3108" y="909"/>
              <a:ext cx="226" cy="212"/>
            </a:xfrm>
            <a:prstGeom prst="rect">
              <a:avLst/>
            </a:prstGeom>
            <a:noFill/>
            <a:ln w="9525" algn="ctr">
              <a:noFill/>
              <a:miter lim="800000"/>
              <a:headEnd/>
              <a:tailEnd/>
            </a:ln>
          </p:spPr>
          <p:txBody>
            <a:bodyPr>
              <a:spAutoFit/>
            </a:bodyPr>
            <a:lstStyle/>
            <a:p>
              <a:pPr>
                <a:spcBef>
                  <a:spcPct val="50000"/>
                </a:spcBef>
              </a:pPr>
              <a:r>
                <a:rPr lang="en-US" sz="1600" b="1">
                  <a:solidFill>
                    <a:srgbClr val="FF9900"/>
                  </a:solidFill>
                </a:rPr>
                <a:t>B</a:t>
              </a:r>
              <a:endParaRPr lang="sl-SI" sz="1600" b="1">
                <a:solidFill>
                  <a:srgbClr val="FF9900"/>
                </a:solidFill>
              </a:endParaRPr>
            </a:p>
          </p:txBody>
        </p:sp>
        <p:sp>
          <p:nvSpPr>
            <p:cNvPr id="24607" name="Freeform 22"/>
            <p:cNvSpPr>
              <a:spLocks/>
            </p:cNvSpPr>
            <p:nvPr/>
          </p:nvSpPr>
          <p:spPr bwMode="auto">
            <a:xfrm>
              <a:off x="3698" y="1149"/>
              <a:ext cx="1302" cy="350"/>
            </a:xfrm>
            <a:custGeom>
              <a:avLst/>
              <a:gdLst>
                <a:gd name="T0" fmla="*/ 0 w 1302"/>
                <a:gd name="T1" fmla="*/ 213 h 350"/>
                <a:gd name="T2" fmla="*/ 30 w 1302"/>
                <a:gd name="T3" fmla="*/ 28 h 350"/>
                <a:gd name="T4" fmla="*/ 78 w 1302"/>
                <a:gd name="T5" fmla="*/ 346 h 350"/>
                <a:gd name="T6" fmla="*/ 182 w 1302"/>
                <a:gd name="T7" fmla="*/ 30 h 350"/>
                <a:gd name="T8" fmla="*/ 360 w 1302"/>
                <a:gd name="T9" fmla="*/ 346 h 350"/>
                <a:gd name="T10" fmla="*/ 578 w 1302"/>
                <a:gd name="T11" fmla="*/ 28 h 350"/>
                <a:gd name="T12" fmla="*/ 790 w 1302"/>
                <a:gd name="T13" fmla="*/ 350 h 350"/>
                <a:gd name="T14" fmla="*/ 1096 w 1302"/>
                <a:gd name="T15" fmla="*/ 26 h 350"/>
                <a:gd name="T16" fmla="*/ 1302 w 1302"/>
                <a:gd name="T17" fmla="*/ 196 h 3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2"/>
                <a:gd name="T28" fmla="*/ 0 h 350"/>
                <a:gd name="T29" fmla="*/ 1302 w 1302"/>
                <a:gd name="T30" fmla="*/ 350 h 3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2" h="350">
                  <a:moveTo>
                    <a:pt x="0" y="213"/>
                  </a:moveTo>
                  <a:cubicBezTo>
                    <a:pt x="5" y="182"/>
                    <a:pt x="17" y="6"/>
                    <a:pt x="30" y="28"/>
                  </a:cubicBezTo>
                  <a:cubicBezTo>
                    <a:pt x="43" y="50"/>
                    <a:pt x="53" y="346"/>
                    <a:pt x="78" y="346"/>
                  </a:cubicBezTo>
                  <a:cubicBezTo>
                    <a:pt x="103" y="346"/>
                    <a:pt x="135" y="30"/>
                    <a:pt x="182" y="30"/>
                  </a:cubicBezTo>
                  <a:cubicBezTo>
                    <a:pt x="229" y="30"/>
                    <a:pt x="294" y="346"/>
                    <a:pt x="360" y="346"/>
                  </a:cubicBezTo>
                  <a:cubicBezTo>
                    <a:pt x="426" y="346"/>
                    <a:pt x="506" y="27"/>
                    <a:pt x="578" y="28"/>
                  </a:cubicBezTo>
                  <a:cubicBezTo>
                    <a:pt x="650" y="29"/>
                    <a:pt x="704" y="350"/>
                    <a:pt x="790" y="350"/>
                  </a:cubicBezTo>
                  <a:cubicBezTo>
                    <a:pt x="876" y="350"/>
                    <a:pt x="1011" y="52"/>
                    <a:pt x="1096" y="26"/>
                  </a:cubicBezTo>
                  <a:cubicBezTo>
                    <a:pt x="1181" y="0"/>
                    <a:pt x="1259" y="161"/>
                    <a:pt x="1302" y="196"/>
                  </a:cubicBezTo>
                </a:path>
              </a:pathLst>
            </a:custGeom>
            <a:noFill/>
            <a:ln w="25400">
              <a:solidFill>
                <a:srgbClr val="FF0000"/>
              </a:solidFill>
              <a:round/>
              <a:headEnd/>
              <a:tailEnd/>
            </a:ln>
          </p:spPr>
          <p:txBody>
            <a:bodyPr>
              <a:spAutoFit/>
            </a:bodyPr>
            <a:lstStyle/>
            <a:p>
              <a:endParaRPr lang="sl-SI"/>
            </a:p>
          </p:txBody>
        </p:sp>
        <p:sp>
          <p:nvSpPr>
            <p:cNvPr id="34841" name="Line 23"/>
            <p:cNvSpPr>
              <a:spLocks noChangeShapeType="1"/>
            </p:cNvSpPr>
            <p:nvPr/>
          </p:nvSpPr>
          <p:spPr bwMode="auto">
            <a:xfrm>
              <a:off x="3312" y="1341"/>
              <a:ext cx="1824" cy="0"/>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grpSp>
      <p:sp>
        <p:nvSpPr>
          <p:cNvPr id="32799" name="Freeform 31"/>
          <p:cNvSpPr>
            <a:spLocks/>
          </p:cNvSpPr>
          <p:nvPr/>
        </p:nvSpPr>
        <p:spPr bwMode="auto">
          <a:xfrm>
            <a:off x="1182688" y="2789238"/>
            <a:ext cx="2703512" cy="1935162"/>
          </a:xfrm>
          <a:custGeom>
            <a:avLst/>
            <a:gdLst>
              <a:gd name="T0" fmla="*/ 2147483647 w 1703"/>
              <a:gd name="T1" fmla="*/ 2147483647 h 1219"/>
              <a:gd name="T2" fmla="*/ 2147483647 w 1703"/>
              <a:gd name="T3" fmla="*/ 2147483647 h 1219"/>
              <a:gd name="T4" fmla="*/ 2147483647 w 1703"/>
              <a:gd name="T5" fmla="*/ 2147483647 h 1219"/>
              <a:gd name="T6" fmla="*/ 2147483647 w 1703"/>
              <a:gd name="T7" fmla="*/ 2147483647 h 1219"/>
              <a:gd name="T8" fmla="*/ 2147483647 w 1703"/>
              <a:gd name="T9" fmla="*/ 2147483647 h 1219"/>
              <a:gd name="T10" fmla="*/ 2147483647 w 1703"/>
              <a:gd name="T11" fmla="*/ 2147483647 h 1219"/>
              <a:gd name="T12" fmla="*/ 2147483647 w 1703"/>
              <a:gd name="T13" fmla="*/ 2147483647 h 1219"/>
              <a:gd name="T14" fmla="*/ 2147483647 w 1703"/>
              <a:gd name="T15" fmla="*/ 2147483647 h 1219"/>
              <a:gd name="T16" fmla="*/ 2147483647 w 1703"/>
              <a:gd name="T17" fmla="*/ 2147483647 h 1219"/>
              <a:gd name="T18" fmla="*/ 2147483647 w 1703"/>
              <a:gd name="T19" fmla="*/ 2147483647 h 1219"/>
              <a:gd name="T20" fmla="*/ 2147483647 w 1703"/>
              <a:gd name="T21" fmla="*/ 2147483647 h 1219"/>
              <a:gd name="T22" fmla="*/ 2147483647 w 1703"/>
              <a:gd name="T23" fmla="*/ 2147483647 h 1219"/>
              <a:gd name="T24" fmla="*/ 2147483647 w 1703"/>
              <a:gd name="T25" fmla="*/ 2147483647 h 1219"/>
              <a:gd name="T26" fmla="*/ 2147483647 w 1703"/>
              <a:gd name="T27" fmla="*/ 2147483647 h 1219"/>
              <a:gd name="T28" fmla="*/ 2147483647 w 1703"/>
              <a:gd name="T29" fmla="*/ 2147483647 h 1219"/>
              <a:gd name="T30" fmla="*/ 2147483647 w 1703"/>
              <a:gd name="T31" fmla="*/ 2147483647 h 1219"/>
              <a:gd name="T32" fmla="*/ 2147483647 w 1703"/>
              <a:gd name="T33" fmla="*/ 2147483647 h 1219"/>
              <a:gd name="T34" fmla="*/ 2147483647 w 1703"/>
              <a:gd name="T35" fmla="*/ 2147483647 h 1219"/>
              <a:gd name="T36" fmla="*/ 2147483647 w 1703"/>
              <a:gd name="T37" fmla="*/ 2147483647 h 1219"/>
              <a:gd name="T38" fmla="*/ 2147483647 w 1703"/>
              <a:gd name="T39" fmla="*/ 2147483647 h 1219"/>
              <a:gd name="T40" fmla="*/ 2147483647 w 1703"/>
              <a:gd name="T41" fmla="*/ 2147483647 h 1219"/>
              <a:gd name="T42" fmla="*/ 2147483647 w 1703"/>
              <a:gd name="T43" fmla="*/ 2147483647 h 1219"/>
              <a:gd name="T44" fmla="*/ 2147483647 w 1703"/>
              <a:gd name="T45" fmla="*/ 2147483647 h 1219"/>
              <a:gd name="T46" fmla="*/ 2147483647 w 1703"/>
              <a:gd name="T47" fmla="*/ 2147483647 h 1219"/>
              <a:gd name="T48" fmla="*/ 2147483647 w 1703"/>
              <a:gd name="T49" fmla="*/ 2147483647 h 1219"/>
              <a:gd name="T50" fmla="*/ 2147483647 w 1703"/>
              <a:gd name="T51" fmla="*/ 2147483647 h 1219"/>
              <a:gd name="T52" fmla="*/ 2147483647 w 1703"/>
              <a:gd name="T53" fmla="*/ 2147483647 h 1219"/>
              <a:gd name="T54" fmla="*/ 2147483647 w 1703"/>
              <a:gd name="T55" fmla="*/ 2147483647 h 1219"/>
              <a:gd name="T56" fmla="*/ 2147483647 w 1703"/>
              <a:gd name="T57" fmla="*/ 2147483647 h 1219"/>
              <a:gd name="T58" fmla="*/ 2147483647 w 1703"/>
              <a:gd name="T59" fmla="*/ 2147483647 h 1219"/>
              <a:gd name="T60" fmla="*/ 2147483647 w 1703"/>
              <a:gd name="T61" fmla="*/ 2147483647 h 1219"/>
              <a:gd name="T62" fmla="*/ 2147483647 w 1703"/>
              <a:gd name="T63" fmla="*/ 2147483647 h 12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03"/>
              <a:gd name="T97" fmla="*/ 0 h 1219"/>
              <a:gd name="T98" fmla="*/ 1703 w 1703"/>
              <a:gd name="T99" fmla="*/ 1219 h 12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03" h="1219">
                <a:moveTo>
                  <a:pt x="673" y="19"/>
                </a:moveTo>
                <a:cubicBezTo>
                  <a:pt x="589" y="21"/>
                  <a:pt x="505" y="22"/>
                  <a:pt x="421" y="25"/>
                </a:cubicBezTo>
                <a:cubicBezTo>
                  <a:pt x="394" y="26"/>
                  <a:pt x="360" y="43"/>
                  <a:pt x="332" y="47"/>
                </a:cubicBezTo>
                <a:cubicBezTo>
                  <a:pt x="316" y="53"/>
                  <a:pt x="296" y="56"/>
                  <a:pt x="281" y="64"/>
                </a:cubicBezTo>
                <a:cubicBezTo>
                  <a:pt x="259" y="76"/>
                  <a:pt x="243" y="96"/>
                  <a:pt x="220" y="103"/>
                </a:cubicBezTo>
                <a:cubicBezTo>
                  <a:pt x="185" y="126"/>
                  <a:pt x="217" y="100"/>
                  <a:pt x="197" y="131"/>
                </a:cubicBezTo>
                <a:cubicBezTo>
                  <a:pt x="183" y="153"/>
                  <a:pt x="157" y="166"/>
                  <a:pt x="141" y="187"/>
                </a:cubicBezTo>
                <a:cubicBezTo>
                  <a:pt x="120" y="215"/>
                  <a:pt x="109" y="243"/>
                  <a:pt x="91" y="271"/>
                </a:cubicBezTo>
                <a:cubicBezTo>
                  <a:pt x="88" y="282"/>
                  <a:pt x="80" y="292"/>
                  <a:pt x="80" y="304"/>
                </a:cubicBezTo>
                <a:cubicBezTo>
                  <a:pt x="80" y="698"/>
                  <a:pt x="0" y="739"/>
                  <a:pt x="197" y="936"/>
                </a:cubicBezTo>
                <a:cubicBezTo>
                  <a:pt x="223" y="962"/>
                  <a:pt x="226" y="990"/>
                  <a:pt x="264" y="1004"/>
                </a:cubicBezTo>
                <a:cubicBezTo>
                  <a:pt x="290" y="1027"/>
                  <a:pt x="323" y="1034"/>
                  <a:pt x="354" y="1048"/>
                </a:cubicBezTo>
                <a:cubicBezTo>
                  <a:pt x="410" y="1073"/>
                  <a:pt x="413" y="1085"/>
                  <a:pt x="477" y="1093"/>
                </a:cubicBezTo>
                <a:cubicBezTo>
                  <a:pt x="532" y="1112"/>
                  <a:pt x="588" y="1122"/>
                  <a:pt x="645" y="1132"/>
                </a:cubicBezTo>
                <a:cubicBezTo>
                  <a:pt x="701" y="1142"/>
                  <a:pt x="757" y="1165"/>
                  <a:pt x="813" y="1177"/>
                </a:cubicBezTo>
                <a:cubicBezTo>
                  <a:pt x="855" y="1186"/>
                  <a:pt x="899" y="1186"/>
                  <a:pt x="941" y="1194"/>
                </a:cubicBezTo>
                <a:cubicBezTo>
                  <a:pt x="1188" y="1191"/>
                  <a:pt x="1275" y="1219"/>
                  <a:pt x="1450" y="1171"/>
                </a:cubicBezTo>
                <a:cubicBezTo>
                  <a:pt x="1479" y="1152"/>
                  <a:pt x="1506" y="1137"/>
                  <a:pt x="1534" y="1115"/>
                </a:cubicBezTo>
                <a:cubicBezTo>
                  <a:pt x="1542" y="1094"/>
                  <a:pt x="1558" y="1076"/>
                  <a:pt x="1573" y="1059"/>
                </a:cubicBezTo>
                <a:cubicBezTo>
                  <a:pt x="1590" y="1012"/>
                  <a:pt x="1626" y="980"/>
                  <a:pt x="1640" y="931"/>
                </a:cubicBezTo>
                <a:cubicBezTo>
                  <a:pt x="1642" y="869"/>
                  <a:pt x="1646" y="808"/>
                  <a:pt x="1646" y="746"/>
                </a:cubicBezTo>
                <a:cubicBezTo>
                  <a:pt x="1646" y="557"/>
                  <a:pt x="1703" y="395"/>
                  <a:pt x="1545" y="293"/>
                </a:cubicBezTo>
                <a:cubicBezTo>
                  <a:pt x="1528" y="268"/>
                  <a:pt x="1514" y="251"/>
                  <a:pt x="1484" y="243"/>
                </a:cubicBezTo>
                <a:cubicBezTo>
                  <a:pt x="1471" y="232"/>
                  <a:pt x="1459" y="217"/>
                  <a:pt x="1444" y="209"/>
                </a:cubicBezTo>
                <a:cubicBezTo>
                  <a:pt x="1431" y="202"/>
                  <a:pt x="1414" y="203"/>
                  <a:pt x="1400" y="198"/>
                </a:cubicBezTo>
                <a:cubicBezTo>
                  <a:pt x="1394" y="196"/>
                  <a:pt x="1389" y="191"/>
                  <a:pt x="1383" y="187"/>
                </a:cubicBezTo>
                <a:cubicBezTo>
                  <a:pt x="1359" y="150"/>
                  <a:pt x="1323" y="151"/>
                  <a:pt x="1282" y="142"/>
                </a:cubicBezTo>
                <a:cubicBezTo>
                  <a:pt x="1202" y="125"/>
                  <a:pt x="1110" y="106"/>
                  <a:pt x="1031" y="81"/>
                </a:cubicBezTo>
                <a:cubicBezTo>
                  <a:pt x="996" y="70"/>
                  <a:pt x="1020" y="72"/>
                  <a:pt x="991" y="58"/>
                </a:cubicBezTo>
                <a:cubicBezTo>
                  <a:pt x="941" y="33"/>
                  <a:pt x="889" y="25"/>
                  <a:pt x="835" y="19"/>
                </a:cubicBezTo>
                <a:cubicBezTo>
                  <a:pt x="769" y="0"/>
                  <a:pt x="787" y="9"/>
                  <a:pt x="673" y="14"/>
                </a:cubicBezTo>
                <a:cubicBezTo>
                  <a:pt x="651" y="21"/>
                  <a:pt x="650" y="19"/>
                  <a:pt x="673" y="19"/>
                </a:cubicBezTo>
                <a:close/>
              </a:path>
            </a:pathLst>
          </a:custGeom>
          <a:noFill/>
          <a:ln w="9525">
            <a:solidFill>
              <a:srgbClr val="FF9900"/>
            </a:solidFill>
            <a:round/>
            <a:headEnd/>
            <a:tailEnd/>
          </a:ln>
        </p:spPr>
        <p:txBody>
          <a:bodyPr>
            <a:spAutoFit/>
          </a:bodyPr>
          <a:lstStyle/>
          <a:p>
            <a:endParaRPr lang="sl-SI"/>
          </a:p>
        </p:txBody>
      </p:sp>
      <p:pic>
        <p:nvPicPr>
          <p:cNvPr id="32800" name="Picture 32" descr="aut_7"/>
          <p:cNvPicPr>
            <a:picLocks noChangeAspect="1" noChangeArrowheads="1"/>
          </p:cNvPicPr>
          <p:nvPr/>
        </p:nvPicPr>
        <p:blipFill>
          <a:blip r:embed="rId2" cstate="print">
            <a:lum bright="16000"/>
          </a:blip>
          <a:srcRect/>
          <a:stretch>
            <a:fillRect/>
          </a:stretch>
        </p:blipFill>
        <p:spPr bwMode="auto">
          <a:xfrm>
            <a:off x="6667500" y="438150"/>
            <a:ext cx="1714500" cy="1314450"/>
          </a:xfrm>
          <a:prstGeom prst="rect">
            <a:avLst/>
          </a:prstGeom>
          <a:noFill/>
          <a:ln w="9525">
            <a:noFill/>
            <a:miter lim="800000"/>
            <a:headEnd/>
            <a:tailEnd/>
          </a:ln>
        </p:spPr>
      </p:pic>
      <p:sp>
        <p:nvSpPr>
          <p:cNvPr id="32802" name="Rectangle 34"/>
          <p:cNvSpPr>
            <a:spLocks noChangeArrowheads="1"/>
          </p:cNvSpPr>
          <p:nvPr/>
        </p:nvSpPr>
        <p:spPr bwMode="auto">
          <a:xfrm>
            <a:off x="381000" y="5638800"/>
            <a:ext cx="6473825" cy="369888"/>
          </a:xfrm>
          <a:prstGeom prst="rect">
            <a:avLst/>
          </a:prstGeom>
          <a:noFill/>
          <a:ln w="9525">
            <a:noFill/>
            <a:miter lim="800000"/>
            <a:headEnd/>
            <a:tailEnd/>
          </a:ln>
        </p:spPr>
        <p:txBody>
          <a:bodyPr wrap="none">
            <a:spAutoFit/>
          </a:bodyPr>
          <a:lstStyle/>
          <a:p>
            <a:pPr>
              <a:spcBef>
                <a:spcPct val="50000"/>
              </a:spcBef>
              <a:defRPr/>
            </a:pPr>
            <a:r>
              <a:rPr lang="sl-SI">
                <a:solidFill>
                  <a:schemeClr val="tx2">
                    <a:lumMod val="60000"/>
                    <a:lumOff val="40000"/>
                  </a:schemeClr>
                </a:solidFill>
                <a:latin typeface="+mn-lt"/>
              </a:rPr>
              <a:t>Fizikalno: amplituda eksponentno pada, frekvenca se ne spreminja.</a:t>
            </a:r>
            <a:endParaRPr lang="en-GB">
              <a:solidFill>
                <a:schemeClr val="tx2">
                  <a:lumMod val="60000"/>
                  <a:lumOff val="40000"/>
                </a:schemeClr>
              </a:solidFill>
              <a:latin typeface="+mn-lt"/>
            </a:endParaRPr>
          </a:p>
        </p:txBody>
      </p:sp>
      <p:sp>
        <p:nvSpPr>
          <p:cNvPr id="32803" name="Rectangle 35"/>
          <p:cNvSpPr>
            <a:spLocks noChangeArrowheads="1"/>
          </p:cNvSpPr>
          <p:nvPr/>
        </p:nvSpPr>
        <p:spPr bwMode="auto">
          <a:xfrm>
            <a:off x="381000" y="6019800"/>
            <a:ext cx="6411913" cy="369888"/>
          </a:xfrm>
          <a:prstGeom prst="rect">
            <a:avLst/>
          </a:prstGeom>
          <a:noFill/>
          <a:ln w="9525">
            <a:noFill/>
            <a:miter lim="800000"/>
            <a:headEnd/>
            <a:tailEnd/>
          </a:ln>
        </p:spPr>
        <p:txBody>
          <a:bodyPr wrap="none">
            <a:spAutoFit/>
          </a:bodyPr>
          <a:lstStyle/>
          <a:p>
            <a:pPr>
              <a:spcBef>
                <a:spcPct val="50000"/>
              </a:spcBef>
              <a:defRPr/>
            </a:pPr>
            <a:r>
              <a:rPr lang="sl-SI">
                <a:solidFill>
                  <a:schemeClr val="tx2">
                    <a:lumMod val="60000"/>
                    <a:lumOff val="40000"/>
                  </a:schemeClr>
                </a:solidFill>
                <a:latin typeface="+mn-lt"/>
              </a:rPr>
              <a:t>Matematično: </a:t>
            </a:r>
            <a:r>
              <a:rPr lang="sl-SI" i="1">
                <a:solidFill>
                  <a:schemeClr val="tx2">
                    <a:lumMod val="60000"/>
                    <a:lumOff val="40000"/>
                  </a:schemeClr>
                </a:solidFill>
                <a:latin typeface="Georgia" pitchFamily="18" charset="0"/>
              </a:rPr>
              <a:t>y</a:t>
            </a:r>
            <a:r>
              <a:rPr lang="en-US">
                <a:solidFill>
                  <a:schemeClr val="tx2">
                    <a:lumMod val="60000"/>
                    <a:lumOff val="40000"/>
                  </a:schemeClr>
                </a:solidFill>
                <a:latin typeface="Georgia" pitchFamily="18" charset="0"/>
              </a:rPr>
              <a:t>=</a:t>
            </a:r>
            <a:r>
              <a:rPr lang="en-US" i="1">
                <a:solidFill>
                  <a:schemeClr val="tx2">
                    <a:lumMod val="60000"/>
                    <a:lumOff val="40000"/>
                  </a:schemeClr>
                </a:solidFill>
                <a:latin typeface="Georgia" pitchFamily="18" charset="0"/>
              </a:rPr>
              <a:t>e</a:t>
            </a:r>
            <a:r>
              <a:rPr lang="en-US" i="1" baseline="30000">
                <a:solidFill>
                  <a:schemeClr val="tx2">
                    <a:lumMod val="60000"/>
                    <a:lumOff val="40000"/>
                  </a:schemeClr>
                </a:solidFill>
                <a:latin typeface="Georgia" pitchFamily="18" charset="0"/>
              </a:rPr>
              <a:t>-at</a:t>
            </a:r>
            <a:r>
              <a:rPr lang="en-US" sz="1600">
                <a:solidFill>
                  <a:schemeClr val="tx2">
                    <a:lumMod val="60000"/>
                    <a:lumOff val="40000"/>
                  </a:schemeClr>
                </a:solidFill>
                <a:latin typeface="Georgia" pitchFamily="18" charset="0"/>
              </a:rPr>
              <a:t> </a:t>
            </a:r>
            <a:r>
              <a:rPr lang="en-US">
                <a:solidFill>
                  <a:schemeClr val="tx2">
                    <a:lumMod val="60000"/>
                    <a:lumOff val="40000"/>
                  </a:schemeClr>
                </a:solidFill>
                <a:latin typeface="Georgia" pitchFamily="18" charset="0"/>
              </a:rPr>
              <a:t>sin(</a:t>
            </a:r>
            <a:r>
              <a:rPr lang="en-US" i="1">
                <a:solidFill>
                  <a:schemeClr val="tx2">
                    <a:lumMod val="60000"/>
                    <a:lumOff val="40000"/>
                  </a:schemeClr>
                </a:solidFill>
                <a:latin typeface="Georgia" pitchFamily="18" charset="0"/>
              </a:rPr>
              <a:t>bt), a </a:t>
            </a:r>
            <a:r>
              <a:rPr lang="sl-SI">
                <a:solidFill>
                  <a:schemeClr val="tx2">
                    <a:lumMod val="60000"/>
                    <a:lumOff val="40000"/>
                  </a:schemeClr>
                </a:solidFill>
                <a:latin typeface="+mn-lt"/>
              </a:rPr>
              <a:t>je</a:t>
            </a:r>
            <a:r>
              <a:rPr lang="sl-SI" i="1">
                <a:solidFill>
                  <a:schemeClr val="tx2">
                    <a:lumMod val="60000"/>
                    <a:lumOff val="40000"/>
                  </a:schemeClr>
                </a:solidFill>
                <a:latin typeface="+mn-lt"/>
              </a:rPr>
              <a:t> </a:t>
            </a:r>
            <a:r>
              <a:rPr lang="en-US">
                <a:solidFill>
                  <a:schemeClr val="tx2">
                    <a:lumMod val="60000"/>
                    <a:lumOff val="40000"/>
                  </a:schemeClr>
                </a:solidFill>
                <a:latin typeface="+mn-lt"/>
              </a:rPr>
              <a:t>du</a:t>
            </a:r>
            <a:r>
              <a:rPr lang="sl-SI">
                <a:solidFill>
                  <a:schemeClr val="tx2">
                    <a:lumMod val="60000"/>
                    <a:lumOff val="40000"/>
                  </a:schemeClr>
                </a:solidFill>
                <a:latin typeface="+mn-lt"/>
              </a:rPr>
              <a:t>šenje</a:t>
            </a:r>
            <a:r>
              <a:rPr lang="sl-SI">
                <a:solidFill>
                  <a:schemeClr val="tx2">
                    <a:lumMod val="60000"/>
                    <a:lumOff val="40000"/>
                  </a:schemeClr>
                </a:solidFill>
              </a:rPr>
              <a:t>, </a:t>
            </a:r>
            <a:r>
              <a:rPr lang="sl-SI" i="1">
                <a:solidFill>
                  <a:schemeClr val="tx2">
                    <a:lumMod val="60000"/>
                    <a:lumOff val="40000"/>
                  </a:schemeClr>
                </a:solidFill>
                <a:latin typeface="Georgia" pitchFamily="18" charset="0"/>
              </a:rPr>
              <a:t>b</a:t>
            </a:r>
            <a:r>
              <a:rPr lang="sl-SI">
                <a:solidFill>
                  <a:schemeClr val="tx2">
                    <a:lumMod val="60000"/>
                    <a:lumOff val="40000"/>
                  </a:schemeClr>
                </a:solidFill>
              </a:rPr>
              <a:t> </a:t>
            </a:r>
            <a:r>
              <a:rPr lang="sl-SI">
                <a:solidFill>
                  <a:schemeClr val="tx2">
                    <a:lumMod val="60000"/>
                    <a:lumOff val="40000"/>
                  </a:schemeClr>
                </a:solidFill>
                <a:latin typeface="+mn-lt"/>
              </a:rPr>
              <a:t>je frekvenca nihanja.</a:t>
            </a:r>
            <a:endParaRPr lang="en-GB">
              <a:solidFill>
                <a:schemeClr val="tx2">
                  <a:lumMod val="60000"/>
                  <a:lumOff val="40000"/>
                </a:schemeClr>
              </a:solidFill>
              <a:latin typeface="+mn-lt"/>
            </a:endParaRPr>
          </a:p>
        </p:txBody>
      </p:sp>
      <p:sp>
        <p:nvSpPr>
          <p:cNvPr id="34828" name="Text Box 36"/>
          <p:cNvSpPr txBox="1">
            <a:spLocks noChangeArrowheads="1"/>
          </p:cNvSpPr>
          <p:nvPr/>
        </p:nvSpPr>
        <p:spPr bwMode="auto">
          <a:xfrm>
            <a:off x="381000" y="609600"/>
            <a:ext cx="4724400" cy="369888"/>
          </a:xfrm>
          <a:prstGeom prst="rect">
            <a:avLst/>
          </a:prstGeom>
          <a:noFill/>
          <a:ln w="9525" algn="ctr">
            <a:noFill/>
            <a:miter lim="800000"/>
            <a:headEnd/>
            <a:tailEnd/>
          </a:ln>
        </p:spPr>
        <p:txBody>
          <a:bodyPr>
            <a:spAutoFit/>
          </a:bodyPr>
          <a:lstStyle/>
          <a:p>
            <a:pPr>
              <a:spcBef>
                <a:spcPct val="50000"/>
              </a:spcBef>
              <a:defRPr/>
            </a:pPr>
            <a:r>
              <a:rPr lang="en-US">
                <a:solidFill>
                  <a:schemeClr val="tx2">
                    <a:lumMod val="60000"/>
                    <a:lumOff val="40000"/>
                  </a:schemeClr>
                </a:solidFill>
                <a:latin typeface="+mn-lt"/>
              </a:rPr>
              <a:t>Kateri graf ponazarja nihanje strune na kitari?</a:t>
            </a:r>
            <a:endParaRPr lang="sl-SI">
              <a:solidFill>
                <a:schemeClr val="tx2">
                  <a:lumMod val="60000"/>
                  <a:lumOff val="40000"/>
                </a:schemeClr>
              </a:solidFill>
              <a:latin typeface="+mn-lt"/>
            </a:endParaRPr>
          </a:p>
        </p:txBody>
      </p:sp>
      <p:sp>
        <p:nvSpPr>
          <p:cNvPr id="32805" name="Text Box 37"/>
          <p:cNvSpPr txBox="1">
            <a:spLocks noChangeArrowheads="1"/>
          </p:cNvSpPr>
          <p:nvPr/>
        </p:nvSpPr>
        <p:spPr bwMode="auto">
          <a:xfrm>
            <a:off x="381000" y="4935538"/>
            <a:ext cx="8458200" cy="723900"/>
          </a:xfrm>
          <a:prstGeom prst="rect">
            <a:avLst/>
          </a:prstGeom>
          <a:noFill/>
          <a:ln w="9525">
            <a:noFill/>
            <a:miter lim="800000"/>
            <a:headEnd/>
            <a:tailEnd/>
          </a:ln>
        </p:spPr>
        <p:txBody>
          <a:bodyPr>
            <a:spAutoFit/>
          </a:bodyPr>
          <a:lstStyle/>
          <a:p>
            <a:pPr>
              <a:spcBef>
                <a:spcPts val="600"/>
              </a:spcBef>
              <a:defRPr/>
            </a:pPr>
            <a:r>
              <a:rPr lang="en-US">
                <a:solidFill>
                  <a:schemeClr val="tx2">
                    <a:lumMod val="60000"/>
                    <a:lumOff val="40000"/>
                  </a:schemeClr>
                </a:solidFill>
                <a:latin typeface="+mn-lt"/>
              </a:rPr>
              <a:t>Nihanje napete strune je primer du</a:t>
            </a:r>
            <a:r>
              <a:rPr lang="sl-SI">
                <a:solidFill>
                  <a:schemeClr val="tx2">
                    <a:lumMod val="60000"/>
                    <a:lumOff val="40000"/>
                  </a:schemeClr>
                </a:solidFill>
                <a:latin typeface="+mn-lt"/>
              </a:rPr>
              <a:t>šenega nihanja: </a:t>
            </a:r>
          </a:p>
          <a:p>
            <a:pPr>
              <a:spcBef>
                <a:spcPts val="600"/>
              </a:spcBef>
              <a:defRPr/>
            </a:pPr>
            <a:r>
              <a:rPr lang="sl-SI">
                <a:solidFill>
                  <a:schemeClr val="tx2">
                    <a:lumMod val="60000"/>
                    <a:lumOff val="40000"/>
                  </a:schemeClr>
                </a:solidFill>
                <a:latin typeface="+mn-lt"/>
              </a:rPr>
              <a:t>                           moč zvoka hitro upade, višina pa ostane nespremenjena.</a:t>
            </a:r>
          </a:p>
        </p:txBody>
      </p:sp>
      <p:sp>
        <p:nvSpPr>
          <p:cNvPr id="38" name="Rectangle 37"/>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9" name="Rectangle 38"/>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0" name="Rounded Rectangle 39"/>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1" name="TextBox 40"/>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42" name="TextBox 41"/>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43" name="TextBox 42"/>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ZNAČILNOSTI</a:t>
            </a:r>
            <a:r>
              <a:rPr lang="en-US" sz="1600" b="1">
                <a:solidFill>
                  <a:prstClr val="white"/>
                </a:solidFill>
                <a:effectLst>
                  <a:outerShdw blurRad="38100" dist="38100" dir="2700000" algn="tl">
                    <a:srgbClr val="000000">
                      <a:alpha val="43137"/>
                    </a:srgbClr>
                  </a:outerShdw>
                </a:effectLst>
                <a:latin typeface="Calibri"/>
              </a:rPr>
              <a:t>  FUNKCIJ</a:t>
            </a:r>
            <a:endParaRPr lang="sl-SI" sz="1600" b="1">
              <a:solidFill>
                <a:prstClr val="white"/>
              </a:solidFill>
              <a:effectLst>
                <a:outerShdw blurRad="38100" dist="38100" dir="2700000" algn="tl">
                  <a:srgbClr val="000000">
                    <a:alpha val="43137"/>
                  </a:srgbClr>
                </a:outerShdw>
              </a:effectLst>
              <a:latin typeface="Calibri"/>
            </a:endParaRPr>
          </a:p>
        </p:txBody>
      </p:sp>
      <p:sp>
        <p:nvSpPr>
          <p:cNvPr id="44"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DD47A397-5098-4ADE-83DB-5185558C4649}"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12</a:t>
            </a:fld>
            <a:endParaRPr lang="en-US" sz="1200" b="1">
              <a:solidFill>
                <a:schemeClr val="bg1"/>
              </a:solidFill>
              <a:effectLst>
                <a:outerShdw blurRad="38100" dist="38100" dir="2700000" algn="tl">
                  <a:srgbClr val="000000">
                    <a:alpha val="43137"/>
                  </a:srgbClr>
                </a:outerShdw>
              </a:effectLst>
              <a:latin typeface="+mn-lt"/>
            </a:endParaRPr>
          </a:p>
        </p:txBody>
      </p:sp>
      <p:sp>
        <p:nvSpPr>
          <p:cNvPr id="45" name="Line 40"/>
          <p:cNvSpPr>
            <a:spLocks noChangeShapeType="1"/>
          </p:cNvSpPr>
          <p:nvPr/>
        </p:nvSpPr>
        <p:spPr bwMode="auto">
          <a:xfrm>
            <a:off x="204788" y="4876800"/>
            <a:ext cx="8748712" cy="0"/>
          </a:xfrm>
          <a:prstGeom prst="line">
            <a:avLst/>
          </a:prstGeom>
          <a:noFill/>
          <a:ln w="9525">
            <a:solidFill>
              <a:schemeClr val="accent1">
                <a:lumMod val="40000"/>
                <a:lumOff val="60000"/>
              </a:schemeClr>
            </a:solidFill>
            <a:round/>
            <a:headEnd/>
            <a:tailEnd/>
          </a:ln>
        </p:spPr>
        <p:txBody>
          <a:bodyPr>
            <a:spAutoFit/>
          </a:bodyPr>
          <a:lstStyle/>
          <a:p>
            <a:pPr>
              <a:defRPr/>
            </a:pPr>
            <a:endParaRPr lang="sl-SI"/>
          </a:p>
        </p:txBody>
      </p:sp>
      <p:grpSp>
        <p:nvGrpSpPr>
          <p:cNvPr id="5" name="Group 46"/>
          <p:cNvGrpSpPr>
            <a:grpSpLocks/>
          </p:cNvGrpSpPr>
          <p:nvPr/>
        </p:nvGrpSpPr>
        <p:grpSpPr bwMode="auto">
          <a:xfrm>
            <a:off x="4953000" y="3124200"/>
            <a:ext cx="2305050" cy="1223963"/>
            <a:chOff x="4953000" y="3124200"/>
            <a:chExt cx="2305050" cy="1223963"/>
          </a:xfrm>
        </p:grpSpPr>
        <p:grpSp>
          <p:nvGrpSpPr>
            <p:cNvPr id="24596" name="Group 41"/>
            <p:cNvGrpSpPr>
              <a:grpSpLocks/>
            </p:cNvGrpSpPr>
            <p:nvPr/>
          </p:nvGrpSpPr>
          <p:grpSpPr bwMode="auto">
            <a:xfrm>
              <a:off x="4953000" y="3124200"/>
              <a:ext cx="2305050" cy="1223963"/>
              <a:chOff x="3120" y="1968"/>
              <a:chExt cx="1452" cy="771"/>
            </a:xfrm>
          </p:grpSpPr>
          <p:sp>
            <p:nvSpPr>
              <p:cNvPr id="34830" name="Line 25"/>
              <p:cNvSpPr>
                <a:spLocks noChangeShapeType="1"/>
              </p:cNvSpPr>
              <p:nvPr/>
            </p:nvSpPr>
            <p:spPr bwMode="auto">
              <a:xfrm>
                <a:off x="3346" y="2421"/>
                <a:ext cx="1179" cy="0"/>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4831" name="Line 26"/>
              <p:cNvSpPr>
                <a:spLocks noChangeShapeType="1"/>
              </p:cNvSpPr>
              <p:nvPr/>
            </p:nvSpPr>
            <p:spPr bwMode="auto">
              <a:xfrm flipV="1">
                <a:off x="3709" y="1968"/>
                <a:ext cx="0" cy="771"/>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4832" name="Text Box 27"/>
              <p:cNvSpPr txBox="1">
                <a:spLocks noChangeArrowheads="1"/>
              </p:cNvSpPr>
              <p:nvPr/>
            </p:nvSpPr>
            <p:spPr bwMode="auto">
              <a:xfrm>
                <a:off x="4391" y="2421"/>
                <a:ext cx="181" cy="212"/>
              </a:xfrm>
              <a:prstGeom prst="rect">
                <a:avLst/>
              </a:prstGeom>
              <a:noFill/>
              <a:ln w="9525" algn="ctr">
                <a:noFill/>
                <a:miter lim="800000"/>
                <a:headEnd/>
                <a:tailEnd/>
              </a:ln>
            </p:spPr>
            <p:txBody>
              <a:bodyPr>
                <a:spAutoFit/>
              </a:bodyPr>
              <a:lstStyle/>
              <a:p>
                <a:pPr>
                  <a:spcBef>
                    <a:spcPct val="50000"/>
                  </a:spcBef>
                  <a:defRPr/>
                </a:pPr>
                <a:r>
                  <a:rPr lang="sl-SI" sz="1600" i="1">
                    <a:solidFill>
                      <a:schemeClr val="tx2">
                        <a:lumMod val="60000"/>
                        <a:lumOff val="40000"/>
                      </a:schemeClr>
                    </a:solidFill>
                    <a:latin typeface="Georgia" pitchFamily="18" charset="0"/>
                  </a:rPr>
                  <a:t>t</a:t>
                </a:r>
              </a:p>
            </p:txBody>
          </p:sp>
          <p:sp>
            <p:nvSpPr>
              <p:cNvPr id="34833" name="Text Box 28"/>
              <p:cNvSpPr txBox="1">
                <a:spLocks noChangeArrowheads="1"/>
              </p:cNvSpPr>
              <p:nvPr/>
            </p:nvSpPr>
            <p:spPr bwMode="auto">
              <a:xfrm>
                <a:off x="3482" y="2013"/>
                <a:ext cx="181" cy="212"/>
              </a:xfrm>
              <a:prstGeom prst="rect">
                <a:avLst/>
              </a:prstGeom>
              <a:noFill/>
              <a:ln w="9525" algn="ctr">
                <a:noFill/>
                <a:miter lim="800000"/>
                <a:headEnd/>
                <a:tailEnd/>
              </a:ln>
            </p:spPr>
            <p:txBody>
              <a:bodyPr>
                <a:spAutoFit/>
              </a:bodyPr>
              <a:lstStyle/>
              <a:p>
                <a:pPr>
                  <a:spcBef>
                    <a:spcPct val="50000"/>
                  </a:spcBef>
                  <a:defRPr/>
                </a:pPr>
                <a:r>
                  <a:rPr lang="sl-SI" sz="1600" i="1">
                    <a:solidFill>
                      <a:schemeClr val="tx2">
                        <a:lumMod val="60000"/>
                        <a:lumOff val="40000"/>
                      </a:schemeClr>
                    </a:solidFill>
                    <a:latin typeface="Georgia" pitchFamily="18" charset="0"/>
                  </a:rPr>
                  <a:t>y</a:t>
                </a:r>
              </a:p>
            </p:txBody>
          </p:sp>
          <p:sp>
            <p:nvSpPr>
              <p:cNvPr id="24602" name="Text Box 29"/>
              <p:cNvSpPr txBox="1">
                <a:spLocks noChangeArrowheads="1"/>
              </p:cNvSpPr>
              <p:nvPr/>
            </p:nvSpPr>
            <p:spPr bwMode="auto">
              <a:xfrm>
                <a:off x="3120" y="1968"/>
                <a:ext cx="226" cy="212"/>
              </a:xfrm>
              <a:prstGeom prst="rect">
                <a:avLst/>
              </a:prstGeom>
              <a:noFill/>
              <a:ln w="9525" algn="ctr">
                <a:noFill/>
                <a:miter lim="800000"/>
                <a:headEnd/>
                <a:tailEnd/>
              </a:ln>
            </p:spPr>
            <p:txBody>
              <a:bodyPr>
                <a:spAutoFit/>
              </a:bodyPr>
              <a:lstStyle/>
              <a:p>
                <a:pPr>
                  <a:spcBef>
                    <a:spcPct val="50000"/>
                  </a:spcBef>
                </a:pPr>
                <a:r>
                  <a:rPr lang="en-US" sz="1600" b="1">
                    <a:solidFill>
                      <a:srgbClr val="FF9900"/>
                    </a:solidFill>
                  </a:rPr>
                  <a:t>D</a:t>
                </a:r>
                <a:endParaRPr lang="sl-SI" sz="1600" b="1">
                  <a:solidFill>
                    <a:srgbClr val="FF9900"/>
                  </a:solidFill>
                </a:endParaRPr>
              </a:p>
            </p:txBody>
          </p:sp>
        </p:grpSp>
        <p:sp>
          <p:nvSpPr>
            <p:cNvPr id="24597" name="Freeform 30"/>
            <p:cNvSpPr>
              <a:spLocks/>
            </p:cNvSpPr>
            <p:nvPr/>
          </p:nvSpPr>
          <p:spPr bwMode="auto">
            <a:xfrm>
              <a:off x="5919487" y="3352800"/>
              <a:ext cx="936000" cy="468000"/>
            </a:xfrm>
            <a:custGeom>
              <a:avLst/>
              <a:gdLst>
                <a:gd name="T0" fmla="*/ 0 w 525"/>
                <a:gd name="T1" fmla="*/ 0 h 374"/>
                <a:gd name="T2" fmla="*/ 2147483647 w 525"/>
                <a:gd name="T3" fmla="*/ 2147483647 h 374"/>
                <a:gd name="T4" fmla="*/ 2147483647 w 525"/>
                <a:gd name="T5" fmla="*/ 2147483647 h 374"/>
                <a:gd name="T6" fmla="*/ 0 60000 65536"/>
                <a:gd name="T7" fmla="*/ 0 60000 65536"/>
                <a:gd name="T8" fmla="*/ 0 60000 65536"/>
                <a:gd name="T9" fmla="*/ 0 w 525"/>
                <a:gd name="T10" fmla="*/ 0 h 374"/>
                <a:gd name="T11" fmla="*/ 525 w 525"/>
                <a:gd name="T12" fmla="*/ 374 h 374"/>
              </a:gdLst>
              <a:ahLst/>
              <a:cxnLst>
                <a:cxn ang="T6">
                  <a:pos x="T0" y="T1"/>
                </a:cxn>
                <a:cxn ang="T7">
                  <a:pos x="T2" y="T3"/>
                </a:cxn>
                <a:cxn ang="T8">
                  <a:pos x="T4" y="T5"/>
                </a:cxn>
              </a:cxnLst>
              <a:rect l="T9" t="T10" r="T11" b="T12"/>
              <a:pathLst>
                <a:path w="525" h="374">
                  <a:moveTo>
                    <a:pt x="0" y="0"/>
                  </a:moveTo>
                  <a:cubicBezTo>
                    <a:pt x="14" y="52"/>
                    <a:pt x="3" y="256"/>
                    <a:pt x="90" y="315"/>
                  </a:cubicBezTo>
                  <a:cubicBezTo>
                    <a:pt x="177" y="374"/>
                    <a:pt x="435" y="348"/>
                    <a:pt x="525" y="357"/>
                  </a:cubicBezTo>
                </a:path>
              </a:pathLst>
            </a:custGeom>
            <a:noFill/>
            <a:ln w="25400">
              <a:solidFill>
                <a:srgbClr val="FF0000"/>
              </a:solidFill>
              <a:round/>
              <a:headEnd/>
              <a:tailEnd/>
            </a:ln>
          </p:spPr>
          <p:txBody>
            <a:bodyPr>
              <a:spAutoFit/>
            </a:bodyPr>
            <a:lstStyle/>
            <a:p>
              <a:endParaRPr lang="sl-SI"/>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28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7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8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8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803"/>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9" grpId="0" animBg="1"/>
      <p:bldP spid="32802" grpId="0"/>
      <p:bldP spid="32803" grpId="0"/>
      <p:bldP spid="328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33400" y="573088"/>
            <a:ext cx="8153400" cy="646112"/>
          </a:xfrm>
          <a:prstGeom prst="rect">
            <a:avLst/>
          </a:prstGeom>
          <a:noFill/>
          <a:ln w="9525" algn="ctr">
            <a:noFill/>
            <a:miter lim="800000"/>
            <a:headEnd/>
            <a:tailEnd/>
          </a:ln>
        </p:spPr>
        <p:txBody>
          <a:bodyPr>
            <a:spAutoFit/>
          </a:bodyPr>
          <a:lstStyle/>
          <a:p>
            <a:pPr>
              <a:spcBef>
                <a:spcPct val="50000"/>
              </a:spcBef>
              <a:defRPr/>
            </a:pPr>
            <a:r>
              <a:rPr lang="en-US">
                <a:solidFill>
                  <a:schemeClr val="tx2">
                    <a:lumMod val="60000"/>
                    <a:lumOff val="40000"/>
                  </a:schemeClr>
                </a:solidFill>
                <a:latin typeface="+mn-lt"/>
              </a:rPr>
              <a:t>Kateri graf prikazuje spremembo temperature </a:t>
            </a:r>
            <a:r>
              <a:rPr lang="sl-SI" i="1">
                <a:solidFill>
                  <a:schemeClr val="tx2">
                    <a:lumMod val="60000"/>
                    <a:lumOff val="40000"/>
                  </a:schemeClr>
                </a:solidFill>
                <a:latin typeface="Georgia" pitchFamily="18" charset="0"/>
              </a:rPr>
              <a:t>T</a:t>
            </a:r>
            <a:r>
              <a:rPr lang="sl-SI">
                <a:solidFill>
                  <a:schemeClr val="tx2">
                    <a:lumMod val="60000"/>
                    <a:lumOff val="40000"/>
                  </a:schemeClr>
                </a:solidFill>
                <a:latin typeface="+mn-lt"/>
              </a:rPr>
              <a:t> </a:t>
            </a:r>
            <a:r>
              <a:rPr lang="en-US">
                <a:solidFill>
                  <a:schemeClr val="tx2">
                    <a:lumMod val="60000"/>
                    <a:lumOff val="40000"/>
                  </a:schemeClr>
                </a:solidFill>
                <a:latin typeface="+mn-lt"/>
              </a:rPr>
              <a:t>ogrevane posode</a:t>
            </a:r>
            <a:r>
              <a:rPr lang="sl-SI">
                <a:solidFill>
                  <a:schemeClr val="tx2">
                    <a:lumMod val="60000"/>
                    <a:lumOff val="40000"/>
                  </a:schemeClr>
                </a:solidFill>
                <a:latin typeface="+mn-lt"/>
              </a:rPr>
              <a:t> v odvisnosti od časa </a:t>
            </a:r>
            <a:r>
              <a:rPr lang="sl-SI" i="1">
                <a:solidFill>
                  <a:schemeClr val="tx2">
                    <a:lumMod val="60000"/>
                    <a:lumOff val="40000"/>
                  </a:schemeClr>
                </a:solidFill>
                <a:latin typeface="Georgia" pitchFamily="18" charset="0"/>
              </a:rPr>
              <a:t>t</a:t>
            </a:r>
            <a:r>
              <a:rPr lang="en-US">
                <a:solidFill>
                  <a:schemeClr val="tx2">
                    <a:lumMod val="60000"/>
                    <a:lumOff val="40000"/>
                  </a:schemeClr>
                </a:solidFill>
                <a:latin typeface="+mn-lt"/>
              </a:rPr>
              <a:t>, </a:t>
            </a:r>
            <a:r>
              <a:rPr lang="sl-SI">
                <a:solidFill>
                  <a:schemeClr val="tx2">
                    <a:lumMod val="60000"/>
                    <a:lumOff val="40000"/>
                  </a:schemeClr>
                </a:solidFill>
                <a:latin typeface="+mn-lt"/>
              </a:rPr>
              <a:t>če je posoda prazna, </a:t>
            </a:r>
            <a:r>
              <a:rPr lang="en-US">
                <a:solidFill>
                  <a:schemeClr val="tx2">
                    <a:lumMod val="60000"/>
                    <a:lumOff val="40000"/>
                  </a:schemeClr>
                </a:solidFill>
                <a:latin typeface="+mn-lt"/>
              </a:rPr>
              <a:t>in kateri, </a:t>
            </a:r>
            <a:r>
              <a:rPr lang="sl-SI">
                <a:solidFill>
                  <a:schemeClr val="tx2">
                    <a:lumMod val="60000"/>
                    <a:lumOff val="40000"/>
                  </a:schemeClr>
                </a:solidFill>
                <a:latin typeface="+mn-lt"/>
              </a:rPr>
              <a:t> če je posoda polna vode</a:t>
            </a:r>
            <a:r>
              <a:rPr lang="en-US">
                <a:solidFill>
                  <a:schemeClr val="tx2">
                    <a:lumMod val="60000"/>
                    <a:lumOff val="40000"/>
                  </a:schemeClr>
                </a:solidFill>
                <a:latin typeface="+mn-lt"/>
              </a:rPr>
              <a:t>?</a:t>
            </a:r>
            <a:endParaRPr lang="sl-SI">
              <a:solidFill>
                <a:schemeClr val="tx2">
                  <a:lumMod val="60000"/>
                  <a:lumOff val="40000"/>
                </a:schemeClr>
              </a:solidFill>
              <a:latin typeface="+mn-lt"/>
            </a:endParaRPr>
          </a:p>
        </p:txBody>
      </p:sp>
      <p:sp>
        <p:nvSpPr>
          <p:cNvPr id="33828" name="Text Box 36"/>
          <p:cNvSpPr txBox="1">
            <a:spLocks noChangeArrowheads="1"/>
          </p:cNvSpPr>
          <p:nvPr/>
        </p:nvSpPr>
        <p:spPr bwMode="auto">
          <a:xfrm>
            <a:off x="457200" y="5400675"/>
            <a:ext cx="8382000" cy="923925"/>
          </a:xfrm>
          <a:prstGeom prst="rect">
            <a:avLst/>
          </a:prstGeom>
          <a:noFill/>
          <a:ln w="9525">
            <a:noFill/>
            <a:miter lim="800000"/>
            <a:headEnd/>
            <a:tailEnd/>
          </a:ln>
        </p:spPr>
        <p:txBody>
          <a:bodyPr>
            <a:spAutoFit/>
          </a:bodyPr>
          <a:lstStyle/>
          <a:p>
            <a:pPr>
              <a:spcBef>
                <a:spcPct val="50000"/>
              </a:spcBef>
              <a:defRPr/>
            </a:pPr>
            <a:r>
              <a:rPr lang="sl-SI">
                <a:solidFill>
                  <a:schemeClr val="tx2">
                    <a:lumMod val="60000"/>
                    <a:lumOff val="40000"/>
                  </a:schemeClr>
                </a:solidFill>
                <a:latin typeface="+mn-lt"/>
              </a:rPr>
              <a:t>Posoda se ogreje do temperature vira toplote. Hitrost segrevanja je sorazmerna razliki temperatur (Newtonov zakon), zato razlika temperatur eksponentno upada. Temperatura polne posode se ne povečuje dokler vsa voda ne povre.</a:t>
            </a:r>
            <a:endParaRPr lang="en-GB">
              <a:solidFill>
                <a:schemeClr val="tx2">
                  <a:lumMod val="60000"/>
                  <a:lumOff val="40000"/>
                </a:schemeClr>
              </a:solidFill>
              <a:latin typeface="+mn-lt"/>
            </a:endParaRPr>
          </a:p>
        </p:txBody>
      </p:sp>
      <p:grpSp>
        <p:nvGrpSpPr>
          <p:cNvPr id="2" name="Group 102"/>
          <p:cNvGrpSpPr>
            <a:grpSpLocks/>
          </p:cNvGrpSpPr>
          <p:nvPr/>
        </p:nvGrpSpPr>
        <p:grpSpPr bwMode="auto">
          <a:xfrm>
            <a:off x="5045075" y="1905000"/>
            <a:ext cx="2230438" cy="1223963"/>
            <a:chOff x="3178" y="1200"/>
            <a:chExt cx="1405" cy="771"/>
          </a:xfrm>
        </p:grpSpPr>
        <p:sp>
          <p:nvSpPr>
            <p:cNvPr id="35871" name="Line 70"/>
            <p:cNvSpPr>
              <a:spLocks noChangeShapeType="1"/>
            </p:cNvSpPr>
            <p:nvPr/>
          </p:nvSpPr>
          <p:spPr bwMode="auto">
            <a:xfrm>
              <a:off x="3404" y="1653"/>
              <a:ext cx="1179" cy="0"/>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5872" name="Line 71"/>
            <p:cNvSpPr>
              <a:spLocks noChangeShapeType="1"/>
            </p:cNvSpPr>
            <p:nvPr/>
          </p:nvSpPr>
          <p:spPr bwMode="auto">
            <a:xfrm flipV="1">
              <a:off x="3767" y="1200"/>
              <a:ext cx="0" cy="771"/>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5873" name="Text Box 72"/>
            <p:cNvSpPr txBox="1">
              <a:spLocks noChangeArrowheads="1"/>
            </p:cNvSpPr>
            <p:nvPr/>
          </p:nvSpPr>
          <p:spPr bwMode="auto">
            <a:xfrm>
              <a:off x="4357" y="1653"/>
              <a:ext cx="181" cy="212"/>
            </a:xfrm>
            <a:prstGeom prst="rect">
              <a:avLst/>
            </a:prstGeom>
            <a:noFill/>
            <a:ln w="9525" algn="ctr">
              <a:noFill/>
              <a:miter lim="800000"/>
              <a:headEnd/>
              <a:tailEnd/>
            </a:ln>
          </p:spPr>
          <p:txBody>
            <a:bodyPr>
              <a:spAutoFit/>
            </a:bodyPr>
            <a:lstStyle/>
            <a:p>
              <a:pPr>
                <a:spcBef>
                  <a:spcPct val="50000"/>
                </a:spcBef>
                <a:defRPr/>
              </a:pPr>
              <a:r>
                <a:rPr lang="sl-SI" sz="1600" i="1">
                  <a:solidFill>
                    <a:schemeClr val="tx2">
                      <a:lumMod val="60000"/>
                      <a:lumOff val="40000"/>
                    </a:schemeClr>
                  </a:solidFill>
                  <a:latin typeface="Georgia" pitchFamily="18" charset="0"/>
                </a:rPr>
                <a:t>t</a:t>
              </a:r>
            </a:p>
          </p:txBody>
        </p:sp>
        <p:sp>
          <p:nvSpPr>
            <p:cNvPr id="35874" name="Text Box 73"/>
            <p:cNvSpPr txBox="1">
              <a:spLocks noChangeArrowheads="1"/>
            </p:cNvSpPr>
            <p:nvPr/>
          </p:nvSpPr>
          <p:spPr bwMode="auto">
            <a:xfrm>
              <a:off x="3540" y="1245"/>
              <a:ext cx="181" cy="212"/>
            </a:xfrm>
            <a:prstGeom prst="rect">
              <a:avLst/>
            </a:prstGeom>
            <a:noFill/>
            <a:ln w="9525" algn="ctr">
              <a:noFill/>
              <a:miter lim="800000"/>
              <a:headEnd/>
              <a:tailEnd/>
            </a:ln>
          </p:spPr>
          <p:txBody>
            <a:bodyPr>
              <a:spAutoFit/>
            </a:bodyPr>
            <a:lstStyle/>
            <a:p>
              <a:pPr>
                <a:spcBef>
                  <a:spcPct val="50000"/>
                </a:spcBef>
                <a:defRPr/>
              </a:pPr>
              <a:r>
                <a:rPr lang="sl-SI" sz="1600" i="1">
                  <a:solidFill>
                    <a:schemeClr val="tx2">
                      <a:lumMod val="60000"/>
                      <a:lumOff val="40000"/>
                    </a:schemeClr>
                  </a:solidFill>
                  <a:latin typeface="Georgia" pitchFamily="18" charset="0"/>
                </a:rPr>
                <a:t>T</a:t>
              </a:r>
            </a:p>
          </p:txBody>
        </p:sp>
        <p:sp>
          <p:nvSpPr>
            <p:cNvPr id="25642" name="Text Box 74"/>
            <p:cNvSpPr txBox="1">
              <a:spLocks noChangeArrowheads="1"/>
            </p:cNvSpPr>
            <p:nvPr/>
          </p:nvSpPr>
          <p:spPr bwMode="auto">
            <a:xfrm>
              <a:off x="3178" y="1200"/>
              <a:ext cx="226" cy="212"/>
            </a:xfrm>
            <a:prstGeom prst="rect">
              <a:avLst/>
            </a:prstGeom>
            <a:noFill/>
            <a:ln w="9525" algn="ctr">
              <a:noFill/>
              <a:miter lim="800000"/>
              <a:headEnd/>
              <a:tailEnd/>
            </a:ln>
          </p:spPr>
          <p:txBody>
            <a:bodyPr>
              <a:spAutoFit/>
            </a:bodyPr>
            <a:lstStyle/>
            <a:p>
              <a:pPr>
                <a:spcBef>
                  <a:spcPct val="50000"/>
                </a:spcBef>
              </a:pPr>
              <a:r>
                <a:rPr lang="en-US" sz="1600" b="1">
                  <a:solidFill>
                    <a:srgbClr val="FF9900"/>
                  </a:solidFill>
                </a:rPr>
                <a:t>B</a:t>
              </a:r>
              <a:endParaRPr lang="sl-SI" sz="1600" b="1">
                <a:solidFill>
                  <a:srgbClr val="FF9900"/>
                </a:solidFill>
              </a:endParaRPr>
            </a:p>
          </p:txBody>
        </p:sp>
        <p:sp>
          <p:nvSpPr>
            <p:cNvPr id="25643" name="Freeform 75"/>
            <p:cNvSpPr>
              <a:spLocks/>
            </p:cNvSpPr>
            <p:nvPr/>
          </p:nvSpPr>
          <p:spPr bwMode="auto">
            <a:xfrm>
              <a:off x="3767" y="1294"/>
              <a:ext cx="726" cy="273"/>
            </a:xfrm>
            <a:custGeom>
              <a:avLst/>
              <a:gdLst>
                <a:gd name="T0" fmla="*/ 0 w 726"/>
                <a:gd name="T1" fmla="*/ 273 h 273"/>
                <a:gd name="T2" fmla="*/ 129 w 726"/>
                <a:gd name="T3" fmla="*/ 108 h 273"/>
                <a:gd name="T4" fmla="*/ 404 w 726"/>
                <a:gd name="T5" fmla="*/ 106 h 273"/>
                <a:gd name="T6" fmla="*/ 539 w 726"/>
                <a:gd name="T7" fmla="*/ 22 h 273"/>
                <a:gd name="T8" fmla="*/ 726 w 726"/>
                <a:gd name="T9" fmla="*/ 0 h 273"/>
                <a:gd name="T10" fmla="*/ 0 60000 65536"/>
                <a:gd name="T11" fmla="*/ 0 60000 65536"/>
                <a:gd name="T12" fmla="*/ 0 60000 65536"/>
                <a:gd name="T13" fmla="*/ 0 60000 65536"/>
                <a:gd name="T14" fmla="*/ 0 60000 65536"/>
                <a:gd name="T15" fmla="*/ 0 w 726"/>
                <a:gd name="T16" fmla="*/ 0 h 273"/>
                <a:gd name="T17" fmla="*/ 726 w 726"/>
                <a:gd name="T18" fmla="*/ 273 h 273"/>
              </a:gdLst>
              <a:ahLst/>
              <a:cxnLst>
                <a:cxn ang="T10">
                  <a:pos x="T0" y="T1"/>
                </a:cxn>
                <a:cxn ang="T11">
                  <a:pos x="T2" y="T3"/>
                </a:cxn>
                <a:cxn ang="T12">
                  <a:pos x="T4" y="T5"/>
                </a:cxn>
                <a:cxn ang="T13">
                  <a:pos x="T6" y="T7"/>
                </a:cxn>
                <a:cxn ang="T14">
                  <a:pos x="T8" y="T9"/>
                </a:cxn>
              </a:cxnLst>
              <a:rect l="T15" t="T16" r="T17" b="T18"/>
              <a:pathLst>
                <a:path w="726" h="273">
                  <a:moveTo>
                    <a:pt x="0" y="273"/>
                  </a:moveTo>
                  <a:cubicBezTo>
                    <a:pt x="21" y="246"/>
                    <a:pt x="59" y="145"/>
                    <a:pt x="129" y="108"/>
                  </a:cubicBezTo>
                  <a:cubicBezTo>
                    <a:pt x="179" y="108"/>
                    <a:pt x="306" y="106"/>
                    <a:pt x="404" y="106"/>
                  </a:cubicBezTo>
                  <a:cubicBezTo>
                    <a:pt x="440" y="64"/>
                    <a:pt x="485" y="38"/>
                    <a:pt x="539" y="22"/>
                  </a:cubicBezTo>
                  <a:cubicBezTo>
                    <a:pt x="593" y="4"/>
                    <a:pt x="687" y="5"/>
                    <a:pt x="726" y="0"/>
                  </a:cubicBezTo>
                </a:path>
              </a:pathLst>
            </a:custGeom>
            <a:noFill/>
            <a:ln w="25400">
              <a:solidFill>
                <a:srgbClr val="FF0000"/>
              </a:solidFill>
              <a:round/>
              <a:headEnd/>
              <a:tailEnd/>
            </a:ln>
          </p:spPr>
          <p:txBody>
            <a:bodyPr>
              <a:spAutoFit/>
            </a:bodyPr>
            <a:lstStyle/>
            <a:p>
              <a:endParaRPr lang="sl-SI"/>
            </a:p>
          </p:txBody>
        </p:sp>
      </p:grpSp>
      <p:grpSp>
        <p:nvGrpSpPr>
          <p:cNvPr id="3" name="Group 104"/>
          <p:cNvGrpSpPr>
            <a:grpSpLocks/>
          </p:cNvGrpSpPr>
          <p:nvPr/>
        </p:nvGrpSpPr>
        <p:grpSpPr bwMode="auto">
          <a:xfrm>
            <a:off x="1555750" y="3729038"/>
            <a:ext cx="2230438" cy="1223962"/>
            <a:chOff x="980" y="2349"/>
            <a:chExt cx="1405" cy="771"/>
          </a:xfrm>
        </p:grpSpPr>
        <p:sp>
          <p:nvSpPr>
            <p:cNvPr id="35865" name="Line 77"/>
            <p:cNvSpPr>
              <a:spLocks noChangeShapeType="1"/>
            </p:cNvSpPr>
            <p:nvPr/>
          </p:nvSpPr>
          <p:spPr bwMode="auto">
            <a:xfrm>
              <a:off x="1206" y="2802"/>
              <a:ext cx="1179" cy="0"/>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5866" name="Line 78"/>
            <p:cNvSpPr>
              <a:spLocks noChangeShapeType="1"/>
            </p:cNvSpPr>
            <p:nvPr/>
          </p:nvSpPr>
          <p:spPr bwMode="auto">
            <a:xfrm flipV="1">
              <a:off x="1569" y="2349"/>
              <a:ext cx="0" cy="771"/>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5867" name="Text Box 79"/>
            <p:cNvSpPr txBox="1">
              <a:spLocks noChangeArrowheads="1"/>
            </p:cNvSpPr>
            <p:nvPr/>
          </p:nvSpPr>
          <p:spPr bwMode="auto">
            <a:xfrm>
              <a:off x="2159" y="2802"/>
              <a:ext cx="181" cy="212"/>
            </a:xfrm>
            <a:prstGeom prst="rect">
              <a:avLst/>
            </a:prstGeom>
            <a:noFill/>
            <a:ln w="9525" algn="ctr">
              <a:noFill/>
              <a:miter lim="800000"/>
              <a:headEnd/>
              <a:tailEnd/>
            </a:ln>
          </p:spPr>
          <p:txBody>
            <a:bodyPr>
              <a:spAutoFit/>
            </a:bodyPr>
            <a:lstStyle/>
            <a:p>
              <a:pPr>
                <a:spcBef>
                  <a:spcPct val="50000"/>
                </a:spcBef>
                <a:defRPr/>
              </a:pPr>
              <a:r>
                <a:rPr lang="sl-SI" sz="1600" i="1">
                  <a:solidFill>
                    <a:schemeClr val="tx2">
                      <a:lumMod val="60000"/>
                      <a:lumOff val="40000"/>
                    </a:schemeClr>
                  </a:solidFill>
                  <a:latin typeface="Georgia" pitchFamily="18" charset="0"/>
                </a:rPr>
                <a:t>t</a:t>
              </a:r>
            </a:p>
          </p:txBody>
        </p:sp>
        <p:sp>
          <p:nvSpPr>
            <p:cNvPr id="35868" name="Text Box 80"/>
            <p:cNvSpPr txBox="1">
              <a:spLocks noChangeArrowheads="1"/>
            </p:cNvSpPr>
            <p:nvPr/>
          </p:nvSpPr>
          <p:spPr bwMode="auto">
            <a:xfrm>
              <a:off x="1342" y="2394"/>
              <a:ext cx="181" cy="212"/>
            </a:xfrm>
            <a:prstGeom prst="rect">
              <a:avLst/>
            </a:prstGeom>
            <a:noFill/>
            <a:ln w="9525" algn="ctr">
              <a:noFill/>
              <a:miter lim="800000"/>
              <a:headEnd/>
              <a:tailEnd/>
            </a:ln>
          </p:spPr>
          <p:txBody>
            <a:bodyPr>
              <a:spAutoFit/>
            </a:bodyPr>
            <a:lstStyle/>
            <a:p>
              <a:pPr>
                <a:spcBef>
                  <a:spcPct val="50000"/>
                </a:spcBef>
                <a:defRPr/>
              </a:pPr>
              <a:r>
                <a:rPr lang="sl-SI" sz="1600" i="1">
                  <a:solidFill>
                    <a:schemeClr val="tx2">
                      <a:lumMod val="60000"/>
                      <a:lumOff val="40000"/>
                    </a:schemeClr>
                  </a:solidFill>
                  <a:latin typeface="Georgia" pitchFamily="18" charset="0"/>
                </a:rPr>
                <a:t>T</a:t>
              </a:r>
            </a:p>
          </p:txBody>
        </p:sp>
        <p:sp>
          <p:nvSpPr>
            <p:cNvPr id="25636" name="Line 81"/>
            <p:cNvSpPr>
              <a:spLocks noChangeShapeType="1"/>
            </p:cNvSpPr>
            <p:nvPr/>
          </p:nvSpPr>
          <p:spPr bwMode="auto">
            <a:xfrm flipV="1">
              <a:off x="1578" y="2496"/>
              <a:ext cx="720" cy="192"/>
            </a:xfrm>
            <a:prstGeom prst="line">
              <a:avLst/>
            </a:prstGeom>
            <a:noFill/>
            <a:ln w="25400">
              <a:solidFill>
                <a:srgbClr val="FF0000"/>
              </a:solidFill>
              <a:round/>
              <a:headEnd/>
              <a:tailEnd/>
            </a:ln>
          </p:spPr>
          <p:txBody>
            <a:bodyPr>
              <a:spAutoFit/>
            </a:bodyPr>
            <a:lstStyle/>
            <a:p>
              <a:endParaRPr lang="sl-SI"/>
            </a:p>
          </p:txBody>
        </p:sp>
        <p:sp>
          <p:nvSpPr>
            <p:cNvPr id="25637" name="Text Box 82"/>
            <p:cNvSpPr txBox="1">
              <a:spLocks noChangeArrowheads="1"/>
            </p:cNvSpPr>
            <p:nvPr/>
          </p:nvSpPr>
          <p:spPr bwMode="auto">
            <a:xfrm>
              <a:off x="980" y="2349"/>
              <a:ext cx="226" cy="212"/>
            </a:xfrm>
            <a:prstGeom prst="rect">
              <a:avLst/>
            </a:prstGeom>
            <a:noFill/>
            <a:ln w="9525" algn="ctr">
              <a:noFill/>
              <a:miter lim="800000"/>
              <a:headEnd/>
              <a:tailEnd/>
            </a:ln>
          </p:spPr>
          <p:txBody>
            <a:bodyPr>
              <a:spAutoFit/>
            </a:bodyPr>
            <a:lstStyle/>
            <a:p>
              <a:pPr>
                <a:spcBef>
                  <a:spcPct val="50000"/>
                </a:spcBef>
              </a:pPr>
              <a:r>
                <a:rPr lang="sl-SI" sz="1600" b="1">
                  <a:solidFill>
                    <a:srgbClr val="FF9900"/>
                  </a:solidFill>
                </a:rPr>
                <a:t>C</a:t>
              </a:r>
            </a:p>
          </p:txBody>
        </p:sp>
      </p:grpSp>
      <p:grpSp>
        <p:nvGrpSpPr>
          <p:cNvPr id="4" name="Group 101"/>
          <p:cNvGrpSpPr>
            <a:grpSpLocks/>
          </p:cNvGrpSpPr>
          <p:nvPr/>
        </p:nvGrpSpPr>
        <p:grpSpPr bwMode="auto">
          <a:xfrm>
            <a:off x="1579563" y="1905000"/>
            <a:ext cx="2230437" cy="1223963"/>
            <a:chOff x="995" y="1200"/>
            <a:chExt cx="1405" cy="771"/>
          </a:xfrm>
        </p:grpSpPr>
        <p:sp>
          <p:nvSpPr>
            <p:cNvPr id="35859" name="Line 84"/>
            <p:cNvSpPr>
              <a:spLocks noChangeShapeType="1"/>
            </p:cNvSpPr>
            <p:nvPr/>
          </p:nvSpPr>
          <p:spPr bwMode="auto">
            <a:xfrm>
              <a:off x="1221" y="1653"/>
              <a:ext cx="1179" cy="0"/>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5860" name="Line 85"/>
            <p:cNvSpPr>
              <a:spLocks noChangeShapeType="1"/>
            </p:cNvSpPr>
            <p:nvPr/>
          </p:nvSpPr>
          <p:spPr bwMode="auto">
            <a:xfrm flipV="1">
              <a:off x="1584" y="1200"/>
              <a:ext cx="0" cy="771"/>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5861" name="Text Box 86"/>
            <p:cNvSpPr txBox="1">
              <a:spLocks noChangeArrowheads="1"/>
            </p:cNvSpPr>
            <p:nvPr/>
          </p:nvSpPr>
          <p:spPr bwMode="auto">
            <a:xfrm>
              <a:off x="2174" y="1653"/>
              <a:ext cx="181" cy="212"/>
            </a:xfrm>
            <a:prstGeom prst="rect">
              <a:avLst/>
            </a:prstGeom>
            <a:noFill/>
            <a:ln w="9525" algn="ctr">
              <a:noFill/>
              <a:miter lim="800000"/>
              <a:headEnd/>
              <a:tailEnd/>
            </a:ln>
          </p:spPr>
          <p:txBody>
            <a:bodyPr>
              <a:spAutoFit/>
            </a:bodyPr>
            <a:lstStyle/>
            <a:p>
              <a:pPr>
                <a:spcBef>
                  <a:spcPct val="50000"/>
                </a:spcBef>
                <a:defRPr/>
              </a:pPr>
              <a:r>
                <a:rPr lang="sl-SI" sz="1600" i="1">
                  <a:solidFill>
                    <a:schemeClr val="tx2">
                      <a:lumMod val="60000"/>
                      <a:lumOff val="40000"/>
                    </a:schemeClr>
                  </a:solidFill>
                  <a:latin typeface="Georgia" pitchFamily="18" charset="0"/>
                </a:rPr>
                <a:t>t</a:t>
              </a:r>
            </a:p>
          </p:txBody>
        </p:sp>
        <p:sp>
          <p:nvSpPr>
            <p:cNvPr id="35862" name="Text Box 87"/>
            <p:cNvSpPr txBox="1">
              <a:spLocks noChangeArrowheads="1"/>
            </p:cNvSpPr>
            <p:nvPr/>
          </p:nvSpPr>
          <p:spPr bwMode="auto">
            <a:xfrm>
              <a:off x="1357" y="1245"/>
              <a:ext cx="181" cy="212"/>
            </a:xfrm>
            <a:prstGeom prst="rect">
              <a:avLst/>
            </a:prstGeom>
            <a:noFill/>
            <a:ln w="9525" algn="ctr">
              <a:noFill/>
              <a:miter lim="800000"/>
              <a:headEnd/>
              <a:tailEnd/>
            </a:ln>
          </p:spPr>
          <p:txBody>
            <a:bodyPr>
              <a:spAutoFit/>
            </a:bodyPr>
            <a:lstStyle/>
            <a:p>
              <a:pPr>
                <a:spcBef>
                  <a:spcPct val="50000"/>
                </a:spcBef>
                <a:defRPr/>
              </a:pPr>
              <a:r>
                <a:rPr lang="sl-SI" sz="1600" i="1">
                  <a:solidFill>
                    <a:schemeClr val="tx2">
                      <a:lumMod val="60000"/>
                      <a:lumOff val="40000"/>
                    </a:schemeClr>
                  </a:solidFill>
                  <a:latin typeface="Georgia" pitchFamily="18" charset="0"/>
                </a:rPr>
                <a:t>T</a:t>
              </a:r>
            </a:p>
          </p:txBody>
        </p:sp>
        <p:sp>
          <p:nvSpPr>
            <p:cNvPr id="25630" name="Text Box 88"/>
            <p:cNvSpPr txBox="1">
              <a:spLocks noChangeArrowheads="1"/>
            </p:cNvSpPr>
            <p:nvPr/>
          </p:nvSpPr>
          <p:spPr bwMode="auto">
            <a:xfrm>
              <a:off x="995" y="1200"/>
              <a:ext cx="226" cy="212"/>
            </a:xfrm>
            <a:prstGeom prst="rect">
              <a:avLst/>
            </a:prstGeom>
            <a:noFill/>
            <a:ln w="9525" algn="ctr">
              <a:noFill/>
              <a:miter lim="800000"/>
              <a:headEnd/>
              <a:tailEnd/>
            </a:ln>
          </p:spPr>
          <p:txBody>
            <a:bodyPr>
              <a:spAutoFit/>
            </a:bodyPr>
            <a:lstStyle/>
            <a:p>
              <a:pPr>
                <a:spcBef>
                  <a:spcPct val="50000"/>
                </a:spcBef>
              </a:pPr>
              <a:r>
                <a:rPr lang="sl-SI" sz="1600" b="1">
                  <a:solidFill>
                    <a:srgbClr val="FF9900"/>
                  </a:solidFill>
                </a:rPr>
                <a:t>A</a:t>
              </a:r>
            </a:p>
          </p:txBody>
        </p:sp>
        <p:sp>
          <p:nvSpPr>
            <p:cNvPr id="25631" name="Freeform 89"/>
            <p:cNvSpPr>
              <a:spLocks/>
            </p:cNvSpPr>
            <p:nvPr/>
          </p:nvSpPr>
          <p:spPr bwMode="auto">
            <a:xfrm>
              <a:off x="1584" y="1296"/>
              <a:ext cx="726" cy="273"/>
            </a:xfrm>
            <a:custGeom>
              <a:avLst/>
              <a:gdLst>
                <a:gd name="T0" fmla="*/ 0 w 726"/>
                <a:gd name="T1" fmla="*/ 273 h 273"/>
                <a:gd name="T2" fmla="*/ 104 w 726"/>
                <a:gd name="T3" fmla="*/ 98 h 273"/>
                <a:gd name="T4" fmla="*/ 287 w 726"/>
                <a:gd name="T5" fmla="*/ 20 h 273"/>
                <a:gd name="T6" fmla="*/ 726 w 726"/>
                <a:gd name="T7" fmla="*/ 0 h 273"/>
                <a:gd name="T8" fmla="*/ 0 60000 65536"/>
                <a:gd name="T9" fmla="*/ 0 60000 65536"/>
                <a:gd name="T10" fmla="*/ 0 60000 65536"/>
                <a:gd name="T11" fmla="*/ 0 60000 65536"/>
                <a:gd name="T12" fmla="*/ 0 w 726"/>
                <a:gd name="T13" fmla="*/ 0 h 273"/>
                <a:gd name="T14" fmla="*/ 726 w 726"/>
                <a:gd name="T15" fmla="*/ 273 h 273"/>
              </a:gdLst>
              <a:ahLst/>
              <a:cxnLst>
                <a:cxn ang="T8">
                  <a:pos x="T0" y="T1"/>
                </a:cxn>
                <a:cxn ang="T9">
                  <a:pos x="T2" y="T3"/>
                </a:cxn>
                <a:cxn ang="T10">
                  <a:pos x="T4" y="T5"/>
                </a:cxn>
                <a:cxn ang="T11">
                  <a:pos x="T6" y="T7"/>
                </a:cxn>
              </a:cxnLst>
              <a:rect l="T12" t="T13" r="T14" b="T15"/>
              <a:pathLst>
                <a:path w="726" h="273">
                  <a:moveTo>
                    <a:pt x="0" y="273"/>
                  </a:moveTo>
                  <a:cubicBezTo>
                    <a:pt x="17" y="244"/>
                    <a:pt x="56" y="140"/>
                    <a:pt x="104" y="98"/>
                  </a:cubicBezTo>
                  <a:cubicBezTo>
                    <a:pt x="152" y="56"/>
                    <a:pt x="183" y="36"/>
                    <a:pt x="287" y="20"/>
                  </a:cubicBezTo>
                  <a:cubicBezTo>
                    <a:pt x="391" y="4"/>
                    <a:pt x="653" y="3"/>
                    <a:pt x="726" y="0"/>
                  </a:cubicBezTo>
                </a:path>
              </a:pathLst>
            </a:custGeom>
            <a:noFill/>
            <a:ln w="25400">
              <a:solidFill>
                <a:srgbClr val="FF0000"/>
              </a:solidFill>
              <a:round/>
              <a:headEnd/>
              <a:tailEnd/>
            </a:ln>
          </p:spPr>
          <p:txBody>
            <a:bodyPr>
              <a:spAutoFit/>
            </a:bodyPr>
            <a:lstStyle/>
            <a:p>
              <a:endParaRPr lang="sl-SI"/>
            </a:p>
          </p:txBody>
        </p:sp>
      </p:grpSp>
      <p:grpSp>
        <p:nvGrpSpPr>
          <p:cNvPr id="5" name="Group 103"/>
          <p:cNvGrpSpPr>
            <a:grpSpLocks/>
          </p:cNvGrpSpPr>
          <p:nvPr/>
        </p:nvGrpSpPr>
        <p:grpSpPr bwMode="auto">
          <a:xfrm>
            <a:off x="5046663" y="3681413"/>
            <a:ext cx="2228850" cy="1271587"/>
            <a:chOff x="3179" y="2319"/>
            <a:chExt cx="1404" cy="801"/>
          </a:xfrm>
        </p:grpSpPr>
        <p:sp>
          <p:nvSpPr>
            <p:cNvPr id="35853" name="Line 91"/>
            <p:cNvSpPr>
              <a:spLocks noChangeShapeType="1"/>
            </p:cNvSpPr>
            <p:nvPr/>
          </p:nvSpPr>
          <p:spPr bwMode="auto">
            <a:xfrm>
              <a:off x="3404" y="2802"/>
              <a:ext cx="1179" cy="0"/>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5854" name="Line 92"/>
            <p:cNvSpPr>
              <a:spLocks noChangeShapeType="1"/>
            </p:cNvSpPr>
            <p:nvPr/>
          </p:nvSpPr>
          <p:spPr bwMode="auto">
            <a:xfrm flipV="1">
              <a:off x="3767" y="2349"/>
              <a:ext cx="0" cy="771"/>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5855" name="Text Box 93"/>
            <p:cNvSpPr txBox="1">
              <a:spLocks noChangeArrowheads="1"/>
            </p:cNvSpPr>
            <p:nvPr/>
          </p:nvSpPr>
          <p:spPr bwMode="auto">
            <a:xfrm>
              <a:off x="4357" y="2802"/>
              <a:ext cx="181" cy="212"/>
            </a:xfrm>
            <a:prstGeom prst="rect">
              <a:avLst/>
            </a:prstGeom>
            <a:noFill/>
            <a:ln w="9525" algn="ctr">
              <a:noFill/>
              <a:miter lim="800000"/>
              <a:headEnd/>
              <a:tailEnd/>
            </a:ln>
          </p:spPr>
          <p:txBody>
            <a:bodyPr>
              <a:spAutoFit/>
            </a:bodyPr>
            <a:lstStyle/>
            <a:p>
              <a:pPr>
                <a:spcBef>
                  <a:spcPct val="50000"/>
                </a:spcBef>
                <a:defRPr/>
              </a:pPr>
              <a:r>
                <a:rPr lang="sl-SI" sz="1600" i="1">
                  <a:solidFill>
                    <a:schemeClr val="tx2">
                      <a:lumMod val="60000"/>
                      <a:lumOff val="40000"/>
                    </a:schemeClr>
                  </a:solidFill>
                  <a:latin typeface="Georgia" pitchFamily="18" charset="0"/>
                </a:rPr>
                <a:t>t</a:t>
              </a:r>
            </a:p>
          </p:txBody>
        </p:sp>
        <p:sp>
          <p:nvSpPr>
            <p:cNvPr id="35856" name="Text Box 94"/>
            <p:cNvSpPr txBox="1">
              <a:spLocks noChangeArrowheads="1"/>
            </p:cNvSpPr>
            <p:nvPr/>
          </p:nvSpPr>
          <p:spPr bwMode="auto">
            <a:xfrm>
              <a:off x="3540" y="2394"/>
              <a:ext cx="181" cy="212"/>
            </a:xfrm>
            <a:prstGeom prst="rect">
              <a:avLst/>
            </a:prstGeom>
            <a:noFill/>
            <a:ln w="9525" algn="ctr">
              <a:noFill/>
              <a:miter lim="800000"/>
              <a:headEnd/>
              <a:tailEnd/>
            </a:ln>
          </p:spPr>
          <p:txBody>
            <a:bodyPr>
              <a:spAutoFit/>
            </a:bodyPr>
            <a:lstStyle/>
            <a:p>
              <a:pPr>
                <a:spcBef>
                  <a:spcPct val="50000"/>
                </a:spcBef>
                <a:defRPr/>
              </a:pPr>
              <a:r>
                <a:rPr lang="sl-SI" sz="1600" i="1">
                  <a:solidFill>
                    <a:schemeClr val="tx2">
                      <a:lumMod val="60000"/>
                      <a:lumOff val="40000"/>
                    </a:schemeClr>
                  </a:solidFill>
                  <a:latin typeface="Georgia" pitchFamily="18" charset="0"/>
                </a:rPr>
                <a:t>T</a:t>
              </a:r>
            </a:p>
          </p:txBody>
        </p:sp>
        <p:sp>
          <p:nvSpPr>
            <p:cNvPr id="25624" name="Freeform 95"/>
            <p:cNvSpPr>
              <a:spLocks/>
            </p:cNvSpPr>
            <p:nvPr/>
          </p:nvSpPr>
          <p:spPr bwMode="auto">
            <a:xfrm>
              <a:off x="3767" y="2452"/>
              <a:ext cx="607" cy="284"/>
            </a:xfrm>
            <a:custGeom>
              <a:avLst/>
              <a:gdLst>
                <a:gd name="T0" fmla="*/ 0 w 607"/>
                <a:gd name="T1" fmla="*/ 284 h 284"/>
                <a:gd name="T2" fmla="*/ 141 w 607"/>
                <a:gd name="T3" fmla="*/ 231 h 284"/>
                <a:gd name="T4" fmla="*/ 330 w 607"/>
                <a:gd name="T5" fmla="*/ 37 h 284"/>
                <a:gd name="T6" fmla="*/ 607 w 607"/>
                <a:gd name="T7" fmla="*/ 6 h 284"/>
                <a:gd name="T8" fmla="*/ 0 60000 65536"/>
                <a:gd name="T9" fmla="*/ 0 60000 65536"/>
                <a:gd name="T10" fmla="*/ 0 60000 65536"/>
                <a:gd name="T11" fmla="*/ 0 60000 65536"/>
                <a:gd name="T12" fmla="*/ 0 w 607"/>
                <a:gd name="T13" fmla="*/ 0 h 284"/>
                <a:gd name="T14" fmla="*/ 607 w 607"/>
                <a:gd name="T15" fmla="*/ 284 h 284"/>
              </a:gdLst>
              <a:ahLst/>
              <a:cxnLst>
                <a:cxn ang="T8">
                  <a:pos x="T0" y="T1"/>
                </a:cxn>
                <a:cxn ang="T9">
                  <a:pos x="T2" y="T3"/>
                </a:cxn>
                <a:cxn ang="T10">
                  <a:pos x="T4" y="T5"/>
                </a:cxn>
                <a:cxn ang="T11">
                  <a:pos x="T6" y="T7"/>
                </a:cxn>
              </a:cxnLst>
              <a:rect l="T12" t="T13" r="T14" b="T15"/>
              <a:pathLst>
                <a:path w="607" h="284">
                  <a:moveTo>
                    <a:pt x="0" y="284"/>
                  </a:moveTo>
                  <a:cubicBezTo>
                    <a:pt x="23" y="275"/>
                    <a:pt x="86" y="272"/>
                    <a:pt x="141" y="231"/>
                  </a:cubicBezTo>
                  <a:cubicBezTo>
                    <a:pt x="196" y="190"/>
                    <a:pt x="252" y="74"/>
                    <a:pt x="330" y="37"/>
                  </a:cubicBezTo>
                  <a:cubicBezTo>
                    <a:pt x="408" y="0"/>
                    <a:pt x="549" y="12"/>
                    <a:pt x="607" y="6"/>
                  </a:cubicBezTo>
                </a:path>
              </a:pathLst>
            </a:custGeom>
            <a:noFill/>
            <a:ln w="25400">
              <a:solidFill>
                <a:srgbClr val="FF0000"/>
              </a:solidFill>
              <a:round/>
              <a:headEnd/>
              <a:tailEnd/>
            </a:ln>
          </p:spPr>
          <p:txBody>
            <a:bodyPr>
              <a:spAutoFit/>
            </a:bodyPr>
            <a:lstStyle/>
            <a:p>
              <a:endParaRPr lang="sl-SI"/>
            </a:p>
          </p:txBody>
        </p:sp>
        <p:sp>
          <p:nvSpPr>
            <p:cNvPr id="25625" name="Text Box 96"/>
            <p:cNvSpPr txBox="1">
              <a:spLocks noChangeArrowheads="1"/>
            </p:cNvSpPr>
            <p:nvPr/>
          </p:nvSpPr>
          <p:spPr bwMode="auto">
            <a:xfrm>
              <a:off x="3179" y="2319"/>
              <a:ext cx="226" cy="212"/>
            </a:xfrm>
            <a:prstGeom prst="rect">
              <a:avLst/>
            </a:prstGeom>
            <a:noFill/>
            <a:ln w="9525" algn="ctr">
              <a:noFill/>
              <a:miter lim="800000"/>
              <a:headEnd/>
              <a:tailEnd/>
            </a:ln>
          </p:spPr>
          <p:txBody>
            <a:bodyPr>
              <a:spAutoFit/>
            </a:bodyPr>
            <a:lstStyle/>
            <a:p>
              <a:pPr>
                <a:spcBef>
                  <a:spcPct val="50000"/>
                </a:spcBef>
              </a:pPr>
              <a:r>
                <a:rPr lang="en-US" sz="1600" b="1">
                  <a:solidFill>
                    <a:srgbClr val="FF9900"/>
                  </a:solidFill>
                </a:rPr>
                <a:t>D</a:t>
              </a:r>
              <a:endParaRPr lang="sl-SI" sz="1600" b="1">
                <a:solidFill>
                  <a:srgbClr val="FF9900"/>
                </a:solidFill>
              </a:endParaRPr>
            </a:p>
          </p:txBody>
        </p:sp>
      </p:grpSp>
      <p:sp>
        <p:nvSpPr>
          <p:cNvPr id="33889" name="Freeform 97"/>
          <p:cNvSpPr>
            <a:spLocks/>
          </p:cNvSpPr>
          <p:nvPr/>
        </p:nvSpPr>
        <p:spPr bwMode="auto">
          <a:xfrm>
            <a:off x="4868863" y="1493838"/>
            <a:ext cx="2703512" cy="1935162"/>
          </a:xfrm>
          <a:custGeom>
            <a:avLst/>
            <a:gdLst>
              <a:gd name="T0" fmla="*/ 2147483647 w 1703"/>
              <a:gd name="T1" fmla="*/ 2147483647 h 1219"/>
              <a:gd name="T2" fmla="*/ 2147483647 w 1703"/>
              <a:gd name="T3" fmla="*/ 2147483647 h 1219"/>
              <a:gd name="T4" fmla="*/ 2147483647 w 1703"/>
              <a:gd name="T5" fmla="*/ 2147483647 h 1219"/>
              <a:gd name="T6" fmla="*/ 2147483647 w 1703"/>
              <a:gd name="T7" fmla="*/ 2147483647 h 1219"/>
              <a:gd name="T8" fmla="*/ 2147483647 w 1703"/>
              <a:gd name="T9" fmla="*/ 2147483647 h 1219"/>
              <a:gd name="T10" fmla="*/ 2147483647 w 1703"/>
              <a:gd name="T11" fmla="*/ 2147483647 h 1219"/>
              <a:gd name="T12" fmla="*/ 2147483647 w 1703"/>
              <a:gd name="T13" fmla="*/ 2147483647 h 1219"/>
              <a:gd name="T14" fmla="*/ 2147483647 w 1703"/>
              <a:gd name="T15" fmla="*/ 2147483647 h 1219"/>
              <a:gd name="T16" fmla="*/ 2147483647 w 1703"/>
              <a:gd name="T17" fmla="*/ 2147483647 h 1219"/>
              <a:gd name="T18" fmla="*/ 2147483647 w 1703"/>
              <a:gd name="T19" fmla="*/ 2147483647 h 1219"/>
              <a:gd name="T20" fmla="*/ 2147483647 w 1703"/>
              <a:gd name="T21" fmla="*/ 2147483647 h 1219"/>
              <a:gd name="T22" fmla="*/ 2147483647 w 1703"/>
              <a:gd name="T23" fmla="*/ 2147483647 h 1219"/>
              <a:gd name="T24" fmla="*/ 2147483647 w 1703"/>
              <a:gd name="T25" fmla="*/ 2147483647 h 1219"/>
              <a:gd name="T26" fmla="*/ 2147483647 w 1703"/>
              <a:gd name="T27" fmla="*/ 2147483647 h 1219"/>
              <a:gd name="T28" fmla="*/ 2147483647 w 1703"/>
              <a:gd name="T29" fmla="*/ 2147483647 h 1219"/>
              <a:gd name="T30" fmla="*/ 2147483647 w 1703"/>
              <a:gd name="T31" fmla="*/ 2147483647 h 1219"/>
              <a:gd name="T32" fmla="*/ 2147483647 w 1703"/>
              <a:gd name="T33" fmla="*/ 2147483647 h 1219"/>
              <a:gd name="T34" fmla="*/ 2147483647 w 1703"/>
              <a:gd name="T35" fmla="*/ 2147483647 h 1219"/>
              <a:gd name="T36" fmla="*/ 2147483647 w 1703"/>
              <a:gd name="T37" fmla="*/ 2147483647 h 1219"/>
              <a:gd name="T38" fmla="*/ 2147483647 w 1703"/>
              <a:gd name="T39" fmla="*/ 2147483647 h 1219"/>
              <a:gd name="T40" fmla="*/ 2147483647 w 1703"/>
              <a:gd name="T41" fmla="*/ 2147483647 h 1219"/>
              <a:gd name="T42" fmla="*/ 2147483647 w 1703"/>
              <a:gd name="T43" fmla="*/ 2147483647 h 1219"/>
              <a:gd name="T44" fmla="*/ 2147483647 w 1703"/>
              <a:gd name="T45" fmla="*/ 2147483647 h 1219"/>
              <a:gd name="T46" fmla="*/ 2147483647 w 1703"/>
              <a:gd name="T47" fmla="*/ 2147483647 h 1219"/>
              <a:gd name="T48" fmla="*/ 2147483647 w 1703"/>
              <a:gd name="T49" fmla="*/ 2147483647 h 1219"/>
              <a:gd name="T50" fmla="*/ 2147483647 w 1703"/>
              <a:gd name="T51" fmla="*/ 2147483647 h 1219"/>
              <a:gd name="T52" fmla="*/ 2147483647 w 1703"/>
              <a:gd name="T53" fmla="*/ 2147483647 h 1219"/>
              <a:gd name="T54" fmla="*/ 2147483647 w 1703"/>
              <a:gd name="T55" fmla="*/ 2147483647 h 1219"/>
              <a:gd name="T56" fmla="*/ 2147483647 w 1703"/>
              <a:gd name="T57" fmla="*/ 2147483647 h 1219"/>
              <a:gd name="T58" fmla="*/ 2147483647 w 1703"/>
              <a:gd name="T59" fmla="*/ 2147483647 h 1219"/>
              <a:gd name="T60" fmla="*/ 2147483647 w 1703"/>
              <a:gd name="T61" fmla="*/ 2147483647 h 1219"/>
              <a:gd name="T62" fmla="*/ 2147483647 w 1703"/>
              <a:gd name="T63" fmla="*/ 2147483647 h 12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03"/>
              <a:gd name="T97" fmla="*/ 0 h 1219"/>
              <a:gd name="T98" fmla="*/ 1703 w 1703"/>
              <a:gd name="T99" fmla="*/ 1219 h 12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03" h="1219">
                <a:moveTo>
                  <a:pt x="673" y="19"/>
                </a:moveTo>
                <a:cubicBezTo>
                  <a:pt x="589" y="21"/>
                  <a:pt x="505" y="22"/>
                  <a:pt x="421" y="25"/>
                </a:cubicBezTo>
                <a:cubicBezTo>
                  <a:pt x="394" y="26"/>
                  <a:pt x="360" y="43"/>
                  <a:pt x="332" y="47"/>
                </a:cubicBezTo>
                <a:cubicBezTo>
                  <a:pt x="316" y="53"/>
                  <a:pt x="296" y="56"/>
                  <a:pt x="281" y="64"/>
                </a:cubicBezTo>
                <a:cubicBezTo>
                  <a:pt x="259" y="76"/>
                  <a:pt x="243" y="96"/>
                  <a:pt x="220" y="103"/>
                </a:cubicBezTo>
                <a:cubicBezTo>
                  <a:pt x="185" y="126"/>
                  <a:pt x="217" y="100"/>
                  <a:pt x="197" y="131"/>
                </a:cubicBezTo>
                <a:cubicBezTo>
                  <a:pt x="183" y="153"/>
                  <a:pt x="157" y="166"/>
                  <a:pt x="141" y="187"/>
                </a:cubicBezTo>
                <a:cubicBezTo>
                  <a:pt x="120" y="215"/>
                  <a:pt x="109" y="243"/>
                  <a:pt x="91" y="271"/>
                </a:cubicBezTo>
                <a:cubicBezTo>
                  <a:pt x="88" y="282"/>
                  <a:pt x="80" y="292"/>
                  <a:pt x="80" y="304"/>
                </a:cubicBezTo>
                <a:cubicBezTo>
                  <a:pt x="80" y="698"/>
                  <a:pt x="0" y="739"/>
                  <a:pt x="197" y="936"/>
                </a:cubicBezTo>
                <a:cubicBezTo>
                  <a:pt x="223" y="962"/>
                  <a:pt x="226" y="990"/>
                  <a:pt x="264" y="1004"/>
                </a:cubicBezTo>
                <a:cubicBezTo>
                  <a:pt x="290" y="1027"/>
                  <a:pt x="323" y="1034"/>
                  <a:pt x="354" y="1048"/>
                </a:cubicBezTo>
                <a:cubicBezTo>
                  <a:pt x="410" y="1073"/>
                  <a:pt x="413" y="1085"/>
                  <a:pt x="477" y="1093"/>
                </a:cubicBezTo>
                <a:cubicBezTo>
                  <a:pt x="532" y="1112"/>
                  <a:pt x="588" y="1122"/>
                  <a:pt x="645" y="1132"/>
                </a:cubicBezTo>
                <a:cubicBezTo>
                  <a:pt x="701" y="1142"/>
                  <a:pt x="757" y="1165"/>
                  <a:pt x="813" y="1177"/>
                </a:cubicBezTo>
                <a:cubicBezTo>
                  <a:pt x="855" y="1186"/>
                  <a:pt x="899" y="1186"/>
                  <a:pt x="941" y="1194"/>
                </a:cubicBezTo>
                <a:cubicBezTo>
                  <a:pt x="1188" y="1191"/>
                  <a:pt x="1275" y="1219"/>
                  <a:pt x="1450" y="1171"/>
                </a:cubicBezTo>
                <a:cubicBezTo>
                  <a:pt x="1479" y="1152"/>
                  <a:pt x="1506" y="1137"/>
                  <a:pt x="1534" y="1115"/>
                </a:cubicBezTo>
                <a:cubicBezTo>
                  <a:pt x="1542" y="1094"/>
                  <a:pt x="1558" y="1076"/>
                  <a:pt x="1573" y="1059"/>
                </a:cubicBezTo>
                <a:cubicBezTo>
                  <a:pt x="1590" y="1012"/>
                  <a:pt x="1626" y="980"/>
                  <a:pt x="1640" y="931"/>
                </a:cubicBezTo>
                <a:cubicBezTo>
                  <a:pt x="1642" y="869"/>
                  <a:pt x="1646" y="808"/>
                  <a:pt x="1646" y="746"/>
                </a:cubicBezTo>
                <a:cubicBezTo>
                  <a:pt x="1646" y="557"/>
                  <a:pt x="1703" y="395"/>
                  <a:pt x="1545" y="293"/>
                </a:cubicBezTo>
                <a:cubicBezTo>
                  <a:pt x="1528" y="268"/>
                  <a:pt x="1514" y="251"/>
                  <a:pt x="1484" y="243"/>
                </a:cubicBezTo>
                <a:cubicBezTo>
                  <a:pt x="1471" y="232"/>
                  <a:pt x="1459" y="217"/>
                  <a:pt x="1444" y="209"/>
                </a:cubicBezTo>
                <a:cubicBezTo>
                  <a:pt x="1431" y="202"/>
                  <a:pt x="1414" y="203"/>
                  <a:pt x="1400" y="198"/>
                </a:cubicBezTo>
                <a:cubicBezTo>
                  <a:pt x="1394" y="196"/>
                  <a:pt x="1389" y="191"/>
                  <a:pt x="1383" y="187"/>
                </a:cubicBezTo>
                <a:cubicBezTo>
                  <a:pt x="1359" y="150"/>
                  <a:pt x="1323" y="151"/>
                  <a:pt x="1282" y="142"/>
                </a:cubicBezTo>
                <a:cubicBezTo>
                  <a:pt x="1202" y="125"/>
                  <a:pt x="1110" y="106"/>
                  <a:pt x="1031" y="81"/>
                </a:cubicBezTo>
                <a:cubicBezTo>
                  <a:pt x="996" y="70"/>
                  <a:pt x="1020" y="72"/>
                  <a:pt x="991" y="58"/>
                </a:cubicBezTo>
                <a:cubicBezTo>
                  <a:pt x="941" y="33"/>
                  <a:pt x="889" y="25"/>
                  <a:pt x="835" y="19"/>
                </a:cubicBezTo>
                <a:cubicBezTo>
                  <a:pt x="769" y="0"/>
                  <a:pt x="787" y="9"/>
                  <a:pt x="673" y="14"/>
                </a:cubicBezTo>
                <a:cubicBezTo>
                  <a:pt x="651" y="21"/>
                  <a:pt x="650" y="19"/>
                  <a:pt x="673" y="19"/>
                </a:cubicBezTo>
                <a:close/>
              </a:path>
            </a:pathLst>
          </a:custGeom>
          <a:noFill/>
          <a:ln w="25400">
            <a:solidFill>
              <a:srgbClr val="FF9900"/>
            </a:solidFill>
            <a:round/>
            <a:headEnd/>
            <a:tailEnd/>
          </a:ln>
        </p:spPr>
        <p:txBody>
          <a:bodyPr>
            <a:spAutoFit/>
          </a:bodyPr>
          <a:lstStyle/>
          <a:p>
            <a:endParaRPr lang="sl-SI"/>
          </a:p>
        </p:txBody>
      </p:sp>
      <p:sp>
        <p:nvSpPr>
          <p:cNvPr id="33890" name="Text Box 98"/>
          <p:cNvSpPr txBox="1">
            <a:spLocks noChangeArrowheads="1"/>
          </p:cNvSpPr>
          <p:nvPr/>
        </p:nvSpPr>
        <p:spPr bwMode="auto">
          <a:xfrm>
            <a:off x="762000" y="2895600"/>
            <a:ext cx="1600200" cy="304800"/>
          </a:xfrm>
          <a:prstGeom prst="rect">
            <a:avLst/>
          </a:prstGeom>
          <a:noFill/>
          <a:ln w="9525">
            <a:noFill/>
            <a:miter lim="800000"/>
            <a:headEnd/>
            <a:tailEnd/>
          </a:ln>
        </p:spPr>
        <p:txBody>
          <a:bodyPr>
            <a:spAutoFit/>
          </a:bodyPr>
          <a:lstStyle/>
          <a:p>
            <a:pPr>
              <a:spcBef>
                <a:spcPct val="50000"/>
              </a:spcBef>
              <a:defRPr/>
            </a:pPr>
            <a:r>
              <a:rPr lang="sl-SI" sz="1400">
                <a:solidFill>
                  <a:schemeClr val="tx2">
                    <a:lumMod val="60000"/>
                    <a:lumOff val="40000"/>
                  </a:schemeClr>
                </a:solidFill>
                <a:latin typeface="+mn-lt"/>
              </a:rPr>
              <a:t>prazna posoda</a:t>
            </a:r>
            <a:endParaRPr lang="en-GB" sz="1400">
              <a:solidFill>
                <a:schemeClr val="tx2">
                  <a:lumMod val="60000"/>
                  <a:lumOff val="40000"/>
                </a:schemeClr>
              </a:solidFill>
              <a:latin typeface="+mn-lt"/>
            </a:endParaRPr>
          </a:p>
        </p:txBody>
      </p:sp>
      <p:sp>
        <p:nvSpPr>
          <p:cNvPr id="33891" name="Text Box 99"/>
          <p:cNvSpPr txBox="1">
            <a:spLocks noChangeArrowheads="1"/>
          </p:cNvSpPr>
          <p:nvPr/>
        </p:nvSpPr>
        <p:spPr bwMode="auto">
          <a:xfrm>
            <a:off x="6818313" y="3048000"/>
            <a:ext cx="1600200" cy="304800"/>
          </a:xfrm>
          <a:prstGeom prst="rect">
            <a:avLst/>
          </a:prstGeom>
          <a:noFill/>
          <a:ln w="9525">
            <a:noFill/>
            <a:miter lim="800000"/>
            <a:headEnd/>
            <a:tailEnd/>
          </a:ln>
        </p:spPr>
        <p:txBody>
          <a:bodyPr>
            <a:spAutoFit/>
          </a:bodyPr>
          <a:lstStyle/>
          <a:p>
            <a:pPr>
              <a:spcBef>
                <a:spcPct val="50000"/>
              </a:spcBef>
              <a:defRPr/>
            </a:pPr>
            <a:r>
              <a:rPr lang="sl-SI" sz="1400">
                <a:solidFill>
                  <a:schemeClr val="tx2">
                    <a:lumMod val="60000"/>
                    <a:lumOff val="40000"/>
                  </a:schemeClr>
                </a:solidFill>
                <a:latin typeface="+mn-lt"/>
              </a:rPr>
              <a:t>posoda z vodo</a:t>
            </a:r>
            <a:endParaRPr lang="en-GB" sz="1400">
              <a:solidFill>
                <a:schemeClr val="tx2">
                  <a:lumMod val="60000"/>
                  <a:lumOff val="40000"/>
                </a:schemeClr>
              </a:solidFill>
              <a:latin typeface="+mn-lt"/>
            </a:endParaRPr>
          </a:p>
        </p:txBody>
      </p:sp>
      <p:sp>
        <p:nvSpPr>
          <p:cNvPr id="33892" name="Freeform 100"/>
          <p:cNvSpPr>
            <a:spLocks/>
          </p:cNvSpPr>
          <p:nvPr/>
        </p:nvSpPr>
        <p:spPr bwMode="auto">
          <a:xfrm>
            <a:off x="1411288" y="1565275"/>
            <a:ext cx="2703512" cy="1935163"/>
          </a:xfrm>
          <a:custGeom>
            <a:avLst/>
            <a:gdLst>
              <a:gd name="T0" fmla="*/ 2147483647 w 1703"/>
              <a:gd name="T1" fmla="*/ 2147483647 h 1219"/>
              <a:gd name="T2" fmla="*/ 2147483647 w 1703"/>
              <a:gd name="T3" fmla="*/ 2147483647 h 1219"/>
              <a:gd name="T4" fmla="*/ 2147483647 w 1703"/>
              <a:gd name="T5" fmla="*/ 2147483647 h 1219"/>
              <a:gd name="T6" fmla="*/ 2147483647 w 1703"/>
              <a:gd name="T7" fmla="*/ 2147483647 h 1219"/>
              <a:gd name="T8" fmla="*/ 2147483647 w 1703"/>
              <a:gd name="T9" fmla="*/ 2147483647 h 1219"/>
              <a:gd name="T10" fmla="*/ 2147483647 w 1703"/>
              <a:gd name="T11" fmla="*/ 2147483647 h 1219"/>
              <a:gd name="T12" fmla="*/ 2147483647 w 1703"/>
              <a:gd name="T13" fmla="*/ 2147483647 h 1219"/>
              <a:gd name="T14" fmla="*/ 2147483647 w 1703"/>
              <a:gd name="T15" fmla="*/ 2147483647 h 1219"/>
              <a:gd name="T16" fmla="*/ 2147483647 w 1703"/>
              <a:gd name="T17" fmla="*/ 2147483647 h 1219"/>
              <a:gd name="T18" fmla="*/ 2147483647 w 1703"/>
              <a:gd name="T19" fmla="*/ 2147483647 h 1219"/>
              <a:gd name="T20" fmla="*/ 2147483647 w 1703"/>
              <a:gd name="T21" fmla="*/ 2147483647 h 1219"/>
              <a:gd name="T22" fmla="*/ 2147483647 w 1703"/>
              <a:gd name="T23" fmla="*/ 2147483647 h 1219"/>
              <a:gd name="T24" fmla="*/ 2147483647 w 1703"/>
              <a:gd name="T25" fmla="*/ 2147483647 h 1219"/>
              <a:gd name="T26" fmla="*/ 2147483647 w 1703"/>
              <a:gd name="T27" fmla="*/ 2147483647 h 1219"/>
              <a:gd name="T28" fmla="*/ 2147483647 w 1703"/>
              <a:gd name="T29" fmla="*/ 2147483647 h 1219"/>
              <a:gd name="T30" fmla="*/ 2147483647 w 1703"/>
              <a:gd name="T31" fmla="*/ 2147483647 h 1219"/>
              <a:gd name="T32" fmla="*/ 2147483647 w 1703"/>
              <a:gd name="T33" fmla="*/ 2147483647 h 1219"/>
              <a:gd name="T34" fmla="*/ 2147483647 w 1703"/>
              <a:gd name="T35" fmla="*/ 2147483647 h 1219"/>
              <a:gd name="T36" fmla="*/ 2147483647 w 1703"/>
              <a:gd name="T37" fmla="*/ 2147483647 h 1219"/>
              <a:gd name="T38" fmla="*/ 2147483647 w 1703"/>
              <a:gd name="T39" fmla="*/ 2147483647 h 1219"/>
              <a:gd name="T40" fmla="*/ 2147483647 w 1703"/>
              <a:gd name="T41" fmla="*/ 2147483647 h 1219"/>
              <a:gd name="T42" fmla="*/ 2147483647 w 1703"/>
              <a:gd name="T43" fmla="*/ 2147483647 h 1219"/>
              <a:gd name="T44" fmla="*/ 2147483647 w 1703"/>
              <a:gd name="T45" fmla="*/ 2147483647 h 1219"/>
              <a:gd name="T46" fmla="*/ 2147483647 w 1703"/>
              <a:gd name="T47" fmla="*/ 2147483647 h 1219"/>
              <a:gd name="T48" fmla="*/ 2147483647 w 1703"/>
              <a:gd name="T49" fmla="*/ 2147483647 h 1219"/>
              <a:gd name="T50" fmla="*/ 2147483647 w 1703"/>
              <a:gd name="T51" fmla="*/ 2147483647 h 1219"/>
              <a:gd name="T52" fmla="*/ 2147483647 w 1703"/>
              <a:gd name="T53" fmla="*/ 2147483647 h 1219"/>
              <a:gd name="T54" fmla="*/ 2147483647 w 1703"/>
              <a:gd name="T55" fmla="*/ 2147483647 h 1219"/>
              <a:gd name="T56" fmla="*/ 2147483647 w 1703"/>
              <a:gd name="T57" fmla="*/ 2147483647 h 1219"/>
              <a:gd name="T58" fmla="*/ 2147483647 w 1703"/>
              <a:gd name="T59" fmla="*/ 2147483647 h 1219"/>
              <a:gd name="T60" fmla="*/ 2147483647 w 1703"/>
              <a:gd name="T61" fmla="*/ 2147483647 h 1219"/>
              <a:gd name="T62" fmla="*/ 2147483647 w 1703"/>
              <a:gd name="T63" fmla="*/ 2147483647 h 12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03"/>
              <a:gd name="T97" fmla="*/ 0 h 1219"/>
              <a:gd name="T98" fmla="*/ 1703 w 1703"/>
              <a:gd name="T99" fmla="*/ 1219 h 12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03" h="1219">
                <a:moveTo>
                  <a:pt x="673" y="19"/>
                </a:moveTo>
                <a:cubicBezTo>
                  <a:pt x="589" y="21"/>
                  <a:pt x="505" y="22"/>
                  <a:pt x="421" y="25"/>
                </a:cubicBezTo>
                <a:cubicBezTo>
                  <a:pt x="394" y="26"/>
                  <a:pt x="360" y="43"/>
                  <a:pt x="332" y="47"/>
                </a:cubicBezTo>
                <a:cubicBezTo>
                  <a:pt x="316" y="53"/>
                  <a:pt x="296" y="56"/>
                  <a:pt x="281" y="64"/>
                </a:cubicBezTo>
                <a:cubicBezTo>
                  <a:pt x="259" y="76"/>
                  <a:pt x="243" y="96"/>
                  <a:pt x="220" y="103"/>
                </a:cubicBezTo>
                <a:cubicBezTo>
                  <a:pt x="185" y="126"/>
                  <a:pt x="217" y="100"/>
                  <a:pt x="197" y="131"/>
                </a:cubicBezTo>
                <a:cubicBezTo>
                  <a:pt x="183" y="153"/>
                  <a:pt x="157" y="166"/>
                  <a:pt x="141" y="187"/>
                </a:cubicBezTo>
                <a:cubicBezTo>
                  <a:pt x="120" y="215"/>
                  <a:pt x="109" y="243"/>
                  <a:pt x="91" y="271"/>
                </a:cubicBezTo>
                <a:cubicBezTo>
                  <a:pt x="88" y="282"/>
                  <a:pt x="80" y="292"/>
                  <a:pt x="80" y="304"/>
                </a:cubicBezTo>
                <a:cubicBezTo>
                  <a:pt x="80" y="698"/>
                  <a:pt x="0" y="739"/>
                  <a:pt x="197" y="936"/>
                </a:cubicBezTo>
                <a:cubicBezTo>
                  <a:pt x="223" y="962"/>
                  <a:pt x="226" y="990"/>
                  <a:pt x="264" y="1004"/>
                </a:cubicBezTo>
                <a:cubicBezTo>
                  <a:pt x="290" y="1027"/>
                  <a:pt x="323" y="1034"/>
                  <a:pt x="354" y="1048"/>
                </a:cubicBezTo>
                <a:cubicBezTo>
                  <a:pt x="410" y="1073"/>
                  <a:pt x="413" y="1085"/>
                  <a:pt x="477" y="1093"/>
                </a:cubicBezTo>
                <a:cubicBezTo>
                  <a:pt x="532" y="1112"/>
                  <a:pt x="588" y="1122"/>
                  <a:pt x="645" y="1132"/>
                </a:cubicBezTo>
                <a:cubicBezTo>
                  <a:pt x="701" y="1142"/>
                  <a:pt x="757" y="1165"/>
                  <a:pt x="813" y="1177"/>
                </a:cubicBezTo>
                <a:cubicBezTo>
                  <a:pt x="855" y="1186"/>
                  <a:pt x="899" y="1186"/>
                  <a:pt x="941" y="1194"/>
                </a:cubicBezTo>
                <a:cubicBezTo>
                  <a:pt x="1188" y="1191"/>
                  <a:pt x="1275" y="1219"/>
                  <a:pt x="1450" y="1171"/>
                </a:cubicBezTo>
                <a:cubicBezTo>
                  <a:pt x="1479" y="1152"/>
                  <a:pt x="1506" y="1137"/>
                  <a:pt x="1534" y="1115"/>
                </a:cubicBezTo>
                <a:cubicBezTo>
                  <a:pt x="1542" y="1094"/>
                  <a:pt x="1558" y="1076"/>
                  <a:pt x="1573" y="1059"/>
                </a:cubicBezTo>
                <a:cubicBezTo>
                  <a:pt x="1590" y="1012"/>
                  <a:pt x="1626" y="980"/>
                  <a:pt x="1640" y="931"/>
                </a:cubicBezTo>
                <a:cubicBezTo>
                  <a:pt x="1642" y="869"/>
                  <a:pt x="1646" y="808"/>
                  <a:pt x="1646" y="746"/>
                </a:cubicBezTo>
                <a:cubicBezTo>
                  <a:pt x="1646" y="557"/>
                  <a:pt x="1703" y="395"/>
                  <a:pt x="1545" y="293"/>
                </a:cubicBezTo>
                <a:cubicBezTo>
                  <a:pt x="1528" y="268"/>
                  <a:pt x="1514" y="251"/>
                  <a:pt x="1484" y="243"/>
                </a:cubicBezTo>
                <a:cubicBezTo>
                  <a:pt x="1471" y="232"/>
                  <a:pt x="1459" y="217"/>
                  <a:pt x="1444" y="209"/>
                </a:cubicBezTo>
                <a:cubicBezTo>
                  <a:pt x="1431" y="202"/>
                  <a:pt x="1414" y="203"/>
                  <a:pt x="1400" y="198"/>
                </a:cubicBezTo>
                <a:cubicBezTo>
                  <a:pt x="1394" y="196"/>
                  <a:pt x="1389" y="191"/>
                  <a:pt x="1383" y="187"/>
                </a:cubicBezTo>
                <a:cubicBezTo>
                  <a:pt x="1359" y="150"/>
                  <a:pt x="1323" y="151"/>
                  <a:pt x="1282" y="142"/>
                </a:cubicBezTo>
                <a:cubicBezTo>
                  <a:pt x="1202" y="125"/>
                  <a:pt x="1110" y="106"/>
                  <a:pt x="1031" y="81"/>
                </a:cubicBezTo>
                <a:cubicBezTo>
                  <a:pt x="996" y="70"/>
                  <a:pt x="1020" y="72"/>
                  <a:pt x="991" y="58"/>
                </a:cubicBezTo>
                <a:cubicBezTo>
                  <a:pt x="941" y="33"/>
                  <a:pt x="889" y="25"/>
                  <a:pt x="835" y="19"/>
                </a:cubicBezTo>
                <a:cubicBezTo>
                  <a:pt x="769" y="0"/>
                  <a:pt x="787" y="9"/>
                  <a:pt x="673" y="14"/>
                </a:cubicBezTo>
                <a:cubicBezTo>
                  <a:pt x="651" y="21"/>
                  <a:pt x="650" y="19"/>
                  <a:pt x="673" y="19"/>
                </a:cubicBezTo>
                <a:close/>
              </a:path>
            </a:pathLst>
          </a:custGeom>
          <a:noFill/>
          <a:ln w="25400">
            <a:solidFill>
              <a:srgbClr val="FF9900"/>
            </a:solidFill>
            <a:round/>
            <a:headEnd/>
            <a:tailEnd/>
          </a:ln>
        </p:spPr>
        <p:txBody>
          <a:bodyPr>
            <a:spAutoFit/>
          </a:bodyPr>
          <a:lstStyle/>
          <a:p>
            <a:endParaRPr lang="sl-SI"/>
          </a:p>
        </p:txBody>
      </p:sp>
      <p:sp>
        <p:nvSpPr>
          <p:cNvPr id="37" name="Rectangle 36"/>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8" name="Rectangle 37"/>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9" name="Rounded Rectangle 38"/>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0" name="TextBox 39"/>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41" name="TextBox 40"/>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42" name="TextBox 41"/>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ZNAČILNOSTI</a:t>
            </a:r>
            <a:r>
              <a:rPr lang="en-US" sz="1600" b="1">
                <a:solidFill>
                  <a:prstClr val="white"/>
                </a:solidFill>
                <a:effectLst>
                  <a:outerShdw blurRad="38100" dist="38100" dir="2700000" algn="tl">
                    <a:srgbClr val="000000">
                      <a:alpha val="43137"/>
                    </a:srgbClr>
                  </a:outerShdw>
                </a:effectLst>
                <a:latin typeface="Calibri"/>
              </a:rPr>
              <a:t>  FUNKCIJ</a:t>
            </a:r>
            <a:endParaRPr lang="sl-SI" sz="1600" b="1">
              <a:solidFill>
                <a:prstClr val="white"/>
              </a:solidFill>
              <a:effectLst>
                <a:outerShdw blurRad="38100" dist="38100" dir="2700000" algn="tl">
                  <a:srgbClr val="000000">
                    <a:alpha val="43137"/>
                  </a:srgbClr>
                </a:outerShdw>
              </a:effectLst>
              <a:latin typeface="Calibri"/>
            </a:endParaRPr>
          </a:p>
        </p:txBody>
      </p:sp>
      <p:sp>
        <p:nvSpPr>
          <p:cNvPr id="43"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DA68BBCC-EB66-42FA-9275-A2F03BAC1E9F}"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13</a:t>
            </a:fld>
            <a:endParaRPr lang="en-US" sz="1200" b="1">
              <a:solidFill>
                <a:schemeClr val="bg1"/>
              </a:solidFill>
              <a:effectLst>
                <a:outerShdw blurRad="38100" dist="38100" dir="2700000" algn="tl">
                  <a:srgbClr val="000000">
                    <a:alpha val="43137"/>
                  </a:srgbClr>
                </a:outerShdw>
              </a:effectLst>
              <a:latin typeface="+mn-lt"/>
            </a:endParaRPr>
          </a:p>
        </p:txBody>
      </p:sp>
      <p:sp>
        <p:nvSpPr>
          <p:cNvPr id="44" name="Line 40"/>
          <p:cNvSpPr>
            <a:spLocks noChangeShapeType="1"/>
          </p:cNvSpPr>
          <p:nvPr/>
        </p:nvSpPr>
        <p:spPr bwMode="auto">
          <a:xfrm>
            <a:off x="204788" y="5181600"/>
            <a:ext cx="8748712" cy="0"/>
          </a:xfrm>
          <a:prstGeom prst="line">
            <a:avLst/>
          </a:prstGeom>
          <a:noFill/>
          <a:ln w="9525">
            <a:solidFill>
              <a:schemeClr val="accent1">
                <a:lumMod val="40000"/>
                <a:lumOff val="60000"/>
              </a:schemeClr>
            </a:solidFill>
            <a:round/>
            <a:headEnd/>
            <a:tailEnd/>
          </a:ln>
        </p:spPr>
        <p:txBody>
          <a:bodyPr>
            <a:spAutoFit/>
          </a:bodyPr>
          <a:lstStyle/>
          <a:p>
            <a:pPr>
              <a:defRPr/>
            </a:pPr>
            <a:endParaRPr lang="sl-SI"/>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89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3389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3889"/>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33891"/>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33828"/>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828" grpId="0"/>
      <p:bldP spid="33889" grpId="0" animBg="1"/>
      <p:bldP spid="33890" grpId="0"/>
      <p:bldP spid="33891" grpId="0"/>
      <p:bldP spid="3389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B000CFJZU4"/>
          <p:cNvPicPr>
            <a:picLocks noChangeAspect="1" noChangeArrowheads="1"/>
          </p:cNvPicPr>
          <p:nvPr/>
        </p:nvPicPr>
        <p:blipFill>
          <a:blip r:embed="rId2" cstate="print"/>
          <a:srcRect/>
          <a:stretch>
            <a:fillRect/>
          </a:stretch>
        </p:blipFill>
        <p:spPr bwMode="auto">
          <a:xfrm>
            <a:off x="515938" y="609600"/>
            <a:ext cx="2151062" cy="2438400"/>
          </a:xfrm>
          <a:prstGeom prst="rect">
            <a:avLst/>
          </a:prstGeom>
          <a:noFill/>
          <a:ln w="9525">
            <a:noFill/>
            <a:miter lim="800000"/>
            <a:headEnd/>
            <a:tailEnd/>
          </a:ln>
        </p:spPr>
      </p:pic>
      <p:sp>
        <p:nvSpPr>
          <p:cNvPr id="34819" name="Text Box 3"/>
          <p:cNvSpPr txBox="1">
            <a:spLocks noChangeArrowheads="1"/>
          </p:cNvSpPr>
          <p:nvPr/>
        </p:nvSpPr>
        <p:spPr bwMode="auto">
          <a:xfrm>
            <a:off x="3733800" y="685800"/>
            <a:ext cx="3717925" cy="646113"/>
          </a:xfrm>
          <a:prstGeom prst="rect">
            <a:avLst/>
          </a:prstGeom>
          <a:noFill/>
          <a:ln w="9525">
            <a:noFill/>
            <a:miter lim="800000"/>
            <a:headEnd/>
            <a:tailEnd/>
          </a:ln>
        </p:spPr>
        <p:txBody>
          <a:bodyPr>
            <a:spAutoFit/>
          </a:bodyPr>
          <a:lstStyle/>
          <a:p>
            <a:pPr>
              <a:spcBef>
                <a:spcPct val="50000"/>
              </a:spcBef>
              <a:defRPr/>
            </a:pPr>
            <a:r>
              <a:rPr lang="sl-SI">
                <a:solidFill>
                  <a:schemeClr val="tx2">
                    <a:lumMod val="60000"/>
                    <a:lumOff val="40000"/>
                  </a:schemeClr>
                </a:solidFill>
                <a:latin typeface="+mn-lt"/>
              </a:rPr>
              <a:t>Kateri graf ponazarja število sekund, ki ga kaže sekundni kazalec na uri</a:t>
            </a:r>
            <a:r>
              <a:rPr lang="en-US">
                <a:solidFill>
                  <a:schemeClr val="tx2">
                    <a:lumMod val="60000"/>
                    <a:lumOff val="40000"/>
                  </a:schemeClr>
                </a:solidFill>
                <a:latin typeface="+mn-lt"/>
              </a:rPr>
              <a:t>? </a:t>
            </a:r>
            <a:endParaRPr lang="en-GB">
              <a:solidFill>
                <a:schemeClr val="tx2">
                  <a:lumMod val="60000"/>
                  <a:lumOff val="40000"/>
                </a:schemeClr>
              </a:solidFill>
              <a:latin typeface="+mn-lt"/>
            </a:endParaRPr>
          </a:p>
        </p:txBody>
      </p:sp>
      <p:grpSp>
        <p:nvGrpSpPr>
          <p:cNvPr id="2" name="Group 72"/>
          <p:cNvGrpSpPr>
            <a:grpSpLocks/>
          </p:cNvGrpSpPr>
          <p:nvPr/>
        </p:nvGrpSpPr>
        <p:grpSpPr bwMode="auto">
          <a:xfrm>
            <a:off x="2928938" y="2468563"/>
            <a:ext cx="2230437" cy="1223962"/>
            <a:chOff x="1845" y="1555"/>
            <a:chExt cx="1405" cy="771"/>
          </a:xfrm>
        </p:grpSpPr>
        <p:sp>
          <p:nvSpPr>
            <p:cNvPr id="36897" name="Line 39"/>
            <p:cNvSpPr>
              <a:spLocks noChangeShapeType="1"/>
            </p:cNvSpPr>
            <p:nvPr/>
          </p:nvSpPr>
          <p:spPr bwMode="auto">
            <a:xfrm>
              <a:off x="2071" y="2000"/>
              <a:ext cx="1179" cy="0"/>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6898" name="Line 40"/>
            <p:cNvSpPr>
              <a:spLocks noChangeShapeType="1"/>
            </p:cNvSpPr>
            <p:nvPr/>
          </p:nvSpPr>
          <p:spPr bwMode="auto">
            <a:xfrm flipV="1">
              <a:off x="2209" y="1555"/>
              <a:ext cx="0" cy="771"/>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26666" name="Text Box 41"/>
            <p:cNvSpPr txBox="1">
              <a:spLocks noChangeArrowheads="1"/>
            </p:cNvSpPr>
            <p:nvPr/>
          </p:nvSpPr>
          <p:spPr bwMode="auto">
            <a:xfrm>
              <a:off x="3024" y="2008"/>
              <a:ext cx="181" cy="212"/>
            </a:xfrm>
            <a:prstGeom prst="rect">
              <a:avLst/>
            </a:prstGeom>
            <a:noFill/>
            <a:ln w="9525" algn="ctr">
              <a:noFill/>
              <a:miter lim="800000"/>
              <a:headEnd/>
              <a:tailEnd/>
            </a:ln>
          </p:spPr>
          <p:txBody>
            <a:bodyPr>
              <a:spAutoFit/>
            </a:bodyPr>
            <a:lstStyle/>
            <a:p>
              <a:pPr>
                <a:spcBef>
                  <a:spcPct val="50000"/>
                </a:spcBef>
              </a:pPr>
              <a:r>
                <a:rPr lang="sl-SI" sz="1600" i="1">
                  <a:latin typeface="Georgia" pitchFamily="18" charset="0"/>
                </a:rPr>
                <a:t>t</a:t>
              </a:r>
            </a:p>
          </p:txBody>
        </p:sp>
        <p:sp>
          <p:nvSpPr>
            <p:cNvPr id="26667" name="Line 42"/>
            <p:cNvSpPr>
              <a:spLocks noChangeShapeType="1"/>
            </p:cNvSpPr>
            <p:nvPr/>
          </p:nvSpPr>
          <p:spPr bwMode="auto">
            <a:xfrm flipV="1">
              <a:off x="2209" y="1750"/>
              <a:ext cx="960" cy="240"/>
            </a:xfrm>
            <a:prstGeom prst="line">
              <a:avLst/>
            </a:prstGeom>
            <a:noFill/>
            <a:ln w="25400">
              <a:solidFill>
                <a:srgbClr val="FF0000"/>
              </a:solidFill>
              <a:round/>
              <a:headEnd/>
              <a:tailEnd/>
            </a:ln>
          </p:spPr>
          <p:txBody>
            <a:bodyPr>
              <a:spAutoFit/>
            </a:bodyPr>
            <a:lstStyle/>
            <a:p>
              <a:endParaRPr lang="sl-SI"/>
            </a:p>
          </p:txBody>
        </p:sp>
        <p:sp>
          <p:nvSpPr>
            <p:cNvPr id="26668" name="Text Box 43"/>
            <p:cNvSpPr txBox="1">
              <a:spLocks noChangeArrowheads="1"/>
            </p:cNvSpPr>
            <p:nvPr/>
          </p:nvSpPr>
          <p:spPr bwMode="auto">
            <a:xfrm>
              <a:off x="1845" y="1555"/>
              <a:ext cx="226" cy="212"/>
            </a:xfrm>
            <a:prstGeom prst="rect">
              <a:avLst/>
            </a:prstGeom>
            <a:noFill/>
            <a:ln w="9525" algn="ctr">
              <a:noFill/>
              <a:miter lim="800000"/>
              <a:headEnd/>
              <a:tailEnd/>
            </a:ln>
          </p:spPr>
          <p:txBody>
            <a:bodyPr>
              <a:spAutoFit/>
            </a:bodyPr>
            <a:lstStyle/>
            <a:p>
              <a:pPr>
                <a:spcBef>
                  <a:spcPct val="50000"/>
                </a:spcBef>
              </a:pPr>
              <a:r>
                <a:rPr lang="en-US" sz="1600" b="1">
                  <a:solidFill>
                    <a:srgbClr val="FF9900"/>
                  </a:solidFill>
                </a:rPr>
                <a:t>A</a:t>
              </a:r>
              <a:endParaRPr lang="sl-SI" sz="1600" b="1">
                <a:solidFill>
                  <a:srgbClr val="FF9900"/>
                </a:solidFill>
              </a:endParaRPr>
            </a:p>
          </p:txBody>
        </p:sp>
      </p:grpSp>
      <p:grpSp>
        <p:nvGrpSpPr>
          <p:cNvPr id="3" name="Group 73"/>
          <p:cNvGrpSpPr>
            <a:grpSpLocks/>
          </p:cNvGrpSpPr>
          <p:nvPr/>
        </p:nvGrpSpPr>
        <p:grpSpPr bwMode="auto">
          <a:xfrm>
            <a:off x="6076950" y="2468563"/>
            <a:ext cx="2230438" cy="1223962"/>
            <a:chOff x="3828" y="1555"/>
            <a:chExt cx="1405" cy="771"/>
          </a:xfrm>
        </p:grpSpPr>
        <p:sp>
          <p:nvSpPr>
            <p:cNvPr id="36888" name="Line 45"/>
            <p:cNvSpPr>
              <a:spLocks noChangeShapeType="1"/>
            </p:cNvSpPr>
            <p:nvPr/>
          </p:nvSpPr>
          <p:spPr bwMode="auto">
            <a:xfrm>
              <a:off x="4054" y="2000"/>
              <a:ext cx="1179" cy="0"/>
            </a:xfrm>
            <a:prstGeom prst="line">
              <a:avLst/>
            </a:prstGeom>
            <a:noFill/>
            <a:ln w="12700">
              <a:solidFill>
                <a:schemeClr val="tx2">
                  <a:lumMod val="60000"/>
                  <a:lumOff val="40000"/>
                </a:schemeClr>
              </a:solidFill>
              <a:round/>
              <a:headEnd/>
              <a:tailEnd type="triangle" w="med" len="med"/>
            </a:ln>
          </p:spPr>
          <p:txBody>
            <a:bodyPr>
              <a:spAutoFit/>
            </a:bodyPr>
            <a:lstStyle/>
            <a:p>
              <a:pPr>
                <a:defRPr/>
              </a:pPr>
              <a:endParaRPr lang="sl-SI"/>
            </a:p>
          </p:txBody>
        </p:sp>
        <p:sp>
          <p:nvSpPr>
            <p:cNvPr id="36889" name="Line 46"/>
            <p:cNvSpPr>
              <a:spLocks noChangeShapeType="1"/>
            </p:cNvSpPr>
            <p:nvPr/>
          </p:nvSpPr>
          <p:spPr bwMode="auto">
            <a:xfrm flipV="1">
              <a:off x="4192" y="1555"/>
              <a:ext cx="0" cy="771"/>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26657" name="Text Box 47"/>
            <p:cNvSpPr txBox="1">
              <a:spLocks noChangeArrowheads="1"/>
            </p:cNvSpPr>
            <p:nvPr/>
          </p:nvSpPr>
          <p:spPr bwMode="auto">
            <a:xfrm>
              <a:off x="5007" y="2008"/>
              <a:ext cx="181" cy="212"/>
            </a:xfrm>
            <a:prstGeom prst="rect">
              <a:avLst/>
            </a:prstGeom>
            <a:noFill/>
            <a:ln w="9525" algn="ctr">
              <a:noFill/>
              <a:miter lim="800000"/>
              <a:headEnd/>
              <a:tailEnd/>
            </a:ln>
          </p:spPr>
          <p:txBody>
            <a:bodyPr>
              <a:spAutoFit/>
            </a:bodyPr>
            <a:lstStyle/>
            <a:p>
              <a:pPr>
                <a:spcBef>
                  <a:spcPct val="50000"/>
                </a:spcBef>
              </a:pPr>
              <a:r>
                <a:rPr lang="sl-SI" sz="1600" i="1">
                  <a:latin typeface="Georgia" pitchFamily="18" charset="0"/>
                </a:rPr>
                <a:t>t</a:t>
              </a:r>
            </a:p>
          </p:txBody>
        </p:sp>
        <p:sp>
          <p:nvSpPr>
            <p:cNvPr id="26658" name="Line 48"/>
            <p:cNvSpPr>
              <a:spLocks noChangeShapeType="1"/>
            </p:cNvSpPr>
            <p:nvPr/>
          </p:nvSpPr>
          <p:spPr bwMode="auto">
            <a:xfrm flipV="1">
              <a:off x="4273" y="1851"/>
              <a:ext cx="192" cy="144"/>
            </a:xfrm>
            <a:prstGeom prst="line">
              <a:avLst/>
            </a:prstGeom>
            <a:noFill/>
            <a:ln w="25400">
              <a:solidFill>
                <a:srgbClr val="FF0000"/>
              </a:solidFill>
              <a:round/>
              <a:headEnd/>
              <a:tailEnd/>
            </a:ln>
          </p:spPr>
          <p:txBody>
            <a:bodyPr>
              <a:spAutoFit/>
            </a:bodyPr>
            <a:lstStyle/>
            <a:p>
              <a:endParaRPr lang="sl-SI"/>
            </a:p>
          </p:txBody>
        </p:sp>
        <p:sp>
          <p:nvSpPr>
            <p:cNvPr id="26659" name="Text Box 49"/>
            <p:cNvSpPr txBox="1">
              <a:spLocks noChangeArrowheads="1"/>
            </p:cNvSpPr>
            <p:nvPr/>
          </p:nvSpPr>
          <p:spPr bwMode="auto">
            <a:xfrm>
              <a:off x="3828" y="1555"/>
              <a:ext cx="226" cy="212"/>
            </a:xfrm>
            <a:prstGeom prst="rect">
              <a:avLst/>
            </a:prstGeom>
            <a:noFill/>
            <a:ln w="9525" algn="ctr">
              <a:noFill/>
              <a:miter lim="800000"/>
              <a:headEnd/>
              <a:tailEnd/>
            </a:ln>
          </p:spPr>
          <p:txBody>
            <a:bodyPr>
              <a:spAutoFit/>
            </a:bodyPr>
            <a:lstStyle/>
            <a:p>
              <a:pPr>
                <a:spcBef>
                  <a:spcPct val="50000"/>
                </a:spcBef>
              </a:pPr>
              <a:r>
                <a:rPr lang="en-US" sz="1600" b="1">
                  <a:solidFill>
                    <a:srgbClr val="FF9900"/>
                  </a:solidFill>
                </a:rPr>
                <a:t>B</a:t>
              </a:r>
              <a:endParaRPr lang="sl-SI" sz="1600" b="1">
                <a:solidFill>
                  <a:srgbClr val="FF9900"/>
                </a:solidFill>
              </a:endParaRPr>
            </a:p>
          </p:txBody>
        </p:sp>
        <p:sp>
          <p:nvSpPr>
            <p:cNvPr id="26660" name="Line 50"/>
            <p:cNvSpPr>
              <a:spLocks noChangeShapeType="1"/>
            </p:cNvSpPr>
            <p:nvPr/>
          </p:nvSpPr>
          <p:spPr bwMode="auto">
            <a:xfrm flipV="1">
              <a:off x="4465" y="1851"/>
              <a:ext cx="192" cy="144"/>
            </a:xfrm>
            <a:prstGeom prst="line">
              <a:avLst/>
            </a:prstGeom>
            <a:noFill/>
            <a:ln w="25400">
              <a:solidFill>
                <a:srgbClr val="FF0000"/>
              </a:solidFill>
              <a:round/>
              <a:headEnd/>
              <a:tailEnd/>
            </a:ln>
          </p:spPr>
          <p:txBody>
            <a:bodyPr>
              <a:spAutoFit/>
            </a:bodyPr>
            <a:lstStyle/>
            <a:p>
              <a:endParaRPr lang="sl-SI"/>
            </a:p>
          </p:txBody>
        </p:sp>
        <p:sp>
          <p:nvSpPr>
            <p:cNvPr id="26661" name="Line 51"/>
            <p:cNvSpPr>
              <a:spLocks noChangeShapeType="1"/>
            </p:cNvSpPr>
            <p:nvPr/>
          </p:nvSpPr>
          <p:spPr bwMode="auto">
            <a:xfrm flipV="1">
              <a:off x="4657" y="1851"/>
              <a:ext cx="192" cy="144"/>
            </a:xfrm>
            <a:prstGeom prst="line">
              <a:avLst/>
            </a:prstGeom>
            <a:noFill/>
            <a:ln w="25400">
              <a:solidFill>
                <a:srgbClr val="FF0000"/>
              </a:solidFill>
              <a:round/>
              <a:headEnd/>
              <a:tailEnd/>
            </a:ln>
          </p:spPr>
          <p:txBody>
            <a:bodyPr>
              <a:spAutoFit/>
            </a:bodyPr>
            <a:lstStyle/>
            <a:p>
              <a:endParaRPr lang="sl-SI"/>
            </a:p>
          </p:txBody>
        </p:sp>
        <p:sp>
          <p:nvSpPr>
            <p:cNvPr id="26662" name="Line 52"/>
            <p:cNvSpPr>
              <a:spLocks noChangeShapeType="1"/>
            </p:cNvSpPr>
            <p:nvPr/>
          </p:nvSpPr>
          <p:spPr bwMode="auto">
            <a:xfrm flipV="1">
              <a:off x="4849" y="1851"/>
              <a:ext cx="192" cy="144"/>
            </a:xfrm>
            <a:prstGeom prst="line">
              <a:avLst/>
            </a:prstGeom>
            <a:noFill/>
            <a:ln w="25400">
              <a:solidFill>
                <a:srgbClr val="FF0000"/>
              </a:solidFill>
              <a:round/>
              <a:headEnd/>
              <a:tailEnd/>
            </a:ln>
          </p:spPr>
          <p:txBody>
            <a:bodyPr>
              <a:spAutoFit/>
            </a:bodyPr>
            <a:lstStyle/>
            <a:p>
              <a:endParaRPr lang="sl-SI"/>
            </a:p>
          </p:txBody>
        </p:sp>
        <p:sp>
          <p:nvSpPr>
            <p:cNvPr id="26663" name="Line 53"/>
            <p:cNvSpPr>
              <a:spLocks noChangeShapeType="1"/>
            </p:cNvSpPr>
            <p:nvPr/>
          </p:nvSpPr>
          <p:spPr bwMode="auto">
            <a:xfrm flipV="1">
              <a:off x="5041" y="1851"/>
              <a:ext cx="192" cy="144"/>
            </a:xfrm>
            <a:prstGeom prst="line">
              <a:avLst/>
            </a:prstGeom>
            <a:noFill/>
            <a:ln w="25400">
              <a:solidFill>
                <a:srgbClr val="FF0000"/>
              </a:solidFill>
              <a:round/>
              <a:headEnd/>
              <a:tailEnd/>
            </a:ln>
          </p:spPr>
          <p:txBody>
            <a:bodyPr>
              <a:spAutoFit/>
            </a:bodyPr>
            <a:lstStyle/>
            <a:p>
              <a:endParaRPr lang="sl-SI"/>
            </a:p>
          </p:txBody>
        </p:sp>
      </p:grpSp>
      <p:grpSp>
        <p:nvGrpSpPr>
          <p:cNvPr id="4" name="Group 74"/>
          <p:cNvGrpSpPr>
            <a:grpSpLocks/>
          </p:cNvGrpSpPr>
          <p:nvPr/>
        </p:nvGrpSpPr>
        <p:grpSpPr bwMode="auto">
          <a:xfrm>
            <a:off x="2843213" y="4445000"/>
            <a:ext cx="2339975" cy="1223963"/>
            <a:chOff x="1791" y="2800"/>
            <a:chExt cx="1474" cy="771"/>
          </a:xfrm>
        </p:grpSpPr>
        <p:sp>
          <p:nvSpPr>
            <p:cNvPr id="36883" name="Line 55"/>
            <p:cNvSpPr>
              <a:spLocks noChangeShapeType="1"/>
            </p:cNvSpPr>
            <p:nvPr/>
          </p:nvSpPr>
          <p:spPr bwMode="auto">
            <a:xfrm>
              <a:off x="2086" y="3253"/>
              <a:ext cx="1179" cy="0"/>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6884" name="Line 56"/>
            <p:cNvSpPr>
              <a:spLocks noChangeShapeType="1"/>
            </p:cNvSpPr>
            <p:nvPr/>
          </p:nvSpPr>
          <p:spPr bwMode="auto">
            <a:xfrm flipV="1">
              <a:off x="2222" y="2800"/>
              <a:ext cx="0" cy="771"/>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26652" name="Text Box 57"/>
            <p:cNvSpPr txBox="1">
              <a:spLocks noChangeArrowheads="1"/>
            </p:cNvSpPr>
            <p:nvPr/>
          </p:nvSpPr>
          <p:spPr bwMode="auto">
            <a:xfrm>
              <a:off x="3036" y="3253"/>
              <a:ext cx="181" cy="212"/>
            </a:xfrm>
            <a:prstGeom prst="rect">
              <a:avLst/>
            </a:prstGeom>
            <a:noFill/>
            <a:ln w="9525" algn="ctr">
              <a:noFill/>
              <a:miter lim="800000"/>
              <a:headEnd/>
              <a:tailEnd/>
            </a:ln>
          </p:spPr>
          <p:txBody>
            <a:bodyPr>
              <a:spAutoFit/>
            </a:bodyPr>
            <a:lstStyle/>
            <a:p>
              <a:pPr>
                <a:spcBef>
                  <a:spcPct val="50000"/>
                </a:spcBef>
              </a:pPr>
              <a:r>
                <a:rPr lang="sl-SI" sz="1600" i="1">
                  <a:latin typeface="Georgia" pitchFamily="18" charset="0"/>
                </a:rPr>
                <a:t>t</a:t>
              </a:r>
            </a:p>
          </p:txBody>
        </p:sp>
        <p:sp>
          <p:nvSpPr>
            <p:cNvPr id="26653" name="Text Box 58"/>
            <p:cNvSpPr txBox="1">
              <a:spLocks noChangeArrowheads="1"/>
            </p:cNvSpPr>
            <p:nvPr/>
          </p:nvSpPr>
          <p:spPr bwMode="auto">
            <a:xfrm>
              <a:off x="1791" y="2800"/>
              <a:ext cx="226" cy="212"/>
            </a:xfrm>
            <a:prstGeom prst="rect">
              <a:avLst/>
            </a:prstGeom>
            <a:noFill/>
            <a:ln w="9525" algn="ctr">
              <a:noFill/>
              <a:miter lim="800000"/>
              <a:headEnd/>
              <a:tailEnd/>
            </a:ln>
          </p:spPr>
          <p:txBody>
            <a:bodyPr>
              <a:spAutoFit/>
            </a:bodyPr>
            <a:lstStyle/>
            <a:p>
              <a:pPr>
                <a:spcBef>
                  <a:spcPct val="50000"/>
                </a:spcBef>
              </a:pPr>
              <a:r>
                <a:rPr lang="en-US" sz="1600" b="1">
                  <a:solidFill>
                    <a:srgbClr val="FF9900"/>
                  </a:solidFill>
                </a:rPr>
                <a:t>C</a:t>
              </a:r>
              <a:endParaRPr lang="sl-SI" sz="1600" b="1">
                <a:solidFill>
                  <a:srgbClr val="FF9900"/>
                </a:solidFill>
              </a:endParaRPr>
            </a:p>
          </p:txBody>
        </p:sp>
        <p:sp>
          <p:nvSpPr>
            <p:cNvPr id="26654" name="Freeform 59"/>
            <p:cNvSpPr>
              <a:spLocks/>
            </p:cNvSpPr>
            <p:nvPr/>
          </p:nvSpPr>
          <p:spPr bwMode="auto">
            <a:xfrm>
              <a:off x="2223" y="3049"/>
              <a:ext cx="680" cy="340"/>
            </a:xfrm>
            <a:custGeom>
              <a:avLst/>
              <a:gdLst>
                <a:gd name="T0" fmla="*/ 0 w 680"/>
                <a:gd name="T1" fmla="*/ 204 h 340"/>
                <a:gd name="T2" fmla="*/ 45 w 680"/>
                <a:gd name="T3" fmla="*/ 23 h 340"/>
                <a:gd name="T4" fmla="*/ 136 w 680"/>
                <a:gd name="T5" fmla="*/ 340 h 340"/>
                <a:gd name="T6" fmla="*/ 227 w 680"/>
                <a:gd name="T7" fmla="*/ 23 h 340"/>
                <a:gd name="T8" fmla="*/ 317 w 680"/>
                <a:gd name="T9" fmla="*/ 340 h 340"/>
                <a:gd name="T10" fmla="*/ 408 w 680"/>
                <a:gd name="T11" fmla="*/ 23 h 340"/>
                <a:gd name="T12" fmla="*/ 499 w 680"/>
                <a:gd name="T13" fmla="*/ 340 h 340"/>
                <a:gd name="T14" fmla="*/ 590 w 680"/>
                <a:gd name="T15" fmla="*/ 23 h 340"/>
                <a:gd name="T16" fmla="*/ 680 w 680"/>
                <a:gd name="T17" fmla="*/ 340 h 3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0"/>
                <a:gd name="T28" fmla="*/ 0 h 340"/>
                <a:gd name="T29" fmla="*/ 680 w 680"/>
                <a:gd name="T30" fmla="*/ 340 h 3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0" h="340">
                  <a:moveTo>
                    <a:pt x="0" y="204"/>
                  </a:moveTo>
                  <a:cubicBezTo>
                    <a:pt x="11" y="102"/>
                    <a:pt x="22" y="0"/>
                    <a:pt x="45" y="23"/>
                  </a:cubicBezTo>
                  <a:cubicBezTo>
                    <a:pt x="68" y="46"/>
                    <a:pt x="106" y="340"/>
                    <a:pt x="136" y="340"/>
                  </a:cubicBezTo>
                  <a:cubicBezTo>
                    <a:pt x="166" y="340"/>
                    <a:pt x="197" y="23"/>
                    <a:pt x="227" y="23"/>
                  </a:cubicBezTo>
                  <a:cubicBezTo>
                    <a:pt x="257" y="23"/>
                    <a:pt x="287" y="340"/>
                    <a:pt x="317" y="340"/>
                  </a:cubicBezTo>
                  <a:cubicBezTo>
                    <a:pt x="347" y="340"/>
                    <a:pt x="378" y="23"/>
                    <a:pt x="408" y="23"/>
                  </a:cubicBezTo>
                  <a:cubicBezTo>
                    <a:pt x="438" y="23"/>
                    <a:pt x="469" y="340"/>
                    <a:pt x="499" y="340"/>
                  </a:cubicBezTo>
                  <a:cubicBezTo>
                    <a:pt x="529" y="340"/>
                    <a:pt x="560" y="23"/>
                    <a:pt x="590" y="23"/>
                  </a:cubicBezTo>
                  <a:cubicBezTo>
                    <a:pt x="620" y="23"/>
                    <a:pt x="665" y="287"/>
                    <a:pt x="680" y="340"/>
                  </a:cubicBezTo>
                </a:path>
              </a:pathLst>
            </a:custGeom>
            <a:noFill/>
            <a:ln w="25400">
              <a:solidFill>
                <a:srgbClr val="FF0000"/>
              </a:solidFill>
              <a:round/>
              <a:headEnd/>
              <a:tailEnd/>
            </a:ln>
          </p:spPr>
          <p:txBody>
            <a:bodyPr>
              <a:spAutoFit/>
            </a:bodyPr>
            <a:lstStyle/>
            <a:p>
              <a:endParaRPr lang="sl-SI"/>
            </a:p>
          </p:txBody>
        </p:sp>
      </p:grpSp>
      <p:grpSp>
        <p:nvGrpSpPr>
          <p:cNvPr id="5" name="Group 75"/>
          <p:cNvGrpSpPr>
            <a:grpSpLocks/>
          </p:cNvGrpSpPr>
          <p:nvPr/>
        </p:nvGrpSpPr>
        <p:grpSpPr bwMode="auto">
          <a:xfrm>
            <a:off x="6043613" y="4321175"/>
            <a:ext cx="2263775" cy="1271588"/>
            <a:chOff x="3807" y="2722"/>
            <a:chExt cx="1426" cy="801"/>
          </a:xfrm>
        </p:grpSpPr>
        <p:sp>
          <p:nvSpPr>
            <p:cNvPr id="36873" name="Line 61"/>
            <p:cNvSpPr>
              <a:spLocks noChangeShapeType="1"/>
            </p:cNvSpPr>
            <p:nvPr/>
          </p:nvSpPr>
          <p:spPr bwMode="auto">
            <a:xfrm>
              <a:off x="4054" y="3205"/>
              <a:ext cx="1179" cy="0"/>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6874" name="Line 62"/>
            <p:cNvSpPr>
              <a:spLocks noChangeShapeType="1"/>
            </p:cNvSpPr>
            <p:nvPr/>
          </p:nvSpPr>
          <p:spPr bwMode="auto">
            <a:xfrm flipV="1">
              <a:off x="4189" y="2752"/>
              <a:ext cx="0" cy="771"/>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26642" name="Text Box 63"/>
            <p:cNvSpPr txBox="1">
              <a:spLocks noChangeArrowheads="1"/>
            </p:cNvSpPr>
            <p:nvPr/>
          </p:nvSpPr>
          <p:spPr bwMode="auto">
            <a:xfrm>
              <a:off x="5004" y="3205"/>
              <a:ext cx="181" cy="212"/>
            </a:xfrm>
            <a:prstGeom prst="rect">
              <a:avLst/>
            </a:prstGeom>
            <a:noFill/>
            <a:ln w="9525" algn="ctr">
              <a:noFill/>
              <a:miter lim="800000"/>
              <a:headEnd/>
              <a:tailEnd/>
            </a:ln>
          </p:spPr>
          <p:txBody>
            <a:bodyPr>
              <a:spAutoFit/>
            </a:bodyPr>
            <a:lstStyle/>
            <a:p>
              <a:pPr>
                <a:spcBef>
                  <a:spcPct val="50000"/>
                </a:spcBef>
              </a:pPr>
              <a:r>
                <a:rPr lang="en-US" sz="1600" i="1">
                  <a:latin typeface="Georgia" pitchFamily="18" charset="0"/>
                </a:rPr>
                <a:t>t</a:t>
              </a:r>
              <a:endParaRPr lang="sl-SI" sz="1600" i="1">
                <a:latin typeface="Georgia" pitchFamily="18" charset="0"/>
              </a:endParaRPr>
            </a:p>
          </p:txBody>
        </p:sp>
        <p:sp>
          <p:nvSpPr>
            <p:cNvPr id="26643" name="Text Box 64"/>
            <p:cNvSpPr txBox="1">
              <a:spLocks noChangeArrowheads="1"/>
            </p:cNvSpPr>
            <p:nvPr/>
          </p:nvSpPr>
          <p:spPr bwMode="auto">
            <a:xfrm>
              <a:off x="3807" y="2722"/>
              <a:ext cx="226" cy="212"/>
            </a:xfrm>
            <a:prstGeom prst="rect">
              <a:avLst/>
            </a:prstGeom>
            <a:noFill/>
            <a:ln w="9525" algn="ctr">
              <a:noFill/>
              <a:miter lim="800000"/>
              <a:headEnd/>
              <a:tailEnd/>
            </a:ln>
          </p:spPr>
          <p:txBody>
            <a:bodyPr>
              <a:spAutoFit/>
            </a:bodyPr>
            <a:lstStyle/>
            <a:p>
              <a:pPr>
                <a:spcBef>
                  <a:spcPct val="50000"/>
                </a:spcBef>
              </a:pPr>
              <a:r>
                <a:rPr lang="en-US" sz="1600" b="1">
                  <a:solidFill>
                    <a:srgbClr val="FF9900"/>
                  </a:solidFill>
                </a:rPr>
                <a:t>D</a:t>
              </a:r>
              <a:endParaRPr lang="sl-SI" sz="1600" b="1">
                <a:solidFill>
                  <a:srgbClr val="FF9900"/>
                </a:solidFill>
              </a:endParaRPr>
            </a:p>
          </p:txBody>
        </p:sp>
        <p:sp>
          <p:nvSpPr>
            <p:cNvPr id="26644" name="Line 65"/>
            <p:cNvSpPr>
              <a:spLocks noChangeShapeType="1"/>
            </p:cNvSpPr>
            <p:nvPr/>
          </p:nvSpPr>
          <p:spPr bwMode="auto">
            <a:xfrm flipV="1">
              <a:off x="4273" y="3058"/>
              <a:ext cx="144" cy="144"/>
            </a:xfrm>
            <a:prstGeom prst="line">
              <a:avLst/>
            </a:prstGeom>
            <a:noFill/>
            <a:ln w="25400">
              <a:solidFill>
                <a:srgbClr val="FF0000"/>
              </a:solidFill>
              <a:round/>
              <a:headEnd/>
              <a:tailEnd/>
            </a:ln>
          </p:spPr>
          <p:txBody>
            <a:bodyPr>
              <a:spAutoFit/>
            </a:bodyPr>
            <a:lstStyle/>
            <a:p>
              <a:endParaRPr lang="sl-SI"/>
            </a:p>
          </p:txBody>
        </p:sp>
        <p:sp>
          <p:nvSpPr>
            <p:cNvPr id="26645" name="Line 66"/>
            <p:cNvSpPr>
              <a:spLocks noChangeShapeType="1"/>
            </p:cNvSpPr>
            <p:nvPr/>
          </p:nvSpPr>
          <p:spPr bwMode="auto">
            <a:xfrm flipH="1" flipV="1">
              <a:off x="4417" y="3058"/>
              <a:ext cx="144" cy="144"/>
            </a:xfrm>
            <a:prstGeom prst="line">
              <a:avLst/>
            </a:prstGeom>
            <a:noFill/>
            <a:ln w="25400">
              <a:solidFill>
                <a:srgbClr val="FF0000"/>
              </a:solidFill>
              <a:round/>
              <a:headEnd/>
              <a:tailEnd/>
            </a:ln>
          </p:spPr>
          <p:txBody>
            <a:bodyPr>
              <a:spAutoFit/>
            </a:bodyPr>
            <a:lstStyle/>
            <a:p>
              <a:endParaRPr lang="sl-SI"/>
            </a:p>
          </p:txBody>
        </p:sp>
        <p:sp>
          <p:nvSpPr>
            <p:cNvPr id="26646" name="Line 67"/>
            <p:cNvSpPr>
              <a:spLocks noChangeShapeType="1"/>
            </p:cNvSpPr>
            <p:nvPr/>
          </p:nvSpPr>
          <p:spPr bwMode="auto">
            <a:xfrm flipV="1">
              <a:off x="4561" y="3058"/>
              <a:ext cx="144" cy="144"/>
            </a:xfrm>
            <a:prstGeom prst="line">
              <a:avLst/>
            </a:prstGeom>
            <a:noFill/>
            <a:ln w="25400">
              <a:solidFill>
                <a:srgbClr val="FF0000"/>
              </a:solidFill>
              <a:round/>
              <a:headEnd/>
              <a:tailEnd/>
            </a:ln>
          </p:spPr>
          <p:txBody>
            <a:bodyPr>
              <a:spAutoFit/>
            </a:bodyPr>
            <a:lstStyle/>
            <a:p>
              <a:endParaRPr lang="sl-SI"/>
            </a:p>
          </p:txBody>
        </p:sp>
        <p:sp>
          <p:nvSpPr>
            <p:cNvPr id="26647" name="Line 68"/>
            <p:cNvSpPr>
              <a:spLocks noChangeShapeType="1"/>
            </p:cNvSpPr>
            <p:nvPr/>
          </p:nvSpPr>
          <p:spPr bwMode="auto">
            <a:xfrm flipH="1" flipV="1">
              <a:off x="4705" y="3058"/>
              <a:ext cx="144" cy="144"/>
            </a:xfrm>
            <a:prstGeom prst="line">
              <a:avLst/>
            </a:prstGeom>
            <a:noFill/>
            <a:ln w="25400">
              <a:solidFill>
                <a:srgbClr val="FF0000"/>
              </a:solidFill>
              <a:round/>
              <a:headEnd/>
              <a:tailEnd/>
            </a:ln>
          </p:spPr>
          <p:txBody>
            <a:bodyPr>
              <a:spAutoFit/>
            </a:bodyPr>
            <a:lstStyle/>
            <a:p>
              <a:endParaRPr lang="sl-SI"/>
            </a:p>
          </p:txBody>
        </p:sp>
        <p:sp>
          <p:nvSpPr>
            <p:cNvPr id="26648" name="Line 69"/>
            <p:cNvSpPr>
              <a:spLocks noChangeShapeType="1"/>
            </p:cNvSpPr>
            <p:nvPr/>
          </p:nvSpPr>
          <p:spPr bwMode="auto">
            <a:xfrm flipV="1">
              <a:off x="4849" y="3058"/>
              <a:ext cx="144" cy="144"/>
            </a:xfrm>
            <a:prstGeom prst="line">
              <a:avLst/>
            </a:prstGeom>
            <a:noFill/>
            <a:ln w="25400">
              <a:solidFill>
                <a:srgbClr val="FF0000"/>
              </a:solidFill>
              <a:round/>
              <a:headEnd/>
              <a:tailEnd/>
            </a:ln>
          </p:spPr>
          <p:txBody>
            <a:bodyPr>
              <a:spAutoFit/>
            </a:bodyPr>
            <a:lstStyle/>
            <a:p>
              <a:endParaRPr lang="sl-SI"/>
            </a:p>
          </p:txBody>
        </p:sp>
        <p:sp>
          <p:nvSpPr>
            <p:cNvPr id="26649" name="Line 70"/>
            <p:cNvSpPr>
              <a:spLocks noChangeShapeType="1"/>
            </p:cNvSpPr>
            <p:nvPr/>
          </p:nvSpPr>
          <p:spPr bwMode="auto">
            <a:xfrm flipH="1" flipV="1">
              <a:off x="4993" y="3058"/>
              <a:ext cx="144" cy="144"/>
            </a:xfrm>
            <a:prstGeom prst="line">
              <a:avLst/>
            </a:prstGeom>
            <a:noFill/>
            <a:ln w="25400">
              <a:solidFill>
                <a:srgbClr val="FF0000"/>
              </a:solidFill>
              <a:round/>
              <a:headEnd/>
              <a:tailEnd/>
            </a:ln>
          </p:spPr>
          <p:txBody>
            <a:bodyPr>
              <a:spAutoFit/>
            </a:bodyPr>
            <a:lstStyle/>
            <a:p>
              <a:endParaRPr lang="sl-SI"/>
            </a:p>
          </p:txBody>
        </p:sp>
      </p:grpSp>
      <p:sp>
        <p:nvSpPr>
          <p:cNvPr id="34887" name="Freeform 71"/>
          <p:cNvSpPr>
            <a:spLocks/>
          </p:cNvSpPr>
          <p:nvPr/>
        </p:nvSpPr>
        <p:spPr bwMode="auto">
          <a:xfrm>
            <a:off x="5908675" y="2133600"/>
            <a:ext cx="2703513" cy="1935163"/>
          </a:xfrm>
          <a:custGeom>
            <a:avLst/>
            <a:gdLst>
              <a:gd name="T0" fmla="*/ 2147483647 w 1703"/>
              <a:gd name="T1" fmla="*/ 2147483647 h 1219"/>
              <a:gd name="T2" fmla="*/ 2147483647 w 1703"/>
              <a:gd name="T3" fmla="*/ 2147483647 h 1219"/>
              <a:gd name="T4" fmla="*/ 2147483647 w 1703"/>
              <a:gd name="T5" fmla="*/ 2147483647 h 1219"/>
              <a:gd name="T6" fmla="*/ 2147483647 w 1703"/>
              <a:gd name="T7" fmla="*/ 2147483647 h 1219"/>
              <a:gd name="T8" fmla="*/ 2147483647 w 1703"/>
              <a:gd name="T9" fmla="*/ 2147483647 h 1219"/>
              <a:gd name="T10" fmla="*/ 2147483647 w 1703"/>
              <a:gd name="T11" fmla="*/ 2147483647 h 1219"/>
              <a:gd name="T12" fmla="*/ 2147483647 w 1703"/>
              <a:gd name="T13" fmla="*/ 2147483647 h 1219"/>
              <a:gd name="T14" fmla="*/ 2147483647 w 1703"/>
              <a:gd name="T15" fmla="*/ 2147483647 h 1219"/>
              <a:gd name="T16" fmla="*/ 2147483647 w 1703"/>
              <a:gd name="T17" fmla="*/ 2147483647 h 1219"/>
              <a:gd name="T18" fmla="*/ 2147483647 w 1703"/>
              <a:gd name="T19" fmla="*/ 2147483647 h 1219"/>
              <a:gd name="T20" fmla="*/ 2147483647 w 1703"/>
              <a:gd name="T21" fmla="*/ 2147483647 h 1219"/>
              <a:gd name="T22" fmla="*/ 2147483647 w 1703"/>
              <a:gd name="T23" fmla="*/ 2147483647 h 1219"/>
              <a:gd name="T24" fmla="*/ 2147483647 w 1703"/>
              <a:gd name="T25" fmla="*/ 2147483647 h 1219"/>
              <a:gd name="T26" fmla="*/ 2147483647 w 1703"/>
              <a:gd name="T27" fmla="*/ 2147483647 h 1219"/>
              <a:gd name="T28" fmla="*/ 2147483647 w 1703"/>
              <a:gd name="T29" fmla="*/ 2147483647 h 1219"/>
              <a:gd name="T30" fmla="*/ 2147483647 w 1703"/>
              <a:gd name="T31" fmla="*/ 2147483647 h 1219"/>
              <a:gd name="T32" fmla="*/ 2147483647 w 1703"/>
              <a:gd name="T33" fmla="*/ 2147483647 h 1219"/>
              <a:gd name="T34" fmla="*/ 2147483647 w 1703"/>
              <a:gd name="T35" fmla="*/ 2147483647 h 1219"/>
              <a:gd name="T36" fmla="*/ 2147483647 w 1703"/>
              <a:gd name="T37" fmla="*/ 2147483647 h 1219"/>
              <a:gd name="T38" fmla="*/ 2147483647 w 1703"/>
              <a:gd name="T39" fmla="*/ 2147483647 h 1219"/>
              <a:gd name="T40" fmla="*/ 2147483647 w 1703"/>
              <a:gd name="T41" fmla="*/ 2147483647 h 1219"/>
              <a:gd name="T42" fmla="*/ 2147483647 w 1703"/>
              <a:gd name="T43" fmla="*/ 2147483647 h 1219"/>
              <a:gd name="T44" fmla="*/ 2147483647 w 1703"/>
              <a:gd name="T45" fmla="*/ 2147483647 h 1219"/>
              <a:gd name="T46" fmla="*/ 2147483647 w 1703"/>
              <a:gd name="T47" fmla="*/ 2147483647 h 1219"/>
              <a:gd name="T48" fmla="*/ 2147483647 w 1703"/>
              <a:gd name="T49" fmla="*/ 2147483647 h 1219"/>
              <a:gd name="T50" fmla="*/ 2147483647 w 1703"/>
              <a:gd name="T51" fmla="*/ 2147483647 h 1219"/>
              <a:gd name="T52" fmla="*/ 2147483647 w 1703"/>
              <a:gd name="T53" fmla="*/ 2147483647 h 1219"/>
              <a:gd name="T54" fmla="*/ 2147483647 w 1703"/>
              <a:gd name="T55" fmla="*/ 2147483647 h 1219"/>
              <a:gd name="T56" fmla="*/ 2147483647 w 1703"/>
              <a:gd name="T57" fmla="*/ 2147483647 h 1219"/>
              <a:gd name="T58" fmla="*/ 2147483647 w 1703"/>
              <a:gd name="T59" fmla="*/ 2147483647 h 1219"/>
              <a:gd name="T60" fmla="*/ 2147483647 w 1703"/>
              <a:gd name="T61" fmla="*/ 2147483647 h 1219"/>
              <a:gd name="T62" fmla="*/ 2147483647 w 1703"/>
              <a:gd name="T63" fmla="*/ 2147483647 h 12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03"/>
              <a:gd name="T97" fmla="*/ 0 h 1219"/>
              <a:gd name="T98" fmla="*/ 1703 w 1703"/>
              <a:gd name="T99" fmla="*/ 1219 h 12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03" h="1219">
                <a:moveTo>
                  <a:pt x="673" y="19"/>
                </a:moveTo>
                <a:cubicBezTo>
                  <a:pt x="589" y="21"/>
                  <a:pt x="505" y="22"/>
                  <a:pt x="421" y="25"/>
                </a:cubicBezTo>
                <a:cubicBezTo>
                  <a:pt x="394" y="26"/>
                  <a:pt x="360" y="43"/>
                  <a:pt x="332" y="47"/>
                </a:cubicBezTo>
                <a:cubicBezTo>
                  <a:pt x="316" y="53"/>
                  <a:pt x="296" y="56"/>
                  <a:pt x="281" y="64"/>
                </a:cubicBezTo>
                <a:cubicBezTo>
                  <a:pt x="259" y="76"/>
                  <a:pt x="243" y="96"/>
                  <a:pt x="220" y="103"/>
                </a:cubicBezTo>
                <a:cubicBezTo>
                  <a:pt x="185" y="126"/>
                  <a:pt x="217" y="100"/>
                  <a:pt x="197" y="131"/>
                </a:cubicBezTo>
                <a:cubicBezTo>
                  <a:pt x="183" y="153"/>
                  <a:pt x="157" y="166"/>
                  <a:pt x="141" y="187"/>
                </a:cubicBezTo>
                <a:cubicBezTo>
                  <a:pt x="120" y="215"/>
                  <a:pt x="109" y="243"/>
                  <a:pt x="91" y="271"/>
                </a:cubicBezTo>
                <a:cubicBezTo>
                  <a:pt x="88" y="282"/>
                  <a:pt x="80" y="292"/>
                  <a:pt x="80" y="304"/>
                </a:cubicBezTo>
                <a:cubicBezTo>
                  <a:pt x="80" y="698"/>
                  <a:pt x="0" y="739"/>
                  <a:pt x="197" y="936"/>
                </a:cubicBezTo>
                <a:cubicBezTo>
                  <a:pt x="223" y="962"/>
                  <a:pt x="226" y="990"/>
                  <a:pt x="264" y="1004"/>
                </a:cubicBezTo>
                <a:cubicBezTo>
                  <a:pt x="290" y="1027"/>
                  <a:pt x="323" y="1034"/>
                  <a:pt x="354" y="1048"/>
                </a:cubicBezTo>
                <a:cubicBezTo>
                  <a:pt x="410" y="1073"/>
                  <a:pt x="413" y="1085"/>
                  <a:pt x="477" y="1093"/>
                </a:cubicBezTo>
                <a:cubicBezTo>
                  <a:pt x="532" y="1112"/>
                  <a:pt x="588" y="1122"/>
                  <a:pt x="645" y="1132"/>
                </a:cubicBezTo>
                <a:cubicBezTo>
                  <a:pt x="701" y="1142"/>
                  <a:pt x="757" y="1165"/>
                  <a:pt x="813" y="1177"/>
                </a:cubicBezTo>
                <a:cubicBezTo>
                  <a:pt x="855" y="1186"/>
                  <a:pt x="899" y="1186"/>
                  <a:pt x="941" y="1194"/>
                </a:cubicBezTo>
                <a:cubicBezTo>
                  <a:pt x="1188" y="1191"/>
                  <a:pt x="1275" y="1219"/>
                  <a:pt x="1450" y="1171"/>
                </a:cubicBezTo>
                <a:cubicBezTo>
                  <a:pt x="1479" y="1152"/>
                  <a:pt x="1506" y="1137"/>
                  <a:pt x="1534" y="1115"/>
                </a:cubicBezTo>
                <a:cubicBezTo>
                  <a:pt x="1542" y="1094"/>
                  <a:pt x="1558" y="1076"/>
                  <a:pt x="1573" y="1059"/>
                </a:cubicBezTo>
                <a:cubicBezTo>
                  <a:pt x="1590" y="1012"/>
                  <a:pt x="1626" y="980"/>
                  <a:pt x="1640" y="931"/>
                </a:cubicBezTo>
                <a:cubicBezTo>
                  <a:pt x="1642" y="869"/>
                  <a:pt x="1646" y="808"/>
                  <a:pt x="1646" y="746"/>
                </a:cubicBezTo>
                <a:cubicBezTo>
                  <a:pt x="1646" y="557"/>
                  <a:pt x="1703" y="395"/>
                  <a:pt x="1545" y="293"/>
                </a:cubicBezTo>
                <a:cubicBezTo>
                  <a:pt x="1528" y="268"/>
                  <a:pt x="1514" y="251"/>
                  <a:pt x="1484" y="243"/>
                </a:cubicBezTo>
                <a:cubicBezTo>
                  <a:pt x="1471" y="232"/>
                  <a:pt x="1459" y="217"/>
                  <a:pt x="1444" y="209"/>
                </a:cubicBezTo>
                <a:cubicBezTo>
                  <a:pt x="1431" y="202"/>
                  <a:pt x="1414" y="203"/>
                  <a:pt x="1400" y="198"/>
                </a:cubicBezTo>
                <a:cubicBezTo>
                  <a:pt x="1394" y="196"/>
                  <a:pt x="1389" y="191"/>
                  <a:pt x="1383" y="187"/>
                </a:cubicBezTo>
                <a:cubicBezTo>
                  <a:pt x="1359" y="150"/>
                  <a:pt x="1323" y="151"/>
                  <a:pt x="1282" y="142"/>
                </a:cubicBezTo>
                <a:cubicBezTo>
                  <a:pt x="1202" y="125"/>
                  <a:pt x="1110" y="106"/>
                  <a:pt x="1031" y="81"/>
                </a:cubicBezTo>
                <a:cubicBezTo>
                  <a:pt x="996" y="70"/>
                  <a:pt x="1020" y="72"/>
                  <a:pt x="991" y="58"/>
                </a:cubicBezTo>
                <a:cubicBezTo>
                  <a:pt x="941" y="33"/>
                  <a:pt x="889" y="25"/>
                  <a:pt x="835" y="19"/>
                </a:cubicBezTo>
                <a:cubicBezTo>
                  <a:pt x="769" y="0"/>
                  <a:pt x="787" y="9"/>
                  <a:pt x="673" y="14"/>
                </a:cubicBezTo>
                <a:cubicBezTo>
                  <a:pt x="651" y="21"/>
                  <a:pt x="650" y="19"/>
                  <a:pt x="673" y="19"/>
                </a:cubicBezTo>
                <a:close/>
              </a:path>
            </a:pathLst>
          </a:custGeom>
          <a:noFill/>
          <a:ln w="25400">
            <a:solidFill>
              <a:srgbClr val="FF9900"/>
            </a:solidFill>
            <a:round/>
            <a:headEnd/>
            <a:tailEnd/>
          </a:ln>
        </p:spPr>
        <p:txBody>
          <a:bodyPr>
            <a:spAutoFit/>
          </a:bodyPr>
          <a:lstStyle/>
          <a:p>
            <a:endParaRPr lang="sl-SI"/>
          </a:p>
        </p:txBody>
      </p:sp>
      <p:sp>
        <p:nvSpPr>
          <p:cNvPr id="38" name="Rectangle 37"/>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9" name="Rectangle 38"/>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0" name="Rounded Rectangle 39"/>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1" name="TextBox 40"/>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42" name="TextBox 41"/>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43" name="TextBox 42"/>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ZNAČILNOSTI </a:t>
            </a:r>
            <a:r>
              <a:rPr lang="en-US" sz="1600" b="1">
                <a:solidFill>
                  <a:schemeClr val="bg1"/>
                </a:solidFill>
                <a:effectLst>
                  <a:outerShdw blurRad="38100" dist="38100" dir="2700000" algn="tl">
                    <a:srgbClr val="000000">
                      <a:alpha val="43137"/>
                    </a:srgbClr>
                  </a:outerShdw>
                </a:effectLst>
                <a:latin typeface="+mn-lt"/>
              </a:rPr>
              <a:t>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44"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0FD1443F-7761-41A3-BF46-248569E6B235}"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14</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48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48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48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8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827088" y="1557338"/>
            <a:ext cx="4610100" cy="2862262"/>
          </a:xfrm>
          <a:prstGeom prst="rect">
            <a:avLst/>
          </a:prstGeom>
          <a:noFill/>
          <a:ln w="9525">
            <a:noFill/>
            <a:miter lim="800000"/>
            <a:headEnd/>
            <a:tailEnd/>
          </a:ln>
        </p:spPr>
        <p:txBody>
          <a:bodyPr wrap="none">
            <a:spAutoFit/>
          </a:bodyPr>
          <a:lstStyle/>
          <a:p>
            <a:pPr marL="457200" indent="-457200">
              <a:buFontTx/>
              <a:buAutoNum type="arabicPeriod"/>
              <a:defRPr/>
            </a:pPr>
            <a:r>
              <a:rPr lang="en-US" sz="2000">
                <a:solidFill>
                  <a:schemeClr val="tx2">
                    <a:lumMod val="60000"/>
                    <a:lumOff val="40000"/>
                  </a:schemeClr>
                </a:solidFill>
                <a:latin typeface="+mn-lt"/>
              </a:rPr>
              <a:t>Definicijsko obmo</a:t>
            </a:r>
            <a:r>
              <a:rPr lang="sl-SI" sz="2000">
                <a:solidFill>
                  <a:schemeClr val="tx2">
                    <a:lumMod val="60000"/>
                    <a:lumOff val="40000"/>
                  </a:schemeClr>
                </a:solidFill>
                <a:latin typeface="+mn-lt"/>
              </a:rPr>
              <a:t>čje, zaloga vrednosti</a:t>
            </a:r>
          </a:p>
          <a:p>
            <a:pPr marL="457200" indent="-457200">
              <a:buFontTx/>
              <a:buAutoNum type="arabicPeriod"/>
              <a:defRPr/>
            </a:pPr>
            <a:endParaRPr lang="sl-SI" sz="2000">
              <a:solidFill>
                <a:schemeClr val="tx2">
                  <a:lumMod val="60000"/>
                  <a:lumOff val="40000"/>
                </a:schemeClr>
              </a:solidFill>
              <a:latin typeface="+mn-lt"/>
            </a:endParaRPr>
          </a:p>
          <a:p>
            <a:pPr marL="457200" indent="-457200">
              <a:buFontTx/>
              <a:buAutoNum type="arabicPeriod"/>
              <a:defRPr/>
            </a:pPr>
            <a:r>
              <a:rPr lang="sl-SI" sz="2000">
                <a:solidFill>
                  <a:schemeClr val="tx2">
                    <a:lumMod val="60000"/>
                    <a:lumOff val="40000"/>
                  </a:schemeClr>
                </a:solidFill>
                <a:latin typeface="+mn-lt"/>
              </a:rPr>
              <a:t>Naraščanje in padanje, ekstremi</a:t>
            </a:r>
          </a:p>
          <a:p>
            <a:pPr marL="457200" indent="-457200">
              <a:buFontTx/>
              <a:buAutoNum type="arabicPeriod"/>
              <a:defRPr/>
            </a:pPr>
            <a:endParaRPr lang="sl-SI" sz="2000">
              <a:solidFill>
                <a:schemeClr val="tx2">
                  <a:lumMod val="60000"/>
                  <a:lumOff val="40000"/>
                </a:schemeClr>
              </a:solidFill>
              <a:latin typeface="+mn-lt"/>
            </a:endParaRPr>
          </a:p>
          <a:p>
            <a:pPr marL="457200" indent="-457200">
              <a:buFontTx/>
              <a:buAutoNum type="arabicPeriod"/>
              <a:defRPr/>
            </a:pPr>
            <a:r>
              <a:rPr lang="sl-SI" sz="2000">
                <a:solidFill>
                  <a:schemeClr val="tx2">
                    <a:lumMod val="60000"/>
                    <a:lumOff val="40000"/>
                  </a:schemeClr>
                </a:solidFill>
                <a:latin typeface="+mn-lt"/>
              </a:rPr>
              <a:t>Ukrivljenost</a:t>
            </a:r>
          </a:p>
          <a:p>
            <a:pPr marL="457200" indent="-457200">
              <a:buFontTx/>
              <a:buAutoNum type="arabicPeriod"/>
              <a:defRPr/>
            </a:pPr>
            <a:endParaRPr lang="sl-SI" sz="2000">
              <a:solidFill>
                <a:schemeClr val="tx2">
                  <a:lumMod val="60000"/>
                  <a:lumOff val="40000"/>
                </a:schemeClr>
              </a:solidFill>
              <a:latin typeface="+mn-lt"/>
            </a:endParaRPr>
          </a:p>
          <a:p>
            <a:pPr marL="457200" indent="-457200">
              <a:buFontTx/>
              <a:buAutoNum type="arabicPeriod"/>
              <a:defRPr/>
            </a:pPr>
            <a:r>
              <a:rPr lang="sl-SI" sz="2000">
                <a:solidFill>
                  <a:schemeClr val="tx2">
                    <a:lumMod val="60000"/>
                    <a:lumOff val="40000"/>
                  </a:schemeClr>
                </a:solidFill>
                <a:latin typeface="+mn-lt"/>
              </a:rPr>
              <a:t>Trend na robu definicijskega območja</a:t>
            </a:r>
          </a:p>
          <a:p>
            <a:pPr marL="457200" indent="-457200">
              <a:buFontTx/>
              <a:buAutoNum type="arabicPeriod"/>
              <a:defRPr/>
            </a:pPr>
            <a:endParaRPr lang="sl-SI" sz="2000">
              <a:solidFill>
                <a:schemeClr val="tx2">
                  <a:lumMod val="60000"/>
                  <a:lumOff val="40000"/>
                </a:schemeClr>
              </a:solidFill>
              <a:latin typeface="+mn-lt"/>
            </a:endParaRPr>
          </a:p>
          <a:p>
            <a:pPr marL="457200" indent="-457200">
              <a:buFontTx/>
              <a:buAutoNum type="arabicPeriod"/>
              <a:defRPr/>
            </a:pPr>
            <a:r>
              <a:rPr lang="sl-SI" sz="2000">
                <a:solidFill>
                  <a:schemeClr val="tx2">
                    <a:lumMod val="60000"/>
                    <a:lumOff val="40000"/>
                  </a:schemeClr>
                </a:solidFill>
                <a:latin typeface="+mn-lt"/>
              </a:rPr>
              <a:t>Periodičnost in simetrije</a:t>
            </a:r>
            <a:endParaRPr lang="en-GB" sz="2000">
              <a:solidFill>
                <a:schemeClr val="tx2">
                  <a:lumMod val="60000"/>
                  <a:lumOff val="40000"/>
                </a:schemeClr>
              </a:solidFill>
              <a:latin typeface="+mn-lt"/>
            </a:endParaRPr>
          </a:p>
        </p:txBody>
      </p:sp>
      <p:sp>
        <p:nvSpPr>
          <p:cNvPr id="58371" name="Rectangle 3"/>
          <p:cNvSpPr>
            <a:spLocks noChangeArrowheads="1"/>
          </p:cNvSpPr>
          <p:nvPr/>
        </p:nvSpPr>
        <p:spPr bwMode="auto">
          <a:xfrm>
            <a:off x="304800" y="609600"/>
            <a:ext cx="5041900" cy="369888"/>
          </a:xfrm>
          <a:prstGeom prst="rect">
            <a:avLst/>
          </a:prstGeom>
          <a:noFill/>
          <a:ln w="15875" algn="ctr">
            <a:noFill/>
            <a:miter lim="800000"/>
            <a:headEnd/>
            <a:tailEnd/>
          </a:ln>
        </p:spPr>
        <p:txBody>
          <a:bodyPr wrap="none">
            <a:spAutoFit/>
          </a:bodyPr>
          <a:lstStyle/>
          <a:p>
            <a:r>
              <a:rPr lang="sl-SI" b="1">
                <a:solidFill>
                  <a:srgbClr val="558ED5"/>
                </a:solidFill>
                <a:latin typeface="Calibri" pitchFamily="34" charset="0"/>
              </a:rPr>
              <a:t>ZNAČILNOSTI FUNKCIJE, KI SO RAZVIDNE IZ GRAFA </a:t>
            </a:r>
          </a:p>
        </p:txBody>
      </p:sp>
      <p:sp>
        <p:nvSpPr>
          <p:cNvPr id="4" name="Rectangle 3"/>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 name="Rectangle 4"/>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6" name="Rounded Rectangle 5"/>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7" name="TextBox 6"/>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8" name="TextBox 7"/>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9" name="TextBox 8"/>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ZNAČILNOSTI </a:t>
            </a:r>
            <a:r>
              <a:rPr lang="en-US" sz="1600" b="1">
                <a:solidFill>
                  <a:schemeClr val="bg1"/>
                </a:solidFill>
                <a:effectLst>
                  <a:outerShdw blurRad="38100" dist="38100" dir="2700000" algn="tl">
                    <a:srgbClr val="000000">
                      <a:alpha val="43137"/>
                    </a:srgbClr>
                  </a:outerShdw>
                </a:effectLst>
                <a:latin typeface="+mn-lt"/>
              </a:rPr>
              <a:t>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10"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118D7646-6A8B-4286-B4C8-70CB7ED34FD9}"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15</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83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5705475" y="1390650"/>
            <a:ext cx="76200" cy="2819400"/>
          </a:xfrm>
          <a:prstGeom prst="rect">
            <a:avLst/>
          </a:prstGeom>
          <a:solidFill>
            <a:schemeClr val="accent6">
              <a:lumMod val="60000"/>
              <a:lumOff val="40000"/>
            </a:schemeClr>
          </a:solidFill>
          <a:ln w="15875">
            <a:noFill/>
            <a:miter lim="800000"/>
            <a:headEnd/>
            <a:tailEnd/>
          </a:ln>
        </p:spPr>
        <p:txBody>
          <a:bodyPr lIns="90000" tIns="46800" rIns="90000" bIns="46800" anchor="ctr">
            <a:spAutoFit/>
          </a:bodyPr>
          <a:lstStyle/>
          <a:p>
            <a:pPr>
              <a:defRPr/>
            </a:pPr>
            <a:endParaRPr lang="sl-SI"/>
          </a:p>
        </p:txBody>
      </p:sp>
      <p:sp>
        <p:nvSpPr>
          <p:cNvPr id="44037" name="Rectangle 5"/>
          <p:cNvSpPr>
            <a:spLocks noChangeArrowheads="1"/>
          </p:cNvSpPr>
          <p:nvPr/>
        </p:nvSpPr>
        <p:spPr bwMode="auto">
          <a:xfrm>
            <a:off x="5105400" y="4210050"/>
            <a:ext cx="1295400" cy="76200"/>
          </a:xfrm>
          <a:prstGeom prst="rect">
            <a:avLst/>
          </a:prstGeom>
          <a:solidFill>
            <a:schemeClr val="accent6">
              <a:lumMod val="60000"/>
              <a:lumOff val="40000"/>
            </a:schemeClr>
          </a:solidFill>
          <a:ln w="15875">
            <a:noFill/>
            <a:miter lim="800000"/>
            <a:headEnd/>
            <a:tailEnd/>
          </a:ln>
        </p:spPr>
        <p:txBody>
          <a:bodyPr lIns="90000" tIns="46800" rIns="90000" bIns="46800" anchor="ctr">
            <a:spAutoFit/>
          </a:bodyPr>
          <a:lstStyle/>
          <a:p>
            <a:pPr>
              <a:defRPr/>
            </a:pPr>
            <a:endParaRPr lang="sl-SI"/>
          </a:p>
        </p:txBody>
      </p:sp>
      <p:sp>
        <p:nvSpPr>
          <p:cNvPr id="44038" name="Text Box 6"/>
          <p:cNvSpPr txBox="1">
            <a:spLocks noChangeArrowheads="1"/>
          </p:cNvSpPr>
          <p:nvPr/>
        </p:nvSpPr>
        <p:spPr bwMode="auto">
          <a:xfrm>
            <a:off x="381000" y="533400"/>
            <a:ext cx="7367588" cy="400050"/>
          </a:xfrm>
          <a:prstGeom prst="rect">
            <a:avLst/>
          </a:prstGeom>
          <a:noFill/>
          <a:ln w="9525">
            <a:noFill/>
            <a:miter lim="800000"/>
            <a:headEnd/>
            <a:tailEnd/>
          </a:ln>
        </p:spPr>
        <p:txBody>
          <a:bodyPr>
            <a:spAutoFit/>
          </a:bodyPr>
          <a:lstStyle/>
          <a:p>
            <a:pPr>
              <a:spcBef>
                <a:spcPct val="50000"/>
              </a:spcBef>
              <a:defRPr/>
            </a:pPr>
            <a:r>
              <a:rPr lang="sl-SI" sz="2000" b="1">
                <a:solidFill>
                  <a:schemeClr val="tx2">
                    <a:lumMod val="60000"/>
                    <a:lumOff val="40000"/>
                  </a:schemeClr>
                </a:solidFill>
                <a:latin typeface="+mn-lt"/>
              </a:rPr>
              <a:t>Definicijsko območje in zaloga vrednosti</a:t>
            </a:r>
            <a:endParaRPr lang="en-GB" sz="2000" b="1">
              <a:solidFill>
                <a:schemeClr val="tx2">
                  <a:lumMod val="60000"/>
                  <a:lumOff val="40000"/>
                </a:schemeClr>
              </a:solidFill>
              <a:latin typeface="+mn-lt"/>
            </a:endParaRPr>
          </a:p>
        </p:txBody>
      </p:sp>
      <p:graphicFrame>
        <p:nvGraphicFramePr>
          <p:cNvPr id="44039" name="Object 7"/>
          <p:cNvGraphicFramePr>
            <a:graphicFrameLocks noChangeAspect="1"/>
          </p:cNvGraphicFramePr>
          <p:nvPr/>
        </p:nvGraphicFramePr>
        <p:xfrm>
          <a:off x="1306513" y="2438400"/>
          <a:ext cx="1614487" cy="771525"/>
        </p:xfrm>
        <a:graphic>
          <a:graphicData uri="http://schemas.openxmlformats.org/presentationml/2006/ole">
            <p:oleObj spid="_x0000_s7170" name="Equation" r:id="rId3" imgW="927000" imgH="444240" progId="Equation.DSMT4">
              <p:embed/>
            </p:oleObj>
          </a:graphicData>
        </a:graphic>
      </p:graphicFrame>
      <p:sp>
        <p:nvSpPr>
          <p:cNvPr id="44040" name="Text Box 8"/>
          <p:cNvSpPr txBox="1">
            <a:spLocks noChangeArrowheads="1"/>
          </p:cNvSpPr>
          <p:nvPr/>
        </p:nvSpPr>
        <p:spPr bwMode="auto">
          <a:xfrm>
            <a:off x="1001713" y="5470525"/>
            <a:ext cx="6999287" cy="646113"/>
          </a:xfrm>
          <a:prstGeom prst="rect">
            <a:avLst/>
          </a:prstGeom>
          <a:noFill/>
          <a:ln w="9525" algn="ctr">
            <a:noFill/>
            <a:miter lim="800000"/>
            <a:headEnd/>
            <a:tailEnd/>
          </a:ln>
        </p:spPr>
        <p:txBody>
          <a:bodyPr>
            <a:spAutoFit/>
          </a:bodyPr>
          <a:lstStyle/>
          <a:p>
            <a:pPr>
              <a:spcBef>
                <a:spcPct val="50000"/>
              </a:spcBef>
              <a:defRPr/>
            </a:pPr>
            <a:r>
              <a:rPr lang="sl-SI">
                <a:solidFill>
                  <a:srgbClr val="FF0000"/>
                </a:solidFill>
                <a:latin typeface="+mn-lt"/>
              </a:rPr>
              <a:t>Definicijsko območje </a:t>
            </a:r>
            <a:r>
              <a:rPr lang="en-US" i="1">
                <a:solidFill>
                  <a:srgbClr val="FF0000"/>
                </a:solidFill>
                <a:latin typeface="Georgia" pitchFamily="18" charset="0"/>
              </a:rPr>
              <a:t>D</a:t>
            </a:r>
            <a:r>
              <a:rPr lang="en-US" i="1" baseline="-25000">
                <a:solidFill>
                  <a:srgbClr val="FF0000"/>
                </a:solidFill>
                <a:latin typeface="Georgia" pitchFamily="18" charset="0"/>
              </a:rPr>
              <a:t>f</a:t>
            </a:r>
            <a:r>
              <a:rPr lang="en-US">
                <a:solidFill>
                  <a:srgbClr val="FF0000"/>
                </a:solidFill>
                <a:latin typeface="Georgia" pitchFamily="18" charset="0"/>
              </a:rPr>
              <a:t> </a:t>
            </a:r>
            <a:r>
              <a:rPr lang="en-US">
                <a:solidFill>
                  <a:srgbClr val="FF0000"/>
                </a:solidFill>
                <a:latin typeface="+mn-lt"/>
              </a:rPr>
              <a:t> </a:t>
            </a:r>
            <a:r>
              <a:rPr lang="sl-SI">
                <a:solidFill>
                  <a:schemeClr val="tx2">
                    <a:lumMod val="60000"/>
                    <a:lumOff val="40000"/>
                  </a:schemeClr>
                </a:solidFill>
                <a:latin typeface="+mn-lt"/>
              </a:rPr>
              <a:t>je </a:t>
            </a:r>
            <a:r>
              <a:rPr lang="en-US">
                <a:solidFill>
                  <a:schemeClr val="tx2">
                    <a:lumMod val="60000"/>
                    <a:lumOff val="40000"/>
                  </a:schemeClr>
                </a:solidFill>
                <a:latin typeface="+mn-lt"/>
              </a:rPr>
              <a:t>‘senca’ (tj. slika projekcije) grafa na osi </a:t>
            </a:r>
            <a:r>
              <a:rPr lang="en-US" i="1">
                <a:solidFill>
                  <a:schemeClr val="tx2">
                    <a:lumMod val="60000"/>
                    <a:lumOff val="40000"/>
                  </a:schemeClr>
                </a:solidFill>
                <a:latin typeface="Georgia" pitchFamily="18" charset="0"/>
              </a:rPr>
              <a:t>x</a:t>
            </a:r>
            <a:r>
              <a:rPr lang="en-US">
                <a:solidFill>
                  <a:schemeClr val="tx2">
                    <a:lumMod val="60000"/>
                    <a:lumOff val="40000"/>
                  </a:schemeClr>
                </a:solidFill>
                <a:latin typeface="+mn-lt"/>
              </a:rPr>
              <a:t>, </a:t>
            </a:r>
            <a:r>
              <a:rPr lang="en-US">
                <a:solidFill>
                  <a:srgbClr val="FF0000"/>
                </a:solidFill>
                <a:latin typeface="+mn-lt"/>
              </a:rPr>
              <a:t>zaloga vrednosti </a:t>
            </a:r>
            <a:r>
              <a:rPr lang="en-US" i="1">
                <a:solidFill>
                  <a:srgbClr val="FF0000"/>
                </a:solidFill>
                <a:latin typeface="Georgia" pitchFamily="18" charset="0"/>
              </a:rPr>
              <a:t>Z</a:t>
            </a:r>
            <a:r>
              <a:rPr lang="en-US" i="1" baseline="-25000">
                <a:solidFill>
                  <a:srgbClr val="FF0000"/>
                </a:solidFill>
                <a:latin typeface="Georgia" pitchFamily="18" charset="0"/>
              </a:rPr>
              <a:t>f</a:t>
            </a:r>
            <a:r>
              <a:rPr lang="en-US">
                <a:solidFill>
                  <a:srgbClr val="FF0000"/>
                </a:solidFill>
                <a:latin typeface="Georgia" pitchFamily="18" charset="0"/>
              </a:rPr>
              <a:t> </a:t>
            </a:r>
            <a:r>
              <a:rPr lang="en-US">
                <a:solidFill>
                  <a:srgbClr val="FF0000"/>
                </a:solidFill>
                <a:latin typeface="+mn-lt"/>
              </a:rPr>
              <a:t> </a:t>
            </a:r>
            <a:r>
              <a:rPr lang="en-US">
                <a:solidFill>
                  <a:schemeClr val="tx2">
                    <a:lumMod val="60000"/>
                    <a:lumOff val="40000"/>
                  </a:schemeClr>
                </a:solidFill>
                <a:latin typeface="+mn-lt"/>
              </a:rPr>
              <a:t>pa je senca na osi </a:t>
            </a:r>
            <a:r>
              <a:rPr lang="en-US" i="1">
                <a:solidFill>
                  <a:schemeClr val="tx2">
                    <a:lumMod val="60000"/>
                    <a:lumOff val="40000"/>
                  </a:schemeClr>
                </a:solidFill>
                <a:latin typeface="Georgia" pitchFamily="18" charset="0"/>
              </a:rPr>
              <a:t>y</a:t>
            </a:r>
            <a:r>
              <a:rPr lang="en-US">
                <a:solidFill>
                  <a:schemeClr val="tx2">
                    <a:lumMod val="60000"/>
                    <a:lumOff val="40000"/>
                  </a:schemeClr>
                </a:solidFill>
                <a:latin typeface="+mn-lt"/>
              </a:rPr>
              <a:t>.</a:t>
            </a:r>
            <a:endParaRPr lang="sl-SI">
              <a:solidFill>
                <a:schemeClr val="tx2">
                  <a:lumMod val="60000"/>
                  <a:lumOff val="40000"/>
                </a:schemeClr>
              </a:solidFill>
              <a:latin typeface="+mn-lt"/>
            </a:endParaRPr>
          </a:p>
        </p:txBody>
      </p:sp>
      <p:grpSp>
        <p:nvGrpSpPr>
          <p:cNvPr id="2" name="Group 9"/>
          <p:cNvGrpSpPr>
            <a:grpSpLocks/>
          </p:cNvGrpSpPr>
          <p:nvPr/>
        </p:nvGrpSpPr>
        <p:grpSpPr bwMode="auto">
          <a:xfrm>
            <a:off x="3657600" y="1295400"/>
            <a:ext cx="4191000" cy="3581400"/>
            <a:chOff x="1728" y="1632"/>
            <a:chExt cx="3456" cy="2448"/>
          </a:xfrm>
        </p:grpSpPr>
        <p:sp>
          <p:nvSpPr>
            <p:cNvPr id="7237" name="Line 10"/>
            <p:cNvSpPr>
              <a:spLocks noChangeShapeType="1"/>
            </p:cNvSpPr>
            <p:nvPr/>
          </p:nvSpPr>
          <p:spPr bwMode="auto">
            <a:xfrm>
              <a:off x="1728" y="3647"/>
              <a:ext cx="3456" cy="0"/>
            </a:xfrm>
            <a:prstGeom prst="line">
              <a:avLst/>
            </a:prstGeom>
            <a:noFill/>
            <a:ln w="15875">
              <a:solidFill>
                <a:schemeClr val="accent1"/>
              </a:solidFill>
              <a:round/>
              <a:headEnd/>
              <a:tailEnd type="arrow" w="med" len="med"/>
            </a:ln>
          </p:spPr>
          <p:txBody>
            <a:bodyPr lIns="90000" tIns="46800" rIns="90000" bIns="46800">
              <a:spAutoFit/>
            </a:bodyPr>
            <a:lstStyle/>
            <a:p>
              <a:endParaRPr lang="sl-SI"/>
            </a:p>
          </p:txBody>
        </p:sp>
        <p:sp>
          <p:nvSpPr>
            <p:cNvPr id="7238" name="Line 11"/>
            <p:cNvSpPr>
              <a:spLocks noChangeShapeType="1"/>
            </p:cNvSpPr>
            <p:nvPr/>
          </p:nvSpPr>
          <p:spPr bwMode="auto">
            <a:xfrm flipV="1">
              <a:off x="3456" y="1632"/>
              <a:ext cx="0" cy="2448"/>
            </a:xfrm>
            <a:prstGeom prst="line">
              <a:avLst/>
            </a:prstGeom>
            <a:noFill/>
            <a:ln w="15875">
              <a:solidFill>
                <a:schemeClr val="accent1"/>
              </a:solidFill>
              <a:round/>
              <a:headEnd/>
              <a:tailEnd type="arrow" w="med" len="med"/>
            </a:ln>
          </p:spPr>
          <p:txBody>
            <a:bodyPr lIns="90000" tIns="46800" rIns="90000" bIns="46800">
              <a:spAutoFit/>
            </a:bodyPr>
            <a:lstStyle/>
            <a:p>
              <a:endParaRPr lang="sl-SI"/>
            </a:p>
          </p:txBody>
        </p:sp>
        <p:sp>
          <p:nvSpPr>
            <p:cNvPr id="7239" name="Line 12"/>
            <p:cNvSpPr>
              <a:spLocks noChangeShapeType="1"/>
            </p:cNvSpPr>
            <p:nvPr/>
          </p:nvSpPr>
          <p:spPr bwMode="auto">
            <a:xfrm>
              <a:off x="3984" y="3600"/>
              <a:ext cx="0" cy="96"/>
            </a:xfrm>
            <a:prstGeom prst="line">
              <a:avLst/>
            </a:prstGeom>
            <a:noFill/>
            <a:ln w="15875">
              <a:solidFill>
                <a:schemeClr val="accent1"/>
              </a:solidFill>
              <a:round/>
              <a:headEnd/>
              <a:tailEnd/>
            </a:ln>
          </p:spPr>
          <p:txBody>
            <a:bodyPr lIns="90000" tIns="46800" rIns="90000" bIns="46800">
              <a:spAutoFit/>
            </a:bodyPr>
            <a:lstStyle/>
            <a:p>
              <a:endParaRPr lang="sl-SI"/>
            </a:p>
          </p:txBody>
        </p:sp>
        <p:sp>
          <p:nvSpPr>
            <p:cNvPr id="7240" name="Line 13"/>
            <p:cNvSpPr>
              <a:spLocks noChangeShapeType="1"/>
            </p:cNvSpPr>
            <p:nvPr/>
          </p:nvSpPr>
          <p:spPr bwMode="auto">
            <a:xfrm>
              <a:off x="4560" y="3600"/>
              <a:ext cx="0" cy="96"/>
            </a:xfrm>
            <a:prstGeom prst="line">
              <a:avLst/>
            </a:prstGeom>
            <a:noFill/>
            <a:ln w="15875">
              <a:solidFill>
                <a:schemeClr val="accent1"/>
              </a:solidFill>
              <a:round/>
              <a:headEnd/>
              <a:tailEnd/>
            </a:ln>
          </p:spPr>
          <p:txBody>
            <a:bodyPr lIns="90000" tIns="46800" rIns="90000" bIns="46800">
              <a:spAutoFit/>
            </a:bodyPr>
            <a:lstStyle/>
            <a:p>
              <a:endParaRPr lang="sl-SI"/>
            </a:p>
          </p:txBody>
        </p:sp>
        <p:sp>
          <p:nvSpPr>
            <p:cNvPr id="10306" name="Line 14"/>
            <p:cNvSpPr>
              <a:spLocks noChangeShapeType="1"/>
            </p:cNvSpPr>
            <p:nvPr/>
          </p:nvSpPr>
          <p:spPr bwMode="auto">
            <a:xfrm>
              <a:off x="5088" y="3600"/>
              <a:ext cx="0" cy="92"/>
            </a:xfrm>
            <a:prstGeom prst="line">
              <a:avLst/>
            </a:prstGeom>
            <a:noFill/>
            <a:ln w="15875">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7242" name="Line 15"/>
            <p:cNvSpPr>
              <a:spLocks noChangeShapeType="1"/>
            </p:cNvSpPr>
            <p:nvPr/>
          </p:nvSpPr>
          <p:spPr bwMode="auto">
            <a:xfrm>
              <a:off x="2900" y="3600"/>
              <a:ext cx="0" cy="96"/>
            </a:xfrm>
            <a:prstGeom prst="line">
              <a:avLst/>
            </a:prstGeom>
            <a:noFill/>
            <a:ln w="15875">
              <a:solidFill>
                <a:schemeClr val="accent1"/>
              </a:solidFill>
              <a:round/>
              <a:headEnd/>
              <a:tailEnd/>
            </a:ln>
          </p:spPr>
          <p:txBody>
            <a:bodyPr lIns="90000" tIns="46800" rIns="90000" bIns="46800">
              <a:spAutoFit/>
            </a:bodyPr>
            <a:lstStyle/>
            <a:p>
              <a:endParaRPr lang="sl-SI"/>
            </a:p>
          </p:txBody>
        </p:sp>
        <p:sp>
          <p:nvSpPr>
            <p:cNvPr id="7243" name="Line 16"/>
            <p:cNvSpPr>
              <a:spLocks noChangeShapeType="1"/>
            </p:cNvSpPr>
            <p:nvPr/>
          </p:nvSpPr>
          <p:spPr bwMode="auto">
            <a:xfrm>
              <a:off x="2352" y="3600"/>
              <a:ext cx="0" cy="96"/>
            </a:xfrm>
            <a:prstGeom prst="line">
              <a:avLst/>
            </a:prstGeom>
            <a:noFill/>
            <a:ln w="15875">
              <a:solidFill>
                <a:schemeClr val="accent1"/>
              </a:solidFill>
              <a:round/>
              <a:headEnd/>
              <a:tailEnd/>
            </a:ln>
          </p:spPr>
          <p:txBody>
            <a:bodyPr lIns="90000" tIns="46800" rIns="90000" bIns="46800">
              <a:spAutoFit/>
            </a:bodyPr>
            <a:lstStyle/>
            <a:p>
              <a:endParaRPr lang="sl-SI"/>
            </a:p>
          </p:txBody>
        </p:sp>
        <p:sp>
          <p:nvSpPr>
            <p:cNvPr id="7244" name="Line 17"/>
            <p:cNvSpPr>
              <a:spLocks noChangeShapeType="1"/>
            </p:cNvSpPr>
            <p:nvPr/>
          </p:nvSpPr>
          <p:spPr bwMode="auto">
            <a:xfrm>
              <a:off x="1824" y="3600"/>
              <a:ext cx="0" cy="96"/>
            </a:xfrm>
            <a:prstGeom prst="line">
              <a:avLst/>
            </a:prstGeom>
            <a:noFill/>
            <a:ln w="15875">
              <a:solidFill>
                <a:schemeClr val="accent1"/>
              </a:solidFill>
              <a:round/>
              <a:headEnd/>
              <a:tailEnd/>
            </a:ln>
          </p:spPr>
          <p:txBody>
            <a:bodyPr lIns="90000" tIns="46800" rIns="90000" bIns="46800">
              <a:spAutoFit/>
            </a:bodyPr>
            <a:lstStyle/>
            <a:p>
              <a:endParaRPr lang="sl-SI"/>
            </a:p>
          </p:txBody>
        </p:sp>
        <p:sp>
          <p:nvSpPr>
            <p:cNvPr id="7245" name="Line 18"/>
            <p:cNvSpPr>
              <a:spLocks noChangeShapeType="1"/>
            </p:cNvSpPr>
            <p:nvPr/>
          </p:nvSpPr>
          <p:spPr bwMode="auto">
            <a:xfrm>
              <a:off x="3408" y="3264"/>
              <a:ext cx="96" cy="0"/>
            </a:xfrm>
            <a:prstGeom prst="line">
              <a:avLst/>
            </a:prstGeom>
            <a:noFill/>
            <a:ln w="15875">
              <a:solidFill>
                <a:schemeClr val="accent1"/>
              </a:solidFill>
              <a:round/>
              <a:headEnd/>
              <a:tailEnd/>
            </a:ln>
          </p:spPr>
          <p:txBody>
            <a:bodyPr lIns="90000" tIns="46800" rIns="90000" bIns="46800">
              <a:spAutoFit/>
            </a:bodyPr>
            <a:lstStyle/>
            <a:p>
              <a:endParaRPr lang="sl-SI"/>
            </a:p>
          </p:txBody>
        </p:sp>
        <p:sp>
          <p:nvSpPr>
            <p:cNvPr id="7246" name="Line 19"/>
            <p:cNvSpPr>
              <a:spLocks noChangeShapeType="1"/>
            </p:cNvSpPr>
            <p:nvPr/>
          </p:nvSpPr>
          <p:spPr bwMode="auto">
            <a:xfrm>
              <a:off x="3408" y="2895"/>
              <a:ext cx="96" cy="0"/>
            </a:xfrm>
            <a:prstGeom prst="line">
              <a:avLst/>
            </a:prstGeom>
            <a:noFill/>
            <a:ln w="15875">
              <a:solidFill>
                <a:schemeClr val="accent1"/>
              </a:solidFill>
              <a:round/>
              <a:headEnd/>
              <a:tailEnd/>
            </a:ln>
          </p:spPr>
          <p:txBody>
            <a:bodyPr lIns="90000" tIns="46800" rIns="90000" bIns="46800">
              <a:spAutoFit/>
            </a:bodyPr>
            <a:lstStyle/>
            <a:p>
              <a:endParaRPr lang="sl-SI"/>
            </a:p>
          </p:txBody>
        </p:sp>
        <p:sp>
          <p:nvSpPr>
            <p:cNvPr id="7247" name="Line 20"/>
            <p:cNvSpPr>
              <a:spLocks noChangeShapeType="1"/>
            </p:cNvSpPr>
            <p:nvPr/>
          </p:nvSpPr>
          <p:spPr bwMode="auto">
            <a:xfrm>
              <a:off x="3408" y="2544"/>
              <a:ext cx="96" cy="0"/>
            </a:xfrm>
            <a:prstGeom prst="line">
              <a:avLst/>
            </a:prstGeom>
            <a:noFill/>
            <a:ln w="15875">
              <a:solidFill>
                <a:schemeClr val="accent1"/>
              </a:solidFill>
              <a:round/>
              <a:headEnd/>
              <a:tailEnd/>
            </a:ln>
          </p:spPr>
          <p:txBody>
            <a:bodyPr lIns="90000" tIns="46800" rIns="90000" bIns="46800">
              <a:spAutoFit/>
            </a:bodyPr>
            <a:lstStyle/>
            <a:p>
              <a:endParaRPr lang="sl-SI"/>
            </a:p>
          </p:txBody>
        </p:sp>
        <p:sp>
          <p:nvSpPr>
            <p:cNvPr id="7248" name="Line 21"/>
            <p:cNvSpPr>
              <a:spLocks noChangeShapeType="1"/>
            </p:cNvSpPr>
            <p:nvPr/>
          </p:nvSpPr>
          <p:spPr bwMode="auto">
            <a:xfrm>
              <a:off x="3408" y="2160"/>
              <a:ext cx="96" cy="0"/>
            </a:xfrm>
            <a:prstGeom prst="line">
              <a:avLst/>
            </a:prstGeom>
            <a:noFill/>
            <a:ln w="15875">
              <a:solidFill>
                <a:schemeClr val="accent1"/>
              </a:solidFill>
              <a:round/>
              <a:headEnd/>
              <a:tailEnd/>
            </a:ln>
          </p:spPr>
          <p:txBody>
            <a:bodyPr lIns="90000" tIns="46800" rIns="90000" bIns="46800">
              <a:spAutoFit/>
            </a:bodyPr>
            <a:lstStyle/>
            <a:p>
              <a:endParaRPr lang="sl-SI"/>
            </a:p>
          </p:txBody>
        </p:sp>
        <p:sp>
          <p:nvSpPr>
            <p:cNvPr id="7249" name="Line 22"/>
            <p:cNvSpPr>
              <a:spLocks noChangeShapeType="1"/>
            </p:cNvSpPr>
            <p:nvPr/>
          </p:nvSpPr>
          <p:spPr bwMode="auto">
            <a:xfrm>
              <a:off x="3408" y="1814"/>
              <a:ext cx="96" cy="0"/>
            </a:xfrm>
            <a:prstGeom prst="line">
              <a:avLst/>
            </a:prstGeom>
            <a:noFill/>
            <a:ln w="15875">
              <a:solidFill>
                <a:schemeClr val="accent1"/>
              </a:solidFill>
              <a:round/>
              <a:headEnd/>
              <a:tailEnd/>
            </a:ln>
          </p:spPr>
          <p:txBody>
            <a:bodyPr lIns="90000" tIns="46800" rIns="90000" bIns="46800">
              <a:spAutoFit/>
            </a:bodyPr>
            <a:lstStyle/>
            <a:p>
              <a:endParaRPr lang="sl-SI"/>
            </a:p>
          </p:txBody>
        </p:sp>
        <p:sp>
          <p:nvSpPr>
            <p:cNvPr id="7250" name="Line 23"/>
            <p:cNvSpPr>
              <a:spLocks noChangeShapeType="1"/>
            </p:cNvSpPr>
            <p:nvPr/>
          </p:nvSpPr>
          <p:spPr bwMode="auto">
            <a:xfrm>
              <a:off x="3408" y="3994"/>
              <a:ext cx="96" cy="0"/>
            </a:xfrm>
            <a:prstGeom prst="line">
              <a:avLst/>
            </a:prstGeom>
            <a:noFill/>
            <a:ln w="15875">
              <a:solidFill>
                <a:schemeClr val="accent1"/>
              </a:solidFill>
              <a:round/>
              <a:headEnd/>
              <a:tailEnd/>
            </a:ln>
          </p:spPr>
          <p:txBody>
            <a:bodyPr lIns="90000" tIns="46800" rIns="90000" bIns="46800">
              <a:spAutoFit/>
            </a:bodyPr>
            <a:lstStyle/>
            <a:p>
              <a:endParaRPr lang="sl-SI"/>
            </a:p>
          </p:txBody>
        </p:sp>
        <p:sp>
          <p:nvSpPr>
            <p:cNvPr id="7251" name="Freeform 24"/>
            <p:cNvSpPr>
              <a:spLocks/>
            </p:cNvSpPr>
            <p:nvPr/>
          </p:nvSpPr>
          <p:spPr bwMode="auto">
            <a:xfrm>
              <a:off x="2902" y="1632"/>
              <a:ext cx="1046" cy="2005"/>
            </a:xfrm>
            <a:custGeom>
              <a:avLst/>
              <a:gdLst>
                <a:gd name="T0" fmla="*/ 0 w 1046"/>
                <a:gd name="T1" fmla="*/ 2005 h 2005"/>
                <a:gd name="T2" fmla="*/ 95 w 1046"/>
                <a:gd name="T3" fmla="*/ 1813 h 2005"/>
                <a:gd name="T4" fmla="*/ 554 w 1046"/>
                <a:gd name="T5" fmla="*/ 1632 h 2005"/>
                <a:gd name="T6" fmla="*/ 918 w 1046"/>
                <a:gd name="T7" fmla="*/ 1147 h 2005"/>
                <a:gd name="T8" fmla="*/ 1046 w 1046"/>
                <a:gd name="T9" fmla="*/ 0 h 2005"/>
                <a:gd name="T10" fmla="*/ 0 60000 65536"/>
                <a:gd name="T11" fmla="*/ 0 60000 65536"/>
                <a:gd name="T12" fmla="*/ 0 60000 65536"/>
                <a:gd name="T13" fmla="*/ 0 60000 65536"/>
                <a:gd name="T14" fmla="*/ 0 60000 65536"/>
                <a:gd name="T15" fmla="*/ 0 w 1046"/>
                <a:gd name="T16" fmla="*/ 0 h 2005"/>
                <a:gd name="T17" fmla="*/ 1046 w 1046"/>
                <a:gd name="T18" fmla="*/ 2005 h 2005"/>
              </a:gdLst>
              <a:ahLst/>
              <a:cxnLst>
                <a:cxn ang="T10">
                  <a:pos x="T0" y="T1"/>
                </a:cxn>
                <a:cxn ang="T11">
                  <a:pos x="T2" y="T3"/>
                </a:cxn>
                <a:cxn ang="T12">
                  <a:pos x="T4" y="T5"/>
                </a:cxn>
                <a:cxn ang="T13">
                  <a:pos x="T6" y="T7"/>
                </a:cxn>
                <a:cxn ang="T14">
                  <a:pos x="T8" y="T9"/>
                </a:cxn>
              </a:cxnLst>
              <a:rect l="T15" t="T16" r="T17" b="T18"/>
              <a:pathLst>
                <a:path w="1046" h="2005">
                  <a:moveTo>
                    <a:pt x="0" y="2005"/>
                  </a:moveTo>
                  <a:cubicBezTo>
                    <a:pt x="16" y="1973"/>
                    <a:pt x="3" y="1875"/>
                    <a:pt x="95" y="1813"/>
                  </a:cubicBezTo>
                  <a:cubicBezTo>
                    <a:pt x="187" y="1751"/>
                    <a:pt x="389" y="1701"/>
                    <a:pt x="554" y="1632"/>
                  </a:cubicBezTo>
                  <a:cubicBezTo>
                    <a:pt x="719" y="1563"/>
                    <a:pt x="836" y="1419"/>
                    <a:pt x="918" y="1147"/>
                  </a:cubicBezTo>
                  <a:cubicBezTo>
                    <a:pt x="1000" y="875"/>
                    <a:pt x="1019" y="239"/>
                    <a:pt x="1046" y="0"/>
                  </a:cubicBezTo>
                </a:path>
              </a:pathLst>
            </a:custGeom>
            <a:noFill/>
            <a:ln w="22225">
              <a:solidFill>
                <a:srgbClr val="FF0000"/>
              </a:solidFill>
              <a:round/>
              <a:headEnd/>
              <a:tailEnd/>
            </a:ln>
          </p:spPr>
          <p:txBody>
            <a:bodyPr lIns="90000" tIns="46800" rIns="90000" bIns="46800">
              <a:spAutoFit/>
            </a:bodyPr>
            <a:lstStyle/>
            <a:p>
              <a:endParaRPr lang="sl-SI"/>
            </a:p>
          </p:txBody>
        </p:sp>
        <p:sp>
          <p:nvSpPr>
            <p:cNvPr id="7252" name="Text Box 25"/>
            <p:cNvSpPr txBox="1">
              <a:spLocks noChangeArrowheads="1"/>
            </p:cNvSpPr>
            <p:nvPr/>
          </p:nvSpPr>
          <p:spPr bwMode="auto">
            <a:xfrm>
              <a:off x="3888" y="3696"/>
              <a:ext cx="192" cy="230"/>
            </a:xfrm>
            <a:prstGeom prst="rect">
              <a:avLst/>
            </a:prstGeom>
            <a:noFill/>
            <a:ln w="15875">
              <a:noFill/>
              <a:miter lim="800000"/>
              <a:headEnd/>
              <a:tailEnd/>
            </a:ln>
          </p:spPr>
          <p:txBody>
            <a:bodyPr lIns="90000" tIns="46800" rIns="90000" bIns="46800">
              <a:spAutoFit/>
            </a:bodyPr>
            <a:lstStyle/>
            <a:p>
              <a:pPr>
                <a:spcBef>
                  <a:spcPct val="50000"/>
                </a:spcBef>
              </a:pPr>
              <a:r>
                <a:rPr lang="en-US" sz="1600">
                  <a:latin typeface="Times New Roman" pitchFamily="18" charset="0"/>
                </a:rPr>
                <a:t>1</a:t>
              </a:r>
              <a:endParaRPr lang="sl-SI" sz="1600">
                <a:latin typeface="Times New Roman" pitchFamily="18" charset="0"/>
              </a:endParaRPr>
            </a:p>
          </p:txBody>
        </p:sp>
        <p:sp>
          <p:nvSpPr>
            <p:cNvPr id="7253" name="Text Box 26"/>
            <p:cNvSpPr txBox="1">
              <a:spLocks noChangeArrowheads="1"/>
            </p:cNvSpPr>
            <p:nvPr/>
          </p:nvSpPr>
          <p:spPr bwMode="auto">
            <a:xfrm>
              <a:off x="3504" y="3148"/>
              <a:ext cx="192" cy="230"/>
            </a:xfrm>
            <a:prstGeom prst="rect">
              <a:avLst/>
            </a:prstGeom>
            <a:noFill/>
            <a:ln w="15875">
              <a:noFill/>
              <a:miter lim="800000"/>
              <a:headEnd/>
              <a:tailEnd/>
            </a:ln>
          </p:spPr>
          <p:txBody>
            <a:bodyPr lIns="90000" tIns="46800" rIns="90000" bIns="46800">
              <a:spAutoFit/>
            </a:bodyPr>
            <a:lstStyle/>
            <a:p>
              <a:pPr>
                <a:spcBef>
                  <a:spcPct val="50000"/>
                </a:spcBef>
              </a:pPr>
              <a:r>
                <a:rPr lang="en-US" sz="1600">
                  <a:latin typeface="Times New Roman" pitchFamily="18" charset="0"/>
                </a:rPr>
                <a:t>1</a:t>
              </a:r>
              <a:endParaRPr lang="sl-SI" sz="1600">
                <a:latin typeface="Times New Roman" pitchFamily="18" charset="0"/>
              </a:endParaRPr>
            </a:p>
          </p:txBody>
        </p:sp>
      </p:grpSp>
      <p:grpSp>
        <p:nvGrpSpPr>
          <p:cNvPr id="3" name="Group 27"/>
          <p:cNvGrpSpPr>
            <a:grpSpLocks/>
          </p:cNvGrpSpPr>
          <p:nvPr/>
        </p:nvGrpSpPr>
        <p:grpSpPr bwMode="auto">
          <a:xfrm>
            <a:off x="5181600" y="3962400"/>
            <a:ext cx="1143000" cy="228600"/>
            <a:chOff x="2688" y="1536"/>
            <a:chExt cx="720" cy="144"/>
          </a:xfrm>
        </p:grpSpPr>
        <p:sp>
          <p:nvSpPr>
            <p:cNvPr id="10286" name="Line 28"/>
            <p:cNvSpPr>
              <a:spLocks noChangeShapeType="1"/>
            </p:cNvSpPr>
            <p:nvPr/>
          </p:nvSpPr>
          <p:spPr bwMode="auto">
            <a:xfrm>
              <a:off x="2688"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87" name="Line 29"/>
            <p:cNvSpPr>
              <a:spLocks noChangeShapeType="1"/>
            </p:cNvSpPr>
            <p:nvPr/>
          </p:nvSpPr>
          <p:spPr bwMode="auto">
            <a:xfrm>
              <a:off x="2736"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88" name="Line 30"/>
            <p:cNvSpPr>
              <a:spLocks noChangeShapeType="1"/>
            </p:cNvSpPr>
            <p:nvPr/>
          </p:nvSpPr>
          <p:spPr bwMode="auto">
            <a:xfrm>
              <a:off x="2784"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89" name="Line 31"/>
            <p:cNvSpPr>
              <a:spLocks noChangeShapeType="1"/>
            </p:cNvSpPr>
            <p:nvPr/>
          </p:nvSpPr>
          <p:spPr bwMode="auto">
            <a:xfrm>
              <a:off x="2832"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90" name="Line 32"/>
            <p:cNvSpPr>
              <a:spLocks noChangeShapeType="1"/>
            </p:cNvSpPr>
            <p:nvPr/>
          </p:nvSpPr>
          <p:spPr bwMode="auto">
            <a:xfrm>
              <a:off x="2880"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91" name="Line 33"/>
            <p:cNvSpPr>
              <a:spLocks noChangeShapeType="1"/>
            </p:cNvSpPr>
            <p:nvPr/>
          </p:nvSpPr>
          <p:spPr bwMode="auto">
            <a:xfrm>
              <a:off x="2928"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92" name="Line 34"/>
            <p:cNvSpPr>
              <a:spLocks noChangeShapeType="1"/>
            </p:cNvSpPr>
            <p:nvPr/>
          </p:nvSpPr>
          <p:spPr bwMode="auto">
            <a:xfrm>
              <a:off x="2976"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93" name="Line 35"/>
            <p:cNvSpPr>
              <a:spLocks noChangeShapeType="1"/>
            </p:cNvSpPr>
            <p:nvPr/>
          </p:nvSpPr>
          <p:spPr bwMode="auto">
            <a:xfrm>
              <a:off x="3024"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94" name="Line 36"/>
            <p:cNvSpPr>
              <a:spLocks noChangeShapeType="1"/>
            </p:cNvSpPr>
            <p:nvPr/>
          </p:nvSpPr>
          <p:spPr bwMode="auto">
            <a:xfrm>
              <a:off x="3072"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95" name="Line 37"/>
            <p:cNvSpPr>
              <a:spLocks noChangeShapeType="1"/>
            </p:cNvSpPr>
            <p:nvPr/>
          </p:nvSpPr>
          <p:spPr bwMode="auto">
            <a:xfrm>
              <a:off x="3120"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96" name="Line 38"/>
            <p:cNvSpPr>
              <a:spLocks noChangeShapeType="1"/>
            </p:cNvSpPr>
            <p:nvPr/>
          </p:nvSpPr>
          <p:spPr bwMode="auto">
            <a:xfrm>
              <a:off x="3168"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97" name="Line 39"/>
            <p:cNvSpPr>
              <a:spLocks noChangeShapeType="1"/>
            </p:cNvSpPr>
            <p:nvPr/>
          </p:nvSpPr>
          <p:spPr bwMode="auto">
            <a:xfrm>
              <a:off x="3216"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98" name="Line 40"/>
            <p:cNvSpPr>
              <a:spLocks noChangeShapeType="1"/>
            </p:cNvSpPr>
            <p:nvPr/>
          </p:nvSpPr>
          <p:spPr bwMode="auto">
            <a:xfrm>
              <a:off x="3264"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99" name="Line 41"/>
            <p:cNvSpPr>
              <a:spLocks noChangeShapeType="1"/>
            </p:cNvSpPr>
            <p:nvPr/>
          </p:nvSpPr>
          <p:spPr bwMode="auto">
            <a:xfrm>
              <a:off x="3312"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300" name="Line 42"/>
            <p:cNvSpPr>
              <a:spLocks noChangeShapeType="1"/>
            </p:cNvSpPr>
            <p:nvPr/>
          </p:nvSpPr>
          <p:spPr bwMode="auto">
            <a:xfrm>
              <a:off x="3360"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301" name="Line 43"/>
            <p:cNvSpPr>
              <a:spLocks noChangeShapeType="1"/>
            </p:cNvSpPr>
            <p:nvPr/>
          </p:nvSpPr>
          <p:spPr bwMode="auto">
            <a:xfrm>
              <a:off x="3408"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grpSp>
      <p:graphicFrame>
        <p:nvGraphicFramePr>
          <p:cNvPr id="44076" name="Object 44"/>
          <p:cNvGraphicFramePr>
            <a:graphicFrameLocks noChangeAspect="1"/>
          </p:cNvGraphicFramePr>
          <p:nvPr/>
        </p:nvGraphicFramePr>
        <p:xfrm>
          <a:off x="5087938" y="4343400"/>
          <a:ext cx="1025525" cy="328613"/>
        </p:xfrm>
        <a:graphic>
          <a:graphicData uri="http://schemas.openxmlformats.org/presentationml/2006/ole">
            <p:oleObj spid="_x0000_s7171" name="Equation" r:id="rId4" imgW="749160" imgH="241200" progId="Equation.DSMT4">
              <p:embed/>
            </p:oleObj>
          </a:graphicData>
        </a:graphic>
      </p:graphicFrame>
      <p:grpSp>
        <p:nvGrpSpPr>
          <p:cNvPr id="4" name="Group 45"/>
          <p:cNvGrpSpPr>
            <a:grpSpLocks/>
          </p:cNvGrpSpPr>
          <p:nvPr/>
        </p:nvGrpSpPr>
        <p:grpSpPr bwMode="auto">
          <a:xfrm rot="5400000">
            <a:off x="4705350" y="2600325"/>
            <a:ext cx="2819400" cy="228600"/>
            <a:chOff x="4272" y="1488"/>
            <a:chExt cx="1488" cy="144"/>
          </a:xfrm>
        </p:grpSpPr>
        <p:grpSp>
          <p:nvGrpSpPr>
            <p:cNvPr id="7187" name="Group 46"/>
            <p:cNvGrpSpPr>
              <a:grpSpLocks/>
            </p:cNvGrpSpPr>
            <p:nvPr/>
          </p:nvGrpSpPr>
          <p:grpSpPr bwMode="auto">
            <a:xfrm>
              <a:off x="4272" y="1488"/>
              <a:ext cx="720" cy="144"/>
              <a:chOff x="2688" y="1536"/>
              <a:chExt cx="720" cy="144"/>
            </a:xfrm>
          </p:grpSpPr>
          <p:sp>
            <p:nvSpPr>
              <p:cNvPr id="10270" name="Line 47"/>
              <p:cNvSpPr>
                <a:spLocks noChangeShapeType="1"/>
              </p:cNvSpPr>
              <p:nvPr/>
            </p:nvSpPr>
            <p:spPr bwMode="auto">
              <a:xfrm>
                <a:off x="2688"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71" name="Line 48"/>
              <p:cNvSpPr>
                <a:spLocks noChangeShapeType="1"/>
              </p:cNvSpPr>
              <p:nvPr/>
            </p:nvSpPr>
            <p:spPr bwMode="auto">
              <a:xfrm>
                <a:off x="2736"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72" name="Line 49"/>
              <p:cNvSpPr>
                <a:spLocks noChangeShapeType="1"/>
              </p:cNvSpPr>
              <p:nvPr/>
            </p:nvSpPr>
            <p:spPr bwMode="auto">
              <a:xfrm>
                <a:off x="2784"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73" name="Line 50"/>
              <p:cNvSpPr>
                <a:spLocks noChangeShapeType="1"/>
              </p:cNvSpPr>
              <p:nvPr/>
            </p:nvSpPr>
            <p:spPr bwMode="auto">
              <a:xfrm>
                <a:off x="2832"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74" name="Line 51"/>
              <p:cNvSpPr>
                <a:spLocks noChangeShapeType="1"/>
              </p:cNvSpPr>
              <p:nvPr/>
            </p:nvSpPr>
            <p:spPr bwMode="auto">
              <a:xfrm>
                <a:off x="2880"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75" name="Line 52"/>
              <p:cNvSpPr>
                <a:spLocks noChangeShapeType="1"/>
              </p:cNvSpPr>
              <p:nvPr/>
            </p:nvSpPr>
            <p:spPr bwMode="auto">
              <a:xfrm>
                <a:off x="2928"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76" name="Line 53"/>
              <p:cNvSpPr>
                <a:spLocks noChangeShapeType="1"/>
              </p:cNvSpPr>
              <p:nvPr/>
            </p:nvSpPr>
            <p:spPr bwMode="auto">
              <a:xfrm>
                <a:off x="2976"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77" name="Line 54"/>
              <p:cNvSpPr>
                <a:spLocks noChangeShapeType="1"/>
              </p:cNvSpPr>
              <p:nvPr/>
            </p:nvSpPr>
            <p:spPr bwMode="auto">
              <a:xfrm>
                <a:off x="3024"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78" name="Line 55"/>
              <p:cNvSpPr>
                <a:spLocks noChangeShapeType="1"/>
              </p:cNvSpPr>
              <p:nvPr/>
            </p:nvSpPr>
            <p:spPr bwMode="auto">
              <a:xfrm>
                <a:off x="3072"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79" name="Line 56"/>
              <p:cNvSpPr>
                <a:spLocks noChangeShapeType="1"/>
              </p:cNvSpPr>
              <p:nvPr/>
            </p:nvSpPr>
            <p:spPr bwMode="auto">
              <a:xfrm>
                <a:off x="3119"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80" name="Line 57"/>
              <p:cNvSpPr>
                <a:spLocks noChangeShapeType="1"/>
              </p:cNvSpPr>
              <p:nvPr/>
            </p:nvSpPr>
            <p:spPr bwMode="auto">
              <a:xfrm>
                <a:off x="3168"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81" name="Line 58"/>
              <p:cNvSpPr>
                <a:spLocks noChangeShapeType="1"/>
              </p:cNvSpPr>
              <p:nvPr/>
            </p:nvSpPr>
            <p:spPr bwMode="auto">
              <a:xfrm>
                <a:off x="3216"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82" name="Line 59"/>
              <p:cNvSpPr>
                <a:spLocks noChangeShapeType="1"/>
              </p:cNvSpPr>
              <p:nvPr/>
            </p:nvSpPr>
            <p:spPr bwMode="auto">
              <a:xfrm>
                <a:off x="3264"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83" name="Line 60"/>
              <p:cNvSpPr>
                <a:spLocks noChangeShapeType="1"/>
              </p:cNvSpPr>
              <p:nvPr/>
            </p:nvSpPr>
            <p:spPr bwMode="auto">
              <a:xfrm>
                <a:off x="3311"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84" name="Line 61"/>
              <p:cNvSpPr>
                <a:spLocks noChangeShapeType="1"/>
              </p:cNvSpPr>
              <p:nvPr/>
            </p:nvSpPr>
            <p:spPr bwMode="auto">
              <a:xfrm>
                <a:off x="3360"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85" name="Line 62"/>
              <p:cNvSpPr>
                <a:spLocks noChangeShapeType="1"/>
              </p:cNvSpPr>
              <p:nvPr/>
            </p:nvSpPr>
            <p:spPr bwMode="auto">
              <a:xfrm>
                <a:off x="3408"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grpSp>
        <p:grpSp>
          <p:nvGrpSpPr>
            <p:cNvPr id="7188" name="Group 63"/>
            <p:cNvGrpSpPr>
              <a:grpSpLocks/>
            </p:cNvGrpSpPr>
            <p:nvPr/>
          </p:nvGrpSpPr>
          <p:grpSpPr bwMode="auto">
            <a:xfrm>
              <a:off x="5040" y="1488"/>
              <a:ext cx="720" cy="144"/>
              <a:chOff x="2688" y="1536"/>
              <a:chExt cx="720" cy="144"/>
            </a:xfrm>
          </p:grpSpPr>
          <p:sp>
            <p:nvSpPr>
              <p:cNvPr id="10254" name="Line 64"/>
              <p:cNvSpPr>
                <a:spLocks noChangeShapeType="1"/>
              </p:cNvSpPr>
              <p:nvPr/>
            </p:nvSpPr>
            <p:spPr bwMode="auto">
              <a:xfrm>
                <a:off x="2688"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55" name="Line 65"/>
              <p:cNvSpPr>
                <a:spLocks noChangeShapeType="1"/>
              </p:cNvSpPr>
              <p:nvPr/>
            </p:nvSpPr>
            <p:spPr bwMode="auto">
              <a:xfrm>
                <a:off x="2736"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56" name="Line 66"/>
              <p:cNvSpPr>
                <a:spLocks noChangeShapeType="1"/>
              </p:cNvSpPr>
              <p:nvPr/>
            </p:nvSpPr>
            <p:spPr bwMode="auto">
              <a:xfrm>
                <a:off x="2785"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57" name="Line 67"/>
              <p:cNvSpPr>
                <a:spLocks noChangeShapeType="1"/>
              </p:cNvSpPr>
              <p:nvPr/>
            </p:nvSpPr>
            <p:spPr bwMode="auto">
              <a:xfrm>
                <a:off x="2832"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58" name="Line 68"/>
              <p:cNvSpPr>
                <a:spLocks noChangeShapeType="1"/>
              </p:cNvSpPr>
              <p:nvPr/>
            </p:nvSpPr>
            <p:spPr bwMode="auto">
              <a:xfrm>
                <a:off x="2880"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59" name="Line 69"/>
              <p:cNvSpPr>
                <a:spLocks noChangeShapeType="1"/>
              </p:cNvSpPr>
              <p:nvPr/>
            </p:nvSpPr>
            <p:spPr bwMode="auto">
              <a:xfrm>
                <a:off x="2928"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60" name="Line 70"/>
              <p:cNvSpPr>
                <a:spLocks noChangeShapeType="1"/>
              </p:cNvSpPr>
              <p:nvPr/>
            </p:nvSpPr>
            <p:spPr bwMode="auto">
              <a:xfrm>
                <a:off x="2977"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61" name="Line 71"/>
              <p:cNvSpPr>
                <a:spLocks noChangeShapeType="1"/>
              </p:cNvSpPr>
              <p:nvPr/>
            </p:nvSpPr>
            <p:spPr bwMode="auto">
              <a:xfrm>
                <a:off x="3024"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62" name="Line 72"/>
              <p:cNvSpPr>
                <a:spLocks noChangeShapeType="1"/>
              </p:cNvSpPr>
              <p:nvPr/>
            </p:nvSpPr>
            <p:spPr bwMode="auto">
              <a:xfrm>
                <a:off x="3072"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63" name="Line 73"/>
              <p:cNvSpPr>
                <a:spLocks noChangeShapeType="1"/>
              </p:cNvSpPr>
              <p:nvPr/>
            </p:nvSpPr>
            <p:spPr bwMode="auto">
              <a:xfrm>
                <a:off x="3120"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64" name="Line 74"/>
              <p:cNvSpPr>
                <a:spLocks noChangeShapeType="1"/>
              </p:cNvSpPr>
              <p:nvPr/>
            </p:nvSpPr>
            <p:spPr bwMode="auto">
              <a:xfrm>
                <a:off x="3168"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65" name="Line 75"/>
              <p:cNvSpPr>
                <a:spLocks noChangeShapeType="1"/>
              </p:cNvSpPr>
              <p:nvPr/>
            </p:nvSpPr>
            <p:spPr bwMode="auto">
              <a:xfrm>
                <a:off x="3216"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66" name="Line 76"/>
              <p:cNvSpPr>
                <a:spLocks noChangeShapeType="1"/>
              </p:cNvSpPr>
              <p:nvPr/>
            </p:nvSpPr>
            <p:spPr bwMode="auto">
              <a:xfrm>
                <a:off x="3264"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67" name="Line 77"/>
              <p:cNvSpPr>
                <a:spLocks noChangeShapeType="1"/>
              </p:cNvSpPr>
              <p:nvPr/>
            </p:nvSpPr>
            <p:spPr bwMode="auto">
              <a:xfrm>
                <a:off x="3312"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68" name="Line 78"/>
              <p:cNvSpPr>
                <a:spLocks noChangeShapeType="1"/>
              </p:cNvSpPr>
              <p:nvPr/>
            </p:nvSpPr>
            <p:spPr bwMode="auto">
              <a:xfrm>
                <a:off x="3360"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sp>
            <p:nvSpPr>
              <p:cNvPr id="10269" name="Line 79"/>
              <p:cNvSpPr>
                <a:spLocks noChangeShapeType="1"/>
              </p:cNvSpPr>
              <p:nvPr/>
            </p:nvSpPr>
            <p:spPr bwMode="auto">
              <a:xfrm>
                <a:off x="3408" y="1536"/>
                <a:ext cx="0" cy="144"/>
              </a:xfrm>
              <a:prstGeom prst="line">
                <a:avLst/>
              </a:prstGeom>
              <a:noFill/>
              <a:ln w="15875">
                <a:solidFill>
                  <a:schemeClr val="accent3">
                    <a:lumMod val="60000"/>
                    <a:lumOff val="40000"/>
                  </a:schemeClr>
                </a:solidFill>
                <a:round/>
                <a:headEnd/>
                <a:tailEnd type="arrow" w="sm" len="sm"/>
              </a:ln>
            </p:spPr>
            <p:txBody>
              <a:bodyPr lIns="90000" tIns="46800" rIns="90000" bIns="46800">
                <a:spAutoFit/>
              </a:bodyPr>
              <a:lstStyle/>
              <a:p>
                <a:pPr>
                  <a:defRPr/>
                </a:pPr>
                <a:endParaRPr lang="sl-SI"/>
              </a:p>
            </p:txBody>
          </p:sp>
        </p:grpSp>
      </p:grpSp>
      <p:graphicFrame>
        <p:nvGraphicFramePr>
          <p:cNvPr id="44112" name="Object 80"/>
          <p:cNvGraphicFramePr>
            <a:graphicFrameLocks noChangeAspect="1"/>
          </p:cNvGraphicFramePr>
          <p:nvPr/>
        </p:nvGraphicFramePr>
        <p:xfrm>
          <a:off x="4359275" y="2262188"/>
          <a:ext cx="1112838" cy="328612"/>
        </p:xfrm>
        <a:graphic>
          <a:graphicData uri="http://schemas.openxmlformats.org/presentationml/2006/ole">
            <p:oleObj spid="_x0000_s7172" name="Equation" r:id="rId5" imgW="812520" imgH="241200" progId="Equation.DSMT4">
              <p:embed/>
            </p:oleObj>
          </a:graphicData>
        </a:graphic>
      </p:graphicFrame>
      <p:sp>
        <p:nvSpPr>
          <p:cNvPr id="79" name="Rectangle 78"/>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80" name="Rectangle 79"/>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81" name="Rounded Rectangle 80"/>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82" name="TextBox 81"/>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83" name="TextBox 82"/>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84" name="TextBox 83"/>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ZNAČILNOSTI </a:t>
            </a:r>
            <a:r>
              <a:rPr lang="en-US" sz="1600" b="1">
                <a:solidFill>
                  <a:schemeClr val="bg1"/>
                </a:solidFill>
                <a:effectLst>
                  <a:outerShdw blurRad="38100" dist="38100" dir="2700000" algn="tl">
                    <a:srgbClr val="000000">
                      <a:alpha val="43137"/>
                    </a:srgbClr>
                  </a:outerShdw>
                </a:effectLst>
                <a:latin typeface="+mn-lt"/>
              </a:rPr>
              <a:t>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85"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A1839C9A-513B-45C8-9243-17E9E337E497}"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16</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40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0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0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7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0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P spid="44037" grpId="0" animBg="1"/>
      <p:bldP spid="44038" grpId="0"/>
      <p:bldP spid="440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4572000" y="3971925"/>
            <a:ext cx="2514600" cy="2428875"/>
          </a:xfrm>
          <a:prstGeom prst="rect">
            <a:avLst/>
          </a:prstGeom>
          <a:noFill/>
          <a:ln w="9525">
            <a:noFill/>
            <a:miter lim="800000"/>
            <a:headEnd/>
            <a:tailEnd/>
          </a:ln>
        </p:spPr>
      </p:pic>
      <p:pic>
        <p:nvPicPr>
          <p:cNvPr id="50179" name="Picture 3" descr="slika7"/>
          <p:cNvPicPr>
            <a:picLocks noChangeAspect="1" noChangeArrowheads="1"/>
          </p:cNvPicPr>
          <p:nvPr/>
        </p:nvPicPr>
        <p:blipFill>
          <a:blip r:embed="rId3" cstate="print"/>
          <a:srcRect/>
          <a:stretch>
            <a:fillRect/>
          </a:stretch>
        </p:blipFill>
        <p:spPr bwMode="auto">
          <a:xfrm>
            <a:off x="939800" y="4005263"/>
            <a:ext cx="2717800" cy="2386012"/>
          </a:xfrm>
          <a:prstGeom prst="rect">
            <a:avLst/>
          </a:prstGeom>
          <a:noFill/>
          <a:ln w="9525">
            <a:noFill/>
            <a:miter lim="800000"/>
            <a:headEnd/>
            <a:tailEnd/>
          </a:ln>
        </p:spPr>
      </p:pic>
      <p:sp>
        <p:nvSpPr>
          <p:cNvPr id="50180" name="Rectangle 4"/>
          <p:cNvSpPr>
            <a:spLocks noChangeArrowheads="1"/>
          </p:cNvSpPr>
          <p:nvPr/>
        </p:nvSpPr>
        <p:spPr bwMode="auto">
          <a:xfrm>
            <a:off x="533400" y="533400"/>
            <a:ext cx="3436938" cy="400050"/>
          </a:xfrm>
          <a:prstGeom prst="rect">
            <a:avLst/>
          </a:prstGeom>
          <a:noFill/>
          <a:ln w="9525">
            <a:noFill/>
            <a:miter lim="800000"/>
            <a:headEnd/>
            <a:tailEnd/>
          </a:ln>
        </p:spPr>
        <p:txBody>
          <a:bodyPr wrap="none">
            <a:spAutoFit/>
          </a:bodyPr>
          <a:lstStyle/>
          <a:p>
            <a:pPr>
              <a:spcBef>
                <a:spcPct val="50000"/>
              </a:spcBef>
              <a:defRPr/>
            </a:pPr>
            <a:r>
              <a:rPr lang="en-US" sz="2000" b="1">
                <a:solidFill>
                  <a:schemeClr val="tx2">
                    <a:lumMod val="60000"/>
                    <a:lumOff val="40000"/>
                  </a:schemeClr>
                </a:solidFill>
                <a:latin typeface="+mn-lt"/>
              </a:rPr>
              <a:t>Nara</a:t>
            </a:r>
            <a:r>
              <a:rPr lang="sl-SI" sz="2000" b="1">
                <a:solidFill>
                  <a:schemeClr val="tx2">
                    <a:lumMod val="60000"/>
                    <a:lumOff val="40000"/>
                  </a:schemeClr>
                </a:solidFill>
                <a:latin typeface="+mn-lt"/>
              </a:rPr>
              <a:t>ščanje in padanje funkcije</a:t>
            </a:r>
            <a:endParaRPr lang="en-GB" sz="2000" b="1">
              <a:solidFill>
                <a:schemeClr val="tx2">
                  <a:lumMod val="60000"/>
                  <a:lumOff val="40000"/>
                </a:schemeClr>
              </a:solidFill>
              <a:latin typeface="+mn-lt"/>
            </a:endParaRPr>
          </a:p>
        </p:txBody>
      </p:sp>
      <p:sp>
        <p:nvSpPr>
          <p:cNvPr id="50181" name="Text Box 5"/>
          <p:cNvSpPr txBox="1">
            <a:spLocks noChangeArrowheads="1"/>
          </p:cNvSpPr>
          <p:nvPr/>
        </p:nvSpPr>
        <p:spPr bwMode="auto">
          <a:xfrm>
            <a:off x="7308850" y="4508500"/>
            <a:ext cx="1800225" cy="1465263"/>
          </a:xfrm>
          <a:prstGeom prst="rect">
            <a:avLst/>
          </a:prstGeom>
          <a:noFill/>
          <a:ln w="9525">
            <a:noFill/>
            <a:miter lim="800000"/>
            <a:headEnd/>
            <a:tailEnd/>
          </a:ln>
        </p:spPr>
        <p:txBody>
          <a:bodyPr>
            <a:spAutoFit/>
          </a:bodyPr>
          <a:lstStyle/>
          <a:p>
            <a:pPr>
              <a:spcBef>
                <a:spcPct val="50000"/>
              </a:spcBef>
              <a:defRPr/>
            </a:pPr>
            <a:r>
              <a:rPr lang="en-US">
                <a:solidFill>
                  <a:schemeClr val="tx2">
                    <a:lumMod val="60000"/>
                    <a:lumOff val="40000"/>
                  </a:schemeClr>
                </a:solidFill>
                <a:latin typeface="+mn-lt"/>
              </a:rPr>
              <a:t>Pri stalni temperaturi je tlak padajo</a:t>
            </a:r>
            <a:r>
              <a:rPr lang="sl-SI">
                <a:solidFill>
                  <a:schemeClr val="tx2">
                    <a:lumMod val="60000"/>
                    <a:lumOff val="40000"/>
                  </a:schemeClr>
                </a:solidFill>
                <a:latin typeface="+mn-lt"/>
              </a:rPr>
              <a:t>ča funkcija prostornine. </a:t>
            </a:r>
            <a:endParaRPr lang="en-GB">
              <a:solidFill>
                <a:schemeClr val="tx2">
                  <a:lumMod val="60000"/>
                  <a:lumOff val="40000"/>
                </a:schemeClr>
              </a:solidFill>
              <a:latin typeface="+mn-lt"/>
            </a:endParaRPr>
          </a:p>
        </p:txBody>
      </p:sp>
      <p:sp>
        <p:nvSpPr>
          <p:cNvPr id="50188" name="Line 12"/>
          <p:cNvSpPr>
            <a:spLocks noChangeShapeType="1"/>
          </p:cNvSpPr>
          <p:nvPr/>
        </p:nvSpPr>
        <p:spPr bwMode="auto">
          <a:xfrm>
            <a:off x="3810000" y="5181600"/>
            <a:ext cx="576263" cy="0"/>
          </a:xfrm>
          <a:prstGeom prst="line">
            <a:avLst/>
          </a:prstGeom>
          <a:noFill/>
          <a:ln w="25400">
            <a:solidFill>
              <a:schemeClr val="tx2">
                <a:lumMod val="40000"/>
                <a:lumOff val="60000"/>
              </a:schemeClr>
            </a:solidFill>
            <a:round/>
            <a:headEnd/>
            <a:tailEnd type="arrow" w="med" len="med"/>
          </a:ln>
        </p:spPr>
        <p:txBody>
          <a:bodyPr>
            <a:spAutoFit/>
          </a:bodyPr>
          <a:lstStyle/>
          <a:p>
            <a:pPr>
              <a:defRPr/>
            </a:pPr>
            <a:endParaRPr lang="sl-SI"/>
          </a:p>
        </p:txBody>
      </p:sp>
      <p:sp>
        <p:nvSpPr>
          <p:cNvPr id="50189" name="Line 13"/>
          <p:cNvSpPr>
            <a:spLocks noChangeShapeType="1"/>
          </p:cNvSpPr>
          <p:nvPr/>
        </p:nvSpPr>
        <p:spPr bwMode="auto">
          <a:xfrm>
            <a:off x="0" y="3581400"/>
            <a:ext cx="9144000" cy="0"/>
          </a:xfrm>
          <a:prstGeom prst="line">
            <a:avLst/>
          </a:prstGeom>
          <a:noFill/>
          <a:ln w="15875">
            <a:solidFill>
              <a:schemeClr val="bg1"/>
            </a:solidFill>
            <a:round/>
            <a:headEnd/>
            <a:tailEnd/>
          </a:ln>
        </p:spPr>
        <p:txBody>
          <a:bodyPr>
            <a:spAutoFit/>
          </a:bodyPr>
          <a:lstStyle/>
          <a:p>
            <a:endParaRPr lang="sl-SI"/>
          </a:p>
        </p:txBody>
      </p:sp>
      <p:grpSp>
        <p:nvGrpSpPr>
          <p:cNvPr id="2" name="Group 29"/>
          <p:cNvGrpSpPr>
            <a:grpSpLocks/>
          </p:cNvGrpSpPr>
          <p:nvPr/>
        </p:nvGrpSpPr>
        <p:grpSpPr bwMode="auto">
          <a:xfrm>
            <a:off x="609600" y="1219200"/>
            <a:ext cx="3429000" cy="2133600"/>
            <a:chOff x="240" y="720"/>
            <a:chExt cx="2160" cy="1344"/>
          </a:xfrm>
        </p:grpSpPr>
        <p:sp>
          <p:nvSpPr>
            <p:cNvPr id="37903" name="Text Box 11"/>
            <p:cNvSpPr txBox="1">
              <a:spLocks noChangeArrowheads="1"/>
            </p:cNvSpPr>
            <p:nvPr/>
          </p:nvSpPr>
          <p:spPr bwMode="auto">
            <a:xfrm>
              <a:off x="240" y="748"/>
              <a:ext cx="1050" cy="212"/>
            </a:xfrm>
            <a:prstGeom prst="rect">
              <a:avLst/>
            </a:prstGeom>
            <a:noFill/>
            <a:ln w="9525">
              <a:noFill/>
              <a:miter lim="800000"/>
              <a:headEnd/>
              <a:tailEnd/>
            </a:ln>
          </p:spPr>
          <p:txBody>
            <a:bodyPr>
              <a:spAutoFit/>
            </a:bodyPr>
            <a:lstStyle/>
            <a:p>
              <a:pPr>
                <a:spcBef>
                  <a:spcPct val="50000"/>
                </a:spcBef>
                <a:defRPr/>
              </a:pPr>
              <a:r>
                <a:rPr lang="sl-SI" sz="1600">
                  <a:solidFill>
                    <a:schemeClr val="tx2">
                      <a:lumMod val="60000"/>
                      <a:lumOff val="40000"/>
                    </a:schemeClr>
                  </a:solidFill>
                  <a:latin typeface="+mn-lt"/>
                </a:rPr>
                <a:t>naraščajoča</a:t>
              </a:r>
              <a:endParaRPr lang="en-GB" sz="1600">
                <a:solidFill>
                  <a:schemeClr val="tx2">
                    <a:lumMod val="60000"/>
                    <a:lumOff val="40000"/>
                  </a:schemeClr>
                </a:solidFill>
                <a:latin typeface="+mn-lt"/>
              </a:endParaRPr>
            </a:p>
          </p:txBody>
        </p:sp>
        <p:sp>
          <p:nvSpPr>
            <p:cNvPr id="37905" name="Line 21"/>
            <p:cNvSpPr>
              <a:spLocks noChangeShapeType="1"/>
            </p:cNvSpPr>
            <p:nvPr/>
          </p:nvSpPr>
          <p:spPr bwMode="auto">
            <a:xfrm>
              <a:off x="576" y="1488"/>
              <a:ext cx="1824" cy="0"/>
            </a:xfrm>
            <a:prstGeom prst="line">
              <a:avLst/>
            </a:prstGeom>
            <a:no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sp>
          <p:nvSpPr>
            <p:cNvPr id="37906" name="Line 22"/>
            <p:cNvSpPr>
              <a:spLocks noChangeShapeType="1"/>
            </p:cNvSpPr>
            <p:nvPr/>
          </p:nvSpPr>
          <p:spPr bwMode="auto">
            <a:xfrm flipV="1">
              <a:off x="1392" y="720"/>
              <a:ext cx="0" cy="1344"/>
            </a:xfrm>
            <a:prstGeom prst="line">
              <a:avLst/>
            </a:prstGeom>
            <a:no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sp>
          <p:nvSpPr>
            <p:cNvPr id="28697" name="Freeform 20"/>
            <p:cNvSpPr>
              <a:spLocks/>
            </p:cNvSpPr>
            <p:nvPr/>
          </p:nvSpPr>
          <p:spPr bwMode="auto">
            <a:xfrm>
              <a:off x="672" y="861"/>
              <a:ext cx="1532" cy="1122"/>
            </a:xfrm>
            <a:custGeom>
              <a:avLst/>
              <a:gdLst>
                <a:gd name="T0" fmla="*/ 0 w 1532"/>
                <a:gd name="T1" fmla="*/ 1122 h 1122"/>
                <a:gd name="T2" fmla="*/ 634 w 1532"/>
                <a:gd name="T3" fmla="*/ 879 h 1122"/>
                <a:gd name="T4" fmla="*/ 844 w 1532"/>
                <a:gd name="T5" fmla="*/ 321 h 1122"/>
                <a:gd name="T6" fmla="*/ 1532 w 1532"/>
                <a:gd name="T7" fmla="*/ 0 h 1122"/>
                <a:gd name="T8" fmla="*/ 0 60000 65536"/>
                <a:gd name="T9" fmla="*/ 0 60000 65536"/>
                <a:gd name="T10" fmla="*/ 0 60000 65536"/>
                <a:gd name="T11" fmla="*/ 0 60000 65536"/>
                <a:gd name="T12" fmla="*/ 0 w 1532"/>
                <a:gd name="T13" fmla="*/ 0 h 1122"/>
                <a:gd name="T14" fmla="*/ 1532 w 1532"/>
                <a:gd name="T15" fmla="*/ 1122 h 1122"/>
              </a:gdLst>
              <a:ahLst/>
              <a:cxnLst>
                <a:cxn ang="T8">
                  <a:pos x="T0" y="T1"/>
                </a:cxn>
                <a:cxn ang="T9">
                  <a:pos x="T2" y="T3"/>
                </a:cxn>
                <a:cxn ang="T10">
                  <a:pos x="T4" y="T5"/>
                </a:cxn>
                <a:cxn ang="T11">
                  <a:pos x="T6" y="T7"/>
                </a:cxn>
              </a:cxnLst>
              <a:rect l="T12" t="T13" r="T14" b="T15"/>
              <a:pathLst>
                <a:path w="1532" h="1122">
                  <a:moveTo>
                    <a:pt x="0" y="1122"/>
                  </a:moveTo>
                  <a:cubicBezTo>
                    <a:pt x="106" y="1082"/>
                    <a:pt x="493" y="1013"/>
                    <a:pt x="634" y="879"/>
                  </a:cubicBezTo>
                  <a:cubicBezTo>
                    <a:pt x="775" y="745"/>
                    <a:pt x="694" y="467"/>
                    <a:pt x="844" y="321"/>
                  </a:cubicBezTo>
                  <a:cubicBezTo>
                    <a:pt x="994" y="175"/>
                    <a:pt x="1389" y="67"/>
                    <a:pt x="1532" y="0"/>
                  </a:cubicBezTo>
                </a:path>
              </a:pathLst>
            </a:custGeom>
            <a:noFill/>
            <a:ln w="25400">
              <a:solidFill>
                <a:srgbClr val="FF0000"/>
              </a:solidFill>
              <a:round/>
              <a:headEnd/>
              <a:tailEnd/>
            </a:ln>
          </p:spPr>
          <p:txBody>
            <a:bodyPr>
              <a:spAutoFit/>
            </a:bodyPr>
            <a:lstStyle/>
            <a:p>
              <a:endParaRPr lang="sl-SI"/>
            </a:p>
          </p:txBody>
        </p:sp>
      </p:grpSp>
      <p:grpSp>
        <p:nvGrpSpPr>
          <p:cNvPr id="3" name="Group 30"/>
          <p:cNvGrpSpPr>
            <a:grpSpLocks/>
          </p:cNvGrpSpPr>
          <p:nvPr/>
        </p:nvGrpSpPr>
        <p:grpSpPr bwMode="auto">
          <a:xfrm>
            <a:off x="5334000" y="1219200"/>
            <a:ext cx="3575050" cy="2209800"/>
            <a:chOff x="3360" y="768"/>
            <a:chExt cx="2252" cy="1392"/>
          </a:xfrm>
        </p:grpSpPr>
        <p:sp>
          <p:nvSpPr>
            <p:cNvPr id="37898" name="Text Box 8"/>
            <p:cNvSpPr txBox="1">
              <a:spLocks noChangeArrowheads="1"/>
            </p:cNvSpPr>
            <p:nvPr/>
          </p:nvSpPr>
          <p:spPr bwMode="auto">
            <a:xfrm>
              <a:off x="4848" y="768"/>
              <a:ext cx="764" cy="212"/>
            </a:xfrm>
            <a:prstGeom prst="rect">
              <a:avLst/>
            </a:prstGeom>
            <a:noFill/>
            <a:ln w="9525">
              <a:noFill/>
              <a:miter lim="800000"/>
              <a:headEnd/>
              <a:tailEnd/>
            </a:ln>
          </p:spPr>
          <p:txBody>
            <a:bodyPr>
              <a:spAutoFit/>
            </a:bodyPr>
            <a:lstStyle/>
            <a:p>
              <a:pPr>
                <a:spcBef>
                  <a:spcPct val="50000"/>
                </a:spcBef>
                <a:defRPr/>
              </a:pPr>
              <a:r>
                <a:rPr lang="sl-SI" sz="1600">
                  <a:solidFill>
                    <a:schemeClr val="tx2">
                      <a:lumMod val="60000"/>
                      <a:lumOff val="40000"/>
                    </a:schemeClr>
                  </a:solidFill>
                  <a:latin typeface="+mn-lt"/>
                </a:rPr>
                <a:t>padajoča</a:t>
              </a:r>
              <a:endParaRPr lang="en-GB" sz="1600">
                <a:solidFill>
                  <a:schemeClr val="tx2">
                    <a:lumMod val="60000"/>
                    <a:lumOff val="40000"/>
                  </a:schemeClr>
                </a:solidFill>
                <a:latin typeface="+mn-lt"/>
              </a:endParaRPr>
            </a:p>
          </p:txBody>
        </p:sp>
        <p:grpSp>
          <p:nvGrpSpPr>
            <p:cNvPr id="28690" name="Group 28"/>
            <p:cNvGrpSpPr>
              <a:grpSpLocks/>
            </p:cNvGrpSpPr>
            <p:nvPr/>
          </p:nvGrpSpPr>
          <p:grpSpPr bwMode="auto">
            <a:xfrm>
              <a:off x="3360" y="816"/>
              <a:ext cx="1824" cy="1344"/>
              <a:chOff x="3360" y="816"/>
              <a:chExt cx="1824" cy="1344"/>
            </a:xfrm>
          </p:grpSpPr>
          <p:sp>
            <p:nvSpPr>
              <p:cNvPr id="37901" name="Line 26"/>
              <p:cNvSpPr>
                <a:spLocks noChangeShapeType="1"/>
              </p:cNvSpPr>
              <p:nvPr/>
            </p:nvSpPr>
            <p:spPr bwMode="auto">
              <a:xfrm>
                <a:off x="3360" y="1584"/>
                <a:ext cx="1824" cy="0"/>
              </a:xfrm>
              <a:prstGeom prst="line">
                <a:avLst/>
              </a:prstGeom>
              <a:no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sp>
            <p:nvSpPr>
              <p:cNvPr id="37902" name="Line 27"/>
              <p:cNvSpPr>
                <a:spLocks noChangeShapeType="1"/>
              </p:cNvSpPr>
              <p:nvPr/>
            </p:nvSpPr>
            <p:spPr bwMode="auto">
              <a:xfrm flipV="1">
                <a:off x="4176" y="816"/>
                <a:ext cx="0" cy="1344"/>
              </a:xfrm>
              <a:prstGeom prst="line">
                <a:avLst/>
              </a:prstGeom>
              <a:no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sp>
            <p:nvSpPr>
              <p:cNvPr id="28693" name="Freeform 25"/>
              <p:cNvSpPr>
                <a:spLocks/>
              </p:cNvSpPr>
              <p:nvPr/>
            </p:nvSpPr>
            <p:spPr bwMode="auto">
              <a:xfrm>
                <a:off x="3456" y="865"/>
                <a:ext cx="1593" cy="1247"/>
              </a:xfrm>
              <a:custGeom>
                <a:avLst/>
                <a:gdLst>
                  <a:gd name="T0" fmla="*/ 1593 w 1593"/>
                  <a:gd name="T1" fmla="*/ 1247 h 1247"/>
                  <a:gd name="T2" fmla="*/ 1057 w 1593"/>
                  <a:gd name="T3" fmla="*/ 861 h 1247"/>
                  <a:gd name="T4" fmla="*/ 315 w 1593"/>
                  <a:gd name="T5" fmla="*/ 695 h 1247"/>
                  <a:gd name="T6" fmla="*/ 0 w 1593"/>
                  <a:gd name="T7" fmla="*/ 0 h 1247"/>
                  <a:gd name="T8" fmla="*/ 0 60000 65536"/>
                  <a:gd name="T9" fmla="*/ 0 60000 65536"/>
                  <a:gd name="T10" fmla="*/ 0 60000 65536"/>
                  <a:gd name="T11" fmla="*/ 0 60000 65536"/>
                  <a:gd name="T12" fmla="*/ 0 w 1593"/>
                  <a:gd name="T13" fmla="*/ 0 h 1247"/>
                  <a:gd name="T14" fmla="*/ 1593 w 1593"/>
                  <a:gd name="T15" fmla="*/ 1247 h 1247"/>
                </a:gdLst>
                <a:ahLst/>
                <a:cxnLst>
                  <a:cxn ang="T8">
                    <a:pos x="T0" y="T1"/>
                  </a:cxn>
                  <a:cxn ang="T9">
                    <a:pos x="T2" y="T3"/>
                  </a:cxn>
                  <a:cxn ang="T10">
                    <a:pos x="T4" y="T5"/>
                  </a:cxn>
                  <a:cxn ang="T11">
                    <a:pos x="T6" y="T7"/>
                  </a:cxn>
                </a:cxnLst>
                <a:rect l="T12" t="T13" r="T14" b="T15"/>
                <a:pathLst>
                  <a:path w="1593" h="1247">
                    <a:moveTo>
                      <a:pt x="1593" y="1247"/>
                    </a:moveTo>
                    <a:cubicBezTo>
                      <a:pt x="1504" y="1183"/>
                      <a:pt x="1270" y="953"/>
                      <a:pt x="1057" y="861"/>
                    </a:cubicBezTo>
                    <a:cubicBezTo>
                      <a:pt x="844" y="769"/>
                      <a:pt x="491" y="838"/>
                      <a:pt x="315" y="695"/>
                    </a:cubicBezTo>
                    <a:cubicBezTo>
                      <a:pt x="139" y="552"/>
                      <a:pt x="66" y="145"/>
                      <a:pt x="0" y="0"/>
                    </a:cubicBezTo>
                  </a:path>
                </a:pathLst>
              </a:custGeom>
              <a:noFill/>
              <a:ln w="25400">
                <a:solidFill>
                  <a:srgbClr val="FF0000"/>
                </a:solidFill>
                <a:round/>
                <a:headEnd/>
                <a:tailEnd/>
              </a:ln>
            </p:spPr>
            <p:txBody>
              <a:bodyPr>
                <a:spAutoFit/>
              </a:bodyPr>
              <a:lstStyle/>
              <a:p>
                <a:endParaRPr lang="sl-SI"/>
              </a:p>
            </p:txBody>
          </p:sp>
        </p:grpSp>
      </p:grpSp>
      <p:sp>
        <p:nvSpPr>
          <p:cNvPr id="19" name="Rectangle 18"/>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0" name="Rectangle 19"/>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1" name="Rounded Rectangle 20"/>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2" name="TextBox 21"/>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23" name="TextBox 22"/>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24" name="TextBox 23"/>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ZNAČILNOSTI</a:t>
            </a:r>
            <a:r>
              <a:rPr lang="en-US" sz="1600" b="1">
                <a:solidFill>
                  <a:schemeClr val="bg1"/>
                </a:solidFill>
                <a:effectLst>
                  <a:outerShdw blurRad="38100" dist="38100" dir="2700000" algn="tl">
                    <a:srgbClr val="000000">
                      <a:alpha val="43137"/>
                    </a:srgbClr>
                  </a:outerShdw>
                </a:effectLst>
                <a:latin typeface="+mn-lt"/>
              </a:rPr>
              <a:t> </a:t>
            </a:r>
            <a:r>
              <a:rPr lang="sl-SI" sz="1600" b="1">
                <a:solidFill>
                  <a:schemeClr val="bg1"/>
                </a:solidFill>
                <a:effectLst>
                  <a:outerShdw blurRad="38100" dist="38100" dir="2700000" algn="tl">
                    <a:srgbClr val="000000">
                      <a:alpha val="43137"/>
                    </a:srgbClr>
                  </a:outerShdw>
                </a:effectLst>
                <a:latin typeface="+mn-lt"/>
              </a:rPr>
              <a:t> </a:t>
            </a:r>
            <a:r>
              <a:rPr lang="en-US" sz="1600" b="1">
                <a:solidFill>
                  <a:schemeClr val="bg1"/>
                </a:solidFill>
                <a:effectLst>
                  <a:outerShdw blurRad="38100" dist="38100" dir="2700000" algn="tl">
                    <a:srgbClr val="000000">
                      <a:alpha val="43137"/>
                    </a:srgbClr>
                  </a:outerShdw>
                </a:effectLst>
                <a:latin typeface="+mn-lt"/>
              </a:rPr>
              <a:t>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25"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070456EA-3CC9-46DF-A4D4-1957938AB05C}"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17</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0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5018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017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0188"/>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5017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1" grpId="0"/>
      <p:bldP spid="5018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457200" y="457200"/>
            <a:ext cx="6477000" cy="400050"/>
          </a:xfrm>
          <a:prstGeom prst="rect">
            <a:avLst/>
          </a:prstGeom>
          <a:noFill/>
          <a:ln w="9525">
            <a:noFill/>
            <a:miter lim="800000"/>
            <a:headEnd/>
            <a:tailEnd/>
          </a:ln>
        </p:spPr>
        <p:txBody>
          <a:bodyPr>
            <a:spAutoFit/>
          </a:bodyPr>
          <a:lstStyle/>
          <a:p>
            <a:pPr>
              <a:spcBef>
                <a:spcPct val="50000"/>
              </a:spcBef>
              <a:defRPr/>
            </a:pPr>
            <a:r>
              <a:rPr lang="sl-SI" sz="2000" b="1">
                <a:solidFill>
                  <a:schemeClr val="tx2">
                    <a:lumMod val="60000"/>
                    <a:lumOff val="40000"/>
                  </a:schemeClr>
                </a:solidFill>
                <a:latin typeface="+mn-lt"/>
              </a:rPr>
              <a:t>Lokalno naraščanje in padanje funkcij</a:t>
            </a:r>
            <a:r>
              <a:rPr lang="en-US" sz="2000" b="1">
                <a:solidFill>
                  <a:schemeClr val="tx2">
                    <a:lumMod val="60000"/>
                    <a:lumOff val="40000"/>
                  </a:schemeClr>
                </a:solidFill>
                <a:latin typeface="+mn-lt"/>
              </a:rPr>
              <a:t>e</a:t>
            </a:r>
            <a:endParaRPr lang="en-GB" sz="2000" b="1">
              <a:solidFill>
                <a:schemeClr val="tx2">
                  <a:lumMod val="60000"/>
                  <a:lumOff val="40000"/>
                </a:schemeClr>
              </a:solidFill>
              <a:latin typeface="+mn-lt"/>
            </a:endParaRPr>
          </a:p>
        </p:txBody>
      </p:sp>
      <p:sp>
        <p:nvSpPr>
          <p:cNvPr id="51204" name="Text Box 4"/>
          <p:cNvSpPr txBox="1">
            <a:spLocks noChangeArrowheads="1"/>
          </p:cNvSpPr>
          <p:nvPr/>
        </p:nvSpPr>
        <p:spPr bwMode="auto">
          <a:xfrm>
            <a:off x="4708525" y="5851525"/>
            <a:ext cx="3673475" cy="369888"/>
          </a:xfrm>
          <a:prstGeom prst="rect">
            <a:avLst/>
          </a:prstGeom>
          <a:noFill/>
          <a:ln w="9525">
            <a:noFill/>
            <a:miter lim="800000"/>
            <a:headEnd/>
            <a:tailEnd/>
          </a:ln>
        </p:spPr>
        <p:txBody>
          <a:bodyPr>
            <a:spAutoFit/>
          </a:bodyPr>
          <a:lstStyle/>
          <a:p>
            <a:pPr>
              <a:spcBef>
                <a:spcPct val="50000"/>
              </a:spcBef>
              <a:defRPr/>
            </a:pPr>
            <a:r>
              <a:rPr lang="sl-SI">
                <a:solidFill>
                  <a:schemeClr val="tx2">
                    <a:lumMod val="60000"/>
                    <a:lumOff val="40000"/>
                  </a:schemeClr>
                </a:solidFill>
                <a:latin typeface="+mn-lt"/>
              </a:rPr>
              <a:t>pri </a:t>
            </a:r>
            <a:r>
              <a:rPr lang="sl-SI" i="1">
                <a:solidFill>
                  <a:schemeClr val="tx2">
                    <a:lumMod val="60000"/>
                    <a:lumOff val="40000"/>
                  </a:schemeClr>
                </a:solidFill>
                <a:latin typeface="Georgia" pitchFamily="18" charset="0"/>
              </a:rPr>
              <a:t>b</a:t>
            </a:r>
            <a:r>
              <a:rPr lang="sl-SI">
                <a:solidFill>
                  <a:schemeClr val="tx2">
                    <a:lumMod val="60000"/>
                    <a:lumOff val="40000"/>
                  </a:schemeClr>
                </a:solidFill>
                <a:latin typeface="+mn-lt"/>
              </a:rPr>
              <a:t> je funkcija </a:t>
            </a:r>
            <a:r>
              <a:rPr lang="sl-SI">
                <a:solidFill>
                  <a:srgbClr val="FF0000"/>
                </a:solidFill>
                <a:latin typeface="+mn-lt"/>
              </a:rPr>
              <a:t>naraščajoča</a:t>
            </a:r>
            <a:endParaRPr lang="en-GB">
              <a:solidFill>
                <a:srgbClr val="FF0000"/>
              </a:solidFill>
              <a:latin typeface="+mn-lt"/>
            </a:endParaRPr>
          </a:p>
        </p:txBody>
      </p:sp>
      <p:sp>
        <p:nvSpPr>
          <p:cNvPr id="51205" name="Text Box 5"/>
          <p:cNvSpPr txBox="1">
            <a:spLocks noChangeArrowheads="1"/>
          </p:cNvSpPr>
          <p:nvPr/>
        </p:nvSpPr>
        <p:spPr bwMode="auto">
          <a:xfrm>
            <a:off x="457200" y="1584325"/>
            <a:ext cx="3538538" cy="369888"/>
          </a:xfrm>
          <a:prstGeom prst="rect">
            <a:avLst/>
          </a:prstGeom>
          <a:noFill/>
          <a:ln w="9525">
            <a:noFill/>
            <a:miter lim="800000"/>
            <a:headEnd/>
            <a:tailEnd/>
          </a:ln>
        </p:spPr>
        <p:txBody>
          <a:bodyPr>
            <a:spAutoFit/>
          </a:bodyPr>
          <a:lstStyle/>
          <a:p>
            <a:pPr>
              <a:spcBef>
                <a:spcPct val="50000"/>
              </a:spcBef>
              <a:defRPr/>
            </a:pPr>
            <a:r>
              <a:rPr lang="sl-SI">
                <a:solidFill>
                  <a:schemeClr val="tx2">
                    <a:lumMod val="60000"/>
                    <a:lumOff val="40000"/>
                  </a:schemeClr>
                </a:solidFill>
                <a:latin typeface="+mn-lt"/>
              </a:rPr>
              <a:t>pri </a:t>
            </a:r>
            <a:r>
              <a:rPr lang="sl-SI" i="1">
                <a:solidFill>
                  <a:schemeClr val="tx2">
                    <a:lumMod val="60000"/>
                    <a:lumOff val="40000"/>
                  </a:schemeClr>
                </a:solidFill>
                <a:latin typeface="Georgia" pitchFamily="18" charset="0"/>
              </a:rPr>
              <a:t>a</a:t>
            </a:r>
            <a:r>
              <a:rPr lang="sl-SI">
                <a:solidFill>
                  <a:schemeClr val="tx2">
                    <a:lumMod val="60000"/>
                    <a:lumOff val="40000"/>
                  </a:schemeClr>
                </a:solidFill>
                <a:latin typeface="+mn-lt"/>
              </a:rPr>
              <a:t> je funkcija </a:t>
            </a:r>
            <a:r>
              <a:rPr lang="sl-SI">
                <a:solidFill>
                  <a:srgbClr val="FF0000"/>
                </a:solidFill>
                <a:latin typeface="+mn-lt"/>
              </a:rPr>
              <a:t>padajoča</a:t>
            </a:r>
            <a:endParaRPr lang="en-GB">
              <a:solidFill>
                <a:srgbClr val="FF0000"/>
              </a:solidFill>
              <a:latin typeface="+mn-lt"/>
            </a:endParaRPr>
          </a:p>
        </p:txBody>
      </p:sp>
      <p:grpSp>
        <p:nvGrpSpPr>
          <p:cNvPr id="2" name="Group 26"/>
          <p:cNvGrpSpPr>
            <a:grpSpLocks/>
          </p:cNvGrpSpPr>
          <p:nvPr/>
        </p:nvGrpSpPr>
        <p:grpSpPr bwMode="auto">
          <a:xfrm>
            <a:off x="1157288" y="2514600"/>
            <a:ext cx="7072312" cy="2971800"/>
            <a:chOff x="729" y="1584"/>
            <a:chExt cx="4455" cy="1872"/>
          </a:xfrm>
        </p:grpSpPr>
        <p:sp>
          <p:nvSpPr>
            <p:cNvPr id="29713" name="Freeform 8"/>
            <p:cNvSpPr>
              <a:spLocks/>
            </p:cNvSpPr>
            <p:nvPr/>
          </p:nvSpPr>
          <p:spPr bwMode="auto">
            <a:xfrm>
              <a:off x="1008" y="1586"/>
              <a:ext cx="4134" cy="1870"/>
            </a:xfrm>
            <a:custGeom>
              <a:avLst/>
              <a:gdLst>
                <a:gd name="T0" fmla="*/ 0 w 4134"/>
                <a:gd name="T1" fmla="*/ 1870 h 1870"/>
                <a:gd name="T2" fmla="*/ 352 w 4134"/>
                <a:gd name="T3" fmla="*/ 94 h 1870"/>
                <a:gd name="T4" fmla="*/ 1545 w 4134"/>
                <a:gd name="T5" fmla="*/ 1306 h 1870"/>
                <a:gd name="T6" fmla="*/ 2745 w 4134"/>
                <a:gd name="T7" fmla="*/ 605 h 1870"/>
                <a:gd name="T8" fmla="*/ 3434 w 4134"/>
                <a:gd name="T9" fmla="*/ 997 h 1870"/>
                <a:gd name="T10" fmla="*/ 4134 w 4134"/>
                <a:gd name="T11" fmla="*/ 1074 h 1870"/>
                <a:gd name="T12" fmla="*/ 0 60000 65536"/>
                <a:gd name="T13" fmla="*/ 0 60000 65536"/>
                <a:gd name="T14" fmla="*/ 0 60000 65536"/>
                <a:gd name="T15" fmla="*/ 0 60000 65536"/>
                <a:gd name="T16" fmla="*/ 0 60000 65536"/>
                <a:gd name="T17" fmla="*/ 0 60000 65536"/>
                <a:gd name="T18" fmla="*/ 0 w 4134"/>
                <a:gd name="T19" fmla="*/ 0 h 1870"/>
                <a:gd name="T20" fmla="*/ 4134 w 4134"/>
                <a:gd name="T21" fmla="*/ 1870 h 1870"/>
              </a:gdLst>
              <a:ahLst/>
              <a:cxnLst>
                <a:cxn ang="T12">
                  <a:pos x="T0" y="T1"/>
                </a:cxn>
                <a:cxn ang="T13">
                  <a:pos x="T2" y="T3"/>
                </a:cxn>
                <a:cxn ang="T14">
                  <a:pos x="T4" y="T5"/>
                </a:cxn>
                <a:cxn ang="T15">
                  <a:pos x="T6" y="T7"/>
                </a:cxn>
                <a:cxn ang="T16">
                  <a:pos x="T8" y="T9"/>
                </a:cxn>
                <a:cxn ang="T17">
                  <a:pos x="T10" y="T11"/>
                </a:cxn>
              </a:cxnLst>
              <a:rect l="T18" t="T19" r="T20" b="T21"/>
              <a:pathLst>
                <a:path w="4134" h="1870">
                  <a:moveTo>
                    <a:pt x="0" y="1870"/>
                  </a:moveTo>
                  <a:cubicBezTo>
                    <a:pt x="59" y="1574"/>
                    <a:pt x="95" y="188"/>
                    <a:pt x="352" y="94"/>
                  </a:cubicBezTo>
                  <a:cubicBezTo>
                    <a:pt x="609" y="0"/>
                    <a:pt x="1146" y="1221"/>
                    <a:pt x="1545" y="1306"/>
                  </a:cubicBezTo>
                  <a:cubicBezTo>
                    <a:pt x="1944" y="1391"/>
                    <a:pt x="2430" y="656"/>
                    <a:pt x="2745" y="605"/>
                  </a:cubicBezTo>
                  <a:cubicBezTo>
                    <a:pt x="3060" y="554"/>
                    <a:pt x="3203" y="919"/>
                    <a:pt x="3434" y="997"/>
                  </a:cubicBezTo>
                  <a:cubicBezTo>
                    <a:pt x="3665" y="1075"/>
                    <a:pt x="3988" y="1058"/>
                    <a:pt x="4134" y="1074"/>
                  </a:cubicBezTo>
                </a:path>
              </a:pathLst>
            </a:custGeom>
            <a:noFill/>
            <a:ln w="25400">
              <a:solidFill>
                <a:srgbClr val="FF0000"/>
              </a:solidFill>
              <a:round/>
              <a:headEnd/>
              <a:tailEnd/>
            </a:ln>
          </p:spPr>
          <p:txBody>
            <a:bodyPr>
              <a:spAutoFit/>
            </a:bodyPr>
            <a:lstStyle/>
            <a:p>
              <a:endParaRPr lang="sl-SI"/>
            </a:p>
          </p:txBody>
        </p:sp>
        <p:sp>
          <p:nvSpPr>
            <p:cNvPr id="38923" name="Line 9"/>
            <p:cNvSpPr>
              <a:spLocks noChangeShapeType="1"/>
            </p:cNvSpPr>
            <p:nvPr/>
          </p:nvSpPr>
          <p:spPr bwMode="auto">
            <a:xfrm>
              <a:off x="729" y="2728"/>
              <a:ext cx="4455" cy="1"/>
            </a:xfrm>
            <a:prstGeom prst="line">
              <a:avLst/>
            </a:prstGeom>
            <a:no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sp>
          <p:nvSpPr>
            <p:cNvPr id="38924" name="Line 10"/>
            <p:cNvSpPr>
              <a:spLocks noChangeShapeType="1"/>
            </p:cNvSpPr>
            <p:nvPr/>
          </p:nvSpPr>
          <p:spPr bwMode="auto">
            <a:xfrm flipV="1">
              <a:off x="2400" y="1584"/>
              <a:ext cx="0" cy="1872"/>
            </a:xfrm>
            <a:prstGeom prst="line">
              <a:avLst/>
            </a:prstGeom>
            <a:no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sp>
          <p:nvSpPr>
            <p:cNvPr id="38925" name="Line 11"/>
            <p:cNvSpPr>
              <a:spLocks noChangeShapeType="1"/>
            </p:cNvSpPr>
            <p:nvPr/>
          </p:nvSpPr>
          <p:spPr bwMode="auto">
            <a:xfrm>
              <a:off x="1764" y="2688"/>
              <a:ext cx="0" cy="96"/>
            </a:xfrm>
            <a:prstGeom prst="line">
              <a:avLst/>
            </a:prstGeom>
            <a:noFill/>
            <a:ln w="15875">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38926" name="Line 16"/>
            <p:cNvSpPr>
              <a:spLocks noChangeShapeType="1"/>
            </p:cNvSpPr>
            <p:nvPr/>
          </p:nvSpPr>
          <p:spPr bwMode="auto">
            <a:xfrm>
              <a:off x="3312" y="2688"/>
              <a:ext cx="0" cy="96"/>
            </a:xfrm>
            <a:prstGeom prst="line">
              <a:avLst/>
            </a:prstGeom>
            <a:noFill/>
            <a:ln w="15875">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29718" name="Rectangle 18"/>
            <p:cNvSpPr>
              <a:spLocks noChangeArrowheads="1"/>
            </p:cNvSpPr>
            <p:nvPr/>
          </p:nvSpPr>
          <p:spPr bwMode="auto">
            <a:xfrm>
              <a:off x="1666" y="2784"/>
              <a:ext cx="206" cy="250"/>
            </a:xfrm>
            <a:prstGeom prst="rect">
              <a:avLst/>
            </a:prstGeom>
            <a:noFill/>
            <a:ln w="15875">
              <a:noFill/>
              <a:miter lim="800000"/>
              <a:headEnd/>
              <a:tailEnd/>
            </a:ln>
          </p:spPr>
          <p:txBody>
            <a:bodyPr wrap="none" lIns="90000" tIns="46800" rIns="90000" bIns="46800">
              <a:spAutoFit/>
            </a:bodyPr>
            <a:lstStyle/>
            <a:p>
              <a:r>
                <a:rPr lang="sl-SI" i="1">
                  <a:latin typeface="Georgia" pitchFamily="18" charset="0"/>
                </a:rPr>
                <a:t>a</a:t>
              </a:r>
            </a:p>
          </p:txBody>
        </p:sp>
        <p:sp>
          <p:nvSpPr>
            <p:cNvPr id="29719" name="Rectangle 20"/>
            <p:cNvSpPr>
              <a:spLocks noChangeArrowheads="1"/>
            </p:cNvSpPr>
            <p:nvPr/>
          </p:nvSpPr>
          <p:spPr bwMode="auto">
            <a:xfrm>
              <a:off x="3205" y="2822"/>
              <a:ext cx="203" cy="250"/>
            </a:xfrm>
            <a:prstGeom prst="rect">
              <a:avLst/>
            </a:prstGeom>
            <a:noFill/>
            <a:ln w="15875">
              <a:noFill/>
              <a:miter lim="800000"/>
              <a:headEnd/>
              <a:tailEnd/>
            </a:ln>
          </p:spPr>
          <p:txBody>
            <a:bodyPr wrap="none" lIns="90000" tIns="46800" rIns="90000" bIns="46800">
              <a:spAutoFit/>
            </a:bodyPr>
            <a:lstStyle/>
            <a:p>
              <a:r>
                <a:rPr lang="en-US" i="1">
                  <a:latin typeface="Georgia" pitchFamily="18" charset="0"/>
                </a:rPr>
                <a:t>b</a:t>
              </a:r>
              <a:endParaRPr lang="sl-SI" i="1">
                <a:latin typeface="Georgia" pitchFamily="18" charset="0"/>
              </a:endParaRPr>
            </a:p>
          </p:txBody>
        </p:sp>
      </p:grpSp>
      <p:grpSp>
        <p:nvGrpSpPr>
          <p:cNvPr id="3" name="Group 24"/>
          <p:cNvGrpSpPr>
            <a:grpSpLocks/>
          </p:cNvGrpSpPr>
          <p:nvPr/>
        </p:nvGrpSpPr>
        <p:grpSpPr bwMode="auto">
          <a:xfrm>
            <a:off x="1143000" y="2514600"/>
            <a:ext cx="7086600" cy="2971800"/>
            <a:chOff x="720" y="-144"/>
            <a:chExt cx="4464" cy="1872"/>
          </a:xfrm>
        </p:grpSpPr>
        <p:sp>
          <p:nvSpPr>
            <p:cNvPr id="29710" name="Rectangle 21"/>
            <p:cNvSpPr>
              <a:spLocks noChangeArrowheads="1"/>
            </p:cNvSpPr>
            <p:nvPr/>
          </p:nvSpPr>
          <p:spPr bwMode="auto">
            <a:xfrm>
              <a:off x="720" y="-144"/>
              <a:ext cx="768" cy="1872"/>
            </a:xfrm>
            <a:prstGeom prst="rect">
              <a:avLst/>
            </a:prstGeom>
            <a:solidFill>
              <a:schemeClr val="bg1">
                <a:alpha val="96861"/>
              </a:schemeClr>
            </a:solidFill>
            <a:ln w="15875">
              <a:noFill/>
              <a:miter lim="800000"/>
              <a:headEnd/>
              <a:tailEnd/>
            </a:ln>
          </p:spPr>
          <p:txBody>
            <a:bodyPr wrap="none" lIns="90000" tIns="46800" rIns="90000" bIns="46800" anchor="ctr">
              <a:spAutoFit/>
            </a:bodyPr>
            <a:lstStyle/>
            <a:p>
              <a:endParaRPr lang="sl-SI"/>
            </a:p>
          </p:txBody>
        </p:sp>
        <p:sp>
          <p:nvSpPr>
            <p:cNvPr id="29711" name="Rectangle 22"/>
            <p:cNvSpPr>
              <a:spLocks noChangeArrowheads="1"/>
            </p:cNvSpPr>
            <p:nvPr/>
          </p:nvSpPr>
          <p:spPr bwMode="auto">
            <a:xfrm>
              <a:off x="2016" y="-144"/>
              <a:ext cx="1008" cy="1872"/>
            </a:xfrm>
            <a:prstGeom prst="rect">
              <a:avLst/>
            </a:prstGeom>
            <a:solidFill>
              <a:schemeClr val="bg1">
                <a:alpha val="96861"/>
              </a:schemeClr>
            </a:solidFill>
            <a:ln w="15875">
              <a:noFill/>
              <a:miter lim="800000"/>
              <a:headEnd/>
              <a:tailEnd/>
            </a:ln>
          </p:spPr>
          <p:txBody>
            <a:bodyPr lIns="90000" tIns="46800" rIns="90000" bIns="46800" anchor="ctr">
              <a:spAutoFit/>
            </a:bodyPr>
            <a:lstStyle/>
            <a:p>
              <a:endParaRPr lang="sl-SI"/>
            </a:p>
          </p:txBody>
        </p:sp>
        <p:sp>
          <p:nvSpPr>
            <p:cNvPr id="29712" name="Rectangle 23"/>
            <p:cNvSpPr>
              <a:spLocks noChangeArrowheads="1"/>
            </p:cNvSpPr>
            <p:nvPr/>
          </p:nvSpPr>
          <p:spPr bwMode="auto">
            <a:xfrm>
              <a:off x="3600" y="-144"/>
              <a:ext cx="1584" cy="1872"/>
            </a:xfrm>
            <a:prstGeom prst="rect">
              <a:avLst/>
            </a:prstGeom>
            <a:solidFill>
              <a:schemeClr val="bg1">
                <a:alpha val="96861"/>
              </a:schemeClr>
            </a:solidFill>
            <a:ln w="15875">
              <a:noFill/>
              <a:miter lim="800000"/>
              <a:headEnd/>
              <a:tailEnd/>
            </a:ln>
          </p:spPr>
          <p:txBody>
            <a:bodyPr lIns="90000" tIns="46800" rIns="90000" bIns="46800" anchor="ctr">
              <a:spAutoFit/>
            </a:bodyPr>
            <a:lstStyle/>
            <a:p>
              <a:endParaRPr lang="sl-SI"/>
            </a:p>
          </p:txBody>
        </p:sp>
      </p:grpSp>
      <p:sp>
        <p:nvSpPr>
          <p:cNvPr id="17" name="Rectangle 16"/>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8" name="Rectangle 17"/>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9" name="Rounded Rectangle 18"/>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0" name="TextBox 19"/>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21" name="TextBox 20"/>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22" name="TextBox 21"/>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ZNAČILNOSTI</a:t>
            </a:r>
            <a:r>
              <a:rPr lang="en-US" sz="1600" b="1">
                <a:solidFill>
                  <a:schemeClr val="bg1"/>
                </a:solidFill>
                <a:effectLst>
                  <a:outerShdw blurRad="38100" dist="38100" dir="2700000" algn="tl">
                    <a:srgbClr val="000000">
                      <a:alpha val="43137"/>
                    </a:srgbClr>
                  </a:outerShdw>
                </a:effectLst>
                <a:latin typeface="+mn-lt"/>
              </a:rPr>
              <a:t>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23"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B015D292-07A1-493B-BD25-419520FAD309}"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18</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51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utoUpdateAnimBg="0"/>
      <p:bldP spid="51204" grpId="0" autoUpdateAnimBg="0"/>
      <p:bldP spid="5120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609600" y="533400"/>
            <a:ext cx="3429000" cy="400050"/>
          </a:xfrm>
          <a:prstGeom prst="rect">
            <a:avLst/>
          </a:prstGeom>
          <a:noFill/>
          <a:ln w="9525">
            <a:noFill/>
            <a:miter lim="800000"/>
            <a:headEnd/>
            <a:tailEnd/>
          </a:ln>
        </p:spPr>
        <p:txBody>
          <a:bodyPr>
            <a:spAutoFit/>
          </a:bodyPr>
          <a:lstStyle/>
          <a:p>
            <a:pPr>
              <a:spcBef>
                <a:spcPct val="50000"/>
              </a:spcBef>
              <a:defRPr/>
            </a:pPr>
            <a:r>
              <a:rPr lang="sl-SI" sz="2000" b="1">
                <a:solidFill>
                  <a:schemeClr val="tx2">
                    <a:lumMod val="60000"/>
                    <a:lumOff val="40000"/>
                  </a:schemeClr>
                </a:solidFill>
                <a:latin typeface="+mn-lt"/>
              </a:rPr>
              <a:t>Globalni ekstremi</a:t>
            </a:r>
            <a:endParaRPr lang="en-GB" sz="2000" b="1">
              <a:solidFill>
                <a:schemeClr val="tx2">
                  <a:lumMod val="60000"/>
                  <a:lumOff val="40000"/>
                </a:schemeClr>
              </a:solidFill>
              <a:latin typeface="+mn-lt"/>
            </a:endParaRPr>
          </a:p>
        </p:txBody>
      </p:sp>
      <p:sp>
        <p:nvSpPr>
          <p:cNvPr id="52228" name="Text Box 4"/>
          <p:cNvSpPr txBox="1">
            <a:spLocks noChangeArrowheads="1"/>
          </p:cNvSpPr>
          <p:nvPr/>
        </p:nvSpPr>
        <p:spPr bwMode="auto">
          <a:xfrm>
            <a:off x="2362200" y="5867400"/>
            <a:ext cx="2930525" cy="369888"/>
          </a:xfrm>
          <a:prstGeom prst="rect">
            <a:avLst/>
          </a:prstGeom>
          <a:noFill/>
          <a:ln w="9525">
            <a:noFill/>
            <a:miter lim="800000"/>
            <a:headEnd/>
            <a:tailEnd/>
          </a:ln>
        </p:spPr>
        <p:txBody>
          <a:bodyPr>
            <a:spAutoFit/>
          </a:bodyPr>
          <a:lstStyle/>
          <a:p>
            <a:pPr>
              <a:spcBef>
                <a:spcPct val="50000"/>
              </a:spcBef>
              <a:defRPr/>
            </a:pPr>
            <a:r>
              <a:rPr lang="sl-SI">
                <a:solidFill>
                  <a:schemeClr val="tx2">
                    <a:lumMod val="60000"/>
                    <a:lumOff val="40000"/>
                  </a:schemeClr>
                </a:solidFill>
                <a:latin typeface="+mn-lt"/>
              </a:rPr>
              <a:t>(globalni) </a:t>
            </a:r>
            <a:r>
              <a:rPr lang="sl-SI" b="1">
                <a:solidFill>
                  <a:srgbClr val="FF0000"/>
                </a:solidFill>
                <a:latin typeface="+mn-lt"/>
              </a:rPr>
              <a:t>minimum</a:t>
            </a:r>
            <a:r>
              <a:rPr lang="sl-SI">
                <a:solidFill>
                  <a:srgbClr val="FF0000"/>
                </a:solidFill>
                <a:latin typeface="+mn-lt"/>
              </a:rPr>
              <a:t> </a:t>
            </a:r>
            <a:endParaRPr lang="en-GB">
              <a:solidFill>
                <a:srgbClr val="FF0000"/>
              </a:solidFill>
              <a:latin typeface="+mn-lt"/>
            </a:endParaRPr>
          </a:p>
        </p:txBody>
      </p:sp>
      <p:sp>
        <p:nvSpPr>
          <p:cNvPr id="52229" name="Text Box 5"/>
          <p:cNvSpPr txBox="1">
            <a:spLocks noChangeArrowheads="1"/>
          </p:cNvSpPr>
          <p:nvPr/>
        </p:nvSpPr>
        <p:spPr bwMode="auto">
          <a:xfrm>
            <a:off x="5243513" y="1066800"/>
            <a:ext cx="3519487" cy="369888"/>
          </a:xfrm>
          <a:prstGeom prst="rect">
            <a:avLst/>
          </a:prstGeom>
          <a:noFill/>
          <a:ln w="9525">
            <a:noFill/>
            <a:miter lim="800000"/>
            <a:headEnd/>
            <a:tailEnd/>
          </a:ln>
        </p:spPr>
        <p:txBody>
          <a:bodyPr>
            <a:spAutoFit/>
          </a:bodyPr>
          <a:lstStyle/>
          <a:p>
            <a:pPr>
              <a:spcBef>
                <a:spcPct val="50000"/>
              </a:spcBef>
              <a:defRPr/>
            </a:pPr>
            <a:r>
              <a:rPr lang="sl-SI">
                <a:solidFill>
                  <a:schemeClr val="tx2">
                    <a:lumMod val="60000"/>
                    <a:lumOff val="40000"/>
                  </a:schemeClr>
                </a:solidFill>
                <a:latin typeface="+mn-lt"/>
              </a:rPr>
              <a:t>(globalni) </a:t>
            </a:r>
            <a:r>
              <a:rPr lang="sl-SI" b="1">
                <a:solidFill>
                  <a:srgbClr val="FF0000"/>
                </a:solidFill>
                <a:latin typeface="+mn-lt"/>
              </a:rPr>
              <a:t>maksimum </a:t>
            </a:r>
            <a:endParaRPr lang="en-GB" b="1">
              <a:solidFill>
                <a:srgbClr val="FF0000"/>
              </a:solidFill>
              <a:latin typeface="+mn-lt"/>
            </a:endParaRPr>
          </a:p>
        </p:txBody>
      </p:sp>
      <p:sp>
        <p:nvSpPr>
          <p:cNvPr id="52230" name="Line 6"/>
          <p:cNvSpPr>
            <a:spLocks noChangeShapeType="1"/>
          </p:cNvSpPr>
          <p:nvPr/>
        </p:nvSpPr>
        <p:spPr bwMode="auto">
          <a:xfrm flipH="1">
            <a:off x="5486400" y="1524000"/>
            <a:ext cx="762000" cy="609600"/>
          </a:xfrm>
          <a:prstGeom prst="line">
            <a:avLst/>
          </a:prstGeom>
          <a:noFill/>
          <a:ln w="9525">
            <a:solidFill>
              <a:schemeClr val="tx2">
                <a:lumMod val="60000"/>
                <a:lumOff val="40000"/>
              </a:schemeClr>
            </a:solidFill>
            <a:round/>
            <a:headEnd/>
            <a:tailEnd type="triangle" w="med" len="med"/>
          </a:ln>
        </p:spPr>
        <p:txBody>
          <a:bodyPr/>
          <a:lstStyle/>
          <a:p>
            <a:pPr>
              <a:defRPr/>
            </a:pPr>
            <a:endParaRPr lang="sl-SI"/>
          </a:p>
        </p:txBody>
      </p:sp>
      <p:sp>
        <p:nvSpPr>
          <p:cNvPr id="52231" name="Line 7"/>
          <p:cNvSpPr>
            <a:spLocks noChangeShapeType="1"/>
          </p:cNvSpPr>
          <p:nvPr/>
        </p:nvSpPr>
        <p:spPr bwMode="auto">
          <a:xfrm flipV="1">
            <a:off x="3352800" y="4648200"/>
            <a:ext cx="381000" cy="1066800"/>
          </a:xfrm>
          <a:prstGeom prst="line">
            <a:avLst/>
          </a:prstGeom>
          <a:noFill/>
          <a:ln w="9525">
            <a:solidFill>
              <a:schemeClr val="tx2">
                <a:lumMod val="60000"/>
                <a:lumOff val="40000"/>
              </a:schemeClr>
            </a:solidFill>
            <a:round/>
            <a:headEnd/>
            <a:tailEnd type="triangle" w="med" len="med"/>
          </a:ln>
        </p:spPr>
        <p:txBody>
          <a:bodyPr/>
          <a:lstStyle/>
          <a:p>
            <a:pPr>
              <a:defRPr/>
            </a:pPr>
            <a:endParaRPr lang="sl-SI"/>
          </a:p>
        </p:txBody>
      </p:sp>
      <p:grpSp>
        <p:nvGrpSpPr>
          <p:cNvPr id="2" name="Group 18"/>
          <p:cNvGrpSpPr>
            <a:grpSpLocks/>
          </p:cNvGrpSpPr>
          <p:nvPr/>
        </p:nvGrpSpPr>
        <p:grpSpPr bwMode="auto">
          <a:xfrm>
            <a:off x="3409950" y="4419600"/>
            <a:ext cx="1066800" cy="76200"/>
            <a:chOff x="2148" y="2784"/>
            <a:chExt cx="672" cy="48"/>
          </a:xfrm>
        </p:grpSpPr>
        <p:sp>
          <p:nvSpPr>
            <p:cNvPr id="39951" name="Line 13"/>
            <p:cNvSpPr>
              <a:spLocks noChangeShapeType="1"/>
            </p:cNvSpPr>
            <p:nvPr/>
          </p:nvSpPr>
          <p:spPr bwMode="auto">
            <a:xfrm>
              <a:off x="2148" y="2820"/>
              <a:ext cx="672" cy="0"/>
            </a:xfrm>
            <a:prstGeom prst="line">
              <a:avLst/>
            </a:prstGeom>
            <a:noFill/>
            <a:ln w="15875">
              <a:solidFill>
                <a:schemeClr val="tx2">
                  <a:lumMod val="60000"/>
                  <a:lumOff val="40000"/>
                </a:schemeClr>
              </a:solidFill>
              <a:prstDash val="dash"/>
              <a:round/>
              <a:headEnd/>
              <a:tailEnd/>
            </a:ln>
          </p:spPr>
          <p:txBody>
            <a:bodyPr lIns="90000" tIns="46800" rIns="90000" bIns="46800">
              <a:spAutoFit/>
            </a:bodyPr>
            <a:lstStyle/>
            <a:p>
              <a:pPr>
                <a:defRPr/>
              </a:pPr>
              <a:endParaRPr lang="sl-SI"/>
            </a:p>
          </p:txBody>
        </p:sp>
        <p:sp>
          <p:nvSpPr>
            <p:cNvPr id="39952" name="Oval 15"/>
            <p:cNvSpPr>
              <a:spLocks noChangeArrowheads="1"/>
            </p:cNvSpPr>
            <p:nvPr/>
          </p:nvSpPr>
          <p:spPr bwMode="auto">
            <a:xfrm>
              <a:off x="2352" y="2784"/>
              <a:ext cx="48" cy="48"/>
            </a:xfrm>
            <a:prstGeom prst="ellipse">
              <a:avLst/>
            </a:prstGeom>
            <a:solidFill>
              <a:schemeClr val="bg1"/>
            </a:solidFill>
            <a:ln w="15875">
              <a:solidFill>
                <a:schemeClr val="tx2">
                  <a:lumMod val="60000"/>
                  <a:lumOff val="40000"/>
                </a:schemeClr>
              </a:solidFill>
              <a:round/>
              <a:headEnd/>
              <a:tailEnd/>
            </a:ln>
          </p:spPr>
          <p:txBody>
            <a:bodyPr lIns="90000" tIns="46800" rIns="90000" bIns="46800" anchor="ctr">
              <a:spAutoFit/>
            </a:bodyPr>
            <a:lstStyle/>
            <a:p>
              <a:pPr>
                <a:defRPr/>
              </a:pPr>
              <a:endParaRPr lang="sl-SI"/>
            </a:p>
          </p:txBody>
        </p:sp>
      </p:grpSp>
      <p:grpSp>
        <p:nvGrpSpPr>
          <p:cNvPr id="3" name="Group 21"/>
          <p:cNvGrpSpPr>
            <a:grpSpLocks/>
          </p:cNvGrpSpPr>
          <p:nvPr/>
        </p:nvGrpSpPr>
        <p:grpSpPr bwMode="auto">
          <a:xfrm>
            <a:off x="1668463" y="1668463"/>
            <a:ext cx="6032500" cy="3468687"/>
            <a:chOff x="1051" y="1051"/>
            <a:chExt cx="3800" cy="2185"/>
          </a:xfrm>
        </p:grpSpPr>
        <p:sp>
          <p:nvSpPr>
            <p:cNvPr id="39948" name="Line 12"/>
            <p:cNvSpPr>
              <a:spLocks noChangeShapeType="1"/>
            </p:cNvSpPr>
            <p:nvPr/>
          </p:nvSpPr>
          <p:spPr bwMode="auto">
            <a:xfrm flipV="1">
              <a:off x="2830" y="1051"/>
              <a:ext cx="2" cy="2185"/>
            </a:xfrm>
            <a:prstGeom prst="line">
              <a:avLst/>
            </a:prstGeom>
            <a:no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sp>
          <p:nvSpPr>
            <p:cNvPr id="39949" name="Freeform 10"/>
            <p:cNvSpPr>
              <a:spLocks/>
            </p:cNvSpPr>
            <p:nvPr/>
          </p:nvSpPr>
          <p:spPr bwMode="auto">
            <a:xfrm>
              <a:off x="1051" y="1326"/>
              <a:ext cx="3789" cy="1573"/>
            </a:xfrm>
            <a:custGeom>
              <a:avLst/>
              <a:gdLst>
                <a:gd name="T0" fmla="*/ 0 w 3789"/>
                <a:gd name="T1" fmla="*/ 640 h 1573"/>
                <a:gd name="T2" fmla="*/ 677 w 3789"/>
                <a:gd name="T3" fmla="*/ 758 h 1573"/>
                <a:gd name="T4" fmla="*/ 1401 w 3789"/>
                <a:gd name="T5" fmla="*/ 1471 h 1573"/>
                <a:gd name="T6" fmla="*/ 2191 w 3789"/>
                <a:gd name="T7" fmla="*/ 147 h 1573"/>
                <a:gd name="T8" fmla="*/ 3088 w 3789"/>
                <a:gd name="T9" fmla="*/ 586 h 1573"/>
                <a:gd name="T10" fmla="*/ 3789 w 3789"/>
                <a:gd name="T11" fmla="*/ 723 h 1573"/>
                <a:gd name="T12" fmla="*/ 0 60000 65536"/>
                <a:gd name="T13" fmla="*/ 0 60000 65536"/>
                <a:gd name="T14" fmla="*/ 0 60000 65536"/>
                <a:gd name="T15" fmla="*/ 0 60000 65536"/>
                <a:gd name="T16" fmla="*/ 0 60000 65536"/>
                <a:gd name="T17" fmla="*/ 0 60000 65536"/>
                <a:gd name="T18" fmla="*/ 0 w 3789"/>
                <a:gd name="T19" fmla="*/ 0 h 1573"/>
                <a:gd name="T20" fmla="*/ 3789 w 3789"/>
                <a:gd name="T21" fmla="*/ 1573 h 1573"/>
              </a:gdLst>
              <a:ahLst/>
              <a:cxnLst>
                <a:cxn ang="T12">
                  <a:pos x="T0" y="T1"/>
                </a:cxn>
                <a:cxn ang="T13">
                  <a:pos x="T2" y="T3"/>
                </a:cxn>
                <a:cxn ang="T14">
                  <a:pos x="T4" y="T5"/>
                </a:cxn>
                <a:cxn ang="T15">
                  <a:pos x="T6" y="T7"/>
                </a:cxn>
                <a:cxn ang="T16">
                  <a:pos x="T8" y="T9"/>
                </a:cxn>
                <a:cxn ang="T17">
                  <a:pos x="T10" y="T11"/>
                </a:cxn>
              </a:cxnLst>
              <a:rect l="T18" t="T19" r="T20" b="T21"/>
              <a:pathLst>
                <a:path w="3789" h="1573">
                  <a:moveTo>
                    <a:pt x="0" y="640"/>
                  </a:moveTo>
                  <a:cubicBezTo>
                    <a:pt x="113" y="660"/>
                    <a:pt x="443" y="619"/>
                    <a:pt x="677" y="758"/>
                  </a:cubicBezTo>
                  <a:cubicBezTo>
                    <a:pt x="911" y="897"/>
                    <a:pt x="1149" y="1573"/>
                    <a:pt x="1401" y="1471"/>
                  </a:cubicBezTo>
                  <a:cubicBezTo>
                    <a:pt x="1653" y="1369"/>
                    <a:pt x="1910" y="294"/>
                    <a:pt x="2191" y="147"/>
                  </a:cubicBezTo>
                  <a:cubicBezTo>
                    <a:pt x="2472" y="0"/>
                    <a:pt x="2822" y="490"/>
                    <a:pt x="3088" y="586"/>
                  </a:cubicBezTo>
                  <a:cubicBezTo>
                    <a:pt x="3354" y="682"/>
                    <a:pt x="3643" y="695"/>
                    <a:pt x="3789" y="723"/>
                  </a:cubicBezTo>
                </a:path>
              </a:pathLst>
            </a:custGeom>
            <a:noFill/>
            <a:ln w="25400">
              <a:solidFill>
                <a:schemeClr val="tx2">
                  <a:lumMod val="60000"/>
                  <a:lumOff val="40000"/>
                </a:schemeClr>
              </a:solidFill>
              <a:round/>
              <a:headEnd/>
              <a:tailEnd/>
            </a:ln>
          </p:spPr>
          <p:txBody>
            <a:bodyPr>
              <a:spAutoFit/>
            </a:bodyPr>
            <a:lstStyle/>
            <a:p>
              <a:pPr>
                <a:defRPr/>
              </a:pPr>
              <a:endParaRPr lang="sl-SI"/>
            </a:p>
          </p:txBody>
        </p:sp>
        <p:sp>
          <p:nvSpPr>
            <p:cNvPr id="39950" name="Line 11"/>
            <p:cNvSpPr>
              <a:spLocks noChangeShapeType="1"/>
            </p:cNvSpPr>
            <p:nvPr/>
          </p:nvSpPr>
          <p:spPr bwMode="auto">
            <a:xfrm>
              <a:off x="1079" y="2160"/>
              <a:ext cx="3772" cy="1"/>
            </a:xfrm>
            <a:prstGeom prst="line">
              <a:avLst/>
            </a:prstGeom>
            <a:no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grpSp>
      <p:grpSp>
        <p:nvGrpSpPr>
          <p:cNvPr id="4" name="Group 22"/>
          <p:cNvGrpSpPr>
            <a:grpSpLocks/>
          </p:cNvGrpSpPr>
          <p:nvPr/>
        </p:nvGrpSpPr>
        <p:grpSpPr bwMode="auto">
          <a:xfrm>
            <a:off x="4495800" y="2257425"/>
            <a:ext cx="1295400" cy="76200"/>
            <a:chOff x="2832" y="1422"/>
            <a:chExt cx="816" cy="48"/>
          </a:xfrm>
        </p:grpSpPr>
        <p:sp>
          <p:nvSpPr>
            <p:cNvPr id="39946" name="Oval 14"/>
            <p:cNvSpPr>
              <a:spLocks noChangeArrowheads="1"/>
            </p:cNvSpPr>
            <p:nvPr/>
          </p:nvSpPr>
          <p:spPr bwMode="auto">
            <a:xfrm>
              <a:off x="3336" y="1422"/>
              <a:ext cx="48" cy="48"/>
            </a:xfrm>
            <a:prstGeom prst="ellipse">
              <a:avLst/>
            </a:prstGeom>
            <a:solidFill>
              <a:schemeClr val="bg1"/>
            </a:solidFill>
            <a:ln w="15875">
              <a:solidFill>
                <a:schemeClr val="tx2">
                  <a:lumMod val="60000"/>
                  <a:lumOff val="40000"/>
                </a:schemeClr>
              </a:solidFill>
              <a:round/>
              <a:headEnd/>
              <a:tailEnd/>
            </a:ln>
          </p:spPr>
          <p:txBody>
            <a:bodyPr wrap="none" lIns="90000" tIns="46800" rIns="90000" bIns="46800" anchor="ctr">
              <a:spAutoFit/>
            </a:bodyPr>
            <a:lstStyle/>
            <a:p>
              <a:pPr>
                <a:defRPr/>
              </a:pPr>
              <a:endParaRPr lang="sl-SI"/>
            </a:p>
          </p:txBody>
        </p:sp>
        <p:sp>
          <p:nvSpPr>
            <p:cNvPr id="39947" name="Line 16"/>
            <p:cNvSpPr>
              <a:spLocks noChangeShapeType="1"/>
            </p:cNvSpPr>
            <p:nvPr/>
          </p:nvSpPr>
          <p:spPr bwMode="auto">
            <a:xfrm>
              <a:off x="2832" y="1440"/>
              <a:ext cx="816" cy="0"/>
            </a:xfrm>
            <a:prstGeom prst="line">
              <a:avLst/>
            </a:prstGeom>
            <a:noFill/>
            <a:ln w="15875">
              <a:solidFill>
                <a:schemeClr val="tx2">
                  <a:lumMod val="60000"/>
                  <a:lumOff val="40000"/>
                </a:schemeClr>
              </a:solidFill>
              <a:prstDash val="dash"/>
              <a:round/>
              <a:headEnd/>
              <a:tailEnd/>
            </a:ln>
          </p:spPr>
          <p:txBody>
            <a:bodyPr lIns="90000" tIns="46800" rIns="90000" bIns="46800">
              <a:spAutoFit/>
            </a:bodyPr>
            <a:lstStyle/>
            <a:p>
              <a:pPr>
                <a:defRPr/>
              </a:pPr>
              <a:endParaRPr lang="sl-SI"/>
            </a:p>
          </p:txBody>
        </p:sp>
      </p:grpSp>
      <p:sp>
        <p:nvSpPr>
          <p:cNvPr id="17" name="Rectangle 16"/>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8" name="Rectangle 17"/>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9" name="Rounded Rectangle 18"/>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0" name="TextBox 19"/>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21" name="TextBox 20"/>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22" name="TextBox 21"/>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ZNAČILNOSTI</a:t>
            </a:r>
            <a:r>
              <a:rPr lang="en-US" sz="1600" b="1">
                <a:solidFill>
                  <a:schemeClr val="bg1"/>
                </a:solidFill>
                <a:effectLst>
                  <a:outerShdw blurRad="38100" dist="38100" dir="2700000" algn="tl">
                    <a:srgbClr val="000000">
                      <a:alpha val="43137"/>
                    </a:srgbClr>
                  </a:outerShdw>
                </a:effectLst>
                <a:latin typeface="+mn-lt"/>
              </a:rPr>
              <a:t>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23"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D222B258-DCEC-4DC5-8A84-8AE7D8009D3A}"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19</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522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2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522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22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499"/>
                                          </p:stCondLst>
                                        </p:cTn>
                                        <p:tgtEl>
                                          <p:spTgt spid="522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utoUpdateAnimBg="0"/>
      <p:bldP spid="52228" grpId="0" autoUpdateAnimBg="0"/>
      <p:bldP spid="5222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11" name="Rectangle 110"/>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12" name="Rounded Rectangle 111"/>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13" name="TextBox 112"/>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14" name="TextBox 113"/>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115" name="TextBox 114"/>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PODAJANJE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116"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F6B40D67-69BB-4C6A-AC7E-DF7D95F93EF5}"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a:t>
            </a:fld>
            <a:endParaRPr lang="en-US" sz="1200" b="1">
              <a:solidFill>
                <a:schemeClr val="bg1"/>
              </a:solidFill>
              <a:effectLst>
                <a:outerShdw blurRad="38100" dist="38100" dir="2700000" algn="tl">
                  <a:srgbClr val="000000">
                    <a:alpha val="43137"/>
                  </a:srgbClr>
                </a:outerShdw>
              </a:effectLst>
              <a:latin typeface="+mn-lt"/>
            </a:endParaRPr>
          </a:p>
        </p:txBody>
      </p:sp>
      <p:sp>
        <p:nvSpPr>
          <p:cNvPr id="117" name="Text Box 2"/>
          <p:cNvSpPr txBox="1">
            <a:spLocks noChangeArrowheads="1"/>
          </p:cNvSpPr>
          <p:nvPr/>
        </p:nvSpPr>
        <p:spPr bwMode="auto">
          <a:xfrm>
            <a:off x="2133600" y="457200"/>
            <a:ext cx="3962400" cy="461963"/>
          </a:xfrm>
          <a:prstGeom prst="rect">
            <a:avLst/>
          </a:prstGeom>
          <a:solidFill>
            <a:srgbClr val="FFFFCC"/>
          </a:solidFill>
          <a:ln w="15875" algn="ctr">
            <a:solidFill>
              <a:schemeClr val="tx2">
                <a:lumMod val="60000"/>
                <a:lumOff val="40000"/>
              </a:schemeClr>
            </a:solidFill>
            <a:miter lim="800000"/>
            <a:headEnd/>
            <a:tailEnd/>
          </a:ln>
        </p:spPr>
        <p:txBody>
          <a:bodyPr>
            <a:spAutoFit/>
          </a:bodyPr>
          <a:lstStyle/>
          <a:p>
            <a:pPr algn="ctr">
              <a:spcBef>
                <a:spcPct val="50000"/>
              </a:spcBef>
              <a:defRPr/>
            </a:pPr>
            <a:r>
              <a:rPr lang="sl-SI" sz="2400" b="1">
                <a:solidFill>
                  <a:schemeClr val="tx2">
                    <a:lumMod val="60000"/>
                    <a:lumOff val="40000"/>
                  </a:schemeClr>
                </a:solidFill>
                <a:latin typeface="+mn-lt"/>
              </a:rPr>
              <a:t>PODAJANJE FUNKCIJ</a:t>
            </a:r>
          </a:p>
        </p:txBody>
      </p:sp>
      <p:sp>
        <p:nvSpPr>
          <p:cNvPr id="118" name="Text Box 2"/>
          <p:cNvSpPr txBox="1">
            <a:spLocks noChangeArrowheads="1"/>
          </p:cNvSpPr>
          <p:nvPr/>
        </p:nvSpPr>
        <p:spPr bwMode="auto">
          <a:xfrm>
            <a:off x="609600" y="2133600"/>
            <a:ext cx="7543800" cy="461963"/>
          </a:xfrm>
          <a:prstGeom prst="rect">
            <a:avLst/>
          </a:prstGeom>
          <a:noFill/>
          <a:ln w="9525" algn="ctr">
            <a:noFill/>
            <a:miter lim="800000"/>
            <a:headEnd/>
            <a:tailEnd/>
          </a:ln>
        </p:spPr>
        <p:txBody>
          <a:bodyPr>
            <a:spAutoFit/>
          </a:bodyPr>
          <a:lstStyle/>
          <a:p>
            <a:pPr fontAlgn="auto">
              <a:spcBef>
                <a:spcPct val="50000"/>
              </a:spcBef>
              <a:spcAft>
                <a:spcPts val="0"/>
              </a:spcAft>
              <a:defRPr/>
            </a:pPr>
            <a:r>
              <a:rPr lang="sl-SI" sz="2400" i="1">
                <a:solidFill>
                  <a:schemeClr val="tx2">
                    <a:lumMod val="60000"/>
                    <a:lumOff val="40000"/>
                  </a:schemeClr>
                </a:solidFill>
                <a:latin typeface="Georgia" pitchFamily="18" charset="0"/>
              </a:rPr>
              <a:t>   </a:t>
            </a:r>
            <a:r>
              <a:rPr lang="en-US" sz="2400" i="1">
                <a:solidFill>
                  <a:schemeClr val="tx2">
                    <a:lumMod val="60000"/>
                    <a:lumOff val="40000"/>
                  </a:schemeClr>
                </a:solidFill>
                <a:latin typeface="Georgia" pitchFamily="18" charset="0"/>
              </a:rPr>
              <a:t>x</a:t>
            </a:r>
            <a:r>
              <a:rPr lang="sl-SI" sz="2400">
                <a:solidFill>
                  <a:schemeClr val="tx2">
                    <a:lumMod val="60000"/>
                    <a:lumOff val="40000"/>
                  </a:schemeClr>
                </a:solidFill>
                <a:sym typeface="Mathematica1Mono"/>
              </a:rPr>
              <a:t> </a:t>
            </a:r>
            <a:r>
              <a:rPr lang="sl-SI" sz="2400" i="1">
                <a:solidFill>
                  <a:schemeClr val="tx2">
                    <a:lumMod val="60000"/>
                    <a:lumOff val="40000"/>
                  </a:schemeClr>
                </a:solidFill>
                <a:latin typeface="Georgia" pitchFamily="18" charset="0"/>
              </a:rPr>
              <a:t> A  </a:t>
            </a:r>
            <a:r>
              <a:rPr lang="sl-SI" sz="2400">
                <a:solidFill>
                  <a:schemeClr val="tx2">
                    <a:lumMod val="60000"/>
                    <a:lumOff val="40000"/>
                  </a:schemeClr>
                </a:solidFill>
                <a:latin typeface="+mn-lt"/>
              </a:rPr>
              <a:t>je</a:t>
            </a:r>
            <a:r>
              <a:rPr lang="sl-SI" sz="2400" i="1">
                <a:solidFill>
                  <a:schemeClr val="tx2">
                    <a:lumMod val="60000"/>
                    <a:lumOff val="40000"/>
                  </a:schemeClr>
                </a:solidFill>
                <a:latin typeface="Georgia" pitchFamily="18" charset="0"/>
              </a:rPr>
              <a:t> </a:t>
            </a:r>
            <a:r>
              <a:rPr lang="en-US" sz="2400">
                <a:solidFill>
                  <a:srgbClr val="FF0000"/>
                </a:solidFill>
                <a:latin typeface="+mn-lt"/>
              </a:rPr>
              <a:t>argument</a:t>
            </a:r>
            <a:r>
              <a:rPr lang="en-US" sz="2400">
                <a:solidFill>
                  <a:schemeClr val="tx2">
                    <a:lumMod val="60000"/>
                    <a:lumOff val="40000"/>
                  </a:schemeClr>
                </a:solidFill>
                <a:latin typeface="+mn-lt"/>
              </a:rPr>
              <a:t>, </a:t>
            </a:r>
            <a:r>
              <a:rPr lang="sl-SI" sz="2400">
                <a:solidFill>
                  <a:schemeClr val="tx2">
                    <a:lumMod val="60000"/>
                    <a:lumOff val="40000"/>
                  </a:schemeClr>
                </a:solidFill>
                <a:latin typeface="+mn-lt"/>
              </a:rPr>
              <a:t>  </a:t>
            </a:r>
            <a:r>
              <a:rPr lang="sl-SI" sz="2400" i="1">
                <a:solidFill>
                  <a:schemeClr val="tx2">
                    <a:lumMod val="60000"/>
                    <a:lumOff val="40000"/>
                  </a:schemeClr>
                </a:solidFill>
                <a:latin typeface="Georgia" pitchFamily="18" charset="0"/>
              </a:rPr>
              <a:t>f(x)</a:t>
            </a:r>
            <a:r>
              <a:rPr lang="sl-SI" sz="2400">
                <a:solidFill>
                  <a:schemeClr val="tx2">
                    <a:lumMod val="60000"/>
                    <a:lumOff val="40000"/>
                  </a:schemeClr>
                </a:solidFill>
                <a:sym typeface="Mathematica1Mono"/>
              </a:rPr>
              <a:t> </a:t>
            </a:r>
            <a:r>
              <a:rPr lang="sl-SI" sz="2400" i="1">
                <a:solidFill>
                  <a:schemeClr val="tx2">
                    <a:lumMod val="60000"/>
                    <a:lumOff val="40000"/>
                  </a:schemeClr>
                </a:solidFill>
                <a:latin typeface="Georgia" pitchFamily="18" charset="0"/>
              </a:rPr>
              <a:t> B</a:t>
            </a:r>
            <a:r>
              <a:rPr lang="sl-SI" sz="2400">
                <a:solidFill>
                  <a:schemeClr val="tx2">
                    <a:lumMod val="60000"/>
                    <a:lumOff val="40000"/>
                  </a:schemeClr>
                </a:solidFill>
                <a:latin typeface="+mn-lt"/>
              </a:rPr>
              <a:t>  je </a:t>
            </a:r>
            <a:r>
              <a:rPr lang="sl-SI" sz="2400">
                <a:solidFill>
                  <a:srgbClr val="FF0000"/>
                </a:solidFill>
                <a:latin typeface="+mn-lt"/>
              </a:rPr>
              <a:t>funkcijska vrednost</a:t>
            </a:r>
            <a:r>
              <a:rPr lang="sl-SI" sz="2400">
                <a:solidFill>
                  <a:schemeClr val="tx2">
                    <a:lumMod val="60000"/>
                    <a:lumOff val="40000"/>
                  </a:schemeClr>
                </a:solidFill>
                <a:latin typeface="+mn-lt"/>
              </a:rPr>
              <a:t>. </a:t>
            </a:r>
          </a:p>
        </p:txBody>
      </p:sp>
      <p:sp>
        <p:nvSpPr>
          <p:cNvPr id="119" name="Text Box 3"/>
          <p:cNvSpPr txBox="1">
            <a:spLocks noChangeArrowheads="1"/>
          </p:cNvSpPr>
          <p:nvPr/>
        </p:nvSpPr>
        <p:spPr bwMode="auto">
          <a:xfrm>
            <a:off x="838200" y="1447800"/>
            <a:ext cx="6400800" cy="523875"/>
          </a:xfrm>
          <a:prstGeom prst="rect">
            <a:avLst/>
          </a:prstGeom>
          <a:noFill/>
          <a:ln w="9525">
            <a:noFill/>
            <a:miter lim="800000"/>
            <a:headEnd/>
            <a:tailEnd/>
          </a:ln>
        </p:spPr>
        <p:txBody>
          <a:bodyPr>
            <a:spAutoFit/>
          </a:bodyPr>
          <a:lstStyle/>
          <a:p>
            <a:pPr fontAlgn="auto">
              <a:spcBef>
                <a:spcPct val="50000"/>
              </a:spcBef>
              <a:spcAft>
                <a:spcPts val="0"/>
              </a:spcAft>
              <a:defRPr/>
            </a:pPr>
            <a:r>
              <a:rPr lang="en-US" sz="2800" i="1">
                <a:solidFill>
                  <a:schemeClr val="tx2">
                    <a:lumMod val="60000"/>
                    <a:lumOff val="40000"/>
                  </a:schemeClr>
                </a:solidFill>
                <a:latin typeface="Georgia" pitchFamily="18" charset="0"/>
              </a:rPr>
              <a:t>f</a:t>
            </a:r>
            <a:r>
              <a:rPr lang="sl-SI" sz="2800" i="1">
                <a:solidFill>
                  <a:schemeClr val="tx2">
                    <a:lumMod val="60000"/>
                    <a:lumOff val="40000"/>
                  </a:schemeClr>
                </a:solidFill>
                <a:latin typeface="Georgia" pitchFamily="18" charset="0"/>
              </a:rPr>
              <a:t>: A </a:t>
            </a:r>
            <a:r>
              <a:rPr lang="sl-SI" sz="2800">
                <a:solidFill>
                  <a:schemeClr val="tx2">
                    <a:lumMod val="60000"/>
                    <a:lumOff val="40000"/>
                  </a:schemeClr>
                </a:solidFill>
                <a:latin typeface="Georgia" pitchFamily="18" charset="0"/>
                <a:ea typeface="Arial Unicode MS" pitchFamily="34" charset="-128"/>
                <a:cs typeface="Arial Unicode MS" pitchFamily="34" charset="-128"/>
                <a:sym typeface="Euclid Symbol"/>
              </a:rPr>
              <a:t></a:t>
            </a:r>
            <a:r>
              <a:rPr lang="sl-SI" sz="2800">
                <a:solidFill>
                  <a:schemeClr val="tx2">
                    <a:lumMod val="60000"/>
                    <a:lumOff val="40000"/>
                  </a:schemeClr>
                </a:solidFill>
                <a:latin typeface="Georgia" pitchFamily="18" charset="0"/>
              </a:rPr>
              <a:t> </a:t>
            </a:r>
            <a:r>
              <a:rPr lang="sl-SI" sz="2800" i="1">
                <a:solidFill>
                  <a:schemeClr val="tx2">
                    <a:lumMod val="60000"/>
                    <a:lumOff val="40000"/>
                  </a:schemeClr>
                </a:solidFill>
                <a:latin typeface="Georgia" pitchFamily="18" charset="0"/>
              </a:rPr>
              <a:t>B          </a:t>
            </a:r>
            <a:r>
              <a:rPr lang="en-US" sz="2800" i="1">
                <a:solidFill>
                  <a:schemeClr val="tx2">
                    <a:lumMod val="60000"/>
                    <a:lumOff val="40000"/>
                  </a:schemeClr>
                </a:solidFill>
                <a:latin typeface="Georgia" pitchFamily="18" charset="0"/>
              </a:rPr>
              <a:t>f</a:t>
            </a:r>
            <a:r>
              <a:rPr lang="sl-SI" sz="2800" i="1">
                <a:solidFill>
                  <a:schemeClr val="tx2">
                    <a:lumMod val="60000"/>
                    <a:lumOff val="40000"/>
                  </a:schemeClr>
                </a:solidFill>
                <a:latin typeface="Georgia" pitchFamily="18" charset="0"/>
              </a:rPr>
              <a:t>: x </a:t>
            </a:r>
            <a:r>
              <a:rPr lang="sl-SI" sz="2800">
                <a:solidFill>
                  <a:schemeClr val="tx2">
                    <a:lumMod val="60000"/>
                    <a:lumOff val="40000"/>
                  </a:schemeClr>
                </a:solidFill>
                <a:latin typeface="Georgia" pitchFamily="18" charset="0"/>
                <a:ea typeface="Arial Unicode MS" pitchFamily="34" charset="-128"/>
                <a:cs typeface="Arial Unicode MS" pitchFamily="34" charset="-128"/>
              </a:rPr>
              <a:t>↦</a:t>
            </a:r>
            <a:r>
              <a:rPr lang="sl-SI" sz="2800">
                <a:solidFill>
                  <a:schemeClr val="tx2">
                    <a:lumMod val="60000"/>
                    <a:lumOff val="40000"/>
                  </a:schemeClr>
                </a:solidFill>
                <a:latin typeface="Georgia" pitchFamily="18" charset="0"/>
              </a:rPr>
              <a:t> </a:t>
            </a:r>
            <a:r>
              <a:rPr lang="sl-SI" sz="2800" i="1">
                <a:solidFill>
                  <a:schemeClr val="tx2">
                    <a:lumMod val="60000"/>
                    <a:lumOff val="40000"/>
                  </a:schemeClr>
                </a:solidFill>
                <a:latin typeface="Georgia" pitchFamily="18" charset="0"/>
              </a:rPr>
              <a:t>f</a:t>
            </a:r>
            <a:r>
              <a:rPr lang="en-US" sz="2800" i="1">
                <a:solidFill>
                  <a:schemeClr val="tx2">
                    <a:lumMod val="60000"/>
                    <a:lumOff val="40000"/>
                  </a:schemeClr>
                </a:solidFill>
                <a:latin typeface="Georgia" pitchFamily="18" charset="0"/>
              </a:rPr>
              <a:t>(x)</a:t>
            </a:r>
            <a:endParaRPr lang="en-GB" sz="2800" i="1">
              <a:solidFill>
                <a:schemeClr val="tx2">
                  <a:lumMod val="60000"/>
                  <a:lumOff val="40000"/>
                </a:schemeClr>
              </a:solidFill>
              <a:latin typeface="Georgia" pitchFamily="18" charset="0"/>
            </a:endParaRPr>
          </a:p>
        </p:txBody>
      </p:sp>
      <p:graphicFrame>
        <p:nvGraphicFramePr>
          <p:cNvPr id="120" name="Object 4"/>
          <p:cNvGraphicFramePr>
            <a:graphicFrameLocks noChangeAspect="1"/>
          </p:cNvGraphicFramePr>
          <p:nvPr/>
        </p:nvGraphicFramePr>
        <p:xfrm>
          <a:off x="4724400" y="5105400"/>
          <a:ext cx="2613025" cy="457200"/>
        </p:xfrm>
        <a:graphic>
          <a:graphicData uri="http://schemas.openxmlformats.org/presentationml/2006/ole">
            <p:oleObj spid="_x0000_s1026" name="Equation" r:id="rId3" imgW="1244520" imgH="203040" progId="Equation.DSMT4">
              <p:embed/>
            </p:oleObj>
          </a:graphicData>
        </a:graphic>
      </p:graphicFrame>
      <p:sp>
        <p:nvSpPr>
          <p:cNvPr id="121" name="Text Box 5"/>
          <p:cNvSpPr txBox="1">
            <a:spLocks noChangeArrowheads="1"/>
          </p:cNvSpPr>
          <p:nvPr/>
        </p:nvSpPr>
        <p:spPr bwMode="auto">
          <a:xfrm>
            <a:off x="304800" y="3733800"/>
            <a:ext cx="8458200" cy="862013"/>
          </a:xfrm>
          <a:prstGeom prst="rect">
            <a:avLst/>
          </a:prstGeom>
          <a:noFill/>
          <a:ln w="9525">
            <a:noFill/>
            <a:miter lim="800000"/>
            <a:headEnd/>
            <a:tailEnd/>
          </a:ln>
        </p:spPr>
        <p:txBody>
          <a:bodyPr>
            <a:spAutoFit/>
          </a:bodyPr>
          <a:lstStyle/>
          <a:p>
            <a:pPr fontAlgn="auto">
              <a:spcBef>
                <a:spcPct val="50000"/>
              </a:spcBef>
              <a:spcAft>
                <a:spcPts val="0"/>
              </a:spcAft>
              <a:defRPr/>
            </a:pPr>
            <a:r>
              <a:rPr lang="sl-SI" sz="2000">
                <a:solidFill>
                  <a:schemeClr val="tx2">
                    <a:lumMod val="60000"/>
                    <a:lumOff val="40000"/>
                  </a:schemeClr>
                </a:solidFill>
                <a:latin typeface="+mn-lt"/>
              </a:rPr>
              <a:t>Glavna operacija na funkcijah je </a:t>
            </a:r>
            <a:r>
              <a:rPr lang="sl-SI" sz="2000">
                <a:solidFill>
                  <a:srgbClr val="FF0000"/>
                </a:solidFill>
                <a:latin typeface="+mn-lt"/>
              </a:rPr>
              <a:t>sestavljanje</a:t>
            </a:r>
            <a:r>
              <a:rPr lang="sl-SI" sz="2000">
                <a:solidFill>
                  <a:schemeClr val="tx2">
                    <a:lumMod val="60000"/>
                    <a:lumOff val="40000"/>
                  </a:schemeClr>
                </a:solidFill>
                <a:latin typeface="+mn-lt"/>
              </a:rPr>
              <a:t>.</a:t>
            </a:r>
          </a:p>
          <a:p>
            <a:pPr fontAlgn="auto">
              <a:spcBef>
                <a:spcPct val="50000"/>
              </a:spcBef>
              <a:spcAft>
                <a:spcPts val="0"/>
              </a:spcAft>
              <a:defRPr/>
            </a:pPr>
            <a:r>
              <a:rPr lang="sl-SI" sz="2000">
                <a:solidFill>
                  <a:schemeClr val="tx2">
                    <a:lumMod val="60000"/>
                    <a:lumOff val="40000"/>
                  </a:schemeClr>
                </a:solidFill>
                <a:latin typeface="+mn-lt"/>
              </a:rPr>
              <a:t>Funkciji  </a:t>
            </a:r>
            <a:r>
              <a:rPr lang="sl-SI" sz="2000" i="1">
                <a:solidFill>
                  <a:schemeClr val="tx2">
                    <a:lumMod val="60000"/>
                    <a:lumOff val="40000"/>
                  </a:schemeClr>
                </a:solidFill>
                <a:latin typeface="Georgia" pitchFamily="18" charset="0"/>
              </a:rPr>
              <a:t>f</a:t>
            </a:r>
            <a:r>
              <a:rPr lang="sl-SI" sz="2000">
                <a:solidFill>
                  <a:schemeClr val="tx2">
                    <a:lumMod val="60000"/>
                    <a:lumOff val="40000"/>
                  </a:schemeClr>
                </a:solidFill>
                <a:latin typeface="+mn-lt"/>
              </a:rPr>
              <a:t> in </a:t>
            </a:r>
            <a:r>
              <a:rPr lang="sl-SI" sz="2000" i="1">
                <a:solidFill>
                  <a:schemeClr val="tx2">
                    <a:lumMod val="60000"/>
                    <a:lumOff val="40000"/>
                  </a:schemeClr>
                </a:solidFill>
                <a:latin typeface="Georgia" pitchFamily="18" charset="0"/>
              </a:rPr>
              <a:t>g</a:t>
            </a:r>
            <a:r>
              <a:rPr lang="sl-SI" sz="2000">
                <a:solidFill>
                  <a:schemeClr val="tx2">
                    <a:lumMod val="60000"/>
                    <a:lumOff val="40000"/>
                  </a:schemeClr>
                </a:solidFill>
                <a:latin typeface="+mn-lt"/>
              </a:rPr>
              <a:t> lahko sestavimo, če so vrednosti  </a:t>
            </a:r>
            <a:r>
              <a:rPr lang="sl-SI" sz="2000" i="1">
                <a:solidFill>
                  <a:schemeClr val="tx2">
                    <a:lumMod val="60000"/>
                    <a:lumOff val="40000"/>
                  </a:schemeClr>
                </a:solidFill>
                <a:latin typeface="Georgia" pitchFamily="18" charset="0"/>
              </a:rPr>
              <a:t>f</a:t>
            </a:r>
            <a:r>
              <a:rPr lang="sl-SI" sz="2000">
                <a:solidFill>
                  <a:schemeClr val="tx2">
                    <a:lumMod val="60000"/>
                    <a:lumOff val="40000"/>
                  </a:schemeClr>
                </a:solidFill>
                <a:latin typeface="+mn-lt"/>
              </a:rPr>
              <a:t>  vsebovane med argumenti </a:t>
            </a:r>
            <a:r>
              <a:rPr lang="sl-SI" sz="2000" i="1">
                <a:solidFill>
                  <a:schemeClr val="tx2">
                    <a:lumMod val="60000"/>
                    <a:lumOff val="40000"/>
                  </a:schemeClr>
                </a:solidFill>
                <a:latin typeface="Georgia" pitchFamily="18" charset="0"/>
              </a:rPr>
              <a:t>g</a:t>
            </a:r>
            <a:r>
              <a:rPr lang="sl-SI" sz="2000">
                <a:solidFill>
                  <a:schemeClr val="tx2">
                    <a:lumMod val="60000"/>
                    <a:lumOff val="40000"/>
                  </a:schemeClr>
                </a:solidFill>
                <a:latin typeface="+mn-lt"/>
              </a:rPr>
              <a:t>.</a:t>
            </a:r>
            <a:endParaRPr lang="en-GB" sz="2000">
              <a:solidFill>
                <a:schemeClr val="tx2">
                  <a:lumMod val="60000"/>
                  <a:lumOff val="40000"/>
                </a:schemeClr>
              </a:solidFill>
              <a:latin typeface="+mn-lt"/>
            </a:endParaRPr>
          </a:p>
        </p:txBody>
      </p:sp>
      <p:sp>
        <p:nvSpPr>
          <p:cNvPr id="122" name="Text Box 6"/>
          <p:cNvSpPr txBox="1">
            <a:spLocks noChangeArrowheads="1"/>
          </p:cNvSpPr>
          <p:nvPr/>
        </p:nvSpPr>
        <p:spPr bwMode="auto">
          <a:xfrm>
            <a:off x="304800" y="2971800"/>
            <a:ext cx="8534400" cy="430213"/>
          </a:xfrm>
          <a:prstGeom prst="rect">
            <a:avLst/>
          </a:prstGeom>
          <a:noFill/>
          <a:ln w="15875" algn="ctr">
            <a:solidFill>
              <a:schemeClr val="accent1"/>
            </a:solidFill>
            <a:miter lim="800000"/>
            <a:headEnd/>
            <a:tailEnd/>
          </a:ln>
        </p:spPr>
        <p:txBody>
          <a:bodyPr>
            <a:spAutoFit/>
          </a:bodyPr>
          <a:lstStyle/>
          <a:p>
            <a:pPr fontAlgn="auto">
              <a:spcBef>
                <a:spcPct val="50000"/>
              </a:spcBef>
              <a:spcAft>
                <a:spcPts val="0"/>
              </a:spcAft>
              <a:defRPr/>
            </a:pPr>
            <a:r>
              <a:rPr lang="sl-SI" sz="2200">
                <a:solidFill>
                  <a:schemeClr val="tx2">
                    <a:lumMod val="60000"/>
                    <a:lumOff val="40000"/>
                  </a:schemeClr>
                </a:solidFill>
                <a:latin typeface="+mn-lt"/>
              </a:rPr>
              <a:t>Funkcija je </a:t>
            </a:r>
            <a:r>
              <a:rPr lang="sl-SI" sz="2200" u="sng">
                <a:solidFill>
                  <a:schemeClr val="tx2">
                    <a:lumMod val="60000"/>
                    <a:lumOff val="40000"/>
                  </a:schemeClr>
                </a:solidFill>
                <a:latin typeface="+mn-lt"/>
              </a:rPr>
              <a:t>pravilo</a:t>
            </a:r>
            <a:r>
              <a:rPr lang="sl-SI" sz="2200">
                <a:solidFill>
                  <a:schemeClr val="tx2">
                    <a:lumMod val="60000"/>
                    <a:lumOff val="40000"/>
                  </a:schemeClr>
                </a:solidFill>
                <a:latin typeface="+mn-lt"/>
              </a:rPr>
              <a:t>, ki </a:t>
            </a:r>
            <a:r>
              <a:rPr lang="sl-SI" sz="2200" u="sng">
                <a:solidFill>
                  <a:schemeClr val="tx2">
                    <a:lumMod val="60000"/>
                    <a:lumOff val="40000"/>
                  </a:schemeClr>
                </a:solidFill>
                <a:latin typeface="+mn-lt"/>
              </a:rPr>
              <a:t>vsakemu</a:t>
            </a:r>
            <a:r>
              <a:rPr lang="sl-SI" sz="2200">
                <a:solidFill>
                  <a:schemeClr val="tx2">
                    <a:lumMod val="60000"/>
                    <a:lumOff val="40000"/>
                  </a:schemeClr>
                </a:solidFill>
                <a:latin typeface="+mn-lt"/>
              </a:rPr>
              <a:t> argumentu priredi </a:t>
            </a:r>
            <a:r>
              <a:rPr lang="sl-SI" sz="2200" u="sng">
                <a:solidFill>
                  <a:schemeClr val="tx2">
                    <a:lumMod val="60000"/>
                    <a:lumOff val="40000"/>
                  </a:schemeClr>
                </a:solidFill>
                <a:latin typeface="+mn-lt"/>
              </a:rPr>
              <a:t>eno</a:t>
            </a:r>
            <a:r>
              <a:rPr lang="sl-SI" sz="2200">
                <a:solidFill>
                  <a:schemeClr val="tx2">
                    <a:lumMod val="60000"/>
                    <a:lumOff val="40000"/>
                  </a:schemeClr>
                </a:solidFill>
                <a:latin typeface="+mn-lt"/>
              </a:rPr>
              <a:t> funkcijsko vrednost.</a:t>
            </a:r>
          </a:p>
        </p:txBody>
      </p:sp>
      <p:grpSp>
        <p:nvGrpSpPr>
          <p:cNvPr id="2" name="Group 130"/>
          <p:cNvGrpSpPr>
            <a:grpSpLocks/>
          </p:cNvGrpSpPr>
          <p:nvPr/>
        </p:nvGrpSpPr>
        <p:grpSpPr bwMode="auto">
          <a:xfrm>
            <a:off x="1114425" y="4922838"/>
            <a:ext cx="1981200" cy="674687"/>
            <a:chOff x="1752600" y="4724400"/>
            <a:chExt cx="1981200" cy="675620"/>
          </a:xfrm>
        </p:grpSpPr>
        <p:sp>
          <p:nvSpPr>
            <p:cNvPr id="123" name="Text Box 3"/>
            <p:cNvSpPr txBox="1">
              <a:spLocks noChangeArrowheads="1"/>
            </p:cNvSpPr>
            <p:nvPr/>
          </p:nvSpPr>
          <p:spPr bwMode="auto">
            <a:xfrm>
              <a:off x="1752600" y="4877011"/>
              <a:ext cx="1981200" cy="523009"/>
            </a:xfrm>
            <a:prstGeom prst="rect">
              <a:avLst/>
            </a:prstGeom>
            <a:noFill/>
            <a:ln w="9525">
              <a:noFill/>
              <a:miter lim="800000"/>
              <a:headEnd/>
              <a:tailEnd/>
            </a:ln>
          </p:spPr>
          <p:txBody>
            <a:bodyPr>
              <a:spAutoFit/>
            </a:bodyPr>
            <a:lstStyle/>
            <a:p>
              <a:pPr fontAlgn="auto">
                <a:spcBef>
                  <a:spcPct val="50000"/>
                </a:spcBef>
                <a:spcAft>
                  <a:spcPts val="0"/>
                </a:spcAft>
                <a:defRPr/>
              </a:pPr>
              <a:r>
                <a:rPr lang="sl-SI" sz="2800" i="1">
                  <a:solidFill>
                    <a:schemeClr val="tx2">
                      <a:lumMod val="60000"/>
                      <a:lumOff val="40000"/>
                    </a:schemeClr>
                  </a:solidFill>
                  <a:latin typeface="Georgia" pitchFamily="18" charset="0"/>
                </a:rPr>
                <a:t> A           B </a:t>
              </a:r>
              <a:endParaRPr lang="en-GB" sz="2800" i="1">
                <a:solidFill>
                  <a:schemeClr val="tx2">
                    <a:lumMod val="60000"/>
                    <a:lumOff val="40000"/>
                  </a:schemeClr>
                </a:solidFill>
                <a:latin typeface="Georgia" pitchFamily="18" charset="0"/>
              </a:endParaRPr>
            </a:p>
          </p:txBody>
        </p:sp>
        <p:cxnSp>
          <p:nvCxnSpPr>
            <p:cNvPr id="126" name="Straight Arrow Connector 125"/>
            <p:cNvCxnSpPr/>
            <p:nvPr/>
          </p:nvCxnSpPr>
          <p:spPr>
            <a:xfrm>
              <a:off x="2247900" y="5153618"/>
              <a:ext cx="838200" cy="1589"/>
            </a:xfrm>
            <a:prstGeom prst="straightConnector1">
              <a:avLst/>
            </a:prstGeom>
            <a:ln w="15875">
              <a:tailEnd type="stealth" w="lg" len="lg"/>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2495550" y="4724400"/>
              <a:ext cx="269875" cy="400603"/>
            </a:xfrm>
            <a:prstGeom prst="rect">
              <a:avLst/>
            </a:prstGeom>
          </p:spPr>
          <p:txBody>
            <a:bodyPr wrap="none">
              <a:spAutoFit/>
            </a:bodyPr>
            <a:lstStyle/>
            <a:p>
              <a:pPr>
                <a:defRPr/>
              </a:pPr>
              <a:r>
                <a:rPr lang="en-US" sz="2000" i="1">
                  <a:solidFill>
                    <a:schemeClr val="tx2">
                      <a:lumMod val="60000"/>
                      <a:lumOff val="40000"/>
                    </a:schemeClr>
                  </a:solidFill>
                  <a:latin typeface="Georgia" pitchFamily="18" charset="0"/>
                </a:rPr>
                <a:t>f</a:t>
              </a:r>
              <a:endParaRPr lang="sl-SI" sz="2000"/>
            </a:p>
          </p:txBody>
        </p:sp>
      </p:grpSp>
      <p:grpSp>
        <p:nvGrpSpPr>
          <p:cNvPr id="3" name="Group 131"/>
          <p:cNvGrpSpPr>
            <a:grpSpLocks/>
          </p:cNvGrpSpPr>
          <p:nvPr/>
        </p:nvGrpSpPr>
        <p:grpSpPr bwMode="auto">
          <a:xfrm>
            <a:off x="2286000" y="4922838"/>
            <a:ext cx="1981200" cy="674687"/>
            <a:chOff x="3352800" y="4724400"/>
            <a:chExt cx="1981200" cy="675620"/>
          </a:xfrm>
        </p:grpSpPr>
        <p:sp>
          <p:nvSpPr>
            <p:cNvPr id="128" name="Text Box 3"/>
            <p:cNvSpPr txBox="1">
              <a:spLocks noChangeArrowheads="1"/>
            </p:cNvSpPr>
            <p:nvPr/>
          </p:nvSpPr>
          <p:spPr bwMode="auto">
            <a:xfrm>
              <a:off x="3352800" y="4877011"/>
              <a:ext cx="1981200" cy="523009"/>
            </a:xfrm>
            <a:prstGeom prst="rect">
              <a:avLst/>
            </a:prstGeom>
            <a:noFill/>
            <a:ln w="9525">
              <a:noFill/>
              <a:miter lim="800000"/>
              <a:headEnd/>
              <a:tailEnd/>
            </a:ln>
          </p:spPr>
          <p:txBody>
            <a:bodyPr>
              <a:spAutoFit/>
            </a:bodyPr>
            <a:lstStyle/>
            <a:p>
              <a:pPr fontAlgn="auto">
                <a:spcBef>
                  <a:spcPct val="50000"/>
                </a:spcBef>
                <a:spcAft>
                  <a:spcPts val="0"/>
                </a:spcAft>
                <a:defRPr/>
              </a:pPr>
              <a:r>
                <a:rPr lang="sl-SI" sz="2800" i="1">
                  <a:solidFill>
                    <a:schemeClr val="tx2">
                      <a:lumMod val="60000"/>
                      <a:lumOff val="40000"/>
                    </a:schemeClr>
                  </a:solidFill>
                  <a:latin typeface="Georgia" pitchFamily="18" charset="0"/>
                </a:rPr>
                <a:t> B           C </a:t>
              </a:r>
              <a:endParaRPr lang="en-GB" sz="2800" i="1">
                <a:solidFill>
                  <a:schemeClr val="tx2">
                    <a:lumMod val="60000"/>
                    <a:lumOff val="40000"/>
                  </a:schemeClr>
                </a:solidFill>
                <a:latin typeface="Georgia" pitchFamily="18" charset="0"/>
              </a:endParaRPr>
            </a:p>
          </p:txBody>
        </p:sp>
        <p:cxnSp>
          <p:nvCxnSpPr>
            <p:cNvPr id="129" name="Straight Arrow Connector 128"/>
            <p:cNvCxnSpPr/>
            <p:nvPr/>
          </p:nvCxnSpPr>
          <p:spPr>
            <a:xfrm>
              <a:off x="3848100" y="5153618"/>
              <a:ext cx="838200" cy="1589"/>
            </a:xfrm>
            <a:prstGeom prst="straightConnector1">
              <a:avLst/>
            </a:prstGeom>
            <a:ln w="15875">
              <a:tailEnd type="stealth" w="lg" len="lg"/>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4095750" y="4724400"/>
              <a:ext cx="315913" cy="368809"/>
            </a:xfrm>
            <a:prstGeom prst="rect">
              <a:avLst/>
            </a:prstGeom>
          </p:spPr>
          <p:txBody>
            <a:bodyPr wrap="none">
              <a:spAutoFit/>
            </a:bodyPr>
            <a:lstStyle/>
            <a:p>
              <a:pPr>
                <a:defRPr/>
              </a:pPr>
              <a:r>
                <a:rPr lang="sl-SI" i="1">
                  <a:solidFill>
                    <a:schemeClr val="tx2">
                      <a:lumMod val="60000"/>
                      <a:lumOff val="40000"/>
                    </a:schemeClr>
                  </a:solidFill>
                  <a:latin typeface="Georgia" pitchFamily="18" charset="0"/>
                </a:rPr>
                <a:t>g</a:t>
              </a:r>
              <a:endParaRPr lang="sl-SI"/>
            </a:p>
          </p:txBody>
        </p:sp>
      </p:grpSp>
      <p:sp>
        <p:nvSpPr>
          <p:cNvPr id="133" name="Rectangle 132"/>
          <p:cNvSpPr/>
          <p:nvPr/>
        </p:nvSpPr>
        <p:spPr>
          <a:xfrm>
            <a:off x="2286000" y="5772150"/>
            <a:ext cx="549275" cy="400050"/>
          </a:xfrm>
          <a:prstGeom prst="rect">
            <a:avLst/>
          </a:prstGeom>
        </p:spPr>
        <p:txBody>
          <a:bodyPr wrap="none">
            <a:spAutoFit/>
          </a:bodyPr>
          <a:lstStyle/>
          <a:p>
            <a:pPr>
              <a:defRPr/>
            </a:pPr>
            <a:r>
              <a:rPr lang="sl-SI" sz="2000" i="1">
                <a:solidFill>
                  <a:schemeClr val="tx2">
                    <a:lumMod val="60000"/>
                    <a:lumOff val="40000"/>
                  </a:schemeClr>
                </a:solidFill>
                <a:latin typeface="Georgia" pitchFamily="18" charset="0"/>
              </a:rPr>
              <a:t>g</a:t>
            </a:r>
            <a:r>
              <a:rPr lang="sl-SI">
                <a:solidFill>
                  <a:schemeClr val="tx2">
                    <a:lumMod val="60000"/>
                    <a:lumOff val="40000"/>
                  </a:schemeClr>
                </a:solidFill>
                <a:latin typeface="Georgia" pitchFamily="18" charset="0"/>
                <a:sym typeface="Mathematica3"/>
              </a:rPr>
              <a:t></a:t>
            </a:r>
            <a:r>
              <a:rPr lang="sl-SI" sz="1400">
                <a:solidFill>
                  <a:schemeClr val="tx2">
                    <a:lumMod val="60000"/>
                    <a:lumOff val="40000"/>
                  </a:schemeClr>
                </a:solidFill>
                <a:latin typeface="Georgia" pitchFamily="18" charset="0"/>
                <a:sym typeface="Mathematica3"/>
              </a:rPr>
              <a:t> </a:t>
            </a:r>
            <a:r>
              <a:rPr lang="en-US" sz="2000" i="1">
                <a:solidFill>
                  <a:schemeClr val="tx2">
                    <a:lumMod val="60000"/>
                    <a:lumOff val="40000"/>
                  </a:schemeClr>
                </a:solidFill>
                <a:latin typeface="Georgia" pitchFamily="18" charset="0"/>
              </a:rPr>
              <a:t>f</a:t>
            </a:r>
            <a:endParaRPr lang="sl-SI" sz="2000"/>
          </a:p>
        </p:txBody>
      </p:sp>
      <p:sp>
        <p:nvSpPr>
          <p:cNvPr id="134" name="Freeform 133"/>
          <p:cNvSpPr/>
          <p:nvPr/>
        </p:nvSpPr>
        <p:spPr>
          <a:xfrm>
            <a:off x="1495425" y="5527675"/>
            <a:ext cx="2152650" cy="296863"/>
          </a:xfrm>
          <a:custGeom>
            <a:avLst/>
            <a:gdLst>
              <a:gd name="connsiteX0" fmla="*/ 0 w 2213811"/>
              <a:gd name="connsiteY0" fmla="*/ 48127 h 296779"/>
              <a:gd name="connsiteX1" fmla="*/ 1126156 w 2213811"/>
              <a:gd name="connsiteY1" fmla="*/ 288758 h 296779"/>
              <a:gd name="connsiteX2" fmla="*/ 2213811 w 2213811"/>
              <a:gd name="connsiteY2" fmla="*/ 0 h 296779"/>
            </a:gdLst>
            <a:ahLst/>
            <a:cxnLst>
              <a:cxn ang="0">
                <a:pos x="connsiteX0" y="connsiteY0"/>
              </a:cxn>
              <a:cxn ang="0">
                <a:pos x="connsiteX1" y="connsiteY1"/>
              </a:cxn>
              <a:cxn ang="0">
                <a:pos x="connsiteX2" y="connsiteY2"/>
              </a:cxn>
            </a:cxnLst>
            <a:rect l="l" t="t" r="r" b="b"/>
            <a:pathLst>
              <a:path w="2213811" h="296779">
                <a:moveTo>
                  <a:pt x="0" y="48127"/>
                </a:moveTo>
                <a:cubicBezTo>
                  <a:pt x="378594" y="172453"/>
                  <a:pt x="757188" y="296779"/>
                  <a:pt x="1126156" y="288758"/>
                </a:cubicBezTo>
                <a:cubicBezTo>
                  <a:pt x="1495124" y="280737"/>
                  <a:pt x="1854467" y="140368"/>
                  <a:pt x="2213811" y="0"/>
                </a:cubicBezTo>
              </a:path>
            </a:pathLst>
          </a:custGeom>
          <a:ln w="15875">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slide(fromTop)">
                                      <p:cBhvr>
                                        <p:cTn id="31" dur="1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3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3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8" grpId="0"/>
      <p:bldP spid="119" grpId="0"/>
      <p:bldP spid="121" grpId="0"/>
      <p:bldP spid="122" grpId="0" animBg="1"/>
      <p:bldP spid="1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3"/>
          <p:cNvSpPr txBox="1">
            <a:spLocks noChangeArrowheads="1"/>
          </p:cNvSpPr>
          <p:nvPr/>
        </p:nvSpPr>
        <p:spPr bwMode="auto">
          <a:xfrm>
            <a:off x="533400" y="533400"/>
            <a:ext cx="3276600" cy="400050"/>
          </a:xfrm>
          <a:prstGeom prst="rect">
            <a:avLst/>
          </a:prstGeom>
          <a:noFill/>
          <a:ln w="9525">
            <a:noFill/>
            <a:miter lim="800000"/>
            <a:headEnd/>
            <a:tailEnd/>
          </a:ln>
        </p:spPr>
        <p:txBody>
          <a:bodyPr>
            <a:spAutoFit/>
          </a:bodyPr>
          <a:lstStyle/>
          <a:p>
            <a:pPr>
              <a:spcBef>
                <a:spcPct val="50000"/>
              </a:spcBef>
              <a:defRPr/>
            </a:pPr>
            <a:r>
              <a:rPr lang="sl-SI" sz="2000" b="1">
                <a:solidFill>
                  <a:schemeClr val="tx2">
                    <a:lumMod val="60000"/>
                    <a:lumOff val="40000"/>
                  </a:schemeClr>
                </a:solidFill>
                <a:latin typeface="+mn-lt"/>
              </a:rPr>
              <a:t>Lokalni ekstremi</a:t>
            </a:r>
            <a:endParaRPr lang="en-GB" sz="2000" b="1">
              <a:solidFill>
                <a:schemeClr val="tx2">
                  <a:lumMod val="60000"/>
                  <a:lumOff val="40000"/>
                </a:schemeClr>
              </a:solidFill>
              <a:latin typeface="+mn-lt"/>
            </a:endParaRPr>
          </a:p>
        </p:txBody>
      </p:sp>
      <p:sp>
        <p:nvSpPr>
          <p:cNvPr id="53252" name="Text Box 4"/>
          <p:cNvSpPr txBox="1">
            <a:spLocks noChangeArrowheads="1"/>
          </p:cNvSpPr>
          <p:nvPr/>
        </p:nvSpPr>
        <p:spPr bwMode="auto">
          <a:xfrm>
            <a:off x="2362200" y="5867400"/>
            <a:ext cx="2514600" cy="369888"/>
          </a:xfrm>
          <a:prstGeom prst="rect">
            <a:avLst/>
          </a:prstGeom>
          <a:noFill/>
          <a:ln w="9525">
            <a:noFill/>
            <a:miter lim="800000"/>
            <a:headEnd/>
            <a:tailEnd/>
          </a:ln>
        </p:spPr>
        <p:txBody>
          <a:bodyPr>
            <a:spAutoFit/>
          </a:bodyPr>
          <a:lstStyle/>
          <a:p>
            <a:pPr>
              <a:spcBef>
                <a:spcPct val="50000"/>
              </a:spcBef>
              <a:defRPr/>
            </a:pPr>
            <a:r>
              <a:rPr lang="sl-SI">
                <a:solidFill>
                  <a:schemeClr val="tx2">
                    <a:lumMod val="60000"/>
                    <a:lumOff val="40000"/>
                  </a:schemeClr>
                </a:solidFill>
                <a:latin typeface="+mn-lt"/>
              </a:rPr>
              <a:t>lokalni </a:t>
            </a:r>
            <a:r>
              <a:rPr lang="sl-SI" b="1">
                <a:solidFill>
                  <a:schemeClr val="tx2">
                    <a:lumMod val="60000"/>
                    <a:lumOff val="40000"/>
                  </a:schemeClr>
                </a:solidFill>
                <a:latin typeface="+mn-lt"/>
              </a:rPr>
              <a:t>minimum</a:t>
            </a:r>
            <a:r>
              <a:rPr lang="sl-SI">
                <a:solidFill>
                  <a:schemeClr val="tx2">
                    <a:lumMod val="60000"/>
                    <a:lumOff val="40000"/>
                  </a:schemeClr>
                </a:solidFill>
                <a:latin typeface="+mn-lt"/>
              </a:rPr>
              <a:t> </a:t>
            </a:r>
            <a:endParaRPr lang="en-GB">
              <a:solidFill>
                <a:schemeClr val="tx2">
                  <a:lumMod val="60000"/>
                  <a:lumOff val="40000"/>
                </a:schemeClr>
              </a:solidFill>
              <a:latin typeface="+mn-lt"/>
            </a:endParaRPr>
          </a:p>
        </p:txBody>
      </p:sp>
      <p:sp>
        <p:nvSpPr>
          <p:cNvPr id="53253" name="Line 5"/>
          <p:cNvSpPr>
            <a:spLocks noChangeShapeType="1"/>
          </p:cNvSpPr>
          <p:nvPr/>
        </p:nvSpPr>
        <p:spPr bwMode="auto">
          <a:xfrm flipH="1" flipV="1">
            <a:off x="2590800" y="5105400"/>
            <a:ext cx="838200" cy="762000"/>
          </a:xfrm>
          <a:prstGeom prst="line">
            <a:avLst/>
          </a:prstGeom>
          <a:noFill/>
          <a:ln w="9525">
            <a:solidFill>
              <a:srgbClr val="FF0000"/>
            </a:solidFill>
            <a:round/>
            <a:headEnd/>
            <a:tailEnd type="triangle" w="med" len="med"/>
          </a:ln>
        </p:spPr>
        <p:txBody>
          <a:bodyPr/>
          <a:lstStyle/>
          <a:p>
            <a:endParaRPr lang="sl-SI"/>
          </a:p>
        </p:txBody>
      </p:sp>
      <p:sp>
        <p:nvSpPr>
          <p:cNvPr id="53254" name="Line 6"/>
          <p:cNvSpPr>
            <a:spLocks noChangeShapeType="1"/>
          </p:cNvSpPr>
          <p:nvPr/>
        </p:nvSpPr>
        <p:spPr bwMode="auto">
          <a:xfrm flipV="1">
            <a:off x="3657600" y="3657600"/>
            <a:ext cx="1524000" cy="2209800"/>
          </a:xfrm>
          <a:prstGeom prst="line">
            <a:avLst/>
          </a:prstGeom>
          <a:noFill/>
          <a:ln w="9525">
            <a:solidFill>
              <a:srgbClr val="FF0000"/>
            </a:solidFill>
            <a:round/>
            <a:headEnd/>
            <a:tailEnd type="triangle" w="med" len="med"/>
          </a:ln>
        </p:spPr>
        <p:txBody>
          <a:bodyPr/>
          <a:lstStyle/>
          <a:p>
            <a:endParaRPr lang="sl-SI"/>
          </a:p>
        </p:txBody>
      </p:sp>
      <p:sp>
        <p:nvSpPr>
          <p:cNvPr id="53255" name="Line 7"/>
          <p:cNvSpPr>
            <a:spLocks noChangeShapeType="1"/>
          </p:cNvSpPr>
          <p:nvPr/>
        </p:nvSpPr>
        <p:spPr bwMode="auto">
          <a:xfrm flipH="1">
            <a:off x="4495800" y="1295400"/>
            <a:ext cx="1676400" cy="1447800"/>
          </a:xfrm>
          <a:prstGeom prst="line">
            <a:avLst/>
          </a:prstGeom>
          <a:noFill/>
          <a:ln w="9525">
            <a:solidFill>
              <a:srgbClr val="FF0000"/>
            </a:solidFill>
            <a:round/>
            <a:headEnd/>
            <a:tailEnd type="triangle" w="med" len="med"/>
          </a:ln>
        </p:spPr>
        <p:txBody>
          <a:bodyPr/>
          <a:lstStyle/>
          <a:p>
            <a:endParaRPr lang="sl-SI"/>
          </a:p>
        </p:txBody>
      </p:sp>
      <p:sp>
        <p:nvSpPr>
          <p:cNvPr id="53256" name="Text Box 8"/>
          <p:cNvSpPr txBox="1">
            <a:spLocks noChangeArrowheads="1"/>
          </p:cNvSpPr>
          <p:nvPr/>
        </p:nvSpPr>
        <p:spPr bwMode="auto">
          <a:xfrm>
            <a:off x="5181600" y="914400"/>
            <a:ext cx="2514600" cy="369888"/>
          </a:xfrm>
          <a:prstGeom prst="rect">
            <a:avLst/>
          </a:prstGeom>
          <a:noFill/>
          <a:ln w="9525">
            <a:noFill/>
            <a:miter lim="800000"/>
            <a:headEnd/>
            <a:tailEnd/>
          </a:ln>
        </p:spPr>
        <p:txBody>
          <a:bodyPr>
            <a:spAutoFit/>
          </a:bodyPr>
          <a:lstStyle/>
          <a:p>
            <a:pPr>
              <a:spcBef>
                <a:spcPct val="50000"/>
              </a:spcBef>
              <a:defRPr/>
            </a:pPr>
            <a:r>
              <a:rPr lang="sl-SI">
                <a:solidFill>
                  <a:schemeClr val="tx2">
                    <a:lumMod val="60000"/>
                    <a:lumOff val="40000"/>
                  </a:schemeClr>
                </a:solidFill>
                <a:latin typeface="+mn-lt"/>
              </a:rPr>
              <a:t>lokalni </a:t>
            </a:r>
            <a:r>
              <a:rPr lang="sl-SI" b="1">
                <a:solidFill>
                  <a:schemeClr val="tx2">
                    <a:lumMod val="60000"/>
                    <a:lumOff val="40000"/>
                  </a:schemeClr>
                </a:solidFill>
                <a:latin typeface="+mn-lt"/>
              </a:rPr>
              <a:t>maksimum</a:t>
            </a:r>
            <a:r>
              <a:rPr lang="sl-SI">
                <a:solidFill>
                  <a:schemeClr val="tx2">
                    <a:lumMod val="60000"/>
                    <a:lumOff val="40000"/>
                  </a:schemeClr>
                </a:solidFill>
                <a:latin typeface="+mn-lt"/>
              </a:rPr>
              <a:t> </a:t>
            </a:r>
            <a:endParaRPr lang="en-GB">
              <a:solidFill>
                <a:schemeClr val="tx2">
                  <a:lumMod val="60000"/>
                  <a:lumOff val="40000"/>
                </a:schemeClr>
              </a:solidFill>
              <a:latin typeface="+mn-lt"/>
            </a:endParaRPr>
          </a:p>
        </p:txBody>
      </p:sp>
      <p:sp>
        <p:nvSpPr>
          <p:cNvPr id="53257" name="Text Box 9"/>
          <p:cNvSpPr txBox="1">
            <a:spLocks noChangeArrowheads="1"/>
          </p:cNvSpPr>
          <p:nvPr/>
        </p:nvSpPr>
        <p:spPr bwMode="auto">
          <a:xfrm>
            <a:off x="6019800" y="4267200"/>
            <a:ext cx="2736850" cy="646113"/>
          </a:xfrm>
          <a:prstGeom prst="rect">
            <a:avLst/>
          </a:prstGeom>
          <a:noFill/>
          <a:ln w="9525">
            <a:noFill/>
            <a:miter lim="800000"/>
            <a:headEnd/>
            <a:tailEnd/>
          </a:ln>
        </p:spPr>
        <p:txBody>
          <a:bodyPr>
            <a:spAutoFit/>
          </a:bodyPr>
          <a:lstStyle/>
          <a:p>
            <a:pPr algn="ctr">
              <a:spcBef>
                <a:spcPct val="50000"/>
              </a:spcBef>
              <a:defRPr/>
            </a:pPr>
            <a:r>
              <a:rPr lang="sl-SI">
                <a:solidFill>
                  <a:srgbClr val="FF0000"/>
                </a:solidFill>
                <a:latin typeface="+mn-lt"/>
              </a:rPr>
              <a:t>ravnovesne lege so </a:t>
            </a:r>
            <a:r>
              <a:rPr lang="en-US">
                <a:solidFill>
                  <a:srgbClr val="FF0000"/>
                </a:solidFill>
                <a:latin typeface="+mn-lt"/>
              </a:rPr>
              <a:t>tipi</a:t>
            </a:r>
            <a:r>
              <a:rPr lang="sl-SI">
                <a:solidFill>
                  <a:srgbClr val="FF0000"/>
                </a:solidFill>
                <a:latin typeface="+mn-lt"/>
              </a:rPr>
              <a:t>čni primeri lokalnih ekstremov</a:t>
            </a:r>
            <a:endParaRPr lang="en-GB">
              <a:solidFill>
                <a:srgbClr val="FF0000"/>
              </a:solidFill>
              <a:latin typeface="+mn-lt"/>
            </a:endParaRPr>
          </a:p>
        </p:txBody>
      </p:sp>
      <p:sp>
        <p:nvSpPr>
          <p:cNvPr id="53258" name="Freeform 10"/>
          <p:cNvSpPr>
            <a:spLocks/>
          </p:cNvSpPr>
          <p:nvPr/>
        </p:nvSpPr>
        <p:spPr bwMode="auto">
          <a:xfrm>
            <a:off x="1219200" y="1663700"/>
            <a:ext cx="5181600" cy="3670300"/>
          </a:xfrm>
          <a:custGeom>
            <a:avLst/>
            <a:gdLst>
              <a:gd name="T0" fmla="*/ 0 w 3264"/>
              <a:gd name="T1" fmla="*/ 0 h 2312"/>
              <a:gd name="T2" fmla="*/ 672 w 3264"/>
              <a:gd name="T3" fmla="*/ 2160 h 2312"/>
              <a:gd name="T4" fmla="*/ 1824 w 3264"/>
              <a:gd name="T5" fmla="*/ 912 h 2312"/>
              <a:gd name="T6" fmla="*/ 2640 w 3264"/>
              <a:gd name="T7" fmla="*/ 1152 h 2312"/>
              <a:gd name="T8" fmla="*/ 3264 w 3264"/>
              <a:gd name="T9" fmla="*/ 0 h 2312"/>
              <a:gd name="T10" fmla="*/ 0 60000 65536"/>
              <a:gd name="T11" fmla="*/ 0 60000 65536"/>
              <a:gd name="T12" fmla="*/ 0 60000 65536"/>
              <a:gd name="T13" fmla="*/ 0 60000 65536"/>
              <a:gd name="T14" fmla="*/ 0 60000 65536"/>
              <a:gd name="T15" fmla="*/ 0 w 3264"/>
              <a:gd name="T16" fmla="*/ 0 h 2312"/>
              <a:gd name="T17" fmla="*/ 3264 w 3264"/>
              <a:gd name="T18" fmla="*/ 2312 h 2312"/>
            </a:gdLst>
            <a:ahLst/>
            <a:cxnLst>
              <a:cxn ang="T10">
                <a:pos x="T0" y="T1"/>
              </a:cxn>
              <a:cxn ang="T11">
                <a:pos x="T2" y="T3"/>
              </a:cxn>
              <a:cxn ang="T12">
                <a:pos x="T4" y="T5"/>
              </a:cxn>
              <a:cxn ang="T13">
                <a:pos x="T6" y="T7"/>
              </a:cxn>
              <a:cxn ang="T14">
                <a:pos x="T8" y="T9"/>
              </a:cxn>
            </a:cxnLst>
            <a:rect l="T15" t="T16" r="T17" b="T18"/>
            <a:pathLst>
              <a:path w="3264" h="2312">
                <a:moveTo>
                  <a:pt x="0" y="0"/>
                </a:moveTo>
                <a:cubicBezTo>
                  <a:pt x="184" y="1004"/>
                  <a:pt x="368" y="2008"/>
                  <a:pt x="672" y="2160"/>
                </a:cubicBezTo>
                <a:cubicBezTo>
                  <a:pt x="976" y="2312"/>
                  <a:pt x="1496" y="1080"/>
                  <a:pt x="1824" y="912"/>
                </a:cubicBezTo>
                <a:cubicBezTo>
                  <a:pt x="2152" y="744"/>
                  <a:pt x="2400" y="1304"/>
                  <a:pt x="2640" y="1152"/>
                </a:cubicBezTo>
                <a:cubicBezTo>
                  <a:pt x="2880" y="1000"/>
                  <a:pt x="3072" y="500"/>
                  <a:pt x="3264" y="0"/>
                </a:cubicBezTo>
              </a:path>
            </a:pathLst>
          </a:custGeom>
          <a:noFill/>
          <a:ln w="38100">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53259" name="Oval 11"/>
          <p:cNvSpPr>
            <a:spLocks noChangeAspect="1" noChangeArrowheads="1"/>
          </p:cNvSpPr>
          <p:nvPr/>
        </p:nvSpPr>
        <p:spPr bwMode="auto">
          <a:xfrm>
            <a:off x="1292225" y="1828800"/>
            <a:ext cx="215900" cy="215900"/>
          </a:xfrm>
          <a:prstGeom prst="ellipse">
            <a:avLst/>
          </a:prstGeom>
          <a:solidFill>
            <a:srgbClr val="FF0000"/>
          </a:solidFill>
          <a:ln w="15875">
            <a:solidFill>
              <a:srgbClr val="FF0000"/>
            </a:solidFill>
            <a:round/>
            <a:headEnd/>
            <a:tailEnd/>
          </a:ln>
        </p:spPr>
        <p:txBody>
          <a:bodyPr wrap="none" lIns="90000" tIns="46800" rIns="90000" bIns="46800" anchor="ctr">
            <a:spAutoFit/>
          </a:bodyPr>
          <a:lstStyle/>
          <a:p>
            <a:endParaRPr lang="sl-SI"/>
          </a:p>
        </p:txBody>
      </p:sp>
      <p:sp>
        <p:nvSpPr>
          <p:cNvPr id="53260" name="Line 12"/>
          <p:cNvSpPr>
            <a:spLocks noChangeShapeType="1"/>
          </p:cNvSpPr>
          <p:nvPr/>
        </p:nvSpPr>
        <p:spPr bwMode="auto">
          <a:xfrm>
            <a:off x="1439863" y="2133600"/>
            <a:ext cx="76200" cy="381000"/>
          </a:xfrm>
          <a:prstGeom prst="line">
            <a:avLst/>
          </a:prstGeom>
          <a:no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sp>
        <p:nvSpPr>
          <p:cNvPr id="53261" name="Oval 13"/>
          <p:cNvSpPr>
            <a:spLocks noChangeAspect="1" noChangeArrowheads="1"/>
          </p:cNvSpPr>
          <p:nvPr/>
        </p:nvSpPr>
        <p:spPr bwMode="auto">
          <a:xfrm>
            <a:off x="2274888" y="4852988"/>
            <a:ext cx="215900" cy="215900"/>
          </a:xfrm>
          <a:prstGeom prst="ellipse">
            <a:avLst/>
          </a:prstGeom>
          <a:noFill/>
          <a:ln w="25400">
            <a:solidFill>
              <a:srgbClr val="FF0000"/>
            </a:solidFill>
            <a:prstDash val="sysDash"/>
            <a:round/>
            <a:headEnd/>
            <a:tailEnd/>
          </a:ln>
        </p:spPr>
        <p:txBody>
          <a:bodyPr wrap="none" lIns="90000" tIns="46800" rIns="90000" bIns="46800" anchor="ctr">
            <a:spAutoFit/>
          </a:bodyPr>
          <a:lstStyle/>
          <a:p>
            <a:endParaRPr lang="sl-SI"/>
          </a:p>
        </p:txBody>
      </p:sp>
      <p:sp>
        <p:nvSpPr>
          <p:cNvPr id="53262" name="Oval 14"/>
          <p:cNvSpPr>
            <a:spLocks noChangeAspect="1" noChangeArrowheads="1"/>
          </p:cNvSpPr>
          <p:nvPr/>
        </p:nvSpPr>
        <p:spPr bwMode="auto">
          <a:xfrm>
            <a:off x="5170488" y="3284538"/>
            <a:ext cx="215900" cy="215900"/>
          </a:xfrm>
          <a:prstGeom prst="ellipse">
            <a:avLst/>
          </a:prstGeom>
          <a:noFill/>
          <a:ln w="25400">
            <a:solidFill>
              <a:srgbClr val="FF0000"/>
            </a:solidFill>
            <a:prstDash val="sysDash"/>
            <a:round/>
            <a:headEnd/>
            <a:tailEnd/>
          </a:ln>
        </p:spPr>
        <p:txBody>
          <a:bodyPr wrap="none" lIns="90000" tIns="46800" rIns="90000" bIns="46800" anchor="ctr">
            <a:spAutoFit/>
          </a:bodyPr>
          <a:lstStyle/>
          <a:p>
            <a:endParaRPr lang="sl-SI"/>
          </a:p>
        </p:txBody>
      </p:sp>
      <p:sp>
        <p:nvSpPr>
          <p:cNvPr id="53263" name="Oval 15"/>
          <p:cNvSpPr>
            <a:spLocks noChangeAspect="1" noChangeArrowheads="1"/>
          </p:cNvSpPr>
          <p:nvPr/>
        </p:nvSpPr>
        <p:spPr bwMode="auto">
          <a:xfrm>
            <a:off x="4203700" y="2819400"/>
            <a:ext cx="215900" cy="215900"/>
          </a:xfrm>
          <a:prstGeom prst="ellipse">
            <a:avLst/>
          </a:prstGeom>
          <a:noFill/>
          <a:ln w="25400">
            <a:solidFill>
              <a:srgbClr val="FF0000"/>
            </a:solidFill>
            <a:prstDash val="sysDash"/>
            <a:round/>
            <a:headEnd/>
            <a:tailEnd/>
          </a:ln>
        </p:spPr>
        <p:txBody>
          <a:bodyPr wrap="none" lIns="90000" tIns="46800" rIns="90000" bIns="46800" anchor="ctr">
            <a:spAutoFit/>
          </a:bodyPr>
          <a:lstStyle/>
          <a:p>
            <a:endParaRPr lang="sl-SI"/>
          </a:p>
        </p:txBody>
      </p:sp>
      <p:sp>
        <p:nvSpPr>
          <p:cNvPr id="15" name="Rectangle 14"/>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6" name="Rectangle 15"/>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7" name="Rounded Rectangle 16"/>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8" name="TextBox 17"/>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9" name="TextBox 18"/>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20" name="TextBox 19"/>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ZNAČILNOSTI</a:t>
            </a:r>
            <a:r>
              <a:rPr lang="en-US" sz="1600" b="1">
                <a:solidFill>
                  <a:schemeClr val="bg1"/>
                </a:solidFill>
                <a:effectLst>
                  <a:outerShdw blurRad="38100" dist="38100" dir="2700000" algn="tl">
                    <a:srgbClr val="000000">
                      <a:alpha val="43137"/>
                    </a:srgbClr>
                  </a:outerShdw>
                </a:effectLst>
                <a:latin typeface="+mn-lt"/>
              </a:rPr>
              <a:t>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21"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1EF4E8F0-A395-4341-A588-16494DFA5F7A}"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20</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2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32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26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2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2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2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326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2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32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53252" grpId="0"/>
      <p:bldP spid="53253" grpId="0" animBg="1"/>
      <p:bldP spid="53254" grpId="0" animBg="1"/>
      <p:bldP spid="53255" grpId="0" animBg="1"/>
      <p:bldP spid="53256" grpId="0"/>
      <p:bldP spid="53257" grpId="0"/>
      <p:bldP spid="53259" grpId="0" animBg="1"/>
      <p:bldP spid="53261" grpId="0" animBg="1"/>
      <p:bldP spid="53262" grpId="0" animBg="1"/>
      <p:bldP spid="532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ChangeArrowheads="1"/>
          </p:cNvSpPr>
          <p:nvPr/>
        </p:nvSpPr>
        <p:spPr bwMode="auto">
          <a:xfrm>
            <a:off x="381000" y="533400"/>
            <a:ext cx="5387975" cy="276225"/>
          </a:xfrm>
          <a:prstGeom prst="rect">
            <a:avLst/>
          </a:prstGeom>
          <a:noFill/>
          <a:ln w="9525">
            <a:noFill/>
            <a:miter lim="800000"/>
            <a:headEnd/>
            <a:tailEnd/>
          </a:ln>
        </p:spPr>
        <p:txBody>
          <a:bodyPr>
            <a:spAutoFit/>
          </a:bodyPr>
          <a:lstStyle/>
          <a:p>
            <a:pPr>
              <a:lnSpc>
                <a:spcPct val="50000"/>
              </a:lnSpc>
              <a:spcBef>
                <a:spcPct val="50000"/>
              </a:spcBef>
              <a:defRPr/>
            </a:pPr>
            <a:r>
              <a:rPr lang="en-US" sz="2000" b="1">
                <a:solidFill>
                  <a:schemeClr val="tx2">
                    <a:lumMod val="60000"/>
                    <a:lumOff val="40000"/>
                  </a:schemeClr>
                </a:solidFill>
                <a:latin typeface="+mn-lt"/>
              </a:rPr>
              <a:t>Konveksnost in konkavnost</a:t>
            </a:r>
            <a:endParaRPr lang="en-GB" sz="2000" b="1">
              <a:solidFill>
                <a:schemeClr val="tx2">
                  <a:lumMod val="60000"/>
                  <a:lumOff val="40000"/>
                </a:schemeClr>
              </a:solidFill>
              <a:latin typeface="+mn-lt"/>
            </a:endParaRPr>
          </a:p>
        </p:txBody>
      </p:sp>
      <p:sp>
        <p:nvSpPr>
          <p:cNvPr id="54277" name="Rectangle 5"/>
          <p:cNvSpPr>
            <a:spLocks noChangeArrowheads="1"/>
          </p:cNvSpPr>
          <p:nvPr/>
        </p:nvSpPr>
        <p:spPr bwMode="auto">
          <a:xfrm>
            <a:off x="381000" y="1187450"/>
            <a:ext cx="5638800" cy="641350"/>
          </a:xfrm>
          <a:prstGeom prst="rect">
            <a:avLst/>
          </a:prstGeom>
          <a:noFill/>
          <a:ln w="15875" algn="ctr">
            <a:noFill/>
            <a:miter lim="800000"/>
            <a:headEnd/>
            <a:tailEnd/>
          </a:ln>
        </p:spPr>
        <p:txBody>
          <a:bodyPr>
            <a:spAutoFit/>
          </a:bodyPr>
          <a:lstStyle/>
          <a:p>
            <a:pPr>
              <a:spcBef>
                <a:spcPct val="50000"/>
              </a:spcBef>
              <a:defRPr/>
            </a:pPr>
            <a:r>
              <a:rPr lang="sl-SI">
                <a:solidFill>
                  <a:schemeClr val="tx2">
                    <a:lumMod val="60000"/>
                    <a:lumOff val="40000"/>
                  </a:schemeClr>
                </a:solidFill>
                <a:latin typeface="+mn-lt"/>
              </a:rPr>
              <a:t>Funkcija je </a:t>
            </a:r>
            <a:r>
              <a:rPr lang="sl-SI" b="1">
                <a:solidFill>
                  <a:srgbClr val="FF0000"/>
                </a:solidFill>
                <a:latin typeface="+mn-lt"/>
              </a:rPr>
              <a:t>konveksna</a:t>
            </a:r>
            <a:r>
              <a:rPr lang="sl-SI" b="1">
                <a:solidFill>
                  <a:schemeClr val="tx2">
                    <a:lumMod val="60000"/>
                    <a:lumOff val="40000"/>
                  </a:schemeClr>
                </a:solidFill>
                <a:latin typeface="+mn-lt"/>
              </a:rPr>
              <a:t>,</a:t>
            </a:r>
            <a:r>
              <a:rPr lang="sl-SI">
                <a:solidFill>
                  <a:schemeClr val="tx2">
                    <a:lumMod val="60000"/>
                    <a:lumOff val="40000"/>
                  </a:schemeClr>
                </a:solidFill>
                <a:latin typeface="+mn-lt"/>
              </a:rPr>
              <a:t> če se njen graf krivi navzgor in </a:t>
            </a:r>
            <a:r>
              <a:rPr lang="sl-SI" b="1">
                <a:solidFill>
                  <a:srgbClr val="FF0000"/>
                </a:solidFill>
                <a:latin typeface="+mn-lt"/>
              </a:rPr>
              <a:t>konkavna</a:t>
            </a:r>
            <a:r>
              <a:rPr lang="sl-SI">
                <a:solidFill>
                  <a:schemeClr val="tx2">
                    <a:lumMod val="60000"/>
                    <a:lumOff val="40000"/>
                  </a:schemeClr>
                </a:solidFill>
                <a:latin typeface="+mn-lt"/>
              </a:rPr>
              <a:t>, če se graf krivi navzdol.</a:t>
            </a:r>
            <a:endParaRPr lang="en-GB">
              <a:solidFill>
                <a:schemeClr val="tx2">
                  <a:lumMod val="60000"/>
                  <a:lumOff val="40000"/>
                </a:schemeClr>
              </a:solidFill>
              <a:latin typeface="+mn-lt"/>
            </a:endParaRPr>
          </a:p>
        </p:txBody>
      </p:sp>
      <p:grpSp>
        <p:nvGrpSpPr>
          <p:cNvPr id="2" name="Group 27"/>
          <p:cNvGrpSpPr>
            <a:grpSpLocks/>
          </p:cNvGrpSpPr>
          <p:nvPr/>
        </p:nvGrpSpPr>
        <p:grpSpPr bwMode="auto">
          <a:xfrm>
            <a:off x="1905000" y="1905000"/>
            <a:ext cx="5591175" cy="3276600"/>
            <a:chOff x="1200" y="1200"/>
            <a:chExt cx="3522" cy="2064"/>
          </a:xfrm>
        </p:grpSpPr>
        <p:sp>
          <p:nvSpPr>
            <p:cNvPr id="41996" name="Line 15"/>
            <p:cNvSpPr>
              <a:spLocks noChangeShapeType="1"/>
            </p:cNvSpPr>
            <p:nvPr/>
          </p:nvSpPr>
          <p:spPr bwMode="auto">
            <a:xfrm>
              <a:off x="1200" y="2352"/>
              <a:ext cx="3522" cy="1"/>
            </a:xfrm>
            <a:prstGeom prst="line">
              <a:avLst/>
            </a:prstGeom>
            <a:no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sp>
          <p:nvSpPr>
            <p:cNvPr id="41997" name="Line 16"/>
            <p:cNvSpPr>
              <a:spLocks noChangeShapeType="1"/>
            </p:cNvSpPr>
            <p:nvPr/>
          </p:nvSpPr>
          <p:spPr bwMode="auto">
            <a:xfrm flipV="1">
              <a:off x="2928" y="1200"/>
              <a:ext cx="0" cy="2064"/>
            </a:xfrm>
            <a:prstGeom prst="line">
              <a:avLst/>
            </a:prstGeom>
            <a:no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grpSp>
      <p:sp>
        <p:nvSpPr>
          <p:cNvPr id="54289" name="Freeform 17"/>
          <p:cNvSpPr>
            <a:spLocks/>
          </p:cNvSpPr>
          <p:nvPr/>
        </p:nvSpPr>
        <p:spPr bwMode="auto">
          <a:xfrm>
            <a:off x="2590800" y="2012950"/>
            <a:ext cx="4114800" cy="1752600"/>
          </a:xfrm>
          <a:custGeom>
            <a:avLst/>
            <a:gdLst>
              <a:gd name="T0" fmla="*/ 0 w 1872"/>
              <a:gd name="T1" fmla="*/ 2147483647 h 1254"/>
              <a:gd name="T2" fmla="*/ 2147483647 w 1872"/>
              <a:gd name="T3" fmla="*/ 2147483647 h 1254"/>
              <a:gd name="T4" fmla="*/ 2147483647 w 1872"/>
              <a:gd name="T5" fmla="*/ 0 h 1254"/>
              <a:gd name="T6" fmla="*/ 0 60000 65536"/>
              <a:gd name="T7" fmla="*/ 0 60000 65536"/>
              <a:gd name="T8" fmla="*/ 0 60000 65536"/>
              <a:gd name="T9" fmla="*/ 0 w 1872"/>
              <a:gd name="T10" fmla="*/ 0 h 1254"/>
              <a:gd name="T11" fmla="*/ 1872 w 1872"/>
              <a:gd name="T12" fmla="*/ 1254 h 1254"/>
            </a:gdLst>
            <a:ahLst/>
            <a:cxnLst>
              <a:cxn ang="T6">
                <a:pos x="T0" y="T1"/>
              </a:cxn>
              <a:cxn ang="T7">
                <a:pos x="T2" y="T3"/>
              </a:cxn>
              <a:cxn ang="T8">
                <a:pos x="T4" y="T5"/>
              </a:cxn>
            </a:cxnLst>
            <a:rect l="T9" t="T10" r="T11" b="T12"/>
            <a:pathLst>
              <a:path w="1872" h="1254">
                <a:moveTo>
                  <a:pt x="0" y="768"/>
                </a:moveTo>
                <a:cubicBezTo>
                  <a:pt x="194" y="828"/>
                  <a:pt x="854" y="1254"/>
                  <a:pt x="1166" y="1126"/>
                </a:cubicBezTo>
                <a:cubicBezTo>
                  <a:pt x="1478" y="998"/>
                  <a:pt x="1725" y="235"/>
                  <a:pt x="1872" y="0"/>
                </a:cubicBezTo>
              </a:path>
            </a:pathLst>
          </a:custGeom>
          <a:noFill/>
          <a:ln w="38100">
            <a:solidFill>
              <a:srgbClr val="FF0000"/>
            </a:solidFill>
            <a:round/>
            <a:headEnd/>
            <a:tailEnd/>
          </a:ln>
        </p:spPr>
        <p:txBody>
          <a:bodyPr lIns="90000" tIns="46800" rIns="90000" bIns="46800">
            <a:spAutoFit/>
          </a:bodyPr>
          <a:lstStyle/>
          <a:p>
            <a:endParaRPr lang="sl-SI"/>
          </a:p>
        </p:txBody>
      </p:sp>
      <p:sp>
        <p:nvSpPr>
          <p:cNvPr id="54290" name="Freeform 18"/>
          <p:cNvSpPr>
            <a:spLocks/>
          </p:cNvSpPr>
          <p:nvPr/>
        </p:nvSpPr>
        <p:spPr bwMode="auto">
          <a:xfrm>
            <a:off x="2057400" y="3946525"/>
            <a:ext cx="4219575" cy="1054100"/>
          </a:xfrm>
          <a:custGeom>
            <a:avLst/>
            <a:gdLst>
              <a:gd name="T0" fmla="*/ 0 w 1920"/>
              <a:gd name="T1" fmla="*/ 2147483647 h 664"/>
              <a:gd name="T2" fmla="*/ 2147483647 w 1920"/>
              <a:gd name="T3" fmla="*/ 2147483647 h 664"/>
              <a:gd name="T4" fmla="*/ 2147483647 w 1920"/>
              <a:gd name="T5" fmla="*/ 2147483647 h 664"/>
              <a:gd name="T6" fmla="*/ 0 60000 65536"/>
              <a:gd name="T7" fmla="*/ 0 60000 65536"/>
              <a:gd name="T8" fmla="*/ 0 60000 65536"/>
              <a:gd name="T9" fmla="*/ 0 w 1920"/>
              <a:gd name="T10" fmla="*/ 0 h 664"/>
              <a:gd name="T11" fmla="*/ 1920 w 1920"/>
              <a:gd name="T12" fmla="*/ 664 h 664"/>
            </a:gdLst>
            <a:ahLst/>
            <a:cxnLst>
              <a:cxn ang="T6">
                <a:pos x="T0" y="T1"/>
              </a:cxn>
              <a:cxn ang="T7">
                <a:pos x="T2" y="T3"/>
              </a:cxn>
              <a:cxn ang="T8">
                <a:pos x="T4" y="T5"/>
              </a:cxn>
            </a:cxnLst>
            <a:rect l="T9" t="T10" r="T11" b="T12"/>
            <a:pathLst>
              <a:path w="1920" h="664">
                <a:moveTo>
                  <a:pt x="0" y="664"/>
                </a:moveTo>
                <a:cubicBezTo>
                  <a:pt x="296" y="372"/>
                  <a:pt x="592" y="80"/>
                  <a:pt x="912" y="40"/>
                </a:cubicBezTo>
                <a:cubicBezTo>
                  <a:pt x="1232" y="0"/>
                  <a:pt x="1576" y="212"/>
                  <a:pt x="1920" y="424"/>
                </a:cubicBezTo>
              </a:path>
            </a:pathLst>
          </a:custGeom>
          <a:noFill/>
          <a:ln w="38100">
            <a:solidFill>
              <a:srgbClr val="FFCC00"/>
            </a:solidFill>
            <a:round/>
            <a:headEnd/>
            <a:tailEnd/>
          </a:ln>
        </p:spPr>
        <p:txBody>
          <a:bodyPr lIns="90000" tIns="46800" rIns="90000" bIns="46800">
            <a:spAutoFit/>
          </a:bodyPr>
          <a:lstStyle/>
          <a:p>
            <a:endParaRPr lang="sl-SI"/>
          </a:p>
        </p:txBody>
      </p:sp>
      <p:sp>
        <p:nvSpPr>
          <p:cNvPr id="54291" name="Line 19"/>
          <p:cNvSpPr>
            <a:spLocks noChangeShapeType="1"/>
          </p:cNvSpPr>
          <p:nvPr/>
        </p:nvSpPr>
        <p:spPr bwMode="auto">
          <a:xfrm flipV="1">
            <a:off x="1828800" y="2971800"/>
            <a:ext cx="5562600" cy="1600200"/>
          </a:xfrm>
          <a:prstGeom prst="line">
            <a:avLst/>
          </a:prstGeom>
          <a:noFill/>
          <a:ln w="19050">
            <a:solidFill>
              <a:srgbClr val="00FF00"/>
            </a:solidFill>
            <a:round/>
            <a:headEnd/>
            <a:tailEnd/>
          </a:ln>
        </p:spPr>
        <p:txBody>
          <a:bodyPr lIns="90000" tIns="46800" rIns="90000" bIns="46800">
            <a:spAutoFit/>
          </a:bodyPr>
          <a:lstStyle/>
          <a:p>
            <a:endParaRPr lang="sl-SI"/>
          </a:p>
        </p:txBody>
      </p:sp>
      <p:sp>
        <p:nvSpPr>
          <p:cNvPr id="54292" name="Text Box 20"/>
          <p:cNvSpPr txBox="1">
            <a:spLocks noChangeArrowheads="1"/>
          </p:cNvSpPr>
          <p:nvPr/>
        </p:nvSpPr>
        <p:spPr bwMode="auto">
          <a:xfrm>
            <a:off x="5105400" y="5486400"/>
            <a:ext cx="3352800" cy="649288"/>
          </a:xfrm>
          <a:prstGeom prst="rect">
            <a:avLst/>
          </a:prstGeom>
          <a:noFill/>
          <a:ln w="15875">
            <a:noFill/>
            <a:miter lim="800000"/>
            <a:headEnd/>
            <a:tailEnd/>
          </a:ln>
        </p:spPr>
        <p:txBody>
          <a:bodyPr lIns="90000" tIns="46800" rIns="90000" bIns="46800">
            <a:spAutoFit/>
          </a:bodyPr>
          <a:lstStyle/>
          <a:p>
            <a:pPr>
              <a:spcBef>
                <a:spcPct val="50000"/>
              </a:spcBef>
              <a:defRPr/>
            </a:pPr>
            <a:r>
              <a:rPr lang="sl-SI">
                <a:solidFill>
                  <a:schemeClr val="tx2">
                    <a:lumMod val="60000"/>
                    <a:lumOff val="40000"/>
                  </a:schemeClr>
                </a:solidFill>
                <a:latin typeface="+mn-lt"/>
              </a:rPr>
              <a:t>konkavno</a:t>
            </a:r>
            <a:r>
              <a:rPr lang="en-US">
                <a:solidFill>
                  <a:schemeClr val="tx2">
                    <a:lumMod val="60000"/>
                    <a:lumOff val="40000"/>
                  </a:schemeClr>
                </a:solidFill>
                <a:latin typeface="+mn-lt"/>
              </a:rPr>
              <a:t>s</a:t>
            </a:r>
            <a:r>
              <a:rPr lang="sl-SI">
                <a:solidFill>
                  <a:schemeClr val="tx2">
                    <a:lumMod val="60000"/>
                    <a:lumOff val="40000"/>
                  </a:schemeClr>
                </a:solidFill>
                <a:latin typeface="+mn-lt"/>
              </a:rPr>
              <a:t>t</a:t>
            </a:r>
            <a:r>
              <a:rPr lang="en-US">
                <a:solidFill>
                  <a:schemeClr val="tx2">
                    <a:lumMod val="60000"/>
                    <a:lumOff val="40000"/>
                  </a:schemeClr>
                </a:solidFill>
                <a:latin typeface="+mn-lt"/>
              </a:rPr>
              <a:t>  grafa ponazarja  pojemanje procesa</a:t>
            </a:r>
            <a:endParaRPr lang="sl-SI">
              <a:solidFill>
                <a:schemeClr val="tx2">
                  <a:lumMod val="60000"/>
                  <a:lumOff val="40000"/>
                </a:schemeClr>
              </a:solidFill>
              <a:latin typeface="+mn-lt"/>
            </a:endParaRPr>
          </a:p>
        </p:txBody>
      </p:sp>
      <p:sp>
        <p:nvSpPr>
          <p:cNvPr id="54295" name="Rectangle 23"/>
          <p:cNvSpPr>
            <a:spLocks noChangeArrowheads="1"/>
          </p:cNvSpPr>
          <p:nvPr/>
        </p:nvSpPr>
        <p:spPr bwMode="auto">
          <a:xfrm>
            <a:off x="228600" y="5486400"/>
            <a:ext cx="3810000" cy="671513"/>
          </a:xfrm>
          <a:prstGeom prst="rect">
            <a:avLst/>
          </a:prstGeom>
          <a:noFill/>
          <a:ln w="15875">
            <a:noFill/>
            <a:miter lim="800000"/>
            <a:headEnd/>
            <a:tailEnd/>
          </a:ln>
        </p:spPr>
        <p:txBody>
          <a:bodyPr lIns="90000" tIns="46800" rIns="90000" bIns="46800">
            <a:spAutoFit/>
          </a:bodyPr>
          <a:lstStyle/>
          <a:p>
            <a:pPr>
              <a:defRPr/>
            </a:pPr>
            <a:r>
              <a:rPr lang="en-US">
                <a:solidFill>
                  <a:schemeClr val="tx2">
                    <a:lumMod val="60000"/>
                    <a:lumOff val="40000"/>
                  </a:schemeClr>
                </a:solidFill>
                <a:latin typeface="+mn-lt"/>
              </a:rPr>
              <a:t>konveksnost grafa ponazarja pospe</a:t>
            </a:r>
            <a:r>
              <a:rPr lang="sl-SI">
                <a:solidFill>
                  <a:schemeClr val="tx2">
                    <a:lumMod val="60000"/>
                    <a:lumOff val="40000"/>
                  </a:schemeClr>
                </a:solidFill>
                <a:latin typeface="+mn-lt"/>
              </a:rPr>
              <a:t>ševanje  </a:t>
            </a:r>
            <a:r>
              <a:rPr lang="en-US">
                <a:solidFill>
                  <a:schemeClr val="tx2">
                    <a:lumMod val="60000"/>
                    <a:lumOff val="40000"/>
                  </a:schemeClr>
                </a:solidFill>
                <a:latin typeface="+mn-lt"/>
              </a:rPr>
              <a:t>procesa</a:t>
            </a:r>
            <a:r>
              <a:rPr lang="sl-SI">
                <a:solidFill>
                  <a:schemeClr val="tx2">
                    <a:lumMod val="60000"/>
                    <a:lumOff val="40000"/>
                  </a:schemeClr>
                </a:solidFill>
                <a:latin typeface="+mn-lt"/>
              </a:rPr>
              <a:t>    </a:t>
            </a:r>
          </a:p>
        </p:txBody>
      </p:sp>
      <p:sp>
        <p:nvSpPr>
          <p:cNvPr id="54300" name="Rectangle 28"/>
          <p:cNvSpPr>
            <a:spLocks noChangeArrowheads="1"/>
          </p:cNvSpPr>
          <p:nvPr/>
        </p:nvSpPr>
        <p:spPr bwMode="auto">
          <a:xfrm>
            <a:off x="6813550" y="1812925"/>
            <a:ext cx="1189038" cy="371475"/>
          </a:xfrm>
          <a:prstGeom prst="rect">
            <a:avLst/>
          </a:prstGeom>
          <a:noFill/>
          <a:ln w="15875">
            <a:noFill/>
            <a:miter lim="800000"/>
            <a:headEnd/>
            <a:tailEnd/>
          </a:ln>
        </p:spPr>
        <p:txBody>
          <a:bodyPr wrap="none" lIns="90000" tIns="46800" rIns="90000" bIns="46800">
            <a:spAutoFit/>
          </a:bodyPr>
          <a:lstStyle/>
          <a:p>
            <a:pPr>
              <a:defRPr/>
            </a:pPr>
            <a:r>
              <a:rPr lang="sl-SI" b="1">
                <a:solidFill>
                  <a:srgbClr val="FF3300"/>
                </a:solidFill>
                <a:latin typeface="+mn-lt"/>
              </a:rPr>
              <a:t>konveksna</a:t>
            </a:r>
          </a:p>
        </p:txBody>
      </p:sp>
      <p:sp>
        <p:nvSpPr>
          <p:cNvPr id="54301" name="Rectangle 29"/>
          <p:cNvSpPr>
            <a:spLocks noChangeArrowheads="1"/>
          </p:cNvSpPr>
          <p:nvPr/>
        </p:nvSpPr>
        <p:spPr bwMode="auto">
          <a:xfrm>
            <a:off x="6564313" y="4403725"/>
            <a:ext cx="1096962" cy="371475"/>
          </a:xfrm>
          <a:prstGeom prst="rect">
            <a:avLst/>
          </a:prstGeom>
          <a:noFill/>
          <a:ln w="15875">
            <a:noFill/>
            <a:miter lim="800000"/>
            <a:headEnd/>
            <a:tailEnd/>
          </a:ln>
        </p:spPr>
        <p:txBody>
          <a:bodyPr wrap="none" lIns="90000" tIns="46800" rIns="90000" bIns="46800">
            <a:spAutoFit/>
          </a:bodyPr>
          <a:lstStyle/>
          <a:p>
            <a:pPr>
              <a:defRPr/>
            </a:pPr>
            <a:r>
              <a:rPr lang="sl-SI" b="1">
                <a:solidFill>
                  <a:srgbClr val="FFC000"/>
                </a:solidFill>
                <a:latin typeface="+mn-lt"/>
              </a:rPr>
              <a:t>konkavna</a:t>
            </a:r>
          </a:p>
        </p:txBody>
      </p:sp>
      <p:sp>
        <p:nvSpPr>
          <p:cNvPr id="14" name="Rectangle 13"/>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5" name="Rectangle 14"/>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6" name="Rounded Rectangle 15"/>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7" name="TextBox 16"/>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8" name="TextBox 17"/>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19" name="TextBox 18"/>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ZNAČILNOSTI</a:t>
            </a:r>
            <a:r>
              <a:rPr lang="en-US" sz="1600" b="1">
                <a:solidFill>
                  <a:schemeClr val="bg1"/>
                </a:solidFill>
                <a:effectLst>
                  <a:outerShdw blurRad="38100" dist="38100" dir="2700000" algn="tl">
                    <a:srgbClr val="000000">
                      <a:alpha val="43137"/>
                    </a:srgbClr>
                  </a:outerShdw>
                </a:effectLst>
                <a:latin typeface="+mn-lt"/>
              </a:rPr>
              <a:t>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20"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83185DFF-7FBE-461C-968E-AD6A8690B083}"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21</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42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28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3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3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29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429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54277" grpId="0"/>
      <p:bldP spid="54289" grpId="0" animBg="1"/>
      <p:bldP spid="54290" grpId="0" animBg="1"/>
      <p:bldP spid="54291" grpId="0" animBg="1"/>
      <p:bldP spid="54292" grpId="0"/>
      <p:bldP spid="54295" grpId="0"/>
      <p:bldP spid="54300" grpId="0"/>
      <p:bldP spid="5430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slika12"/>
          <p:cNvPicPr>
            <a:picLocks noChangeAspect="1" noChangeArrowheads="1"/>
          </p:cNvPicPr>
          <p:nvPr/>
        </p:nvPicPr>
        <p:blipFill>
          <a:blip r:embed="rId2" cstate="print"/>
          <a:srcRect l="16147" r="10909" b="6296"/>
          <a:stretch>
            <a:fillRect/>
          </a:stretch>
        </p:blipFill>
        <p:spPr bwMode="auto">
          <a:xfrm>
            <a:off x="5257800" y="1905000"/>
            <a:ext cx="3649663" cy="3516313"/>
          </a:xfrm>
          <a:prstGeom prst="rect">
            <a:avLst/>
          </a:prstGeom>
          <a:noFill/>
          <a:ln w="9525">
            <a:noFill/>
            <a:miter lim="800000"/>
            <a:headEnd/>
            <a:tailEnd/>
          </a:ln>
        </p:spPr>
      </p:pic>
      <p:sp>
        <p:nvSpPr>
          <p:cNvPr id="72709" name="Rectangle 5"/>
          <p:cNvSpPr>
            <a:spLocks noChangeArrowheads="1"/>
          </p:cNvSpPr>
          <p:nvPr/>
        </p:nvSpPr>
        <p:spPr bwMode="auto">
          <a:xfrm>
            <a:off x="533400" y="457200"/>
            <a:ext cx="923925" cy="400050"/>
          </a:xfrm>
          <a:prstGeom prst="rect">
            <a:avLst/>
          </a:prstGeom>
          <a:noFill/>
          <a:ln w="9525">
            <a:noFill/>
            <a:miter lim="800000"/>
            <a:headEnd/>
            <a:tailEnd/>
          </a:ln>
        </p:spPr>
        <p:txBody>
          <a:bodyPr wrap="none">
            <a:spAutoFit/>
          </a:bodyPr>
          <a:lstStyle/>
          <a:p>
            <a:pPr>
              <a:spcBef>
                <a:spcPct val="50000"/>
              </a:spcBef>
              <a:defRPr/>
            </a:pPr>
            <a:r>
              <a:rPr lang="en-US" sz="2000" b="1">
                <a:solidFill>
                  <a:schemeClr val="tx2">
                    <a:lumMod val="60000"/>
                    <a:lumOff val="40000"/>
                  </a:schemeClr>
                </a:solidFill>
                <a:latin typeface="+mn-lt"/>
              </a:rPr>
              <a:t>Prevoji</a:t>
            </a:r>
            <a:endParaRPr lang="en-GB" sz="2000" b="1">
              <a:solidFill>
                <a:schemeClr val="tx2">
                  <a:lumMod val="60000"/>
                  <a:lumOff val="40000"/>
                </a:schemeClr>
              </a:solidFill>
              <a:latin typeface="+mn-lt"/>
            </a:endParaRPr>
          </a:p>
        </p:txBody>
      </p:sp>
      <p:sp>
        <p:nvSpPr>
          <p:cNvPr id="72710" name="Rectangle 6"/>
          <p:cNvSpPr>
            <a:spLocks noChangeArrowheads="1"/>
          </p:cNvSpPr>
          <p:nvPr/>
        </p:nvSpPr>
        <p:spPr bwMode="auto">
          <a:xfrm>
            <a:off x="533400" y="990600"/>
            <a:ext cx="5105400" cy="641350"/>
          </a:xfrm>
          <a:prstGeom prst="rect">
            <a:avLst/>
          </a:prstGeom>
          <a:noFill/>
          <a:ln w="15875" algn="ctr">
            <a:noFill/>
            <a:miter lim="800000"/>
            <a:headEnd/>
            <a:tailEnd/>
          </a:ln>
        </p:spPr>
        <p:txBody>
          <a:bodyPr>
            <a:spAutoFit/>
          </a:bodyPr>
          <a:lstStyle/>
          <a:p>
            <a:pPr>
              <a:spcBef>
                <a:spcPct val="50000"/>
              </a:spcBef>
              <a:defRPr/>
            </a:pPr>
            <a:r>
              <a:rPr lang="sl-SI" b="1">
                <a:solidFill>
                  <a:srgbClr val="FF0000"/>
                </a:solidFill>
                <a:latin typeface="+mn-lt"/>
              </a:rPr>
              <a:t>Prevoji</a:t>
            </a:r>
            <a:r>
              <a:rPr lang="sl-SI">
                <a:solidFill>
                  <a:srgbClr val="FF0000"/>
                </a:solidFill>
                <a:latin typeface="+mn-lt"/>
              </a:rPr>
              <a:t> </a:t>
            </a:r>
            <a:r>
              <a:rPr lang="sl-SI">
                <a:solidFill>
                  <a:schemeClr val="tx2">
                    <a:lumMod val="60000"/>
                    <a:lumOff val="40000"/>
                  </a:schemeClr>
                </a:solidFill>
                <a:latin typeface="+mn-lt"/>
              </a:rPr>
              <a:t>so točke, pri katerih funkcija preide iz konveksne v konkavno, ali obratno.</a:t>
            </a:r>
            <a:endParaRPr lang="en-GB">
              <a:solidFill>
                <a:schemeClr val="tx2">
                  <a:lumMod val="60000"/>
                  <a:lumOff val="40000"/>
                </a:schemeClr>
              </a:solidFill>
              <a:latin typeface="+mn-lt"/>
            </a:endParaRPr>
          </a:p>
        </p:txBody>
      </p:sp>
      <p:sp>
        <p:nvSpPr>
          <p:cNvPr id="72711" name="Text Box 7"/>
          <p:cNvSpPr txBox="1">
            <a:spLocks noChangeArrowheads="1"/>
          </p:cNvSpPr>
          <p:nvPr/>
        </p:nvSpPr>
        <p:spPr bwMode="auto">
          <a:xfrm>
            <a:off x="5257800" y="5911850"/>
            <a:ext cx="3657600" cy="641350"/>
          </a:xfrm>
          <a:prstGeom prst="rect">
            <a:avLst/>
          </a:prstGeom>
          <a:noFill/>
          <a:ln w="9525">
            <a:noFill/>
            <a:miter lim="800000"/>
            <a:headEnd/>
            <a:tailEnd/>
          </a:ln>
        </p:spPr>
        <p:txBody>
          <a:bodyPr>
            <a:spAutoFit/>
          </a:bodyPr>
          <a:lstStyle/>
          <a:p>
            <a:pPr>
              <a:spcBef>
                <a:spcPct val="50000"/>
              </a:spcBef>
              <a:defRPr/>
            </a:pPr>
            <a:r>
              <a:rPr lang="sl-SI" b="1">
                <a:solidFill>
                  <a:schemeClr val="tx2">
                    <a:lumMod val="60000"/>
                    <a:lumOff val="40000"/>
                  </a:schemeClr>
                </a:solidFill>
                <a:latin typeface="+mn-lt"/>
              </a:rPr>
              <a:t>Kritična točka snovi je prevoj na kritični izotermi.</a:t>
            </a:r>
            <a:endParaRPr lang="en-GB" b="1">
              <a:solidFill>
                <a:schemeClr val="tx2">
                  <a:lumMod val="60000"/>
                  <a:lumOff val="40000"/>
                </a:schemeClr>
              </a:solidFill>
              <a:latin typeface="+mn-lt"/>
            </a:endParaRPr>
          </a:p>
        </p:txBody>
      </p:sp>
      <p:sp>
        <p:nvSpPr>
          <p:cNvPr id="72712" name="Line 8"/>
          <p:cNvSpPr>
            <a:spLocks noChangeShapeType="1"/>
          </p:cNvSpPr>
          <p:nvPr/>
        </p:nvSpPr>
        <p:spPr bwMode="auto">
          <a:xfrm flipV="1">
            <a:off x="6689725" y="3833813"/>
            <a:ext cx="457200" cy="1981200"/>
          </a:xfrm>
          <a:prstGeom prst="line">
            <a:avLst/>
          </a:prstGeom>
          <a:noFill/>
          <a:ln w="25400">
            <a:solidFill>
              <a:srgbClr val="FF0000"/>
            </a:solidFill>
            <a:round/>
            <a:headEnd/>
            <a:tailEnd type="triangle" w="med" len="med"/>
          </a:ln>
        </p:spPr>
        <p:txBody>
          <a:bodyPr/>
          <a:lstStyle/>
          <a:p>
            <a:endParaRPr lang="sl-SI"/>
          </a:p>
        </p:txBody>
      </p:sp>
      <p:grpSp>
        <p:nvGrpSpPr>
          <p:cNvPr id="2" name="Group 17"/>
          <p:cNvGrpSpPr>
            <a:grpSpLocks/>
          </p:cNvGrpSpPr>
          <p:nvPr/>
        </p:nvGrpSpPr>
        <p:grpSpPr bwMode="auto">
          <a:xfrm>
            <a:off x="762000" y="1905000"/>
            <a:ext cx="3886200" cy="3276600"/>
            <a:chOff x="480" y="1200"/>
            <a:chExt cx="2448" cy="2064"/>
          </a:xfrm>
        </p:grpSpPr>
        <p:sp>
          <p:nvSpPr>
            <p:cNvPr id="43022" name="Line 9"/>
            <p:cNvSpPr>
              <a:spLocks noChangeShapeType="1"/>
            </p:cNvSpPr>
            <p:nvPr/>
          </p:nvSpPr>
          <p:spPr bwMode="auto">
            <a:xfrm flipV="1">
              <a:off x="480" y="2352"/>
              <a:ext cx="2448" cy="1"/>
            </a:xfrm>
            <a:prstGeom prst="line">
              <a:avLst/>
            </a:prstGeom>
            <a:no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sp>
          <p:nvSpPr>
            <p:cNvPr id="43023" name="Line 10"/>
            <p:cNvSpPr>
              <a:spLocks noChangeShapeType="1"/>
            </p:cNvSpPr>
            <p:nvPr/>
          </p:nvSpPr>
          <p:spPr bwMode="auto">
            <a:xfrm flipV="1">
              <a:off x="1728" y="1200"/>
              <a:ext cx="0" cy="2064"/>
            </a:xfrm>
            <a:prstGeom prst="line">
              <a:avLst/>
            </a:prstGeom>
            <a:no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grpSp>
      <p:sp>
        <p:nvSpPr>
          <p:cNvPr id="72715" name="Freeform 11"/>
          <p:cNvSpPr>
            <a:spLocks/>
          </p:cNvSpPr>
          <p:nvPr/>
        </p:nvSpPr>
        <p:spPr bwMode="auto">
          <a:xfrm>
            <a:off x="762000" y="2409825"/>
            <a:ext cx="3768725" cy="2314575"/>
          </a:xfrm>
          <a:custGeom>
            <a:avLst/>
            <a:gdLst>
              <a:gd name="T0" fmla="*/ 0 w 2374"/>
              <a:gd name="T1" fmla="*/ 2147483647 h 1458"/>
              <a:gd name="T2" fmla="*/ 2147483647 w 2374"/>
              <a:gd name="T3" fmla="*/ 2147483647 h 1458"/>
              <a:gd name="T4" fmla="*/ 2147483647 w 2374"/>
              <a:gd name="T5" fmla="*/ 2147483647 h 1458"/>
              <a:gd name="T6" fmla="*/ 2147483647 w 2374"/>
              <a:gd name="T7" fmla="*/ 2147483647 h 1458"/>
              <a:gd name="T8" fmla="*/ 2147483647 w 2374"/>
              <a:gd name="T9" fmla="*/ 2147483647 h 1458"/>
              <a:gd name="T10" fmla="*/ 0 60000 65536"/>
              <a:gd name="T11" fmla="*/ 0 60000 65536"/>
              <a:gd name="T12" fmla="*/ 0 60000 65536"/>
              <a:gd name="T13" fmla="*/ 0 60000 65536"/>
              <a:gd name="T14" fmla="*/ 0 60000 65536"/>
              <a:gd name="T15" fmla="*/ 0 w 2374"/>
              <a:gd name="T16" fmla="*/ 0 h 1458"/>
              <a:gd name="T17" fmla="*/ 2374 w 2374"/>
              <a:gd name="T18" fmla="*/ 1458 h 1458"/>
            </a:gdLst>
            <a:ahLst/>
            <a:cxnLst>
              <a:cxn ang="T10">
                <a:pos x="T0" y="T1"/>
              </a:cxn>
              <a:cxn ang="T11">
                <a:pos x="T2" y="T3"/>
              </a:cxn>
              <a:cxn ang="T12">
                <a:pos x="T4" y="T5"/>
              </a:cxn>
              <a:cxn ang="T13">
                <a:pos x="T6" y="T7"/>
              </a:cxn>
              <a:cxn ang="T14">
                <a:pos x="T8" y="T9"/>
              </a:cxn>
            </a:cxnLst>
            <a:rect l="T15" t="T16" r="T17" b="T18"/>
            <a:pathLst>
              <a:path w="2374" h="1458">
                <a:moveTo>
                  <a:pt x="0" y="981"/>
                </a:moveTo>
                <a:cubicBezTo>
                  <a:pt x="111" y="923"/>
                  <a:pt x="462" y="564"/>
                  <a:pt x="667" y="630"/>
                </a:cubicBezTo>
                <a:cubicBezTo>
                  <a:pt x="872" y="696"/>
                  <a:pt x="1038" y="1458"/>
                  <a:pt x="1227" y="1379"/>
                </a:cubicBezTo>
                <a:cubicBezTo>
                  <a:pt x="1416" y="1300"/>
                  <a:pt x="1607" y="308"/>
                  <a:pt x="1798" y="154"/>
                </a:cubicBezTo>
                <a:cubicBezTo>
                  <a:pt x="1989" y="0"/>
                  <a:pt x="2254" y="390"/>
                  <a:pt x="2374" y="452"/>
                </a:cubicBezTo>
              </a:path>
            </a:pathLst>
          </a:custGeom>
          <a:noFill/>
          <a:ln w="38100">
            <a:solidFill>
              <a:srgbClr val="FF0000"/>
            </a:solidFill>
            <a:round/>
            <a:headEnd/>
            <a:tailEnd/>
          </a:ln>
        </p:spPr>
        <p:txBody>
          <a:bodyPr lIns="90000" tIns="46800" rIns="90000" bIns="46800">
            <a:spAutoFit/>
          </a:bodyPr>
          <a:lstStyle/>
          <a:p>
            <a:endParaRPr lang="sl-SI"/>
          </a:p>
        </p:txBody>
      </p:sp>
      <p:sp>
        <p:nvSpPr>
          <p:cNvPr id="72718" name="Freeform 14"/>
          <p:cNvSpPr>
            <a:spLocks/>
          </p:cNvSpPr>
          <p:nvPr/>
        </p:nvSpPr>
        <p:spPr bwMode="auto">
          <a:xfrm>
            <a:off x="1487488" y="2514600"/>
            <a:ext cx="1503362" cy="3005138"/>
          </a:xfrm>
          <a:custGeom>
            <a:avLst/>
            <a:gdLst>
              <a:gd name="T0" fmla="*/ 0 w 947"/>
              <a:gd name="T1" fmla="*/ 0 h 1893"/>
              <a:gd name="T2" fmla="*/ 2147483647 w 947"/>
              <a:gd name="T3" fmla="*/ 2147483647 h 1893"/>
              <a:gd name="T4" fmla="*/ 0 60000 65536"/>
              <a:gd name="T5" fmla="*/ 0 60000 65536"/>
              <a:gd name="T6" fmla="*/ 0 w 947"/>
              <a:gd name="T7" fmla="*/ 0 h 1893"/>
              <a:gd name="T8" fmla="*/ 947 w 947"/>
              <a:gd name="T9" fmla="*/ 1893 h 1893"/>
            </a:gdLst>
            <a:ahLst/>
            <a:cxnLst>
              <a:cxn ang="T4">
                <a:pos x="T0" y="T1"/>
              </a:cxn>
              <a:cxn ang="T5">
                <a:pos x="T2" y="T3"/>
              </a:cxn>
            </a:cxnLst>
            <a:rect l="T6" t="T7" r="T8" b="T9"/>
            <a:pathLst>
              <a:path w="947" h="1893">
                <a:moveTo>
                  <a:pt x="0" y="0"/>
                </a:moveTo>
                <a:lnTo>
                  <a:pt x="947" y="1893"/>
                </a:lnTo>
              </a:path>
            </a:pathLst>
          </a:custGeom>
          <a:noFill/>
          <a:ln w="15875">
            <a:solidFill>
              <a:srgbClr val="00FF00"/>
            </a:solidFill>
            <a:round/>
            <a:headEnd/>
            <a:tailEnd/>
          </a:ln>
        </p:spPr>
        <p:txBody>
          <a:bodyPr lIns="90000" tIns="46800" rIns="90000" bIns="46800">
            <a:spAutoFit/>
          </a:bodyPr>
          <a:lstStyle/>
          <a:p>
            <a:endParaRPr lang="sl-SI"/>
          </a:p>
        </p:txBody>
      </p:sp>
      <p:sp>
        <p:nvSpPr>
          <p:cNvPr id="72716" name="Oval 12"/>
          <p:cNvSpPr>
            <a:spLocks noChangeArrowheads="1"/>
          </p:cNvSpPr>
          <p:nvPr/>
        </p:nvSpPr>
        <p:spPr bwMode="auto">
          <a:xfrm>
            <a:off x="2141538" y="3870325"/>
            <a:ext cx="76200" cy="76200"/>
          </a:xfrm>
          <a:prstGeom prst="ellipse">
            <a:avLst/>
          </a:prstGeom>
          <a:solidFill>
            <a:srgbClr val="FF0000"/>
          </a:solidFill>
          <a:ln w="15875">
            <a:solidFill>
              <a:srgbClr val="FF0000"/>
            </a:solidFill>
            <a:round/>
            <a:headEnd/>
            <a:tailEnd/>
          </a:ln>
        </p:spPr>
        <p:txBody>
          <a:bodyPr wrap="none" lIns="90000" tIns="46800" rIns="90000" bIns="46800" anchor="ctr">
            <a:spAutoFit/>
          </a:bodyPr>
          <a:lstStyle/>
          <a:p>
            <a:endParaRPr lang="sl-SI"/>
          </a:p>
        </p:txBody>
      </p:sp>
      <p:sp>
        <p:nvSpPr>
          <p:cNvPr id="72719" name="Line 15"/>
          <p:cNvSpPr>
            <a:spLocks noChangeShapeType="1"/>
          </p:cNvSpPr>
          <p:nvPr/>
        </p:nvSpPr>
        <p:spPr bwMode="auto">
          <a:xfrm flipV="1">
            <a:off x="2541588" y="1828800"/>
            <a:ext cx="1300162" cy="3505200"/>
          </a:xfrm>
          <a:prstGeom prst="line">
            <a:avLst/>
          </a:prstGeom>
          <a:noFill/>
          <a:ln w="15875">
            <a:solidFill>
              <a:srgbClr val="00FF00"/>
            </a:solidFill>
            <a:round/>
            <a:headEnd/>
            <a:tailEnd/>
          </a:ln>
        </p:spPr>
        <p:txBody>
          <a:bodyPr lIns="90000" tIns="46800" rIns="90000" bIns="46800">
            <a:spAutoFit/>
          </a:bodyPr>
          <a:lstStyle/>
          <a:p>
            <a:endParaRPr lang="sl-SI"/>
          </a:p>
        </p:txBody>
      </p:sp>
      <p:sp>
        <p:nvSpPr>
          <p:cNvPr id="72717" name="Oval 13"/>
          <p:cNvSpPr>
            <a:spLocks noChangeArrowheads="1"/>
          </p:cNvSpPr>
          <p:nvPr/>
        </p:nvSpPr>
        <p:spPr bwMode="auto">
          <a:xfrm>
            <a:off x="3143250" y="3571875"/>
            <a:ext cx="76200" cy="76200"/>
          </a:xfrm>
          <a:prstGeom prst="ellipse">
            <a:avLst/>
          </a:prstGeom>
          <a:solidFill>
            <a:srgbClr val="FF0000"/>
          </a:solidFill>
          <a:ln w="15875">
            <a:solidFill>
              <a:srgbClr val="FF0000"/>
            </a:solidFill>
            <a:round/>
            <a:headEnd/>
            <a:tailEnd/>
          </a:ln>
        </p:spPr>
        <p:txBody>
          <a:bodyPr wrap="none" lIns="90000" tIns="46800" rIns="90000" bIns="46800" anchor="ctr">
            <a:spAutoFit/>
          </a:bodyPr>
          <a:lstStyle/>
          <a:p>
            <a:endParaRPr lang="sl-SI"/>
          </a:p>
        </p:txBody>
      </p:sp>
      <p:sp>
        <p:nvSpPr>
          <p:cNvPr id="72720" name="Rectangle 16"/>
          <p:cNvSpPr>
            <a:spLocks noChangeArrowheads="1"/>
          </p:cNvSpPr>
          <p:nvPr/>
        </p:nvSpPr>
        <p:spPr bwMode="auto">
          <a:xfrm>
            <a:off x="685800" y="5638800"/>
            <a:ext cx="3962400" cy="649288"/>
          </a:xfrm>
          <a:prstGeom prst="rect">
            <a:avLst/>
          </a:prstGeom>
          <a:noFill/>
          <a:ln w="15875">
            <a:noFill/>
            <a:miter lim="800000"/>
            <a:headEnd/>
            <a:tailEnd/>
          </a:ln>
        </p:spPr>
        <p:txBody>
          <a:bodyPr lIns="90000" tIns="46800" rIns="90000" bIns="46800">
            <a:spAutoFit/>
          </a:bodyPr>
          <a:lstStyle/>
          <a:p>
            <a:pPr>
              <a:defRPr/>
            </a:pPr>
            <a:r>
              <a:rPr lang="en-US">
                <a:solidFill>
                  <a:schemeClr val="tx2">
                    <a:lumMod val="60000"/>
                    <a:lumOff val="40000"/>
                  </a:schemeClr>
                </a:solidFill>
                <a:latin typeface="+mn-lt"/>
              </a:rPr>
              <a:t>Prevoj je to</a:t>
            </a:r>
            <a:r>
              <a:rPr lang="sl-SI">
                <a:solidFill>
                  <a:schemeClr val="tx2">
                    <a:lumMod val="60000"/>
                    <a:lumOff val="40000"/>
                  </a:schemeClr>
                </a:solidFill>
                <a:latin typeface="+mn-lt"/>
              </a:rPr>
              <a:t>čka, pri kateri proces preide iz pospeševanja v zaviranje ali obratno.</a:t>
            </a:r>
          </a:p>
        </p:txBody>
      </p:sp>
      <p:sp>
        <p:nvSpPr>
          <p:cNvPr id="16" name="Rectangle 15"/>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7" name="Rectangle 16"/>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8" name="Rounded Rectangle 17"/>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9" name="TextBox 18"/>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20" name="TextBox 19"/>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21" name="TextBox 20"/>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ZNAČILNOSTI</a:t>
            </a:r>
            <a:r>
              <a:rPr lang="en-US" sz="1600" b="1">
                <a:solidFill>
                  <a:schemeClr val="bg1"/>
                </a:solidFill>
                <a:effectLst>
                  <a:outerShdw blurRad="38100" dist="38100" dir="2700000" algn="tl">
                    <a:srgbClr val="000000">
                      <a:alpha val="43137"/>
                    </a:srgbClr>
                  </a:outerShdw>
                </a:effectLst>
                <a:latin typeface="+mn-lt"/>
              </a:rPr>
              <a:t>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22"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F9D30788-B65D-421D-A6F9-94888EC6F47A}"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22</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27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7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27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7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7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27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27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2708"/>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499"/>
                                          </p:stCondLst>
                                        </p:cTn>
                                        <p:tgtEl>
                                          <p:spTgt spid="72711"/>
                                        </p:tgtEl>
                                        <p:attrNameLst>
                                          <p:attrName>style.visibility</p:attrName>
                                        </p:attrNameLst>
                                      </p:cBhvr>
                                      <p:to>
                                        <p:strVal val="visible"/>
                                      </p:to>
                                    </p:se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499"/>
                                          </p:stCondLst>
                                        </p:cTn>
                                        <p:tgtEl>
                                          <p:spTgt spid="72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p:bldP spid="72710" grpId="0"/>
      <p:bldP spid="72711" grpId="0" autoUpdateAnimBg="0"/>
      <p:bldP spid="72712" grpId="0" animBg="1"/>
      <p:bldP spid="72715" grpId="0" animBg="1"/>
      <p:bldP spid="72718" grpId="0" animBg="1"/>
      <p:bldP spid="72716" grpId="0" animBg="1"/>
      <p:bldP spid="72719" grpId="0" animBg="1"/>
      <p:bldP spid="72717" grpId="0" animBg="1"/>
      <p:bldP spid="727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457200" y="438150"/>
            <a:ext cx="6172200" cy="400050"/>
          </a:xfrm>
          <a:prstGeom prst="rect">
            <a:avLst/>
          </a:prstGeom>
          <a:noFill/>
          <a:ln w="9525">
            <a:noFill/>
            <a:miter lim="800000"/>
            <a:headEnd/>
            <a:tailEnd/>
          </a:ln>
        </p:spPr>
        <p:txBody>
          <a:bodyPr>
            <a:spAutoFit/>
          </a:bodyPr>
          <a:lstStyle/>
          <a:p>
            <a:pPr>
              <a:spcBef>
                <a:spcPct val="50000"/>
              </a:spcBef>
              <a:defRPr/>
            </a:pPr>
            <a:r>
              <a:rPr lang="en-US" sz="2000" b="1">
                <a:solidFill>
                  <a:schemeClr val="tx2">
                    <a:lumMod val="60000"/>
                    <a:lumOff val="40000"/>
                  </a:schemeClr>
                </a:solidFill>
                <a:latin typeface="+mn-lt"/>
              </a:rPr>
              <a:t>Asimptote</a:t>
            </a:r>
            <a:endParaRPr lang="en-GB" sz="3200" b="1">
              <a:solidFill>
                <a:schemeClr val="tx2">
                  <a:lumMod val="60000"/>
                  <a:lumOff val="40000"/>
                </a:schemeClr>
              </a:solidFill>
              <a:latin typeface="+mn-lt"/>
            </a:endParaRPr>
          </a:p>
        </p:txBody>
      </p:sp>
      <p:sp>
        <p:nvSpPr>
          <p:cNvPr id="55301" name="Text Box 5"/>
          <p:cNvSpPr txBox="1">
            <a:spLocks noChangeArrowheads="1"/>
          </p:cNvSpPr>
          <p:nvPr/>
        </p:nvSpPr>
        <p:spPr bwMode="auto">
          <a:xfrm>
            <a:off x="533400" y="2057400"/>
            <a:ext cx="3962400" cy="641350"/>
          </a:xfrm>
          <a:prstGeom prst="rect">
            <a:avLst/>
          </a:prstGeom>
          <a:noFill/>
          <a:ln w="9525">
            <a:noFill/>
            <a:miter lim="800000"/>
            <a:headEnd/>
            <a:tailEnd/>
          </a:ln>
        </p:spPr>
        <p:txBody>
          <a:bodyPr>
            <a:spAutoFit/>
          </a:bodyPr>
          <a:lstStyle/>
          <a:p>
            <a:pPr>
              <a:spcBef>
                <a:spcPct val="50000"/>
              </a:spcBef>
              <a:defRPr/>
            </a:pPr>
            <a:r>
              <a:rPr lang="sl-SI">
                <a:solidFill>
                  <a:schemeClr val="tx2">
                    <a:lumMod val="60000"/>
                    <a:lumOff val="40000"/>
                  </a:schemeClr>
                </a:solidFill>
                <a:latin typeface="+mn-lt"/>
              </a:rPr>
              <a:t>npr. temperatura posode, ki se segreje le do temperature vira</a:t>
            </a:r>
            <a:endParaRPr lang="en-GB">
              <a:solidFill>
                <a:schemeClr val="tx2">
                  <a:lumMod val="60000"/>
                  <a:lumOff val="40000"/>
                </a:schemeClr>
              </a:solidFill>
              <a:latin typeface="+mn-lt"/>
            </a:endParaRPr>
          </a:p>
        </p:txBody>
      </p:sp>
      <p:sp>
        <p:nvSpPr>
          <p:cNvPr id="55302" name="Text Box 6"/>
          <p:cNvSpPr txBox="1">
            <a:spLocks noChangeArrowheads="1"/>
          </p:cNvSpPr>
          <p:nvPr/>
        </p:nvSpPr>
        <p:spPr bwMode="auto">
          <a:xfrm>
            <a:off x="4495800" y="4343400"/>
            <a:ext cx="3352800" cy="366713"/>
          </a:xfrm>
          <a:prstGeom prst="rect">
            <a:avLst/>
          </a:prstGeom>
          <a:noFill/>
          <a:ln w="9525">
            <a:noFill/>
            <a:miter lim="800000"/>
            <a:headEnd/>
            <a:tailEnd/>
          </a:ln>
        </p:spPr>
        <p:txBody>
          <a:bodyPr>
            <a:spAutoFit/>
          </a:bodyPr>
          <a:lstStyle/>
          <a:p>
            <a:pPr>
              <a:spcBef>
                <a:spcPct val="50000"/>
              </a:spcBef>
              <a:defRPr/>
            </a:pPr>
            <a:r>
              <a:rPr lang="sl-SI">
                <a:solidFill>
                  <a:schemeClr val="tx2">
                    <a:lumMod val="60000"/>
                    <a:lumOff val="40000"/>
                  </a:schemeClr>
                </a:solidFill>
                <a:latin typeface="+mn-lt"/>
              </a:rPr>
              <a:t>npr. dušeno nihanje</a:t>
            </a:r>
            <a:endParaRPr lang="en-GB">
              <a:solidFill>
                <a:schemeClr val="tx2">
                  <a:lumMod val="60000"/>
                  <a:lumOff val="40000"/>
                </a:schemeClr>
              </a:solidFill>
              <a:latin typeface="+mn-lt"/>
            </a:endParaRPr>
          </a:p>
        </p:txBody>
      </p:sp>
      <p:sp>
        <p:nvSpPr>
          <p:cNvPr id="55303" name="Freeform 7"/>
          <p:cNvSpPr>
            <a:spLocks/>
          </p:cNvSpPr>
          <p:nvPr/>
        </p:nvSpPr>
        <p:spPr bwMode="auto">
          <a:xfrm>
            <a:off x="4572000" y="1524000"/>
            <a:ext cx="4124325" cy="1447800"/>
          </a:xfrm>
          <a:custGeom>
            <a:avLst/>
            <a:gdLst>
              <a:gd name="T0" fmla="*/ 0 w 2598"/>
              <a:gd name="T1" fmla="*/ 2147483647 h 1039"/>
              <a:gd name="T2" fmla="*/ 2147483647 w 2598"/>
              <a:gd name="T3" fmla="*/ 2147483647 h 1039"/>
              <a:gd name="T4" fmla="*/ 2147483647 w 2598"/>
              <a:gd name="T5" fmla="*/ 2147483647 h 1039"/>
              <a:gd name="T6" fmla="*/ 0 60000 65536"/>
              <a:gd name="T7" fmla="*/ 0 60000 65536"/>
              <a:gd name="T8" fmla="*/ 0 60000 65536"/>
              <a:gd name="T9" fmla="*/ 0 w 2598"/>
              <a:gd name="T10" fmla="*/ 0 h 1039"/>
              <a:gd name="T11" fmla="*/ 2598 w 2598"/>
              <a:gd name="T12" fmla="*/ 1039 h 1039"/>
            </a:gdLst>
            <a:ahLst/>
            <a:cxnLst>
              <a:cxn ang="T6">
                <a:pos x="T0" y="T1"/>
              </a:cxn>
              <a:cxn ang="T7">
                <a:pos x="T2" y="T3"/>
              </a:cxn>
              <a:cxn ang="T8">
                <a:pos x="T4" y="T5"/>
              </a:cxn>
            </a:cxnLst>
            <a:rect l="T9" t="T10" r="T11" b="T12"/>
            <a:pathLst>
              <a:path w="2598" h="1039">
                <a:moveTo>
                  <a:pt x="0" y="1039"/>
                </a:moveTo>
                <a:cubicBezTo>
                  <a:pt x="119" y="894"/>
                  <a:pt x="279" y="338"/>
                  <a:pt x="712" y="169"/>
                </a:cubicBezTo>
                <a:cubicBezTo>
                  <a:pt x="1145" y="0"/>
                  <a:pt x="2205" y="53"/>
                  <a:pt x="2598" y="22"/>
                </a:cubicBezTo>
              </a:path>
            </a:pathLst>
          </a:custGeom>
          <a:noFill/>
          <a:ln w="38100">
            <a:solidFill>
              <a:srgbClr val="FF0000"/>
            </a:solidFill>
            <a:round/>
            <a:headEnd/>
            <a:tailEnd/>
          </a:ln>
        </p:spPr>
        <p:txBody>
          <a:bodyPr lIns="90000" tIns="46800" rIns="90000" bIns="46800">
            <a:spAutoFit/>
          </a:bodyPr>
          <a:lstStyle/>
          <a:p>
            <a:endParaRPr lang="sl-SI"/>
          </a:p>
        </p:txBody>
      </p:sp>
      <p:grpSp>
        <p:nvGrpSpPr>
          <p:cNvPr id="2" name="Group 20"/>
          <p:cNvGrpSpPr>
            <a:grpSpLocks/>
          </p:cNvGrpSpPr>
          <p:nvPr/>
        </p:nvGrpSpPr>
        <p:grpSpPr bwMode="auto">
          <a:xfrm>
            <a:off x="4495800" y="1219200"/>
            <a:ext cx="4343400" cy="2133600"/>
            <a:chOff x="2832" y="768"/>
            <a:chExt cx="2736" cy="1344"/>
          </a:xfrm>
        </p:grpSpPr>
        <p:sp>
          <p:nvSpPr>
            <p:cNvPr id="44046" name="Line 8"/>
            <p:cNvSpPr>
              <a:spLocks noChangeShapeType="1"/>
            </p:cNvSpPr>
            <p:nvPr/>
          </p:nvSpPr>
          <p:spPr bwMode="auto">
            <a:xfrm>
              <a:off x="2832" y="2016"/>
              <a:ext cx="2736" cy="0"/>
            </a:xfrm>
            <a:prstGeom prst="line">
              <a:avLst/>
            </a:prstGeom>
            <a:no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sp>
          <p:nvSpPr>
            <p:cNvPr id="44047" name="Line 9"/>
            <p:cNvSpPr>
              <a:spLocks noChangeShapeType="1"/>
            </p:cNvSpPr>
            <p:nvPr/>
          </p:nvSpPr>
          <p:spPr bwMode="auto">
            <a:xfrm flipV="1">
              <a:off x="2880" y="768"/>
              <a:ext cx="0" cy="1344"/>
            </a:xfrm>
            <a:prstGeom prst="line">
              <a:avLst/>
            </a:prstGeom>
            <a:no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grpSp>
      <p:sp>
        <p:nvSpPr>
          <p:cNvPr id="55306" name="Line 10"/>
          <p:cNvSpPr>
            <a:spLocks noChangeShapeType="1"/>
          </p:cNvSpPr>
          <p:nvPr/>
        </p:nvSpPr>
        <p:spPr bwMode="auto">
          <a:xfrm flipV="1">
            <a:off x="4572000" y="1511300"/>
            <a:ext cx="4114800" cy="0"/>
          </a:xfrm>
          <a:prstGeom prst="line">
            <a:avLst/>
          </a:prstGeom>
          <a:noFill/>
          <a:ln w="15875">
            <a:solidFill>
              <a:srgbClr val="00FF00"/>
            </a:solidFill>
            <a:round/>
            <a:headEnd/>
            <a:tailEnd/>
          </a:ln>
        </p:spPr>
        <p:txBody>
          <a:bodyPr lIns="90000" tIns="46800" rIns="90000" bIns="46800">
            <a:spAutoFit/>
          </a:bodyPr>
          <a:lstStyle/>
          <a:p>
            <a:endParaRPr lang="sl-SI"/>
          </a:p>
        </p:txBody>
      </p:sp>
      <p:grpSp>
        <p:nvGrpSpPr>
          <p:cNvPr id="3" name="Group 21"/>
          <p:cNvGrpSpPr>
            <a:grpSpLocks/>
          </p:cNvGrpSpPr>
          <p:nvPr/>
        </p:nvGrpSpPr>
        <p:grpSpPr bwMode="auto">
          <a:xfrm>
            <a:off x="815975" y="3276600"/>
            <a:ext cx="5508625" cy="3148013"/>
            <a:chOff x="528" y="2157"/>
            <a:chExt cx="3470" cy="1983"/>
          </a:xfrm>
        </p:grpSpPr>
        <p:sp>
          <p:nvSpPr>
            <p:cNvPr id="44044" name="Line 12"/>
            <p:cNvSpPr>
              <a:spLocks noChangeShapeType="1"/>
            </p:cNvSpPr>
            <p:nvPr/>
          </p:nvSpPr>
          <p:spPr bwMode="auto">
            <a:xfrm>
              <a:off x="528" y="3312"/>
              <a:ext cx="3470" cy="0"/>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44045" name="Line 13"/>
            <p:cNvSpPr>
              <a:spLocks noChangeShapeType="1"/>
            </p:cNvSpPr>
            <p:nvPr/>
          </p:nvSpPr>
          <p:spPr bwMode="auto">
            <a:xfrm flipV="1">
              <a:off x="891" y="2157"/>
              <a:ext cx="4" cy="1983"/>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grpSp>
      <p:sp>
        <p:nvSpPr>
          <p:cNvPr id="55313" name="Freeform 17"/>
          <p:cNvSpPr>
            <a:spLocks/>
          </p:cNvSpPr>
          <p:nvPr/>
        </p:nvSpPr>
        <p:spPr bwMode="auto">
          <a:xfrm>
            <a:off x="1416050" y="3586163"/>
            <a:ext cx="4583113" cy="2454275"/>
          </a:xfrm>
          <a:custGeom>
            <a:avLst/>
            <a:gdLst>
              <a:gd name="T0" fmla="*/ 0 w 2887"/>
              <a:gd name="T1" fmla="*/ 2147483647 h 1546"/>
              <a:gd name="T2" fmla="*/ 2147483647 w 2887"/>
              <a:gd name="T3" fmla="*/ 2147483647 h 1546"/>
              <a:gd name="T4" fmla="*/ 2147483647 w 2887"/>
              <a:gd name="T5" fmla="*/ 2147483647 h 1546"/>
              <a:gd name="T6" fmla="*/ 2147483647 w 2887"/>
              <a:gd name="T7" fmla="*/ 2147483647 h 1546"/>
              <a:gd name="T8" fmla="*/ 2147483647 w 2887"/>
              <a:gd name="T9" fmla="*/ 2147483647 h 1546"/>
              <a:gd name="T10" fmla="*/ 2147483647 w 2887"/>
              <a:gd name="T11" fmla="*/ 2147483647 h 1546"/>
              <a:gd name="T12" fmla="*/ 2147483647 w 2887"/>
              <a:gd name="T13" fmla="*/ 2147483647 h 1546"/>
              <a:gd name="T14" fmla="*/ 2147483647 w 2887"/>
              <a:gd name="T15" fmla="*/ 2147483647 h 1546"/>
              <a:gd name="T16" fmla="*/ 2147483647 w 2887"/>
              <a:gd name="T17" fmla="*/ 2147483647 h 1546"/>
              <a:gd name="T18" fmla="*/ 2147483647 w 2887"/>
              <a:gd name="T19" fmla="*/ 2147483647 h 1546"/>
              <a:gd name="T20" fmla="*/ 2147483647 w 2887"/>
              <a:gd name="T21" fmla="*/ 2147483647 h 1546"/>
              <a:gd name="T22" fmla="*/ 2147483647 w 2887"/>
              <a:gd name="T23" fmla="*/ 2147483647 h 1546"/>
              <a:gd name="T24" fmla="*/ 2147483647 w 2887"/>
              <a:gd name="T25" fmla="*/ 2147483647 h 15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87"/>
              <a:gd name="T40" fmla="*/ 0 h 1546"/>
              <a:gd name="T41" fmla="*/ 2887 w 2887"/>
              <a:gd name="T42" fmla="*/ 1546 h 15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87" h="1546">
                <a:moveTo>
                  <a:pt x="0" y="941"/>
                </a:moveTo>
                <a:cubicBezTo>
                  <a:pt x="20" y="799"/>
                  <a:pt x="53" y="0"/>
                  <a:pt x="119" y="91"/>
                </a:cubicBezTo>
                <a:cubicBezTo>
                  <a:pt x="185" y="182"/>
                  <a:pt x="312" y="1432"/>
                  <a:pt x="396" y="1489"/>
                </a:cubicBezTo>
                <a:cubicBezTo>
                  <a:pt x="480" y="1546"/>
                  <a:pt x="544" y="473"/>
                  <a:pt x="621" y="432"/>
                </a:cubicBezTo>
                <a:cubicBezTo>
                  <a:pt x="698" y="391"/>
                  <a:pt x="780" y="1191"/>
                  <a:pt x="857" y="1243"/>
                </a:cubicBezTo>
                <a:cubicBezTo>
                  <a:pt x="934" y="1295"/>
                  <a:pt x="1001" y="768"/>
                  <a:pt x="1082" y="746"/>
                </a:cubicBezTo>
                <a:cubicBezTo>
                  <a:pt x="1163" y="724"/>
                  <a:pt x="1262" y="1088"/>
                  <a:pt x="1344" y="1112"/>
                </a:cubicBezTo>
                <a:cubicBezTo>
                  <a:pt x="1426" y="1136"/>
                  <a:pt x="1493" y="902"/>
                  <a:pt x="1573" y="888"/>
                </a:cubicBezTo>
                <a:cubicBezTo>
                  <a:pt x="1653" y="874"/>
                  <a:pt x="1730" y="1021"/>
                  <a:pt x="1822" y="1026"/>
                </a:cubicBezTo>
                <a:cubicBezTo>
                  <a:pt x="1914" y="1031"/>
                  <a:pt x="2034" y="925"/>
                  <a:pt x="2128" y="918"/>
                </a:cubicBezTo>
                <a:cubicBezTo>
                  <a:pt x="2222" y="911"/>
                  <a:pt x="2298" y="980"/>
                  <a:pt x="2386" y="984"/>
                </a:cubicBezTo>
                <a:cubicBezTo>
                  <a:pt x="2474" y="988"/>
                  <a:pt x="2573" y="944"/>
                  <a:pt x="2656" y="942"/>
                </a:cubicBezTo>
                <a:cubicBezTo>
                  <a:pt x="2739" y="940"/>
                  <a:pt x="2839" y="966"/>
                  <a:pt x="2887" y="972"/>
                </a:cubicBezTo>
              </a:path>
            </a:pathLst>
          </a:custGeom>
          <a:noFill/>
          <a:ln w="25400">
            <a:solidFill>
              <a:srgbClr val="FF0000"/>
            </a:solidFill>
            <a:round/>
            <a:headEnd/>
            <a:tailEnd/>
          </a:ln>
        </p:spPr>
        <p:txBody>
          <a:bodyPr>
            <a:spAutoFit/>
          </a:bodyPr>
          <a:lstStyle/>
          <a:p>
            <a:endParaRPr lang="sl-SI"/>
          </a:p>
        </p:txBody>
      </p:sp>
      <p:sp>
        <p:nvSpPr>
          <p:cNvPr id="55314" name="Line 18"/>
          <p:cNvSpPr>
            <a:spLocks noChangeShapeType="1"/>
          </p:cNvSpPr>
          <p:nvPr/>
        </p:nvSpPr>
        <p:spPr bwMode="auto">
          <a:xfrm>
            <a:off x="762000" y="5114925"/>
            <a:ext cx="5638800" cy="0"/>
          </a:xfrm>
          <a:prstGeom prst="line">
            <a:avLst/>
          </a:prstGeom>
          <a:noFill/>
          <a:ln w="15875">
            <a:solidFill>
              <a:srgbClr val="00FF00"/>
            </a:solidFill>
            <a:round/>
            <a:headEnd/>
            <a:tailEnd/>
          </a:ln>
        </p:spPr>
        <p:txBody>
          <a:bodyPr lIns="90000" tIns="46800" rIns="90000" bIns="46800">
            <a:spAutoFit/>
          </a:bodyPr>
          <a:lstStyle/>
          <a:p>
            <a:endParaRPr lang="sl-SI"/>
          </a:p>
        </p:txBody>
      </p:sp>
      <p:sp>
        <p:nvSpPr>
          <p:cNvPr id="55315" name="Rectangle 19"/>
          <p:cNvSpPr>
            <a:spLocks noChangeArrowheads="1"/>
          </p:cNvSpPr>
          <p:nvPr/>
        </p:nvSpPr>
        <p:spPr bwMode="auto">
          <a:xfrm>
            <a:off x="457200" y="1174750"/>
            <a:ext cx="2233613" cy="371475"/>
          </a:xfrm>
          <a:prstGeom prst="rect">
            <a:avLst/>
          </a:prstGeom>
          <a:noFill/>
          <a:ln w="15875">
            <a:noFill/>
            <a:miter lim="800000"/>
            <a:headEnd/>
            <a:tailEnd/>
          </a:ln>
        </p:spPr>
        <p:txBody>
          <a:bodyPr wrap="none" lIns="90000" tIns="46800" rIns="90000" bIns="46800">
            <a:spAutoFit/>
          </a:bodyPr>
          <a:lstStyle/>
          <a:p>
            <a:pPr>
              <a:defRPr/>
            </a:pPr>
            <a:r>
              <a:rPr lang="sl-SI">
                <a:solidFill>
                  <a:schemeClr val="tx2">
                    <a:lumMod val="60000"/>
                    <a:lumOff val="40000"/>
                  </a:schemeClr>
                </a:solidFill>
                <a:latin typeface="+mn-lt"/>
              </a:rPr>
              <a:t>Vodoravna asimptota </a:t>
            </a:r>
          </a:p>
        </p:txBody>
      </p:sp>
      <p:sp>
        <p:nvSpPr>
          <p:cNvPr id="16" name="Rectangle 15"/>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7" name="Rectangle 16"/>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8" name="Rounded Rectangle 17"/>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9" name="TextBox 18"/>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20" name="TextBox 19"/>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21" name="TextBox 20"/>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ZNAČILNOSTI</a:t>
            </a:r>
            <a:r>
              <a:rPr lang="en-US" sz="1600" b="1">
                <a:solidFill>
                  <a:schemeClr val="bg1"/>
                </a:solidFill>
                <a:effectLst>
                  <a:outerShdw blurRad="38100" dist="38100" dir="2700000" algn="tl">
                    <a:srgbClr val="000000">
                      <a:alpha val="43137"/>
                    </a:srgbClr>
                  </a:outerShdw>
                </a:effectLst>
                <a:latin typeface="+mn-lt"/>
              </a:rPr>
              <a:t>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22"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AC766087-3F66-4093-9027-95465E668982}"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23</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3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3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30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3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1" grpId="0"/>
      <p:bldP spid="55302" grpId="0"/>
      <p:bldP spid="55303" grpId="0" animBg="1"/>
      <p:bldP spid="55306" grpId="0" animBg="1"/>
      <p:bldP spid="55313" grpId="0" animBg="1"/>
      <p:bldP spid="55314" grpId="0" animBg="1"/>
      <p:bldP spid="553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4"/>
          <p:cNvSpPr txBox="1">
            <a:spLocks noChangeArrowheads="1"/>
          </p:cNvSpPr>
          <p:nvPr/>
        </p:nvSpPr>
        <p:spPr bwMode="auto">
          <a:xfrm>
            <a:off x="5181600" y="1600200"/>
            <a:ext cx="3657600" cy="369888"/>
          </a:xfrm>
          <a:prstGeom prst="rect">
            <a:avLst/>
          </a:prstGeom>
          <a:noFill/>
          <a:ln w="9525">
            <a:noFill/>
            <a:miter lim="800000"/>
            <a:headEnd/>
            <a:tailEnd/>
          </a:ln>
        </p:spPr>
        <p:txBody>
          <a:bodyPr>
            <a:spAutoFit/>
          </a:bodyPr>
          <a:lstStyle/>
          <a:p>
            <a:pPr>
              <a:spcBef>
                <a:spcPct val="50000"/>
              </a:spcBef>
              <a:defRPr/>
            </a:pPr>
            <a:r>
              <a:rPr lang="sl-SI">
                <a:solidFill>
                  <a:schemeClr val="tx2">
                    <a:lumMod val="60000"/>
                    <a:lumOff val="40000"/>
                  </a:schemeClr>
                </a:solidFill>
                <a:latin typeface="+mn-lt"/>
              </a:rPr>
              <a:t>Linearna asimptota</a:t>
            </a:r>
            <a:endParaRPr lang="en-GB">
              <a:solidFill>
                <a:schemeClr val="tx2">
                  <a:lumMod val="60000"/>
                  <a:lumOff val="40000"/>
                </a:schemeClr>
              </a:solidFill>
              <a:latin typeface="+mn-lt"/>
            </a:endParaRPr>
          </a:p>
        </p:txBody>
      </p:sp>
      <p:grpSp>
        <p:nvGrpSpPr>
          <p:cNvPr id="2" name="Group 16"/>
          <p:cNvGrpSpPr>
            <a:grpSpLocks/>
          </p:cNvGrpSpPr>
          <p:nvPr/>
        </p:nvGrpSpPr>
        <p:grpSpPr bwMode="auto">
          <a:xfrm>
            <a:off x="609600" y="609600"/>
            <a:ext cx="4572000" cy="2438400"/>
            <a:chOff x="384" y="384"/>
            <a:chExt cx="2880" cy="1536"/>
          </a:xfrm>
        </p:grpSpPr>
        <p:sp>
          <p:nvSpPr>
            <p:cNvPr id="45067" name="Line 6"/>
            <p:cNvSpPr>
              <a:spLocks noChangeShapeType="1"/>
            </p:cNvSpPr>
            <p:nvPr/>
          </p:nvSpPr>
          <p:spPr bwMode="auto">
            <a:xfrm>
              <a:off x="384" y="1632"/>
              <a:ext cx="2880" cy="0"/>
            </a:xfrm>
            <a:prstGeom prst="line">
              <a:avLst/>
            </a:prstGeom>
            <a:no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sp>
          <p:nvSpPr>
            <p:cNvPr id="45068" name="Line 7"/>
            <p:cNvSpPr>
              <a:spLocks noChangeShapeType="1"/>
            </p:cNvSpPr>
            <p:nvPr/>
          </p:nvSpPr>
          <p:spPr bwMode="auto">
            <a:xfrm flipV="1">
              <a:off x="576" y="384"/>
              <a:ext cx="0" cy="1536"/>
            </a:xfrm>
            <a:prstGeom prst="line">
              <a:avLst/>
            </a:prstGeom>
            <a:no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grpSp>
      <p:sp>
        <p:nvSpPr>
          <p:cNvPr id="56328" name="Freeform 8"/>
          <p:cNvSpPr>
            <a:spLocks/>
          </p:cNvSpPr>
          <p:nvPr/>
        </p:nvSpPr>
        <p:spPr bwMode="auto">
          <a:xfrm>
            <a:off x="733425" y="904875"/>
            <a:ext cx="4352925" cy="2205038"/>
          </a:xfrm>
          <a:custGeom>
            <a:avLst/>
            <a:gdLst>
              <a:gd name="T0" fmla="*/ 0 w 2742"/>
              <a:gd name="T1" fmla="*/ 0 h 1389"/>
              <a:gd name="T2" fmla="*/ 2147483647 w 2742"/>
              <a:gd name="T3" fmla="*/ 2147483647 h 1389"/>
              <a:gd name="T4" fmla="*/ 2147483647 w 2742"/>
              <a:gd name="T5" fmla="*/ 2147483647 h 1389"/>
              <a:gd name="T6" fmla="*/ 2147483647 w 2742"/>
              <a:gd name="T7" fmla="*/ 2147483647 h 1389"/>
              <a:gd name="T8" fmla="*/ 2147483647 w 2742"/>
              <a:gd name="T9" fmla="*/ 2147483647 h 1389"/>
              <a:gd name="T10" fmla="*/ 0 60000 65536"/>
              <a:gd name="T11" fmla="*/ 0 60000 65536"/>
              <a:gd name="T12" fmla="*/ 0 60000 65536"/>
              <a:gd name="T13" fmla="*/ 0 60000 65536"/>
              <a:gd name="T14" fmla="*/ 0 60000 65536"/>
              <a:gd name="T15" fmla="*/ 0 w 2742"/>
              <a:gd name="T16" fmla="*/ 0 h 1389"/>
              <a:gd name="T17" fmla="*/ 2742 w 2742"/>
              <a:gd name="T18" fmla="*/ 1389 h 1389"/>
            </a:gdLst>
            <a:ahLst/>
            <a:cxnLst>
              <a:cxn ang="T10">
                <a:pos x="T0" y="T1"/>
              </a:cxn>
              <a:cxn ang="T11">
                <a:pos x="T2" y="T3"/>
              </a:cxn>
              <a:cxn ang="T12">
                <a:pos x="T4" y="T5"/>
              </a:cxn>
              <a:cxn ang="T13">
                <a:pos x="T6" y="T7"/>
              </a:cxn>
              <a:cxn ang="T14">
                <a:pos x="T8" y="T9"/>
              </a:cxn>
            </a:cxnLst>
            <a:rect l="T15" t="T16" r="T17" b="T18"/>
            <a:pathLst>
              <a:path w="2742" h="1389">
                <a:moveTo>
                  <a:pt x="0" y="0"/>
                </a:moveTo>
                <a:cubicBezTo>
                  <a:pt x="54" y="220"/>
                  <a:pt x="181" y="1251"/>
                  <a:pt x="324" y="1320"/>
                </a:cubicBezTo>
                <a:cubicBezTo>
                  <a:pt x="467" y="1389"/>
                  <a:pt x="655" y="557"/>
                  <a:pt x="858" y="414"/>
                </a:cubicBezTo>
                <a:cubicBezTo>
                  <a:pt x="1061" y="271"/>
                  <a:pt x="1228" y="498"/>
                  <a:pt x="1542" y="462"/>
                </a:cubicBezTo>
                <a:cubicBezTo>
                  <a:pt x="1856" y="426"/>
                  <a:pt x="2492" y="253"/>
                  <a:pt x="2742" y="198"/>
                </a:cubicBezTo>
              </a:path>
            </a:pathLst>
          </a:custGeom>
          <a:noFill/>
          <a:ln w="38100">
            <a:solidFill>
              <a:srgbClr val="FF0000"/>
            </a:solidFill>
            <a:round/>
            <a:headEnd/>
            <a:tailEnd/>
          </a:ln>
        </p:spPr>
        <p:txBody>
          <a:bodyPr lIns="90000" tIns="46800" rIns="90000" bIns="46800">
            <a:spAutoFit/>
          </a:bodyPr>
          <a:lstStyle/>
          <a:p>
            <a:endParaRPr lang="sl-SI"/>
          </a:p>
        </p:txBody>
      </p:sp>
      <p:sp>
        <p:nvSpPr>
          <p:cNvPr id="56329" name="Line 9"/>
          <p:cNvSpPr>
            <a:spLocks noChangeShapeType="1"/>
          </p:cNvSpPr>
          <p:nvPr/>
        </p:nvSpPr>
        <p:spPr bwMode="auto">
          <a:xfrm flipV="1">
            <a:off x="609600" y="1257300"/>
            <a:ext cx="4495800" cy="1143000"/>
          </a:xfrm>
          <a:prstGeom prst="line">
            <a:avLst/>
          </a:prstGeom>
          <a:noFill/>
          <a:ln w="15875">
            <a:solidFill>
              <a:srgbClr val="00FF00"/>
            </a:solidFill>
            <a:round/>
            <a:headEnd/>
            <a:tailEnd/>
          </a:ln>
        </p:spPr>
        <p:txBody>
          <a:bodyPr lIns="90000" tIns="46800" rIns="90000" bIns="46800">
            <a:spAutoFit/>
          </a:bodyPr>
          <a:lstStyle/>
          <a:p>
            <a:endParaRPr lang="sl-SI"/>
          </a:p>
        </p:txBody>
      </p:sp>
      <p:grpSp>
        <p:nvGrpSpPr>
          <p:cNvPr id="3" name="Group 17"/>
          <p:cNvGrpSpPr>
            <a:grpSpLocks/>
          </p:cNvGrpSpPr>
          <p:nvPr/>
        </p:nvGrpSpPr>
        <p:grpSpPr bwMode="auto">
          <a:xfrm>
            <a:off x="3733800" y="3581400"/>
            <a:ext cx="4876800" cy="2438400"/>
            <a:chOff x="2352" y="2256"/>
            <a:chExt cx="3072" cy="1536"/>
          </a:xfrm>
        </p:grpSpPr>
        <p:sp>
          <p:nvSpPr>
            <p:cNvPr id="45065" name="Line 10"/>
            <p:cNvSpPr>
              <a:spLocks noChangeShapeType="1"/>
            </p:cNvSpPr>
            <p:nvPr/>
          </p:nvSpPr>
          <p:spPr bwMode="auto">
            <a:xfrm flipV="1">
              <a:off x="2352" y="3438"/>
              <a:ext cx="3072" cy="0"/>
            </a:xfrm>
            <a:prstGeom prst="line">
              <a:avLst/>
            </a:prstGeom>
            <a:no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sp>
          <p:nvSpPr>
            <p:cNvPr id="45066" name="Line 11"/>
            <p:cNvSpPr>
              <a:spLocks noChangeShapeType="1"/>
            </p:cNvSpPr>
            <p:nvPr/>
          </p:nvSpPr>
          <p:spPr bwMode="auto">
            <a:xfrm flipV="1">
              <a:off x="2472" y="2256"/>
              <a:ext cx="0" cy="1536"/>
            </a:xfrm>
            <a:prstGeom prst="line">
              <a:avLst/>
            </a:prstGeom>
            <a:no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grpSp>
      <p:sp>
        <p:nvSpPr>
          <p:cNvPr id="56332" name="Freeform 12"/>
          <p:cNvSpPr>
            <a:spLocks/>
          </p:cNvSpPr>
          <p:nvPr/>
        </p:nvSpPr>
        <p:spPr bwMode="auto">
          <a:xfrm>
            <a:off x="3962400" y="3756025"/>
            <a:ext cx="4495800" cy="2641600"/>
          </a:xfrm>
          <a:custGeom>
            <a:avLst/>
            <a:gdLst>
              <a:gd name="T0" fmla="*/ 0 w 4476"/>
              <a:gd name="T1" fmla="*/ 2147483647 h 1664"/>
              <a:gd name="T2" fmla="*/ 2147483647 w 4476"/>
              <a:gd name="T3" fmla="*/ 2147483647 h 1664"/>
              <a:gd name="T4" fmla="*/ 2147483647 w 4476"/>
              <a:gd name="T5" fmla="*/ 2147483647 h 1664"/>
              <a:gd name="T6" fmla="*/ 2147483647 w 4476"/>
              <a:gd name="T7" fmla="*/ 2147483647 h 1664"/>
              <a:gd name="T8" fmla="*/ 2147483647 w 4476"/>
              <a:gd name="T9" fmla="*/ 2147483647 h 1664"/>
              <a:gd name="T10" fmla="*/ 2147483647 w 4476"/>
              <a:gd name="T11" fmla="*/ 2147483647 h 1664"/>
              <a:gd name="T12" fmla="*/ 2147483647 w 4476"/>
              <a:gd name="T13" fmla="*/ 2147483647 h 1664"/>
              <a:gd name="T14" fmla="*/ 2147483647 w 4476"/>
              <a:gd name="T15" fmla="*/ 2147483647 h 1664"/>
              <a:gd name="T16" fmla="*/ 2147483647 w 4476"/>
              <a:gd name="T17" fmla="*/ 2147483647 h 1664"/>
              <a:gd name="T18" fmla="*/ 2147483647 w 4476"/>
              <a:gd name="T19" fmla="*/ 2147483647 h 1664"/>
              <a:gd name="T20" fmla="*/ 2147483647 w 4476"/>
              <a:gd name="T21" fmla="*/ 2147483647 h 1664"/>
              <a:gd name="T22" fmla="*/ 2147483647 w 4476"/>
              <a:gd name="T23" fmla="*/ 2147483647 h 1664"/>
              <a:gd name="T24" fmla="*/ 2147483647 w 4476"/>
              <a:gd name="T25" fmla="*/ 2147483647 h 1664"/>
              <a:gd name="T26" fmla="*/ 2147483647 w 4476"/>
              <a:gd name="T27" fmla="*/ 2147483647 h 1664"/>
              <a:gd name="T28" fmla="*/ 2147483647 w 4476"/>
              <a:gd name="T29" fmla="*/ 2147483647 h 1664"/>
              <a:gd name="T30" fmla="*/ 2147483647 w 4476"/>
              <a:gd name="T31" fmla="*/ 2147483647 h 1664"/>
              <a:gd name="T32" fmla="*/ 2147483647 w 4476"/>
              <a:gd name="T33" fmla="*/ 2147483647 h 1664"/>
              <a:gd name="T34" fmla="*/ 2147483647 w 4476"/>
              <a:gd name="T35" fmla="*/ 2147483647 h 1664"/>
              <a:gd name="T36" fmla="*/ 2147483647 w 4476"/>
              <a:gd name="T37" fmla="*/ 2147483647 h 1664"/>
              <a:gd name="T38" fmla="*/ 2147483647 w 4476"/>
              <a:gd name="T39" fmla="*/ 2147483647 h 1664"/>
              <a:gd name="T40" fmla="*/ 2147483647 w 4476"/>
              <a:gd name="T41" fmla="*/ 2147483647 h 1664"/>
              <a:gd name="T42" fmla="*/ 2147483647 w 4476"/>
              <a:gd name="T43" fmla="*/ 2147483647 h 1664"/>
              <a:gd name="T44" fmla="*/ 2147483647 w 4476"/>
              <a:gd name="T45" fmla="*/ 2147483647 h 1664"/>
              <a:gd name="T46" fmla="*/ 2147483647 w 4476"/>
              <a:gd name="T47" fmla="*/ 2147483647 h 1664"/>
              <a:gd name="T48" fmla="*/ 2147483647 w 4476"/>
              <a:gd name="T49" fmla="*/ 2147483647 h 1664"/>
              <a:gd name="T50" fmla="*/ 2147483647 w 4476"/>
              <a:gd name="T51" fmla="*/ 2147483647 h 1664"/>
              <a:gd name="T52" fmla="*/ 2147483647 w 4476"/>
              <a:gd name="T53" fmla="*/ 2147483647 h 1664"/>
              <a:gd name="T54" fmla="*/ 2147483647 w 4476"/>
              <a:gd name="T55" fmla="*/ 2147483647 h 1664"/>
              <a:gd name="T56" fmla="*/ 2147483647 w 4476"/>
              <a:gd name="T57" fmla="*/ 2147483647 h 16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76"/>
              <a:gd name="T88" fmla="*/ 0 h 1664"/>
              <a:gd name="T89" fmla="*/ 4476 w 4476"/>
              <a:gd name="T90" fmla="*/ 1664 h 16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76" h="1664">
                <a:moveTo>
                  <a:pt x="0" y="277"/>
                </a:moveTo>
                <a:cubicBezTo>
                  <a:pt x="25" y="479"/>
                  <a:pt x="79" y="1534"/>
                  <a:pt x="150" y="1492"/>
                </a:cubicBezTo>
                <a:cubicBezTo>
                  <a:pt x="221" y="1450"/>
                  <a:pt x="357" y="0"/>
                  <a:pt x="429" y="22"/>
                </a:cubicBezTo>
                <a:cubicBezTo>
                  <a:pt x="501" y="44"/>
                  <a:pt x="519" y="1584"/>
                  <a:pt x="582" y="1624"/>
                </a:cubicBezTo>
                <a:cubicBezTo>
                  <a:pt x="645" y="1664"/>
                  <a:pt x="747" y="300"/>
                  <a:pt x="810" y="262"/>
                </a:cubicBezTo>
                <a:cubicBezTo>
                  <a:pt x="873" y="224"/>
                  <a:pt x="910" y="1309"/>
                  <a:pt x="960" y="1396"/>
                </a:cubicBezTo>
                <a:cubicBezTo>
                  <a:pt x="1010" y="1483"/>
                  <a:pt x="1053" y="759"/>
                  <a:pt x="1113" y="784"/>
                </a:cubicBezTo>
                <a:cubicBezTo>
                  <a:pt x="1173" y="809"/>
                  <a:pt x="1257" y="1568"/>
                  <a:pt x="1323" y="1546"/>
                </a:cubicBezTo>
                <a:cubicBezTo>
                  <a:pt x="1389" y="1524"/>
                  <a:pt x="1446" y="696"/>
                  <a:pt x="1512" y="649"/>
                </a:cubicBezTo>
                <a:cubicBezTo>
                  <a:pt x="1578" y="602"/>
                  <a:pt x="1656" y="1223"/>
                  <a:pt x="1722" y="1264"/>
                </a:cubicBezTo>
                <a:cubicBezTo>
                  <a:pt x="1788" y="1305"/>
                  <a:pt x="1853" y="902"/>
                  <a:pt x="1911" y="898"/>
                </a:cubicBezTo>
                <a:cubicBezTo>
                  <a:pt x="1969" y="894"/>
                  <a:pt x="2019" y="1237"/>
                  <a:pt x="2073" y="1237"/>
                </a:cubicBezTo>
                <a:cubicBezTo>
                  <a:pt x="2127" y="1237"/>
                  <a:pt x="2184" y="898"/>
                  <a:pt x="2238" y="898"/>
                </a:cubicBezTo>
                <a:cubicBezTo>
                  <a:pt x="2292" y="898"/>
                  <a:pt x="2351" y="1237"/>
                  <a:pt x="2400" y="1237"/>
                </a:cubicBezTo>
                <a:cubicBezTo>
                  <a:pt x="2449" y="1237"/>
                  <a:pt x="2489" y="895"/>
                  <a:pt x="2535" y="895"/>
                </a:cubicBezTo>
                <a:cubicBezTo>
                  <a:pt x="2581" y="895"/>
                  <a:pt x="2634" y="1234"/>
                  <a:pt x="2679" y="1234"/>
                </a:cubicBezTo>
                <a:cubicBezTo>
                  <a:pt x="2724" y="1234"/>
                  <a:pt x="2765" y="898"/>
                  <a:pt x="2808" y="898"/>
                </a:cubicBezTo>
                <a:cubicBezTo>
                  <a:pt x="2851" y="898"/>
                  <a:pt x="2899" y="1234"/>
                  <a:pt x="2940" y="1234"/>
                </a:cubicBezTo>
                <a:cubicBezTo>
                  <a:pt x="2981" y="1234"/>
                  <a:pt x="3016" y="898"/>
                  <a:pt x="3057" y="898"/>
                </a:cubicBezTo>
                <a:cubicBezTo>
                  <a:pt x="3098" y="898"/>
                  <a:pt x="3141" y="1234"/>
                  <a:pt x="3186" y="1234"/>
                </a:cubicBezTo>
                <a:cubicBezTo>
                  <a:pt x="3231" y="1234"/>
                  <a:pt x="3279" y="898"/>
                  <a:pt x="3330" y="898"/>
                </a:cubicBezTo>
                <a:cubicBezTo>
                  <a:pt x="3381" y="898"/>
                  <a:pt x="3440" y="1237"/>
                  <a:pt x="3492" y="1237"/>
                </a:cubicBezTo>
                <a:cubicBezTo>
                  <a:pt x="3544" y="1237"/>
                  <a:pt x="3595" y="895"/>
                  <a:pt x="3645" y="895"/>
                </a:cubicBezTo>
                <a:cubicBezTo>
                  <a:pt x="3695" y="895"/>
                  <a:pt x="3748" y="1234"/>
                  <a:pt x="3795" y="1234"/>
                </a:cubicBezTo>
                <a:cubicBezTo>
                  <a:pt x="3842" y="1234"/>
                  <a:pt x="3880" y="898"/>
                  <a:pt x="3927" y="898"/>
                </a:cubicBezTo>
                <a:cubicBezTo>
                  <a:pt x="3974" y="898"/>
                  <a:pt x="4032" y="1234"/>
                  <a:pt x="4080" y="1234"/>
                </a:cubicBezTo>
                <a:cubicBezTo>
                  <a:pt x="4128" y="1234"/>
                  <a:pt x="4172" y="896"/>
                  <a:pt x="4218" y="895"/>
                </a:cubicBezTo>
                <a:cubicBezTo>
                  <a:pt x="4264" y="894"/>
                  <a:pt x="4313" y="1231"/>
                  <a:pt x="4356" y="1231"/>
                </a:cubicBezTo>
                <a:cubicBezTo>
                  <a:pt x="4399" y="1231"/>
                  <a:pt x="4451" y="965"/>
                  <a:pt x="4476" y="895"/>
                </a:cubicBezTo>
              </a:path>
            </a:pathLst>
          </a:custGeom>
          <a:noFill/>
          <a:ln w="19050">
            <a:solidFill>
              <a:srgbClr val="FF0000"/>
            </a:solidFill>
            <a:round/>
            <a:headEnd/>
            <a:tailEnd/>
          </a:ln>
        </p:spPr>
        <p:txBody>
          <a:bodyPr lIns="90000" tIns="46800" rIns="90000" bIns="46800">
            <a:spAutoFit/>
          </a:bodyPr>
          <a:lstStyle/>
          <a:p>
            <a:endParaRPr lang="sl-SI"/>
          </a:p>
        </p:txBody>
      </p:sp>
      <p:sp>
        <p:nvSpPr>
          <p:cNvPr id="56335" name="Text Box 15"/>
          <p:cNvSpPr txBox="1">
            <a:spLocks noChangeArrowheads="1"/>
          </p:cNvSpPr>
          <p:nvPr/>
        </p:nvSpPr>
        <p:spPr bwMode="auto">
          <a:xfrm>
            <a:off x="457200" y="4114800"/>
            <a:ext cx="3200400" cy="646113"/>
          </a:xfrm>
          <a:prstGeom prst="rect">
            <a:avLst/>
          </a:prstGeom>
          <a:noFill/>
          <a:ln w="9525">
            <a:noFill/>
            <a:miter lim="800000"/>
            <a:headEnd/>
            <a:tailEnd/>
          </a:ln>
        </p:spPr>
        <p:txBody>
          <a:bodyPr>
            <a:spAutoFit/>
          </a:bodyPr>
          <a:lstStyle/>
          <a:p>
            <a:pPr>
              <a:spcBef>
                <a:spcPct val="50000"/>
              </a:spcBef>
              <a:defRPr/>
            </a:pPr>
            <a:r>
              <a:rPr lang="sl-SI">
                <a:solidFill>
                  <a:schemeClr val="tx2">
                    <a:lumMod val="60000"/>
                    <a:lumOff val="40000"/>
                  </a:schemeClr>
                </a:solidFill>
                <a:latin typeface="+mn-lt"/>
              </a:rPr>
              <a:t>Vsiljeno nihanje, asimptota je sinusoida </a:t>
            </a:r>
            <a:endParaRPr lang="en-GB">
              <a:solidFill>
                <a:schemeClr val="tx2">
                  <a:lumMod val="60000"/>
                  <a:lumOff val="40000"/>
                </a:schemeClr>
              </a:solidFill>
              <a:latin typeface="+mn-lt"/>
            </a:endParaRPr>
          </a:p>
        </p:txBody>
      </p:sp>
      <p:sp>
        <p:nvSpPr>
          <p:cNvPr id="13" name="Rectangle 12"/>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4" name="Rectangle 13"/>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5" name="Rounded Rectangle 14"/>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6" name="TextBox 15"/>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7" name="TextBox 16"/>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18" name="TextBox 17"/>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ZNAČILNOSTI</a:t>
            </a:r>
            <a:r>
              <a:rPr lang="en-US" sz="1600" b="1">
                <a:solidFill>
                  <a:schemeClr val="bg1"/>
                </a:solidFill>
                <a:effectLst>
                  <a:outerShdw blurRad="38100" dist="38100" dir="2700000" algn="tl">
                    <a:srgbClr val="000000">
                      <a:alpha val="43137"/>
                    </a:srgbClr>
                  </a:outerShdw>
                </a:effectLst>
                <a:latin typeface="+mn-lt"/>
              </a:rPr>
              <a:t>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19"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4ED7500D-7D8F-44A9-9ED8-283DAA39DEFD}"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24</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3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3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3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6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8" grpId="0" animBg="1"/>
      <p:bldP spid="56329" grpId="0" animBg="1"/>
      <p:bldP spid="56332" grpId="0" animBg="1"/>
      <p:bldP spid="563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381000" y="457200"/>
            <a:ext cx="3657600" cy="533400"/>
          </a:xfrm>
        </p:spPr>
        <p:txBody>
          <a:bodyPr/>
          <a:lstStyle/>
          <a:p>
            <a:pPr algn="l" eaLnBrk="1" hangingPunct="1">
              <a:defRPr/>
            </a:pPr>
            <a:r>
              <a:rPr lang="sl-SI" sz="2000" b="1" smtClean="0">
                <a:solidFill>
                  <a:schemeClr val="tx2">
                    <a:lumMod val="60000"/>
                    <a:lumOff val="40000"/>
                  </a:schemeClr>
                </a:solidFill>
                <a:latin typeface="+mn-lt"/>
              </a:rPr>
              <a:t>Periodičnost in simetrija</a:t>
            </a:r>
            <a:endParaRPr lang="en-GB" sz="2000" b="1" smtClean="0">
              <a:solidFill>
                <a:schemeClr val="tx2">
                  <a:lumMod val="60000"/>
                  <a:lumOff val="40000"/>
                </a:schemeClr>
              </a:solidFill>
              <a:latin typeface="+mn-lt"/>
            </a:endParaRPr>
          </a:p>
        </p:txBody>
      </p:sp>
      <p:grpSp>
        <p:nvGrpSpPr>
          <p:cNvPr id="2" name="Group 56"/>
          <p:cNvGrpSpPr>
            <a:grpSpLocks/>
          </p:cNvGrpSpPr>
          <p:nvPr/>
        </p:nvGrpSpPr>
        <p:grpSpPr bwMode="auto">
          <a:xfrm>
            <a:off x="381000" y="1143000"/>
            <a:ext cx="4038600" cy="3429000"/>
            <a:chOff x="240" y="1248"/>
            <a:chExt cx="2544" cy="2160"/>
          </a:xfrm>
        </p:grpSpPr>
        <p:sp>
          <p:nvSpPr>
            <p:cNvPr id="46133" name="Line 5"/>
            <p:cNvSpPr>
              <a:spLocks noChangeShapeType="1"/>
            </p:cNvSpPr>
            <p:nvPr/>
          </p:nvSpPr>
          <p:spPr bwMode="auto">
            <a:xfrm>
              <a:off x="240" y="2296"/>
              <a:ext cx="2544" cy="0"/>
            </a:xfrm>
            <a:prstGeom prst="line">
              <a:avLst/>
            </a:prstGeom>
            <a:no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sp>
          <p:nvSpPr>
            <p:cNvPr id="46134" name="Line 6"/>
            <p:cNvSpPr>
              <a:spLocks noChangeShapeType="1"/>
            </p:cNvSpPr>
            <p:nvPr/>
          </p:nvSpPr>
          <p:spPr bwMode="auto">
            <a:xfrm flipV="1">
              <a:off x="1488" y="1248"/>
              <a:ext cx="0" cy="2160"/>
            </a:xfrm>
            <a:prstGeom prst="line">
              <a:avLst/>
            </a:prstGeom>
            <a:no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grpSp>
      <p:sp>
        <p:nvSpPr>
          <p:cNvPr id="57351" name="Line 7"/>
          <p:cNvSpPr>
            <a:spLocks noChangeShapeType="1"/>
          </p:cNvSpPr>
          <p:nvPr/>
        </p:nvSpPr>
        <p:spPr bwMode="auto">
          <a:xfrm flipV="1">
            <a:off x="685800" y="1524000"/>
            <a:ext cx="304800" cy="304800"/>
          </a:xfrm>
          <a:prstGeom prst="line">
            <a:avLst/>
          </a:pr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57352" name="Line 8"/>
          <p:cNvSpPr>
            <a:spLocks noChangeShapeType="1"/>
          </p:cNvSpPr>
          <p:nvPr/>
        </p:nvSpPr>
        <p:spPr bwMode="auto">
          <a:xfrm flipV="1">
            <a:off x="990600" y="1524000"/>
            <a:ext cx="304800" cy="304800"/>
          </a:xfrm>
          <a:prstGeom prst="line">
            <a:avLst/>
          </a:pr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57353" name="Line 9"/>
          <p:cNvSpPr>
            <a:spLocks noChangeShapeType="1"/>
          </p:cNvSpPr>
          <p:nvPr/>
        </p:nvSpPr>
        <p:spPr bwMode="auto">
          <a:xfrm flipV="1">
            <a:off x="1295400" y="1524000"/>
            <a:ext cx="304800" cy="304800"/>
          </a:xfrm>
          <a:prstGeom prst="line">
            <a:avLst/>
          </a:pr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57354" name="Line 10"/>
          <p:cNvSpPr>
            <a:spLocks noChangeShapeType="1"/>
          </p:cNvSpPr>
          <p:nvPr/>
        </p:nvSpPr>
        <p:spPr bwMode="auto">
          <a:xfrm flipV="1">
            <a:off x="1600200" y="1524000"/>
            <a:ext cx="304800" cy="304800"/>
          </a:xfrm>
          <a:prstGeom prst="line">
            <a:avLst/>
          </a:pr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57355" name="Line 11"/>
          <p:cNvSpPr>
            <a:spLocks noChangeShapeType="1"/>
          </p:cNvSpPr>
          <p:nvPr/>
        </p:nvSpPr>
        <p:spPr bwMode="auto">
          <a:xfrm flipV="1">
            <a:off x="1905000" y="1524000"/>
            <a:ext cx="304800" cy="304800"/>
          </a:xfrm>
          <a:prstGeom prst="line">
            <a:avLst/>
          </a:pr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57356" name="Line 12"/>
          <p:cNvSpPr>
            <a:spLocks noChangeShapeType="1"/>
          </p:cNvSpPr>
          <p:nvPr/>
        </p:nvSpPr>
        <p:spPr bwMode="auto">
          <a:xfrm flipV="1">
            <a:off x="2209800" y="1524000"/>
            <a:ext cx="304800" cy="304800"/>
          </a:xfrm>
          <a:prstGeom prst="line">
            <a:avLst/>
          </a:prstGeom>
          <a:noFill/>
          <a:ln w="38100">
            <a:solidFill>
              <a:srgbClr val="FF3300"/>
            </a:solidFill>
            <a:round/>
            <a:headEnd/>
            <a:tailEnd/>
          </a:ln>
        </p:spPr>
        <p:txBody>
          <a:bodyPr lIns="90000" tIns="46800" rIns="90000" bIns="46800">
            <a:spAutoFit/>
          </a:bodyPr>
          <a:lstStyle/>
          <a:p>
            <a:endParaRPr lang="sl-SI"/>
          </a:p>
        </p:txBody>
      </p:sp>
      <p:sp>
        <p:nvSpPr>
          <p:cNvPr id="57357" name="Line 13"/>
          <p:cNvSpPr>
            <a:spLocks noChangeShapeType="1"/>
          </p:cNvSpPr>
          <p:nvPr/>
        </p:nvSpPr>
        <p:spPr bwMode="auto">
          <a:xfrm flipV="1">
            <a:off x="2514600" y="1524000"/>
            <a:ext cx="304800" cy="304800"/>
          </a:xfrm>
          <a:prstGeom prst="line">
            <a:avLst/>
          </a:pr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57358" name="Line 14"/>
          <p:cNvSpPr>
            <a:spLocks noChangeShapeType="1"/>
          </p:cNvSpPr>
          <p:nvPr/>
        </p:nvSpPr>
        <p:spPr bwMode="auto">
          <a:xfrm flipV="1">
            <a:off x="2819400" y="1524000"/>
            <a:ext cx="304800" cy="304800"/>
          </a:xfrm>
          <a:prstGeom prst="line">
            <a:avLst/>
          </a:pr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57359" name="Line 15"/>
          <p:cNvSpPr>
            <a:spLocks noChangeShapeType="1"/>
          </p:cNvSpPr>
          <p:nvPr/>
        </p:nvSpPr>
        <p:spPr bwMode="auto">
          <a:xfrm flipV="1">
            <a:off x="3124200" y="1524000"/>
            <a:ext cx="304800" cy="304800"/>
          </a:xfrm>
          <a:prstGeom prst="line">
            <a:avLst/>
          </a:pr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57360" name="Line 16"/>
          <p:cNvSpPr>
            <a:spLocks noChangeShapeType="1"/>
          </p:cNvSpPr>
          <p:nvPr/>
        </p:nvSpPr>
        <p:spPr bwMode="auto">
          <a:xfrm flipV="1">
            <a:off x="3429000" y="1524000"/>
            <a:ext cx="304800" cy="304800"/>
          </a:xfrm>
          <a:prstGeom prst="line">
            <a:avLst/>
          </a:pr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57361" name="Line 17"/>
          <p:cNvSpPr>
            <a:spLocks noChangeShapeType="1"/>
          </p:cNvSpPr>
          <p:nvPr/>
        </p:nvSpPr>
        <p:spPr bwMode="auto">
          <a:xfrm flipV="1">
            <a:off x="3733800" y="1524000"/>
            <a:ext cx="304800" cy="304800"/>
          </a:xfrm>
          <a:prstGeom prst="line">
            <a:avLst/>
          </a:pr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57362" name="Line 18"/>
          <p:cNvSpPr>
            <a:spLocks noChangeShapeType="1"/>
          </p:cNvSpPr>
          <p:nvPr/>
        </p:nvSpPr>
        <p:spPr bwMode="auto">
          <a:xfrm flipV="1">
            <a:off x="4038600" y="1524000"/>
            <a:ext cx="304800" cy="304800"/>
          </a:xfrm>
          <a:prstGeom prst="line">
            <a:avLst/>
          </a:pr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57364" name="Freeform 20"/>
          <p:cNvSpPr>
            <a:spLocks/>
          </p:cNvSpPr>
          <p:nvPr/>
        </p:nvSpPr>
        <p:spPr bwMode="auto">
          <a:xfrm>
            <a:off x="457200" y="2133600"/>
            <a:ext cx="381000" cy="1155700"/>
          </a:xfrm>
          <a:custGeom>
            <a:avLst/>
            <a:gdLst>
              <a:gd name="T0" fmla="*/ 0 w 576"/>
              <a:gd name="T1" fmla="*/ 552 h 728"/>
              <a:gd name="T2" fmla="*/ 96 w 576"/>
              <a:gd name="T3" fmla="*/ 648 h 728"/>
              <a:gd name="T4" fmla="*/ 240 w 576"/>
              <a:gd name="T5" fmla="*/ 72 h 728"/>
              <a:gd name="T6" fmla="*/ 384 w 576"/>
              <a:gd name="T7" fmla="*/ 216 h 728"/>
              <a:gd name="T8" fmla="*/ 480 w 576"/>
              <a:gd name="T9" fmla="*/ 216 h 728"/>
              <a:gd name="T10" fmla="*/ 576 w 576"/>
              <a:gd name="T11" fmla="*/ 554 h 728"/>
              <a:gd name="T12" fmla="*/ 0 60000 65536"/>
              <a:gd name="T13" fmla="*/ 0 60000 65536"/>
              <a:gd name="T14" fmla="*/ 0 60000 65536"/>
              <a:gd name="T15" fmla="*/ 0 60000 65536"/>
              <a:gd name="T16" fmla="*/ 0 60000 65536"/>
              <a:gd name="T17" fmla="*/ 0 60000 65536"/>
              <a:gd name="T18" fmla="*/ 0 w 576"/>
              <a:gd name="T19" fmla="*/ 0 h 728"/>
              <a:gd name="T20" fmla="*/ 576 w 576"/>
              <a:gd name="T21" fmla="*/ 728 h 728"/>
            </a:gdLst>
            <a:ahLst/>
            <a:cxnLst>
              <a:cxn ang="T12">
                <a:pos x="T0" y="T1"/>
              </a:cxn>
              <a:cxn ang="T13">
                <a:pos x="T2" y="T3"/>
              </a:cxn>
              <a:cxn ang="T14">
                <a:pos x="T4" y="T5"/>
              </a:cxn>
              <a:cxn ang="T15">
                <a:pos x="T6" y="T7"/>
              </a:cxn>
              <a:cxn ang="T16">
                <a:pos x="T8" y="T9"/>
              </a:cxn>
              <a:cxn ang="T17">
                <a:pos x="T10" y="T11"/>
              </a:cxn>
            </a:cxnLst>
            <a:rect l="T18" t="T19" r="T20" b="T21"/>
            <a:pathLst>
              <a:path w="576" h="728">
                <a:moveTo>
                  <a:pt x="0" y="552"/>
                </a:moveTo>
                <a:cubicBezTo>
                  <a:pt x="28" y="640"/>
                  <a:pt x="56" y="728"/>
                  <a:pt x="96" y="648"/>
                </a:cubicBezTo>
                <a:cubicBezTo>
                  <a:pt x="136" y="568"/>
                  <a:pt x="192" y="144"/>
                  <a:pt x="240" y="72"/>
                </a:cubicBezTo>
                <a:cubicBezTo>
                  <a:pt x="288" y="0"/>
                  <a:pt x="344" y="192"/>
                  <a:pt x="384" y="216"/>
                </a:cubicBezTo>
                <a:cubicBezTo>
                  <a:pt x="424" y="240"/>
                  <a:pt x="448" y="160"/>
                  <a:pt x="480" y="216"/>
                </a:cubicBezTo>
                <a:cubicBezTo>
                  <a:pt x="512" y="272"/>
                  <a:pt x="556" y="484"/>
                  <a:pt x="576" y="554"/>
                </a:cubicBezTo>
              </a:path>
            </a:pathLst>
          </a:cu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57371" name="Freeform 27"/>
          <p:cNvSpPr>
            <a:spLocks/>
          </p:cNvSpPr>
          <p:nvPr/>
        </p:nvSpPr>
        <p:spPr bwMode="auto">
          <a:xfrm>
            <a:off x="838200" y="2133600"/>
            <a:ext cx="381000" cy="1155700"/>
          </a:xfrm>
          <a:custGeom>
            <a:avLst/>
            <a:gdLst>
              <a:gd name="T0" fmla="*/ 0 w 576"/>
              <a:gd name="T1" fmla="*/ 552 h 728"/>
              <a:gd name="T2" fmla="*/ 96 w 576"/>
              <a:gd name="T3" fmla="*/ 648 h 728"/>
              <a:gd name="T4" fmla="*/ 240 w 576"/>
              <a:gd name="T5" fmla="*/ 72 h 728"/>
              <a:gd name="T6" fmla="*/ 384 w 576"/>
              <a:gd name="T7" fmla="*/ 216 h 728"/>
              <a:gd name="T8" fmla="*/ 480 w 576"/>
              <a:gd name="T9" fmla="*/ 216 h 728"/>
              <a:gd name="T10" fmla="*/ 576 w 576"/>
              <a:gd name="T11" fmla="*/ 554 h 728"/>
              <a:gd name="T12" fmla="*/ 0 60000 65536"/>
              <a:gd name="T13" fmla="*/ 0 60000 65536"/>
              <a:gd name="T14" fmla="*/ 0 60000 65536"/>
              <a:gd name="T15" fmla="*/ 0 60000 65536"/>
              <a:gd name="T16" fmla="*/ 0 60000 65536"/>
              <a:gd name="T17" fmla="*/ 0 60000 65536"/>
              <a:gd name="T18" fmla="*/ 0 w 576"/>
              <a:gd name="T19" fmla="*/ 0 h 728"/>
              <a:gd name="T20" fmla="*/ 576 w 576"/>
              <a:gd name="T21" fmla="*/ 728 h 728"/>
            </a:gdLst>
            <a:ahLst/>
            <a:cxnLst>
              <a:cxn ang="T12">
                <a:pos x="T0" y="T1"/>
              </a:cxn>
              <a:cxn ang="T13">
                <a:pos x="T2" y="T3"/>
              </a:cxn>
              <a:cxn ang="T14">
                <a:pos x="T4" y="T5"/>
              </a:cxn>
              <a:cxn ang="T15">
                <a:pos x="T6" y="T7"/>
              </a:cxn>
              <a:cxn ang="T16">
                <a:pos x="T8" y="T9"/>
              </a:cxn>
              <a:cxn ang="T17">
                <a:pos x="T10" y="T11"/>
              </a:cxn>
            </a:cxnLst>
            <a:rect l="T18" t="T19" r="T20" b="T21"/>
            <a:pathLst>
              <a:path w="576" h="728">
                <a:moveTo>
                  <a:pt x="0" y="552"/>
                </a:moveTo>
                <a:cubicBezTo>
                  <a:pt x="28" y="640"/>
                  <a:pt x="56" y="728"/>
                  <a:pt x="96" y="648"/>
                </a:cubicBezTo>
                <a:cubicBezTo>
                  <a:pt x="136" y="568"/>
                  <a:pt x="192" y="144"/>
                  <a:pt x="240" y="72"/>
                </a:cubicBezTo>
                <a:cubicBezTo>
                  <a:pt x="288" y="0"/>
                  <a:pt x="344" y="192"/>
                  <a:pt x="384" y="216"/>
                </a:cubicBezTo>
                <a:cubicBezTo>
                  <a:pt x="424" y="240"/>
                  <a:pt x="448" y="160"/>
                  <a:pt x="480" y="216"/>
                </a:cubicBezTo>
                <a:cubicBezTo>
                  <a:pt x="512" y="272"/>
                  <a:pt x="556" y="484"/>
                  <a:pt x="576" y="554"/>
                </a:cubicBezTo>
              </a:path>
            </a:pathLst>
          </a:cu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57372" name="Freeform 28"/>
          <p:cNvSpPr>
            <a:spLocks/>
          </p:cNvSpPr>
          <p:nvPr/>
        </p:nvSpPr>
        <p:spPr bwMode="auto">
          <a:xfrm>
            <a:off x="1219200" y="2133600"/>
            <a:ext cx="381000" cy="1155700"/>
          </a:xfrm>
          <a:custGeom>
            <a:avLst/>
            <a:gdLst>
              <a:gd name="T0" fmla="*/ 0 w 576"/>
              <a:gd name="T1" fmla="*/ 552 h 728"/>
              <a:gd name="T2" fmla="*/ 96 w 576"/>
              <a:gd name="T3" fmla="*/ 648 h 728"/>
              <a:gd name="T4" fmla="*/ 240 w 576"/>
              <a:gd name="T5" fmla="*/ 72 h 728"/>
              <a:gd name="T6" fmla="*/ 384 w 576"/>
              <a:gd name="T7" fmla="*/ 216 h 728"/>
              <a:gd name="T8" fmla="*/ 480 w 576"/>
              <a:gd name="T9" fmla="*/ 216 h 728"/>
              <a:gd name="T10" fmla="*/ 576 w 576"/>
              <a:gd name="T11" fmla="*/ 554 h 728"/>
              <a:gd name="T12" fmla="*/ 0 60000 65536"/>
              <a:gd name="T13" fmla="*/ 0 60000 65536"/>
              <a:gd name="T14" fmla="*/ 0 60000 65536"/>
              <a:gd name="T15" fmla="*/ 0 60000 65536"/>
              <a:gd name="T16" fmla="*/ 0 60000 65536"/>
              <a:gd name="T17" fmla="*/ 0 60000 65536"/>
              <a:gd name="T18" fmla="*/ 0 w 576"/>
              <a:gd name="T19" fmla="*/ 0 h 728"/>
              <a:gd name="T20" fmla="*/ 576 w 576"/>
              <a:gd name="T21" fmla="*/ 728 h 728"/>
            </a:gdLst>
            <a:ahLst/>
            <a:cxnLst>
              <a:cxn ang="T12">
                <a:pos x="T0" y="T1"/>
              </a:cxn>
              <a:cxn ang="T13">
                <a:pos x="T2" y="T3"/>
              </a:cxn>
              <a:cxn ang="T14">
                <a:pos x="T4" y="T5"/>
              </a:cxn>
              <a:cxn ang="T15">
                <a:pos x="T6" y="T7"/>
              </a:cxn>
              <a:cxn ang="T16">
                <a:pos x="T8" y="T9"/>
              </a:cxn>
              <a:cxn ang="T17">
                <a:pos x="T10" y="T11"/>
              </a:cxn>
            </a:cxnLst>
            <a:rect l="T18" t="T19" r="T20" b="T21"/>
            <a:pathLst>
              <a:path w="576" h="728">
                <a:moveTo>
                  <a:pt x="0" y="552"/>
                </a:moveTo>
                <a:cubicBezTo>
                  <a:pt x="28" y="640"/>
                  <a:pt x="56" y="728"/>
                  <a:pt x="96" y="648"/>
                </a:cubicBezTo>
                <a:cubicBezTo>
                  <a:pt x="136" y="568"/>
                  <a:pt x="192" y="144"/>
                  <a:pt x="240" y="72"/>
                </a:cubicBezTo>
                <a:cubicBezTo>
                  <a:pt x="288" y="0"/>
                  <a:pt x="344" y="192"/>
                  <a:pt x="384" y="216"/>
                </a:cubicBezTo>
                <a:cubicBezTo>
                  <a:pt x="424" y="240"/>
                  <a:pt x="448" y="160"/>
                  <a:pt x="480" y="216"/>
                </a:cubicBezTo>
                <a:cubicBezTo>
                  <a:pt x="512" y="272"/>
                  <a:pt x="556" y="484"/>
                  <a:pt x="576" y="554"/>
                </a:cubicBezTo>
              </a:path>
            </a:pathLst>
          </a:cu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57373" name="Freeform 29"/>
          <p:cNvSpPr>
            <a:spLocks/>
          </p:cNvSpPr>
          <p:nvPr/>
        </p:nvSpPr>
        <p:spPr bwMode="auto">
          <a:xfrm>
            <a:off x="1600200" y="2133600"/>
            <a:ext cx="381000" cy="1155700"/>
          </a:xfrm>
          <a:custGeom>
            <a:avLst/>
            <a:gdLst>
              <a:gd name="T0" fmla="*/ 0 w 576"/>
              <a:gd name="T1" fmla="*/ 552 h 728"/>
              <a:gd name="T2" fmla="*/ 96 w 576"/>
              <a:gd name="T3" fmla="*/ 648 h 728"/>
              <a:gd name="T4" fmla="*/ 240 w 576"/>
              <a:gd name="T5" fmla="*/ 72 h 728"/>
              <a:gd name="T6" fmla="*/ 384 w 576"/>
              <a:gd name="T7" fmla="*/ 216 h 728"/>
              <a:gd name="T8" fmla="*/ 480 w 576"/>
              <a:gd name="T9" fmla="*/ 216 h 728"/>
              <a:gd name="T10" fmla="*/ 576 w 576"/>
              <a:gd name="T11" fmla="*/ 554 h 728"/>
              <a:gd name="T12" fmla="*/ 0 60000 65536"/>
              <a:gd name="T13" fmla="*/ 0 60000 65536"/>
              <a:gd name="T14" fmla="*/ 0 60000 65536"/>
              <a:gd name="T15" fmla="*/ 0 60000 65536"/>
              <a:gd name="T16" fmla="*/ 0 60000 65536"/>
              <a:gd name="T17" fmla="*/ 0 60000 65536"/>
              <a:gd name="T18" fmla="*/ 0 w 576"/>
              <a:gd name="T19" fmla="*/ 0 h 728"/>
              <a:gd name="T20" fmla="*/ 576 w 576"/>
              <a:gd name="T21" fmla="*/ 728 h 728"/>
            </a:gdLst>
            <a:ahLst/>
            <a:cxnLst>
              <a:cxn ang="T12">
                <a:pos x="T0" y="T1"/>
              </a:cxn>
              <a:cxn ang="T13">
                <a:pos x="T2" y="T3"/>
              </a:cxn>
              <a:cxn ang="T14">
                <a:pos x="T4" y="T5"/>
              </a:cxn>
              <a:cxn ang="T15">
                <a:pos x="T6" y="T7"/>
              </a:cxn>
              <a:cxn ang="T16">
                <a:pos x="T8" y="T9"/>
              </a:cxn>
              <a:cxn ang="T17">
                <a:pos x="T10" y="T11"/>
              </a:cxn>
            </a:cxnLst>
            <a:rect l="T18" t="T19" r="T20" b="T21"/>
            <a:pathLst>
              <a:path w="576" h="728">
                <a:moveTo>
                  <a:pt x="0" y="552"/>
                </a:moveTo>
                <a:cubicBezTo>
                  <a:pt x="28" y="640"/>
                  <a:pt x="56" y="728"/>
                  <a:pt x="96" y="648"/>
                </a:cubicBezTo>
                <a:cubicBezTo>
                  <a:pt x="136" y="568"/>
                  <a:pt x="192" y="144"/>
                  <a:pt x="240" y="72"/>
                </a:cubicBezTo>
                <a:cubicBezTo>
                  <a:pt x="288" y="0"/>
                  <a:pt x="344" y="192"/>
                  <a:pt x="384" y="216"/>
                </a:cubicBezTo>
                <a:cubicBezTo>
                  <a:pt x="424" y="240"/>
                  <a:pt x="448" y="160"/>
                  <a:pt x="480" y="216"/>
                </a:cubicBezTo>
                <a:cubicBezTo>
                  <a:pt x="512" y="272"/>
                  <a:pt x="556" y="484"/>
                  <a:pt x="576" y="554"/>
                </a:cubicBezTo>
              </a:path>
            </a:pathLst>
          </a:cu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57374" name="Freeform 30"/>
          <p:cNvSpPr>
            <a:spLocks/>
          </p:cNvSpPr>
          <p:nvPr/>
        </p:nvSpPr>
        <p:spPr bwMode="auto">
          <a:xfrm>
            <a:off x="1981200" y="2133600"/>
            <a:ext cx="381000" cy="1155700"/>
          </a:xfrm>
          <a:custGeom>
            <a:avLst/>
            <a:gdLst>
              <a:gd name="T0" fmla="*/ 0 w 576"/>
              <a:gd name="T1" fmla="*/ 552 h 728"/>
              <a:gd name="T2" fmla="*/ 96 w 576"/>
              <a:gd name="T3" fmla="*/ 648 h 728"/>
              <a:gd name="T4" fmla="*/ 240 w 576"/>
              <a:gd name="T5" fmla="*/ 72 h 728"/>
              <a:gd name="T6" fmla="*/ 384 w 576"/>
              <a:gd name="T7" fmla="*/ 216 h 728"/>
              <a:gd name="T8" fmla="*/ 480 w 576"/>
              <a:gd name="T9" fmla="*/ 216 h 728"/>
              <a:gd name="T10" fmla="*/ 576 w 576"/>
              <a:gd name="T11" fmla="*/ 554 h 728"/>
              <a:gd name="T12" fmla="*/ 0 60000 65536"/>
              <a:gd name="T13" fmla="*/ 0 60000 65536"/>
              <a:gd name="T14" fmla="*/ 0 60000 65536"/>
              <a:gd name="T15" fmla="*/ 0 60000 65536"/>
              <a:gd name="T16" fmla="*/ 0 60000 65536"/>
              <a:gd name="T17" fmla="*/ 0 60000 65536"/>
              <a:gd name="T18" fmla="*/ 0 w 576"/>
              <a:gd name="T19" fmla="*/ 0 h 728"/>
              <a:gd name="T20" fmla="*/ 576 w 576"/>
              <a:gd name="T21" fmla="*/ 728 h 728"/>
            </a:gdLst>
            <a:ahLst/>
            <a:cxnLst>
              <a:cxn ang="T12">
                <a:pos x="T0" y="T1"/>
              </a:cxn>
              <a:cxn ang="T13">
                <a:pos x="T2" y="T3"/>
              </a:cxn>
              <a:cxn ang="T14">
                <a:pos x="T4" y="T5"/>
              </a:cxn>
              <a:cxn ang="T15">
                <a:pos x="T6" y="T7"/>
              </a:cxn>
              <a:cxn ang="T16">
                <a:pos x="T8" y="T9"/>
              </a:cxn>
              <a:cxn ang="T17">
                <a:pos x="T10" y="T11"/>
              </a:cxn>
            </a:cxnLst>
            <a:rect l="T18" t="T19" r="T20" b="T21"/>
            <a:pathLst>
              <a:path w="576" h="728">
                <a:moveTo>
                  <a:pt x="0" y="552"/>
                </a:moveTo>
                <a:cubicBezTo>
                  <a:pt x="28" y="640"/>
                  <a:pt x="56" y="728"/>
                  <a:pt x="96" y="648"/>
                </a:cubicBezTo>
                <a:cubicBezTo>
                  <a:pt x="136" y="568"/>
                  <a:pt x="192" y="144"/>
                  <a:pt x="240" y="72"/>
                </a:cubicBezTo>
                <a:cubicBezTo>
                  <a:pt x="288" y="0"/>
                  <a:pt x="344" y="192"/>
                  <a:pt x="384" y="216"/>
                </a:cubicBezTo>
                <a:cubicBezTo>
                  <a:pt x="424" y="240"/>
                  <a:pt x="448" y="160"/>
                  <a:pt x="480" y="216"/>
                </a:cubicBezTo>
                <a:cubicBezTo>
                  <a:pt x="512" y="272"/>
                  <a:pt x="556" y="484"/>
                  <a:pt x="576" y="554"/>
                </a:cubicBezTo>
              </a:path>
            </a:pathLst>
          </a:cu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57375" name="Freeform 31"/>
          <p:cNvSpPr>
            <a:spLocks/>
          </p:cNvSpPr>
          <p:nvPr/>
        </p:nvSpPr>
        <p:spPr bwMode="auto">
          <a:xfrm>
            <a:off x="2362200" y="2133600"/>
            <a:ext cx="381000" cy="1155700"/>
          </a:xfrm>
          <a:custGeom>
            <a:avLst/>
            <a:gdLst>
              <a:gd name="T0" fmla="*/ 0 w 576"/>
              <a:gd name="T1" fmla="*/ 2147483647 h 728"/>
              <a:gd name="T2" fmla="*/ 2147483647 w 576"/>
              <a:gd name="T3" fmla="*/ 2147483647 h 728"/>
              <a:gd name="T4" fmla="*/ 2147483647 w 576"/>
              <a:gd name="T5" fmla="*/ 2147483647 h 728"/>
              <a:gd name="T6" fmla="*/ 2147483647 w 576"/>
              <a:gd name="T7" fmla="*/ 2147483647 h 728"/>
              <a:gd name="T8" fmla="*/ 2147483647 w 576"/>
              <a:gd name="T9" fmla="*/ 2147483647 h 728"/>
              <a:gd name="T10" fmla="*/ 2147483647 w 576"/>
              <a:gd name="T11" fmla="*/ 2147483647 h 728"/>
              <a:gd name="T12" fmla="*/ 0 60000 65536"/>
              <a:gd name="T13" fmla="*/ 0 60000 65536"/>
              <a:gd name="T14" fmla="*/ 0 60000 65536"/>
              <a:gd name="T15" fmla="*/ 0 60000 65536"/>
              <a:gd name="T16" fmla="*/ 0 60000 65536"/>
              <a:gd name="T17" fmla="*/ 0 60000 65536"/>
              <a:gd name="T18" fmla="*/ 0 w 576"/>
              <a:gd name="T19" fmla="*/ 0 h 728"/>
              <a:gd name="T20" fmla="*/ 576 w 576"/>
              <a:gd name="T21" fmla="*/ 728 h 728"/>
            </a:gdLst>
            <a:ahLst/>
            <a:cxnLst>
              <a:cxn ang="T12">
                <a:pos x="T0" y="T1"/>
              </a:cxn>
              <a:cxn ang="T13">
                <a:pos x="T2" y="T3"/>
              </a:cxn>
              <a:cxn ang="T14">
                <a:pos x="T4" y="T5"/>
              </a:cxn>
              <a:cxn ang="T15">
                <a:pos x="T6" y="T7"/>
              </a:cxn>
              <a:cxn ang="T16">
                <a:pos x="T8" y="T9"/>
              </a:cxn>
              <a:cxn ang="T17">
                <a:pos x="T10" y="T11"/>
              </a:cxn>
            </a:cxnLst>
            <a:rect l="T18" t="T19" r="T20" b="T21"/>
            <a:pathLst>
              <a:path w="576" h="728">
                <a:moveTo>
                  <a:pt x="0" y="552"/>
                </a:moveTo>
                <a:cubicBezTo>
                  <a:pt x="28" y="640"/>
                  <a:pt x="56" y="728"/>
                  <a:pt x="96" y="648"/>
                </a:cubicBezTo>
                <a:cubicBezTo>
                  <a:pt x="136" y="568"/>
                  <a:pt x="192" y="144"/>
                  <a:pt x="240" y="72"/>
                </a:cubicBezTo>
                <a:cubicBezTo>
                  <a:pt x="288" y="0"/>
                  <a:pt x="344" y="192"/>
                  <a:pt x="384" y="216"/>
                </a:cubicBezTo>
                <a:cubicBezTo>
                  <a:pt x="424" y="240"/>
                  <a:pt x="448" y="160"/>
                  <a:pt x="480" y="216"/>
                </a:cubicBezTo>
                <a:cubicBezTo>
                  <a:pt x="512" y="272"/>
                  <a:pt x="556" y="484"/>
                  <a:pt x="576" y="554"/>
                </a:cubicBezTo>
              </a:path>
            </a:pathLst>
          </a:custGeom>
          <a:noFill/>
          <a:ln w="38100">
            <a:solidFill>
              <a:srgbClr val="FF3300"/>
            </a:solidFill>
            <a:round/>
            <a:headEnd/>
            <a:tailEnd/>
          </a:ln>
        </p:spPr>
        <p:txBody>
          <a:bodyPr lIns="90000" tIns="46800" rIns="90000" bIns="46800">
            <a:spAutoFit/>
          </a:bodyPr>
          <a:lstStyle/>
          <a:p>
            <a:endParaRPr lang="sl-SI"/>
          </a:p>
        </p:txBody>
      </p:sp>
      <p:sp>
        <p:nvSpPr>
          <p:cNvPr id="57376" name="Freeform 32"/>
          <p:cNvSpPr>
            <a:spLocks/>
          </p:cNvSpPr>
          <p:nvPr/>
        </p:nvSpPr>
        <p:spPr bwMode="auto">
          <a:xfrm>
            <a:off x="2743200" y="2133600"/>
            <a:ext cx="381000" cy="1155700"/>
          </a:xfrm>
          <a:custGeom>
            <a:avLst/>
            <a:gdLst>
              <a:gd name="T0" fmla="*/ 0 w 576"/>
              <a:gd name="T1" fmla="*/ 552 h 728"/>
              <a:gd name="T2" fmla="*/ 96 w 576"/>
              <a:gd name="T3" fmla="*/ 648 h 728"/>
              <a:gd name="T4" fmla="*/ 240 w 576"/>
              <a:gd name="T5" fmla="*/ 72 h 728"/>
              <a:gd name="T6" fmla="*/ 384 w 576"/>
              <a:gd name="T7" fmla="*/ 216 h 728"/>
              <a:gd name="T8" fmla="*/ 480 w 576"/>
              <a:gd name="T9" fmla="*/ 216 h 728"/>
              <a:gd name="T10" fmla="*/ 576 w 576"/>
              <a:gd name="T11" fmla="*/ 554 h 728"/>
              <a:gd name="T12" fmla="*/ 0 60000 65536"/>
              <a:gd name="T13" fmla="*/ 0 60000 65536"/>
              <a:gd name="T14" fmla="*/ 0 60000 65536"/>
              <a:gd name="T15" fmla="*/ 0 60000 65536"/>
              <a:gd name="T16" fmla="*/ 0 60000 65536"/>
              <a:gd name="T17" fmla="*/ 0 60000 65536"/>
              <a:gd name="T18" fmla="*/ 0 w 576"/>
              <a:gd name="T19" fmla="*/ 0 h 728"/>
              <a:gd name="T20" fmla="*/ 576 w 576"/>
              <a:gd name="T21" fmla="*/ 728 h 728"/>
            </a:gdLst>
            <a:ahLst/>
            <a:cxnLst>
              <a:cxn ang="T12">
                <a:pos x="T0" y="T1"/>
              </a:cxn>
              <a:cxn ang="T13">
                <a:pos x="T2" y="T3"/>
              </a:cxn>
              <a:cxn ang="T14">
                <a:pos x="T4" y="T5"/>
              </a:cxn>
              <a:cxn ang="T15">
                <a:pos x="T6" y="T7"/>
              </a:cxn>
              <a:cxn ang="T16">
                <a:pos x="T8" y="T9"/>
              </a:cxn>
              <a:cxn ang="T17">
                <a:pos x="T10" y="T11"/>
              </a:cxn>
            </a:cxnLst>
            <a:rect l="T18" t="T19" r="T20" b="T21"/>
            <a:pathLst>
              <a:path w="576" h="728">
                <a:moveTo>
                  <a:pt x="0" y="552"/>
                </a:moveTo>
                <a:cubicBezTo>
                  <a:pt x="28" y="640"/>
                  <a:pt x="56" y="728"/>
                  <a:pt x="96" y="648"/>
                </a:cubicBezTo>
                <a:cubicBezTo>
                  <a:pt x="136" y="568"/>
                  <a:pt x="192" y="144"/>
                  <a:pt x="240" y="72"/>
                </a:cubicBezTo>
                <a:cubicBezTo>
                  <a:pt x="288" y="0"/>
                  <a:pt x="344" y="192"/>
                  <a:pt x="384" y="216"/>
                </a:cubicBezTo>
                <a:cubicBezTo>
                  <a:pt x="424" y="240"/>
                  <a:pt x="448" y="160"/>
                  <a:pt x="480" y="216"/>
                </a:cubicBezTo>
                <a:cubicBezTo>
                  <a:pt x="512" y="272"/>
                  <a:pt x="556" y="484"/>
                  <a:pt x="576" y="554"/>
                </a:cubicBezTo>
              </a:path>
            </a:pathLst>
          </a:cu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57377" name="Freeform 33"/>
          <p:cNvSpPr>
            <a:spLocks/>
          </p:cNvSpPr>
          <p:nvPr/>
        </p:nvSpPr>
        <p:spPr bwMode="auto">
          <a:xfrm>
            <a:off x="3124200" y="2133600"/>
            <a:ext cx="381000" cy="1155700"/>
          </a:xfrm>
          <a:custGeom>
            <a:avLst/>
            <a:gdLst>
              <a:gd name="T0" fmla="*/ 0 w 576"/>
              <a:gd name="T1" fmla="*/ 552 h 728"/>
              <a:gd name="T2" fmla="*/ 96 w 576"/>
              <a:gd name="T3" fmla="*/ 648 h 728"/>
              <a:gd name="T4" fmla="*/ 240 w 576"/>
              <a:gd name="T5" fmla="*/ 72 h 728"/>
              <a:gd name="T6" fmla="*/ 384 w 576"/>
              <a:gd name="T7" fmla="*/ 216 h 728"/>
              <a:gd name="T8" fmla="*/ 480 w 576"/>
              <a:gd name="T9" fmla="*/ 216 h 728"/>
              <a:gd name="T10" fmla="*/ 576 w 576"/>
              <a:gd name="T11" fmla="*/ 554 h 728"/>
              <a:gd name="T12" fmla="*/ 0 60000 65536"/>
              <a:gd name="T13" fmla="*/ 0 60000 65536"/>
              <a:gd name="T14" fmla="*/ 0 60000 65536"/>
              <a:gd name="T15" fmla="*/ 0 60000 65536"/>
              <a:gd name="T16" fmla="*/ 0 60000 65536"/>
              <a:gd name="T17" fmla="*/ 0 60000 65536"/>
              <a:gd name="T18" fmla="*/ 0 w 576"/>
              <a:gd name="T19" fmla="*/ 0 h 728"/>
              <a:gd name="T20" fmla="*/ 576 w 576"/>
              <a:gd name="T21" fmla="*/ 728 h 728"/>
            </a:gdLst>
            <a:ahLst/>
            <a:cxnLst>
              <a:cxn ang="T12">
                <a:pos x="T0" y="T1"/>
              </a:cxn>
              <a:cxn ang="T13">
                <a:pos x="T2" y="T3"/>
              </a:cxn>
              <a:cxn ang="T14">
                <a:pos x="T4" y="T5"/>
              </a:cxn>
              <a:cxn ang="T15">
                <a:pos x="T6" y="T7"/>
              </a:cxn>
              <a:cxn ang="T16">
                <a:pos x="T8" y="T9"/>
              </a:cxn>
              <a:cxn ang="T17">
                <a:pos x="T10" y="T11"/>
              </a:cxn>
            </a:cxnLst>
            <a:rect l="T18" t="T19" r="T20" b="T21"/>
            <a:pathLst>
              <a:path w="576" h="728">
                <a:moveTo>
                  <a:pt x="0" y="552"/>
                </a:moveTo>
                <a:cubicBezTo>
                  <a:pt x="28" y="640"/>
                  <a:pt x="56" y="728"/>
                  <a:pt x="96" y="648"/>
                </a:cubicBezTo>
                <a:cubicBezTo>
                  <a:pt x="136" y="568"/>
                  <a:pt x="192" y="144"/>
                  <a:pt x="240" y="72"/>
                </a:cubicBezTo>
                <a:cubicBezTo>
                  <a:pt x="288" y="0"/>
                  <a:pt x="344" y="192"/>
                  <a:pt x="384" y="216"/>
                </a:cubicBezTo>
                <a:cubicBezTo>
                  <a:pt x="424" y="240"/>
                  <a:pt x="448" y="160"/>
                  <a:pt x="480" y="216"/>
                </a:cubicBezTo>
                <a:cubicBezTo>
                  <a:pt x="512" y="272"/>
                  <a:pt x="556" y="484"/>
                  <a:pt x="576" y="554"/>
                </a:cubicBezTo>
              </a:path>
            </a:pathLst>
          </a:cu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57378" name="Freeform 34"/>
          <p:cNvSpPr>
            <a:spLocks/>
          </p:cNvSpPr>
          <p:nvPr/>
        </p:nvSpPr>
        <p:spPr bwMode="auto">
          <a:xfrm>
            <a:off x="3505200" y="2133600"/>
            <a:ext cx="381000" cy="1155700"/>
          </a:xfrm>
          <a:custGeom>
            <a:avLst/>
            <a:gdLst>
              <a:gd name="T0" fmla="*/ 0 w 576"/>
              <a:gd name="T1" fmla="*/ 552 h 728"/>
              <a:gd name="T2" fmla="*/ 96 w 576"/>
              <a:gd name="T3" fmla="*/ 648 h 728"/>
              <a:gd name="T4" fmla="*/ 240 w 576"/>
              <a:gd name="T5" fmla="*/ 72 h 728"/>
              <a:gd name="T6" fmla="*/ 384 w 576"/>
              <a:gd name="T7" fmla="*/ 216 h 728"/>
              <a:gd name="T8" fmla="*/ 480 w 576"/>
              <a:gd name="T9" fmla="*/ 216 h 728"/>
              <a:gd name="T10" fmla="*/ 576 w 576"/>
              <a:gd name="T11" fmla="*/ 554 h 728"/>
              <a:gd name="T12" fmla="*/ 0 60000 65536"/>
              <a:gd name="T13" fmla="*/ 0 60000 65536"/>
              <a:gd name="T14" fmla="*/ 0 60000 65536"/>
              <a:gd name="T15" fmla="*/ 0 60000 65536"/>
              <a:gd name="T16" fmla="*/ 0 60000 65536"/>
              <a:gd name="T17" fmla="*/ 0 60000 65536"/>
              <a:gd name="T18" fmla="*/ 0 w 576"/>
              <a:gd name="T19" fmla="*/ 0 h 728"/>
              <a:gd name="T20" fmla="*/ 576 w 576"/>
              <a:gd name="T21" fmla="*/ 728 h 728"/>
            </a:gdLst>
            <a:ahLst/>
            <a:cxnLst>
              <a:cxn ang="T12">
                <a:pos x="T0" y="T1"/>
              </a:cxn>
              <a:cxn ang="T13">
                <a:pos x="T2" y="T3"/>
              </a:cxn>
              <a:cxn ang="T14">
                <a:pos x="T4" y="T5"/>
              </a:cxn>
              <a:cxn ang="T15">
                <a:pos x="T6" y="T7"/>
              </a:cxn>
              <a:cxn ang="T16">
                <a:pos x="T8" y="T9"/>
              </a:cxn>
              <a:cxn ang="T17">
                <a:pos x="T10" y="T11"/>
              </a:cxn>
            </a:cxnLst>
            <a:rect l="T18" t="T19" r="T20" b="T21"/>
            <a:pathLst>
              <a:path w="576" h="728">
                <a:moveTo>
                  <a:pt x="0" y="552"/>
                </a:moveTo>
                <a:cubicBezTo>
                  <a:pt x="28" y="640"/>
                  <a:pt x="56" y="728"/>
                  <a:pt x="96" y="648"/>
                </a:cubicBezTo>
                <a:cubicBezTo>
                  <a:pt x="136" y="568"/>
                  <a:pt x="192" y="144"/>
                  <a:pt x="240" y="72"/>
                </a:cubicBezTo>
                <a:cubicBezTo>
                  <a:pt x="288" y="0"/>
                  <a:pt x="344" y="192"/>
                  <a:pt x="384" y="216"/>
                </a:cubicBezTo>
                <a:cubicBezTo>
                  <a:pt x="424" y="240"/>
                  <a:pt x="448" y="160"/>
                  <a:pt x="480" y="216"/>
                </a:cubicBezTo>
                <a:cubicBezTo>
                  <a:pt x="512" y="272"/>
                  <a:pt x="556" y="484"/>
                  <a:pt x="576" y="554"/>
                </a:cubicBezTo>
              </a:path>
            </a:pathLst>
          </a:cu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57379" name="Freeform 35"/>
          <p:cNvSpPr>
            <a:spLocks/>
          </p:cNvSpPr>
          <p:nvPr/>
        </p:nvSpPr>
        <p:spPr bwMode="auto">
          <a:xfrm>
            <a:off x="3886200" y="2133600"/>
            <a:ext cx="381000" cy="1155700"/>
          </a:xfrm>
          <a:custGeom>
            <a:avLst/>
            <a:gdLst>
              <a:gd name="T0" fmla="*/ 0 w 576"/>
              <a:gd name="T1" fmla="*/ 552 h 728"/>
              <a:gd name="T2" fmla="*/ 96 w 576"/>
              <a:gd name="T3" fmla="*/ 648 h 728"/>
              <a:gd name="T4" fmla="*/ 240 w 576"/>
              <a:gd name="T5" fmla="*/ 72 h 728"/>
              <a:gd name="T6" fmla="*/ 384 w 576"/>
              <a:gd name="T7" fmla="*/ 216 h 728"/>
              <a:gd name="T8" fmla="*/ 480 w 576"/>
              <a:gd name="T9" fmla="*/ 216 h 728"/>
              <a:gd name="T10" fmla="*/ 576 w 576"/>
              <a:gd name="T11" fmla="*/ 554 h 728"/>
              <a:gd name="T12" fmla="*/ 0 60000 65536"/>
              <a:gd name="T13" fmla="*/ 0 60000 65536"/>
              <a:gd name="T14" fmla="*/ 0 60000 65536"/>
              <a:gd name="T15" fmla="*/ 0 60000 65536"/>
              <a:gd name="T16" fmla="*/ 0 60000 65536"/>
              <a:gd name="T17" fmla="*/ 0 60000 65536"/>
              <a:gd name="T18" fmla="*/ 0 w 576"/>
              <a:gd name="T19" fmla="*/ 0 h 728"/>
              <a:gd name="T20" fmla="*/ 576 w 576"/>
              <a:gd name="T21" fmla="*/ 728 h 728"/>
            </a:gdLst>
            <a:ahLst/>
            <a:cxnLst>
              <a:cxn ang="T12">
                <a:pos x="T0" y="T1"/>
              </a:cxn>
              <a:cxn ang="T13">
                <a:pos x="T2" y="T3"/>
              </a:cxn>
              <a:cxn ang="T14">
                <a:pos x="T4" y="T5"/>
              </a:cxn>
              <a:cxn ang="T15">
                <a:pos x="T6" y="T7"/>
              </a:cxn>
              <a:cxn ang="T16">
                <a:pos x="T8" y="T9"/>
              </a:cxn>
              <a:cxn ang="T17">
                <a:pos x="T10" y="T11"/>
              </a:cxn>
            </a:cxnLst>
            <a:rect l="T18" t="T19" r="T20" b="T21"/>
            <a:pathLst>
              <a:path w="576" h="728">
                <a:moveTo>
                  <a:pt x="0" y="552"/>
                </a:moveTo>
                <a:cubicBezTo>
                  <a:pt x="28" y="640"/>
                  <a:pt x="56" y="728"/>
                  <a:pt x="96" y="648"/>
                </a:cubicBezTo>
                <a:cubicBezTo>
                  <a:pt x="136" y="568"/>
                  <a:pt x="192" y="144"/>
                  <a:pt x="240" y="72"/>
                </a:cubicBezTo>
                <a:cubicBezTo>
                  <a:pt x="288" y="0"/>
                  <a:pt x="344" y="192"/>
                  <a:pt x="384" y="216"/>
                </a:cubicBezTo>
                <a:cubicBezTo>
                  <a:pt x="424" y="240"/>
                  <a:pt x="448" y="160"/>
                  <a:pt x="480" y="216"/>
                </a:cubicBezTo>
                <a:cubicBezTo>
                  <a:pt x="512" y="272"/>
                  <a:pt x="556" y="484"/>
                  <a:pt x="576" y="554"/>
                </a:cubicBezTo>
              </a:path>
            </a:pathLst>
          </a:cu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grpSp>
        <p:nvGrpSpPr>
          <p:cNvPr id="3" name="Group 60"/>
          <p:cNvGrpSpPr>
            <a:grpSpLocks/>
          </p:cNvGrpSpPr>
          <p:nvPr/>
        </p:nvGrpSpPr>
        <p:grpSpPr bwMode="auto">
          <a:xfrm>
            <a:off x="533400" y="3733800"/>
            <a:ext cx="609600" cy="304800"/>
            <a:chOff x="336" y="2352"/>
            <a:chExt cx="384" cy="192"/>
          </a:xfrm>
        </p:grpSpPr>
        <p:sp>
          <p:nvSpPr>
            <p:cNvPr id="46131" name="Line 38"/>
            <p:cNvSpPr>
              <a:spLocks noChangeShapeType="1"/>
            </p:cNvSpPr>
            <p:nvPr/>
          </p:nvSpPr>
          <p:spPr bwMode="auto">
            <a:xfrm flipV="1">
              <a:off x="336" y="2352"/>
              <a:ext cx="192" cy="192"/>
            </a:xfrm>
            <a:prstGeom prst="line">
              <a:avLst/>
            </a:pr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46132" name="Line 39"/>
            <p:cNvSpPr>
              <a:spLocks noChangeShapeType="1"/>
            </p:cNvSpPr>
            <p:nvPr/>
          </p:nvSpPr>
          <p:spPr bwMode="auto">
            <a:xfrm>
              <a:off x="528" y="2352"/>
              <a:ext cx="192" cy="192"/>
            </a:xfrm>
            <a:prstGeom prst="line">
              <a:avLst/>
            </a:pr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grpSp>
      <p:grpSp>
        <p:nvGrpSpPr>
          <p:cNvPr id="4" name="Group 61"/>
          <p:cNvGrpSpPr>
            <a:grpSpLocks/>
          </p:cNvGrpSpPr>
          <p:nvPr/>
        </p:nvGrpSpPr>
        <p:grpSpPr bwMode="auto">
          <a:xfrm>
            <a:off x="1143000" y="3733800"/>
            <a:ext cx="609600" cy="304800"/>
            <a:chOff x="720" y="2352"/>
            <a:chExt cx="384" cy="192"/>
          </a:xfrm>
        </p:grpSpPr>
        <p:sp>
          <p:nvSpPr>
            <p:cNvPr id="46129" name="Line 40"/>
            <p:cNvSpPr>
              <a:spLocks noChangeShapeType="1"/>
            </p:cNvSpPr>
            <p:nvPr/>
          </p:nvSpPr>
          <p:spPr bwMode="auto">
            <a:xfrm flipV="1">
              <a:off x="720" y="2352"/>
              <a:ext cx="192" cy="192"/>
            </a:xfrm>
            <a:prstGeom prst="line">
              <a:avLst/>
            </a:pr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46130" name="Line 41"/>
            <p:cNvSpPr>
              <a:spLocks noChangeShapeType="1"/>
            </p:cNvSpPr>
            <p:nvPr/>
          </p:nvSpPr>
          <p:spPr bwMode="auto">
            <a:xfrm>
              <a:off x="912" y="2352"/>
              <a:ext cx="192" cy="192"/>
            </a:xfrm>
            <a:prstGeom prst="line">
              <a:avLst/>
            </a:pr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grpSp>
      <p:grpSp>
        <p:nvGrpSpPr>
          <p:cNvPr id="5" name="Group 62"/>
          <p:cNvGrpSpPr>
            <a:grpSpLocks/>
          </p:cNvGrpSpPr>
          <p:nvPr/>
        </p:nvGrpSpPr>
        <p:grpSpPr bwMode="auto">
          <a:xfrm>
            <a:off x="1752600" y="3733800"/>
            <a:ext cx="609600" cy="304800"/>
            <a:chOff x="1104" y="2352"/>
            <a:chExt cx="384" cy="192"/>
          </a:xfrm>
        </p:grpSpPr>
        <p:sp>
          <p:nvSpPr>
            <p:cNvPr id="46127" name="Line 42"/>
            <p:cNvSpPr>
              <a:spLocks noChangeShapeType="1"/>
            </p:cNvSpPr>
            <p:nvPr/>
          </p:nvSpPr>
          <p:spPr bwMode="auto">
            <a:xfrm flipV="1">
              <a:off x="1104" y="2352"/>
              <a:ext cx="192" cy="192"/>
            </a:xfrm>
            <a:prstGeom prst="line">
              <a:avLst/>
            </a:pr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46128" name="Line 43"/>
            <p:cNvSpPr>
              <a:spLocks noChangeShapeType="1"/>
            </p:cNvSpPr>
            <p:nvPr/>
          </p:nvSpPr>
          <p:spPr bwMode="auto">
            <a:xfrm>
              <a:off x="1296" y="2352"/>
              <a:ext cx="192" cy="192"/>
            </a:xfrm>
            <a:prstGeom prst="line">
              <a:avLst/>
            </a:pr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grpSp>
      <p:grpSp>
        <p:nvGrpSpPr>
          <p:cNvPr id="6" name="Group 63"/>
          <p:cNvGrpSpPr>
            <a:grpSpLocks/>
          </p:cNvGrpSpPr>
          <p:nvPr/>
        </p:nvGrpSpPr>
        <p:grpSpPr bwMode="auto">
          <a:xfrm>
            <a:off x="2362200" y="3733800"/>
            <a:ext cx="609600" cy="304800"/>
            <a:chOff x="1488" y="2352"/>
            <a:chExt cx="384" cy="192"/>
          </a:xfrm>
        </p:grpSpPr>
        <p:sp>
          <p:nvSpPr>
            <p:cNvPr id="36916" name="Line 44"/>
            <p:cNvSpPr>
              <a:spLocks noChangeShapeType="1"/>
            </p:cNvSpPr>
            <p:nvPr/>
          </p:nvSpPr>
          <p:spPr bwMode="auto">
            <a:xfrm flipV="1">
              <a:off x="1488" y="2352"/>
              <a:ext cx="192" cy="192"/>
            </a:xfrm>
            <a:prstGeom prst="line">
              <a:avLst/>
            </a:prstGeom>
            <a:noFill/>
            <a:ln w="38100">
              <a:solidFill>
                <a:srgbClr val="FF3300"/>
              </a:solidFill>
              <a:round/>
              <a:headEnd/>
              <a:tailEnd/>
            </a:ln>
          </p:spPr>
          <p:txBody>
            <a:bodyPr lIns="90000" tIns="46800" rIns="90000" bIns="46800">
              <a:spAutoFit/>
            </a:bodyPr>
            <a:lstStyle/>
            <a:p>
              <a:endParaRPr lang="sl-SI"/>
            </a:p>
          </p:txBody>
        </p:sp>
        <p:sp>
          <p:nvSpPr>
            <p:cNvPr id="36917" name="Line 45"/>
            <p:cNvSpPr>
              <a:spLocks noChangeShapeType="1"/>
            </p:cNvSpPr>
            <p:nvPr/>
          </p:nvSpPr>
          <p:spPr bwMode="auto">
            <a:xfrm>
              <a:off x="1680" y="2352"/>
              <a:ext cx="192" cy="192"/>
            </a:xfrm>
            <a:prstGeom prst="line">
              <a:avLst/>
            </a:prstGeom>
            <a:noFill/>
            <a:ln w="38100">
              <a:solidFill>
                <a:srgbClr val="FF3300"/>
              </a:solidFill>
              <a:round/>
              <a:headEnd/>
              <a:tailEnd/>
            </a:ln>
          </p:spPr>
          <p:txBody>
            <a:bodyPr lIns="90000" tIns="46800" rIns="90000" bIns="46800">
              <a:spAutoFit/>
            </a:bodyPr>
            <a:lstStyle/>
            <a:p>
              <a:endParaRPr lang="sl-SI"/>
            </a:p>
          </p:txBody>
        </p:sp>
      </p:grpSp>
      <p:grpSp>
        <p:nvGrpSpPr>
          <p:cNvPr id="7" name="Group 64"/>
          <p:cNvGrpSpPr>
            <a:grpSpLocks/>
          </p:cNvGrpSpPr>
          <p:nvPr/>
        </p:nvGrpSpPr>
        <p:grpSpPr bwMode="auto">
          <a:xfrm>
            <a:off x="2971800" y="3733800"/>
            <a:ext cx="609600" cy="304800"/>
            <a:chOff x="1872" y="2352"/>
            <a:chExt cx="384" cy="192"/>
          </a:xfrm>
        </p:grpSpPr>
        <p:sp>
          <p:nvSpPr>
            <p:cNvPr id="46123" name="Line 46"/>
            <p:cNvSpPr>
              <a:spLocks noChangeShapeType="1"/>
            </p:cNvSpPr>
            <p:nvPr/>
          </p:nvSpPr>
          <p:spPr bwMode="auto">
            <a:xfrm flipV="1">
              <a:off x="1872" y="2352"/>
              <a:ext cx="192" cy="192"/>
            </a:xfrm>
            <a:prstGeom prst="line">
              <a:avLst/>
            </a:pr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46124" name="Line 47"/>
            <p:cNvSpPr>
              <a:spLocks noChangeShapeType="1"/>
            </p:cNvSpPr>
            <p:nvPr/>
          </p:nvSpPr>
          <p:spPr bwMode="auto">
            <a:xfrm>
              <a:off x="2064" y="2352"/>
              <a:ext cx="192" cy="192"/>
            </a:xfrm>
            <a:prstGeom prst="line">
              <a:avLst/>
            </a:pr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grpSp>
      <p:grpSp>
        <p:nvGrpSpPr>
          <p:cNvPr id="8" name="Group 65"/>
          <p:cNvGrpSpPr>
            <a:grpSpLocks/>
          </p:cNvGrpSpPr>
          <p:nvPr/>
        </p:nvGrpSpPr>
        <p:grpSpPr bwMode="auto">
          <a:xfrm>
            <a:off x="3581400" y="3733800"/>
            <a:ext cx="609600" cy="304800"/>
            <a:chOff x="2256" y="2352"/>
            <a:chExt cx="384" cy="192"/>
          </a:xfrm>
        </p:grpSpPr>
        <p:sp>
          <p:nvSpPr>
            <p:cNvPr id="46121" name="Line 48"/>
            <p:cNvSpPr>
              <a:spLocks noChangeShapeType="1"/>
            </p:cNvSpPr>
            <p:nvPr/>
          </p:nvSpPr>
          <p:spPr bwMode="auto">
            <a:xfrm flipV="1">
              <a:off x="2256" y="2352"/>
              <a:ext cx="192" cy="192"/>
            </a:xfrm>
            <a:prstGeom prst="line">
              <a:avLst/>
            </a:pr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sp>
          <p:nvSpPr>
            <p:cNvPr id="46122" name="Line 49"/>
            <p:cNvSpPr>
              <a:spLocks noChangeShapeType="1"/>
            </p:cNvSpPr>
            <p:nvPr/>
          </p:nvSpPr>
          <p:spPr bwMode="auto">
            <a:xfrm>
              <a:off x="2448" y="2352"/>
              <a:ext cx="192" cy="192"/>
            </a:xfrm>
            <a:prstGeom prst="line">
              <a:avLst/>
            </a:prstGeom>
            <a:noFill/>
            <a:ln w="25400">
              <a:solidFill>
                <a:schemeClr val="tx2">
                  <a:lumMod val="60000"/>
                  <a:lumOff val="40000"/>
                </a:schemeClr>
              </a:solidFill>
              <a:round/>
              <a:headEnd/>
              <a:tailEnd/>
            </a:ln>
          </p:spPr>
          <p:txBody>
            <a:bodyPr lIns="90000" tIns="46800" rIns="90000" bIns="46800">
              <a:spAutoFit/>
            </a:bodyPr>
            <a:lstStyle/>
            <a:p>
              <a:pPr>
                <a:defRPr/>
              </a:pPr>
              <a:endParaRPr lang="sl-SI"/>
            </a:p>
          </p:txBody>
        </p:sp>
      </p:grpSp>
      <p:grpSp>
        <p:nvGrpSpPr>
          <p:cNvPr id="9" name="Group 57"/>
          <p:cNvGrpSpPr>
            <a:grpSpLocks/>
          </p:cNvGrpSpPr>
          <p:nvPr/>
        </p:nvGrpSpPr>
        <p:grpSpPr bwMode="auto">
          <a:xfrm>
            <a:off x="4724400" y="2844800"/>
            <a:ext cx="4038600" cy="3429000"/>
            <a:chOff x="2976" y="1248"/>
            <a:chExt cx="2544" cy="2160"/>
          </a:xfrm>
        </p:grpSpPr>
        <p:sp>
          <p:nvSpPr>
            <p:cNvPr id="46119" name="Line 50"/>
            <p:cNvSpPr>
              <a:spLocks noChangeShapeType="1"/>
            </p:cNvSpPr>
            <p:nvPr/>
          </p:nvSpPr>
          <p:spPr bwMode="auto">
            <a:xfrm>
              <a:off x="2976" y="2296"/>
              <a:ext cx="2544" cy="0"/>
            </a:xfrm>
            <a:prstGeom prst="line">
              <a:avLst/>
            </a:prstGeom>
            <a:no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sp>
          <p:nvSpPr>
            <p:cNvPr id="46120" name="Line 51"/>
            <p:cNvSpPr>
              <a:spLocks noChangeShapeType="1"/>
            </p:cNvSpPr>
            <p:nvPr/>
          </p:nvSpPr>
          <p:spPr bwMode="auto">
            <a:xfrm flipV="1">
              <a:off x="4224" y="1248"/>
              <a:ext cx="0" cy="2160"/>
            </a:xfrm>
            <a:prstGeom prst="line">
              <a:avLst/>
            </a:prstGeom>
            <a:no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grpSp>
      <p:sp>
        <p:nvSpPr>
          <p:cNvPr id="57396" name="Freeform 52"/>
          <p:cNvSpPr>
            <a:spLocks/>
          </p:cNvSpPr>
          <p:nvPr/>
        </p:nvSpPr>
        <p:spPr bwMode="auto">
          <a:xfrm>
            <a:off x="5029200" y="3136900"/>
            <a:ext cx="1676400" cy="2984500"/>
          </a:xfrm>
          <a:custGeom>
            <a:avLst/>
            <a:gdLst>
              <a:gd name="T0" fmla="*/ 0 w 1056"/>
              <a:gd name="T1" fmla="*/ 2147483647 h 1880"/>
              <a:gd name="T2" fmla="*/ 2147483647 w 1056"/>
              <a:gd name="T3" fmla="*/ 2147483647 h 1880"/>
              <a:gd name="T4" fmla="*/ 2147483647 w 1056"/>
              <a:gd name="T5" fmla="*/ 2147483647 h 1880"/>
              <a:gd name="T6" fmla="*/ 2147483647 w 1056"/>
              <a:gd name="T7" fmla="*/ 2147483647 h 1880"/>
              <a:gd name="T8" fmla="*/ 0 60000 65536"/>
              <a:gd name="T9" fmla="*/ 0 60000 65536"/>
              <a:gd name="T10" fmla="*/ 0 60000 65536"/>
              <a:gd name="T11" fmla="*/ 0 60000 65536"/>
              <a:gd name="T12" fmla="*/ 0 w 1056"/>
              <a:gd name="T13" fmla="*/ 0 h 1880"/>
              <a:gd name="T14" fmla="*/ 1056 w 1056"/>
              <a:gd name="T15" fmla="*/ 1880 h 1880"/>
            </a:gdLst>
            <a:ahLst/>
            <a:cxnLst>
              <a:cxn ang="T8">
                <a:pos x="T0" y="T1"/>
              </a:cxn>
              <a:cxn ang="T9">
                <a:pos x="T2" y="T3"/>
              </a:cxn>
              <a:cxn ang="T10">
                <a:pos x="T4" y="T5"/>
              </a:cxn>
              <a:cxn ang="T11">
                <a:pos x="T6" y="T7"/>
              </a:cxn>
            </a:cxnLst>
            <a:rect l="T12" t="T13" r="T14" b="T15"/>
            <a:pathLst>
              <a:path w="1056" h="1880">
                <a:moveTo>
                  <a:pt x="0" y="1880"/>
                </a:moveTo>
                <a:cubicBezTo>
                  <a:pt x="84" y="1140"/>
                  <a:pt x="168" y="400"/>
                  <a:pt x="288" y="200"/>
                </a:cubicBezTo>
                <a:cubicBezTo>
                  <a:pt x="408" y="0"/>
                  <a:pt x="592" y="568"/>
                  <a:pt x="720" y="680"/>
                </a:cubicBezTo>
                <a:cubicBezTo>
                  <a:pt x="848" y="792"/>
                  <a:pt x="952" y="832"/>
                  <a:pt x="1056" y="872"/>
                </a:cubicBezTo>
              </a:path>
            </a:pathLst>
          </a:custGeom>
          <a:noFill/>
          <a:ln w="31750">
            <a:solidFill>
              <a:srgbClr val="FF3300"/>
            </a:solidFill>
            <a:round/>
            <a:headEnd/>
            <a:tailEnd/>
          </a:ln>
        </p:spPr>
        <p:txBody>
          <a:bodyPr lIns="90000" tIns="46800" rIns="90000" bIns="46800">
            <a:spAutoFit/>
          </a:bodyPr>
          <a:lstStyle/>
          <a:p>
            <a:endParaRPr lang="sl-SI"/>
          </a:p>
        </p:txBody>
      </p:sp>
      <p:sp>
        <p:nvSpPr>
          <p:cNvPr id="57397" name="Freeform 53"/>
          <p:cNvSpPr>
            <a:spLocks/>
          </p:cNvSpPr>
          <p:nvPr/>
        </p:nvSpPr>
        <p:spPr bwMode="auto">
          <a:xfrm rot="10800000">
            <a:off x="6705600" y="2921000"/>
            <a:ext cx="1676400" cy="2984500"/>
          </a:xfrm>
          <a:custGeom>
            <a:avLst/>
            <a:gdLst>
              <a:gd name="T0" fmla="*/ 0 w 1056"/>
              <a:gd name="T1" fmla="*/ 2147483647 h 1880"/>
              <a:gd name="T2" fmla="*/ 2147483647 w 1056"/>
              <a:gd name="T3" fmla="*/ 2147483647 h 1880"/>
              <a:gd name="T4" fmla="*/ 2147483647 w 1056"/>
              <a:gd name="T5" fmla="*/ 2147483647 h 1880"/>
              <a:gd name="T6" fmla="*/ 2147483647 w 1056"/>
              <a:gd name="T7" fmla="*/ 2147483647 h 1880"/>
              <a:gd name="T8" fmla="*/ 0 60000 65536"/>
              <a:gd name="T9" fmla="*/ 0 60000 65536"/>
              <a:gd name="T10" fmla="*/ 0 60000 65536"/>
              <a:gd name="T11" fmla="*/ 0 60000 65536"/>
              <a:gd name="T12" fmla="*/ 0 w 1056"/>
              <a:gd name="T13" fmla="*/ 0 h 1880"/>
              <a:gd name="T14" fmla="*/ 1056 w 1056"/>
              <a:gd name="T15" fmla="*/ 1880 h 1880"/>
            </a:gdLst>
            <a:ahLst/>
            <a:cxnLst>
              <a:cxn ang="T8">
                <a:pos x="T0" y="T1"/>
              </a:cxn>
              <a:cxn ang="T9">
                <a:pos x="T2" y="T3"/>
              </a:cxn>
              <a:cxn ang="T10">
                <a:pos x="T4" y="T5"/>
              </a:cxn>
              <a:cxn ang="T11">
                <a:pos x="T6" y="T7"/>
              </a:cxn>
            </a:cxnLst>
            <a:rect l="T12" t="T13" r="T14" b="T15"/>
            <a:pathLst>
              <a:path w="1056" h="1880">
                <a:moveTo>
                  <a:pt x="0" y="1880"/>
                </a:moveTo>
                <a:cubicBezTo>
                  <a:pt x="84" y="1140"/>
                  <a:pt x="168" y="400"/>
                  <a:pt x="288" y="200"/>
                </a:cubicBezTo>
                <a:cubicBezTo>
                  <a:pt x="408" y="0"/>
                  <a:pt x="592" y="568"/>
                  <a:pt x="720" y="680"/>
                </a:cubicBezTo>
                <a:cubicBezTo>
                  <a:pt x="848" y="792"/>
                  <a:pt x="952" y="832"/>
                  <a:pt x="1056" y="872"/>
                </a:cubicBezTo>
              </a:path>
            </a:pathLst>
          </a:custGeom>
          <a:noFill/>
          <a:ln w="31750">
            <a:solidFill>
              <a:srgbClr val="FF3300"/>
            </a:solidFill>
            <a:round/>
            <a:headEnd/>
            <a:tailEnd/>
          </a:ln>
        </p:spPr>
        <p:txBody>
          <a:bodyPr lIns="90000" tIns="46800" rIns="90000" bIns="46800">
            <a:spAutoFit/>
          </a:bodyPr>
          <a:lstStyle/>
          <a:p>
            <a:endParaRPr lang="sl-SI"/>
          </a:p>
        </p:txBody>
      </p:sp>
      <p:sp>
        <p:nvSpPr>
          <p:cNvPr id="57398" name="Freeform 54"/>
          <p:cNvSpPr>
            <a:spLocks/>
          </p:cNvSpPr>
          <p:nvPr/>
        </p:nvSpPr>
        <p:spPr bwMode="auto">
          <a:xfrm>
            <a:off x="4724400" y="3454400"/>
            <a:ext cx="1976438" cy="2946400"/>
          </a:xfrm>
          <a:custGeom>
            <a:avLst/>
            <a:gdLst>
              <a:gd name="T0" fmla="*/ 0 w 1245"/>
              <a:gd name="T1" fmla="*/ 0 h 1856"/>
              <a:gd name="T2" fmla="*/ 2147483647 w 1245"/>
              <a:gd name="T3" fmla="*/ 2147483647 h 1856"/>
              <a:gd name="T4" fmla="*/ 2147483647 w 1245"/>
              <a:gd name="T5" fmla="*/ 2147483647 h 1856"/>
              <a:gd name="T6" fmla="*/ 2147483647 w 1245"/>
              <a:gd name="T7" fmla="*/ 2147483647 h 1856"/>
              <a:gd name="T8" fmla="*/ 0 60000 65536"/>
              <a:gd name="T9" fmla="*/ 0 60000 65536"/>
              <a:gd name="T10" fmla="*/ 0 60000 65536"/>
              <a:gd name="T11" fmla="*/ 0 60000 65536"/>
              <a:gd name="T12" fmla="*/ 0 w 1245"/>
              <a:gd name="T13" fmla="*/ 0 h 1856"/>
              <a:gd name="T14" fmla="*/ 1245 w 1245"/>
              <a:gd name="T15" fmla="*/ 1856 h 1856"/>
            </a:gdLst>
            <a:ahLst/>
            <a:cxnLst>
              <a:cxn ang="T8">
                <a:pos x="T0" y="T1"/>
              </a:cxn>
              <a:cxn ang="T9">
                <a:pos x="T2" y="T3"/>
              </a:cxn>
              <a:cxn ang="T10">
                <a:pos x="T4" y="T5"/>
              </a:cxn>
              <a:cxn ang="T11">
                <a:pos x="T6" y="T7"/>
              </a:cxn>
            </a:cxnLst>
            <a:rect l="T12" t="T13" r="T14" b="T15"/>
            <a:pathLst>
              <a:path w="1245" h="1856">
                <a:moveTo>
                  <a:pt x="0" y="0"/>
                </a:moveTo>
                <a:cubicBezTo>
                  <a:pt x="180" y="752"/>
                  <a:pt x="360" y="1504"/>
                  <a:pt x="528" y="1680"/>
                </a:cubicBezTo>
                <a:cubicBezTo>
                  <a:pt x="696" y="1856"/>
                  <a:pt x="888" y="1177"/>
                  <a:pt x="1008" y="1056"/>
                </a:cubicBezTo>
                <a:cubicBezTo>
                  <a:pt x="1128" y="935"/>
                  <a:pt x="1196" y="975"/>
                  <a:pt x="1245" y="954"/>
                </a:cubicBezTo>
              </a:path>
            </a:pathLst>
          </a:custGeom>
          <a:noFill/>
          <a:ln w="31750">
            <a:solidFill>
              <a:srgbClr val="00FF00"/>
            </a:solidFill>
            <a:round/>
            <a:headEnd/>
            <a:tailEnd/>
          </a:ln>
        </p:spPr>
        <p:txBody>
          <a:bodyPr lIns="90000" tIns="46800" rIns="90000" bIns="46800">
            <a:spAutoFit/>
          </a:bodyPr>
          <a:lstStyle/>
          <a:p>
            <a:endParaRPr lang="sl-SI"/>
          </a:p>
        </p:txBody>
      </p:sp>
      <p:sp>
        <p:nvSpPr>
          <p:cNvPr id="57399" name="Freeform 55"/>
          <p:cNvSpPr>
            <a:spLocks/>
          </p:cNvSpPr>
          <p:nvPr/>
        </p:nvSpPr>
        <p:spPr bwMode="auto">
          <a:xfrm>
            <a:off x="6705600" y="3454400"/>
            <a:ext cx="2057400" cy="2946400"/>
          </a:xfrm>
          <a:custGeom>
            <a:avLst/>
            <a:gdLst>
              <a:gd name="T0" fmla="*/ 2147483647 w 1296"/>
              <a:gd name="T1" fmla="*/ 0 h 1856"/>
              <a:gd name="T2" fmla="*/ 2147483647 w 1296"/>
              <a:gd name="T3" fmla="*/ 2147483647 h 1856"/>
              <a:gd name="T4" fmla="*/ 2147483647 w 1296"/>
              <a:gd name="T5" fmla="*/ 2147483647 h 1856"/>
              <a:gd name="T6" fmla="*/ 0 w 1296"/>
              <a:gd name="T7" fmla="*/ 2147483647 h 1856"/>
              <a:gd name="T8" fmla="*/ 0 60000 65536"/>
              <a:gd name="T9" fmla="*/ 0 60000 65536"/>
              <a:gd name="T10" fmla="*/ 0 60000 65536"/>
              <a:gd name="T11" fmla="*/ 0 60000 65536"/>
              <a:gd name="T12" fmla="*/ 0 w 1296"/>
              <a:gd name="T13" fmla="*/ 0 h 1856"/>
              <a:gd name="T14" fmla="*/ 1296 w 1296"/>
              <a:gd name="T15" fmla="*/ 1856 h 1856"/>
            </a:gdLst>
            <a:ahLst/>
            <a:cxnLst>
              <a:cxn ang="T8">
                <a:pos x="T0" y="T1"/>
              </a:cxn>
              <a:cxn ang="T9">
                <a:pos x="T2" y="T3"/>
              </a:cxn>
              <a:cxn ang="T10">
                <a:pos x="T4" y="T5"/>
              </a:cxn>
              <a:cxn ang="T11">
                <a:pos x="T6" y="T7"/>
              </a:cxn>
            </a:cxnLst>
            <a:rect l="T12" t="T13" r="T14" b="T15"/>
            <a:pathLst>
              <a:path w="1296" h="1856">
                <a:moveTo>
                  <a:pt x="1296" y="0"/>
                </a:moveTo>
                <a:cubicBezTo>
                  <a:pt x="1109" y="752"/>
                  <a:pt x="922" y="1504"/>
                  <a:pt x="748" y="1680"/>
                </a:cubicBezTo>
                <a:cubicBezTo>
                  <a:pt x="573" y="1856"/>
                  <a:pt x="374" y="1177"/>
                  <a:pt x="249" y="1056"/>
                </a:cubicBezTo>
                <a:cubicBezTo>
                  <a:pt x="124" y="935"/>
                  <a:pt x="52" y="975"/>
                  <a:pt x="0" y="954"/>
                </a:cubicBezTo>
              </a:path>
            </a:pathLst>
          </a:custGeom>
          <a:noFill/>
          <a:ln w="31750">
            <a:solidFill>
              <a:srgbClr val="00FF00"/>
            </a:solidFill>
            <a:round/>
            <a:headEnd/>
            <a:tailEnd/>
          </a:ln>
        </p:spPr>
        <p:txBody>
          <a:bodyPr lIns="90000" tIns="46800" rIns="90000" bIns="46800">
            <a:spAutoFit/>
          </a:bodyPr>
          <a:lstStyle/>
          <a:p>
            <a:endParaRPr lang="sl-SI"/>
          </a:p>
        </p:txBody>
      </p:sp>
      <p:sp>
        <p:nvSpPr>
          <p:cNvPr id="57402" name="Text Box 58"/>
          <p:cNvSpPr txBox="1">
            <a:spLocks noChangeArrowheads="1"/>
          </p:cNvSpPr>
          <p:nvPr/>
        </p:nvSpPr>
        <p:spPr bwMode="auto">
          <a:xfrm>
            <a:off x="6858000" y="6019800"/>
            <a:ext cx="990600" cy="371475"/>
          </a:xfrm>
          <a:prstGeom prst="rect">
            <a:avLst/>
          </a:prstGeom>
          <a:noFill/>
          <a:ln w="15875">
            <a:noFill/>
            <a:miter lim="800000"/>
            <a:headEnd/>
            <a:tailEnd/>
          </a:ln>
        </p:spPr>
        <p:txBody>
          <a:bodyPr lIns="90000" tIns="46800" rIns="90000" bIns="46800">
            <a:spAutoFit/>
          </a:bodyPr>
          <a:lstStyle/>
          <a:p>
            <a:pPr>
              <a:spcBef>
                <a:spcPct val="50000"/>
              </a:spcBef>
              <a:defRPr/>
            </a:pPr>
            <a:r>
              <a:rPr lang="sl-SI">
                <a:solidFill>
                  <a:srgbClr val="00FF00"/>
                </a:solidFill>
                <a:latin typeface="+mn-lt"/>
              </a:rPr>
              <a:t>soda</a:t>
            </a:r>
          </a:p>
        </p:txBody>
      </p:sp>
      <p:sp>
        <p:nvSpPr>
          <p:cNvPr id="57403" name="Text Box 59"/>
          <p:cNvSpPr txBox="1">
            <a:spLocks noChangeArrowheads="1"/>
          </p:cNvSpPr>
          <p:nvPr/>
        </p:nvSpPr>
        <p:spPr bwMode="auto">
          <a:xfrm>
            <a:off x="7467600" y="3200400"/>
            <a:ext cx="838200" cy="371475"/>
          </a:xfrm>
          <a:prstGeom prst="rect">
            <a:avLst/>
          </a:prstGeom>
          <a:noFill/>
          <a:ln w="15875">
            <a:noFill/>
            <a:miter lim="800000"/>
            <a:headEnd/>
            <a:tailEnd/>
          </a:ln>
        </p:spPr>
        <p:txBody>
          <a:bodyPr lIns="90000" tIns="46800" rIns="90000" bIns="46800">
            <a:spAutoFit/>
          </a:bodyPr>
          <a:lstStyle/>
          <a:p>
            <a:pPr>
              <a:spcBef>
                <a:spcPct val="50000"/>
              </a:spcBef>
              <a:defRPr/>
            </a:pPr>
            <a:r>
              <a:rPr lang="sl-SI">
                <a:solidFill>
                  <a:srgbClr val="FF3300"/>
                </a:solidFill>
                <a:latin typeface="+mn-lt"/>
              </a:rPr>
              <a:t>liha</a:t>
            </a:r>
          </a:p>
        </p:txBody>
      </p:sp>
      <p:sp>
        <p:nvSpPr>
          <p:cNvPr id="55" name="Rectangle 54"/>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6" name="Rectangle 55"/>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7" name="Rounded Rectangle 56"/>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8" name="TextBox 57"/>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59" name="TextBox 58"/>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60" name="TextBox 59"/>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ZNAČILNOSTI</a:t>
            </a:r>
            <a:r>
              <a:rPr lang="en-US" sz="1600" b="1">
                <a:solidFill>
                  <a:schemeClr val="bg1"/>
                </a:solidFill>
                <a:effectLst>
                  <a:outerShdw blurRad="38100" dist="38100" dir="2700000" algn="tl">
                    <a:srgbClr val="000000">
                      <a:alpha val="43137"/>
                    </a:srgbClr>
                  </a:outerShdw>
                </a:effectLst>
                <a:latin typeface="+mn-lt"/>
              </a:rPr>
              <a:t>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61"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9B3779FD-ECDA-4712-AF01-84F844046CBB}"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25</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7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57351"/>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57352"/>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57353"/>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500"/>
                                  </p:stCondLst>
                                  <p:childTnLst>
                                    <p:set>
                                      <p:cBhvr>
                                        <p:cTn id="22" dur="1" fill="hold">
                                          <p:stCondLst>
                                            <p:cond delay="0"/>
                                          </p:stCondLst>
                                        </p:cTn>
                                        <p:tgtEl>
                                          <p:spTgt spid="57354"/>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nodeType="afterEffect">
                                  <p:stCondLst>
                                    <p:cond delay="500"/>
                                  </p:stCondLst>
                                  <p:childTnLst>
                                    <p:set>
                                      <p:cBhvr>
                                        <p:cTn id="25" dur="1" fill="hold">
                                          <p:stCondLst>
                                            <p:cond delay="0"/>
                                          </p:stCondLst>
                                        </p:cTn>
                                        <p:tgtEl>
                                          <p:spTgt spid="57355"/>
                                        </p:tgtEl>
                                        <p:attrNameLst>
                                          <p:attrName>style.visibility</p:attrName>
                                        </p:attrNameLst>
                                      </p:cBhvr>
                                      <p:to>
                                        <p:strVal val="visible"/>
                                      </p:to>
                                    </p:set>
                                  </p:childTnLst>
                                </p:cTn>
                              </p:par>
                            </p:childTnLst>
                          </p:cTn>
                        </p:par>
                        <p:par>
                          <p:cTn id="26" fill="hold">
                            <p:stCondLst>
                              <p:cond delay="2500"/>
                            </p:stCondLst>
                            <p:childTnLst>
                              <p:par>
                                <p:cTn id="27" presetID="1" presetClass="entr" presetSubtype="0" fill="hold" grpId="0" nodeType="afterEffect">
                                  <p:stCondLst>
                                    <p:cond delay="500"/>
                                  </p:stCondLst>
                                  <p:childTnLst>
                                    <p:set>
                                      <p:cBhvr>
                                        <p:cTn id="28" dur="1" fill="hold">
                                          <p:stCondLst>
                                            <p:cond delay="0"/>
                                          </p:stCondLst>
                                        </p:cTn>
                                        <p:tgtEl>
                                          <p:spTgt spid="57356"/>
                                        </p:tgtEl>
                                        <p:attrNameLst>
                                          <p:attrName>style.visibility</p:attrName>
                                        </p:attrNameLst>
                                      </p:cBhvr>
                                      <p:to>
                                        <p:strVal val="visible"/>
                                      </p:to>
                                    </p:set>
                                  </p:childTnLst>
                                </p:cTn>
                              </p:par>
                            </p:childTnLst>
                          </p:cTn>
                        </p:par>
                        <p:par>
                          <p:cTn id="29" fill="hold">
                            <p:stCondLst>
                              <p:cond delay="3000"/>
                            </p:stCondLst>
                            <p:childTnLst>
                              <p:par>
                                <p:cTn id="30" presetID="1" presetClass="entr" presetSubtype="0" fill="hold" nodeType="afterEffect">
                                  <p:stCondLst>
                                    <p:cond delay="500"/>
                                  </p:stCondLst>
                                  <p:childTnLst>
                                    <p:set>
                                      <p:cBhvr>
                                        <p:cTn id="31" dur="1" fill="hold">
                                          <p:stCondLst>
                                            <p:cond delay="0"/>
                                          </p:stCondLst>
                                        </p:cTn>
                                        <p:tgtEl>
                                          <p:spTgt spid="57357"/>
                                        </p:tgtEl>
                                        <p:attrNameLst>
                                          <p:attrName>style.visibility</p:attrName>
                                        </p:attrNameLst>
                                      </p:cBhvr>
                                      <p:to>
                                        <p:strVal val="visible"/>
                                      </p:to>
                                    </p:set>
                                  </p:childTnLst>
                                </p:cTn>
                              </p:par>
                            </p:childTnLst>
                          </p:cTn>
                        </p:par>
                        <p:par>
                          <p:cTn id="32" fill="hold">
                            <p:stCondLst>
                              <p:cond delay="3500"/>
                            </p:stCondLst>
                            <p:childTnLst>
                              <p:par>
                                <p:cTn id="33" presetID="1" presetClass="entr" presetSubtype="0" fill="hold" nodeType="afterEffect">
                                  <p:stCondLst>
                                    <p:cond delay="500"/>
                                  </p:stCondLst>
                                  <p:childTnLst>
                                    <p:set>
                                      <p:cBhvr>
                                        <p:cTn id="34" dur="1" fill="hold">
                                          <p:stCondLst>
                                            <p:cond delay="0"/>
                                          </p:stCondLst>
                                        </p:cTn>
                                        <p:tgtEl>
                                          <p:spTgt spid="57358"/>
                                        </p:tgtEl>
                                        <p:attrNameLst>
                                          <p:attrName>style.visibility</p:attrName>
                                        </p:attrNameLst>
                                      </p:cBhvr>
                                      <p:to>
                                        <p:strVal val="visible"/>
                                      </p:to>
                                    </p:set>
                                  </p:childTnLst>
                                </p:cTn>
                              </p:par>
                            </p:childTnLst>
                          </p:cTn>
                        </p:par>
                        <p:par>
                          <p:cTn id="35" fill="hold">
                            <p:stCondLst>
                              <p:cond delay="4000"/>
                            </p:stCondLst>
                            <p:childTnLst>
                              <p:par>
                                <p:cTn id="36" presetID="1" presetClass="entr" presetSubtype="0" fill="hold" nodeType="afterEffect">
                                  <p:stCondLst>
                                    <p:cond delay="500"/>
                                  </p:stCondLst>
                                  <p:childTnLst>
                                    <p:set>
                                      <p:cBhvr>
                                        <p:cTn id="37" dur="1" fill="hold">
                                          <p:stCondLst>
                                            <p:cond delay="0"/>
                                          </p:stCondLst>
                                        </p:cTn>
                                        <p:tgtEl>
                                          <p:spTgt spid="57359"/>
                                        </p:tgtEl>
                                        <p:attrNameLst>
                                          <p:attrName>style.visibility</p:attrName>
                                        </p:attrNameLst>
                                      </p:cBhvr>
                                      <p:to>
                                        <p:strVal val="visible"/>
                                      </p:to>
                                    </p:set>
                                  </p:childTnLst>
                                </p:cTn>
                              </p:par>
                            </p:childTnLst>
                          </p:cTn>
                        </p:par>
                        <p:par>
                          <p:cTn id="38" fill="hold">
                            <p:stCondLst>
                              <p:cond delay="4500"/>
                            </p:stCondLst>
                            <p:childTnLst>
                              <p:par>
                                <p:cTn id="39" presetID="1" presetClass="entr" presetSubtype="0" fill="hold" nodeType="afterEffect">
                                  <p:stCondLst>
                                    <p:cond delay="500"/>
                                  </p:stCondLst>
                                  <p:childTnLst>
                                    <p:set>
                                      <p:cBhvr>
                                        <p:cTn id="40" dur="1" fill="hold">
                                          <p:stCondLst>
                                            <p:cond delay="0"/>
                                          </p:stCondLst>
                                        </p:cTn>
                                        <p:tgtEl>
                                          <p:spTgt spid="57360"/>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nodeType="afterEffect">
                                  <p:stCondLst>
                                    <p:cond delay="500"/>
                                  </p:stCondLst>
                                  <p:childTnLst>
                                    <p:set>
                                      <p:cBhvr>
                                        <p:cTn id="43" dur="1" fill="hold">
                                          <p:stCondLst>
                                            <p:cond delay="0"/>
                                          </p:stCondLst>
                                        </p:cTn>
                                        <p:tgtEl>
                                          <p:spTgt spid="57361"/>
                                        </p:tgtEl>
                                        <p:attrNameLst>
                                          <p:attrName>style.visibility</p:attrName>
                                        </p:attrNameLst>
                                      </p:cBhvr>
                                      <p:to>
                                        <p:strVal val="visible"/>
                                      </p:to>
                                    </p:set>
                                  </p:childTnLst>
                                </p:cTn>
                              </p:par>
                            </p:childTnLst>
                          </p:cTn>
                        </p:par>
                        <p:par>
                          <p:cTn id="44" fill="hold">
                            <p:stCondLst>
                              <p:cond delay="5500"/>
                            </p:stCondLst>
                            <p:childTnLst>
                              <p:par>
                                <p:cTn id="45" presetID="1" presetClass="entr" presetSubtype="0" fill="hold" nodeType="afterEffect">
                                  <p:stCondLst>
                                    <p:cond delay="500"/>
                                  </p:stCondLst>
                                  <p:childTnLst>
                                    <p:set>
                                      <p:cBhvr>
                                        <p:cTn id="46" dur="1" fill="hold">
                                          <p:stCondLst>
                                            <p:cond delay="0"/>
                                          </p:stCondLst>
                                        </p:cTn>
                                        <p:tgtEl>
                                          <p:spTgt spid="573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7364"/>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500"/>
                                  </p:stCondLst>
                                  <p:childTnLst>
                                    <p:set>
                                      <p:cBhvr>
                                        <p:cTn id="53" dur="1" fill="hold">
                                          <p:stCondLst>
                                            <p:cond delay="0"/>
                                          </p:stCondLst>
                                        </p:cTn>
                                        <p:tgtEl>
                                          <p:spTgt spid="57371"/>
                                        </p:tgtEl>
                                        <p:attrNameLst>
                                          <p:attrName>style.visibility</p:attrName>
                                        </p:attrNameLst>
                                      </p:cBhvr>
                                      <p:to>
                                        <p:strVal val="visible"/>
                                      </p:to>
                                    </p:set>
                                  </p:childTnLst>
                                </p:cTn>
                              </p:par>
                            </p:childTnLst>
                          </p:cTn>
                        </p:par>
                        <p:par>
                          <p:cTn id="54" fill="hold">
                            <p:stCondLst>
                              <p:cond delay="500"/>
                            </p:stCondLst>
                            <p:childTnLst>
                              <p:par>
                                <p:cTn id="55" presetID="1" presetClass="entr" presetSubtype="0" fill="hold" nodeType="afterEffect">
                                  <p:stCondLst>
                                    <p:cond delay="500"/>
                                  </p:stCondLst>
                                  <p:childTnLst>
                                    <p:set>
                                      <p:cBhvr>
                                        <p:cTn id="56" dur="1" fill="hold">
                                          <p:stCondLst>
                                            <p:cond delay="0"/>
                                          </p:stCondLst>
                                        </p:cTn>
                                        <p:tgtEl>
                                          <p:spTgt spid="57372"/>
                                        </p:tgtEl>
                                        <p:attrNameLst>
                                          <p:attrName>style.visibility</p:attrName>
                                        </p:attrNameLst>
                                      </p:cBhvr>
                                      <p:to>
                                        <p:strVal val="visible"/>
                                      </p:to>
                                    </p:set>
                                  </p:childTnLst>
                                </p:cTn>
                              </p:par>
                            </p:childTnLst>
                          </p:cTn>
                        </p:par>
                        <p:par>
                          <p:cTn id="57" fill="hold">
                            <p:stCondLst>
                              <p:cond delay="1000"/>
                            </p:stCondLst>
                            <p:childTnLst>
                              <p:par>
                                <p:cTn id="58" presetID="1" presetClass="entr" presetSubtype="0" fill="hold" nodeType="afterEffect">
                                  <p:stCondLst>
                                    <p:cond delay="500"/>
                                  </p:stCondLst>
                                  <p:childTnLst>
                                    <p:set>
                                      <p:cBhvr>
                                        <p:cTn id="59" dur="1" fill="hold">
                                          <p:stCondLst>
                                            <p:cond delay="0"/>
                                          </p:stCondLst>
                                        </p:cTn>
                                        <p:tgtEl>
                                          <p:spTgt spid="57373"/>
                                        </p:tgtEl>
                                        <p:attrNameLst>
                                          <p:attrName>style.visibility</p:attrName>
                                        </p:attrNameLst>
                                      </p:cBhvr>
                                      <p:to>
                                        <p:strVal val="visible"/>
                                      </p:to>
                                    </p:set>
                                  </p:childTnLst>
                                </p:cTn>
                              </p:par>
                            </p:childTnLst>
                          </p:cTn>
                        </p:par>
                        <p:par>
                          <p:cTn id="60" fill="hold">
                            <p:stCondLst>
                              <p:cond delay="1500"/>
                            </p:stCondLst>
                            <p:childTnLst>
                              <p:par>
                                <p:cTn id="61" presetID="1" presetClass="entr" presetSubtype="0" fill="hold" nodeType="afterEffect">
                                  <p:stCondLst>
                                    <p:cond delay="500"/>
                                  </p:stCondLst>
                                  <p:childTnLst>
                                    <p:set>
                                      <p:cBhvr>
                                        <p:cTn id="62" dur="1" fill="hold">
                                          <p:stCondLst>
                                            <p:cond delay="0"/>
                                          </p:stCondLst>
                                        </p:cTn>
                                        <p:tgtEl>
                                          <p:spTgt spid="57374"/>
                                        </p:tgtEl>
                                        <p:attrNameLst>
                                          <p:attrName>style.visibility</p:attrName>
                                        </p:attrNameLst>
                                      </p:cBhvr>
                                      <p:to>
                                        <p:strVal val="visible"/>
                                      </p:to>
                                    </p:set>
                                  </p:childTnLst>
                                </p:cTn>
                              </p:par>
                            </p:childTnLst>
                          </p:cTn>
                        </p:par>
                        <p:par>
                          <p:cTn id="63" fill="hold">
                            <p:stCondLst>
                              <p:cond delay="2000"/>
                            </p:stCondLst>
                            <p:childTnLst>
                              <p:par>
                                <p:cTn id="64" presetID="1" presetClass="entr" presetSubtype="0" fill="hold" grpId="0" nodeType="afterEffect">
                                  <p:stCondLst>
                                    <p:cond delay="500"/>
                                  </p:stCondLst>
                                  <p:childTnLst>
                                    <p:set>
                                      <p:cBhvr>
                                        <p:cTn id="65" dur="1" fill="hold">
                                          <p:stCondLst>
                                            <p:cond delay="0"/>
                                          </p:stCondLst>
                                        </p:cTn>
                                        <p:tgtEl>
                                          <p:spTgt spid="57375"/>
                                        </p:tgtEl>
                                        <p:attrNameLst>
                                          <p:attrName>style.visibility</p:attrName>
                                        </p:attrNameLst>
                                      </p:cBhvr>
                                      <p:to>
                                        <p:strVal val="visible"/>
                                      </p:to>
                                    </p:set>
                                  </p:childTnLst>
                                </p:cTn>
                              </p:par>
                            </p:childTnLst>
                          </p:cTn>
                        </p:par>
                        <p:par>
                          <p:cTn id="66" fill="hold">
                            <p:stCondLst>
                              <p:cond delay="2500"/>
                            </p:stCondLst>
                            <p:childTnLst>
                              <p:par>
                                <p:cTn id="67" presetID="1" presetClass="entr" presetSubtype="0" fill="hold" nodeType="afterEffect">
                                  <p:stCondLst>
                                    <p:cond delay="500"/>
                                  </p:stCondLst>
                                  <p:childTnLst>
                                    <p:set>
                                      <p:cBhvr>
                                        <p:cTn id="68" dur="1" fill="hold">
                                          <p:stCondLst>
                                            <p:cond delay="0"/>
                                          </p:stCondLst>
                                        </p:cTn>
                                        <p:tgtEl>
                                          <p:spTgt spid="57376"/>
                                        </p:tgtEl>
                                        <p:attrNameLst>
                                          <p:attrName>style.visibility</p:attrName>
                                        </p:attrNameLst>
                                      </p:cBhvr>
                                      <p:to>
                                        <p:strVal val="visible"/>
                                      </p:to>
                                    </p:set>
                                  </p:childTnLst>
                                </p:cTn>
                              </p:par>
                            </p:childTnLst>
                          </p:cTn>
                        </p:par>
                        <p:par>
                          <p:cTn id="69" fill="hold">
                            <p:stCondLst>
                              <p:cond delay="3000"/>
                            </p:stCondLst>
                            <p:childTnLst>
                              <p:par>
                                <p:cTn id="70" presetID="1" presetClass="entr" presetSubtype="0" fill="hold" nodeType="afterEffect">
                                  <p:stCondLst>
                                    <p:cond delay="500"/>
                                  </p:stCondLst>
                                  <p:childTnLst>
                                    <p:set>
                                      <p:cBhvr>
                                        <p:cTn id="71" dur="1" fill="hold">
                                          <p:stCondLst>
                                            <p:cond delay="0"/>
                                          </p:stCondLst>
                                        </p:cTn>
                                        <p:tgtEl>
                                          <p:spTgt spid="57377"/>
                                        </p:tgtEl>
                                        <p:attrNameLst>
                                          <p:attrName>style.visibility</p:attrName>
                                        </p:attrNameLst>
                                      </p:cBhvr>
                                      <p:to>
                                        <p:strVal val="visible"/>
                                      </p:to>
                                    </p:set>
                                  </p:childTnLst>
                                </p:cTn>
                              </p:par>
                            </p:childTnLst>
                          </p:cTn>
                        </p:par>
                        <p:par>
                          <p:cTn id="72" fill="hold">
                            <p:stCondLst>
                              <p:cond delay="3500"/>
                            </p:stCondLst>
                            <p:childTnLst>
                              <p:par>
                                <p:cTn id="73" presetID="1" presetClass="entr" presetSubtype="0" fill="hold" nodeType="afterEffect">
                                  <p:stCondLst>
                                    <p:cond delay="500"/>
                                  </p:stCondLst>
                                  <p:childTnLst>
                                    <p:set>
                                      <p:cBhvr>
                                        <p:cTn id="74" dur="1" fill="hold">
                                          <p:stCondLst>
                                            <p:cond delay="0"/>
                                          </p:stCondLst>
                                        </p:cTn>
                                        <p:tgtEl>
                                          <p:spTgt spid="57378"/>
                                        </p:tgtEl>
                                        <p:attrNameLst>
                                          <p:attrName>style.visibility</p:attrName>
                                        </p:attrNameLst>
                                      </p:cBhvr>
                                      <p:to>
                                        <p:strVal val="visible"/>
                                      </p:to>
                                    </p:set>
                                  </p:childTnLst>
                                </p:cTn>
                              </p:par>
                            </p:childTnLst>
                          </p:cTn>
                        </p:par>
                        <p:par>
                          <p:cTn id="75" fill="hold">
                            <p:stCondLst>
                              <p:cond delay="4000"/>
                            </p:stCondLst>
                            <p:childTnLst>
                              <p:par>
                                <p:cTn id="76" presetID="1" presetClass="entr" presetSubtype="0" fill="hold" nodeType="afterEffect">
                                  <p:stCondLst>
                                    <p:cond delay="500"/>
                                  </p:stCondLst>
                                  <p:childTnLst>
                                    <p:set>
                                      <p:cBhvr>
                                        <p:cTn id="77" dur="1" fill="hold">
                                          <p:stCondLst>
                                            <p:cond delay="0"/>
                                          </p:stCondLst>
                                        </p:cTn>
                                        <p:tgtEl>
                                          <p:spTgt spid="57379"/>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nodeType="afterEffect">
                                  <p:stCondLst>
                                    <p:cond delay="500"/>
                                  </p:stCondLst>
                                  <p:childTnLst>
                                    <p:set>
                                      <p:cBhvr>
                                        <p:cTn id="84" dur="1" fill="hold">
                                          <p:stCondLst>
                                            <p:cond delay="0"/>
                                          </p:stCondLst>
                                        </p:cTn>
                                        <p:tgtEl>
                                          <p:spTgt spid="4"/>
                                        </p:tgtEl>
                                        <p:attrNameLst>
                                          <p:attrName>style.visibility</p:attrName>
                                        </p:attrNameLst>
                                      </p:cBhvr>
                                      <p:to>
                                        <p:strVal val="visible"/>
                                      </p:to>
                                    </p:set>
                                  </p:childTnLst>
                                </p:cTn>
                              </p:par>
                            </p:childTnLst>
                          </p:cTn>
                        </p:par>
                        <p:par>
                          <p:cTn id="85" fill="hold">
                            <p:stCondLst>
                              <p:cond delay="500"/>
                            </p:stCondLst>
                            <p:childTnLst>
                              <p:par>
                                <p:cTn id="86" presetID="1" presetClass="entr" presetSubtype="0" fill="hold" nodeType="afterEffect">
                                  <p:stCondLst>
                                    <p:cond delay="500"/>
                                  </p:stCondLst>
                                  <p:childTnLst>
                                    <p:set>
                                      <p:cBhvr>
                                        <p:cTn id="87" dur="1" fill="hold">
                                          <p:stCondLst>
                                            <p:cond delay="0"/>
                                          </p:stCondLst>
                                        </p:cTn>
                                        <p:tgtEl>
                                          <p:spTgt spid="5"/>
                                        </p:tgtEl>
                                        <p:attrNameLst>
                                          <p:attrName>style.visibility</p:attrName>
                                        </p:attrNameLst>
                                      </p:cBhvr>
                                      <p:to>
                                        <p:strVal val="visible"/>
                                      </p:to>
                                    </p:set>
                                  </p:childTnLst>
                                </p:cTn>
                              </p:par>
                            </p:childTnLst>
                          </p:cTn>
                        </p:par>
                        <p:par>
                          <p:cTn id="88" fill="hold">
                            <p:stCondLst>
                              <p:cond delay="1000"/>
                            </p:stCondLst>
                            <p:childTnLst>
                              <p:par>
                                <p:cTn id="89" presetID="1" presetClass="entr" presetSubtype="0" fill="hold" nodeType="afterEffect">
                                  <p:stCondLst>
                                    <p:cond delay="500"/>
                                  </p:stCondLst>
                                  <p:childTnLst>
                                    <p:set>
                                      <p:cBhvr>
                                        <p:cTn id="90" dur="1" fill="hold">
                                          <p:stCondLst>
                                            <p:cond delay="0"/>
                                          </p:stCondLst>
                                        </p:cTn>
                                        <p:tgtEl>
                                          <p:spTgt spid="6"/>
                                        </p:tgtEl>
                                        <p:attrNameLst>
                                          <p:attrName>style.visibility</p:attrName>
                                        </p:attrNameLst>
                                      </p:cBhvr>
                                      <p:to>
                                        <p:strVal val="visible"/>
                                      </p:to>
                                    </p:set>
                                  </p:childTnLst>
                                </p:cTn>
                              </p:par>
                            </p:childTnLst>
                          </p:cTn>
                        </p:par>
                        <p:par>
                          <p:cTn id="91" fill="hold">
                            <p:stCondLst>
                              <p:cond delay="1500"/>
                            </p:stCondLst>
                            <p:childTnLst>
                              <p:par>
                                <p:cTn id="92" presetID="1" presetClass="entr" presetSubtype="0" fill="hold" nodeType="afterEffect">
                                  <p:stCondLst>
                                    <p:cond delay="500"/>
                                  </p:stCondLst>
                                  <p:childTnLst>
                                    <p:set>
                                      <p:cBhvr>
                                        <p:cTn id="93" dur="1" fill="hold">
                                          <p:stCondLst>
                                            <p:cond delay="0"/>
                                          </p:stCondLst>
                                        </p:cTn>
                                        <p:tgtEl>
                                          <p:spTgt spid="7"/>
                                        </p:tgtEl>
                                        <p:attrNameLst>
                                          <p:attrName>style.visibility</p:attrName>
                                        </p:attrNameLst>
                                      </p:cBhvr>
                                      <p:to>
                                        <p:strVal val="visible"/>
                                      </p:to>
                                    </p:set>
                                  </p:childTnLst>
                                </p:cTn>
                              </p:par>
                            </p:childTnLst>
                          </p:cTn>
                        </p:par>
                        <p:par>
                          <p:cTn id="94" fill="hold">
                            <p:stCondLst>
                              <p:cond delay="2000"/>
                            </p:stCondLst>
                            <p:childTnLst>
                              <p:par>
                                <p:cTn id="95" presetID="1" presetClass="entr" presetSubtype="0" fill="hold" nodeType="afterEffect">
                                  <p:stCondLst>
                                    <p:cond delay="500"/>
                                  </p:stCondLst>
                                  <p:childTnLst>
                                    <p:set>
                                      <p:cBhvr>
                                        <p:cTn id="96" dur="1" fill="hold">
                                          <p:stCondLst>
                                            <p:cond delay="0"/>
                                          </p:stCondLst>
                                        </p:cTn>
                                        <p:tgtEl>
                                          <p:spTgt spid="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739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5739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740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5739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5739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7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56" grpId="0" animBg="1"/>
      <p:bldP spid="57375" grpId="0" animBg="1"/>
      <p:bldP spid="57396" grpId="0" animBg="1"/>
      <p:bldP spid="57397" grpId="0" animBg="1"/>
      <p:bldP spid="57398" grpId="0" animBg="1"/>
      <p:bldP spid="57399" grpId="0" animBg="1"/>
      <p:bldP spid="57402" grpId="0"/>
      <p:bldP spid="5740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533400" y="514350"/>
            <a:ext cx="3236913" cy="400050"/>
          </a:xfrm>
          <a:prstGeom prst="rect">
            <a:avLst/>
          </a:prstGeom>
          <a:noFill/>
          <a:ln w="9525">
            <a:noFill/>
            <a:miter lim="800000"/>
            <a:headEnd/>
            <a:tailEnd/>
          </a:ln>
        </p:spPr>
        <p:txBody>
          <a:bodyPr>
            <a:spAutoFit/>
          </a:bodyPr>
          <a:lstStyle/>
          <a:p>
            <a:pPr>
              <a:spcBef>
                <a:spcPct val="50000"/>
              </a:spcBef>
              <a:defRPr/>
            </a:pPr>
            <a:r>
              <a:rPr lang="sl-SI" sz="2000" b="1">
                <a:solidFill>
                  <a:schemeClr val="tx2">
                    <a:lumMod val="60000"/>
                    <a:lumOff val="40000"/>
                  </a:schemeClr>
                </a:solidFill>
                <a:latin typeface="+mn-lt"/>
              </a:rPr>
              <a:t>ELEMENTARNE FUNKCIJE</a:t>
            </a:r>
            <a:endParaRPr lang="en-GB" sz="2000" b="1">
              <a:solidFill>
                <a:schemeClr val="tx2">
                  <a:lumMod val="60000"/>
                  <a:lumOff val="40000"/>
                </a:schemeClr>
              </a:solidFill>
              <a:latin typeface="+mn-lt"/>
            </a:endParaRPr>
          </a:p>
        </p:txBody>
      </p:sp>
      <p:sp>
        <p:nvSpPr>
          <p:cNvPr id="59395" name="Text Box 3"/>
          <p:cNvSpPr txBox="1">
            <a:spLocks noChangeArrowheads="1"/>
          </p:cNvSpPr>
          <p:nvPr/>
        </p:nvSpPr>
        <p:spPr bwMode="auto">
          <a:xfrm>
            <a:off x="603250" y="5172075"/>
            <a:ext cx="1911350" cy="923925"/>
          </a:xfrm>
          <a:prstGeom prst="rect">
            <a:avLst/>
          </a:prstGeom>
          <a:noFill/>
          <a:ln w="9525">
            <a:noFill/>
            <a:miter lim="800000"/>
            <a:headEnd/>
            <a:tailEnd/>
          </a:ln>
        </p:spPr>
        <p:txBody>
          <a:bodyPr>
            <a:spAutoFit/>
          </a:bodyPr>
          <a:lstStyle/>
          <a:p>
            <a:pPr>
              <a:spcBef>
                <a:spcPct val="50000"/>
              </a:spcBef>
              <a:defRPr/>
            </a:pPr>
            <a:r>
              <a:rPr lang="sl-SI">
                <a:solidFill>
                  <a:schemeClr val="tx2">
                    <a:lumMod val="60000"/>
                    <a:lumOff val="40000"/>
                  </a:schemeClr>
                </a:solidFill>
                <a:latin typeface="+mn-lt"/>
              </a:rPr>
              <a:t>Kotne                     </a:t>
            </a:r>
            <a:r>
              <a:rPr lang="en-US">
                <a:solidFill>
                  <a:schemeClr val="tx2">
                    <a:lumMod val="60000"/>
                    <a:lumOff val="40000"/>
                  </a:schemeClr>
                </a:solidFill>
                <a:latin typeface="+mn-lt"/>
              </a:rPr>
              <a:t> </a:t>
            </a:r>
            <a:r>
              <a:rPr lang="en-US" sz="1400">
                <a:solidFill>
                  <a:schemeClr val="tx2">
                    <a:lumMod val="60000"/>
                    <a:lumOff val="40000"/>
                  </a:schemeClr>
                </a:solidFill>
                <a:latin typeface="+mn-lt"/>
              </a:rPr>
              <a:t> </a:t>
            </a:r>
            <a:r>
              <a:rPr lang="en-US">
                <a:solidFill>
                  <a:schemeClr val="tx2">
                    <a:lumMod val="60000"/>
                    <a:lumOff val="40000"/>
                  </a:schemeClr>
                </a:solidFill>
                <a:latin typeface="+mn-lt"/>
              </a:rPr>
              <a:t> </a:t>
            </a:r>
            <a:r>
              <a:rPr lang="en-US" sz="1400">
                <a:solidFill>
                  <a:schemeClr val="tx2">
                    <a:lumMod val="60000"/>
                    <a:lumOff val="40000"/>
                  </a:schemeClr>
                </a:solidFill>
                <a:latin typeface="+mn-lt"/>
              </a:rPr>
              <a:t>in </a:t>
            </a:r>
            <a:r>
              <a:rPr lang="sl-SI">
                <a:solidFill>
                  <a:schemeClr val="tx2">
                    <a:lumMod val="60000"/>
                    <a:lumOff val="40000"/>
                  </a:schemeClr>
                </a:solidFill>
                <a:latin typeface="+mn-lt"/>
              </a:rPr>
              <a:t>                     </a:t>
            </a:r>
            <a:r>
              <a:rPr lang="en-US">
                <a:solidFill>
                  <a:schemeClr val="tx2">
                    <a:lumMod val="60000"/>
                    <a:lumOff val="40000"/>
                  </a:schemeClr>
                </a:solidFill>
                <a:latin typeface="+mn-lt"/>
              </a:rPr>
              <a:t>lo</a:t>
            </a:r>
            <a:r>
              <a:rPr lang="sl-SI">
                <a:solidFill>
                  <a:schemeClr val="tx2">
                    <a:lumMod val="60000"/>
                    <a:lumOff val="40000"/>
                  </a:schemeClr>
                </a:solidFill>
                <a:latin typeface="+mn-lt"/>
              </a:rPr>
              <a:t>čne funkcije</a:t>
            </a:r>
            <a:endParaRPr lang="en-GB">
              <a:solidFill>
                <a:schemeClr val="tx2">
                  <a:lumMod val="60000"/>
                  <a:lumOff val="40000"/>
                </a:schemeClr>
              </a:solidFill>
              <a:latin typeface="+mn-lt"/>
            </a:endParaRPr>
          </a:p>
        </p:txBody>
      </p:sp>
      <p:sp>
        <p:nvSpPr>
          <p:cNvPr id="59396" name="Rectangle 4"/>
          <p:cNvSpPr>
            <a:spLocks noChangeArrowheads="1"/>
          </p:cNvSpPr>
          <p:nvPr/>
        </p:nvSpPr>
        <p:spPr bwMode="auto">
          <a:xfrm>
            <a:off x="603250" y="1219200"/>
            <a:ext cx="1006475" cy="369888"/>
          </a:xfrm>
          <a:prstGeom prst="rect">
            <a:avLst/>
          </a:prstGeom>
          <a:noFill/>
          <a:ln w="9525">
            <a:noFill/>
            <a:miter lim="800000"/>
            <a:headEnd/>
            <a:tailEnd/>
          </a:ln>
        </p:spPr>
        <p:txBody>
          <a:bodyPr wrap="none">
            <a:spAutoFit/>
          </a:bodyPr>
          <a:lstStyle/>
          <a:p>
            <a:pPr>
              <a:spcBef>
                <a:spcPct val="50000"/>
              </a:spcBef>
              <a:defRPr/>
            </a:pPr>
            <a:r>
              <a:rPr lang="sl-SI">
                <a:solidFill>
                  <a:schemeClr val="tx2">
                    <a:lumMod val="60000"/>
                    <a:lumOff val="40000"/>
                  </a:schemeClr>
                </a:solidFill>
                <a:latin typeface="+mn-lt"/>
              </a:rPr>
              <a:t>Polinomi</a:t>
            </a:r>
          </a:p>
        </p:txBody>
      </p:sp>
      <p:sp>
        <p:nvSpPr>
          <p:cNvPr id="59397" name="Rectangle 5"/>
          <p:cNvSpPr>
            <a:spLocks noChangeArrowheads="1"/>
          </p:cNvSpPr>
          <p:nvPr/>
        </p:nvSpPr>
        <p:spPr bwMode="auto">
          <a:xfrm>
            <a:off x="603250" y="1905000"/>
            <a:ext cx="2001838" cy="369888"/>
          </a:xfrm>
          <a:prstGeom prst="rect">
            <a:avLst/>
          </a:prstGeom>
          <a:noFill/>
          <a:ln w="9525">
            <a:noFill/>
            <a:miter lim="800000"/>
            <a:headEnd/>
            <a:tailEnd/>
          </a:ln>
        </p:spPr>
        <p:txBody>
          <a:bodyPr wrap="none">
            <a:spAutoFit/>
          </a:bodyPr>
          <a:lstStyle/>
          <a:p>
            <a:pPr>
              <a:defRPr/>
            </a:pPr>
            <a:r>
              <a:rPr lang="sl-SI">
                <a:solidFill>
                  <a:schemeClr val="tx2">
                    <a:lumMod val="60000"/>
                    <a:lumOff val="40000"/>
                  </a:schemeClr>
                </a:solidFill>
                <a:latin typeface="+mn-lt"/>
              </a:rPr>
              <a:t>Racionalne funkcije</a:t>
            </a:r>
            <a:endParaRPr lang="en-GB">
              <a:solidFill>
                <a:schemeClr val="tx2">
                  <a:lumMod val="60000"/>
                  <a:lumOff val="40000"/>
                </a:schemeClr>
              </a:solidFill>
              <a:latin typeface="+mn-lt"/>
            </a:endParaRPr>
          </a:p>
        </p:txBody>
      </p:sp>
      <p:sp>
        <p:nvSpPr>
          <p:cNvPr id="59398" name="Rectangle 6"/>
          <p:cNvSpPr>
            <a:spLocks noChangeArrowheads="1"/>
          </p:cNvSpPr>
          <p:nvPr/>
        </p:nvSpPr>
        <p:spPr bwMode="auto">
          <a:xfrm>
            <a:off x="609600" y="2819400"/>
            <a:ext cx="2043113" cy="369888"/>
          </a:xfrm>
          <a:prstGeom prst="rect">
            <a:avLst/>
          </a:prstGeom>
          <a:noFill/>
          <a:ln w="9525">
            <a:noFill/>
            <a:miter lim="800000"/>
            <a:headEnd/>
            <a:tailEnd/>
          </a:ln>
        </p:spPr>
        <p:txBody>
          <a:bodyPr wrap="none">
            <a:spAutoFit/>
          </a:bodyPr>
          <a:lstStyle/>
          <a:p>
            <a:pPr>
              <a:defRPr/>
            </a:pPr>
            <a:r>
              <a:rPr lang="sl-SI">
                <a:solidFill>
                  <a:schemeClr val="tx2">
                    <a:lumMod val="60000"/>
                    <a:lumOff val="40000"/>
                  </a:schemeClr>
                </a:solidFill>
                <a:latin typeface="+mn-lt"/>
              </a:rPr>
              <a:t>Algebrajske funkcije</a:t>
            </a:r>
            <a:endParaRPr lang="en-GB">
              <a:solidFill>
                <a:schemeClr val="tx2">
                  <a:lumMod val="60000"/>
                  <a:lumOff val="40000"/>
                </a:schemeClr>
              </a:solidFill>
              <a:latin typeface="+mn-lt"/>
            </a:endParaRPr>
          </a:p>
        </p:txBody>
      </p:sp>
      <p:sp>
        <p:nvSpPr>
          <p:cNvPr id="59399" name="Rectangle 7"/>
          <p:cNvSpPr>
            <a:spLocks noChangeArrowheads="1"/>
          </p:cNvSpPr>
          <p:nvPr/>
        </p:nvSpPr>
        <p:spPr bwMode="auto">
          <a:xfrm>
            <a:off x="603250" y="3786188"/>
            <a:ext cx="2520950" cy="862012"/>
          </a:xfrm>
          <a:prstGeom prst="rect">
            <a:avLst/>
          </a:prstGeom>
          <a:noFill/>
          <a:ln w="9525">
            <a:noFill/>
            <a:miter lim="800000"/>
            <a:headEnd/>
            <a:tailEnd/>
          </a:ln>
        </p:spPr>
        <p:txBody>
          <a:bodyPr>
            <a:spAutoFit/>
          </a:bodyPr>
          <a:lstStyle/>
          <a:p>
            <a:pPr>
              <a:defRPr/>
            </a:pPr>
            <a:r>
              <a:rPr lang="sl-SI">
                <a:solidFill>
                  <a:schemeClr val="tx2">
                    <a:lumMod val="60000"/>
                    <a:lumOff val="40000"/>
                  </a:schemeClr>
                </a:solidFill>
                <a:latin typeface="+mn-lt"/>
              </a:rPr>
              <a:t>Eksponentne                </a:t>
            </a:r>
            <a:r>
              <a:rPr lang="en-US">
                <a:solidFill>
                  <a:schemeClr val="tx2">
                    <a:lumMod val="60000"/>
                    <a:lumOff val="40000"/>
                  </a:schemeClr>
                </a:solidFill>
                <a:latin typeface="+mn-lt"/>
              </a:rPr>
              <a:t> </a:t>
            </a:r>
            <a:r>
              <a:rPr lang="en-US" sz="1400">
                <a:solidFill>
                  <a:schemeClr val="tx2">
                    <a:lumMod val="60000"/>
                    <a:lumOff val="40000"/>
                  </a:schemeClr>
                </a:solidFill>
                <a:latin typeface="+mn-lt"/>
              </a:rPr>
              <a:t>      </a:t>
            </a:r>
            <a:r>
              <a:rPr lang="sl-SI" sz="1400">
                <a:solidFill>
                  <a:schemeClr val="tx2">
                    <a:lumMod val="60000"/>
                    <a:lumOff val="40000"/>
                  </a:schemeClr>
                </a:solidFill>
                <a:latin typeface="+mn-lt"/>
              </a:rPr>
              <a:t>in </a:t>
            </a:r>
          </a:p>
          <a:p>
            <a:pPr>
              <a:defRPr/>
            </a:pPr>
            <a:r>
              <a:rPr lang="sl-SI">
                <a:solidFill>
                  <a:schemeClr val="tx2">
                    <a:lumMod val="60000"/>
                    <a:lumOff val="40000"/>
                  </a:schemeClr>
                </a:solidFill>
                <a:latin typeface="+mn-lt"/>
              </a:rPr>
              <a:t>logaritmske funkcije</a:t>
            </a:r>
            <a:endParaRPr lang="en-GB">
              <a:solidFill>
                <a:schemeClr val="tx2">
                  <a:lumMod val="60000"/>
                  <a:lumOff val="40000"/>
                </a:schemeClr>
              </a:solidFill>
              <a:latin typeface="+mn-lt"/>
            </a:endParaRPr>
          </a:p>
        </p:txBody>
      </p:sp>
      <p:graphicFrame>
        <p:nvGraphicFramePr>
          <p:cNvPr id="59400" name="Object 8"/>
          <p:cNvGraphicFramePr>
            <a:graphicFrameLocks noChangeAspect="1"/>
          </p:cNvGraphicFramePr>
          <p:nvPr/>
        </p:nvGraphicFramePr>
        <p:xfrm>
          <a:off x="5057775" y="1143000"/>
          <a:ext cx="2012950" cy="396875"/>
        </p:xfrm>
        <a:graphic>
          <a:graphicData uri="http://schemas.openxmlformats.org/presentationml/2006/ole">
            <p:oleObj spid="_x0000_s8194" name="Equation" r:id="rId3" imgW="1155600" imgH="228600" progId="Equation.DSMT4">
              <p:embed/>
            </p:oleObj>
          </a:graphicData>
        </a:graphic>
      </p:graphicFrame>
      <p:graphicFrame>
        <p:nvGraphicFramePr>
          <p:cNvPr id="59401" name="Object 9"/>
          <p:cNvGraphicFramePr>
            <a:graphicFrameLocks noChangeAspect="1"/>
          </p:cNvGraphicFramePr>
          <p:nvPr/>
        </p:nvGraphicFramePr>
        <p:xfrm>
          <a:off x="5045075" y="1676400"/>
          <a:ext cx="1990725" cy="727075"/>
        </p:xfrm>
        <a:graphic>
          <a:graphicData uri="http://schemas.openxmlformats.org/presentationml/2006/ole">
            <p:oleObj spid="_x0000_s8195" name="Equation" r:id="rId4" imgW="1143000" imgH="419040" progId="Equation.DSMT4">
              <p:embed/>
            </p:oleObj>
          </a:graphicData>
        </a:graphic>
      </p:graphicFrame>
      <p:graphicFrame>
        <p:nvGraphicFramePr>
          <p:cNvPr id="59402" name="Object 10"/>
          <p:cNvGraphicFramePr>
            <a:graphicFrameLocks noChangeAspect="1"/>
          </p:cNvGraphicFramePr>
          <p:nvPr/>
        </p:nvGraphicFramePr>
        <p:xfrm>
          <a:off x="5008563" y="2667000"/>
          <a:ext cx="2543175" cy="881063"/>
        </p:xfrm>
        <a:graphic>
          <a:graphicData uri="http://schemas.openxmlformats.org/presentationml/2006/ole">
            <p:oleObj spid="_x0000_s8196" name="Equation" r:id="rId5" imgW="1460160" imgH="507960" progId="Equation.DSMT4">
              <p:embed/>
            </p:oleObj>
          </a:graphicData>
        </a:graphic>
      </p:graphicFrame>
      <p:graphicFrame>
        <p:nvGraphicFramePr>
          <p:cNvPr id="59403" name="Object 11"/>
          <p:cNvGraphicFramePr>
            <a:graphicFrameLocks noChangeAspect="1"/>
          </p:cNvGraphicFramePr>
          <p:nvPr/>
        </p:nvGraphicFramePr>
        <p:xfrm>
          <a:off x="4975225" y="3733800"/>
          <a:ext cx="1857375" cy="396875"/>
        </p:xfrm>
        <a:graphic>
          <a:graphicData uri="http://schemas.openxmlformats.org/presentationml/2006/ole">
            <p:oleObj spid="_x0000_s8197" name="Equation" r:id="rId6" imgW="1066680" imgH="228600" progId="Equation.DSMT4">
              <p:embed/>
            </p:oleObj>
          </a:graphicData>
        </a:graphic>
      </p:graphicFrame>
      <p:graphicFrame>
        <p:nvGraphicFramePr>
          <p:cNvPr id="59404" name="Object 12"/>
          <p:cNvGraphicFramePr>
            <a:graphicFrameLocks noChangeAspect="1"/>
          </p:cNvGraphicFramePr>
          <p:nvPr/>
        </p:nvGraphicFramePr>
        <p:xfrm>
          <a:off x="4975225" y="4191000"/>
          <a:ext cx="2366963" cy="461963"/>
        </p:xfrm>
        <a:graphic>
          <a:graphicData uri="http://schemas.openxmlformats.org/presentationml/2006/ole">
            <p:oleObj spid="_x0000_s8198" name="Equation" r:id="rId7" imgW="1358640" imgH="266400" progId="Equation.DSMT4">
              <p:embed/>
            </p:oleObj>
          </a:graphicData>
        </a:graphic>
      </p:graphicFrame>
      <p:graphicFrame>
        <p:nvGraphicFramePr>
          <p:cNvPr id="59405" name="Object 13"/>
          <p:cNvGraphicFramePr>
            <a:graphicFrameLocks noChangeAspect="1"/>
          </p:cNvGraphicFramePr>
          <p:nvPr/>
        </p:nvGraphicFramePr>
        <p:xfrm>
          <a:off x="4924425" y="5091113"/>
          <a:ext cx="3319463" cy="395287"/>
        </p:xfrm>
        <a:graphic>
          <a:graphicData uri="http://schemas.openxmlformats.org/presentationml/2006/ole">
            <p:oleObj spid="_x0000_s8199" name="Equation" r:id="rId8" imgW="1904760" imgH="228600" progId="Equation.DSMT4">
              <p:embed/>
            </p:oleObj>
          </a:graphicData>
        </a:graphic>
      </p:graphicFrame>
      <p:graphicFrame>
        <p:nvGraphicFramePr>
          <p:cNvPr id="59406" name="Object 14"/>
          <p:cNvGraphicFramePr>
            <a:graphicFrameLocks noChangeAspect="1"/>
          </p:cNvGraphicFramePr>
          <p:nvPr/>
        </p:nvGraphicFramePr>
        <p:xfrm>
          <a:off x="4256088" y="5643563"/>
          <a:ext cx="1968500" cy="681037"/>
        </p:xfrm>
        <a:graphic>
          <a:graphicData uri="http://schemas.openxmlformats.org/presentationml/2006/ole">
            <p:oleObj spid="_x0000_s8200" name="Equation" r:id="rId9" imgW="1130040" imgH="393480" progId="Equation.DSMT4">
              <p:embed/>
            </p:oleObj>
          </a:graphicData>
        </a:graphic>
      </p:graphicFrame>
      <p:graphicFrame>
        <p:nvGraphicFramePr>
          <p:cNvPr id="59407" name="Object 15"/>
          <p:cNvGraphicFramePr>
            <a:graphicFrameLocks noChangeAspect="1"/>
          </p:cNvGraphicFramePr>
          <p:nvPr/>
        </p:nvGraphicFramePr>
        <p:xfrm>
          <a:off x="6572250" y="5788025"/>
          <a:ext cx="2122488" cy="395288"/>
        </p:xfrm>
        <a:graphic>
          <a:graphicData uri="http://schemas.openxmlformats.org/presentationml/2006/ole">
            <p:oleObj spid="_x0000_s8201" name="Equation" r:id="rId10" imgW="1218960" imgH="228600" progId="Equation.DSMT4">
              <p:embed/>
            </p:oleObj>
          </a:graphicData>
        </a:graphic>
      </p:graphicFrame>
      <p:sp>
        <p:nvSpPr>
          <p:cNvPr id="21" name="Rectangle 20"/>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2" name="Rectangle 21"/>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3" name="Rounded Rectangle 22"/>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4" name="TextBox 23"/>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25" name="TextBox 24"/>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26" name="TextBox 25"/>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PODAJANJE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27"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1EAEA57D-A732-424D-8D5B-95CE00E82C61}"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26</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4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39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4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39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40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939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40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940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939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940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940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9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p:bldP spid="59396" grpId="0"/>
      <p:bldP spid="59397" grpId="0"/>
      <p:bldP spid="59398" grpId="0"/>
      <p:bldP spid="5939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457200" y="609600"/>
            <a:ext cx="5638800" cy="708025"/>
          </a:xfrm>
          <a:prstGeom prst="rect">
            <a:avLst/>
          </a:prstGeom>
          <a:noFill/>
          <a:ln w="9525">
            <a:noFill/>
            <a:miter lim="800000"/>
            <a:headEnd/>
            <a:tailEnd/>
          </a:ln>
        </p:spPr>
        <p:txBody>
          <a:bodyPr>
            <a:spAutoFit/>
          </a:bodyPr>
          <a:lstStyle/>
          <a:p>
            <a:pPr algn="just">
              <a:spcBef>
                <a:spcPct val="50000"/>
              </a:spcBef>
              <a:defRPr/>
            </a:pPr>
            <a:r>
              <a:rPr lang="sl-SI" sz="2000">
                <a:solidFill>
                  <a:schemeClr val="tx2">
                    <a:lumMod val="60000"/>
                    <a:lumOff val="40000"/>
                  </a:schemeClr>
                </a:solidFill>
                <a:latin typeface="+mn-lt"/>
              </a:rPr>
              <a:t>Elementarne funkcije dobimo s pomočjo računskih operacij in sestavljanja iz osnovnih funkcij.</a:t>
            </a:r>
            <a:endParaRPr lang="en-GB" sz="2000">
              <a:solidFill>
                <a:schemeClr val="tx2">
                  <a:lumMod val="60000"/>
                  <a:lumOff val="40000"/>
                </a:schemeClr>
              </a:solidFill>
              <a:latin typeface="+mn-lt"/>
            </a:endParaRPr>
          </a:p>
        </p:txBody>
      </p:sp>
      <p:sp>
        <p:nvSpPr>
          <p:cNvPr id="60419" name="Text Box 3"/>
          <p:cNvSpPr txBox="1">
            <a:spLocks noChangeArrowheads="1"/>
          </p:cNvSpPr>
          <p:nvPr/>
        </p:nvSpPr>
        <p:spPr bwMode="auto">
          <a:xfrm>
            <a:off x="457200" y="1981200"/>
            <a:ext cx="2971800" cy="400050"/>
          </a:xfrm>
          <a:prstGeom prst="rect">
            <a:avLst/>
          </a:prstGeom>
          <a:noFill/>
          <a:ln w="9525">
            <a:noFill/>
            <a:miter lim="800000"/>
            <a:headEnd/>
            <a:tailEnd/>
          </a:ln>
        </p:spPr>
        <p:txBody>
          <a:bodyPr>
            <a:spAutoFit/>
          </a:bodyPr>
          <a:lstStyle/>
          <a:p>
            <a:pPr>
              <a:spcBef>
                <a:spcPct val="50000"/>
              </a:spcBef>
              <a:defRPr/>
            </a:pPr>
            <a:r>
              <a:rPr lang="sl-SI" sz="2000">
                <a:solidFill>
                  <a:schemeClr val="tx2">
                    <a:lumMod val="60000"/>
                    <a:lumOff val="40000"/>
                  </a:schemeClr>
                </a:solidFill>
                <a:latin typeface="+mn-lt"/>
              </a:rPr>
              <a:t>Osnovne funkcije</a:t>
            </a:r>
            <a:r>
              <a:rPr lang="en-US" sz="2000">
                <a:solidFill>
                  <a:schemeClr val="tx2">
                    <a:lumMod val="60000"/>
                    <a:lumOff val="40000"/>
                  </a:schemeClr>
                </a:solidFill>
                <a:latin typeface="+mn-lt"/>
              </a:rPr>
              <a:t>:</a:t>
            </a:r>
            <a:endParaRPr lang="en-GB" sz="2000">
              <a:solidFill>
                <a:schemeClr val="tx2">
                  <a:lumMod val="60000"/>
                  <a:lumOff val="40000"/>
                </a:schemeClr>
              </a:solidFill>
              <a:latin typeface="+mn-lt"/>
            </a:endParaRPr>
          </a:p>
        </p:txBody>
      </p:sp>
      <p:sp>
        <p:nvSpPr>
          <p:cNvPr id="60420" name="Text Box 4"/>
          <p:cNvSpPr txBox="1">
            <a:spLocks noChangeArrowheads="1"/>
          </p:cNvSpPr>
          <p:nvPr/>
        </p:nvSpPr>
        <p:spPr bwMode="auto">
          <a:xfrm>
            <a:off x="900113" y="2773363"/>
            <a:ext cx="1368425" cy="366712"/>
          </a:xfrm>
          <a:prstGeom prst="rect">
            <a:avLst/>
          </a:prstGeom>
          <a:noFill/>
          <a:ln w="9525" algn="ctr">
            <a:noFill/>
            <a:miter lim="800000"/>
            <a:headEnd/>
            <a:tailEnd/>
          </a:ln>
        </p:spPr>
        <p:txBody>
          <a:bodyPr>
            <a:spAutoFit/>
          </a:bodyPr>
          <a:lstStyle/>
          <a:p>
            <a:pPr>
              <a:spcBef>
                <a:spcPct val="50000"/>
              </a:spcBef>
              <a:defRPr/>
            </a:pPr>
            <a:r>
              <a:rPr lang="sl-SI">
                <a:solidFill>
                  <a:schemeClr val="tx2">
                    <a:lumMod val="60000"/>
                    <a:lumOff val="40000"/>
                  </a:schemeClr>
                </a:solidFill>
                <a:latin typeface="+mn-lt"/>
              </a:rPr>
              <a:t>potence</a:t>
            </a:r>
          </a:p>
        </p:txBody>
      </p:sp>
      <p:graphicFrame>
        <p:nvGraphicFramePr>
          <p:cNvPr id="60421" name="Object 5"/>
          <p:cNvGraphicFramePr>
            <a:graphicFrameLocks noChangeAspect="1"/>
          </p:cNvGraphicFramePr>
          <p:nvPr/>
        </p:nvGraphicFramePr>
        <p:xfrm>
          <a:off x="2681288" y="2735263"/>
          <a:ext cx="1150937" cy="396875"/>
        </p:xfrm>
        <a:graphic>
          <a:graphicData uri="http://schemas.openxmlformats.org/presentationml/2006/ole">
            <p:oleObj spid="_x0000_s9218" name="Equation" r:id="rId3" imgW="660240" imgH="228600" progId="Equation.DSMT4">
              <p:embed/>
            </p:oleObj>
          </a:graphicData>
        </a:graphic>
      </p:graphicFrame>
      <p:sp>
        <p:nvSpPr>
          <p:cNvPr id="60422" name="Text Box 6"/>
          <p:cNvSpPr txBox="1">
            <a:spLocks noChangeArrowheads="1"/>
          </p:cNvSpPr>
          <p:nvPr/>
        </p:nvSpPr>
        <p:spPr bwMode="auto">
          <a:xfrm>
            <a:off x="900113" y="3205163"/>
            <a:ext cx="935037" cy="366712"/>
          </a:xfrm>
          <a:prstGeom prst="rect">
            <a:avLst/>
          </a:prstGeom>
          <a:noFill/>
          <a:ln w="9525" algn="ctr">
            <a:noFill/>
            <a:miter lim="800000"/>
            <a:headEnd/>
            <a:tailEnd/>
          </a:ln>
        </p:spPr>
        <p:txBody>
          <a:bodyPr>
            <a:spAutoFit/>
          </a:bodyPr>
          <a:lstStyle/>
          <a:p>
            <a:pPr>
              <a:spcBef>
                <a:spcPct val="50000"/>
              </a:spcBef>
              <a:defRPr/>
            </a:pPr>
            <a:r>
              <a:rPr lang="sl-SI">
                <a:solidFill>
                  <a:schemeClr val="tx2">
                    <a:lumMod val="60000"/>
                    <a:lumOff val="40000"/>
                  </a:schemeClr>
                </a:solidFill>
                <a:latin typeface="+mn-lt"/>
              </a:rPr>
              <a:t>koreni</a:t>
            </a:r>
          </a:p>
        </p:txBody>
      </p:sp>
      <p:graphicFrame>
        <p:nvGraphicFramePr>
          <p:cNvPr id="60423" name="Object 7"/>
          <p:cNvGraphicFramePr>
            <a:graphicFrameLocks noChangeAspect="1"/>
          </p:cNvGraphicFramePr>
          <p:nvPr/>
        </p:nvGraphicFramePr>
        <p:xfrm>
          <a:off x="2646363" y="3132138"/>
          <a:ext cx="1171575" cy="417512"/>
        </p:xfrm>
        <a:graphic>
          <a:graphicData uri="http://schemas.openxmlformats.org/presentationml/2006/ole">
            <p:oleObj spid="_x0000_s9219" name="Equation" r:id="rId4" imgW="672840" imgH="241200" progId="Equation.DSMT4">
              <p:embed/>
            </p:oleObj>
          </a:graphicData>
        </a:graphic>
      </p:graphicFrame>
      <p:sp>
        <p:nvSpPr>
          <p:cNvPr id="60424" name="Text Box 8"/>
          <p:cNvSpPr txBox="1">
            <a:spLocks noChangeArrowheads="1"/>
          </p:cNvSpPr>
          <p:nvPr/>
        </p:nvSpPr>
        <p:spPr bwMode="auto">
          <a:xfrm>
            <a:off x="5219700" y="2773363"/>
            <a:ext cx="2376488" cy="809625"/>
          </a:xfrm>
          <a:prstGeom prst="rect">
            <a:avLst/>
          </a:prstGeom>
          <a:noFill/>
          <a:ln w="9525" algn="ctr">
            <a:noFill/>
            <a:miter lim="800000"/>
            <a:headEnd/>
            <a:tailEnd/>
          </a:ln>
        </p:spPr>
        <p:txBody>
          <a:bodyPr>
            <a:spAutoFit/>
          </a:bodyPr>
          <a:lstStyle/>
          <a:p>
            <a:pPr>
              <a:spcBef>
                <a:spcPct val="50000"/>
              </a:spcBef>
              <a:defRPr/>
            </a:pPr>
            <a:r>
              <a:rPr lang="sl-SI">
                <a:solidFill>
                  <a:schemeClr val="tx2">
                    <a:lumMod val="60000"/>
                    <a:lumOff val="40000"/>
                  </a:schemeClr>
                </a:solidFill>
                <a:latin typeface="+mn-lt"/>
              </a:rPr>
              <a:t>eksponentna</a:t>
            </a:r>
            <a:r>
              <a:rPr lang="sl-SI">
                <a:solidFill>
                  <a:schemeClr val="tx2">
                    <a:lumMod val="60000"/>
                    <a:lumOff val="40000"/>
                  </a:schemeClr>
                </a:solidFill>
              </a:rPr>
              <a:t>     </a:t>
            </a:r>
            <a:r>
              <a:rPr lang="sl-SI" i="1">
                <a:solidFill>
                  <a:schemeClr val="tx2">
                    <a:lumMod val="60000"/>
                    <a:lumOff val="40000"/>
                  </a:schemeClr>
                </a:solidFill>
                <a:latin typeface="Georgia" pitchFamily="18" charset="0"/>
              </a:rPr>
              <a:t>e</a:t>
            </a:r>
            <a:r>
              <a:rPr lang="sl-SI" i="1" baseline="30000">
                <a:solidFill>
                  <a:schemeClr val="tx2">
                    <a:lumMod val="60000"/>
                    <a:lumOff val="40000"/>
                  </a:schemeClr>
                </a:solidFill>
                <a:latin typeface="Georgia" pitchFamily="18" charset="0"/>
              </a:rPr>
              <a:t>x</a:t>
            </a:r>
          </a:p>
          <a:p>
            <a:pPr>
              <a:spcBef>
                <a:spcPct val="50000"/>
              </a:spcBef>
              <a:defRPr/>
            </a:pPr>
            <a:r>
              <a:rPr lang="sl-SI">
                <a:solidFill>
                  <a:schemeClr val="tx2">
                    <a:lumMod val="60000"/>
                    <a:lumOff val="40000"/>
                  </a:schemeClr>
                </a:solidFill>
                <a:latin typeface="+mn-lt"/>
              </a:rPr>
              <a:t>logaritemska </a:t>
            </a:r>
            <a:r>
              <a:rPr lang="sl-SI">
                <a:solidFill>
                  <a:schemeClr val="tx2">
                    <a:lumMod val="60000"/>
                    <a:lumOff val="40000"/>
                  </a:schemeClr>
                </a:solidFill>
              </a:rPr>
              <a:t>    </a:t>
            </a:r>
            <a:r>
              <a:rPr lang="sl-SI">
                <a:solidFill>
                  <a:schemeClr val="tx2">
                    <a:lumMod val="60000"/>
                    <a:lumOff val="40000"/>
                  </a:schemeClr>
                </a:solidFill>
                <a:latin typeface="Georgia" pitchFamily="18" charset="0"/>
              </a:rPr>
              <a:t>ln</a:t>
            </a:r>
            <a:r>
              <a:rPr lang="sl-SI" sz="1200">
                <a:solidFill>
                  <a:schemeClr val="tx2">
                    <a:lumMod val="60000"/>
                    <a:lumOff val="40000"/>
                  </a:schemeClr>
                </a:solidFill>
                <a:latin typeface="Georgia" pitchFamily="18" charset="0"/>
              </a:rPr>
              <a:t> </a:t>
            </a:r>
            <a:r>
              <a:rPr lang="sl-SI" i="1">
                <a:solidFill>
                  <a:schemeClr val="tx2">
                    <a:lumMod val="60000"/>
                    <a:lumOff val="40000"/>
                  </a:schemeClr>
                </a:solidFill>
                <a:latin typeface="Georgia" pitchFamily="18" charset="0"/>
              </a:rPr>
              <a:t>x</a:t>
            </a:r>
            <a:r>
              <a:rPr lang="sl-SI">
                <a:solidFill>
                  <a:schemeClr val="tx2">
                    <a:lumMod val="60000"/>
                    <a:lumOff val="40000"/>
                  </a:schemeClr>
                </a:solidFill>
              </a:rPr>
              <a:t> </a:t>
            </a:r>
          </a:p>
        </p:txBody>
      </p:sp>
      <p:sp>
        <p:nvSpPr>
          <p:cNvPr id="60425" name="Text Box 9"/>
          <p:cNvSpPr txBox="1">
            <a:spLocks noChangeArrowheads="1"/>
          </p:cNvSpPr>
          <p:nvPr/>
        </p:nvSpPr>
        <p:spPr bwMode="auto">
          <a:xfrm>
            <a:off x="2916238" y="4068763"/>
            <a:ext cx="3527425" cy="1192212"/>
          </a:xfrm>
          <a:prstGeom prst="rect">
            <a:avLst/>
          </a:prstGeom>
          <a:noFill/>
          <a:ln w="9525" algn="ctr">
            <a:noFill/>
            <a:miter lim="800000"/>
            <a:headEnd/>
            <a:tailEnd/>
          </a:ln>
        </p:spPr>
        <p:txBody>
          <a:bodyPr>
            <a:spAutoFit/>
          </a:bodyPr>
          <a:lstStyle/>
          <a:p>
            <a:pPr>
              <a:spcBef>
                <a:spcPct val="50000"/>
              </a:spcBef>
              <a:defRPr/>
            </a:pPr>
            <a:r>
              <a:rPr lang="sl-SI">
                <a:solidFill>
                  <a:schemeClr val="tx2">
                    <a:lumMod val="60000"/>
                    <a:lumOff val="40000"/>
                  </a:schemeClr>
                </a:solidFill>
                <a:latin typeface="+mn-lt"/>
              </a:rPr>
              <a:t>sinus</a:t>
            </a:r>
            <a:r>
              <a:rPr lang="sl-SI">
                <a:solidFill>
                  <a:schemeClr val="tx2">
                    <a:lumMod val="60000"/>
                    <a:lumOff val="40000"/>
                  </a:schemeClr>
                </a:solidFill>
              </a:rPr>
              <a:t>               	</a:t>
            </a:r>
            <a:r>
              <a:rPr lang="sl-SI">
                <a:solidFill>
                  <a:schemeClr val="tx2">
                    <a:lumMod val="60000"/>
                    <a:lumOff val="40000"/>
                  </a:schemeClr>
                </a:solidFill>
                <a:latin typeface="Georgia" pitchFamily="18" charset="0"/>
              </a:rPr>
              <a:t>sin</a:t>
            </a:r>
            <a:r>
              <a:rPr lang="sl-SI" sz="1000">
                <a:solidFill>
                  <a:schemeClr val="tx2">
                    <a:lumMod val="60000"/>
                    <a:lumOff val="40000"/>
                  </a:schemeClr>
                </a:solidFill>
                <a:latin typeface="Georgia" pitchFamily="18" charset="0"/>
              </a:rPr>
              <a:t> </a:t>
            </a:r>
            <a:r>
              <a:rPr lang="sl-SI" i="1">
                <a:solidFill>
                  <a:schemeClr val="tx2">
                    <a:lumMod val="60000"/>
                    <a:lumOff val="40000"/>
                  </a:schemeClr>
                </a:solidFill>
                <a:latin typeface="Georgia" pitchFamily="18" charset="0"/>
              </a:rPr>
              <a:t>x</a:t>
            </a:r>
          </a:p>
          <a:p>
            <a:pPr>
              <a:spcBef>
                <a:spcPct val="50000"/>
              </a:spcBef>
              <a:defRPr/>
            </a:pPr>
            <a:r>
              <a:rPr lang="sl-SI">
                <a:solidFill>
                  <a:schemeClr val="tx2">
                    <a:lumMod val="60000"/>
                    <a:lumOff val="40000"/>
                  </a:schemeClr>
                </a:solidFill>
                <a:latin typeface="+mn-lt"/>
              </a:rPr>
              <a:t>arkus sinus         	</a:t>
            </a:r>
            <a:r>
              <a:rPr lang="sl-SI">
                <a:solidFill>
                  <a:schemeClr val="tx2">
                    <a:lumMod val="60000"/>
                    <a:lumOff val="40000"/>
                  </a:schemeClr>
                </a:solidFill>
                <a:latin typeface="Georgia" pitchFamily="18" charset="0"/>
              </a:rPr>
              <a:t>arcsin</a:t>
            </a:r>
            <a:r>
              <a:rPr lang="sl-SI" sz="1000">
                <a:solidFill>
                  <a:schemeClr val="tx2">
                    <a:lumMod val="60000"/>
                    <a:lumOff val="40000"/>
                  </a:schemeClr>
                </a:solidFill>
                <a:latin typeface="Georgia" pitchFamily="18" charset="0"/>
              </a:rPr>
              <a:t> </a:t>
            </a:r>
            <a:r>
              <a:rPr lang="sl-SI" i="1">
                <a:solidFill>
                  <a:schemeClr val="tx2">
                    <a:lumMod val="60000"/>
                    <a:lumOff val="40000"/>
                  </a:schemeClr>
                </a:solidFill>
                <a:latin typeface="Georgia" pitchFamily="18" charset="0"/>
              </a:rPr>
              <a:t>x</a:t>
            </a:r>
          </a:p>
          <a:p>
            <a:pPr>
              <a:spcBef>
                <a:spcPct val="50000"/>
              </a:spcBef>
              <a:defRPr/>
            </a:pPr>
            <a:r>
              <a:rPr lang="sl-SI">
                <a:solidFill>
                  <a:schemeClr val="tx2">
                    <a:lumMod val="60000"/>
                    <a:lumOff val="40000"/>
                  </a:schemeClr>
                </a:solidFill>
                <a:latin typeface="+mn-lt"/>
              </a:rPr>
              <a:t>arkus tangens        	</a:t>
            </a:r>
            <a:r>
              <a:rPr lang="sl-SI">
                <a:solidFill>
                  <a:schemeClr val="tx2">
                    <a:lumMod val="60000"/>
                    <a:lumOff val="40000"/>
                  </a:schemeClr>
                </a:solidFill>
                <a:latin typeface="Georgia" pitchFamily="18" charset="0"/>
              </a:rPr>
              <a:t>arctg</a:t>
            </a:r>
            <a:r>
              <a:rPr lang="sl-SI" sz="1400">
                <a:solidFill>
                  <a:schemeClr val="tx2">
                    <a:lumMod val="60000"/>
                    <a:lumOff val="40000"/>
                  </a:schemeClr>
                </a:solidFill>
                <a:latin typeface="Georgia" pitchFamily="18" charset="0"/>
              </a:rPr>
              <a:t> </a:t>
            </a:r>
            <a:r>
              <a:rPr lang="sl-SI" i="1">
                <a:solidFill>
                  <a:schemeClr val="tx2">
                    <a:lumMod val="60000"/>
                    <a:lumOff val="40000"/>
                  </a:schemeClr>
                </a:solidFill>
                <a:latin typeface="Georgia" pitchFamily="18" charset="0"/>
              </a:rPr>
              <a:t>x</a:t>
            </a:r>
            <a:endParaRPr lang="sl-SI">
              <a:solidFill>
                <a:schemeClr val="tx2">
                  <a:lumMod val="60000"/>
                  <a:lumOff val="40000"/>
                </a:schemeClr>
              </a:solidFill>
            </a:endParaRPr>
          </a:p>
        </p:txBody>
      </p:sp>
      <p:sp>
        <p:nvSpPr>
          <p:cNvPr id="10" name="Rectangle 9"/>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1" name="Rectangle 10"/>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 name="Rounded Rectangle 11"/>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3" name="TextBox 12"/>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4" name="TextBox 13"/>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15" name="TextBox 14"/>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PODAJANJE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16"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23268633-FF6C-4AC5-A2CF-E3E45547CF19}"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27</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2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6042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0422"/>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604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04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04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p:bldP spid="60420" grpId="0"/>
      <p:bldP spid="60422" grpId="0"/>
      <p:bldP spid="60424" grpId="0"/>
      <p:bldP spid="604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3"/>
          <p:cNvSpPr txBox="1">
            <a:spLocks noChangeArrowheads="1"/>
          </p:cNvSpPr>
          <p:nvPr/>
        </p:nvSpPr>
        <p:spPr bwMode="auto">
          <a:xfrm>
            <a:off x="609600" y="1219200"/>
            <a:ext cx="8064500" cy="369888"/>
          </a:xfrm>
          <a:prstGeom prst="rect">
            <a:avLst/>
          </a:prstGeom>
          <a:noFill/>
          <a:ln w="9525" algn="ctr">
            <a:noFill/>
            <a:miter lim="800000"/>
            <a:headEnd/>
            <a:tailEnd/>
          </a:ln>
        </p:spPr>
        <p:txBody>
          <a:bodyPr>
            <a:spAutoFit/>
          </a:bodyPr>
          <a:lstStyle/>
          <a:p>
            <a:pPr>
              <a:spcBef>
                <a:spcPct val="50000"/>
              </a:spcBef>
              <a:defRPr/>
            </a:pPr>
            <a:r>
              <a:rPr lang="sl-SI">
                <a:solidFill>
                  <a:schemeClr val="tx2">
                    <a:lumMod val="60000"/>
                    <a:lumOff val="40000"/>
                  </a:schemeClr>
                </a:solidFill>
                <a:latin typeface="+mn-lt"/>
              </a:rPr>
              <a:t>Funkcija</a:t>
            </a:r>
            <a:r>
              <a:rPr lang="sl-SI">
                <a:solidFill>
                  <a:schemeClr val="tx2">
                    <a:lumMod val="60000"/>
                    <a:lumOff val="40000"/>
                  </a:schemeClr>
                </a:solidFill>
              </a:rPr>
              <a:t> </a:t>
            </a:r>
            <a:r>
              <a:rPr lang="en-US" i="1">
                <a:solidFill>
                  <a:schemeClr val="tx2">
                    <a:lumMod val="60000"/>
                    <a:lumOff val="40000"/>
                  </a:schemeClr>
                </a:solidFill>
                <a:latin typeface="Georgia" pitchFamily="18" charset="0"/>
              </a:rPr>
              <a:t>f:A</a:t>
            </a:r>
            <a:r>
              <a:rPr lang="en-US">
                <a:solidFill>
                  <a:schemeClr val="tx2">
                    <a:lumMod val="60000"/>
                    <a:lumOff val="40000"/>
                  </a:schemeClr>
                </a:solidFill>
                <a:latin typeface="Georgia" pitchFamily="18" charset="0"/>
                <a:sym typeface="Mathematica1" pitchFamily="2" charset="2"/>
              </a:rPr>
              <a:t></a:t>
            </a:r>
            <a:r>
              <a:rPr lang="en-US" i="1">
                <a:solidFill>
                  <a:schemeClr val="tx2">
                    <a:lumMod val="60000"/>
                    <a:lumOff val="40000"/>
                  </a:schemeClr>
                </a:solidFill>
                <a:latin typeface="Georgia" pitchFamily="18" charset="0"/>
                <a:sym typeface="Mathematica1" pitchFamily="2" charset="2"/>
              </a:rPr>
              <a:t>B</a:t>
            </a:r>
            <a:r>
              <a:rPr lang="en-US">
                <a:solidFill>
                  <a:schemeClr val="tx2">
                    <a:lumMod val="60000"/>
                    <a:lumOff val="40000"/>
                  </a:schemeClr>
                </a:solidFill>
                <a:sym typeface="Mathematica1" pitchFamily="2" charset="2"/>
              </a:rPr>
              <a:t> </a:t>
            </a:r>
            <a:r>
              <a:rPr lang="sl-SI">
                <a:solidFill>
                  <a:schemeClr val="tx2">
                    <a:lumMod val="60000"/>
                    <a:lumOff val="40000"/>
                  </a:schemeClr>
                </a:solidFill>
                <a:latin typeface="+mn-lt"/>
              </a:rPr>
              <a:t>je pr</a:t>
            </a:r>
            <a:r>
              <a:rPr lang="en-US">
                <a:solidFill>
                  <a:schemeClr val="tx2">
                    <a:lumMod val="60000"/>
                    <a:lumOff val="40000"/>
                  </a:schemeClr>
                </a:solidFill>
                <a:latin typeface="+mn-lt"/>
              </a:rPr>
              <a:t>edpis</a:t>
            </a:r>
            <a:r>
              <a:rPr lang="sl-SI">
                <a:solidFill>
                  <a:schemeClr val="tx2">
                    <a:lumMod val="60000"/>
                    <a:lumOff val="40000"/>
                  </a:schemeClr>
                </a:solidFill>
                <a:latin typeface="+mn-lt"/>
              </a:rPr>
              <a:t>, ki vsakemu argumentu </a:t>
            </a:r>
            <a:r>
              <a:rPr lang="en-US">
                <a:solidFill>
                  <a:schemeClr val="tx2">
                    <a:lumMod val="60000"/>
                    <a:lumOff val="40000"/>
                  </a:schemeClr>
                </a:solidFill>
                <a:latin typeface="+mn-lt"/>
              </a:rPr>
              <a:t>priredi en</a:t>
            </a:r>
            <a:r>
              <a:rPr lang="sl-SI">
                <a:solidFill>
                  <a:schemeClr val="tx2">
                    <a:lumMod val="60000"/>
                    <a:lumOff val="40000"/>
                  </a:schemeClr>
                </a:solidFill>
                <a:latin typeface="+mn-lt"/>
              </a:rPr>
              <a:t>o</a:t>
            </a:r>
            <a:r>
              <a:rPr lang="en-US">
                <a:solidFill>
                  <a:schemeClr val="tx2">
                    <a:lumMod val="60000"/>
                    <a:lumOff val="40000"/>
                  </a:schemeClr>
                </a:solidFill>
                <a:latin typeface="+mn-lt"/>
              </a:rPr>
              <a:t> </a:t>
            </a:r>
            <a:r>
              <a:rPr lang="sl-SI">
                <a:solidFill>
                  <a:schemeClr val="tx2">
                    <a:lumMod val="60000"/>
                    <a:lumOff val="40000"/>
                  </a:schemeClr>
                </a:solidFill>
                <a:latin typeface="+mn-lt"/>
              </a:rPr>
              <a:t>funkcijsko vrednost</a:t>
            </a:r>
            <a:r>
              <a:rPr lang="sl-SI">
                <a:solidFill>
                  <a:schemeClr val="tx2">
                    <a:lumMod val="60000"/>
                    <a:lumOff val="40000"/>
                  </a:schemeClr>
                </a:solidFill>
              </a:rPr>
              <a:t>.</a:t>
            </a:r>
          </a:p>
        </p:txBody>
      </p:sp>
      <p:sp>
        <p:nvSpPr>
          <p:cNvPr id="61444" name="Text Box 4"/>
          <p:cNvSpPr txBox="1">
            <a:spLocks noChangeArrowheads="1"/>
          </p:cNvSpPr>
          <p:nvPr/>
        </p:nvSpPr>
        <p:spPr bwMode="auto">
          <a:xfrm>
            <a:off x="304800" y="3276600"/>
            <a:ext cx="3048000" cy="923925"/>
          </a:xfrm>
          <a:prstGeom prst="rect">
            <a:avLst/>
          </a:prstGeom>
          <a:noFill/>
          <a:ln w="9525" algn="ctr">
            <a:noFill/>
            <a:miter lim="800000"/>
            <a:headEnd/>
            <a:tailEnd/>
          </a:ln>
        </p:spPr>
        <p:txBody>
          <a:bodyPr>
            <a:spAutoFit/>
          </a:bodyPr>
          <a:lstStyle/>
          <a:p>
            <a:pPr>
              <a:spcBef>
                <a:spcPct val="50000"/>
              </a:spcBef>
              <a:defRPr/>
            </a:pPr>
            <a:r>
              <a:rPr lang="en-US">
                <a:solidFill>
                  <a:schemeClr val="tx2">
                    <a:lumMod val="60000"/>
                    <a:lumOff val="40000"/>
                  </a:schemeClr>
                </a:solidFill>
                <a:latin typeface="+mn-lt"/>
              </a:rPr>
              <a:t>Krivulja v ravnini je graf neke funkcije</a:t>
            </a:r>
            <a:r>
              <a:rPr lang="sl-SI">
                <a:solidFill>
                  <a:schemeClr val="tx2">
                    <a:lumMod val="60000"/>
                    <a:lumOff val="40000"/>
                  </a:schemeClr>
                </a:solidFill>
                <a:latin typeface="+mn-lt"/>
              </a:rPr>
              <a:t> če jo vsaka navpična premica seka največ enkrat. </a:t>
            </a:r>
          </a:p>
        </p:txBody>
      </p:sp>
      <p:sp>
        <p:nvSpPr>
          <p:cNvPr id="61445" name="Text Box 5"/>
          <p:cNvSpPr txBox="1">
            <a:spLocks noChangeArrowheads="1"/>
          </p:cNvSpPr>
          <p:nvPr/>
        </p:nvSpPr>
        <p:spPr bwMode="auto">
          <a:xfrm>
            <a:off x="381000" y="533400"/>
            <a:ext cx="3276600" cy="400050"/>
          </a:xfrm>
          <a:prstGeom prst="rect">
            <a:avLst/>
          </a:prstGeom>
          <a:noFill/>
          <a:ln w="15875" algn="ctr">
            <a:noFill/>
            <a:miter lim="800000"/>
            <a:headEnd/>
            <a:tailEnd/>
          </a:ln>
        </p:spPr>
        <p:txBody>
          <a:bodyPr>
            <a:spAutoFit/>
          </a:bodyPr>
          <a:lstStyle/>
          <a:p>
            <a:pPr>
              <a:spcBef>
                <a:spcPct val="50000"/>
              </a:spcBef>
              <a:defRPr/>
            </a:pPr>
            <a:r>
              <a:rPr lang="sl-SI" sz="2000" b="1">
                <a:solidFill>
                  <a:schemeClr val="tx2">
                    <a:lumMod val="60000"/>
                    <a:lumOff val="40000"/>
                  </a:schemeClr>
                </a:solidFill>
                <a:latin typeface="+mn-lt"/>
              </a:rPr>
              <a:t>Funkcije podane z grafom</a:t>
            </a:r>
          </a:p>
        </p:txBody>
      </p:sp>
      <p:grpSp>
        <p:nvGrpSpPr>
          <p:cNvPr id="2" name="Group 6"/>
          <p:cNvGrpSpPr>
            <a:grpSpLocks/>
          </p:cNvGrpSpPr>
          <p:nvPr/>
        </p:nvGrpSpPr>
        <p:grpSpPr bwMode="auto">
          <a:xfrm>
            <a:off x="3657600" y="1905000"/>
            <a:ext cx="5105400" cy="4368800"/>
            <a:chOff x="2976" y="1248"/>
            <a:chExt cx="2544" cy="2160"/>
          </a:xfrm>
        </p:grpSpPr>
        <p:sp>
          <p:nvSpPr>
            <p:cNvPr id="37906" name="Line 7"/>
            <p:cNvSpPr>
              <a:spLocks noChangeShapeType="1"/>
            </p:cNvSpPr>
            <p:nvPr/>
          </p:nvSpPr>
          <p:spPr bwMode="auto">
            <a:xfrm>
              <a:off x="2976" y="2296"/>
              <a:ext cx="2544" cy="0"/>
            </a:xfrm>
            <a:prstGeom prst="line">
              <a:avLst/>
            </a:prstGeom>
            <a:noFill/>
            <a:ln w="15875">
              <a:solidFill>
                <a:schemeClr val="accent1"/>
              </a:solidFill>
              <a:round/>
              <a:headEnd/>
              <a:tailEnd type="arrow" w="med" len="med"/>
            </a:ln>
          </p:spPr>
          <p:txBody>
            <a:bodyPr lIns="90000" tIns="46800" rIns="90000" bIns="46800">
              <a:spAutoFit/>
            </a:bodyPr>
            <a:lstStyle/>
            <a:p>
              <a:endParaRPr lang="sl-SI"/>
            </a:p>
          </p:txBody>
        </p:sp>
        <p:sp>
          <p:nvSpPr>
            <p:cNvPr id="37907" name="Line 8"/>
            <p:cNvSpPr>
              <a:spLocks noChangeShapeType="1"/>
            </p:cNvSpPr>
            <p:nvPr/>
          </p:nvSpPr>
          <p:spPr bwMode="auto">
            <a:xfrm flipV="1">
              <a:off x="4224" y="1248"/>
              <a:ext cx="0" cy="2160"/>
            </a:xfrm>
            <a:prstGeom prst="line">
              <a:avLst/>
            </a:prstGeom>
            <a:noFill/>
            <a:ln w="15875">
              <a:solidFill>
                <a:schemeClr val="accent1"/>
              </a:solidFill>
              <a:round/>
              <a:headEnd/>
              <a:tailEnd type="arrow" w="med" len="med"/>
            </a:ln>
          </p:spPr>
          <p:txBody>
            <a:bodyPr lIns="90000" tIns="46800" rIns="90000" bIns="46800">
              <a:spAutoFit/>
            </a:bodyPr>
            <a:lstStyle/>
            <a:p>
              <a:endParaRPr lang="sl-SI"/>
            </a:p>
          </p:txBody>
        </p:sp>
      </p:grpSp>
      <p:sp>
        <p:nvSpPr>
          <p:cNvPr id="61449" name="Freeform 9"/>
          <p:cNvSpPr>
            <a:spLocks/>
          </p:cNvSpPr>
          <p:nvPr/>
        </p:nvSpPr>
        <p:spPr bwMode="auto">
          <a:xfrm>
            <a:off x="4876800" y="3040063"/>
            <a:ext cx="3124200" cy="2217737"/>
          </a:xfrm>
          <a:custGeom>
            <a:avLst/>
            <a:gdLst>
              <a:gd name="T0" fmla="*/ 0 w 2400"/>
              <a:gd name="T1" fmla="*/ 2147483647 h 1397"/>
              <a:gd name="T2" fmla="*/ 2147483647 w 2400"/>
              <a:gd name="T3" fmla="*/ 2147483647 h 1397"/>
              <a:gd name="T4" fmla="*/ 2147483647 w 2400"/>
              <a:gd name="T5" fmla="*/ 2147483647 h 1397"/>
              <a:gd name="T6" fmla="*/ 2147483647 w 2400"/>
              <a:gd name="T7" fmla="*/ 2147483647 h 1397"/>
              <a:gd name="T8" fmla="*/ 2147483647 w 2400"/>
              <a:gd name="T9" fmla="*/ 2147483647 h 1397"/>
              <a:gd name="T10" fmla="*/ 2147483647 w 2400"/>
              <a:gd name="T11" fmla="*/ 2147483647 h 1397"/>
              <a:gd name="T12" fmla="*/ 0 60000 65536"/>
              <a:gd name="T13" fmla="*/ 0 60000 65536"/>
              <a:gd name="T14" fmla="*/ 0 60000 65536"/>
              <a:gd name="T15" fmla="*/ 0 60000 65536"/>
              <a:gd name="T16" fmla="*/ 0 60000 65536"/>
              <a:gd name="T17" fmla="*/ 0 60000 65536"/>
              <a:gd name="T18" fmla="*/ 0 w 2400"/>
              <a:gd name="T19" fmla="*/ 0 h 1397"/>
              <a:gd name="T20" fmla="*/ 2400 w 2400"/>
              <a:gd name="T21" fmla="*/ 1397 h 1397"/>
            </a:gdLst>
            <a:ahLst/>
            <a:cxnLst>
              <a:cxn ang="T12">
                <a:pos x="T0" y="T1"/>
              </a:cxn>
              <a:cxn ang="T13">
                <a:pos x="T2" y="T3"/>
              </a:cxn>
              <a:cxn ang="T14">
                <a:pos x="T4" y="T5"/>
              </a:cxn>
              <a:cxn ang="T15">
                <a:pos x="T6" y="T7"/>
              </a:cxn>
              <a:cxn ang="T16">
                <a:pos x="T8" y="T9"/>
              </a:cxn>
              <a:cxn ang="T17">
                <a:pos x="T10" y="T11"/>
              </a:cxn>
            </a:cxnLst>
            <a:rect l="T18" t="T19" r="T20" b="T21"/>
            <a:pathLst>
              <a:path w="2400" h="1397">
                <a:moveTo>
                  <a:pt x="0" y="965"/>
                </a:moveTo>
                <a:cubicBezTo>
                  <a:pt x="59" y="973"/>
                  <a:pt x="218" y="965"/>
                  <a:pt x="354" y="1013"/>
                </a:cubicBezTo>
                <a:cubicBezTo>
                  <a:pt x="490" y="1061"/>
                  <a:pt x="603" y="1397"/>
                  <a:pt x="816" y="1253"/>
                </a:cubicBezTo>
                <a:cubicBezTo>
                  <a:pt x="1029" y="1109"/>
                  <a:pt x="1415" y="298"/>
                  <a:pt x="1632" y="149"/>
                </a:cubicBezTo>
                <a:cubicBezTo>
                  <a:pt x="1849" y="0"/>
                  <a:pt x="1990" y="359"/>
                  <a:pt x="2118" y="359"/>
                </a:cubicBezTo>
                <a:cubicBezTo>
                  <a:pt x="2246" y="359"/>
                  <a:pt x="2341" y="193"/>
                  <a:pt x="2400" y="149"/>
                </a:cubicBezTo>
              </a:path>
            </a:pathLst>
          </a:custGeom>
          <a:noFill/>
          <a:ln w="31750">
            <a:solidFill>
              <a:srgbClr val="FF3300"/>
            </a:solidFill>
            <a:round/>
            <a:headEnd/>
            <a:tailEnd/>
          </a:ln>
        </p:spPr>
        <p:txBody>
          <a:bodyPr lIns="90000" tIns="46800" rIns="90000" bIns="46800">
            <a:spAutoFit/>
          </a:bodyPr>
          <a:lstStyle/>
          <a:p>
            <a:endParaRPr lang="sl-SI"/>
          </a:p>
        </p:txBody>
      </p:sp>
      <p:sp>
        <p:nvSpPr>
          <p:cNvPr id="61450" name="Line 10"/>
          <p:cNvSpPr>
            <a:spLocks noChangeShapeType="1"/>
          </p:cNvSpPr>
          <p:nvPr/>
        </p:nvSpPr>
        <p:spPr bwMode="auto">
          <a:xfrm flipV="1">
            <a:off x="4876800" y="4038600"/>
            <a:ext cx="0" cy="533400"/>
          </a:xfrm>
          <a:prstGeom prst="line">
            <a:avLst/>
          </a:prstGeom>
          <a:noFill/>
          <a:ln w="15875">
            <a:solidFill>
              <a:schemeClr val="accent1"/>
            </a:solidFill>
            <a:prstDash val="dash"/>
            <a:round/>
            <a:headEnd/>
            <a:tailEnd/>
          </a:ln>
        </p:spPr>
        <p:txBody>
          <a:bodyPr lIns="90000" tIns="46800" rIns="90000" bIns="46800">
            <a:spAutoFit/>
          </a:bodyPr>
          <a:lstStyle/>
          <a:p>
            <a:endParaRPr lang="sl-SI"/>
          </a:p>
        </p:txBody>
      </p:sp>
      <p:sp>
        <p:nvSpPr>
          <p:cNvPr id="61451" name="Line 11"/>
          <p:cNvSpPr>
            <a:spLocks noChangeShapeType="1"/>
          </p:cNvSpPr>
          <p:nvPr/>
        </p:nvSpPr>
        <p:spPr bwMode="auto">
          <a:xfrm>
            <a:off x="8001000" y="3333750"/>
            <a:ext cx="0" cy="685800"/>
          </a:xfrm>
          <a:prstGeom prst="line">
            <a:avLst/>
          </a:prstGeom>
          <a:noFill/>
          <a:ln w="15875">
            <a:solidFill>
              <a:schemeClr val="accent1"/>
            </a:solidFill>
            <a:prstDash val="dash"/>
            <a:round/>
            <a:headEnd/>
            <a:tailEnd/>
          </a:ln>
        </p:spPr>
        <p:txBody>
          <a:bodyPr lIns="90000" tIns="46800" rIns="90000" bIns="46800">
            <a:spAutoFit/>
          </a:bodyPr>
          <a:lstStyle/>
          <a:p>
            <a:endParaRPr lang="sl-SI"/>
          </a:p>
        </p:txBody>
      </p:sp>
      <p:sp>
        <p:nvSpPr>
          <p:cNvPr id="61452" name="Freeform 12"/>
          <p:cNvSpPr>
            <a:spLocks/>
          </p:cNvSpPr>
          <p:nvPr/>
        </p:nvSpPr>
        <p:spPr bwMode="auto">
          <a:xfrm>
            <a:off x="4267200" y="2667000"/>
            <a:ext cx="4191000" cy="2667000"/>
          </a:xfrm>
          <a:custGeom>
            <a:avLst/>
            <a:gdLst>
              <a:gd name="T0" fmla="*/ 0 w 2640"/>
              <a:gd name="T1" fmla="*/ 2147483647 h 1680"/>
              <a:gd name="T2" fmla="*/ 2147483647 w 2640"/>
              <a:gd name="T3" fmla="*/ 2147483647 h 1680"/>
              <a:gd name="T4" fmla="*/ 2147483647 w 2640"/>
              <a:gd name="T5" fmla="*/ 2147483647 h 1680"/>
              <a:gd name="T6" fmla="*/ 2147483647 w 2640"/>
              <a:gd name="T7" fmla="*/ 0 h 1680"/>
              <a:gd name="T8" fmla="*/ 0 60000 65536"/>
              <a:gd name="T9" fmla="*/ 0 60000 65536"/>
              <a:gd name="T10" fmla="*/ 0 60000 65536"/>
              <a:gd name="T11" fmla="*/ 0 60000 65536"/>
              <a:gd name="T12" fmla="*/ 0 w 2640"/>
              <a:gd name="T13" fmla="*/ 0 h 1680"/>
              <a:gd name="T14" fmla="*/ 2640 w 2640"/>
              <a:gd name="T15" fmla="*/ 1680 h 1680"/>
            </a:gdLst>
            <a:ahLst/>
            <a:cxnLst>
              <a:cxn ang="T8">
                <a:pos x="T0" y="T1"/>
              </a:cxn>
              <a:cxn ang="T9">
                <a:pos x="T2" y="T3"/>
              </a:cxn>
              <a:cxn ang="T10">
                <a:pos x="T4" y="T5"/>
              </a:cxn>
              <a:cxn ang="T11">
                <a:pos x="T6" y="T7"/>
              </a:cxn>
            </a:cxnLst>
            <a:rect l="T12" t="T13" r="T14" b="T15"/>
            <a:pathLst>
              <a:path w="2640" h="1680">
                <a:moveTo>
                  <a:pt x="0" y="1680"/>
                </a:moveTo>
                <a:cubicBezTo>
                  <a:pt x="1152" y="1596"/>
                  <a:pt x="2304" y="1512"/>
                  <a:pt x="2352" y="1344"/>
                </a:cubicBezTo>
                <a:cubicBezTo>
                  <a:pt x="2400" y="1176"/>
                  <a:pt x="240" y="896"/>
                  <a:pt x="288" y="672"/>
                </a:cubicBezTo>
                <a:cubicBezTo>
                  <a:pt x="336" y="448"/>
                  <a:pt x="1488" y="224"/>
                  <a:pt x="2640" y="0"/>
                </a:cubicBezTo>
              </a:path>
            </a:pathLst>
          </a:custGeom>
          <a:noFill/>
          <a:ln w="25400">
            <a:solidFill>
              <a:srgbClr val="00FF00"/>
            </a:solidFill>
            <a:round/>
            <a:headEnd/>
            <a:tailEnd/>
          </a:ln>
        </p:spPr>
        <p:txBody>
          <a:bodyPr lIns="90000" tIns="46800" rIns="90000" bIns="46800">
            <a:spAutoFit/>
          </a:bodyPr>
          <a:lstStyle/>
          <a:p>
            <a:endParaRPr lang="sl-SI"/>
          </a:p>
        </p:txBody>
      </p:sp>
      <p:sp>
        <p:nvSpPr>
          <p:cNvPr id="61454" name="Freeform 14"/>
          <p:cNvSpPr>
            <a:spLocks/>
          </p:cNvSpPr>
          <p:nvPr/>
        </p:nvSpPr>
        <p:spPr bwMode="auto">
          <a:xfrm>
            <a:off x="3505200" y="2133600"/>
            <a:ext cx="2514600" cy="1536700"/>
          </a:xfrm>
          <a:custGeom>
            <a:avLst/>
            <a:gdLst>
              <a:gd name="T0" fmla="*/ 2147483647 w 1159"/>
              <a:gd name="T1" fmla="*/ 2147483647 h 968"/>
              <a:gd name="T2" fmla="*/ 2147483647 w 1159"/>
              <a:gd name="T3" fmla="*/ 2147483647 h 968"/>
              <a:gd name="T4" fmla="*/ 2147483647 w 1159"/>
              <a:gd name="T5" fmla="*/ 2147483647 h 968"/>
              <a:gd name="T6" fmla="*/ 2147483647 w 1159"/>
              <a:gd name="T7" fmla="*/ 2147483647 h 968"/>
              <a:gd name="T8" fmla="*/ 2147483647 w 1159"/>
              <a:gd name="T9" fmla="*/ 2147483647 h 968"/>
              <a:gd name="T10" fmla="*/ 0 60000 65536"/>
              <a:gd name="T11" fmla="*/ 0 60000 65536"/>
              <a:gd name="T12" fmla="*/ 0 60000 65536"/>
              <a:gd name="T13" fmla="*/ 0 60000 65536"/>
              <a:gd name="T14" fmla="*/ 0 60000 65536"/>
              <a:gd name="T15" fmla="*/ 0 w 1159"/>
              <a:gd name="T16" fmla="*/ 0 h 968"/>
              <a:gd name="T17" fmla="*/ 1159 w 1159"/>
              <a:gd name="T18" fmla="*/ 968 h 968"/>
            </a:gdLst>
            <a:ahLst/>
            <a:cxnLst>
              <a:cxn ang="T10">
                <a:pos x="T0" y="T1"/>
              </a:cxn>
              <a:cxn ang="T11">
                <a:pos x="T2" y="T3"/>
              </a:cxn>
              <a:cxn ang="T12">
                <a:pos x="T4" y="T5"/>
              </a:cxn>
              <a:cxn ang="T13">
                <a:pos x="T6" y="T7"/>
              </a:cxn>
              <a:cxn ang="T14">
                <a:pos x="T8" y="T9"/>
              </a:cxn>
            </a:cxnLst>
            <a:rect l="T15" t="T16" r="T17" b="T18"/>
            <a:pathLst>
              <a:path w="1159" h="968">
                <a:moveTo>
                  <a:pt x="108" y="132"/>
                </a:moveTo>
                <a:cubicBezTo>
                  <a:pt x="0" y="246"/>
                  <a:pt x="116" y="696"/>
                  <a:pt x="276" y="816"/>
                </a:cubicBezTo>
                <a:cubicBezTo>
                  <a:pt x="436" y="936"/>
                  <a:pt x="977" y="968"/>
                  <a:pt x="1068" y="852"/>
                </a:cubicBezTo>
                <a:cubicBezTo>
                  <a:pt x="1159" y="736"/>
                  <a:pt x="982" y="240"/>
                  <a:pt x="822" y="120"/>
                </a:cubicBezTo>
                <a:cubicBezTo>
                  <a:pt x="662" y="0"/>
                  <a:pt x="216" y="18"/>
                  <a:pt x="108" y="132"/>
                </a:cubicBezTo>
                <a:close/>
              </a:path>
            </a:pathLst>
          </a:custGeom>
          <a:noFill/>
          <a:ln w="25400">
            <a:solidFill>
              <a:srgbClr val="FFC000"/>
            </a:solidFill>
            <a:round/>
            <a:headEnd/>
            <a:tailEnd/>
          </a:ln>
        </p:spPr>
        <p:txBody>
          <a:bodyPr lIns="90000" tIns="46800" rIns="90000" bIns="46800">
            <a:spAutoFit/>
          </a:bodyPr>
          <a:lstStyle/>
          <a:p>
            <a:endParaRPr lang="sl-SI"/>
          </a:p>
        </p:txBody>
      </p:sp>
      <p:sp>
        <p:nvSpPr>
          <p:cNvPr id="13" name="Rectangle 12"/>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4" name="Rectangle 13"/>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5" name="Rounded Rectangle 14"/>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6" name="TextBox 15"/>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7" name="TextBox 16"/>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18" name="TextBox 17"/>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PODAJANJE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19"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F85BD5BA-AEFD-48B7-8747-BA189B65FF66}"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28</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14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4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4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14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P spid="61444" grpId="0"/>
      <p:bldP spid="61445" grpId="0"/>
      <p:bldP spid="61449" grpId="0" animBg="1"/>
      <p:bldP spid="61450" grpId="0" animBg="1"/>
      <p:bldP spid="61451" grpId="0" animBg="1"/>
      <p:bldP spid="61452" grpId="0" animBg="1"/>
      <p:bldP spid="6145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87350" y="457200"/>
            <a:ext cx="4032250" cy="400050"/>
          </a:xfrm>
          <a:prstGeom prst="rect">
            <a:avLst/>
          </a:prstGeom>
          <a:noFill/>
          <a:ln w="15875" algn="ctr">
            <a:noFill/>
            <a:miter lim="800000"/>
            <a:headEnd/>
            <a:tailEnd/>
          </a:ln>
        </p:spPr>
        <p:txBody>
          <a:bodyPr>
            <a:spAutoFit/>
          </a:bodyPr>
          <a:lstStyle/>
          <a:p>
            <a:pPr>
              <a:spcBef>
                <a:spcPct val="50000"/>
              </a:spcBef>
              <a:defRPr/>
            </a:pPr>
            <a:r>
              <a:rPr lang="sl-SI" sz="2000" b="1">
                <a:solidFill>
                  <a:schemeClr val="tx2">
                    <a:lumMod val="60000"/>
                    <a:lumOff val="40000"/>
                  </a:schemeClr>
                </a:solidFill>
                <a:latin typeface="+mn-lt"/>
              </a:rPr>
              <a:t>OBRATNE FUNKCIJE</a:t>
            </a:r>
          </a:p>
        </p:txBody>
      </p:sp>
      <p:sp>
        <p:nvSpPr>
          <p:cNvPr id="63491" name="Text Box 3"/>
          <p:cNvSpPr txBox="1">
            <a:spLocks noChangeArrowheads="1"/>
          </p:cNvSpPr>
          <p:nvPr/>
        </p:nvSpPr>
        <p:spPr bwMode="auto">
          <a:xfrm>
            <a:off x="990600" y="1524000"/>
            <a:ext cx="7488238" cy="400050"/>
          </a:xfrm>
          <a:prstGeom prst="rect">
            <a:avLst/>
          </a:prstGeom>
          <a:noFill/>
          <a:ln w="15875" algn="ctr">
            <a:noFill/>
            <a:miter lim="800000"/>
            <a:headEnd/>
            <a:tailEnd/>
          </a:ln>
        </p:spPr>
        <p:txBody>
          <a:bodyPr>
            <a:spAutoFit/>
          </a:bodyPr>
          <a:lstStyle/>
          <a:p>
            <a:pPr>
              <a:spcBef>
                <a:spcPct val="50000"/>
              </a:spcBef>
              <a:defRPr/>
            </a:pPr>
            <a:r>
              <a:rPr lang="sl-SI" sz="1600" b="1">
                <a:solidFill>
                  <a:srgbClr val="FF0000"/>
                </a:solidFill>
                <a:latin typeface="+mn-lt"/>
              </a:rPr>
              <a:t>Praslika</a:t>
            </a:r>
            <a:r>
              <a:rPr lang="en-US" sz="1600" b="1">
                <a:solidFill>
                  <a:schemeClr val="tx2">
                    <a:lumMod val="60000"/>
                    <a:lumOff val="40000"/>
                  </a:schemeClr>
                </a:solidFill>
              </a:rPr>
              <a:t> </a:t>
            </a:r>
            <a:r>
              <a:rPr lang="sl-SI" sz="1600" b="1">
                <a:solidFill>
                  <a:schemeClr val="tx2">
                    <a:lumMod val="60000"/>
                    <a:lumOff val="40000"/>
                  </a:schemeClr>
                </a:solidFill>
              </a:rPr>
              <a:t> </a:t>
            </a:r>
            <a:r>
              <a:rPr lang="en-US" sz="2000" i="1">
                <a:solidFill>
                  <a:schemeClr val="tx2">
                    <a:lumMod val="60000"/>
                    <a:lumOff val="40000"/>
                  </a:schemeClr>
                </a:solidFill>
                <a:latin typeface="Georgia" pitchFamily="18" charset="0"/>
              </a:rPr>
              <a:t>f</a:t>
            </a:r>
            <a:r>
              <a:rPr lang="sl-SI" sz="2000" i="1">
                <a:solidFill>
                  <a:schemeClr val="tx2">
                    <a:lumMod val="60000"/>
                    <a:lumOff val="40000"/>
                  </a:schemeClr>
                </a:solidFill>
                <a:latin typeface="Georgia" pitchFamily="18" charset="0"/>
              </a:rPr>
              <a:t> </a:t>
            </a:r>
            <a:r>
              <a:rPr lang="sl-SI" sz="2000" baseline="46000">
                <a:solidFill>
                  <a:schemeClr val="tx2">
                    <a:lumMod val="60000"/>
                    <a:lumOff val="40000"/>
                  </a:schemeClr>
                </a:solidFill>
                <a:latin typeface="Times New Roman" pitchFamily="18" charset="0"/>
              </a:rPr>
              <a:t>-1</a:t>
            </a:r>
            <a:r>
              <a:rPr lang="en-US" sz="2000" i="1">
                <a:solidFill>
                  <a:schemeClr val="tx2">
                    <a:lumMod val="60000"/>
                    <a:lumOff val="40000"/>
                  </a:schemeClr>
                </a:solidFill>
                <a:latin typeface="Georgia" pitchFamily="18" charset="0"/>
              </a:rPr>
              <a:t>(b)=</a:t>
            </a:r>
            <a:r>
              <a:rPr lang="en-US" sz="2000">
                <a:solidFill>
                  <a:schemeClr val="tx2">
                    <a:lumMod val="60000"/>
                    <a:lumOff val="40000"/>
                  </a:schemeClr>
                </a:solidFill>
                <a:latin typeface="Georgia" pitchFamily="18" charset="0"/>
              </a:rPr>
              <a:t>{</a:t>
            </a:r>
            <a:r>
              <a:rPr lang="en-US" sz="2000" i="1">
                <a:solidFill>
                  <a:schemeClr val="tx2">
                    <a:lumMod val="60000"/>
                    <a:lumOff val="40000"/>
                  </a:schemeClr>
                </a:solidFill>
                <a:latin typeface="Georgia" pitchFamily="18" charset="0"/>
              </a:rPr>
              <a:t>a</a:t>
            </a:r>
            <a:r>
              <a:rPr lang="sl-SI" sz="1100" i="1">
                <a:solidFill>
                  <a:schemeClr val="tx2">
                    <a:lumMod val="60000"/>
                    <a:lumOff val="40000"/>
                  </a:schemeClr>
                </a:solidFill>
                <a:latin typeface="Georgia" pitchFamily="18" charset="0"/>
              </a:rPr>
              <a:t> </a:t>
            </a:r>
            <a:r>
              <a:rPr lang="en-US" sz="2000">
                <a:solidFill>
                  <a:schemeClr val="tx2">
                    <a:lumMod val="60000"/>
                    <a:lumOff val="40000"/>
                  </a:schemeClr>
                </a:solidFill>
                <a:latin typeface="Arial Unicode MS" pitchFamily="34" charset="-128"/>
                <a:ea typeface="Arial Unicode MS" pitchFamily="34" charset="-128"/>
                <a:cs typeface="Arial Unicode MS" pitchFamily="34" charset="-128"/>
              </a:rPr>
              <a:t>∈</a:t>
            </a:r>
            <a:r>
              <a:rPr lang="sl-SI" sz="1100">
                <a:solidFill>
                  <a:schemeClr val="tx2">
                    <a:lumMod val="60000"/>
                    <a:lumOff val="40000"/>
                  </a:schemeClr>
                </a:solidFill>
                <a:latin typeface="Arial Unicode MS" pitchFamily="34" charset="-128"/>
                <a:ea typeface="Arial Unicode MS" pitchFamily="34" charset="-128"/>
                <a:cs typeface="Arial Unicode MS" pitchFamily="34" charset="-128"/>
              </a:rPr>
              <a:t> </a:t>
            </a:r>
            <a:r>
              <a:rPr lang="en-US" sz="2000" i="1">
                <a:solidFill>
                  <a:schemeClr val="tx2">
                    <a:lumMod val="60000"/>
                    <a:lumOff val="40000"/>
                  </a:schemeClr>
                </a:solidFill>
                <a:latin typeface="Georgia" pitchFamily="18" charset="0"/>
                <a:ea typeface="Arial Unicode MS" pitchFamily="34" charset="-128"/>
                <a:cs typeface="Arial Unicode MS" pitchFamily="34" charset="-128"/>
              </a:rPr>
              <a:t>A| f(a)=b</a:t>
            </a:r>
            <a:r>
              <a:rPr lang="en-US" sz="2000">
                <a:solidFill>
                  <a:schemeClr val="tx2">
                    <a:lumMod val="60000"/>
                    <a:lumOff val="40000"/>
                  </a:schemeClr>
                </a:solidFill>
                <a:latin typeface="Georgia" pitchFamily="18" charset="0"/>
                <a:ea typeface="Arial Unicode MS" pitchFamily="34" charset="-128"/>
                <a:cs typeface="Arial Unicode MS" pitchFamily="34" charset="-128"/>
              </a:rPr>
              <a:t>}</a:t>
            </a:r>
            <a:r>
              <a:rPr lang="sl-SI" sz="2000">
                <a:solidFill>
                  <a:schemeClr val="tx2">
                    <a:lumMod val="60000"/>
                    <a:lumOff val="40000"/>
                  </a:schemeClr>
                </a:solidFill>
                <a:latin typeface="Georgia" pitchFamily="18" charset="0"/>
                <a:ea typeface="Arial Unicode MS" pitchFamily="34" charset="-128"/>
                <a:cs typeface="Arial Unicode MS" pitchFamily="34" charset="-128"/>
              </a:rPr>
              <a:t>  </a:t>
            </a:r>
            <a:r>
              <a:rPr lang="en-US" sz="2000">
                <a:solidFill>
                  <a:schemeClr val="tx2">
                    <a:lumMod val="60000"/>
                    <a:lumOff val="40000"/>
                  </a:schemeClr>
                </a:solidFill>
                <a:latin typeface="Georgia" pitchFamily="18" charset="0"/>
                <a:ea typeface="Arial Unicode MS" pitchFamily="34" charset="-128"/>
                <a:cs typeface="Arial Unicode MS" pitchFamily="34" charset="-128"/>
              </a:rPr>
              <a:t>   </a:t>
            </a:r>
            <a:r>
              <a:rPr lang="sl-SI" sz="2000">
                <a:solidFill>
                  <a:schemeClr val="tx2">
                    <a:lumMod val="60000"/>
                    <a:lumOff val="40000"/>
                  </a:schemeClr>
                </a:solidFill>
                <a:latin typeface="Georgia" pitchFamily="18" charset="0"/>
                <a:ea typeface="Arial Unicode MS" pitchFamily="34" charset="-128"/>
                <a:cs typeface="Arial Unicode MS" pitchFamily="34" charset="-128"/>
              </a:rPr>
              <a:t> </a:t>
            </a:r>
            <a:r>
              <a:rPr lang="en-US" sz="2000">
                <a:solidFill>
                  <a:schemeClr val="tx2">
                    <a:lumMod val="60000"/>
                    <a:lumOff val="40000"/>
                  </a:schemeClr>
                </a:solidFill>
                <a:latin typeface="Georgia" pitchFamily="18" charset="0"/>
                <a:ea typeface="Arial Unicode MS" pitchFamily="34" charset="-128"/>
                <a:cs typeface="Arial Unicode MS" pitchFamily="34" charset="-128"/>
              </a:rPr>
              <a:t> </a:t>
            </a:r>
            <a:r>
              <a:rPr lang="sl-SI" sz="2000">
                <a:solidFill>
                  <a:schemeClr val="tx2">
                    <a:lumMod val="60000"/>
                    <a:lumOff val="40000"/>
                  </a:schemeClr>
                </a:solidFill>
                <a:ea typeface="Arial Unicode MS" pitchFamily="34" charset="-128"/>
                <a:cs typeface="Arial Unicode MS" pitchFamily="34" charset="-128"/>
              </a:rPr>
              <a:t>(</a:t>
            </a:r>
            <a:r>
              <a:rPr lang="sl-SI" sz="1600">
                <a:solidFill>
                  <a:schemeClr val="tx2">
                    <a:lumMod val="60000"/>
                    <a:lumOff val="40000"/>
                  </a:schemeClr>
                </a:solidFill>
                <a:latin typeface="+mn-lt"/>
                <a:ea typeface="Arial Unicode MS" pitchFamily="34" charset="-128"/>
                <a:cs typeface="Arial Unicode MS" pitchFamily="34" charset="-128"/>
              </a:rPr>
              <a:t>množica rešitev ena</a:t>
            </a:r>
            <a:r>
              <a:rPr lang="sl-SI" sz="1600">
                <a:solidFill>
                  <a:schemeClr val="tx2">
                    <a:lumMod val="60000"/>
                    <a:lumOff val="40000"/>
                  </a:schemeClr>
                </a:solidFill>
                <a:latin typeface="+mn-lt"/>
              </a:rPr>
              <a:t>č</a:t>
            </a:r>
            <a:r>
              <a:rPr lang="sl-SI" sz="1600">
                <a:solidFill>
                  <a:schemeClr val="tx2">
                    <a:lumMod val="60000"/>
                    <a:lumOff val="40000"/>
                  </a:schemeClr>
                </a:solidFill>
                <a:latin typeface="+mn-lt"/>
                <a:ea typeface="Arial Unicode MS" pitchFamily="34" charset="-128"/>
                <a:cs typeface="Arial Unicode MS" pitchFamily="34" charset="-128"/>
              </a:rPr>
              <a:t>be</a:t>
            </a:r>
            <a:r>
              <a:rPr lang="sl-SI" sz="1600">
                <a:solidFill>
                  <a:schemeClr val="tx2">
                    <a:lumMod val="60000"/>
                    <a:lumOff val="40000"/>
                  </a:schemeClr>
                </a:solidFill>
                <a:ea typeface="Arial Unicode MS" pitchFamily="34" charset="-128"/>
                <a:cs typeface="Arial Unicode MS" pitchFamily="34" charset="-128"/>
              </a:rPr>
              <a:t>  </a:t>
            </a:r>
            <a:r>
              <a:rPr lang="en-US" sz="1600" i="1">
                <a:solidFill>
                  <a:schemeClr val="tx2">
                    <a:lumMod val="60000"/>
                    <a:lumOff val="40000"/>
                  </a:schemeClr>
                </a:solidFill>
                <a:latin typeface="Georgia" pitchFamily="18" charset="0"/>
                <a:ea typeface="Arial Unicode MS" pitchFamily="34" charset="-128"/>
                <a:cs typeface="Arial Unicode MS" pitchFamily="34" charset="-128"/>
              </a:rPr>
              <a:t>f(a)=b</a:t>
            </a:r>
            <a:r>
              <a:rPr lang="sl-SI" sz="1600">
                <a:solidFill>
                  <a:schemeClr val="tx2">
                    <a:lumMod val="60000"/>
                    <a:lumOff val="40000"/>
                  </a:schemeClr>
                </a:solidFill>
                <a:ea typeface="Arial Unicode MS" pitchFamily="34" charset="-128"/>
                <a:cs typeface="Arial Unicode MS" pitchFamily="34" charset="-128"/>
              </a:rPr>
              <a:t>)</a:t>
            </a:r>
            <a:endParaRPr lang="en-US" sz="1600">
              <a:solidFill>
                <a:schemeClr val="tx2">
                  <a:lumMod val="60000"/>
                  <a:lumOff val="40000"/>
                </a:schemeClr>
              </a:solidFill>
              <a:ea typeface="Arial Unicode MS" pitchFamily="34" charset="-128"/>
              <a:cs typeface="Arial Unicode MS" pitchFamily="34" charset="-128"/>
            </a:endParaRPr>
          </a:p>
        </p:txBody>
      </p:sp>
      <p:sp>
        <p:nvSpPr>
          <p:cNvPr id="63492" name="Text Box 4"/>
          <p:cNvSpPr txBox="1">
            <a:spLocks noChangeArrowheads="1"/>
          </p:cNvSpPr>
          <p:nvPr/>
        </p:nvSpPr>
        <p:spPr bwMode="auto">
          <a:xfrm>
            <a:off x="609600" y="2205038"/>
            <a:ext cx="8077200" cy="461962"/>
          </a:xfrm>
          <a:prstGeom prst="rect">
            <a:avLst/>
          </a:prstGeom>
          <a:noFill/>
          <a:ln w="15875" algn="ctr">
            <a:noFill/>
            <a:miter lim="800000"/>
            <a:headEnd/>
            <a:tailEnd/>
          </a:ln>
        </p:spPr>
        <p:txBody>
          <a:bodyPr>
            <a:spAutoFit/>
          </a:bodyPr>
          <a:lstStyle/>
          <a:p>
            <a:pPr>
              <a:spcBef>
                <a:spcPct val="50000"/>
              </a:spcBef>
              <a:defRPr/>
            </a:pPr>
            <a:r>
              <a:rPr lang="sl-SI" sz="1600">
                <a:solidFill>
                  <a:schemeClr val="tx2">
                    <a:lumMod val="60000"/>
                    <a:lumOff val="40000"/>
                  </a:schemeClr>
                </a:solidFill>
                <a:latin typeface="+mn-lt"/>
              </a:rPr>
              <a:t>Predpis</a:t>
            </a:r>
            <a:r>
              <a:rPr lang="sl-SI" sz="1600">
                <a:solidFill>
                  <a:schemeClr val="tx2">
                    <a:lumMod val="60000"/>
                    <a:lumOff val="40000"/>
                  </a:schemeClr>
                </a:solidFill>
              </a:rPr>
              <a:t> </a:t>
            </a:r>
            <a:r>
              <a:rPr lang="sl-SI" sz="1600" i="1">
                <a:solidFill>
                  <a:schemeClr val="tx2">
                    <a:lumMod val="60000"/>
                    <a:lumOff val="40000"/>
                  </a:schemeClr>
                </a:solidFill>
                <a:latin typeface="Georgia" pitchFamily="18" charset="0"/>
              </a:rPr>
              <a:t>b</a:t>
            </a:r>
            <a:r>
              <a:rPr lang="sl-SI" sz="1600">
                <a:solidFill>
                  <a:schemeClr val="tx2">
                    <a:lumMod val="60000"/>
                    <a:lumOff val="40000"/>
                  </a:schemeClr>
                </a:solidFill>
              </a:rPr>
              <a:t> </a:t>
            </a:r>
            <a:r>
              <a:rPr lang="sl-SI" sz="2400">
                <a:solidFill>
                  <a:schemeClr val="tx2">
                    <a:lumMod val="60000"/>
                    <a:lumOff val="40000"/>
                  </a:schemeClr>
                </a:solidFill>
                <a:latin typeface="Georgia" pitchFamily="18" charset="0"/>
                <a:ea typeface="Arial Unicode MS" pitchFamily="34" charset="-128"/>
                <a:cs typeface="Arial Unicode MS" pitchFamily="34" charset="-128"/>
              </a:rPr>
              <a:t>↦</a:t>
            </a:r>
            <a:r>
              <a:rPr lang="sl-SI" sz="2400">
                <a:solidFill>
                  <a:schemeClr val="tx2">
                    <a:lumMod val="60000"/>
                    <a:lumOff val="40000"/>
                  </a:schemeClr>
                </a:solidFill>
                <a:latin typeface="Georgia" pitchFamily="18" charset="0"/>
              </a:rPr>
              <a:t> </a:t>
            </a:r>
            <a:r>
              <a:rPr lang="sl-SI" sz="2000" i="1">
                <a:solidFill>
                  <a:schemeClr val="tx2">
                    <a:lumMod val="60000"/>
                    <a:lumOff val="40000"/>
                  </a:schemeClr>
                </a:solidFill>
                <a:latin typeface="Georgia" pitchFamily="18" charset="0"/>
              </a:rPr>
              <a:t>f </a:t>
            </a:r>
            <a:r>
              <a:rPr lang="sl-SI" sz="2000" baseline="46000">
                <a:solidFill>
                  <a:schemeClr val="tx2">
                    <a:lumMod val="60000"/>
                    <a:lumOff val="40000"/>
                  </a:schemeClr>
                </a:solidFill>
                <a:latin typeface="Times New Roman" pitchFamily="18" charset="0"/>
              </a:rPr>
              <a:t>-1</a:t>
            </a:r>
            <a:r>
              <a:rPr lang="en-US" sz="1600" i="1">
                <a:solidFill>
                  <a:schemeClr val="tx2">
                    <a:lumMod val="60000"/>
                    <a:lumOff val="40000"/>
                  </a:schemeClr>
                </a:solidFill>
                <a:latin typeface="Georgia" pitchFamily="18" charset="0"/>
              </a:rPr>
              <a:t>(b)</a:t>
            </a:r>
            <a:r>
              <a:rPr lang="sl-SI" sz="2000" i="1">
                <a:solidFill>
                  <a:schemeClr val="tx2">
                    <a:lumMod val="60000"/>
                    <a:lumOff val="40000"/>
                  </a:schemeClr>
                </a:solidFill>
                <a:latin typeface="Georgia" pitchFamily="18" charset="0"/>
              </a:rPr>
              <a:t> </a:t>
            </a:r>
            <a:r>
              <a:rPr lang="sl-SI" sz="1600">
                <a:solidFill>
                  <a:schemeClr val="tx2">
                    <a:lumMod val="60000"/>
                    <a:lumOff val="40000"/>
                  </a:schemeClr>
                </a:solidFill>
                <a:latin typeface="+mn-lt"/>
              </a:rPr>
              <a:t>določa funkcijo, če imajo množice </a:t>
            </a:r>
            <a:r>
              <a:rPr lang="sl-SI" sz="2000" i="1">
                <a:solidFill>
                  <a:schemeClr val="tx2">
                    <a:lumMod val="60000"/>
                    <a:lumOff val="40000"/>
                  </a:schemeClr>
                </a:solidFill>
                <a:latin typeface="Georgia" pitchFamily="18" charset="0"/>
              </a:rPr>
              <a:t>f </a:t>
            </a:r>
            <a:r>
              <a:rPr lang="sl-SI" sz="2000" baseline="46000">
                <a:solidFill>
                  <a:schemeClr val="tx2">
                    <a:lumMod val="60000"/>
                    <a:lumOff val="40000"/>
                  </a:schemeClr>
                </a:solidFill>
                <a:latin typeface="Times New Roman" pitchFamily="18" charset="0"/>
              </a:rPr>
              <a:t>-1</a:t>
            </a:r>
            <a:r>
              <a:rPr lang="en-US" sz="1600" i="1">
                <a:solidFill>
                  <a:schemeClr val="tx2">
                    <a:lumMod val="60000"/>
                    <a:lumOff val="40000"/>
                  </a:schemeClr>
                </a:solidFill>
                <a:latin typeface="Georgia" pitchFamily="18" charset="0"/>
              </a:rPr>
              <a:t>(b)</a:t>
            </a:r>
            <a:r>
              <a:rPr lang="sl-SI" sz="2000" i="1">
                <a:solidFill>
                  <a:schemeClr val="tx2">
                    <a:lumMod val="60000"/>
                    <a:lumOff val="40000"/>
                  </a:schemeClr>
                </a:solidFill>
                <a:latin typeface="Georgia" pitchFamily="18" charset="0"/>
              </a:rPr>
              <a:t> </a:t>
            </a:r>
            <a:r>
              <a:rPr lang="sl-SI" sz="1600">
                <a:solidFill>
                  <a:schemeClr val="tx2">
                    <a:lumMod val="60000"/>
                    <a:lumOff val="40000"/>
                  </a:schemeClr>
                </a:solidFill>
                <a:latin typeface="+mn-lt"/>
              </a:rPr>
              <a:t>natanko en element za vse </a:t>
            </a:r>
            <a:r>
              <a:rPr lang="sl-SI" sz="1600" i="1">
                <a:solidFill>
                  <a:schemeClr val="tx2">
                    <a:lumMod val="60000"/>
                    <a:lumOff val="40000"/>
                  </a:schemeClr>
                </a:solidFill>
                <a:latin typeface="Georgia" pitchFamily="18" charset="0"/>
              </a:rPr>
              <a:t>b</a:t>
            </a:r>
            <a:r>
              <a:rPr lang="sl-SI" sz="1600">
                <a:solidFill>
                  <a:schemeClr val="tx2">
                    <a:lumMod val="60000"/>
                    <a:lumOff val="40000"/>
                  </a:schemeClr>
                </a:solidFill>
                <a:latin typeface="Georgia" pitchFamily="18" charset="0"/>
                <a:ea typeface="Arial Unicode MS" pitchFamily="34" charset="-128"/>
                <a:cs typeface="Arial Unicode MS" pitchFamily="34" charset="-128"/>
              </a:rPr>
              <a:t>∈</a:t>
            </a:r>
            <a:r>
              <a:rPr lang="sl-SI" sz="1600" i="1">
                <a:solidFill>
                  <a:schemeClr val="tx2">
                    <a:lumMod val="60000"/>
                    <a:lumOff val="40000"/>
                  </a:schemeClr>
                </a:solidFill>
                <a:latin typeface="Georgia" pitchFamily="18" charset="0"/>
                <a:ea typeface="Arial Unicode MS" pitchFamily="34" charset="-128"/>
                <a:cs typeface="Arial Unicode MS" pitchFamily="34" charset="-128"/>
              </a:rPr>
              <a:t>B.</a:t>
            </a:r>
            <a:r>
              <a:rPr lang="sl-SI" sz="1600">
                <a:solidFill>
                  <a:schemeClr val="tx2">
                    <a:lumMod val="60000"/>
                    <a:lumOff val="40000"/>
                  </a:schemeClr>
                </a:solidFill>
              </a:rPr>
              <a:t> </a:t>
            </a:r>
          </a:p>
        </p:txBody>
      </p:sp>
      <p:sp>
        <p:nvSpPr>
          <p:cNvPr id="63493" name="Text Box 5"/>
          <p:cNvSpPr txBox="1">
            <a:spLocks noChangeArrowheads="1"/>
          </p:cNvSpPr>
          <p:nvPr/>
        </p:nvSpPr>
        <p:spPr bwMode="auto">
          <a:xfrm>
            <a:off x="611188" y="3200400"/>
            <a:ext cx="5327650" cy="1308100"/>
          </a:xfrm>
          <a:prstGeom prst="rect">
            <a:avLst/>
          </a:prstGeom>
          <a:noFill/>
          <a:ln w="15875" algn="ctr">
            <a:noFill/>
            <a:miter lim="800000"/>
            <a:headEnd/>
            <a:tailEnd/>
          </a:ln>
        </p:spPr>
        <p:txBody>
          <a:bodyPr>
            <a:spAutoFit/>
          </a:bodyPr>
          <a:lstStyle/>
          <a:p>
            <a:pPr>
              <a:spcBef>
                <a:spcPct val="50000"/>
              </a:spcBef>
              <a:defRPr/>
            </a:pPr>
            <a:r>
              <a:rPr lang="sl-SI" sz="1600">
                <a:solidFill>
                  <a:schemeClr val="tx2">
                    <a:lumMod val="60000"/>
                    <a:lumOff val="40000"/>
                  </a:schemeClr>
                </a:solidFill>
                <a:latin typeface="+mn-lt"/>
              </a:rPr>
              <a:t>Tedaj je </a:t>
            </a:r>
            <a:r>
              <a:rPr lang="sl-SI" sz="1600" i="1">
                <a:solidFill>
                  <a:schemeClr val="tx2">
                    <a:lumMod val="60000"/>
                    <a:lumOff val="40000"/>
                  </a:schemeClr>
                </a:solidFill>
                <a:latin typeface="Georgia" pitchFamily="18" charset="0"/>
              </a:rPr>
              <a:t>f</a:t>
            </a:r>
            <a:r>
              <a:rPr lang="sl-SI" sz="1600">
                <a:solidFill>
                  <a:schemeClr val="tx2">
                    <a:lumMod val="60000"/>
                    <a:lumOff val="40000"/>
                  </a:schemeClr>
                </a:solidFill>
              </a:rPr>
              <a:t> </a:t>
            </a:r>
            <a:r>
              <a:rPr lang="sl-SI" sz="1600" b="1">
                <a:solidFill>
                  <a:srgbClr val="FF0000"/>
                </a:solidFill>
              </a:rPr>
              <a:t>bijektivna</a:t>
            </a:r>
            <a:r>
              <a:rPr lang="sl-SI" sz="1600" b="1">
                <a:solidFill>
                  <a:schemeClr val="tx2">
                    <a:lumMod val="60000"/>
                    <a:lumOff val="40000"/>
                  </a:schemeClr>
                </a:solidFill>
              </a:rPr>
              <a:t>, </a:t>
            </a:r>
            <a:r>
              <a:rPr lang="sl-SI" sz="1600">
                <a:solidFill>
                  <a:schemeClr val="tx2">
                    <a:lumMod val="60000"/>
                    <a:lumOff val="40000"/>
                  </a:schemeClr>
                </a:solidFill>
                <a:latin typeface="+mn-lt"/>
              </a:rPr>
              <a:t>predpis</a:t>
            </a:r>
          </a:p>
          <a:p>
            <a:pPr>
              <a:spcBef>
                <a:spcPct val="50000"/>
              </a:spcBef>
              <a:defRPr/>
            </a:pPr>
            <a:r>
              <a:rPr lang="sl-SI" sz="1600">
                <a:solidFill>
                  <a:schemeClr val="tx2">
                    <a:lumMod val="60000"/>
                    <a:lumOff val="40000"/>
                  </a:schemeClr>
                </a:solidFill>
              </a:rPr>
              <a:t>            </a:t>
            </a:r>
            <a:r>
              <a:rPr lang="sl-SI" sz="2000" i="1">
                <a:solidFill>
                  <a:schemeClr val="tx2">
                    <a:lumMod val="60000"/>
                    <a:lumOff val="40000"/>
                  </a:schemeClr>
                </a:solidFill>
                <a:latin typeface="Georgia" pitchFamily="18" charset="0"/>
              </a:rPr>
              <a:t>f </a:t>
            </a:r>
            <a:r>
              <a:rPr lang="sl-SI" sz="2000" baseline="46000">
                <a:solidFill>
                  <a:schemeClr val="tx2">
                    <a:lumMod val="60000"/>
                    <a:lumOff val="40000"/>
                  </a:schemeClr>
                </a:solidFill>
                <a:latin typeface="Times New Roman" pitchFamily="18" charset="0"/>
              </a:rPr>
              <a:t>-1</a:t>
            </a:r>
            <a:r>
              <a:rPr lang="en-US" sz="2000" i="1">
                <a:solidFill>
                  <a:schemeClr val="tx2">
                    <a:lumMod val="60000"/>
                    <a:lumOff val="40000"/>
                  </a:schemeClr>
                </a:solidFill>
                <a:latin typeface="Georgia" pitchFamily="18" charset="0"/>
              </a:rPr>
              <a:t>:</a:t>
            </a:r>
            <a:r>
              <a:rPr lang="sl-SI" sz="2000" i="1">
                <a:solidFill>
                  <a:schemeClr val="tx2">
                    <a:lumMod val="60000"/>
                    <a:lumOff val="40000"/>
                  </a:schemeClr>
                </a:solidFill>
                <a:latin typeface="Georgia" pitchFamily="18" charset="0"/>
              </a:rPr>
              <a:t>B</a:t>
            </a:r>
            <a:r>
              <a:rPr lang="en-US" sz="2000">
                <a:solidFill>
                  <a:schemeClr val="tx2">
                    <a:lumMod val="60000"/>
                    <a:lumOff val="40000"/>
                  </a:schemeClr>
                </a:solidFill>
                <a:latin typeface="Georgia" pitchFamily="18" charset="0"/>
                <a:sym typeface="Mathematica1" pitchFamily="2" charset="2"/>
              </a:rPr>
              <a:t></a:t>
            </a:r>
            <a:r>
              <a:rPr lang="sl-SI" sz="2000" i="1">
                <a:solidFill>
                  <a:schemeClr val="tx2">
                    <a:lumMod val="60000"/>
                    <a:lumOff val="40000"/>
                  </a:schemeClr>
                </a:solidFill>
                <a:latin typeface="Georgia" pitchFamily="18" charset="0"/>
                <a:sym typeface="Mathematica1" pitchFamily="2" charset="2"/>
              </a:rPr>
              <a:t>A,    </a:t>
            </a:r>
            <a:r>
              <a:rPr lang="sl-SI" sz="2000" i="1">
                <a:solidFill>
                  <a:schemeClr val="tx2">
                    <a:lumMod val="60000"/>
                    <a:lumOff val="40000"/>
                  </a:schemeClr>
                </a:solidFill>
                <a:latin typeface="Georgia" pitchFamily="18" charset="0"/>
              </a:rPr>
              <a:t>b</a:t>
            </a:r>
            <a:r>
              <a:rPr lang="sl-SI" sz="1600">
                <a:solidFill>
                  <a:schemeClr val="tx2">
                    <a:lumMod val="60000"/>
                    <a:lumOff val="40000"/>
                  </a:schemeClr>
                </a:solidFill>
              </a:rPr>
              <a:t> </a:t>
            </a:r>
            <a:r>
              <a:rPr lang="sl-SI" sz="2400">
                <a:solidFill>
                  <a:schemeClr val="tx2">
                    <a:lumMod val="60000"/>
                    <a:lumOff val="40000"/>
                  </a:schemeClr>
                </a:solidFill>
                <a:latin typeface="Georgia" pitchFamily="18" charset="0"/>
                <a:ea typeface="Arial Unicode MS" pitchFamily="34" charset="-128"/>
                <a:cs typeface="Arial Unicode MS" pitchFamily="34" charset="-128"/>
              </a:rPr>
              <a:t>↦</a:t>
            </a:r>
            <a:r>
              <a:rPr lang="sl-SI" sz="2400">
                <a:solidFill>
                  <a:schemeClr val="tx2">
                    <a:lumMod val="60000"/>
                    <a:lumOff val="40000"/>
                  </a:schemeClr>
                </a:solidFill>
                <a:latin typeface="Georgia" pitchFamily="18" charset="0"/>
              </a:rPr>
              <a:t> </a:t>
            </a:r>
            <a:r>
              <a:rPr lang="sl-SI" sz="2000" i="1">
                <a:solidFill>
                  <a:schemeClr val="tx2">
                    <a:lumMod val="60000"/>
                    <a:lumOff val="40000"/>
                  </a:schemeClr>
                </a:solidFill>
                <a:latin typeface="Georgia" pitchFamily="18" charset="0"/>
              </a:rPr>
              <a:t>f </a:t>
            </a:r>
            <a:r>
              <a:rPr lang="sl-SI" sz="2000" baseline="46000">
                <a:solidFill>
                  <a:schemeClr val="tx2">
                    <a:lumMod val="60000"/>
                    <a:lumOff val="40000"/>
                  </a:schemeClr>
                </a:solidFill>
                <a:latin typeface="Times New Roman" pitchFamily="18" charset="0"/>
              </a:rPr>
              <a:t>-1</a:t>
            </a:r>
            <a:r>
              <a:rPr lang="en-US" sz="1600" i="1">
                <a:solidFill>
                  <a:schemeClr val="tx2">
                    <a:lumMod val="60000"/>
                    <a:lumOff val="40000"/>
                  </a:schemeClr>
                </a:solidFill>
                <a:latin typeface="Georgia" pitchFamily="18" charset="0"/>
              </a:rPr>
              <a:t>(</a:t>
            </a:r>
            <a:r>
              <a:rPr lang="en-US" sz="2000" i="1">
                <a:solidFill>
                  <a:schemeClr val="tx2">
                    <a:lumMod val="60000"/>
                    <a:lumOff val="40000"/>
                  </a:schemeClr>
                </a:solidFill>
                <a:latin typeface="Georgia" pitchFamily="18" charset="0"/>
              </a:rPr>
              <a:t>b</a:t>
            </a:r>
            <a:r>
              <a:rPr lang="en-US" sz="1600" i="1">
                <a:solidFill>
                  <a:schemeClr val="tx2">
                    <a:lumMod val="60000"/>
                    <a:lumOff val="40000"/>
                  </a:schemeClr>
                </a:solidFill>
                <a:latin typeface="Georgia" pitchFamily="18" charset="0"/>
              </a:rPr>
              <a:t>)</a:t>
            </a:r>
            <a:r>
              <a:rPr lang="sl-SI" sz="2000" i="1">
                <a:solidFill>
                  <a:schemeClr val="tx2">
                    <a:lumMod val="60000"/>
                    <a:lumOff val="40000"/>
                  </a:schemeClr>
                </a:solidFill>
                <a:latin typeface="Georgia" pitchFamily="18" charset="0"/>
                <a:sym typeface="Mathematica1" pitchFamily="2" charset="2"/>
              </a:rPr>
              <a:t> </a:t>
            </a:r>
            <a:endParaRPr lang="sl-SI" sz="1600">
              <a:solidFill>
                <a:schemeClr val="tx2">
                  <a:lumMod val="60000"/>
                  <a:lumOff val="40000"/>
                </a:schemeClr>
              </a:solidFill>
            </a:endParaRPr>
          </a:p>
          <a:p>
            <a:pPr>
              <a:spcBef>
                <a:spcPct val="50000"/>
              </a:spcBef>
              <a:defRPr/>
            </a:pPr>
            <a:r>
              <a:rPr lang="sl-SI" sz="1600">
                <a:solidFill>
                  <a:schemeClr val="tx2">
                    <a:lumMod val="60000"/>
                    <a:lumOff val="40000"/>
                  </a:schemeClr>
                </a:solidFill>
                <a:latin typeface="+mn-lt"/>
              </a:rPr>
              <a:t>pa je </a:t>
            </a:r>
            <a:r>
              <a:rPr lang="sl-SI" sz="1600" b="1">
                <a:solidFill>
                  <a:srgbClr val="FF0000"/>
                </a:solidFill>
                <a:latin typeface="+mn-lt"/>
              </a:rPr>
              <a:t>obratna</a:t>
            </a:r>
            <a:r>
              <a:rPr lang="sl-SI" sz="1600">
                <a:solidFill>
                  <a:schemeClr val="tx2">
                    <a:lumMod val="60000"/>
                    <a:lumOff val="40000"/>
                  </a:schemeClr>
                </a:solidFill>
                <a:latin typeface="+mn-lt"/>
              </a:rPr>
              <a:t> (inverzna) funkcija</a:t>
            </a:r>
            <a:r>
              <a:rPr lang="sl-SI" sz="1600" b="1">
                <a:solidFill>
                  <a:schemeClr val="tx2">
                    <a:lumMod val="60000"/>
                    <a:lumOff val="40000"/>
                  </a:schemeClr>
                </a:solidFill>
                <a:latin typeface="+mn-lt"/>
              </a:rPr>
              <a:t> </a:t>
            </a:r>
            <a:r>
              <a:rPr lang="sl-SI" sz="1600">
                <a:solidFill>
                  <a:schemeClr val="tx2">
                    <a:lumMod val="60000"/>
                    <a:lumOff val="40000"/>
                  </a:schemeClr>
                </a:solidFill>
                <a:latin typeface="+mn-lt"/>
              </a:rPr>
              <a:t>za </a:t>
            </a:r>
            <a:r>
              <a:rPr lang="sl-SI" sz="1600" i="1">
                <a:solidFill>
                  <a:schemeClr val="tx2">
                    <a:lumMod val="60000"/>
                    <a:lumOff val="40000"/>
                  </a:schemeClr>
                </a:solidFill>
                <a:latin typeface="Georgia" pitchFamily="18" charset="0"/>
              </a:rPr>
              <a:t>f.</a:t>
            </a:r>
          </a:p>
        </p:txBody>
      </p:sp>
      <p:sp>
        <p:nvSpPr>
          <p:cNvPr id="63494" name="Text Box 6"/>
          <p:cNvSpPr txBox="1">
            <a:spLocks noChangeArrowheads="1"/>
          </p:cNvSpPr>
          <p:nvPr/>
        </p:nvSpPr>
        <p:spPr bwMode="auto">
          <a:xfrm>
            <a:off x="609600" y="5257800"/>
            <a:ext cx="5486400" cy="584200"/>
          </a:xfrm>
          <a:prstGeom prst="rect">
            <a:avLst/>
          </a:prstGeom>
          <a:noFill/>
          <a:ln w="15875" algn="ctr">
            <a:noFill/>
            <a:miter lim="800000"/>
            <a:headEnd/>
            <a:tailEnd/>
          </a:ln>
        </p:spPr>
        <p:txBody>
          <a:bodyPr>
            <a:spAutoFit/>
          </a:bodyPr>
          <a:lstStyle/>
          <a:p>
            <a:pPr>
              <a:spcBef>
                <a:spcPct val="50000"/>
              </a:spcBef>
              <a:defRPr/>
            </a:pPr>
            <a:r>
              <a:rPr lang="sl-SI" sz="1600">
                <a:solidFill>
                  <a:schemeClr val="tx2">
                    <a:lumMod val="60000"/>
                    <a:lumOff val="40000"/>
                  </a:schemeClr>
                </a:solidFill>
                <a:latin typeface="+mn-lt"/>
              </a:rPr>
              <a:t>Kadar funkcija ni bijektivna, lahko včasih zožimo njeno domeno ali kodomeno in tako dobimo sorodno funkcijo, ki je bijektivna.</a:t>
            </a:r>
          </a:p>
        </p:txBody>
      </p:sp>
      <p:sp>
        <p:nvSpPr>
          <p:cNvPr id="63495" name="Text Box 7"/>
          <p:cNvSpPr txBox="1">
            <a:spLocks noChangeArrowheads="1"/>
          </p:cNvSpPr>
          <p:nvPr/>
        </p:nvSpPr>
        <p:spPr bwMode="auto">
          <a:xfrm>
            <a:off x="5943600" y="3200400"/>
            <a:ext cx="2362200" cy="1200150"/>
          </a:xfrm>
          <a:prstGeom prst="rect">
            <a:avLst/>
          </a:prstGeom>
          <a:solidFill>
            <a:schemeClr val="bg1"/>
          </a:solidFill>
          <a:ln w="15875" algn="ctr">
            <a:noFill/>
            <a:miter lim="800000"/>
            <a:headEnd/>
            <a:tailEnd/>
          </a:ln>
        </p:spPr>
        <p:txBody>
          <a:bodyPr>
            <a:spAutoFit/>
          </a:bodyPr>
          <a:lstStyle/>
          <a:p>
            <a:pPr>
              <a:spcBef>
                <a:spcPct val="50000"/>
              </a:spcBef>
              <a:defRPr/>
            </a:pPr>
            <a:r>
              <a:rPr lang="sl-SI" sz="1600" i="1">
                <a:solidFill>
                  <a:schemeClr val="accent2"/>
                </a:solidFill>
                <a:latin typeface="Georgia" pitchFamily="18" charset="0"/>
              </a:rPr>
              <a:t>f</a:t>
            </a:r>
            <a:r>
              <a:rPr lang="sl-SI" sz="1600">
                <a:solidFill>
                  <a:schemeClr val="accent2"/>
                </a:solidFill>
              </a:rPr>
              <a:t>  </a:t>
            </a:r>
            <a:r>
              <a:rPr lang="sl-SI" sz="1600">
                <a:solidFill>
                  <a:schemeClr val="accent2"/>
                </a:solidFill>
                <a:latin typeface="+mn-lt"/>
              </a:rPr>
              <a:t>je </a:t>
            </a:r>
            <a:r>
              <a:rPr lang="sl-SI" sz="1600" b="1">
                <a:solidFill>
                  <a:srgbClr val="FF0000"/>
                </a:solidFill>
                <a:latin typeface="+mn-lt"/>
              </a:rPr>
              <a:t>surjektivna</a:t>
            </a:r>
            <a:r>
              <a:rPr lang="sl-SI" sz="1600">
                <a:solidFill>
                  <a:schemeClr val="accent2"/>
                </a:solidFill>
                <a:latin typeface="+mn-lt"/>
              </a:rPr>
              <a:t>, če imajo   </a:t>
            </a:r>
            <a:r>
              <a:rPr lang="sl-SI" sz="1600" i="1">
                <a:solidFill>
                  <a:schemeClr val="accent2"/>
                </a:solidFill>
                <a:latin typeface="Georgia" pitchFamily="18" charset="0"/>
              </a:rPr>
              <a:t>f </a:t>
            </a:r>
            <a:r>
              <a:rPr lang="sl-SI" sz="1600" baseline="46000">
                <a:solidFill>
                  <a:schemeClr val="accent2"/>
                </a:solidFill>
                <a:latin typeface="Times New Roman" pitchFamily="18" charset="0"/>
              </a:rPr>
              <a:t>-1</a:t>
            </a:r>
            <a:r>
              <a:rPr lang="en-US" sz="1400" i="1">
                <a:solidFill>
                  <a:schemeClr val="accent2"/>
                </a:solidFill>
                <a:latin typeface="Georgia" pitchFamily="18" charset="0"/>
              </a:rPr>
              <a:t>(</a:t>
            </a:r>
            <a:r>
              <a:rPr lang="en-US" sz="1600" i="1">
                <a:solidFill>
                  <a:schemeClr val="accent2"/>
                </a:solidFill>
                <a:latin typeface="Georgia" pitchFamily="18" charset="0"/>
              </a:rPr>
              <a:t>b</a:t>
            </a:r>
            <a:r>
              <a:rPr lang="en-US" sz="1400" i="1">
                <a:solidFill>
                  <a:schemeClr val="accent2"/>
                </a:solidFill>
                <a:latin typeface="Georgia" pitchFamily="18" charset="0"/>
              </a:rPr>
              <a:t>)</a:t>
            </a:r>
            <a:r>
              <a:rPr lang="sl-SI" sz="1600">
                <a:solidFill>
                  <a:schemeClr val="accent2"/>
                </a:solidFill>
              </a:rPr>
              <a:t> </a:t>
            </a:r>
            <a:r>
              <a:rPr lang="sl-SI" sz="1600" u="sng">
                <a:solidFill>
                  <a:schemeClr val="accent2"/>
                </a:solidFill>
                <a:latin typeface="+mn-lt"/>
              </a:rPr>
              <a:t>vsaj</a:t>
            </a:r>
            <a:r>
              <a:rPr lang="sl-SI" sz="1600">
                <a:solidFill>
                  <a:schemeClr val="accent2"/>
                </a:solidFill>
                <a:latin typeface="+mn-lt"/>
              </a:rPr>
              <a:t> en element.</a:t>
            </a:r>
          </a:p>
          <a:p>
            <a:pPr>
              <a:spcBef>
                <a:spcPct val="50000"/>
              </a:spcBef>
              <a:defRPr/>
            </a:pPr>
            <a:r>
              <a:rPr lang="sl-SI" sz="1600" i="1">
                <a:solidFill>
                  <a:schemeClr val="accent2"/>
                </a:solidFill>
                <a:latin typeface="Georgia" pitchFamily="18" charset="0"/>
              </a:rPr>
              <a:t>f</a:t>
            </a:r>
            <a:r>
              <a:rPr lang="sl-SI" sz="1600">
                <a:solidFill>
                  <a:schemeClr val="accent2"/>
                </a:solidFill>
              </a:rPr>
              <a:t> </a:t>
            </a:r>
            <a:r>
              <a:rPr lang="sl-SI" sz="1600">
                <a:solidFill>
                  <a:schemeClr val="accent2"/>
                </a:solidFill>
                <a:latin typeface="+mn-lt"/>
              </a:rPr>
              <a:t>je </a:t>
            </a:r>
            <a:r>
              <a:rPr lang="sl-SI" sz="1600" b="1">
                <a:solidFill>
                  <a:srgbClr val="FF0000"/>
                </a:solidFill>
                <a:latin typeface="+mn-lt"/>
              </a:rPr>
              <a:t>injektivna</a:t>
            </a:r>
            <a:r>
              <a:rPr lang="sl-SI" sz="1600">
                <a:solidFill>
                  <a:schemeClr val="accent2"/>
                </a:solidFill>
                <a:latin typeface="+mn-lt"/>
              </a:rPr>
              <a:t>, če imajo      </a:t>
            </a:r>
            <a:r>
              <a:rPr lang="sl-SI" sz="1600" i="1">
                <a:solidFill>
                  <a:schemeClr val="accent2"/>
                </a:solidFill>
                <a:latin typeface="Georgia" pitchFamily="18" charset="0"/>
              </a:rPr>
              <a:t>f </a:t>
            </a:r>
            <a:r>
              <a:rPr lang="sl-SI" sz="1600" baseline="46000">
                <a:solidFill>
                  <a:schemeClr val="accent2"/>
                </a:solidFill>
                <a:latin typeface="Times New Roman" pitchFamily="18" charset="0"/>
              </a:rPr>
              <a:t>-1</a:t>
            </a:r>
            <a:r>
              <a:rPr lang="en-US" sz="1400" i="1">
                <a:solidFill>
                  <a:schemeClr val="accent2"/>
                </a:solidFill>
                <a:latin typeface="Georgia" pitchFamily="18" charset="0"/>
              </a:rPr>
              <a:t>(</a:t>
            </a:r>
            <a:r>
              <a:rPr lang="en-US" sz="1600" i="1">
                <a:solidFill>
                  <a:schemeClr val="accent2"/>
                </a:solidFill>
                <a:latin typeface="Georgia" pitchFamily="18" charset="0"/>
              </a:rPr>
              <a:t>b</a:t>
            </a:r>
            <a:r>
              <a:rPr lang="en-US" sz="1400" i="1">
                <a:solidFill>
                  <a:schemeClr val="accent2"/>
                </a:solidFill>
                <a:latin typeface="Georgia" pitchFamily="18" charset="0"/>
              </a:rPr>
              <a:t>)</a:t>
            </a:r>
            <a:r>
              <a:rPr lang="sl-SI" sz="1600">
                <a:solidFill>
                  <a:schemeClr val="accent2"/>
                </a:solidFill>
              </a:rPr>
              <a:t> </a:t>
            </a:r>
            <a:r>
              <a:rPr lang="sl-SI" sz="1600" u="sng">
                <a:solidFill>
                  <a:schemeClr val="accent2"/>
                </a:solidFill>
                <a:latin typeface="+mn-lt"/>
              </a:rPr>
              <a:t>največ</a:t>
            </a:r>
            <a:r>
              <a:rPr lang="sl-SI" sz="1600">
                <a:solidFill>
                  <a:schemeClr val="accent2"/>
                </a:solidFill>
                <a:latin typeface="+mn-lt"/>
              </a:rPr>
              <a:t> en element.</a:t>
            </a:r>
          </a:p>
        </p:txBody>
      </p:sp>
      <p:sp>
        <p:nvSpPr>
          <p:cNvPr id="49160" name="Rectangle 10"/>
          <p:cNvSpPr>
            <a:spLocks noChangeArrowheads="1"/>
          </p:cNvSpPr>
          <p:nvPr/>
        </p:nvSpPr>
        <p:spPr bwMode="auto">
          <a:xfrm>
            <a:off x="685800" y="1066800"/>
            <a:ext cx="976313" cy="401638"/>
          </a:xfrm>
          <a:prstGeom prst="rect">
            <a:avLst/>
          </a:prstGeom>
          <a:noFill/>
          <a:ln w="15875">
            <a:noFill/>
            <a:miter lim="800000"/>
            <a:headEnd/>
            <a:tailEnd/>
          </a:ln>
        </p:spPr>
        <p:txBody>
          <a:bodyPr wrap="none" lIns="90000" tIns="46800" rIns="90000" bIns="46800">
            <a:spAutoFit/>
          </a:bodyPr>
          <a:lstStyle/>
          <a:p>
            <a:pPr>
              <a:defRPr/>
            </a:pPr>
            <a:r>
              <a:rPr lang="sl-SI" sz="2000" i="1">
                <a:solidFill>
                  <a:schemeClr val="tx2">
                    <a:lumMod val="60000"/>
                    <a:lumOff val="40000"/>
                  </a:schemeClr>
                </a:solidFill>
                <a:latin typeface="Georgia" pitchFamily="18" charset="0"/>
              </a:rPr>
              <a:t>f </a:t>
            </a:r>
            <a:r>
              <a:rPr lang="en-US" sz="2000" i="1">
                <a:solidFill>
                  <a:schemeClr val="tx2">
                    <a:lumMod val="60000"/>
                    <a:lumOff val="40000"/>
                  </a:schemeClr>
                </a:solidFill>
                <a:latin typeface="Georgia" pitchFamily="18" charset="0"/>
              </a:rPr>
              <a:t>:A</a:t>
            </a:r>
            <a:r>
              <a:rPr lang="en-US" sz="2000">
                <a:solidFill>
                  <a:schemeClr val="tx2">
                    <a:lumMod val="60000"/>
                    <a:lumOff val="40000"/>
                  </a:schemeClr>
                </a:solidFill>
                <a:latin typeface="Georgia" pitchFamily="18" charset="0"/>
                <a:sym typeface="Mathematica1" pitchFamily="2" charset="2"/>
              </a:rPr>
              <a:t></a:t>
            </a:r>
            <a:r>
              <a:rPr lang="en-US" sz="2000" i="1">
                <a:solidFill>
                  <a:schemeClr val="tx2">
                    <a:lumMod val="60000"/>
                    <a:lumOff val="40000"/>
                  </a:schemeClr>
                </a:solidFill>
                <a:latin typeface="Georgia" pitchFamily="18" charset="0"/>
                <a:sym typeface="Mathematica1" pitchFamily="2" charset="2"/>
              </a:rPr>
              <a:t>B</a:t>
            </a:r>
            <a:endParaRPr lang="sl-SI" sz="2000" i="1">
              <a:solidFill>
                <a:schemeClr val="tx2">
                  <a:lumMod val="60000"/>
                  <a:lumOff val="40000"/>
                </a:schemeClr>
              </a:solidFill>
              <a:latin typeface="Georgia" pitchFamily="18" charset="0"/>
              <a:sym typeface="Mathematica1" pitchFamily="2" charset="2"/>
            </a:endParaRPr>
          </a:p>
        </p:txBody>
      </p:sp>
      <p:sp>
        <p:nvSpPr>
          <p:cNvPr id="9" name="Rectangle 8"/>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0" name="Rectangle 9"/>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1" name="Rounded Rectangle 10"/>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 name="TextBox 11"/>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3" name="TextBox 12"/>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14" name="TextBox 13"/>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PODAJANJE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15"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4F292F7C-956F-4049-B0BC-E89679639311}"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29</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4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p:bldP spid="63492" grpId="0"/>
      <p:bldP spid="63493" grpId="0"/>
      <p:bldP spid="63494" grpId="0"/>
      <p:bldP spid="6349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81000" y="5207000"/>
            <a:ext cx="1600200"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600">
                <a:solidFill>
                  <a:schemeClr val="tx2">
                    <a:lumMod val="60000"/>
                    <a:lumOff val="40000"/>
                  </a:schemeClr>
                </a:solidFill>
                <a:latin typeface="+mn-lt"/>
              </a:rPr>
              <a:t>Angle</a:t>
            </a:r>
            <a:r>
              <a:rPr lang="sl-SI" sz="1600">
                <a:solidFill>
                  <a:schemeClr val="tx2">
                    <a:lumMod val="60000"/>
                    <a:lumOff val="40000"/>
                  </a:schemeClr>
                </a:solidFill>
                <a:latin typeface="+mn-lt"/>
              </a:rPr>
              <a:t>ška 1. liga 2005-2006</a:t>
            </a:r>
            <a:endParaRPr lang="en-GB" sz="1600">
              <a:solidFill>
                <a:schemeClr val="tx2">
                  <a:lumMod val="60000"/>
                  <a:lumOff val="40000"/>
                </a:schemeClr>
              </a:solidFill>
              <a:latin typeface="+mn-lt"/>
            </a:endParaRPr>
          </a:p>
        </p:txBody>
      </p:sp>
      <p:sp>
        <p:nvSpPr>
          <p:cNvPr id="26628" name="Text Box 4"/>
          <p:cNvSpPr txBox="1">
            <a:spLocks noChangeArrowheads="1"/>
          </p:cNvSpPr>
          <p:nvPr/>
        </p:nvSpPr>
        <p:spPr bwMode="auto">
          <a:xfrm>
            <a:off x="344488" y="544513"/>
            <a:ext cx="4608512" cy="369887"/>
          </a:xfrm>
          <a:prstGeom prst="rect">
            <a:avLst/>
          </a:prstGeom>
          <a:noFill/>
          <a:ln w="9525">
            <a:noFill/>
            <a:miter lim="800000"/>
            <a:headEnd/>
            <a:tailEnd/>
          </a:ln>
          <a:effectLst/>
        </p:spPr>
        <p:txBody>
          <a:bodyPr>
            <a:spAutoFit/>
          </a:bodyPr>
          <a:lstStyle/>
          <a:p>
            <a:pPr fontAlgn="auto">
              <a:spcBef>
                <a:spcPct val="50000"/>
              </a:spcBef>
              <a:spcAft>
                <a:spcPts val="0"/>
              </a:spcAft>
              <a:defRPr/>
            </a:pPr>
            <a:r>
              <a:rPr lang="sl-SI" b="1">
                <a:solidFill>
                  <a:schemeClr val="tx2">
                    <a:lumMod val="60000"/>
                    <a:lumOff val="40000"/>
                  </a:schemeClr>
                </a:solidFill>
                <a:latin typeface="+mn-lt"/>
              </a:rPr>
              <a:t>TABELIRANE </a:t>
            </a:r>
            <a:r>
              <a:rPr lang="en-US" b="1">
                <a:solidFill>
                  <a:schemeClr val="tx2">
                    <a:lumMod val="60000"/>
                    <a:lumOff val="40000"/>
                  </a:schemeClr>
                </a:solidFill>
                <a:latin typeface="+mn-lt"/>
              </a:rPr>
              <a:t> FUNKCIJ</a:t>
            </a:r>
            <a:r>
              <a:rPr lang="sl-SI" b="1">
                <a:solidFill>
                  <a:schemeClr val="tx2">
                    <a:lumMod val="60000"/>
                    <a:lumOff val="40000"/>
                  </a:schemeClr>
                </a:solidFill>
                <a:latin typeface="+mn-lt"/>
              </a:rPr>
              <a:t>E</a:t>
            </a:r>
          </a:p>
        </p:txBody>
      </p:sp>
      <p:graphicFrame>
        <p:nvGraphicFramePr>
          <p:cNvPr id="26733" name="Group 109"/>
          <p:cNvGraphicFramePr>
            <a:graphicFrameLocks noGrp="1"/>
          </p:cNvGraphicFramePr>
          <p:nvPr/>
        </p:nvGraphicFramePr>
        <p:xfrm>
          <a:off x="381000" y="1020763"/>
          <a:ext cx="1600200" cy="4160520"/>
        </p:xfrm>
        <a:graphic>
          <a:graphicData uri="http://schemas.openxmlformats.org/drawingml/2006/table">
            <a:tbl>
              <a:tblPr/>
              <a:tblGrid>
                <a:gridCol w="1066800"/>
                <a:gridCol w="533400"/>
              </a:tblGrid>
              <a:tr h="18868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Premier League</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sl-SI" sz="700" b="1" i="0" u="none" strike="noStrike" cap="none" normalizeH="0" baseline="0" smtClean="0">
                          <a:ln>
                            <a:noFill/>
                          </a:ln>
                          <a:solidFill>
                            <a:schemeClr val="tx2">
                              <a:lumMod val="60000"/>
                              <a:lumOff val="40000"/>
                            </a:schemeClr>
                          </a:solidFill>
                          <a:effectLst/>
                          <a:latin typeface="Arial" pitchFamily="34" charset="0"/>
                          <a:cs typeface="Arial" pitchFamily="34" charset="0"/>
                        </a:rPr>
                        <a:t>  </a:t>
                      </a: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Final</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FFFF"/>
                    </a:solidFill>
                  </a:tcPr>
                </a:tc>
              </a:tr>
              <a:tr h="18868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Chelsea</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95</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8868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Arsenal</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83</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8868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Manchester United</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77</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8868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Everton</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61</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8868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Liverpool</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58</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8868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Bolton Wanderers</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58</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8868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Middlesbrough</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55</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8868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Manc</a:t>
                      </a:r>
                      <a:r>
                        <a:rPr kumimoji="0" lang="sl-SI" sz="700" b="1" i="0" u="none" strike="noStrike" cap="none" normalizeH="0" baseline="0" smtClean="0">
                          <a:ln>
                            <a:noFill/>
                          </a:ln>
                          <a:solidFill>
                            <a:schemeClr val="tx2">
                              <a:lumMod val="60000"/>
                              <a:lumOff val="40000"/>
                            </a:schemeClr>
                          </a:solidFill>
                          <a:effectLst/>
                          <a:latin typeface="Arial" pitchFamily="34" charset="0"/>
                          <a:cs typeface="Arial" pitchFamily="34" charset="0"/>
                        </a:rPr>
                        <a:t>h</a:t>
                      </a: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ester City</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52</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8868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Tottenham Hotspur</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52</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8868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Aston Villa</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47</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8868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Charlton Athletic</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46</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8868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Birmingham City</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45</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8868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Fulham</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44</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8868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Newcastle United</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44</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8868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Blackburn Rovers</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42</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8868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Portsmouth</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39</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8868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600" b="1" i="0" u="none" strike="noStrike" cap="none" normalizeH="0" baseline="0" smtClean="0">
                          <a:ln>
                            <a:noFill/>
                          </a:ln>
                          <a:solidFill>
                            <a:schemeClr val="tx2">
                              <a:lumMod val="60000"/>
                              <a:lumOff val="40000"/>
                            </a:schemeClr>
                          </a:solidFill>
                          <a:effectLst/>
                          <a:latin typeface="Arial" pitchFamily="34" charset="0"/>
                          <a:cs typeface="Arial" pitchFamily="34" charset="0"/>
                        </a:rPr>
                        <a:t>West Bromwich Albion</a:t>
                      </a:r>
                      <a:endParaRPr kumimoji="0" lang="en-US" sz="14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34</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8868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Crystal Palace</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33</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8868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Norwich City</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33</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2192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Southampton</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2">
                              <a:lumMod val="60000"/>
                              <a:lumOff val="40000"/>
                            </a:schemeClr>
                          </a:solidFill>
                          <a:effectLst/>
                          <a:latin typeface="Arial" pitchFamily="34" charset="0"/>
                          <a:cs typeface="Arial" pitchFamily="34" charset="0"/>
                        </a:rPr>
                        <a:t>32</a:t>
                      </a:r>
                      <a:endParaRPr kumimoji="0" lang="en-US" sz="1600" b="0" i="0" u="none" strike="noStrike" cap="none" normalizeH="0" baseline="0" smtClean="0">
                        <a:ln>
                          <a:noFill/>
                        </a:ln>
                        <a:solidFill>
                          <a:schemeClr val="tx2">
                            <a:lumMod val="60000"/>
                            <a:lumOff val="40000"/>
                          </a:schemeClr>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
        <p:nvSpPr>
          <p:cNvPr id="117" name="Rectangle 116"/>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18" name="Rectangle 117"/>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19" name="Rounded Rectangle 118"/>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0" name="TextBox 119"/>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21" name="TextBox 120"/>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122" name="TextBox 121"/>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PODAJANJE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123"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8462C226-43A4-48BF-9E03-6A7CCFDFBB6F}"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a:t>
            </a:fld>
            <a:endParaRPr lang="en-US" sz="1200" b="1">
              <a:solidFill>
                <a:schemeClr val="bg1"/>
              </a:solidFill>
              <a:effectLst>
                <a:outerShdw blurRad="38100" dist="38100" dir="2700000" algn="tl">
                  <a:srgbClr val="000000">
                    <a:alpha val="43137"/>
                  </a:srgbClr>
                </a:outerShdw>
              </a:effectLst>
              <a:latin typeface="+mn-lt"/>
            </a:endParaRPr>
          </a:p>
        </p:txBody>
      </p:sp>
      <p:grpSp>
        <p:nvGrpSpPr>
          <p:cNvPr id="2" name="Group 233"/>
          <p:cNvGrpSpPr>
            <a:grpSpLocks/>
          </p:cNvGrpSpPr>
          <p:nvPr/>
        </p:nvGrpSpPr>
        <p:grpSpPr bwMode="auto">
          <a:xfrm>
            <a:off x="2209800" y="1762125"/>
            <a:ext cx="2735263" cy="4257675"/>
            <a:chOff x="2209800" y="990600"/>
            <a:chExt cx="2736000" cy="4257020"/>
          </a:xfrm>
        </p:grpSpPr>
        <p:sp>
          <p:nvSpPr>
            <p:cNvPr id="26627" name="Rectangle 3"/>
            <p:cNvSpPr>
              <a:spLocks noChangeArrowheads="1"/>
            </p:cNvSpPr>
            <p:nvPr/>
          </p:nvSpPr>
          <p:spPr bwMode="auto">
            <a:xfrm>
              <a:off x="2667123" y="4723826"/>
              <a:ext cx="1829293" cy="523794"/>
            </a:xfrm>
            <a:prstGeom prst="rect">
              <a:avLst/>
            </a:prstGeom>
            <a:noFill/>
            <a:ln w="9525">
              <a:noFill/>
              <a:miter lim="800000"/>
              <a:headEnd/>
              <a:tailEnd/>
            </a:ln>
          </p:spPr>
          <p:txBody>
            <a:bodyPr>
              <a:spAutoFit/>
            </a:bodyPr>
            <a:lstStyle/>
            <a:p>
              <a:pPr fontAlgn="auto">
                <a:spcBef>
                  <a:spcPct val="50000"/>
                </a:spcBef>
                <a:spcAft>
                  <a:spcPts val="0"/>
                </a:spcAft>
                <a:defRPr/>
              </a:pPr>
              <a:r>
                <a:rPr lang="en-US" sz="1400">
                  <a:solidFill>
                    <a:schemeClr val="tx2">
                      <a:lumMod val="60000"/>
                      <a:lumOff val="40000"/>
                    </a:schemeClr>
                  </a:solidFill>
                  <a:latin typeface="+mn-lt"/>
                </a:rPr>
                <a:t>Topnost  kisika v vodi pri tlaku 760 mmHg</a:t>
              </a:r>
              <a:endParaRPr lang="en-GB" sz="1400">
                <a:solidFill>
                  <a:schemeClr val="tx2">
                    <a:lumMod val="60000"/>
                    <a:lumOff val="40000"/>
                  </a:schemeClr>
                </a:solidFill>
                <a:latin typeface="+mn-lt"/>
              </a:endParaRPr>
            </a:p>
          </p:txBody>
        </p:sp>
        <p:grpSp>
          <p:nvGrpSpPr>
            <p:cNvPr id="20564" name="Group 232"/>
            <p:cNvGrpSpPr>
              <a:grpSpLocks/>
            </p:cNvGrpSpPr>
            <p:nvPr/>
          </p:nvGrpSpPr>
          <p:grpSpPr bwMode="auto">
            <a:xfrm>
              <a:off x="2209800" y="990600"/>
              <a:ext cx="2736000" cy="3581400"/>
              <a:chOff x="2209800" y="990600"/>
              <a:chExt cx="2736000" cy="3581400"/>
            </a:xfrm>
          </p:grpSpPr>
          <p:sp>
            <p:nvSpPr>
              <p:cNvPr id="126" name="Rectangle 6"/>
              <p:cNvSpPr>
                <a:spLocks noChangeArrowheads="1"/>
              </p:cNvSpPr>
              <p:nvPr/>
            </p:nvSpPr>
            <p:spPr bwMode="auto">
              <a:xfrm>
                <a:off x="4218529" y="4379392"/>
                <a:ext cx="701864" cy="188883"/>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7,04</a:t>
                </a:r>
                <a:endParaRPr lang="en-US" sz="800">
                  <a:solidFill>
                    <a:schemeClr val="tx2">
                      <a:lumMod val="60000"/>
                      <a:lumOff val="40000"/>
                    </a:schemeClr>
                  </a:solidFill>
                  <a:latin typeface="Times New Roman" pitchFamily="18" charset="0"/>
                </a:endParaRPr>
              </a:p>
            </p:txBody>
          </p:sp>
          <p:sp>
            <p:nvSpPr>
              <p:cNvPr id="127" name="Rectangle 7"/>
              <p:cNvSpPr>
                <a:spLocks noChangeArrowheads="1"/>
              </p:cNvSpPr>
              <p:nvPr/>
            </p:nvSpPr>
            <p:spPr bwMode="auto">
              <a:xfrm>
                <a:off x="3581770" y="4379392"/>
                <a:ext cx="636760" cy="188883"/>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35</a:t>
                </a:r>
                <a:endParaRPr lang="en-US" sz="800">
                  <a:solidFill>
                    <a:schemeClr val="tx2">
                      <a:lumMod val="60000"/>
                      <a:lumOff val="40000"/>
                    </a:schemeClr>
                  </a:solidFill>
                  <a:latin typeface="Times New Roman" pitchFamily="18" charset="0"/>
                </a:endParaRPr>
              </a:p>
            </p:txBody>
          </p:sp>
          <p:sp>
            <p:nvSpPr>
              <p:cNvPr id="128" name="Rectangle 8"/>
              <p:cNvSpPr>
                <a:spLocks noChangeArrowheads="1"/>
              </p:cNvSpPr>
              <p:nvPr/>
            </p:nvSpPr>
            <p:spPr bwMode="auto">
              <a:xfrm>
                <a:off x="2856087" y="4379392"/>
                <a:ext cx="701864" cy="188883"/>
              </a:xfrm>
              <a:prstGeom prst="rect">
                <a:avLst/>
              </a:prstGeom>
              <a:solidFill>
                <a:srgbClr val="FFFFCC"/>
              </a:solidFill>
              <a:ln w="9525">
                <a:noFill/>
                <a:miter lim="800000"/>
                <a:headEnd/>
                <a:tailEnd/>
              </a:ln>
            </p:spPr>
            <p:txBody>
              <a:bodyPr anchor="b"/>
              <a:lstStyle/>
              <a:p>
                <a:pPr algn="ctr" eaLnBrk="0" fontAlgn="b" hangingPunct="0">
                  <a:defRPr/>
                </a:pPr>
                <a:r>
                  <a:rPr lang="en-US" sz="700" b="1">
                    <a:solidFill>
                      <a:schemeClr val="tx2">
                        <a:lumMod val="60000"/>
                        <a:lumOff val="40000"/>
                      </a:schemeClr>
                    </a:solidFill>
                    <a:cs typeface="Arial" charset="0"/>
                  </a:rPr>
                  <a:t>9,37</a:t>
                </a:r>
                <a:endParaRPr lang="en-US" sz="1600">
                  <a:solidFill>
                    <a:schemeClr val="tx2">
                      <a:lumMod val="60000"/>
                      <a:lumOff val="40000"/>
                    </a:schemeClr>
                  </a:solidFill>
                  <a:latin typeface="Times New Roman" pitchFamily="18" charset="0"/>
                </a:endParaRPr>
              </a:p>
            </p:txBody>
          </p:sp>
          <p:sp>
            <p:nvSpPr>
              <p:cNvPr id="129" name="Rectangle 9"/>
              <p:cNvSpPr>
                <a:spLocks noChangeArrowheads="1"/>
              </p:cNvSpPr>
              <p:nvPr/>
            </p:nvSpPr>
            <p:spPr bwMode="auto">
              <a:xfrm>
                <a:off x="2209800" y="4379392"/>
                <a:ext cx="638347" cy="188883"/>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17</a:t>
                </a:r>
                <a:endParaRPr lang="en-US">
                  <a:solidFill>
                    <a:schemeClr val="tx2">
                      <a:lumMod val="60000"/>
                      <a:lumOff val="40000"/>
                    </a:schemeClr>
                  </a:solidFill>
                  <a:latin typeface="Times New Roman" pitchFamily="18" charset="0"/>
                </a:endParaRPr>
              </a:p>
            </p:txBody>
          </p:sp>
          <p:sp>
            <p:nvSpPr>
              <p:cNvPr id="130" name="Rectangle 10"/>
              <p:cNvSpPr>
                <a:spLocks noChangeArrowheads="1"/>
              </p:cNvSpPr>
              <p:nvPr/>
            </p:nvSpPr>
            <p:spPr bwMode="auto">
              <a:xfrm>
                <a:off x="4218529" y="4190508"/>
                <a:ext cx="701864" cy="188884"/>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7,13</a:t>
                </a:r>
                <a:endParaRPr lang="en-US" sz="800">
                  <a:solidFill>
                    <a:schemeClr val="tx2">
                      <a:lumMod val="60000"/>
                      <a:lumOff val="40000"/>
                    </a:schemeClr>
                  </a:solidFill>
                  <a:latin typeface="Times New Roman" pitchFamily="18" charset="0"/>
                </a:endParaRPr>
              </a:p>
            </p:txBody>
          </p:sp>
          <p:sp>
            <p:nvSpPr>
              <p:cNvPr id="131" name="Rectangle 11"/>
              <p:cNvSpPr>
                <a:spLocks noChangeArrowheads="1"/>
              </p:cNvSpPr>
              <p:nvPr/>
            </p:nvSpPr>
            <p:spPr bwMode="auto">
              <a:xfrm>
                <a:off x="3581770" y="4190508"/>
                <a:ext cx="636760" cy="188884"/>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34</a:t>
                </a:r>
                <a:endParaRPr lang="en-US" sz="800">
                  <a:solidFill>
                    <a:schemeClr val="tx2">
                      <a:lumMod val="60000"/>
                      <a:lumOff val="40000"/>
                    </a:schemeClr>
                  </a:solidFill>
                  <a:latin typeface="Times New Roman" pitchFamily="18" charset="0"/>
                </a:endParaRPr>
              </a:p>
            </p:txBody>
          </p:sp>
          <p:sp>
            <p:nvSpPr>
              <p:cNvPr id="132" name="Rectangle 12"/>
              <p:cNvSpPr>
                <a:spLocks noChangeArrowheads="1"/>
              </p:cNvSpPr>
              <p:nvPr/>
            </p:nvSpPr>
            <p:spPr bwMode="auto">
              <a:xfrm>
                <a:off x="2856087" y="4190508"/>
                <a:ext cx="701864" cy="188884"/>
              </a:xfrm>
              <a:prstGeom prst="rect">
                <a:avLst/>
              </a:prstGeom>
              <a:solidFill>
                <a:srgbClr val="FFFFCC"/>
              </a:solidFill>
              <a:ln w="9525">
                <a:noFill/>
                <a:miter lim="800000"/>
                <a:headEnd/>
                <a:tailEnd/>
              </a:ln>
            </p:spPr>
            <p:txBody>
              <a:bodyPr anchor="b"/>
              <a:lstStyle/>
              <a:p>
                <a:pPr algn="ctr" eaLnBrk="0" fontAlgn="b" hangingPunct="0">
                  <a:defRPr/>
                </a:pPr>
                <a:r>
                  <a:rPr lang="en-US" sz="700" b="1">
                    <a:solidFill>
                      <a:schemeClr val="tx2">
                        <a:lumMod val="60000"/>
                        <a:lumOff val="40000"/>
                      </a:schemeClr>
                    </a:solidFill>
                    <a:cs typeface="Arial" charset="0"/>
                  </a:rPr>
                  <a:t>9,56</a:t>
                </a:r>
                <a:endParaRPr lang="en-US" sz="1600">
                  <a:solidFill>
                    <a:schemeClr val="tx2">
                      <a:lumMod val="60000"/>
                      <a:lumOff val="40000"/>
                    </a:schemeClr>
                  </a:solidFill>
                  <a:latin typeface="Times New Roman" pitchFamily="18" charset="0"/>
                </a:endParaRPr>
              </a:p>
            </p:txBody>
          </p:sp>
          <p:sp>
            <p:nvSpPr>
              <p:cNvPr id="133" name="Rectangle 13"/>
              <p:cNvSpPr>
                <a:spLocks noChangeArrowheads="1"/>
              </p:cNvSpPr>
              <p:nvPr/>
            </p:nvSpPr>
            <p:spPr bwMode="auto">
              <a:xfrm>
                <a:off x="2209800" y="4190508"/>
                <a:ext cx="638347" cy="188884"/>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16</a:t>
                </a:r>
                <a:endParaRPr lang="en-US">
                  <a:solidFill>
                    <a:schemeClr val="tx2">
                      <a:lumMod val="60000"/>
                      <a:lumOff val="40000"/>
                    </a:schemeClr>
                  </a:solidFill>
                  <a:latin typeface="Times New Roman" pitchFamily="18" charset="0"/>
                </a:endParaRPr>
              </a:p>
            </p:txBody>
          </p:sp>
          <p:sp>
            <p:nvSpPr>
              <p:cNvPr id="134" name="Rectangle 14"/>
              <p:cNvSpPr>
                <a:spLocks noChangeArrowheads="1"/>
              </p:cNvSpPr>
              <p:nvPr/>
            </p:nvSpPr>
            <p:spPr bwMode="auto">
              <a:xfrm>
                <a:off x="4218529" y="4003212"/>
                <a:ext cx="701864" cy="187296"/>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7,22</a:t>
                </a:r>
                <a:endParaRPr lang="en-US" sz="800">
                  <a:solidFill>
                    <a:schemeClr val="tx2">
                      <a:lumMod val="60000"/>
                      <a:lumOff val="40000"/>
                    </a:schemeClr>
                  </a:solidFill>
                  <a:latin typeface="Times New Roman" pitchFamily="18" charset="0"/>
                </a:endParaRPr>
              </a:p>
            </p:txBody>
          </p:sp>
          <p:sp>
            <p:nvSpPr>
              <p:cNvPr id="135" name="Rectangle 15"/>
              <p:cNvSpPr>
                <a:spLocks noChangeArrowheads="1"/>
              </p:cNvSpPr>
              <p:nvPr/>
            </p:nvSpPr>
            <p:spPr bwMode="auto">
              <a:xfrm>
                <a:off x="3581770" y="4003212"/>
                <a:ext cx="636760" cy="187296"/>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33</a:t>
                </a:r>
                <a:endParaRPr lang="en-US" sz="800">
                  <a:solidFill>
                    <a:schemeClr val="tx2">
                      <a:lumMod val="60000"/>
                      <a:lumOff val="40000"/>
                    </a:schemeClr>
                  </a:solidFill>
                  <a:latin typeface="Times New Roman" pitchFamily="18" charset="0"/>
                </a:endParaRPr>
              </a:p>
            </p:txBody>
          </p:sp>
          <p:sp>
            <p:nvSpPr>
              <p:cNvPr id="136" name="Rectangle 16"/>
              <p:cNvSpPr>
                <a:spLocks noChangeArrowheads="1"/>
              </p:cNvSpPr>
              <p:nvPr/>
            </p:nvSpPr>
            <p:spPr bwMode="auto">
              <a:xfrm>
                <a:off x="2856087" y="4003212"/>
                <a:ext cx="701864" cy="187296"/>
              </a:xfrm>
              <a:prstGeom prst="rect">
                <a:avLst/>
              </a:prstGeom>
              <a:solidFill>
                <a:srgbClr val="FFFFCC"/>
              </a:solidFill>
              <a:ln w="9525">
                <a:noFill/>
                <a:miter lim="800000"/>
                <a:headEnd/>
                <a:tailEnd/>
              </a:ln>
            </p:spPr>
            <p:txBody>
              <a:bodyPr anchor="b"/>
              <a:lstStyle/>
              <a:p>
                <a:pPr algn="ctr" eaLnBrk="0" fontAlgn="b" hangingPunct="0">
                  <a:defRPr/>
                </a:pPr>
                <a:r>
                  <a:rPr lang="en-US" sz="700" b="1">
                    <a:solidFill>
                      <a:schemeClr val="tx2">
                        <a:lumMod val="60000"/>
                        <a:lumOff val="40000"/>
                      </a:schemeClr>
                    </a:solidFill>
                    <a:cs typeface="Arial" charset="0"/>
                  </a:rPr>
                  <a:t>9,76</a:t>
                </a:r>
                <a:endParaRPr lang="en-US" sz="1600">
                  <a:solidFill>
                    <a:schemeClr val="tx2">
                      <a:lumMod val="60000"/>
                      <a:lumOff val="40000"/>
                    </a:schemeClr>
                  </a:solidFill>
                  <a:latin typeface="Times New Roman" pitchFamily="18" charset="0"/>
                </a:endParaRPr>
              </a:p>
            </p:txBody>
          </p:sp>
          <p:sp>
            <p:nvSpPr>
              <p:cNvPr id="137" name="Rectangle 17"/>
              <p:cNvSpPr>
                <a:spLocks noChangeArrowheads="1"/>
              </p:cNvSpPr>
              <p:nvPr/>
            </p:nvSpPr>
            <p:spPr bwMode="auto">
              <a:xfrm>
                <a:off x="2209800" y="4003212"/>
                <a:ext cx="638347" cy="187296"/>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15</a:t>
                </a:r>
                <a:endParaRPr lang="en-US">
                  <a:solidFill>
                    <a:schemeClr val="tx2">
                      <a:lumMod val="60000"/>
                      <a:lumOff val="40000"/>
                    </a:schemeClr>
                  </a:solidFill>
                  <a:latin typeface="Times New Roman" pitchFamily="18" charset="0"/>
                </a:endParaRPr>
              </a:p>
            </p:txBody>
          </p:sp>
          <p:sp>
            <p:nvSpPr>
              <p:cNvPr id="138" name="Rectangle 18"/>
              <p:cNvSpPr>
                <a:spLocks noChangeArrowheads="1"/>
              </p:cNvSpPr>
              <p:nvPr/>
            </p:nvSpPr>
            <p:spPr bwMode="auto">
              <a:xfrm>
                <a:off x="4218529" y="3814329"/>
                <a:ext cx="701864" cy="188883"/>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7,32</a:t>
                </a:r>
                <a:endParaRPr lang="en-US" sz="800">
                  <a:solidFill>
                    <a:schemeClr val="tx2">
                      <a:lumMod val="60000"/>
                      <a:lumOff val="40000"/>
                    </a:schemeClr>
                  </a:solidFill>
                  <a:latin typeface="Times New Roman" pitchFamily="18" charset="0"/>
                </a:endParaRPr>
              </a:p>
            </p:txBody>
          </p:sp>
          <p:sp>
            <p:nvSpPr>
              <p:cNvPr id="139" name="Rectangle 19"/>
              <p:cNvSpPr>
                <a:spLocks noChangeArrowheads="1"/>
              </p:cNvSpPr>
              <p:nvPr/>
            </p:nvSpPr>
            <p:spPr bwMode="auto">
              <a:xfrm>
                <a:off x="3581770" y="3814329"/>
                <a:ext cx="636760" cy="188883"/>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32</a:t>
                </a:r>
                <a:endParaRPr lang="en-US" sz="800">
                  <a:solidFill>
                    <a:schemeClr val="tx2">
                      <a:lumMod val="60000"/>
                      <a:lumOff val="40000"/>
                    </a:schemeClr>
                  </a:solidFill>
                  <a:latin typeface="Times New Roman" pitchFamily="18" charset="0"/>
                </a:endParaRPr>
              </a:p>
            </p:txBody>
          </p:sp>
          <p:sp>
            <p:nvSpPr>
              <p:cNvPr id="140" name="Rectangle 20"/>
              <p:cNvSpPr>
                <a:spLocks noChangeArrowheads="1"/>
              </p:cNvSpPr>
              <p:nvPr/>
            </p:nvSpPr>
            <p:spPr bwMode="auto">
              <a:xfrm>
                <a:off x="2856087" y="3814329"/>
                <a:ext cx="701864" cy="188883"/>
              </a:xfrm>
              <a:prstGeom prst="rect">
                <a:avLst/>
              </a:prstGeom>
              <a:solidFill>
                <a:srgbClr val="FFFFCC"/>
              </a:solidFill>
              <a:ln w="9525">
                <a:noFill/>
                <a:miter lim="800000"/>
                <a:headEnd/>
                <a:tailEnd/>
              </a:ln>
            </p:spPr>
            <p:txBody>
              <a:bodyPr anchor="b"/>
              <a:lstStyle/>
              <a:p>
                <a:pPr algn="ctr" eaLnBrk="0" fontAlgn="b" hangingPunct="0">
                  <a:defRPr/>
                </a:pPr>
                <a:r>
                  <a:rPr lang="en-US" sz="700" b="1">
                    <a:solidFill>
                      <a:schemeClr val="tx2">
                        <a:lumMod val="60000"/>
                        <a:lumOff val="40000"/>
                      </a:schemeClr>
                    </a:solidFill>
                    <a:cs typeface="Arial" charset="0"/>
                  </a:rPr>
                  <a:t>9,98</a:t>
                </a:r>
                <a:endParaRPr lang="en-US" sz="1600">
                  <a:solidFill>
                    <a:schemeClr val="tx2">
                      <a:lumMod val="60000"/>
                      <a:lumOff val="40000"/>
                    </a:schemeClr>
                  </a:solidFill>
                  <a:latin typeface="Times New Roman" pitchFamily="18" charset="0"/>
                </a:endParaRPr>
              </a:p>
            </p:txBody>
          </p:sp>
          <p:sp>
            <p:nvSpPr>
              <p:cNvPr id="141" name="Rectangle 21"/>
              <p:cNvSpPr>
                <a:spLocks noChangeArrowheads="1"/>
              </p:cNvSpPr>
              <p:nvPr/>
            </p:nvSpPr>
            <p:spPr bwMode="auto">
              <a:xfrm>
                <a:off x="2209800" y="3814329"/>
                <a:ext cx="638347" cy="188883"/>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14</a:t>
                </a:r>
                <a:endParaRPr lang="en-US">
                  <a:solidFill>
                    <a:schemeClr val="tx2">
                      <a:lumMod val="60000"/>
                      <a:lumOff val="40000"/>
                    </a:schemeClr>
                  </a:solidFill>
                  <a:latin typeface="Times New Roman" pitchFamily="18" charset="0"/>
                </a:endParaRPr>
              </a:p>
            </p:txBody>
          </p:sp>
          <p:sp>
            <p:nvSpPr>
              <p:cNvPr id="142" name="Rectangle 22"/>
              <p:cNvSpPr>
                <a:spLocks noChangeArrowheads="1"/>
              </p:cNvSpPr>
              <p:nvPr/>
            </p:nvSpPr>
            <p:spPr bwMode="auto">
              <a:xfrm>
                <a:off x="4218529" y="3625445"/>
                <a:ext cx="701864" cy="188884"/>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7,42</a:t>
                </a:r>
                <a:endParaRPr lang="en-US" sz="800">
                  <a:solidFill>
                    <a:schemeClr val="tx2">
                      <a:lumMod val="60000"/>
                      <a:lumOff val="40000"/>
                    </a:schemeClr>
                  </a:solidFill>
                  <a:latin typeface="Times New Roman" pitchFamily="18" charset="0"/>
                </a:endParaRPr>
              </a:p>
            </p:txBody>
          </p:sp>
          <p:sp>
            <p:nvSpPr>
              <p:cNvPr id="143" name="Rectangle 23"/>
              <p:cNvSpPr>
                <a:spLocks noChangeArrowheads="1"/>
              </p:cNvSpPr>
              <p:nvPr/>
            </p:nvSpPr>
            <p:spPr bwMode="auto">
              <a:xfrm>
                <a:off x="3581770" y="3625445"/>
                <a:ext cx="636760" cy="188884"/>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31</a:t>
                </a:r>
                <a:endParaRPr lang="en-US" sz="800">
                  <a:solidFill>
                    <a:schemeClr val="tx2">
                      <a:lumMod val="60000"/>
                      <a:lumOff val="40000"/>
                    </a:schemeClr>
                  </a:solidFill>
                  <a:latin typeface="Times New Roman" pitchFamily="18" charset="0"/>
                </a:endParaRPr>
              </a:p>
            </p:txBody>
          </p:sp>
          <p:sp>
            <p:nvSpPr>
              <p:cNvPr id="144" name="Rectangle 24"/>
              <p:cNvSpPr>
                <a:spLocks noChangeArrowheads="1"/>
              </p:cNvSpPr>
              <p:nvPr/>
            </p:nvSpPr>
            <p:spPr bwMode="auto">
              <a:xfrm>
                <a:off x="2856087" y="3625445"/>
                <a:ext cx="701864" cy="188884"/>
              </a:xfrm>
              <a:prstGeom prst="rect">
                <a:avLst/>
              </a:prstGeom>
              <a:solidFill>
                <a:srgbClr val="FFFFCC"/>
              </a:solidFill>
              <a:ln w="9525">
                <a:noFill/>
                <a:miter lim="800000"/>
                <a:headEnd/>
                <a:tailEnd/>
              </a:ln>
            </p:spPr>
            <p:txBody>
              <a:bodyPr anchor="b"/>
              <a:lstStyle/>
              <a:p>
                <a:pPr algn="ctr" eaLnBrk="0" fontAlgn="b" hangingPunct="0">
                  <a:defRPr/>
                </a:pPr>
                <a:r>
                  <a:rPr lang="en-US" sz="700" b="1">
                    <a:solidFill>
                      <a:schemeClr val="tx2">
                        <a:lumMod val="60000"/>
                        <a:lumOff val="40000"/>
                      </a:schemeClr>
                    </a:solidFill>
                    <a:cs typeface="Arial" charset="0"/>
                  </a:rPr>
                  <a:t>10,20</a:t>
                </a:r>
                <a:endParaRPr lang="en-US" sz="1600">
                  <a:solidFill>
                    <a:schemeClr val="tx2">
                      <a:lumMod val="60000"/>
                      <a:lumOff val="40000"/>
                    </a:schemeClr>
                  </a:solidFill>
                  <a:latin typeface="Times New Roman" pitchFamily="18" charset="0"/>
                </a:endParaRPr>
              </a:p>
            </p:txBody>
          </p:sp>
          <p:sp>
            <p:nvSpPr>
              <p:cNvPr id="145" name="Rectangle 25"/>
              <p:cNvSpPr>
                <a:spLocks noChangeArrowheads="1"/>
              </p:cNvSpPr>
              <p:nvPr/>
            </p:nvSpPr>
            <p:spPr bwMode="auto">
              <a:xfrm>
                <a:off x="2209800" y="3625445"/>
                <a:ext cx="638347" cy="188884"/>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13</a:t>
                </a:r>
                <a:endParaRPr lang="en-US">
                  <a:solidFill>
                    <a:schemeClr val="tx2">
                      <a:lumMod val="60000"/>
                      <a:lumOff val="40000"/>
                    </a:schemeClr>
                  </a:solidFill>
                  <a:latin typeface="Times New Roman" pitchFamily="18" charset="0"/>
                </a:endParaRPr>
              </a:p>
            </p:txBody>
          </p:sp>
          <p:sp>
            <p:nvSpPr>
              <p:cNvPr id="146" name="Rectangle 26"/>
              <p:cNvSpPr>
                <a:spLocks noChangeArrowheads="1"/>
              </p:cNvSpPr>
              <p:nvPr/>
            </p:nvSpPr>
            <p:spPr bwMode="auto">
              <a:xfrm>
                <a:off x="4218529" y="3438148"/>
                <a:ext cx="701864" cy="187296"/>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7,53</a:t>
                </a:r>
                <a:endParaRPr lang="en-US" sz="800">
                  <a:solidFill>
                    <a:schemeClr val="tx2">
                      <a:lumMod val="60000"/>
                      <a:lumOff val="40000"/>
                    </a:schemeClr>
                  </a:solidFill>
                  <a:latin typeface="Times New Roman" pitchFamily="18" charset="0"/>
                </a:endParaRPr>
              </a:p>
            </p:txBody>
          </p:sp>
          <p:sp>
            <p:nvSpPr>
              <p:cNvPr id="147" name="Rectangle 27"/>
              <p:cNvSpPr>
                <a:spLocks noChangeArrowheads="1"/>
              </p:cNvSpPr>
              <p:nvPr/>
            </p:nvSpPr>
            <p:spPr bwMode="auto">
              <a:xfrm>
                <a:off x="3581770" y="3438148"/>
                <a:ext cx="636760" cy="187296"/>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30</a:t>
                </a:r>
                <a:endParaRPr lang="en-US" sz="800">
                  <a:solidFill>
                    <a:schemeClr val="tx2">
                      <a:lumMod val="60000"/>
                      <a:lumOff val="40000"/>
                    </a:schemeClr>
                  </a:solidFill>
                  <a:latin typeface="Times New Roman" pitchFamily="18" charset="0"/>
                </a:endParaRPr>
              </a:p>
            </p:txBody>
          </p:sp>
          <p:sp>
            <p:nvSpPr>
              <p:cNvPr id="148" name="Rectangle 28"/>
              <p:cNvSpPr>
                <a:spLocks noChangeArrowheads="1"/>
              </p:cNvSpPr>
              <p:nvPr/>
            </p:nvSpPr>
            <p:spPr bwMode="auto">
              <a:xfrm>
                <a:off x="2856087" y="3438148"/>
                <a:ext cx="701864" cy="187296"/>
              </a:xfrm>
              <a:prstGeom prst="rect">
                <a:avLst/>
              </a:prstGeom>
              <a:solidFill>
                <a:srgbClr val="FFFFCC"/>
              </a:solidFill>
              <a:ln w="9525">
                <a:noFill/>
                <a:miter lim="800000"/>
                <a:headEnd/>
                <a:tailEnd/>
              </a:ln>
            </p:spPr>
            <p:txBody>
              <a:bodyPr anchor="b"/>
              <a:lstStyle/>
              <a:p>
                <a:pPr algn="ctr" eaLnBrk="0" fontAlgn="b" hangingPunct="0">
                  <a:defRPr/>
                </a:pPr>
                <a:r>
                  <a:rPr lang="en-US" sz="700" b="1">
                    <a:solidFill>
                      <a:schemeClr val="tx2">
                        <a:lumMod val="60000"/>
                        <a:lumOff val="40000"/>
                      </a:schemeClr>
                    </a:solidFill>
                    <a:cs typeface="Arial" charset="0"/>
                  </a:rPr>
                  <a:t>10,43</a:t>
                </a:r>
                <a:endParaRPr lang="en-US" sz="1600">
                  <a:solidFill>
                    <a:schemeClr val="tx2">
                      <a:lumMod val="60000"/>
                      <a:lumOff val="40000"/>
                    </a:schemeClr>
                  </a:solidFill>
                  <a:latin typeface="Times New Roman" pitchFamily="18" charset="0"/>
                </a:endParaRPr>
              </a:p>
            </p:txBody>
          </p:sp>
          <p:sp>
            <p:nvSpPr>
              <p:cNvPr id="149" name="Rectangle 29"/>
              <p:cNvSpPr>
                <a:spLocks noChangeArrowheads="1"/>
              </p:cNvSpPr>
              <p:nvPr/>
            </p:nvSpPr>
            <p:spPr bwMode="auto">
              <a:xfrm>
                <a:off x="2209800" y="3438148"/>
                <a:ext cx="638347" cy="187296"/>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12</a:t>
                </a:r>
                <a:endParaRPr lang="en-US">
                  <a:solidFill>
                    <a:schemeClr val="tx2">
                      <a:lumMod val="60000"/>
                      <a:lumOff val="40000"/>
                    </a:schemeClr>
                  </a:solidFill>
                  <a:latin typeface="Times New Roman" pitchFamily="18" charset="0"/>
                </a:endParaRPr>
              </a:p>
            </p:txBody>
          </p:sp>
          <p:sp>
            <p:nvSpPr>
              <p:cNvPr id="150" name="Rectangle 30"/>
              <p:cNvSpPr>
                <a:spLocks noChangeArrowheads="1"/>
              </p:cNvSpPr>
              <p:nvPr/>
            </p:nvSpPr>
            <p:spPr bwMode="auto">
              <a:xfrm>
                <a:off x="4218529" y="3249266"/>
                <a:ext cx="701864" cy="188883"/>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7,64</a:t>
                </a:r>
                <a:endParaRPr lang="en-US" sz="800">
                  <a:solidFill>
                    <a:schemeClr val="tx2">
                      <a:lumMod val="60000"/>
                      <a:lumOff val="40000"/>
                    </a:schemeClr>
                  </a:solidFill>
                  <a:latin typeface="Times New Roman" pitchFamily="18" charset="0"/>
                </a:endParaRPr>
              </a:p>
            </p:txBody>
          </p:sp>
          <p:sp>
            <p:nvSpPr>
              <p:cNvPr id="151" name="Rectangle 31"/>
              <p:cNvSpPr>
                <a:spLocks noChangeArrowheads="1"/>
              </p:cNvSpPr>
              <p:nvPr/>
            </p:nvSpPr>
            <p:spPr bwMode="auto">
              <a:xfrm>
                <a:off x="3581770" y="3249266"/>
                <a:ext cx="636760" cy="188883"/>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29</a:t>
                </a:r>
                <a:endParaRPr lang="en-US" sz="800">
                  <a:solidFill>
                    <a:schemeClr val="tx2">
                      <a:lumMod val="60000"/>
                      <a:lumOff val="40000"/>
                    </a:schemeClr>
                  </a:solidFill>
                  <a:latin typeface="Times New Roman" pitchFamily="18" charset="0"/>
                </a:endParaRPr>
              </a:p>
            </p:txBody>
          </p:sp>
          <p:sp>
            <p:nvSpPr>
              <p:cNvPr id="152" name="Rectangle 32"/>
              <p:cNvSpPr>
                <a:spLocks noChangeArrowheads="1"/>
              </p:cNvSpPr>
              <p:nvPr/>
            </p:nvSpPr>
            <p:spPr bwMode="auto">
              <a:xfrm>
                <a:off x="2856087" y="3249266"/>
                <a:ext cx="701864" cy="188883"/>
              </a:xfrm>
              <a:prstGeom prst="rect">
                <a:avLst/>
              </a:prstGeom>
              <a:solidFill>
                <a:srgbClr val="FFFFCC"/>
              </a:solidFill>
              <a:ln w="9525">
                <a:noFill/>
                <a:miter lim="800000"/>
                <a:headEnd/>
                <a:tailEnd/>
              </a:ln>
            </p:spPr>
            <p:txBody>
              <a:bodyPr anchor="b"/>
              <a:lstStyle/>
              <a:p>
                <a:pPr algn="ctr" eaLnBrk="0" fontAlgn="b" hangingPunct="0">
                  <a:defRPr/>
                </a:pPr>
                <a:r>
                  <a:rPr lang="en-US" sz="700" b="1">
                    <a:solidFill>
                      <a:schemeClr val="tx2">
                        <a:lumMod val="60000"/>
                        <a:lumOff val="40000"/>
                      </a:schemeClr>
                    </a:solidFill>
                    <a:cs typeface="Arial" charset="0"/>
                  </a:rPr>
                  <a:t>10,67</a:t>
                </a:r>
                <a:endParaRPr lang="en-US" sz="1600">
                  <a:solidFill>
                    <a:schemeClr val="tx2">
                      <a:lumMod val="60000"/>
                      <a:lumOff val="40000"/>
                    </a:schemeClr>
                  </a:solidFill>
                  <a:latin typeface="Times New Roman" pitchFamily="18" charset="0"/>
                </a:endParaRPr>
              </a:p>
            </p:txBody>
          </p:sp>
          <p:sp>
            <p:nvSpPr>
              <p:cNvPr id="153" name="Rectangle 33"/>
              <p:cNvSpPr>
                <a:spLocks noChangeArrowheads="1"/>
              </p:cNvSpPr>
              <p:nvPr/>
            </p:nvSpPr>
            <p:spPr bwMode="auto">
              <a:xfrm>
                <a:off x="2209800" y="3249266"/>
                <a:ext cx="638347" cy="188883"/>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11</a:t>
                </a:r>
                <a:endParaRPr lang="en-US">
                  <a:solidFill>
                    <a:schemeClr val="tx2">
                      <a:lumMod val="60000"/>
                      <a:lumOff val="40000"/>
                    </a:schemeClr>
                  </a:solidFill>
                  <a:latin typeface="Times New Roman" pitchFamily="18" charset="0"/>
                </a:endParaRPr>
              </a:p>
            </p:txBody>
          </p:sp>
          <p:sp>
            <p:nvSpPr>
              <p:cNvPr id="154" name="Rectangle 34"/>
              <p:cNvSpPr>
                <a:spLocks noChangeArrowheads="1"/>
              </p:cNvSpPr>
              <p:nvPr/>
            </p:nvSpPr>
            <p:spPr bwMode="auto">
              <a:xfrm>
                <a:off x="4218529" y="3060382"/>
                <a:ext cx="701864" cy="188884"/>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7,75</a:t>
                </a:r>
                <a:endParaRPr lang="en-US" sz="800">
                  <a:solidFill>
                    <a:schemeClr val="tx2">
                      <a:lumMod val="60000"/>
                      <a:lumOff val="40000"/>
                    </a:schemeClr>
                  </a:solidFill>
                  <a:latin typeface="Times New Roman" pitchFamily="18" charset="0"/>
                </a:endParaRPr>
              </a:p>
            </p:txBody>
          </p:sp>
          <p:sp>
            <p:nvSpPr>
              <p:cNvPr id="155" name="Rectangle 35"/>
              <p:cNvSpPr>
                <a:spLocks noChangeArrowheads="1"/>
              </p:cNvSpPr>
              <p:nvPr/>
            </p:nvSpPr>
            <p:spPr bwMode="auto">
              <a:xfrm>
                <a:off x="3581770" y="3060382"/>
                <a:ext cx="636760" cy="188884"/>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28</a:t>
                </a:r>
                <a:endParaRPr lang="en-US" sz="800">
                  <a:solidFill>
                    <a:schemeClr val="tx2">
                      <a:lumMod val="60000"/>
                      <a:lumOff val="40000"/>
                    </a:schemeClr>
                  </a:solidFill>
                  <a:latin typeface="Times New Roman" pitchFamily="18" charset="0"/>
                </a:endParaRPr>
              </a:p>
            </p:txBody>
          </p:sp>
          <p:sp>
            <p:nvSpPr>
              <p:cNvPr id="156" name="Rectangle 36"/>
              <p:cNvSpPr>
                <a:spLocks noChangeArrowheads="1"/>
              </p:cNvSpPr>
              <p:nvPr/>
            </p:nvSpPr>
            <p:spPr bwMode="auto">
              <a:xfrm>
                <a:off x="2856087" y="3060382"/>
                <a:ext cx="701864" cy="188884"/>
              </a:xfrm>
              <a:prstGeom prst="rect">
                <a:avLst/>
              </a:prstGeom>
              <a:solidFill>
                <a:srgbClr val="FFFFCC"/>
              </a:solidFill>
              <a:ln w="9525">
                <a:noFill/>
                <a:miter lim="800000"/>
                <a:headEnd/>
                <a:tailEnd/>
              </a:ln>
            </p:spPr>
            <p:txBody>
              <a:bodyPr anchor="b"/>
              <a:lstStyle/>
              <a:p>
                <a:pPr algn="ctr" eaLnBrk="0" fontAlgn="b" hangingPunct="0">
                  <a:defRPr/>
                </a:pPr>
                <a:r>
                  <a:rPr lang="en-US" sz="700" b="1">
                    <a:solidFill>
                      <a:schemeClr val="tx2">
                        <a:lumMod val="60000"/>
                        <a:lumOff val="40000"/>
                      </a:schemeClr>
                    </a:solidFill>
                    <a:cs typeface="Arial" charset="0"/>
                  </a:rPr>
                  <a:t>10,92</a:t>
                </a:r>
                <a:endParaRPr lang="en-US" sz="1600">
                  <a:solidFill>
                    <a:schemeClr val="tx2">
                      <a:lumMod val="60000"/>
                      <a:lumOff val="40000"/>
                    </a:schemeClr>
                  </a:solidFill>
                  <a:latin typeface="Times New Roman" pitchFamily="18" charset="0"/>
                </a:endParaRPr>
              </a:p>
            </p:txBody>
          </p:sp>
          <p:sp>
            <p:nvSpPr>
              <p:cNvPr id="157" name="Rectangle 37"/>
              <p:cNvSpPr>
                <a:spLocks noChangeArrowheads="1"/>
              </p:cNvSpPr>
              <p:nvPr/>
            </p:nvSpPr>
            <p:spPr bwMode="auto">
              <a:xfrm>
                <a:off x="2209800" y="3060382"/>
                <a:ext cx="638347" cy="188884"/>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10</a:t>
                </a:r>
                <a:endParaRPr lang="en-US">
                  <a:solidFill>
                    <a:schemeClr val="tx2">
                      <a:lumMod val="60000"/>
                      <a:lumOff val="40000"/>
                    </a:schemeClr>
                  </a:solidFill>
                  <a:latin typeface="Times New Roman" pitchFamily="18" charset="0"/>
                </a:endParaRPr>
              </a:p>
            </p:txBody>
          </p:sp>
          <p:sp>
            <p:nvSpPr>
              <p:cNvPr id="158" name="Rectangle 38"/>
              <p:cNvSpPr>
                <a:spLocks noChangeArrowheads="1"/>
              </p:cNvSpPr>
              <p:nvPr/>
            </p:nvSpPr>
            <p:spPr bwMode="auto">
              <a:xfrm>
                <a:off x="4218529" y="2873085"/>
                <a:ext cx="701864" cy="187296"/>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7,86</a:t>
                </a:r>
                <a:endParaRPr lang="en-US" sz="800">
                  <a:solidFill>
                    <a:schemeClr val="tx2">
                      <a:lumMod val="60000"/>
                      <a:lumOff val="40000"/>
                    </a:schemeClr>
                  </a:solidFill>
                  <a:latin typeface="Times New Roman" pitchFamily="18" charset="0"/>
                </a:endParaRPr>
              </a:p>
            </p:txBody>
          </p:sp>
          <p:sp>
            <p:nvSpPr>
              <p:cNvPr id="159" name="Rectangle 39"/>
              <p:cNvSpPr>
                <a:spLocks noChangeArrowheads="1"/>
              </p:cNvSpPr>
              <p:nvPr/>
            </p:nvSpPr>
            <p:spPr bwMode="auto">
              <a:xfrm>
                <a:off x="3581770" y="2873085"/>
                <a:ext cx="636760" cy="187296"/>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27</a:t>
                </a:r>
                <a:endParaRPr lang="en-US" sz="800">
                  <a:solidFill>
                    <a:schemeClr val="tx2">
                      <a:lumMod val="60000"/>
                      <a:lumOff val="40000"/>
                    </a:schemeClr>
                  </a:solidFill>
                  <a:latin typeface="Times New Roman" pitchFamily="18" charset="0"/>
                </a:endParaRPr>
              </a:p>
            </p:txBody>
          </p:sp>
          <p:sp>
            <p:nvSpPr>
              <p:cNvPr id="160" name="Rectangle 40"/>
              <p:cNvSpPr>
                <a:spLocks noChangeArrowheads="1"/>
              </p:cNvSpPr>
              <p:nvPr/>
            </p:nvSpPr>
            <p:spPr bwMode="auto">
              <a:xfrm>
                <a:off x="2856087" y="2873085"/>
                <a:ext cx="701864" cy="187296"/>
              </a:xfrm>
              <a:prstGeom prst="rect">
                <a:avLst/>
              </a:prstGeom>
              <a:solidFill>
                <a:srgbClr val="FFFFCC"/>
              </a:solidFill>
              <a:ln w="9525">
                <a:noFill/>
                <a:miter lim="800000"/>
                <a:headEnd/>
                <a:tailEnd/>
              </a:ln>
            </p:spPr>
            <p:txBody>
              <a:bodyPr anchor="b"/>
              <a:lstStyle/>
              <a:p>
                <a:pPr algn="ctr" eaLnBrk="0" fontAlgn="b" hangingPunct="0">
                  <a:defRPr/>
                </a:pPr>
                <a:r>
                  <a:rPr lang="en-US" sz="700" b="1">
                    <a:solidFill>
                      <a:schemeClr val="tx2">
                        <a:lumMod val="60000"/>
                        <a:lumOff val="40000"/>
                      </a:schemeClr>
                    </a:solidFill>
                    <a:cs typeface="Arial" charset="0"/>
                  </a:rPr>
                  <a:t>11,19</a:t>
                </a:r>
                <a:endParaRPr lang="en-US" sz="1600">
                  <a:solidFill>
                    <a:schemeClr val="tx2">
                      <a:lumMod val="60000"/>
                      <a:lumOff val="40000"/>
                    </a:schemeClr>
                  </a:solidFill>
                  <a:latin typeface="Times New Roman" pitchFamily="18" charset="0"/>
                </a:endParaRPr>
              </a:p>
            </p:txBody>
          </p:sp>
          <p:sp>
            <p:nvSpPr>
              <p:cNvPr id="161" name="Rectangle 41"/>
              <p:cNvSpPr>
                <a:spLocks noChangeArrowheads="1"/>
              </p:cNvSpPr>
              <p:nvPr/>
            </p:nvSpPr>
            <p:spPr bwMode="auto">
              <a:xfrm>
                <a:off x="2209800" y="2873085"/>
                <a:ext cx="638347" cy="187296"/>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9</a:t>
                </a:r>
                <a:endParaRPr lang="en-US">
                  <a:solidFill>
                    <a:schemeClr val="tx2">
                      <a:lumMod val="60000"/>
                      <a:lumOff val="40000"/>
                    </a:schemeClr>
                  </a:solidFill>
                  <a:latin typeface="Times New Roman" pitchFamily="18" charset="0"/>
                </a:endParaRPr>
              </a:p>
            </p:txBody>
          </p:sp>
          <p:sp>
            <p:nvSpPr>
              <p:cNvPr id="162" name="Rectangle 42"/>
              <p:cNvSpPr>
                <a:spLocks noChangeArrowheads="1"/>
              </p:cNvSpPr>
              <p:nvPr/>
            </p:nvSpPr>
            <p:spPr bwMode="auto">
              <a:xfrm>
                <a:off x="4218529" y="2684202"/>
                <a:ext cx="701864" cy="188883"/>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7,99</a:t>
                </a:r>
                <a:endParaRPr lang="en-US" sz="800">
                  <a:solidFill>
                    <a:schemeClr val="tx2">
                      <a:lumMod val="60000"/>
                      <a:lumOff val="40000"/>
                    </a:schemeClr>
                  </a:solidFill>
                  <a:latin typeface="Times New Roman" pitchFamily="18" charset="0"/>
                </a:endParaRPr>
              </a:p>
            </p:txBody>
          </p:sp>
          <p:sp>
            <p:nvSpPr>
              <p:cNvPr id="163" name="Rectangle 43"/>
              <p:cNvSpPr>
                <a:spLocks noChangeArrowheads="1"/>
              </p:cNvSpPr>
              <p:nvPr/>
            </p:nvSpPr>
            <p:spPr bwMode="auto">
              <a:xfrm>
                <a:off x="3581770" y="2684202"/>
                <a:ext cx="636760" cy="188883"/>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26</a:t>
                </a:r>
                <a:endParaRPr lang="en-US" sz="800">
                  <a:solidFill>
                    <a:schemeClr val="tx2">
                      <a:lumMod val="60000"/>
                      <a:lumOff val="40000"/>
                    </a:schemeClr>
                  </a:solidFill>
                  <a:latin typeface="Times New Roman" pitchFamily="18" charset="0"/>
                </a:endParaRPr>
              </a:p>
            </p:txBody>
          </p:sp>
          <p:sp>
            <p:nvSpPr>
              <p:cNvPr id="164" name="Rectangle 44"/>
              <p:cNvSpPr>
                <a:spLocks noChangeArrowheads="1"/>
              </p:cNvSpPr>
              <p:nvPr/>
            </p:nvSpPr>
            <p:spPr bwMode="auto">
              <a:xfrm>
                <a:off x="2856087" y="2684202"/>
                <a:ext cx="701864" cy="188883"/>
              </a:xfrm>
              <a:prstGeom prst="rect">
                <a:avLst/>
              </a:prstGeom>
              <a:solidFill>
                <a:srgbClr val="FFFFCC"/>
              </a:solidFill>
              <a:ln w="9525">
                <a:noFill/>
                <a:miter lim="800000"/>
                <a:headEnd/>
                <a:tailEnd/>
              </a:ln>
            </p:spPr>
            <p:txBody>
              <a:bodyPr anchor="b"/>
              <a:lstStyle/>
              <a:p>
                <a:pPr algn="ctr" eaLnBrk="0" fontAlgn="b" hangingPunct="0">
                  <a:defRPr/>
                </a:pPr>
                <a:r>
                  <a:rPr lang="en-US" sz="700" b="1">
                    <a:solidFill>
                      <a:schemeClr val="tx2">
                        <a:lumMod val="60000"/>
                        <a:lumOff val="40000"/>
                      </a:schemeClr>
                    </a:solidFill>
                    <a:cs typeface="Arial" charset="0"/>
                  </a:rPr>
                  <a:t>11,47</a:t>
                </a:r>
                <a:endParaRPr lang="en-US" sz="1600">
                  <a:solidFill>
                    <a:schemeClr val="tx2">
                      <a:lumMod val="60000"/>
                      <a:lumOff val="40000"/>
                    </a:schemeClr>
                  </a:solidFill>
                  <a:latin typeface="Times New Roman" pitchFamily="18" charset="0"/>
                </a:endParaRPr>
              </a:p>
            </p:txBody>
          </p:sp>
          <p:sp>
            <p:nvSpPr>
              <p:cNvPr id="165" name="Rectangle 45"/>
              <p:cNvSpPr>
                <a:spLocks noChangeArrowheads="1"/>
              </p:cNvSpPr>
              <p:nvPr/>
            </p:nvSpPr>
            <p:spPr bwMode="auto">
              <a:xfrm>
                <a:off x="2209800" y="2684202"/>
                <a:ext cx="638347" cy="188883"/>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8</a:t>
                </a:r>
                <a:endParaRPr lang="en-US">
                  <a:solidFill>
                    <a:schemeClr val="tx2">
                      <a:lumMod val="60000"/>
                      <a:lumOff val="40000"/>
                    </a:schemeClr>
                  </a:solidFill>
                  <a:latin typeface="Times New Roman" pitchFamily="18" charset="0"/>
                </a:endParaRPr>
              </a:p>
            </p:txBody>
          </p:sp>
          <p:sp>
            <p:nvSpPr>
              <p:cNvPr id="166" name="Rectangle 46"/>
              <p:cNvSpPr>
                <a:spLocks noChangeArrowheads="1"/>
              </p:cNvSpPr>
              <p:nvPr/>
            </p:nvSpPr>
            <p:spPr bwMode="auto">
              <a:xfrm>
                <a:off x="4218529" y="2495318"/>
                <a:ext cx="701864" cy="188884"/>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8,11</a:t>
                </a:r>
                <a:endParaRPr lang="en-US" sz="800">
                  <a:solidFill>
                    <a:schemeClr val="tx2">
                      <a:lumMod val="60000"/>
                      <a:lumOff val="40000"/>
                    </a:schemeClr>
                  </a:solidFill>
                  <a:latin typeface="Times New Roman" pitchFamily="18" charset="0"/>
                </a:endParaRPr>
              </a:p>
            </p:txBody>
          </p:sp>
          <p:sp>
            <p:nvSpPr>
              <p:cNvPr id="167" name="Rectangle 47"/>
              <p:cNvSpPr>
                <a:spLocks noChangeArrowheads="1"/>
              </p:cNvSpPr>
              <p:nvPr/>
            </p:nvSpPr>
            <p:spPr bwMode="auto">
              <a:xfrm>
                <a:off x="3581770" y="2495318"/>
                <a:ext cx="636760" cy="188884"/>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25</a:t>
                </a:r>
                <a:endParaRPr lang="en-US" sz="800">
                  <a:solidFill>
                    <a:schemeClr val="tx2">
                      <a:lumMod val="60000"/>
                      <a:lumOff val="40000"/>
                    </a:schemeClr>
                  </a:solidFill>
                  <a:latin typeface="Times New Roman" pitchFamily="18" charset="0"/>
                </a:endParaRPr>
              </a:p>
            </p:txBody>
          </p:sp>
          <p:sp>
            <p:nvSpPr>
              <p:cNvPr id="168" name="Rectangle 48"/>
              <p:cNvSpPr>
                <a:spLocks noChangeArrowheads="1"/>
              </p:cNvSpPr>
              <p:nvPr/>
            </p:nvSpPr>
            <p:spPr bwMode="auto">
              <a:xfrm>
                <a:off x="2856087" y="2495318"/>
                <a:ext cx="701864" cy="188884"/>
              </a:xfrm>
              <a:prstGeom prst="rect">
                <a:avLst/>
              </a:prstGeom>
              <a:solidFill>
                <a:srgbClr val="FFFFCC"/>
              </a:solidFill>
              <a:ln w="9525">
                <a:noFill/>
                <a:miter lim="800000"/>
                <a:headEnd/>
                <a:tailEnd/>
              </a:ln>
            </p:spPr>
            <p:txBody>
              <a:bodyPr anchor="b"/>
              <a:lstStyle/>
              <a:p>
                <a:pPr algn="ctr" eaLnBrk="0" fontAlgn="b" hangingPunct="0">
                  <a:defRPr/>
                </a:pPr>
                <a:r>
                  <a:rPr lang="en-US" sz="700" b="1">
                    <a:solidFill>
                      <a:schemeClr val="tx2">
                        <a:lumMod val="60000"/>
                        <a:lumOff val="40000"/>
                      </a:schemeClr>
                    </a:solidFill>
                    <a:cs typeface="Arial" charset="0"/>
                  </a:rPr>
                  <a:t>11,76</a:t>
                </a:r>
                <a:endParaRPr lang="en-US" sz="1600">
                  <a:solidFill>
                    <a:schemeClr val="tx2">
                      <a:lumMod val="60000"/>
                      <a:lumOff val="40000"/>
                    </a:schemeClr>
                  </a:solidFill>
                  <a:latin typeface="Times New Roman" pitchFamily="18" charset="0"/>
                </a:endParaRPr>
              </a:p>
            </p:txBody>
          </p:sp>
          <p:sp>
            <p:nvSpPr>
              <p:cNvPr id="169" name="Rectangle 49"/>
              <p:cNvSpPr>
                <a:spLocks noChangeArrowheads="1"/>
              </p:cNvSpPr>
              <p:nvPr/>
            </p:nvSpPr>
            <p:spPr bwMode="auto">
              <a:xfrm>
                <a:off x="2209800" y="2495318"/>
                <a:ext cx="638347" cy="188884"/>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7</a:t>
                </a:r>
                <a:endParaRPr lang="en-US">
                  <a:solidFill>
                    <a:schemeClr val="tx2">
                      <a:lumMod val="60000"/>
                      <a:lumOff val="40000"/>
                    </a:schemeClr>
                  </a:solidFill>
                  <a:latin typeface="Times New Roman" pitchFamily="18" charset="0"/>
                </a:endParaRPr>
              </a:p>
            </p:txBody>
          </p:sp>
          <p:sp>
            <p:nvSpPr>
              <p:cNvPr id="170" name="Rectangle 50"/>
              <p:cNvSpPr>
                <a:spLocks noChangeArrowheads="1"/>
              </p:cNvSpPr>
              <p:nvPr/>
            </p:nvSpPr>
            <p:spPr bwMode="auto">
              <a:xfrm>
                <a:off x="4218529" y="2308022"/>
                <a:ext cx="701864" cy="187296"/>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8,25</a:t>
                </a:r>
                <a:endParaRPr lang="en-US" sz="800">
                  <a:solidFill>
                    <a:schemeClr val="tx2">
                      <a:lumMod val="60000"/>
                      <a:lumOff val="40000"/>
                    </a:schemeClr>
                  </a:solidFill>
                  <a:latin typeface="Times New Roman" pitchFamily="18" charset="0"/>
                </a:endParaRPr>
              </a:p>
            </p:txBody>
          </p:sp>
          <p:sp>
            <p:nvSpPr>
              <p:cNvPr id="171" name="Rectangle 51"/>
              <p:cNvSpPr>
                <a:spLocks noChangeArrowheads="1"/>
              </p:cNvSpPr>
              <p:nvPr/>
            </p:nvSpPr>
            <p:spPr bwMode="auto">
              <a:xfrm>
                <a:off x="3581770" y="2308022"/>
                <a:ext cx="636760" cy="187296"/>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24</a:t>
                </a:r>
                <a:endParaRPr lang="en-US" sz="800">
                  <a:solidFill>
                    <a:schemeClr val="tx2">
                      <a:lumMod val="60000"/>
                      <a:lumOff val="40000"/>
                    </a:schemeClr>
                  </a:solidFill>
                  <a:latin typeface="Times New Roman" pitchFamily="18" charset="0"/>
                </a:endParaRPr>
              </a:p>
            </p:txBody>
          </p:sp>
          <p:sp>
            <p:nvSpPr>
              <p:cNvPr id="172" name="Rectangle 52"/>
              <p:cNvSpPr>
                <a:spLocks noChangeArrowheads="1"/>
              </p:cNvSpPr>
              <p:nvPr/>
            </p:nvSpPr>
            <p:spPr bwMode="auto">
              <a:xfrm>
                <a:off x="2856087" y="2308022"/>
                <a:ext cx="701864" cy="187296"/>
              </a:xfrm>
              <a:prstGeom prst="rect">
                <a:avLst/>
              </a:prstGeom>
              <a:solidFill>
                <a:srgbClr val="FFFFCC"/>
              </a:solidFill>
              <a:ln w="9525">
                <a:noFill/>
                <a:miter lim="800000"/>
                <a:headEnd/>
                <a:tailEnd/>
              </a:ln>
            </p:spPr>
            <p:txBody>
              <a:bodyPr anchor="b"/>
              <a:lstStyle/>
              <a:p>
                <a:pPr algn="ctr" eaLnBrk="0" fontAlgn="b" hangingPunct="0">
                  <a:defRPr/>
                </a:pPr>
                <a:r>
                  <a:rPr lang="en-US" sz="700" b="1">
                    <a:solidFill>
                      <a:schemeClr val="tx2">
                        <a:lumMod val="60000"/>
                        <a:lumOff val="40000"/>
                      </a:schemeClr>
                    </a:solidFill>
                    <a:cs typeface="Arial" charset="0"/>
                  </a:rPr>
                  <a:t>12,06</a:t>
                </a:r>
                <a:endParaRPr lang="en-US" sz="1600">
                  <a:solidFill>
                    <a:schemeClr val="tx2">
                      <a:lumMod val="60000"/>
                      <a:lumOff val="40000"/>
                    </a:schemeClr>
                  </a:solidFill>
                  <a:latin typeface="Times New Roman" pitchFamily="18" charset="0"/>
                </a:endParaRPr>
              </a:p>
            </p:txBody>
          </p:sp>
          <p:sp>
            <p:nvSpPr>
              <p:cNvPr id="173" name="Rectangle 53"/>
              <p:cNvSpPr>
                <a:spLocks noChangeArrowheads="1"/>
              </p:cNvSpPr>
              <p:nvPr/>
            </p:nvSpPr>
            <p:spPr bwMode="auto">
              <a:xfrm>
                <a:off x="2209800" y="2308022"/>
                <a:ext cx="638347" cy="187296"/>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6</a:t>
                </a:r>
                <a:endParaRPr lang="en-US">
                  <a:solidFill>
                    <a:schemeClr val="tx2">
                      <a:lumMod val="60000"/>
                      <a:lumOff val="40000"/>
                    </a:schemeClr>
                  </a:solidFill>
                  <a:latin typeface="Times New Roman" pitchFamily="18" charset="0"/>
                </a:endParaRPr>
              </a:p>
            </p:txBody>
          </p:sp>
          <p:sp>
            <p:nvSpPr>
              <p:cNvPr id="174" name="Rectangle 54"/>
              <p:cNvSpPr>
                <a:spLocks noChangeArrowheads="1"/>
              </p:cNvSpPr>
              <p:nvPr/>
            </p:nvSpPr>
            <p:spPr bwMode="auto">
              <a:xfrm>
                <a:off x="4218529" y="2119139"/>
                <a:ext cx="701864" cy="188883"/>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8,38</a:t>
                </a:r>
                <a:endParaRPr lang="en-US" sz="800">
                  <a:solidFill>
                    <a:schemeClr val="tx2">
                      <a:lumMod val="60000"/>
                      <a:lumOff val="40000"/>
                    </a:schemeClr>
                  </a:solidFill>
                  <a:latin typeface="Times New Roman" pitchFamily="18" charset="0"/>
                </a:endParaRPr>
              </a:p>
            </p:txBody>
          </p:sp>
          <p:sp>
            <p:nvSpPr>
              <p:cNvPr id="175" name="Rectangle 55"/>
              <p:cNvSpPr>
                <a:spLocks noChangeArrowheads="1"/>
              </p:cNvSpPr>
              <p:nvPr/>
            </p:nvSpPr>
            <p:spPr bwMode="auto">
              <a:xfrm>
                <a:off x="3581770" y="2119139"/>
                <a:ext cx="636760" cy="188883"/>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23</a:t>
                </a:r>
                <a:endParaRPr lang="en-US" sz="800">
                  <a:solidFill>
                    <a:schemeClr val="tx2">
                      <a:lumMod val="60000"/>
                      <a:lumOff val="40000"/>
                    </a:schemeClr>
                  </a:solidFill>
                  <a:latin typeface="Times New Roman" pitchFamily="18" charset="0"/>
                </a:endParaRPr>
              </a:p>
            </p:txBody>
          </p:sp>
          <p:sp>
            <p:nvSpPr>
              <p:cNvPr id="176" name="Rectangle 56"/>
              <p:cNvSpPr>
                <a:spLocks noChangeArrowheads="1"/>
              </p:cNvSpPr>
              <p:nvPr/>
            </p:nvSpPr>
            <p:spPr bwMode="auto">
              <a:xfrm>
                <a:off x="2856087" y="2119139"/>
                <a:ext cx="701864" cy="188883"/>
              </a:xfrm>
              <a:prstGeom prst="rect">
                <a:avLst/>
              </a:prstGeom>
              <a:solidFill>
                <a:srgbClr val="FFFFCC"/>
              </a:solidFill>
              <a:ln w="9525">
                <a:noFill/>
                <a:miter lim="800000"/>
                <a:headEnd/>
                <a:tailEnd/>
              </a:ln>
            </p:spPr>
            <p:txBody>
              <a:bodyPr anchor="b"/>
              <a:lstStyle/>
              <a:p>
                <a:pPr algn="ctr" eaLnBrk="0" fontAlgn="b" hangingPunct="0">
                  <a:defRPr/>
                </a:pPr>
                <a:r>
                  <a:rPr lang="en-US" sz="700" b="1">
                    <a:solidFill>
                      <a:schemeClr val="tx2">
                        <a:lumMod val="60000"/>
                        <a:lumOff val="40000"/>
                      </a:schemeClr>
                    </a:solidFill>
                    <a:cs typeface="Arial" charset="0"/>
                  </a:rPr>
                  <a:t>12,37</a:t>
                </a:r>
                <a:endParaRPr lang="en-US" sz="1600">
                  <a:solidFill>
                    <a:schemeClr val="tx2">
                      <a:lumMod val="60000"/>
                      <a:lumOff val="40000"/>
                    </a:schemeClr>
                  </a:solidFill>
                  <a:latin typeface="Times New Roman" pitchFamily="18" charset="0"/>
                </a:endParaRPr>
              </a:p>
            </p:txBody>
          </p:sp>
          <p:sp>
            <p:nvSpPr>
              <p:cNvPr id="177" name="Rectangle 57"/>
              <p:cNvSpPr>
                <a:spLocks noChangeArrowheads="1"/>
              </p:cNvSpPr>
              <p:nvPr/>
            </p:nvSpPr>
            <p:spPr bwMode="auto">
              <a:xfrm>
                <a:off x="2209800" y="2119139"/>
                <a:ext cx="638347" cy="188883"/>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5</a:t>
                </a:r>
                <a:endParaRPr lang="en-US">
                  <a:solidFill>
                    <a:schemeClr val="tx2">
                      <a:lumMod val="60000"/>
                      <a:lumOff val="40000"/>
                    </a:schemeClr>
                  </a:solidFill>
                  <a:latin typeface="Times New Roman" pitchFamily="18" charset="0"/>
                </a:endParaRPr>
              </a:p>
            </p:txBody>
          </p:sp>
          <p:sp>
            <p:nvSpPr>
              <p:cNvPr id="178" name="Rectangle 58"/>
              <p:cNvSpPr>
                <a:spLocks noChangeArrowheads="1"/>
              </p:cNvSpPr>
              <p:nvPr/>
            </p:nvSpPr>
            <p:spPr bwMode="auto">
              <a:xfrm>
                <a:off x="4218529" y="1931843"/>
                <a:ext cx="701864" cy="187296"/>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8,53</a:t>
                </a:r>
                <a:endParaRPr lang="en-US" sz="800">
                  <a:solidFill>
                    <a:schemeClr val="tx2">
                      <a:lumMod val="60000"/>
                      <a:lumOff val="40000"/>
                    </a:schemeClr>
                  </a:solidFill>
                  <a:latin typeface="Times New Roman" pitchFamily="18" charset="0"/>
                </a:endParaRPr>
              </a:p>
            </p:txBody>
          </p:sp>
          <p:sp>
            <p:nvSpPr>
              <p:cNvPr id="179" name="Rectangle 59"/>
              <p:cNvSpPr>
                <a:spLocks noChangeArrowheads="1"/>
              </p:cNvSpPr>
              <p:nvPr/>
            </p:nvSpPr>
            <p:spPr bwMode="auto">
              <a:xfrm>
                <a:off x="3581770" y="1931843"/>
                <a:ext cx="636760" cy="187296"/>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22</a:t>
                </a:r>
                <a:endParaRPr lang="en-US" sz="800">
                  <a:solidFill>
                    <a:schemeClr val="tx2">
                      <a:lumMod val="60000"/>
                      <a:lumOff val="40000"/>
                    </a:schemeClr>
                  </a:solidFill>
                  <a:latin typeface="Times New Roman" pitchFamily="18" charset="0"/>
                </a:endParaRPr>
              </a:p>
            </p:txBody>
          </p:sp>
          <p:sp>
            <p:nvSpPr>
              <p:cNvPr id="180" name="Rectangle 60"/>
              <p:cNvSpPr>
                <a:spLocks noChangeArrowheads="1"/>
              </p:cNvSpPr>
              <p:nvPr/>
            </p:nvSpPr>
            <p:spPr bwMode="auto">
              <a:xfrm>
                <a:off x="2856087" y="1931843"/>
                <a:ext cx="701864" cy="187296"/>
              </a:xfrm>
              <a:prstGeom prst="rect">
                <a:avLst/>
              </a:prstGeom>
              <a:solidFill>
                <a:srgbClr val="FFFFCC"/>
              </a:solidFill>
              <a:ln w="9525">
                <a:noFill/>
                <a:miter lim="800000"/>
                <a:headEnd/>
                <a:tailEnd/>
              </a:ln>
            </p:spPr>
            <p:txBody>
              <a:bodyPr anchor="b"/>
              <a:lstStyle/>
              <a:p>
                <a:pPr algn="ctr" eaLnBrk="0" fontAlgn="b" hangingPunct="0">
                  <a:defRPr/>
                </a:pPr>
                <a:r>
                  <a:rPr lang="en-US" sz="700" b="1">
                    <a:solidFill>
                      <a:schemeClr val="tx2">
                        <a:lumMod val="60000"/>
                        <a:lumOff val="40000"/>
                      </a:schemeClr>
                    </a:solidFill>
                    <a:cs typeface="Arial" charset="0"/>
                  </a:rPr>
                  <a:t>12,70</a:t>
                </a:r>
                <a:endParaRPr lang="en-US" sz="1600">
                  <a:solidFill>
                    <a:schemeClr val="tx2">
                      <a:lumMod val="60000"/>
                      <a:lumOff val="40000"/>
                    </a:schemeClr>
                  </a:solidFill>
                  <a:latin typeface="Times New Roman" pitchFamily="18" charset="0"/>
                </a:endParaRPr>
              </a:p>
            </p:txBody>
          </p:sp>
          <p:sp>
            <p:nvSpPr>
              <p:cNvPr id="181" name="Rectangle 61"/>
              <p:cNvSpPr>
                <a:spLocks noChangeArrowheads="1"/>
              </p:cNvSpPr>
              <p:nvPr/>
            </p:nvSpPr>
            <p:spPr bwMode="auto">
              <a:xfrm>
                <a:off x="2209800" y="1931843"/>
                <a:ext cx="638347" cy="187296"/>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4</a:t>
                </a:r>
                <a:endParaRPr lang="en-US">
                  <a:solidFill>
                    <a:schemeClr val="tx2">
                      <a:lumMod val="60000"/>
                      <a:lumOff val="40000"/>
                    </a:schemeClr>
                  </a:solidFill>
                  <a:latin typeface="Times New Roman" pitchFamily="18" charset="0"/>
                </a:endParaRPr>
              </a:p>
            </p:txBody>
          </p:sp>
          <p:sp>
            <p:nvSpPr>
              <p:cNvPr id="182" name="Rectangle 62"/>
              <p:cNvSpPr>
                <a:spLocks noChangeArrowheads="1"/>
              </p:cNvSpPr>
              <p:nvPr/>
            </p:nvSpPr>
            <p:spPr bwMode="auto">
              <a:xfrm>
                <a:off x="4218529" y="1742959"/>
                <a:ext cx="701864" cy="188884"/>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8,68</a:t>
                </a:r>
                <a:endParaRPr lang="en-US" sz="800">
                  <a:solidFill>
                    <a:schemeClr val="tx2">
                      <a:lumMod val="60000"/>
                      <a:lumOff val="40000"/>
                    </a:schemeClr>
                  </a:solidFill>
                  <a:latin typeface="Times New Roman" pitchFamily="18" charset="0"/>
                </a:endParaRPr>
              </a:p>
            </p:txBody>
          </p:sp>
          <p:sp>
            <p:nvSpPr>
              <p:cNvPr id="183" name="Rectangle 63"/>
              <p:cNvSpPr>
                <a:spLocks noChangeArrowheads="1"/>
              </p:cNvSpPr>
              <p:nvPr/>
            </p:nvSpPr>
            <p:spPr bwMode="auto">
              <a:xfrm>
                <a:off x="3581770" y="1742959"/>
                <a:ext cx="636760" cy="188884"/>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21</a:t>
                </a:r>
                <a:endParaRPr lang="en-US" sz="800">
                  <a:solidFill>
                    <a:schemeClr val="tx2">
                      <a:lumMod val="60000"/>
                      <a:lumOff val="40000"/>
                    </a:schemeClr>
                  </a:solidFill>
                  <a:latin typeface="Times New Roman" pitchFamily="18" charset="0"/>
                </a:endParaRPr>
              </a:p>
            </p:txBody>
          </p:sp>
          <p:sp>
            <p:nvSpPr>
              <p:cNvPr id="184" name="Rectangle 64"/>
              <p:cNvSpPr>
                <a:spLocks noChangeArrowheads="1"/>
              </p:cNvSpPr>
              <p:nvPr/>
            </p:nvSpPr>
            <p:spPr bwMode="auto">
              <a:xfrm>
                <a:off x="2856087" y="1742959"/>
                <a:ext cx="701864" cy="188884"/>
              </a:xfrm>
              <a:prstGeom prst="rect">
                <a:avLst/>
              </a:prstGeom>
              <a:solidFill>
                <a:srgbClr val="FFFFCC"/>
              </a:solidFill>
              <a:ln w="9525">
                <a:noFill/>
                <a:miter lim="800000"/>
                <a:headEnd/>
                <a:tailEnd/>
              </a:ln>
            </p:spPr>
            <p:txBody>
              <a:bodyPr anchor="b"/>
              <a:lstStyle/>
              <a:p>
                <a:pPr algn="ctr" eaLnBrk="0" fontAlgn="b" hangingPunct="0">
                  <a:defRPr/>
                </a:pPr>
                <a:r>
                  <a:rPr lang="en-US" sz="700" b="1">
                    <a:solidFill>
                      <a:schemeClr val="tx2">
                        <a:lumMod val="60000"/>
                        <a:lumOff val="40000"/>
                      </a:schemeClr>
                    </a:solidFill>
                    <a:cs typeface="Arial" charset="0"/>
                  </a:rPr>
                  <a:t>13,05</a:t>
                </a:r>
                <a:endParaRPr lang="en-US" sz="1600">
                  <a:solidFill>
                    <a:schemeClr val="tx2">
                      <a:lumMod val="60000"/>
                      <a:lumOff val="40000"/>
                    </a:schemeClr>
                  </a:solidFill>
                  <a:latin typeface="Times New Roman" pitchFamily="18" charset="0"/>
                </a:endParaRPr>
              </a:p>
            </p:txBody>
          </p:sp>
          <p:sp>
            <p:nvSpPr>
              <p:cNvPr id="185" name="Rectangle 65"/>
              <p:cNvSpPr>
                <a:spLocks noChangeArrowheads="1"/>
              </p:cNvSpPr>
              <p:nvPr/>
            </p:nvSpPr>
            <p:spPr bwMode="auto">
              <a:xfrm>
                <a:off x="2209800" y="1742959"/>
                <a:ext cx="638347" cy="188884"/>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3</a:t>
                </a:r>
                <a:endParaRPr lang="en-US">
                  <a:solidFill>
                    <a:schemeClr val="tx2">
                      <a:lumMod val="60000"/>
                      <a:lumOff val="40000"/>
                    </a:schemeClr>
                  </a:solidFill>
                  <a:latin typeface="Times New Roman" pitchFamily="18" charset="0"/>
                </a:endParaRPr>
              </a:p>
            </p:txBody>
          </p:sp>
          <p:sp>
            <p:nvSpPr>
              <p:cNvPr id="186" name="Rectangle 66"/>
              <p:cNvSpPr>
                <a:spLocks noChangeArrowheads="1"/>
              </p:cNvSpPr>
              <p:nvPr/>
            </p:nvSpPr>
            <p:spPr bwMode="auto">
              <a:xfrm>
                <a:off x="4218529" y="1554076"/>
                <a:ext cx="701864" cy="188883"/>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8,84</a:t>
                </a:r>
                <a:endParaRPr lang="en-US" sz="800">
                  <a:solidFill>
                    <a:schemeClr val="tx2">
                      <a:lumMod val="60000"/>
                      <a:lumOff val="40000"/>
                    </a:schemeClr>
                  </a:solidFill>
                  <a:latin typeface="Times New Roman" pitchFamily="18" charset="0"/>
                </a:endParaRPr>
              </a:p>
            </p:txBody>
          </p:sp>
          <p:sp>
            <p:nvSpPr>
              <p:cNvPr id="187" name="Rectangle 67"/>
              <p:cNvSpPr>
                <a:spLocks noChangeArrowheads="1"/>
              </p:cNvSpPr>
              <p:nvPr/>
            </p:nvSpPr>
            <p:spPr bwMode="auto">
              <a:xfrm>
                <a:off x="3581770" y="1554076"/>
                <a:ext cx="636760" cy="188883"/>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20</a:t>
                </a:r>
                <a:endParaRPr lang="en-US" sz="800">
                  <a:solidFill>
                    <a:schemeClr val="tx2">
                      <a:lumMod val="60000"/>
                      <a:lumOff val="40000"/>
                    </a:schemeClr>
                  </a:solidFill>
                  <a:latin typeface="Times New Roman" pitchFamily="18" charset="0"/>
                </a:endParaRPr>
              </a:p>
            </p:txBody>
          </p:sp>
          <p:sp>
            <p:nvSpPr>
              <p:cNvPr id="188" name="Rectangle 68"/>
              <p:cNvSpPr>
                <a:spLocks noChangeArrowheads="1"/>
              </p:cNvSpPr>
              <p:nvPr/>
            </p:nvSpPr>
            <p:spPr bwMode="auto">
              <a:xfrm>
                <a:off x="2856087" y="1554076"/>
                <a:ext cx="701864" cy="188883"/>
              </a:xfrm>
              <a:prstGeom prst="rect">
                <a:avLst/>
              </a:prstGeom>
              <a:solidFill>
                <a:srgbClr val="FFFFCC"/>
              </a:solidFill>
              <a:ln w="9525">
                <a:noFill/>
                <a:miter lim="800000"/>
                <a:headEnd/>
                <a:tailEnd/>
              </a:ln>
            </p:spPr>
            <p:txBody>
              <a:bodyPr anchor="b"/>
              <a:lstStyle/>
              <a:p>
                <a:pPr algn="ctr" eaLnBrk="0" fontAlgn="b" hangingPunct="0">
                  <a:defRPr/>
                </a:pPr>
                <a:r>
                  <a:rPr lang="en-US" sz="700" b="1">
                    <a:solidFill>
                      <a:schemeClr val="tx2">
                        <a:lumMod val="60000"/>
                        <a:lumOff val="40000"/>
                      </a:schemeClr>
                    </a:solidFill>
                    <a:cs typeface="Arial" charset="0"/>
                  </a:rPr>
                  <a:t>13,40</a:t>
                </a:r>
                <a:endParaRPr lang="en-US" sz="1600">
                  <a:solidFill>
                    <a:schemeClr val="tx2">
                      <a:lumMod val="60000"/>
                      <a:lumOff val="40000"/>
                    </a:schemeClr>
                  </a:solidFill>
                  <a:latin typeface="Times New Roman" pitchFamily="18" charset="0"/>
                </a:endParaRPr>
              </a:p>
            </p:txBody>
          </p:sp>
          <p:sp>
            <p:nvSpPr>
              <p:cNvPr id="189" name="Rectangle 69"/>
              <p:cNvSpPr>
                <a:spLocks noChangeArrowheads="1"/>
              </p:cNvSpPr>
              <p:nvPr/>
            </p:nvSpPr>
            <p:spPr bwMode="auto">
              <a:xfrm>
                <a:off x="2209800" y="1554076"/>
                <a:ext cx="638347" cy="188883"/>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2</a:t>
                </a:r>
                <a:endParaRPr lang="en-US">
                  <a:solidFill>
                    <a:schemeClr val="tx2">
                      <a:lumMod val="60000"/>
                      <a:lumOff val="40000"/>
                    </a:schemeClr>
                  </a:solidFill>
                  <a:latin typeface="Times New Roman" pitchFamily="18" charset="0"/>
                </a:endParaRPr>
              </a:p>
            </p:txBody>
          </p:sp>
          <p:sp>
            <p:nvSpPr>
              <p:cNvPr id="190" name="Rectangle 70"/>
              <p:cNvSpPr>
                <a:spLocks noChangeArrowheads="1"/>
              </p:cNvSpPr>
              <p:nvPr/>
            </p:nvSpPr>
            <p:spPr bwMode="auto">
              <a:xfrm>
                <a:off x="4218529" y="1366780"/>
                <a:ext cx="701864" cy="187296"/>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9,01</a:t>
                </a:r>
                <a:endParaRPr lang="en-US" sz="800">
                  <a:solidFill>
                    <a:schemeClr val="tx2">
                      <a:lumMod val="60000"/>
                      <a:lumOff val="40000"/>
                    </a:schemeClr>
                  </a:solidFill>
                  <a:latin typeface="Times New Roman" pitchFamily="18" charset="0"/>
                </a:endParaRPr>
              </a:p>
            </p:txBody>
          </p:sp>
          <p:sp>
            <p:nvSpPr>
              <p:cNvPr id="191" name="Rectangle 71"/>
              <p:cNvSpPr>
                <a:spLocks noChangeArrowheads="1"/>
              </p:cNvSpPr>
              <p:nvPr/>
            </p:nvSpPr>
            <p:spPr bwMode="auto">
              <a:xfrm>
                <a:off x="3581770" y="1366780"/>
                <a:ext cx="636760" cy="187296"/>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19</a:t>
                </a:r>
                <a:endParaRPr lang="en-US" sz="800">
                  <a:solidFill>
                    <a:schemeClr val="tx2">
                      <a:lumMod val="60000"/>
                      <a:lumOff val="40000"/>
                    </a:schemeClr>
                  </a:solidFill>
                  <a:latin typeface="Times New Roman" pitchFamily="18" charset="0"/>
                </a:endParaRPr>
              </a:p>
            </p:txBody>
          </p:sp>
          <p:sp>
            <p:nvSpPr>
              <p:cNvPr id="192" name="Rectangle 72"/>
              <p:cNvSpPr>
                <a:spLocks noChangeArrowheads="1"/>
              </p:cNvSpPr>
              <p:nvPr/>
            </p:nvSpPr>
            <p:spPr bwMode="auto">
              <a:xfrm>
                <a:off x="2856087" y="1366780"/>
                <a:ext cx="701864" cy="187296"/>
              </a:xfrm>
              <a:prstGeom prst="rect">
                <a:avLst/>
              </a:prstGeom>
              <a:solidFill>
                <a:srgbClr val="FFFFCC"/>
              </a:solidFill>
              <a:ln w="9525">
                <a:noFill/>
                <a:miter lim="800000"/>
                <a:headEnd/>
                <a:tailEnd/>
              </a:ln>
            </p:spPr>
            <p:txBody>
              <a:bodyPr anchor="b"/>
              <a:lstStyle/>
              <a:p>
                <a:pPr algn="ctr" eaLnBrk="0" fontAlgn="b" hangingPunct="0">
                  <a:defRPr/>
                </a:pPr>
                <a:r>
                  <a:rPr lang="en-US" sz="700" b="1">
                    <a:solidFill>
                      <a:schemeClr val="tx2">
                        <a:lumMod val="60000"/>
                        <a:lumOff val="40000"/>
                      </a:schemeClr>
                    </a:solidFill>
                    <a:cs typeface="Arial" charset="0"/>
                  </a:rPr>
                  <a:t>13,77</a:t>
                </a:r>
                <a:endParaRPr lang="en-US" sz="1600">
                  <a:solidFill>
                    <a:schemeClr val="tx2">
                      <a:lumMod val="60000"/>
                      <a:lumOff val="40000"/>
                    </a:schemeClr>
                  </a:solidFill>
                  <a:latin typeface="Times New Roman" pitchFamily="18" charset="0"/>
                </a:endParaRPr>
              </a:p>
            </p:txBody>
          </p:sp>
          <p:sp>
            <p:nvSpPr>
              <p:cNvPr id="193" name="Rectangle 73"/>
              <p:cNvSpPr>
                <a:spLocks noChangeArrowheads="1"/>
              </p:cNvSpPr>
              <p:nvPr/>
            </p:nvSpPr>
            <p:spPr bwMode="auto">
              <a:xfrm>
                <a:off x="2209800" y="1366780"/>
                <a:ext cx="638347" cy="187296"/>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1</a:t>
                </a:r>
                <a:endParaRPr lang="en-US">
                  <a:solidFill>
                    <a:schemeClr val="tx2">
                      <a:lumMod val="60000"/>
                      <a:lumOff val="40000"/>
                    </a:schemeClr>
                  </a:solidFill>
                  <a:latin typeface="Times New Roman" pitchFamily="18" charset="0"/>
                </a:endParaRPr>
              </a:p>
            </p:txBody>
          </p:sp>
          <p:sp>
            <p:nvSpPr>
              <p:cNvPr id="194" name="Rectangle 74"/>
              <p:cNvSpPr>
                <a:spLocks noChangeArrowheads="1"/>
              </p:cNvSpPr>
              <p:nvPr/>
            </p:nvSpPr>
            <p:spPr bwMode="auto">
              <a:xfrm>
                <a:off x="4218529" y="1177896"/>
                <a:ext cx="701864" cy="188884"/>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9,18</a:t>
                </a:r>
                <a:endParaRPr lang="en-US" sz="800">
                  <a:solidFill>
                    <a:schemeClr val="tx2">
                      <a:lumMod val="60000"/>
                      <a:lumOff val="40000"/>
                    </a:schemeClr>
                  </a:solidFill>
                  <a:latin typeface="Times New Roman" pitchFamily="18" charset="0"/>
                </a:endParaRPr>
              </a:p>
            </p:txBody>
          </p:sp>
          <p:sp>
            <p:nvSpPr>
              <p:cNvPr id="195" name="Rectangle 75"/>
              <p:cNvSpPr>
                <a:spLocks noChangeArrowheads="1"/>
              </p:cNvSpPr>
              <p:nvPr/>
            </p:nvSpPr>
            <p:spPr bwMode="auto">
              <a:xfrm>
                <a:off x="3581770" y="1177896"/>
                <a:ext cx="636760" cy="188884"/>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18</a:t>
                </a:r>
                <a:endParaRPr lang="en-US" sz="800">
                  <a:solidFill>
                    <a:schemeClr val="tx2">
                      <a:lumMod val="60000"/>
                      <a:lumOff val="40000"/>
                    </a:schemeClr>
                  </a:solidFill>
                  <a:latin typeface="Times New Roman" pitchFamily="18" charset="0"/>
                </a:endParaRPr>
              </a:p>
            </p:txBody>
          </p:sp>
          <p:sp>
            <p:nvSpPr>
              <p:cNvPr id="196" name="Rectangle 76"/>
              <p:cNvSpPr>
                <a:spLocks noChangeArrowheads="1"/>
              </p:cNvSpPr>
              <p:nvPr/>
            </p:nvSpPr>
            <p:spPr bwMode="auto">
              <a:xfrm>
                <a:off x="2856087" y="1177896"/>
                <a:ext cx="701864" cy="188884"/>
              </a:xfrm>
              <a:prstGeom prst="rect">
                <a:avLst/>
              </a:prstGeom>
              <a:solidFill>
                <a:srgbClr val="FFFFCC"/>
              </a:solidFill>
              <a:ln w="9525">
                <a:noFill/>
                <a:miter lim="800000"/>
                <a:headEnd/>
                <a:tailEnd/>
              </a:ln>
            </p:spPr>
            <p:txBody>
              <a:bodyPr anchor="b"/>
              <a:lstStyle/>
              <a:p>
                <a:pPr algn="ctr" eaLnBrk="0" fontAlgn="b" hangingPunct="0">
                  <a:defRPr/>
                </a:pPr>
                <a:r>
                  <a:rPr lang="en-US" sz="700" b="1">
                    <a:solidFill>
                      <a:schemeClr val="tx2">
                        <a:lumMod val="60000"/>
                        <a:lumOff val="40000"/>
                      </a:schemeClr>
                    </a:solidFill>
                    <a:cs typeface="Arial" charset="0"/>
                  </a:rPr>
                  <a:t>14,16</a:t>
                </a:r>
                <a:endParaRPr lang="en-US" sz="1600">
                  <a:solidFill>
                    <a:schemeClr val="tx2">
                      <a:lumMod val="60000"/>
                      <a:lumOff val="40000"/>
                    </a:schemeClr>
                  </a:solidFill>
                  <a:latin typeface="Times New Roman" pitchFamily="18" charset="0"/>
                </a:endParaRPr>
              </a:p>
            </p:txBody>
          </p:sp>
          <p:sp>
            <p:nvSpPr>
              <p:cNvPr id="197" name="Rectangle 77"/>
              <p:cNvSpPr>
                <a:spLocks noChangeArrowheads="1"/>
              </p:cNvSpPr>
              <p:nvPr/>
            </p:nvSpPr>
            <p:spPr bwMode="auto">
              <a:xfrm>
                <a:off x="2209800" y="1177896"/>
                <a:ext cx="638347" cy="188884"/>
              </a:xfrm>
              <a:prstGeom prst="rect">
                <a:avLst/>
              </a:prstGeom>
              <a:solidFill>
                <a:srgbClr val="FFFFCC"/>
              </a:solidFill>
              <a:ln w="9525">
                <a:noFill/>
                <a:miter lim="800000"/>
                <a:headEnd/>
                <a:tailEnd/>
              </a:ln>
            </p:spPr>
            <p:txBody>
              <a:bodyPr anchor="b"/>
              <a:lstStyle/>
              <a:p>
                <a:pPr algn="ctr" eaLnBrk="0" fontAlgn="b" hangingPunct="0">
                  <a:defRPr/>
                </a:pPr>
                <a:r>
                  <a:rPr lang="en-US" sz="800" b="1">
                    <a:solidFill>
                      <a:schemeClr val="tx2">
                        <a:lumMod val="60000"/>
                        <a:lumOff val="40000"/>
                      </a:schemeClr>
                    </a:solidFill>
                    <a:cs typeface="Arial" charset="0"/>
                  </a:rPr>
                  <a:t>0</a:t>
                </a:r>
                <a:endParaRPr lang="en-US">
                  <a:solidFill>
                    <a:schemeClr val="tx2">
                      <a:lumMod val="60000"/>
                      <a:lumOff val="40000"/>
                    </a:schemeClr>
                  </a:solidFill>
                  <a:latin typeface="Times New Roman" pitchFamily="18" charset="0"/>
                </a:endParaRPr>
              </a:p>
            </p:txBody>
          </p:sp>
          <p:sp>
            <p:nvSpPr>
              <p:cNvPr id="198" name="Rectangle 78"/>
              <p:cNvSpPr>
                <a:spLocks noChangeArrowheads="1"/>
              </p:cNvSpPr>
              <p:nvPr/>
            </p:nvSpPr>
            <p:spPr bwMode="auto">
              <a:xfrm>
                <a:off x="4218529" y="990600"/>
                <a:ext cx="701864" cy="187296"/>
              </a:xfrm>
              <a:prstGeom prst="rect">
                <a:avLst/>
              </a:prstGeom>
              <a:solidFill>
                <a:srgbClr val="CCFFFF"/>
              </a:solidFill>
              <a:ln w="9525">
                <a:noFill/>
                <a:miter lim="800000"/>
                <a:headEnd/>
                <a:tailEnd/>
              </a:ln>
            </p:spPr>
            <p:txBody>
              <a:bodyPr anchor="b"/>
              <a:lstStyle/>
              <a:p>
                <a:pPr algn="ctr" eaLnBrk="0" fontAlgn="b" hangingPunct="0">
                  <a:defRPr/>
                </a:pPr>
                <a:r>
                  <a:rPr lang="en-US" sz="700" b="1">
                    <a:solidFill>
                      <a:schemeClr val="tx2">
                        <a:lumMod val="60000"/>
                        <a:lumOff val="40000"/>
                      </a:schemeClr>
                    </a:solidFill>
                    <a:cs typeface="Arial" charset="0"/>
                  </a:rPr>
                  <a:t>Kisik (mg/L)</a:t>
                </a:r>
                <a:endParaRPr lang="en-US" sz="1600">
                  <a:solidFill>
                    <a:schemeClr val="tx2">
                      <a:lumMod val="60000"/>
                      <a:lumOff val="40000"/>
                    </a:schemeClr>
                  </a:solidFill>
                  <a:latin typeface="Times New Roman" pitchFamily="18" charset="0"/>
                </a:endParaRPr>
              </a:p>
            </p:txBody>
          </p:sp>
          <p:sp>
            <p:nvSpPr>
              <p:cNvPr id="199" name="Rectangle 79"/>
              <p:cNvSpPr>
                <a:spLocks noChangeArrowheads="1"/>
              </p:cNvSpPr>
              <p:nvPr/>
            </p:nvSpPr>
            <p:spPr bwMode="auto">
              <a:xfrm>
                <a:off x="3581770" y="990600"/>
                <a:ext cx="636760" cy="187296"/>
              </a:xfrm>
              <a:prstGeom prst="rect">
                <a:avLst/>
              </a:prstGeom>
              <a:solidFill>
                <a:srgbClr val="CCFFFF"/>
              </a:solidFill>
              <a:ln w="9525">
                <a:noFill/>
                <a:miter lim="800000"/>
                <a:headEnd/>
                <a:tailEnd/>
              </a:ln>
            </p:spPr>
            <p:txBody>
              <a:bodyPr anchor="b"/>
              <a:lstStyle/>
              <a:p>
                <a:pPr algn="ctr" eaLnBrk="0" fontAlgn="b" hangingPunct="0">
                  <a:defRPr/>
                </a:pPr>
                <a:r>
                  <a:rPr lang="en-US" sz="700" b="1">
                    <a:solidFill>
                      <a:schemeClr val="tx2">
                        <a:lumMod val="60000"/>
                        <a:lumOff val="40000"/>
                      </a:schemeClr>
                    </a:solidFill>
                    <a:cs typeface="Arial" charset="0"/>
                  </a:rPr>
                  <a:t>Temp</a:t>
                </a:r>
                <a:r>
                  <a:rPr lang="sl-SI" sz="700" b="1">
                    <a:solidFill>
                      <a:schemeClr val="tx2">
                        <a:lumMod val="60000"/>
                        <a:lumOff val="40000"/>
                      </a:schemeClr>
                    </a:solidFill>
                    <a:cs typeface="Arial" charset="0"/>
                  </a:rPr>
                  <a:t>.</a:t>
                </a:r>
                <a:r>
                  <a:rPr lang="en-US" sz="700" b="1">
                    <a:solidFill>
                      <a:schemeClr val="tx2">
                        <a:lumMod val="60000"/>
                        <a:lumOff val="40000"/>
                      </a:schemeClr>
                    </a:solidFill>
                    <a:cs typeface="Arial" charset="0"/>
                  </a:rPr>
                  <a:t> (</a:t>
                </a:r>
                <a:r>
                  <a:rPr lang="en-US" sz="700" b="1" baseline="30000">
                    <a:solidFill>
                      <a:schemeClr val="tx2">
                        <a:lumMod val="60000"/>
                        <a:lumOff val="40000"/>
                      </a:schemeClr>
                    </a:solidFill>
                    <a:cs typeface="Arial" charset="0"/>
                  </a:rPr>
                  <a:t>o</a:t>
                </a:r>
                <a:r>
                  <a:rPr lang="en-US" sz="700" b="1">
                    <a:solidFill>
                      <a:schemeClr val="tx2">
                        <a:lumMod val="60000"/>
                        <a:lumOff val="40000"/>
                      </a:schemeClr>
                    </a:solidFill>
                    <a:cs typeface="Arial" charset="0"/>
                  </a:rPr>
                  <a:t>C)</a:t>
                </a:r>
                <a:endParaRPr lang="en-US" sz="1600">
                  <a:solidFill>
                    <a:schemeClr val="tx2">
                      <a:lumMod val="60000"/>
                      <a:lumOff val="40000"/>
                    </a:schemeClr>
                  </a:solidFill>
                  <a:latin typeface="Times New Roman" pitchFamily="18" charset="0"/>
                </a:endParaRPr>
              </a:p>
            </p:txBody>
          </p:sp>
          <p:sp>
            <p:nvSpPr>
              <p:cNvPr id="200" name="Rectangle 80"/>
              <p:cNvSpPr>
                <a:spLocks noChangeArrowheads="1"/>
              </p:cNvSpPr>
              <p:nvPr/>
            </p:nvSpPr>
            <p:spPr bwMode="auto">
              <a:xfrm>
                <a:off x="2856087" y="990600"/>
                <a:ext cx="701864" cy="187296"/>
              </a:xfrm>
              <a:prstGeom prst="rect">
                <a:avLst/>
              </a:prstGeom>
              <a:solidFill>
                <a:srgbClr val="CCFFFF"/>
              </a:solidFill>
              <a:ln w="9525">
                <a:noFill/>
                <a:miter lim="800000"/>
                <a:headEnd/>
                <a:tailEnd/>
              </a:ln>
            </p:spPr>
            <p:txBody>
              <a:bodyPr anchor="b"/>
              <a:lstStyle/>
              <a:p>
                <a:pPr algn="ctr" eaLnBrk="0" fontAlgn="b" hangingPunct="0">
                  <a:defRPr/>
                </a:pPr>
                <a:r>
                  <a:rPr lang="en-US" sz="700" b="1">
                    <a:solidFill>
                      <a:schemeClr val="tx2">
                        <a:lumMod val="60000"/>
                        <a:lumOff val="40000"/>
                      </a:schemeClr>
                    </a:solidFill>
                    <a:cs typeface="Arial" charset="0"/>
                  </a:rPr>
                  <a:t>Kisik (mg/L)</a:t>
                </a:r>
                <a:endParaRPr lang="en-US" sz="1600">
                  <a:solidFill>
                    <a:schemeClr val="tx2">
                      <a:lumMod val="60000"/>
                      <a:lumOff val="40000"/>
                    </a:schemeClr>
                  </a:solidFill>
                  <a:latin typeface="Times New Roman" pitchFamily="18" charset="0"/>
                </a:endParaRPr>
              </a:p>
            </p:txBody>
          </p:sp>
          <p:sp>
            <p:nvSpPr>
              <p:cNvPr id="201" name="Rectangle 81"/>
              <p:cNvSpPr>
                <a:spLocks noChangeArrowheads="1"/>
              </p:cNvSpPr>
              <p:nvPr/>
            </p:nvSpPr>
            <p:spPr bwMode="auto">
              <a:xfrm>
                <a:off x="2209800" y="990600"/>
                <a:ext cx="638347" cy="187296"/>
              </a:xfrm>
              <a:prstGeom prst="rect">
                <a:avLst/>
              </a:prstGeom>
              <a:solidFill>
                <a:srgbClr val="CCFFFF"/>
              </a:solidFill>
              <a:ln w="9525">
                <a:noFill/>
                <a:miter lim="800000"/>
                <a:headEnd/>
                <a:tailEnd/>
              </a:ln>
            </p:spPr>
            <p:txBody>
              <a:bodyPr anchor="b"/>
              <a:lstStyle/>
              <a:p>
                <a:pPr algn="ctr" eaLnBrk="0" fontAlgn="b" hangingPunct="0">
                  <a:defRPr/>
                </a:pPr>
                <a:r>
                  <a:rPr lang="en-US" sz="700" b="1">
                    <a:solidFill>
                      <a:schemeClr val="tx2">
                        <a:lumMod val="60000"/>
                        <a:lumOff val="40000"/>
                      </a:schemeClr>
                    </a:solidFill>
                    <a:cs typeface="Arial" charset="0"/>
                  </a:rPr>
                  <a:t>Temp</a:t>
                </a:r>
                <a:r>
                  <a:rPr lang="sl-SI" sz="700" b="1">
                    <a:solidFill>
                      <a:schemeClr val="tx2">
                        <a:lumMod val="60000"/>
                        <a:lumOff val="40000"/>
                      </a:schemeClr>
                    </a:solidFill>
                    <a:cs typeface="Arial" charset="0"/>
                  </a:rPr>
                  <a:t>.</a:t>
                </a:r>
                <a:r>
                  <a:rPr lang="en-US" sz="700" b="1">
                    <a:solidFill>
                      <a:schemeClr val="tx2">
                        <a:lumMod val="60000"/>
                        <a:lumOff val="40000"/>
                      </a:schemeClr>
                    </a:solidFill>
                    <a:cs typeface="Arial" charset="0"/>
                  </a:rPr>
                  <a:t> (</a:t>
                </a:r>
                <a:r>
                  <a:rPr lang="en-US" sz="700" b="1" baseline="30000">
                    <a:solidFill>
                      <a:schemeClr val="tx2">
                        <a:lumMod val="60000"/>
                        <a:lumOff val="40000"/>
                      </a:schemeClr>
                    </a:solidFill>
                    <a:cs typeface="Arial" charset="0"/>
                  </a:rPr>
                  <a:t>o</a:t>
                </a:r>
                <a:r>
                  <a:rPr lang="en-US" sz="700" b="1">
                    <a:solidFill>
                      <a:schemeClr val="tx2">
                        <a:lumMod val="60000"/>
                        <a:lumOff val="40000"/>
                      </a:schemeClr>
                    </a:solidFill>
                    <a:cs typeface="Arial" charset="0"/>
                  </a:rPr>
                  <a:t>C)</a:t>
                </a:r>
                <a:endParaRPr lang="en-US" sz="1600">
                  <a:solidFill>
                    <a:schemeClr val="tx2">
                      <a:lumMod val="60000"/>
                      <a:lumOff val="40000"/>
                    </a:schemeClr>
                  </a:solidFill>
                  <a:latin typeface="Times New Roman" pitchFamily="18" charset="0"/>
                </a:endParaRPr>
              </a:p>
            </p:txBody>
          </p:sp>
          <p:sp>
            <p:nvSpPr>
              <p:cNvPr id="202" name="Line 82"/>
              <p:cNvSpPr>
                <a:spLocks noChangeShapeType="1"/>
              </p:cNvSpPr>
              <p:nvPr/>
            </p:nvSpPr>
            <p:spPr bwMode="auto">
              <a:xfrm>
                <a:off x="2209800" y="990600"/>
                <a:ext cx="2699477" cy="0"/>
              </a:xfrm>
              <a:prstGeom prst="line">
                <a:avLst/>
              </a:prstGeom>
              <a:noFill/>
              <a:ln w="25400" cap="rnd">
                <a:solidFill>
                  <a:srgbClr val="000000"/>
                </a:solidFill>
                <a:round/>
                <a:headEnd/>
                <a:tailEnd/>
              </a:ln>
            </p:spPr>
            <p:txBody>
              <a:bodyPr/>
              <a:lstStyle/>
              <a:p>
                <a:pPr>
                  <a:defRPr/>
                </a:pPr>
                <a:endParaRPr lang="sl-SI" sz="1200">
                  <a:solidFill>
                    <a:schemeClr val="tx2">
                      <a:lumMod val="60000"/>
                      <a:lumOff val="40000"/>
                    </a:schemeClr>
                  </a:solidFill>
                </a:endParaRPr>
              </a:p>
            </p:txBody>
          </p:sp>
          <p:sp>
            <p:nvSpPr>
              <p:cNvPr id="203" name="Line 83"/>
              <p:cNvSpPr>
                <a:spLocks noChangeShapeType="1"/>
              </p:cNvSpPr>
              <p:nvPr/>
            </p:nvSpPr>
            <p:spPr bwMode="auto">
              <a:xfrm>
                <a:off x="2209800" y="4568275"/>
                <a:ext cx="2699477" cy="0"/>
              </a:xfrm>
              <a:prstGeom prst="line">
                <a:avLst/>
              </a:prstGeom>
              <a:noFill/>
              <a:ln w="25400" cap="rnd">
                <a:solidFill>
                  <a:srgbClr val="000000"/>
                </a:solidFill>
                <a:round/>
                <a:headEnd/>
                <a:tailEnd/>
              </a:ln>
            </p:spPr>
            <p:txBody>
              <a:bodyPr/>
              <a:lstStyle/>
              <a:p>
                <a:pPr>
                  <a:defRPr/>
                </a:pPr>
                <a:endParaRPr lang="sl-SI" sz="1200">
                  <a:solidFill>
                    <a:schemeClr val="tx2">
                      <a:lumMod val="60000"/>
                      <a:lumOff val="40000"/>
                    </a:schemeClr>
                  </a:solidFill>
                </a:endParaRPr>
              </a:p>
            </p:txBody>
          </p:sp>
          <p:sp>
            <p:nvSpPr>
              <p:cNvPr id="204" name="Line 84"/>
              <p:cNvSpPr>
                <a:spLocks noChangeShapeType="1"/>
              </p:cNvSpPr>
              <p:nvPr/>
            </p:nvSpPr>
            <p:spPr bwMode="auto">
              <a:xfrm>
                <a:off x="2209800" y="990600"/>
                <a:ext cx="0" cy="3577675"/>
              </a:xfrm>
              <a:prstGeom prst="line">
                <a:avLst/>
              </a:prstGeom>
              <a:noFill/>
              <a:ln w="25400" cap="rnd">
                <a:solidFill>
                  <a:srgbClr val="000000"/>
                </a:solidFill>
                <a:round/>
                <a:headEnd/>
                <a:tailEnd/>
              </a:ln>
            </p:spPr>
            <p:txBody>
              <a:bodyPr/>
              <a:lstStyle/>
              <a:p>
                <a:pPr>
                  <a:defRPr/>
                </a:pPr>
                <a:endParaRPr lang="sl-SI" sz="1200">
                  <a:solidFill>
                    <a:schemeClr val="tx2">
                      <a:lumMod val="60000"/>
                      <a:lumOff val="40000"/>
                    </a:schemeClr>
                  </a:solidFill>
                </a:endParaRPr>
              </a:p>
            </p:txBody>
          </p:sp>
          <p:sp>
            <p:nvSpPr>
              <p:cNvPr id="205" name="Line 85"/>
              <p:cNvSpPr>
                <a:spLocks noChangeShapeType="1"/>
              </p:cNvSpPr>
              <p:nvPr/>
            </p:nvSpPr>
            <p:spPr bwMode="auto">
              <a:xfrm>
                <a:off x="4942624" y="990600"/>
                <a:ext cx="0" cy="3577675"/>
              </a:xfrm>
              <a:prstGeom prst="line">
                <a:avLst/>
              </a:prstGeom>
              <a:noFill/>
              <a:ln w="25400" cap="rnd">
                <a:solidFill>
                  <a:srgbClr val="000000"/>
                </a:solidFill>
                <a:round/>
                <a:headEnd/>
                <a:tailEnd/>
              </a:ln>
            </p:spPr>
            <p:txBody>
              <a:bodyPr/>
              <a:lstStyle/>
              <a:p>
                <a:pPr>
                  <a:defRPr/>
                </a:pPr>
                <a:endParaRPr lang="sl-SI" sz="1200">
                  <a:solidFill>
                    <a:schemeClr val="tx2">
                      <a:lumMod val="60000"/>
                      <a:lumOff val="40000"/>
                    </a:schemeClr>
                  </a:solidFill>
                </a:endParaRPr>
              </a:p>
            </p:txBody>
          </p:sp>
          <p:sp>
            <p:nvSpPr>
              <p:cNvPr id="206" name="Line 86"/>
              <p:cNvSpPr>
                <a:spLocks noChangeShapeType="1"/>
              </p:cNvSpPr>
              <p:nvPr/>
            </p:nvSpPr>
            <p:spPr bwMode="auto">
              <a:xfrm>
                <a:off x="2209800" y="1177896"/>
                <a:ext cx="2736000" cy="0"/>
              </a:xfrm>
              <a:prstGeom prst="line">
                <a:avLst/>
              </a:prstGeom>
              <a:noFill/>
              <a:ln w="25400" cap="rnd">
                <a:solidFill>
                  <a:srgbClr val="000000"/>
                </a:solidFill>
                <a:round/>
                <a:headEnd/>
                <a:tailEnd/>
              </a:ln>
            </p:spPr>
            <p:txBody>
              <a:bodyPr/>
              <a:lstStyle/>
              <a:p>
                <a:pPr>
                  <a:defRPr/>
                </a:pPr>
                <a:endParaRPr lang="sl-SI" sz="1200">
                  <a:solidFill>
                    <a:schemeClr val="tx2">
                      <a:lumMod val="60000"/>
                      <a:lumOff val="40000"/>
                    </a:schemeClr>
                  </a:solidFill>
                </a:endParaRPr>
              </a:p>
            </p:txBody>
          </p:sp>
          <p:sp>
            <p:nvSpPr>
              <p:cNvPr id="207" name="Line 87"/>
              <p:cNvSpPr>
                <a:spLocks noChangeShapeType="1"/>
              </p:cNvSpPr>
              <p:nvPr/>
            </p:nvSpPr>
            <p:spPr bwMode="auto">
              <a:xfrm>
                <a:off x="2848147" y="993775"/>
                <a:ext cx="0" cy="3577675"/>
              </a:xfrm>
              <a:prstGeom prst="line">
                <a:avLst/>
              </a:prstGeom>
              <a:noFill/>
              <a:ln w="12700" cap="rnd">
                <a:solidFill>
                  <a:srgbClr val="000000"/>
                </a:solidFill>
                <a:round/>
                <a:headEnd/>
                <a:tailEnd/>
              </a:ln>
            </p:spPr>
            <p:txBody>
              <a:bodyPr/>
              <a:lstStyle/>
              <a:p>
                <a:pPr>
                  <a:defRPr/>
                </a:pPr>
                <a:endParaRPr lang="sl-SI" sz="1200">
                  <a:solidFill>
                    <a:schemeClr val="tx2">
                      <a:lumMod val="60000"/>
                      <a:lumOff val="40000"/>
                    </a:schemeClr>
                  </a:solidFill>
                </a:endParaRPr>
              </a:p>
            </p:txBody>
          </p:sp>
          <p:sp>
            <p:nvSpPr>
              <p:cNvPr id="208" name="Line 88"/>
              <p:cNvSpPr>
                <a:spLocks noChangeShapeType="1"/>
              </p:cNvSpPr>
              <p:nvPr/>
            </p:nvSpPr>
            <p:spPr bwMode="auto">
              <a:xfrm>
                <a:off x="3561127" y="990600"/>
                <a:ext cx="0" cy="3577675"/>
              </a:xfrm>
              <a:prstGeom prst="line">
                <a:avLst/>
              </a:prstGeom>
              <a:noFill/>
              <a:ln w="25400" cap="rnd">
                <a:solidFill>
                  <a:srgbClr val="000000"/>
                </a:solidFill>
                <a:round/>
                <a:headEnd/>
                <a:tailEnd/>
              </a:ln>
            </p:spPr>
            <p:txBody>
              <a:bodyPr/>
              <a:lstStyle/>
              <a:p>
                <a:pPr>
                  <a:defRPr/>
                </a:pPr>
                <a:endParaRPr lang="sl-SI" sz="1200">
                  <a:solidFill>
                    <a:schemeClr val="tx2">
                      <a:lumMod val="60000"/>
                      <a:lumOff val="40000"/>
                    </a:schemeClr>
                  </a:solidFill>
                </a:endParaRPr>
              </a:p>
            </p:txBody>
          </p:sp>
          <p:sp>
            <p:nvSpPr>
              <p:cNvPr id="209" name="Line 89"/>
              <p:cNvSpPr>
                <a:spLocks noChangeShapeType="1"/>
              </p:cNvSpPr>
              <p:nvPr/>
            </p:nvSpPr>
            <p:spPr bwMode="auto">
              <a:xfrm>
                <a:off x="4220117" y="990600"/>
                <a:ext cx="0" cy="3577675"/>
              </a:xfrm>
              <a:prstGeom prst="line">
                <a:avLst/>
              </a:prstGeom>
              <a:noFill/>
              <a:ln w="12700" cap="rnd">
                <a:solidFill>
                  <a:srgbClr val="000000"/>
                </a:solidFill>
                <a:round/>
                <a:headEnd/>
                <a:tailEnd/>
              </a:ln>
            </p:spPr>
            <p:txBody>
              <a:bodyPr/>
              <a:lstStyle/>
              <a:p>
                <a:pPr>
                  <a:defRPr/>
                </a:pPr>
                <a:endParaRPr lang="sl-SI" sz="1200">
                  <a:solidFill>
                    <a:schemeClr val="tx2">
                      <a:lumMod val="60000"/>
                      <a:lumOff val="40000"/>
                    </a:schemeClr>
                  </a:solidFill>
                </a:endParaRPr>
              </a:p>
            </p:txBody>
          </p:sp>
          <p:sp>
            <p:nvSpPr>
              <p:cNvPr id="210" name="Line 90"/>
              <p:cNvSpPr>
                <a:spLocks noChangeShapeType="1"/>
              </p:cNvSpPr>
              <p:nvPr/>
            </p:nvSpPr>
            <p:spPr bwMode="auto">
              <a:xfrm>
                <a:off x="2209800" y="1366780"/>
                <a:ext cx="2699477" cy="0"/>
              </a:xfrm>
              <a:prstGeom prst="line">
                <a:avLst/>
              </a:prstGeom>
              <a:noFill/>
              <a:ln w="12700" cap="rnd">
                <a:solidFill>
                  <a:srgbClr val="000000"/>
                </a:solidFill>
                <a:round/>
                <a:headEnd/>
                <a:tailEnd/>
              </a:ln>
            </p:spPr>
            <p:txBody>
              <a:bodyPr/>
              <a:lstStyle/>
              <a:p>
                <a:pPr>
                  <a:defRPr/>
                </a:pPr>
                <a:endParaRPr lang="sl-SI" sz="1200">
                  <a:solidFill>
                    <a:schemeClr val="tx2">
                      <a:lumMod val="60000"/>
                      <a:lumOff val="40000"/>
                    </a:schemeClr>
                  </a:solidFill>
                </a:endParaRPr>
              </a:p>
            </p:txBody>
          </p:sp>
          <p:sp>
            <p:nvSpPr>
              <p:cNvPr id="212" name="Line 92"/>
              <p:cNvSpPr>
                <a:spLocks noChangeShapeType="1"/>
              </p:cNvSpPr>
              <p:nvPr/>
            </p:nvSpPr>
            <p:spPr bwMode="auto">
              <a:xfrm>
                <a:off x="2209800" y="1554076"/>
                <a:ext cx="2699477" cy="0"/>
              </a:xfrm>
              <a:prstGeom prst="line">
                <a:avLst/>
              </a:prstGeom>
              <a:noFill/>
              <a:ln w="12700" cap="rnd">
                <a:solidFill>
                  <a:srgbClr val="000000"/>
                </a:solidFill>
                <a:round/>
                <a:headEnd/>
                <a:tailEnd/>
              </a:ln>
            </p:spPr>
            <p:txBody>
              <a:bodyPr/>
              <a:lstStyle/>
              <a:p>
                <a:pPr>
                  <a:defRPr/>
                </a:pPr>
                <a:endParaRPr lang="sl-SI" sz="1200">
                  <a:solidFill>
                    <a:schemeClr val="tx2">
                      <a:lumMod val="60000"/>
                      <a:lumOff val="40000"/>
                    </a:schemeClr>
                  </a:solidFill>
                </a:endParaRPr>
              </a:p>
            </p:txBody>
          </p:sp>
          <p:sp>
            <p:nvSpPr>
              <p:cNvPr id="213" name="Line 93"/>
              <p:cNvSpPr>
                <a:spLocks noChangeShapeType="1"/>
              </p:cNvSpPr>
              <p:nvPr/>
            </p:nvSpPr>
            <p:spPr bwMode="auto">
              <a:xfrm>
                <a:off x="2209800" y="1742959"/>
                <a:ext cx="2699477" cy="0"/>
              </a:xfrm>
              <a:prstGeom prst="line">
                <a:avLst/>
              </a:prstGeom>
              <a:noFill/>
              <a:ln w="12700" cap="rnd">
                <a:solidFill>
                  <a:srgbClr val="000000"/>
                </a:solidFill>
                <a:round/>
                <a:headEnd/>
                <a:tailEnd/>
              </a:ln>
            </p:spPr>
            <p:txBody>
              <a:bodyPr/>
              <a:lstStyle/>
              <a:p>
                <a:pPr>
                  <a:defRPr/>
                </a:pPr>
                <a:endParaRPr lang="sl-SI" sz="1200">
                  <a:solidFill>
                    <a:schemeClr val="tx2">
                      <a:lumMod val="60000"/>
                      <a:lumOff val="40000"/>
                    </a:schemeClr>
                  </a:solidFill>
                </a:endParaRPr>
              </a:p>
            </p:txBody>
          </p:sp>
          <p:sp>
            <p:nvSpPr>
              <p:cNvPr id="214" name="Line 94"/>
              <p:cNvSpPr>
                <a:spLocks noChangeShapeType="1"/>
              </p:cNvSpPr>
              <p:nvPr/>
            </p:nvSpPr>
            <p:spPr bwMode="auto">
              <a:xfrm>
                <a:off x="2209800" y="1931843"/>
                <a:ext cx="2699477" cy="0"/>
              </a:xfrm>
              <a:prstGeom prst="line">
                <a:avLst/>
              </a:prstGeom>
              <a:noFill/>
              <a:ln w="12700" cap="rnd">
                <a:solidFill>
                  <a:srgbClr val="000000"/>
                </a:solidFill>
                <a:round/>
                <a:headEnd/>
                <a:tailEnd/>
              </a:ln>
            </p:spPr>
            <p:txBody>
              <a:bodyPr/>
              <a:lstStyle/>
              <a:p>
                <a:pPr>
                  <a:defRPr/>
                </a:pPr>
                <a:endParaRPr lang="sl-SI" sz="1200">
                  <a:solidFill>
                    <a:schemeClr val="tx2">
                      <a:lumMod val="60000"/>
                      <a:lumOff val="40000"/>
                    </a:schemeClr>
                  </a:solidFill>
                </a:endParaRPr>
              </a:p>
            </p:txBody>
          </p:sp>
          <p:sp>
            <p:nvSpPr>
              <p:cNvPr id="215" name="Line 95"/>
              <p:cNvSpPr>
                <a:spLocks noChangeShapeType="1"/>
              </p:cNvSpPr>
              <p:nvPr/>
            </p:nvSpPr>
            <p:spPr bwMode="auto">
              <a:xfrm>
                <a:off x="2209800" y="2119139"/>
                <a:ext cx="2699477" cy="0"/>
              </a:xfrm>
              <a:prstGeom prst="line">
                <a:avLst/>
              </a:prstGeom>
              <a:noFill/>
              <a:ln w="12700" cap="rnd">
                <a:solidFill>
                  <a:srgbClr val="000000"/>
                </a:solidFill>
                <a:round/>
                <a:headEnd/>
                <a:tailEnd/>
              </a:ln>
            </p:spPr>
            <p:txBody>
              <a:bodyPr/>
              <a:lstStyle/>
              <a:p>
                <a:pPr>
                  <a:defRPr/>
                </a:pPr>
                <a:endParaRPr lang="sl-SI" sz="1200">
                  <a:solidFill>
                    <a:schemeClr val="tx2">
                      <a:lumMod val="60000"/>
                      <a:lumOff val="40000"/>
                    </a:schemeClr>
                  </a:solidFill>
                </a:endParaRPr>
              </a:p>
            </p:txBody>
          </p:sp>
          <p:sp>
            <p:nvSpPr>
              <p:cNvPr id="216" name="Line 96"/>
              <p:cNvSpPr>
                <a:spLocks noChangeShapeType="1"/>
              </p:cNvSpPr>
              <p:nvPr/>
            </p:nvSpPr>
            <p:spPr bwMode="auto">
              <a:xfrm>
                <a:off x="2209800" y="2308022"/>
                <a:ext cx="2699477" cy="0"/>
              </a:xfrm>
              <a:prstGeom prst="line">
                <a:avLst/>
              </a:prstGeom>
              <a:noFill/>
              <a:ln w="12700" cap="rnd">
                <a:solidFill>
                  <a:srgbClr val="000000"/>
                </a:solidFill>
                <a:round/>
                <a:headEnd/>
                <a:tailEnd/>
              </a:ln>
            </p:spPr>
            <p:txBody>
              <a:bodyPr/>
              <a:lstStyle/>
              <a:p>
                <a:pPr>
                  <a:defRPr/>
                </a:pPr>
                <a:endParaRPr lang="sl-SI" sz="1200">
                  <a:solidFill>
                    <a:schemeClr val="tx2">
                      <a:lumMod val="60000"/>
                      <a:lumOff val="40000"/>
                    </a:schemeClr>
                  </a:solidFill>
                </a:endParaRPr>
              </a:p>
            </p:txBody>
          </p:sp>
          <p:sp>
            <p:nvSpPr>
              <p:cNvPr id="217" name="Line 97"/>
              <p:cNvSpPr>
                <a:spLocks noChangeShapeType="1"/>
              </p:cNvSpPr>
              <p:nvPr/>
            </p:nvSpPr>
            <p:spPr bwMode="auto">
              <a:xfrm>
                <a:off x="2209800" y="2495318"/>
                <a:ext cx="2699477" cy="0"/>
              </a:xfrm>
              <a:prstGeom prst="line">
                <a:avLst/>
              </a:prstGeom>
              <a:noFill/>
              <a:ln w="12700" cap="rnd">
                <a:solidFill>
                  <a:srgbClr val="000000"/>
                </a:solidFill>
                <a:round/>
                <a:headEnd/>
                <a:tailEnd/>
              </a:ln>
            </p:spPr>
            <p:txBody>
              <a:bodyPr/>
              <a:lstStyle/>
              <a:p>
                <a:pPr>
                  <a:defRPr/>
                </a:pPr>
                <a:endParaRPr lang="sl-SI" sz="1200">
                  <a:solidFill>
                    <a:schemeClr val="tx2">
                      <a:lumMod val="60000"/>
                      <a:lumOff val="40000"/>
                    </a:schemeClr>
                  </a:solidFill>
                </a:endParaRPr>
              </a:p>
            </p:txBody>
          </p:sp>
          <p:sp>
            <p:nvSpPr>
              <p:cNvPr id="218" name="Line 98"/>
              <p:cNvSpPr>
                <a:spLocks noChangeShapeType="1"/>
              </p:cNvSpPr>
              <p:nvPr/>
            </p:nvSpPr>
            <p:spPr bwMode="auto">
              <a:xfrm>
                <a:off x="2209800" y="2684202"/>
                <a:ext cx="2699477" cy="0"/>
              </a:xfrm>
              <a:prstGeom prst="line">
                <a:avLst/>
              </a:prstGeom>
              <a:noFill/>
              <a:ln w="12700" cap="rnd">
                <a:solidFill>
                  <a:srgbClr val="000000"/>
                </a:solidFill>
                <a:round/>
                <a:headEnd/>
                <a:tailEnd/>
              </a:ln>
            </p:spPr>
            <p:txBody>
              <a:bodyPr/>
              <a:lstStyle/>
              <a:p>
                <a:pPr>
                  <a:defRPr/>
                </a:pPr>
                <a:endParaRPr lang="sl-SI" sz="1200">
                  <a:solidFill>
                    <a:schemeClr val="tx2">
                      <a:lumMod val="60000"/>
                      <a:lumOff val="40000"/>
                    </a:schemeClr>
                  </a:solidFill>
                </a:endParaRPr>
              </a:p>
            </p:txBody>
          </p:sp>
          <p:sp>
            <p:nvSpPr>
              <p:cNvPr id="219" name="Line 99"/>
              <p:cNvSpPr>
                <a:spLocks noChangeShapeType="1"/>
              </p:cNvSpPr>
              <p:nvPr/>
            </p:nvSpPr>
            <p:spPr bwMode="auto">
              <a:xfrm>
                <a:off x="2209800" y="2873085"/>
                <a:ext cx="2699477" cy="0"/>
              </a:xfrm>
              <a:prstGeom prst="line">
                <a:avLst/>
              </a:prstGeom>
              <a:noFill/>
              <a:ln w="12700" cap="rnd">
                <a:solidFill>
                  <a:srgbClr val="000000"/>
                </a:solidFill>
                <a:round/>
                <a:headEnd/>
                <a:tailEnd/>
              </a:ln>
            </p:spPr>
            <p:txBody>
              <a:bodyPr/>
              <a:lstStyle/>
              <a:p>
                <a:pPr>
                  <a:defRPr/>
                </a:pPr>
                <a:endParaRPr lang="sl-SI" sz="1200">
                  <a:solidFill>
                    <a:schemeClr val="tx2">
                      <a:lumMod val="60000"/>
                      <a:lumOff val="40000"/>
                    </a:schemeClr>
                  </a:solidFill>
                </a:endParaRPr>
              </a:p>
            </p:txBody>
          </p:sp>
          <p:sp>
            <p:nvSpPr>
              <p:cNvPr id="220" name="Line 100"/>
              <p:cNvSpPr>
                <a:spLocks noChangeShapeType="1"/>
              </p:cNvSpPr>
              <p:nvPr/>
            </p:nvSpPr>
            <p:spPr bwMode="auto">
              <a:xfrm>
                <a:off x="2209800" y="3060382"/>
                <a:ext cx="2699477" cy="0"/>
              </a:xfrm>
              <a:prstGeom prst="line">
                <a:avLst/>
              </a:prstGeom>
              <a:noFill/>
              <a:ln w="12700" cap="rnd">
                <a:solidFill>
                  <a:srgbClr val="000000"/>
                </a:solidFill>
                <a:round/>
                <a:headEnd/>
                <a:tailEnd/>
              </a:ln>
            </p:spPr>
            <p:txBody>
              <a:bodyPr/>
              <a:lstStyle/>
              <a:p>
                <a:pPr>
                  <a:defRPr/>
                </a:pPr>
                <a:endParaRPr lang="sl-SI" sz="1200">
                  <a:solidFill>
                    <a:schemeClr val="tx2">
                      <a:lumMod val="60000"/>
                      <a:lumOff val="40000"/>
                    </a:schemeClr>
                  </a:solidFill>
                </a:endParaRPr>
              </a:p>
            </p:txBody>
          </p:sp>
          <p:sp>
            <p:nvSpPr>
              <p:cNvPr id="221" name="Line 101"/>
              <p:cNvSpPr>
                <a:spLocks noChangeShapeType="1"/>
              </p:cNvSpPr>
              <p:nvPr/>
            </p:nvSpPr>
            <p:spPr bwMode="auto">
              <a:xfrm>
                <a:off x="2209800" y="3249266"/>
                <a:ext cx="2699477" cy="0"/>
              </a:xfrm>
              <a:prstGeom prst="line">
                <a:avLst/>
              </a:prstGeom>
              <a:noFill/>
              <a:ln w="12700" cap="rnd">
                <a:solidFill>
                  <a:srgbClr val="000000"/>
                </a:solidFill>
                <a:round/>
                <a:headEnd/>
                <a:tailEnd/>
              </a:ln>
            </p:spPr>
            <p:txBody>
              <a:bodyPr/>
              <a:lstStyle/>
              <a:p>
                <a:pPr>
                  <a:defRPr/>
                </a:pPr>
                <a:endParaRPr lang="sl-SI" sz="1200">
                  <a:solidFill>
                    <a:schemeClr val="tx2">
                      <a:lumMod val="60000"/>
                      <a:lumOff val="40000"/>
                    </a:schemeClr>
                  </a:solidFill>
                </a:endParaRPr>
              </a:p>
            </p:txBody>
          </p:sp>
          <p:sp>
            <p:nvSpPr>
              <p:cNvPr id="222" name="Line 102"/>
              <p:cNvSpPr>
                <a:spLocks noChangeShapeType="1"/>
              </p:cNvSpPr>
              <p:nvPr/>
            </p:nvSpPr>
            <p:spPr bwMode="auto">
              <a:xfrm>
                <a:off x="2209800" y="3438148"/>
                <a:ext cx="2699477" cy="0"/>
              </a:xfrm>
              <a:prstGeom prst="line">
                <a:avLst/>
              </a:prstGeom>
              <a:noFill/>
              <a:ln w="12700" cap="rnd">
                <a:solidFill>
                  <a:srgbClr val="000000"/>
                </a:solidFill>
                <a:round/>
                <a:headEnd/>
                <a:tailEnd/>
              </a:ln>
            </p:spPr>
            <p:txBody>
              <a:bodyPr/>
              <a:lstStyle/>
              <a:p>
                <a:pPr>
                  <a:defRPr/>
                </a:pPr>
                <a:endParaRPr lang="sl-SI" sz="1200">
                  <a:solidFill>
                    <a:schemeClr val="tx2">
                      <a:lumMod val="60000"/>
                      <a:lumOff val="40000"/>
                    </a:schemeClr>
                  </a:solidFill>
                </a:endParaRPr>
              </a:p>
            </p:txBody>
          </p:sp>
          <p:sp>
            <p:nvSpPr>
              <p:cNvPr id="223" name="Line 103"/>
              <p:cNvSpPr>
                <a:spLocks noChangeShapeType="1"/>
              </p:cNvSpPr>
              <p:nvPr/>
            </p:nvSpPr>
            <p:spPr bwMode="auto">
              <a:xfrm>
                <a:off x="2209800" y="3625445"/>
                <a:ext cx="2699477" cy="0"/>
              </a:xfrm>
              <a:prstGeom prst="line">
                <a:avLst/>
              </a:prstGeom>
              <a:noFill/>
              <a:ln w="12700" cap="rnd">
                <a:solidFill>
                  <a:srgbClr val="000000"/>
                </a:solidFill>
                <a:round/>
                <a:headEnd/>
                <a:tailEnd/>
              </a:ln>
            </p:spPr>
            <p:txBody>
              <a:bodyPr/>
              <a:lstStyle/>
              <a:p>
                <a:pPr>
                  <a:defRPr/>
                </a:pPr>
                <a:endParaRPr lang="sl-SI" sz="1200">
                  <a:solidFill>
                    <a:schemeClr val="tx2">
                      <a:lumMod val="60000"/>
                      <a:lumOff val="40000"/>
                    </a:schemeClr>
                  </a:solidFill>
                </a:endParaRPr>
              </a:p>
            </p:txBody>
          </p:sp>
          <p:sp>
            <p:nvSpPr>
              <p:cNvPr id="224" name="Line 104"/>
              <p:cNvSpPr>
                <a:spLocks noChangeShapeType="1"/>
              </p:cNvSpPr>
              <p:nvPr/>
            </p:nvSpPr>
            <p:spPr bwMode="auto">
              <a:xfrm>
                <a:off x="2209800" y="3814329"/>
                <a:ext cx="2699477" cy="0"/>
              </a:xfrm>
              <a:prstGeom prst="line">
                <a:avLst/>
              </a:prstGeom>
              <a:noFill/>
              <a:ln w="12700" cap="rnd">
                <a:solidFill>
                  <a:srgbClr val="000000"/>
                </a:solidFill>
                <a:round/>
                <a:headEnd/>
                <a:tailEnd/>
              </a:ln>
            </p:spPr>
            <p:txBody>
              <a:bodyPr/>
              <a:lstStyle/>
              <a:p>
                <a:pPr>
                  <a:defRPr/>
                </a:pPr>
                <a:endParaRPr lang="sl-SI" sz="1200">
                  <a:solidFill>
                    <a:schemeClr val="tx2">
                      <a:lumMod val="60000"/>
                      <a:lumOff val="40000"/>
                    </a:schemeClr>
                  </a:solidFill>
                </a:endParaRPr>
              </a:p>
            </p:txBody>
          </p:sp>
          <p:sp>
            <p:nvSpPr>
              <p:cNvPr id="225" name="Line 105"/>
              <p:cNvSpPr>
                <a:spLocks noChangeShapeType="1"/>
              </p:cNvSpPr>
              <p:nvPr/>
            </p:nvSpPr>
            <p:spPr bwMode="auto">
              <a:xfrm>
                <a:off x="2209800" y="4003212"/>
                <a:ext cx="2699477" cy="0"/>
              </a:xfrm>
              <a:prstGeom prst="line">
                <a:avLst/>
              </a:prstGeom>
              <a:noFill/>
              <a:ln w="12700" cap="rnd">
                <a:solidFill>
                  <a:srgbClr val="000000"/>
                </a:solidFill>
                <a:round/>
                <a:headEnd/>
                <a:tailEnd/>
              </a:ln>
            </p:spPr>
            <p:txBody>
              <a:bodyPr/>
              <a:lstStyle/>
              <a:p>
                <a:pPr>
                  <a:defRPr/>
                </a:pPr>
                <a:endParaRPr lang="sl-SI" sz="1200">
                  <a:solidFill>
                    <a:schemeClr val="tx2">
                      <a:lumMod val="60000"/>
                      <a:lumOff val="40000"/>
                    </a:schemeClr>
                  </a:solidFill>
                </a:endParaRPr>
              </a:p>
            </p:txBody>
          </p:sp>
          <p:sp>
            <p:nvSpPr>
              <p:cNvPr id="226" name="Line 106"/>
              <p:cNvSpPr>
                <a:spLocks noChangeShapeType="1"/>
              </p:cNvSpPr>
              <p:nvPr/>
            </p:nvSpPr>
            <p:spPr bwMode="auto">
              <a:xfrm>
                <a:off x="2209800" y="4190508"/>
                <a:ext cx="2699477" cy="0"/>
              </a:xfrm>
              <a:prstGeom prst="line">
                <a:avLst/>
              </a:prstGeom>
              <a:noFill/>
              <a:ln w="12700" cap="rnd">
                <a:solidFill>
                  <a:srgbClr val="000000"/>
                </a:solidFill>
                <a:round/>
                <a:headEnd/>
                <a:tailEnd/>
              </a:ln>
            </p:spPr>
            <p:txBody>
              <a:bodyPr/>
              <a:lstStyle/>
              <a:p>
                <a:pPr>
                  <a:defRPr/>
                </a:pPr>
                <a:endParaRPr lang="sl-SI" sz="1200">
                  <a:solidFill>
                    <a:schemeClr val="tx2">
                      <a:lumMod val="60000"/>
                      <a:lumOff val="40000"/>
                    </a:schemeClr>
                  </a:solidFill>
                </a:endParaRPr>
              </a:p>
            </p:txBody>
          </p:sp>
          <p:sp>
            <p:nvSpPr>
              <p:cNvPr id="227" name="Line 107"/>
              <p:cNvSpPr>
                <a:spLocks noChangeShapeType="1"/>
              </p:cNvSpPr>
              <p:nvPr/>
            </p:nvSpPr>
            <p:spPr bwMode="auto">
              <a:xfrm>
                <a:off x="2209800" y="4379392"/>
                <a:ext cx="2699477" cy="0"/>
              </a:xfrm>
              <a:prstGeom prst="line">
                <a:avLst/>
              </a:prstGeom>
              <a:noFill/>
              <a:ln w="12700" cap="rnd">
                <a:solidFill>
                  <a:srgbClr val="000000"/>
                </a:solidFill>
                <a:round/>
                <a:headEnd/>
                <a:tailEnd/>
              </a:ln>
            </p:spPr>
            <p:txBody>
              <a:bodyPr/>
              <a:lstStyle/>
              <a:p>
                <a:pPr>
                  <a:defRPr/>
                </a:pPr>
                <a:endParaRPr lang="sl-SI" sz="1200">
                  <a:solidFill>
                    <a:schemeClr val="tx2">
                      <a:lumMod val="60000"/>
                      <a:lumOff val="40000"/>
                    </a:schemeClr>
                  </a:solidFill>
                </a:endParaRPr>
              </a:p>
            </p:txBody>
          </p:sp>
        </p:grpSp>
      </p:grpSp>
      <p:grpSp>
        <p:nvGrpSpPr>
          <p:cNvPr id="4" name="Group 230"/>
          <p:cNvGrpSpPr>
            <a:grpSpLocks/>
          </p:cNvGrpSpPr>
          <p:nvPr/>
        </p:nvGrpSpPr>
        <p:grpSpPr bwMode="auto">
          <a:xfrm>
            <a:off x="5181600" y="3386138"/>
            <a:ext cx="3657600" cy="2633662"/>
            <a:chOff x="5181600" y="3081528"/>
            <a:chExt cx="3657600" cy="2633472"/>
          </a:xfrm>
        </p:grpSpPr>
        <p:pic>
          <p:nvPicPr>
            <p:cNvPr id="10424" name="Picture 184" descr="D:\PERO\POUK\BIOKEMIJA\skripta Biokemija\1 Funkcije\logaritmi.jpg"/>
            <p:cNvPicPr>
              <a:picLocks noChangeAspect="1" noChangeArrowheads="1"/>
            </p:cNvPicPr>
            <p:nvPr/>
          </p:nvPicPr>
          <p:blipFill>
            <a:blip r:embed="rId2" cstate="print">
              <a:lum bright="10000"/>
            </a:blip>
            <a:srcRect/>
            <a:stretch>
              <a:fillRect/>
            </a:stretch>
          </p:blipFill>
          <p:spPr bwMode="auto">
            <a:xfrm>
              <a:off x="5181600" y="3081528"/>
              <a:ext cx="3627120" cy="2633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0" name="TextBox 229"/>
            <p:cNvSpPr txBox="1"/>
            <p:nvPr/>
          </p:nvSpPr>
          <p:spPr>
            <a:xfrm>
              <a:off x="6305550" y="5334027"/>
              <a:ext cx="2533650" cy="307953"/>
            </a:xfrm>
            <a:prstGeom prst="rect">
              <a:avLst/>
            </a:prstGeom>
            <a:noFill/>
          </p:spPr>
          <p:txBody>
            <a:bodyPr>
              <a:spAutoFit/>
            </a:bodyPr>
            <a:lstStyle/>
            <a:p>
              <a:pPr>
                <a:defRPr/>
              </a:pPr>
              <a:r>
                <a:rPr lang="sl-SI" sz="1400">
                  <a:solidFill>
                    <a:schemeClr val="bg1"/>
                  </a:solidFill>
                  <a:effectLst>
                    <a:outerShdw blurRad="38100" dist="38100" dir="2700000" algn="tl">
                      <a:srgbClr val="000000">
                        <a:alpha val="43137"/>
                      </a:srgbClr>
                    </a:outerShdw>
                  </a:effectLst>
                  <a:latin typeface="+mn-lt"/>
                </a:rPr>
                <a:t>Logaritemske tablice Jurija Vege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7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304800" y="533400"/>
            <a:ext cx="8534400" cy="57150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64514" name="Text Box 2"/>
          <p:cNvSpPr txBox="1">
            <a:spLocks noChangeArrowheads="1"/>
          </p:cNvSpPr>
          <p:nvPr/>
        </p:nvSpPr>
        <p:spPr bwMode="auto">
          <a:xfrm>
            <a:off x="533400" y="685800"/>
            <a:ext cx="3048000" cy="369888"/>
          </a:xfrm>
          <a:prstGeom prst="rect">
            <a:avLst/>
          </a:prstGeom>
          <a:noFill/>
          <a:ln w="9525">
            <a:noFill/>
            <a:miter lim="800000"/>
            <a:headEnd/>
            <a:tailEnd/>
          </a:ln>
        </p:spPr>
        <p:txBody>
          <a:bodyPr>
            <a:spAutoFit/>
          </a:bodyPr>
          <a:lstStyle/>
          <a:p>
            <a:pPr>
              <a:spcBef>
                <a:spcPct val="50000"/>
              </a:spcBef>
              <a:defRPr/>
            </a:pPr>
            <a:r>
              <a:rPr lang="en-US" b="1">
                <a:solidFill>
                  <a:schemeClr val="tx2">
                    <a:lumMod val="60000"/>
                    <a:lumOff val="40000"/>
                  </a:schemeClr>
                </a:solidFill>
                <a:latin typeface="+mn-lt"/>
              </a:rPr>
              <a:t>EKSPONENTNA FUNKCIJA</a:t>
            </a:r>
            <a:endParaRPr lang="en-GB" b="1">
              <a:solidFill>
                <a:schemeClr val="tx2">
                  <a:lumMod val="60000"/>
                  <a:lumOff val="40000"/>
                </a:schemeClr>
              </a:solidFill>
              <a:latin typeface="+mn-lt"/>
            </a:endParaRPr>
          </a:p>
        </p:txBody>
      </p:sp>
      <p:sp>
        <p:nvSpPr>
          <p:cNvPr id="64515" name="Text Box 3"/>
          <p:cNvSpPr txBox="1">
            <a:spLocks noChangeArrowheads="1"/>
          </p:cNvSpPr>
          <p:nvPr/>
        </p:nvSpPr>
        <p:spPr bwMode="auto">
          <a:xfrm>
            <a:off x="5221288" y="1828800"/>
            <a:ext cx="2133600" cy="877888"/>
          </a:xfrm>
          <a:prstGeom prst="rect">
            <a:avLst/>
          </a:prstGeom>
          <a:noFill/>
          <a:ln w="9525">
            <a:noFill/>
            <a:miter lim="800000"/>
            <a:headEnd/>
            <a:tailEnd/>
          </a:ln>
        </p:spPr>
        <p:txBody>
          <a:bodyPr>
            <a:spAutoFit/>
          </a:bodyPr>
          <a:lstStyle/>
          <a:p>
            <a:pPr>
              <a:spcBef>
                <a:spcPts val="1800"/>
              </a:spcBef>
              <a:defRPr/>
            </a:pPr>
            <a:r>
              <a:rPr lang="en-US">
                <a:solidFill>
                  <a:schemeClr val="tx2">
                    <a:lumMod val="60000"/>
                    <a:lumOff val="40000"/>
                  </a:schemeClr>
                </a:solidFill>
                <a:latin typeface="+mn-lt"/>
              </a:rPr>
              <a:t>injektivna</a:t>
            </a:r>
            <a:endParaRPr lang="sl-SI">
              <a:solidFill>
                <a:schemeClr val="tx2">
                  <a:lumMod val="60000"/>
                  <a:lumOff val="40000"/>
                </a:schemeClr>
              </a:solidFill>
              <a:latin typeface="+mn-lt"/>
            </a:endParaRPr>
          </a:p>
          <a:p>
            <a:pPr>
              <a:spcBef>
                <a:spcPts val="1800"/>
              </a:spcBef>
              <a:defRPr/>
            </a:pPr>
            <a:r>
              <a:rPr lang="en-US">
                <a:solidFill>
                  <a:schemeClr val="tx2">
                    <a:lumMod val="60000"/>
                    <a:lumOff val="40000"/>
                  </a:schemeClr>
                </a:solidFill>
                <a:latin typeface="+mn-lt"/>
              </a:rPr>
              <a:t>surjektivna</a:t>
            </a:r>
            <a:endParaRPr lang="en-GB">
              <a:solidFill>
                <a:schemeClr val="tx2">
                  <a:lumMod val="60000"/>
                  <a:lumOff val="40000"/>
                </a:schemeClr>
              </a:solidFill>
              <a:latin typeface="+mn-lt"/>
            </a:endParaRPr>
          </a:p>
        </p:txBody>
      </p:sp>
      <p:sp>
        <p:nvSpPr>
          <p:cNvPr id="64516" name="Text Box 4"/>
          <p:cNvSpPr txBox="1">
            <a:spLocks noChangeArrowheads="1"/>
          </p:cNvSpPr>
          <p:nvPr/>
        </p:nvSpPr>
        <p:spPr bwMode="auto">
          <a:xfrm>
            <a:off x="5148263" y="3251200"/>
            <a:ext cx="3462337" cy="457200"/>
          </a:xfrm>
          <a:prstGeom prst="rect">
            <a:avLst/>
          </a:prstGeom>
          <a:noFill/>
          <a:ln w="9525">
            <a:noFill/>
            <a:miter lim="800000"/>
            <a:headEnd/>
            <a:tailEnd/>
          </a:ln>
        </p:spPr>
        <p:txBody>
          <a:bodyPr>
            <a:spAutoFit/>
          </a:bodyPr>
          <a:lstStyle/>
          <a:p>
            <a:pPr>
              <a:spcBef>
                <a:spcPct val="50000"/>
              </a:spcBef>
              <a:defRPr/>
            </a:pPr>
            <a:r>
              <a:rPr lang="en-US">
                <a:solidFill>
                  <a:schemeClr val="tx2">
                    <a:lumMod val="60000"/>
                    <a:lumOff val="40000"/>
                  </a:schemeClr>
                </a:solidFill>
                <a:latin typeface="+mn-lt"/>
              </a:rPr>
              <a:t>Zo</a:t>
            </a:r>
            <a:r>
              <a:rPr lang="sl-SI">
                <a:solidFill>
                  <a:schemeClr val="tx2">
                    <a:lumMod val="60000"/>
                    <a:lumOff val="40000"/>
                  </a:schemeClr>
                </a:solidFill>
                <a:latin typeface="+mn-lt"/>
              </a:rPr>
              <a:t>žimo kodomeno na (0,</a:t>
            </a:r>
            <a:r>
              <a:rPr lang="en-US">
                <a:solidFill>
                  <a:schemeClr val="tx2">
                    <a:lumMod val="60000"/>
                    <a:lumOff val="40000"/>
                  </a:schemeClr>
                </a:solidFill>
                <a:latin typeface="+mn-lt"/>
              </a:rPr>
              <a:t>+</a:t>
            </a:r>
            <a:r>
              <a:rPr lang="ru-RU" sz="2400">
                <a:solidFill>
                  <a:schemeClr val="tx2">
                    <a:lumMod val="60000"/>
                    <a:lumOff val="40000"/>
                  </a:schemeClr>
                </a:solidFill>
                <a:latin typeface="+mn-lt"/>
                <a:cs typeface="Lucida Sans Unicode" pitchFamily="34" charset="0"/>
                <a:sym typeface="Mathematica1" pitchFamily="2" charset="2"/>
              </a:rPr>
              <a:t></a:t>
            </a:r>
            <a:r>
              <a:rPr lang="en-US" sz="2400">
                <a:solidFill>
                  <a:schemeClr val="tx2">
                    <a:lumMod val="60000"/>
                    <a:lumOff val="40000"/>
                  </a:schemeClr>
                </a:solidFill>
                <a:latin typeface="+mn-lt"/>
                <a:cs typeface="Lucida Sans Unicode" pitchFamily="34" charset="0"/>
                <a:sym typeface="Mathematica1" pitchFamily="2" charset="2"/>
              </a:rPr>
              <a:t>).</a:t>
            </a:r>
            <a:endParaRPr lang="ru-RU" sz="2400">
              <a:solidFill>
                <a:schemeClr val="tx2">
                  <a:lumMod val="60000"/>
                  <a:lumOff val="40000"/>
                </a:schemeClr>
              </a:solidFill>
              <a:latin typeface="+mn-lt"/>
              <a:cs typeface="Lucida Sans Unicode" pitchFamily="34" charset="0"/>
              <a:sym typeface="Mathematica1" pitchFamily="2" charset="2"/>
            </a:endParaRPr>
          </a:p>
        </p:txBody>
      </p:sp>
      <p:sp>
        <p:nvSpPr>
          <p:cNvPr id="64517" name="Text Box 5"/>
          <p:cNvSpPr txBox="1">
            <a:spLocks noChangeArrowheads="1"/>
          </p:cNvSpPr>
          <p:nvPr/>
        </p:nvSpPr>
        <p:spPr bwMode="auto">
          <a:xfrm>
            <a:off x="5181600" y="4724400"/>
            <a:ext cx="3276600" cy="944563"/>
          </a:xfrm>
          <a:prstGeom prst="rect">
            <a:avLst/>
          </a:prstGeom>
          <a:noFill/>
          <a:ln w="9525">
            <a:noFill/>
            <a:miter lim="800000"/>
            <a:headEnd/>
            <a:tailEnd/>
          </a:ln>
        </p:spPr>
        <p:txBody>
          <a:bodyPr>
            <a:spAutoFit/>
          </a:bodyPr>
          <a:lstStyle/>
          <a:p>
            <a:pPr>
              <a:spcBef>
                <a:spcPct val="50000"/>
              </a:spcBef>
              <a:defRPr/>
            </a:pPr>
            <a:r>
              <a:rPr lang="sl-SI">
                <a:solidFill>
                  <a:schemeClr val="tx2">
                    <a:lumMod val="60000"/>
                    <a:lumOff val="40000"/>
                  </a:schemeClr>
                </a:solidFill>
                <a:latin typeface="+mn-lt"/>
              </a:rPr>
              <a:t>Obratna funkcija je </a:t>
            </a:r>
            <a:endParaRPr lang="en-US">
              <a:solidFill>
                <a:schemeClr val="tx2">
                  <a:lumMod val="60000"/>
                  <a:lumOff val="40000"/>
                </a:schemeClr>
              </a:solidFill>
              <a:latin typeface="+mn-lt"/>
            </a:endParaRPr>
          </a:p>
          <a:p>
            <a:pPr>
              <a:spcBef>
                <a:spcPct val="50000"/>
              </a:spcBef>
              <a:defRPr/>
            </a:pPr>
            <a:r>
              <a:rPr lang="en-US">
                <a:solidFill>
                  <a:schemeClr val="tx2">
                    <a:lumMod val="60000"/>
                    <a:lumOff val="40000"/>
                  </a:schemeClr>
                </a:solidFill>
                <a:latin typeface="Georgia" pitchFamily="18" charset="0"/>
              </a:rPr>
              <a:t>         exp</a:t>
            </a:r>
            <a:r>
              <a:rPr lang="en-US" baseline="30000">
                <a:solidFill>
                  <a:schemeClr val="tx2">
                    <a:lumMod val="60000"/>
                    <a:lumOff val="40000"/>
                  </a:schemeClr>
                </a:solidFill>
                <a:latin typeface="Times New Roman" pitchFamily="18" charset="0"/>
              </a:rPr>
              <a:t>-1</a:t>
            </a:r>
            <a:r>
              <a:rPr lang="en-US">
                <a:solidFill>
                  <a:schemeClr val="tx2">
                    <a:lumMod val="60000"/>
                    <a:lumOff val="40000"/>
                  </a:schemeClr>
                </a:solidFill>
                <a:latin typeface="Georgia" pitchFamily="18" charset="0"/>
              </a:rPr>
              <a:t>=ln</a:t>
            </a:r>
            <a:r>
              <a:rPr lang="en-US">
                <a:solidFill>
                  <a:schemeClr val="tx2">
                    <a:lumMod val="60000"/>
                    <a:lumOff val="40000"/>
                  </a:schemeClr>
                </a:solidFill>
              </a:rPr>
              <a:t>:</a:t>
            </a:r>
            <a:r>
              <a:rPr lang="en-US" sz="2400">
                <a:solidFill>
                  <a:schemeClr val="tx2">
                    <a:lumMod val="60000"/>
                    <a:lumOff val="40000"/>
                  </a:schemeClr>
                </a:solidFill>
                <a:sym typeface="Mathematica1" pitchFamily="2" charset="2"/>
              </a:rPr>
              <a:t> </a:t>
            </a:r>
            <a:r>
              <a:rPr lang="sl-SI">
                <a:solidFill>
                  <a:schemeClr val="tx2">
                    <a:lumMod val="60000"/>
                    <a:lumOff val="40000"/>
                  </a:schemeClr>
                </a:solidFill>
              </a:rPr>
              <a:t>(0,</a:t>
            </a:r>
            <a:r>
              <a:rPr lang="en-US">
                <a:solidFill>
                  <a:schemeClr val="tx2">
                    <a:lumMod val="60000"/>
                    <a:lumOff val="40000"/>
                  </a:schemeClr>
                </a:solidFill>
              </a:rPr>
              <a:t>+</a:t>
            </a:r>
            <a:r>
              <a:rPr lang="ru-RU">
                <a:solidFill>
                  <a:schemeClr val="tx2">
                    <a:lumMod val="60000"/>
                    <a:lumOff val="40000"/>
                  </a:schemeClr>
                </a:solidFill>
                <a:cs typeface="Lucida Sans Unicode" pitchFamily="34" charset="0"/>
                <a:sym typeface="Mathematica1" pitchFamily="2" charset="2"/>
              </a:rPr>
              <a:t></a:t>
            </a:r>
            <a:r>
              <a:rPr lang="en-US">
                <a:solidFill>
                  <a:schemeClr val="tx2">
                    <a:lumMod val="60000"/>
                    <a:lumOff val="40000"/>
                  </a:schemeClr>
                </a:solidFill>
                <a:cs typeface="Lucida Sans Unicode" pitchFamily="34" charset="0"/>
                <a:sym typeface="Mathematica1" pitchFamily="2" charset="2"/>
              </a:rPr>
              <a:t>) </a:t>
            </a:r>
            <a:r>
              <a:rPr lang="en-US" sz="2400">
                <a:solidFill>
                  <a:schemeClr val="tx2">
                    <a:lumMod val="60000"/>
                    <a:lumOff val="40000"/>
                  </a:schemeClr>
                </a:solidFill>
                <a:sym typeface="Mathematica1" pitchFamily="2" charset="2"/>
              </a:rPr>
              <a:t></a:t>
            </a:r>
            <a:r>
              <a:rPr lang="en-US">
                <a:solidFill>
                  <a:schemeClr val="tx2">
                    <a:lumMod val="60000"/>
                    <a:lumOff val="40000"/>
                  </a:schemeClr>
                </a:solidFill>
                <a:cs typeface="Lucida Sans Unicode" pitchFamily="34" charset="0"/>
                <a:sym typeface="Mathematica1" pitchFamily="2" charset="2"/>
              </a:rPr>
              <a:t> </a:t>
            </a:r>
            <a:r>
              <a:rPr lang="en-US" sz="2400">
                <a:solidFill>
                  <a:schemeClr val="tx2">
                    <a:lumMod val="60000"/>
                    <a:lumOff val="40000"/>
                  </a:schemeClr>
                </a:solidFill>
                <a:sym typeface="Mathematica7Mono" pitchFamily="2" charset="2"/>
              </a:rPr>
              <a:t></a:t>
            </a:r>
            <a:endParaRPr lang="en-GB" sz="2400">
              <a:solidFill>
                <a:schemeClr val="tx2">
                  <a:lumMod val="60000"/>
                  <a:lumOff val="40000"/>
                </a:schemeClr>
              </a:solidFill>
              <a:sym typeface="Mathematica7Mono" pitchFamily="2" charset="2"/>
            </a:endParaRPr>
          </a:p>
        </p:txBody>
      </p:sp>
      <p:sp>
        <p:nvSpPr>
          <p:cNvPr id="64519" name="Text Box 7"/>
          <p:cNvSpPr txBox="1">
            <a:spLocks noChangeArrowheads="1"/>
          </p:cNvSpPr>
          <p:nvPr/>
        </p:nvSpPr>
        <p:spPr bwMode="auto">
          <a:xfrm>
            <a:off x="5148263" y="3851275"/>
            <a:ext cx="3303587" cy="457200"/>
          </a:xfrm>
          <a:prstGeom prst="rect">
            <a:avLst/>
          </a:prstGeom>
          <a:noFill/>
          <a:ln w="15875" algn="ctr">
            <a:noFill/>
            <a:miter lim="800000"/>
            <a:headEnd/>
            <a:tailEnd/>
          </a:ln>
        </p:spPr>
        <p:txBody>
          <a:bodyPr>
            <a:spAutoFit/>
          </a:bodyPr>
          <a:lstStyle/>
          <a:p>
            <a:pPr>
              <a:spcBef>
                <a:spcPct val="50000"/>
              </a:spcBef>
              <a:defRPr/>
            </a:pPr>
            <a:r>
              <a:rPr lang="en-US">
                <a:solidFill>
                  <a:schemeClr val="tx2">
                    <a:lumMod val="60000"/>
                    <a:lumOff val="40000"/>
                  </a:schemeClr>
                </a:solidFill>
                <a:latin typeface="Georgia" pitchFamily="18" charset="0"/>
              </a:rPr>
              <a:t>exp</a:t>
            </a:r>
            <a:r>
              <a:rPr lang="en-US">
                <a:solidFill>
                  <a:schemeClr val="tx2">
                    <a:lumMod val="60000"/>
                    <a:lumOff val="40000"/>
                  </a:schemeClr>
                </a:solidFill>
              </a:rPr>
              <a:t>:</a:t>
            </a:r>
            <a:r>
              <a:rPr lang="en-US" sz="2400">
                <a:solidFill>
                  <a:schemeClr val="tx2">
                    <a:lumMod val="60000"/>
                    <a:lumOff val="40000"/>
                  </a:schemeClr>
                </a:solidFill>
                <a:sym typeface="Mathematica7Mono" pitchFamily="2" charset="2"/>
              </a:rPr>
              <a:t></a:t>
            </a:r>
            <a:r>
              <a:rPr lang="en-US" sz="2400">
                <a:solidFill>
                  <a:schemeClr val="tx2">
                    <a:lumMod val="60000"/>
                    <a:lumOff val="40000"/>
                  </a:schemeClr>
                </a:solidFill>
                <a:sym typeface="Mathematica1" pitchFamily="2" charset="2"/>
              </a:rPr>
              <a:t> </a:t>
            </a:r>
            <a:r>
              <a:rPr lang="sl-SI">
                <a:solidFill>
                  <a:schemeClr val="tx2">
                    <a:lumMod val="60000"/>
                    <a:lumOff val="40000"/>
                  </a:schemeClr>
                </a:solidFill>
              </a:rPr>
              <a:t>(0,</a:t>
            </a:r>
            <a:r>
              <a:rPr lang="en-US">
                <a:solidFill>
                  <a:schemeClr val="tx2">
                    <a:lumMod val="60000"/>
                    <a:lumOff val="40000"/>
                  </a:schemeClr>
                </a:solidFill>
              </a:rPr>
              <a:t>+</a:t>
            </a:r>
            <a:r>
              <a:rPr lang="ru-RU">
                <a:solidFill>
                  <a:schemeClr val="tx2">
                    <a:lumMod val="60000"/>
                    <a:lumOff val="40000"/>
                  </a:schemeClr>
                </a:solidFill>
                <a:cs typeface="Lucida Sans Unicode" pitchFamily="34" charset="0"/>
                <a:sym typeface="Mathematica1" pitchFamily="2" charset="2"/>
              </a:rPr>
              <a:t></a:t>
            </a:r>
            <a:r>
              <a:rPr lang="en-US">
                <a:solidFill>
                  <a:schemeClr val="tx2">
                    <a:lumMod val="60000"/>
                    <a:lumOff val="40000"/>
                  </a:schemeClr>
                </a:solidFill>
                <a:cs typeface="Lucida Sans Unicode" pitchFamily="34" charset="0"/>
                <a:sym typeface="Mathematica1" pitchFamily="2" charset="2"/>
              </a:rPr>
              <a:t>) </a:t>
            </a:r>
            <a:r>
              <a:rPr lang="sl-SI">
                <a:solidFill>
                  <a:schemeClr val="tx2">
                    <a:lumMod val="60000"/>
                    <a:lumOff val="40000"/>
                  </a:schemeClr>
                </a:solidFill>
                <a:latin typeface="+mn-lt"/>
              </a:rPr>
              <a:t>je bijektivna.</a:t>
            </a:r>
            <a:endParaRPr lang="en-US">
              <a:solidFill>
                <a:schemeClr val="tx2">
                  <a:lumMod val="60000"/>
                  <a:lumOff val="40000"/>
                </a:schemeClr>
              </a:solidFill>
              <a:latin typeface="+mn-lt"/>
            </a:endParaRPr>
          </a:p>
        </p:txBody>
      </p:sp>
      <p:grpSp>
        <p:nvGrpSpPr>
          <p:cNvPr id="2" name="Group 9"/>
          <p:cNvGrpSpPr>
            <a:grpSpLocks/>
          </p:cNvGrpSpPr>
          <p:nvPr/>
        </p:nvGrpSpPr>
        <p:grpSpPr bwMode="auto">
          <a:xfrm>
            <a:off x="7021513" y="1773238"/>
            <a:ext cx="358775" cy="431800"/>
            <a:chOff x="3969" y="3294"/>
            <a:chExt cx="226" cy="272"/>
          </a:xfrm>
        </p:grpSpPr>
        <p:sp>
          <p:nvSpPr>
            <p:cNvPr id="39960" name="Line 10"/>
            <p:cNvSpPr>
              <a:spLocks noChangeShapeType="1"/>
            </p:cNvSpPr>
            <p:nvPr/>
          </p:nvSpPr>
          <p:spPr bwMode="auto">
            <a:xfrm flipH="1" flipV="1">
              <a:off x="3969" y="3430"/>
              <a:ext cx="89" cy="136"/>
            </a:xfrm>
            <a:prstGeom prst="line">
              <a:avLst/>
            </a:prstGeom>
            <a:noFill/>
            <a:ln w="76200">
              <a:solidFill>
                <a:srgbClr val="00FF00"/>
              </a:solidFill>
              <a:round/>
              <a:headEnd/>
              <a:tailEnd/>
            </a:ln>
          </p:spPr>
          <p:txBody>
            <a:bodyPr>
              <a:spAutoFit/>
            </a:bodyPr>
            <a:lstStyle/>
            <a:p>
              <a:pPr>
                <a:defRPr/>
              </a:pPr>
              <a:endParaRPr lang="sl-SI">
                <a:solidFill>
                  <a:schemeClr val="tx2">
                    <a:lumMod val="60000"/>
                    <a:lumOff val="40000"/>
                  </a:schemeClr>
                </a:solidFill>
              </a:endParaRPr>
            </a:p>
          </p:txBody>
        </p:sp>
        <p:sp>
          <p:nvSpPr>
            <p:cNvPr id="39961" name="Line 11"/>
            <p:cNvSpPr>
              <a:spLocks noChangeShapeType="1"/>
            </p:cNvSpPr>
            <p:nvPr/>
          </p:nvSpPr>
          <p:spPr bwMode="auto">
            <a:xfrm flipH="1">
              <a:off x="4044" y="3294"/>
              <a:ext cx="151" cy="262"/>
            </a:xfrm>
            <a:prstGeom prst="line">
              <a:avLst/>
            </a:prstGeom>
            <a:noFill/>
            <a:ln w="76200">
              <a:solidFill>
                <a:srgbClr val="00FF00"/>
              </a:solidFill>
              <a:round/>
              <a:headEnd/>
              <a:tailEnd/>
            </a:ln>
          </p:spPr>
          <p:txBody>
            <a:bodyPr>
              <a:spAutoFit/>
            </a:bodyPr>
            <a:lstStyle/>
            <a:p>
              <a:pPr>
                <a:defRPr/>
              </a:pPr>
              <a:endParaRPr lang="sl-SI">
                <a:solidFill>
                  <a:schemeClr val="tx2">
                    <a:lumMod val="60000"/>
                    <a:lumOff val="40000"/>
                  </a:schemeClr>
                </a:solidFill>
              </a:endParaRPr>
            </a:p>
          </p:txBody>
        </p:sp>
      </p:grpSp>
      <p:grpSp>
        <p:nvGrpSpPr>
          <p:cNvPr id="3" name="Group 12"/>
          <p:cNvGrpSpPr>
            <a:grpSpLocks/>
          </p:cNvGrpSpPr>
          <p:nvPr/>
        </p:nvGrpSpPr>
        <p:grpSpPr bwMode="auto">
          <a:xfrm>
            <a:off x="6948488" y="2286000"/>
            <a:ext cx="360362" cy="360363"/>
            <a:chOff x="1429" y="1071"/>
            <a:chExt cx="227" cy="227"/>
          </a:xfrm>
        </p:grpSpPr>
        <p:sp>
          <p:nvSpPr>
            <p:cNvPr id="39958" name="Line 13"/>
            <p:cNvSpPr>
              <a:spLocks noChangeShapeType="1"/>
            </p:cNvSpPr>
            <p:nvPr/>
          </p:nvSpPr>
          <p:spPr bwMode="auto">
            <a:xfrm flipV="1">
              <a:off x="1429" y="1117"/>
              <a:ext cx="227" cy="136"/>
            </a:xfrm>
            <a:prstGeom prst="line">
              <a:avLst/>
            </a:prstGeom>
            <a:noFill/>
            <a:ln w="114300">
              <a:solidFill>
                <a:srgbClr val="FF0000"/>
              </a:solidFill>
              <a:round/>
              <a:headEnd/>
              <a:tailEnd/>
            </a:ln>
          </p:spPr>
          <p:txBody>
            <a:bodyPr>
              <a:spAutoFit/>
            </a:bodyPr>
            <a:lstStyle/>
            <a:p>
              <a:pPr>
                <a:defRPr/>
              </a:pPr>
              <a:endParaRPr lang="sl-SI">
                <a:solidFill>
                  <a:schemeClr val="tx2">
                    <a:lumMod val="60000"/>
                    <a:lumOff val="40000"/>
                  </a:schemeClr>
                </a:solidFill>
              </a:endParaRPr>
            </a:p>
          </p:txBody>
        </p:sp>
        <p:sp>
          <p:nvSpPr>
            <p:cNvPr id="39959" name="Line 14"/>
            <p:cNvSpPr>
              <a:spLocks noChangeShapeType="1"/>
            </p:cNvSpPr>
            <p:nvPr/>
          </p:nvSpPr>
          <p:spPr bwMode="auto">
            <a:xfrm flipH="1" flipV="1">
              <a:off x="1475" y="1071"/>
              <a:ext cx="135" cy="227"/>
            </a:xfrm>
            <a:prstGeom prst="line">
              <a:avLst/>
            </a:prstGeom>
            <a:noFill/>
            <a:ln w="114300">
              <a:solidFill>
                <a:srgbClr val="FF0000"/>
              </a:solidFill>
              <a:round/>
              <a:headEnd/>
              <a:tailEnd/>
            </a:ln>
          </p:spPr>
          <p:txBody>
            <a:bodyPr>
              <a:spAutoFit/>
            </a:bodyPr>
            <a:lstStyle/>
            <a:p>
              <a:pPr>
                <a:defRPr/>
              </a:pPr>
              <a:endParaRPr lang="sl-SI">
                <a:solidFill>
                  <a:schemeClr val="tx2">
                    <a:lumMod val="60000"/>
                    <a:lumOff val="40000"/>
                  </a:schemeClr>
                </a:solidFill>
              </a:endParaRPr>
            </a:p>
          </p:txBody>
        </p:sp>
      </p:grpSp>
      <p:sp>
        <p:nvSpPr>
          <p:cNvPr id="64527" name="Freeform 15"/>
          <p:cNvSpPr>
            <a:spLocks/>
          </p:cNvSpPr>
          <p:nvPr/>
        </p:nvSpPr>
        <p:spPr bwMode="auto">
          <a:xfrm>
            <a:off x="654050" y="1447800"/>
            <a:ext cx="2220913" cy="2322513"/>
          </a:xfrm>
          <a:custGeom>
            <a:avLst/>
            <a:gdLst>
              <a:gd name="T0" fmla="*/ 0 w 1602"/>
              <a:gd name="T1" fmla="*/ 2147483647 h 1854"/>
              <a:gd name="T2" fmla="*/ 2147483647 w 1602"/>
              <a:gd name="T3" fmla="*/ 2147483647 h 1854"/>
              <a:gd name="T4" fmla="*/ 2147483647 w 1602"/>
              <a:gd name="T5" fmla="*/ 0 h 1854"/>
              <a:gd name="T6" fmla="*/ 0 60000 65536"/>
              <a:gd name="T7" fmla="*/ 0 60000 65536"/>
              <a:gd name="T8" fmla="*/ 0 60000 65536"/>
              <a:gd name="T9" fmla="*/ 0 w 1602"/>
              <a:gd name="T10" fmla="*/ 0 h 1854"/>
              <a:gd name="T11" fmla="*/ 1602 w 1602"/>
              <a:gd name="T12" fmla="*/ 1854 h 1854"/>
            </a:gdLst>
            <a:ahLst/>
            <a:cxnLst>
              <a:cxn ang="T6">
                <a:pos x="T0" y="T1"/>
              </a:cxn>
              <a:cxn ang="T7">
                <a:pos x="T2" y="T3"/>
              </a:cxn>
              <a:cxn ang="T8">
                <a:pos x="T4" y="T5"/>
              </a:cxn>
            </a:cxnLst>
            <a:rect l="T9" t="T10" r="T11" b="T12"/>
            <a:pathLst>
              <a:path w="1602" h="1854">
                <a:moveTo>
                  <a:pt x="0" y="1800"/>
                </a:moveTo>
                <a:cubicBezTo>
                  <a:pt x="194" y="1758"/>
                  <a:pt x="897" y="1854"/>
                  <a:pt x="1164" y="1554"/>
                </a:cubicBezTo>
                <a:cubicBezTo>
                  <a:pt x="1431" y="1254"/>
                  <a:pt x="1511" y="324"/>
                  <a:pt x="1602" y="0"/>
                </a:cubicBezTo>
              </a:path>
            </a:pathLst>
          </a:custGeom>
          <a:noFill/>
          <a:ln w="31750">
            <a:solidFill>
              <a:srgbClr val="FF3300"/>
            </a:solidFill>
            <a:round/>
            <a:headEnd/>
            <a:tailEnd/>
          </a:ln>
        </p:spPr>
        <p:txBody>
          <a:bodyPr lIns="90000" tIns="46800" rIns="90000" bIns="46800">
            <a:spAutoFit/>
          </a:bodyPr>
          <a:lstStyle/>
          <a:p>
            <a:endParaRPr lang="sl-SI"/>
          </a:p>
        </p:txBody>
      </p:sp>
      <p:grpSp>
        <p:nvGrpSpPr>
          <p:cNvPr id="4" name="Group 22"/>
          <p:cNvGrpSpPr>
            <a:grpSpLocks/>
          </p:cNvGrpSpPr>
          <p:nvPr/>
        </p:nvGrpSpPr>
        <p:grpSpPr bwMode="auto">
          <a:xfrm>
            <a:off x="457200" y="1447800"/>
            <a:ext cx="3921125" cy="3962400"/>
            <a:chOff x="288" y="912"/>
            <a:chExt cx="2470" cy="2496"/>
          </a:xfrm>
        </p:grpSpPr>
        <p:sp>
          <p:nvSpPr>
            <p:cNvPr id="39956" name="Line 17"/>
            <p:cNvSpPr>
              <a:spLocks noChangeShapeType="1"/>
            </p:cNvSpPr>
            <p:nvPr/>
          </p:nvSpPr>
          <p:spPr bwMode="auto">
            <a:xfrm>
              <a:off x="288" y="2375"/>
              <a:ext cx="2470" cy="0"/>
            </a:xfrm>
            <a:prstGeom prst="line">
              <a:avLst/>
            </a:prstGeom>
            <a:noFill/>
            <a:ln w="15875">
              <a:solidFill>
                <a:schemeClr val="accent1"/>
              </a:solidFill>
              <a:round/>
              <a:headEnd/>
              <a:tailEnd type="arrow" w="med" len="med"/>
            </a:ln>
          </p:spPr>
          <p:txBody>
            <a:bodyPr lIns="90000" tIns="46800" rIns="90000" bIns="46800">
              <a:spAutoFit/>
            </a:bodyPr>
            <a:lstStyle/>
            <a:p>
              <a:endParaRPr lang="sl-SI"/>
            </a:p>
          </p:txBody>
        </p:sp>
        <p:sp>
          <p:nvSpPr>
            <p:cNvPr id="39957" name="Line 18"/>
            <p:cNvSpPr>
              <a:spLocks noChangeShapeType="1"/>
            </p:cNvSpPr>
            <p:nvPr/>
          </p:nvSpPr>
          <p:spPr bwMode="auto">
            <a:xfrm flipH="1" flipV="1">
              <a:off x="1399" y="912"/>
              <a:ext cx="1" cy="2496"/>
            </a:xfrm>
            <a:prstGeom prst="line">
              <a:avLst/>
            </a:prstGeom>
            <a:noFill/>
            <a:ln w="15875">
              <a:solidFill>
                <a:schemeClr val="accent1"/>
              </a:solidFill>
              <a:round/>
              <a:headEnd/>
              <a:tailEnd type="arrow" w="med" len="med"/>
            </a:ln>
          </p:spPr>
          <p:txBody>
            <a:bodyPr lIns="90000" tIns="46800" rIns="90000" bIns="46800">
              <a:spAutoFit/>
            </a:bodyPr>
            <a:lstStyle/>
            <a:p>
              <a:endParaRPr lang="sl-SI"/>
            </a:p>
          </p:txBody>
        </p:sp>
      </p:grpSp>
      <p:sp>
        <p:nvSpPr>
          <p:cNvPr id="64532" name="Freeform 20"/>
          <p:cNvSpPr>
            <a:spLocks noChangeAspect="1"/>
          </p:cNvSpPr>
          <p:nvPr/>
        </p:nvSpPr>
        <p:spPr bwMode="auto">
          <a:xfrm rot="5400000" flipH="1">
            <a:off x="2213769" y="3112294"/>
            <a:ext cx="2187575" cy="2224087"/>
          </a:xfrm>
          <a:custGeom>
            <a:avLst/>
            <a:gdLst>
              <a:gd name="T0" fmla="*/ 0 w 1602"/>
              <a:gd name="T1" fmla="*/ 2147483647 h 1854"/>
              <a:gd name="T2" fmla="*/ 2147483647 w 1602"/>
              <a:gd name="T3" fmla="*/ 2147483647 h 1854"/>
              <a:gd name="T4" fmla="*/ 2147483647 w 1602"/>
              <a:gd name="T5" fmla="*/ 0 h 1854"/>
              <a:gd name="T6" fmla="*/ 0 60000 65536"/>
              <a:gd name="T7" fmla="*/ 0 60000 65536"/>
              <a:gd name="T8" fmla="*/ 0 60000 65536"/>
              <a:gd name="T9" fmla="*/ 0 w 1602"/>
              <a:gd name="T10" fmla="*/ 0 h 1854"/>
              <a:gd name="T11" fmla="*/ 1602 w 1602"/>
              <a:gd name="T12" fmla="*/ 1854 h 1854"/>
            </a:gdLst>
            <a:ahLst/>
            <a:cxnLst>
              <a:cxn ang="T6">
                <a:pos x="T0" y="T1"/>
              </a:cxn>
              <a:cxn ang="T7">
                <a:pos x="T2" y="T3"/>
              </a:cxn>
              <a:cxn ang="T8">
                <a:pos x="T4" y="T5"/>
              </a:cxn>
            </a:cxnLst>
            <a:rect l="T9" t="T10" r="T11" b="T12"/>
            <a:pathLst>
              <a:path w="1602" h="1854">
                <a:moveTo>
                  <a:pt x="0" y="1800"/>
                </a:moveTo>
                <a:cubicBezTo>
                  <a:pt x="194" y="1758"/>
                  <a:pt x="897" y="1854"/>
                  <a:pt x="1164" y="1554"/>
                </a:cubicBezTo>
                <a:cubicBezTo>
                  <a:pt x="1431" y="1254"/>
                  <a:pt x="1511" y="324"/>
                  <a:pt x="1602" y="0"/>
                </a:cubicBezTo>
              </a:path>
            </a:pathLst>
          </a:custGeom>
          <a:noFill/>
          <a:ln w="31750">
            <a:solidFill>
              <a:srgbClr val="00FF00"/>
            </a:solidFill>
            <a:round/>
            <a:headEnd/>
            <a:tailEnd/>
          </a:ln>
        </p:spPr>
        <p:txBody>
          <a:bodyPr lIns="90000" tIns="46800" rIns="90000" bIns="46800">
            <a:spAutoFit/>
          </a:bodyPr>
          <a:lstStyle/>
          <a:p>
            <a:endParaRPr lang="sl-SI"/>
          </a:p>
        </p:txBody>
      </p:sp>
      <p:sp>
        <p:nvSpPr>
          <p:cNvPr id="19" name="Rectangle 18"/>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0" name="Rectangle 19"/>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1" name="Rounded Rectangle 20"/>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2" name="TextBox 21"/>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23" name="TextBox 22"/>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24" name="TextBox 23"/>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PODAJANJE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25"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46D4D014-C11A-44D9-8EEE-E583E09772A1}"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30</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5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5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5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4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p:bldP spid="64516" grpId="0"/>
      <p:bldP spid="64517" grpId="0"/>
      <p:bldP spid="64519" grpId="0"/>
      <p:bldP spid="64527" grpId="0" animBg="1"/>
      <p:bldP spid="645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304800" y="533400"/>
            <a:ext cx="8534400" cy="57150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grpSp>
        <p:nvGrpSpPr>
          <p:cNvPr id="2" name="Group 37"/>
          <p:cNvGrpSpPr>
            <a:grpSpLocks/>
          </p:cNvGrpSpPr>
          <p:nvPr/>
        </p:nvGrpSpPr>
        <p:grpSpPr bwMode="auto">
          <a:xfrm>
            <a:off x="3429000" y="676275"/>
            <a:ext cx="5257800" cy="5334000"/>
            <a:chOff x="96" y="384"/>
            <a:chExt cx="3312" cy="3360"/>
          </a:xfrm>
        </p:grpSpPr>
        <p:sp>
          <p:nvSpPr>
            <p:cNvPr id="10281" name="Line 21"/>
            <p:cNvSpPr>
              <a:spLocks noChangeShapeType="1"/>
            </p:cNvSpPr>
            <p:nvPr/>
          </p:nvSpPr>
          <p:spPr bwMode="auto">
            <a:xfrm>
              <a:off x="96" y="2064"/>
              <a:ext cx="3312" cy="0"/>
            </a:xfrm>
            <a:prstGeom prst="line">
              <a:avLst/>
            </a:prstGeom>
            <a:noFill/>
            <a:ln w="25400">
              <a:solidFill>
                <a:schemeClr val="accent1"/>
              </a:solidFill>
              <a:round/>
              <a:headEnd/>
              <a:tailEnd type="arrow" w="med" len="med"/>
            </a:ln>
          </p:spPr>
          <p:txBody>
            <a:bodyPr lIns="90000" tIns="46800" rIns="90000" bIns="46800">
              <a:spAutoFit/>
            </a:bodyPr>
            <a:lstStyle/>
            <a:p>
              <a:endParaRPr lang="sl-SI"/>
            </a:p>
          </p:txBody>
        </p:sp>
        <p:sp>
          <p:nvSpPr>
            <p:cNvPr id="10282" name="Line 22"/>
            <p:cNvSpPr>
              <a:spLocks noChangeShapeType="1"/>
            </p:cNvSpPr>
            <p:nvPr/>
          </p:nvSpPr>
          <p:spPr bwMode="auto">
            <a:xfrm flipH="1" flipV="1">
              <a:off x="1728" y="384"/>
              <a:ext cx="0" cy="3360"/>
            </a:xfrm>
            <a:prstGeom prst="line">
              <a:avLst/>
            </a:prstGeom>
            <a:noFill/>
            <a:ln w="25400">
              <a:solidFill>
                <a:schemeClr val="accent1"/>
              </a:solidFill>
              <a:round/>
              <a:headEnd/>
              <a:tailEnd type="arrow" w="med" len="med"/>
            </a:ln>
          </p:spPr>
          <p:txBody>
            <a:bodyPr lIns="90000" tIns="46800" rIns="90000" bIns="46800">
              <a:spAutoFit/>
            </a:bodyPr>
            <a:lstStyle/>
            <a:p>
              <a:endParaRPr lang="sl-SI"/>
            </a:p>
          </p:txBody>
        </p:sp>
      </p:grpSp>
      <p:sp>
        <p:nvSpPr>
          <p:cNvPr id="65559" name="Freeform 23"/>
          <p:cNvSpPr>
            <a:spLocks/>
          </p:cNvSpPr>
          <p:nvPr/>
        </p:nvSpPr>
        <p:spPr bwMode="auto">
          <a:xfrm>
            <a:off x="5630863" y="685800"/>
            <a:ext cx="758825" cy="5324475"/>
          </a:xfrm>
          <a:custGeom>
            <a:avLst/>
            <a:gdLst>
              <a:gd name="T0" fmla="*/ 2147483647 w 478"/>
              <a:gd name="T1" fmla="*/ 2147483647 h 3354"/>
              <a:gd name="T2" fmla="*/ 2147483647 w 478"/>
              <a:gd name="T3" fmla="*/ 2147483647 h 3354"/>
              <a:gd name="T4" fmla="*/ 2147483647 w 478"/>
              <a:gd name="T5" fmla="*/ 2147483647 h 3354"/>
              <a:gd name="T6" fmla="*/ 2147483647 w 478"/>
              <a:gd name="T7" fmla="*/ 0 h 3354"/>
              <a:gd name="T8" fmla="*/ 0 60000 65536"/>
              <a:gd name="T9" fmla="*/ 0 60000 65536"/>
              <a:gd name="T10" fmla="*/ 0 60000 65536"/>
              <a:gd name="T11" fmla="*/ 0 60000 65536"/>
              <a:gd name="T12" fmla="*/ 0 w 478"/>
              <a:gd name="T13" fmla="*/ 0 h 3354"/>
              <a:gd name="T14" fmla="*/ 478 w 478"/>
              <a:gd name="T15" fmla="*/ 3354 h 3354"/>
            </a:gdLst>
            <a:ahLst/>
            <a:cxnLst>
              <a:cxn ang="T8">
                <a:pos x="T0" y="T1"/>
              </a:cxn>
              <a:cxn ang="T9">
                <a:pos x="T2" y="T3"/>
              </a:cxn>
              <a:cxn ang="T10">
                <a:pos x="T4" y="T5"/>
              </a:cxn>
              <a:cxn ang="T11">
                <a:pos x="T6" y="T7"/>
              </a:cxn>
            </a:cxnLst>
            <a:rect l="T12" t="T13" r="T14" b="T15"/>
            <a:pathLst>
              <a:path w="478" h="3354">
                <a:moveTo>
                  <a:pt x="5" y="3354"/>
                </a:moveTo>
                <a:cubicBezTo>
                  <a:pt x="15" y="3126"/>
                  <a:pt x="0" y="2318"/>
                  <a:pt x="68" y="1983"/>
                </a:cubicBezTo>
                <a:cubicBezTo>
                  <a:pt x="136" y="1648"/>
                  <a:pt x="348" y="1671"/>
                  <a:pt x="413" y="1341"/>
                </a:cubicBezTo>
                <a:cubicBezTo>
                  <a:pt x="478" y="1011"/>
                  <a:pt x="449" y="279"/>
                  <a:pt x="458" y="0"/>
                </a:cubicBezTo>
              </a:path>
            </a:pathLst>
          </a:custGeom>
          <a:noFill/>
          <a:ln w="31750">
            <a:solidFill>
              <a:srgbClr val="FF0000"/>
            </a:solidFill>
            <a:round/>
            <a:headEnd/>
            <a:tailEnd/>
          </a:ln>
        </p:spPr>
        <p:txBody>
          <a:bodyPr lIns="90000" tIns="46800" rIns="90000" bIns="46800">
            <a:spAutoFit/>
          </a:bodyPr>
          <a:lstStyle/>
          <a:p>
            <a:endParaRPr lang="sl-SI"/>
          </a:p>
        </p:txBody>
      </p:sp>
      <p:sp>
        <p:nvSpPr>
          <p:cNvPr id="65560" name="Freeform 24"/>
          <p:cNvSpPr>
            <a:spLocks/>
          </p:cNvSpPr>
          <p:nvPr/>
        </p:nvSpPr>
        <p:spPr bwMode="auto">
          <a:xfrm>
            <a:off x="6418263" y="681038"/>
            <a:ext cx="758825" cy="5324475"/>
          </a:xfrm>
          <a:custGeom>
            <a:avLst/>
            <a:gdLst>
              <a:gd name="T0" fmla="*/ 2147483647 w 478"/>
              <a:gd name="T1" fmla="*/ 2147483647 h 3354"/>
              <a:gd name="T2" fmla="*/ 2147483647 w 478"/>
              <a:gd name="T3" fmla="*/ 2147483647 h 3354"/>
              <a:gd name="T4" fmla="*/ 2147483647 w 478"/>
              <a:gd name="T5" fmla="*/ 2147483647 h 3354"/>
              <a:gd name="T6" fmla="*/ 2147483647 w 478"/>
              <a:gd name="T7" fmla="*/ 0 h 3354"/>
              <a:gd name="T8" fmla="*/ 0 60000 65536"/>
              <a:gd name="T9" fmla="*/ 0 60000 65536"/>
              <a:gd name="T10" fmla="*/ 0 60000 65536"/>
              <a:gd name="T11" fmla="*/ 0 60000 65536"/>
              <a:gd name="T12" fmla="*/ 0 w 478"/>
              <a:gd name="T13" fmla="*/ 0 h 3354"/>
              <a:gd name="T14" fmla="*/ 478 w 478"/>
              <a:gd name="T15" fmla="*/ 3354 h 3354"/>
            </a:gdLst>
            <a:ahLst/>
            <a:cxnLst>
              <a:cxn ang="T8">
                <a:pos x="T0" y="T1"/>
              </a:cxn>
              <a:cxn ang="T9">
                <a:pos x="T2" y="T3"/>
              </a:cxn>
              <a:cxn ang="T10">
                <a:pos x="T4" y="T5"/>
              </a:cxn>
              <a:cxn ang="T11">
                <a:pos x="T6" y="T7"/>
              </a:cxn>
            </a:cxnLst>
            <a:rect l="T12" t="T13" r="T14" b="T15"/>
            <a:pathLst>
              <a:path w="478" h="3354">
                <a:moveTo>
                  <a:pt x="5" y="3354"/>
                </a:moveTo>
                <a:cubicBezTo>
                  <a:pt x="15" y="3126"/>
                  <a:pt x="0" y="2318"/>
                  <a:pt x="68" y="1983"/>
                </a:cubicBezTo>
                <a:cubicBezTo>
                  <a:pt x="136" y="1648"/>
                  <a:pt x="348" y="1671"/>
                  <a:pt x="413" y="1341"/>
                </a:cubicBezTo>
                <a:cubicBezTo>
                  <a:pt x="478" y="1011"/>
                  <a:pt x="449" y="279"/>
                  <a:pt x="458" y="0"/>
                </a:cubicBezTo>
              </a:path>
            </a:pathLst>
          </a:custGeom>
          <a:noFill/>
          <a:ln w="31750">
            <a:solidFill>
              <a:srgbClr val="FFC000"/>
            </a:solidFill>
            <a:round/>
            <a:headEnd/>
            <a:tailEnd/>
          </a:ln>
        </p:spPr>
        <p:txBody>
          <a:bodyPr lIns="90000" tIns="46800" rIns="90000" bIns="46800">
            <a:spAutoFit/>
          </a:bodyPr>
          <a:lstStyle/>
          <a:p>
            <a:endParaRPr lang="sl-SI"/>
          </a:p>
        </p:txBody>
      </p:sp>
      <p:sp>
        <p:nvSpPr>
          <p:cNvPr id="65561" name="Freeform 25"/>
          <p:cNvSpPr>
            <a:spLocks/>
          </p:cNvSpPr>
          <p:nvPr/>
        </p:nvSpPr>
        <p:spPr bwMode="auto">
          <a:xfrm>
            <a:off x="7194550" y="676275"/>
            <a:ext cx="758825" cy="5324475"/>
          </a:xfrm>
          <a:custGeom>
            <a:avLst/>
            <a:gdLst>
              <a:gd name="T0" fmla="*/ 2147483647 w 478"/>
              <a:gd name="T1" fmla="*/ 2147483647 h 3354"/>
              <a:gd name="T2" fmla="*/ 2147483647 w 478"/>
              <a:gd name="T3" fmla="*/ 2147483647 h 3354"/>
              <a:gd name="T4" fmla="*/ 2147483647 w 478"/>
              <a:gd name="T5" fmla="*/ 2147483647 h 3354"/>
              <a:gd name="T6" fmla="*/ 2147483647 w 478"/>
              <a:gd name="T7" fmla="*/ 0 h 3354"/>
              <a:gd name="T8" fmla="*/ 0 60000 65536"/>
              <a:gd name="T9" fmla="*/ 0 60000 65536"/>
              <a:gd name="T10" fmla="*/ 0 60000 65536"/>
              <a:gd name="T11" fmla="*/ 0 60000 65536"/>
              <a:gd name="T12" fmla="*/ 0 w 478"/>
              <a:gd name="T13" fmla="*/ 0 h 3354"/>
              <a:gd name="T14" fmla="*/ 478 w 478"/>
              <a:gd name="T15" fmla="*/ 3354 h 3354"/>
            </a:gdLst>
            <a:ahLst/>
            <a:cxnLst>
              <a:cxn ang="T8">
                <a:pos x="T0" y="T1"/>
              </a:cxn>
              <a:cxn ang="T9">
                <a:pos x="T2" y="T3"/>
              </a:cxn>
              <a:cxn ang="T10">
                <a:pos x="T4" y="T5"/>
              </a:cxn>
              <a:cxn ang="T11">
                <a:pos x="T6" y="T7"/>
              </a:cxn>
            </a:cxnLst>
            <a:rect l="T12" t="T13" r="T14" b="T15"/>
            <a:pathLst>
              <a:path w="478" h="3354">
                <a:moveTo>
                  <a:pt x="5" y="3354"/>
                </a:moveTo>
                <a:cubicBezTo>
                  <a:pt x="15" y="3126"/>
                  <a:pt x="0" y="2318"/>
                  <a:pt x="68" y="1983"/>
                </a:cubicBezTo>
                <a:cubicBezTo>
                  <a:pt x="136" y="1648"/>
                  <a:pt x="348" y="1671"/>
                  <a:pt x="413" y="1341"/>
                </a:cubicBezTo>
                <a:cubicBezTo>
                  <a:pt x="478" y="1011"/>
                  <a:pt x="449" y="279"/>
                  <a:pt x="458" y="0"/>
                </a:cubicBezTo>
              </a:path>
            </a:pathLst>
          </a:custGeom>
          <a:noFill/>
          <a:ln w="31750">
            <a:solidFill>
              <a:srgbClr val="FFC000"/>
            </a:solidFill>
            <a:round/>
            <a:headEnd/>
            <a:tailEnd/>
          </a:ln>
        </p:spPr>
        <p:txBody>
          <a:bodyPr lIns="90000" tIns="46800" rIns="90000" bIns="46800">
            <a:spAutoFit/>
          </a:bodyPr>
          <a:lstStyle/>
          <a:p>
            <a:endParaRPr lang="sl-SI"/>
          </a:p>
        </p:txBody>
      </p:sp>
      <p:sp>
        <p:nvSpPr>
          <p:cNvPr id="65562" name="Freeform 26"/>
          <p:cNvSpPr>
            <a:spLocks/>
          </p:cNvSpPr>
          <p:nvPr/>
        </p:nvSpPr>
        <p:spPr bwMode="auto">
          <a:xfrm>
            <a:off x="4857750" y="685800"/>
            <a:ext cx="758825" cy="5324475"/>
          </a:xfrm>
          <a:custGeom>
            <a:avLst/>
            <a:gdLst>
              <a:gd name="T0" fmla="*/ 2147483647 w 478"/>
              <a:gd name="T1" fmla="*/ 2147483647 h 3354"/>
              <a:gd name="T2" fmla="*/ 2147483647 w 478"/>
              <a:gd name="T3" fmla="*/ 2147483647 h 3354"/>
              <a:gd name="T4" fmla="*/ 2147483647 w 478"/>
              <a:gd name="T5" fmla="*/ 2147483647 h 3354"/>
              <a:gd name="T6" fmla="*/ 2147483647 w 478"/>
              <a:gd name="T7" fmla="*/ 0 h 3354"/>
              <a:gd name="T8" fmla="*/ 0 60000 65536"/>
              <a:gd name="T9" fmla="*/ 0 60000 65536"/>
              <a:gd name="T10" fmla="*/ 0 60000 65536"/>
              <a:gd name="T11" fmla="*/ 0 60000 65536"/>
              <a:gd name="T12" fmla="*/ 0 w 478"/>
              <a:gd name="T13" fmla="*/ 0 h 3354"/>
              <a:gd name="T14" fmla="*/ 478 w 478"/>
              <a:gd name="T15" fmla="*/ 3354 h 3354"/>
            </a:gdLst>
            <a:ahLst/>
            <a:cxnLst>
              <a:cxn ang="T8">
                <a:pos x="T0" y="T1"/>
              </a:cxn>
              <a:cxn ang="T9">
                <a:pos x="T2" y="T3"/>
              </a:cxn>
              <a:cxn ang="T10">
                <a:pos x="T4" y="T5"/>
              </a:cxn>
              <a:cxn ang="T11">
                <a:pos x="T6" y="T7"/>
              </a:cxn>
            </a:cxnLst>
            <a:rect l="T12" t="T13" r="T14" b="T15"/>
            <a:pathLst>
              <a:path w="478" h="3354">
                <a:moveTo>
                  <a:pt x="5" y="3354"/>
                </a:moveTo>
                <a:cubicBezTo>
                  <a:pt x="15" y="3126"/>
                  <a:pt x="0" y="2318"/>
                  <a:pt x="68" y="1983"/>
                </a:cubicBezTo>
                <a:cubicBezTo>
                  <a:pt x="136" y="1648"/>
                  <a:pt x="348" y="1671"/>
                  <a:pt x="413" y="1341"/>
                </a:cubicBezTo>
                <a:cubicBezTo>
                  <a:pt x="478" y="1011"/>
                  <a:pt x="449" y="279"/>
                  <a:pt x="458" y="0"/>
                </a:cubicBezTo>
              </a:path>
            </a:pathLst>
          </a:custGeom>
          <a:noFill/>
          <a:ln w="31750">
            <a:solidFill>
              <a:srgbClr val="FFC000"/>
            </a:solidFill>
            <a:round/>
            <a:headEnd/>
            <a:tailEnd/>
          </a:ln>
        </p:spPr>
        <p:txBody>
          <a:bodyPr lIns="90000" tIns="46800" rIns="90000" bIns="46800">
            <a:spAutoFit/>
          </a:bodyPr>
          <a:lstStyle/>
          <a:p>
            <a:endParaRPr lang="sl-SI"/>
          </a:p>
        </p:txBody>
      </p:sp>
      <p:sp>
        <p:nvSpPr>
          <p:cNvPr id="65563" name="Freeform 27"/>
          <p:cNvSpPr>
            <a:spLocks/>
          </p:cNvSpPr>
          <p:nvPr/>
        </p:nvSpPr>
        <p:spPr bwMode="auto">
          <a:xfrm>
            <a:off x="4076700" y="695325"/>
            <a:ext cx="758825" cy="5324475"/>
          </a:xfrm>
          <a:custGeom>
            <a:avLst/>
            <a:gdLst>
              <a:gd name="T0" fmla="*/ 2147483647 w 478"/>
              <a:gd name="T1" fmla="*/ 2147483647 h 3354"/>
              <a:gd name="T2" fmla="*/ 2147483647 w 478"/>
              <a:gd name="T3" fmla="*/ 2147483647 h 3354"/>
              <a:gd name="T4" fmla="*/ 2147483647 w 478"/>
              <a:gd name="T5" fmla="*/ 2147483647 h 3354"/>
              <a:gd name="T6" fmla="*/ 2147483647 w 478"/>
              <a:gd name="T7" fmla="*/ 0 h 3354"/>
              <a:gd name="T8" fmla="*/ 0 60000 65536"/>
              <a:gd name="T9" fmla="*/ 0 60000 65536"/>
              <a:gd name="T10" fmla="*/ 0 60000 65536"/>
              <a:gd name="T11" fmla="*/ 0 60000 65536"/>
              <a:gd name="T12" fmla="*/ 0 w 478"/>
              <a:gd name="T13" fmla="*/ 0 h 3354"/>
              <a:gd name="T14" fmla="*/ 478 w 478"/>
              <a:gd name="T15" fmla="*/ 3354 h 3354"/>
            </a:gdLst>
            <a:ahLst/>
            <a:cxnLst>
              <a:cxn ang="T8">
                <a:pos x="T0" y="T1"/>
              </a:cxn>
              <a:cxn ang="T9">
                <a:pos x="T2" y="T3"/>
              </a:cxn>
              <a:cxn ang="T10">
                <a:pos x="T4" y="T5"/>
              </a:cxn>
              <a:cxn ang="T11">
                <a:pos x="T6" y="T7"/>
              </a:cxn>
            </a:cxnLst>
            <a:rect l="T12" t="T13" r="T14" b="T15"/>
            <a:pathLst>
              <a:path w="478" h="3354">
                <a:moveTo>
                  <a:pt x="5" y="3354"/>
                </a:moveTo>
                <a:cubicBezTo>
                  <a:pt x="15" y="3126"/>
                  <a:pt x="0" y="2318"/>
                  <a:pt x="68" y="1983"/>
                </a:cubicBezTo>
                <a:cubicBezTo>
                  <a:pt x="136" y="1648"/>
                  <a:pt x="348" y="1671"/>
                  <a:pt x="413" y="1341"/>
                </a:cubicBezTo>
                <a:cubicBezTo>
                  <a:pt x="478" y="1011"/>
                  <a:pt x="449" y="279"/>
                  <a:pt x="458" y="0"/>
                </a:cubicBezTo>
              </a:path>
            </a:pathLst>
          </a:custGeom>
          <a:noFill/>
          <a:ln w="31750">
            <a:solidFill>
              <a:srgbClr val="FFC000"/>
            </a:solidFill>
            <a:round/>
            <a:headEnd/>
            <a:tailEnd/>
          </a:ln>
        </p:spPr>
        <p:txBody>
          <a:bodyPr lIns="90000" tIns="46800" rIns="90000" bIns="46800">
            <a:spAutoFit/>
          </a:bodyPr>
          <a:lstStyle/>
          <a:p>
            <a:endParaRPr lang="sl-SI"/>
          </a:p>
        </p:txBody>
      </p:sp>
      <p:sp>
        <p:nvSpPr>
          <p:cNvPr id="65564" name="Line 28"/>
          <p:cNvSpPr>
            <a:spLocks noChangeShapeType="1"/>
          </p:cNvSpPr>
          <p:nvPr/>
        </p:nvSpPr>
        <p:spPr bwMode="auto">
          <a:xfrm flipV="1">
            <a:off x="4838700" y="666750"/>
            <a:ext cx="0" cy="5334000"/>
          </a:xfrm>
          <a:prstGeom prst="line">
            <a:avLst/>
          </a:prstGeom>
          <a:noFill/>
          <a:ln w="15875">
            <a:solidFill>
              <a:schemeClr val="accent6">
                <a:lumMod val="75000"/>
              </a:schemeClr>
            </a:solidFill>
            <a:prstDash val="dash"/>
            <a:round/>
            <a:headEnd/>
            <a:tailEnd/>
          </a:ln>
        </p:spPr>
        <p:txBody>
          <a:bodyPr lIns="90000" tIns="46800" rIns="90000" bIns="46800">
            <a:spAutoFit/>
          </a:bodyPr>
          <a:lstStyle/>
          <a:p>
            <a:pPr>
              <a:defRPr/>
            </a:pPr>
            <a:endParaRPr lang="sl-SI"/>
          </a:p>
        </p:txBody>
      </p:sp>
      <p:sp>
        <p:nvSpPr>
          <p:cNvPr id="65565" name="Line 29"/>
          <p:cNvSpPr>
            <a:spLocks noChangeShapeType="1"/>
          </p:cNvSpPr>
          <p:nvPr/>
        </p:nvSpPr>
        <p:spPr bwMode="auto">
          <a:xfrm flipV="1">
            <a:off x="5610225" y="666750"/>
            <a:ext cx="0" cy="5334000"/>
          </a:xfrm>
          <a:prstGeom prst="line">
            <a:avLst/>
          </a:prstGeom>
          <a:noFill/>
          <a:ln w="15875">
            <a:solidFill>
              <a:schemeClr val="accent6">
                <a:lumMod val="75000"/>
              </a:schemeClr>
            </a:solidFill>
            <a:prstDash val="dash"/>
            <a:round/>
            <a:headEnd/>
            <a:tailEnd/>
          </a:ln>
        </p:spPr>
        <p:txBody>
          <a:bodyPr lIns="90000" tIns="46800" rIns="90000" bIns="46800">
            <a:spAutoFit/>
          </a:bodyPr>
          <a:lstStyle/>
          <a:p>
            <a:pPr>
              <a:defRPr/>
            </a:pPr>
            <a:endParaRPr lang="sl-SI"/>
          </a:p>
        </p:txBody>
      </p:sp>
      <p:sp>
        <p:nvSpPr>
          <p:cNvPr id="65566" name="Line 30"/>
          <p:cNvSpPr>
            <a:spLocks noChangeShapeType="1"/>
          </p:cNvSpPr>
          <p:nvPr/>
        </p:nvSpPr>
        <p:spPr bwMode="auto">
          <a:xfrm flipV="1">
            <a:off x="6391275" y="666750"/>
            <a:ext cx="0" cy="5334000"/>
          </a:xfrm>
          <a:prstGeom prst="line">
            <a:avLst/>
          </a:prstGeom>
          <a:noFill/>
          <a:ln w="15875">
            <a:solidFill>
              <a:schemeClr val="accent6">
                <a:lumMod val="75000"/>
              </a:schemeClr>
            </a:solidFill>
            <a:prstDash val="dash"/>
            <a:round/>
            <a:headEnd/>
            <a:tailEnd/>
          </a:ln>
        </p:spPr>
        <p:txBody>
          <a:bodyPr lIns="90000" tIns="46800" rIns="90000" bIns="46800">
            <a:spAutoFit/>
          </a:bodyPr>
          <a:lstStyle/>
          <a:p>
            <a:pPr>
              <a:defRPr/>
            </a:pPr>
            <a:endParaRPr lang="sl-SI"/>
          </a:p>
        </p:txBody>
      </p:sp>
      <p:sp>
        <p:nvSpPr>
          <p:cNvPr id="65567" name="Line 31"/>
          <p:cNvSpPr>
            <a:spLocks noChangeShapeType="1"/>
          </p:cNvSpPr>
          <p:nvPr/>
        </p:nvSpPr>
        <p:spPr bwMode="auto">
          <a:xfrm flipV="1">
            <a:off x="7172325" y="666750"/>
            <a:ext cx="0" cy="5334000"/>
          </a:xfrm>
          <a:prstGeom prst="line">
            <a:avLst/>
          </a:prstGeom>
          <a:noFill/>
          <a:ln w="15875">
            <a:solidFill>
              <a:schemeClr val="accent6">
                <a:lumMod val="75000"/>
              </a:schemeClr>
            </a:solidFill>
            <a:prstDash val="dash"/>
            <a:round/>
            <a:headEnd/>
            <a:tailEnd/>
          </a:ln>
        </p:spPr>
        <p:txBody>
          <a:bodyPr lIns="90000" tIns="46800" rIns="90000" bIns="46800">
            <a:spAutoFit/>
          </a:bodyPr>
          <a:lstStyle/>
          <a:p>
            <a:pPr>
              <a:defRPr/>
            </a:pPr>
            <a:endParaRPr lang="sl-SI"/>
          </a:p>
        </p:txBody>
      </p:sp>
      <p:sp>
        <p:nvSpPr>
          <p:cNvPr id="65568" name="Line 32"/>
          <p:cNvSpPr>
            <a:spLocks noChangeShapeType="1"/>
          </p:cNvSpPr>
          <p:nvPr/>
        </p:nvSpPr>
        <p:spPr bwMode="auto">
          <a:xfrm flipV="1">
            <a:off x="7953375" y="666750"/>
            <a:ext cx="0" cy="5334000"/>
          </a:xfrm>
          <a:prstGeom prst="line">
            <a:avLst/>
          </a:prstGeom>
          <a:noFill/>
          <a:ln w="15875">
            <a:solidFill>
              <a:schemeClr val="accent6">
                <a:lumMod val="75000"/>
              </a:schemeClr>
            </a:solidFill>
            <a:prstDash val="dash"/>
            <a:round/>
            <a:headEnd/>
            <a:tailEnd/>
          </a:ln>
        </p:spPr>
        <p:txBody>
          <a:bodyPr lIns="90000" tIns="46800" rIns="90000" bIns="46800">
            <a:spAutoFit/>
          </a:bodyPr>
          <a:lstStyle/>
          <a:p>
            <a:pPr>
              <a:defRPr/>
            </a:pPr>
            <a:endParaRPr lang="sl-SI"/>
          </a:p>
        </p:txBody>
      </p:sp>
      <p:sp>
        <p:nvSpPr>
          <p:cNvPr id="65569" name="Line 33"/>
          <p:cNvSpPr>
            <a:spLocks noChangeShapeType="1"/>
          </p:cNvSpPr>
          <p:nvPr/>
        </p:nvSpPr>
        <p:spPr bwMode="auto">
          <a:xfrm flipV="1">
            <a:off x="4038600" y="666750"/>
            <a:ext cx="0" cy="5334000"/>
          </a:xfrm>
          <a:prstGeom prst="line">
            <a:avLst/>
          </a:prstGeom>
          <a:noFill/>
          <a:ln w="15875">
            <a:solidFill>
              <a:schemeClr val="accent6">
                <a:lumMod val="75000"/>
              </a:schemeClr>
            </a:solidFill>
            <a:prstDash val="dash"/>
            <a:round/>
            <a:headEnd/>
            <a:tailEnd/>
          </a:ln>
        </p:spPr>
        <p:txBody>
          <a:bodyPr lIns="90000" tIns="46800" rIns="90000" bIns="46800">
            <a:spAutoFit/>
          </a:bodyPr>
          <a:lstStyle/>
          <a:p>
            <a:pPr>
              <a:defRPr/>
            </a:pPr>
            <a:endParaRPr lang="sl-SI"/>
          </a:p>
        </p:txBody>
      </p:sp>
      <p:sp>
        <p:nvSpPr>
          <p:cNvPr id="65571" name="Line 35"/>
          <p:cNvSpPr>
            <a:spLocks noChangeShapeType="1"/>
          </p:cNvSpPr>
          <p:nvPr/>
        </p:nvSpPr>
        <p:spPr bwMode="auto">
          <a:xfrm>
            <a:off x="3362325" y="3724275"/>
            <a:ext cx="5337175" cy="0"/>
          </a:xfrm>
          <a:prstGeom prst="line">
            <a:avLst/>
          </a:prstGeom>
          <a:noFill/>
          <a:ln w="22225">
            <a:solidFill>
              <a:srgbClr val="00B050"/>
            </a:solidFill>
            <a:prstDash val="dash"/>
            <a:round/>
            <a:headEnd/>
            <a:tailEnd/>
          </a:ln>
        </p:spPr>
        <p:txBody>
          <a:bodyPr lIns="90000" tIns="46800" rIns="90000" bIns="46800">
            <a:spAutoFit/>
          </a:bodyPr>
          <a:lstStyle/>
          <a:p>
            <a:endParaRPr lang="sl-SI"/>
          </a:p>
        </p:txBody>
      </p:sp>
      <p:sp>
        <p:nvSpPr>
          <p:cNvPr id="65572" name="Line 36"/>
          <p:cNvSpPr>
            <a:spLocks noChangeShapeType="1"/>
          </p:cNvSpPr>
          <p:nvPr/>
        </p:nvSpPr>
        <p:spPr bwMode="auto">
          <a:xfrm>
            <a:off x="3368675" y="2933700"/>
            <a:ext cx="5337175" cy="0"/>
          </a:xfrm>
          <a:prstGeom prst="line">
            <a:avLst/>
          </a:prstGeom>
          <a:noFill/>
          <a:ln w="22225">
            <a:solidFill>
              <a:srgbClr val="00B050"/>
            </a:solidFill>
            <a:prstDash val="dash"/>
            <a:round/>
            <a:headEnd/>
            <a:tailEnd/>
          </a:ln>
        </p:spPr>
        <p:txBody>
          <a:bodyPr lIns="90000" tIns="46800" rIns="90000" bIns="46800">
            <a:spAutoFit/>
          </a:bodyPr>
          <a:lstStyle/>
          <a:p>
            <a:endParaRPr lang="sl-SI"/>
          </a:p>
        </p:txBody>
      </p:sp>
      <p:sp>
        <p:nvSpPr>
          <p:cNvPr id="65574" name="Freeform 38"/>
          <p:cNvSpPr>
            <a:spLocks/>
          </p:cNvSpPr>
          <p:nvPr/>
        </p:nvSpPr>
        <p:spPr bwMode="auto">
          <a:xfrm>
            <a:off x="5638800" y="676275"/>
            <a:ext cx="758825" cy="5324475"/>
          </a:xfrm>
          <a:custGeom>
            <a:avLst/>
            <a:gdLst>
              <a:gd name="T0" fmla="*/ 2147483647 w 478"/>
              <a:gd name="T1" fmla="*/ 2147483647 h 3354"/>
              <a:gd name="T2" fmla="*/ 2147483647 w 478"/>
              <a:gd name="T3" fmla="*/ 2147483647 h 3354"/>
              <a:gd name="T4" fmla="*/ 2147483647 w 478"/>
              <a:gd name="T5" fmla="*/ 2147483647 h 3354"/>
              <a:gd name="T6" fmla="*/ 2147483647 w 478"/>
              <a:gd name="T7" fmla="*/ 0 h 3354"/>
              <a:gd name="T8" fmla="*/ 0 60000 65536"/>
              <a:gd name="T9" fmla="*/ 0 60000 65536"/>
              <a:gd name="T10" fmla="*/ 0 60000 65536"/>
              <a:gd name="T11" fmla="*/ 0 60000 65536"/>
              <a:gd name="T12" fmla="*/ 0 w 478"/>
              <a:gd name="T13" fmla="*/ 0 h 3354"/>
              <a:gd name="T14" fmla="*/ 478 w 478"/>
              <a:gd name="T15" fmla="*/ 3354 h 3354"/>
            </a:gdLst>
            <a:ahLst/>
            <a:cxnLst>
              <a:cxn ang="T8">
                <a:pos x="T0" y="T1"/>
              </a:cxn>
              <a:cxn ang="T9">
                <a:pos x="T2" y="T3"/>
              </a:cxn>
              <a:cxn ang="T10">
                <a:pos x="T4" y="T5"/>
              </a:cxn>
              <a:cxn ang="T11">
                <a:pos x="T6" y="T7"/>
              </a:cxn>
            </a:cxnLst>
            <a:rect l="T12" t="T13" r="T14" b="T15"/>
            <a:pathLst>
              <a:path w="478" h="3354">
                <a:moveTo>
                  <a:pt x="5" y="3354"/>
                </a:moveTo>
                <a:cubicBezTo>
                  <a:pt x="15" y="3126"/>
                  <a:pt x="0" y="2318"/>
                  <a:pt x="68" y="1983"/>
                </a:cubicBezTo>
                <a:cubicBezTo>
                  <a:pt x="136" y="1648"/>
                  <a:pt x="348" y="1671"/>
                  <a:pt x="413" y="1341"/>
                </a:cubicBezTo>
                <a:cubicBezTo>
                  <a:pt x="478" y="1011"/>
                  <a:pt x="449" y="279"/>
                  <a:pt x="458" y="0"/>
                </a:cubicBezTo>
              </a:path>
            </a:pathLst>
          </a:custGeom>
          <a:noFill/>
          <a:ln w="41275">
            <a:solidFill>
              <a:srgbClr val="FF0000"/>
            </a:solidFill>
            <a:round/>
            <a:headEnd/>
            <a:tailEnd/>
          </a:ln>
        </p:spPr>
        <p:txBody>
          <a:bodyPr lIns="90000" tIns="46800" rIns="90000" bIns="46800">
            <a:spAutoFit/>
          </a:bodyPr>
          <a:lstStyle/>
          <a:p>
            <a:endParaRPr lang="sl-SI"/>
          </a:p>
        </p:txBody>
      </p:sp>
      <p:sp>
        <p:nvSpPr>
          <p:cNvPr id="65575" name="Text Box 39"/>
          <p:cNvSpPr txBox="1">
            <a:spLocks noChangeArrowheads="1"/>
          </p:cNvSpPr>
          <p:nvPr/>
        </p:nvSpPr>
        <p:spPr bwMode="auto">
          <a:xfrm>
            <a:off x="482600" y="685800"/>
            <a:ext cx="1803400" cy="400050"/>
          </a:xfrm>
          <a:prstGeom prst="rect">
            <a:avLst/>
          </a:prstGeom>
          <a:noFill/>
          <a:ln w="9525">
            <a:noFill/>
            <a:miter lim="800000"/>
            <a:headEnd/>
            <a:tailEnd/>
          </a:ln>
        </p:spPr>
        <p:txBody>
          <a:bodyPr>
            <a:spAutoFit/>
          </a:bodyPr>
          <a:lstStyle/>
          <a:p>
            <a:pPr>
              <a:spcBef>
                <a:spcPct val="50000"/>
              </a:spcBef>
              <a:defRPr/>
            </a:pPr>
            <a:r>
              <a:rPr lang="sl-SI" sz="2000" b="1">
                <a:solidFill>
                  <a:schemeClr val="tx2">
                    <a:lumMod val="60000"/>
                    <a:lumOff val="40000"/>
                  </a:schemeClr>
                </a:solidFill>
                <a:latin typeface="+mn-lt"/>
              </a:rPr>
              <a:t>TANGENS</a:t>
            </a:r>
            <a:endParaRPr lang="en-GB" sz="2000" b="1">
              <a:solidFill>
                <a:schemeClr val="tx2">
                  <a:lumMod val="60000"/>
                  <a:lumOff val="40000"/>
                </a:schemeClr>
              </a:solidFill>
              <a:latin typeface="+mn-lt"/>
            </a:endParaRPr>
          </a:p>
        </p:txBody>
      </p:sp>
      <p:sp>
        <p:nvSpPr>
          <p:cNvPr id="65576" name="Rectangle 40"/>
          <p:cNvSpPr>
            <a:spLocks noChangeArrowheads="1"/>
          </p:cNvSpPr>
          <p:nvPr/>
        </p:nvSpPr>
        <p:spPr bwMode="auto">
          <a:xfrm>
            <a:off x="558800" y="1219200"/>
            <a:ext cx="2489200" cy="784225"/>
          </a:xfrm>
          <a:prstGeom prst="rect">
            <a:avLst/>
          </a:prstGeom>
          <a:noFill/>
          <a:ln w="9525">
            <a:noFill/>
            <a:miter lim="800000"/>
            <a:headEnd/>
            <a:tailEnd/>
          </a:ln>
        </p:spPr>
        <p:txBody>
          <a:bodyPr>
            <a:spAutoFit/>
          </a:bodyPr>
          <a:lstStyle/>
          <a:p>
            <a:pPr>
              <a:spcBef>
                <a:spcPct val="50000"/>
              </a:spcBef>
              <a:defRPr/>
            </a:pPr>
            <a:r>
              <a:rPr lang="en-US">
                <a:solidFill>
                  <a:schemeClr val="tx2">
                    <a:lumMod val="60000"/>
                    <a:lumOff val="40000"/>
                  </a:schemeClr>
                </a:solidFill>
                <a:latin typeface="+mn-lt"/>
              </a:rPr>
              <a:t>injektivna</a:t>
            </a:r>
          </a:p>
          <a:p>
            <a:pPr>
              <a:spcBef>
                <a:spcPct val="50000"/>
              </a:spcBef>
              <a:defRPr/>
            </a:pPr>
            <a:r>
              <a:rPr lang="en-US">
                <a:solidFill>
                  <a:schemeClr val="tx2">
                    <a:lumMod val="60000"/>
                    <a:lumOff val="40000"/>
                  </a:schemeClr>
                </a:solidFill>
                <a:latin typeface="+mn-lt"/>
              </a:rPr>
              <a:t>surjektivna</a:t>
            </a:r>
            <a:endParaRPr lang="en-GB">
              <a:solidFill>
                <a:schemeClr val="tx2">
                  <a:lumMod val="60000"/>
                  <a:lumOff val="40000"/>
                </a:schemeClr>
              </a:solidFill>
              <a:latin typeface="+mn-lt"/>
            </a:endParaRPr>
          </a:p>
        </p:txBody>
      </p:sp>
      <p:grpSp>
        <p:nvGrpSpPr>
          <p:cNvPr id="3" name="Group 41"/>
          <p:cNvGrpSpPr>
            <a:grpSpLocks/>
          </p:cNvGrpSpPr>
          <p:nvPr/>
        </p:nvGrpSpPr>
        <p:grpSpPr bwMode="auto">
          <a:xfrm>
            <a:off x="1982788" y="1628775"/>
            <a:ext cx="358775" cy="431800"/>
            <a:chOff x="3969" y="3294"/>
            <a:chExt cx="226" cy="272"/>
          </a:xfrm>
        </p:grpSpPr>
        <p:sp>
          <p:nvSpPr>
            <p:cNvPr id="10279" name="Line 42"/>
            <p:cNvSpPr>
              <a:spLocks noChangeShapeType="1"/>
            </p:cNvSpPr>
            <p:nvPr/>
          </p:nvSpPr>
          <p:spPr bwMode="auto">
            <a:xfrm flipH="1" flipV="1">
              <a:off x="3969" y="3430"/>
              <a:ext cx="89" cy="136"/>
            </a:xfrm>
            <a:prstGeom prst="line">
              <a:avLst/>
            </a:prstGeom>
            <a:noFill/>
            <a:ln w="76200">
              <a:solidFill>
                <a:srgbClr val="00FF00"/>
              </a:solidFill>
              <a:round/>
              <a:headEnd/>
              <a:tailEnd/>
            </a:ln>
          </p:spPr>
          <p:txBody>
            <a:bodyPr>
              <a:spAutoFit/>
            </a:bodyPr>
            <a:lstStyle/>
            <a:p>
              <a:endParaRPr lang="sl-SI"/>
            </a:p>
          </p:txBody>
        </p:sp>
        <p:sp>
          <p:nvSpPr>
            <p:cNvPr id="10280" name="Line 43"/>
            <p:cNvSpPr>
              <a:spLocks noChangeShapeType="1"/>
            </p:cNvSpPr>
            <p:nvPr/>
          </p:nvSpPr>
          <p:spPr bwMode="auto">
            <a:xfrm flipH="1">
              <a:off x="4044" y="3294"/>
              <a:ext cx="151" cy="262"/>
            </a:xfrm>
            <a:prstGeom prst="line">
              <a:avLst/>
            </a:prstGeom>
            <a:noFill/>
            <a:ln w="76200">
              <a:solidFill>
                <a:srgbClr val="00FF00"/>
              </a:solidFill>
              <a:round/>
              <a:headEnd/>
              <a:tailEnd/>
            </a:ln>
          </p:spPr>
          <p:txBody>
            <a:bodyPr>
              <a:spAutoFit/>
            </a:bodyPr>
            <a:lstStyle/>
            <a:p>
              <a:endParaRPr lang="sl-SI"/>
            </a:p>
          </p:txBody>
        </p:sp>
      </p:grpSp>
      <p:grpSp>
        <p:nvGrpSpPr>
          <p:cNvPr id="4" name="Group 44"/>
          <p:cNvGrpSpPr>
            <a:grpSpLocks/>
          </p:cNvGrpSpPr>
          <p:nvPr/>
        </p:nvGrpSpPr>
        <p:grpSpPr bwMode="auto">
          <a:xfrm>
            <a:off x="1911350" y="1268413"/>
            <a:ext cx="360363" cy="360362"/>
            <a:chOff x="1429" y="1071"/>
            <a:chExt cx="227" cy="227"/>
          </a:xfrm>
        </p:grpSpPr>
        <p:sp>
          <p:nvSpPr>
            <p:cNvPr id="10277" name="Line 45"/>
            <p:cNvSpPr>
              <a:spLocks noChangeShapeType="1"/>
            </p:cNvSpPr>
            <p:nvPr/>
          </p:nvSpPr>
          <p:spPr bwMode="auto">
            <a:xfrm flipV="1">
              <a:off x="1429" y="1117"/>
              <a:ext cx="227" cy="136"/>
            </a:xfrm>
            <a:prstGeom prst="line">
              <a:avLst/>
            </a:prstGeom>
            <a:noFill/>
            <a:ln w="114300">
              <a:solidFill>
                <a:srgbClr val="FF0000"/>
              </a:solidFill>
              <a:round/>
              <a:headEnd/>
              <a:tailEnd/>
            </a:ln>
          </p:spPr>
          <p:txBody>
            <a:bodyPr>
              <a:spAutoFit/>
            </a:bodyPr>
            <a:lstStyle/>
            <a:p>
              <a:endParaRPr lang="sl-SI"/>
            </a:p>
          </p:txBody>
        </p:sp>
        <p:sp>
          <p:nvSpPr>
            <p:cNvPr id="10278" name="Line 46"/>
            <p:cNvSpPr>
              <a:spLocks noChangeShapeType="1"/>
            </p:cNvSpPr>
            <p:nvPr/>
          </p:nvSpPr>
          <p:spPr bwMode="auto">
            <a:xfrm flipH="1" flipV="1">
              <a:off x="1475" y="1071"/>
              <a:ext cx="135" cy="227"/>
            </a:xfrm>
            <a:prstGeom prst="line">
              <a:avLst/>
            </a:prstGeom>
            <a:noFill/>
            <a:ln w="114300">
              <a:solidFill>
                <a:srgbClr val="FF0000"/>
              </a:solidFill>
              <a:round/>
              <a:headEnd/>
              <a:tailEnd/>
            </a:ln>
          </p:spPr>
          <p:txBody>
            <a:bodyPr>
              <a:spAutoFit/>
            </a:bodyPr>
            <a:lstStyle/>
            <a:p>
              <a:endParaRPr lang="sl-SI"/>
            </a:p>
          </p:txBody>
        </p:sp>
      </p:grpSp>
      <p:grpSp>
        <p:nvGrpSpPr>
          <p:cNvPr id="5" name="Group 47"/>
          <p:cNvGrpSpPr>
            <a:grpSpLocks/>
          </p:cNvGrpSpPr>
          <p:nvPr/>
        </p:nvGrpSpPr>
        <p:grpSpPr bwMode="auto">
          <a:xfrm>
            <a:off x="538163" y="2619375"/>
            <a:ext cx="2586037" cy="833438"/>
            <a:chOff x="3515" y="1650"/>
            <a:chExt cx="1629" cy="525"/>
          </a:xfrm>
        </p:grpSpPr>
        <p:sp>
          <p:nvSpPr>
            <p:cNvPr id="10275" name="Text Box 48"/>
            <p:cNvSpPr txBox="1">
              <a:spLocks noChangeArrowheads="1"/>
            </p:cNvSpPr>
            <p:nvPr/>
          </p:nvSpPr>
          <p:spPr bwMode="auto">
            <a:xfrm>
              <a:off x="3515" y="1681"/>
              <a:ext cx="1584" cy="494"/>
            </a:xfrm>
            <a:prstGeom prst="rect">
              <a:avLst/>
            </a:prstGeom>
            <a:noFill/>
            <a:ln w="9525">
              <a:noFill/>
              <a:miter lim="800000"/>
              <a:headEnd/>
              <a:tailEnd/>
            </a:ln>
          </p:spPr>
          <p:txBody>
            <a:bodyPr>
              <a:spAutoFit/>
            </a:bodyPr>
            <a:lstStyle/>
            <a:p>
              <a:pPr>
                <a:spcBef>
                  <a:spcPct val="50000"/>
                </a:spcBef>
                <a:defRPr/>
              </a:pPr>
              <a:r>
                <a:rPr lang="en-US">
                  <a:solidFill>
                    <a:schemeClr val="tx2">
                      <a:lumMod val="60000"/>
                      <a:lumOff val="40000"/>
                    </a:schemeClr>
                  </a:solidFill>
                  <a:latin typeface="+mn-lt"/>
                </a:rPr>
                <a:t>Zo</a:t>
              </a:r>
              <a:r>
                <a:rPr lang="sl-SI">
                  <a:solidFill>
                    <a:schemeClr val="tx2">
                      <a:lumMod val="60000"/>
                      <a:lumOff val="40000"/>
                    </a:schemeClr>
                  </a:solidFill>
                  <a:latin typeface="+mn-lt"/>
                </a:rPr>
                <a:t>žitev</a:t>
              </a:r>
            </a:p>
            <a:p>
              <a:pPr>
                <a:spcBef>
                  <a:spcPct val="50000"/>
                </a:spcBef>
                <a:defRPr/>
              </a:pPr>
              <a:r>
                <a:rPr lang="sl-SI">
                  <a:solidFill>
                    <a:schemeClr val="tx2">
                      <a:lumMod val="60000"/>
                      <a:lumOff val="40000"/>
                    </a:schemeClr>
                  </a:solidFill>
                  <a:latin typeface="+mn-lt"/>
                </a:rPr>
                <a:t>je bijektivna.</a:t>
              </a:r>
              <a:endParaRPr lang="en-GB">
                <a:solidFill>
                  <a:schemeClr val="tx2">
                    <a:lumMod val="60000"/>
                    <a:lumOff val="40000"/>
                  </a:schemeClr>
                </a:solidFill>
                <a:latin typeface="+mn-lt"/>
              </a:endParaRPr>
            </a:p>
          </p:txBody>
        </p:sp>
        <p:graphicFrame>
          <p:nvGraphicFramePr>
            <p:cNvPr id="10243" name="Object 49"/>
            <p:cNvGraphicFramePr>
              <a:graphicFrameLocks noChangeAspect="1"/>
            </p:cNvGraphicFramePr>
            <p:nvPr/>
          </p:nvGraphicFramePr>
          <p:xfrm>
            <a:off x="4032" y="1650"/>
            <a:ext cx="1112" cy="292"/>
          </p:xfrm>
          <a:graphic>
            <a:graphicData uri="http://schemas.openxmlformats.org/presentationml/2006/ole">
              <p:oleObj spid="_x0000_s10243" name="Equation" r:id="rId3" imgW="1054080" imgH="253800" progId="Equation.DSMT4">
                <p:embed/>
              </p:oleObj>
            </a:graphicData>
          </a:graphic>
        </p:graphicFrame>
      </p:grpSp>
      <p:grpSp>
        <p:nvGrpSpPr>
          <p:cNvPr id="6" name="Group 50"/>
          <p:cNvGrpSpPr>
            <a:grpSpLocks/>
          </p:cNvGrpSpPr>
          <p:nvPr/>
        </p:nvGrpSpPr>
        <p:grpSpPr bwMode="auto">
          <a:xfrm>
            <a:off x="457200" y="3886200"/>
            <a:ext cx="3455988" cy="1903413"/>
            <a:chOff x="3391" y="2432"/>
            <a:chExt cx="2369" cy="1199"/>
          </a:xfrm>
        </p:grpSpPr>
        <p:sp>
          <p:nvSpPr>
            <p:cNvPr id="10273" name="Text Box 51"/>
            <p:cNvSpPr txBox="1">
              <a:spLocks noChangeArrowheads="1"/>
            </p:cNvSpPr>
            <p:nvPr/>
          </p:nvSpPr>
          <p:spPr bwMode="auto">
            <a:xfrm>
              <a:off x="3391" y="3276"/>
              <a:ext cx="2369" cy="355"/>
            </a:xfrm>
            <a:prstGeom prst="rect">
              <a:avLst/>
            </a:prstGeom>
            <a:noFill/>
            <a:ln w="9525">
              <a:noFill/>
              <a:miter lim="800000"/>
              <a:headEnd/>
              <a:tailEnd/>
            </a:ln>
          </p:spPr>
          <p:txBody>
            <a:bodyPr>
              <a:spAutoFit/>
            </a:bodyPr>
            <a:lstStyle/>
            <a:p>
              <a:pPr>
                <a:lnSpc>
                  <a:spcPct val="60000"/>
                </a:lnSpc>
                <a:spcBef>
                  <a:spcPct val="50000"/>
                </a:spcBef>
                <a:defRPr/>
              </a:pPr>
              <a:r>
                <a:rPr lang="sl-SI">
                  <a:solidFill>
                    <a:schemeClr val="tx2">
                      <a:lumMod val="60000"/>
                      <a:lumOff val="40000"/>
                    </a:schemeClr>
                  </a:solidFill>
                  <a:latin typeface="+mn-lt"/>
                </a:rPr>
                <a:t>je strogo naraščajoča,</a:t>
              </a:r>
              <a:r>
                <a:rPr lang="en-US">
                  <a:solidFill>
                    <a:schemeClr val="tx2">
                      <a:lumMod val="60000"/>
                      <a:lumOff val="40000"/>
                    </a:schemeClr>
                  </a:solidFill>
                  <a:latin typeface="+mn-lt"/>
                </a:rPr>
                <a:t> ima</a:t>
              </a:r>
              <a:endParaRPr lang="sl-SI">
                <a:solidFill>
                  <a:schemeClr val="tx2">
                    <a:lumMod val="60000"/>
                    <a:lumOff val="40000"/>
                  </a:schemeClr>
                </a:solidFill>
                <a:latin typeface="+mn-lt"/>
              </a:endParaRPr>
            </a:p>
            <a:p>
              <a:pPr>
                <a:lnSpc>
                  <a:spcPct val="60000"/>
                </a:lnSpc>
                <a:spcBef>
                  <a:spcPct val="50000"/>
                </a:spcBef>
                <a:defRPr/>
              </a:pPr>
              <a:r>
                <a:rPr lang="sl-SI">
                  <a:solidFill>
                    <a:schemeClr val="tx2">
                      <a:lumMod val="60000"/>
                      <a:lumOff val="40000"/>
                    </a:schemeClr>
                  </a:solidFill>
                  <a:latin typeface="+mn-lt"/>
                </a:rPr>
                <a:t>vodoravni asimptoti </a:t>
              </a:r>
              <a:r>
                <a:rPr lang="sl-SI" i="1">
                  <a:solidFill>
                    <a:schemeClr val="tx2">
                      <a:lumMod val="60000"/>
                      <a:lumOff val="40000"/>
                    </a:schemeClr>
                  </a:solidFill>
                  <a:latin typeface="Georgia" pitchFamily="18" charset="0"/>
                </a:rPr>
                <a:t>y</a:t>
              </a:r>
              <a:r>
                <a:rPr lang="en-US">
                  <a:solidFill>
                    <a:schemeClr val="tx2">
                      <a:lumMod val="60000"/>
                      <a:lumOff val="40000"/>
                    </a:schemeClr>
                  </a:solidFill>
                  <a:latin typeface="Georgia" pitchFamily="18" charset="0"/>
                </a:rPr>
                <a:t>=</a:t>
              </a:r>
              <a:r>
                <a:rPr lang="en-US">
                  <a:solidFill>
                    <a:schemeClr val="tx2">
                      <a:lumMod val="60000"/>
                      <a:lumOff val="40000"/>
                    </a:schemeClr>
                  </a:solidFill>
                  <a:latin typeface="Georgia" pitchFamily="18" charset="0"/>
                  <a:cs typeface="Lucida Sans Unicode" pitchFamily="34" charset="0"/>
                </a:rPr>
                <a:t>±</a:t>
              </a:r>
              <a:r>
                <a:rPr lang="el-GR">
                  <a:solidFill>
                    <a:schemeClr val="tx2">
                      <a:lumMod val="60000"/>
                      <a:lumOff val="40000"/>
                    </a:schemeClr>
                  </a:solidFill>
                  <a:latin typeface="Georgia" pitchFamily="18" charset="0"/>
                  <a:cs typeface="Times New Roman" pitchFamily="18" charset="0"/>
                </a:rPr>
                <a:t>π</a:t>
              </a:r>
              <a:r>
                <a:rPr lang="en-US">
                  <a:solidFill>
                    <a:schemeClr val="tx2">
                      <a:lumMod val="60000"/>
                      <a:lumOff val="40000"/>
                    </a:schemeClr>
                  </a:solidFill>
                  <a:latin typeface="Georgia" pitchFamily="18" charset="0"/>
                  <a:cs typeface="Times New Roman" pitchFamily="18" charset="0"/>
                </a:rPr>
                <a:t>/2</a:t>
              </a:r>
              <a:endParaRPr lang="el-GR" i="1">
                <a:solidFill>
                  <a:schemeClr val="tx2">
                    <a:lumMod val="60000"/>
                    <a:lumOff val="40000"/>
                  </a:schemeClr>
                </a:solidFill>
                <a:latin typeface="Georgia" pitchFamily="18" charset="0"/>
                <a:cs typeface="Lucida Sans Unicode" pitchFamily="34" charset="0"/>
              </a:endParaRPr>
            </a:p>
          </p:txBody>
        </p:sp>
        <p:graphicFrame>
          <p:nvGraphicFramePr>
            <p:cNvPr id="10242" name="Object 52"/>
            <p:cNvGraphicFramePr>
              <a:graphicFrameLocks noChangeAspect="1"/>
            </p:cNvGraphicFramePr>
            <p:nvPr/>
          </p:nvGraphicFramePr>
          <p:xfrm>
            <a:off x="3548" y="2830"/>
            <a:ext cx="1953" cy="292"/>
          </p:xfrm>
          <a:graphic>
            <a:graphicData uri="http://schemas.openxmlformats.org/presentationml/2006/ole">
              <p:oleObj spid="_x0000_s10242" name="Equation" r:id="rId4" imgW="1638000" imgH="253800" progId="Equation.DSMT4">
                <p:embed/>
              </p:oleObj>
            </a:graphicData>
          </a:graphic>
        </p:graphicFrame>
        <p:sp>
          <p:nvSpPr>
            <p:cNvPr id="10274" name="Rectangle 53"/>
            <p:cNvSpPr>
              <a:spLocks noChangeArrowheads="1"/>
            </p:cNvSpPr>
            <p:nvPr/>
          </p:nvSpPr>
          <p:spPr bwMode="auto">
            <a:xfrm>
              <a:off x="3424" y="2432"/>
              <a:ext cx="1159" cy="233"/>
            </a:xfrm>
            <a:prstGeom prst="rect">
              <a:avLst/>
            </a:prstGeom>
            <a:noFill/>
            <a:ln w="15875" algn="ctr">
              <a:noFill/>
              <a:miter lim="800000"/>
              <a:headEnd/>
              <a:tailEnd/>
            </a:ln>
          </p:spPr>
          <p:txBody>
            <a:bodyPr wrap="none">
              <a:spAutoFit/>
            </a:bodyPr>
            <a:lstStyle/>
            <a:p>
              <a:pPr>
                <a:spcBef>
                  <a:spcPct val="50000"/>
                </a:spcBef>
                <a:defRPr/>
              </a:pPr>
              <a:r>
                <a:rPr lang="sl-SI">
                  <a:solidFill>
                    <a:schemeClr val="tx2">
                      <a:lumMod val="60000"/>
                      <a:lumOff val="40000"/>
                    </a:schemeClr>
                  </a:solidFill>
                  <a:latin typeface="+mn-lt"/>
                </a:rPr>
                <a:t>Obratna funkcija  </a:t>
              </a:r>
              <a:endParaRPr lang="en-US">
                <a:solidFill>
                  <a:schemeClr val="tx2">
                    <a:lumMod val="60000"/>
                    <a:lumOff val="40000"/>
                  </a:schemeClr>
                </a:solidFill>
                <a:latin typeface="+mn-lt"/>
              </a:endParaRPr>
            </a:p>
          </p:txBody>
        </p:sp>
      </p:grpSp>
      <p:sp>
        <p:nvSpPr>
          <p:cNvPr id="65570" name="Freeform 34"/>
          <p:cNvSpPr>
            <a:spLocks noChangeAspect="1"/>
          </p:cNvSpPr>
          <p:nvPr/>
        </p:nvSpPr>
        <p:spPr bwMode="auto">
          <a:xfrm rot="5400000" flipV="1">
            <a:off x="5641975" y="676275"/>
            <a:ext cx="758825" cy="5337175"/>
          </a:xfrm>
          <a:custGeom>
            <a:avLst/>
            <a:gdLst>
              <a:gd name="T0" fmla="*/ 2147483647 w 478"/>
              <a:gd name="T1" fmla="*/ 2147483647 h 3354"/>
              <a:gd name="T2" fmla="*/ 2147483647 w 478"/>
              <a:gd name="T3" fmla="*/ 2147483647 h 3354"/>
              <a:gd name="T4" fmla="*/ 2147483647 w 478"/>
              <a:gd name="T5" fmla="*/ 2147483647 h 3354"/>
              <a:gd name="T6" fmla="*/ 2147483647 w 478"/>
              <a:gd name="T7" fmla="*/ 0 h 3354"/>
              <a:gd name="T8" fmla="*/ 0 60000 65536"/>
              <a:gd name="T9" fmla="*/ 0 60000 65536"/>
              <a:gd name="T10" fmla="*/ 0 60000 65536"/>
              <a:gd name="T11" fmla="*/ 0 60000 65536"/>
              <a:gd name="T12" fmla="*/ 0 w 478"/>
              <a:gd name="T13" fmla="*/ 0 h 3354"/>
              <a:gd name="T14" fmla="*/ 478 w 478"/>
              <a:gd name="T15" fmla="*/ 3354 h 3354"/>
            </a:gdLst>
            <a:ahLst/>
            <a:cxnLst>
              <a:cxn ang="T8">
                <a:pos x="T0" y="T1"/>
              </a:cxn>
              <a:cxn ang="T9">
                <a:pos x="T2" y="T3"/>
              </a:cxn>
              <a:cxn ang="T10">
                <a:pos x="T4" y="T5"/>
              </a:cxn>
              <a:cxn ang="T11">
                <a:pos x="T6" y="T7"/>
              </a:cxn>
            </a:cxnLst>
            <a:rect l="T12" t="T13" r="T14" b="T15"/>
            <a:pathLst>
              <a:path w="478" h="3354">
                <a:moveTo>
                  <a:pt x="5" y="3354"/>
                </a:moveTo>
                <a:cubicBezTo>
                  <a:pt x="15" y="3126"/>
                  <a:pt x="0" y="2318"/>
                  <a:pt x="68" y="1983"/>
                </a:cubicBezTo>
                <a:cubicBezTo>
                  <a:pt x="136" y="1648"/>
                  <a:pt x="348" y="1671"/>
                  <a:pt x="413" y="1341"/>
                </a:cubicBezTo>
                <a:cubicBezTo>
                  <a:pt x="478" y="1011"/>
                  <a:pt x="449" y="279"/>
                  <a:pt x="458" y="0"/>
                </a:cubicBezTo>
              </a:path>
            </a:pathLst>
          </a:custGeom>
          <a:noFill/>
          <a:ln w="38100">
            <a:solidFill>
              <a:srgbClr val="00FF00"/>
            </a:solidFill>
            <a:round/>
            <a:headEnd/>
            <a:tailEnd/>
          </a:ln>
        </p:spPr>
        <p:txBody>
          <a:bodyPr lIns="90000" tIns="46800" rIns="90000" bIns="46800">
            <a:spAutoFit/>
          </a:bodyPr>
          <a:lstStyle/>
          <a:p>
            <a:endParaRPr lang="sl-SI"/>
          </a:p>
        </p:txBody>
      </p:sp>
      <p:sp>
        <p:nvSpPr>
          <p:cNvPr id="35" name="Rectangle 34"/>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6" name="Rectangle 35"/>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7" name="Rounded Rectangle 36"/>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8" name="TextBox 37"/>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39" name="TextBox 38"/>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40" name="TextBox 39"/>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PODAJANJE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41"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E53C1C17-9C1D-4710-8221-A90138FB4E57}"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31</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55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65569"/>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500"/>
                                  </p:stCondLst>
                                  <p:childTnLst>
                                    <p:set>
                                      <p:cBhvr>
                                        <p:cTn id="16" dur="1" fill="hold">
                                          <p:stCondLst>
                                            <p:cond delay="0"/>
                                          </p:stCondLst>
                                        </p:cTn>
                                        <p:tgtEl>
                                          <p:spTgt spid="65563"/>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65564"/>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grpId="0" nodeType="afterEffect">
                                  <p:stCondLst>
                                    <p:cond delay="500"/>
                                  </p:stCondLst>
                                  <p:childTnLst>
                                    <p:set>
                                      <p:cBhvr>
                                        <p:cTn id="22" dur="1" fill="hold">
                                          <p:stCondLst>
                                            <p:cond delay="0"/>
                                          </p:stCondLst>
                                        </p:cTn>
                                        <p:tgtEl>
                                          <p:spTgt spid="65562"/>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nodeType="afterEffect">
                                  <p:stCondLst>
                                    <p:cond delay="500"/>
                                  </p:stCondLst>
                                  <p:childTnLst>
                                    <p:set>
                                      <p:cBhvr>
                                        <p:cTn id="25" dur="1" fill="hold">
                                          <p:stCondLst>
                                            <p:cond delay="0"/>
                                          </p:stCondLst>
                                        </p:cTn>
                                        <p:tgtEl>
                                          <p:spTgt spid="65565"/>
                                        </p:tgtEl>
                                        <p:attrNameLst>
                                          <p:attrName>style.visibility</p:attrName>
                                        </p:attrNameLst>
                                      </p:cBhvr>
                                      <p:to>
                                        <p:strVal val="visible"/>
                                      </p:to>
                                    </p:set>
                                  </p:childTnLst>
                                </p:cTn>
                              </p:par>
                            </p:childTnLst>
                          </p:cTn>
                        </p:par>
                        <p:par>
                          <p:cTn id="26" fill="hold">
                            <p:stCondLst>
                              <p:cond delay="2500"/>
                            </p:stCondLst>
                            <p:childTnLst>
                              <p:par>
                                <p:cTn id="27" presetID="1" presetClass="entr" presetSubtype="0" fill="hold" grpId="0" nodeType="afterEffect">
                                  <p:stCondLst>
                                    <p:cond delay="500"/>
                                  </p:stCondLst>
                                  <p:childTnLst>
                                    <p:set>
                                      <p:cBhvr>
                                        <p:cTn id="28" dur="1" fill="hold">
                                          <p:stCondLst>
                                            <p:cond delay="0"/>
                                          </p:stCondLst>
                                        </p:cTn>
                                        <p:tgtEl>
                                          <p:spTgt spid="65559"/>
                                        </p:tgtEl>
                                        <p:attrNameLst>
                                          <p:attrName>style.visibility</p:attrName>
                                        </p:attrNameLst>
                                      </p:cBhvr>
                                      <p:to>
                                        <p:strVal val="visible"/>
                                      </p:to>
                                    </p:set>
                                  </p:childTnLst>
                                </p:cTn>
                              </p:par>
                            </p:childTnLst>
                          </p:cTn>
                        </p:par>
                        <p:par>
                          <p:cTn id="29" fill="hold">
                            <p:stCondLst>
                              <p:cond delay="3000"/>
                            </p:stCondLst>
                            <p:childTnLst>
                              <p:par>
                                <p:cTn id="30" presetID="1" presetClass="entr" presetSubtype="0" fill="hold" nodeType="afterEffect">
                                  <p:stCondLst>
                                    <p:cond delay="500"/>
                                  </p:stCondLst>
                                  <p:childTnLst>
                                    <p:set>
                                      <p:cBhvr>
                                        <p:cTn id="31" dur="1" fill="hold">
                                          <p:stCondLst>
                                            <p:cond delay="0"/>
                                          </p:stCondLst>
                                        </p:cTn>
                                        <p:tgtEl>
                                          <p:spTgt spid="65566"/>
                                        </p:tgtEl>
                                        <p:attrNameLst>
                                          <p:attrName>style.visibility</p:attrName>
                                        </p:attrNameLst>
                                      </p:cBhvr>
                                      <p:to>
                                        <p:strVal val="visible"/>
                                      </p:to>
                                    </p:set>
                                  </p:childTnLst>
                                </p:cTn>
                              </p:par>
                            </p:childTnLst>
                          </p:cTn>
                        </p:par>
                        <p:par>
                          <p:cTn id="32" fill="hold">
                            <p:stCondLst>
                              <p:cond delay="3500"/>
                            </p:stCondLst>
                            <p:childTnLst>
                              <p:par>
                                <p:cTn id="33" presetID="1" presetClass="entr" presetSubtype="0" fill="hold" grpId="0" nodeType="afterEffect">
                                  <p:stCondLst>
                                    <p:cond delay="500"/>
                                  </p:stCondLst>
                                  <p:childTnLst>
                                    <p:set>
                                      <p:cBhvr>
                                        <p:cTn id="34" dur="1" fill="hold">
                                          <p:stCondLst>
                                            <p:cond delay="0"/>
                                          </p:stCondLst>
                                        </p:cTn>
                                        <p:tgtEl>
                                          <p:spTgt spid="65560"/>
                                        </p:tgtEl>
                                        <p:attrNameLst>
                                          <p:attrName>style.visibility</p:attrName>
                                        </p:attrNameLst>
                                      </p:cBhvr>
                                      <p:to>
                                        <p:strVal val="visible"/>
                                      </p:to>
                                    </p:set>
                                  </p:childTnLst>
                                </p:cTn>
                              </p:par>
                            </p:childTnLst>
                          </p:cTn>
                        </p:par>
                        <p:par>
                          <p:cTn id="35" fill="hold">
                            <p:stCondLst>
                              <p:cond delay="4000"/>
                            </p:stCondLst>
                            <p:childTnLst>
                              <p:par>
                                <p:cTn id="36" presetID="1" presetClass="entr" presetSubtype="0" fill="hold" nodeType="afterEffect">
                                  <p:stCondLst>
                                    <p:cond delay="500"/>
                                  </p:stCondLst>
                                  <p:childTnLst>
                                    <p:set>
                                      <p:cBhvr>
                                        <p:cTn id="37" dur="1" fill="hold">
                                          <p:stCondLst>
                                            <p:cond delay="0"/>
                                          </p:stCondLst>
                                        </p:cTn>
                                        <p:tgtEl>
                                          <p:spTgt spid="65567"/>
                                        </p:tgtEl>
                                        <p:attrNameLst>
                                          <p:attrName>style.visibility</p:attrName>
                                        </p:attrNameLst>
                                      </p:cBhvr>
                                      <p:to>
                                        <p:strVal val="visible"/>
                                      </p:to>
                                    </p:set>
                                  </p:childTnLst>
                                </p:cTn>
                              </p:par>
                            </p:childTnLst>
                          </p:cTn>
                        </p:par>
                        <p:par>
                          <p:cTn id="38" fill="hold">
                            <p:stCondLst>
                              <p:cond delay="4500"/>
                            </p:stCondLst>
                            <p:childTnLst>
                              <p:par>
                                <p:cTn id="39" presetID="1" presetClass="entr" presetSubtype="0" fill="hold" grpId="0" nodeType="afterEffect">
                                  <p:stCondLst>
                                    <p:cond delay="500"/>
                                  </p:stCondLst>
                                  <p:childTnLst>
                                    <p:set>
                                      <p:cBhvr>
                                        <p:cTn id="40" dur="1" fill="hold">
                                          <p:stCondLst>
                                            <p:cond delay="0"/>
                                          </p:stCondLst>
                                        </p:cTn>
                                        <p:tgtEl>
                                          <p:spTgt spid="65561"/>
                                        </p:tgtEl>
                                        <p:attrNameLst>
                                          <p:attrName>style.visibility</p:attrName>
                                        </p:attrNameLst>
                                      </p:cBhvr>
                                      <p:to>
                                        <p:strVal val="visible"/>
                                      </p:to>
                                    </p:set>
                                  </p:childTnLst>
                                </p:cTn>
                              </p:par>
                            </p:childTnLst>
                          </p:cTn>
                        </p:par>
                        <p:par>
                          <p:cTn id="41" fill="hold">
                            <p:stCondLst>
                              <p:cond delay="6000"/>
                            </p:stCondLst>
                            <p:childTnLst>
                              <p:par>
                                <p:cTn id="42" presetID="1" presetClass="entr" presetSubtype="0" fill="hold" nodeType="afterEffect">
                                  <p:stCondLst>
                                    <p:cond delay="500"/>
                                  </p:stCondLst>
                                  <p:childTnLst>
                                    <p:set>
                                      <p:cBhvr>
                                        <p:cTn id="43" dur="1" fill="hold">
                                          <p:stCondLst>
                                            <p:cond delay="0"/>
                                          </p:stCondLst>
                                        </p:cTn>
                                        <p:tgtEl>
                                          <p:spTgt spid="6556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557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nodeType="afterEffect">
                                  <p:stCondLst>
                                    <p:cond delay="1000"/>
                                  </p:stCondLst>
                                  <p:childTnLst>
                                    <p:set>
                                      <p:cBhvr>
                                        <p:cTn id="54" dur="1" fill="hold">
                                          <p:stCondLst>
                                            <p:cond delay="0"/>
                                          </p:stCondLst>
                                        </p:cTn>
                                        <p:tgtEl>
                                          <p:spTgt spid="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557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0" nodeType="afterEffect">
                                  <p:stCondLst>
                                    <p:cond delay="1000"/>
                                  </p:stCondLst>
                                  <p:childTnLst>
                                    <p:set>
                                      <p:cBhvr>
                                        <p:cTn id="63" dur="1" fill="hold">
                                          <p:stCondLst>
                                            <p:cond delay="0"/>
                                          </p:stCondLst>
                                        </p:cTn>
                                        <p:tgtEl>
                                          <p:spTgt spid="6557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6557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65572"/>
                                        </p:tgtEl>
                                        <p:attrNameLst>
                                          <p:attrName>style.visibility</p:attrName>
                                        </p:attrNameLst>
                                      </p:cBhvr>
                                      <p:to>
                                        <p:strVal val="visible"/>
                                      </p:to>
                                    </p:set>
                                  </p:childTnLst>
                                </p:cTn>
                              </p:par>
                            </p:childTnLst>
                          </p:cTn>
                        </p:par>
                        <p:par>
                          <p:cTn id="72" fill="hold">
                            <p:stCondLst>
                              <p:cond delay="0"/>
                            </p:stCondLst>
                            <p:childTnLst>
                              <p:par>
                                <p:cTn id="73" presetID="1" presetClass="entr" presetSubtype="0" fill="hold" grpId="1" nodeType="afterEffect">
                                  <p:stCondLst>
                                    <p:cond delay="500"/>
                                  </p:stCondLst>
                                  <p:childTnLst>
                                    <p:set>
                                      <p:cBhvr>
                                        <p:cTn id="74" dur="1" fill="hold">
                                          <p:stCondLst>
                                            <p:cond delay="0"/>
                                          </p:stCondLst>
                                        </p:cTn>
                                        <p:tgtEl>
                                          <p:spTgt spid="65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9" grpId="0" animBg="1"/>
      <p:bldP spid="65560" grpId="0" animBg="1"/>
      <p:bldP spid="65561" grpId="0" animBg="1"/>
      <p:bldP spid="65562" grpId="0" animBg="1"/>
      <p:bldP spid="65563" grpId="0" animBg="1"/>
      <p:bldP spid="65571" grpId="0" animBg="1"/>
      <p:bldP spid="65572" grpId="0" animBg="1"/>
      <p:bldP spid="65574" grpId="0" animBg="1"/>
      <p:bldP spid="65574" grpId="1" animBg="1"/>
      <p:bldP spid="65575" grpId="0"/>
      <p:bldP spid="65576" grpId="0"/>
      <p:bldP spid="6557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304800" y="533400"/>
            <a:ext cx="8534400" cy="58674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grpSp>
        <p:nvGrpSpPr>
          <p:cNvPr id="2" name="Group 47"/>
          <p:cNvGrpSpPr>
            <a:grpSpLocks/>
          </p:cNvGrpSpPr>
          <p:nvPr/>
        </p:nvGrpSpPr>
        <p:grpSpPr bwMode="auto">
          <a:xfrm>
            <a:off x="2144713" y="2930525"/>
            <a:ext cx="1600200" cy="998538"/>
            <a:chOff x="2133600" y="2659066"/>
            <a:chExt cx="1600200" cy="998538"/>
          </a:xfrm>
        </p:grpSpPr>
        <p:sp>
          <p:nvSpPr>
            <p:cNvPr id="66584" name="Rectangle 24"/>
            <p:cNvSpPr>
              <a:spLocks noChangeArrowheads="1"/>
            </p:cNvSpPr>
            <p:nvPr/>
          </p:nvSpPr>
          <p:spPr bwMode="auto">
            <a:xfrm>
              <a:off x="2452687" y="2906716"/>
              <a:ext cx="990600" cy="533400"/>
            </a:xfrm>
            <a:prstGeom prst="rect">
              <a:avLst/>
            </a:prstGeom>
            <a:solidFill>
              <a:schemeClr val="accent2">
                <a:lumMod val="20000"/>
                <a:lumOff val="80000"/>
              </a:schemeClr>
            </a:solidFill>
            <a:ln w="15875">
              <a:solidFill>
                <a:schemeClr val="accent2">
                  <a:lumMod val="40000"/>
                  <a:lumOff val="60000"/>
                </a:schemeClr>
              </a:solidFill>
              <a:miter lim="800000"/>
              <a:headEnd/>
              <a:tailEnd/>
            </a:ln>
          </p:spPr>
          <p:txBody>
            <a:bodyPr lIns="90000" tIns="46800" rIns="90000" bIns="46800" anchor="ctr">
              <a:spAutoFit/>
            </a:bodyPr>
            <a:lstStyle/>
            <a:p>
              <a:pPr>
                <a:defRPr/>
              </a:pPr>
              <a:endParaRPr lang="sl-SI"/>
            </a:p>
          </p:txBody>
        </p:sp>
        <p:grpSp>
          <p:nvGrpSpPr>
            <p:cNvPr id="11308" name="Group 44"/>
            <p:cNvGrpSpPr>
              <a:grpSpLocks/>
            </p:cNvGrpSpPr>
            <p:nvPr/>
          </p:nvGrpSpPr>
          <p:grpSpPr bwMode="auto">
            <a:xfrm>
              <a:off x="2133600" y="2659066"/>
              <a:ext cx="1600200" cy="998538"/>
              <a:chOff x="1536" y="1675"/>
              <a:chExt cx="1008" cy="629"/>
            </a:xfrm>
          </p:grpSpPr>
          <p:graphicFrame>
            <p:nvGraphicFramePr>
              <p:cNvPr id="11267" name="Object 40"/>
              <p:cNvGraphicFramePr>
                <a:graphicFrameLocks noChangeAspect="1"/>
              </p:cNvGraphicFramePr>
              <p:nvPr/>
            </p:nvGraphicFramePr>
            <p:xfrm>
              <a:off x="1536" y="1872"/>
              <a:ext cx="187" cy="288"/>
            </p:xfrm>
            <a:graphic>
              <a:graphicData uri="http://schemas.openxmlformats.org/presentationml/2006/ole">
                <p:oleObj spid="_x0000_s11267" name="Equation" r:id="rId3" imgW="279360" imgH="393480" progId="Equation.DSMT4">
                  <p:embed/>
                </p:oleObj>
              </a:graphicData>
            </a:graphic>
          </p:graphicFrame>
          <p:graphicFrame>
            <p:nvGraphicFramePr>
              <p:cNvPr id="11268" name="Object 41"/>
              <p:cNvGraphicFramePr>
                <a:graphicFrameLocks noChangeAspect="1"/>
              </p:cNvGraphicFramePr>
              <p:nvPr/>
            </p:nvGraphicFramePr>
            <p:xfrm>
              <a:off x="2434" y="1872"/>
              <a:ext cx="110" cy="288"/>
            </p:xfrm>
            <a:graphic>
              <a:graphicData uri="http://schemas.openxmlformats.org/presentationml/2006/ole">
                <p:oleObj spid="_x0000_s11268" name="Equation" r:id="rId4" imgW="164880" imgH="393480" progId="Equation.DSMT4">
                  <p:embed/>
                </p:oleObj>
              </a:graphicData>
            </a:graphic>
          </p:graphicFrame>
          <p:graphicFrame>
            <p:nvGraphicFramePr>
              <p:cNvPr id="11269" name="Object 42"/>
              <p:cNvGraphicFramePr>
                <a:graphicFrameLocks noChangeAspect="1"/>
              </p:cNvGraphicFramePr>
              <p:nvPr/>
            </p:nvGraphicFramePr>
            <p:xfrm>
              <a:off x="2071" y="2155"/>
              <a:ext cx="157" cy="149"/>
            </p:xfrm>
            <a:graphic>
              <a:graphicData uri="http://schemas.openxmlformats.org/presentationml/2006/ole">
                <p:oleObj spid="_x0000_s11269" name="Equation" r:id="rId5" imgW="190440" imgH="164880" progId="Equation.DSMT4">
                  <p:embed/>
                </p:oleObj>
              </a:graphicData>
            </a:graphic>
          </p:graphicFrame>
          <p:graphicFrame>
            <p:nvGraphicFramePr>
              <p:cNvPr id="11270" name="Object 43"/>
              <p:cNvGraphicFramePr>
                <a:graphicFrameLocks noChangeAspect="1"/>
              </p:cNvGraphicFramePr>
              <p:nvPr/>
            </p:nvGraphicFramePr>
            <p:xfrm>
              <a:off x="1872" y="1675"/>
              <a:ext cx="73" cy="149"/>
            </p:xfrm>
            <a:graphic>
              <a:graphicData uri="http://schemas.openxmlformats.org/presentationml/2006/ole">
                <p:oleObj spid="_x0000_s11270" name="Equation" r:id="rId6" imgW="88560" imgH="164880" progId="Equation.DSMT4">
                  <p:embed/>
                </p:oleObj>
              </a:graphicData>
            </a:graphic>
          </p:graphicFrame>
        </p:grpSp>
      </p:grpSp>
      <p:sp>
        <p:nvSpPr>
          <p:cNvPr id="50" name="Rectangle 24"/>
          <p:cNvSpPr>
            <a:spLocks noChangeArrowheads="1"/>
          </p:cNvSpPr>
          <p:nvPr/>
        </p:nvSpPr>
        <p:spPr bwMode="auto">
          <a:xfrm rot="5400000">
            <a:off x="2462213" y="3105150"/>
            <a:ext cx="990600" cy="593725"/>
          </a:xfrm>
          <a:prstGeom prst="rect">
            <a:avLst/>
          </a:prstGeom>
          <a:solidFill>
            <a:schemeClr val="accent1">
              <a:lumMod val="20000"/>
              <a:lumOff val="80000"/>
            </a:schemeClr>
          </a:solidFill>
          <a:ln w="15875">
            <a:solidFill>
              <a:schemeClr val="tx2">
                <a:lumMod val="20000"/>
                <a:lumOff val="80000"/>
              </a:schemeClr>
            </a:solidFill>
            <a:miter lim="800000"/>
            <a:headEnd/>
            <a:tailEnd/>
          </a:ln>
        </p:spPr>
        <p:txBody>
          <a:bodyPr lIns="90000" tIns="46800" rIns="90000" bIns="46800" anchor="ctr">
            <a:spAutoFit/>
          </a:bodyPr>
          <a:lstStyle/>
          <a:p>
            <a:pPr>
              <a:defRPr/>
            </a:pPr>
            <a:endParaRPr lang="sl-SI"/>
          </a:p>
        </p:txBody>
      </p:sp>
      <p:grpSp>
        <p:nvGrpSpPr>
          <p:cNvPr id="4" name="Group 18"/>
          <p:cNvGrpSpPr>
            <a:grpSpLocks/>
          </p:cNvGrpSpPr>
          <p:nvPr/>
        </p:nvGrpSpPr>
        <p:grpSpPr bwMode="auto">
          <a:xfrm>
            <a:off x="3352800" y="5632450"/>
            <a:ext cx="5319713" cy="463550"/>
            <a:chOff x="476" y="3579"/>
            <a:chExt cx="3351" cy="292"/>
          </a:xfrm>
        </p:grpSpPr>
        <p:graphicFrame>
          <p:nvGraphicFramePr>
            <p:cNvPr id="11275" name="Object 15"/>
            <p:cNvGraphicFramePr>
              <a:graphicFrameLocks noChangeAspect="1"/>
            </p:cNvGraphicFramePr>
            <p:nvPr/>
          </p:nvGraphicFramePr>
          <p:xfrm>
            <a:off x="1724" y="3579"/>
            <a:ext cx="2103" cy="292"/>
          </p:xfrm>
          <a:graphic>
            <a:graphicData uri="http://schemas.openxmlformats.org/presentationml/2006/ole">
              <p:oleObj spid="_x0000_s11275" name="Equation" r:id="rId7" imgW="1993680" imgH="253800" progId="Equation.DSMT4">
                <p:embed/>
              </p:oleObj>
            </a:graphicData>
          </a:graphic>
        </p:graphicFrame>
        <p:sp>
          <p:nvSpPr>
            <p:cNvPr id="10" name="Rectangle 16"/>
            <p:cNvSpPr>
              <a:spLocks noChangeArrowheads="1"/>
            </p:cNvSpPr>
            <p:nvPr/>
          </p:nvSpPr>
          <p:spPr bwMode="auto">
            <a:xfrm>
              <a:off x="476" y="3612"/>
              <a:ext cx="1266" cy="233"/>
            </a:xfrm>
            <a:prstGeom prst="rect">
              <a:avLst/>
            </a:prstGeom>
            <a:noFill/>
            <a:ln w="15875" algn="ctr">
              <a:noFill/>
              <a:miter lim="800000"/>
              <a:headEnd/>
              <a:tailEnd/>
            </a:ln>
          </p:spPr>
          <p:txBody>
            <a:bodyPr wrap="none">
              <a:spAutoFit/>
            </a:bodyPr>
            <a:lstStyle/>
            <a:p>
              <a:pPr>
                <a:spcBef>
                  <a:spcPct val="50000"/>
                </a:spcBef>
                <a:defRPr/>
              </a:pPr>
              <a:r>
                <a:rPr lang="sl-SI">
                  <a:solidFill>
                    <a:schemeClr val="tx2">
                      <a:lumMod val="60000"/>
                      <a:lumOff val="40000"/>
                    </a:schemeClr>
                  </a:solidFill>
                  <a:latin typeface="+mn-lt"/>
                </a:rPr>
                <a:t>Obratna funkcija </a:t>
              </a:r>
              <a:r>
                <a:rPr lang="en-US">
                  <a:solidFill>
                    <a:schemeClr val="tx2">
                      <a:lumMod val="60000"/>
                      <a:lumOff val="40000"/>
                    </a:schemeClr>
                  </a:solidFill>
                  <a:latin typeface="+mn-lt"/>
                </a:rPr>
                <a:t>je</a:t>
              </a:r>
              <a:r>
                <a:rPr lang="sl-SI">
                  <a:solidFill>
                    <a:schemeClr val="tx2">
                      <a:lumMod val="60000"/>
                      <a:lumOff val="40000"/>
                    </a:schemeClr>
                  </a:solidFill>
                  <a:latin typeface="+mn-lt"/>
                </a:rPr>
                <a:t> </a:t>
              </a:r>
              <a:endParaRPr lang="en-US">
                <a:solidFill>
                  <a:schemeClr val="tx2">
                    <a:lumMod val="60000"/>
                    <a:lumOff val="40000"/>
                  </a:schemeClr>
                </a:solidFill>
                <a:latin typeface="+mn-lt"/>
              </a:endParaRPr>
            </a:p>
          </p:txBody>
        </p:sp>
      </p:grpSp>
      <p:grpSp>
        <p:nvGrpSpPr>
          <p:cNvPr id="5" name="Group 19"/>
          <p:cNvGrpSpPr>
            <a:grpSpLocks/>
          </p:cNvGrpSpPr>
          <p:nvPr/>
        </p:nvGrpSpPr>
        <p:grpSpPr bwMode="auto">
          <a:xfrm>
            <a:off x="381000" y="762000"/>
            <a:ext cx="5257800" cy="5334000"/>
            <a:chOff x="96" y="384"/>
            <a:chExt cx="3312" cy="3360"/>
          </a:xfrm>
        </p:grpSpPr>
        <p:sp>
          <p:nvSpPr>
            <p:cNvPr id="3" name="Line 20"/>
            <p:cNvSpPr>
              <a:spLocks noChangeShapeType="1"/>
            </p:cNvSpPr>
            <p:nvPr/>
          </p:nvSpPr>
          <p:spPr bwMode="auto">
            <a:xfrm>
              <a:off x="96" y="2064"/>
              <a:ext cx="3312" cy="0"/>
            </a:xfrm>
            <a:prstGeom prst="line">
              <a:avLst/>
            </a:prstGeom>
            <a:noFill/>
            <a:ln w="25400">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sp>
          <p:nvSpPr>
            <p:cNvPr id="11" name="Line 21"/>
            <p:cNvSpPr>
              <a:spLocks noChangeShapeType="1"/>
            </p:cNvSpPr>
            <p:nvPr/>
          </p:nvSpPr>
          <p:spPr bwMode="auto">
            <a:xfrm flipH="1" flipV="1">
              <a:off x="1728" y="384"/>
              <a:ext cx="0" cy="3360"/>
            </a:xfrm>
            <a:prstGeom prst="line">
              <a:avLst/>
            </a:prstGeom>
            <a:noFill/>
            <a:ln w="25400">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grpSp>
      <p:sp>
        <p:nvSpPr>
          <p:cNvPr id="66582" name="Freeform 22"/>
          <p:cNvSpPr>
            <a:spLocks/>
          </p:cNvSpPr>
          <p:nvPr/>
        </p:nvSpPr>
        <p:spPr bwMode="auto">
          <a:xfrm>
            <a:off x="538163" y="3138488"/>
            <a:ext cx="4948237" cy="523875"/>
          </a:xfrm>
          <a:custGeom>
            <a:avLst/>
            <a:gdLst>
              <a:gd name="T0" fmla="*/ 0 w 2718"/>
              <a:gd name="T1" fmla="*/ 2147483647 h 330"/>
              <a:gd name="T2" fmla="*/ 2147483647 w 2718"/>
              <a:gd name="T3" fmla="*/ 2147483647 h 330"/>
              <a:gd name="T4" fmla="*/ 2147483647 w 2718"/>
              <a:gd name="T5" fmla="*/ 2147483647 h 330"/>
              <a:gd name="T6" fmla="*/ 2147483647 w 2718"/>
              <a:gd name="T7" fmla="*/ 2147483647 h 330"/>
              <a:gd name="T8" fmla="*/ 2147483647 w 2718"/>
              <a:gd name="T9" fmla="*/ 2147483647 h 330"/>
              <a:gd name="T10" fmla="*/ 2147483647 w 2718"/>
              <a:gd name="T11" fmla="*/ 2147483647 h 330"/>
              <a:gd name="T12" fmla="*/ 2147483647 w 2718"/>
              <a:gd name="T13" fmla="*/ 2147483647 h 330"/>
              <a:gd name="T14" fmla="*/ 2147483647 w 2718"/>
              <a:gd name="T15" fmla="*/ 2147483647 h 330"/>
              <a:gd name="T16" fmla="*/ 2147483647 w 2718"/>
              <a:gd name="T17" fmla="*/ 2147483647 h 330"/>
              <a:gd name="T18" fmla="*/ 2147483647 w 2718"/>
              <a:gd name="T19" fmla="*/ 2147483647 h 330"/>
              <a:gd name="T20" fmla="*/ 2147483647 w 2718"/>
              <a:gd name="T21" fmla="*/ 2147483647 h 330"/>
              <a:gd name="T22" fmla="*/ 2147483647 w 2718"/>
              <a:gd name="T23" fmla="*/ 2147483647 h 3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18"/>
              <a:gd name="T37" fmla="*/ 0 h 330"/>
              <a:gd name="T38" fmla="*/ 2718 w 2718"/>
              <a:gd name="T39" fmla="*/ 330 h 3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18" h="330">
                <a:moveTo>
                  <a:pt x="0" y="315"/>
                </a:moveTo>
                <a:cubicBezTo>
                  <a:pt x="28" y="310"/>
                  <a:pt x="91" y="327"/>
                  <a:pt x="168" y="282"/>
                </a:cubicBezTo>
                <a:cubicBezTo>
                  <a:pt x="245" y="237"/>
                  <a:pt x="375" y="84"/>
                  <a:pt x="459" y="45"/>
                </a:cubicBezTo>
                <a:cubicBezTo>
                  <a:pt x="543" y="6"/>
                  <a:pt x="589" y="7"/>
                  <a:pt x="675" y="48"/>
                </a:cubicBezTo>
                <a:cubicBezTo>
                  <a:pt x="761" y="89"/>
                  <a:pt x="889" y="252"/>
                  <a:pt x="978" y="291"/>
                </a:cubicBezTo>
                <a:cubicBezTo>
                  <a:pt x="1067" y="330"/>
                  <a:pt x="1124" y="322"/>
                  <a:pt x="1212" y="282"/>
                </a:cubicBezTo>
                <a:cubicBezTo>
                  <a:pt x="1300" y="242"/>
                  <a:pt x="1424" y="86"/>
                  <a:pt x="1506" y="48"/>
                </a:cubicBezTo>
                <a:cubicBezTo>
                  <a:pt x="1588" y="10"/>
                  <a:pt x="1620" y="11"/>
                  <a:pt x="1707" y="51"/>
                </a:cubicBezTo>
                <a:cubicBezTo>
                  <a:pt x="1794" y="91"/>
                  <a:pt x="1937" y="251"/>
                  <a:pt x="2028" y="288"/>
                </a:cubicBezTo>
                <a:cubicBezTo>
                  <a:pt x="2119" y="325"/>
                  <a:pt x="2166" y="317"/>
                  <a:pt x="2256" y="276"/>
                </a:cubicBezTo>
                <a:cubicBezTo>
                  <a:pt x="2346" y="235"/>
                  <a:pt x="2491" y="78"/>
                  <a:pt x="2568" y="39"/>
                </a:cubicBezTo>
                <a:cubicBezTo>
                  <a:pt x="2645" y="0"/>
                  <a:pt x="2687" y="42"/>
                  <a:pt x="2718" y="42"/>
                </a:cubicBezTo>
              </a:path>
            </a:pathLst>
          </a:custGeom>
          <a:noFill/>
          <a:ln w="31750">
            <a:solidFill>
              <a:srgbClr val="FF0000"/>
            </a:solidFill>
            <a:round/>
            <a:headEnd/>
            <a:tailEnd/>
          </a:ln>
        </p:spPr>
        <p:txBody>
          <a:bodyPr lIns="90000" tIns="46800" rIns="90000" bIns="46800">
            <a:spAutoFit/>
          </a:bodyPr>
          <a:lstStyle/>
          <a:p>
            <a:endParaRPr lang="sl-SI"/>
          </a:p>
        </p:txBody>
      </p:sp>
      <p:sp>
        <p:nvSpPr>
          <p:cNvPr id="66583" name="Freeform 23"/>
          <p:cNvSpPr>
            <a:spLocks/>
          </p:cNvSpPr>
          <p:nvPr/>
        </p:nvSpPr>
        <p:spPr bwMode="auto">
          <a:xfrm rot="5400000" flipH="1">
            <a:off x="464344" y="3112294"/>
            <a:ext cx="4995863" cy="657225"/>
          </a:xfrm>
          <a:custGeom>
            <a:avLst/>
            <a:gdLst>
              <a:gd name="T0" fmla="*/ 0 w 2718"/>
              <a:gd name="T1" fmla="*/ 2147483647 h 330"/>
              <a:gd name="T2" fmla="*/ 2147483647 w 2718"/>
              <a:gd name="T3" fmla="*/ 2147483647 h 330"/>
              <a:gd name="T4" fmla="*/ 2147483647 w 2718"/>
              <a:gd name="T5" fmla="*/ 2147483647 h 330"/>
              <a:gd name="T6" fmla="*/ 2147483647 w 2718"/>
              <a:gd name="T7" fmla="*/ 2147483647 h 330"/>
              <a:gd name="T8" fmla="*/ 2147483647 w 2718"/>
              <a:gd name="T9" fmla="*/ 2147483647 h 330"/>
              <a:gd name="T10" fmla="*/ 2147483647 w 2718"/>
              <a:gd name="T11" fmla="*/ 2147483647 h 330"/>
              <a:gd name="T12" fmla="*/ 2147483647 w 2718"/>
              <a:gd name="T13" fmla="*/ 2147483647 h 330"/>
              <a:gd name="T14" fmla="*/ 2147483647 w 2718"/>
              <a:gd name="T15" fmla="*/ 2147483647 h 330"/>
              <a:gd name="T16" fmla="*/ 2147483647 w 2718"/>
              <a:gd name="T17" fmla="*/ 2147483647 h 330"/>
              <a:gd name="T18" fmla="*/ 2147483647 w 2718"/>
              <a:gd name="T19" fmla="*/ 2147483647 h 330"/>
              <a:gd name="T20" fmla="*/ 2147483647 w 2718"/>
              <a:gd name="T21" fmla="*/ 2147483647 h 330"/>
              <a:gd name="T22" fmla="*/ 2147483647 w 2718"/>
              <a:gd name="T23" fmla="*/ 2147483647 h 3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18"/>
              <a:gd name="T37" fmla="*/ 0 h 330"/>
              <a:gd name="T38" fmla="*/ 2718 w 2718"/>
              <a:gd name="T39" fmla="*/ 330 h 3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18" h="330">
                <a:moveTo>
                  <a:pt x="0" y="315"/>
                </a:moveTo>
                <a:cubicBezTo>
                  <a:pt x="28" y="310"/>
                  <a:pt x="91" y="327"/>
                  <a:pt x="168" y="282"/>
                </a:cubicBezTo>
                <a:cubicBezTo>
                  <a:pt x="245" y="237"/>
                  <a:pt x="375" y="84"/>
                  <a:pt x="459" y="45"/>
                </a:cubicBezTo>
                <a:cubicBezTo>
                  <a:pt x="543" y="6"/>
                  <a:pt x="589" y="7"/>
                  <a:pt x="675" y="48"/>
                </a:cubicBezTo>
                <a:cubicBezTo>
                  <a:pt x="761" y="89"/>
                  <a:pt x="889" y="252"/>
                  <a:pt x="978" y="291"/>
                </a:cubicBezTo>
                <a:cubicBezTo>
                  <a:pt x="1067" y="330"/>
                  <a:pt x="1124" y="322"/>
                  <a:pt x="1212" y="282"/>
                </a:cubicBezTo>
                <a:cubicBezTo>
                  <a:pt x="1300" y="242"/>
                  <a:pt x="1424" y="86"/>
                  <a:pt x="1506" y="48"/>
                </a:cubicBezTo>
                <a:cubicBezTo>
                  <a:pt x="1588" y="10"/>
                  <a:pt x="1620" y="11"/>
                  <a:pt x="1707" y="51"/>
                </a:cubicBezTo>
                <a:cubicBezTo>
                  <a:pt x="1794" y="91"/>
                  <a:pt x="1937" y="251"/>
                  <a:pt x="2028" y="288"/>
                </a:cubicBezTo>
                <a:cubicBezTo>
                  <a:pt x="2119" y="325"/>
                  <a:pt x="2166" y="317"/>
                  <a:pt x="2256" y="276"/>
                </a:cubicBezTo>
                <a:cubicBezTo>
                  <a:pt x="2346" y="235"/>
                  <a:pt x="2491" y="78"/>
                  <a:pt x="2568" y="39"/>
                </a:cubicBezTo>
                <a:cubicBezTo>
                  <a:pt x="2645" y="0"/>
                  <a:pt x="2687" y="42"/>
                  <a:pt x="2718" y="42"/>
                </a:cubicBezTo>
              </a:path>
            </a:pathLst>
          </a:custGeom>
          <a:noFill/>
          <a:ln w="31750">
            <a:solidFill>
              <a:srgbClr val="00FF00"/>
            </a:solidFill>
            <a:round/>
            <a:headEnd/>
            <a:tailEnd/>
          </a:ln>
        </p:spPr>
        <p:txBody>
          <a:bodyPr lIns="90000" tIns="46800" rIns="90000" bIns="46800">
            <a:spAutoFit/>
          </a:bodyPr>
          <a:lstStyle/>
          <a:p>
            <a:endParaRPr lang="sl-SI"/>
          </a:p>
        </p:txBody>
      </p:sp>
      <p:grpSp>
        <p:nvGrpSpPr>
          <p:cNvPr id="6" name="Group 45"/>
          <p:cNvGrpSpPr>
            <a:grpSpLocks/>
          </p:cNvGrpSpPr>
          <p:nvPr/>
        </p:nvGrpSpPr>
        <p:grpSpPr bwMode="auto">
          <a:xfrm>
            <a:off x="6553200" y="2971800"/>
            <a:ext cx="2133600" cy="2819400"/>
            <a:chOff x="6553200" y="2819400"/>
            <a:chExt cx="2133600" cy="2819400"/>
          </a:xfrm>
        </p:grpSpPr>
        <p:grpSp>
          <p:nvGrpSpPr>
            <p:cNvPr id="7" name="Group 31"/>
            <p:cNvGrpSpPr>
              <a:grpSpLocks/>
            </p:cNvGrpSpPr>
            <p:nvPr/>
          </p:nvGrpSpPr>
          <p:grpSpPr bwMode="auto">
            <a:xfrm>
              <a:off x="6553200" y="2895600"/>
              <a:ext cx="2133600" cy="2590800"/>
              <a:chOff x="3408" y="384"/>
              <a:chExt cx="1104" cy="1488"/>
            </a:xfrm>
            <a:solidFill>
              <a:schemeClr val="accent1">
                <a:lumMod val="20000"/>
                <a:lumOff val="80000"/>
              </a:schemeClr>
            </a:solidFill>
          </p:grpSpPr>
          <p:sp>
            <p:nvSpPr>
              <p:cNvPr id="11294" name="Rectangle 25"/>
              <p:cNvSpPr>
                <a:spLocks noChangeAspect="1" noChangeArrowheads="1"/>
              </p:cNvSpPr>
              <p:nvPr/>
            </p:nvSpPr>
            <p:spPr bwMode="auto">
              <a:xfrm rot="5400000">
                <a:off x="3312" y="816"/>
                <a:ext cx="1247" cy="672"/>
              </a:xfrm>
              <a:prstGeom prst="rect">
                <a:avLst/>
              </a:prstGeom>
              <a:grpFill/>
              <a:ln w="15875">
                <a:solidFill>
                  <a:schemeClr val="tx2">
                    <a:lumMod val="20000"/>
                    <a:lumOff val="80000"/>
                  </a:schemeClr>
                </a:solidFill>
                <a:miter lim="800000"/>
                <a:headEnd/>
                <a:tailEnd/>
              </a:ln>
            </p:spPr>
            <p:txBody>
              <a:bodyPr lIns="90000" tIns="46800" rIns="90000" bIns="46800" anchor="ctr">
                <a:spAutoFit/>
              </a:bodyPr>
              <a:lstStyle/>
              <a:p>
                <a:pPr>
                  <a:defRPr/>
                </a:pPr>
                <a:endParaRPr lang="sl-SI"/>
              </a:p>
            </p:txBody>
          </p:sp>
          <p:sp>
            <p:nvSpPr>
              <p:cNvPr id="11295" name="Line 26"/>
              <p:cNvSpPr>
                <a:spLocks noChangeShapeType="1"/>
              </p:cNvSpPr>
              <p:nvPr/>
            </p:nvSpPr>
            <p:spPr bwMode="auto">
              <a:xfrm flipV="1">
                <a:off x="3936" y="384"/>
                <a:ext cx="0" cy="1488"/>
              </a:xfrm>
              <a:prstGeom prst="line">
                <a:avLst/>
              </a:prstGeom>
              <a:grp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sp>
            <p:nvSpPr>
              <p:cNvPr id="11296" name="Line 28"/>
              <p:cNvSpPr>
                <a:spLocks noChangeShapeType="1"/>
              </p:cNvSpPr>
              <p:nvPr/>
            </p:nvSpPr>
            <p:spPr bwMode="auto">
              <a:xfrm>
                <a:off x="3408" y="1152"/>
                <a:ext cx="1104" cy="0"/>
              </a:xfrm>
              <a:prstGeom prst="line">
                <a:avLst/>
              </a:prstGeom>
              <a:grp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sp>
            <p:nvSpPr>
              <p:cNvPr id="11297" name="Freeform 29"/>
              <p:cNvSpPr>
                <a:spLocks/>
              </p:cNvSpPr>
              <p:nvPr/>
            </p:nvSpPr>
            <p:spPr bwMode="auto">
              <a:xfrm>
                <a:off x="3583" y="546"/>
                <a:ext cx="716" cy="1225"/>
              </a:xfrm>
              <a:custGeom>
                <a:avLst/>
                <a:gdLst>
                  <a:gd name="T0" fmla="*/ 26 w 716"/>
                  <a:gd name="T1" fmla="*/ 1225 h 1225"/>
                  <a:gd name="T2" fmla="*/ 99 w 716"/>
                  <a:gd name="T3" fmla="*/ 878 h 1225"/>
                  <a:gd name="T4" fmla="*/ 620 w 716"/>
                  <a:gd name="T5" fmla="*/ 275 h 1225"/>
                  <a:gd name="T6" fmla="*/ 675 w 716"/>
                  <a:gd name="T7" fmla="*/ 0 h 1225"/>
                  <a:gd name="T8" fmla="*/ 0 60000 65536"/>
                  <a:gd name="T9" fmla="*/ 0 60000 65536"/>
                  <a:gd name="T10" fmla="*/ 0 60000 65536"/>
                  <a:gd name="T11" fmla="*/ 0 60000 65536"/>
                  <a:gd name="T12" fmla="*/ 0 w 716"/>
                  <a:gd name="T13" fmla="*/ 0 h 1225"/>
                  <a:gd name="T14" fmla="*/ 716 w 716"/>
                  <a:gd name="T15" fmla="*/ 1225 h 1225"/>
                </a:gdLst>
                <a:ahLst/>
                <a:cxnLst>
                  <a:cxn ang="T8">
                    <a:pos x="T0" y="T1"/>
                  </a:cxn>
                  <a:cxn ang="T9">
                    <a:pos x="T2" y="T3"/>
                  </a:cxn>
                  <a:cxn ang="T10">
                    <a:pos x="T4" y="T5"/>
                  </a:cxn>
                  <a:cxn ang="T11">
                    <a:pos x="T6" y="T7"/>
                  </a:cxn>
                </a:cxnLst>
                <a:rect l="T12" t="T13" r="T14" b="T15"/>
                <a:pathLst>
                  <a:path w="716" h="1225">
                    <a:moveTo>
                      <a:pt x="26" y="1225"/>
                    </a:moveTo>
                    <a:cubicBezTo>
                      <a:pt x="38" y="1167"/>
                      <a:pt x="0" y="1036"/>
                      <a:pt x="99" y="878"/>
                    </a:cubicBezTo>
                    <a:cubicBezTo>
                      <a:pt x="198" y="720"/>
                      <a:pt x="524" y="421"/>
                      <a:pt x="620" y="275"/>
                    </a:cubicBezTo>
                    <a:cubicBezTo>
                      <a:pt x="716" y="129"/>
                      <a:pt x="664" y="57"/>
                      <a:pt x="675" y="0"/>
                    </a:cubicBezTo>
                  </a:path>
                </a:pathLst>
              </a:custGeom>
              <a:grpFill/>
              <a:ln w="31750">
                <a:solidFill>
                  <a:srgbClr val="00FF00"/>
                </a:solidFill>
                <a:round/>
                <a:headEnd/>
                <a:tailEnd/>
              </a:ln>
            </p:spPr>
            <p:txBody>
              <a:bodyPr lIns="90000" tIns="46800" rIns="90000" bIns="46800">
                <a:spAutoFit/>
              </a:bodyPr>
              <a:lstStyle/>
              <a:p>
                <a:pPr>
                  <a:defRPr/>
                </a:pPr>
                <a:endParaRPr lang="sl-SI"/>
              </a:p>
            </p:txBody>
          </p:sp>
        </p:grpSp>
        <p:grpSp>
          <p:nvGrpSpPr>
            <p:cNvPr id="11303" name="Group 38"/>
            <p:cNvGrpSpPr>
              <a:grpSpLocks/>
            </p:cNvGrpSpPr>
            <p:nvPr/>
          </p:nvGrpSpPr>
          <p:grpSpPr bwMode="auto">
            <a:xfrm>
              <a:off x="6561138" y="2819400"/>
              <a:ext cx="1897062" cy="2819400"/>
              <a:chOff x="3365" y="336"/>
              <a:chExt cx="1195" cy="1776"/>
            </a:xfrm>
          </p:grpSpPr>
          <p:graphicFrame>
            <p:nvGraphicFramePr>
              <p:cNvPr id="11271" name="Object 34"/>
              <p:cNvGraphicFramePr>
                <a:graphicFrameLocks noChangeAspect="1"/>
              </p:cNvGraphicFramePr>
              <p:nvPr/>
            </p:nvGraphicFramePr>
            <p:xfrm>
              <a:off x="3744" y="1824"/>
              <a:ext cx="187" cy="288"/>
            </p:xfrm>
            <a:graphic>
              <a:graphicData uri="http://schemas.openxmlformats.org/presentationml/2006/ole">
                <p:oleObj spid="_x0000_s11271" name="Equation" r:id="rId8" imgW="279360" imgH="393480" progId="Equation.DSMT4">
                  <p:embed/>
                </p:oleObj>
              </a:graphicData>
            </a:graphic>
          </p:graphicFrame>
          <p:graphicFrame>
            <p:nvGraphicFramePr>
              <p:cNvPr id="11272" name="Object 35"/>
              <p:cNvGraphicFramePr>
                <a:graphicFrameLocks noChangeAspect="1"/>
              </p:cNvGraphicFramePr>
              <p:nvPr/>
            </p:nvGraphicFramePr>
            <p:xfrm>
              <a:off x="4080" y="336"/>
              <a:ext cx="110" cy="288"/>
            </p:xfrm>
            <a:graphic>
              <a:graphicData uri="http://schemas.openxmlformats.org/presentationml/2006/ole">
                <p:oleObj spid="_x0000_s11272" name="Equation" r:id="rId9" imgW="164880" imgH="393480" progId="Equation.DSMT4">
                  <p:embed/>
                </p:oleObj>
              </a:graphicData>
            </a:graphic>
          </p:graphicFrame>
          <p:graphicFrame>
            <p:nvGraphicFramePr>
              <p:cNvPr id="11273" name="Object 36"/>
              <p:cNvGraphicFramePr>
                <a:graphicFrameLocks noChangeAspect="1"/>
              </p:cNvGraphicFramePr>
              <p:nvPr/>
            </p:nvGraphicFramePr>
            <p:xfrm>
              <a:off x="3365" y="1248"/>
              <a:ext cx="157" cy="149"/>
            </p:xfrm>
            <a:graphic>
              <a:graphicData uri="http://schemas.openxmlformats.org/presentationml/2006/ole">
                <p:oleObj spid="_x0000_s11273" name="Equation" r:id="rId10" imgW="190440" imgH="164880" progId="Equation.DSMT4">
                  <p:embed/>
                </p:oleObj>
              </a:graphicData>
            </a:graphic>
          </p:graphicFrame>
          <p:graphicFrame>
            <p:nvGraphicFramePr>
              <p:cNvPr id="11274" name="Object 37"/>
              <p:cNvGraphicFramePr>
                <a:graphicFrameLocks noChangeAspect="1"/>
              </p:cNvGraphicFramePr>
              <p:nvPr/>
            </p:nvGraphicFramePr>
            <p:xfrm>
              <a:off x="4487" y="1248"/>
              <a:ext cx="73" cy="149"/>
            </p:xfrm>
            <a:graphic>
              <a:graphicData uri="http://schemas.openxmlformats.org/presentationml/2006/ole">
                <p:oleObj spid="_x0000_s11274" name="Equation" r:id="rId11" imgW="88560" imgH="164880" progId="Equation.DSMT4">
                  <p:embed/>
                </p:oleObj>
              </a:graphicData>
            </a:graphic>
          </p:graphicFrame>
        </p:grpSp>
      </p:grpSp>
      <p:cxnSp>
        <p:nvCxnSpPr>
          <p:cNvPr id="66606" name="AutoShape 46"/>
          <p:cNvCxnSpPr>
            <a:cxnSpLocks noChangeShapeType="1"/>
          </p:cNvCxnSpPr>
          <p:nvPr/>
        </p:nvCxnSpPr>
        <p:spPr bwMode="auto">
          <a:xfrm>
            <a:off x="3581400" y="3810000"/>
            <a:ext cx="2743200" cy="685800"/>
          </a:xfrm>
          <a:prstGeom prst="curvedConnector3">
            <a:avLst>
              <a:gd name="adj1" fmla="val 50000"/>
            </a:avLst>
          </a:prstGeom>
          <a:noFill/>
          <a:ln w="15875">
            <a:solidFill>
              <a:schemeClr val="tx2">
                <a:lumMod val="60000"/>
                <a:lumOff val="40000"/>
              </a:schemeClr>
            </a:solidFill>
            <a:round/>
            <a:headEnd/>
            <a:tailEnd type="arrow" w="med" len="med"/>
          </a:ln>
        </p:spPr>
      </p:cxnSp>
      <p:sp>
        <p:nvSpPr>
          <p:cNvPr id="31" name="Rectangle 30"/>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2" name="Rectangle 31"/>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3" name="Rounded Rectangle 32"/>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4" name="TextBox 33"/>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35" name="TextBox 34"/>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36" name="TextBox 35"/>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PODAJANJE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37"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F82C0BC4-AD7A-4A2D-8688-0F086A9577D5}"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32</a:t>
            </a:fld>
            <a:endParaRPr lang="en-US" sz="1200" b="1">
              <a:solidFill>
                <a:schemeClr val="bg1"/>
              </a:solidFill>
              <a:effectLst>
                <a:outerShdw blurRad="38100" dist="38100" dir="2700000" algn="tl">
                  <a:srgbClr val="000000">
                    <a:alpha val="43137"/>
                  </a:srgbClr>
                </a:outerShdw>
              </a:effectLst>
              <a:latin typeface="+mn-lt"/>
            </a:endParaRPr>
          </a:p>
        </p:txBody>
      </p:sp>
      <p:sp>
        <p:nvSpPr>
          <p:cNvPr id="38" name="Text Box 39"/>
          <p:cNvSpPr txBox="1">
            <a:spLocks noChangeArrowheads="1"/>
          </p:cNvSpPr>
          <p:nvPr/>
        </p:nvSpPr>
        <p:spPr bwMode="auto">
          <a:xfrm>
            <a:off x="457200" y="609600"/>
            <a:ext cx="1803400" cy="400050"/>
          </a:xfrm>
          <a:prstGeom prst="rect">
            <a:avLst/>
          </a:prstGeom>
          <a:noFill/>
          <a:ln w="9525">
            <a:noFill/>
            <a:miter lim="800000"/>
            <a:headEnd/>
            <a:tailEnd/>
          </a:ln>
        </p:spPr>
        <p:txBody>
          <a:bodyPr>
            <a:spAutoFit/>
          </a:bodyPr>
          <a:lstStyle/>
          <a:p>
            <a:pPr>
              <a:spcBef>
                <a:spcPct val="50000"/>
              </a:spcBef>
              <a:defRPr/>
            </a:pPr>
            <a:r>
              <a:rPr lang="sl-SI" sz="2000" b="1">
                <a:solidFill>
                  <a:schemeClr val="tx2">
                    <a:lumMod val="60000"/>
                    <a:lumOff val="40000"/>
                  </a:schemeClr>
                </a:solidFill>
                <a:latin typeface="+mn-lt"/>
              </a:rPr>
              <a:t>SINUS</a:t>
            </a:r>
            <a:endParaRPr lang="en-GB" sz="2000" b="1">
              <a:solidFill>
                <a:schemeClr val="tx2">
                  <a:lumMod val="60000"/>
                  <a:lumOff val="40000"/>
                </a:schemeClr>
              </a:solidFill>
              <a:latin typeface="+mn-lt"/>
            </a:endParaRPr>
          </a:p>
        </p:txBody>
      </p:sp>
      <p:sp>
        <p:nvSpPr>
          <p:cNvPr id="39" name="Rectangle 40"/>
          <p:cNvSpPr>
            <a:spLocks noChangeArrowheads="1"/>
          </p:cNvSpPr>
          <p:nvPr/>
        </p:nvSpPr>
        <p:spPr bwMode="auto">
          <a:xfrm>
            <a:off x="3657600" y="762000"/>
            <a:ext cx="2057400" cy="784225"/>
          </a:xfrm>
          <a:prstGeom prst="rect">
            <a:avLst/>
          </a:prstGeom>
          <a:noFill/>
          <a:ln w="9525">
            <a:noFill/>
            <a:miter lim="800000"/>
            <a:headEnd/>
            <a:tailEnd/>
          </a:ln>
        </p:spPr>
        <p:txBody>
          <a:bodyPr>
            <a:spAutoFit/>
          </a:bodyPr>
          <a:lstStyle/>
          <a:p>
            <a:pPr>
              <a:spcBef>
                <a:spcPct val="50000"/>
              </a:spcBef>
              <a:defRPr/>
            </a:pPr>
            <a:r>
              <a:rPr lang="en-US">
                <a:solidFill>
                  <a:schemeClr val="tx2">
                    <a:lumMod val="60000"/>
                    <a:lumOff val="40000"/>
                  </a:schemeClr>
                </a:solidFill>
                <a:latin typeface="+mn-lt"/>
              </a:rPr>
              <a:t>injektivna</a:t>
            </a:r>
          </a:p>
          <a:p>
            <a:pPr>
              <a:spcBef>
                <a:spcPct val="50000"/>
              </a:spcBef>
              <a:defRPr/>
            </a:pPr>
            <a:r>
              <a:rPr lang="en-US">
                <a:solidFill>
                  <a:schemeClr val="tx2">
                    <a:lumMod val="60000"/>
                    <a:lumOff val="40000"/>
                  </a:schemeClr>
                </a:solidFill>
                <a:latin typeface="+mn-lt"/>
              </a:rPr>
              <a:t>surjektivna</a:t>
            </a:r>
            <a:endParaRPr lang="en-GB">
              <a:solidFill>
                <a:schemeClr val="tx2">
                  <a:lumMod val="60000"/>
                  <a:lumOff val="40000"/>
                </a:schemeClr>
              </a:solidFill>
              <a:latin typeface="+mn-lt"/>
            </a:endParaRPr>
          </a:p>
        </p:txBody>
      </p:sp>
      <p:grpSp>
        <p:nvGrpSpPr>
          <p:cNvPr id="9" name="Group 44"/>
          <p:cNvGrpSpPr>
            <a:grpSpLocks/>
          </p:cNvGrpSpPr>
          <p:nvPr/>
        </p:nvGrpSpPr>
        <p:grpSpPr bwMode="auto">
          <a:xfrm>
            <a:off x="5010150" y="811213"/>
            <a:ext cx="360363" cy="360362"/>
            <a:chOff x="1429" y="1071"/>
            <a:chExt cx="227" cy="227"/>
          </a:xfrm>
        </p:grpSpPr>
        <p:sp>
          <p:nvSpPr>
            <p:cNvPr id="11300" name="Line 45"/>
            <p:cNvSpPr>
              <a:spLocks noChangeShapeType="1"/>
            </p:cNvSpPr>
            <p:nvPr/>
          </p:nvSpPr>
          <p:spPr bwMode="auto">
            <a:xfrm flipV="1">
              <a:off x="1429" y="1117"/>
              <a:ext cx="227" cy="136"/>
            </a:xfrm>
            <a:prstGeom prst="line">
              <a:avLst/>
            </a:prstGeom>
            <a:noFill/>
            <a:ln w="114300">
              <a:solidFill>
                <a:srgbClr val="FF0000"/>
              </a:solidFill>
              <a:round/>
              <a:headEnd/>
              <a:tailEnd/>
            </a:ln>
          </p:spPr>
          <p:txBody>
            <a:bodyPr>
              <a:spAutoFit/>
            </a:bodyPr>
            <a:lstStyle/>
            <a:p>
              <a:endParaRPr lang="sl-SI"/>
            </a:p>
          </p:txBody>
        </p:sp>
        <p:sp>
          <p:nvSpPr>
            <p:cNvPr id="11301" name="Line 46"/>
            <p:cNvSpPr>
              <a:spLocks noChangeShapeType="1"/>
            </p:cNvSpPr>
            <p:nvPr/>
          </p:nvSpPr>
          <p:spPr bwMode="auto">
            <a:xfrm flipH="1" flipV="1">
              <a:off x="1475" y="1071"/>
              <a:ext cx="135" cy="227"/>
            </a:xfrm>
            <a:prstGeom prst="line">
              <a:avLst/>
            </a:prstGeom>
            <a:noFill/>
            <a:ln w="114300">
              <a:solidFill>
                <a:srgbClr val="FF0000"/>
              </a:solidFill>
              <a:round/>
              <a:headEnd/>
              <a:tailEnd/>
            </a:ln>
          </p:spPr>
          <p:txBody>
            <a:bodyPr>
              <a:spAutoFit/>
            </a:bodyPr>
            <a:lstStyle/>
            <a:p>
              <a:endParaRPr lang="sl-SI"/>
            </a:p>
          </p:txBody>
        </p:sp>
      </p:grpSp>
      <p:grpSp>
        <p:nvGrpSpPr>
          <p:cNvPr id="12" name="Group 44"/>
          <p:cNvGrpSpPr>
            <a:grpSpLocks/>
          </p:cNvGrpSpPr>
          <p:nvPr/>
        </p:nvGrpSpPr>
        <p:grpSpPr bwMode="auto">
          <a:xfrm>
            <a:off x="5003800" y="1239838"/>
            <a:ext cx="360363" cy="360362"/>
            <a:chOff x="1429" y="1071"/>
            <a:chExt cx="227" cy="227"/>
          </a:xfrm>
        </p:grpSpPr>
        <p:sp>
          <p:nvSpPr>
            <p:cNvPr id="11298" name="Line 45"/>
            <p:cNvSpPr>
              <a:spLocks noChangeShapeType="1"/>
            </p:cNvSpPr>
            <p:nvPr/>
          </p:nvSpPr>
          <p:spPr bwMode="auto">
            <a:xfrm flipV="1">
              <a:off x="1429" y="1117"/>
              <a:ext cx="227" cy="136"/>
            </a:xfrm>
            <a:prstGeom prst="line">
              <a:avLst/>
            </a:prstGeom>
            <a:noFill/>
            <a:ln w="114300">
              <a:solidFill>
                <a:srgbClr val="FF0000"/>
              </a:solidFill>
              <a:round/>
              <a:headEnd/>
              <a:tailEnd/>
            </a:ln>
          </p:spPr>
          <p:txBody>
            <a:bodyPr>
              <a:spAutoFit/>
            </a:bodyPr>
            <a:lstStyle/>
            <a:p>
              <a:endParaRPr lang="sl-SI"/>
            </a:p>
          </p:txBody>
        </p:sp>
        <p:sp>
          <p:nvSpPr>
            <p:cNvPr id="11299" name="Line 46"/>
            <p:cNvSpPr>
              <a:spLocks noChangeShapeType="1"/>
            </p:cNvSpPr>
            <p:nvPr/>
          </p:nvSpPr>
          <p:spPr bwMode="auto">
            <a:xfrm flipH="1" flipV="1">
              <a:off x="1475" y="1071"/>
              <a:ext cx="135" cy="227"/>
            </a:xfrm>
            <a:prstGeom prst="line">
              <a:avLst/>
            </a:prstGeom>
            <a:noFill/>
            <a:ln w="114300">
              <a:solidFill>
                <a:srgbClr val="FF0000"/>
              </a:solidFill>
              <a:round/>
              <a:headEnd/>
              <a:tailEnd/>
            </a:ln>
          </p:spPr>
          <p:txBody>
            <a:bodyPr>
              <a:spAutoFit/>
            </a:bodyPr>
            <a:lstStyle/>
            <a:p>
              <a:endParaRPr lang="sl-SI"/>
            </a:p>
          </p:txBody>
        </p:sp>
      </p:grpSp>
      <p:grpSp>
        <p:nvGrpSpPr>
          <p:cNvPr id="13" name="Group 47"/>
          <p:cNvGrpSpPr>
            <a:grpSpLocks/>
          </p:cNvGrpSpPr>
          <p:nvPr/>
        </p:nvGrpSpPr>
        <p:grpSpPr bwMode="auto">
          <a:xfrm>
            <a:off x="3744913" y="1905000"/>
            <a:ext cx="3265487" cy="833438"/>
            <a:chOff x="3515" y="1650"/>
            <a:chExt cx="2057" cy="525"/>
          </a:xfrm>
        </p:grpSpPr>
        <p:sp>
          <p:nvSpPr>
            <p:cNvPr id="47" name="Text Box 48"/>
            <p:cNvSpPr txBox="1">
              <a:spLocks noChangeArrowheads="1"/>
            </p:cNvSpPr>
            <p:nvPr/>
          </p:nvSpPr>
          <p:spPr bwMode="auto">
            <a:xfrm>
              <a:off x="3515" y="1681"/>
              <a:ext cx="1584" cy="494"/>
            </a:xfrm>
            <a:prstGeom prst="rect">
              <a:avLst/>
            </a:prstGeom>
            <a:noFill/>
            <a:ln w="9525">
              <a:noFill/>
              <a:miter lim="800000"/>
              <a:headEnd/>
              <a:tailEnd/>
            </a:ln>
          </p:spPr>
          <p:txBody>
            <a:bodyPr>
              <a:spAutoFit/>
            </a:bodyPr>
            <a:lstStyle/>
            <a:p>
              <a:pPr>
                <a:spcBef>
                  <a:spcPct val="50000"/>
                </a:spcBef>
                <a:defRPr/>
              </a:pPr>
              <a:r>
                <a:rPr lang="en-US">
                  <a:solidFill>
                    <a:schemeClr val="tx2">
                      <a:lumMod val="60000"/>
                      <a:lumOff val="40000"/>
                    </a:schemeClr>
                  </a:solidFill>
                  <a:latin typeface="+mn-lt"/>
                </a:rPr>
                <a:t>Zo</a:t>
              </a:r>
              <a:r>
                <a:rPr lang="sl-SI">
                  <a:solidFill>
                    <a:schemeClr val="tx2">
                      <a:lumMod val="60000"/>
                      <a:lumOff val="40000"/>
                    </a:schemeClr>
                  </a:solidFill>
                  <a:latin typeface="+mn-lt"/>
                </a:rPr>
                <a:t>žitev</a:t>
              </a:r>
            </a:p>
            <a:p>
              <a:pPr>
                <a:spcBef>
                  <a:spcPct val="50000"/>
                </a:spcBef>
                <a:defRPr/>
              </a:pPr>
              <a:r>
                <a:rPr lang="sl-SI">
                  <a:solidFill>
                    <a:schemeClr val="tx2">
                      <a:lumMod val="60000"/>
                      <a:lumOff val="40000"/>
                    </a:schemeClr>
                  </a:solidFill>
                  <a:latin typeface="+mn-lt"/>
                </a:rPr>
                <a:t>je bijektivna.</a:t>
              </a:r>
              <a:endParaRPr lang="en-GB">
                <a:solidFill>
                  <a:schemeClr val="tx2">
                    <a:lumMod val="60000"/>
                    <a:lumOff val="40000"/>
                  </a:schemeClr>
                </a:solidFill>
                <a:latin typeface="+mn-lt"/>
              </a:endParaRPr>
            </a:p>
          </p:txBody>
        </p:sp>
        <p:graphicFrame>
          <p:nvGraphicFramePr>
            <p:cNvPr id="11266" name="Object 49"/>
            <p:cNvGraphicFramePr>
              <a:graphicFrameLocks noChangeAspect="1"/>
            </p:cNvGraphicFramePr>
            <p:nvPr/>
          </p:nvGraphicFramePr>
          <p:xfrm>
            <a:off x="4139" y="1650"/>
            <a:ext cx="1433" cy="292"/>
          </p:xfrm>
          <a:graphic>
            <a:graphicData uri="http://schemas.openxmlformats.org/presentationml/2006/ole">
              <p:oleObj spid="_x0000_s11266" name="Equation" r:id="rId12" imgW="1358640" imgH="25380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5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5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iterate type="lt">
                                    <p:tmPct val="5000"/>
                                  </p:iterate>
                                  <p:childTnLst>
                                    <p:set>
                                      <p:cBhvr>
                                        <p:cTn id="38" dur="1" fill="hold">
                                          <p:stCondLst>
                                            <p:cond delay="0"/>
                                          </p:stCondLst>
                                        </p:cTn>
                                        <p:tgtEl>
                                          <p:spTgt spid="50"/>
                                        </p:tgtEl>
                                        <p:attrNameLst>
                                          <p:attrName>style.visibility</p:attrName>
                                        </p:attrNameLst>
                                      </p:cBhvr>
                                      <p:to>
                                        <p:strVal val="visible"/>
                                      </p:to>
                                    </p:set>
                                    <p:anim calcmode="lin" valueType="num">
                                      <p:cBhvr>
                                        <p:cTn id="39" dur="1000" fill="hold"/>
                                        <p:tgtEl>
                                          <p:spTgt spid="50"/>
                                        </p:tgtEl>
                                        <p:attrNameLst>
                                          <p:attrName>ppt_w</p:attrName>
                                        </p:attrNameLst>
                                      </p:cBhvr>
                                      <p:tavLst>
                                        <p:tav tm="0">
                                          <p:val>
                                            <p:fltVal val="0"/>
                                          </p:val>
                                        </p:tav>
                                        <p:tav tm="100000">
                                          <p:val>
                                            <p:strVal val="#ppt_w"/>
                                          </p:val>
                                        </p:tav>
                                      </p:tavLst>
                                    </p:anim>
                                    <p:anim calcmode="lin" valueType="num">
                                      <p:cBhvr>
                                        <p:cTn id="40" dur="1000" fill="hold"/>
                                        <p:tgtEl>
                                          <p:spTgt spid="50"/>
                                        </p:tgtEl>
                                        <p:attrNameLst>
                                          <p:attrName>ppt_h</p:attrName>
                                        </p:attrNameLst>
                                      </p:cBhvr>
                                      <p:tavLst>
                                        <p:tav tm="0">
                                          <p:val>
                                            <p:fltVal val="0"/>
                                          </p:val>
                                        </p:tav>
                                        <p:tav tm="100000">
                                          <p:val>
                                            <p:strVal val="#ppt_h"/>
                                          </p:val>
                                        </p:tav>
                                      </p:tavLst>
                                    </p:anim>
                                    <p:anim calcmode="lin" valueType="num">
                                      <p:cBhvr>
                                        <p:cTn id="41" dur="1000" fill="hold"/>
                                        <p:tgtEl>
                                          <p:spTgt spid="50"/>
                                        </p:tgtEl>
                                        <p:attrNameLst>
                                          <p:attrName>style.rotation</p:attrName>
                                        </p:attrNameLst>
                                      </p:cBhvr>
                                      <p:tavLst>
                                        <p:tav tm="0">
                                          <p:val>
                                            <p:fltVal val="90"/>
                                          </p:val>
                                        </p:tav>
                                        <p:tav tm="100000">
                                          <p:val>
                                            <p:fltVal val="0"/>
                                          </p:val>
                                        </p:tav>
                                      </p:tavLst>
                                    </p:anim>
                                    <p:animEffect transition="in" filter="fade">
                                      <p:cBhvr>
                                        <p:cTn id="42" dur="10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660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6582" grpId="0" animBg="1"/>
      <p:bldP spid="66583"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304800" y="533400"/>
            <a:ext cx="8534400" cy="58674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graphicFrame>
        <p:nvGraphicFramePr>
          <p:cNvPr id="67588" name="Object 4"/>
          <p:cNvGraphicFramePr>
            <a:graphicFrameLocks noChangeAspect="1"/>
          </p:cNvGraphicFramePr>
          <p:nvPr/>
        </p:nvGraphicFramePr>
        <p:xfrm>
          <a:off x="6154738" y="917575"/>
          <a:ext cx="1173162" cy="406400"/>
        </p:xfrm>
        <a:graphic>
          <a:graphicData uri="http://schemas.openxmlformats.org/presentationml/2006/ole">
            <p:oleObj spid="_x0000_s12290" name="Equation" r:id="rId3" imgW="660240" imgH="228600" progId="Equation.3">
              <p:embed/>
            </p:oleObj>
          </a:graphicData>
        </a:graphic>
      </p:graphicFrame>
      <p:graphicFrame>
        <p:nvGraphicFramePr>
          <p:cNvPr id="67589" name="Object 5"/>
          <p:cNvGraphicFramePr>
            <a:graphicFrameLocks noChangeAspect="1"/>
          </p:cNvGraphicFramePr>
          <p:nvPr/>
        </p:nvGraphicFramePr>
        <p:xfrm>
          <a:off x="7234238" y="2860675"/>
          <a:ext cx="1173162" cy="406400"/>
        </p:xfrm>
        <a:graphic>
          <a:graphicData uri="http://schemas.openxmlformats.org/presentationml/2006/ole">
            <p:oleObj spid="_x0000_s12291" name="Equation" r:id="rId4" imgW="660240" imgH="228600" progId="Equation.3">
              <p:embed/>
            </p:oleObj>
          </a:graphicData>
        </a:graphic>
      </p:graphicFrame>
      <p:graphicFrame>
        <p:nvGraphicFramePr>
          <p:cNvPr id="67590" name="Object 6"/>
          <p:cNvGraphicFramePr>
            <a:graphicFrameLocks noChangeAspect="1"/>
          </p:cNvGraphicFramePr>
          <p:nvPr/>
        </p:nvGraphicFramePr>
        <p:xfrm>
          <a:off x="552450" y="893763"/>
          <a:ext cx="1690688" cy="447675"/>
        </p:xfrm>
        <a:graphic>
          <a:graphicData uri="http://schemas.openxmlformats.org/presentationml/2006/ole">
            <p:oleObj spid="_x0000_s12292" name="Equation" r:id="rId5" imgW="863280" imgH="228600" progId="Equation.DSMT4">
              <p:embed/>
            </p:oleObj>
          </a:graphicData>
        </a:graphic>
      </p:graphicFrame>
      <p:graphicFrame>
        <p:nvGraphicFramePr>
          <p:cNvPr id="67591" name="Object 7"/>
          <p:cNvGraphicFramePr>
            <a:graphicFrameLocks noChangeAspect="1"/>
          </p:cNvGraphicFramePr>
          <p:nvPr/>
        </p:nvGraphicFramePr>
        <p:xfrm>
          <a:off x="588963" y="1712913"/>
          <a:ext cx="2687637" cy="387350"/>
        </p:xfrm>
        <a:graphic>
          <a:graphicData uri="http://schemas.openxmlformats.org/presentationml/2006/ole">
            <p:oleObj spid="_x0000_s12293" name="Equation" r:id="rId6" imgW="1409400" imgH="203040" progId="Equation.DSMT4">
              <p:embed/>
            </p:oleObj>
          </a:graphicData>
        </a:graphic>
      </p:graphicFrame>
      <p:grpSp>
        <p:nvGrpSpPr>
          <p:cNvPr id="2" name="Group 12"/>
          <p:cNvGrpSpPr>
            <a:grpSpLocks/>
          </p:cNvGrpSpPr>
          <p:nvPr/>
        </p:nvGrpSpPr>
        <p:grpSpPr bwMode="auto">
          <a:xfrm>
            <a:off x="381000" y="3352800"/>
            <a:ext cx="3406775" cy="1512888"/>
            <a:chOff x="235" y="2115"/>
            <a:chExt cx="2146" cy="953"/>
          </a:xfrm>
        </p:grpSpPr>
        <p:sp>
          <p:nvSpPr>
            <p:cNvPr id="12308" name="Text Box 9"/>
            <p:cNvSpPr txBox="1">
              <a:spLocks noChangeArrowheads="1"/>
            </p:cNvSpPr>
            <p:nvPr/>
          </p:nvSpPr>
          <p:spPr bwMode="auto">
            <a:xfrm>
              <a:off x="235" y="2115"/>
              <a:ext cx="1728" cy="233"/>
            </a:xfrm>
            <a:prstGeom prst="rect">
              <a:avLst/>
            </a:prstGeom>
            <a:noFill/>
            <a:ln w="9525">
              <a:noFill/>
              <a:miter lim="800000"/>
              <a:headEnd/>
              <a:tailEnd/>
            </a:ln>
          </p:spPr>
          <p:txBody>
            <a:bodyPr>
              <a:spAutoFit/>
            </a:bodyPr>
            <a:lstStyle/>
            <a:p>
              <a:pPr>
                <a:spcBef>
                  <a:spcPct val="50000"/>
                </a:spcBef>
                <a:defRPr/>
              </a:pPr>
              <a:r>
                <a:rPr lang="sl-SI">
                  <a:solidFill>
                    <a:schemeClr val="tx2">
                      <a:lumMod val="60000"/>
                      <a:lumOff val="40000"/>
                    </a:schemeClr>
                  </a:solidFill>
                  <a:latin typeface="+mn-lt"/>
                </a:rPr>
                <a:t>Obratna funkcija</a:t>
              </a:r>
              <a:endParaRPr lang="en-GB">
                <a:solidFill>
                  <a:schemeClr val="tx2">
                    <a:lumMod val="60000"/>
                    <a:lumOff val="40000"/>
                  </a:schemeClr>
                </a:solidFill>
                <a:latin typeface="+mn-lt"/>
              </a:endParaRPr>
            </a:p>
          </p:txBody>
        </p:sp>
        <p:sp>
          <p:nvSpPr>
            <p:cNvPr id="12309" name="Text Box 10"/>
            <p:cNvSpPr txBox="1">
              <a:spLocks noChangeArrowheads="1"/>
            </p:cNvSpPr>
            <p:nvPr/>
          </p:nvSpPr>
          <p:spPr bwMode="auto">
            <a:xfrm>
              <a:off x="283" y="2835"/>
              <a:ext cx="2098" cy="233"/>
            </a:xfrm>
            <a:prstGeom prst="rect">
              <a:avLst/>
            </a:prstGeom>
            <a:noFill/>
            <a:ln w="9525">
              <a:noFill/>
              <a:miter lim="800000"/>
              <a:headEnd/>
              <a:tailEnd/>
            </a:ln>
          </p:spPr>
          <p:txBody>
            <a:bodyPr>
              <a:spAutoFit/>
            </a:bodyPr>
            <a:lstStyle/>
            <a:p>
              <a:pPr>
                <a:spcBef>
                  <a:spcPct val="50000"/>
                </a:spcBef>
                <a:defRPr/>
              </a:pPr>
              <a:r>
                <a:rPr lang="sl-SI" b="1" u="sng">
                  <a:solidFill>
                    <a:schemeClr val="tx2">
                      <a:lumMod val="60000"/>
                      <a:lumOff val="40000"/>
                    </a:schemeClr>
                  </a:solidFill>
                  <a:latin typeface="+mn-lt"/>
                </a:rPr>
                <a:t>ni</a:t>
              </a:r>
              <a:r>
                <a:rPr lang="sl-SI">
                  <a:solidFill>
                    <a:schemeClr val="tx2">
                      <a:lumMod val="60000"/>
                      <a:lumOff val="40000"/>
                    </a:schemeClr>
                  </a:solidFill>
                  <a:latin typeface="+mn-lt"/>
                </a:rPr>
                <a:t> elementarna funkcija.</a:t>
              </a:r>
              <a:endParaRPr lang="en-GB">
                <a:solidFill>
                  <a:schemeClr val="tx2">
                    <a:lumMod val="60000"/>
                    <a:lumOff val="40000"/>
                  </a:schemeClr>
                </a:solidFill>
                <a:latin typeface="+mn-lt"/>
              </a:endParaRPr>
            </a:p>
          </p:txBody>
        </p:sp>
        <p:graphicFrame>
          <p:nvGraphicFramePr>
            <p:cNvPr id="12294" name="Object 11"/>
            <p:cNvGraphicFramePr>
              <a:graphicFrameLocks noChangeAspect="1"/>
            </p:cNvGraphicFramePr>
            <p:nvPr/>
          </p:nvGraphicFramePr>
          <p:xfrm>
            <a:off x="476" y="2417"/>
            <a:ext cx="1034" cy="283"/>
          </p:xfrm>
          <a:graphic>
            <a:graphicData uri="http://schemas.openxmlformats.org/presentationml/2006/ole">
              <p:oleObj spid="_x0000_s12294" name="Equation" r:id="rId7" imgW="838080" imgH="228600" progId="Equation.DSMT4">
                <p:embed/>
              </p:oleObj>
            </a:graphicData>
          </a:graphic>
        </p:graphicFrame>
      </p:grpSp>
      <p:grpSp>
        <p:nvGrpSpPr>
          <p:cNvPr id="3" name="Group 17"/>
          <p:cNvGrpSpPr>
            <a:grpSpLocks/>
          </p:cNvGrpSpPr>
          <p:nvPr/>
        </p:nvGrpSpPr>
        <p:grpSpPr bwMode="auto">
          <a:xfrm>
            <a:off x="3448050" y="838200"/>
            <a:ext cx="5029200" cy="5105400"/>
            <a:chOff x="2400" y="432"/>
            <a:chExt cx="3168" cy="3216"/>
          </a:xfrm>
        </p:grpSpPr>
        <p:sp>
          <p:nvSpPr>
            <p:cNvPr id="12306" name="Line 14"/>
            <p:cNvSpPr>
              <a:spLocks noChangeShapeType="1"/>
            </p:cNvSpPr>
            <p:nvPr/>
          </p:nvSpPr>
          <p:spPr bwMode="auto">
            <a:xfrm>
              <a:off x="2400" y="2448"/>
              <a:ext cx="3168" cy="0"/>
            </a:xfrm>
            <a:prstGeom prst="line">
              <a:avLst/>
            </a:prstGeom>
            <a:noFill/>
            <a:ln w="25400">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sp>
          <p:nvSpPr>
            <p:cNvPr id="12307" name="Line 15"/>
            <p:cNvSpPr>
              <a:spLocks noChangeShapeType="1"/>
            </p:cNvSpPr>
            <p:nvPr/>
          </p:nvSpPr>
          <p:spPr bwMode="auto">
            <a:xfrm flipH="1" flipV="1">
              <a:off x="3600" y="432"/>
              <a:ext cx="0" cy="3216"/>
            </a:xfrm>
            <a:prstGeom prst="line">
              <a:avLst/>
            </a:prstGeom>
            <a:noFill/>
            <a:ln w="25400">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grpSp>
      <p:sp>
        <p:nvSpPr>
          <p:cNvPr id="67600" name="Freeform 16"/>
          <p:cNvSpPr>
            <a:spLocks/>
          </p:cNvSpPr>
          <p:nvPr/>
        </p:nvSpPr>
        <p:spPr bwMode="auto">
          <a:xfrm>
            <a:off x="3429000" y="858838"/>
            <a:ext cx="2709863" cy="4989512"/>
          </a:xfrm>
          <a:custGeom>
            <a:avLst/>
            <a:gdLst>
              <a:gd name="T0" fmla="*/ 0 w 1707"/>
              <a:gd name="T1" fmla="*/ 2147483647 h 3143"/>
              <a:gd name="T2" fmla="*/ 2147483647 w 1707"/>
              <a:gd name="T3" fmla="*/ 2147483647 h 3143"/>
              <a:gd name="T4" fmla="*/ 2147483647 w 1707"/>
              <a:gd name="T5" fmla="*/ 2147483647 h 3143"/>
              <a:gd name="T6" fmla="*/ 2147483647 w 1707"/>
              <a:gd name="T7" fmla="*/ 0 h 3143"/>
              <a:gd name="T8" fmla="*/ 0 60000 65536"/>
              <a:gd name="T9" fmla="*/ 0 60000 65536"/>
              <a:gd name="T10" fmla="*/ 0 60000 65536"/>
              <a:gd name="T11" fmla="*/ 0 60000 65536"/>
              <a:gd name="T12" fmla="*/ 0 w 1707"/>
              <a:gd name="T13" fmla="*/ 0 h 3143"/>
              <a:gd name="T14" fmla="*/ 1707 w 1707"/>
              <a:gd name="T15" fmla="*/ 3143 h 3143"/>
            </a:gdLst>
            <a:ahLst/>
            <a:cxnLst>
              <a:cxn ang="T8">
                <a:pos x="T0" y="T1"/>
              </a:cxn>
              <a:cxn ang="T9">
                <a:pos x="T2" y="T3"/>
              </a:cxn>
              <a:cxn ang="T10">
                <a:pos x="T4" y="T5"/>
              </a:cxn>
              <a:cxn ang="T11">
                <a:pos x="T6" y="T7"/>
              </a:cxn>
            </a:cxnLst>
            <a:rect l="T12" t="T13" r="T14" b="T15"/>
            <a:pathLst>
              <a:path w="1707" h="3143">
                <a:moveTo>
                  <a:pt x="0" y="3143"/>
                </a:moveTo>
                <a:cubicBezTo>
                  <a:pt x="153" y="2964"/>
                  <a:pt x="676" y="2427"/>
                  <a:pt x="918" y="2066"/>
                </a:cubicBezTo>
                <a:cubicBezTo>
                  <a:pt x="1160" y="1705"/>
                  <a:pt x="1318" y="1321"/>
                  <a:pt x="1450" y="977"/>
                </a:cubicBezTo>
                <a:cubicBezTo>
                  <a:pt x="1582" y="633"/>
                  <a:pt x="1654" y="204"/>
                  <a:pt x="1707" y="0"/>
                </a:cubicBezTo>
              </a:path>
            </a:pathLst>
          </a:custGeom>
          <a:noFill/>
          <a:ln w="31750">
            <a:solidFill>
              <a:srgbClr val="FF0000"/>
            </a:solidFill>
            <a:round/>
            <a:headEnd/>
            <a:tailEnd/>
          </a:ln>
        </p:spPr>
        <p:txBody>
          <a:bodyPr lIns="90000" tIns="46800" rIns="90000" bIns="46800">
            <a:spAutoFit/>
          </a:bodyPr>
          <a:lstStyle/>
          <a:p>
            <a:endParaRPr lang="sl-SI"/>
          </a:p>
        </p:txBody>
      </p:sp>
      <p:sp>
        <p:nvSpPr>
          <p:cNvPr id="67602" name="Freeform 18"/>
          <p:cNvSpPr>
            <a:spLocks/>
          </p:cNvSpPr>
          <p:nvPr/>
        </p:nvSpPr>
        <p:spPr bwMode="auto">
          <a:xfrm>
            <a:off x="3467100" y="3238500"/>
            <a:ext cx="4953000" cy="2667000"/>
          </a:xfrm>
          <a:custGeom>
            <a:avLst/>
            <a:gdLst>
              <a:gd name="T0" fmla="*/ 0 w 3120"/>
              <a:gd name="T1" fmla="*/ 2147483647 h 1680"/>
              <a:gd name="T2" fmla="*/ 2147483647 w 3120"/>
              <a:gd name="T3" fmla="*/ 2147483647 h 1680"/>
              <a:gd name="T4" fmla="*/ 2147483647 w 3120"/>
              <a:gd name="T5" fmla="*/ 2147483647 h 1680"/>
              <a:gd name="T6" fmla="*/ 2147483647 w 3120"/>
              <a:gd name="T7" fmla="*/ 0 h 1680"/>
              <a:gd name="T8" fmla="*/ 0 60000 65536"/>
              <a:gd name="T9" fmla="*/ 0 60000 65536"/>
              <a:gd name="T10" fmla="*/ 0 60000 65536"/>
              <a:gd name="T11" fmla="*/ 0 60000 65536"/>
              <a:gd name="T12" fmla="*/ 0 w 3120"/>
              <a:gd name="T13" fmla="*/ 0 h 1680"/>
              <a:gd name="T14" fmla="*/ 3120 w 3120"/>
              <a:gd name="T15" fmla="*/ 1680 h 1680"/>
            </a:gdLst>
            <a:ahLst/>
            <a:cxnLst>
              <a:cxn ang="T8">
                <a:pos x="T0" y="T1"/>
              </a:cxn>
              <a:cxn ang="T9">
                <a:pos x="T2" y="T3"/>
              </a:cxn>
              <a:cxn ang="T10">
                <a:pos x="T4" y="T5"/>
              </a:cxn>
              <a:cxn ang="T11">
                <a:pos x="T6" y="T7"/>
              </a:cxn>
            </a:cxnLst>
            <a:rect l="T12" t="T13" r="T14" b="T15"/>
            <a:pathLst>
              <a:path w="3120" h="1680">
                <a:moveTo>
                  <a:pt x="0" y="1680"/>
                </a:moveTo>
                <a:cubicBezTo>
                  <a:pt x="162" y="1544"/>
                  <a:pt x="637" y="1092"/>
                  <a:pt x="970" y="866"/>
                </a:cubicBezTo>
                <a:cubicBezTo>
                  <a:pt x="1303" y="640"/>
                  <a:pt x="1639" y="465"/>
                  <a:pt x="1997" y="321"/>
                </a:cubicBezTo>
                <a:cubicBezTo>
                  <a:pt x="2355" y="177"/>
                  <a:pt x="2886" y="67"/>
                  <a:pt x="3120" y="0"/>
                </a:cubicBezTo>
              </a:path>
            </a:pathLst>
          </a:custGeom>
          <a:noFill/>
          <a:ln w="31750">
            <a:solidFill>
              <a:srgbClr val="00FF00"/>
            </a:solidFill>
            <a:round/>
            <a:headEnd/>
            <a:tailEnd/>
          </a:ln>
        </p:spPr>
        <p:txBody>
          <a:bodyPr lIns="90000" tIns="46800" rIns="90000" bIns="46800">
            <a:spAutoFit/>
          </a:bodyPr>
          <a:lstStyle/>
          <a:p>
            <a:endParaRPr lang="sl-SI"/>
          </a:p>
        </p:txBody>
      </p:sp>
      <p:sp>
        <p:nvSpPr>
          <p:cNvPr id="15" name="Rectangle 14"/>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6" name="Rectangle 15"/>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7" name="Rounded Rectangle 16"/>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8" name="TextBox 17"/>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9" name="TextBox 18"/>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20" name="TextBox 19"/>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PODAJANJE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21"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47725CA1-BFE7-4AC7-A882-A5252AA59205}"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33</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75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7600"/>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675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75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760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6758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00" grpId="0" animBg="1"/>
      <p:bldP spid="6760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304800" y="3200400"/>
            <a:ext cx="8534400" cy="31242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68610" name="Text Box 2"/>
          <p:cNvSpPr txBox="1">
            <a:spLocks noChangeArrowheads="1"/>
          </p:cNvSpPr>
          <p:nvPr/>
        </p:nvSpPr>
        <p:spPr bwMode="auto">
          <a:xfrm>
            <a:off x="304800" y="514350"/>
            <a:ext cx="5403850" cy="400050"/>
          </a:xfrm>
          <a:prstGeom prst="rect">
            <a:avLst/>
          </a:prstGeom>
          <a:noFill/>
          <a:ln w="9525">
            <a:noFill/>
            <a:miter lim="800000"/>
            <a:headEnd/>
            <a:tailEnd/>
          </a:ln>
        </p:spPr>
        <p:txBody>
          <a:bodyPr>
            <a:spAutoFit/>
          </a:bodyPr>
          <a:lstStyle/>
          <a:p>
            <a:pPr>
              <a:spcBef>
                <a:spcPct val="50000"/>
              </a:spcBef>
              <a:defRPr/>
            </a:pPr>
            <a:r>
              <a:rPr lang="sl-SI" sz="2000" b="1">
                <a:solidFill>
                  <a:schemeClr val="tx2">
                    <a:lumMod val="60000"/>
                    <a:lumOff val="40000"/>
                  </a:schemeClr>
                </a:solidFill>
                <a:latin typeface="+mn-lt"/>
              </a:rPr>
              <a:t>FUNKCIJSKE ENAČBE, IMPLICITNE FUNKCIJE</a:t>
            </a:r>
            <a:endParaRPr lang="en-GB" sz="2000" b="1">
              <a:solidFill>
                <a:schemeClr val="tx2">
                  <a:lumMod val="60000"/>
                  <a:lumOff val="40000"/>
                </a:schemeClr>
              </a:solidFill>
              <a:latin typeface="+mn-lt"/>
            </a:endParaRPr>
          </a:p>
        </p:txBody>
      </p:sp>
      <p:sp>
        <p:nvSpPr>
          <p:cNvPr id="68611" name="Text Box 3"/>
          <p:cNvSpPr txBox="1">
            <a:spLocks noChangeArrowheads="1"/>
          </p:cNvSpPr>
          <p:nvPr/>
        </p:nvSpPr>
        <p:spPr bwMode="auto">
          <a:xfrm>
            <a:off x="914400" y="2590800"/>
            <a:ext cx="7416800" cy="369888"/>
          </a:xfrm>
          <a:prstGeom prst="rect">
            <a:avLst/>
          </a:prstGeom>
          <a:noFill/>
          <a:ln w="9525">
            <a:noFill/>
            <a:miter lim="800000"/>
            <a:headEnd/>
            <a:tailEnd/>
          </a:ln>
        </p:spPr>
        <p:txBody>
          <a:bodyPr>
            <a:spAutoFit/>
          </a:bodyPr>
          <a:lstStyle/>
          <a:p>
            <a:pPr>
              <a:spcBef>
                <a:spcPct val="50000"/>
              </a:spcBef>
              <a:defRPr/>
            </a:pPr>
            <a:r>
              <a:rPr lang="sl-SI">
                <a:solidFill>
                  <a:schemeClr val="tx2">
                    <a:lumMod val="60000"/>
                    <a:lumOff val="40000"/>
                  </a:schemeClr>
                </a:solidFill>
                <a:latin typeface="+mn-lt"/>
              </a:rPr>
              <a:t>Za funkcijo </a:t>
            </a:r>
            <a:r>
              <a:rPr lang="sl-SI" i="1">
                <a:solidFill>
                  <a:schemeClr val="tx2">
                    <a:lumMod val="60000"/>
                    <a:lumOff val="40000"/>
                  </a:schemeClr>
                </a:solidFill>
                <a:latin typeface="Georgia" pitchFamily="18" charset="0"/>
              </a:rPr>
              <a:t>f</a:t>
            </a:r>
            <a:r>
              <a:rPr lang="sl-SI">
                <a:solidFill>
                  <a:schemeClr val="tx2">
                    <a:lumMod val="60000"/>
                    <a:lumOff val="40000"/>
                  </a:schemeClr>
                </a:solidFill>
              </a:rPr>
              <a:t> </a:t>
            </a:r>
            <a:r>
              <a:rPr lang="sl-SI">
                <a:solidFill>
                  <a:schemeClr val="tx2">
                    <a:lumMod val="60000"/>
                    <a:lumOff val="40000"/>
                  </a:schemeClr>
                </a:solidFill>
                <a:latin typeface="+mn-lt"/>
              </a:rPr>
              <a:t>pravimo, da je podana </a:t>
            </a:r>
            <a:r>
              <a:rPr lang="sl-SI" b="1">
                <a:solidFill>
                  <a:srgbClr val="FF0000"/>
                </a:solidFill>
                <a:latin typeface="+mn-lt"/>
              </a:rPr>
              <a:t>implicitno</a:t>
            </a:r>
            <a:r>
              <a:rPr lang="sl-SI">
                <a:solidFill>
                  <a:schemeClr val="tx2">
                    <a:lumMod val="60000"/>
                    <a:lumOff val="40000"/>
                  </a:schemeClr>
                </a:solidFill>
                <a:latin typeface="+mn-lt"/>
              </a:rPr>
              <a:t>.</a:t>
            </a:r>
            <a:endParaRPr lang="en-GB">
              <a:solidFill>
                <a:schemeClr val="tx2">
                  <a:lumMod val="60000"/>
                  <a:lumOff val="40000"/>
                </a:schemeClr>
              </a:solidFill>
              <a:latin typeface="+mn-lt"/>
            </a:endParaRPr>
          </a:p>
        </p:txBody>
      </p:sp>
      <p:sp>
        <p:nvSpPr>
          <p:cNvPr id="68612" name="Text Box 4"/>
          <p:cNvSpPr txBox="1">
            <a:spLocks noChangeArrowheads="1"/>
          </p:cNvSpPr>
          <p:nvPr/>
        </p:nvSpPr>
        <p:spPr bwMode="auto">
          <a:xfrm>
            <a:off x="533400" y="1066800"/>
            <a:ext cx="1752600" cy="400050"/>
          </a:xfrm>
          <a:prstGeom prst="rect">
            <a:avLst/>
          </a:prstGeom>
          <a:noFill/>
          <a:ln w="15875" algn="ctr">
            <a:noFill/>
            <a:miter lim="800000"/>
            <a:headEnd/>
            <a:tailEnd/>
          </a:ln>
        </p:spPr>
        <p:txBody>
          <a:bodyPr>
            <a:spAutoFit/>
          </a:bodyPr>
          <a:lstStyle/>
          <a:p>
            <a:pPr>
              <a:spcBef>
                <a:spcPct val="50000"/>
              </a:spcBef>
              <a:defRPr/>
            </a:pPr>
            <a:r>
              <a:rPr lang="en-US" sz="2000" i="1">
                <a:solidFill>
                  <a:schemeClr val="tx2">
                    <a:lumMod val="60000"/>
                    <a:lumOff val="40000"/>
                  </a:schemeClr>
                </a:solidFill>
                <a:latin typeface="Georgia" pitchFamily="18" charset="0"/>
              </a:rPr>
              <a:t>F(x,y)</a:t>
            </a:r>
            <a:r>
              <a:rPr lang="en-US" sz="2000">
                <a:solidFill>
                  <a:schemeClr val="tx2">
                    <a:lumMod val="60000"/>
                    <a:lumOff val="40000"/>
                  </a:schemeClr>
                </a:solidFill>
              </a:rPr>
              <a:t>=</a:t>
            </a:r>
            <a:r>
              <a:rPr lang="en-US" sz="2000">
                <a:solidFill>
                  <a:schemeClr val="tx2">
                    <a:lumMod val="60000"/>
                    <a:lumOff val="40000"/>
                  </a:schemeClr>
                </a:solidFill>
                <a:latin typeface="Times New Roman" pitchFamily="18" charset="0"/>
              </a:rPr>
              <a:t>0</a:t>
            </a:r>
            <a:endParaRPr lang="sl-SI" sz="2000">
              <a:solidFill>
                <a:schemeClr val="tx2">
                  <a:lumMod val="60000"/>
                  <a:lumOff val="40000"/>
                </a:schemeClr>
              </a:solidFill>
              <a:latin typeface="Times New Roman" pitchFamily="18" charset="0"/>
            </a:endParaRPr>
          </a:p>
        </p:txBody>
      </p:sp>
      <p:sp>
        <p:nvSpPr>
          <p:cNvPr id="68613" name="Text Box 5"/>
          <p:cNvSpPr txBox="1">
            <a:spLocks noChangeArrowheads="1"/>
          </p:cNvSpPr>
          <p:nvPr/>
        </p:nvSpPr>
        <p:spPr bwMode="auto">
          <a:xfrm>
            <a:off x="914400" y="1484313"/>
            <a:ext cx="5638800" cy="877887"/>
          </a:xfrm>
          <a:prstGeom prst="rect">
            <a:avLst/>
          </a:prstGeom>
          <a:noFill/>
          <a:ln w="15875" algn="ctr">
            <a:noFill/>
            <a:miter lim="800000"/>
            <a:headEnd/>
            <a:tailEnd/>
          </a:ln>
        </p:spPr>
        <p:txBody>
          <a:bodyPr>
            <a:spAutoFit/>
          </a:bodyPr>
          <a:lstStyle/>
          <a:p>
            <a:pPr>
              <a:lnSpc>
                <a:spcPct val="150000"/>
              </a:lnSpc>
              <a:spcBef>
                <a:spcPct val="50000"/>
              </a:spcBef>
              <a:defRPr/>
            </a:pPr>
            <a:r>
              <a:rPr lang="en-US" i="1">
                <a:solidFill>
                  <a:schemeClr val="tx2">
                    <a:lumMod val="60000"/>
                    <a:lumOff val="40000"/>
                  </a:schemeClr>
                </a:solidFill>
                <a:latin typeface="Georgia" pitchFamily="18" charset="0"/>
              </a:rPr>
              <a:t>f : A</a:t>
            </a:r>
            <a:r>
              <a:rPr lang="en-US">
                <a:solidFill>
                  <a:schemeClr val="tx2">
                    <a:lumMod val="60000"/>
                    <a:lumOff val="40000"/>
                  </a:schemeClr>
                </a:solidFill>
                <a:latin typeface="Georgia" pitchFamily="18" charset="0"/>
                <a:sym typeface="Mathematica1" pitchFamily="2" charset="2"/>
              </a:rPr>
              <a:t></a:t>
            </a:r>
            <a:r>
              <a:rPr lang="en-US" i="1">
                <a:solidFill>
                  <a:schemeClr val="tx2">
                    <a:lumMod val="60000"/>
                    <a:lumOff val="40000"/>
                  </a:schemeClr>
                </a:solidFill>
                <a:latin typeface="Georgia" pitchFamily="18" charset="0"/>
                <a:sym typeface="Mathematica1" pitchFamily="2" charset="2"/>
              </a:rPr>
              <a:t>B </a:t>
            </a:r>
            <a:r>
              <a:rPr lang="en-US">
                <a:solidFill>
                  <a:schemeClr val="tx2">
                    <a:lumMod val="60000"/>
                    <a:lumOff val="40000"/>
                  </a:schemeClr>
                </a:solidFill>
                <a:latin typeface="+mn-lt"/>
                <a:sym typeface="Mathematica1" pitchFamily="2" charset="2"/>
              </a:rPr>
              <a:t>je </a:t>
            </a:r>
            <a:r>
              <a:rPr lang="en-US" b="1">
                <a:solidFill>
                  <a:srgbClr val="FF0000"/>
                </a:solidFill>
                <a:latin typeface="+mn-lt"/>
                <a:sym typeface="Mathematica1" pitchFamily="2" charset="2"/>
              </a:rPr>
              <a:t>re</a:t>
            </a:r>
            <a:r>
              <a:rPr lang="sl-SI" b="1">
                <a:solidFill>
                  <a:srgbClr val="FF0000"/>
                </a:solidFill>
                <a:latin typeface="+mn-lt"/>
                <a:sym typeface="Mathematica1" pitchFamily="2" charset="2"/>
              </a:rPr>
              <a:t>šitev funkcijske enačbe, </a:t>
            </a:r>
            <a:r>
              <a:rPr lang="sl-SI">
                <a:solidFill>
                  <a:schemeClr val="tx2">
                    <a:lumMod val="60000"/>
                    <a:lumOff val="40000"/>
                  </a:schemeClr>
                </a:solidFill>
                <a:latin typeface="+mn-lt"/>
                <a:sym typeface="Mathematica1" pitchFamily="2" charset="2"/>
              </a:rPr>
              <a:t>če je </a:t>
            </a:r>
            <a:r>
              <a:rPr lang="en-US" i="1">
                <a:solidFill>
                  <a:schemeClr val="tx2">
                    <a:lumMod val="60000"/>
                    <a:lumOff val="40000"/>
                  </a:schemeClr>
                </a:solidFill>
                <a:latin typeface="Georgia" pitchFamily="18" charset="0"/>
              </a:rPr>
              <a:t>F(x,y)</a:t>
            </a:r>
            <a:r>
              <a:rPr lang="sl-SI" i="1">
                <a:solidFill>
                  <a:schemeClr val="tx2">
                    <a:lumMod val="60000"/>
                    <a:lumOff val="40000"/>
                  </a:schemeClr>
                </a:solidFill>
                <a:latin typeface="Georgia" pitchFamily="18" charset="0"/>
              </a:rPr>
              <a:t> </a:t>
            </a:r>
            <a:r>
              <a:rPr lang="sl-SI">
                <a:solidFill>
                  <a:schemeClr val="tx2">
                    <a:lumMod val="60000"/>
                    <a:lumOff val="40000"/>
                  </a:schemeClr>
                </a:solidFill>
                <a:latin typeface="+mn-lt"/>
              </a:rPr>
              <a:t>definirana za </a:t>
            </a:r>
            <a:r>
              <a:rPr lang="sl-SI" i="1">
                <a:solidFill>
                  <a:schemeClr val="tx2">
                    <a:lumMod val="60000"/>
                    <a:lumOff val="40000"/>
                  </a:schemeClr>
                </a:solidFill>
                <a:latin typeface="Georgia" pitchFamily="18" charset="0"/>
              </a:rPr>
              <a:t>x</a:t>
            </a:r>
            <a:r>
              <a:rPr lang="en-US" i="1">
                <a:solidFill>
                  <a:schemeClr val="tx2">
                    <a:lumMod val="60000"/>
                    <a:lumOff val="40000"/>
                  </a:schemeClr>
                </a:solidFill>
                <a:latin typeface="Georgia" pitchFamily="18" charset="0"/>
              </a:rPr>
              <a:t> </a:t>
            </a:r>
            <a:r>
              <a:rPr lang="sl-SI">
                <a:solidFill>
                  <a:schemeClr val="tx2">
                    <a:lumMod val="60000"/>
                    <a:lumOff val="40000"/>
                  </a:schemeClr>
                </a:solidFill>
                <a:latin typeface="Georgia" pitchFamily="18" charset="0"/>
                <a:ea typeface="Arial Unicode MS" pitchFamily="34" charset="-128"/>
                <a:cs typeface="Arial Unicode MS" pitchFamily="34" charset="-128"/>
              </a:rPr>
              <a:t>∈</a:t>
            </a:r>
            <a:r>
              <a:rPr lang="en-US">
                <a:solidFill>
                  <a:schemeClr val="tx2">
                    <a:lumMod val="60000"/>
                    <a:lumOff val="40000"/>
                  </a:schemeClr>
                </a:solidFill>
                <a:latin typeface="Georgia" pitchFamily="18" charset="0"/>
                <a:ea typeface="Arial Unicode MS" pitchFamily="34" charset="-128"/>
                <a:cs typeface="Arial Unicode MS" pitchFamily="34" charset="-128"/>
              </a:rPr>
              <a:t> </a:t>
            </a:r>
            <a:r>
              <a:rPr lang="sl-SI" i="1">
                <a:solidFill>
                  <a:schemeClr val="tx2">
                    <a:lumMod val="60000"/>
                    <a:lumOff val="40000"/>
                  </a:schemeClr>
                </a:solidFill>
                <a:latin typeface="Georgia" pitchFamily="18" charset="0"/>
                <a:ea typeface="Arial Unicode MS" pitchFamily="34" charset="-128"/>
                <a:cs typeface="Arial Unicode MS" pitchFamily="34" charset="-128"/>
              </a:rPr>
              <a:t>A, y</a:t>
            </a:r>
            <a:r>
              <a:rPr lang="en-US" i="1">
                <a:solidFill>
                  <a:schemeClr val="tx2">
                    <a:lumMod val="60000"/>
                    <a:lumOff val="40000"/>
                  </a:schemeClr>
                </a:solidFill>
                <a:latin typeface="Georgia" pitchFamily="18" charset="0"/>
                <a:ea typeface="Arial Unicode MS" pitchFamily="34" charset="-128"/>
                <a:cs typeface="Arial Unicode MS" pitchFamily="34" charset="-128"/>
              </a:rPr>
              <a:t> </a:t>
            </a:r>
            <a:r>
              <a:rPr lang="sl-SI">
                <a:solidFill>
                  <a:schemeClr val="tx2">
                    <a:lumMod val="60000"/>
                    <a:lumOff val="40000"/>
                  </a:schemeClr>
                </a:solidFill>
                <a:latin typeface="Georgia" pitchFamily="18" charset="0"/>
                <a:ea typeface="Arial Unicode MS" pitchFamily="34" charset="-128"/>
                <a:cs typeface="Arial Unicode MS" pitchFamily="34" charset="-128"/>
              </a:rPr>
              <a:t>∈</a:t>
            </a:r>
            <a:r>
              <a:rPr lang="en-US">
                <a:solidFill>
                  <a:schemeClr val="tx2">
                    <a:lumMod val="60000"/>
                    <a:lumOff val="40000"/>
                  </a:schemeClr>
                </a:solidFill>
                <a:latin typeface="Georgia" pitchFamily="18" charset="0"/>
                <a:ea typeface="Arial Unicode MS" pitchFamily="34" charset="-128"/>
                <a:cs typeface="Arial Unicode MS" pitchFamily="34" charset="-128"/>
              </a:rPr>
              <a:t> </a:t>
            </a:r>
            <a:r>
              <a:rPr lang="sl-SI" i="1">
                <a:solidFill>
                  <a:schemeClr val="tx2">
                    <a:lumMod val="60000"/>
                    <a:lumOff val="40000"/>
                  </a:schemeClr>
                </a:solidFill>
                <a:latin typeface="Georgia" pitchFamily="18" charset="0"/>
                <a:ea typeface="Arial Unicode MS" pitchFamily="34" charset="-128"/>
                <a:cs typeface="Arial Unicode MS" pitchFamily="34" charset="-128"/>
              </a:rPr>
              <a:t>B</a:t>
            </a:r>
            <a:r>
              <a:rPr lang="sl-SI">
                <a:solidFill>
                  <a:schemeClr val="tx2">
                    <a:lumMod val="60000"/>
                    <a:lumOff val="40000"/>
                  </a:schemeClr>
                </a:solidFill>
                <a:ea typeface="Arial Unicode MS" pitchFamily="34" charset="-128"/>
                <a:cs typeface="Arial Unicode MS" pitchFamily="34" charset="-128"/>
              </a:rPr>
              <a:t> </a:t>
            </a:r>
            <a:r>
              <a:rPr lang="sl-SI">
                <a:solidFill>
                  <a:schemeClr val="tx2">
                    <a:lumMod val="60000"/>
                    <a:lumOff val="40000"/>
                  </a:schemeClr>
                </a:solidFill>
                <a:latin typeface="+mn-lt"/>
                <a:ea typeface="Arial Unicode MS" pitchFamily="34" charset="-128"/>
                <a:cs typeface="Arial Unicode MS" pitchFamily="34" charset="-128"/>
              </a:rPr>
              <a:t>in je </a:t>
            </a:r>
            <a:r>
              <a:rPr lang="en-US" i="1">
                <a:solidFill>
                  <a:schemeClr val="tx2">
                    <a:lumMod val="60000"/>
                    <a:lumOff val="40000"/>
                  </a:schemeClr>
                </a:solidFill>
                <a:latin typeface="Georgia" pitchFamily="18" charset="0"/>
              </a:rPr>
              <a:t>F(x,</a:t>
            </a:r>
            <a:r>
              <a:rPr lang="sl-SI" i="1">
                <a:solidFill>
                  <a:schemeClr val="tx2">
                    <a:lumMod val="60000"/>
                    <a:lumOff val="40000"/>
                  </a:schemeClr>
                </a:solidFill>
                <a:latin typeface="Georgia" pitchFamily="18" charset="0"/>
              </a:rPr>
              <a:t>f(x)</a:t>
            </a:r>
            <a:r>
              <a:rPr lang="en-US" i="1">
                <a:solidFill>
                  <a:schemeClr val="tx2">
                    <a:lumMod val="60000"/>
                    <a:lumOff val="40000"/>
                  </a:schemeClr>
                </a:solidFill>
                <a:latin typeface="Georgia" pitchFamily="18" charset="0"/>
              </a:rPr>
              <a:t>)</a:t>
            </a:r>
            <a:r>
              <a:rPr lang="en-US">
                <a:solidFill>
                  <a:schemeClr val="tx2">
                    <a:lumMod val="60000"/>
                    <a:lumOff val="40000"/>
                  </a:schemeClr>
                </a:solidFill>
              </a:rPr>
              <a:t>=</a:t>
            </a:r>
            <a:r>
              <a:rPr lang="en-US">
                <a:solidFill>
                  <a:schemeClr val="tx2">
                    <a:lumMod val="60000"/>
                    <a:lumOff val="40000"/>
                  </a:schemeClr>
                </a:solidFill>
                <a:latin typeface="Times New Roman" pitchFamily="18" charset="0"/>
              </a:rPr>
              <a:t>0</a:t>
            </a:r>
            <a:r>
              <a:rPr lang="sl-SI">
                <a:solidFill>
                  <a:schemeClr val="tx2">
                    <a:lumMod val="60000"/>
                    <a:lumOff val="40000"/>
                  </a:schemeClr>
                </a:solidFill>
                <a:latin typeface="Times New Roman" pitchFamily="18" charset="0"/>
              </a:rPr>
              <a:t> </a:t>
            </a:r>
            <a:r>
              <a:rPr lang="sl-SI">
                <a:solidFill>
                  <a:schemeClr val="tx2">
                    <a:lumMod val="60000"/>
                    <a:lumOff val="40000"/>
                  </a:schemeClr>
                </a:solidFill>
                <a:latin typeface="+mn-lt"/>
              </a:rPr>
              <a:t>za vse </a:t>
            </a:r>
            <a:r>
              <a:rPr lang="sl-SI" i="1">
                <a:solidFill>
                  <a:schemeClr val="tx2">
                    <a:lumMod val="60000"/>
                    <a:lumOff val="40000"/>
                  </a:schemeClr>
                </a:solidFill>
                <a:latin typeface="Georgia" pitchFamily="18" charset="0"/>
              </a:rPr>
              <a:t>x</a:t>
            </a:r>
            <a:r>
              <a:rPr lang="sl-SI">
                <a:solidFill>
                  <a:schemeClr val="tx2">
                    <a:lumMod val="60000"/>
                    <a:lumOff val="40000"/>
                  </a:schemeClr>
                </a:solidFill>
                <a:latin typeface="Georgia" pitchFamily="18" charset="0"/>
                <a:ea typeface="Arial Unicode MS" pitchFamily="34" charset="-128"/>
                <a:cs typeface="Arial Unicode MS" pitchFamily="34" charset="-128"/>
              </a:rPr>
              <a:t>∈</a:t>
            </a:r>
            <a:r>
              <a:rPr lang="sl-SI" i="1">
                <a:solidFill>
                  <a:schemeClr val="tx2">
                    <a:lumMod val="60000"/>
                    <a:lumOff val="40000"/>
                  </a:schemeClr>
                </a:solidFill>
                <a:latin typeface="Georgia" pitchFamily="18" charset="0"/>
                <a:ea typeface="Arial Unicode MS" pitchFamily="34" charset="-128"/>
                <a:cs typeface="Arial Unicode MS" pitchFamily="34" charset="-128"/>
              </a:rPr>
              <a:t>A.</a:t>
            </a:r>
            <a:r>
              <a:rPr lang="sl-SI">
                <a:solidFill>
                  <a:schemeClr val="tx2">
                    <a:lumMod val="60000"/>
                    <a:lumOff val="40000"/>
                  </a:schemeClr>
                </a:solidFill>
              </a:rPr>
              <a:t> </a:t>
            </a:r>
            <a:endParaRPr lang="sl-SI">
              <a:solidFill>
                <a:schemeClr val="tx2">
                  <a:lumMod val="60000"/>
                  <a:lumOff val="40000"/>
                </a:schemeClr>
              </a:solidFill>
              <a:ea typeface="Arial Unicode MS" pitchFamily="34" charset="-128"/>
              <a:cs typeface="Arial Unicode MS" pitchFamily="34" charset="-128"/>
            </a:endParaRPr>
          </a:p>
        </p:txBody>
      </p:sp>
      <p:graphicFrame>
        <p:nvGraphicFramePr>
          <p:cNvPr id="68614" name="Object 6"/>
          <p:cNvGraphicFramePr>
            <a:graphicFrameLocks noChangeAspect="1"/>
          </p:cNvGraphicFramePr>
          <p:nvPr/>
        </p:nvGraphicFramePr>
        <p:xfrm>
          <a:off x="685800" y="3352800"/>
          <a:ext cx="2074863" cy="466725"/>
        </p:xfrm>
        <a:graphic>
          <a:graphicData uri="http://schemas.openxmlformats.org/presentationml/2006/ole">
            <p:oleObj spid="_x0000_s13314" name="Equation" r:id="rId3" imgW="1015920" imgH="228600" progId="Equation.DSMT4">
              <p:embed/>
            </p:oleObj>
          </a:graphicData>
        </a:graphic>
      </p:graphicFrame>
      <p:graphicFrame>
        <p:nvGraphicFramePr>
          <p:cNvPr id="68616" name="Object 8"/>
          <p:cNvGraphicFramePr>
            <a:graphicFrameLocks noChangeAspect="1"/>
          </p:cNvGraphicFramePr>
          <p:nvPr/>
        </p:nvGraphicFramePr>
        <p:xfrm>
          <a:off x="6248400" y="5410200"/>
          <a:ext cx="2344738" cy="458788"/>
        </p:xfrm>
        <a:graphic>
          <a:graphicData uri="http://schemas.openxmlformats.org/presentationml/2006/ole">
            <p:oleObj spid="_x0000_s13315" name="Equation" r:id="rId4" imgW="1168200" imgH="228600" progId="Equation.DSMT4">
              <p:embed/>
            </p:oleObj>
          </a:graphicData>
        </a:graphic>
      </p:graphicFrame>
      <p:graphicFrame>
        <p:nvGraphicFramePr>
          <p:cNvPr id="68618" name="Object 10"/>
          <p:cNvGraphicFramePr>
            <a:graphicFrameLocks noChangeAspect="1"/>
          </p:cNvGraphicFramePr>
          <p:nvPr/>
        </p:nvGraphicFramePr>
        <p:xfrm>
          <a:off x="5638800" y="3581400"/>
          <a:ext cx="2892425" cy="842963"/>
        </p:xfrm>
        <a:graphic>
          <a:graphicData uri="http://schemas.openxmlformats.org/presentationml/2006/ole">
            <p:oleObj spid="_x0000_s13316" name="Equation" r:id="rId5" imgW="1523880" imgH="444240" progId="Equation.3">
              <p:embed/>
            </p:oleObj>
          </a:graphicData>
        </a:graphic>
      </p:graphicFrame>
      <p:graphicFrame>
        <p:nvGraphicFramePr>
          <p:cNvPr id="68619" name="Object 11"/>
          <p:cNvGraphicFramePr>
            <a:graphicFrameLocks noChangeAspect="1"/>
          </p:cNvGraphicFramePr>
          <p:nvPr/>
        </p:nvGraphicFramePr>
        <p:xfrm>
          <a:off x="762000" y="5029200"/>
          <a:ext cx="2803525" cy="838200"/>
        </p:xfrm>
        <a:graphic>
          <a:graphicData uri="http://schemas.openxmlformats.org/presentationml/2006/ole">
            <p:oleObj spid="_x0000_s13317" name="Equation" r:id="rId6" imgW="1485720" imgH="444240" progId="Equation.DSMT4">
              <p:embed/>
            </p:oleObj>
          </a:graphicData>
        </a:graphic>
      </p:graphicFrame>
      <p:grpSp>
        <p:nvGrpSpPr>
          <p:cNvPr id="2" name="Group 17"/>
          <p:cNvGrpSpPr>
            <a:grpSpLocks/>
          </p:cNvGrpSpPr>
          <p:nvPr/>
        </p:nvGrpSpPr>
        <p:grpSpPr bwMode="auto">
          <a:xfrm>
            <a:off x="3429000" y="3352800"/>
            <a:ext cx="2819400" cy="2819400"/>
            <a:chOff x="2160" y="2400"/>
            <a:chExt cx="1776" cy="1776"/>
          </a:xfrm>
        </p:grpSpPr>
        <p:sp>
          <p:nvSpPr>
            <p:cNvPr id="13335" name="Line 15"/>
            <p:cNvSpPr>
              <a:spLocks noChangeShapeType="1"/>
            </p:cNvSpPr>
            <p:nvPr/>
          </p:nvSpPr>
          <p:spPr bwMode="auto">
            <a:xfrm>
              <a:off x="2160" y="3342"/>
              <a:ext cx="1776" cy="0"/>
            </a:xfrm>
            <a:prstGeom prst="line">
              <a:avLst/>
            </a:prstGeom>
            <a:noFill/>
            <a:ln w="25400">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sp>
          <p:nvSpPr>
            <p:cNvPr id="13336" name="Line 16"/>
            <p:cNvSpPr>
              <a:spLocks noChangeShapeType="1"/>
            </p:cNvSpPr>
            <p:nvPr/>
          </p:nvSpPr>
          <p:spPr bwMode="auto">
            <a:xfrm flipV="1">
              <a:off x="3012" y="2400"/>
              <a:ext cx="0" cy="1776"/>
            </a:xfrm>
            <a:prstGeom prst="line">
              <a:avLst/>
            </a:prstGeom>
            <a:noFill/>
            <a:ln w="25400">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grpSp>
      <p:sp>
        <p:nvSpPr>
          <p:cNvPr id="68626" name="Arc 18"/>
          <p:cNvSpPr>
            <a:spLocks/>
          </p:cNvSpPr>
          <p:nvPr/>
        </p:nvSpPr>
        <p:spPr bwMode="auto">
          <a:xfrm rot="2700000" flipH="1">
            <a:off x="3319463" y="3979863"/>
            <a:ext cx="2928937" cy="1746250"/>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64" y="12176"/>
                </a:moveTo>
                <a:cubicBezTo>
                  <a:pt x="5775" y="4729"/>
                  <a:pt x="13323" y="-1"/>
                  <a:pt x="21600" y="0"/>
                </a:cubicBezTo>
                <a:cubicBezTo>
                  <a:pt x="33529" y="0"/>
                  <a:pt x="43200" y="9670"/>
                  <a:pt x="43200" y="21600"/>
                </a:cubicBezTo>
                <a:cubicBezTo>
                  <a:pt x="43200" y="33529"/>
                  <a:pt x="33529" y="43200"/>
                  <a:pt x="21600" y="43200"/>
                </a:cubicBezTo>
                <a:cubicBezTo>
                  <a:pt x="9670" y="43200"/>
                  <a:pt x="0" y="33529"/>
                  <a:pt x="0" y="21600"/>
                </a:cubicBezTo>
                <a:cubicBezTo>
                  <a:pt x="-1" y="18527"/>
                  <a:pt x="655" y="15490"/>
                  <a:pt x="1922" y="12690"/>
                </a:cubicBezTo>
              </a:path>
              <a:path w="43200" h="43200" stroke="0" extrusionOk="0">
                <a:moveTo>
                  <a:pt x="2164" y="12176"/>
                </a:moveTo>
                <a:cubicBezTo>
                  <a:pt x="5775" y="4729"/>
                  <a:pt x="13323" y="-1"/>
                  <a:pt x="21600" y="0"/>
                </a:cubicBezTo>
                <a:cubicBezTo>
                  <a:pt x="33529" y="0"/>
                  <a:pt x="43200" y="9670"/>
                  <a:pt x="43200" y="21600"/>
                </a:cubicBezTo>
                <a:cubicBezTo>
                  <a:pt x="43200" y="33529"/>
                  <a:pt x="33529" y="43200"/>
                  <a:pt x="21600" y="43200"/>
                </a:cubicBezTo>
                <a:cubicBezTo>
                  <a:pt x="9670" y="43200"/>
                  <a:pt x="0" y="33529"/>
                  <a:pt x="0" y="21600"/>
                </a:cubicBezTo>
                <a:cubicBezTo>
                  <a:pt x="-1" y="18527"/>
                  <a:pt x="655" y="15490"/>
                  <a:pt x="1922" y="12690"/>
                </a:cubicBezTo>
                <a:lnTo>
                  <a:pt x="21600" y="21600"/>
                </a:lnTo>
                <a:close/>
              </a:path>
            </a:pathLst>
          </a:custGeom>
          <a:noFill/>
          <a:ln w="31750">
            <a:solidFill>
              <a:srgbClr val="FCF600"/>
            </a:solidFill>
            <a:round/>
            <a:headEnd/>
            <a:tailEnd/>
          </a:ln>
        </p:spPr>
        <p:txBody>
          <a:bodyPr lIns="90000" tIns="46800" rIns="90000" bIns="46800" anchor="ctr">
            <a:spAutoFit/>
          </a:bodyPr>
          <a:lstStyle/>
          <a:p>
            <a:endParaRPr lang="sl-SI"/>
          </a:p>
        </p:txBody>
      </p:sp>
      <p:sp>
        <p:nvSpPr>
          <p:cNvPr id="68621" name="Arc 13"/>
          <p:cNvSpPr>
            <a:spLocks/>
          </p:cNvSpPr>
          <p:nvPr/>
        </p:nvSpPr>
        <p:spPr bwMode="auto">
          <a:xfrm rot="2700000" flipH="1">
            <a:off x="3486150" y="3992563"/>
            <a:ext cx="2782888" cy="1314450"/>
          </a:xfrm>
          <a:custGeom>
            <a:avLst/>
            <a:gdLst>
              <a:gd name="T0" fmla="*/ 0 w 41036"/>
              <a:gd name="T1" fmla="*/ 2147483647 h 32505"/>
              <a:gd name="T2" fmla="*/ 2147483647 w 41036"/>
              <a:gd name="T3" fmla="*/ 2147483647 h 32505"/>
              <a:gd name="T4" fmla="*/ 2147483647 w 41036"/>
              <a:gd name="T5" fmla="*/ 2147483647 h 32505"/>
              <a:gd name="T6" fmla="*/ 0 60000 65536"/>
              <a:gd name="T7" fmla="*/ 0 60000 65536"/>
              <a:gd name="T8" fmla="*/ 0 60000 65536"/>
              <a:gd name="T9" fmla="*/ 0 w 41036"/>
              <a:gd name="T10" fmla="*/ 0 h 32505"/>
              <a:gd name="T11" fmla="*/ 41036 w 41036"/>
              <a:gd name="T12" fmla="*/ 32505 h 32505"/>
            </a:gdLst>
            <a:ahLst/>
            <a:cxnLst>
              <a:cxn ang="T6">
                <a:pos x="T0" y="T1"/>
              </a:cxn>
              <a:cxn ang="T7">
                <a:pos x="T2" y="T3"/>
              </a:cxn>
              <a:cxn ang="T8">
                <a:pos x="T4" y="T5"/>
              </a:cxn>
            </a:cxnLst>
            <a:rect l="T9" t="T10" r="T11" b="T12"/>
            <a:pathLst>
              <a:path w="41036" h="32505" fill="none" extrusionOk="0">
                <a:moveTo>
                  <a:pt x="0" y="12176"/>
                </a:moveTo>
                <a:cubicBezTo>
                  <a:pt x="3611" y="4729"/>
                  <a:pt x="11159" y="-1"/>
                  <a:pt x="19436" y="0"/>
                </a:cubicBezTo>
                <a:cubicBezTo>
                  <a:pt x="31365" y="0"/>
                  <a:pt x="41036" y="9670"/>
                  <a:pt x="41036" y="21600"/>
                </a:cubicBezTo>
                <a:cubicBezTo>
                  <a:pt x="41036" y="25432"/>
                  <a:pt x="40016" y="29196"/>
                  <a:pt x="38081" y="32505"/>
                </a:cubicBezTo>
              </a:path>
              <a:path w="41036" h="32505" stroke="0" extrusionOk="0">
                <a:moveTo>
                  <a:pt x="0" y="12176"/>
                </a:moveTo>
                <a:cubicBezTo>
                  <a:pt x="3611" y="4729"/>
                  <a:pt x="11159" y="-1"/>
                  <a:pt x="19436" y="0"/>
                </a:cubicBezTo>
                <a:cubicBezTo>
                  <a:pt x="31365" y="0"/>
                  <a:pt x="41036" y="9670"/>
                  <a:pt x="41036" y="21600"/>
                </a:cubicBezTo>
                <a:cubicBezTo>
                  <a:pt x="41036" y="25432"/>
                  <a:pt x="40016" y="29196"/>
                  <a:pt x="38081" y="32505"/>
                </a:cubicBezTo>
                <a:lnTo>
                  <a:pt x="19436" y="21600"/>
                </a:lnTo>
                <a:close/>
              </a:path>
            </a:pathLst>
          </a:custGeom>
          <a:noFill/>
          <a:ln w="38100">
            <a:solidFill>
              <a:srgbClr val="FF3300"/>
            </a:solidFill>
            <a:round/>
            <a:headEnd/>
            <a:tailEnd/>
          </a:ln>
        </p:spPr>
        <p:txBody>
          <a:bodyPr lIns="90000" tIns="46800" rIns="90000" bIns="46800" anchor="ctr">
            <a:spAutoFit/>
          </a:bodyPr>
          <a:lstStyle/>
          <a:p>
            <a:endParaRPr lang="sl-SI"/>
          </a:p>
        </p:txBody>
      </p:sp>
      <p:sp>
        <p:nvSpPr>
          <p:cNvPr id="68622" name="Arc 14"/>
          <p:cNvSpPr>
            <a:spLocks/>
          </p:cNvSpPr>
          <p:nvPr/>
        </p:nvSpPr>
        <p:spPr bwMode="auto">
          <a:xfrm rot="13500000" flipH="1">
            <a:off x="3330575" y="4479925"/>
            <a:ext cx="2709863" cy="1254125"/>
          </a:xfrm>
          <a:custGeom>
            <a:avLst/>
            <a:gdLst>
              <a:gd name="T0" fmla="*/ 0 w 39946"/>
              <a:gd name="T1" fmla="*/ 2147483647 h 30943"/>
              <a:gd name="T2" fmla="*/ 2147483647 w 39946"/>
              <a:gd name="T3" fmla="*/ 2147483647 h 30943"/>
              <a:gd name="T4" fmla="*/ 2147483647 w 39946"/>
              <a:gd name="T5" fmla="*/ 2147483647 h 30943"/>
              <a:gd name="T6" fmla="*/ 0 60000 65536"/>
              <a:gd name="T7" fmla="*/ 0 60000 65536"/>
              <a:gd name="T8" fmla="*/ 0 60000 65536"/>
              <a:gd name="T9" fmla="*/ 0 w 39946"/>
              <a:gd name="T10" fmla="*/ 0 h 30943"/>
              <a:gd name="T11" fmla="*/ 39946 w 39946"/>
              <a:gd name="T12" fmla="*/ 30943 h 30943"/>
            </a:gdLst>
            <a:ahLst/>
            <a:cxnLst>
              <a:cxn ang="T6">
                <a:pos x="T0" y="T1"/>
              </a:cxn>
              <a:cxn ang="T7">
                <a:pos x="T2" y="T3"/>
              </a:cxn>
              <a:cxn ang="T8">
                <a:pos x="T4" y="T5"/>
              </a:cxn>
            </a:cxnLst>
            <a:rect l="T9" t="T10" r="T11" b="T12"/>
            <a:pathLst>
              <a:path w="39946" h="30943" fill="none" extrusionOk="0">
                <a:moveTo>
                  <a:pt x="0" y="10198"/>
                </a:moveTo>
                <a:cubicBezTo>
                  <a:pt x="3941" y="3856"/>
                  <a:pt x="10879" y="-1"/>
                  <a:pt x="18346" y="0"/>
                </a:cubicBezTo>
                <a:cubicBezTo>
                  <a:pt x="30275" y="0"/>
                  <a:pt x="39946" y="9670"/>
                  <a:pt x="39946" y="21600"/>
                </a:cubicBezTo>
                <a:cubicBezTo>
                  <a:pt x="39946" y="24834"/>
                  <a:pt x="39219" y="28026"/>
                  <a:pt x="37820" y="30942"/>
                </a:cubicBezTo>
              </a:path>
              <a:path w="39946" h="30943" stroke="0" extrusionOk="0">
                <a:moveTo>
                  <a:pt x="0" y="10198"/>
                </a:moveTo>
                <a:cubicBezTo>
                  <a:pt x="3941" y="3856"/>
                  <a:pt x="10879" y="-1"/>
                  <a:pt x="18346" y="0"/>
                </a:cubicBezTo>
                <a:cubicBezTo>
                  <a:pt x="30275" y="0"/>
                  <a:pt x="39946" y="9670"/>
                  <a:pt x="39946" y="21600"/>
                </a:cubicBezTo>
                <a:cubicBezTo>
                  <a:pt x="39946" y="24834"/>
                  <a:pt x="39219" y="28026"/>
                  <a:pt x="37820" y="30942"/>
                </a:cubicBezTo>
                <a:lnTo>
                  <a:pt x="18346" y="21600"/>
                </a:lnTo>
                <a:close/>
              </a:path>
            </a:pathLst>
          </a:custGeom>
          <a:noFill/>
          <a:ln w="38100">
            <a:solidFill>
              <a:srgbClr val="00B050"/>
            </a:solidFill>
            <a:round/>
            <a:headEnd/>
            <a:tailEnd/>
          </a:ln>
        </p:spPr>
        <p:txBody>
          <a:bodyPr lIns="90000" tIns="46800" rIns="90000" bIns="46800" anchor="ctr">
            <a:spAutoFit/>
          </a:bodyPr>
          <a:lstStyle/>
          <a:p>
            <a:endParaRPr lang="sl-SI"/>
          </a:p>
        </p:txBody>
      </p:sp>
      <p:sp>
        <p:nvSpPr>
          <p:cNvPr id="18" name="Rectangle 17"/>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9" name="Rectangle 18"/>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0" name="Rounded Rectangle 19"/>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1" name="TextBox 20"/>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22" name="TextBox 21"/>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23" name="TextBox 22"/>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PODAJANJE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24"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F256805C-2365-43DF-93C8-DDFF7F34B2F2}"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34</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86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86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86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8618"/>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6862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8619"/>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686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86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8610" grpId="0"/>
      <p:bldP spid="68611" grpId="0"/>
      <p:bldP spid="68612" grpId="0"/>
      <p:bldP spid="68613" grpId="0"/>
      <p:bldP spid="68626" grpId="0" animBg="1"/>
      <p:bldP spid="68621" grpId="0" animBg="1"/>
      <p:bldP spid="686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304800" y="533400"/>
            <a:ext cx="8534400" cy="58674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pic>
        <p:nvPicPr>
          <p:cNvPr id="69635" name="Picture 3" descr="implicitna1"/>
          <p:cNvPicPr>
            <a:picLocks noChangeAspect="1" noChangeArrowheads="1"/>
          </p:cNvPicPr>
          <p:nvPr/>
        </p:nvPicPr>
        <p:blipFill>
          <a:blip r:embed="rId3" cstate="print"/>
          <a:srcRect/>
          <a:stretch>
            <a:fillRect/>
          </a:stretch>
        </p:blipFill>
        <p:spPr bwMode="auto">
          <a:xfrm>
            <a:off x="990600" y="1058863"/>
            <a:ext cx="2751138" cy="2751137"/>
          </a:xfrm>
          <a:prstGeom prst="rect">
            <a:avLst/>
          </a:prstGeom>
          <a:noFill/>
          <a:ln w="9525">
            <a:noFill/>
            <a:miter lim="800000"/>
            <a:headEnd/>
            <a:tailEnd/>
          </a:ln>
        </p:spPr>
      </p:pic>
      <p:graphicFrame>
        <p:nvGraphicFramePr>
          <p:cNvPr id="69634" name="Object 2"/>
          <p:cNvGraphicFramePr>
            <a:graphicFrameLocks noChangeAspect="1"/>
          </p:cNvGraphicFramePr>
          <p:nvPr/>
        </p:nvGraphicFramePr>
        <p:xfrm>
          <a:off x="685800" y="609600"/>
          <a:ext cx="2514600" cy="452438"/>
        </p:xfrm>
        <a:graphic>
          <a:graphicData uri="http://schemas.openxmlformats.org/presentationml/2006/ole">
            <p:oleObj spid="_x0000_s14338" name="Equation" r:id="rId4" imgW="1269720" imgH="228600" progId="Equation.DSMT4">
              <p:embed/>
            </p:oleObj>
          </a:graphicData>
        </a:graphic>
      </p:graphicFrame>
      <p:pic>
        <p:nvPicPr>
          <p:cNvPr id="69636" name="Picture 4" descr="implicitna2"/>
          <p:cNvPicPr>
            <a:picLocks noChangeAspect="1" noChangeArrowheads="1"/>
          </p:cNvPicPr>
          <p:nvPr/>
        </p:nvPicPr>
        <p:blipFill>
          <a:blip r:embed="rId5" cstate="print"/>
          <a:srcRect/>
          <a:stretch>
            <a:fillRect/>
          </a:stretch>
        </p:blipFill>
        <p:spPr bwMode="auto">
          <a:xfrm>
            <a:off x="5638800" y="3352800"/>
            <a:ext cx="2819400" cy="2819400"/>
          </a:xfrm>
          <a:prstGeom prst="rect">
            <a:avLst/>
          </a:prstGeom>
          <a:noFill/>
          <a:ln w="9525">
            <a:noFill/>
            <a:miter lim="800000"/>
            <a:headEnd/>
            <a:tailEnd/>
          </a:ln>
        </p:spPr>
      </p:pic>
      <p:sp>
        <p:nvSpPr>
          <p:cNvPr id="69637" name="Line 5"/>
          <p:cNvSpPr>
            <a:spLocks noChangeShapeType="1"/>
          </p:cNvSpPr>
          <p:nvPr/>
        </p:nvSpPr>
        <p:spPr bwMode="auto">
          <a:xfrm>
            <a:off x="4211638" y="3213100"/>
            <a:ext cx="792162" cy="576263"/>
          </a:xfrm>
          <a:prstGeom prst="line">
            <a:avLst/>
          </a:prstGeom>
          <a:noFill/>
          <a:ln w="15875">
            <a:solidFill>
              <a:schemeClr val="accent2"/>
            </a:solidFill>
            <a:round/>
            <a:headEnd/>
            <a:tailEnd type="arrow" w="med" len="med"/>
          </a:ln>
        </p:spPr>
        <p:txBody>
          <a:bodyPr>
            <a:spAutoFit/>
          </a:bodyPr>
          <a:lstStyle/>
          <a:p>
            <a:endParaRPr lang="sl-SI"/>
          </a:p>
        </p:txBody>
      </p:sp>
      <p:graphicFrame>
        <p:nvGraphicFramePr>
          <p:cNvPr id="69638" name="Object 6"/>
          <p:cNvGraphicFramePr>
            <a:graphicFrameLocks noChangeAspect="1"/>
          </p:cNvGraphicFramePr>
          <p:nvPr/>
        </p:nvGraphicFramePr>
        <p:xfrm>
          <a:off x="1011238" y="3886200"/>
          <a:ext cx="2424112" cy="546100"/>
        </p:xfrm>
        <a:graphic>
          <a:graphicData uri="http://schemas.openxmlformats.org/presentationml/2006/ole">
            <p:oleObj spid="_x0000_s14339" name="Equation" r:id="rId6" imgW="1638000" imgH="495000" progId="Equation.DSMT4">
              <p:embed/>
            </p:oleObj>
          </a:graphicData>
        </a:graphic>
      </p:graphicFrame>
      <p:graphicFrame>
        <p:nvGraphicFramePr>
          <p:cNvPr id="69639" name="Object 7"/>
          <p:cNvGraphicFramePr>
            <a:graphicFrameLocks noChangeAspect="1"/>
          </p:cNvGraphicFramePr>
          <p:nvPr/>
        </p:nvGraphicFramePr>
        <p:xfrm>
          <a:off x="2667000" y="4495800"/>
          <a:ext cx="2438400" cy="546100"/>
        </p:xfrm>
        <a:graphic>
          <a:graphicData uri="http://schemas.openxmlformats.org/presentationml/2006/ole">
            <p:oleObj spid="_x0000_s14340" name="Equation" r:id="rId7" imgW="1650960" imgH="495000" progId="Equation.DSMT4">
              <p:embed/>
            </p:oleObj>
          </a:graphicData>
        </a:graphic>
      </p:graphicFrame>
      <p:graphicFrame>
        <p:nvGraphicFramePr>
          <p:cNvPr id="69640" name="Object 8"/>
          <p:cNvGraphicFramePr>
            <a:graphicFrameLocks noChangeAspect="1"/>
          </p:cNvGraphicFramePr>
          <p:nvPr/>
        </p:nvGraphicFramePr>
        <p:xfrm>
          <a:off x="946150" y="5168900"/>
          <a:ext cx="2568575" cy="546100"/>
        </p:xfrm>
        <a:graphic>
          <a:graphicData uri="http://schemas.openxmlformats.org/presentationml/2006/ole">
            <p:oleObj spid="_x0000_s14341" name="Equation" r:id="rId8" imgW="1739880" imgH="495000" progId="Equation.DSMT4">
              <p:embed/>
            </p:oleObj>
          </a:graphicData>
        </a:graphic>
      </p:graphicFrame>
      <p:graphicFrame>
        <p:nvGraphicFramePr>
          <p:cNvPr id="69641" name="Object 9"/>
          <p:cNvGraphicFramePr>
            <a:graphicFrameLocks noChangeAspect="1"/>
          </p:cNvGraphicFramePr>
          <p:nvPr/>
        </p:nvGraphicFramePr>
        <p:xfrm>
          <a:off x="2535238" y="5702300"/>
          <a:ext cx="2570162" cy="546100"/>
        </p:xfrm>
        <a:graphic>
          <a:graphicData uri="http://schemas.openxmlformats.org/presentationml/2006/ole">
            <p:oleObj spid="_x0000_s14342" name="Equation" r:id="rId9" imgW="1739880" imgH="495000" progId="Equation.DSMT4">
              <p:embed/>
            </p:oleObj>
          </a:graphicData>
        </a:graphic>
      </p:graphicFrame>
      <p:sp>
        <p:nvSpPr>
          <p:cNvPr id="69642" name="Text Box 10"/>
          <p:cNvSpPr txBox="1">
            <a:spLocks noChangeArrowheads="1"/>
          </p:cNvSpPr>
          <p:nvPr/>
        </p:nvSpPr>
        <p:spPr bwMode="auto">
          <a:xfrm>
            <a:off x="6659563" y="3716338"/>
            <a:ext cx="287337" cy="304800"/>
          </a:xfrm>
          <a:prstGeom prst="rect">
            <a:avLst/>
          </a:prstGeom>
          <a:noFill/>
          <a:ln w="15875" algn="ctr">
            <a:noFill/>
            <a:miter lim="800000"/>
            <a:headEnd/>
            <a:tailEnd/>
          </a:ln>
        </p:spPr>
        <p:txBody>
          <a:bodyPr>
            <a:spAutoFit/>
          </a:bodyPr>
          <a:lstStyle/>
          <a:p>
            <a:pPr>
              <a:spcBef>
                <a:spcPct val="50000"/>
              </a:spcBef>
            </a:pPr>
            <a:r>
              <a:rPr lang="sl-SI" sz="1400">
                <a:solidFill>
                  <a:schemeClr val="accent2"/>
                </a:solidFill>
                <a:latin typeface="Times New Roman" pitchFamily="18" charset="0"/>
              </a:rPr>
              <a:t>1</a:t>
            </a:r>
          </a:p>
        </p:txBody>
      </p:sp>
      <p:sp>
        <p:nvSpPr>
          <p:cNvPr id="69643" name="Text Box 11"/>
          <p:cNvSpPr txBox="1">
            <a:spLocks noChangeArrowheads="1"/>
          </p:cNvSpPr>
          <p:nvPr/>
        </p:nvSpPr>
        <p:spPr bwMode="auto">
          <a:xfrm>
            <a:off x="5726113" y="4191000"/>
            <a:ext cx="360362" cy="304800"/>
          </a:xfrm>
          <a:prstGeom prst="rect">
            <a:avLst/>
          </a:prstGeom>
          <a:noFill/>
          <a:ln w="15875" algn="ctr">
            <a:noFill/>
            <a:miter lim="800000"/>
            <a:headEnd/>
            <a:tailEnd/>
          </a:ln>
        </p:spPr>
        <p:txBody>
          <a:bodyPr>
            <a:spAutoFit/>
          </a:bodyPr>
          <a:lstStyle/>
          <a:p>
            <a:pPr>
              <a:spcBef>
                <a:spcPct val="50000"/>
              </a:spcBef>
            </a:pPr>
            <a:r>
              <a:rPr lang="sl-SI" sz="1400">
                <a:solidFill>
                  <a:schemeClr val="accent2"/>
                </a:solidFill>
                <a:latin typeface="Times New Roman" pitchFamily="18" charset="0"/>
              </a:rPr>
              <a:t>2a</a:t>
            </a:r>
          </a:p>
        </p:txBody>
      </p:sp>
      <p:sp>
        <p:nvSpPr>
          <p:cNvPr id="69644" name="Text Box 12"/>
          <p:cNvSpPr txBox="1">
            <a:spLocks noChangeArrowheads="1"/>
          </p:cNvSpPr>
          <p:nvPr/>
        </p:nvSpPr>
        <p:spPr bwMode="auto">
          <a:xfrm>
            <a:off x="8001000" y="4221163"/>
            <a:ext cx="433388" cy="304800"/>
          </a:xfrm>
          <a:prstGeom prst="rect">
            <a:avLst/>
          </a:prstGeom>
          <a:noFill/>
          <a:ln w="15875" algn="ctr">
            <a:noFill/>
            <a:miter lim="800000"/>
            <a:headEnd/>
            <a:tailEnd/>
          </a:ln>
        </p:spPr>
        <p:txBody>
          <a:bodyPr>
            <a:spAutoFit/>
          </a:bodyPr>
          <a:lstStyle/>
          <a:p>
            <a:pPr>
              <a:spcBef>
                <a:spcPct val="50000"/>
              </a:spcBef>
            </a:pPr>
            <a:r>
              <a:rPr lang="sl-SI" sz="1400">
                <a:solidFill>
                  <a:schemeClr val="accent2"/>
                </a:solidFill>
                <a:latin typeface="Times New Roman" pitchFamily="18" charset="0"/>
              </a:rPr>
              <a:t>2b</a:t>
            </a:r>
          </a:p>
        </p:txBody>
      </p:sp>
      <p:sp>
        <p:nvSpPr>
          <p:cNvPr id="69645" name="Text Box 13"/>
          <p:cNvSpPr txBox="1">
            <a:spLocks noChangeArrowheads="1"/>
          </p:cNvSpPr>
          <p:nvPr/>
        </p:nvSpPr>
        <p:spPr bwMode="auto">
          <a:xfrm>
            <a:off x="5735638" y="4983163"/>
            <a:ext cx="360362" cy="304800"/>
          </a:xfrm>
          <a:prstGeom prst="rect">
            <a:avLst/>
          </a:prstGeom>
          <a:noFill/>
          <a:ln w="15875" algn="ctr">
            <a:noFill/>
            <a:miter lim="800000"/>
            <a:headEnd/>
            <a:tailEnd/>
          </a:ln>
        </p:spPr>
        <p:txBody>
          <a:bodyPr>
            <a:spAutoFit/>
          </a:bodyPr>
          <a:lstStyle/>
          <a:p>
            <a:pPr>
              <a:spcBef>
                <a:spcPct val="50000"/>
              </a:spcBef>
            </a:pPr>
            <a:r>
              <a:rPr lang="sl-SI" sz="1400">
                <a:solidFill>
                  <a:schemeClr val="accent2"/>
                </a:solidFill>
                <a:latin typeface="Times New Roman" pitchFamily="18" charset="0"/>
              </a:rPr>
              <a:t>3a</a:t>
            </a:r>
          </a:p>
        </p:txBody>
      </p:sp>
      <p:sp>
        <p:nvSpPr>
          <p:cNvPr id="69646" name="Text Box 14"/>
          <p:cNvSpPr txBox="1">
            <a:spLocks noChangeArrowheads="1"/>
          </p:cNvSpPr>
          <p:nvPr/>
        </p:nvSpPr>
        <p:spPr bwMode="auto">
          <a:xfrm>
            <a:off x="8010525" y="5013325"/>
            <a:ext cx="433388" cy="304800"/>
          </a:xfrm>
          <a:prstGeom prst="rect">
            <a:avLst/>
          </a:prstGeom>
          <a:noFill/>
          <a:ln w="15875" algn="ctr">
            <a:noFill/>
            <a:miter lim="800000"/>
            <a:headEnd/>
            <a:tailEnd/>
          </a:ln>
        </p:spPr>
        <p:txBody>
          <a:bodyPr>
            <a:spAutoFit/>
          </a:bodyPr>
          <a:lstStyle/>
          <a:p>
            <a:pPr>
              <a:spcBef>
                <a:spcPct val="50000"/>
              </a:spcBef>
            </a:pPr>
            <a:r>
              <a:rPr lang="sl-SI" sz="1400">
                <a:solidFill>
                  <a:schemeClr val="accent2"/>
                </a:solidFill>
                <a:latin typeface="Times New Roman" pitchFamily="18" charset="0"/>
              </a:rPr>
              <a:t>3b</a:t>
            </a:r>
          </a:p>
        </p:txBody>
      </p:sp>
      <p:sp>
        <p:nvSpPr>
          <p:cNvPr id="69647" name="Text Box 15"/>
          <p:cNvSpPr txBox="1">
            <a:spLocks noChangeArrowheads="1"/>
          </p:cNvSpPr>
          <p:nvPr/>
        </p:nvSpPr>
        <p:spPr bwMode="auto">
          <a:xfrm>
            <a:off x="7086600" y="5410200"/>
            <a:ext cx="287338" cy="304800"/>
          </a:xfrm>
          <a:prstGeom prst="rect">
            <a:avLst/>
          </a:prstGeom>
          <a:noFill/>
          <a:ln w="15875" algn="ctr">
            <a:noFill/>
            <a:miter lim="800000"/>
            <a:headEnd/>
            <a:tailEnd/>
          </a:ln>
        </p:spPr>
        <p:txBody>
          <a:bodyPr>
            <a:spAutoFit/>
          </a:bodyPr>
          <a:lstStyle/>
          <a:p>
            <a:pPr>
              <a:spcBef>
                <a:spcPct val="50000"/>
              </a:spcBef>
            </a:pPr>
            <a:r>
              <a:rPr lang="sl-SI" sz="1400">
                <a:solidFill>
                  <a:schemeClr val="accent2"/>
                </a:solidFill>
                <a:latin typeface="Times New Roman" pitchFamily="18" charset="0"/>
              </a:rPr>
              <a:t>4</a:t>
            </a:r>
          </a:p>
        </p:txBody>
      </p:sp>
      <p:sp>
        <p:nvSpPr>
          <p:cNvPr id="69648" name="Line 16"/>
          <p:cNvSpPr>
            <a:spLocks noChangeShapeType="1"/>
          </p:cNvSpPr>
          <p:nvPr/>
        </p:nvSpPr>
        <p:spPr bwMode="auto">
          <a:xfrm>
            <a:off x="5810250" y="3554413"/>
            <a:ext cx="0" cy="576262"/>
          </a:xfrm>
          <a:prstGeom prst="line">
            <a:avLst/>
          </a:prstGeom>
          <a:noFill/>
          <a:ln w="12700">
            <a:solidFill>
              <a:schemeClr val="tx1"/>
            </a:solidFill>
            <a:prstDash val="dash"/>
            <a:round/>
            <a:headEnd/>
            <a:tailEnd/>
          </a:ln>
        </p:spPr>
        <p:txBody>
          <a:bodyPr>
            <a:spAutoFit/>
          </a:bodyPr>
          <a:lstStyle/>
          <a:p>
            <a:endParaRPr lang="sl-SI"/>
          </a:p>
        </p:txBody>
      </p:sp>
      <p:sp>
        <p:nvSpPr>
          <p:cNvPr id="69649" name="Line 17"/>
          <p:cNvSpPr>
            <a:spLocks noChangeShapeType="1"/>
          </p:cNvSpPr>
          <p:nvPr/>
        </p:nvSpPr>
        <p:spPr bwMode="auto">
          <a:xfrm>
            <a:off x="5819775" y="5334000"/>
            <a:ext cx="0" cy="576263"/>
          </a:xfrm>
          <a:prstGeom prst="line">
            <a:avLst/>
          </a:prstGeom>
          <a:noFill/>
          <a:ln w="12700">
            <a:solidFill>
              <a:schemeClr val="tx1"/>
            </a:solidFill>
            <a:prstDash val="dash"/>
            <a:round/>
            <a:headEnd/>
            <a:tailEnd/>
          </a:ln>
        </p:spPr>
        <p:txBody>
          <a:bodyPr>
            <a:spAutoFit/>
          </a:bodyPr>
          <a:lstStyle/>
          <a:p>
            <a:endParaRPr lang="sl-SI"/>
          </a:p>
        </p:txBody>
      </p:sp>
      <p:sp>
        <p:nvSpPr>
          <p:cNvPr id="69650" name="Line 18"/>
          <p:cNvSpPr>
            <a:spLocks noChangeShapeType="1"/>
          </p:cNvSpPr>
          <p:nvPr/>
        </p:nvSpPr>
        <p:spPr bwMode="auto">
          <a:xfrm>
            <a:off x="6200775" y="4489450"/>
            <a:ext cx="0" cy="576263"/>
          </a:xfrm>
          <a:prstGeom prst="line">
            <a:avLst/>
          </a:prstGeom>
          <a:noFill/>
          <a:ln w="12700">
            <a:solidFill>
              <a:schemeClr val="tx1"/>
            </a:solidFill>
            <a:prstDash val="dash"/>
            <a:round/>
            <a:headEnd/>
            <a:tailEnd/>
          </a:ln>
        </p:spPr>
        <p:txBody>
          <a:bodyPr>
            <a:spAutoFit/>
          </a:bodyPr>
          <a:lstStyle/>
          <a:p>
            <a:endParaRPr lang="sl-SI"/>
          </a:p>
        </p:txBody>
      </p:sp>
      <p:sp>
        <p:nvSpPr>
          <p:cNvPr id="69651" name="Line 19"/>
          <p:cNvSpPr>
            <a:spLocks noChangeShapeType="1"/>
          </p:cNvSpPr>
          <p:nvPr/>
        </p:nvSpPr>
        <p:spPr bwMode="auto">
          <a:xfrm>
            <a:off x="8277225" y="5334000"/>
            <a:ext cx="0" cy="576263"/>
          </a:xfrm>
          <a:prstGeom prst="line">
            <a:avLst/>
          </a:prstGeom>
          <a:noFill/>
          <a:ln w="12700">
            <a:solidFill>
              <a:schemeClr val="tx1"/>
            </a:solidFill>
            <a:prstDash val="dash"/>
            <a:round/>
            <a:headEnd/>
            <a:tailEnd/>
          </a:ln>
        </p:spPr>
        <p:txBody>
          <a:bodyPr>
            <a:spAutoFit/>
          </a:bodyPr>
          <a:lstStyle/>
          <a:p>
            <a:endParaRPr lang="sl-SI"/>
          </a:p>
        </p:txBody>
      </p:sp>
      <p:sp>
        <p:nvSpPr>
          <p:cNvPr id="69652" name="Line 20"/>
          <p:cNvSpPr>
            <a:spLocks noChangeShapeType="1"/>
          </p:cNvSpPr>
          <p:nvPr/>
        </p:nvSpPr>
        <p:spPr bwMode="auto">
          <a:xfrm>
            <a:off x="8286750" y="3548063"/>
            <a:ext cx="0" cy="576262"/>
          </a:xfrm>
          <a:prstGeom prst="line">
            <a:avLst/>
          </a:prstGeom>
          <a:noFill/>
          <a:ln w="12700">
            <a:solidFill>
              <a:schemeClr val="tx1"/>
            </a:solidFill>
            <a:prstDash val="dash"/>
            <a:round/>
            <a:headEnd/>
            <a:tailEnd/>
          </a:ln>
        </p:spPr>
        <p:txBody>
          <a:bodyPr>
            <a:spAutoFit/>
          </a:bodyPr>
          <a:lstStyle/>
          <a:p>
            <a:endParaRPr lang="sl-SI"/>
          </a:p>
        </p:txBody>
      </p:sp>
      <p:sp>
        <p:nvSpPr>
          <p:cNvPr id="69653" name="Line 21"/>
          <p:cNvSpPr>
            <a:spLocks noChangeShapeType="1"/>
          </p:cNvSpPr>
          <p:nvPr/>
        </p:nvSpPr>
        <p:spPr bwMode="auto">
          <a:xfrm>
            <a:off x="7905750" y="4508500"/>
            <a:ext cx="0" cy="576263"/>
          </a:xfrm>
          <a:prstGeom prst="line">
            <a:avLst/>
          </a:prstGeom>
          <a:noFill/>
          <a:ln w="12700">
            <a:solidFill>
              <a:schemeClr val="tx1"/>
            </a:solidFill>
            <a:prstDash val="dash"/>
            <a:round/>
            <a:headEnd/>
            <a:tailEnd/>
          </a:ln>
        </p:spPr>
        <p:txBody>
          <a:bodyPr>
            <a:spAutoFit/>
          </a:bodyPr>
          <a:lstStyle/>
          <a:p>
            <a:endParaRPr lang="sl-SI"/>
          </a:p>
        </p:txBody>
      </p:sp>
      <p:sp>
        <p:nvSpPr>
          <p:cNvPr id="69654" name="Text Box 22"/>
          <p:cNvSpPr txBox="1">
            <a:spLocks noChangeArrowheads="1"/>
          </p:cNvSpPr>
          <p:nvPr/>
        </p:nvSpPr>
        <p:spPr bwMode="auto">
          <a:xfrm>
            <a:off x="4648200" y="1752600"/>
            <a:ext cx="3311525" cy="923925"/>
          </a:xfrm>
          <a:prstGeom prst="rect">
            <a:avLst/>
          </a:prstGeom>
          <a:noFill/>
          <a:ln w="15875" algn="ctr">
            <a:solidFill>
              <a:schemeClr val="bg1"/>
            </a:solidFill>
            <a:miter lim="800000"/>
            <a:headEnd/>
            <a:tailEnd/>
          </a:ln>
        </p:spPr>
        <p:txBody>
          <a:bodyPr>
            <a:spAutoFit/>
          </a:bodyPr>
          <a:lstStyle/>
          <a:p>
            <a:pPr>
              <a:spcBef>
                <a:spcPct val="50000"/>
              </a:spcBef>
              <a:defRPr/>
            </a:pPr>
            <a:r>
              <a:rPr lang="sl-SI">
                <a:solidFill>
                  <a:schemeClr val="tx2">
                    <a:lumMod val="60000"/>
                    <a:lumOff val="40000"/>
                  </a:schemeClr>
                </a:solidFill>
                <a:latin typeface="+mn-lt"/>
              </a:rPr>
              <a:t>Implicitna enačba določa funkcijo na odseku med dvema navpičnima tangentama</a:t>
            </a:r>
          </a:p>
        </p:txBody>
      </p:sp>
      <p:sp>
        <p:nvSpPr>
          <p:cNvPr id="23" name="Rectangle 22"/>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4" name="Rectangle 23"/>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5" name="Rounded Rectangle 24"/>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6" name="TextBox 25"/>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27" name="TextBox 26"/>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28" name="TextBox 27"/>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PODAJANJE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29"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7BEF531A-7AA8-41E3-84C4-47BD71B07F48}"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35</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96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6963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9638"/>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696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9639"/>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69643"/>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696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9640"/>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69645"/>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696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9641"/>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6964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9648"/>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69652"/>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grpId="0" nodeType="afterEffect">
                                  <p:stCondLst>
                                    <p:cond delay="0"/>
                                  </p:stCondLst>
                                  <p:childTnLst>
                                    <p:set>
                                      <p:cBhvr>
                                        <p:cTn id="61" dur="1" fill="hold">
                                          <p:stCondLst>
                                            <p:cond delay="0"/>
                                          </p:stCondLst>
                                        </p:cTn>
                                        <p:tgtEl>
                                          <p:spTgt spid="69650"/>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grpId="0" nodeType="afterEffect">
                                  <p:stCondLst>
                                    <p:cond delay="0"/>
                                  </p:stCondLst>
                                  <p:childTnLst>
                                    <p:set>
                                      <p:cBhvr>
                                        <p:cTn id="64" dur="1" fill="hold">
                                          <p:stCondLst>
                                            <p:cond delay="0"/>
                                          </p:stCondLst>
                                        </p:cTn>
                                        <p:tgtEl>
                                          <p:spTgt spid="69653"/>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grpId="0" nodeType="afterEffect">
                                  <p:stCondLst>
                                    <p:cond delay="0"/>
                                  </p:stCondLst>
                                  <p:childTnLst>
                                    <p:set>
                                      <p:cBhvr>
                                        <p:cTn id="67" dur="1" fill="hold">
                                          <p:stCondLst>
                                            <p:cond delay="0"/>
                                          </p:stCondLst>
                                        </p:cTn>
                                        <p:tgtEl>
                                          <p:spTgt spid="69649"/>
                                        </p:tgtEl>
                                        <p:attrNameLst>
                                          <p:attrName>style.visibility</p:attrName>
                                        </p:attrNameLst>
                                      </p:cBhvr>
                                      <p:to>
                                        <p:strVal val="visible"/>
                                      </p:to>
                                    </p:set>
                                  </p:childTnLst>
                                </p:cTn>
                              </p:par>
                            </p:childTnLst>
                          </p:cTn>
                        </p:par>
                        <p:par>
                          <p:cTn id="68" fill="hold">
                            <p:stCondLst>
                              <p:cond delay="0"/>
                            </p:stCondLst>
                            <p:childTnLst>
                              <p:par>
                                <p:cTn id="69" presetID="1" presetClass="entr" presetSubtype="0" fill="hold" grpId="0" nodeType="afterEffect">
                                  <p:stCondLst>
                                    <p:cond delay="0"/>
                                  </p:stCondLst>
                                  <p:childTnLst>
                                    <p:set>
                                      <p:cBhvr>
                                        <p:cTn id="70" dur="1" fill="hold">
                                          <p:stCondLst>
                                            <p:cond delay="0"/>
                                          </p:stCondLst>
                                        </p:cTn>
                                        <p:tgtEl>
                                          <p:spTgt spid="6965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9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animBg="1"/>
      <p:bldP spid="69642" grpId="0"/>
      <p:bldP spid="69643" grpId="0"/>
      <p:bldP spid="69644" grpId="0"/>
      <p:bldP spid="69645" grpId="0"/>
      <p:bldP spid="69646" grpId="0"/>
      <p:bldP spid="69647" grpId="0"/>
      <p:bldP spid="69648" grpId="0" animBg="1"/>
      <p:bldP spid="69649" grpId="0" animBg="1"/>
      <p:bldP spid="69650" grpId="0" animBg="1"/>
      <p:bldP spid="69651" grpId="0" animBg="1"/>
      <p:bldP spid="69652" grpId="0" animBg="1"/>
      <p:bldP spid="69653" grpId="0" animBg="1"/>
      <p:bldP spid="6965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533400" y="914400"/>
            <a:ext cx="5410200" cy="5181600"/>
            <a:chOff x="1190" y="816"/>
            <a:chExt cx="3408" cy="3264"/>
          </a:xfrm>
        </p:grpSpPr>
        <p:sp>
          <p:nvSpPr>
            <p:cNvPr id="15382" name="Rectangle 14"/>
            <p:cNvSpPr>
              <a:spLocks noChangeArrowheads="1"/>
            </p:cNvSpPr>
            <p:nvPr/>
          </p:nvSpPr>
          <p:spPr bwMode="auto">
            <a:xfrm>
              <a:off x="1190" y="816"/>
              <a:ext cx="3408" cy="3264"/>
            </a:xfrm>
            <a:prstGeom prst="rect">
              <a:avLst/>
            </a:prstGeom>
            <a:solidFill>
              <a:srgbClr val="FFFFFF"/>
            </a:solidFill>
            <a:ln w="15875">
              <a:solidFill>
                <a:schemeClr val="bg1"/>
              </a:solidFill>
              <a:miter lim="800000"/>
              <a:headEnd/>
              <a:tailEnd/>
            </a:ln>
          </p:spPr>
          <p:txBody>
            <a:bodyPr lIns="90000" tIns="46800" rIns="90000" bIns="46800" anchor="ctr">
              <a:spAutoFit/>
            </a:bodyPr>
            <a:lstStyle/>
            <a:p>
              <a:endParaRPr lang="sl-SI"/>
            </a:p>
          </p:txBody>
        </p:sp>
        <p:sp>
          <p:nvSpPr>
            <p:cNvPr id="15383" name="Line 12"/>
            <p:cNvSpPr>
              <a:spLocks noChangeShapeType="1"/>
            </p:cNvSpPr>
            <p:nvPr/>
          </p:nvSpPr>
          <p:spPr bwMode="auto">
            <a:xfrm flipV="1">
              <a:off x="2888" y="816"/>
              <a:ext cx="0" cy="3264"/>
            </a:xfrm>
            <a:prstGeom prst="line">
              <a:avLst/>
            </a:prstGeom>
            <a:no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sp>
          <p:nvSpPr>
            <p:cNvPr id="15384" name="Line 13"/>
            <p:cNvSpPr>
              <a:spLocks noChangeShapeType="1"/>
            </p:cNvSpPr>
            <p:nvPr/>
          </p:nvSpPr>
          <p:spPr bwMode="auto">
            <a:xfrm>
              <a:off x="1190" y="2466"/>
              <a:ext cx="3408" cy="0"/>
            </a:xfrm>
            <a:prstGeom prst="line">
              <a:avLst/>
            </a:prstGeom>
            <a:no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sp>
          <p:nvSpPr>
            <p:cNvPr id="15385" name="Freeform 6"/>
            <p:cNvSpPr>
              <a:spLocks/>
            </p:cNvSpPr>
            <p:nvPr/>
          </p:nvSpPr>
          <p:spPr bwMode="auto">
            <a:xfrm>
              <a:off x="1342" y="1267"/>
              <a:ext cx="3088" cy="2376"/>
            </a:xfrm>
            <a:custGeom>
              <a:avLst/>
              <a:gdLst>
                <a:gd name="T0" fmla="*/ 0 w 3088"/>
                <a:gd name="T1" fmla="*/ 2376 h 2376"/>
                <a:gd name="T2" fmla="*/ 668 w 3088"/>
                <a:gd name="T3" fmla="*/ 2112 h 2376"/>
                <a:gd name="T4" fmla="*/ 1240 w 3088"/>
                <a:gd name="T5" fmla="*/ 1596 h 2376"/>
                <a:gd name="T6" fmla="*/ 1924 w 3088"/>
                <a:gd name="T7" fmla="*/ 712 h 2376"/>
                <a:gd name="T8" fmla="*/ 2452 w 3088"/>
                <a:gd name="T9" fmla="*/ 260 h 2376"/>
                <a:gd name="T10" fmla="*/ 3088 w 3088"/>
                <a:gd name="T11" fmla="*/ 0 h 2376"/>
                <a:gd name="T12" fmla="*/ 0 60000 65536"/>
                <a:gd name="T13" fmla="*/ 0 60000 65536"/>
                <a:gd name="T14" fmla="*/ 0 60000 65536"/>
                <a:gd name="T15" fmla="*/ 0 60000 65536"/>
                <a:gd name="T16" fmla="*/ 0 60000 65536"/>
                <a:gd name="T17" fmla="*/ 0 60000 65536"/>
                <a:gd name="T18" fmla="*/ 0 w 3088"/>
                <a:gd name="T19" fmla="*/ 0 h 2376"/>
                <a:gd name="T20" fmla="*/ 3088 w 3088"/>
                <a:gd name="T21" fmla="*/ 2376 h 2376"/>
              </a:gdLst>
              <a:ahLst/>
              <a:cxnLst>
                <a:cxn ang="T12">
                  <a:pos x="T0" y="T1"/>
                </a:cxn>
                <a:cxn ang="T13">
                  <a:pos x="T2" y="T3"/>
                </a:cxn>
                <a:cxn ang="T14">
                  <a:pos x="T4" y="T5"/>
                </a:cxn>
                <a:cxn ang="T15">
                  <a:pos x="T6" y="T7"/>
                </a:cxn>
                <a:cxn ang="T16">
                  <a:pos x="T8" y="T9"/>
                </a:cxn>
                <a:cxn ang="T17">
                  <a:pos x="T10" y="T11"/>
                </a:cxn>
              </a:cxnLst>
              <a:rect l="T18" t="T19" r="T20" b="T21"/>
              <a:pathLst>
                <a:path w="3088" h="2376">
                  <a:moveTo>
                    <a:pt x="0" y="2376"/>
                  </a:moveTo>
                  <a:cubicBezTo>
                    <a:pt x="112" y="2332"/>
                    <a:pt x="461" y="2242"/>
                    <a:pt x="668" y="2112"/>
                  </a:cubicBezTo>
                  <a:cubicBezTo>
                    <a:pt x="875" y="1982"/>
                    <a:pt x="1031" y="1829"/>
                    <a:pt x="1240" y="1596"/>
                  </a:cubicBezTo>
                  <a:cubicBezTo>
                    <a:pt x="1449" y="1363"/>
                    <a:pt x="1722" y="935"/>
                    <a:pt x="1924" y="712"/>
                  </a:cubicBezTo>
                  <a:cubicBezTo>
                    <a:pt x="2126" y="489"/>
                    <a:pt x="2249" y="369"/>
                    <a:pt x="2452" y="260"/>
                  </a:cubicBezTo>
                  <a:cubicBezTo>
                    <a:pt x="2655" y="151"/>
                    <a:pt x="2956" y="54"/>
                    <a:pt x="3088" y="0"/>
                  </a:cubicBezTo>
                </a:path>
              </a:pathLst>
            </a:custGeom>
            <a:noFill/>
            <a:ln w="25400">
              <a:solidFill>
                <a:srgbClr val="FF0000"/>
              </a:solidFill>
              <a:round/>
              <a:headEnd/>
              <a:tailEnd/>
            </a:ln>
          </p:spPr>
          <p:txBody>
            <a:bodyPr lIns="90000" tIns="46800" rIns="90000" bIns="46800">
              <a:spAutoFit/>
            </a:bodyPr>
            <a:lstStyle/>
            <a:p>
              <a:endParaRPr lang="sl-SI"/>
            </a:p>
          </p:txBody>
        </p:sp>
      </p:grpSp>
      <p:sp>
        <p:nvSpPr>
          <p:cNvPr id="74759" name="Freeform 7"/>
          <p:cNvSpPr>
            <a:spLocks/>
          </p:cNvSpPr>
          <p:nvPr/>
        </p:nvSpPr>
        <p:spPr bwMode="auto">
          <a:xfrm>
            <a:off x="1400175" y="962025"/>
            <a:ext cx="3714750" cy="5124450"/>
          </a:xfrm>
          <a:custGeom>
            <a:avLst/>
            <a:gdLst>
              <a:gd name="T0" fmla="*/ 0 w 2340"/>
              <a:gd name="T1" fmla="*/ 2147483647 h 3228"/>
              <a:gd name="T2" fmla="*/ 2147483647 w 2340"/>
              <a:gd name="T3" fmla="*/ 0 h 3228"/>
              <a:gd name="T4" fmla="*/ 0 60000 65536"/>
              <a:gd name="T5" fmla="*/ 0 60000 65536"/>
              <a:gd name="T6" fmla="*/ 0 w 2340"/>
              <a:gd name="T7" fmla="*/ 0 h 3228"/>
              <a:gd name="T8" fmla="*/ 2340 w 2340"/>
              <a:gd name="T9" fmla="*/ 3228 h 3228"/>
            </a:gdLst>
            <a:ahLst/>
            <a:cxnLst>
              <a:cxn ang="T4">
                <a:pos x="T0" y="T1"/>
              </a:cxn>
              <a:cxn ang="T5">
                <a:pos x="T2" y="T3"/>
              </a:cxn>
            </a:cxnLst>
            <a:rect l="T6" t="T7" r="T8" b="T9"/>
            <a:pathLst>
              <a:path w="2340" h="3228">
                <a:moveTo>
                  <a:pt x="0" y="3228"/>
                </a:moveTo>
                <a:lnTo>
                  <a:pt x="2340" y="0"/>
                </a:lnTo>
              </a:path>
            </a:pathLst>
          </a:custGeom>
          <a:noFill/>
          <a:ln w="15875">
            <a:solidFill>
              <a:srgbClr val="0000FF"/>
            </a:solidFill>
            <a:round/>
            <a:headEnd/>
            <a:tailEnd/>
          </a:ln>
        </p:spPr>
        <p:txBody>
          <a:bodyPr lIns="90000" tIns="46800" rIns="90000" bIns="46800">
            <a:spAutoFit/>
          </a:bodyPr>
          <a:lstStyle/>
          <a:p>
            <a:endParaRPr lang="sl-SI"/>
          </a:p>
        </p:txBody>
      </p:sp>
      <p:sp>
        <p:nvSpPr>
          <p:cNvPr id="74760" name="Freeform 8"/>
          <p:cNvSpPr>
            <a:spLocks/>
          </p:cNvSpPr>
          <p:nvPr/>
        </p:nvSpPr>
        <p:spPr bwMode="auto">
          <a:xfrm>
            <a:off x="1235075" y="963613"/>
            <a:ext cx="3971925" cy="5076825"/>
          </a:xfrm>
          <a:custGeom>
            <a:avLst/>
            <a:gdLst>
              <a:gd name="T0" fmla="*/ 0 w 2502"/>
              <a:gd name="T1" fmla="*/ 0 h 3198"/>
              <a:gd name="T2" fmla="*/ 2147483647 w 2502"/>
              <a:gd name="T3" fmla="*/ 2147483647 h 3198"/>
              <a:gd name="T4" fmla="*/ 2147483647 w 2502"/>
              <a:gd name="T5" fmla="*/ 2147483647 h 3198"/>
              <a:gd name="T6" fmla="*/ 2147483647 w 2502"/>
              <a:gd name="T7" fmla="*/ 2147483647 h 3198"/>
              <a:gd name="T8" fmla="*/ 0 60000 65536"/>
              <a:gd name="T9" fmla="*/ 0 60000 65536"/>
              <a:gd name="T10" fmla="*/ 0 60000 65536"/>
              <a:gd name="T11" fmla="*/ 0 60000 65536"/>
              <a:gd name="T12" fmla="*/ 0 w 2502"/>
              <a:gd name="T13" fmla="*/ 0 h 3198"/>
              <a:gd name="T14" fmla="*/ 2502 w 2502"/>
              <a:gd name="T15" fmla="*/ 3198 h 3198"/>
            </a:gdLst>
            <a:ahLst/>
            <a:cxnLst>
              <a:cxn ang="T8">
                <a:pos x="T0" y="T1"/>
              </a:cxn>
              <a:cxn ang="T9">
                <a:pos x="T2" y="T3"/>
              </a:cxn>
              <a:cxn ang="T10">
                <a:pos x="T4" y="T5"/>
              </a:cxn>
              <a:cxn ang="T11">
                <a:pos x="T6" y="T7"/>
              </a:cxn>
            </a:cxnLst>
            <a:rect l="T12" t="T13" r="T14" b="T15"/>
            <a:pathLst>
              <a:path w="2502" h="3198">
                <a:moveTo>
                  <a:pt x="0" y="0"/>
                </a:moveTo>
                <a:cubicBezTo>
                  <a:pt x="74" y="398"/>
                  <a:pt x="102" y="2246"/>
                  <a:pt x="445" y="2388"/>
                </a:cubicBezTo>
                <a:cubicBezTo>
                  <a:pt x="788" y="2530"/>
                  <a:pt x="1715" y="717"/>
                  <a:pt x="2058" y="852"/>
                </a:cubicBezTo>
                <a:cubicBezTo>
                  <a:pt x="2401" y="987"/>
                  <a:pt x="2410" y="2709"/>
                  <a:pt x="2502" y="3198"/>
                </a:cubicBezTo>
              </a:path>
            </a:pathLst>
          </a:custGeom>
          <a:noFill/>
          <a:ln w="15875">
            <a:solidFill>
              <a:srgbClr val="00FF00"/>
            </a:solidFill>
            <a:round/>
            <a:headEnd/>
            <a:tailEnd/>
          </a:ln>
        </p:spPr>
        <p:txBody>
          <a:bodyPr lIns="90000" tIns="46800" rIns="90000" bIns="46800">
            <a:spAutoFit/>
          </a:bodyPr>
          <a:lstStyle/>
          <a:p>
            <a:endParaRPr lang="sl-SI"/>
          </a:p>
        </p:txBody>
      </p:sp>
      <p:sp>
        <p:nvSpPr>
          <p:cNvPr id="74761" name="Freeform 9"/>
          <p:cNvSpPr>
            <a:spLocks/>
          </p:cNvSpPr>
          <p:nvPr/>
        </p:nvSpPr>
        <p:spPr bwMode="auto">
          <a:xfrm>
            <a:off x="1543050" y="976313"/>
            <a:ext cx="3398838" cy="5076825"/>
          </a:xfrm>
          <a:custGeom>
            <a:avLst/>
            <a:gdLst>
              <a:gd name="T0" fmla="*/ 0 w 2141"/>
              <a:gd name="T1" fmla="*/ 2147483647 h 3198"/>
              <a:gd name="T2" fmla="*/ 2147483647 w 2141"/>
              <a:gd name="T3" fmla="*/ 2147483647 h 3198"/>
              <a:gd name="T4" fmla="*/ 2147483647 w 2141"/>
              <a:gd name="T5" fmla="*/ 2147483647 h 3198"/>
              <a:gd name="T6" fmla="*/ 2147483647 w 2141"/>
              <a:gd name="T7" fmla="*/ 2147483647 h 3198"/>
              <a:gd name="T8" fmla="*/ 2147483647 w 2141"/>
              <a:gd name="T9" fmla="*/ 0 h 3198"/>
              <a:gd name="T10" fmla="*/ 0 60000 65536"/>
              <a:gd name="T11" fmla="*/ 0 60000 65536"/>
              <a:gd name="T12" fmla="*/ 0 60000 65536"/>
              <a:gd name="T13" fmla="*/ 0 60000 65536"/>
              <a:gd name="T14" fmla="*/ 0 60000 65536"/>
              <a:gd name="T15" fmla="*/ 0 w 2141"/>
              <a:gd name="T16" fmla="*/ 0 h 3198"/>
              <a:gd name="T17" fmla="*/ 2141 w 2141"/>
              <a:gd name="T18" fmla="*/ 3198 h 3198"/>
            </a:gdLst>
            <a:ahLst/>
            <a:cxnLst>
              <a:cxn ang="T10">
                <a:pos x="T0" y="T1"/>
              </a:cxn>
              <a:cxn ang="T11">
                <a:pos x="T2" y="T3"/>
              </a:cxn>
              <a:cxn ang="T12">
                <a:pos x="T4" y="T5"/>
              </a:cxn>
              <a:cxn ang="T13">
                <a:pos x="T6" y="T7"/>
              </a:cxn>
              <a:cxn ang="T14">
                <a:pos x="T8" y="T9"/>
              </a:cxn>
            </a:cxnLst>
            <a:rect l="T15" t="T16" r="T17" b="T18"/>
            <a:pathLst>
              <a:path w="2141" h="3198">
                <a:moveTo>
                  <a:pt x="0" y="3198"/>
                </a:moveTo>
                <a:cubicBezTo>
                  <a:pt x="44" y="3101"/>
                  <a:pt x="85" y="2883"/>
                  <a:pt x="263" y="2618"/>
                </a:cubicBezTo>
                <a:cubicBezTo>
                  <a:pt x="441" y="2353"/>
                  <a:pt x="803" y="1941"/>
                  <a:pt x="1070" y="1608"/>
                </a:cubicBezTo>
                <a:cubicBezTo>
                  <a:pt x="1337" y="1275"/>
                  <a:pt x="1689" y="889"/>
                  <a:pt x="1867" y="621"/>
                </a:cubicBezTo>
                <a:cubicBezTo>
                  <a:pt x="2045" y="353"/>
                  <a:pt x="2084" y="129"/>
                  <a:pt x="2141" y="0"/>
                </a:cubicBezTo>
              </a:path>
            </a:pathLst>
          </a:custGeom>
          <a:noFill/>
          <a:ln w="15875">
            <a:solidFill>
              <a:srgbClr val="993300"/>
            </a:solidFill>
            <a:round/>
            <a:headEnd/>
            <a:tailEnd/>
          </a:ln>
        </p:spPr>
        <p:txBody>
          <a:bodyPr lIns="90000" tIns="46800" rIns="90000" bIns="46800">
            <a:spAutoFit/>
          </a:bodyPr>
          <a:lstStyle/>
          <a:p>
            <a:endParaRPr lang="sl-SI"/>
          </a:p>
        </p:txBody>
      </p:sp>
      <p:sp>
        <p:nvSpPr>
          <p:cNvPr id="74763" name="Freeform 11"/>
          <p:cNvSpPr>
            <a:spLocks/>
          </p:cNvSpPr>
          <p:nvPr/>
        </p:nvSpPr>
        <p:spPr bwMode="auto">
          <a:xfrm>
            <a:off x="792163" y="2306638"/>
            <a:ext cx="4922837" cy="2373312"/>
          </a:xfrm>
          <a:custGeom>
            <a:avLst/>
            <a:gdLst>
              <a:gd name="T0" fmla="*/ 0 w 3101"/>
              <a:gd name="T1" fmla="*/ 2147483647 h 1495"/>
              <a:gd name="T2" fmla="*/ 2147483647 w 3101"/>
              <a:gd name="T3" fmla="*/ 2147483647 h 1495"/>
              <a:gd name="T4" fmla="*/ 2147483647 w 3101"/>
              <a:gd name="T5" fmla="*/ 2147483647 h 1495"/>
              <a:gd name="T6" fmla="*/ 2147483647 w 3101"/>
              <a:gd name="T7" fmla="*/ 2147483647 h 1495"/>
              <a:gd name="T8" fmla="*/ 2147483647 w 3101"/>
              <a:gd name="T9" fmla="*/ 2147483647 h 1495"/>
              <a:gd name="T10" fmla="*/ 2147483647 w 3101"/>
              <a:gd name="T11" fmla="*/ 2147483647 h 1495"/>
              <a:gd name="T12" fmla="*/ 2147483647 w 3101"/>
              <a:gd name="T13" fmla="*/ 2147483647 h 1495"/>
              <a:gd name="T14" fmla="*/ 0 60000 65536"/>
              <a:gd name="T15" fmla="*/ 0 60000 65536"/>
              <a:gd name="T16" fmla="*/ 0 60000 65536"/>
              <a:gd name="T17" fmla="*/ 0 60000 65536"/>
              <a:gd name="T18" fmla="*/ 0 60000 65536"/>
              <a:gd name="T19" fmla="*/ 0 60000 65536"/>
              <a:gd name="T20" fmla="*/ 0 60000 65536"/>
              <a:gd name="T21" fmla="*/ 0 w 3101"/>
              <a:gd name="T22" fmla="*/ 0 h 1495"/>
              <a:gd name="T23" fmla="*/ 3101 w 3101"/>
              <a:gd name="T24" fmla="*/ 1495 h 14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01" h="1495">
                <a:moveTo>
                  <a:pt x="0" y="83"/>
                </a:moveTo>
                <a:cubicBezTo>
                  <a:pt x="65" y="265"/>
                  <a:pt x="240" y="950"/>
                  <a:pt x="393" y="1174"/>
                </a:cubicBezTo>
                <a:cubicBezTo>
                  <a:pt x="546" y="1398"/>
                  <a:pt x="729" y="1495"/>
                  <a:pt x="921" y="1428"/>
                </a:cubicBezTo>
                <a:cubicBezTo>
                  <a:pt x="1113" y="1361"/>
                  <a:pt x="1335" y="1003"/>
                  <a:pt x="1548" y="774"/>
                </a:cubicBezTo>
                <a:cubicBezTo>
                  <a:pt x="1761" y="545"/>
                  <a:pt x="1997" y="102"/>
                  <a:pt x="2201" y="51"/>
                </a:cubicBezTo>
                <a:cubicBezTo>
                  <a:pt x="2405" y="0"/>
                  <a:pt x="2620" y="231"/>
                  <a:pt x="2770" y="469"/>
                </a:cubicBezTo>
                <a:cubicBezTo>
                  <a:pt x="2920" y="707"/>
                  <a:pt x="3032" y="1269"/>
                  <a:pt x="3101" y="1479"/>
                </a:cubicBezTo>
              </a:path>
            </a:pathLst>
          </a:custGeom>
          <a:noFill/>
          <a:ln w="15875">
            <a:solidFill>
              <a:srgbClr val="800080"/>
            </a:solidFill>
            <a:round/>
            <a:headEnd/>
            <a:tailEnd/>
          </a:ln>
        </p:spPr>
        <p:txBody>
          <a:bodyPr lIns="90000" tIns="46800" rIns="90000" bIns="46800">
            <a:spAutoFit/>
          </a:bodyPr>
          <a:lstStyle/>
          <a:p>
            <a:endParaRPr lang="sl-SI"/>
          </a:p>
        </p:txBody>
      </p:sp>
      <p:graphicFrame>
        <p:nvGraphicFramePr>
          <p:cNvPr id="74769" name="Object 17"/>
          <p:cNvGraphicFramePr>
            <a:graphicFrameLocks noChangeAspect="1"/>
          </p:cNvGraphicFramePr>
          <p:nvPr/>
        </p:nvGraphicFramePr>
        <p:xfrm>
          <a:off x="6705600" y="5410200"/>
          <a:ext cx="1779588" cy="355600"/>
        </p:xfrm>
        <a:graphic>
          <a:graphicData uri="http://schemas.openxmlformats.org/presentationml/2006/ole">
            <p:oleObj spid="_x0000_s15362" name="Equation" r:id="rId3" imgW="1015920" imgH="203040" progId="Equation.3">
              <p:embed/>
            </p:oleObj>
          </a:graphicData>
        </a:graphic>
      </p:graphicFrame>
      <p:graphicFrame>
        <p:nvGraphicFramePr>
          <p:cNvPr id="74770" name="Object 18"/>
          <p:cNvGraphicFramePr>
            <a:graphicFrameLocks noChangeAspect="1"/>
          </p:cNvGraphicFramePr>
          <p:nvPr/>
        </p:nvGraphicFramePr>
        <p:xfrm>
          <a:off x="6629400" y="1752600"/>
          <a:ext cx="862013" cy="298450"/>
        </p:xfrm>
        <a:graphic>
          <a:graphicData uri="http://schemas.openxmlformats.org/presentationml/2006/ole">
            <p:oleObj spid="_x0000_s15363" name="Equation" r:id="rId4" imgW="622080" imgH="215640" progId="Equation.3">
              <p:embed/>
            </p:oleObj>
          </a:graphicData>
        </a:graphic>
      </p:graphicFrame>
      <p:graphicFrame>
        <p:nvGraphicFramePr>
          <p:cNvPr id="74771" name="Object 19"/>
          <p:cNvGraphicFramePr>
            <a:graphicFrameLocks noChangeAspect="1"/>
          </p:cNvGraphicFramePr>
          <p:nvPr/>
        </p:nvGraphicFramePr>
        <p:xfrm>
          <a:off x="6629400" y="2286000"/>
          <a:ext cx="1319213" cy="579438"/>
        </p:xfrm>
        <a:graphic>
          <a:graphicData uri="http://schemas.openxmlformats.org/presentationml/2006/ole">
            <p:oleObj spid="_x0000_s15364" name="Equation" r:id="rId5" imgW="952200" imgH="419040" progId="Equation.3">
              <p:embed/>
            </p:oleObj>
          </a:graphicData>
        </a:graphic>
      </p:graphicFrame>
      <p:graphicFrame>
        <p:nvGraphicFramePr>
          <p:cNvPr id="74772" name="Object 20"/>
          <p:cNvGraphicFramePr>
            <a:graphicFrameLocks noChangeAspect="1"/>
          </p:cNvGraphicFramePr>
          <p:nvPr/>
        </p:nvGraphicFramePr>
        <p:xfrm>
          <a:off x="6629400" y="3048000"/>
          <a:ext cx="1758950" cy="579438"/>
        </p:xfrm>
        <a:graphic>
          <a:graphicData uri="http://schemas.openxmlformats.org/presentationml/2006/ole">
            <p:oleObj spid="_x0000_s15365" name="Equation" r:id="rId6" imgW="1269720" imgH="419040" progId="Equation.3">
              <p:embed/>
            </p:oleObj>
          </a:graphicData>
        </a:graphic>
      </p:graphicFrame>
      <p:graphicFrame>
        <p:nvGraphicFramePr>
          <p:cNvPr id="74773" name="Object 21"/>
          <p:cNvGraphicFramePr>
            <a:graphicFrameLocks noChangeAspect="1"/>
          </p:cNvGraphicFramePr>
          <p:nvPr/>
        </p:nvGraphicFramePr>
        <p:xfrm>
          <a:off x="6621463" y="3810000"/>
          <a:ext cx="2217737" cy="579438"/>
        </p:xfrm>
        <a:graphic>
          <a:graphicData uri="http://schemas.openxmlformats.org/presentationml/2006/ole">
            <p:oleObj spid="_x0000_s15366" name="Equation" r:id="rId7" imgW="1600200" imgH="419040" progId="Equation.3">
              <p:embed/>
            </p:oleObj>
          </a:graphicData>
        </a:graphic>
      </p:graphicFrame>
      <p:sp>
        <p:nvSpPr>
          <p:cNvPr id="74774" name="Line 22"/>
          <p:cNvSpPr>
            <a:spLocks noChangeShapeType="1"/>
          </p:cNvSpPr>
          <p:nvPr/>
        </p:nvSpPr>
        <p:spPr bwMode="auto">
          <a:xfrm>
            <a:off x="7543800" y="4572000"/>
            <a:ext cx="0" cy="609600"/>
          </a:xfrm>
          <a:prstGeom prst="line">
            <a:avLst/>
          </a:prstGeom>
          <a:noFill/>
          <a:ln w="15875">
            <a:solidFill>
              <a:schemeClr val="tx2">
                <a:lumMod val="60000"/>
                <a:lumOff val="40000"/>
              </a:schemeClr>
            </a:solidFill>
            <a:prstDash val="sysDash"/>
            <a:round/>
            <a:headEnd/>
            <a:tailEnd type="arrow" w="med" len="med"/>
          </a:ln>
        </p:spPr>
        <p:txBody>
          <a:bodyPr lIns="90000" tIns="46800" rIns="90000" bIns="46800">
            <a:spAutoFit/>
          </a:bodyPr>
          <a:lstStyle/>
          <a:p>
            <a:pPr>
              <a:defRPr/>
            </a:pPr>
            <a:endParaRPr lang="sl-SI"/>
          </a:p>
        </p:txBody>
      </p:sp>
      <p:sp>
        <p:nvSpPr>
          <p:cNvPr id="74775" name="Text Box 23"/>
          <p:cNvSpPr txBox="1">
            <a:spLocks noChangeArrowheads="1"/>
          </p:cNvSpPr>
          <p:nvPr/>
        </p:nvSpPr>
        <p:spPr bwMode="auto">
          <a:xfrm>
            <a:off x="457200" y="457200"/>
            <a:ext cx="3163888" cy="400050"/>
          </a:xfrm>
          <a:prstGeom prst="rect">
            <a:avLst/>
          </a:prstGeom>
          <a:noFill/>
          <a:ln w="9525">
            <a:noFill/>
            <a:miter lim="800000"/>
            <a:headEnd/>
            <a:tailEnd/>
          </a:ln>
        </p:spPr>
        <p:txBody>
          <a:bodyPr>
            <a:spAutoFit/>
          </a:bodyPr>
          <a:lstStyle/>
          <a:p>
            <a:pPr>
              <a:spcBef>
                <a:spcPct val="50000"/>
              </a:spcBef>
              <a:defRPr/>
            </a:pPr>
            <a:r>
              <a:rPr lang="sl-SI" sz="2000" b="1">
                <a:solidFill>
                  <a:schemeClr val="tx2">
                    <a:lumMod val="60000"/>
                    <a:lumOff val="40000"/>
                  </a:schemeClr>
                </a:solidFill>
                <a:latin typeface="+mn-lt"/>
              </a:rPr>
              <a:t>ZAPOREDJA FUNKCIJ</a:t>
            </a:r>
            <a:endParaRPr lang="en-GB" sz="2000" b="1">
              <a:solidFill>
                <a:schemeClr val="tx2">
                  <a:lumMod val="60000"/>
                  <a:lumOff val="40000"/>
                </a:schemeClr>
              </a:solidFill>
              <a:latin typeface="+mn-lt"/>
            </a:endParaRPr>
          </a:p>
        </p:txBody>
      </p:sp>
      <p:sp>
        <p:nvSpPr>
          <p:cNvPr id="74776" name="Text Box 24"/>
          <p:cNvSpPr txBox="1">
            <a:spLocks noChangeArrowheads="1"/>
          </p:cNvSpPr>
          <p:nvPr/>
        </p:nvSpPr>
        <p:spPr bwMode="auto">
          <a:xfrm>
            <a:off x="2667000" y="6096000"/>
            <a:ext cx="4267200" cy="371475"/>
          </a:xfrm>
          <a:prstGeom prst="rect">
            <a:avLst/>
          </a:prstGeom>
          <a:noFill/>
          <a:ln w="15875">
            <a:noFill/>
            <a:miter lim="800000"/>
            <a:headEnd/>
            <a:tailEnd/>
          </a:ln>
        </p:spPr>
        <p:txBody>
          <a:bodyPr lIns="90000" tIns="46800" rIns="90000" bIns="46800">
            <a:spAutoFit/>
          </a:bodyPr>
          <a:lstStyle/>
          <a:p>
            <a:pPr>
              <a:spcBef>
                <a:spcPct val="50000"/>
              </a:spcBef>
              <a:defRPr/>
            </a:pPr>
            <a:r>
              <a:rPr lang="sl-SI">
                <a:solidFill>
                  <a:schemeClr val="tx2">
                    <a:lumMod val="60000"/>
                    <a:lumOff val="40000"/>
                  </a:schemeClr>
                </a:solidFill>
                <a:latin typeface="+mn-lt"/>
              </a:rPr>
              <a:t>Taylorjevi približki</a:t>
            </a:r>
            <a:r>
              <a:rPr lang="en-US">
                <a:solidFill>
                  <a:schemeClr val="tx2">
                    <a:lumMod val="60000"/>
                    <a:lumOff val="40000"/>
                  </a:schemeClr>
                </a:solidFill>
                <a:latin typeface="+mn-lt"/>
              </a:rPr>
              <a:t> za funkcijo</a:t>
            </a:r>
            <a:r>
              <a:rPr lang="en-US" b="1">
                <a:solidFill>
                  <a:schemeClr val="tx2">
                    <a:lumMod val="60000"/>
                    <a:lumOff val="40000"/>
                  </a:schemeClr>
                </a:solidFill>
                <a:latin typeface="+mn-lt"/>
              </a:rPr>
              <a:t> </a:t>
            </a:r>
            <a:r>
              <a:rPr lang="en-US">
                <a:solidFill>
                  <a:schemeClr val="tx2">
                    <a:lumMod val="60000"/>
                    <a:lumOff val="40000"/>
                  </a:schemeClr>
                </a:solidFill>
                <a:latin typeface="Times New Roman" pitchFamily="18" charset="0"/>
              </a:rPr>
              <a:t>arctg</a:t>
            </a:r>
            <a:r>
              <a:rPr lang="en-US">
                <a:solidFill>
                  <a:schemeClr val="tx2">
                    <a:lumMod val="60000"/>
                    <a:lumOff val="40000"/>
                  </a:schemeClr>
                </a:solidFill>
              </a:rPr>
              <a:t>(</a:t>
            </a:r>
            <a:r>
              <a:rPr lang="en-US" i="1">
                <a:solidFill>
                  <a:schemeClr val="tx2">
                    <a:lumMod val="60000"/>
                    <a:lumOff val="40000"/>
                  </a:schemeClr>
                </a:solidFill>
                <a:latin typeface="Georgia" pitchFamily="18" charset="0"/>
              </a:rPr>
              <a:t>x</a:t>
            </a:r>
            <a:r>
              <a:rPr lang="en-US">
                <a:solidFill>
                  <a:schemeClr val="tx2">
                    <a:lumMod val="60000"/>
                    <a:lumOff val="40000"/>
                  </a:schemeClr>
                </a:solidFill>
              </a:rPr>
              <a:t>)</a:t>
            </a:r>
            <a:endParaRPr lang="sl-SI">
              <a:solidFill>
                <a:schemeClr val="tx2">
                  <a:lumMod val="60000"/>
                  <a:lumOff val="40000"/>
                </a:schemeClr>
              </a:solidFill>
            </a:endParaRPr>
          </a:p>
        </p:txBody>
      </p:sp>
      <p:sp>
        <p:nvSpPr>
          <p:cNvPr id="19" name="Rectangle 18"/>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0" name="Rectangle 19"/>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1" name="Rounded Rectangle 20"/>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2" name="TextBox 21"/>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23" name="TextBox 22"/>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24" name="TextBox 23"/>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PODAJANJE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25"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A47300A3-8CC4-4625-B1F9-D545DDAB02C1}"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36</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47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7476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477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4759"/>
                                        </p:tgtEl>
                                        <p:attrNameLst>
                                          <p:attrName>style.visibility</p:attrName>
                                        </p:attrNameLst>
                                      </p:cBhvr>
                                      <p:to>
                                        <p:strVal val="visible"/>
                                      </p:to>
                                    </p:set>
                                  </p:childTnLst>
                                  <p:subTnLst>
                                    <p:set>
                                      <p:cBhvr override="childStyle">
                                        <p:cTn dur="1" fill="hold" display="0" masterRel="nextClick" afterEffect="1"/>
                                        <p:tgtEl>
                                          <p:spTgt spid="74759"/>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477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4763"/>
                                        </p:tgtEl>
                                        <p:attrNameLst>
                                          <p:attrName>style.visibility</p:attrName>
                                        </p:attrNameLst>
                                      </p:cBhvr>
                                      <p:to>
                                        <p:strVal val="visible"/>
                                      </p:to>
                                    </p:set>
                                  </p:childTnLst>
                                  <p:subTnLst>
                                    <p:set>
                                      <p:cBhvr override="childStyle">
                                        <p:cTn dur="1" fill="hold" display="0" masterRel="nextClick" afterEffect="1"/>
                                        <p:tgtEl>
                                          <p:spTgt spid="74763"/>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477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4761"/>
                                        </p:tgtEl>
                                        <p:attrNameLst>
                                          <p:attrName>style.visibility</p:attrName>
                                        </p:attrNameLst>
                                      </p:cBhvr>
                                      <p:to>
                                        <p:strVal val="visible"/>
                                      </p:to>
                                    </p:set>
                                  </p:childTnLst>
                                  <p:subTnLst>
                                    <p:set>
                                      <p:cBhvr override="childStyle">
                                        <p:cTn dur="1" fill="hold" display="0" masterRel="nextClick" afterEffect="1"/>
                                        <p:tgtEl>
                                          <p:spTgt spid="74761"/>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477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7476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477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747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animBg="1"/>
      <p:bldP spid="74760" grpId="0" animBg="1"/>
      <p:bldP spid="74761" grpId="0" animBg="1"/>
      <p:bldP spid="74763" grpId="0" animBg="1"/>
      <p:bldP spid="74775" grpId="0"/>
      <p:bldP spid="7477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04800" y="609600"/>
            <a:ext cx="5410200" cy="5181600"/>
            <a:chOff x="1190" y="816"/>
            <a:chExt cx="3408" cy="3264"/>
          </a:xfrm>
        </p:grpSpPr>
        <p:sp>
          <p:nvSpPr>
            <p:cNvPr id="16405" name="Rectangle 5"/>
            <p:cNvSpPr>
              <a:spLocks noChangeArrowheads="1"/>
            </p:cNvSpPr>
            <p:nvPr/>
          </p:nvSpPr>
          <p:spPr bwMode="auto">
            <a:xfrm>
              <a:off x="1190" y="816"/>
              <a:ext cx="3408" cy="3264"/>
            </a:xfrm>
            <a:prstGeom prst="rect">
              <a:avLst/>
            </a:prstGeom>
            <a:solidFill>
              <a:srgbClr val="FFFFFF"/>
            </a:solidFill>
            <a:ln w="15875">
              <a:solidFill>
                <a:schemeClr val="bg1"/>
              </a:solidFill>
              <a:miter lim="800000"/>
              <a:headEnd/>
              <a:tailEnd/>
            </a:ln>
          </p:spPr>
          <p:txBody>
            <a:bodyPr lIns="90000" tIns="46800" rIns="90000" bIns="46800" anchor="ctr">
              <a:spAutoFit/>
            </a:bodyPr>
            <a:lstStyle/>
            <a:p>
              <a:endParaRPr lang="sl-SI"/>
            </a:p>
          </p:txBody>
        </p:sp>
        <p:sp>
          <p:nvSpPr>
            <p:cNvPr id="16406" name="Line 6"/>
            <p:cNvSpPr>
              <a:spLocks noChangeShapeType="1"/>
            </p:cNvSpPr>
            <p:nvPr/>
          </p:nvSpPr>
          <p:spPr bwMode="auto">
            <a:xfrm flipV="1">
              <a:off x="2888" y="816"/>
              <a:ext cx="0" cy="3264"/>
            </a:xfrm>
            <a:prstGeom prst="line">
              <a:avLst/>
            </a:prstGeom>
            <a:no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sp>
          <p:nvSpPr>
            <p:cNvPr id="16407" name="Line 7"/>
            <p:cNvSpPr>
              <a:spLocks noChangeShapeType="1"/>
            </p:cNvSpPr>
            <p:nvPr/>
          </p:nvSpPr>
          <p:spPr bwMode="auto">
            <a:xfrm>
              <a:off x="1190" y="2466"/>
              <a:ext cx="3408" cy="0"/>
            </a:xfrm>
            <a:prstGeom prst="line">
              <a:avLst/>
            </a:prstGeom>
            <a:noFill/>
            <a:ln w="15875">
              <a:solidFill>
                <a:schemeClr val="tx2">
                  <a:lumMod val="60000"/>
                  <a:lumOff val="40000"/>
                </a:schemeClr>
              </a:solidFill>
              <a:round/>
              <a:headEnd/>
              <a:tailEnd type="arrow" w="med" len="med"/>
            </a:ln>
          </p:spPr>
          <p:txBody>
            <a:bodyPr lIns="90000" tIns="46800" rIns="90000" bIns="46800">
              <a:spAutoFit/>
            </a:bodyPr>
            <a:lstStyle/>
            <a:p>
              <a:pPr>
                <a:defRPr/>
              </a:pPr>
              <a:endParaRPr lang="sl-SI"/>
            </a:p>
          </p:txBody>
        </p:sp>
        <p:sp>
          <p:nvSpPr>
            <p:cNvPr id="16408" name="Freeform 8"/>
            <p:cNvSpPr>
              <a:spLocks/>
            </p:cNvSpPr>
            <p:nvPr/>
          </p:nvSpPr>
          <p:spPr bwMode="auto">
            <a:xfrm>
              <a:off x="1342" y="1267"/>
              <a:ext cx="3088" cy="2376"/>
            </a:xfrm>
            <a:custGeom>
              <a:avLst/>
              <a:gdLst>
                <a:gd name="T0" fmla="*/ 0 w 3088"/>
                <a:gd name="T1" fmla="*/ 2376 h 2376"/>
                <a:gd name="T2" fmla="*/ 668 w 3088"/>
                <a:gd name="T3" fmla="*/ 2112 h 2376"/>
                <a:gd name="T4" fmla="*/ 1240 w 3088"/>
                <a:gd name="T5" fmla="*/ 1596 h 2376"/>
                <a:gd name="T6" fmla="*/ 1924 w 3088"/>
                <a:gd name="T7" fmla="*/ 712 h 2376"/>
                <a:gd name="T8" fmla="*/ 2452 w 3088"/>
                <a:gd name="T9" fmla="*/ 260 h 2376"/>
                <a:gd name="T10" fmla="*/ 3088 w 3088"/>
                <a:gd name="T11" fmla="*/ 0 h 2376"/>
                <a:gd name="T12" fmla="*/ 0 60000 65536"/>
                <a:gd name="T13" fmla="*/ 0 60000 65536"/>
                <a:gd name="T14" fmla="*/ 0 60000 65536"/>
                <a:gd name="T15" fmla="*/ 0 60000 65536"/>
                <a:gd name="T16" fmla="*/ 0 60000 65536"/>
                <a:gd name="T17" fmla="*/ 0 60000 65536"/>
                <a:gd name="T18" fmla="*/ 0 w 3088"/>
                <a:gd name="T19" fmla="*/ 0 h 2376"/>
                <a:gd name="T20" fmla="*/ 3088 w 3088"/>
                <a:gd name="T21" fmla="*/ 2376 h 2376"/>
              </a:gdLst>
              <a:ahLst/>
              <a:cxnLst>
                <a:cxn ang="T12">
                  <a:pos x="T0" y="T1"/>
                </a:cxn>
                <a:cxn ang="T13">
                  <a:pos x="T2" y="T3"/>
                </a:cxn>
                <a:cxn ang="T14">
                  <a:pos x="T4" y="T5"/>
                </a:cxn>
                <a:cxn ang="T15">
                  <a:pos x="T6" y="T7"/>
                </a:cxn>
                <a:cxn ang="T16">
                  <a:pos x="T8" y="T9"/>
                </a:cxn>
                <a:cxn ang="T17">
                  <a:pos x="T10" y="T11"/>
                </a:cxn>
              </a:cxnLst>
              <a:rect l="T18" t="T19" r="T20" b="T21"/>
              <a:pathLst>
                <a:path w="3088" h="2376">
                  <a:moveTo>
                    <a:pt x="0" y="2376"/>
                  </a:moveTo>
                  <a:cubicBezTo>
                    <a:pt x="112" y="2332"/>
                    <a:pt x="461" y="2242"/>
                    <a:pt x="668" y="2112"/>
                  </a:cubicBezTo>
                  <a:cubicBezTo>
                    <a:pt x="875" y="1982"/>
                    <a:pt x="1031" y="1829"/>
                    <a:pt x="1240" y="1596"/>
                  </a:cubicBezTo>
                  <a:cubicBezTo>
                    <a:pt x="1449" y="1363"/>
                    <a:pt x="1722" y="935"/>
                    <a:pt x="1924" y="712"/>
                  </a:cubicBezTo>
                  <a:cubicBezTo>
                    <a:pt x="2126" y="489"/>
                    <a:pt x="2249" y="369"/>
                    <a:pt x="2452" y="260"/>
                  </a:cubicBezTo>
                  <a:cubicBezTo>
                    <a:pt x="2655" y="151"/>
                    <a:pt x="2956" y="54"/>
                    <a:pt x="3088" y="0"/>
                  </a:cubicBezTo>
                </a:path>
              </a:pathLst>
            </a:custGeom>
            <a:noFill/>
            <a:ln w="25400">
              <a:solidFill>
                <a:srgbClr val="FF0000"/>
              </a:solidFill>
              <a:round/>
              <a:headEnd/>
              <a:tailEnd/>
            </a:ln>
          </p:spPr>
          <p:txBody>
            <a:bodyPr lIns="90000" tIns="46800" rIns="90000" bIns="46800">
              <a:spAutoFit/>
            </a:bodyPr>
            <a:lstStyle/>
            <a:p>
              <a:endParaRPr lang="sl-SI"/>
            </a:p>
          </p:txBody>
        </p:sp>
      </p:grpSp>
      <p:sp>
        <p:nvSpPr>
          <p:cNvPr id="75786" name="Freeform 10"/>
          <p:cNvSpPr>
            <a:spLocks/>
          </p:cNvSpPr>
          <p:nvPr/>
        </p:nvSpPr>
        <p:spPr bwMode="auto">
          <a:xfrm>
            <a:off x="554038" y="1079500"/>
            <a:ext cx="4879975" cy="4291013"/>
          </a:xfrm>
          <a:custGeom>
            <a:avLst/>
            <a:gdLst>
              <a:gd name="T0" fmla="*/ 0 w 3074"/>
              <a:gd name="T1" fmla="*/ 2147483647 h 2703"/>
              <a:gd name="T2" fmla="*/ 2147483647 w 3074"/>
              <a:gd name="T3" fmla="*/ 2147483647 h 2703"/>
              <a:gd name="T4" fmla="*/ 2147483647 w 3074"/>
              <a:gd name="T5" fmla="*/ 2147483647 h 2703"/>
              <a:gd name="T6" fmla="*/ 2147483647 w 3074"/>
              <a:gd name="T7" fmla="*/ 2147483647 h 2703"/>
              <a:gd name="T8" fmla="*/ 2147483647 w 3074"/>
              <a:gd name="T9" fmla="*/ 2147483647 h 2703"/>
              <a:gd name="T10" fmla="*/ 2147483647 w 3074"/>
              <a:gd name="T11" fmla="*/ 2147483647 h 2703"/>
              <a:gd name="T12" fmla="*/ 0 60000 65536"/>
              <a:gd name="T13" fmla="*/ 0 60000 65536"/>
              <a:gd name="T14" fmla="*/ 0 60000 65536"/>
              <a:gd name="T15" fmla="*/ 0 60000 65536"/>
              <a:gd name="T16" fmla="*/ 0 60000 65536"/>
              <a:gd name="T17" fmla="*/ 0 60000 65536"/>
              <a:gd name="T18" fmla="*/ 0 w 3074"/>
              <a:gd name="T19" fmla="*/ 0 h 2703"/>
              <a:gd name="T20" fmla="*/ 3074 w 3074"/>
              <a:gd name="T21" fmla="*/ 2703 h 2703"/>
            </a:gdLst>
            <a:ahLst/>
            <a:cxnLst>
              <a:cxn ang="T12">
                <a:pos x="T0" y="T1"/>
              </a:cxn>
              <a:cxn ang="T13">
                <a:pos x="T2" y="T3"/>
              </a:cxn>
              <a:cxn ang="T14">
                <a:pos x="T4" y="T5"/>
              </a:cxn>
              <a:cxn ang="T15">
                <a:pos x="T6" y="T7"/>
              </a:cxn>
              <a:cxn ang="T16">
                <a:pos x="T8" y="T9"/>
              </a:cxn>
              <a:cxn ang="T17">
                <a:pos x="T10" y="T11"/>
              </a:cxn>
            </a:cxnLst>
            <a:rect l="T18" t="T19" r="T20" b="T21"/>
            <a:pathLst>
              <a:path w="3074" h="2703">
                <a:moveTo>
                  <a:pt x="0" y="2469"/>
                </a:moveTo>
                <a:cubicBezTo>
                  <a:pt x="83" y="2494"/>
                  <a:pt x="310" y="2703"/>
                  <a:pt x="497" y="2627"/>
                </a:cubicBezTo>
                <a:cubicBezTo>
                  <a:pt x="684" y="2551"/>
                  <a:pt x="868" y="2353"/>
                  <a:pt x="1121" y="2015"/>
                </a:cubicBezTo>
                <a:cubicBezTo>
                  <a:pt x="1374" y="1677"/>
                  <a:pt x="1769" y="920"/>
                  <a:pt x="2013" y="596"/>
                </a:cubicBezTo>
                <a:cubicBezTo>
                  <a:pt x="2257" y="272"/>
                  <a:pt x="2406" y="136"/>
                  <a:pt x="2583" y="68"/>
                </a:cubicBezTo>
                <a:cubicBezTo>
                  <a:pt x="2760" y="0"/>
                  <a:pt x="2972" y="165"/>
                  <a:pt x="3074" y="190"/>
                </a:cubicBezTo>
              </a:path>
            </a:pathLst>
          </a:custGeom>
          <a:noFill/>
          <a:ln w="15875">
            <a:solidFill>
              <a:srgbClr val="0000FF"/>
            </a:solidFill>
            <a:round/>
            <a:headEnd/>
            <a:tailEnd/>
          </a:ln>
        </p:spPr>
        <p:txBody>
          <a:bodyPr lIns="90000" tIns="46800" rIns="90000" bIns="46800">
            <a:spAutoFit/>
          </a:bodyPr>
          <a:lstStyle/>
          <a:p>
            <a:endParaRPr lang="sl-SI"/>
          </a:p>
        </p:txBody>
      </p:sp>
      <p:graphicFrame>
        <p:nvGraphicFramePr>
          <p:cNvPr id="75787" name="Object 11"/>
          <p:cNvGraphicFramePr>
            <a:graphicFrameLocks noChangeAspect="1"/>
          </p:cNvGraphicFramePr>
          <p:nvPr/>
        </p:nvGraphicFramePr>
        <p:xfrm>
          <a:off x="5791200" y="790575"/>
          <a:ext cx="1289050" cy="252413"/>
        </p:xfrm>
        <a:graphic>
          <a:graphicData uri="http://schemas.openxmlformats.org/presentationml/2006/ole">
            <p:oleObj spid="_x0000_s16386" name="Equation" r:id="rId3" imgW="1231560" imgH="215640" progId="Equation.3">
              <p:embed/>
            </p:oleObj>
          </a:graphicData>
        </a:graphic>
      </p:graphicFrame>
      <p:sp>
        <p:nvSpPr>
          <p:cNvPr id="75789" name="Freeform 13"/>
          <p:cNvSpPr>
            <a:spLocks/>
          </p:cNvSpPr>
          <p:nvPr/>
        </p:nvSpPr>
        <p:spPr bwMode="auto">
          <a:xfrm>
            <a:off x="582613" y="1143000"/>
            <a:ext cx="4827587" cy="4194175"/>
          </a:xfrm>
          <a:custGeom>
            <a:avLst/>
            <a:gdLst>
              <a:gd name="T0" fmla="*/ 0 w 3041"/>
              <a:gd name="T1" fmla="*/ 2147483647 h 2642"/>
              <a:gd name="T2" fmla="*/ 2147483647 w 3041"/>
              <a:gd name="T3" fmla="*/ 2147483647 h 2642"/>
              <a:gd name="T4" fmla="*/ 2147483647 w 3041"/>
              <a:gd name="T5" fmla="*/ 2147483647 h 2642"/>
              <a:gd name="T6" fmla="*/ 2147483647 w 3041"/>
              <a:gd name="T7" fmla="*/ 2147483647 h 2642"/>
              <a:gd name="T8" fmla="*/ 2147483647 w 3041"/>
              <a:gd name="T9" fmla="*/ 2147483647 h 2642"/>
              <a:gd name="T10" fmla="*/ 2147483647 w 3041"/>
              <a:gd name="T11" fmla="*/ 2147483647 h 2642"/>
              <a:gd name="T12" fmla="*/ 2147483647 w 3041"/>
              <a:gd name="T13" fmla="*/ 0 h 2642"/>
              <a:gd name="T14" fmla="*/ 0 60000 65536"/>
              <a:gd name="T15" fmla="*/ 0 60000 65536"/>
              <a:gd name="T16" fmla="*/ 0 60000 65536"/>
              <a:gd name="T17" fmla="*/ 0 60000 65536"/>
              <a:gd name="T18" fmla="*/ 0 60000 65536"/>
              <a:gd name="T19" fmla="*/ 0 60000 65536"/>
              <a:gd name="T20" fmla="*/ 0 60000 65536"/>
              <a:gd name="T21" fmla="*/ 0 w 3041"/>
              <a:gd name="T22" fmla="*/ 0 h 2642"/>
              <a:gd name="T23" fmla="*/ 3041 w 3041"/>
              <a:gd name="T24" fmla="*/ 2642 h 26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1" h="2642">
                <a:moveTo>
                  <a:pt x="0" y="2642"/>
                </a:moveTo>
                <a:cubicBezTo>
                  <a:pt x="70" y="2566"/>
                  <a:pt x="242" y="2298"/>
                  <a:pt x="424" y="2187"/>
                </a:cubicBezTo>
                <a:cubicBezTo>
                  <a:pt x="606" y="2076"/>
                  <a:pt x="908" y="2121"/>
                  <a:pt x="1091" y="1975"/>
                </a:cubicBezTo>
                <a:cubicBezTo>
                  <a:pt x="1274" y="1829"/>
                  <a:pt x="1381" y="1526"/>
                  <a:pt x="1522" y="1308"/>
                </a:cubicBezTo>
                <a:cubicBezTo>
                  <a:pt x="1663" y="1090"/>
                  <a:pt x="1757" y="812"/>
                  <a:pt x="1940" y="665"/>
                </a:cubicBezTo>
                <a:cubicBezTo>
                  <a:pt x="2123" y="518"/>
                  <a:pt x="2435" y="539"/>
                  <a:pt x="2619" y="428"/>
                </a:cubicBezTo>
                <a:cubicBezTo>
                  <a:pt x="2803" y="317"/>
                  <a:pt x="2953" y="89"/>
                  <a:pt x="3041" y="0"/>
                </a:cubicBezTo>
              </a:path>
            </a:pathLst>
          </a:custGeom>
          <a:noFill/>
          <a:ln w="15875">
            <a:solidFill>
              <a:srgbClr val="800080"/>
            </a:solidFill>
            <a:round/>
            <a:headEnd/>
            <a:tailEnd/>
          </a:ln>
        </p:spPr>
        <p:txBody>
          <a:bodyPr lIns="90000" tIns="46800" rIns="90000" bIns="46800">
            <a:spAutoFit/>
          </a:bodyPr>
          <a:lstStyle/>
          <a:p>
            <a:endParaRPr lang="sl-SI"/>
          </a:p>
        </p:txBody>
      </p:sp>
      <p:graphicFrame>
        <p:nvGraphicFramePr>
          <p:cNvPr id="75790" name="Object 14"/>
          <p:cNvGraphicFramePr>
            <a:graphicFrameLocks noChangeAspect="1"/>
          </p:cNvGraphicFramePr>
          <p:nvPr/>
        </p:nvGraphicFramePr>
        <p:xfrm>
          <a:off x="5791200" y="1476375"/>
          <a:ext cx="3006725" cy="252413"/>
        </p:xfrm>
        <a:graphic>
          <a:graphicData uri="http://schemas.openxmlformats.org/presentationml/2006/ole">
            <p:oleObj spid="_x0000_s16387" name="Equation" r:id="rId4" imgW="2869920" imgH="215640" progId="Equation.3">
              <p:embed/>
            </p:oleObj>
          </a:graphicData>
        </a:graphic>
      </p:graphicFrame>
      <p:sp>
        <p:nvSpPr>
          <p:cNvPr id="75792" name="Freeform 16"/>
          <p:cNvSpPr>
            <a:spLocks/>
          </p:cNvSpPr>
          <p:nvPr/>
        </p:nvSpPr>
        <p:spPr bwMode="auto">
          <a:xfrm>
            <a:off x="538163" y="1349375"/>
            <a:ext cx="4933950" cy="3756025"/>
          </a:xfrm>
          <a:custGeom>
            <a:avLst/>
            <a:gdLst>
              <a:gd name="T0" fmla="*/ 2147483647 w 3108"/>
              <a:gd name="T1" fmla="*/ 2147483647 h 2366"/>
              <a:gd name="T2" fmla="*/ 2147483647 w 3108"/>
              <a:gd name="T3" fmla="*/ 2147483647 h 2366"/>
              <a:gd name="T4" fmla="*/ 2147483647 w 3108"/>
              <a:gd name="T5" fmla="*/ 2147483647 h 2366"/>
              <a:gd name="T6" fmla="*/ 2147483647 w 3108"/>
              <a:gd name="T7" fmla="*/ 2147483647 h 2366"/>
              <a:gd name="T8" fmla="*/ 2147483647 w 3108"/>
              <a:gd name="T9" fmla="*/ 2147483647 h 2366"/>
              <a:gd name="T10" fmla="*/ 2147483647 w 3108"/>
              <a:gd name="T11" fmla="*/ 2147483647 h 2366"/>
              <a:gd name="T12" fmla="*/ 2147483647 w 3108"/>
              <a:gd name="T13" fmla="*/ 2147483647 h 2366"/>
              <a:gd name="T14" fmla="*/ 2147483647 w 3108"/>
              <a:gd name="T15" fmla="*/ 2147483647 h 2366"/>
              <a:gd name="T16" fmla="*/ 2147483647 w 3108"/>
              <a:gd name="T17" fmla="*/ 2147483647 h 2366"/>
              <a:gd name="T18" fmla="*/ 2147483647 w 3108"/>
              <a:gd name="T19" fmla="*/ 2147483647 h 2366"/>
              <a:gd name="T20" fmla="*/ 2147483647 w 3108"/>
              <a:gd name="T21" fmla="*/ 2147483647 h 23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08"/>
              <a:gd name="T34" fmla="*/ 0 h 2366"/>
              <a:gd name="T35" fmla="*/ 3108 w 3108"/>
              <a:gd name="T36" fmla="*/ 2366 h 23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08" h="2366">
                <a:moveTo>
                  <a:pt x="4" y="2233"/>
                </a:moveTo>
                <a:cubicBezTo>
                  <a:pt x="16" y="2231"/>
                  <a:pt x="0" y="2207"/>
                  <a:pt x="76" y="2220"/>
                </a:cubicBezTo>
                <a:cubicBezTo>
                  <a:pt x="152" y="2233"/>
                  <a:pt x="331" y="2366"/>
                  <a:pt x="458" y="2311"/>
                </a:cubicBezTo>
                <a:cubicBezTo>
                  <a:pt x="585" y="2256"/>
                  <a:pt x="701" y="2009"/>
                  <a:pt x="840" y="1893"/>
                </a:cubicBezTo>
                <a:cubicBezTo>
                  <a:pt x="979" y="1777"/>
                  <a:pt x="1178" y="1732"/>
                  <a:pt x="1295" y="1614"/>
                </a:cubicBezTo>
                <a:cubicBezTo>
                  <a:pt x="1412" y="1496"/>
                  <a:pt x="1461" y="1323"/>
                  <a:pt x="1544" y="1184"/>
                </a:cubicBezTo>
                <a:cubicBezTo>
                  <a:pt x="1627" y="1045"/>
                  <a:pt x="1677" y="893"/>
                  <a:pt x="1792" y="777"/>
                </a:cubicBezTo>
                <a:cubicBezTo>
                  <a:pt x="1907" y="661"/>
                  <a:pt x="2090" y="606"/>
                  <a:pt x="2235" y="486"/>
                </a:cubicBezTo>
                <a:cubicBezTo>
                  <a:pt x="2380" y="366"/>
                  <a:pt x="2527" y="112"/>
                  <a:pt x="2659" y="56"/>
                </a:cubicBezTo>
                <a:cubicBezTo>
                  <a:pt x="2791" y="0"/>
                  <a:pt x="2954" y="136"/>
                  <a:pt x="3029" y="147"/>
                </a:cubicBezTo>
                <a:cubicBezTo>
                  <a:pt x="3104" y="158"/>
                  <a:pt x="3092" y="128"/>
                  <a:pt x="3108" y="123"/>
                </a:cubicBezTo>
              </a:path>
            </a:pathLst>
          </a:custGeom>
          <a:noFill/>
          <a:ln w="15875">
            <a:solidFill>
              <a:srgbClr val="993300"/>
            </a:solidFill>
            <a:round/>
            <a:headEnd/>
            <a:tailEnd/>
          </a:ln>
        </p:spPr>
        <p:txBody>
          <a:bodyPr lIns="90000" tIns="46800" rIns="90000" bIns="46800">
            <a:spAutoFit/>
          </a:bodyPr>
          <a:lstStyle/>
          <a:p>
            <a:endParaRPr lang="sl-SI"/>
          </a:p>
        </p:txBody>
      </p:sp>
      <p:graphicFrame>
        <p:nvGraphicFramePr>
          <p:cNvPr id="75795" name="Object 19"/>
          <p:cNvGraphicFramePr>
            <a:graphicFrameLocks noChangeAspect="1"/>
          </p:cNvGraphicFramePr>
          <p:nvPr/>
        </p:nvGraphicFramePr>
        <p:xfrm>
          <a:off x="5791200" y="2224088"/>
          <a:ext cx="3006725" cy="474662"/>
        </p:xfrm>
        <a:graphic>
          <a:graphicData uri="http://schemas.openxmlformats.org/presentationml/2006/ole">
            <p:oleObj spid="_x0000_s16388" name="Equation" r:id="rId5" imgW="2869920" imgH="406080" progId="Equation.3">
              <p:embed/>
            </p:oleObj>
          </a:graphicData>
        </a:graphic>
      </p:graphicFrame>
      <p:sp>
        <p:nvSpPr>
          <p:cNvPr id="75797" name="Freeform 21"/>
          <p:cNvSpPr>
            <a:spLocks/>
          </p:cNvSpPr>
          <p:nvPr/>
        </p:nvSpPr>
        <p:spPr bwMode="auto">
          <a:xfrm>
            <a:off x="533400" y="1174750"/>
            <a:ext cx="4910138" cy="4106863"/>
          </a:xfrm>
          <a:custGeom>
            <a:avLst/>
            <a:gdLst>
              <a:gd name="T0" fmla="*/ 0 w 3093"/>
              <a:gd name="T1" fmla="*/ 2147483647 h 2587"/>
              <a:gd name="T2" fmla="*/ 2147483647 w 3093"/>
              <a:gd name="T3" fmla="*/ 2147483647 h 2587"/>
              <a:gd name="T4" fmla="*/ 2147483647 w 3093"/>
              <a:gd name="T5" fmla="*/ 2147483647 h 2587"/>
              <a:gd name="T6" fmla="*/ 2147483647 w 3093"/>
              <a:gd name="T7" fmla="*/ 2147483647 h 2587"/>
              <a:gd name="T8" fmla="*/ 2147483647 w 3093"/>
              <a:gd name="T9" fmla="*/ 2147483647 h 2587"/>
              <a:gd name="T10" fmla="*/ 2147483647 w 3093"/>
              <a:gd name="T11" fmla="*/ 2147483647 h 2587"/>
              <a:gd name="T12" fmla="*/ 2147483647 w 3093"/>
              <a:gd name="T13" fmla="*/ 2147483647 h 2587"/>
              <a:gd name="T14" fmla="*/ 2147483647 w 3093"/>
              <a:gd name="T15" fmla="*/ 2147483647 h 2587"/>
              <a:gd name="T16" fmla="*/ 2147483647 w 3093"/>
              <a:gd name="T17" fmla="*/ 2147483647 h 2587"/>
              <a:gd name="T18" fmla="*/ 2147483647 w 3093"/>
              <a:gd name="T19" fmla="*/ 2147483647 h 2587"/>
              <a:gd name="T20" fmla="*/ 2147483647 w 3093"/>
              <a:gd name="T21" fmla="*/ 2147483647 h 2587"/>
              <a:gd name="T22" fmla="*/ 2147483647 w 3093"/>
              <a:gd name="T23" fmla="*/ 2147483647 h 2587"/>
              <a:gd name="T24" fmla="*/ 2147483647 w 3093"/>
              <a:gd name="T25" fmla="*/ 2147483647 h 25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93"/>
              <a:gd name="T40" fmla="*/ 0 h 2587"/>
              <a:gd name="T41" fmla="*/ 3093 w 3093"/>
              <a:gd name="T42" fmla="*/ 2587 h 25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93" h="2587">
                <a:moveTo>
                  <a:pt x="0" y="2524"/>
                </a:moveTo>
                <a:cubicBezTo>
                  <a:pt x="21" y="2527"/>
                  <a:pt x="59" y="2587"/>
                  <a:pt x="128" y="2543"/>
                </a:cubicBezTo>
                <a:cubicBezTo>
                  <a:pt x="197" y="2499"/>
                  <a:pt x="312" y="2311"/>
                  <a:pt x="413" y="2258"/>
                </a:cubicBezTo>
                <a:cubicBezTo>
                  <a:pt x="514" y="2205"/>
                  <a:pt x="627" y="2295"/>
                  <a:pt x="734" y="2227"/>
                </a:cubicBezTo>
                <a:cubicBezTo>
                  <a:pt x="841" y="2159"/>
                  <a:pt x="946" y="1961"/>
                  <a:pt x="1056" y="1852"/>
                </a:cubicBezTo>
                <a:cubicBezTo>
                  <a:pt x="1166" y="1743"/>
                  <a:pt x="1312" y="1666"/>
                  <a:pt x="1395" y="1573"/>
                </a:cubicBezTo>
                <a:cubicBezTo>
                  <a:pt x="1478" y="1480"/>
                  <a:pt x="1495" y="1393"/>
                  <a:pt x="1553" y="1294"/>
                </a:cubicBezTo>
                <a:cubicBezTo>
                  <a:pt x="1611" y="1195"/>
                  <a:pt x="1658" y="1068"/>
                  <a:pt x="1741" y="978"/>
                </a:cubicBezTo>
                <a:cubicBezTo>
                  <a:pt x="1824" y="888"/>
                  <a:pt x="1948" y="856"/>
                  <a:pt x="2050" y="754"/>
                </a:cubicBezTo>
                <a:cubicBezTo>
                  <a:pt x="2152" y="652"/>
                  <a:pt x="2245" y="436"/>
                  <a:pt x="2352" y="364"/>
                </a:cubicBezTo>
                <a:cubicBezTo>
                  <a:pt x="2459" y="292"/>
                  <a:pt x="2589" y="377"/>
                  <a:pt x="2693" y="324"/>
                </a:cubicBezTo>
                <a:cubicBezTo>
                  <a:pt x="2797" y="271"/>
                  <a:pt x="2911" y="90"/>
                  <a:pt x="2978" y="45"/>
                </a:cubicBezTo>
                <a:cubicBezTo>
                  <a:pt x="3045" y="0"/>
                  <a:pt x="3069" y="50"/>
                  <a:pt x="3093" y="51"/>
                </a:cubicBezTo>
              </a:path>
            </a:pathLst>
          </a:custGeom>
          <a:noFill/>
          <a:ln w="15875">
            <a:solidFill>
              <a:srgbClr val="00FF00"/>
            </a:solidFill>
            <a:round/>
            <a:headEnd/>
            <a:tailEnd/>
          </a:ln>
        </p:spPr>
        <p:txBody>
          <a:bodyPr lIns="90000" tIns="46800" rIns="90000" bIns="46800">
            <a:spAutoFit/>
          </a:bodyPr>
          <a:lstStyle/>
          <a:p>
            <a:endParaRPr lang="sl-SI"/>
          </a:p>
        </p:txBody>
      </p:sp>
      <p:graphicFrame>
        <p:nvGraphicFramePr>
          <p:cNvPr id="75798" name="Object 22"/>
          <p:cNvGraphicFramePr>
            <a:graphicFrameLocks noChangeAspect="1"/>
          </p:cNvGraphicFramePr>
          <p:nvPr/>
        </p:nvGraphicFramePr>
        <p:xfrm>
          <a:off x="5791200" y="3132138"/>
          <a:ext cx="3006725" cy="754062"/>
        </p:xfrm>
        <a:graphic>
          <a:graphicData uri="http://schemas.openxmlformats.org/presentationml/2006/ole">
            <p:oleObj spid="_x0000_s16389" name="Equation" r:id="rId6" imgW="2869920" imgH="647640" progId="Equation.3">
              <p:embed/>
            </p:oleObj>
          </a:graphicData>
        </a:graphic>
      </p:graphicFrame>
      <p:graphicFrame>
        <p:nvGraphicFramePr>
          <p:cNvPr id="75799" name="Object 23"/>
          <p:cNvGraphicFramePr>
            <a:graphicFrameLocks noChangeAspect="1"/>
          </p:cNvGraphicFramePr>
          <p:nvPr/>
        </p:nvGraphicFramePr>
        <p:xfrm>
          <a:off x="6705600" y="5257800"/>
          <a:ext cx="1752600" cy="349250"/>
        </p:xfrm>
        <a:graphic>
          <a:graphicData uri="http://schemas.openxmlformats.org/presentationml/2006/ole">
            <p:oleObj spid="_x0000_s16390" name="Equation" r:id="rId7" imgW="1015920" imgH="203040" progId="Equation.3">
              <p:embed/>
            </p:oleObj>
          </a:graphicData>
        </a:graphic>
      </p:graphicFrame>
      <p:sp>
        <p:nvSpPr>
          <p:cNvPr id="75800" name="Line 24"/>
          <p:cNvSpPr>
            <a:spLocks noChangeShapeType="1"/>
          </p:cNvSpPr>
          <p:nvPr/>
        </p:nvSpPr>
        <p:spPr bwMode="auto">
          <a:xfrm>
            <a:off x="7467600" y="4267200"/>
            <a:ext cx="0" cy="609600"/>
          </a:xfrm>
          <a:prstGeom prst="line">
            <a:avLst/>
          </a:prstGeom>
          <a:noFill/>
          <a:ln w="15875">
            <a:solidFill>
              <a:schemeClr val="tx2">
                <a:lumMod val="60000"/>
                <a:lumOff val="40000"/>
              </a:schemeClr>
            </a:solidFill>
            <a:prstDash val="sysDash"/>
            <a:round/>
            <a:headEnd/>
            <a:tailEnd type="arrow" w="med" len="med"/>
          </a:ln>
        </p:spPr>
        <p:txBody>
          <a:bodyPr lIns="90000" tIns="46800" rIns="90000" bIns="46800">
            <a:spAutoFit/>
          </a:bodyPr>
          <a:lstStyle/>
          <a:p>
            <a:pPr>
              <a:defRPr/>
            </a:pPr>
            <a:endParaRPr lang="sl-SI"/>
          </a:p>
        </p:txBody>
      </p:sp>
      <p:sp>
        <p:nvSpPr>
          <p:cNvPr id="75801" name="Text Box 25"/>
          <p:cNvSpPr txBox="1">
            <a:spLocks noChangeArrowheads="1"/>
          </p:cNvSpPr>
          <p:nvPr/>
        </p:nvSpPr>
        <p:spPr bwMode="auto">
          <a:xfrm>
            <a:off x="1981200" y="6019800"/>
            <a:ext cx="5105400" cy="371475"/>
          </a:xfrm>
          <a:prstGeom prst="rect">
            <a:avLst/>
          </a:prstGeom>
          <a:noFill/>
          <a:ln w="15875">
            <a:noFill/>
            <a:miter lim="800000"/>
            <a:headEnd/>
            <a:tailEnd/>
          </a:ln>
        </p:spPr>
        <p:txBody>
          <a:bodyPr lIns="90000" tIns="46800" rIns="90000" bIns="46800">
            <a:spAutoFit/>
          </a:bodyPr>
          <a:lstStyle/>
          <a:p>
            <a:pPr>
              <a:spcBef>
                <a:spcPct val="50000"/>
              </a:spcBef>
              <a:defRPr/>
            </a:pPr>
            <a:r>
              <a:rPr lang="en-US">
                <a:solidFill>
                  <a:schemeClr val="tx2">
                    <a:lumMod val="60000"/>
                    <a:lumOff val="40000"/>
                  </a:schemeClr>
                </a:solidFill>
                <a:latin typeface="+mn-lt"/>
              </a:rPr>
              <a:t>Fourierjevi</a:t>
            </a:r>
            <a:r>
              <a:rPr lang="sl-SI">
                <a:solidFill>
                  <a:schemeClr val="tx2">
                    <a:lumMod val="60000"/>
                    <a:lumOff val="40000"/>
                  </a:schemeClr>
                </a:solidFill>
                <a:latin typeface="+mn-lt"/>
              </a:rPr>
              <a:t> približki</a:t>
            </a:r>
            <a:r>
              <a:rPr lang="en-US">
                <a:solidFill>
                  <a:schemeClr val="tx2">
                    <a:lumMod val="60000"/>
                    <a:lumOff val="40000"/>
                  </a:schemeClr>
                </a:solidFill>
                <a:latin typeface="+mn-lt"/>
              </a:rPr>
              <a:t> za funkcijo</a:t>
            </a:r>
            <a:r>
              <a:rPr lang="en-US" b="1">
                <a:solidFill>
                  <a:schemeClr val="tx2">
                    <a:lumMod val="60000"/>
                    <a:lumOff val="40000"/>
                  </a:schemeClr>
                </a:solidFill>
                <a:latin typeface="+mn-lt"/>
              </a:rPr>
              <a:t> </a:t>
            </a:r>
            <a:r>
              <a:rPr lang="en-US">
                <a:solidFill>
                  <a:schemeClr val="tx2">
                    <a:lumMod val="60000"/>
                    <a:lumOff val="40000"/>
                  </a:schemeClr>
                </a:solidFill>
                <a:latin typeface="Times New Roman" pitchFamily="18" charset="0"/>
              </a:rPr>
              <a:t>arctg</a:t>
            </a:r>
            <a:r>
              <a:rPr lang="en-US">
                <a:solidFill>
                  <a:schemeClr val="tx2">
                    <a:lumMod val="60000"/>
                    <a:lumOff val="40000"/>
                  </a:schemeClr>
                </a:solidFill>
              </a:rPr>
              <a:t>(</a:t>
            </a:r>
            <a:r>
              <a:rPr lang="en-US" i="1">
                <a:solidFill>
                  <a:schemeClr val="tx2">
                    <a:lumMod val="60000"/>
                    <a:lumOff val="40000"/>
                  </a:schemeClr>
                </a:solidFill>
                <a:latin typeface="Georgia" pitchFamily="18" charset="0"/>
              </a:rPr>
              <a:t>x</a:t>
            </a:r>
            <a:r>
              <a:rPr lang="en-US">
                <a:solidFill>
                  <a:schemeClr val="tx2">
                    <a:lumMod val="60000"/>
                    <a:lumOff val="40000"/>
                  </a:schemeClr>
                </a:solidFill>
              </a:rPr>
              <a:t>)</a:t>
            </a:r>
            <a:endParaRPr lang="sl-SI">
              <a:solidFill>
                <a:schemeClr val="tx2">
                  <a:lumMod val="60000"/>
                  <a:lumOff val="40000"/>
                </a:schemeClr>
              </a:solidFill>
            </a:endParaRPr>
          </a:p>
        </p:txBody>
      </p:sp>
      <p:sp>
        <p:nvSpPr>
          <p:cNvPr id="18" name="Rectangle 17"/>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9" name="Rectangle 18"/>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0" name="Rounded Rectangle 19"/>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1" name="TextBox 20"/>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22" name="TextBox 21"/>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23" name="TextBox 22"/>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PODAJANJE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24"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EF5DB1F2-1070-4C75-B4FD-22C3569A3440}"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37</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579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578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5786"/>
                                        </p:tgtEl>
                                        <p:attrNameLst>
                                          <p:attrName>style.visibility</p:attrName>
                                        </p:attrNameLst>
                                      </p:cBhvr>
                                      <p:to>
                                        <p:strVal val="visible"/>
                                      </p:to>
                                    </p:set>
                                  </p:childTnLst>
                                  <p:subTnLst>
                                    <p:set>
                                      <p:cBhvr override="childStyle">
                                        <p:cTn dur="1" fill="hold" display="0" masterRel="nextClick" afterEffect="1"/>
                                        <p:tgtEl>
                                          <p:spTgt spid="75786"/>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579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5789"/>
                                        </p:tgtEl>
                                        <p:attrNameLst>
                                          <p:attrName>style.visibility</p:attrName>
                                        </p:attrNameLst>
                                      </p:cBhvr>
                                      <p:to>
                                        <p:strVal val="visible"/>
                                      </p:to>
                                    </p:set>
                                  </p:childTnLst>
                                  <p:subTnLst>
                                    <p:set>
                                      <p:cBhvr override="childStyle">
                                        <p:cTn dur="1" fill="hold" display="0" masterRel="nextClick" afterEffect="1"/>
                                        <p:tgtEl>
                                          <p:spTgt spid="75789"/>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579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5792"/>
                                        </p:tgtEl>
                                        <p:attrNameLst>
                                          <p:attrName>style.visibility</p:attrName>
                                        </p:attrNameLst>
                                      </p:cBhvr>
                                      <p:to>
                                        <p:strVal val="visible"/>
                                      </p:to>
                                    </p:set>
                                  </p:childTnLst>
                                  <p:subTnLst>
                                    <p:set>
                                      <p:cBhvr override="childStyle">
                                        <p:cTn dur="1" fill="hold" display="0" masterRel="nextClick" afterEffect="1"/>
                                        <p:tgtEl>
                                          <p:spTgt spid="75792"/>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579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7579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580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5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6" grpId="0" animBg="1"/>
      <p:bldP spid="75789" grpId="0" animBg="1"/>
      <p:bldP spid="75792" grpId="0" animBg="1"/>
      <p:bldP spid="75797" grpId="0" animBg="1"/>
      <p:bldP spid="758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preferRelativeResize="0">
            <a:picLocks noChangeAspect="1" noChangeArrowheads="1"/>
          </p:cNvPicPr>
          <p:nvPr/>
        </p:nvPicPr>
        <p:blipFill>
          <a:blip r:embed="rId3" cstate="print"/>
          <a:srcRect/>
          <a:stretch>
            <a:fillRect/>
          </a:stretch>
        </p:blipFill>
        <p:spPr bwMode="auto">
          <a:xfrm>
            <a:off x="282575" y="838200"/>
            <a:ext cx="4670425" cy="3276600"/>
          </a:xfrm>
          <a:prstGeom prst="rect">
            <a:avLst/>
          </a:prstGeom>
          <a:noFill/>
          <a:ln w="9525">
            <a:noFill/>
            <a:miter lim="800000"/>
            <a:headEnd/>
            <a:tailEnd/>
          </a:ln>
        </p:spPr>
      </p:pic>
      <p:graphicFrame>
        <p:nvGraphicFramePr>
          <p:cNvPr id="28675" name="Object 3"/>
          <p:cNvGraphicFramePr>
            <a:graphicFrameLocks noChangeAspect="1"/>
          </p:cNvGraphicFramePr>
          <p:nvPr/>
        </p:nvGraphicFramePr>
        <p:xfrm>
          <a:off x="4953000" y="3276600"/>
          <a:ext cx="3883025" cy="3127375"/>
        </p:xfrm>
        <a:graphic>
          <a:graphicData uri="http://schemas.openxmlformats.org/presentationml/2006/ole">
            <p:oleObj spid="_x0000_s2050" name="Worksheet" r:id="rId4" imgW="7820092" imgH="3695531" progId="Excel.Sheet.8">
              <p:embed/>
            </p:oleObj>
          </a:graphicData>
        </a:graphic>
      </p:graphicFrame>
      <p:sp>
        <p:nvSpPr>
          <p:cNvPr id="28676" name="Text Box 4"/>
          <p:cNvSpPr txBox="1">
            <a:spLocks noChangeArrowheads="1"/>
          </p:cNvSpPr>
          <p:nvPr/>
        </p:nvSpPr>
        <p:spPr bwMode="auto">
          <a:xfrm>
            <a:off x="304800" y="457200"/>
            <a:ext cx="3352800" cy="338138"/>
          </a:xfrm>
          <a:prstGeom prst="rect">
            <a:avLst/>
          </a:prstGeom>
          <a:noFill/>
          <a:ln w="9525">
            <a:noFill/>
            <a:miter lim="800000"/>
            <a:headEnd/>
            <a:tailEnd/>
          </a:ln>
        </p:spPr>
        <p:txBody>
          <a:bodyPr>
            <a:spAutoFit/>
          </a:bodyPr>
          <a:lstStyle/>
          <a:p>
            <a:pPr fontAlgn="auto">
              <a:spcBef>
                <a:spcPct val="50000"/>
              </a:spcBef>
              <a:spcAft>
                <a:spcPts val="0"/>
              </a:spcAft>
              <a:defRPr/>
            </a:pPr>
            <a:r>
              <a:rPr lang="sl-SI" sz="1600" b="1">
                <a:solidFill>
                  <a:schemeClr val="tx2">
                    <a:lumMod val="60000"/>
                    <a:lumOff val="40000"/>
                  </a:schemeClr>
                </a:solidFill>
                <a:latin typeface="+mn-lt"/>
              </a:rPr>
              <a:t>GRAFIČNA </a:t>
            </a:r>
            <a:r>
              <a:rPr lang="en-US" sz="1600" b="1">
                <a:solidFill>
                  <a:schemeClr val="tx2">
                    <a:lumMod val="60000"/>
                    <a:lumOff val="40000"/>
                  </a:schemeClr>
                </a:solidFill>
                <a:latin typeface="+mn-lt"/>
              </a:rPr>
              <a:t>P</a:t>
            </a:r>
            <a:r>
              <a:rPr lang="sl-SI" sz="1600" b="1">
                <a:solidFill>
                  <a:schemeClr val="tx2">
                    <a:lumMod val="60000"/>
                    <a:lumOff val="40000"/>
                  </a:schemeClr>
                </a:solidFill>
                <a:latin typeface="+mn-lt"/>
              </a:rPr>
              <a:t>REDSTAVITEV FUNKCIJE</a:t>
            </a:r>
          </a:p>
        </p:txBody>
      </p:sp>
      <p:sp>
        <p:nvSpPr>
          <p:cNvPr id="28677" name="Text Box 5"/>
          <p:cNvSpPr txBox="1">
            <a:spLocks noChangeArrowheads="1"/>
          </p:cNvSpPr>
          <p:nvPr/>
        </p:nvSpPr>
        <p:spPr bwMode="auto">
          <a:xfrm>
            <a:off x="1143000" y="4648200"/>
            <a:ext cx="2735263" cy="1077913"/>
          </a:xfrm>
          <a:prstGeom prst="rect">
            <a:avLst/>
          </a:prstGeom>
          <a:noFill/>
          <a:ln w="9525" algn="ctr">
            <a:noFill/>
            <a:miter lim="800000"/>
            <a:headEnd/>
            <a:tailEnd/>
          </a:ln>
        </p:spPr>
        <p:txBody>
          <a:bodyPr>
            <a:spAutoFit/>
          </a:bodyPr>
          <a:lstStyle/>
          <a:p>
            <a:pPr fontAlgn="auto">
              <a:spcBef>
                <a:spcPct val="50000"/>
              </a:spcBef>
              <a:spcAft>
                <a:spcPts val="0"/>
              </a:spcAft>
              <a:defRPr/>
            </a:pPr>
            <a:r>
              <a:rPr lang="sl-SI" sz="1600" b="1">
                <a:solidFill>
                  <a:schemeClr val="tx2">
                    <a:lumMod val="60000"/>
                    <a:lumOff val="40000"/>
                  </a:schemeClr>
                </a:solidFill>
                <a:latin typeface="+mn-lt"/>
              </a:rPr>
              <a:t>Grafična predstavitev je smiselna, če nam nekaj pove o zvezi med argumenti in funkcijskimi vrednostmi.</a:t>
            </a:r>
          </a:p>
        </p:txBody>
      </p:sp>
      <p:sp>
        <p:nvSpPr>
          <p:cNvPr id="13" name="Rectangle 12"/>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4" name="Rectangle 13"/>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5" name="Rounded Rectangle 14"/>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6" name="TextBox 15"/>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7" name="TextBox 16"/>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18" name="TextBox 17"/>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PODAJANJE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19"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A72F38D4-944F-46AD-A74E-29B7E10F8692}"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4</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8675" grpId="0"/>
      <p:bldP spid="28676" grpId="0"/>
      <p:bldP spid="286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57200" y="477838"/>
            <a:ext cx="6597650" cy="436562"/>
          </a:xfrm>
          <a:prstGeom prst="rect">
            <a:avLst/>
          </a:prstGeom>
          <a:noFill/>
          <a:ln w="9525">
            <a:noFill/>
            <a:miter lim="800000"/>
            <a:headEnd/>
            <a:tailEnd/>
          </a:ln>
        </p:spPr>
        <p:txBody>
          <a:bodyPr anchor="ctr"/>
          <a:lstStyle/>
          <a:p>
            <a:pPr fontAlgn="auto">
              <a:spcBef>
                <a:spcPts val="0"/>
              </a:spcBef>
              <a:spcAft>
                <a:spcPts val="0"/>
              </a:spcAft>
              <a:defRPr/>
            </a:pPr>
            <a:r>
              <a:rPr lang="en-US" b="1">
                <a:solidFill>
                  <a:schemeClr val="tx2">
                    <a:lumMod val="60000"/>
                    <a:lumOff val="40000"/>
                  </a:schemeClr>
                </a:solidFill>
                <a:latin typeface="+mn-lt"/>
              </a:rPr>
              <a:t>FUNKCIJE PODANE S FORMULO</a:t>
            </a:r>
            <a:endParaRPr lang="en-GB" b="1">
              <a:solidFill>
                <a:schemeClr val="tx2">
                  <a:lumMod val="60000"/>
                  <a:lumOff val="40000"/>
                </a:schemeClr>
              </a:solidFill>
              <a:latin typeface="+mn-lt"/>
            </a:endParaRPr>
          </a:p>
        </p:txBody>
      </p:sp>
      <p:graphicFrame>
        <p:nvGraphicFramePr>
          <p:cNvPr id="38915" name="Object 3"/>
          <p:cNvGraphicFramePr>
            <a:graphicFrameLocks noChangeAspect="1"/>
          </p:cNvGraphicFramePr>
          <p:nvPr/>
        </p:nvGraphicFramePr>
        <p:xfrm>
          <a:off x="1290638" y="1066800"/>
          <a:ext cx="1268412" cy="336550"/>
        </p:xfrm>
        <a:graphic>
          <a:graphicData uri="http://schemas.openxmlformats.org/presentationml/2006/ole">
            <p:oleObj spid="_x0000_s3074" name="Equation" r:id="rId3" imgW="876240" imgH="203040" progId="Equation.DSMT4">
              <p:embed/>
            </p:oleObj>
          </a:graphicData>
        </a:graphic>
      </p:graphicFrame>
      <p:sp>
        <p:nvSpPr>
          <p:cNvPr id="38916" name="Text Box 4"/>
          <p:cNvSpPr txBox="1">
            <a:spLocks noChangeArrowheads="1"/>
          </p:cNvSpPr>
          <p:nvPr/>
        </p:nvSpPr>
        <p:spPr bwMode="auto">
          <a:xfrm>
            <a:off x="4186238" y="1066800"/>
            <a:ext cx="3962400" cy="369888"/>
          </a:xfrm>
          <a:prstGeom prst="rect">
            <a:avLst/>
          </a:prstGeom>
          <a:noFill/>
          <a:ln w="9525" algn="ctr">
            <a:noFill/>
            <a:miter lim="800000"/>
            <a:headEnd/>
            <a:tailEnd/>
          </a:ln>
        </p:spPr>
        <p:txBody>
          <a:bodyPr>
            <a:spAutoFit/>
          </a:bodyPr>
          <a:lstStyle/>
          <a:p>
            <a:pPr fontAlgn="auto">
              <a:spcBef>
                <a:spcPct val="50000"/>
              </a:spcBef>
              <a:spcAft>
                <a:spcPts val="0"/>
              </a:spcAft>
              <a:defRPr/>
            </a:pPr>
            <a:r>
              <a:rPr lang="sl-SI">
                <a:solidFill>
                  <a:schemeClr val="tx2">
                    <a:lumMod val="60000"/>
                    <a:lumOff val="40000"/>
                  </a:schemeClr>
                </a:solidFill>
                <a:latin typeface="+mn-lt"/>
              </a:rPr>
              <a:t>linearna funkcija</a:t>
            </a:r>
            <a:r>
              <a:rPr lang="en-US">
                <a:solidFill>
                  <a:schemeClr val="tx2">
                    <a:lumMod val="60000"/>
                    <a:lumOff val="40000"/>
                  </a:schemeClr>
                </a:solidFill>
                <a:latin typeface="+mn-lt"/>
              </a:rPr>
              <a:t> (ena</a:t>
            </a:r>
            <a:r>
              <a:rPr lang="sl-SI">
                <a:solidFill>
                  <a:schemeClr val="tx2">
                    <a:lumMod val="60000"/>
                    <a:lumOff val="40000"/>
                  </a:schemeClr>
                </a:solidFill>
                <a:latin typeface="+mn-lt"/>
              </a:rPr>
              <a:t>čba premice)</a:t>
            </a:r>
          </a:p>
        </p:txBody>
      </p:sp>
      <p:graphicFrame>
        <p:nvGraphicFramePr>
          <p:cNvPr id="38917" name="Object 5"/>
          <p:cNvGraphicFramePr>
            <a:graphicFrameLocks noChangeAspect="1"/>
          </p:cNvGraphicFramePr>
          <p:nvPr/>
        </p:nvGraphicFramePr>
        <p:xfrm>
          <a:off x="1371600" y="1524000"/>
          <a:ext cx="777875" cy="715963"/>
        </p:xfrm>
        <a:graphic>
          <a:graphicData uri="http://schemas.openxmlformats.org/presentationml/2006/ole">
            <p:oleObj spid="_x0000_s3075" name="Equation" r:id="rId4" imgW="520560" imgH="419040" progId="Equation.DSMT4">
              <p:embed/>
            </p:oleObj>
          </a:graphicData>
        </a:graphic>
      </p:graphicFrame>
      <p:sp>
        <p:nvSpPr>
          <p:cNvPr id="38918" name="Text Box 6"/>
          <p:cNvSpPr txBox="1">
            <a:spLocks noChangeArrowheads="1"/>
          </p:cNvSpPr>
          <p:nvPr/>
        </p:nvSpPr>
        <p:spPr bwMode="auto">
          <a:xfrm>
            <a:off x="4191000" y="1600200"/>
            <a:ext cx="3311525" cy="369888"/>
          </a:xfrm>
          <a:prstGeom prst="rect">
            <a:avLst/>
          </a:prstGeom>
          <a:noFill/>
          <a:ln w="9525" algn="ctr">
            <a:noFill/>
            <a:miter lim="800000"/>
            <a:headEnd/>
            <a:tailEnd/>
          </a:ln>
        </p:spPr>
        <p:txBody>
          <a:bodyPr>
            <a:spAutoFit/>
          </a:bodyPr>
          <a:lstStyle/>
          <a:p>
            <a:pPr fontAlgn="auto">
              <a:spcBef>
                <a:spcPct val="50000"/>
              </a:spcBef>
              <a:spcAft>
                <a:spcPts val="0"/>
              </a:spcAft>
              <a:defRPr/>
            </a:pPr>
            <a:r>
              <a:rPr lang="sl-SI">
                <a:solidFill>
                  <a:schemeClr val="tx2">
                    <a:lumMod val="60000"/>
                    <a:lumOff val="40000"/>
                  </a:schemeClr>
                </a:solidFill>
                <a:latin typeface="+mn-lt"/>
              </a:rPr>
              <a:t>pot pri prostem padcu</a:t>
            </a:r>
          </a:p>
        </p:txBody>
      </p:sp>
      <p:sp>
        <p:nvSpPr>
          <p:cNvPr id="38919" name="Text Box 7"/>
          <p:cNvSpPr txBox="1">
            <a:spLocks noChangeArrowheads="1"/>
          </p:cNvSpPr>
          <p:nvPr/>
        </p:nvSpPr>
        <p:spPr bwMode="auto">
          <a:xfrm>
            <a:off x="4191000" y="2362200"/>
            <a:ext cx="3598863" cy="369888"/>
          </a:xfrm>
          <a:prstGeom prst="rect">
            <a:avLst/>
          </a:prstGeom>
          <a:noFill/>
          <a:ln w="9525" algn="ctr">
            <a:noFill/>
            <a:miter lim="800000"/>
            <a:headEnd/>
            <a:tailEnd/>
          </a:ln>
        </p:spPr>
        <p:txBody>
          <a:bodyPr>
            <a:spAutoFit/>
          </a:bodyPr>
          <a:lstStyle/>
          <a:p>
            <a:pPr fontAlgn="auto">
              <a:spcBef>
                <a:spcPct val="50000"/>
              </a:spcBef>
              <a:spcAft>
                <a:spcPts val="0"/>
              </a:spcAft>
              <a:defRPr/>
            </a:pPr>
            <a:r>
              <a:rPr lang="sl-SI">
                <a:solidFill>
                  <a:schemeClr val="tx2">
                    <a:lumMod val="60000"/>
                    <a:lumOff val="40000"/>
                  </a:schemeClr>
                </a:solidFill>
                <a:latin typeface="+mn-lt"/>
              </a:rPr>
              <a:t>razdalja točke do izhodišča</a:t>
            </a:r>
          </a:p>
        </p:txBody>
      </p:sp>
      <p:graphicFrame>
        <p:nvGraphicFramePr>
          <p:cNvPr id="38920" name="Object 8"/>
          <p:cNvGraphicFramePr>
            <a:graphicFrameLocks noChangeAspect="1"/>
          </p:cNvGraphicFramePr>
          <p:nvPr/>
        </p:nvGraphicFramePr>
        <p:xfrm>
          <a:off x="1290638" y="2362200"/>
          <a:ext cx="1709737" cy="442913"/>
        </p:xfrm>
        <a:graphic>
          <a:graphicData uri="http://schemas.openxmlformats.org/presentationml/2006/ole">
            <p:oleObj spid="_x0000_s3076" name="Equation" r:id="rId5" imgW="1180800" imgH="266400" progId="Equation.DSMT4">
              <p:embed/>
            </p:oleObj>
          </a:graphicData>
        </a:graphic>
      </p:graphicFrame>
      <p:graphicFrame>
        <p:nvGraphicFramePr>
          <p:cNvPr id="38921" name="Object 9"/>
          <p:cNvGraphicFramePr>
            <a:graphicFrameLocks noChangeAspect="1"/>
          </p:cNvGraphicFramePr>
          <p:nvPr/>
        </p:nvGraphicFramePr>
        <p:xfrm>
          <a:off x="1290638" y="3657600"/>
          <a:ext cx="4487862" cy="652463"/>
        </p:xfrm>
        <a:graphic>
          <a:graphicData uri="http://schemas.openxmlformats.org/presentationml/2006/ole">
            <p:oleObj spid="_x0000_s3077" name="Equation" r:id="rId6" imgW="3098520" imgH="393480" progId="Equation.DSMT4">
              <p:embed/>
            </p:oleObj>
          </a:graphicData>
        </a:graphic>
      </p:graphicFrame>
      <p:sp>
        <p:nvSpPr>
          <p:cNvPr id="38922" name="Text Box 10"/>
          <p:cNvSpPr txBox="1">
            <a:spLocks noChangeArrowheads="1"/>
          </p:cNvSpPr>
          <p:nvPr/>
        </p:nvSpPr>
        <p:spPr bwMode="auto">
          <a:xfrm>
            <a:off x="6624638" y="3733800"/>
            <a:ext cx="2062162" cy="369888"/>
          </a:xfrm>
          <a:prstGeom prst="rect">
            <a:avLst/>
          </a:prstGeom>
          <a:noFill/>
          <a:ln w="9525" algn="ctr">
            <a:noFill/>
            <a:miter lim="800000"/>
            <a:headEnd/>
            <a:tailEnd/>
          </a:ln>
        </p:spPr>
        <p:txBody>
          <a:bodyPr>
            <a:spAutoFit/>
          </a:bodyPr>
          <a:lstStyle/>
          <a:p>
            <a:pPr fontAlgn="auto">
              <a:spcBef>
                <a:spcPct val="50000"/>
              </a:spcBef>
              <a:spcAft>
                <a:spcPts val="0"/>
              </a:spcAft>
              <a:defRPr/>
            </a:pPr>
            <a:r>
              <a:rPr lang="sl-SI">
                <a:solidFill>
                  <a:schemeClr val="tx2">
                    <a:lumMod val="60000"/>
                    <a:lumOff val="40000"/>
                  </a:schemeClr>
                </a:solidFill>
                <a:latin typeface="+mn-lt"/>
              </a:rPr>
              <a:t>Herenova formula</a:t>
            </a:r>
          </a:p>
        </p:txBody>
      </p:sp>
      <p:graphicFrame>
        <p:nvGraphicFramePr>
          <p:cNvPr id="38923" name="Object 11"/>
          <p:cNvGraphicFramePr>
            <a:graphicFrameLocks noChangeAspect="1"/>
          </p:cNvGraphicFramePr>
          <p:nvPr/>
        </p:nvGraphicFramePr>
        <p:xfrm>
          <a:off x="1366838" y="4267200"/>
          <a:ext cx="1454150" cy="652463"/>
        </p:xfrm>
        <a:graphic>
          <a:graphicData uri="http://schemas.openxmlformats.org/presentationml/2006/ole">
            <p:oleObj spid="_x0000_s3078" name="Equation" r:id="rId7" imgW="1002960" imgH="393480" progId="Equation.DSMT4">
              <p:embed/>
            </p:oleObj>
          </a:graphicData>
        </a:graphic>
      </p:graphicFrame>
      <p:sp>
        <p:nvSpPr>
          <p:cNvPr id="38924" name="Text Box 12"/>
          <p:cNvSpPr txBox="1">
            <a:spLocks noChangeArrowheads="1"/>
          </p:cNvSpPr>
          <p:nvPr/>
        </p:nvSpPr>
        <p:spPr bwMode="auto">
          <a:xfrm>
            <a:off x="4267200" y="4419600"/>
            <a:ext cx="2663825" cy="369888"/>
          </a:xfrm>
          <a:prstGeom prst="rect">
            <a:avLst/>
          </a:prstGeom>
          <a:noFill/>
          <a:ln w="9525" algn="ctr">
            <a:noFill/>
            <a:miter lim="800000"/>
            <a:headEnd/>
            <a:tailEnd/>
          </a:ln>
        </p:spPr>
        <p:txBody>
          <a:bodyPr>
            <a:spAutoFit/>
          </a:bodyPr>
          <a:lstStyle/>
          <a:p>
            <a:pPr fontAlgn="auto">
              <a:spcBef>
                <a:spcPct val="50000"/>
              </a:spcBef>
              <a:spcAft>
                <a:spcPts val="0"/>
              </a:spcAft>
              <a:defRPr/>
            </a:pPr>
            <a:r>
              <a:rPr lang="sl-SI">
                <a:solidFill>
                  <a:schemeClr val="tx2">
                    <a:lumMod val="60000"/>
                    <a:lumOff val="40000"/>
                  </a:schemeClr>
                </a:solidFill>
                <a:latin typeface="+mn-lt"/>
              </a:rPr>
              <a:t>povprečna vrednost</a:t>
            </a:r>
          </a:p>
        </p:txBody>
      </p:sp>
      <p:sp>
        <p:nvSpPr>
          <p:cNvPr id="38925" name="Text Box 13"/>
          <p:cNvSpPr txBox="1">
            <a:spLocks noChangeArrowheads="1"/>
          </p:cNvSpPr>
          <p:nvPr/>
        </p:nvSpPr>
        <p:spPr bwMode="auto">
          <a:xfrm>
            <a:off x="533400" y="5084763"/>
            <a:ext cx="7921625" cy="369887"/>
          </a:xfrm>
          <a:prstGeom prst="rect">
            <a:avLst/>
          </a:prstGeom>
          <a:noFill/>
          <a:ln w="9525" algn="ctr">
            <a:noFill/>
            <a:miter lim="800000"/>
            <a:headEnd/>
            <a:tailEnd/>
          </a:ln>
        </p:spPr>
        <p:txBody>
          <a:bodyPr>
            <a:spAutoFit/>
          </a:bodyPr>
          <a:lstStyle/>
          <a:p>
            <a:pPr fontAlgn="auto">
              <a:spcBef>
                <a:spcPct val="50000"/>
              </a:spcBef>
              <a:spcAft>
                <a:spcPts val="0"/>
              </a:spcAft>
              <a:defRPr/>
            </a:pPr>
            <a:r>
              <a:rPr lang="sl-SI">
                <a:solidFill>
                  <a:schemeClr val="tx2">
                    <a:lumMod val="60000"/>
                    <a:lumOff val="40000"/>
                  </a:schemeClr>
                </a:solidFill>
                <a:latin typeface="+mn-lt"/>
              </a:rPr>
              <a:t>Formula je lahko odvisna od ene, dveh ali več spremenljivk.</a:t>
            </a:r>
          </a:p>
        </p:txBody>
      </p:sp>
      <p:sp>
        <p:nvSpPr>
          <p:cNvPr id="38926" name="Text Box 14"/>
          <p:cNvSpPr txBox="1">
            <a:spLocks noChangeArrowheads="1"/>
          </p:cNvSpPr>
          <p:nvPr/>
        </p:nvSpPr>
        <p:spPr bwMode="auto">
          <a:xfrm>
            <a:off x="1600200" y="5638800"/>
            <a:ext cx="5715000" cy="646113"/>
          </a:xfrm>
          <a:prstGeom prst="rect">
            <a:avLst/>
          </a:prstGeom>
          <a:noFill/>
          <a:ln w="9525" algn="ctr">
            <a:noFill/>
            <a:miter lim="800000"/>
            <a:headEnd/>
            <a:tailEnd/>
          </a:ln>
        </p:spPr>
        <p:txBody>
          <a:bodyPr>
            <a:spAutoFit/>
          </a:bodyPr>
          <a:lstStyle/>
          <a:p>
            <a:pPr fontAlgn="auto">
              <a:spcBef>
                <a:spcPct val="50000"/>
              </a:spcBef>
              <a:spcAft>
                <a:spcPts val="0"/>
              </a:spcAft>
              <a:defRPr/>
            </a:pPr>
            <a:r>
              <a:rPr lang="sl-SI">
                <a:solidFill>
                  <a:srgbClr val="FF0000"/>
                </a:solidFill>
                <a:latin typeface="+mn-lt"/>
              </a:rPr>
              <a:t>Definicijsko območje </a:t>
            </a:r>
            <a:r>
              <a:rPr lang="sl-SI">
                <a:solidFill>
                  <a:schemeClr val="tx2">
                    <a:lumMod val="60000"/>
                    <a:lumOff val="40000"/>
                  </a:schemeClr>
                </a:solidFill>
                <a:latin typeface="+mn-lt"/>
              </a:rPr>
              <a:t>formule tvorijo tisti nabori spremenljivk, za katere lahko izračunamo formulo.</a:t>
            </a:r>
          </a:p>
        </p:txBody>
      </p:sp>
      <p:sp>
        <p:nvSpPr>
          <p:cNvPr id="22" name="Rectangle 21"/>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3" name="Rectangle 22"/>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4" name="Rounded Rectangle 23"/>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5" name="TextBox 24"/>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26" name="TextBox 25"/>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27" name="TextBox 26"/>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PODAJANJE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28"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5CF5D3EA-4F23-4C41-B328-69610247353C}"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5</a:t>
            </a:fld>
            <a:endParaRPr lang="en-US" sz="1200" b="1">
              <a:solidFill>
                <a:schemeClr val="bg1"/>
              </a:solidFill>
              <a:effectLst>
                <a:outerShdw blurRad="38100" dist="38100" dir="2700000" algn="tl">
                  <a:srgbClr val="000000">
                    <a:alpha val="43137"/>
                  </a:srgbClr>
                </a:outerShdw>
              </a:effectLst>
              <a:latin typeface="+mn-lt"/>
            </a:endParaRPr>
          </a:p>
        </p:txBody>
      </p:sp>
      <p:graphicFrame>
        <p:nvGraphicFramePr>
          <p:cNvPr id="2" name="Object 7"/>
          <p:cNvGraphicFramePr>
            <a:graphicFrameLocks noChangeAspect="1"/>
          </p:cNvGraphicFramePr>
          <p:nvPr/>
        </p:nvGraphicFramePr>
        <p:xfrm>
          <a:off x="1290638" y="3048000"/>
          <a:ext cx="1600200" cy="336550"/>
        </p:xfrm>
        <a:graphic>
          <a:graphicData uri="http://schemas.openxmlformats.org/presentationml/2006/ole">
            <p:oleObj spid="_x0000_s3079" name="Equation" r:id="rId8" imgW="876240" imgH="203040" progId="Equation.DSMT4">
              <p:embed/>
            </p:oleObj>
          </a:graphicData>
        </a:graphic>
      </p:graphicFrame>
      <p:sp>
        <p:nvSpPr>
          <p:cNvPr id="30" name="Text Box 4"/>
          <p:cNvSpPr txBox="1">
            <a:spLocks noChangeArrowheads="1"/>
          </p:cNvSpPr>
          <p:nvPr/>
        </p:nvSpPr>
        <p:spPr bwMode="auto">
          <a:xfrm>
            <a:off x="4186238" y="3059113"/>
            <a:ext cx="3384550" cy="369887"/>
          </a:xfrm>
          <a:prstGeom prst="rect">
            <a:avLst/>
          </a:prstGeom>
          <a:noFill/>
          <a:ln w="9525" algn="ctr">
            <a:noFill/>
            <a:miter lim="800000"/>
            <a:headEnd/>
            <a:tailEnd/>
          </a:ln>
        </p:spPr>
        <p:txBody>
          <a:bodyPr>
            <a:spAutoFit/>
          </a:bodyPr>
          <a:lstStyle/>
          <a:p>
            <a:pPr fontAlgn="auto">
              <a:spcBef>
                <a:spcPct val="50000"/>
              </a:spcBef>
              <a:spcAft>
                <a:spcPts val="0"/>
              </a:spcAft>
              <a:defRPr/>
            </a:pPr>
            <a:r>
              <a:rPr lang="sl-SI">
                <a:solidFill>
                  <a:schemeClr val="tx2">
                    <a:lumMod val="60000"/>
                    <a:lumOff val="40000"/>
                  </a:schemeClr>
                </a:solidFill>
                <a:latin typeface="+mn-lt"/>
              </a:rPr>
              <a:t>linearna funkcija (enačba ravnine)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9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9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9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89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9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9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9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6" grpId="0"/>
      <p:bldP spid="38918" grpId="0"/>
      <p:bldP spid="38919" grpId="0"/>
      <p:bldP spid="38922" grpId="0"/>
      <p:bldP spid="38924" grpId="0"/>
      <p:bldP spid="38925" grpId="0"/>
      <p:bldP spid="38926"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1000" y="457200"/>
            <a:ext cx="2160588" cy="381000"/>
          </a:xfrm>
          <a:prstGeom prst="rect">
            <a:avLst/>
          </a:prstGeom>
          <a:noFill/>
          <a:ln w="9525">
            <a:noFill/>
            <a:miter lim="800000"/>
            <a:headEnd/>
            <a:tailEnd/>
          </a:ln>
        </p:spPr>
        <p:txBody>
          <a:bodyPr anchor="ctr"/>
          <a:lstStyle/>
          <a:p>
            <a:pPr fontAlgn="auto">
              <a:spcBef>
                <a:spcPts val="0"/>
              </a:spcBef>
              <a:spcAft>
                <a:spcPts val="0"/>
              </a:spcAft>
              <a:defRPr/>
            </a:pPr>
            <a:r>
              <a:rPr lang="en-US" sz="2000" b="1">
                <a:solidFill>
                  <a:schemeClr val="tx2">
                    <a:lumMod val="60000"/>
                    <a:lumOff val="40000"/>
                  </a:schemeClr>
                </a:solidFill>
                <a:latin typeface="+mn-lt"/>
              </a:rPr>
              <a:t>GRAF</a:t>
            </a:r>
            <a:r>
              <a:rPr lang="sl-SI" sz="2000" b="1">
                <a:solidFill>
                  <a:schemeClr val="tx2">
                    <a:lumMod val="60000"/>
                    <a:lumOff val="40000"/>
                  </a:schemeClr>
                </a:solidFill>
                <a:latin typeface="+mn-lt"/>
              </a:rPr>
              <a:t> </a:t>
            </a:r>
            <a:endParaRPr lang="en-GB" sz="2000" b="1">
              <a:solidFill>
                <a:schemeClr val="tx2">
                  <a:lumMod val="60000"/>
                  <a:lumOff val="40000"/>
                </a:schemeClr>
              </a:solidFill>
              <a:latin typeface="+mn-lt"/>
            </a:endParaRPr>
          </a:p>
        </p:txBody>
      </p:sp>
      <p:graphicFrame>
        <p:nvGraphicFramePr>
          <p:cNvPr id="39940" name="Object 4"/>
          <p:cNvGraphicFramePr>
            <a:graphicFrameLocks noChangeAspect="1"/>
          </p:cNvGraphicFramePr>
          <p:nvPr/>
        </p:nvGraphicFramePr>
        <p:xfrm>
          <a:off x="609600" y="1154113"/>
          <a:ext cx="2881313" cy="446087"/>
        </p:xfrm>
        <a:graphic>
          <a:graphicData uri="http://schemas.openxmlformats.org/presentationml/2006/ole">
            <p:oleObj spid="_x0000_s4098" name="Equation" r:id="rId3" imgW="1498320" imgH="203040" progId="Equation.DSMT4">
              <p:embed/>
            </p:oleObj>
          </a:graphicData>
        </a:graphic>
      </p:graphicFrame>
      <p:sp>
        <p:nvSpPr>
          <p:cNvPr id="39941" name="Text Box 5"/>
          <p:cNvSpPr txBox="1">
            <a:spLocks noChangeArrowheads="1"/>
          </p:cNvSpPr>
          <p:nvPr/>
        </p:nvSpPr>
        <p:spPr bwMode="auto">
          <a:xfrm>
            <a:off x="533400" y="1814513"/>
            <a:ext cx="7924800" cy="461962"/>
          </a:xfrm>
          <a:prstGeom prst="rect">
            <a:avLst/>
          </a:prstGeom>
          <a:noFill/>
          <a:ln w="9525" algn="ctr">
            <a:noFill/>
            <a:miter lim="800000"/>
            <a:headEnd/>
            <a:tailEnd/>
          </a:ln>
        </p:spPr>
        <p:txBody>
          <a:bodyPr>
            <a:spAutoFit/>
          </a:bodyPr>
          <a:lstStyle/>
          <a:p>
            <a:pPr fontAlgn="auto">
              <a:spcBef>
                <a:spcPct val="50000"/>
              </a:spcBef>
              <a:spcAft>
                <a:spcPts val="0"/>
              </a:spcAft>
              <a:defRPr/>
            </a:pPr>
            <a:r>
              <a:rPr lang="sl-SI" sz="2400">
                <a:solidFill>
                  <a:schemeClr val="tx2">
                    <a:lumMod val="60000"/>
                    <a:lumOff val="40000"/>
                  </a:schemeClr>
                </a:solidFill>
                <a:latin typeface="+mn-lt"/>
              </a:rPr>
              <a:t>Graf  </a:t>
            </a:r>
            <a:r>
              <a:rPr lang="sl-SI" sz="2400" i="1">
                <a:solidFill>
                  <a:schemeClr val="tx2">
                    <a:lumMod val="60000"/>
                    <a:lumOff val="40000"/>
                  </a:schemeClr>
                </a:solidFill>
                <a:latin typeface="Georgia" pitchFamily="18" charset="0"/>
              </a:rPr>
              <a:t>f</a:t>
            </a:r>
            <a:r>
              <a:rPr lang="sl-SI" sz="2400">
                <a:solidFill>
                  <a:schemeClr val="tx2">
                    <a:lumMod val="60000"/>
                    <a:lumOff val="40000"/>
                  </a:schemeClr>
                </a:solidFill>
                <a:latin typeface="+mn-lt"/>
              </a:rPr>
              <a:t>  je množica točk v ravnini, ki so oblike </a:t>
            </a:r>
            <a:r>
              <a:rPr lang="sl-SI" sz="2400">
                <a:solidFill>
                  <a:schemeClr val="tx2">
                    <a:lumMod val="60000"/>
                    <a:lumOff val="40000"/>
                  </a:schemeClr>
                </a:solidFill>
                <a:latin typeface="Georgia" pitchFamily="18" charset="0"/>
              </a:rPr>
              <a:t>(</a:t>
            </a:r>
            <a:r>
              <a:rPr lang="sl-SI" sz="2400" i="1">
                <a:solidFill>
                  <a:schemeClr val="tx2">
                    <a:lumMod val="60000"/>
                    <a:lumOff val="40000"/>
                  </a:schemeClr>
                </a:solidFill>
                <a:latin typeface="Georgia" pitchFamily="18" charset="0"/>
              </a:rPr>
              <a:t>x</a:t>
            </a:r>
            <a:r>
              <a:rPr lang="sl-SI" sz="2400">
                <a:solidFill>
                  <a:schemeClr val="tx2">
                    <a:lumMod val="60000"/>
                    <a:lumOff val="40000"/>
                  </a:schemeClr>
                </a:solidFill>
                <a:latin typeface="Georgia" pitchFamily="18" charset="0"/>
              </a:rPr>
              <a:t>,</a:t>
            </a:r>
            <a:r>
              <a:rPr lang="en-US" sz="2400">
                <a:solidFill>
                  <a:schemeClr val="tx2">
                    <a:lumMod val="60000"/>
                    <a:lumOff val="40000"/>
                  </a:schemeClr>
                </a:solidFill>
                <a:latin typeface="Georgia" pitchFamily="18" charset="0"/>
              </a:rPr>
              <a:t> </a:t>
            </a:r>
            <a:r>
              <a:rPr lang="sl-SI" sz="2400" i="1">
                <a:solidFill>
                  <a:schemeClr val="tx2">
                    <a:lumMod val="60000"/>
                    <a:lumOff val="40000"/>
                  </a:schemeClr>
                </a:solidFill>
                <a:latin typeface="Georgia" pitchFamily="18" charset="0"/>
              </a:rPr>
              <a:t>f</a:t>
            </a:r>
            <a:r>
              <a:rPr lang="en-US" sz="2400" i="1">
                <a:solidFill>
                  <a:schemeClr val="tx2">
                    <a:lumMod val="60000"/>
                    <a:lumOff val="40000"/>
                  </a:schemeClr>
                </a:solidFill>
                <a:latin typeface="Georgia" pitchFamily="18" charset="0"/>
              </a:rPr>
              <a:t> </a:t>
            </a:r>
            <a:r>
              <a:rPr lang="sl-SI" sz="2400">
                <a:solidFill>
                  <a:schemeClr val="tx2">
                    <a:lumMod val="60000"/>
                    <a:lumOff val="40000"/>
                  </a:schemeClr>
                </a:solidFill>
                <a:latin typeface="Georgia" pitchFamily="18" charset="0"/>
              </a:rPr>
              <a:t>(</a:t>
            </a:r>
            <a:r>
              <a:rPr lang="sl-SI" sz="2400" i="1">
                <a:solidFill>
                  <a:schemeClr val="tx2">
                    <a:lumMod val="60000"/>
                    <a:lumOff val="40000"/>
                  </a:schemeClr>
                </a:solidFill>
                <a:latin typeface="Georgia" pitchFamily="18" charset="0"/>
              </a:rPr>
              <a:t>x</a:t>
            </a:r>
            <a:r>
              <a:rPr lang="sl-SI" sz="2400">
                <a:solidFill>
                  <a:schemeClr val="tx2">
                    <a:lumMod val="60000"/>
                    <a:lumOff val="40000"/>
                  </a:schemeClr>
                </a:solidFill>
                <a:latin typeface="Georgia" pitchFamily="18" charset="0"/>
              </a:rPr>
              <a:t>))</a:t>
            </a:r>
            <a:r>
              <a:rPr lang="sl-SI" sz="2400">
                <a:solidFill>
                  <a:schemeClr val="tx2">
                    <a:lumMod val="60000"/>
                    <a:lumOff val="40000"/>
                  </a:schemeClr>
                </a:solidFill>
                <a:latin typeface="+mn-lt"/>
              </a:rPr>
              <a:t> za </a:t>
            </a:r>
            <a:r>
              <a:rPr lang="sl-SI" sz="2400" i="1">
                <a:solidFill>
                  <a:schemeClr val="tx2">
                    <a:lumMod val="60000"/>
                    <a:lumOff val="40000"/>
                  </a:schemeClr>
                </a:solidFill>
                <a:latin typeface="Georgia" pitchFamily="18" charset="0"/>
              </a:rPr>
              <a:t>x</a:t>
            </a:r>
            <a:r>
              <a:rPr lang="sl-SI" sz="2400">
                <a:solidFill>
                  <a:schemeClr val="tx2">
                    <a:lumMod val="60000"/>
                    <a:lumOff val="40000"/>
                  </a:schemeClr>
                </a:solidFill>
                <a:latin typeface="Arial Unicode MS" pitchFamily="34" charset="-128"/>
                <a:ea typeface="Arial Unicode MS" pitchFamily="34" charset="-128"/>
                <a:cs typeface="Arial Unicode MS" pitchFamily="34" charset="-128"/>
              </a:rPr>
              <a:t>∈</a:t>
            </a:r>
            <a:r>
              <a:rPr lang="sl-SI" sz="2400" i="1">
                <a:solidFill>
                  <a:schemeClr val="tx2">
                    <a:lumMod val="60000"/>
                    <a:lumOff val="40000"/>
                  </a:schemeClr>
                </a:solidFill>
                <a:latin typeface="Georgia" pitchFamily="18" charset="0"/>
                <a:ea typeface="Arial Unicode MS" pitchFamily="34" charset="-128"/>
                <a:cs typeface="Arial Unicode MS" pitchFamily="34" charset="-128"/>
              </a:rPr>
              <a:t>A.</a:t>
            </a:r>
          </a:p>
        </p:txBody>
      </p:sp>
      <p:graphicFrame>
        <p:nvGraphicFramePr>
          <p:cNvPr id="39942" name="Object 6"/>
          <p:cNvGraphicFramePr>
            <a:graphicFrameLocks noChangeAspect="1"/>
          </p:cNvGraphicFramePr>
          <p:nvPr/>
        </p:nvGraphicFramePr>
        <p:xfrm>
          <a:off x="1066800" y="4038600"/>
          <a:ext cx="1693863" cy="712788"/>
        </p:xfrm>
        <a:graphic>
          <a:graphicData uri="http://schemas.openxmlformats.org/presentationml/2006/ole">
            <p:oleObj spid="_x0000_s4099" name="Equation" r:id="rId4" imgW="863280" imgH="444240" progId="Equation.DSMT4">
              <p:embed/>
            </p:oleObj>
          </a:graphicData>
        </a:graphic>
      </p:graphicFrame>
      <p:grpSp>
        <p:nvGrpSpPr>
          <p:cNvPr id="2" name="Group 51"/>
          <p:cNvGrpSpPr>
            <a:grpSpLocks/>
          </p:cNvGrpSpPr>
          <p:nvPr/>
        </p:nvGrpSpPr>
        <p:grpSpPr bwMode="auto">
          <a:xfrm>
            <a:off x="2895600" y="2667000"/>
            <a:ext cx="4191000" cy="3581400"/>
            <a:chOff x="1680" y="1872"/>
            <a:chExt cx="2640" cy="2256"/>
          </a:xfrm>
        </p:grpSpPr>
        <p:sp>
          <p:nvSpPr>
            <p:cNvPr id="7175" name="Line 7"/>
            <p:cNvSpPr>
              <a:spLocks noChangeShapeType="1"/>
            </p:cNvSpPr>
            <p:nvPr/>
          </p:nvSpPr>
          <p:spPr bwMode="auto">
            <a:xfrm>
              <a:off x="1680" y="3729"/>
              <a:ext cx="2640" cy="0"/>
            </a:xfrm>
            <a:prstGeom prst="line">
              <a:avLst/>
            </a:prstGeom>
            <a:noFill/>
            <a:ln w="15875">
              <a:solidFill>
                <a:schemeClr val="accent1"/>
              </a:solidFill>
              <a:round/>
              <a:headEnd/>
              <a:tailEnd type="arrow" w="med" len="med"/>
            </a:ln>
          </p:spPr>
          <p:txBody>
            <a:bodyPr lIns="90000" tIns="46800" rIns="90000" bIns="46800">
              <a:spAutoFit/>
            </a:bodyPr>
            <a:lstStyle/>
            <a:p>
              <a:pPr fontAlgn="auto">
                <a:spcBef>
                  <a:spcPts val="0"/>
                </a:spcBef>
                <a:spcAft>
                  <a:spcPts val="0"/>
                </a:spcAft>
                <a:defRPr/>
              </a:pPr>
              <a:endParaRPr lang="sl-SI">
                <a:solidFill>
                  <a:schemeClr val="tx2">
                    <a:lumMod val="60000"/>
                    <a:lumOff val="40000"/>
                  </a:schemeClr>
                </a:solidFill>
                <a:latin typeface="+mn-lt"/>
              </a:endParaRPr>
            </a:p>
          </p:txBody>
        </p:sp>
        <p:sp>
          <p:nvSpPr>
            <p:cNvPr id="7176" name="Line 8"/>
            <p:cNvSpPr>
              <a:spLocks noChangeShapeType="1"/>
            </p:cNvSpPr>
            <p:nvPr/>
          </p:nvSpPr>
          <p:spPr bwMode="auto">
            <a:xfrm flipV="1">
              <a:off x="3000" y="1872"/>
              <a:ext cx="0" cy="2256"/>
            </a:xfrm>
            <a:prstGeom prst="line">
              <a:avLst/>
            </a:prstGeom>
            <a:noFill/>
            <a:ln w="15875">
              <a:solidFill>
                <a:schemeClr val="accent1"/>
              </a:solidFill>
              <a:round/>
              <a:headEnd/>
              <a:tailEnd type="arrow" w="med" len="med"/>
            </a:ln>
          </p:spPr>
          <p:txBody>
            <a:bodyPr lIns="90000" tIns="46800" rIns="90000" bIns="46800">
              <a:spAutoFit/>
            </a:bodyPr>
            <a:lstStyle/>
            <a:p>
              <a:pPr fontAlgn="auto">
                <a:spcBef>
                  <a:spcPts val="0"/>
                </a:spcBef>
                <a:spcAft>
                  <a:spcPts val="0"/>
                </a:spcAft>
                <a:defRPr/>
              </a:pPr>
              <a:endParaRPr lang="sl-SI">
                <a:solidFill>
                  <a:schemeClr val="tx2">
                    <a:lumMod val="60000"/>
                    <a:lumOff val="40000"/>
                  </a:schemeClr>
                </a:solidFill>
                <a:latin typeface="+mn-lt"/>
              </a:endParaRPr>
            </a:p>
          </p:txBody>
        </p:sp>
        <p:sp>
          <p:nvSpPr>
            <p:cNvPr id="7177" name="Line 10"/>
            <p:cNvSpPr>
              <a:spLocks noChangeShapeType="1"/>
            </p:cNvSpPr>
            <p:nvPr/>
          </p:nvSpPr>
          <p:spPr bwMode="auto">
            <a:xfrm>
              <a:off x="3403" y="3686"/>
              <a:ext cx="0" cy="88"/>
            </a:xfrm>
            <a:prstGeom prst="line">
              <a:avLst/>
            </a:prstGeom>
            <a:noFill/>
            <a:ln w="15875">
              <a:solidFill>
                <a:schemeClr val="accent1"/>
              </a:solidFill>
              <a:round/>
              <a:headEnd/>
              <a:tailEnd/>
            </a:ln>
          </p:spPr>
          <p:txBody>
            <a:bodyPr lIns="90000" tIns="46800" rIns="90000" bIns="46800">
              <a:spAutoFit/>
            </a:bodyPr>
            <a:lstStyle/>
            <a:p>
              <a:pPr fontAlgn="auto">
                <a:spcBef>
                  <a:spcPts val="0"/>
                </a:spcBef>
                <a:spcAft>
                  <a:spcPts val="0"/>
                </a:spcAft>
                <a:defRPr/>
              </a:pPr>
              <a:endParaRPr lang="sl-SI">
                <a:solidFill>
                  <a:schemeClr val="tx2">
                    <a:lumMod val="60000"/>
                    <a:lumOff val="40000"/>
                  </a:schemeClr>
                </a:solidFill>
                <a:latin typeface="+mn-lt"/>
              </a:endParaRPr>
            </a:p>
          </p:txBody>
        </p:sp>
        <p:sp>
          <p:nvSpPr>
            <p:cNvPr id="7178" name="Line 11"/>
            <p:cNvSpPr>
              <a:spLocks noChangeShapeType="1"/>
            </p:cNvSpPr>
            <p:nvPr/>
          </p:nvSpPr>
          <p:spPr bwMode="auto">
            <a:xfrm>
              <a:off x="3843" y="3686"/>
              <a:ext cx="0" cy="88"/>
            </a:xfrm>
            <a:prstGeom prst="line">
              <a:avLst/>
            </a:prstGeom>
            <a:noFill/>
            <a:ln w="15875">
              <a:solidFill>
                <a:schemeClr val="accent1"/>
              </a:solidFill>
              <a:round/>
              <a:headEnd/>
              <a:tailEnd/>
            </a:ln>
          </p:spPr>
          <p:txBody>
            <a:bodyPr lIns="90000" tIns="46800" rIns="90000" bIns="46800">
              <a:spAutoFit/>
            </a:bodyPr>
            <a:lstStyle/>
            <a:p>
              <a:pPr fontAlgn="auto">
                <a:spcBef>
                  <a:spcPts val="0"/>
                </a:spcBef>
                <a:spcAft>
                  <a:spcPts val="0"/>
                </a:spcAft>
                <a:defRPr/>
              </a:pPr>
              <a:endParaRPr lang="sl-SI">
                <a:solidFill>
                  <a:schemeClr val="tx2">
                    <a:lumMod val="60000"/>
                    <a:lumOff val="40000"/>
                  </a:schemeClr>
                </a:solidFill>
                <a:latin typeface="+mn-lt"/>
              </a:endParaRPr>
            </a:p>
          </p:txBody>
        </p:sp>
        <p:sp>
          <p:nvSpPr>
            <p:cNvPr id="7179" name="Line 12"/>
            <p:cNvSpPr>
              <a:spLocks noChangeShapeType="1"/>
            </p:cNvSpPr>
            <p:nvPr/>
          </p:nvSpPr>
          <p:spPr bwMode="auto">
            <a:xfrm>
              <a:off x="4247" y="3686"/>
              <a:ext cx="0" cy="88"/>
            </a:xfrm>
            <a:prstGeom prst="line">
              <a:avLst/>
            </a:prstGeom>
            <a:noFill/>
            <a:ln w="15875">
              <a:solidFill>
                <a:schemeClr val="accent1"/>
              </a:solidFill>
              <a:round/>
              <a:headEnd/>
              <a:tailEnd/>
            </a:ln>
          </p:spPr>
          <p:txBody>
            <a:bodyPr lIns="90000" tIns="46800" rIns="90000" bIns="46800">
              <a:spAutoFit/>
            </a:bodyPr>
            <a:lstStyle/>
            <a:p>
              <a:pPr fontAlgn="auto">
                <a:spcBef>
                  <a:spcPts val="0"/>
                </a:spcBef>
                <a:spcAft>
                  <a:spcPts val="0"/>
                </a:spcAft>
                <a:defRPr/>
              </a:pPr>
              <a:endParaRPr lang="sl-SI">
                <a:solidFill>
                  <a:schemeClr val="tx2">
                    <a:lumMod val="60000"/>
                    <a:lumOff val="40000"/>
                  </a:schemeClr>
                </a:solidFill>
                <a:latin typeface="+mn-lt"/>
              </a:endParaRPr>
            </a:p>
          </p:txBody>
        </p:sp>
        <p:sp>
          <p:nvSpPr>
            <p:cNvPr id="7180" name="Line 13"/>
            <p:cNvSpPr>
              <a:spLocks noChangeShapeType="1"/>
            </p:cNvSpPr>
            <p:nvPr/>
          </p:nvSpPr>
          <p:spPr bwMode="auto">
            <a:xfrm>
              <a:off x="2575" y="3686"/>
              <a:ext cx="0" cy="88"/>
            </a:xfrm>
            <a:prstGeom prst="line">
              <a:avLst/>
            </a:prstGeom>
            <a:noFill/>
            <a:ln w="15875">
              <a:solidFill>
                <a:schemeClr val="accent1"/>
              </a:solidFill>
              <a:round/>
              <a:headEnd/>
              <a:tailEnd/>
            </a:ln>
          </p:spPr>
          <p:txBody>
            <a:bodyPr lIns="90000" tIns="46800" rIns="90000" bIns="46800">
              <a:spAutoFit/>
            </a:bodyPr>
            <a:lstStyle/>
            <a:p>
              <a:pPr fontAlgn="auto">
                <a:spcBef>
                  <a:spcPts val="0"/>
                </a:spcBef>
                <a:spcAft>
                  <a:spcPts val="0"/>
                </a:spcAft>
                <a:defRPr/>
              </a:pPr>
              <a:endParaRPr lang="sl-SI">
                <a:solidFill>
                  <a:schemeClr val="tx2">
                    <a:lumMod val="60000"/>
                    <a:lumOff val="40000"/>
                  </a:schemeClr>
                </a:solidFill>
                <a:latin typeface="+mn-lt"/>
              </a:endParaRPr>
            </a:p>
          </p:txBody>
        </p:sp>
        <p:sp>
          <p:nvSpPr>
            <p:cNvPr id="7181" name="Line 14"/>
            <p:cNvSpPr>
              <a:spLocks noChangeShapeType="1"/>
            </p:cNvSpPr>
            <p:nvPr/>
          </p:nvSpPr>
          <p:spPr bwMode="auto">
            <a:xfrm>
              <a:off x="2157" y="3686"/>
              <a:ext cx="0" cy="88"/>
            </a:xfrm>
            <a:prstGeom prst="line">
              <a:avLst/>
            </a:prstGeom>
            <a:noFill/>
            <a:ln w="15875">
              <a:solidFill>
                <a:schemeClr val="accent1"/>
              </a:solidFill>
              <a:round/>
              <a:headEnd/>
              <a:tailEnd/>
            </a:ln>
          </p:spPr>
          <p:txBody>
            <a:bodyPr lIns="90000" tIns="46800" rIns="90000" bIns="46800">
              <a:spAutoFit/>
            </a:bodyPr>
            <a:lstStyle/>
            <a:p>
              <a:pPr fontAlgn="auto">
                <a:spcBef>
                  <a:spcPts val="0"/>
                </a:spcBef>
                <a:spcAft>
                  <a:spcPts val="0"/>
                </a:spcAft>
                <a:defRPr/>
              </a:pPr>
              <a:endParaRPr lang="sl-SI">
                <a:solidFill>
                  <a:schemeClr val="tx2">
                    <a:lumMod val="60000"/>
                    <a:lumOff val="40000"/>
                  </a:schemeClr>
                </a:solidFill>
                <a:latin typeface="+mn-lt"/>
              </a:endParaRPr>
            </a:p>
          </p:txBody>
        </p:sp>
        <p:sp>
          <p:nvSpPr>
            <p:cNvPr id="7182" name="Line 15"/>
            <p:cNvSpPr>
              <a:spLocks noChangeShapeType="1"/>
            </p:cNvSpPr>
            <p:nvPr/>
          </p:nvSpPr>
          <p:spPr bwMode="auto">
            <a:xfrm>
              <a:off x="1753" y="3686"/>
              <a:ext cx="0" cy="88"/>
            </a:xfrm>
            <a:prstGeom prst="line">
              <a:avLst/>
            </a:prstGeom>
            <a:noFill/>
            <a:ln w="15875">
              <a:solidFill>
                <a:schemeClr val="accent1"/>
              </a:solidFill>
              <a:round/>
              <a:headEnd/>
              <a:tailEnd/>
            </a:ln>
          </p:spPr>
          <p:txBody>
            <a:bodyPr lIns="90000" tIns="46800" rIns="90000" bIns="46800">
              <a:spAutoFit/>
            </a:bodyPr>
            <a:lstStyle/>
            <a:p>
              <a:pPr fontAlgn="auto">
                <a:spcBef>
                  <a:spcPts val="0"/>
                </a:spcBef>
                <a:spcAft>
                  <a:spcPts val="0"/>
                </a:spcAft>
                <a:defRPr/>
              </a:pPr>
              <a:endParaRPr lang="sl-SI">
                <a:solidFill>
                  <a:schemeClr val="tx2">
                    <a:lumMod val="60000"/>
                    <a:lumOff val="40000"/>
                  </a:schemeClr>
                </a:solidFill>
                <a:latin typeface="+mn-lt"/>
              </a:endParaRPr>
            </a:p>
          </p:txBody>
        </p:sp>
        <p:sp>
          <p:nvSpPr>
            <p:cNvPr id="7183" name="Line 16"/>
            <p:cNvSpPr>
              <a:spLocks noChangeShapeType="1"/>
            </p:cNvSpPr>
            <p:nvPr/>
          </p:nvSpPr>
          <p:spPr bwMode="auto">
            <a:xfrm>
              <a:off x="2963" y="3376"/>
              <a:ext cx="74" cy="0"/>
            </a:xfrm>
            <a:prstGeom prst="line">
              <a:avLst/>
            </a:prstGeom>
            <a:noFill/>
            <a:ln w="15875">
              <a:solidFill>
                <a:schemeClr val="accent1"/>
              </a:solidFill>
              <a:round/>
              <a:headEnd/>
              <a:tailEnd/>
            </a:ln>
          </p:spPr>
          <p:txBody>
            <a:bodyPr lIns="90000" tIns="46800" rIns="90000" bIns="46800">
              <a:spAutoFit/>
            </a:bodyPr>
            <a:lstStyle/>
            <a:p>
              <a:pPr fontAlgn="auto">
                <a:spcBef>
                  <a:spcPts val="0"/>
                </a:spcBef>
                <a:spcAft>
                  <a:spcPts val="0"/>
                </a:spcAft>
                <a:defRPr/>
              </a:pPr>
              <a:endParaRPr lang="sl-SI">
                <a:solidFill>
                  <a:schemeClr val="tx2">
                    <a:lumMod val="60000"/>
                    <a:lumOff val="40000"/>
                  </a:schemeClr>
                </a:solidFill>
                <a:latin typeface="+mn-lt"/>
              </a:endParaRPr>
            </a:p>
          </p:txBody>
        </p:sp>
        <p:sp>
          <p:nvSpPr>
            <p:cNvPr id="7184" name="Line 17"/>
            <p:cNvSpPr>
              <a:spLocks noChangeShapeType="1"/>
            </p:cNvSpPr>
            <p:nvPr/>
          </p:nvSpPr>
          <p:spPr bwMode="auto">
            <a:xfrm>
              <a:off x="2963" y="3036"/>
              <a:ext cx="74" cy="0"/>
            </a:xfrm>
            <a:prstGeom prst="line">
              <a:avLst/>
            </a:prstGeom>
            <a:noFill/>
            <a:ln w="15875">
              <a:solidFill>
                <a:schemeClr val="accent1"/>
              </a:solidFill>
              <a:round/>
              <a:headEnd/>
              <a:tailEnd/>
            </a:ln>
          </p:spPr>
          <p:txBody>
            <a:bodyPr lIns="90000" tIns="46800" rIns="90000" bIns="46800">
              <a:spAutoFit/>
            </a:bodyPr>
            <a:lstStyle/>
            <a:p>
              <a:pPr fontAlgn="auto">
                <a:spcBef>
                  <a:spcPts val="0"/>
                </a:spcBef>
                <a:spcAft>
                  <a:spcPts val="0"/>
                </a:spcAft>
                <a:defRPr/>
              </a:pPr>
              <a:endParaRPr lang="sl-SI">
                <a:solidFill>
                  <a:schemeClr val="tx2">
                    <a:lumMod val="60000"/>
                    <a:lumOff val="40000"/>
                  </a:schemeClr>
                </a:solidFill>
                <a:latin typeface="+mn-lt"/>
              </a:endParaRPr>
            </a:p>
          </p:txBody>
        </p:sp>
        <p:sp>
          <p:nvSpPr>
            <p:cNvPr id="7185" name="Line 18"/>
            <p:cNvSpPr>
              <a:spLocks noChangeShapeType="1"/>
            </p:cNvSpPr>
            <p:nvPr/>
          </p:nvSpPr>
          <p:spPr bwMode="auto">
            <a:xfrm>
              <a:off x="2963" y="2712"/>
              <a:ext cx="74" cy="0"/>
            </a:xfrm>
            <a:prstGeom prst="line">
              <a:avLst/>
            </a:prstGeom>
            <a:noFill/>
            <a:ln w="15875">
              <a:solidFill>
                <a:schemeClr val="accent1"/>
              </a:solidFill>
              <a:round/>
              <a:headEnd/>
              <a:tailEnd/>
            </a:ln>
          </p:spPr>
          <p:txBody>
            <a:bodyPr lIns="90000" tIns="46800" rIns="90000" bIns="46800">
              <a:spAutoFit/>
            </a:bodyPr>
            <a:lstStyle/>
            <a:p>
              <a:pPr fontAlgn="auto">
                <a:spcBef>
                  <a:spcPts val="0"/>
                </a:spcBef>
                <a:spcAft>
                  <a:spcPts val="0"/>
                </a:spcAft>
                <a:defRPr/>
              </a:pPr>
              <a:endParaRPr lang="sl-SI">
                <a:solidFill>
                  <a:schemeClr val="tx2">
                    <a:lumMod val="60000"/>
                    <a:lumOff val="40000"/>
                  </a:schemeClr>
                </a:solidFill>
                <a:latin typeface="+mn-lt"/>
              </a:endParaRPr>
            </a:p>
          </p:txBody>
        </p:sp>
        <p:sp>
          <p:nvSpPr>
            <p:cNvPr id="7186" name="Line 19"/>
            <p:cNvSpPr>
              <a:spLocks noChangeShapeType="1"/>
            </p:cNvSpPr>
            <p:nvPr/>
          </p:nvSpPr>
          <p:spPr bwMode="auto">
            <a:xfrm>
              <a:off x="2963" y="2359"/>
              <a:ext cx="74" cy="0"/>
            </a:xfrm>
            <a:prstGeom prst="line">
              <a:avLst/>
            </a:prstGeom>
            <a:noFill/>
            <a:ln w="15875">
              <a:solidFill>
                <a:schemeClr val="accent1"/>
              </a:solidFill>
              <a:round/>
              <a:headEnd/>
              <a:tailEnd/>
            </a:ln>
          </p:spPr>
          <p:txBody>
            <a:bodyPr lIns="90000" tIns="46800" rIns="90000" bIns="46800">
              <a:spAutoFit/>
            </a:bodyPr>
            <a:lstStyle/>
            <a:p>
              <a:pPr fontAlgn="auto">
                <a:spcBef>
                  <a:spcPts val="0"/>
                </a:spcBef>
                <a:spcAft>
                  <a:spcPts val="0"/>
                </a:spcAft>
                <a:defRPr/>
              </a:pPr>
              <a:endParaRPr lang="sl-SI">
                <a:solidFill>
                  <a:schemeClr val="tx2">
                    <a:lumMod val="60000"/>
                    <a:lumOff val="40000"/>
                  </a:schemeClr>
                </a:solidFill>
                <a:latin typeface="+mn-lt"/>
              </a:endParaRPr>
            </a:p>
          </p:txBody>
        </p:sp>
        <p:sp>
          <p:nvSpPr>
            <p:cNvPr id="7187" name="Line 20"/>
            <p:cNvSpPr>
              <a:spLocks noChangeShapeType="1"/>
            </p:cNvSpPr>
            <p:nvPr/>
          </p:nvSpPr>
          <p:spPr bwMode="auto">
            <a:xfrm>
              <a:off x="2963" y="2040"/>
              <a:ext cx="74" cy="0"/>
            </a:xfrm>
            <a:prstGeom prst="line">
              <a:avLst/>
            </a:prstGeom>
            <a:noFill/>
            <a:ln w="15875">
              <a:solidFill>
                <a:schemeClr val="accent1"/>
              </a:solidFill>
              <a:round/>
              <a:headEnd/>
              <a:tailEnd/>
            </a:ln>
          </p:spPr>
          <p:txBody>
            <a:bodyPr lIns="90000" tIns="46800" rIns="90000" bIns="46800">
              <a:spAutoFit/>
            </a:bodyPr>
            <a:lstStyle/>
            <a:p>
              <a:pPr fontAlgn="auto">
                <a:spcBef>
                  <a:spcPts val="0"/>
                </a:spcBef>
                <a:spcAft>
                  <a:spcPts val="0"/>
                </a:spcAft>
                <a:defRPr/>
              </a:pPr>
              <a:endParaRPr lang="sl-SI">
                <a:solidFill>
                  <a:schemeClr val="tx2">
                    <a:lumMod val="60000"/>
                    <a:lumOff val="40000"/>
                  </a:schemeClr>
                </a:solidFill>
                <a:latin typeface="+mn-lt"/>
              </a:endParaRPr>
            </a:p>
          </p:txBody>
        </p:sp>
        <p:sp>
          <p:nvSpPr>
            <p:cNvPr id="7188" name="Line 21"/>
            <p:cNvSpPr>
              <a:spLocks noChangeShapeType="1"/>
            </p:cNvSpPr>
            <p:nvPr/>
          </p:nvSpPr>
          <p:spPr bwMode="auto">
            <a:xfrm>
              <a:off x="2963" y="4049"/>
              <a:ext cx="74" cy="0"/>
            </a:xfrm>
            <a:prstGeom prst="line">
              <a:avLst/>
            </a:prstGeom>
            <a:noFill/>
            <a:ln w="15875">
              <a:solidFill>
                <a:schemeClr val="accent1"/>
              </a:solidFill>
              <a:round/>
              <a:headEnd/>
              <a:tailEnd/>
            </a:ln>
          </p:spPr>
          <p:txBody>
            <a:bodyPr lIns="90000" tIns="46800" rIns="90000" bIns="46800">
              <a:spAutoFit/>
            </a:bodyPr>
            <a:lstStyle/>
            <a:p>
              <a:pPr fontAlgn="auto">
                <a:spcBef>
                  <a:spcPts val="0"/>
                </a:spcBef>
                <a:spcAft>
                  <a:spcPts val="0"/>
                </a:spcAft>
                <a:defRPr/>
              </a:pPr>
              <a:endParaRPr lang="sl-SI">
                <a:solidFill>
                  <a:schemeClr val="tx2">
                    <a:lumMod val="60000"/>
                    <a:lumOff val="40000"/>
                  </a:schemeClr>
                </a:solidFill>
                <a:latin typeface="+mn-lt"/>
              </a:endParaRPr>
            </a:p>
          </p:txBody>
        </p:sp>
        <p:sp>
          <p:nvSpPr>
            <p:cNvPr id="7189" name="Freeform 9"/>
            <p:cNvSpPr>
              <a:spLocks/>
            </p:cNvSpPr>
            <p:nvPr/>
          </p:nvSpPr>
          <p:spPr bwMode="auto">
            <a:xfrm>
              <a:off x="2571" y="1878"/>
              <a:ext cx="799" cy="1837"/>
            </a:xfrm>
            <a:custGeom>
              <a:avLst/>
              <a:gdLst>
                <a:gd name="T0" fmla="*/ 0 w 1046"/>
                <a:gd name="T1" fmla="*/ 2005 h 2005"/>
                <a:gd name="T2" fmla="*/ 95 w 1046"/>
                <a:gd name="T3" fmla="*/ 1813 h 2005"/>
                <a:gd name="T4" fmla="*/ 554 w 1046"/>
                <a:gd name="T5" fmla="*/ 1632 h 2005"/>
                <a:gd name="T6" fmla="*/ 918 w 1046"/>
                <a:gd name="T7" fmla="*/ 1147 h 2005"/>
                <a:gd name="T8" fmla="*/ 1046 w 1046"/>
                <a:gd name="T9" fmla="*/ 0 h 2005"/>
                <a:gd name="T10" fmla="*/ 0 60000 65536"/>
                <a:gd name="T11" fmla="*/ 0 60000 65536"/>
                <a:gd name="T12" fmla="*/ 0 60000 65536"/>
                <a:gd name="T13" fmla="*/ 0 60000 65536"/>
                <a:gd name="T14" fmla="*/ 0 60000 65536"/>
                <a:gd name="T15" fmla="*/ 0 w 1046"/>
                <a:gd name="T16" fmla="*/ 0 h 2005"/>
                <a:gd name="T17" fmla="*/ 1046 w 1046"/>
                <a:gd name="T18" fmla="*/ 2005 h 2005"/>
              </a:gdLst>
              <a:ahLst/>
              <a:cxnLst>
                <a:cxn ang="T10">
                  <a:pos x="T0" y="T1"/>
                </a:cxn>
                <a:cxn ang="T11">
                  <a:pos x="T2" y="T3"/>
                </a:cxn>
                <a:cxn ang="T12">
                  <a:pos x="T4" y="T5"/>
                </a:cxn>
                <a:cxn ang="T13">
                  <a:pos x="T6" y="T7"/>
                </a:cxn>
                <a:cxn ang="T14">
                  <a:pos x="T8" y="T9"/>
                </a:cxn>
              </a:cxnLst>
              <a:rect l="T15" t="T16" r="T17" b="T18"/>
              <a:pathLst>
                <a:path w="1046" h="2005">
                  <a:moveTo>
                    <a:pt x="0" y="2005"/>
                  </a:moveTo>
                  <a:cubicBezTo>
                    <a:pt x="16" y="1973"/>
                    <a:pt x="3" y="1875"/>
                    <a:pt x="95" y="1813"/>
                  </a:cubicBezTo>
                  <a:cubicBezTo>
                    <a:pt x="187" y="1751"/>
                    <a:pt x="389" y="1701"/>
                    <a:pt x="554" y="1632"/>
                  </a:cubicBezTo>
                  <a:cubicBezTo>
                    <a:pt x="719" y="1563"/>
                    <a:pt x="836" y="1419"/>
                    <a:pt x="918" y="1147"/>
                  </a:cubicBezTo>
                  <a:cubicBezTo>
                    <a:pt x="1000" y="875"/>
                    <a:pt x="1019" y="239"/>
                    <a:pt x="1046" y="0"/>
                  </a:cubicBezTo>
                </a:path>
              </a:pathLst>
            </a:custGeom>
            <a:noFill/>
            <a:ln w="25400">
              <a:solidFill>
                <a:srgbClr val="FF0000"/>
              </a:solidFill>
              <a:round/>
              <a:headEnd/>
              <a:tailEnd/>
            </a:ln>
          </p:spPr>
          <p:txBody>
            <a:bodyPr lIns="90000" tIns="46800" rIns="90000" bIns="46800">
              <a:spAutoFit/>
            </a:bodyPr>
            <a:lstStyle/>
            <a:p>
              <a:pPr fontAlgn="auto">
                <a:spcBef>
                  <a:spcPts val="0"/>
                </a:spcBef>
                <a:spcAft>
                  <a:spcPts val="0"/>
                </a:spcAft>
                <a:defRPr/>
              </a:pPr>
              <a:endParaRPr lang="sl-SI">
                <a:solidFill>
                  <a:schemeClr val="tx2">
                    <a:lumMod val="60000"/>
                    <a:lumOff val="40000"/>
                  </a:schemeClr>
                </a:solidFill>
                <a:latin typeface="+mn-lt"/>
              </a:endParaRPr>
            </a:p>
          </p:txBody>
        </p:sp>
        <p:sp>
          <p:nvSpPr>
            <p:cNvPr id="7190" name="Text Box 22"/>
            <p:cNvSpPr txBox="1">
              <a:spLocks noChangeArrowheads="1"/>
            </p:cNvSpPr>
            <p:nvPr/>
          </p:nvSpPr>
          <p:spPr bwMode="auto">
            <a:xfrm>
              <a:off x="3330" y="3774"/>
              <a:ext cx="147" cy="215"/>
            </a:xfrm>
            <a:prstGeom prst="rect">
              <a:avLst/>
            </a:prstGeom>
            <a:noFill/>
            <a:ln w="15875">
              <a:noFill/>
              <a:miter lim="800000"/>
              <a:headEnd/>
              <a:tailEnd/>
            </a:ln>
          </p:spPr>
          <p:txBody>
            <a:bodyPr lIns="90000" tIns="46800" rIns="90000" bIns="46800">
              <a:spAutoFit/>
            </a:bodyPr>
            <a:lstStyle/>
            <a:p>
              <a:pPr fontAlgn="auto">
                <a:spcBef>
                  <a:spcPct val="50000"/>
                </a:spcBef>
                <a:spcAft>
                  <a:spcPts val="0"/>
                </a:spcAft>
                <a:defRPr/>
              </a:pPr>
              <a:r>
                <a:rPr lang="en-US" sz="1600">
                  <a:solidFill>
                    <a:schemeClr val="tx2">
                      <a:lumMod val="60000"/>
                      <a:lumOff val="40000"/>
                    </a:schemeClr>
                  </a:solidFill>
                  <a:latin typeface="Times New Roman" pitchFamily="18" charset="0"/>
                </a:rPr>
                <a:t>1</a:t>
              </a:r>
              <a:endParaRPr lang="sl-SI" sz="1600">
                <a:solidFill>
                  <a:schemeClr val="tx2">
                    <a:lumMod val="60000"/>
                    <a:lumOff val="40000"/>
                  </a:schemeClr>
                </a:solidFill>
                <a:latin typeface="Times New Roman" pitchFamily="18" charset="0"/>
              </a:endParaRPr>
            </a:p>
          </p:txBody>
        </p:sp>
        <p:sp>
          <p:nvSpPr>
            <p:cNvPr id="7191" name="Text Box 23"/>
            <p:cNvSpPr txBox="1">
              <a:spLocks noChangeArrowheads="1"/>
            </p:cNvSpPr>
            <p:nvPr/>
          </p:nvSpPr>
          <p:spPr bwMode="auto">
            <a:xfrm>
              <a:off x="3037" y="3269"/>
              <a:ext cx="146" cy="215"/>
            </a:xfrm>
            <a:prstGeom prst="rect">
              <a:avLst/>
            </a:prstGeom>
            <a:noFill/>
            <a:ln w="15875">
              <a:noFill/>
              <a:miter lim="800000"/>
              <a:headEnd/>
              <a:tailEnd/>
            </a:ln>
          </p:spPr>
          <p:txBody>
            <a:bodyPr lIns="90000" tIns="46800" rIns="90000" bIns="46800">
              <a:spAutoFit/>
            </a:bodyPr>
            <a:lstStyle/>
            <a:p>
              <a:pPr fontAlgn="auto">
                <a:spcBef>
                  <a:spcPct val="50000"/>
                </a:spcBef>
                <a:spcAft>
                  <a:spcPts val="0"/>
                </a:spcAft>
                <a:defRPr/>
              </a:pPr>
              <a:r>
                <a:rPr lang="en-US" sz="1600">
                  <a:solidFill>
                    <a:schemeClr val="tx2">
                      <a:lumMod val="60000"/>
                      <a:lumOff val="40000"/>
                    </a:schemeClr>
                  </a:solidFill>
                  <a:latin typeface="Times New Roman" pitchFamily="18" charset="0"/>
                </a:rPr>
                <a:t>1</a:t>
              </a:r>
              <a:endParaRPr lang="sl-SI" sz="1600">
                <a:solidFill>
                  <a:schemeClr val="tx2">
                    <a:lumMod val="60000"/>
                    <a:lumOff val="40000"/>
                  </a:schemeClr>
                </a:solidFill>
                <a:latin typeface="Times New Roman" pitchFamily="18" charset="0"/>
              </a:endParaRPr>
            </a:p>
          </p:txBody>
        </p:sp>
      </p:grpSp>
      <p:sp>
        <p:nvSpPr>
          <p:cNvPr id="31" name="Rectangle 30"/>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solidFill>
                <a:schemeClr val="tx2">
                  <a:lumMod val="60000"/>
                  <a:lumOff val="40000"/>
                </a:schemeClr>
              </a:solidFill>
            </a:endParaRPr>
          </a:p>
        </p:txBody>
      </p:sp>
      <p:sp>
        <p:nvSpPr>
          <p:cNvPr id="32" name="Rectangle 31"/>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solidFill>
                <a:schemeClr val="tx2">
                  <a:lumMod val="60000"/>
                  <a:lumOff val="40000"/>
                </a:schemeClr>
              </a:solidFill>
            </a:endParaRPr>
          </a:p>
        </p:txBody>
      </p:sp>
      <p:sp>
        <p:nvSpPr>
          <p:cNvPr id="33" name="Rounded Rectangle 32"/>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solidFill>
                <a:schemeClr val="tx2">
                  <a:lumMod val="60000"/>
                  <a:lumOff val="40000"/>
                </a:schemeClr>
              </a:solidFill>
            </a:endParaRPr>
          </a:p>
        </p:txBody>
      </p:sp>
      <p:sp>
        <p:nvSpPr>
          <p:cNvPr id="34" name="TextBox 33"/>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35" name="TextBox 34"/>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36" name="TextBox 35"/>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PODAJANJE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37"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A7F08217-8CD5-4115-849C-9E7F85F7DB9F}"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6</a:t>
            </a:fld>
            <a:endParaRPr lang="en-US" sz="1200" b="1">
              <a:solidFill>
                <a:schemeClr val="bg1"/>
              </a:solidFill>
              <a:effectLst>
                <a:outerShdw blurRad="38100" dist="38100" dir="2700000" algn="tl">
                  <a:srgbClr val="000000">
                    <a:alpha val="43137"/>
                  </a:srgbClr>
                </a:outerShdw>
              </a:effectLst>
              <a:latin typeface="+mn-lt"/>
            </a:endParaRPr>
          </a:p>
        </p:txBody>
      </p:sp>
      <p:sp>
        <p:nvSpPr>
          <p:cNvPr id="38" name="TextBox 37"/>
          <p:cNvSpPr txBox="1"/>
          <p:nvPr/>
        </p:nvSpPr>
        <p:spPr>
          <a:xfrm>
            <a:off x="6172200" y="2743200"/>
            <a:ext cx="1905000" cy="369888"/>
          </a:xfrm>
          <a:prstGeom prst="rect">
            <a:avLst/>
          </a:prstGeom>
          <a:noFill/>
        </p:spPr>
        <p:txBody>
          <a:bodyPr>
            <a:spAutoFit/>
          </a:bodyPr>
          <a:lstStyle/>
          <a:p>
            <a:pPr>
              <a:defRPr/>
            </a:pPr>
            <a:r>
              <a:rPr lang="en-US">
                <a:solidFill>
                  <a:schemeClr val="tx2">
                    <a:lumMod val="60000"/>
                    <a:lumOff val="40000"/>
                  </a:schemeClr>
                </a:solidFill>
                <a:latin typeface="+mn-lt"/>
              </a:rPr>
              <a:t>krivulja v ravnini</a:t>
            </a:r>
            <a:endParaRPr lang="sl-SI">
              <a:solidFill>
                <a:schemeClr val="tx2">
                  <a:lumMod val="60000"/>
                  <a:lumOff val="40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41"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lika5"/>
          <p:cNvPicPr>
            <a:picLocks noChangeAspect="1" noChangeArrowheads="1"/>
          </p:cNvPicPr>
          <p:nvPr/>
        </p:nvPicPr>
        <p:blipFill>
          <a:blip r:embed="rId3" cstate="print"/>
          <a:srcRect/>
          <a:stretch>
            <a:fillRect/>
          </a:stretch>
        </p:blipFill>
        <p:spPr bwMode="auto">
          <a:xfrm>
            <a:off x="381000" y="2438400"/>
            <a:ext cx="3962400" cy="3392488"/>
          </a:xfrm>
          <a:prstGeom prst="rect">
            <a:avLst/>
          </a:prstGeom>
          <a:noFill/>
          <a:ln w="9525">
            <a:noFill/>
            <a:miter lim="800000"/>
            <a:headEnd/>
            <a:tailEnd/>
          </a:ln>
        </p:spPr>
      </p:pic>
      <p:graphicFrame>
        <p:nvGraphicFramePr>
          <p:cNvPr id="40964" name="Object 4"/>
          <p:cNvGraphicFramePr>
            <a:graphicFrameLocks noChangeAspect="1"/>
          </p:cNvGraphicFramePr>
          <p:nvPr/>
        </p:nvGraphicFramePr>
        <p:xfrm>
          <a:off x="457200" y="617538"/>
          <a:ext cx="2895600" cy="449262"/>
        </p:xfrm>
        <a:graphic>
          <a:graphicData uri="http://schemas.openxmlformats.org/presentationml/2006/ole">
            <p:oleObj spid="_x0000_s5122" name="Equation" r:id="rId4" imgW="1549080" imgH="228600" progId="Equation.DSMT4">
              <p:embed/>
            </p:oleObj>
          </a:graphicData>
        </a:graphic>
      </p:graphicFrame>
      <p:sp>
        <p:nvSpPr>
          <p:cNvPr id="40965" name="Text Box 5"/>
          <p:cNvSpPr txBox="1">
            <a:spLocks noChangeArrowheads="1"/>
          </p:cNvSpPr>
          <p:nvPr/>
        </p:nvSpPr>
        <p:spPr bwMode="auto">
          <a:xfrm>
            <a:off x="342900" y="1150938"/>
            <a:ext cx="4076700" cy="708025"/>
          </a:xfrm>
          <a:prstGeom prst="rect">
            <a:avLst/>
          </a:prstGeom>
          <a:noFill/>
          <a:ln w="9525" algn="ctr">
            <a:noFill/>
            <a:miter lim="800000"/>
            <a:headEnd/>
            <a:tailEnd/>
          </a:ln>
        </p:spPr>
        <p:txBody>
          <a:bodyPr>
            <a:spAutoFit/>
          </a:bodyPr>
          <a:lstStyle/>
          <a:p>
            <a:pPr fontAlgn="auto">
              <a:spcBef>
                <a:spcPct val="50000"/>
              </a:spcBef>
              <a:spcAft>
                <a:spcPts val="0"/>
              </a:spcAft>
              <a:defRPr/>
            </a:pPr>
            <a:r>
              <a:rPr lang="sl-SI" sz="2000">
                <a:solidFill>
                  <a:schemeClr val="tx2">
                    <a:lumMod val="60000"/>
                    <a:lumOff val="40000"/>
                  </a:schemeClr>
                </a:solidFill>
                <a:latin typeface="+mn-lt"/>
              </a:rPr>
              <a:t>Graf  </a:t>
            </a:r>
            <a:r>
              <a:rPr lang="sl-SI" sz="2000" i="1">
                <a:solidFill>
                  <a:schemeClr val="tx2">
                    <a:lumMod val="60000"/>
                    <a:lumOff val="40000"/>
                  </a:schemeClr>
                </a:solidFill>
                <a:latin typeface="Georgia" pitchFamily="18" charset="0"/>
              </a:rPr>
              <a:t>f </a:t>
            </a:r>
            <a:r>
              <a:rPr lang="sl-SI" sz="2000">
                <a:solidFill>
                  <a:schemeClr val="tx2">
                    <a:lumMod val="60000"/>
                    <a:lumOff val="40000"/>
                  </a:schemeClr>
                </a:solidFill>
                <a:latin typeface="+mn-lt"/>
              </a:rPr>
              <a:t> je množica točk v prostoru, ki so oblike </a:t>
            </a:r>
            <a:r>
              <a:rPr lang="sl-SI" sz="2000">
                <a:solidFill>
                  <a:schemeClr val="tx2">
                    <a:lumMod val="60000"/>
                    <a:lumOff val="40000"/>
                  </a:schemeClr>
                </a:solidFill>
                <a:latin typeface="Georgia" pitchFamily="18" charset="0"/>
              </a:rPr>
              <a:t>(</a:t>
            </a:r>
            <a:r>
              <a:rPr lang="sl-SI" sz="2000" i="1">
                <a:solidFill>
                  <a:schemeClr val="tx2">
                    <a:lumMod val="60000"/>
                    <a:lumOff val="40000"/>
                  </a:schemeClr>
                </a:solidFill>
                <a:latin typeface="Georgia" pitchFamily="18" charset="0"/>
              </a:rPr>
              <a:t>x</a:t>
            </a:r>
            <a:r>
              <a:rPr lang="sl-SI" sz="2000">
                <a:solidFill>
                  <a:schemeClr val="tx2">
                    <a:lumMod val="60000"/>
                    <a:lumOff val="40000"/>
                  </a:schemeClr>
                </a:solidFill>
                <a:latin typeface="Georgia" pitchFamily="18" charset="0"/>
              </a:rPr>
              <a:t>, </a:t>
            </a:r>
            <a:r>
              <a:rPr lang="sl-SI" sz="2000" i="1">
                <a:solidFill>
                  <a:schemeClr val="tx2">
                    <a:lumMod val="60000"/>
                    <a:lumOff val="40000"/>
                  </a:schemeClr>
                </a:solidFill>
                <a:latin typeface="Georgia" pitchFamily="18" charset="0"/>
              </a:rPr>
              <a:t>y, f</a:t>
            </a:r>
            <a:r>
              <a:rPr lang="sl-SI" sz="2000">
                <a:solidFill>
                  <a:schemeClr val="tx2">
                    <a:lumMod val="60000"/>
                    <a:lumOff val="40000"/>
                  </a:schemeClr>
                </a:solidFill>
                <a:latin typeface="Georgia" pitchFamily="18" charset="0"/>
              </a:rPr>
              <a:t>(</a:t>
            </a:r>
            <a:r>
              <a:rPr lang="sl-SI" sz="2000" i="1">
                <a:solidFill>
                  <a:schemeClr val="tx2">
                    <a:lumMod val="60000"/>
                    <a:lumOff val="40000"/>
                  </a:schemeClr>
                </a:solidFill>
                <a:latin typeface="Georgia" pitchFamily="18" charset="0"/>
              </a:rPr>
              <a:t>x,y</a:t>
            </a:r>
            <a:r>
              <a:rPr lang="sl-SI" sz="2000">
                <a:solidFill>
                  <a:schemeClr val="tx2">
                    <a:lumMod val="60000"/>
                    <a:lumOff val="40000"/>
                  </a:schemeClr>
                </a:solidFill>
                <a:latin typeface="Georgia" pitchFamily="18" charset="0"/>
              </a:rPr>
              <a:t>))</a:t>
            </a:r>
            <a:r>
              <a:rPr lang="sl-SI" sz="2000">
                <a:solidFill>
                  <a:schemeClr val="tx2">
                    <a:lumMod val="60000"/>
                    <a:lumOff val="40000"/>
                  </a:schemeClr>
                </a:solidFill>
                <a:latin typeface="+mn-lt"/>
              </a:rPr>
              <a:t> za (</a:t>
            </a:r>
            <a:r>
              <a:rPr lang="sl-SI" sz="2000" i="1">
                <a:solidFill>
                  <a:schemeClr val="tx2">
                    <a:lumMod val="60000"/>
                    <a:lumOff val="40000"/>
                  </a:schemeClr>
                </a:solidFill>
                <a:latin typeface="Georgia" pitchFamily="18" charset="0"/>
              </a:rPr>
              <a:t>x,y)</a:t>
            </a:r>
            <a:r>
              <a:rPr lang="sl-SI" sz="2000">
                <a:solidFill>
                  <a:schemeClr val="tx2">
                    <a:lumMod val="60000"/>
                    <a:lumOff val="40000"/>
                  </a:schemeClr>
                </a:solidFill>
                <a:latin typeface="Arial Unicode MS" pitchFamily="34" charset="-128"/>
                <a:ea typeface="Arial Unicode MS" pitchFamily="34" charset="-128"/>
                <a:cs typeface="Arial Unicode MS" pitchFamily="34" charset="-128"/>
              </a:rPr>
              <a:t>∈</a:t>
            </a:r>
            <a:r>
              <a:rPr lang="sl-SI" sz="2000" i="1">
                <a:solidFill>
                  <a:schemeClr val="tx2">
                    <a:lumMod val="60000"/>
                    <a:lumOff val="40000"/>
                  </a:schemeClr>
                </a:solidFill>
                <a:latin typeface="Georgia" pitchFamily="18" charset="0"/>
                <a:ea typeface="Arial Unicode MS" pitchFamily="34" charset="-128"/>
                <a:cs typeface="Arial Unicode MS" pitchFamily="34" charset="-128"/>
              </a:rPr>
              <a:t>A.</a:t>
            </a:r>
          </a:p>
        </p:txBody>
      </p:sp>
      <p:graphicFrame>
        <p:nvGraphicFramePr>
          <p:cNvPr id="40966" name="Object 6"/>
          <p:cNvGraphicFramePr>
            <a:graphicFrameLocks noChangeAspect="1"/>
          </p:cNvGraphicFramePr>
          <p:nvPr/>
        </p:nvGraphicFramePr>
        <p:xfrm>
          <a:off x="990600" y="1905000"/>
          <a:ext cx="2330450" cy="431800"/>
        </p:xfrm>
        <a:graphic>
          <a:graphicData uri="http://schemas.openxmlformats.org/presentationml/2006/ole">
            <p:oleObj spid="_x0000_s5123" name="Equation" r:id="rId5" imgW="1269720" imgH="228600" progId="Equation.DSMT4">
              <p:embed/>
            </p:oleObj>
          </a:graphicData>
        </a:graphic>
      </p:graphicFrame>
      <p:sp>
        <p:nvSpPr>
          <p:cNvPr id="13" name="Rectangle 12"/>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4" name="Rectangle 13"/>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5" name="Rounded Rectangle 14"/>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6" name="TextBox 15"/>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7" name="TextBox 16"/>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18" name="TextBox 17"/>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PODAJANJE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19"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6997476F-FC31-4B53-B27C-3A341C4EF4ED}"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7</a:t>
            </a:fld>
            <a:endParaRPr lang="en-US" sz="1200" b="1">
              <a:solidFill>
                <a:schemeClr val="bg1"/>
              </a:solidFill>
              <a:effectLst>
                <a:outerShdw blurRad="38100" dist="38100" dir="2700000" algn="tl">
                  <a:srgbClr val="000000">
                    <a:alpha val="43137"/>
                  </a:srgbClr>
                </a:outerShdw>
              </a:effectLst>
              <a:latin typeface="+mn-lt"/>
            </a:endParaRPr>
          </a:p>
        </p:txBody>
      </p:sp>
      <p:pic>
        <p:nvPicPr>
          <p:cNvPr id="5133" name="Picture 14" descr="D:\PERO\POUK\BIOKEMIJA\skripta Biokemija\1 Funkcije\aladin2.jpg"/>
          <p:cNvPicPr>
            <a:picLocks noChangeAspect="1" noChangeArrowheads="1"/>
          </p:cNvPicPr>
          <p:nvPr/>
        </p:nvPicPr>
        <p:blipFill>
          <a:blip r:embed="rId6" cstate="print"/>
          <a:srcRect/>
          <a:stretch>
            <a:fillRect/>
          </a:stretch>
        </p:blipFill>
        <p:spPr bwMode="auto">
          <a:xfrm>
            <a:off x="4953000" y="3200400"/>
            <a:ext cx="3830638" cy="3124200"/>
          </a:xfrm>
          <a:prstGeom prst="rect">
            <a:avLst/>
          </a:prstGeom>
          <a:noFill/>
          <a:ln w="9525">
            <a:noFill/>
            <a:miter lim="800000"/>
            <a:headEnd/>
            <a:tailEnd/>
          </a:ln>
        </p:spPr>
      </p:pic>
      <p:pic>
        <p:nvPicPr>
          <p:cNvPr id="5134" name="Picture 14" descr="C:\Documents and Settings\Pavesic\Desktop\izohipse.JPG"/>
          <p:cNvPicPr>
            <a:picLocks noChangeAspect="1" noChangeArrowheads="1"/>
          </p:cNvPicPr>
          <p:nvPr/>
        </p:nvPicPr>
        <p:blipFill>
          <a:blip r:embed="rId7" cstate="print"/>
          <a:srcRect/>
          <a:stretch>
            <a:fillRect/>
          </a:stretch>
        </p:blipFill>
        <p:spPr bwMode="auto">
          <a:xfrm>
            <a:off x="5638800" y="533400"/>
            <a:ext cx="2314575" cy="2133600"/>
          </a:xfrm>
          <a:prstGeom prst="rect">
            <a:avLst/>
          </a:prstGeom>
          <a:noFill/>
          <a:ln w="9525">
            <a:noFill/>
            <a:miter lim="800000"/>
            <a:headEnd/>
            <a:tailEnd/>
          </a:ln>
        </p:spPr>
      </p:pic>
      <p:sp>
        <p:nvSpPr>
          <p:cNvPr id="20" name="TextBox 19"/>
          <p:cNvSpPr txBox="1"/>
          <p:nvPr/>
        </p:nvSpPr>
        <p:spPr>
          <a:xfrm>
            <a:off x="1295400" y="6019800"/>
            <a:ext cx="2667000" cy="369888"/>
          </a:xfrm>
          <a:prstGeom prst="rect">
            <a:avLst/>
          </a:prstGeom>
          <a:noFill/>
        </p:spPr>
        <p:txBody>
          <a:bodyPr>
            <a:spAutoFit/>
          </a:bodyPr>
          <a:lstStyle/>
          <a:p>
            <a:pPr>
              <a:defRPr/>
            </a:pPr>
            <a:r>
              <a:rPr lang="en-US">
                <a:solidFill>
                  <a:schemeClr val="tx2">
                    <a:lumMod val="60000"/>
                    <a:lumOff val="40000"/>
                  </a:schemeClr>
                </a:solidFill>
                <a:latin typeface="+mn-lt"/>
              </a:rPr>
              <a:t>ploskev v prostoru</a:t>
            </a:r>
            <a:endParaRPr lang="sl-SI">
              <a:solidFill>
                <a:schemeClr val="tx2">
                  <a:lumMod val="60000"/>
                  <a:lumOff val="40000"/>
                </a:schemeClr>
              </a:solidFill>
              <a:latin typeface="+mn-lt"/>
            </a:endParaRPr>
          </a:p>
        </p:txBody>
      </p:sp>
      <p:sp>
        <p:nvSpPr>
          <p:cNvPr id="21" name="TextBox 20"/>
          <p:cNvSpPr txBox="1"/>
          <p:nvPr/>
        </p:nvSpPr>
        <p:spPr>
          <a:xfrm>
            <a:off x="5715000" y="2743200"/>
            <a:ext cx="2514600" cy="381000"/>
          </a:xfrm>
          <a:prstGeom prst="rect">
            <a:avLst/>
          </a:prstGeom>
          <a:noFill/>
        </p:spPr>
        <p:txBody>
          <a:bodyPr>
            <a:spAutoFit/>
          </a:bodyPr>
          <a:lstStyle/>
          <a:p>
            <a:pPr>
              <a:defRPr/>
            </a:pPr>
            <a:r>
              <a:rPr lang="en-US">
                <a:solidFill>
                  <a:schemeClr val="tx2">
                    <a:lumMod val="60000"/>
                    <a:lumOff val="40000"/>
                  </a:schemeClr>
                </a:solidFill>
                <a:latin typeface="+mn-lt"/>
              </a:rPr>
              <a:t>alternativni prikazi</a:t>
            </a:r>
            <a:endParaRPr lang="sl-SI">
              <a:solidFill>
                <a:schemeClr val="tx2">
                  <a:lumMod val="60000"/>
                  <a:lumOff val="40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slika7"/>
          <p:cNvPicPr>
            <a:picLocks noChangeAspect="1" noChangeArrowheads="1"/>
          </p:cNvPicPr>
          <p:nvPr/>
        </p:nvPicPr>
        <p:blipFill>
          <a:blip r:embed="rId3" cstate="print"/>
          <a:srcRect/>
          <a:stretch>
            <a:fillRect/>
          </a:stretch>
        </p:blipFill>
        <p:spPr bwMode="auto">
          <a:xfrm>
            <a:off x="268288" y="1219200"/>
            <a:ext cx="3921125" cy="3429000"/>
          </a:xfrm>
          <a:prstGeom prst="rect">
            <a:avLst/>
          </a:prstGeom>
          <a:noFill/>
          <a:ln w="9525">
            <a:noFill/>
            <a:miter lim="800000"/>
            <a:headEnd/>
            <a:tailEnd/>
          </a:ln>
        </p:spPr>
      </p:pic>
      <p:pic>
        <p:nvPicPr>
          <p:cNvPr id="41987" name="Picture 3" descr="slika8"/>
          <p:cNvPicPr>
            <a:picLocks noChangeAspect="1" noChangeArrowheads="1"/>
          </p:cNvPicPr>
          <p:nvPr/>
        </p:nvPicPr>
        <p:blipFill>
          <a:blip r:embed="rId4" cstate="print"/>
          <a:srcRect/>
          <a:stretch>
            <a:fillRect/>
          </a:stretch>
        </p:blipFill>
        <p:spPr bwMode="auto">
          <a:xfrm>
            <a:off x="4252843" y="1219200"/>
            <a:ext cx="4624057" cy="4114800"/>
          </a:xfrm>
          <a:prstGeom prst="flowChartInternalStorage">
            <a:avLst/>
          </a:prstGeom>
          <a:noFill/>
          <a:ln w="9525">
            <a:noFill/>
            <a:miter lim="800000"/>
            <a:headEnd/>
            <a:tailEnd/>
          </a:ln>
        </p:spPr>
      </p:pic>
      <p:sp>
        <p:nvSpPr>
          <p:cNvPr id="41988" name="Rectangle 4"/>
          <p:cNvSpPr>
            <a:spLocks noChangeArrowheads="1"/>
          </p:cNvSpPr>
          <p:nvPr/>
        </p:nvSpPr>
        <p:spPr bwMode="auto">
          <a:xfrm>
            <a:off x="304800" y="523875"/>
            <a:ext cx="3497263" cy="369888"/>
          </a:xfrm>
          <a:prstGeom prst="rect">
            <a:avLst/>
          </a:prstGeom>
          <a:noFill/>
          <a:ln w="9525">
            <a:noFill/>
            <a:miter lim="800000"/>
            <a:headEnd/>
            <a:tailEnd/>
          </a:ln>
        </p:spPr>
        <p:txBody>
          <a:bodyPr wrap="none">
            <a:spAutoFit/>
          </a:bodyPr>
          <a:lstStyle/>
          <a:p>
            <a:pPr fontAlgn="auto">
              <a:spcBef>
                <a:spcPts val="0"/>
              </a:spcBef>
              <a:spcAft>
                <a:spcPts val="0"/>
              </a:spcAft>
              <a:defRPr/>
            </a:pPr>
            <a:r>
              <a:rPr lang="en-US" b="1">
                <a:solidFill>
                  <a:schemeClr val="tx2">
                    <a:lumMod val="60000"/>
                    <a:lumOff val="40000"/>
                  </a:schemeClr>
                </a:solidFill>
                <a:latin typeface="+mn-lt"/>
              </a:rPr>
              <a:t>ODSEKOMA DEFINIRANE FUNKCIJE</a:t>
            </a:r>
            <a:endParaRPr lang="en-GB" b="1">
              <a:solidFill>
                <a:schemeClr val="tx2">
                  <a:lumMod val="60000"/>
                  <a:lumOff val="40000"/>
                </a:schemeClr>
              </a:solidFill>
              <a:latin typeface="+mn-lt"/>
            </a:endParaRPr>
          </a:p>
        </p:txBody>
      </p:sp>
      <p:sp>
        <p:nvSpPr>
          <p:cNvPr id="41989" name="Text Box 5"/>
          <p:cNvSpPr txBox="1">
            <a:spLocks noChangeArrowheads="1"/>
          </p:cNvSpPr>
          <p:nvPr/>
        </p:nvSpPr>
        <p:spPr bwMode="auto">
          <a:xfrm>
            <a:off x="404813" y="4772025"/>
            <a:ext cx="3527425" cy="366713"/>
          </a:xfrm>
          <a:prstGeom prst="rect">
            <a:avLst/>
          </a:prstGeom>
          <a:noFill/>
          <a:ln w="9525">
            <a:noFill/>
            <a:miter lim="800000"/>
            <a:headEnd/>
            <a:tailEnd/>
          </a:ln>
        </p:spPr>
        <p:txBody>
          <a:bodyPr>
            <a:spAutoFit/>
          </a:bodyPr>
          <a:lstStyle/>
          <a:p>
            <a:pPr fontAlgn="auto">
              <a:spcBef>
                <a:spcPct val="50000"/>
              </a:spcBef>
              <a:spcAft>
                <a:spcPts val="0"/>
              </a:spcAft>
              <a:defRPr/>
            </a:pPr>
            <a:r>
              <a:rPr lang="en-US">
                <a:solidFill>
                  <a:schemeClr val="tx2">
                    <a:lumMod val="60000"/>
                    <a:lumOff val="40000"/>
                  </a:schemeClr>
                </a:solidFill>
                <a:latin typeface="+mn-lt"/>
              </a:rPr>
              <a:t>PVT-diagram idealnega plina</a:t>
            </a:r>
            <a:endParaRPr lang="en-GB">
              <a:solidFill>
                <a:schemeClr val="tx2">
                  <a:lumMod val="60000"/>
                  <a:lumOff val="40000"/>
                </a:schemeClr>
              </a:solidFill>
              <a:latin typeface="+mn-lt"/>
            </a:endParaRPr>
          </a:p>
        </p:txBody>
      </p:sp>
      <p:sp>
        <p:nvSpPr>
          <p:cNvPr id="41990" name="Text Box 6"/>
          <p:cNvSpPr txBox="1">
            <a:spLocks noChangeArrowheads="1"/>
          </p:cNvSpPr>
          <p:nvPr/>
        </p:nvSpPr>
        <p:spPr bwMode="auto">
          <a:xfrm>
            <a:off x="4813300" y="5524500"/>
            <a:ext cx="3505200" cy="369888"/>
          </a:xfrm>
          <a:prstGeom prst="rect">
            <a:avLst/>
          </a:prstGeom>
          <a:noFill/>
          <a:ln w="9525">
            <a:noFill/>
            <a:miter lim="800000"/>
            <a:headEnd/>
            <a:tailEnd/>
          </a:ln>
        </p:spPr>
        <p:txBody>
          <a:bodyPr>
            <a:spAutoFit/>
          </a:bodyPr>
          <a:lstStyle/>
          <a:p>
            <a:pPr fontAlgn="auto">
              <a:spcBef>
                <a:spcPct val="50000"/>
              </a:spcBef>
              <a:spcAft>
                <a:spcPts val="0"/>
              </a:spcAft>
              <a:defRPr/>
            </a:pPr>
            <a:r>
              <a:rPr lang="en-US">
                <a:solidFill>
                  <a:schemeClr val="tx2">
                    <a:lumMod val="60000"/>
                    <a:lumOff val="40000"/>
                  </a:schemeClr>
                </a:solidFill>
                <a:latin typeface="+mn-lt"/>
              </a:rPr>
              <a:t>PVT-diagram realne snovi</a:t>
            </a:r>
            <a:endParaRPr lang="en-GB">
              <a:solidFill>
                <a:schemeClr val="tx2">
                  <a:lumMod val="60000"/>
                  <a:lumOff val="40000"/>
                </a:schemeClr>
              </a:solidFill>
              <a:latin typeface="+mn-lt"/>
            </a:endParaRPr>
          </a:p>
        </p:txBody>
      </p:sp>
      <p:graphicFrame>
        <p:nvGraphicFramePr>
          <p:cNvPr id="41991" name="Object 7"/>
          <p:cNvGraphicFramePr>
            <a:graphicFrameLocks noChangeAspect="1"/>
          </p:cNvGraphicFramePr>
          <p:nvPr/>
        </p:nvGraphicFramePr>
        <p:xfrm>
          <a:off x="1412875" y="5348288"/>
          <a:ext cx="1187450" cy="744537"/>
        </p:xfrm>
        <a:graphic>
          <a:graphicData uri="http://schemas.openxmlformats.org/presentationml/2006/ole">
            <p:oleObj spid="_x0000_s6146" name="Equation" r:id="rId5" imgW="647640" imgH="393480" progId="Equation.DSMT4">
              <p:embed/>
            </p:oleObj>
          </a:graphicData>
        </a:graphic>
      </p:graphicFrame>
      <p:sp>
        <p:nvSpPr>
          <p:cNvPr id="15" name="Rectangle 14"/>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6" name="Rectangle 15"/>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7" name="Rounded Rectangle 16"/>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8" name="TextBox 17"/>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19" name="TextBox 18"/>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20" name="TextBox 19"/>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PODAJANJE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21"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1D0FAD11-FC43-4E66-8FBE-79E43664727C}"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8</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19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98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9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99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41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p:bldP spid="419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81000" y="533400"/>
            <a:ext cx="5181600" cy="646113"/>
          </a:xfrm>
          <a:prstGeom prst="rect">
            <a:avLst/>
          </a:prstGeom>
          <a:noFill/>
          <a:ln w="9525" algn="ctr">
            <a:noFill/>
            <a:miter lim="800000"/>
            <a:headEnd/>
            <a:tailEnd/>
          </a:ln>
        </p:spPr>
        <p:txBody>
          <a:bodyPr>
            <a:spAutoFit/>
          </a:bodyPr>
          <a:lstStyle/>
          <a:p>
            <a:pPr>
              <a:spcBef>
                <a:spcPct val="50000"/>
              </a:spcBef>
              <a:defRPr/>
            </a:pPr>
            <a:r>
              <a:rPr lang="sl-SI">
                <a:solidFill>
                  <a:schemeClr val="tx2">
                    <a:lumMod val="60000"/>
                    <a:lumOff val="40000"/>
                  </a:schemeClr>
                </a:solidFill>
                <a:latin typeface="+mn-lt"/>
              </a:rPr>
              <a:t>V posodo točimo vodo iz pipe. Kateri graf prikazuje spreminjanje gladine</a:t>
            </a:r>
            <a:r>
              <a:rPr lang="en-US">
                <a:solidFill>
                  <a:schemeClr val="tx2">
                    <a:lumMod val="60000"/>
                    <a:lumOff val="40000"/>
                  </a:schemeClr>
                </a:solidFill>
                <a:latin typeface="+mn-lt"/>
              </a:rPr>
              <a:t> </a:t>
            </a:r>
            <a:r>
              <a:rPr lang="en-US" i="1">
                <a:solidFill>
                  <a:schemeClr val="tx2">
                    <a:lumMod val="60000"/>
                    <a:lumOff val="40000"/>
                  </a:schemeClr>
                </a:solidFill>
                <a:latin typeface="+mn-lt"/>
              </a:rPr>
              <a:t>h</a:t>
            </a:r>
            <a:r>
              <a:rPr lang="sl-SI">
                <a:solidFill>
                  <a:schemeClr val="tx2">
                    <a:lumMod val="60000"/>
                    <a:lumOff val="40000"/>
                  </a:schemeClr>
                </a:solidFill>
                <a:latin typeface="+mn-lt"/>
              </a:rPr>
              <a:t> vode </a:t>
            </a:r>
            <a:r>
              <a:rPr lang="en-US">
                <a:solidFill>
                  <a:schemeClr val="tx2">
                    <a:lumMod val="60000"/>
                    <a:lumOff val="40000"/>
                  </a:schemeClr>
                </a:solidFill>
                <a:latin typeface="+mn-lt"/>
              </a:rPr>
              <a:t>v</a:t>
            </a:r>
            <a:r>
              <a:rPr lang="sl-SI">
                <a:solidFill>
                  <a:schemeClr val="tx2">
                    <a:lumMod val="60000"/>
                    <a:lumOff val="40000"/>
                  </a:schemeClr>
                </a:solidFill>
                <a:latin typeface="+mn-lt"/>
              </a:rPr>
              <a:t> </a:t>
            </a:r>
            <a:r>
              <a:rPr lang="en-US">
                <a:solidFill>
                  <a:schemeClr val="tx2">
                    <a:lumMod val="60000"/>
                    <a:lumOff val="40000"/>
                  </a:schemeClr>
                </a:solidFill>
                <a:latin typeface="+mn-lt"/>
              </a:rPr>
              <a:t>odvisnosti od </a:t>
            </a:r>
            <a:r>
              <a:rPr lang="sl-SI">
                <a:solidFill>
                  <a:schemeClr val="tx2">
                    <a:lumMod val="60000"/>
                    <a:lumOff val="40000"/>
                  </a:schemeClr>
                </a:solidFill>
                <a:latin typeface="+mn-lt"/>
              </a:rPr>
              <a:t>čas</a:t>
            </a:r>
            <a:r>
              <a:rPr lang="en-US">
                <a:solidFill>
                  <a:schemeClr val="tx2">
                    <a:lumMod val="60000"/>
                    <a:lumOff val="40000"/>
                  </a:schemeClr>
                </a:solidFill>
                <a:latin typeface="+mn-lt"/>
              </a:rPr>
              <a:t>a </a:t>
            </a:r>
            <a:r>
              <a:rPr lang="en-US" i="1">
                <a:solidFill>
                  <a:schemeClr val="tx2">
                    <a:lumMod val="60000"/>
                    <a:lumOff val="40000"/>
                  </a:schemeClr>
                </a:solidFill>
                <a:latin typeface="+mn-lt"/>
              </a:rPr>
              <a:t>t </a:t>
            </a:r>
            <a:r>
              <a:rPr lang="en-US">
                <a:solidFill>
                  <a:schemeClr val="tx2">
                    <a:lumMod val="60000"/>
                    <a:lumOff val="40000"/>
                  </a:schemeClr>
                </a:solidFill>
                <a:latin typeface="+mn-lt"/>
              </a:rPr>
              <a:t>?</a:t>
            </a:r>
            <a:endParaRPr lang="sl-SI">
              <a:solidFill>
                <a:schemeClr val="tx2">
                  <a:lumMod val="60000"/>
                  <a:lumOff val="40000"/>
                </a:schemeClr>
              </a:solidFill>
              <a:latin typeface="+mn-lt"/>
            </a:endParaRPr>
          </a:p>
        </p:txBody>
      </p:sp>
      <p:grpSp>
        <p:nvGrpSpPr>
          <p:cNvPr id="2" name="Group 4"/>
          <p:cNvGrpSpPr>
            <a:grpSpLocks/>
          </p:cNvGrpSpPr>
          <p:nvPr/>
        </p:nvGrpSpPr>
        <p:grpSpPr bwMode="auto">
          <a:xfrm>
            <a:off x="5795963" y="533400"/>
            <a:ext cx="2738437" cy="1511300"/>
            <a:chOff x="3423" y="482"/>
            <a:chExt cx="1725" cy="952"/>
          </a:xfrm>
        </p:grpSpPr>
        <p:sp>
          <p:nvSpPr>
            <p:cNvPr id="31780" name="AutoShape 5"/>
            <p:cNvSpPr>
              <a:spLocks noChangeArrowheads="1"/>
            </p:cNvSpPr>
            <p:nvPr/>
          </p:nvSpPr>
          <p:spPr bwMode="auto">
            <a:xfrm>
              <a:off x="3787" y="754"/>
              <a:ext cx="1361" cy="453"/>
            </a:xfrm>
            <a:prstGeom prst="parallelogram">
              <a:avLst>
                <a:gd name="adj" fmla="val 0"/>
              </a:avLst>
            </a:prstGeom>
            <a:solidFill>
              <a:srgbClr val="CCFFFF"/>
            </a:solidFill>
            <a:ln w="9525" algn="ctr">
              <a:solidFill>
                <a:schemeClr val="tx2">
                  <a:lumMod val="60000"/>
                  <a:lumOff val="40000"/>
                </a:schemeClr>
              </a:solidFill>
              <a:miter lim="800000"/>
              <a:headEnd/>
              <a:tailEnd/>
            </a:ln>
          </p:spPr>
          <p:txBody>
            <a:bodyPr anchor="ctr">
              <a:spAutoFit/>
            </a:bodyPr>
            <a:lstStyle/>
            <a:p>
              <a:pPr>
                <a:defRPr/>
              </a:pPr>
              <a:endParaRPr lang="sl-SI"/>
            </a:p>
          </p:txBody>
        </p:sp>
        <p:sp>
          <p:nvSpPr>
            <p:cNvPr id="31781" name="AutoShape 6"/>
            <p:cNvSpPr>
              <a:spLocks noChangeArrowheads="1"/>
            </p:cNvSpPr>
            <p:nvPr/>
          </p:nvSpPr>
          <p:spPr bwMode="auto">
            <a:xfrm>
              <a:off x="3424" y="1207"/>
              <a:ext cx="1724" cy="227"/>
            </a:xfrm>
            <a:prstGeom prst="parallelogram">
              <a:avLst>
                <a:gd name="adj" fmla="val 156395"/>
              </a:avLst>
            </a:prstGeom>
            <a:solidFill>
              <a:srgbClr val="CCFFFF"/>
            </a:solidFill>
            <a:ln w="9525" algn="ctr">
              <a:solidFill>
                <a:schemeClr val="tx2">
                  <a:lumMod val="60000"/>
                  <a:lumOff val="40000"/>
                </a:schemeClr>
              </a:solidFill>
              <a:miter lim="800000"/>
              <a:headEnd/>
              <a:tailEnd/>
            </a:ln>
          </p:spPr>
          <p:txBody>
            <a:bodyPr anchor="ctr">
              <a:spAutoFit/>
            </a:bodyPr>
            <a:lstStyle/>
            <a:p>
              <a:pPr>
                <a:defRPr/>
              </a:pPr>
              <a:endParaRPr lang="sl-SI"/>
            </a:p>
          </p:txBody>
        </p:sp>
        <p:sp>
          <p:nvSpPr>
            <p:cNvPr id="31782" name="AutoShape 7"/>
            <p:cNvSpPr>
              <a:spLocks noChangeArrowheads="1"/>
            </p:cNvSpPr>
            <p:nvPr/>
          </p:nvSpPr>
          <p:spPr bwMode="auto">
            <a:xfrm>
              <a:off x="3424" y="981"/>
              <a:ext cx="1361" cy="453"/>
            </a:xfrm>
            <a:prstGeom prst="parallelogram">
              <a:avLst>
                <a:gd name="adj" fmla="val 0"/>
              </a:avLst>
            </a:prstGeom>
            <a:solidFill>
              <a:srgbClr val="CCFFFF"/>
            </a:solidFill>
            <a:ln w="9525" algn="ctr">
              <a:solidFill>
                <a:schemeClr val="tx2">
                  <a:lumMod val="60000"/>
                  <a:lumOff val="40000"/>
                </a:schemeClr>
              </a:solidFill>
              <a:miter lim="800000"/>
              <a:headEnd/>
              <a:tailEnd/>
            </a:ln>
          </p:spPr>
          <p:txBody>
            <a:bodyPr anchor="ctr">
              <a:spAutoFit/>
            </a:bodyPr>
            <a:lstStyle/>
            <a:p>
              <a:pPr>
                <a:defRPr/>
              </a:pPr>
              <a:endParaRPr lang="sl-SI"/>
            </a:p>
          </p:txBody>
        </p:sp>
        <p:sp>
          <p:nvSpPr>
            <p:cNvPr id="31783" name="AutoShape 8"/>
            <p:cNvSpPr>
              <a:spLocks noChangeArrowheads="1"/>
            </p:cNvSpPr>
            <p:nvPr/>
          </p:nvSpPr>
          <p:spPr bwMode="auto">
            <a:xfrm>
              <a:off x="3424" y="754"/>
              <a:ext cx="1724" cy="227"/>
            </a:xfrm>
            <a:prstGeom prst="parallelogram">
              <a:avLst>
                <a:gd name="adj" fmla="val 156395"/>
              </a:avLst>
            </a:prstGeom>
            <a:solidFill>
              <a:srgbClr val="CCFFFF"/>
            </a:solidFill>
            <a:ln w="9525" algn="ctr">
              <a:solidFill>
                <a:schemeClr val="tx2">
                  <a:lumMod val="60000"/>
                  <a:lumOff val="40000"/>
                </a:schemeClr>
              </a:solidFill>
              <a:miter lim="800000"/>
              <a:headEnd/>
              <a:tailEnd/>
            </a:ln>
          </p:spPr>
          <p:txBody>
            <a:bodyPr anchor="ctr">
              <a:spAutoFit/>
            </a:bodyPr>
            <a:lstStyle/>
            <a:p>
              <a:pPr>
                <a:defRPr/>
              </a:pPr>
              <a:endParaRPr lang="sl-SI"/>
            </a:p>
          </p:txBody>
        </p:sp>
        <p:sp>
          <p:nvSpPr>
            <p:cNvPr id="31784" name="Rectangle 9"/>
            <p:cNvSpPr>
              <a:spLocks noChangeArrowheads="1"/>
            </p:cNvSpPr>
            <p:nvPr/>
          </p:nvSpPr>
          <p:spPr bwMode="auto">
            <a:xfrm>
              <a:off x="3787" y="482"/>
              <a:ext cx="1361" cy="725"/>
            </a:xfrm>
            <a:prstGeom prst="rect">
              <a:avLst/>
            </a:prstGeom>
            <a:noFill/>
            <a:ln w="15875" algn="ctr">
              <a:solidFill>
                <a:schemeClr val="tx2">
                  <a:lumMod val="60000"/>
                  <a:lumOff val="40000"/>
                </a:schemeClr>
              </a:solidFill>
              <a:miter lim="800000"/>
              <a:headEnd/>
              <a:tailEnd/>
            </a:ln>
          </p:spPr>
          <p:txBody>
            <a:bodyPr wrap="none" anchor="ctr">
              <a:spAutoFit/>
            </a:bodyPr>
            <a:lstStyle/>
            <a:p>
              <a:pPr>
                <a:defRPr/>
              </a:pPr>
              <a:endParaRPr lang="sl-SI"/>
            </a:p>
          </p:txBody>
        </p:sp>
        <p:sp>
          <p:nvSpPr>
            <p:cNvPr id="31785" name="Line 10"/>
            <p:cNvSpPr>
              <a:spLocks noChangeShapeType="1"/>
            </p:cNvSpPr>
            <p:nvPr/>
          </p:nvSpPr>
          <p:spPr bwMode="auto">
            <a:xfrm flipV="1">
              <a:off x="3424" y="1208"/>
              <a:ext cx="363" cy="226"/>
            </a:xfrm>
            <a:prstGeom prst="line">
              <a:avLst/>
            </a:prstGeom>
            <a:noFill/>
            <a:ln w="15875">
              <a:solidFill>
                <a:schemeClr val="tx2">
                  <a:lumMod val="60000"/>
                  <a:lumOff val="40000"/>
                </a:schemeClr>
              </a:solidFill>
              <a:round/>
              <a:headEnd/>
              <a:tailEnd/>
            </a:ln>
          </p:spPr>
          <p:txBody>
            <a:bodyPr>
              <a:spAutoFit/>
            </a:bodyPr>
            <a:lstStyle/>
            <a:p>
              <a:pPr>
                <a:defRPr/>
              </a:pPr>
              <a:endParaRPr lang="sl-SI"/>
            </a:p>
          </p:txBody>
        </p:sp>
        <p:sp>
          <p:nvSpPr>
            <p:cNvPr id="31786" name="Line 11"/>
            <p:cNvSpPr>
              <a:spLocks noChangeShapeType="1"/>
            </p:cNvSpPr>
            <p:nvPr/>
          </p:nvSpPr>
          <p:spPr bwMode="auto">
            <a:xfrm flipV="1">
              <a:off x="4785" y="1208"/>
              <a:ext cx="363" cy="226"/>
            </a:xfrm>
            <a:prstGeom prst="line">
              <a:avLst/>
            </a:prstGeom>
            <a:noFill/>
            <a:ln w="15875">
              <a:solidFill>
                <a:schemeClr val="tx2">
                  <a:lumMod val="60000"/>
                  <a:lumOff val="40000"/>
                </a:schemeClr>
              </a:solidFill>
              <a:round/>
              <a:headEnd/>
              <a:tailEnd/>
            </a:ln>
          </p:spPr>
          <p:txBody>
            <a:bodyPr>
              <a:spAutoFit/>
            </a:bodyPr>
            <a:lstStyle/>
            <a:p>
              <a:pPr>
                <a:defRPr/>
              </a:pPr>
              <a:endParaRPr lang="sl-SI"/>
            </a:p>
          </p:txBody>
        </p:sp>
        <p:sp>
          <p:nvSpPr>
            <p:cNvPr id="31787" name="Line 12"/>
            <p:cNvSpPr>
              <a:spLocks noChangeShapeType="1"/>
            </p:cNvSpPr>
            <p:nvPr/>
          </p:nvSpPr>
          <p:spPr bwMode="auto">
            <a:xfrm flipV="1">
              <a:off x="3424" y="482"/>
              <a:ext cx="363" cy="226"/>
            </a:xfrm>
            <a:prstGeom prst="line">
              <a:avLst/>
            </a:prstGeom>
            <a:noFill/>
            <a:ln w="15875">
              <a:solidFill>
                <a:schemeClr val="tx2">
                  <a:lumMod val="60000"/>
                  <a:lumOff val="40000"/>
                </a:schemeClr>
              </a:solidFill>
              <a:round/>
              <a:headEnd/>
              <a:tailEnd/>
            </a:ln>
          </p:spPr>
          <p:txBody>
            <a:bodyPr>
              <a:spAutoFit/>
            </a:bodyPr>
            <a:lstStyle/>
            <a:p>
              <a:pPr>
                <a:defRPr/>
              </a:pPr>
              <a:endParaRPr lang="sl-SI"/>
            </a:p>
          </p:txBody>
        </p:sp>
        <p:sp>
          <p:nvSpPr>
            <p:cNvPr id="31788" name="Line 13"/>
            <p:cNvSpPr>
              <a:spLocks noChangeShapeType="1"/>
            </p:cNvSpPr>
            <p:nvPr/>
          </p:nvSpPr>
          <p:spPr bwMode="auto">
            <a:xfrm flipV="1">
              <a:off x="4785" y="482"/>
              <a:ext cx="363" cy="226"/>
            </a:xfrm>
            <a:prstGeom prst="line">
              <a:avLst/>
            </a:prstGeom>
            <a:noFill/>
            <a:ln w="15875">
              <a:solidFill>
                <a:schemeClr val="tx2">
                  <a:lumMod val="60000"/>
                  <a:lumOff val="40000"/>
                </a:schemeClr>
              </a:solidFill>
              <a:round/>
              <a:headEnd/>
              <a:tailEnd/>
            </a:ln>
          </p:spPr>
          <p:txBody>
            <a:bodyPr>
              <a:spAutoFit/>
            </a:bodyPr>
            <a:lstStyle/>
            <a:p>
              <a:pPr>
                <a:defRPr/>
              </a:pPr>
              <a:endParaRPr lang="sl-SI"/>
            </a:p>
          </p:txBody>
        </p:sp>
        <p:sp>
          <p:nvSpPr>
            <p:cNvPr id="31789" name="Oval 14"/>
            <p:cNvSpPr>
              <a:spLocks noChangeArrowheads="1"/>
            </p:cNvSpPr>
            <p:nvPr/>
          </p:nvSpPr>
          <p:spPr bwMode="auto">
            <a:xfrm>
              <a:off x="3696" y="482"/>
              <a:ext cx="91" cy="136"/>
            </a:xfrm>
            <a:prstGeom prst="ellipse">
              <a:avLst/>
            </a:prstGeom>
            <a:noFill/>
            <a:ln w="9525" algn="ctr">
              <a:solidFill>
                <a:schemeClr val="tx2">
                  <a:lumMod val="60000"/>
                  <a:lumOff val="40000"/>
                </a:schemeClr>
              </a:solidFill>
              <a:round/>
              <a:headEnd/>
              <a:tailEnd/>
            </a:ln>
            <a:scene3d>
              <a:camera prst="legacyPerspectiveLeft">
                <a:rot lat="300000" lon="19799998" rev="0"/>
              </a:camera>
              <a:lightRig rig="legacyFlat2" dir="t"/>
            </a:scene3d>
            <a:sp3d extrusionH="887400" prstMaterial="legacyMatte">
              <a:bevelT w="13500" h="13500" prst="angle"/>
              <a:bevelB w="13500" h="13500" prst="angle"/>
              <a:extrusionClr>
                <a:schemeClr val="bg1"/>
              </a:extrusionClr>
            </a:sp3d>
          </p:spPr>
          <p:txBody>
            <a:bodyPr anchor="ctr">
              <a:spAutoFit/>
              <a:flatTx/>
            </a:bodyPr>
            <a:lstStyle/>
            <a:p>
              <a:pPr>
                <a:defRPr/>
              </a:pPr>
              <a:endParaRPr lang="sl-SI"/>
            </a:p>
          </p:txBody>
        </p:sp>
        <p:sp>
          <p:nvSpPr>
            <p:cNvPr id="31790" name="Freeform 15"/>
            <p:cNvSpPr>
              <a:spLocks/>
            </p:cNvSpPr>
            <p:nvPr/>
          </p:nvSpPr>
          <p:spPr bwMode="auto">
            <a:xfrm>
              <a:off x="3717" y="482"/>
              <a:ext cx="85" cy="359"/>
            </a:xfrm>
            <a:custGeom>
              <a:avLst/>
              <a:gdLst>
                <a:gd name="T0" fmla="*/ 0 w 45"/>
                <a:gd name="T1" fmla="*/ 69 h 359"/>
                <a:gd name="T2" fmla="*/ 23 w 45"/>
                <a:gd name="T3" fmla="*/ 326 h 359"/>
                <a:gd name="T4" fmla="*/ 28 w 45"/>
                <a:gd name="T5" fmla="*/ 354 h 359"/>
                <a:gd name="T6" fmla="*/ 45 w 45"/>
                <a:gd name="T7" fmla="*/ 359 h 359"/>
                <a:gd name="T8" fmla="*/ 0 60000 65536"/>
                <a:gd name="T9" fmla="*/ 0 60000 65536"/>
                <a:gd name="T10" fmla="*/ 0 60000 65536"/>
                <a:gd name="T11" fmla="*/ 0 60000 65536"/>
                <a:gd name="T12" fmla="*/ 0 w 45"/>
                <a:gd name="T13" fmla="*/ 0 h 359"/>
                <a:gd name="T14" fmla="*/ 45 w 45"/>
                <a:gd name="T15" fmla="*/ 359 h 359"/>
              </a:gdLst>
              <a:ahLst/>
              <a:cxnLst>
                <a:cxn ang="T8">
                  <a:pos x="T0" y="T1"/>
                </a:cxn>
                <a:cxn ang="T9">
                  <a:pos x="T2" y="T3"/>
                </a:cxn>
                <a:cxn ang="T10">
                  <a:pos x="T4" y="T5"/>
                </a:cxn>
                <a:cxn ang="T11">
                  <a:pos x="T6" y="T7"/>
                </a:cxn>
              </a:cxnLst>
              <a:rect l="T12" t="T13" r="T14" b="T15"/>
              <a:pathLst>
                <a:path w="45" h="359">
                  <a:moveTo>
                    <a:pt x="0" y="69"/>
                  </a:moveTo>
                  <a:cubicBezTo>
                    <a:pt x="42" y="182"/>
                    <a:pt x="9" y="0"/>
                    <a:pt x="23" y="326"/>
                  </a:cubicBezTo>
                  <a:cubicBezTo>
                    <a:pt x="23" y="335"/>
                    <a:pt x="23" y="346"/>
                    <a:pt x="28" y="354"/>
                  </a:cubicBezTo>
                  <a:cubicBezTo>
                    <a:pt x="31" y="359"/>
                    <a:pt x="45" y="359"/>
                    <a:pt x="45" y="359"/>
                  </a:cubicBezTo>
                </a:path>
              </a:pathLst>
            </a:custGeom>
            <a:solidFill>
              <a:schemeClr val="accent1">
                <a:lumMod val="20000"/>
                <a:lumOff val="80000"/>
              </a:schemeClr>
            </a:solidFill>
            <a:ln w="53975">
              <a:solidFill>
                <a:schemeClr val="tx2">
                  <a:lumMod val="60000"/>
                  <a:lumOff val="40000"/>
                </a:schemeClr>
              </a:solidFill>
              <a:round/>
              <a:headEnd/>
              <a:tailEnd/>
            </a:ln>
          </p:spPr>
          <p:txBody>
            <a:bodyPr>
              <a:spAutoFit/>
            </a:bodyPr>
            <a:lstStyle/>
            <a:p>
              <a:pPr>
                <a:defRPr/>
              </a:pPr>
              <a:endParaRPr lang="sl-SI"/>
            </a:p>
          </p:txBody>
        </p:sp>
        <p:sp>
          <p:nvSpPr>
            <p:cNvPr id="31791" name="Rectangle 16"/>
            <p:cNvSpPr>
              <a:spLocks noChangeArrowheads="1"/>
            </p:cNvSpPr>
            <p:nvPr/>
          </p:nvSpPr>
          <p:spPr bwMode="auto">
            <a:xfrm>
              <a:off x="3423" y="709"/>
              <a:ext cx="1361" cy="725"/>
            </a:xfrm>
            <a:prstGeom prst="rect">
              <a:avLst/>
            </a:prstGeom>
            <a:noFill/>
            <a:ln w="15875" algn="ctr">
              <a:solidFill>
                <a:schemeClr val="tx2">
                  <a:lumMod val="60000"/>
                  <a:lumOff val="40000"/>
                </a:schemeClr>
              </a:solidFill>
              <a:miter lim="800000"/>
              <a:headEnd/>
              <a:tailEnd/>
            </a:ln>
          </p:spPr>
          <p:txBody>
            <a:bodyPr wrap="none" anchor="ctr">
              <a:spAutoFit/>
            </a:bodyPr>
            <a:lstStyle/>
            <a:p>
              <a:pPr>
                <a:defRPr/>
              </a:pPr>
              <a:endParaRPr lang="sl-SI"/>
            </a:p>
          </p:txBody>
        </p:sp>
      </p:grpSp>
      <p:grpSp>
        <p:nvGrpSpPr>
          <p:cNvPr id="3" name="Group 48"/>
          <p:cNvGrpSpPr>
            <a:grpSpLocks/>
          </p:cNvGrpSpPr>
          <p:nvPr/>
        </p:nvGrpSpPr>
        <p:grpSpPr bwMode="auto">
          <a:xfrm>
            <a:off x="1476375" y="2286000"/>
            <a:ext cx="2230438" cy="1223963"/>
            <a:chOff x="930" y="1536"/>
            <a:chExt cx="1405" cy="771"/>
          </a:xfrm>
        </p:grpSpPr>
        <p:sp>
          <p:nvSpPr>
            <p:cNvPr id="31774" name="Line 18"/>
            <p:cNvSpPr>
              <a:spLocks noChangeShapeType="1"/>
            </p:cNvSpPr>
            <p:nvPr/>
          </p:nvSpPr>
          <p:spPr bwMode="auto">
            <a:xfrm>
              <a:off x="1156" y="1989"/>
              <a:ext cx="1179" cy="0"/>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1775" name="Line 19"/>
            <p:cNvSpPr>
              <a:spLocks noChangeShapeType="1"/>
            </p:cNvSpPr>
            <p:nvPr/>
          </p:nvSpPr>
          <p:spPr bwMode="auto">
            <a:xfrm flipV="1">
              <a:off x="1519" y="1536"/>
              <a:ext cx="0" cy="771"/>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1776" name="Text Box 20"/>
            <p:cNvSpPr txBox="1">
              <a:spLocks noChangeArrowheads="1"/>
            </p:cNvSpPr>
            <p:nvPr/>
          </p:nvSpPr>
          <p:spPr bwMode="auto">
            <a:xfrm>
              <a:off x="2109" y="1989"/>
              <a:ext cx="181" cy="212"/>
            </a:xfrm>
            <a:prstGeom prst="rect">
              <a:avLst/>
            </a:prstGeom>
            <a:noFill/>
            <a:ln w="9525" algn="ctr">
              <a:noFill/>
              <a:miter lim="800000"/>
              <a:headEnd/>
              <a:tailEnd/>
            </a:ln>
          </p:spPr>
          <p:txBody>
            <a:bodyPr>
              <a:spAutoFit/>
            </a:bodyPr>
            <a:lstStyle/>
            <a:p>
              <a:pPr>
                <a:spcBef>
                  <a:spcPct val="50000"/>
                </a:spcBef>
                <a:defRPr/>
              </a:pPr>
              <a:r>
                <a:rPr lang="en-US" sz="1600" i="1">
                  <a:solidFill>
                    <a:schemeClr val="tx2">
                      <a:lumMod val="60000"/>
                      <a:lumOff val="40000"/>
                    </a:schemeClr>
                  </a:solidFill>
                  <a:latin typeface="Georgia" pitchFamily="18" charset="0"/>
                </a:rPr>
                <a:t>t</a:t>
              </a:r>
              <a:endParaRPr lang="sl-SI" sz="1600" i="1">
                <a:solidFill>
                  <a:schemeClr val="tx2">
                    <a:lumMod val="60000"/>
                    <a:lumOff val="40000"/>
                  </a:schemeClr>
                </a:solidFill>
                <a:latin typeface="Georgia" pitchFamily="18" charset="0"/>
              </a:endParaRPr>
            </a:p>
          </p:txBody>
        </p:sp>
        <p:sp>
          <p:nvSpPr>
            <p:cNvPr id="31777" name="Text Box 21"/>
            <p:cNvSpPr txBox="1">
              <a:spLocks noChangeArrowheads="1"/>
            </p:cNvSpPr>
            <p:nvPr/>
          </p:nvSpPr>
          <p:spPr bwMode="auto">
            <a:xfrm>
              <a:off x="1292" y="1581"/>
              <a:ext cx="181" cy="212"/>
            </a:xfrm>
            <a:prstGeom prst="rect">
              <a:avLst/>
            </a:prstGeom>
            <a:noFill/>
            <a:ln w="9525" algn="ctr">
              <a:noFill/>
              <a:miter lim="800000"/>
              <a:headEnd/>
              <a:tailEnd/>
            </a:ln>
          </p:spPr>
          <p:txBody>
            <a:bodyPr>
              <a:spAutoFit/>
            </a:bodyPr>
            <a:lstStyle/>
            <a:p>
              <a:pPr>
                <a:spcBef>
                  <a:spcPct val="50000"/>
                </a:spcBef>
                <a:defRPr/>
              </a:pPr>
              <a:r>
                <a:rPr lang="en-US" sz="1600" i="1">
                  <a:solidFill>
                    <a:schemeClr val="tx2">
                      <a:lumMod val="60000"/>
                      <a:lumOff val="40000"/>
                    </a:schemeClr>
                  </a:solidFill>
                  <a:latin typeface="Georgia" pitchFamily="18" charset="0"/>
                </a:rPr>
                <a:t>h</a:t>
              </a:r>
              <a:endParaRPr lang="sl-SI" sz="1600" i="1">
                <a:solidFill>
                  <a:schemeClr val="tx2">
                    <a:lumMod val="60000"/>
                    <a:lumOff val="40000"/>
                  </a:schemeClr>
                </a:solidFill>
                <a:latin typeface="Georgia" pitchFamily="18" charset="0"/>
              </a:endParaRPr>
            </a:p>
          </p:txBody>
        </p:sp>
        <p:sp>
          <p:nvSpPr>
            <p:cNvPr id="21544" name="Line 22"/>
            <p:cNvSpPr>
              <a:spLocks noChangeShapeType="1"/>
            </p:cNvSpPr>
            <p:nvPr/>
          </p:nvSpPr>
          <p:spPr bwMode="auto">
            <a:xfrm flipV="1">
              <a:off x="1519" y="1853"/>
              <a:ext cx="726" cy="272"/>
            </a:xfrm>
            <a:prstGeom prst="line">
              <a:avLst/>
            </a:prstGeom>
            <a:noFill/>
            <a:ln w="25400">
              <a:solidFill>
                <a:srgbClr val="FF0000"/>
              </a:solidFill>
              <a:round/>
              <a:headEnd/>
              <a:tailEnd/>
            </a:ln>
          </p:spPr>
          <p:txBody>
            <a:bodyPr>
              <a:spAutoFit/>
            </a:bodyPr>
            <a:lstStyle/>
            <a:p>
              <a:endParaRPr lang="sl-SI"/>
            </a:p>
          </p:txBody>
        </p:sp>
        <p:sp>
          <p:nvSpPr>
            <p:cNvPr id="21545" name="Text Box 23"/>
            <p:cNvSpPr txBox="1">
              <a:spLocks noChangeArrowheads="1"/>
            </p:cNvSpPr>
            <p:nvPr/>
          </p:nvSpPr>
          <p:spPr bwMode="auto">
            <a:xfrm>
              <a:off x="930" y="1536"/>
              <a:ext cx="226" cy="212"/>
            </a:xfrm>
            <a:prstGeom prst="rect">
              <a:avLst/>
            </a:prstGeom>
            <a:noFill/>
            <a:ln w="9525" algn="ctr">
              <a:noFill/>
              <a:miter lim="800000"/>
              <a:headEnd/>
              <a:tailEnd/>
            </a:ln>
          </p:spPr>
          <p:txBody>
            <a:bodyPr>
              <a:spAutoFit/>
            </a:bodyPr>
            <a:lstStyle/>
            <a:p>
              <a:pPr>
                <a:spcBef>
                  <a:spcPct val="50000"/>
                </a:spcBef>
              </a:pPr>
              <a:r>
                <a:rPr lang="en-US" sz="1600" b="1">
                  <a:solidFill>
                    <a:srgbClr val="FF9900"/>
                  </a:solidFill>
                </a:rPr>
                <a:t>A</a:t>
              </a:r>
              <a:endParaRPr lang="sl-SI" sz="1600" b="1">
                <a:solidFill>
                  <a:srgbClr val="FF9900"/>
                </a:solidFill>
              </a:endParaRPr>
            </a:p>
          </p:txBody>
        </p:sp>
      </p:grpSp>
      <p:grpSp>
        <p:nvGrpSpPr>
          <p:cNvPr id="4" name="Group 49"/>
          <p:cNvGrpSpPr>
            <a:grpSpLocks/>
          </p:cNvGrpSpPr>
          <p:nvPr/>
        </p:nvGrpSpPr>
        <p:grpSpPr bwMode="auto">
          <a:xfrm>
            <a:off x="4718050" y="2286000"/>
            <a:ext cx="2230438" cy="1223963"/>
            <a:chOff x="2972" y="1536"/>
            <a:chExt cx="1405" cy="771"/>
          </a:xfrm>
        </p:grpSpPr>
        <p:sp>
          <p:nvSpPr>
            <p:cNvPr id="31768" name="Line 25"/>
            <p:cNvSpPr>
              <a:spLocks noChangeShapeType="1"/>
            </p:cNvSpPr>
            <p:nvPr/>
          </p:nvSpPr>
          <p:spPr bwMode="auto">
            <a:xfrm>
              <a:off x="3198" y="1989"/>
              <a:ext cx="1179" cy="0"/>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1769" name="Line 26"/>
            <p:cNvSpPr>
              <a:spLocks noChangeShapeType="1"/>
            </p:cNvSpPr>
            <p:nvPr/>
          </p:nvSpPr>
          <p:spPr bwMode="auto">
            <a:xfrm flipV="1">
              <a:off x="3561" y="1536"/>
              <a:ext cx="0" cy="771"/>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21536" name="Line 27"/>
            <p:cNvSpPr>
              <a:spLocks noChangeShapeType="1"/>
            </p:cNvSpPr>
            <p:nvPr/>
          </p:nvSpPr>
          <p:spPr bwMode="auto">
            <a:xfrm>
              <a:off x="3560" y="1717"/>
              <a:ext cx="635" cy="136"/>
            </a:xfrm>
            <a:prstGeom prst="line">
              <a:avLst/>
            </a:prstGeom>
            <a:noFill/>
            <a:ln w="25400">
              <a:solidFill>
                <a:srgbClr val="FF0000"/>
              </a:solidFill>
              <a:round/>
              <a:headEnd/>
              <a:tailEnd/>
            </a:ln>
          </p:spPr>
          <p:txBody>
            <a:bodyPr>
              <a:spAutoFit/>
            </a:bodyPr>
            <a:lstStyle/>
            <a:p>
              <a:endParaRPr lang="sl-SI"/>
            </a:p>
          </p:txBody>
        </p:sp>
        <p:sp>
          <p:nvSpPr>
            <p:cNvPr id="31771" name="Text Box 28"/>
            <p:cNvSpPr txBox="1">
              <a:spLocks noChangeArrowheads="1"/>
            </p:cNvSpPr>
            <p:nvPr/>
          </p:nvSpPr>
          <p:spPr bwMode="auto">
            <a:xfrm>
              <a:off x="4151" y="1989"/>
              <a:ext cx="181" cy="212"/>
            </a:xfrm>
            <a:prstGeom prst="rect">
              <a:avLst/>
            </a:prstGeom>
            <a:noFill/>
            <a:ln w="9525" algn="ctr">
              <a:noFill/>
              <a:miter lim="800000"/>
              <a:headEnd/>
              <a:tailEnd/>
            </a:ln>
          </p:spPr>
          <p:txBody>
            <a:bodyPr>
              <a:spAutoFit/>
            </a:bodyPr>
            <a:lstStyle/>
            <a:p>
              <a:pPr>
                <a:spcBef>
                  <a:spcPct val="50000"/>
                </a:spcBef>
                <a:defRPr/>
              </a:pPr>
              <a:r>
                <a:rPr lang="en-US" sz="1600" i="1">
                  <a:solidFill>
                    <a:schemeClr val="tx2">
                      <a:lumMod val="60000"/>
                      <a:lumOff val="40000"/>
                    </a:schemeClr>
                  </a:solidFill>
                  <a:latin typeface="Georgia" pitchFamily="18" charset="0"/>
                </a:rPr>
                <a:t>t</a:t>
              </a:r>
              <a:endParaRPr lang="sl-SI" sz="1600" i="1">
                <a:solidFill>
                  <a:schemeClr val="tx2">
                    <a:lumMod val="60000"/>
                    <a:lumOff val="40000"/>
                  </a:schemeClr>
                </a:solidFill>
                <a:latin typeface="Georgia" pitchFamily="18" charset="0"/>
              </a:endParaRPr>
            </a:p>
          </p:txBody>
        </p:sp>
        <p:sp>
          <p:nvSpPr>
            <p:cNvPr id="31772" name="Text Box 29"/>
            <p:cNvSpPr txBox="1">
              <a:spLocks noChangeArrowheads="1"/>
            </p:cNvSpPr>
            <p:nvPr/>
          </p:nvSpPr>
          <p:spPr bwMode="auto">
            <a:xfrm>
              <a:off x="3334" y="1581"/>
              <a:ext cx="181" cy="212"/>
            </a:xfrm>
            <a:prstGeom prst="rect">
              <a:avLst/>
            </a:prstGeom>
            <a:noFill/>
            <a:ln w="9525" algn="ctr">
              <a:noFill/>
              <a:miter lim="800000"/>
              <a:headEnd/>
              <a:tailEnd/>
            </a:ln>
          </p:spPr>
          <p:txBody>
            <a:bodyPr>
              <a:spAutoFit/>
            </a:bodyPr>
            <a:lstStyle/>
            <a:p>
              <a:pPr>
                <a:spcBef>
                  <a:spcPct val="50000"/>
                </a:spcBef>
                <a:defRPr/>
              </a:pPr>
              <a:r>
                <a:rPr lang="en-US" sz="1600" i="1">
                  <a:solidFill>
                    <a:schemeClr val="tx2">
                      <a:lumMod val="60000"/>
                      <a:lumOff val="40000"/>
                    </a:schemeClr>
                  </a:solidFill>
                  <a:latin typeface="Georgia" pitchFamily="18" charset="0"/>
                </a:rPr>
                <a:t>h</a:t>
              </a:r>
              <a:endParaRPr lang="sl-SI" sz="1600" i="1">
                <a:solidFill>
                  <a:schemeClr val="tx2">
                    <a:lumMod val="60000"/>
                    <a:lumOff val="40000"/>
                  </a:schemeClr>
                </a:solidFill>
                <a:latin typeface="Georgia" pitchFamily="18" charset="0"/>
              </a:endParaRPr>
            </a:p>
          </p:txBody>
        </p:sp>
        <p:sp>
          <p:nvSpPr>
            <p:cNvPr id="21539" name="Text Box 30"/>
            <p:cNvSpPr txBox="1">
              <a:spLocks noChangeArrowheads="1"/>
            </p:cNvSpPr>
            <p:nvPr/>
          </p:nvSpPr>
          <p:spPr bwMode="auto">
            <a:xfrm>
              <a:off x="2972" y="1536"/>
              <a:ext cx="226" cy="212"/>
            </a:xfrm>
            <a:prstGeom prst="rect">
              <a:avLst/>
            </a:prstGeom>
            <a:noFill/>
            <a:ln w="9525" algn="ctr">
              <a:noFill/>
              <a:miter lim="800000"/>
              <a:headEnd/>
              <a:tailEnd/>
            </a:ln>
          </p:spPr>
          <p:txBody>
            <a:bodyPr>
              <a:spAutoFit/>
            </a:bodyPr>
            <a:lstStyle/>
            <a:p>
              <a:pPr>
                <a:spcBef>
                  <a:spcPct val="50000"/>
                </a:spcBef>
              </a:pPr>
              <a:r>
                <a:rPr lang="en-US" sz="1600" b="1">
                  <a:solidFill>
                    <a:srgbClr val="FF9900"/>
                  </a:solidFill>
                </a:rPr>
                <a:t>B</a:t>
              </a:r>
              <a:endParaRPr lang="sl-SI" sz="1600" b="1">
                <a:solidFill>
                  <a:srgbClr val="FF9900"/>
                </a:solidFill>
              </a:endParaRPr>
            </a:p>
          </p:txBody>
        </p:sp>
      </p:grpSp>
      <p:grpSp>
        <p:nvGrpSpPr>
          <p:cNvPr id="5" name="Group 50"/>
          <p:cNvGrpSpPr>
            <a:grpSpLocks/>
          </p:cNvGrpSpPr>
          <p:nvPr/>
        </p:nvGrpSpPr>
        <p:grpSpPr bwMode="auto">
          <a:xfrm>
            <a:off x="1476375" y="4221163"/>
            <a:ext cx="2230438" cy="1223962"/>
            <a:chOff x="930" y="2755"/>
            <a:chExt cx="1405" cy="771"/>
          </a:xfrm>
        </p:grpSpPr>
        <p:sp>
          <p:nvSpPr>
            <p:cNvPr id="31762" name="Line 32"/>
            <p:cNvSpPr>
              <a:spLocks noChangeShapeType="1"/>
            </p:cNvSpPr>
            <p:nvPr/>
          </p:nvSpPr>
          <p:spPr bwMode="auto">
            <a:xfrm>
              <a:off x="1156" y="3269"/>
              <a:ext cx="1179" cy="0"/>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1763" name="Line 33"/>
            <p:cNvSpPr>
              <a:spLocks noChangeShapeType="1"/>
            </p:cNvSpPr>
            <p:nvPr/>
          </p:nvSpPr>
          <p:spPr bwMode="auto">
            <a:xfrm flipV="1">
              <a:off x="1518" y="2755"/>
              <a:ext cx="0" cy="771"/>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21530" name="Line 34"/>
            <p:cNvSpPr>
              <a:spLocks noChangeShapeType="1"/>
            </p:cNvSpPr>
            <p:nvPr/>
          </p:nvSpPr>
          <p:spPr bwMode="auto">
            <a:xfrm flipV="1">
              <a:off x="1519" y="2991"/>
              <a:ext cx="726" cy="272"/>
            </a:xfrm>
            <a:prstGeom prst="line">
              <a:avLst/>
            </a:prstGeom>
            <a:noFill/>
            <a:ln w="25400">
              <a:solidFill>
                <a:srgbClr val="FF0000"/>
              </a:solidFill>
              <a:round/>
              <a:headEnd/>
              <a:tailEnd/>
            </a:ln>
          </p:spPr>
          <p:txBody>
            <a:bodyPr>
              <a:spAutoFit/>
            </a:bodyPr>
            <a:lstStyle/>
            <a:p>
              <a:endParaRPr lang="sl-SI"/>
            </a:p>
          </p:txBody>
        </p:sp>
        <p:sp>
          <p:nvSpPr>
            <p:cNvPr id="31765" name="Text Box 35"/>
            <p:cNvSpPr txBox="1">
              <a:spLocks noChangeArrowheads="1"/>
            </p:cNvSpPr>
            <p:nvPr/>
          </p:nvSpPr>
          <p:spPr bwMode="auto">
            <a:xfrm>
              <a:off x="2109" y="3269"/>
              <a:ext cx="181" cy="212"/>
            </a:xfrm>
            <a:prstGeom prst="rect">
              <a:avLst/>
            </a:prstGeom>
            <a:noFill/>
            <a:ln w="9525" algn="ctr">
              <a:noFill/>
              <a:miter lim="800000"/>
              <a:headEnd/>
              <a:tailEnd/>
            </a:ln>
          </p:spPr>
          <p:txBody>
            <a:bodyPr>
              <a:spAutoFit/>
            </a:bodyPr>
            <a:lstStyle/>
            <a:p>
              <a:pPr>
                <a:spcBef>
                  <a:spcPct val="50000"/>
                </a:spcBef>
                <a:defRPr/>
              </a:pPr>
              <a:r>
                <a:rPr lang="en-US" sz="1600" i="1">
                  <a:solidFill>
                    <a:schemeClr val="tx2">
                      <a:lumMod val="60000"/>
                      <a:lumOff val="40000"/>
                    </a:schemeClr>
                  </a:solidFill>
                  <a:latin typeface="Georgia" pitchFamily="18" charset="0"/>
                </a:rPr>
                <a:t>t</a:t>
              </a:r>
              <a:endParaRPr lang="sl-SI" sz="1600" i="1">
                <a:solidFill>
                  <a:schemeClr val="tx2">
                    <a:lumMod val="60000"/>
                    <a:lumOff val="40000"/>
                  </a:schemeClr>
                </a:solidFill>
                <a:latin typeface="Georgia" pitchFamily="18" charset="0"/>
              </a:endParaRPr>
            </a:p>
          </p:txBody>
        </p:sp>
        <p:sp>
          <p:nvSpPr>
            <p:cNvPr id="31766" name="Text Box 36"/>
            <p:cNvSpPr txBox="1">
              <a:spLocks noChangeArrowheads="1"/>
            </p:cNvSpPr>
            <p:nvPr/>
          </p:nvSpPr>
          <p:spPr bwMode="auto">
            <a:xfrm>
              <a:off x="1292" y="2861"/>
              <a:ext cx="181" cy="212"/>
            </a:xfrm>
            <a:prstGeom prst="rect">
              <a:avLst/>
            </a:prstGeom>
            <a:noFill/>
            <a:ln w="9525" algn="ctr">
              <a:noFill/>
              <a:miter lim="800000"/>
              <a:headEnd/>
              <a:tailEnd/>
            </a:ln>
          </p:spPr>
          <p:txBody>
            <a:bodyPr>
              <a:spAutoFit/>
            </a:bodyPr>
            <a:lstStyle/>
            <a:p>
              <a:pPr>
                <a:spcBef>
                  <a:spcPct val="50000"/>
                </a:spcBef>
                <a:defRPr/>
              </a:pPr>
              <a:r>
                <a:rPr lang="en-US" sz="1600" i="1">
                  <a:solidFill>
                    <a:schemeClr val="tx2">
                      <a:lumMod val="60000"/>
                      <a:lumOff val="40000"/>
                    </a:schemeClr>
                  </a:solidFill>
                  <a:latin typeface="Georgia" pitchFamily="18" charset="0"/>
                </a:rPr>
                <a:t>h</a:t>
              </a:r>
              <a:endParaRPr lang="sl-SI" sz="1600" i="1">
                <a:solidFill>
                  <a:schemeClr val="tx2">
                    <a:lumMod val="60000"/>
                    <a:lumOff val="40000"/>
                  </a:schemeClr>
                </a:solidFill>
                <a:latin typeface="Georgia" pitchFamily="18" charset="0"/>
              </a:endParaRPr>
            </a:p>
          </p:txBody>
        </p:sp>
        <p:sp>
          <p:nvSpPr>
            <p:cNvPr id="21533" name="Text Box 37"/>
            <p:cNvSpPr txBox="1">
              <a:spLocks noChangeArrowheads="1"/>
            </p:cNvSpPr>
            <p:nvPr/>
          </p:nvSpPr>
          <p:spPr bwMode="auto">
            <a:xfrm>
              <a:off x="930" y="2776"/>
              <a:ext cx="226" cy="212"/>
            </a:xfrm>
            <a:prstGeom prst="rect">
              <a:avLst/>
            </a:prstGeom>
            <a:noFill/>
            <a:ln w="9525" algn="ctr">
              <a:noFill/>
              <a:miter lim="800000"/>
              <a:headEnd/>
              <a:tailEnd/>
            </a:ln>
          </p:spPr>
          <p:txBody>
            <a:bodyPr>
              <a:spAutoFit/>
            </a:bodyPr>
            <a:lstStyle/>
            <a:p>
              <a:pPr>
                <a:spcBef>
                  <a:spcPct val="50000"/>
                </a:spcBef>
              </a:pPr>
              <a:r>
                <a:rPr lang="en-US" sz="1600" b="1">
                  <a:solidFill>
                    <a:srgbClr val="FF9900"/>
                  </a:solidFill>
                </a:rPr>
                <a:t>C</a:t>
              </a:r>
              <a:endParaRPr lang="sl-SI" sz="1600" b="1">
                <a:solidFill>
                  <a:srgbClr val="FF9900"/>
                </a:solidFill>
              </a:endParaRPr>
            </a:p>
          </p:txBody>
        </p:sp>
      </p:grpSp>
      <p:grpSp>
        <p:nvGrpSpPr>
          <p:cNvPr id="6" name="Group 51"/>
          <p:cNvGrpSpPr>
            <a:grpSpLocks/>
          </p:cNvGrpSpPr>
          <p:nvPr/>
        </p:nvGrpSpPr>
        <p:grpSpPr bwMode="auto">
          <a:xfrm>
            <a:off x="4718050" y="4254500"/>
            <a:ext cx="2228850" cy="1271588"/>
            <a:chOff x="2972" y="2776"/>
            <a:chExt cx="1404" cy="801"/>
          </a:xfrm>
        </p:grpSpPr>
        <p:sp>
          <p:nvSpPr>
            <p:cNvPr id="31756" name="Line 39"/>
            <p:cNvSpPr>
              <a:spLocks noChangeShapeType="1"/>
            </p:cNvSpPr>
            <p:nvPr/>
          </p:nvSpPr>
          <p:spPr bwMode="auto">
            <a:xfrm>
              <a:off x="3197" y="3259"/>
              <a:ext cx="1179" cy="0"/>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1757" name="Line 40"/>
            <p:cNvSpPr>
              <a:spLocks noChangeShapeType="1"/>
            </p:cNvSpPr>
            <p:nvPr/>
          </p:nvSpPr>
          <p:spPr bwMode="auto">
            <a:xfrm flipV="1">
              <a:off x="3560" y="2806"/>
              <a:ext cx="0" cy="771"/>
            </a:xfrm>
            <a:prstGeom prst="line">
              <a:avLst/>
            </a:prstGeom>
            <a:noFill/>
            <a:ln w="9525">
              <a:solidFill>
                <a:schemeClr val="tx2">
                  <a:lumMod val="60000"/>
                  <a:lumOff val="40000"/>
                </a:schemeClr>
              </a:solidFill>
              <a:round/>
              <a:headEnd/>
              <a:tailEnd type="triangle" w="med" len="med"/>
            </a:ln>
          </p:spPr>
          <p:txBody>
            <a:bodyPr>
              <a:spAutoFit/>
            </a:bodyPr>
            <a:lstStyle/>
            <a:p>
              <a:pPr>
                <a:defRPr/>
              </a:pPr>
              <a:endParaRPr lang="sl-SI"/>
            </a:p>
          </p:txBody>
        </p:sp>
        <p:sp>
          <p:nvSpPr>
            <p:cNvPr id="31758" name="Text Box 41"/>
            <p:cNvSpPr txBox="1">
              <a:spLocks noChangeArrowheads="1"/>
            </p:cNvSpPr>
            <p:nvPr/>
          </p:nvSpPr>
          <p:spPr bwMode="auto">
            <a:xfrm>
              <a:off x="4150" y="3259"/>
              <a:ext cx="181" cy="212"/>
            </a:xfrm>
            <a:prstGeom prst="rect">
              <a:avLst/>
            </a:prstGeom>
            <a:noFill/>
            <a:ln w="9525" algn="ctr">
              <a:noFill/>
              <a:miter lim="800000"/>
              <a:headEnd/>
              <a:tailEnd/>
            </a:ln>
          </p:spPr>
          <p:txBody>
            <a:bodyPr>
              <a:spAutoFit/>
            </a:bodyPr>
            <a:lstStyle/>
            <a:p>
              <a:pPr>
                <a:spcBef>
                  <a:spcPct val="50000"/>
                </a:spcBef>
                <a:defRPr/>
              </a:pPr>
              <a:r>
                <a:rPr lang="en-US" sz="1600" i="1">
                  <a:solidFill>
                    <a:schemeClr val="tx2">
                      <a:lumMod val="60000"/>
                      <a:lumOff val="40000"/>
                    </a:schemeClr>
                  </a:solidFill>
                  <a:latin typeface="Georgia" pitchFamily="18" charset="0"/>
                </a:rPr>
                <a:t>t</a:t>
              </a:r>
              <a:endParaRPr lang="sl-SI" sz="1600" i="1">
                <a:solidFill>
                  <a:schemeClr val="tx2">
                    <a:lumMod val="60000"/>
                    <a:lumOff val="40000"/>
                  </a:schemeClr>
                </a:solidFill>
                <a:latin typeface="Georgia" pitchFamily="18" charset="0"/>
              </a:endParaRPr>
            </a:p>
          </p:txBody>
        </p:sp>
        <p:sp>
          <p:nvSpPr>
            <p:cNvPr id="31759" name="Text Box 42"/>
            <p:cNvSpPr txBox="1">
              <a:spLocks noChangeArrowheads="1"/>
            </p:cNvSpPr>
            <p:nvPr/>
          </p:nvSpPr>
          <p:spPr bwMode="auto">
            <a:xfrm>
              <a:off x="3333" y="2851"/>
              <a:ext cx="181" cy="212"/>
            </a:xfrm>
            <a:prstGeom prst="rect">
              <a:avLst/>
            </a:prstGeom>
            <a:noFill/>
            <a:ln w="9525" algn="ctr">
              <a:noFill/>
              <a:miter lim="800000"/>
              <a:headEnd/>
              <a:tailEnd/>
            </a:ln>
          </p:spPr>
          <p:txBody>
            <a:bodyPr>
              <a:spAutoFit/>
            </a:bodyPr>
            <a:lstStyle/>
            <a:p>
              <a:pPr>
                <a:spcBef>
                  <a:spcPct val="50000"/>
                </a:spcBef>
                <a:defRPr/>
              </a:pPr>
              <a:r>
                <a:rPr lang="en-US" sz="1600" i="1">
                  <a:solidFill>
                    <a:schemeClr val="tx2">
                      <a:lumMod val="60000"/>
                      <a:lumOff val="40000"/>
                    </a:schemeClr>
                  </a:solidFill>
                  <a:latin typeface="Georgia" pitchFamily="18" charset="0"/>
                </a:rPr>
                <a:t>h</a:t>
              </a:r>
              <a:endParaRPr lang="sl-SI" sz="1600" i="1">
                <a:solidFill>
                  <a:schemeClr val="tx2">
                    <a:lumMod val="60000"/>
                    <a:lumOff val="40000"/>
                  </a:schemeClr>
                </a:solidFill>
                <a:latin typeface="Georgia" pitchFamily="18" charset="0"/>
              </a:endParaRPr>
            </a:p>
          </p:txBody>
        </p:sp>
        <p:sp>
          <p:nvSpPr>
            <p:cNvPr id="21526" name="Freeform 43"/>
            <p:cNvSpPr>
              <a:spLocks/>
            </p:cNvSpPr>
            <p:nvPr/>
          </p:nvSpPr>
          <p:spPr bwMode="auto">
            <a:xfrm>
              <a:off x="3560" y="2851"/>
              <a:ext cx="499" cy="408"/>
            </a:xfrm>
            <a:custGeom>
              <a:avLst/>
              <a:gdLst>
                <a:gd name="T0" fmla="*/ 0 w 635"/>
                <a:gd name="T1" fmla="*/ 408 h 408"/>
                <a:gd name="T2" fmla="*/ 67 w 635"/>
                <a:gd name="T3" fmla="*/ 318 h 408"/>
                <a:gd name="T4" fmla="*/ 117 w 635"/>
                <a:gd name="T5" fmla="*/ 0 h 408"/>
                <a:gd name="T6" fmla="*/ 0 60000 65536"/>
                <a:gd name="T7" fmla="*/ 0 60000 65536"/>
                <a:gd name="T8" fmla="*/ 0 60000 65536"/>
                <a:gd name="T9" fmla="*/ 0 w 635"/>
                <a:gd name="T10" fmla="*/ 0 h 408"/>
                <a:gd name="T11" fmla="*/ 635 w 635"/>
                <a:gd name="T12" fmla="*/ 408 h 408"/>
              </a:gdLst>
              <a:ahLst/>
              <a:cxnLst>
                <a:cxn ang="T6">
                  <a:pos x="T0" y="T1"/>
                </a:cxn>
                <a:cxn ang="T7">
                  <a:pos x="T2" y="T3"/>
                </a:cxn>
                <a:cxn ang="T8">
                  <a:pos x="T4" y="T5"/>
                </a:cxn>
              </a:cxnLst>
              <a:rect l="T9" t="T10" r="T11" b="T12"/>
              <a:pathLst>
                <a:path w="635" h="408">
                  <a:moveTo>
                    <a:pt x="0" y="408"/>
                  </a:moveTo>
                  <a:cubicBezTo>
                    <a:pt x="128" y="397"/>
                    <a:pt x="257" y="386"/>
                    <a:pt x="363" y="318"/>
                  </a:cubicBezTo>
                  <a:cubicBezTo>
                    <a:pt x="469" y="250"/>
                    <a:pt x="552" y="125"/>
                    <a:pt x="635" y="0"/>
                  </a:cubicBezTo>
                </a:path>
              </a:pathLst>
            </a:custGeom>
            <a:noFill/>
            <a:ln w="25400">
              <a:solidFill>
                <a:srgbClr val="FF0000"/>
              </a:solidFill>
              <a:round/>
              <a:headEnd/>
              <a:tailEnd/>
            </a:ln>
          </p:spPr>
          <p:txBody>
            <a:bodyPr>
              <a:spAutoFit/>
            </a:bodyPr>
            <a:lstStyle/>
            <a:p>
              <a:endParaRPr lang="sl-SI"/>
            </a:p>
          </p:txBody>
        </p:sp>
        <p:sp>
          <p:nvSpPr>
            <p:cNvPr id="21527" name="Text Box 44"/>
            <p:cNvSpPr txBox="1">
              <a:spLocks noChangeArrowheads="1"/>
            </p:cNvSpPr>
            <p:nvPr/>
          </p:nvSpPr>
          <p:spPr bwMode="auto">
            <a:xfrm>
              <a:off x="2972" y="2776"/>
              <a:ext cx="226" cy="212"/>
            </a:xfrm>
            <a:prstGeom prst="rect">
              <a:avLst/>
            </a:prstGeom>
            <a:noFill/>
            <a:ln w="9525" algn="ctr">
              <a:noFill/>
              <a:miter lim="800000"/>
              <a:headEnd/>
              <a:tailEnd/>
            </a:ln>
          </p:spPr>
          <p:txBody>
            <a:bodyPr>
              <a:spAutoFit/>
            </a:bodyPr>
            <a:lstStyle/>
            <a:p>
              <a:pPr>
                <a:spcBef>
                  <a:spcPct val="50000"/>
                </a:spcBef>
              </a:pPr>
              <a:r>
                <a:rPr lang="en-US" sz="1600" b="1">
                  <a:solidFill>
                    <a:srgbClr val="FF9900"/>
                  </a:solidFill>
                </a:rPr>
                <a:t>D</a:t>
              </a:r>
              <a:endParaRPr lang="sl-SI" sz="1600" b="1">
                <a:solidFill>
                  <a:srgbClr val="FF9900"/>
                </a:solidFill>
              </a:endParaRPr>
            </a:p>
          </p:txBody>
        </p:sp>
      </p:grpSp>
      <p:sp>
        <p:nvSpPr>
          <p:cNvPr id="29741" name="Freeform 45"/>
          <p:cNvSpPr>
            <a:spLocks/>
          </p:cNvSpPr>
          <p:nvPr/>
        </p:nvSpPr>
        <p:spPr bwMode="auto">
          <a:xfrm>
            <a:off x="1311275" y="3808413"/>
            <a:ext cx="2703513" cy="1935162"/>
          </a:xfrm>
          <a:custGeom>
            <a:avLst/>
            <a:gdLst>
              <a:gd name="T0" fmla="*/ 2147483647 w 1703"/>
              <a:gd name="T1" fmla="*/ 2147483647 h 1219"/>
              <a:gd name="T2" fmla="*/ 2147483647 w 1703"/>
              <a:gd name="T3" fmla="*/ 2147483647 h 1219"/>
              <a:gd name="T4" fmla="*/ 2147483647 w 1703"/>
              <a:gd name="T5" fmla="*/ 2147483647 h 1219"/>
              <a:gd name="T6" fmla="*/ 2147483647 w 1703"/>
              <a:gd name="T7" fmla="*/ 2147483647 h 1219"/>
              <a:gd name="T8" fmla="*/ 2147483647 w 1703"/>
              <a:gd name="T9" fmla="*/ 2147483647 h 1219"/>
              <a:gd name="T10" fmla="*/ 2147483647 w 1703"/>
              <a:gd name="T11" fmla="*/ 2147483647 h 1219"/>
              <a:gd name="T12" fmla="*/ 2147483647 w 1703"/>
              <a:gd name="T13" fmla="*/ 2147483647 h 1219"/>
              <a:gd name="T14" fmla="*/ 2147483647 w 1703"/>
              <a:gd name="T15" fmla="*/ 2147483647 h 1219"/>
              <a:gd name="T16" fmla="*/ 2147483647 w 1703"/>
              <a:gd name="T17" fmla="*/ 2147483647 h 1219"/>
              <a:gd name="T18" fmla="*/ 2147483647 w 1703"/>
              <a:gd name="T19" fmla="*/ 2147483647 h 1219"/>
              <a:gd name="T20" fmla="*/ 2147483647 w 1703"/>
              <a:gd name="T21" fmla="*/ 2147483647 h 1219"/>
              <a:gd name="T22" fmla="*/ 2147483647 w 1703"/>
              <a:gd name="T23" fmla="*/ 2147483647 h 1219"/>
              <a:gd name="T24" fmla="*/ 2147483647 w 1703"/>
              <a:gd name="T25" fmla="*/ 2147483647 h 1219"/>
              <a:gd name="T26" fmla="*/ 2147483647 w 1703"/>
              <a:gd name="T27" fmla="*/ 2147483647 h 1219"/>
              <a:gd name="T28" fmla="*/ 2147483647 w 1703"/>
              <a:gd name="T29" fmla="*/ 2147483647 h 1219"/>
              <a:gd name="T30" fmla="*/ 2147483647 w 1703"/>
              <a:gd name="T31" fmla="*/ 2147483647 h 1219"/>
              <a:gd name="T32" fmla="*/ 2147483647 w 1703"/>
              <a:gd name="T33" fmla="*/ 2147483647 h 1219"/>
              <a:gd name="T34" fmla="*/ 2147483647 w 1703"/>
              <a:gd name="T35" fmla="*/ 2147483647 h 1219"/>
              <a:gd name="T36" fmla="*/ 2147483647 w 1703"/>
              <a:gd name="T37" fmla="*/ 2147483647 h 1219"/>
              <a:gd name="T38" fmla="*/ 2147483647 w 1703"/>
              <a:gd name="T39" fmla="*/ 2147483647 h 1219"/>
              <a:gd name="T40" fmla="*/ 2147483647 w 1703"/>
              <a:gd name="T41" fmla="*/ 2147483647 h 1219"/>
              <a:gd name="T42" fmla="*/ 2147483647 w 1703"/>
              <a:gd name="T43" fmla="*/ 2147483647 h 1219"/>
              <a:gd name="T44" fmla="*/ 2147483647 w 1703"/>
              <a:gd name="T45" fmla="*/ 2147483647 h 1219"/>
              <a:gd name="T46" fmla="*/ 2147483647 w 1703"/>
              <a:gd name="T47" fmla="*/ 2147483647 h 1219"/>
              <a:gd name="T48" fmla="*/ 2147483647 w 1703"/>
              <a:gd name="T49" fmla="*/ 2147483647 h 1219"/>
              <a:gd name="T50" fmla="*/ 2147483647 w 1703"/>
              <a:gd name="T51" fmla="*/ 2147483647 h 1219"/>
              <a:gd name="T52" fmla="*/ 2147483647 w 1703"/>
              <a:gd name="T53" fmla="*/ 2147483647 h 1219"/>
              <a:gd name="T54" fmla="*/ 2147483647 w 1703"/>
              <a:gd name="T55" fmla="*/ 2147483647 h 1219"/>
              <a:gd name="T56" fmla="*/ 2147483647 w 1703"/>
              <a:gd name="T57" fmla="*/ 2147483647 h 1219"/>
              <a:gd name="T58" fmla="*/ 2147483647 w 1703"/>
              <a:gd name="T59" fmla="*/ 2147483647 h 1219"/>
              <a:gd name="T60" fmla="*/ 2147483647 w 1703"/>
              <a:gd name="T61" fmla="*/ 2147483647 h 1219"/>
              <a:gd name="T62" fmla="*/ 2147483647 w 1703"/>
              <a:gd name="T63" fmla="*/ 2147483647 h 12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03"/>
              <a:gd name="T97" fmla="*/ 0 h 1219"/>
              <a:gd name="T98" fmla="*/ 1703 w 1703"/>
              <a:gd name="T99" fmla="*/ 1219 h 12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03" h="1219">
                <a:moveTo>
                  <a:pt x="673" y="19"/>
                </a:moveTo>
                <a:cubicBezTo>
                  <a:pt x="589" y="21"/>
                  <a:pt x="505" y="22"/>
                  <a:pt x="421" y="25"/>
                </a:cubicBezTo>
                <a:cubicBezTo>
                  <a:pt x="394" y="26"/>
                  <a:pt x="360" y="43"/>
                  <a:pt x="332" y="47"/>
                </a:cubicBezTo>
                <a:cubicBezTo>
                  <a:pt x="316" y="53"/>
                  <a:pt x="296" y="56"/>
                  <a:pt x="281" y="64"/>
                </a:cubicBezTo>
                <a:cubicBezTo>
                  <a:pt x="259" y="76"/>
                  <a:pt x="243" y="96"/>
                  <a:pt x="220" y="103"/>
                </a:cubicBezTo>
                <a:cubicBezTo>
                  <a:pt x="185" y="126"/>
                  <a:pt x="217" y="100"/>
                  <a:pt x="197" y="131"/>
                </a:cubicBezTo>
                <a:cubicBezTo>
                  <a:pt x="183" y="153"/>
                  <a:pt x="157" y="166"/>
                  <a:pt x="141" y="187"/>
                </a:cubicBezTo>
                <a:cubicBezTo>
                  <a:pt x="120" y="215"/>
                  <a:pt x="109" y="243"/>
                  <a:pt x="91" y="271"/>
                </a:cubicBezTo>
                <a:cubicBezTo>
                  <a:pt x="88" y="282"/>
                  <a:pt x="80" y="292"/>
                  <a:pt x="80" y="304"/>
                </a:cubicBezTo>
                <a:cubicBezTo>
                  <a:pt x="80" y="698"/>
                  <a:pt x="0" y="739"/>
                  <a:pt x="197" y="936"/>
                </a:cubicBezTo>
                <a:cubicBezTo>
                  <a:pt x="223" y="962"/>
                  <a:pt x="226" y="990"/>
                  <a:pt x="264" y="1004"/>
                </a:cubicBezTo>
                <a:cubicBezTo>
                  <a:pt x="290" y="1027"/>
                  <a:pt x="323" y="1034"/>
                  <a:pt x="354" y="1048"/>
                </a:cubicBezTo>
                <a:cubicBezTo>
                  <a:pt x="410" y="1073"/>
                  <a:pt x="413" y="1085"/>
                  <a:pt x="477" y="1093"/>
                </a:cubicBezTo>
                <a:cubicBezTo>
                  <a:pt x="532" y="1112"/>
                  <a:pt x="588" y="1122"/>
                  <a:pt x="645" y="1132"/>
                </a:cubicBezTo>
                <a:cubicBezTo>
                  <a:pt x="701" y="1142"/>
                  <a:pt x="757" y="1165"/>
                  <a:pt x="813" y="1177"/>
                </a:cubicBezTo>
                <a:cubicBezTo>
                  <a:pt x="855" y="1186"/>
                  <a:pt x="899" y="1186"/>
                  <a:pt x="941" y="1194"/>
                </a:cubicBezTo>
                <a:cubicBezTo>
                  <a:pt x="1188" y="1191"/>
                  <a:pt x="1275" y="1219"/>
                  <a:pt x="1450" y="1171"/>
                </a:cubicBezTo>
                <a:cubicBezTo>
                  <a:pt x="1479" y="1152"/>
                  <a:pt x="1506" y="1137"/>
                  <a:pt x="1534" y="1115"/>
                </a:cubicBezTo>
                <a:cubicBezTo>
                  <a:pt x="1542" y="1094"/>
                  <a:pt x="1558" y="1076"/>
                  <a:pt x="1573" y="1059"/>
                </a:cubicBezTo>
                <a:cubicBezTo>
                  <a:pt x="1590" y="1012"/>
                  <a:pt x="1626" y="980"/>
                  <a:pt x="1640" y="931"/>
                </a:cubicBezTo>
                <a:cubicBezTo>
                  <a:pt x="1642" y="869"/>
                  <a:pt x="1646" y="808"/>
                  <a:pt x="1646" y="746"/>
                </a:cubicBezTo>
                <a:cubicBezTo>
                  <a:pt x="1646" y="557"/>
                  <a:pt x="1703" y="395"/>
                  <a:pt x="1545" y="293"/>
                </a:cubicBezTo>
                <a:cubicBezTo>
                  <a:pt x="1528" y="268"/>
                  <a:pt x="1514" y="251"/>
                  <a:pt x="1484" y="243"/>
                </a:cubicBezTo>
                <a:cubicBezTo>
                  <a:pt x="1471" y="232"/>
                  <a:pt x="1459" y="217"/>
                  <a:pt x="1444" y="209"/>
                </a:cubicBezTo>
                <a:cubicBezTo>
                  <a:pt x="1431" y="202"/>
                  <a:pt x="1414" y="203"/>
                  <a:pt x="1400" y="198"/>
                </a:cubicBezTo>
                <a:cubicBezTo>
                  <a:pt x="1394" y="196"/>
                  <a:pt x="1389" y="191"/>
                  <a:pt x="1383" y="187"/>
                </a:cubicBezTo>
                <a:cubicBezTo>
                  <a:pt x="1359" y="150"/>
                  <a:pt x="1323" y="151"/>
                  <a:pt x="1282" y="142"/>
                </a:cubicBezTo>
                <a:cubicBezTo>
                  <a:pt x="1202" y="125"/>
                  <a:pt x="1110" y="106"/>
                  <a:pt x="1031" y="81"/>
                </a:cubicBezTo>
                <a:cubicBezTo>
                  <a:pt x="996" y="70"/>
                  <a:pt x="1020" y="72"/>
                  <a:pt x="991" y="58"/>
                </a:cubicBezTo>
                <a:cubicBezTo>
                  <a:pt x="941" y="33"/>
                  <a:pt x="889" y="25"/>
                  <a:pt x="835" y="19"/>
                </a:cubicBezTo>
                <a:cubicBezTo>
                  <a:pt x="769" y="0"/>
                  <a:pt x="787" y="9"/>
                  <a:pt x="673" y="14"/>
                </a:cubicBezTo>
                <a:cubicBezTo>
                  <a:pt x="651" y="21"/>
                  <a:pt x="650" y="19"/>
                  <a:pt x="673" y="19"/>
                </a:cubicBezTo>
                <a:close/>
              </a:path>
            </a:pathLst>
          </a:custGeom>
          <a:noFill/>
          <a:ln w="25400">
            <a:solidFill>
              <a:srgbClr val="FF9900"/>
            </a:solidFill>
            <a:round/>
            <a:headEnd/>
            <a:tailEnd/>
          </a:ln>
        </p:spPr>
        <p:txBody>
          <a:bodyPr>
            <a:spAutoFit/>
          </a:bodyPr>
          <a:lstStyle/>
          <a:p>
            <a:endParaRPr lang="sl-SI"/>
          </a:p>
        </p:txBody>
      </p:sp>
      <p:sp>
        <p:nvSpPr>
          <p:cNvPr id="29742" name="Line 46"/>
          <p:cNvSpPr>
            <a:spLocks noChangeShapeType="1"/>
          </p:cNvSpPr>
          <p:nvPr/>
        </p:nvSpPr>
        <p:spPr bwMode="auto">
          <a:xfrm>
            <a:off x="228600" y="5943600"/>
            <a:ext cx="8712200" cy="0"/>
          </a:xfrm>
          <a:prstGeom prst="line">
            <a:avLst/>
          </a:prstGeom>
          <a:noFill/>
          <a:ln w="9525">
            <a:solidFill>
              <a:schemeClr val="tx2">
                <a:lumMod val="60000"/>
                <a:lumOff val="40000"/>
              </a:schemeClr>
            </a:solidFill>
            <a:round/>
            <a:headEnd/>
            <a:tailEnd/>
          </a:ln>
        </p:spPr>
        <p:txBody>
          <a:bodyPr>
            <a:spAutoFit/>
          </a:bodyPr>
          <a:lstStyle/>
          <a:p>
            <a:pPr>
              <a:defRPr/>
            </a:pPr>
            <a:endParaRPr lang="sl-SI"/>
          </a:p>
        </p:txBody>
      </p:sp>
      <p:sp>
        <p:nvSpPr>
          <p:cNvPr id="29743" name="Text Box 47"/>
          <p:cNvSpPr txBox="1">
            <a:spLocks noChangeArrowheads="1"/>
          </p:cNvSpPr>
          <p:nvPr/>
        </p:nvSpPr>
        <p:spPr bwMode="auto">
          <a:xfrm>
            <a:off x="609600" y="6019800"/>
            <a:ext cx="8153400" cy="366713"/>
          </a:xfrm>
          <a:prstGeom prst="rect">
            <a:avLst/>
          </a:prstGeom>
          <a:noFill/>
          <a:ln w="9525">
            <a:noFill/>
            <a:miter lim="800000"/>
            <a:headEnd/>
            <a:tailEnd/>
          </a:ln>
        </p:spPr>
        <p:txBody>
          <a:bodyPr>
            <a:spAutoFit/>
          </a:bodyPr>
          <a:lstStyle/>
          <a:p>
            <a:pPr>
              <a:spcBef>
                <a:spcPct val="50000"/>
              </a:spcBef>
              <a:defRPr/>
            </a:pPr>
            <a:r>
              <a:rPr lang="sl-SI">
                <a:solidFill>
                  <a:schemeClr val="tx2">
                    <a:lumMod val="60000"/>
                    <a:lumOff val="40000"/>
                  </a:schemeClr>
                </a:solidFill>
                <a:latin typeface="+mn-lt"/>
              </a:rPr>
              <a:t>Ker so stene posode navpične,  </a:t>
            </a:r>
            <a:r>
              <a:rPr lang="en-US">
                <a:solidFill>
                  <a:schemeClr val="tx2">
                    <a:lumMod val="60000"/>
                    <a:lumOff val="40000"/>
                  </a:schemeClr>
                </a:solidFill>
                <a:latin typeface="+mn-lt"/>
              </a:rPr>
              <a:t>nara</a:t>
            </a:r>
            <a:r>
              <a:rPr lang="sl-SI">
                <a:solidFill>
                  <a:schemeClr val="tx2">
                    <a:lumMod val="60000"/>
                    <a:lumOff val="40000"/>
                  </a:schemeClr>
                </a:solidFill>
                <a:latin typeface="+mn-lt"/>
              </a:rPr>
              <a:t>šča</a:t>
            </a:r>
            <a:r>
              <a:rPr lang="sl-SI">
                <a:solidFill>
                  <a:schemeClr val="tx2">
                    <a:lumMod val="60000"/>
                    <a:lumOff val="40000"/>
                  </a:schemeClr>
                </a:solidFill>
              </a:rPr>
              <a:t> </a:t>
            </a:r>
            <a:r>
              <a:rPr lang="sl-SI">
                <a:solidFill>
                  <a:schemeClr val="tx2">
                    <a:lumMod val="60000"/>
                    <a:lumOff val="40000"/>
                  </a:schemeClr>
                </a:solidFill>
                <a:latin typeface="+mn-lt"/>
              </a:rPr>
              <a:t>g</a:t>
            </a:r>
            <a:r>
              <a:rPr lang="en-US">
                <a:solidFill>
                  <a:schemeClr val="tx2">
                    <a:lumMod val="60000"/>
                    <a:lumOff val="40000"/>
                  </a:schemeClr>
                </a:solidFill>
                <a:latin typeface="+mn-lt"/>
              </a:rPr>
              <a:t>ladina </a:t>
            </a:r>
            <a:r>
              <a:rPr lang="sl-SI">
                <a:solidFill>
                  <a:schemeClr val="tx2">
                    <a:lumMod val="60000"/>
                    <a:lumOff val="40000"/>
                  </a:schemeClr>
                </a:solidFill>
                <a:latin typeface="+mn-lt"/>
              </a:rPr>
              <a:t>enakomerno - linearno.</a:t>
            </a:r>
            <a:endParaRPr lang="en-GB">
              <a:solidFill>
                <a:schemeClr val="tx2">
                  <a:lumMod val="60000"/>
                  <a:lumOff val="40000"/>
                </a:schemeClr>
              </a:solidFill>
              <a:latin typeface="+mn-lt"/>
            </a:endParaRPr>
          </a:p>
        </p:txBody>
      </p:sp>
      <p:sp>
        <p:nvSpPr>
          <p:cNvPr id="48" name="Rectangle 47"/>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9" name="Rectangle 48"/>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0" name="Rounded Rectangle 49"/>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1" name="TextBox 50"/>
          <p:cNvSpPr txBox="1"/>
          <p:nvPr/>
        </p:nvSpPr>
        <p:spPr>
          <a:xfrm>
            <a:off x="0" y="6519863"/>
            <a:ext cx="2209800" cy="338137"/>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1</a:t>
            </a:r>
            <a:endParaRPr lang="sl-SI" sz="1600" b="1">
              <a:solidFill>
                <a:schemeClr val="bg1"/>
              </a:solidFill>
              <a:effectLst>
                <a:outerShdw blurRad="38100" dist="38100" dir="2700000" algn="tl">
                  <a:srgbClr val="000000">
                    <a:alpha val="43137"/>
                  </a:srgbClr>
                </a:outerShdw>
              </a:effectLst>
              <a:latin typeface="+mn-lt"/>
            </a:endParaRPr>
          </a:p>
        </p:txBody>
      </p:sp>
      <p:sp>
        <p:nvSpPr>
          <p:cNvPr id="52" name="TextBox 51"/>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FUNKCIJE</a:t>
            </a:r>
            <a:endParaRPr lang="sl-SI" sz="1600" b="1">
              <a:solidFill>
                <a:schemeClr val="bg1"/>
              </a:solidFill>
              <a:effectLst>
                <a:outerShdw blurRad="38100" dist="38100" dir="2700000" algn="tl">
                  <a:srgbClr val="000000">
                    <a:alpha val="43137"/>
                  </a:srgbClr>
                </a:outerShdw>
              </a:effectLst>
              <a:latin typeface="+mn-lt"/>
            </a:endParaRPr>
          </a:p>
        </p:txBody>
      </p:sp>
      <p:sp>
        <p:nvSpPr>
          <p:cNvPr id="53" name="TextBox 52"/>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ZNAČILNOSTI</a:t>
            </a:r>
            <a:r>
              <a:rPr lang="en-US" sz="1600" b="1">
                <a:solidFill>
                  <a:prstClr val="white"/>
                </a:solidFill>
                <a:effectLst>
                  <a:outerShdw blurRad="38100" dist="38100" dir="2700000" algn="tl">
                    <a:srgbClr val="000000">
                      <a:alpha val="43137"/>
                    </a:srgbClr>
                  </a:outerShdw>
                </a:effectLst>
                <a:latin typeface="Calibri"/>
              </a:rPr>
              <a:t>  FUNKCIJ</a:t>
            </a:r>
            <a:endParaRPr lang="sl-SI" sz="1600" b="1">
              <a:solidFill>
                <a:prstClr val="white"/>
              </a:solidFill>
              <a:effectLst>
                <a:outerShdw blurRad="38100" dist="38100" dir="2700000" algn="tl">
                  <a:srgbClr val="000000">
                    <a:alpha val="43137"/>
                  </a:srgbClr>
                </a:outerShdw>
              </a:effectLst>
              <a:latin typeface="Calibri"/>
            </a:endParaRPr>
          </a:p>
        </p:txBody>
      </p:sp>
      <p:sp>
        <p:nvSpPr>
          <p:cNvPr id="54"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0B92DD61-0173-4EA2-9B53-D90D73D7D4B9}"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9</a:t>
            </a:fld>
            <a:endParaRPr lang="en-US" sz="1200" b="1">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9741"/>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29742"/>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297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41" grpId="0" animBg="1"/>
      <p:bldP spid="297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a:spAutoFit/>
      </a:bodyPr>
      <a:lstStyle>
        <a:defPPr>
          <a:defRPr smtClean="0">
            <a:solidFill>
              <a:schemeClr val="tx2">
                <a:lumMod val="60000"/>
                <a:lumOff val="40000"/>
              </a:schemeClr>
            </a:solidFill>
            <a:latin typeface="+mn-l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1163</TotalTime>
  <Words>1521</Words>
  <Application>Microsoft Office PowerPoint</Application>
  <PresentationFormat>On-screen Show (4:3)</PresentationFormat>
  <Paragraphs>502</Paragraphs>
  <Slides>37</Slides>
  <Notes>0</Notes>
  <HiddenSlides>0</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2</vt:i4>
      </vt:variant>
      <vt:variant>
        <vt:lpstr>Slide Titles</vt:lpstr>
      </vt:variant>
      <vt:variant>
        <vt:i4>37</vt:i4>
      </vt:variant>
    </vt:vector>
  </HeadingPairs>
  <TitlesOfParts>
    <vt:vector size="56" baseType="lpstr">
      <vt:lpstr>Arial</vt:lpstr>
      <vt:lpstr>Calibri</vt:lpstr>
      <vt:lpstr>Euclid Math One</vt:lpstr>
      <vt:lpstr>Euclid Math Two</vt:lpstr>
      <vt:lpstr>MT Extra</vt:lpstr>
      <vt:lpstr>Symbol</vt:lpstr>
      <vt:lpstr>Georgia</vt:lpstr>
      <vt:lpstr>Mathematica1Mono</vt:lpstr>
      <vt:lpstr>Arial Unicode MS</vt:lpstr>
      <vt:lpstr>Euclid Symbol</vt:lpstr>
      <vt:lpstr>Mathematica3</vt:lpstr>
      <vt:lpstr>Times New Roman</vt:lpstr>
      <vt:lpstr>Lucida Sans Unicode</vt:lpstr>
      <vt:lpstr>Mathematica1</vt:lpstr>
      <vt:lpstr>Mathematica7Mono</vt:lpstr>
      <vt:lpstr>Office Theme</vt:lpstr>
      <vt:lpstr>1_Office Theme</vt:lpstr>
      <vt:lpstr>Equation</vt:lpstr>
      <vt:lpstr>Microsoft Office Excel 97-2003 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Periodičnost in simetrija</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PavesicP</cp:lastModifiedBy>
  <cp:revision>121</cp:revision>
  <dcterms:created xsi:type="dcterms:W3CDTF">2006-08-16T00:00:00Z</dcterms:created>
  <dcterms:modified xsi:type="dcterms:W3CDTF">2009-12-02T20:19:43Z</dcterms:modified>
</cp:coreProperties>
</file>