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92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Euclid Math One" pitchFamily="18" charset="2"/>
      <p:regular r:id="rId50"/>
      <p:bold r:id="rId51"/>
    </p:embeddedFont>
    <p:embeddedFont>
      <p:font typeface="Euclid Math Two" pitchFamily="18" charset="2"/>
      <p:regular r:id="rId52"/>
      <p:bold r:id="rId53"/>
    </p:embeddedFont>
    <p:embeddedFont>
      <p:font typeface="MT Extra" pitchFamily="18" charset="2"/>
      <p:regular r:id="rId54"/>
    </p:embeddedFont>
    <p:embeddedFont>
      <p:font typeface="Georgia" pitchFamily="18" charset="0"/>
      <p:regular r:id="rId55"/>
      <p:bold r:id="rId56"/>
      <p:italic r:id="rId57"/>
      <p:boldItalic r:id="rId58"/>
    </p:embeddedFont>
    <p:embeddedFont>
      <p:font typeface="Arial Unicode MS" pitchFamily="34" charset="-128"/>
      <p:regular r:id="rId59"/>
    </p:embeddedFont>
    <p:embeddedFont>
      <p:font typeface="Euclid Symbol" pitchFamily="18" charset="2"/>
      <p:regular r:id="rId60"/>
      <p:bold r:id="rId61"/>
      <p:italic r:id="rId62"/>
      <p:boldItalic r:id="rId63"/>
    </p:embeddedFont>
    <p:embeddedFont>
      <p:font typeface="Lucida Sans Unicode" pitchFamily="34" charset="0"/>
      <p:regular r:id="rId64"/>
    </p:embeddedFont>
    <p:embeddedFont>
      <p:font typeface="Mathematica1" pitchFamily="2" charset="2"/>
      <p:regular r:id="rId65"/>
      <p:bold r:id="rId66"/>
    </p:embeddedFont>
    <p:embeddedFont>
      <p:font typeface="Euclid Extra" pitchFamily="18" charset="2"/>
      <p:regular r:id="rId67"/>
      <p:bold r:id="rId68"/>
    </p:embeddedFont>
    <p:embeddedFont>
      <p:font typeface="Mathematica1Mono" pitchFamily="18" charset="2"/>
      <p:regular r:id="rId69"/>
      <p:bold r:id="rId7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png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5935FC-2D23-4EA6-9E7C-F5D833BFE361}" type="datetimeFigureOut">
              <a:rPr lang="sl-SI"/>
              <a:pPr>
                <a:defRPr/>
              </a:pPr>
              <a:t>2.12.2009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D5C8AF-A495-4639-B83C-BC16EA39F8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5CDDDB-8B33-4AEA-B620-BFE14B231B9D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E62-DF0D-42CE-88F4-EAED8F6BBA8C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AA1D-A5BD-4BCB-9F70-5B7D5BE4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BE44-1F16-4A5E-B156-93424D847C5F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D2DF-9B67-4F25-949E-A783401C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FDB2-9A68-4A4D-A703-9D7FCAEEF38E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7BED-A21C-490E-8373-A9A2FEC3A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77BC-849B-43A1-8DAC-2ED6122BE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84D-F64D-4939-9AF3-0F770082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21E6-247D-4AED-8D26-78F67F93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10DB-67DA-40AA-A2D3-BBBE0CC6F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3FE7-67E6-49B5-8B40-A1C4B1A52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41D3-830E-44BE-B79C-E984DAD9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1402-DC04-4167-9D94-0E173620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90DA-EAC7-4FB6-ABC5-C8DE7D0F4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85C5-6983-4915-9E1B-E9E28A766066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7770-655E-489D-AED3-AC09ED1FB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8A14-4197-47FE-B75D-E33554460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C0F7-F796-4AA8-ACBF-93F38CA2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630D-B266-4789-8182-6520971D8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9C17-AE66-419F-BEDC-9F08BC363EDD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BDF1-227D-4499-A0AB-CF22990A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2442-6457-4927-9167-F85F8348B6ED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F6D3-4740-45FD-A3D4-CC5857486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AF95-81FA-42BA-AC15-CBB0B542622D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D97E-88C0-43C4-8ED4-45EA4D46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7D1F-4487-4422-869F-FE58DA1AECB1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DE8C-F510-433C-8338-9DDAF1F2C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891-0441-4CD0-85A2-496FDDDFFEE4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181E-331E-4B40-915B-498294FBD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5162-D4FF-4AAB-8E60-AEB2024235D9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B6DD-EDF7-49F8-A701-572B596F7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F4E9-D040-4DEA-9A39-80B3D3588BAF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FF9A-2AE8-49D4-8489-9A469921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6F7EA-D01B-4B57-A1D7-A410FAE5F0F7}" type="datetimeFigureOut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D152E-7025-48AA-8DDA-49AB6202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5EC34-AB5A-4303-A908-0C05FE6BE6DC}" type="datetime1">
              <a:rPr lang="en-US"/>
              <a:pPr>
                <a:defRPr/>
              </a:pPr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ED82D-5DD5-49B8-9965-822CC60C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114800" y="22971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  <a:latin typeface="Calibri" pitchFamily="34" charset="0"/>
              </a:rPr>
              <a:t>abc</a:t>
            </a:r>
            <a:r>
              <a:rPr lang="sl-SI">
                <a:solidFill>
                  <a:schemeClr val="bg1"/>
                </a:solidFill>
                <a:latin typeface="Calibri" pitchFamily="34" charset="0"/>
                <a:sym typeface="Euclid Math One" pitchFamily="18" charset="2"/>
              </a:rPr>
              <a:t></a:t>
            </a:r>
            <a:r>
              <a:rPr lang="sl-SI">
                <a:solidFill>
                  <a:schemeClr val="bg1"/>
                </a:solidFill>
                <a:latin typeface="Calibri" pitchFamily="34" charset="0"/>
                <a:sym typeface="Euclid Math Two" pitchFamily="18" charset="2"/>
              </a:rPr>
              <a:t></a:t>
            </a:r>
            <a:r>
              <a:rPr lang="sl-SI">
                <a:solidFill>
                  <a:schemeClr val="bg1"/>
                </a:solidFill>
                <a:latin typeface="Calibri" pitchFamily="34" charset="0"/>
                <a:sym typeface="MT Extra" pitchFamily="18" charset="2"/>
              </a:rPr>
              <a:t></a:t>
            </a:r>
            <a:r>
              <a:rPr lang="sl-SI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</a:t>
            </a:r>
            <a:endParaRPr lang="sl-SI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057400"/>
            <a:ext cx="647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3962400"/>
            <a:ext cx="647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UNIVERZITETNI ŠTUDIJSKI PROGRAM BIOKEMIJA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525463"/>
            <a:ext cx="3733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RAČUNSKA PRAVILA ZA LIMITE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(veljajo za zaporedja in za funkcije)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9464" name="Object 2"/>
          <p:cNvGraphicFramePr>
            <a:graphicFrameLocks noChangeAspect="1"/>
          </p:cNvGraphicFramePr>
          <p:nvPr/>
        </p:nvGraphicFramePr>
        <p:xfrm>
          <a:off x="498475" y="1295400"/>
          <a:ext cx="3616325" cy="496888"/>
        </p:xfrm>
        <a:graphic>
          <a:graphicData uri="http://schemas.openxmlformats.org/presentationml/2006/ole">
            <p:oleObj spid="_x0000_s3074" name="Equation" r:id="rId3" imgW="1981080" imgH="266400" progId="Equation.DSMT4">
              <p:embed/>
            </p:oleObj>
          </a:graphicData>
        </a:graphic>
      </p:graphicFrame>
      <p:graphicFrame>
        <p:nvGraphicFramePr>
          <p:cNvPr id="19465" name="Object 3"/>
          <p:cNvGraphicFramePr>
            <a:graphicFrameLocks noChangeAspect="1"/>
          </p:cNvGraphicFramePr>
          <p:nvPr/>
        </p:nvGraphicFramePr>
        <p:xfrm>
          <a:off x="1830388" y="1874838"/>
          <a:ext cx="2392362" cy="498475"/>
        </p:xfrm>
        <a:graphic>
          <a:graphicData uri="http://schemas.openxmlformats.org/presentationml/2006/ole">
            <p:oleObj spid="_x0000_s3075" name="Equation" r:id="rId4" imgW="1371600" imgH="279360" progId="Equation.DSMT4">
              <p:embed/>
            </p:oleObj>
          </a:graphicData>
        </a:graphic>
      </p:graphicFrame>
      <p:graphicFrame>
        <p:nvGraphicFramePr>
          <p:cNvPr id="19466" name="Object 4"/>
          <p:cNvGraphicFramePr>
            <a:graphicFrameLocks noChangeAspect="1"/>
          </p:cNvGraphicFramePr>
          <p:nvPr/>
        </p:nvGraphicFramePr>
        <p:xfrm>
          <a:off x="1838325" y="2411413"/>
          <a:ext cx="2371725" cy="495300"/>
        </p:xfrm>
        <a:graphic>
          <a:graphicData uri="http://schemas.openxmlformats.org/presentationml/2006/ole">
            <p:oleObj spid="_x0000_s3076" name="Equation" r:id="rId5" imgW="1358640" imgH="279360" progId="Equation.DSMT4">
              <p:embed/>
            </p:oleObj>
          </a:graphicData>
        </a:graphic>
      </p:graphicFrame>
      <p:graphicFrame>
        <p:nvGraphicFramePr>
          <p:cNvPr id="19467" name="Object 5"/>
          <p:cNvGraphicFramePr>
            <a:graphicFrameLocks noChangeAspect="1"/>
          </p:cNvGraphicFramePr>
          <p:nvPr/>
        </p:nvGraphicFramePr>
        <p:xfrm>
          <a:off x="1827213" y="2924175"/>
          <a:ext cx="2171700" cy="452438"/>
        </p:xfrm>
        <a:graphic>
          <a:graphicData uri="http://schemas.openxmlformats.org/presentationml/2006/ole">
            <p:oleObj spid="_x0000_s3077" name="Equation" r:id="rId6" imgW="1244520" imgH="253800" progId="Equation.DSMT4">
              <p:embed/>
            </p:oleObj>
          </a:graphicData>
        </a:graphic>
      </p:graphicFrame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1000" y="5562600"/>
            <a:ext cx="81534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Pravila smemo uporabiti le kadar limite obstajajo!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88595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je</a:t>
            </a: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1871663" y="3422650"/>
          <a:ext cx="3146425" cy="768350"/>
        </p:xfrm>
        <a:graphic>
          <a:graphicData uri="http://schemas.openxmlformats.org/presentationml/2006/ole">
            <p:oleObj spid="_x0000_s3078" name="Equation" r:id="rId7" imgW="1803240" imgH="431640" progId="Equation.DSMT4">
              <p:embed/>
            </p:oleObj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420688" y="4657725"/>
          <a:ext cx="8442325" cy="541338"/>
        </p:xfrm>
        <a:graphic>
          <a:graphicData uri="http://schemas.openxmlformats.org/presentationml/2006/ole">
            <p:oleObj spid="_x0000_s3079" name="Equation" r:id="rId8" imgW="483840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7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345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ZVEZNE FUNKCIJE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00200" y="2209800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Primeri: vse elementarne funkcije,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čina funkcij, ki nastopajo pri modeliranju naravnih procesov.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3850" y="3124200"/>
            <a:ext cx="8424863" cy="1138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Alternativna definicija: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zvezna pri točki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v tej točki definirana in če za vsak pozitiven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ε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obstaja tak interval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 točke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 je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|f(a)-f(x)|&lt;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ε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4103" name="Group 21"/>
          <p:cNvGrpSpPr>
            <a:grpSpLocks/>
          </p:cNvGrpSpPr>
          <p:nvPr/>
        </p:nvGrpSpPr>
        <p:grpSpPr bwMode="auto">
          <a:xfrm>
            <a:off x="395288" y="873125"/>
            <a:ext cx="8023225" cy="511175"/>
            <a:chOff x="395288" y="873125"/>
            <a:chExt cx="8023225" cy="511175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395288" y="873125"/>
              <a:ext cx="720090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Funkcija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 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</a:t>
              </a:r>
              <a:r>
                <a:rPr lang="sl-SI" sz="2000" b="1">
                  <a:solidFill>
                    <a:srgbClr val="FF0000"/>
                  </a:solidFill>
                  <a:latin typeface="+mn-lt"/>
                </a:rPr>
                <a:t>zvezna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pri točki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,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če je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definirana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 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i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n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</a:t>
              </a:r>
              <a:endParaRPr lang="en-GB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099" name="Object 2"/>
            <p:cNvGraphicFramePr>
              <a:graphicFrameLocks noChangeAspect="1"/>
            </p:cNvGraphicFramePr>
            <p:nvPr/>
          </p:nvGraphicFramePr>
          <p:xfrm>
            <a:off x="6442075" y="876300"/>
            <a:ext cx="1976438" cy="508000"/>
          </p:xfrm>
          <a:graphic>
            <a:graphicData uri="http://schemas.openxmlformats.org/presentationml/2006/ole">
              <p:oleObj spid="_x0000_s4099" name="Equation" r:id="rId3" imgW="1041120" imgH="279360" progId="Equation.DSMT4">
                <p:embed/>
              </p:oleObj>
            </a:graphicData>
          </a:graphic>
        </p:graphicFrame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7513" y="1524000"/>
            <a:ext cx="73548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zvezna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 pri vseh to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čkah kjer je definirana.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23850" y="4495800"/>
            <a:ext cx="84963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ntuitivno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 pri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za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ki je blizu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vrednost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blizu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04800" y="5257800"/>
            <a:ext cx="836295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spremenljivk je zvezna pri neki točki v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i="1" baseline="38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v tej točki definirana in se njena limita pri tej točki ujema s funkcijsko vrednostjo.</a:t>
            </a:r>
          </a:p>
        </p:txBody>
      </p:sp>
      <p:graphicFrame>
        <p:nvGraphicFramePr>
          <p:cNvPr id="20500" name="Object 3"/>
          <p:cNvGraphicFramePr>
            <a:graphicFrameLocks noChangeAspect="1"/>
          </p:cNvGraphicFramePr>
          <p:nvPr/>
        </p:nvGraphicFramePr>
        <p:xfrm>
          <a:off x="3238500" y="6019800"/>
          <a:ext cx="3067050" cy="446088"/>
        </p:xfrm>
        <a:graphic>
          <a:graphicData uri="http://schemas.openxmlformats.org/presentationml/2006/ole">
            <p:oleObj spid="_x0000_s4098" name="Equation" r:id="rId4" imgW="2006280" imgH="29196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ZVEZNE FUNKCIJE</a:t>
            </a: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806999-88DB-486A-B0A3-F5143BDDE9D2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04788" y="2895600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04788" y="5029200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7" grpId="0"/>
      <p:bldP spid="20489" grpId="0"/>
      <p:bldP spid="20496" grpId="0"/>
      <p:bldP spid="20498" grpId="0"/>
      <p:bldP spid="20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36688" y="4916488"/>
            <a:ext cx="495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 osnovne funkcije so zvezne, računske operacije in sestavljanje funkcij pa ohranjajo zveznost.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93850" y="2565400"/>
            <a:ext cx="470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sklepamo za ostale računske operacije.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617220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ZVEZNOST ELEMENTARNIH FUNKCIJ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224088" y="5791200"/>
            <a:ext cx="4024312" cy="4000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 elementarne funkcije so z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vezne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4588" name="AutoShape 12"/>
          <p:cNvSpPr>
            <a:spLocks/>
          </p:cNvSpPr>
          <p:nvPr/>
        </p:nvSpPr>
        <p:spPr bwMode="auto">
          <a:xfrm>
            <a:off x="1290638" y="914400"/>
            <a:ext cx="152400" cy="3810000"/>
          </a:xfrm>
          <a:prstGeom prst="leftBrace">
            <a:avLst>
              <a:gd name="adj1" fmla="val 208333"/>
              <a:gd name="adj2" fmla="val 51208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647825" y="908050"/>
            <a:ext cx="367188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f,g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 A 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zvezni funkciji</a:t>
            </a:r>
          </a:p>
        </p:txBody>
      </p:sp>
      <p:graphicFrame>
        <p:nvGraphicFramePr>
          <p:cNvPr id="24593" name="Object 2"/>
          <p:cNvGraphicFramePr>
            <a:graphicFrameLocks noChangeAspect="1"/>
          </p:cNvGraphicFramePr>
          <p:nvPr/>
        </p:nvGraphicFramePr>
        <p:xfrm>
          <a:off x="2216150" y="1474788"/>
          <a:ext cx="6053138" cy="446087"/>
        </p:xfrm>
        <a:graphic>
          <a:graphicData uri="http://schemas.openxmlformats.org/presentationml/2006/ole">
            <p:oleObj spid="_x0000_s5122" name="Equation" r:id="rId3" imgW="3962160" imgH="291960" progId="Equation.DSMT4">
              <p:embed/>
            </p:oleObj>
          </a:graphicData>
        </a:graphic>
      </p:graphicFrame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154238" y="2060575"/>
            <a:ext cx="2735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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 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f+g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zvezna.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47825" y="3357563"/>
            <a:ext cx="445611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 A 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B,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g: B 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C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zvezni  funkciji</a:t>
            </a:r>
          </a:p>
        </p:txBody>
      </p:sp>
      <p:graphicFrame>
        <p:nvGraphicFramePr>
          <p:cNvPr id="24598" name="Object 3"/>
          <p:cNvGraphicFramePr>
            <a:graphicFrameLocks noChangeAspect="1"/>
          </p:cNvGraphicFramePr>
          <p:nvPr/>
        </p:nvGraphicFramePr>
        <p:xfrm>
          <a:off x="2268538" y="3856038"/>
          <a:ext cx="3668712" cy="446087"/>
        </p:xfrm>
        <a:graphic>
          <a:graphicData uri="http://schemas.openxmlformats.org/presentationml/2006/ole">
            <p:oleObj spid="_x0000_s5123" name="Equation" r:id="rId4" imgW="2400120" imgH="291960" progId="Equation.DSMT4">
              <p:embed/>
            </p:oleObj>
          </a:graphicData>
        </a:graphic>
      </p:graphicFrame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154238" y="4221163"/>
            <a:ext cx="2735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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en-US" sz="1400" i="1" baseline="16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o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zvezna.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ZVEZNE FUNKCIJE</a:t>
            </a: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762C8A-4724-4EC1-AD7D-550DFAC3317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336550" y="2754313"/>
            <a:ext cx="900113" cy="2808287"/>
          </a:xfrm>
          <a:prstGeom prst="curvedRightArrow">
            <a:avLst>
              <a:gd name="adj1" fmla="val 25377"/>
              <a:gd name="adj2" fmla="val 58839"/>
              <a:gd name="adj3" fmla="val 3041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  <p:bldP spid="24586" grpId="0"/>
      <p:bldP spid="24587" grpId="0" animBg="1"/>
      <p:bldP spid="24588" grpId="0" animBg="1"/>
      <p:bldP spid="24592" grpId="0"/>
      <p:bldP spid="24594" grpId="0"/>
      <p:bldP spid="24597" grpId="0"/>
      <p:bldP spid="24599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0825" y="381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PRINCIP SENDVI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ČA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524000" y="882650"/>
            <a:ext cx="5791200" cy="17843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se v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zaporedju vloženih zaprtih intervalov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⊇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⊇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⊇ 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dolžine intervalov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manj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šajo proti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0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(tj.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lim(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Lucida Sans Unicode" pitchFamily="34" charset="0"/>
              </a:rPr>
              <a:t>b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Lucida Sans Unicode" pitchFamily="34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Lucida Sans Unicode" pitchFamily="34" charset="0"/>
              </a:rPr>
              <a:t>a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Lucida Sans Unicode" pitchFamily="34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)=0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),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potem je v njihovem preseku natanko ena to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čka</a:t>
            </a:r>
            <a:endParaRPr lang="en-US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27088" y="3721100"/>
            <a:ext cx="76327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4" name="Freeform 24"/>
          <p:cNvSpPr>
            <a:spLocks/>
          </p:cNvSpPr>
          <p:nvPr/>
        </p:nvSpPr>
        <p:spPr bwMode="auto">
          <a:xfrm>
            <a:off x="1581150" y="3289300"/>
            <a:ext cx="719138" cy="2889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317" y="0"/>
              </a:cxn>
              <a:cxn ang="0">
                <a:pos x="453" y="182"/>
              </a:cxn>
            </a:cxnLst>
            <a:rect l="0" t="0" r="r" b="b"/>
            <a:pathLst>
              <a:path w="453" h="182">
                <a:moveTo>
                  <a:pt x="0" y="182"/>
                </a:moveTo>
                <a:cubicBezTo>
                  <a:pt x="121" y="91"/>
                  <a:pt x="242" y="0"/>
                  <a:pt x="317" y="0"/>
                </a:cubicBezTo>
                <a:cubicBezTo>
                  <a:pt x="392" y="0"/>
                  <a:pt x="422" y="91"/>
                  <a:pt x="453" y="182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 flipH="1">
            <a:off x="5795963" y="3289300"/>
            <a:ext cx="1511300" cy="2889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317" y="0"/>
              </a:cxn>
              <a:cxn ang="0">
                <a:pos x="453" y="182"/>
              </a:cxn>
            </a:cxnLst>
            <a:rect l="0" t="0" r="r" b="b"/>
            <a:pathLst>
              <a:path w="453" h="182">
                <a:moveTo>
                  <a:pt x="0" y="182"/>
                </a:moveTo>
                <a:cubicBezTo>
                  <a:pt x="121" y="91"/>
                  <a:pt x="242" y="0"/>
                  <a:pt x="317" y="0"/>
                </a:cubicBezTo>
                <a:cubicBezTo>
                  <a:pt x="392" y="0"/>
                  <a:pt x="422" y="91"/>
                  <a:pt x="453" y="182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2339975" y="3379788"/>
            <a:ext cx="647700" cy="198437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88" y="0"/>
              </a:cxn>
              <a:cxn ang="0">
                <a:pos x="408" y="125"/>
              </a:cxn>
            </a:cxnLst>
            <a:rect l="0" t="0" r="r" b="b"/>
            <a:pathLst>
              <a:path w="408" h="125">
                <a:moveTo>
                  <a:pt x="0" y="125"/>
                </a:moveTo>
                <a:cubicBezTo>
                  <a:pt x="48" y="104"/>
                  <a:pt x="220" y="0"/>
                  <a:pt x="288" y="0"/>
                </a:cubicBezTo>
                <a:cubicBezTo>
                  <a:pt x="356" y="0"/>
                  <a:pt x="383" y="99"/>
                  <a:pt x="408" y="125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 flipH="1">
            <a:off x="4714875" y="3360738"/>
            <a:ext cx="936625" cy="198437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288" y="0"/>
              </a:cxn>
              <a:cxn ang="0">
                <a:pos x="408" y="125"/>
              </a:cxn>
            </a:cxnLst>
            <a:rect l="0" t="0" r="r" b="b"/>
            <a:pathLst>
              <a:path w="408" h="125">
                <a:moveTo>
                  <a:pt x="0" y="125"/>
                </a:moveTo>
                <a:cubicBezTo>
                  <a:pt x="48" y="104"/>
                  <a:pt x="220" y="0"/>
                  <a:pt x="288" y="0"/>
                </a:cubicBezTo>
                <a:cubicBezTo>
                  <a:pt x="356" y="0"/>
                  <a:pt x="383" y="99"/>
                  <a:pt x="408" y="125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8" name="Freeform 28"/>
          <p:cNvSpPr>
            <a:spLocks/>
          </p:cNvSpPr>
          <p:nvPr/>
        </p:nvSpPr>
        <p:spPr bwMode="auto">
          <a:xfrm>
            <a:off x="3059113" y="3441700"/>
            <a:ext cx="504825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214" y="0"/>
              </a:cxn>
              <a:cxn ang="0">
                <a:pos x="318" y="74"/>
              </a:cxn>
            </a:cxnLst>
            <a:rect l="0" t="0" r="r" b="b"/>
            <a:pathLst>
              <a:path w="318" h="74">
                <a:moveTo>
                  <a:pt x="0" y="74"/>
                </a:moveTo>
                <a:cubicBezTo>
                  <a:pt x="36" y="62"/>
                  <a:pt x="161" y="0"/>
                  <a:pt x="214" y="0"/>
                </a:cubicBezTo>
                <a:cubicBezTo>
                  <a:pt x="267" y="0"/>
                  <a:pt x="296" y="59"/>
                  <a:pt x="318" y="74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 flipH="1">
            <a:off x="4211638" y="3433763"/>
            <a:ext cx="431800" cy="144462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214" y="0"/>
              </a:cxn>
              <a:cxn ang="0">
                <a:pos x="318" y="74"/>
              </a:cxn>
            </a:cxnLst>
            <a:rect l="0" t="0" r="r" b="b"/>
            <a:pathLst>
              <a:path w="318" h="74">
                <a:moveTo>
                  <a:pt x="0" y="74"/>
                </a:moveTo>
                <a:cubicBezTo>
                  <a:pt x="36" y="62"/>
                  <a:pt x="161" y="0"/>
                  <a:pt x="214" y="0"/>
                </a:cubicBezTo>
                <a:cubicBezTo>
                  <a:pt x="267" y="0"/>
                  <a:pt x="296" y="59"/>
                  <a:pt x="318" y="74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3798888" y="3705225"/>
            <a:ext cx="36512" cy="365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25639" name="Freeform 39"/>
          <p:cNvSpPr>
            <a:spLocks/>
          </p:cNvSpPr>
          <p:nvPr/>
        </p:nvSpPr>
        <p:spPr bwMode="auto">
          <a:xfrm>
            <a:off x="3578225" y="3527425"/>
            <a:ext cx="217488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4" y="0"/>
              </a:cxn>
              <a:cxn ang="0">
                <a:pos x="137" y="32"/>
              </a:cxn>
            </a:cxnLst>
            <a:rect l="0" t="0" r="r" b="b"/>
            <a:pathLst>
              <a:path w="137" h="32">
                <a:moveTo>
                  <a:pt x="0" y="32"/>
                </a:moveTo>
                <a:cubicBezTo>
                  <a:pt x="14" y="27"/>
                  <a:pt x="61" y="0"/>
                  <a:pt x="84" y="0"/>
                </a:cubicBezTo>
                <a:cubicBezTo>
                  <a:pt x="107" y="0"/>
                  <a:pt x="126" y="25"/>
                  <a:pt x="137" y="32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5640" name="Freeform 40"/>
          <p:cNvSpPr>
            <a:spLocks/>
          </p:cNvSpPr>
          <p:nvPr/>
        </p:nvSpPr>
        <p:spPr bwMode="auto">
          <a:xfrm flipH="1">
            <a:off x="3922713" y="3497263"/>
            <a:ext cx="257175" cy="8096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84" y="0"/>
              </a:cxn>
              <a:cxn ang="0">
                <a:pos x="137" y="32"/>
              </a:cxn>
            </a:cxnLst>
            <a:rect l="0" t="0" r="r" b="b"/>
            <a:pathLst>
              <a:path w="137" h="32">
                <a:moveTo>
                  <a:pt x="0" y="32"/>
                </a:moveTo>
                <a:cubicBezTo>
                  <a:pt x="14" y="27"/>
                  <a:pt x="61" y="0"/>
                  <a:pt x="84" y="0"/>
                </a:cubicBezTo>
                <a:cubicBezTo>
                  <a:pt x="107" y="0"/>
                  <a:pt x="126" y="25"/>
                  <a:pt x="137" y="32"/>
                </a:cubicBezTo>
              </a:path>
            </a:pathLst>
          </a:cu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387475" y="3638550"/>
            <a:ext cx="6208713" cy="731838"/>
            <a:chOff x="829" y="2017"/>
            <a:chExt cx="3911" cy="461"/>
          </a:xfrm>
        </p:grpSpPr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930" y="2024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4604" y="2017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829" y="2090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33" name="Text Box 33"/>
            <p:cNvSpPr txBox="1">
              <a:spLocks noChangeArrowheads="1"/>
            </p:cNvSpPr>
            <p:nvPr/>
          </p:nvSpPr>
          <p:spPr bwMode="auto">
            <a:xfrm>
              <a:off x="4513" y="2069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37949" name="Group 48"/>
            <p:cNvGrpSpPr>
              <a:grpSpLocks/>
            </p:cNvGrpSpPr>
            <p:nvPr/>
          </p:nvGrpSpPr>
          <p:grpSpPr bwMode="auto">
            <a:xfrm>
              <a:off x="930" y="2432"/>
              <a:ext cx="3674" cy="46"/>
              <a:chOff x="930" y="2341"/>
              <a:chExt cx="3674" cy="46"/>
            </a:xfrm>
          </p:grpSpPr>
          <p:sp>
            <p:nvSpPr>
              <p:cNvPr id="25641" name="Line 41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674" cy="0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42" name="Line 42"/>
              <p:cNvSpPr>
                <a:spLocks noChangeShapeType="1"/>
              </p:cNvSpPr>
              <p:nvPr/>
            </p:nvSpPr>
            <p:spPr bwMode="auto">
              <a:xfrm flipV="1">
                <a:off x="930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43" name="Line 43"/>
              <p:cNvSpPr>
                <a:spLocks noChangeShapeType="1"/>
              </p:cNvSpPr>
              <p:nvPr/>
            </p:nvSpPr>
            <p:spPr bwMode="auto">
              <a:xfrm flipV="1">
                <a:off x="4604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195513" y="3644900"/>
            <a:ext cx="3743325" cy="652463"/>
            <a:chOff x="1338" y="2021"/>
            <a:chExt cx="2358" cy="411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429" y="2021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3560" y="2021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31" name="Text Box 31"/>
            <p:cNvSpPr txBox="1">
              <a:spLocks noChangeArrowheads="1"/>
            </p:cNvSpPr>
            <p:nvPr/>
          </p:nvSpPr>
          <p:spPr bwMode="auto">
            <a:xfrm>
              <a:off x="1338" y="2069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34" name="Text Box 34"/>
            <p:cNvSpPr txBox="1">
              <a:spLocks noChangeArrowheads="1"/>
            </p:cNvSpPr>
            <p:nvPr/>
          </p:nvSpPr>
          <p:spPr bwMode="auto">
            <a:xfrm>
              <a:off x="3469" y="2069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37941" name="Group 47"/>
            <p:cNvGrpSpPr>
              <a:grpSpLocks/>
            </p:cNvGrpSpPr>
            <p:nvPr/>
          </p:nvGrpSpPr>
          <p:grpSpPr bwMode="auto">
            <a:xfrm>
              <a:off x="1429" y="2387"/>
              <a:ext cx="2131" cy="45"/>
              <a:chOff x="1429" y="2296"/>
              <a:chExt cx="3674" cy="46"/>
            </a:xfrm>
          </p:grpSpPr>
          <p:sp>
            <p:nvSpPr>
              <p:cNvPr id="25644" name="Line 44"/>
              <p:cNvSpPr>
                <a:spLocks noChangeShapeType="1"/>
              </p:cNvSpPr>
              <p:nvPr/>
            </p:nvSpPr>
            <p:spPr bwMode="auto">
              <a:xfrm>
                <a:off x="1429" y="2342"/>
                <a:ext cx="3674" cy="0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 flipV="1">
                <a:off x="1429" y="2296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46" name="Line 46"/>
              <p:cNvSpPr>
                <a:spLocks noChangeShapeType="1"/>
              </p:cNvSpPr>
              <p:nvPr/>
            </p:nvSpPr>
            <p:spPr bwMode="auto">
              <a:xfrm flipV="1">
                <a:off x="5103" y="2296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906713" y="3649663"/>
            <a:ext cx="1952625" cy="576262"/>
            <a:chOff x="1786" y="2024"/>
            <a:chExt cx="1230" cy="363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1882" y="2024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880" y="2024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1786" y="2069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35" name="Text Box 35"/>
            <p:cNvSpPr txBox="1">
              <a:spLocks noChangeArrowheads="1"/>
            </p:cNvSpPr>
            <p:nvPr/>
          </p:nvSpPr>
          <p:spPr bwMode="auto">
            <a:xfrm>
              <a:off x="2789" y="2069"/>
              <a:ext cx="2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14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r>
                <a:rPr lang="sl-SI" sz="14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37933" name="Group 49"/>
            <p:cNvGrpSpPr>
              <a:grpSpLocks/>
            </p:cNvGrpSpPr>
            <p:nvPr/>
          </p:nvGrpSpPr>
          <p:grpSpPr bwMode="auto">
            <a:xfrm>
              <a:off x="1882" y="2341"/>
              <a:ext cx="998" cy="46"/>
              <a:chOff x="930" y="2341"/>
              <a:chExt cx="3674" cy="46"/>
            </a:xfrm>
          </p:grpSpPr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674" cy="0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 flipV="1">
                <a:off x="930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52" name="Line 52"/>
              <p:cNvSpPr>
                <a:spLocks noChangeShapeType="1"/>
              </p:cNvSpPr>
              <p:nvPr/>
            </p:nvSpPr>
            <p:spPr bwMode="auto">
              <a:xfrm flipV="1">
                <a:off x="4604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563938" y="3644900"/>
            <a:ext cx="647700" cy="508000"/>
            <a:chOff x="2200" y="2021"/>
            <a:chExt cx="408" cy="320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2200" y="2021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2608" y="2021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grpSp>
          <p:nvGrpSpPr>
            <p:cNvPr id="37925" name="Group 53"/>
            <p:cNvGrpSpPr>
              <a:grpSpLocks/>
            </p:cNvGrpSpPr>
            <p:nvPr/>
          </p:nvGrpSpPr>
          <p:grpSpPr bwMode="auto">
            <a:xfrm>
              <a:off x="2200" y="2295"/>
              <a:ext cx="408" cy="46"/>
              <a:chOff x="930" y="2341"/>
              <a:chExt cx="3674" cy="46"/>
            </a:xfrm>
          </p:grpSpPr>
          <p:sp>
            <p:nvSpPr>
              <p:cNvPr id="25654" name="Line 54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674" cy="0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55" name="Line 55"/>
              <p:cNvSpPr>
                <a:spLocks noChangeShapeType="1"/>
              </p:cNvSpPr>
              <p:nvPr/>
            </p:nvSpPr>
            <p:spPr bwMode="auto">
              <a:xfrm flipV="1">
                <a:off x="930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56" name="Line 56"/>
              <p:cNvSpPr>
                <a:spLocks noChangeShapeType="1"/>
              </p:cNvSpPr>
              <p:nvPr/>
            </p:nvSpPr>
            <p:spPr bwMode="auto">
              <a:xfrm flipV="1">
                <a:off x="4604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3779838" y="3649663"/>
            <a:ext cx="71437" cy="431800"/>
            <a:chOff x="2336" y="2024"/>
            <a:chExt cx="45" cy="272"/>
          </a:xfrm>
        </p:grpSpPr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2336" y="2024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2381" y="2024"/>
              <a:ext cx="0" cy="95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grpSp>
          <p:nvGrpSpPr>
            <p:cNvPr id="37919" name="Group 57"/>
            <p:cNvGrpSpPr>
              <a:grpSpLocks/>
            </p:cNvGrpSpPr>
            <p:nvPr/>
          </p:nvGrpSpPr>
          <p:grpSpPr bwMode="auto">
            <a:xfrm>
              <a:off x="2336" y="2251"/>
              <a:ext cx="45" cy="45"/>
              <a:chOff x="930" y="2341"/>
              <a:chExt cx="3674" cy="46"/>
            </a:xfrm>
          </p:grpSpPr>
          <p:sp>
            <p:nvSpPr>
              <p:cNvPr id="25658" name="Line 58"/>
              <p:cNvSpPr>
                <a:spLocks noChangeShapeType="1"/>
              </p:cNvSpPr>
              <p:nvPr/>
            </p:nvSpPr>
            <p:spPr bwMode="auto">
              <a:xfrm>
                <a:off x="930" y="2387"/>
                <a:ext cx="3674" cy="0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59" name="Line 59"/>
              <p:cNvSpPr>
                <a:spLocks noChangeShapeType="1"/>
              </p:cNvSpPr>
              <p:nvPr/>
            </p:nvSpPr>
            <p:spPr bwMode="auto">
              <a:xfrm flipV="1">
                <a:off x="930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5660" name="Line 60"/>
              <p:cNvSpPr>
                <a:spLocks noChangeShapeType="1"/>
              </p:cNvSpPr>
              <p:nvPr/>
            </p:nvSpPr>
            <p:spPr bwMode="auto">
              <a:xfrm flipV="1">
                <a:off x="4604" y="2341"/>
                <a:ext cx="0" cy="46"/>
              </a:xfrm>
              <a:prstGeom prst="line">
                <a:avLst/>
              </a:prstGeom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</p:grp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684213" y="4648200"/>
            <a:ext cx="7632700" cy="9159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Leva krajišča intervalov so naraščajoče omejeno zaporedje, zato imajo limito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Desna krajišča so padajoče omejeno zaporedje in imajo limito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Presek vseh intervalov je ravno interval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685800" y="5638800"/>
            <a:ext cx="6554788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 more biti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&lt;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ker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zaporedju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obstaja interval krajši od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je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v preseku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samo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 to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9" name="Rectangle 5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0" name="Rounded Rectangle 5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" name="TextBox 60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ZVEZNE FUNKCIJE</a:t>
            </a:r>
          </a:p>
        </p:txBody>
      </p:sp>
      <p:sp>
        <p:nvSpPr>
          <p:cNvPr id="6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B7BCB8-F847-42EC-B905-868D67F05C8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204788" y="2895600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2" grpId="0" animBg="1"/>
      <p:bldP spid="25638" grpId="0" animBg="1"/>
      <p:bldP spid="25666" grpId="0"/>
      <p:bldP spid="256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1000" y="5143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LASTNOSTI ZVEZNIH FUNKCIJ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676400" y="1066800"/>
            <a:ext cx="5688013" cy="40005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Vsaka zvezna funkcija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f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 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]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je omejena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  <a:sym typeface="Mathematica1" pitchFamily="2" charset="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33400" y="2286000"/>
            <a:ext cx="8305800" cy="1631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 ra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zpolovimo: če bi bila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neomejena, bi morala biti neomejena vsaj na eni izmed polovic. To polovico še naprej razpolovimo in sklepamo enako: vsaj na enem delu 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neomejena. Z nadaljevanjem postopka dobimo padajoče zaporedje intervalov na katerih 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neomejena in je vsak polovica prejšnjega, torej gredo njihove širine proti 0. </a:t>
            </a:r>
            <a:endParaRPr lang="en-US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LASTNOSTI  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76A781-B949-4DAC-AB74-A7BD4A21EB1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04788" y="1704975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19200" y="5562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Privzetka, da je 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zvezna in obenem neomejena si nasprotujeta. Torej, če je 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f 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zvezna, potem mora biti omejena.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828800"/>
            <a:ext cx="762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Sklepali bomo s protislovjem in ovrgli možnost, da 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neomejena.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" y="4038600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Naj bo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p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točka, ki je po principu sendviča presek teh intervalov. Po konstrukciji je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neomejena na vsakem intervalu, ki vsebuje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p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. Po drugi strani je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zvezna pri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p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, zato na nekem intervalu okoli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p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velja </a:t>
            </a:r>
            <a:r>
              <a:rPr lang="en-US" sz="2000" i="1">
                <a:solidFill>
                  <a:srgbClr val="558ED5"/>
                </a:solidFill>
                <a:latin typeface="Georgia" pitchFamily="18" charset="0"/>
              </a:rPr>
              <a:t>f(x)</a:t>
            </a:r>
            <a:r>
              <a:rPr lang="en-US" sz="2000">
                <a:solidFill>
                  <a:srgbClr val="558ED5"/>
                </a:solidFill>
                <a:latin typeface="Georgia" pitchFamily="18" charset="0"/>
                <a:sym typeface="Mathematica1Mono" pitchFamily="18" charset="2"/>
              </a:rPr>
              <a:t>[</a:t>
            </a:r>
            <a:r>
              <a:rPr lang="en-US" sz="2000" i="1">
                <a:solidFill>
                  <a:srgbClr val="558ED5"/>
                </a:solidFill>
                <a:latin typeface="Georgia" pitchFamily="18" charset="0"/>
              </a:rPr>
              <a:t>f(p)-</a:t>
            </a:r>
            <a:r>
              <a:rPr lang="en-US" sz="2000">
                <a:solidFill>
                  <a:srgbClr val="558ED5"/>
                </a:solidFill>
                <a:latin typeface="Times New Roman" pitchFamily="18" charset="0"/>
              </a:rPr>
              <a:t>1,</a:t>
            </a:r>
            <a:r>
              <a:rPr lang="en-US" sz="2000" i="1">
                <a:solidFill>
                  <a:srgbClr val="558ED5"/>
                </a:solidFill>
                <a:latin typeface="Georgia" pitchFamily="18" charset="0"/>
              </a:rPr>
              <a:t> f(p)+</a:t>
            </a:r>
            <a:r>
              <a:rPr lang="en-US" sz="2000">
                <a:solidFill>
                  <a:srgbClr val="558ED5"/>
                </a:solidFill>
                <a:latin typeface="Times New Roman" pitchFamily="18" charset="0"/>
              </a:rPr>
              <a:t>1]</a:t>
            </a:r>
            <a:r>
              <a:rPr lang="en-US" sz="2000">
                <a:solidFill>
                  <a:srgbClr val="558ED5"/>
                </a:solidFill>
                <a:latin typeface="Calibri" pitchFamily="34" charset="0"/>
              </a:rPr>
              <a:t>.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Dobili smo, da je na nekem intervalu okoli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p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funkcija </a:t>
            </a:r>
            <a:r>
              <a:rPr lang="sl-SI" sz="2000" i="1">
                <a:solidFill>
                  <a:srgbClr val="558ED5"/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rgbClr val="558ED5"/>
                </a:solidFill>
                <a:latin typeface="Calibri" pitchFamily="34" charset="0"/>
              </a:rPr>
              <a:t> hkrati omejena in neomejena.  </a:t>
            </a:r>
            <a:endParaRPr lang="en-US" sz="2000">
              <a:solidFill>
                <a:srgbClr val="558ED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4" grpId="0" animBg="1"/>
      <p:bldP spid="26637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3400" y="838200"/>
            <a:ext cx="7924800" cy="40005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Vsaka zvezna funkcija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f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[</a:t>
            </a:r>
            <a:r>
              <a:rPr lang="en-US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zavzame maksimum in minimum.</a:t>
            </a:r>
            <a:endParaRPr lang="sl-SI" sz="2000">
              <a:solidFill>
                <a:srgbClr val="1F497D">
                  <a:lumMod val="60000"/>
                  <a:lumOff val="40000"/>
                </a:srgbClr>
              </a:solidFill>
              <a:latin typeface="+mn-lt"/>
              <a:ea typeface="Arial Unicode MS" pitchFamily="34" charset="-128"/>
              <a:cs typeface="Arial Unicode MS" pitchFamily="34" charset="-128"/>
              <a:sym typeface="Mathematica1" pitchFamily="2" charset="2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66725" y="5553075"/>
            <a:ext cx="85693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sklepamo, da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zavzame tudi minimum na intervalu [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].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LASTNOSTI  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B4E11E-457F-43AC-BEE4-F9359A6716B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04788" y="1704975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133600"/>
            <a:ext cx="8001000" cy="3016250"/>
            <a:chOff x="533400" y="2133600"/>
            <a:chExt cx="8001000" cy="3016210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533400" y="2133600"/>
              <a:ext cx="8001000" cy="30162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600"/>
                </a:spcAft>
                <a:defRPr/>
              </a:pP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Vemo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že, da je zaloga vrednosti funkcije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omejena, zato ima natančno zgornjo mejo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M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. Denimo, da 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ne doseže vrednosti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M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v nobeni točki intervala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[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a,b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]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. P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otem predpis </a:t>
              </a:r>
              <a:endPara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600"/>
                </a:spcAft>
                <a:defRPr/>
              </a:pPr>
              <a:endPara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600"/>
                </a:spcAft>
                <a:defRPr/>
              </a:pP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poda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ja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zvezno funkcijo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g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:[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a,b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] </a:t>
              </a:r>
              <a:r>
                <a:rPr lang="sl-SI" sz="2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Euclid Symbol"/>
                </a:rPr>
                <a:t>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sym typeface="Mathematica1" pitchFamily="2" charset="2"/>
                </a:rPr>
                <a:t>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ℝ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.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Obenem je  razlika 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M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- f(x)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 poljubno blizu 0, zato je funkcija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g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neomejena.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To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pa je v protislovju z ugotovitvijo, da je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g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zvezna, zato sklepamo, da je </a:t>
              </a:r>
              <a:r>
                <a:rPr lang="sl-SI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f(x)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=M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za nek 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x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∈[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a,b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],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torej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f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</a:t>
              </a:r>
              <a:r>
                <a:rPr lang="sl-SI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zavzame maksimum 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M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na [</a:t>
              </a: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a,b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].</a:t>
              </a:r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Mathematica1" pitchFamily="2" charset="2"/>
                </a:rPr>
                <a:t> </a:t>
              </a:r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3141662" y="3048000"/>
            <a:ext cx="1735138" cy="709613"/>
          </p:xfrm>
          <a:graphic>
            <a:graphicData uri="http://schemas.openxmlformats.org/presentationml/2006/ole">
              <p:oleObj spid="_x0000_s6146" name="Equation" r:id="rId3" imgW="1117440" imgH="4190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676400" y="533400"/>
            <a:ext cx="5562600" cy="708025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Zvezna funkcija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f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[</a:t>
            </a:r>
            <a:r>
              <a:rPr lang="en-US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zavzame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vse vrednosti med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ini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mum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om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in 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aksimumom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.</a:t>
            </a:r>
            <a:endParaRPr lang="sl-SI" sz="2000">
              <a:solidFill>
                <a:srgbClr val="1F497D">
                  <a:lumMod val="60000"/>
                  <a:lumOff val="40000"/>
                </a:srgbClr>
              </a:solidFill>
              <a:latin typeface="+mn-lt"/>
              <a:ea typeface="Arial Unicode MS" pitchFamily="34" charset="-128"/>
              <a:cs typeface="Arial Unicode MS" pitchFamily="34" charset="-128"/>
              <a:sym typeface="Mathematica1" pitchFamily="2" charset="2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81000" y="1524000"/>
            <a:ext cx="297180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zemimo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&lt;f(b)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izberimo neko vmesno vrednost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&lt;v&lt;f(b).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81000" y="2636838"/>
            <a:ext cx="2971800" cy="1477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žica vseh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∈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a,b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za katere velja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f(x)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je neprazna in omejena, zato ima natan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no zgornjo mejo, ki jo ozna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imo s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4114800"/>
            <a:ext cx="20161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Trdimo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f(c)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81000" y="4419600"/>
            <a:ext cx="8305800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Res,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f(c)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more biti ve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čji od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saj so poljubno blizu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točke v katerih so vrednosti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manjše od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v.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81000" y="4800600"/>
            <a:ext cx="8153400" cy="581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 drugi strani pa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f(c)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more biti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niti manjši od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saj so v vseh točkah intervala, ki so desno od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vrednosti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večje od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v.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81000" y="5410200"/>
            <a:ext cx="822960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Ostane le še možnost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f(c)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kar pomeni, da na poljubnem intervalu znotraj področja definic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funkcija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zavzame vse vmesne vrednosti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Posebej to velja za vse  vrednosti med minimumom in maksimumom.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246563" y="1595438"/>
            <a:ext cx="4103687" cy="2376487"/>
            <a:chOff x="1610" y="981"/>
            <a:chExt cx="2585" cy="1497"/>
          </a:xfrm>
        </p:grpSpPr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1610" y="2387"/>
              <a:ext cx="2585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V="1">
              <a:off x="1701" y="981"/>
              <a:ext cx="0" cy="1497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886200" y="1738313"/>
            <a:ext cx="4337050" cy="2376487"/>
            <a:chOff x="1383" y="1071"/>
            <a:chExt cx="2732" cy="1497"/>
          </a:xfrm>
        </p:grpSpPr>
        <p:sp>
          <p:nvSpPr>
            <p:cNvPr id="39964" name="Freeform 23"/>
            <p:cNvSpPr>
              <a:spLocks/>
            </p:cNvSpPr>
            <p:nvPr/>
          </p:nvSpPr>
          <p:spPr bwMode="auto">
            <a:xfrm>
              <a:off x="1973" y="1171"/>
              <a:ext cx="2041" cy="1103"/>
            </a:xfrm>
            <a:custGeom>
              <a:avLst/>
              <a:gdLst>
                <a:gd name="T0" fmla="*/ 0 w 2041"/>
                <a:gd name="T1" fmla="*/ 853 h 1103"/>
                <a:gd name="T2" fmla="*/ 215 w 2041"/>
                <a:gd name="T3" fmla="*/ 1005 h 1103"/>
                <a:gd name="T4" fmla="*/ 587 w 2041"/>
                <a:gd name="T5" fmla="*/ 265 h 1103"/>
                <a:gd name="T6" fmla="*/ 907 w 2041"/>
                <a:gd name="T7" fmla="*/ 354 h 1103"/>
                <a:gd name="T8" fmla="*/ 1247 w 2041"/>
                <a:gd name="T9" fmla="*/ 337 h 1103"/>
                <a:gd name="T10" fmla="*/ 1599 w 2041"/>
                <a:gd name="T11" fmla="*/ 797 h 1103"/>
                <a:gd name="T12" fmla="*/ 1950 w 2041"/>
                <a:gd name="T13" fmla="*/ 127 h 1103"/>
                <a:gd name="T14" fmla="*/ 2041 w 2041"/>
                <a:gd name="T15" fmla="*/ 36 h 1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1"/>
                <a:gd name="T25" fmla="*/ 0 h 1103"/>
                <a:gd name="T26" fmla="*/ 2041 w 2041"/>
                <a:gd name="T27" fmla="*/ 1103 h 1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1" h="1103">
                  <a:moveTo>
                    <a:pt x="0" y="853"/>
                  </a:moveTo>
                  <a:cubicBezTo>
                    <a:pt x="36" y="878"/>
                    <a:pt x="117" y="1103"/>
                    <a:pt x="215" y="1005"/>
                  </a:cubicBezTo>
                  <a:cubicBezTo>
                    <a:pt x="313" y="907"/>
                    <a:pt x="472" y="373"/>
                    <a:pt x="587" y="265"/>
                  </a:cubicBezTo>
                  <a:cubicBezTo>
                    <a:pt x="702" y="157"/>
                    <a:pt x="797" y="342"/>
                    <a:pt x="907" y="354"/>
                  </a:cubicBezTo>
                  <a:cubicBezTo>
                    <a:pt x="1017" y="366"/>
                    <a:pt x="1132" y="263"/>
                    <a:pt x="1247" y="337"/>
                  </a:cubicBezTo>
                  <a:cubicBezTo>
                    <a:pt x="1362" y="411"/>
                    <a:pt x="1482" y="832"/>
                    <a:pt x="1599" y="797"/>
                  </a:cubicBezTo>
                  <a:cubicBezTo>
                    <a:pt x="1716" y="762"/>
                    <a:pt x="1876" y="254"/>
                    <a:pt x="1950" y="127"/>
                  </a:cubicBezTo>
                  <a:cubicBezTo>
                    <a:pt x="2024" y="0"/>
                    <a:pt x="2033" y="17"/>
                    <a:pt x="2041" y="36"/>
                  </a:cubicBezTo>
                </a:path>
              </a:pathLst>
            </a:cu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1886" y="2356"/>
              <a:ext cx="189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endPara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3928" y="2356"/>
              <a:ext cx="187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 flipV="1">
              <a:off x="1973" y="2024"/>
              <a:ext cx="0" cy="363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701" y="2024"/>
              <a:ext cx="272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1383" y="1933"/>
              <a:ext cx="327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f(</a:t>
              </a:r>
              <a:r>
                <a:rPr lang="en-US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1383" y="1071"/>
              <a:ext cx="327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f(b)</a:t>
              </a:r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1717" y="1195"/>
              <a:ext cx="2268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 flipV="1">
              <a:off x="4018" y="1207"/>
              <a:ext cx="0" cy="118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835525" y="3827463"/>
            <a:ext cx="2789238" cy="0"/>
            <a:chOff x="4835525" y="3827463"/>
            <a:chExt cx="2789237" cy="0"/>
          </a:xfrm>
        </p:grpSpPr>
        <p:sp>
          <p:nvSpPr>
            <p:cNvPr id="39962" name="Line 36"/>
            <p:cNvSpPr>
              <a:spLocks noChangeShapeType="1"/>
            </p:cNvSpPr>
            <p:nvPr/>
          </p:nvSpPr>
          <p:spPr bwMode="auto">
            <a:xfrm>
              <a:off x="1981" y="2387"/>
              <a:ext cx="408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39963" name="Line 37"/>
            <p:cNvSpPr>
              <a:spLocks noChangeShapeType="1"/>
            </p:cNvSpPr>
            <p:nvPr/>
          </p:nvSpPr>
          <p:spPr bwMode="auto">
            <a:xfrm>
              <a:off x="3379" y="2387"/>
              <a:ext cx="359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7558088" y="3538538"/>
            <a:ext cx="276225" cy="360362"/>
            <a:chOff x="3696" y="2205"/>
            <a:chExt cx="174" cy="227"/>
          </a:xfrm>
        </p:grpSpPr>
        <p:sp>
          <p:nvSpPr>
            <p:cNvPr id="39960" name="Line 38"/>
            <p:cNvSpPr>
              <a:spLocks noChangeShapeType="1"/>
            </p:cNvSpPr>
            <p:nvPr/>
          </p:nvSpPr>
          <p:spPr bwMode="auto">
            <a:xfrm>
              <a:off x="3742" y="2341"/>
              <a:ext cx="0" cy="9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3696" y="2205"/>
              <a:ext cx="174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c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030663" y="2635250"/>
            <a:ext cx="4319587" cy="336550"/>
            <a:chOff x="1474" y="1636"/>
            <a:chExt cx="2721" cy="212"/>
          </a:xfrm>
        </p:grpSpPr>
        <p:sp>
          <p:nvSpPr>
            <p:cNvPr id="39958" name="Line 35"/>
            <p:cNvSpPr>
              <a:spLocks noChangeShapeType="1"/>
            </p:cNvSpPr>
            <p:nvPr/>
          </p:nvSpPr>
          <p:spPr bwMode="auto">
            <a:xfrm>
              <a:off x="1655" y="1752"/>
              <a:ext cx="254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28726" name="Rectangle 54"/>
            <p:cNvSpPr>
              <a:spLocks noChangeArrowheads="1"/>
            </p:cNvSpPr>
            <p:nvPr/>
          </p:nvSpPr>
          <p:spPr bwMode="auto">
            <a:xfrm>
              <a:off x="1474" y="1636"/>
              <a:ext cx="185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v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5" name="Rectangle 3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6" name="Rounded Rectangle 3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7" name="TextBox 36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LASTNOSTI  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</a:p>
        </p:txBody>
      </p:sp>
      <p:sp>
        <p:nvSpPr>
          <p:cNvPr id="4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BEEE43-FF7F-4757-8BCD-8E0E5E8AB6B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53" name="Line 29"/>
          <p:cNvSpPr>
            <a:spLocks noChangeShapeType="1"/>
          </p:cNvSpPr>
          <p:nvPr/>
        </p:nvSpPr>
        <p:spPr bwMode="auto">
          <a:xfrm flipV="1">
            <a:off x="7620000" y="2819400"/>
            <a:ext cx="0" cy="10334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8" grpId="0"/>
      <p:bldP spid="28690" grpId="0"/>
      <p:bldP spid="28691" grpId="0"/>
      <p:bldP spid="28692" grpId="0"/>
      <p:bldP spid="28693" grpId="0"/>
      <p:bldP spid="28694" grpId="0"/>
      <p:bldP spid="184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95400" y="685800"/>
            <a:ext cx="6470650" cy="13239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 funkcija definirana na zaprtem intervalu zavzame minimum, maksimum ter vse vmesne vrednosti.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Njena zaloga vrednosti je zaprti interval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[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f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]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LASTNOSTI  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7D4065-F11E-470A-9658-5C5801AF723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429000"/>
            <a:ext cx="8534400" cy="1676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457200" y="2362200"/>
            <a:ext cx="777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f(x)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ima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šitev na intervalu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[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 če je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zalogi vrednosti funkcije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[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sym typeface="Mathematica1" pitchFamily="2" charset="2"/>
              </a:rPr>
              <a:t>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 funkcija  zvezna, je dovolj preveriti, ali 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zavzame vrednost, ki je manjša od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ter vrednost, ki je večja od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657600"/>
            <a:ext cx="7848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-x-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šljiva?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230688"/>
            <a:ext cx="784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f(x)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 x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-x-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je povsod zvezna, 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11.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Sklepamo, da ima enačba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-x-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vsaj eno rešitev na intervalu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[0,2].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449888"/>
            <a:ext cx="845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splo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šnem ugotavljamo rešljivost enačbe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f(x)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intervalu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[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tako, da poiščemo minimum in maksimum funkcije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intervalu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[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preverimo, ali se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nahaja vmes.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914400"/>
            <a:ext cx="7848600" cy="5562600"/>
            <a:chOff x="480" y="624"/>
            <a:chExt cx="4944" cy="3504"/>
          </a:xfrm>
        </p:grpSpPr>
        <p:pic>
          <p:nvPicPr>
            <p:cNvPr id="7211" name="Picture 3" descr="bisekcija"/>
            <p:cNvPicPr>
              <a:picLocks noChangeAspect="1" noChangeArrowheads="1"/>
            </p:cNvPicPr>
            <p:nvPr/>
          </p:nvPicPr>
          <p:blipFill>
            <a:blip r:embed="rId3"/>
            <a:srcRect l="4716" t="7143" r="4716"/>
            <a:stretch>
              <a:fillRect/>
            </a:stretch>
          </p:blipFill>
          <p:spPr bwMode="auto">
            <a:xfrm>
              <a:off x="480" y="624"/>
              <a:ext cx="4944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2" name="Text Box 4"/>
            <p:cNvSpPr txBox="1">
              <a:spLocks noChangeArrowheads="1"/>
            </p:cNvSpPr>
            <p:nvPr/>
          </p:nvSpPr>
          <p:spPr bwMode="auto">
            <a:xfrm>
              <a:off x="816" y="2544"/>
              <a:ext cx="1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3</a:t>
              </a:r>
              <a:endParaRPr lang="en-GB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7213" name="Rectangle 5"/>
            <p:cNvSpPr>
              <a:spLocks noChangeArrowheads="1"/>
            </p:cNvSpPr>
            <p:nvPr/>
          </p:nvSpPr>
          <p:spPr bwMode="auto">
            <a:xfrm>
              <a:off x="4896" y="2544"/>
              <a:ext cx="18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6</a:t>
              </a:r>
              <a:endParaRPr lang="en-GB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668838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291263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03555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54229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2324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3213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900988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04800" y="438150"/>
            <a:ext cx="78422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BISEKCIJA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- DOLO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ČANJE NIČEL ZVEZNIH FUNKCIJ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855663"/>
            <a:ext cx="3124200" cy="2860675"/>
            <a:chOff x="144" y="432"/>
            <a:chExt cx="1968" cy="1802"/>
          </a:xfrm>
        </p:grpSpPr>
        <p:pic>
          <p:nvPicPr>
            <p:cNvPr id="7210" name="Picture 15" descr="bisekcija2"/>
            <p:cNvPicPr>
              <a:picLocks noChangeAspect="1" noChangeArrowheads="1"/>
            </p:cNvPicPr>
            <p:nvPr/>
          </p:nvPicPr>
          <p:blipFill>
            <a:blip r:embed="rId4"/>
            <a:srcRect l="3764" t="2850" r="29243" b="4274"/>
            <a:stretch>
              <a:fillRect/>
            </a:stretch>
          </p:blipFill>
          <p:spPr bwMode="auto">
            <a:xfrm>
              <a:off x="144" y="432"/>
              <a:ext cx="1968" cy="180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563" y="683"/>
            <a:ext cx="1082" cy="210"/>
          </p:xfrm>
          <a:graphic>
            <a:graphicData uri="http://schemas.openxmlformats.org/presentationml/2006/ole">
              <p:oleObj spid="_x0000_s7170" name="Equation" r:id="rId5" imgW="1180800" imgH="228600" progId="Equation.DSMT4">
                <p:embed/>
              </p:oleObj>
            </a:graphicData>
          </a:graphic>
        </p:graphicFrame>
      </p:grp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133600" y="1947863"/>
            <a:ext cx="914400" cy="609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895600" y="2633663"/>
            <a:ext cx="1100138" cy="8667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sl-SI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95800" y="4554538"/>
            <a:ext cx="3405188" cy="887412"/>
            <a:chOff x="2832" y="2897"/>
            <a:chExt cx="2145" cy="559"/>
          </a:xfrm>
        </p:grpSpPr>
        <p:cxnSp>
          <p:nvCxnSpPr>
            <p:cNvPr id="7208" name="AutoShape 20"/>
            <p:cNvCxnSpPr>
              <a:cxnSpLocks noChangeShapeType="1"/>
              <a:stCxn id="39948" idx="1"/>
              <a:endCxn id="39942" idx="1"/>
            </p:cNvCxnSpPr>
            <p:nvPr/>
          </p:nvCxnSpPr>
          <p:spPr bwMode="auto">
            <a:xfrm rot="5400000">
              <a:off x="3958" y="1880"/>
              <a:ext cx="1" cy="2036"/>
            </a:xfrm>
            <a:prstGeom prst="curvedConnector3">
              <a:avLst>
                <a:gd name="adj1" fmla="val 107100000"/>
              </a:avLst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9" name="Text Box 21"/>
            <p:cNvSpPr txBox="1">
              <a:spLocks noChangeArrowheads="1"/>
            </p:cNvSpPr>
            <p:nvPr/>
          </p:nvSpPr>
          <p:spPr bwMode="auto">
            <a:xfrm>
              <a:off x="2832" y="3264"/>
              <a:ext cx="28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68838" y="3917950"/>
            <a:ext cx="2074862" cy="438150"/>
            <a:chOff x="2941" y="2496"/>
            <a:chExt cx="1307" cy="276"/>
          </a:xfrm>
        </p:grpSpPr>
        <p:cxnSp>
          <p:nvCxnSpPr>
            <p:cNvPr id="7206" name="AutoShape 23"/>
            <p:cNvCxnSpPr>
              <a:cxnSpLocks noChangeShapeType="1"/>
              <a:stCxn id="39942" idx="0"/>
              <a:endCxn id="39943" idx="0"/>
            </p:cNvCxnSpPr>
            <p:nvPr/>
          </p:nvCxnSpPr>
          <p:spPr bwMode="auto">
            <a:xfrm rot="5400000" flipV="1">
              <a:off x="3451" y="2261"/>
              <a:ext cx="1" cy="1022"/>
            </a:xfrm>
            <a:prstGeom prst="curvedConnector3">
              <a:avLst>
                <a:gd name="adj1" fmla="val -83700000"/>
              </a:avLst>
            </a:prstGeom>
            <a:noFill/>
            <a:ln w="1587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7" name="Rectangle 24"/>
            <p:cNvSpPr>
              <a:spLocks noChangeArrowheads="1"/>
            </p:cNvSpPr>
            <p:nvPr/>
          </p:nvSpPr>
          <p:spPr bwMode="auto">
            <a:xfrm>
              <a:off x="3936" y="2496"/>
              <a:ext cx="31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5.25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4554538"/>
            <a:ext cx="881063" cy="354012"/>
            <a:chOff x="3408" y="2897"/>
            <a:chExt cx="555" cy="223"/>
          </a:xfrm>
        </p:grpSpPr>
        <p:cxnSp>
          <p:nvCxnSpPr>
            <p:cNvPr id="7204" name="AutoShape 26"/>
            <p:cNvCxnSpPr>
              <a:cxnSpLocks noChangeShapeType="1"/>
              <a:stCxn id="39943" idx="1"/>
              <a:endCxn id="39945" idx="1"/>
            </p:cNvCxnSpPr>
            <p:nvPr/>
          </p:nvCxnSpPr>
          <p:spPr bwMode="auto">
            <a:xfrm rot="5400000">
              <a:off x="3689" y="2624"/>
              <a:ext cx="1" cy="547"/>
            </a:xfrm>
            <a:prstGeom prst="curvedConnector3">
              <a:avLst>
                <a:gd name="adj1" fmla="val 65999986"/>
              </a:avLst>
            </a:prstGeom>
            <a:noFill/>
            <a:ln w="1270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5" name="Rectangle 27"/>
            <p:cNvSpPr>
              <a:spLocks noChangeArrowheads="1"/>
            </p:cNvSpPr>
            <p:nvPr/>
          </p:nvSpPr>
          <p:spPr bwMode="auto">
            <a:xfrm>
              <a:off x="3408" y="2928"/>
              <a:ext cx="31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4.85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648200" y="3994150"/>
            <a:ext cx="774700" cy="361950"/>
            <a:chOff x="2928" y="2544"/>
            <a:chExt cx="488" cy="228"/>
          </a:xfrm>
        </p:grpSpPr>
        <p:cxnSp>
          <p:nvCxnSpPr>
            <p:cNvPr id="7202" name="AutoShape 29"/>
            <p:cNvCxnSpPr>
              <a:cxnSpLocks noChangeShapeType="1"/>
              <a:stCxn id="39945" idx="0"/>
              <a:endCxn id="39944" idx="0"/>
            </p:cNvCxnSpPr>
            <p:nvPr/>
          </p:nvCxnSpPr>
          <p:spPr bwMode="auto">
            <a:xfrm rot="-5400000" flipH="1" flipV="1">
              <a:off x="3293" y="2650"/>
              <a:ext cx="1" cy="244"/>
            </a:xfrm>
            <a:prstGeom prst="curvedConnector3">
              <a:avLst>
                <a:gd name="adj1" fmla="val -57100014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3" name="Rectangle 30"/>
            <p:cNvSpPr>
              <a:spLocks noChangeArrowheads="1"/>
            </p:cNvSpPr>
            <p:nvPr/>
          </p:nvSpPr>
          <p:spPr bwMode="auto">
            <a:xfrm>
              <a:off x="2928" y="2544"/>
              <a:ext cx="28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4.67</a:t>
              </a:r>
              <a:endParaRPr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953000" y="4554538"/>
            <a:ext cx="406400" cy="293687"/>
            <a:chOff x="3120" y="2897"/>
            <a:chExt cx="256" cy="185"/>
          </a:xfrm>
        </p:grpSpPr>
        <p:cxnSp>
          <p:nvCxnSpPr>
            <p:cNvPr id="7200" name="AutoShape 32"/>
            <p:cNvCxnSpPr>
              <a:cxnSpLocks noChangeShapeType="1"/>
              <a:stCxn id="39944" idx="1"/>
              <a:endCxn id="39946" idx="1"/>
            </p:cNvCxnSpPr>
            <p:nvPr/>
          </p:nvCxnSpPr>
          <p:spPr bwMode="auto">
            <a:xfrm rot="16200000" flipH="1">
              <a:off x="3233" y="2836"/>
              <a:ext cx="1" cy="124"/>
            </a:xfrm>
            <a:prstGeom prst="curvedConnector3">
              <a:avLst>
                <a:gd name="adj1" fmla="val 25299991"/>
              </a:avLst>
            </a:prstGeom>
            <a:noFill/>
            <a:ln w="635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3120" y="2928"/>
              <a:ext cx="256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4.76</a:t>
              </a:r>
              <a:endParaRPr lang="en-GB" sz="1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105400" y="4070350"/>
            <a:ext cx="406400" cy="285750"/>
            <a:chOff x="3216" y="2592"/>
            <a:chExt cx="256" cy="180"/>
          </a:xfrm>
        </p:grpSpPr>
        <p:cxnSp>
          <p:nvCxnSpPr>
            <p:cNvPr id="7198" name="AutoShape 35"/>
            <p:cNvCxnSpPr>
              <a:cxnSpLocks noChangeShapeType="1"/>
              <a:stCxn id="39946" idx="0"/>
              <a:endCxn id="39947" idx="0"/>
            </p:cNvCxnSpPr>
            <p:nvPr/>
          </p:nvCxnSpPr>
          <p:spPr bwMode="auto">
            <a:xfrm rot="5400000" flipV="1">
              <a:off x="3323" y="2744"/>
              <a:ext cx="1" cy="56"/>
            </a:xfrm>
            <a:prstGeom prst="curvedConnector3">
              <a:avLst>
                <a:gd name="adj1" fmla="val -15100005"/>
              </a:avLst>
            </a:prstGeom>
            <a:noFill/>
            <a:ln w="317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199" name="Rectangle 36"/>
            <p:cNvSpPr>
              <a:spLocks noChangeArrowheads="1"/>
            </p:cNvSpPr>
            <p:nvPr/>
          </p:nvSpPr>
          <p:spPr bwMode="auto">
            <a:xfrm>
              <a:off x="3216" y="2592"/>
              <a:ext cx="256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4.80</a:t>
              </a:r>
              <a:endParaRPr lang="en-GB" sz="1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200400" y="5943600"/>
            <a:ext cx="1828800" cy="369888"/>
          </a:xfrm>
          <a:prstGeom prst="rect">
            <a:avLst/>
          </a:prstGeom>
          <a:solidFill>
            <a:srgbClr val="FFFFCC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čla je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4.78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 flipV="1">
            <a:off x="5257800" y="4451350"/>
            <a:ext cx="76200" cy="1828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0" name="Rectangle 3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1" name="Rounded Rectangle 4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2" name="TextBox 4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4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EEE880-9A5C-4894-AC42-48BE155F983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utoUpdateAnimBg="0"/>
      <p:bldP spid="39953" grpId="0" animBg="1"/>
      <p:bldP spid="39954" grpId="0" animBg="1"/>
      <p:bldP spid="39973" grpId="0" animBg="1" autoUpdateAnimBg="0"/>
      <p:bldP spid="39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5410200" cy="401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načbo 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x=e</a:t>
            </a:r>
            <a:r>
              <a:rPr lang="sl-SI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en-US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reši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dve decimalki natan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652588"/>
            <a:ext cx="2590800" cy="2743200"/>
            <a:chOff x="432" y="1828"/>
            <a:chExt cx="1632" cy="1728"/>
          </a:xfrm>
        </p:grpSpPr>
        <p:sp>
          <p:nvSpPr>
            <p:cNvPr id="42018" name="Line 5"/>
            <p:cNvSpPr>
              <a:spLocks noChangeShapeType="1"/>
            </p:cNvSpPr>
            <p:nvPr/>
          </p:nvSpPr>
          <p:spPr bwMode="auto">
            <a:xfrm>
              <a:off x="432" y="3043"/>
              <a:ext cx="163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19" name="Line 6"/>
            <p:cNvSpPr>
              <a:spLocks noChangeShapeType="1"/>
            </p:cNvSpPr>
            <p:nvPr/>
          </p:nvSpPr>
          <p:spPr bwMode="auto">
            <a:xfrm flipV="1">
              <a:off x="930" y="1828"/>
              <a:ext cx="0" cy="17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0" name="Line 7"/>
            <p:cNvSpPr>
              <a:spLocks noChangeShapeType="1"/>
            </p:cNvSpPr>
            <p:nvPr/>
          </p:nvSpPr>
          <p:spPr bwMode="auto">
            <a:xfrm>
              <a:off x="1243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1" name="Line 8"/>
            <p:cNvSpPr>
              <a:spLocks noChangeShapeType="1"/>
            </p:cNvSpPr>
            <p:nvPr/>
          </p:nvSpPr>
          <p:spPr bwMode="auto">
            <a:xfrm>
              <a:off x="1579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2" name="Line 9"/>
            <p:cNvSpPr>
              <a:spLocks noChangeShapeType="1"/>
            </p:cNvSpPr>
            <p:nvPr/>
          </p:nvSpPr>
          <p:spPr bwMode="auto">
            <a:xfrm>
              <a:off x="1882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3" name="Line 10"/>
            <p:cNvSpPr>
              <a:spLocks noChangeShapeType="1"/>
            </p:cNvSpPr>
            <p:nvPr/>
          </p:nvSpPr>
          <p:spPr bwMode="auto">
            <a:xfrm>
              <a:off x="606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4" name="Line 11"/>
            <p:cNvSpPr>
              <a:spLocks noChangeShapeType="1"/>
            </p:cNvSpPr>
            <p:nvPr/>
          </p:nvSpPr>
          <p:spPr bwMode="auto">
            <a:xfrm>
              <a:off x="900" y="3379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5" name="Line 12"/>
            <p:cNvSpPr>
              <a:spLocks noChangeShapeType="1"/>
            </p:cNvSpPr>
            <p:nvPr/>
          </p:nvSpPr>
          <p:spPr bwMode="auto">
            <a:xfrm>
              <a:off x="902" y="2705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6" name="Line 13"/>
            <p:cNvSpPr>
              <a:spLocks noChangeShapeType="1"/>
            </p:cNvSpPr>
            <p:nvPr/>
          </p:nvSpPr>
          <p:spPr bwMode="auto">
            <a:xfrm>
              <a:off x="902" y="2356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7" name="Line 14"/>
            <p:cNvSpPr>
              <a:spLocks noChangeShapeType="1"/>
            </p:cNvSpPr>
            <p:nvPr/>
          </p:nvSpPr>
          <p:spPr bwMode="auto">
            <a:xfrm>
              <a:off x="901" y="2015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990600" y="1676400"/>
            <a:ext cx="2590800" cy="2743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1123950" y="1630363"/>
            <a:ext cx="2305050" cy="1924050"/>
          </a:xfrm>
          <a:custGeom>
            <a:avLst/>
            <a:gdLst>
              <a:gd name="T0" fmla="*/ 0 w 1452"/>
              <a:gd name="T1" fmla="*/ 0 h 1212"/>
              <a:gd name="T2" fmla="*/ 2147483647 w 1452"/>
              <a:gd name="T3" fmla="*/ 2147483647 h 1212"/>
              <a:gd name="T4" fmla="*/ 2147483647 w 1452"/>
              <a:gd name="T5" fmla="*/ 2147483647 h 1212"/>
              <a:gd name="T6" fmla="*/ 2147483647 w 1452"/>
              <a:gd name="T7" fmla="*/ 2147483647 h 1212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1212"/>
              <a:gd name="T14" fmla="*/ 1452 w 1452"/>
              <a:gd name="T15" fmla="*/ 1212 h 1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1212">
                <a:moveTo>
                  <a:pt x="0" y="0"/>
                </a:moveTo>
                <a:cubicBezTo>
                  <a:pt x="47" y="121"/>
                  <a:pt x="152" y="523"/>
                  <a:pt x="281" y="728"/>
                </a:cubicBezTo>
                <a:cubicBezTo>
                  <a:pt x="410" y="933"/>
                  <a:pt x="616" y="1052"/>
                  <a:pt x="828" y="1132"/>
                </a:cubicBezTo>
                <a:cubicBezTo>
                  <a:pt x="1023" y="1212"/>
                  <a:pt x="1322" y="1192"/>
                  <a:pt x="1452" y="1207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581400" y="1417638"/>
            <a:ext cx="6858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00FF00"/>
                </a:solidFill>
                <a:latin typeface="Georgia" pitchFamily="18" charset="0"/>
              </a:rPr>
              <a:t>y=x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990600" y="1189038"/>
            <a:ext cx="8382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FF3300"/>
                </a:solidFill>
                <a:latin typeface="Georgia" pitchFamily="18" charset="0"/>
              </a:rPr>
              <a:t>y=e</a:t>
            </a:r>
            <a:r>
              <a:rPr lang="sl-SI" i="1" baseline="30000">
                <a:solidFill>
                  <a:srgbClr val="FF3300"/>
                </a:solidFill>
                <a:latin typeface="Georgia" pitchFamily="18" charset="0"/>
              </a:rPr>
              <a:t>-x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13313" y="3516313"/>
            <a:ext cx="2590800" cy="2743200"/>
            <a:chOff x="432" y="1828"/>
            <a:chExt cx="1632" cy="1728"/>
          </a:xfrm>
        </p:grpSpPr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432" y="3043"/>
              <a:ext cx="1632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930" y="1828"/>
              <a:ext cx="0" cy="172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>
              <a:off x="1243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579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882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606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900" y="3379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>
              <a:off x="902" y="2705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902" y="2356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901" y="2015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63518" name="Freeform 30"/>
          <p:cNvSpPr>
            <a:spLocks/>
          </p:cNvSpPr>
          <p:nvPr/>
        </p:nvSpPr>
        <p:spPr bwMode="auto">
          <a:xfrm>
            <a:off x="5562600" y="3536950"/>
            <a:ext cx="1939925" cy="2735263"/>
          </a:xfrm>
          <a:custGeom>
            <a:avLst/>
            <a:gdLst>
              <a:gd name="T0" fmla="*/ 0 w 1222"/>
              <a:gd name="T1" fmla="*/ 2147483647 h 1723"/>
              <a:gd name="T2" fmla="*/ 2147483647 w 1222"/>
              <a:gd name="T3" fmla="*/ 2147483647 h 1723"/>
              <a:gd name="T4" fmla="*/ 2147483647 w 1222"/>
              <a:gd name="T5" fmla="*/ 0 h 1723"/>
              <a:gd name="T6" fmla="*/ 0 60000 65536"/>
              <a:gd name="T7" fmla="*/ 0 60000 65536"/>
              <a:gd name="T8" fmla="*/ 0 60000 65536"/>
              <a:gd name="T9" fmla="*/ 0 w 1222"/>
              <a:gd name="T10" fmla="*/ 0 h 1723"/>
              <a:gd name="T11" fmla="*/ 1222 w 1222"/>
              <a:gd name="T12" fmla="*/ 1723 h 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2" h="1723">
                <a:moveTo>
                  <a:pt x="0" y="1723"/>
                </a:moveTo>
                <a:cubicBezTo>
                  <a:pt x="78" y="1586"/>
                  <a:pt x="265" y="1186"/>
                  <a:pt x="469" y="899"/>
                </a:cubicBezTo>
                <a:cubicBezTo>
                  <a:pt x="673" y="612"/>
                  <a:pt x="1065" y="187"/>
                  <a:pt x="1222" y="0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7391400" y="3848100"/>
            <a:ext cx="1066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FF3300"/>
                </a:solidFill>
                <a:latin typeface="Georgia" pitchFamily="18" charset="0"/>
              </a:rPr>
              <a:t>y=x-e</a:t>
            </a:r>
            <a:r>
              <a:rPr lang="sl-SI" i="1" baseline="30000">
                <a:solidFill>
                  <a:srgbClr val="FF3300"/>
                </a:solidFill>
                <a:latin typeface="Georgia" pitchFamily="18" charset="0"/>
              </a:rPr>
              <a:t>-x</a:t>
            </a:r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3962400" y="2463800"/>
            <a:ext cx="1828800" cy="9001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152" y="128"/>
              </a:cxn>
              <a:cxn ang="0">
                <a:pos x="1440" y="800"/>
              </a:cxn>
            </a:cxnLst>
            <a:rect l="0" t="0" r="r" b="b"/>
            <a:pathLst>
              <a:path w="1440" h="800">
                <a:moveTo>
                  <a:pt x="0" y="32"/>
                </a:moveTo>
                <a:cubicBezTo>
                  <a:pt x="456" y="16"/>
                  <a:pt x="912" y="0"/>
                  <a:pt x="1152" y="128"/>
                </a:cubicBezTo>
                <a:cubicBezTo>
                  <a:pt x="1392" y="256"/>
                  <a:pt x="1416" y="528"/>
                  <a:pt x="1440" y="800"/>
                </a:cubicBezTo>
              </a:path>
            </a:pathLst>
          </a:cu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5181600" y="2112963"/>
            <a:ext cx="2971800" cy="401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evedemo na: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x-e</a:t>
            </a:r>
            <a:r>
              <a:rPr lang="sl-SI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2085975" y="2895600"/>
            <a:ext cx="0" cy="68580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2047875" y="3200400"/>
            <a:ext cx="76200" cy="76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5962650" y="5410200"/>
            <a:ext cx="76200" cy="76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8" name="Rectangle 3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9" name="Rounded Rectangle 3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0" name="TextBox 39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4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31A55F-DA9A-4662-8B96-4E4685FDA11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491" grpId="0"/>
      <p:bldP spid="63503" grpId="0" animBg="1"/>
      <p:bldP spid="63504" grpId="0" animBg="1"/>
      <p:bldP spid="63505" grpId="0"/>
      <p:bldP spid="63506" grpId="0"/>
      <p:bldP spid="63518" grpId="0" animBg="1"/>
      <p:bldP spid="63519" grpId="0"/>
      <p:bldP spid="63521" grpId="0"/>
      <p:bldP spid="63523" grpId="0" animBg="1"/>
      <p:bldP spid="635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04788" y="3498850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81000" y="1822450"/>
            <a:ext cx="7178675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>
                <a:solidFill>
                  <a:srgbClr val="FF0000"/>
                </a:solidFill>
                <a:latin typeface="+mn-lt"/>
              </a:rPr>
              <a:t>limita zaporedja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so za dovolj velike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blizu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81000" y="2203450"/>
            <a:ext cx="8534400" cy="830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atančn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eje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limita zaporedja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velja: 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vsako pozitivno število </a:t>
            </a:r>
            <a:r>
              <a:rPr lang="el-GR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ε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obstaja tako naravno število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je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l-GR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ε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,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l-GR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ε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n&gt;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1600" i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132" name="Object 3"/>
          <p:cNvGraphicFramePr>
            <a:graphicFrameLocks noChangeAspect="1"/>
          </p:cNvGraphicFramePr>
          <p:nvPr/>
        </p:nvGraphicFramePr>
        <p:xfrm>
          <a:off x="3397250" y="3041650"/>
          <a:ext cx="1971675" cy="457200"/>
        </p:xfrm>
        <a:graphic>
          <a:graphicData uri="http://schemas.openxmlformats.org/presentationml/2006/ole">
            <p:oleObj spid="_x0000_s1026" name="Equation" r:id="rId3" imgW="1206360" imgH="279360" progId="Equation.DSMT4">
              <p:embed/>
            </p:oleObj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8775" y="4108450"/>
            <a:ext cx="8404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limita </a:t>
            </a:r>
            <a:r>
              <a:rPr lang="en-US" sz="1600">
                <a:solidFill>
                  <a:srgbClr val="FF0000"/>
                </a:solidFill>
                <a:latin typeface="+mn-lt"/>
              </a:rPr>
              <a:t>funkcije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pri to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čki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če velja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vsako pozitivno število </a:t>
            </a:r>
            <a:r>
              <a:rPr lang="el-GR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obstaja interval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 točke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je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l-GR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,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l-GR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04800" y="3651250"/>
            <a:ext cx="197485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LIMITA FUNKCIJE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133" name="Object 2"/>
          <p:cNvGraphicFramePr>
            <a:graphicFrameLocks noChangeAspect="1"/>
          </p:cNvGraphicFramePr>
          <p:nvPr/>
        </p:nvGraphicFramePr>
        <p:xfrm>
          <a:off x="3332163" y="5099050"/>
          <a:ext cx="2235200" cy="463550"/>
        </p:xfrm>
        <a:graphic>
          <a:graphicData uri="http://schemas.openxmlformats.org/presentationml/2006/ole">
            <p:oleObj spid="_x0000_s1027" name="Equation" r:id="rId4" imgW="1346040" imgH="27936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59C61B-F065-4A5A-B267-D692DF96FEE0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365250"/>
            <a:ext cx="2287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LIMITA 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en-GB" sz="2000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664200"/>
            <a:ext cx="845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Limito pri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=+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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interpretiramo tako, da za interval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vzamemo primeren poltrak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 (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t,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+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).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Tedaj lahko limito zaporedja gledamo kot posebni primer limite funkcije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),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 gre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proti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.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sym typeface="Euclid Symbol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209800" y="604837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LIMITE IN ZVEZNOST</a:t>
            </a:r>
            <a:endParaRPr lang="sl-SI" sz="24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1" grpId="0"/>
      <p:bldP spid="5127" grpId="0"/>
      <p:bldP spid="5138" grpId="0"/>
      <p:bldP spid="22" grpId="0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619125"/>
            <a:ext cx="44196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Iščemo ničlo funkcije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f(x)=x-e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76200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-1, 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1-1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/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e≈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0.63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torej ima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člo na intervalu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5800" y="1508125"/>
            <a:ext cx="64008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-0.106,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[0.5,1]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21177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7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277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[0.5,0.75]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143000" y="2667000"/>
            <a:ext cx="6934200" cy="587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082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(ker iščemo rešitev na dve decimalki natančno, ni potrebno računati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447800" y="3473450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11,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600200" y="40989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0.59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35,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59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752600" y="47085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0.57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04,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57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81000" y="5257800"/>
            <a:ext cx="8382000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Prvi dve decimalki vseh števil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57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 ujemata,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lahko postopek bisekcije ustavimo in za približno rešitev vzamemo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u="sng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=0.56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.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natančnejša rešitev je </a:t>
            </a:r>
            <a:r>
              <a:rPr lang="sl-SI" sz="12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2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0.5671432986 – računanje z bisekcijo bi zahtevalo še 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dodatnih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25 korakov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8F69F0-F4B1-4147-B901-94451B0B5F2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4514" grpId="0"/>
      <p:bldP spid="64515" grpId="0"/>
      <p:bldP spid="64516" grpId="0"/>
      <p:bldP spid="64517" grpId="0"/>
      <p:bldP spid="64518" grpId="0"/>
      <p:bldP spid="64519" grpId="0"/>
      <p:bldP spid="64520" grpId="0"/>
      <p:bldP spid="64521" grpId="0"/>
      <p:bldP spid="64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Ekstrem na polodprtem intervalu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00BE74-F9F1-49F9-A40E-AE73408D9BD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295775" y="4533900"/>
            <a:ext cx="533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389688" y="3810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447800" y="685800"/>
            <a:ext cx="5943600" cy="4254500"/>
            <a:chOff x="1447800" y="685800"/>
            <a:chExt cx="5943600" cy="4254500"/>
          </a:xfrm>
        </p:grpSpPr>
        <p:grpSp>
          <p:nvGrpSpPr>
            <p:cNvPr id="8210" name="Group 29"/>
            <p:cNvGrpSpPr>
              <a:grpSpLocks/>
            </p:cNvGrpSpPr>
            <p:nvPr/>
          </p:nvGrpSpPr>
          <p:grpSpPr bwMode="auto">
            <a:xfrm>
              <a:off x="1447800" y="685800"/>
              <a:ext cx="5943600" cy="4254500"/>
              <a:chOff x="1447800" y="685800"/>
              <a:chExt cx="5943600" cy="42545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935788" y="4278313"/>
                <a:ext cx="304800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sl-SI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b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447800" y="4267200"/>
                <a:ext cx="5943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1962150" y="685800"/>
                <a:ext cx="5048250" cy="4254500"/>
              </a:xfrm>
              <a:custGeom>
                <a:avLst/>
                <a:gdLst>
                  <a:gd name="connsiteX0" fmla="*/ 0 w 4984595"/>
                  <a:gd name="connsiteY0" fmla="*/ 2096430 h 3217127"/>
                  <a:gd name="connsiteX1" fmla="*/ 858644 w 4984595"/>
                  <a:gd name="connsiteY1" fmla="*/ 1817649 h 3217127"/>
                  <a:gd name="connsiteX2" fmla="*/ 2453268 w 4984595"/>
                  <a:gd name="connsiteY2" fmla="*/ 3066586 h 3217127"/>
                  <a:gd name="connsiteX3" fmla="*/ 3401122 w 4984595"/>
                  <a:gd name="connsiteY3" fmla="*/ 2720898 h 3217127"/>
                  <a:gd name="connsiteX4" fmla="*/ 4181707 w 4984595"/>
                  <a:gd name="connsiteY4" fmla="*/ 2843561 h 3217127"/>
                  <a:gd name="connsiteX5" fmla="*/ 4828478 w 4984595"/>
                  <a:gd name="connsiteY5" fmla="*/ 1839951 h 3217127"/>
                  <a:gd name="connsiteX6" fmla="*/ 4984595 w 4984595"/>
                  <a:gd name="connsiteY6" fmla="*/ 0 h 3217127"/>
                  <a:gd name="connsiteX0" fmla="*/ 0 w 4971585"/>
                  <a:gd name="connsiteY0" fmla="*/ 2464420 h 3585117"/>
                  <a:gd name="connsiteX1" fmla="*/ 858644 w 4971585"/>
                  <a:gd name="connsiteY1" fmla="*/ 2185639 h 3585117"/>
                  <a:gd name="connsiteX2" fmla="*/ 2453268 w 4971585"/>
                  <a:gd name="connsiteY2" fmla="*/ 3434576 h 3585117"/>
                  <a:gd name="connsiteX3" fmla="*/ 3401122 w 4971585"/>
                  <a:gd name="connsiteY3" fmla="*/ 3088888 h 3585117"/>
                  <a:gd name="connsiteX4" fmla="*/ 4181707 w 4971585"/>
                  <a:gd name="connsiteY4" fmla="*/ 3211551 h 3585117"/>
                  <a:gd name="connsiteX5" fmla="*/ 4828478 w 4971585"/>
                  <a:gd name="connsiteY5" fmla="*/ 2207941 h 3585117"/>
                  <a:gd name="connsiteX6" fmla="*/ 4971585 w 4971585"/>
                  <a:gd name="connsiteY6" fmla="*/ 0 h 3585117"/>
                  <a:gd name="connsiteX0" fmla="*/ 0 w 4971585"/>
                  <a:gd name="connsiteY0" fmla="*/ 2464420 h 3568391"/>
                  <a:gd name="connsiteX1" fmla="*/ 856785 w 4971585"/>
                  <a:gd name="connsiteY1" fmla="*/ 2286000 h 3568391"/>
                  <a:gd name="connsiteX2" fmla="*/ 2453268 w 4971585"/>
                  <a:gd name="connsiteY2" fmla="*/ 3434576 h 3568391"/>
                  <a:gd name="connsiteX3" fmla="*/ 3401122 w 4971585"/>
                  <a:gd name="connsiteY3" fmla="*/ 3088888 h 3568391"/>
                  <a:gd name="connsiteX4" fmla="*/ 4181707 w 4971585"/>
                  <a:gd name="connsiteY4" fmla="*/ 3211551 h 3568391"/>
                  <a:gd name="connsiteX5" fmla="*/ 4828478 w 4971585"/>
                  <a:gd name="connsiteY5" fmla="*/ 2207941 h 3568391"/>
                  <a:gd name="connsiteX6" fmla="*/ 4971585 w 4971585"/>
                  <a:gd name="connsiteY6" fmla="*/ 0 h 3568391"/>
                  <a:gd name="connsiteX0" fmla="*/ 0 w 5047785"/>
                  <a:gd name="connsiteY0" fmla="*/ 3150220 h 4254191"/>
                  <a:gd name="connsiteX1" fmla="*/ 856785 w 5047785"/>
                  <a:gd name="connsiteY1" fmla="*/ 2971800 h 4254191"/>
                  <a:gd name="connsiteX2" fmla="*/ 2453268 w 5047785"/>
                  <a:gd name="connsiteY2" fmla="*/ 4120376 h 4254191"/>
                  <a:gd name="connsiteX3" fmla="*/ 3401122 w 5047785"/>
                  <a:gd name="connsiteY3" fmla="*/ 3774688 h 4254191"/>
                  <a:gd name="connsiteX4" fmla="*/ 4181707 w 5047785"/>
                  <a:gd name="connsiteY4" fmla="*/ 3897351 h 4254191"/>
                  <a:gd name="connsiteX5" fmla="*/ 4828478 w 5047785"/>
                  <a:gd name="connsiteY5" fmla="*/ 2893741 h 4254191"/>
                  <a:gd name="connsiteX6" fmla="*/ 5047785 w 5047785"/>
                  <a:gd name="connsiteY6" fmla="*/ 0 h 425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7785" h="4254191">
                    <a:moveTo>
                      <a:pt x="0" y="3150220"/>
                    </a:moveTo>
                    <a:cubicBezTo>
                      <a:pt x="224883" y="2929983"/>
                      <a:pt x="447907" y="2810107"/>
                      <a:pt x="856785" y="2971800"/>
                    </a:cubicBezTo>
                    <a:cubicBezTo>
                      <a:pt x="1265663" y="3133493"/>
                      <a:pt x="2029212" y="3986561"/>
                      <a:pt x="2453268" y="4120376"/>
                    </a:cubicBezTo>
                    <a:cubicBezTo>
                      <a:pt x="2877324" y="4254191"/>
                      <a:pt x="3113049" y="3811859"/>
                      <a:pt x="3401122" y="3774688"/>
                    </a:cubicBezTo>
                    <a:cubicBezTo>
                      <a:pt x="3689195" y="3737517"/>
                      <a:pt x="3943814" y="4044175"/>
                      <a:pt x="4181707" y="3897351"/>
                    </a:cubicBezTo>
                    <a:cubicBezTo>
                      <a:pt x="4419600" y="3750527"/>
                      <a:pt x="4684132" y="3543299"/>
                      <a:pt x="4828478" y="2893741"/>
                    </a:cubicBezTo>
                    <a:cubicBezTo>
                      <a:pt x="4972824" y="2244183"/>
                      <a:pt x="5036634" y="683012"/>
                      <a:pt x="5047785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1730375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5262563" y="2476500"/>
                <a:ext cx="3581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806575" y="4278313"/>
              <a:ext cx="3048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51625" y="4278313"/>
            <a:ext cx="4349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447800" y="3352800"/>
            <a:ext cx="5867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4527550" y="4811713"/>
            <a:ext cx="76200" cy="76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11188" y="1219200"/>
          <a:ext cx="3808412" cy="473075"/>
        </p:xfrm>
        <a:graphic>
          <a:graphicData uri="http://schemas.openxmlformats.org/presentationml/2006/ole">
            <p:oleObj spid="_x0000_s8194" name="Equation" r:id="rId3" imgW="2450880" imgH="279360" progId="Equation.DSMT4">
              <p:embed/>
            </p:oleObj>
          </a:graphicData>
        </a:graphic>
      </p:graphicFrame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533400" y="54498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je navzgor neomejena, zato nima maksimuma. </a:t>
            </a:r>
          </a:p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Minimum na intervalu [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’] obstaja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zaradi zveznosti in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obenem minimum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26" grpId="0"/>
      <p:bldP spid="29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51435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Ekstrem na neomejenem intervalu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28194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nima maksimuma,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minimum na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a,b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obenem globalni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minimum.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DC9303-0C37-415D-9F6E-33D99A7A240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33800" y="1600200"/>
            <a:ext cx="5029200" cy="3505200"/>
            <a:chOff x="3733800" y="1600200"/>
            <a:chExt cx="5029200" cy="3505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733800" y="4014788"/>
              <a:ext cx="49657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 bwMode="auto">
            <a:xfrm>
              <a:off x="3797300" y="1600200"/>
              <a:ext cx="4965700" cy="3505200"/>
            </a:xfrm>
            <a:custGeom>
              <a:avLst/>
              <a:gdLst>
                <a:gd name="connsiteX0" fmla="*/ 0 w 4984595"/>
                <a:gd name="connsiteY0" fmla="*/ 2096430 h 3217127"/>
                <a:gd name="connsiteX1" fmla="*/ 858644 w 4984595"/>
                <a:gd name="connsiteY1" fmla="*/ 1817649 h 3217127"/>
                <a:gd name="connsiteX2" fmla="*/ 2453268 w 4984595"/>
                <a:gd name="connsiteY2" fmla="*/ 3066586 h 3217127"/>
                <a:gd name="connsiteX3" fmla="*/ 3401122 w 4984595"/>
                <a:gd name="connsiteY3" fmla="*/ 2720898 h 3217127"/>
                <a:gd name="connsiteX4" fmla="*/ 4181707 w 4984595"/>
                <a:gd name="connsiteY4" fmla="*/ 2843561 h 3217127"/>
                <a:gd name="connsiteX5" fmla="*/ 4828478 w 4984595"/>
                <a:gd name="connsiteY5" fmla="*/ 1839951 h 3217127"/>
                <a:gd name="connsiteX6" fmla="*/ 4984595 w 4984595"/>
                <a:gd name="connsiteY6" fmla="*/ 0 h 3217127"/>
                <a:gd name="connsiteX0" fmla="*/ 0 w 4971585"/>
                <a:gd name="connsiteY0" fmla="*/ 2464420 h 3585117"/>
                <a:gd name="connsiteX1" fmla="*/ 858644 w 4971585"/>
                <a:gd name="connsiteY1" fmla="*/ 2185639 h 3585117"/>
                <a:gd name="connsiteX2" fmla="*/ 2453268 w 4971585"/>
                <a:gd name="connsiteY2" fmla="*/ 3434576 h 3585117"/>
                <a:gd name="connsiteX3" fmla="*/ 3401122 w 4971585"/>
                <a:gd name="connsiteY3" fmla="*/ 3088888 h 3585117"/>
                <a:gd name="connsiteX4" fmla="*/ 4181707 w 4971585"/>
                <a:gd name="connsiteY4" fmla="*/ 3211551 h 3585117"/>
                <a:gd name="connsiteX5" fmla="*/ 4828478 w 4971585"/>
                <a:gd name="connsiteY5" fmla="*/ 2207941 h 3585117"/>
                <a:gd name="connsiteX6" fmla="*/ 4971585 w 4971585"/>
                <a:gd name="connsiteY6" fmla="*/ 0 h 3585117"/>
                <a:gd name="connsiteX0" fmla="*/ 0 w 4971585"/>
                <a:gd name="connsiteY0" fmla="*/ 2464420 h 3568391"/>
                <a:gd name="connsiteX1" fmla="*/ 856785 w 4971585"/>
                <a:gd name="connsiteY1" fmla="*/ 2286000 h 3568391"/>
                <a:gd name="connsiteX2" fmla="*/ 2453268 w 4971585"/>
                <a:gd name="connsiteY2" fmla="*/ 3434576 h 3568391"/>
                <a:gd name="connsiteX3" fmla="*/ 3401122 w 4971585"/>
                <a:gd name="connsiteY3" fmla="*/ 3088888 h 3568391"/>
                <a:gd name="connsiteX4" fmla="*/ 4181707 w 4971585"/>
                <a:gd name="connsiteY4" fmla="*/ 3211551 h 3568391"/>
                <a:gd name="connsiteX5" fmla="*/ 4828478 w 4971585"/>
                <a:gd name="connsiteY5" fmla="*/ 2207941 h 3568391"/>
                <a:gd name="connsiteX6" fmla="*/ 4971585 w 4971585"/>
                <a:gd name="connsiteY6" fmla="*/ 0 h 3568391"/>
                <a:gd name="connsiteX0" fmla="*/ 0 w 5047785"/>
                <a:gd name="connsiteY0" fmla="*/ 3150220 h 4254191"/>
                <a:gd name="connsiteX1" fmla="*/ 856785 w 5047785"/>
                <a:gd name="connsiteY1" fmla="*/ 2971800 h 4254191"/>
                <a:gd name="connsiteX2" fmla="*/ 2453268 w 5047785"/>
                <a:gd name="connsiteY2" fmla="*/ 4120376 h 4254191"/>
                <a:gd name="connsiteX3" fmla="*/ 3401122 w 5047785"/>
                <a:gd name="connsiteY3" fmla="*/ 3774688 h 4254191"/>
                <a:gd name="connsiteX4" fmla="*/ 4181707 w 5047785"/>
                <a:gd name="connsiteY4" fmla="*/ 3897351 h 4254191"/>
                <a:gd name="connsiteX5" fmla="*/ 4828478 w 5047785"/>
                <a:gd name="connsiteY5" fmla="*/ 2893741 h 4254191"/>
                <a:gd name="connsiteX6" fmla="*/ 5047785 w 5047785"/>
                <a:gd name="connsiteY6" fmla="*/ 0 h 4254191"/>
                <a:gd name="connsiteX0" fmla="*/ 0 w 5181600"/>
                <a:gd name="connsiteY0" fmla="*/ 609600 h 4254191"/>
                <a:gd name="connsiteX1" fmla="*/ 990600 w 5181600"/>
                <a:gd name="connsiteY1" fmla="*/ 2971800 h 4254191"/>
                <a:gd name="connsiteX2" fmla="*/ 2587083 w 5181600"/>
                <a:gd name="connsiteY2" fmla="*/ 4120376 h 4254191"/>
                <a:gd name="connsiteX3" fmla="*/ 3534937 w 5181600"/>
                <a:gd name="connsiteY3" fmla="*/ 3774688 h 4254191"/>
                <a:gd name="connsiteX4" fmla="*/ 4315522 w 5181600"/>
                <a:gd name="connsiteY4" fmla="*/ 3897351 h 4254191"/>
                <a:gd name="connsiteX5" fmla="*/ 4962293 w 5181600"/>
                <a:gd name="connsiteY5" fmla="*/ 2893741 h 4254191"/>
                <a:gd name="connsiteX6" fmla="*/ 5181600 w 5181600"/>
                <a:gd name="connsiteY6" fmla="*/ 0 h 4254191"/>
                <a:gd name="connsiteX0" fmla="*/ 148683 w 5330283"/>
                <a:gd name="connsiteY0" fmla="*/ 609600 h 4254191"/>
                <a:gd name="connsiteX1" fmla="*/ 1139283 w 5330283"/>
                <a:gd name="connsiteY1" fmla="*/ 2971800 h 4254191"/>
                <a:gd name="connsiteX2" fmla="*/ 2735766 w 5330283"/>
                <a:gd name="connsiteY2" fmla="*/ 4120376 h 4254191"/>
                <a:gd name="connsiteX3" fmla="*/ 3683620 w 5330283"/>
                <a:gd name="connsiteY3" fmla="*/ 3774688 h 4254191"/>
                <a:gd name="connsiteX4" fmla="*/ 4464205 w 5330283"/>
                <a:gd name="connsiteY4" fmla="*/ 3897351 h 4254191"/>
                <a:gd name="connsiteX5" fmla="*/ 5110976 w 5330283"/>
                <a:gd name="connsiteY5" fmla="*/ 2893741 h 4254191"/>
                <a:gd name="connsiteX6" fmla="*/ 5330283 w 5330283"/>
                <a:gd name="connsiteY6" fmla="*/ 0 h 4254191"/>
                <a:gd name="connsiteX0" fmla="*/ 148683 w 5330283"/>
                <a:gd name="connsiteY0" fmla="*/ 609600 h 5080929"/>
                <a:gd name="connsiteX1" fmla="*/ 834484 w 5330283"/>
                <a:gd name="connsiteY1" fmla="*/ 4495800 h 5080929"/>
                <a:gd name="connsiteX2" fmla="*/ 2735766 w 5330283"/>
                <a:gd name="connsiteY2" fmla="*/ 4120376 h 5080929"/>
                <a:gd name="connsiteX3" fmla="*/ 3683620 w 5330283"/>
                <a:gd name="connsiteY3" fmla="*/ 3774688 h 5080929"/>
                <a:gd name="connsiteX4" fmla="*/ 4464205 w 5330283"/>
                <a:gd name="connsiteY4" fmla="*/ 3897351 h 5080929"/>
                <a:gd name="connsiteX5" fmla="*/ 5110976 w 5330283"/>
                <a:gd name="connsiteY5" fmla="*/ 2893741 h 5080929"/>
                <a:gd name="connsiteX6" fmla="*/ 5330283 w 5330283"/>
                <a:gd name="connsiteY6" fmla="*/ 0 h 5080929"/>
                <a:gd name="connsiteX0" fmla="*/ 148683 w 5330283"/>
                <a:gd name="connsiteY0" fmla="*/ 609600 h 4927600"/>
                <a:gd name="connsiteX1" fmla="*/ 834484 w 5330283"/>
                <a:gd name="connsiteY1" fmla="*/ 4495800 h 4927600"/>
                <a:gd name="connsiteX2" fmla="*/ 2129884 w 5330283"/>
                <a:gd name="connsiteY2" fmla="*/ 3200400 h 4927600"/>
                <a:gd name="connsiteX3" fmla="*/ 3683620 w 5330283"/>
                <a:gd name="connsiteY3" fmla="*/ 3774688 h 4927600"/>
                <a:gd name="connsiteX4" fmla="*/ 4464205 w 5330283"/>
                <a:gd name="connsiteY4" fmla="*/ 3897351 h 4927600"/>
                <a:gd name="connsiteX5" fmla="*/ 5110976 w 5330283"/>
                <a:gd name="connsiteY5" fmla="*/ 2893741 h 4927600"/>
                <a:gd name="connsiteX6" fmla="*/ 5330283 w 5330283"/>
                <a:gd name="connsiteY6" fmla="*/ 0 h 4927600"/>
                <a:gd name="connsiteX0" fmla="*/ 148683 w 5863684"/>
                <a:gd name="connsiteY0" fmla="*/ 609600 h 4927600"/>
                <a:gd name="connsiteX1" fmla="*/ 834484 w 5863684"/>
                <a:gd name="connsiteY1" fmla="*/ 4495800 h 4927600"/>
                <a:gd name="connsiteX2" fmla="*/ 2129884 w 5863684"/>
                <a:gd name="connsiteY2" fmla="*/ 3200400 h 4927600"/>
                <a:gd name="connsiteX3" fmla="*/ 3683620 w 5863684"/>
                <a:gd name="connsiteY3" fmla="*/ 3774688 h 4927600"/>
                <a:gd name="connsiteX4" fmla="*/ 4464205 w 5863684"/>
                <a:gd name="connsiteY4" fmla="*/ 3897351 h 4927600"/>
                <a:gd name="connsiteX5" fmla="*/ 5110976 w 5863684"/>
                <a:gd name="connsiteY5" fmla="*/ 2893741 h 4927600"/>
                <a:gd name="connsiteX6" fmla="*/ 5863684 w 5863684"/>
                <a:gd name="connsiteY6" fmla="*/ 0 h 4927600"/>
                <a:gd name="connsiteX0" fmla="*/ 148683 w 5863684"/>
                <a:gd name="connsiteY0" fmla="*/ 609600 h 4927600"/>
                <a:gd name="connsiteX1" fmla="*/ 834484 w 5863684"/>
                <a:gd name="connsiteY1" fmla="*/ 4495800 h 4927600"/>
                <a:gd name="connsiteX2" fmla="*/ 2129884 w 5863684"/>
                <a:gd name="connsiteY2" fmla="*/ 3200400 h 4927600"/>
                <a:gd name="connsiteX3" fmla="*/ 4464205 w 5863684"/>
                <a:gd name="connsiteY3" fmla="*/ 3897351 h 4927600"/>
                <a:gd name="connsiteX4" fmla="*/ 5110976 w 5863684"/>
                <a:gd name="connsiteY4" fmla="*/ 2893741 h 4927600"/>
                <a:gd name="connsiteX5" fmla="*/ 5863684 w 5863684"/>
                <a:gd name="connsiteY5" fmla="*/ 0 h 4927600"/>
                <a:gd name="connsiteX0" fmla="*/ 148683 w 5863684"/>
                <a:gd name="connsiteY0" fmla="*/ 609600 h 4927600"/>
                <a:gd name="connsiteX1" fmla="*/ 834484 w 5863684"/>
                <a:gd name="connsiteY1" fmla="*/ 4495800 h 4927600"/>
                <a:gd name="connsiteX2" fmla="*/ 2129884 w 5863684"/>
                <a:gd name="connsiteY2" fmla="*/ 3200400 h 4927600"/>
                <a:gd name="connsiteX3" fmla="*/ 4464205 w 5863684"/>
                <a:gd name="connsiteY3" fmla="*/ 3897351 h 4927600"/>
                <a:gd name="connsiteX4" fmla="*/ 5863684 w 5863684"/>
                <a:gd name="connsiteY4" fmla="*/ 0 h 4927600"/>
                <a:gd name="connsiteX0" fmla="*/ 148683 w 5863684"/>
                <a:gd name="connsiteY0" fmla="*/ 609600 h 4927600"/>
                <a:gd name="connsiteX1" fmla="*/ 834484 w 5863684"/>
                <a:gd name="connsiteY1" fmla="*/ 4495800 h 4927600"/>
                <a:gd name="connsiteX2" fmla="*/ 2129884 w 5863684"/>
                <a:gd name="connsiteY2" fmla="*/ 3200400 h 4927600"/>
                <a:gd name="connsiteX3" fmla="*/ 4464205 w 5863684"/>
                <a:gd name="connsiteY3" fmla="*/ 3897351 h 4927600"/>
                <a:gd name="connsiteX4" fmla="*/ 5863684 w 5863684"/>
                <a:gd name="connsiteY4" fmla="*/ 0 h 4927600"/>
                <a:gd name="connsiteX0" fmla="*/ 148683 w 5863684"/>
                <a:gd name="connsiteY0" fmla="*/ 609600 h 4927600"/>
                <a:gd name="connsiteX1" fmla="*/ 834484 w 5863684"/>
                <a:gd name="connsiteY1" fmla="*/ 4495800 h 4927600"/>
                <a:gd name="connsiteX2" fmla="*/ 2129884 w 5863684"/>
                <a:gd name="connsiteY2" fmla="*/ 3200400 h 4927600"/>
                <a:gd name="connsiteX3" fmla="*/ 4464205 w 5863684"/>
                <a:gd name="connsiteY3" fmla="*/ 3897351 h 4927600"/>
                <a:gd name="connsiteX4" fmla="*/ 5863684 w 5863684"/>
                <a:gd name="connsiteY4" fmla="*/ 0 h 4927600"/>
                <a:gd name="connsiteX0" fmla="*/ 419100 w 6134101"/>
                <a:gd name="connsiteY0" fmla="*/ 723900 h 5054600"/>
                <a:gd name="connsiteX1" fmla="*/ 114300 w 6134101"/>
                <a:gd name="connsiteY1" fmla="*/ 647700 h 5054600"/>
                <a:gd name="connsiteX2" fmla="*/ 1104901 w 6134101"/>
                <a:gd name="connsiteY2" fmla="*/ 4610100 h 5054600"/>
                <a:gd name="connsiteX3" fmla="*/ 2400301 w 6134101"/>
                <a:gd name="connsiteY3" fmla="*/ 3314700 h 5054600"/>
                <a:gd name="connsiteX4" fmla="*/ 4734622 w 6134101"/>
                <a:gd name="connsiteY4" fmla="*/ 4011651 h 5054600"/>
                <a:gd name="connsiteX5" fmla="*/ 6134101 w 6134101"/>
                <a:gd name="connsiteY5" fmla="*/ 114300 h 5054600"/>
                <a:gd name="connsiteX0" fmla="*/ 0 w 6019801"/>
                <a:gd name="connsiteY0" fmla="*/ 533400 h 4940300"/>
                <a:gd name="connsiteX1" fmla="*/ 990601 w 6019801"/>
                <a:gd name="connsiteY1" fmla="*/ 4495800 h 4940300"/>
                <a:gd name="connsiteX2" fmla="*/ 2286001 w 6019801"/>
                <a:gd name="connsiteY2" fmla="*/ 3200400 h 4940300"/>
                <a:gd name="connsiteX3" fmla="*/ 4620322 w 6019801"/>
                <a:gd name="connsiteY3" fmla="*/ 3897351 h 4940300"/>
                <a:gd name="connsiteX4" fmla="*/ 6019801 w 6019801"/>
                <a:gd name="connsiteY4" fmla="*/ 0 h 4940300"/>
                <a:gd name="connsiteX0" fmla="*/ 0 w 5943601"/>
                <a:gd name="connsiteY0" fmla="*/ 152400 h 4559300"/>
                <a:gd name="connsiteX1" fmla="*/ 990601 w 5943601"/>
                <a:gd name="connsiteY1" fmla="*/ 4114800 h 4559300"/>
                <a:gd name="connsiteX2" fmla="*/ 2286001 w 5943601"/>
                <a:gd name="connsiteY2" fmla="*/ 2819400 h 4559300"/>
                <a:gd name="connsiteX3" fmla="*/ 4620322 w 5943601"/>
                <a:gd name="connsiteY3" fmla="*/ 3516351 h 4559300"/>
                <a:gd name="connsiteX4" fmla="*/ 5943601 w 5943601"/>
                <a:gd name="connsiteY4" fmla="*/ 0 h 4559300"/>
                <a:gd name="connsiteX0" fmla="*/ 0 w 5943600"/>
                <a:gd name="connsiteY0" fmla="*/ 457200 h 4508500"/>
                <a:gd name="connsiteX1" fmla="*/ 990600 w 5943600"/>
                <a:gd name="connsiteY1" fmla="*/ 4114800 h 4508500"/>
                <a:gd name="connsiteX2" fmla="*/ 2286000 w 5943600"/>
                <a:gd name="connsiteY2" fmla="*/ 2819400 h 4508500"/>
                <a:gd name="connsiteX3" fmla="*/ 4620321 w 5943600"/>
                <a:gd name="connsiteY3" fmla="*/ 3516351 h 4508500"/>
                <a:gd name="connsiteX4" fmla="*/ 5943600 w 5943600"/>
                <a:gd name="connsiteY4" fmla="*/ 0 h 4508500"/>
                <a:gd name="connsiteX0" fmla="*/ 0 w 5943599"/>
                <a:gd name="connsiteY0" fmla="*/ 152400 h 4203700"/>
                <a:gd name="connsiteX1" fmla="*/ 990600 w 5943599"/>
                <a:gd name="connsiteY1" fmla="*/ 3810000 h 4203700"/>
                <a:gd name="connsiteX2" fmla="*/ 2286000 w 5943599"/>
                <a:gd name="connsiteY2" fmla="*/ 2514600 h 4203700"/>
                <a:gd name="connsiteX3" fmla="*/ 4620321 w 5943599"/>
                <a:gd name="connsiteY3" fmla="*/ 3211551 h 4203700"/>
                <a:gd name="connsiteX4" fmla="*/ 5943599 w 5943599"/>
                <a:gd name="connsiteY4" fmla="*/ 0 h 420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599" h="4203700">
                  <a:moveTo>
                    <a:pt x="0" y="152400"/>
                  </a:moveTo>
                  <a:cubicBezTo>
                    <a:pt x="114300" y="800100"/>
                    <a:pt x="609600" y="3416300"/>
                    <a:pt x="990600" y="3810000"/>
                  </a:cubicBezTo>
                  <a:cubicBezTo>
                    <a:pt x="1371600" y="4203700"/>
                    <a:pt x="1681046" y="2614342"/>
                    <a:pt x="2286000" y="2514600"/>
                  </a:cubicBezTo>
                  <a:cubicBezTo>
                    <a:pt x="2890954" y="2414858"/>
                    <a:pt x="4010721" y="3630651"/>
                    <a:pt x="4620321" y="3211551"/>
                  </a:cubicBezTo>
                  <a:cubicBezTo>
                    <a:pt x="5229921" y="2792451"/>
                    <a:pt x="5652041" y="811948"/>
                    <a:pt x="5943599" y="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62400" y="3252788"/>
            <a:ext cx="4354513" cy="1079500"/>
            <a:chOff x="3962400" y="3252788"/>
            <a:chExt cx="4354513" cy="1079500"/>
          </a:xfrm>
        </p:grpSpPr>
        <p:cxnSp>
          <p:nvCxnSpPr>
            <p:cNvPr id="15" name="Straight Connector 14"/>
            <p:cNvCxnSpPr/>
            <p:nvPr/>
          </p:nvCxnSpPr>
          <p:spPr bwMode="auto">
            <a:xfrm rot="5400000">
              <a:off x="3735388" y="3633788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7837488" y="3633788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 bwMode="auto">
            <a:xfrm>
              <a:off x="3962400" y="4024313"/>
              <a:ext cx="2540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8062913" y="4024313"/>
              <a:ext cx="2540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3733800" y="3252788"/>
            <a:ext cx="4902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00588" y="4024313"/>
            <a:ext cx="63500" cy="841375"/>
            <a:chOff x="4699863" y="4024313"/>
            <a:chExt cx="63661" cy="840836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4344571" y="4405069"/>
              <a:ext cx="7615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4699863" y="4801611"/>
              <a:ext cx="63661" cy="63538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00075" y="1066800"/>
          <a:ext cx="3590925" cy="473075"/>
        </p:xfrm>
        <a:graphic>
          <a:graphicData uri="http://schemas.openxmlformats.org/presentationml/2006/ole">
            <p:oleObj spid="_x0000_s9218" name="Equation" r:id="rId3" imgW="2311200" imgH="279360" progId="Equation.DSMT4">
              <p:embed/>
            </p:oleObj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04800" y="5334000"/>
            <a:ext cx="8534400" cy="914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8" name="TextBox 27"/>
          <p:cNvSpPr txBox="1"/>
          <p:nvPr/>
        </p:nvSpPr>
        <p:spPr>
          <a:xfrm>
            <a:off x="533400" y="5449888"/>
            <a:ext cx="7467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Polinom sode stopnje ima vedno en globalni ekstrem: minimum, če je vodilni koeficient pozitiven, oz. maksimum, če je vodilni koeficient negativen.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27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590550"/>
            <a:ext cx="2433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Ekstrem in asimptota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49530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Funkcija, ki ima vodoravno asimptoto, zavzame vsaj enega izmed ekstremov.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E491-171F-4788-A175-5DA40386652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810000"/>
            <a:ext cx="670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2841625"/>
            <a:ext cx="6705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62250" y="3810000"/>
            <a:ext cx="63500" cy="566738"/>
            <a:chOff x="2762450" y="3810000"/>
            <a:chExt cx="63500" cy="566499"/>
          </a:xfrm>
        </p:grpSpPr>
        <p:cxnSp>
          <p:nvCxnSpPr>
            <p:cNvPr id="19" name="Straight Connector 18"/>
            <p:cNvCxnSpPr/>
            <p:nvPr/>
          </p:nvCxnSpPr>
          <p:spPr>
            <a:xfrm rot="16200000" flipH="1">
              <a:off x="2523643" y="4072620"/>
              <a:ext cx="526828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5" name="Oval 36"/>
            <p:cNvSpPr>
              <a:spLocks noChangeArrowheads="1"/>
            </p:cNvSpPr>
            <p:nvPr/>
          </p:nvSpPr>
          <p:spPr bwMode="auto">
            <a:xfrm>
              <a:off x="2762450" y="4312999"/>
              <a:ext cx="63500" cy="6350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25913" y="3103563"/>
            <a:ext cx="63500" cy="684212"/>
            <a:chOff x="4125913" y="3103563"/>
            <a:chExt cx="63500" cy="684212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3841750" y="3482975"/>
              <a:ext cx="609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3" name="Oval 36"/>
            <p:cNvSpPr>
              <a:spLocks noChangeArrowheads="1"/>
            </p:cNvSpPr>
            <p:nvPr/>
          </p:nvSpPr>
          <p:spPr bwMode="auto">
            <a:xfrm>
              <a:off x="4125913" y="3103563"/>
              <a:ext cx="63500" cy="635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427288" y="1893888"/>
            <a:ext cx="63500" cy="1916112"/>
            <a:chOff x="2427288" y="1893888"/>
            <a:chExt cx="63500" cy="19161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1497013" y="2857500"/>
              <a:ext cx="1905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1" name="Oval 36"/>
            <p:cNvSpPr>
              <a:spLocks noChangeArrowheads="1"/>
            </p:cNvSpPr>
            <p:nvPr/>
          </p:nvSpPr>
          <p:spPr bwMode="auto">
            <a:xfrm>
              <a:off x="2427288" y="1893888"/>
              <a:ext cx="63500" cy="635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sp>
        <p:nvSpPr>
          <p:cNvPr id="14" name="Freeform 13"/>
          <p:cNvSpPr/>
          <p:nvPr/>
        </p:nvSpPr>
        <p:spPr>
          <a:xfrm>
            <a:off x="1684338" y="2862263"/>
            <a:ext cx="6367462" cy="1522412"/>
          </a:xfrm>
          <a:custGeom>
            <a:avLst/>
            <a:gdLst>
              <a:gd name="connsiteX0" fmla="*/ 0 w 6367346"/>
              <a:gd name="connsiteY0" fmla="*/ 483219 h 1522141"/>
              <a:gd name="connsiteX1" fmla="*/ 613317 w 6367346"/>
              <a:gd name="connsiteY1" fmla="*/ 996175 h 1522141"/>
              <a:gd name="connsiteX2" fmla="*/ 1137425 w 6367346"/>
              <a:gd name="connsiteY2" fmla="*/ 1475677 h 1522141"/>
              <a:gd name="connsiteX3" fmla="*/ 2051825 w 6367346"/>
              <a:gd name="connsiteY3" fmla="*/ 717394 h 1522141"/>
              <a:gd name="connsiteX4" fmla="*/ 4103649 w 6367346"/>
              <a:gd name="connsiteY4" fmla="*/ 115229 h 1522141"/>
              <a:gd name="connsiteX5" fmla="*/ 6367346 w 6367346"/>
              <a:gd name="connsiteY5" fmla="*/ 26019 h 15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7346" h="1522141">
                <a:moveTo>
                  <a:pt x="0" y="483219"/>
                </a:moveTo>
                <a:cubicBezTo>
                  <a:pt x="211873" y="656992"/>
                  <a:pt x="423746" y="830765"/>
                  <a:pt x="613317" y="996175"/>
                </a:cubicBezTo>
                <a:cubicBezTo>
                  <a:pt x="802888" y="1161585"/>
                  <a:pt x="897674" y="1522141"/>
                  <a:pt x="1137425" y="1475677"/>
                </a:cubicBezTo>
                <a:cubicBezTo>
                  <a:pt x="1377176" y="1429214"/>
                  <a:pt x="1557454" y="944135"/>
                  <a:pt x="2051825" y="717394"/>
                </a:cubicBezTo>
                <a:cubicBezTo>
                  <a:pt x="2546196" y="490653"/>
                  <a:pt x="3384396" y="230458"/>
                  <a:pt x="4103649" y="115229"/>
                </a:cubicBezTo>
                <a:cubicBezTo>
                  <a:pt x="4822902" y="0"/>
                  <a:pt x="5595124" y="13009"/>
                  <a:pt x="6367346" y="26019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Freeform 14"/>
          <p:cNvSpPr/>
          <p:nvPr/>
        </p:nvSpPr>
        <p:spPr>
          <a:xfrm>
            <a:off x="1673225" y="1836738"/>
            <a:ext cx="6345238" cy="1377950"/>
          </a:xfrm>
          <a:custGeom>
            <a:avLst/>
            <a:gdLst>
              <a:gd name="connsiteX0" fmla="*/ 0 w 6345044"/>
              <a:gd name="connsiteY0" fmla="*/ 605883 h 1427357"/>
              <a:gd name="connsiteX1" fmla="*/ 959005 w 6345044"/>
              <a:gd name="connsiteY1" fmla="*/ 115229 h 1427357"/>
              <a:gd name="connsiteX2" fmla="*/ 2419815 w 6345044"/>
              <a:gd name="connsiteY2" fmla="*/ 1297259 h 1427357"/>
              <a:gd name="connsiteX3" fmla="*/ 3445727 w 6345044"/>
              <a:gd name="connsiteY3" fmla="*/ 895815 h 1427357"/>
              <a:gd name="connsiteX4" fmla="*/ 5040351 w 6345044"/>
              <a:gd name="connsiteY4" fmla="*/ 940420 h 1427357"/>
              <a:gd name="connsiteX5" fmla="*/ 6345044 w 6345044"/>
              <a:gd name="connsiteY5" fmla="*/ 962722 h 1427357"/>
              <a:gd name="connsiteX0" fmla="*/ 0 w 6345044"/>
              <a:gd name="connsiteY0" fmla="*/ 605883 h 1403815"/>
              <a:gd name="connsiteX1" fmla="*/ 959005 w 6345044"/>
              <a:gd name="connsiteY1" fmla="*/ 115229 h 1403815"/>
              <a:gd name="connsiteX2" fmla="*/ 2419815 w 6345044"/>
              <a:gd name="connsiteY2" fmla="*/ 1297259 h 1403815"/>
              <a:gd name="connsiteX3" fmla="*/ 3432717 w 6345044"/>
              <a:gd name="connsiteY3" fmla="*/ 754566 h 1403815"/>
              <a:gd name="connsiteX4" fmla="*/ 5040351 w 6345044"/>
              <a:gd name="connsiteY4" fmla="*/ 940420 h 1403815"/>
              <a:gd name="connsiteX5" fmla="*/ 6345044 w 6345044"/>
              <a:gd name="connsiteY5" fmla="*/ 962722 h 1403815"/>
              <a:gd name="connsiteX0" fmla="*/ 0 w 6345044"/>
              <a:gd name="connsiteY0" fmla="*/ 605883 h 1403815"/>
              <a:gd name="connsiteX1" fmla="*/ 959005 w 6345044"/>
              <a:gd name="connsiteY1" fmla="*/ 115229 h 1403815"/>
              <a:gd name="connsiteX2" fmla="*/ 2419815 w 6345044"/>
              <a:gd name="connsiteY2" fmla="*/ 1297259 h 1403815"/>
              <a:gd name="connsiteX3" fmla="*/ 3432717 w 6345044"/>
              <a:gd name="connsiteY3" fmla="*/ 754566 h 1403815"/>
              <a:gd name="connsiteX4" fmla="*/ 5040351 w 6345044"/>
              <a:gd name="connsiteY4" fmla="*/ 940420 h 1403815"/>
              <a:gd name="connsiteX5" fmla="*/ 6345044 w 6345044"/>
              <a:gd name="connsiteY5" fmla="*/ 962722 h 1403815"/>
              <a:gd name="connsiteX0" fmla="*/ 0 w 6345044"/>
              <a:gd name="connsiteY0" fmla="*/ 605883 h 1403815"/>
              <a:gd name="connsiteX1" fmla="*/ 959005 w 6345044"/>
              <a:gd name="connsiteY1" fmla="*/ 115229 h 1403815"/>
              <a:gd name="connsiteX2" fmla="*/ 2419815 w 6345044"/>
              <a:gd name="connsiteY2" fmla="*/ 1297259 h 1403815"/>
              <a:gd name="connsiteX3" fmla="*/ 3432717 w 6345044"/>
              <a:gd name="connsiteY3" fmla="*/ 754566 h 1403815"/>
              <a:gd name="connsiteX4" fmla="*/ 5032917 w 6345044"/>
              <a:gd name="connsiteY4" fmla="*/ 906966 h 1403815"/>
              <a:gd name="connsiteX5" fmla="*/ 6345044 w 6345044"/>
              <a:gd name="connsiteY5" fmla="*/ 962722 h 1403815"/>
              <a:gd name="connsiteX0" fmla="*/ 0 w 6345044"/>
              <a:gd name="connsiteY0" fmla="*/ 605883 h 1403815"/>
              <a:gd name="connsiteX1" fmla="*/ 959005 w 6345044"/>
              <a:gd name="connsiteY1" fmla="*/ 115229 h 1403815"/>
              <a:gd name="connsiteX2" fmla="*/ 2419815 w 6345044"/>
              <a:gd name="connsiteY2" fmla="*/ 1297259 h 1403815"/>
              <a:gd name="connsiteX3" fmla="*/ 3432717 w 6345044"/>
              <a:gd name="connsiteY3" fmla="*/ 754566 h 1403815"/>
              <a:gd name="connsiteX4" fmla="*/ 4728117 w 6345044"/>
              <a:gd name="connsiteY4" fmla="*/ 906966 h 1403815"/>
              <a:gd name="connsiteX5" fmla="*/ 6345044 w 6345044"/>
              <a:gd name="connsiteY5" fmla="*/ 962722 h 14038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728117 w 6345044"/>
              <a:gd name="connsiteY4" fmla="*/ 906966 h 1378415"/>
              <a:gd name="connsiteX5" fmla="*/ 6345044 w 6345044"/>
              <a:gd name="connsiteY5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728117 w 6345044"/>
              <a:gd name="connsiteY4" fmla="*/ 906966 h 1378415"/>
              <a:gd name="connsiteX5" fmla="*/ 6345044 w 6345044"/>
              <a:gd name="connsiteY5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728117 w 6345044"/>
              <a:gd name="connsiteY4" fmla="*/ 906966 h 1378415"/>
              <a:gd name="connsiteX5" fmla="*/ 6345044 w 6345044"/>
              <a:gd name="connsiteY5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194717 w 6345044"/>
              <a:gd name="connsiteY4" fmla="*/ 525966 h 1378415"/>
              <a:gd name="connsiteX5" fmla="*/ 4728117 w 6345044"/>
              <a:gd name="connsiteY5" fmla="*/ 906966 h 1378415"/>
              <a:gd name="connsiteX6" fmla="*/ 6345044 w 6345044"/>
              <a:gd name="connsiteY6" fmla="*/ 962722 h 1378415"/>
              <a:gd name="connsiteX0" fmla="*/ 0 w 6345044"/>
              <a:gd name="connsiteY0" fmla="*/ 605883 h 1378415"/>
              <a:gd name="connsiteX1" fmla="*/ 959005 w 6345044"/>
              <a:gd name="connsiteY1" fmla="*/ 115229 h 1378415"/>
              <a:gd name="connsiteX2" fmla="*/ 2419815 w 6345044"/>
              <a:gd name="connsiteY2" fmla="*/ 1297259 h 1378415"/>
              <a:gd name="connsiteX3" fmla="*/ 3585117 w 6345044"/>
              <a:gd name="connsiteY3" fmla="*/ 602166 h 1378415"/>
              <a:gd name="connsiteX4" fmla="*/ 4728117 w 6345044"/>
              <a:gd name="connsiteY4" fmla="*/ 906966 h 1378415"/>
              <a:gd name="connsiteX5" fmla="*/ 6345044 w 6345044"/>
              <a:gd name="connsiteY5" fmla="*/ 962722 h 137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044" h="1378415">
                <a:moveTo>
                  <a:pt x="0" y="605883"/>
                </a:moveTo>
                <a:cubicBezTo>
                  <a:pt x="277851" y="302941"/>
                  <a:pt x="555703" y="0"/>
                  <a:pt x="959005" y="115229"/>
                </a:cubicBezTo>
                <a:cubicBezTo>
                  <a:pt x="1362308" y="230458"/>
                  <a:pt x="1982130" y="1216103"/>
                  <a:pt x="2419815" y="1297259"/>
                </a:cubicBezTo>
                <a:cubicBezTo>
                  <a:pt x="2857500" y="1378415"/>
                  <a:pt x="3200400" y="667215"/>
                  <a:pt x="3585117" y="602166"/>
                </a:cubicBezTo>
                <a:cubicBezTo>
                  <a:pt x="3969834" y="537117"/>
                  <a:pt x="4268129" y="846873"/>
                  <a:pt x="4728117" y="906966"/>
                </a:cubicBezTo>
                <a:cubicBezTo>
                  <a:pt x="5809786" y="1009186"/>
                  <a:pt x="5806068" y="944137"/>
                  <a:pt x="6345044" y="962722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3400" y="5143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EKSTREMI FUNKCIJ VE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 SPREMENLJIVK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41148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Symbol"/>
              </a:rPr>
              <a:t>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</a:t>
            </a:r>
            <a:r>
              <a:rPr lang="sl-SI" sz="2000" i="1" baseline="30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n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 sz="2000" i="1">
                <a:solidFill>
                  <a:srgbClr val="FF0000"/>
                </a:solidFill>
                <a:latin typeface="+mn-lt"/>
              </a:rPr>
              <a:t>omejena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vsebovana v nekem dovolj velikem krogu.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21336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Symbol"/>
              </a:rPr>
              <a:t>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</a:t>
            </a:r>
            <a:r>
              <a:rPr lang="sl-SI" sz="2000" i="1" baseline="30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n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 sz="2000" i="1">
                <a:solidFill>
                  <a:srgbClr val="FF0000"/>
                </a:solidFill>
                <a:latin typeface="+mn-lt"/>
              </a:rPr>
              <a:t>zaprta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vsebuje vse svoje robne točke.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447800" y="2667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 i="1">
                <a:solidFill>
                  <a:srgbClr val="FF0000"/>
                </a:solidFill>
                <a:latin typeface="+mn-lt"/>
              </a:rPr>
              <a:t>robna</a:t>
            </a:r>
            <a:r>
              <a:rPr lang="sl-SI">
                <a:solidFill>
                  <a:srgbClr val="FF0000"/>
                </a:solidFill>
                <a:latin typeface="+mn-lt"/>
              </a:rPr>
              <a:t> </a:t>
            </a:r>
            <a:r>
              <a:rPr lang="sl-SI" i="1">
                <a:solidFill>
                  <a:srgbClr val="FF0000"/>
                </a:solidFill>
                <a:latin typeface="+mn-lt"/>
              </a:rPr>
              <a:t>točka</a:t>
            </a:r>
            <a:r>
              <a:rPr lang="sl-SI">
                <a:solidFill>
                  <a:srgbClr val="FF0000"/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so v njeni bližini točke, ki so 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točke, ki niso 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F5BDC7-3E39-4F4D-8DA7-191711570D7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533400" y="1066800"/>
            <a:ext cx="6629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so tudi v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Extra"/>
              </a:rPr>
              <a:t></a:t>
            </a:r>
            <a:r>
              <a:rPr lang="sl-SI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Extra"/>
              </a:rPr>
              <a:t>n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območja, za katera  vsaka zvezna funkcija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spremenljivk  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zavzame minimum in maksimum?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862638" y="2286000"/>
            <a:ext cx="2057400" cy="1676400"/>
          </a:xfrm>
          <a:custGeom>
            <a:avLst/>
            <a:gdLst>
              <a:gd name="connsiteX0" fmla="*/ 560439 w 1309329"/>
              <a:gd name="connsiteY0" fmla="*/ 80297 h 1266723"/>
              <a:gd name="connsiteX1" fmla="*/ 88490 w 1309329"/>
              <a:gd name="connsiteY1" fmla="*/ 453923 h 1266723"/>
              <a:gd name="connsiteX2" fmla="*/ 176981 w 1309329"/>
              <a:gd name="connsiteY2" fmla="*/ 1142181 h 1266723"/>
              <a:gd name="connsiteX3" fmla="*/ 1150374 w 1309329"/>
              <a:gd name="connsiteY3" fmla="*/ 1201175 h 1266723"/>
              <a:gd name="connsiteX4" fmla="*/ 1130710 w 1309329"/>
              <a:gd name="connsiteY4" fmla="*/ 807885 h 1266723"/>
              <a:gd name="connsiteX5" fmla="*/ 806245 w 1309329"/>
              <a:gd name="connsiteY5" fmla="*/ 571910 h 1266723"/>
              <a:gd name="connsiteX6" fmla="*/ 983226 w 1309329"/>
              <a:gd name="connsiteY6" fmla="*/ 80297 h 1266723"/>
              <a:gd name="connsiteX7" fmla="*/ 560439 w 1309329"/>
              <a:gd name="connsiteY7" fmla="*/ 80297 h 126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329" h="1266723">
                <a:moveTo>
                  <a:pt x="560439" y="80297"/>
                </a:moveTo>
                <a:cubicBezTo>
                  <a:pt x="411316" y="142568"/>
                  <a:pt x="152400" y="276942"/>
                  <a:pt x="88490" y="453923"/>
                </a:cubicBezTo>
                <a:cubicBezTo>
                  <a:pt x="24580" y="630904"/>
                  <a:pt x="0" y="1017639"/>
                  <a:pt x="176981" y="1142181"/>
                </a:cubicBezTo>
                <a:cubicBezTo>
                  <a:pt x="353962" y="1266723"/>
                  <a:pt x="991419" y="1256891"/>
                  <a:pt x="1150374" y="1201175"/>
                </a:cubicBezTo>
                <a:cubicBezTo>
                  <a:pt x="1309329" y="1145459"/>
                  <a:pt x="1188065" y="912762"/>
                  <a:pt x="1130710" y="807885"/>
                </a:cubicBezTo>
                <a:cubicBezTo>
                  <a:pt x="1073355" y="703008"/>
                  <a:pt x="830826" y="693175"/>
                  <a:pt x="806245" y="571910"/>
                </a:cubicBezTo>
                <a:cubicBezTo>
                  <a:pt x="781664" y="450645"/>
                  <a:pt x="1027471" y="160594"/>
                  <a:pt x="983226" y="80297"/>
                </a:cubicBezTo>
                <a:cubicBezTo>
                  <a:pt x="938981" y="0"/>
                  <a:pt x="709562" y="18026"/>
                  <a:pt x="560439" y="80297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51700" y="3055938"/>
            <a:ext cx="344488" cy="344487"/>
            <a:chOff x="7028850" y="3437501"/>
            <a:chExt cx="344424" cy="344424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028850" y="3437501"/>
              <a:ext cx="344424" cy="3444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9000"/>
              </a:schemeClr>
            </a:solidFill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7194750" y="3600650"/>
              <a:ext cx="36000" cy="3600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167438" y="2895600"/>
            <a:ext cx="533400" cy="533400"/>
            <a:chOff x="5943600" y="3276600"/>
            <a:chExt cx="533400" cy="533400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943600" y="32766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090" name="Oval 36"/>
            <p:cNvSpPr>
              <a:spLocks noChangeArrowheads="1"/>
            </p:cNvSpPr>
            <p:nvPr/>
          </p:nvSpPr>
          <p:spPr bwMode="auto">
            <a:xfrm>
              <a:off x="6201075" y="3545400"/>
              <a:ext cx="36000" cy="36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472363" y="2449513"/>
            <a:ext cx="360362" cy="360362"/>
            <a:chOff x="7248625" y="2830775"/>
            <a:chExt cx="360000" cy="3600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248625" y="2830775"/>
              <a:ext cx="360000" cy="36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088" name="Oval 36"/>
            <p:cNvSpPr>
              <a:spLocks noChangeArrowheads="1"/>
            </p:cNvSpPr>
            <p:nvPr/>
          </p:nvSpPr>
          <p:spPr bwMode="auto">
            <a:xfrm>
              <a:off x="7420275" y="3012000"/>
              <a:ext cx="36000" cy="36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15238" y="3059113"/>
            <a:ext cx="1049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>
                <a:solidFill>
                  <a:srgbClr val="FF0000"/>
                </a:solidFill>
                <a:latin typeface="Calibri" pitchFamily="34" charset="0"/>
              </a:rPr>
              <a:t>robna točka</a:t>
            </a:r>
            <a:endParaRPr lang="sl-SI" sz="1400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00600" y="5334000"/>
            <a:ext cx="3886200" cy="457200"/>
            <a:chOff x="838200" y="5410200"/>
            <a:chExt cx="3886200" cy="457200"/>
          </a:xfrm>
        </p:grpSpPr>
        <p:sp>
          <p:nvSpPr>
            <p:cNvPr id="33" name="Rectangle 32"/>
            <p:cNvSpPr/>
            <p:nvPr/>
          </p:nvSpPr>
          <p:spPr>
            <a:xfrm>
              <a:off x="838200" y="5410200"/>
              <a:ext cx="38862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838200" y="5410200"/>
              <a:ext cx="3886200" cy="1588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38200" y="5865813"/>
              <a:ext cx="3886200" cy="1587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L-Shape 41"/>
          <p:cNvSpPr/>
          <p:nvPr/>
        </p:nvSpPr>
        <p:spPr>
          <a:xfrm>
            <a:off x="1828800" y="5029200"/>
            <a:ext cx="914400" cy="838200"/>
          </a:xfrm>
          <a:prstGeom prst="corner">
            <a:avLst>
              <a:gd name="adj1" fmla="val 68373"/>
              <a:gd name="adj2" fmla="val 5000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1600200" y="4800600"/>
            <a:ext cx="13716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172200" y="5105400"/>
            <a:ext cx="838200" cy="8382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905500" y="4848225"/>
            <a:ext cx="13716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362700" y="5286375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715000" y="4572000"/>
            <a:ext cx="1828800" cy="1828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752600" y="6172200"/>
            <a:ext cx="82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>
                <a:solidFill>
                  <a:srgbClr val="FF0000"/>
                </a:solidFill>
                <a:latin typeface="Calibri" pitchFamily="34" charset="0"/>
              </a:rPr>
              <a:t>omejena</a:t>
            </a:r>
            <a:endParaRPr lang="sl-SI" sz="140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041900" y="6172200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>
                <a:solidFill>
                  <a:srgbClr val="FF0000"/>
                </a:solidFill>
                <a:latin typeface="Calibri" pitchFamily="34" charset="0"/>
              </a:rPr>
              <a:t>neomejena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35845" grpId="0"/>
      <p:bldP spid="35846" grpId="0"/>
      <p:bldP spid="15" grpId="0"/>
      <p:bldP spid="27" grpId="0"/>
      <p:bldP spid="44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D8BB36-3B8A-4C44-AA93-5908F070E20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04800" y="458788"/>
            <a:ext cx="3124200" cy="2971800"/>
            <a:chOff x="1371600" y="457994"/>
            <a:chExt cx="3124200" cy="29718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371600" y="2170906"/>
              <a:ext cx="3124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515144" y="1943100"/>
              <a:ext cx="2971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628900" y="943769"/>
              <a:ext cx="1219200" cy="18288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9000"/>
              </a:scheme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aphicFrame>
          <p:nvGraphicFramePr>
            <p:cNvPr id="10245" name="Object 2"/>
            <p:cNvGraphicFramePr>
              <a:graphicFrameLocks noChangeAspect="1"/>
            </p:cNvGraphicFramePr>
            <p:nvPr/>
          </p:nvGraphicFramePr>
          <p:xfrm>
            <a:off x="2895600" y="1295400"/>
            <a:ext cx="685800" cy="488833"/>
          </p:xfrm>
          <a:graphic>
            <a:graphicData uri="http://schemas.openxmlformats.org/presentationml/2006/ole">
              <p:oleObj spid="_x0000_s10245" name="Equation" r:id="rId3" imgW="660240" imgH="431640" progId="Equation.DSMT4">
                <p:embed/>
              </p:oleObj>
            </a:graphicData>
          </a:graphic>
        </p:graphicFrame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572000" y="685800"/>
            <a:ext cx="4038600" cy="2057400"/>
            <a:chOff x="4648200" y="457994"/>
            <a:chExt cx="4038600" cy="20574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648200" y="1904207"/>
              <a:ext cx="403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24501" y="1485106"/>
              <a:ext cx="2057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648200" y="989807"/>
              <a:ext cx="4038600" cy="6096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648200" y="1599407"/>
              <a:ext cx="4038600" cy="3175"/>
            </a:xfrm>
            <a:prstGeom prst="line">
              <a:avLst/>
            </a:prstGeom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648200" y="980282"/>
              <a:ext cx="4038600" cy="1587"/>
            </a:xfrm>
            <a:prstGeom prst="line">
              <a:avLst/>
            </a:prstGeom>
            <a:ln w="6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44" name="Object 26"/>
            <p:cNvGraphicFramePr>
              <a:graphicFrameLocks noChangeAspect="1"/>
            </p:cNvGraphicFramePr>
            <p:nvPr/>
          </p:nvGraphicFramePr>
          <p:xfrm>
            <a:off x="6629399" y="1143794"/>
            <a:ext cx="686365" cy="280194"/>
          </p:xfrm>
          <a:graphic>
            <a:graphicData uri="http://schemas.openxmlformats.org/presentationml/2006/ole">
              <p:oleObj spid="_x0000_s10244" name="Equation" r:id="rId4" imgW="545760" imgH="203040" progId="Equation.DSMT4">
                <p:embed/>
              </p:oleObj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1219200" y="28956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zaprta in omejena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62600" y="28956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zaprta, ni omejena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447800" y="3581400"/>
            <a:ext cx="2819400" cy="2819400"/>
            <a:chOff x="1835150" y="3657600"/>
            <a:chExt cx="2819400" cy="2819400"/>
          </a:xfrm>
        </p:grpSpPr>
        <p:cxnSp>
          <p:nvCxnSpPr>
            <p:cNvPr id="45" name="Straight Arrow Connector 44"/>
            <p:cNvCxnSpPr>
              <a:endCxn id="36869" idx="3"/>
            </p:cNvCxnSpPr>
            <p:nvPr/>
          </p:nvCxnSpPr>
          <p:spPr>
            <a:xfrm rot="10800000" flipH="1">
              <a:off x="1835150" y="5067300"/>
              <a:ext cx="2819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V="1">
              <a:off x="1844675" y="5067300"/>
              <a:ext cx="2819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onut 48"/>
            <p:cNvSpPr/>
            <p:nvPr/>
          </p:nvSpPr>
          <p:spPr>
            <a:xfrm>
              <a:off x="2324100" y="4133850"/>
              <a:ext cx="1871663" cy="1871663"/>
            </a:xfrm>
            <a:prstGeom prst="donut">
              <a:avLst/>
            </a:prstGeom>
            <a:solidFill>
              <a:schemeClr val="accent6">
                <a:lumMod val="40000"/>
                <a:lumOff val="6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14575" y="4114800"/>
              <a:ext cx="1871663" cy="1871663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1" name="Oval 50"/>
            <p:cNvSpPr/>
            <p:nvPr/>
          </p:nvSpPr>
          <p:spPr>
            <a:xfrm>
              <a:off x="2778125" y="4598988"/>
              <a:ext cx="936625" cy="935037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aphicFrame>
          <p:nvGraphicFramePr>
            <p:cNvPr id="10243" name="Object 27"/>
            <p:cNvGraphicFramePr>
              <a:graphicFrameLocks noChangeAspect="1"/>
            </p:cNvGraphicFramePr>
            <p:nvPr/>
          </p:nvGraphicFramePr>
          <p:xfrm>
            <a:off x="2776538" y="5562600"/>
            <a:ext cx="998537" cy="273050"/>
          </p:xfrm>
          <a:graphic>
            <a:graphicData uri="http://schemas.openxmlformats.org/presentationml/2006/ole">
              <p:oleObj spid="_x0000_s10243" name="Equation" r:id="rId5" imgW="914400" imgH="228600" progId="Equation.DSMT4">
                <p:embed/>
              </p:oleObj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533400" y="6019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omejena, ni zaprta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065838" y="3581400"/>
            <a:ext cx="2697162" cy="2695575"/>
            <a:chOff x="4806950" y="3781925"/>
            <a:chExt cx="2697551" cy="2695074"/>
          </a:xfrm>
        </p:grpSpPr>
        <p:cxnSp>
          <p:nvCxnSpPr>
            <p:cNvPr id="56" name="Straight Arrow Connector 55"/>
            <p:cNvCxnSpPr>
              <a:endCxn id="36867" idx="3"/>
            </p:cNvCxnSpPr>
            <p:nvPr/>
          </p:nvCxnSpPr>
          <p:spPr>
            <a:xfrm rot="10800000" flipH="1">
              <a:off x="4806950" y="5159619"/>
              <a:ext cx="26943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 flipV="1">
              <a:off x="4820092" y="5143747"/>
              <a:ext cx="26665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Triangle 58"/>
            <p:cNvSpPr/>
            <p:nvPr/>
          </p:nvSpPr>
          <p:spPr>
            <a:xfrm rot="5400000">
              <a:off x="4829618" y="3781485"/>
              <a:ext cx="2666504" cy="26673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60" name="Right Triangle 59"/>
            <p:cNvSpPr/>
            <p:nvPr/>
          </p:nvSpPr>
          <p:spPr>
            <a:xfrm rot="16200000">
              <a:off x="4837557" y="3791008"/>
              <a:ext cx="2666504" cy="266738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aphicFrame>
          <p:nvGraphicFramePr>
            <p:cNvPr id="10242" name="Object 28"/>
            <p:cNvGraphicFramePr>
              <a:graphicFrameLocks noChangeAspect="1"/>
            </p:cNvGraphicFramePr>
            <p:nvPr/>
          </p:nvGraphicFramePr>
          <p:xfrm>
            <a:off x="5218171" y="4191000"/>
            <a:ext cx="600242" cy="311237"/>
          </p:xfrm>
          <a:graphic>
            <a:graphicData uri="http://schemas.openxmlformats.org/presentationml/2006/ole">
              <p:oleObj spid="_x0000_s10242" name="Equation" r:id="rId6" imgW="380880" imgH="177480" progId="Equation.DSMT4">
                <p:embed/>
              </p:oleObj>
            </a:graphicData>
          </a:graphic>
        </p:graphicFrame>
      </p:grpSp>
      <p:sp>
        <p:nvSpPr>
          <p:cNvPr id="63" name="TextBox 62"/>
          <p:cNvSpPr txBox="1"/>
          <p:nvPr/>
        </p:nvSpPr>
        <p:spPr>
          <a:xfrm>
            <a:off x="4648200" y="60198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ni zaprta, ni omejena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4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733800"/>
            <a:ext cx="8534400" cy="2514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905000" y="2438400"/>
            <a:ext cx="5029200" cy="708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 funkcija na omejeni in zaprti mno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žici zavzame maksimum in minimum.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9ADA32-21CD-434A-9DBE-4F22A4CE705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609600" y="762000"/>
            <a:ext cx="784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Presek zaporedja vedno manjših zaprtih in omejenih množic v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Extra"/>
              </a:rPr>
              <a:t></a:t>
            </a:r>
            <a:r>
              <a:rPr lang="sl-SI" i="1" baseline="4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Extra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ena točka.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371600"/>
            <a:ext cx="7391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kot za funkcije ene spremenljivke premislimo, da je zvezna funkcija 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sym typeface="Mathematica1" pitchFamily="2" charset="2"/>
              </a:rPr>
              <a:t>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definirana na zaprti in omejeni množici </a:t>
            </a:r>
            <a:r>
              <a:rPr lang="sl-SI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Symbol"/>
              </a:rPr>
              <a:t>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</a:t>
            </a:r>
            <a:r>
              <a:rPr lang="sl-SI" i="1" baseline="30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Euclid Extra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omejena. Dodatno ugotovimo, da zavzame natančno zgornjo in spodnjo mejo.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33400" y="3944938"/>
          <a:ext cx="3884613" cy="779462"/>
        </p:xfrm>
        <a:graphic>
          <a:graphicData uri="http://schemas.openxmlformats.org/presentationml/2006/ole">
            <p:oleObj spid="_x0000_s11266" name="Equation" r:id="rId3" imgW="2286000" imgH="457200" progId="Equation.DSMT4">
              <p:embed/>
            </p:oleObj>
          </a:graphicData>
        </a:graphic>
      </p:graphicFrame>
      <p:pic>
        <p:nvPicPr>
          <p:cNvPr id="15" name="Picture 3" descr="min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4213" y="3859213"/>
            <a:ext cx="254158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33400" y="5391150"/>
            <a:ext cx="375126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unkcija 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f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zavzame minimum.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890" grpId="0" animBg="1"/>
      <p:bldP spid="11" grpId="0"/>
      <p:bldP spid="1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514350"/>
            <a:ext cx="143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ASIMPTOTE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01713" y="137160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 pri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562600" y="4370388"/>
            <a:ext cx="224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Vodoravna asimptota: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1047750" y="2078038"/>
          <a:ext cx="4210050" cy="476250"/>
        </p:xfrm>
        <a:graphic>
          <a:graphicData uri="http://schemas.openxmlformats.org/presentationml/2006/ole">
            <p:oleObj spid="_x0000_s12290" name="Equation" r:id="rId3" imgW="2476440" imgH="279360" progId="Equation.DSMT4">
              <p:embed/>
            </p:oleObj>
          </a:graphicData>
        </a:graphic>
      </p:graphicFrame>
      <p:graphicFrame>
        <p:nvGraphicFramePr>
          <p:cNvPr id="40974" name="Object 3"/>
          <p:cNvGraphicFramePr>
            <a:graphicFrameLocks noChangeAspect="1"/>
          </p:cNvGraphicFramePr>
          <p:nvPr/>
        </p:nvGraphicFramePr>
        <p:xfrm>
          <a:off x="5724525" y="4973638"/>
          <a:ext cx="1360488" cy="476250"/>
        </p:xfrm>
        <a:graphic>
          <a:graphicData uri="http://schemas.openxmlformats.org/presentationml/2006/ole">
            <p:oleObj spid="_x0000_s12291" name="Equation" r:id="rId4" imgW="799920" imgH="27936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ASIMPTOTE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A68FE4-D6B0-4256-B3DB-DB14C921AFE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562600" y="528638"/>
            <a:ext cx="2971800" cy="3054350"/>
            <a:chOff x="5562600" y="529389"/>
            <a:chExt cx="2971800" cy="305280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562600" y="2209701"/>
              <a:ext cx="2971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0965" idx="2"/>
              <a:endCxn id="40965" idx="0"/>
            </p:cNvCxnSpPr>
            <p:nvPr/>
          </p:nvCxnSpPr>
          <p:spPr>
            <a:xfrm rot="5400000" flipH="1">
              <a:off x="5511778" y="2056583"/>
              <a:ext cx="3048045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6400800" y="529389"/>
              <a:ext cx="1068388" cy="3051218"/>
            </a:xfrm>
            <a:custGeom>
              <a:avLst/>
              <a:gdLst>
                <a:gd name="connsiteX0" fmla="*/ 0 w 1126156"/>
                <a:gd name="connsiteY0" fmla="*/ 3022333 h 3022333"/>
                <a:gd name="connsiteX1" fmla="*/ 327259 w 1126156"/>
                <a:gd name="connsiteY1" fmla="*/ 1337912 h 3022333"/>
                <a:gd name="connsiteX2" fmla="*/ 856649 w 1126156"/>
                <a:gd name="connsiteY2" fmla="*/ 2156059 h 3022333"/>
                <a:gd name="connsiteX3" fmla="*/ 1126156 w 1126156"/>
                <a:gd name="connsiteY3" fmla="*/ 0 h 3022333"/>
                <a:gd name="connsiteX0" fmla="*/ 0 w 1068404"/>
                <a:gd name="connsiteY0" fmla="*/ 2975811 h 2975811"/>
                <a:gd name="connsiteX1" fmla="*/ 269507 w 1068404"/>
                <a:gd name="connsiteY1" fmla="*/ 1337912 h 2975811"/>
                <a:gd name="connsiteX2" fmla="*/ 798897 w 1068404"/>
                <a:gd name="connsiteY2" fmla="*/ 2156059 h 2975811"/>
                <a:gd name="connsiteX3" fmla="*/ 1068404 w 1068404"/>
                <a:gd name="connsiteY3" fmla="*/ 0 h 2975811"/>
                <a:gd name="connsiteX0" fmla="*/ 0 w 1068404"/>
                <a:gd name="connsiteY0" fmla="*/ 2975811 h 2975811"/>
                <a:gd name="connsiteX1" fmla="*/ 269507 w 1068404"/>
                <a:gd name="connsiteY1" fmla="*/ 1337912 h 2975811"/>
                <a:gd name="connsiteX2" fmla="*/ 798897 w 1068404"/>
                <a:gd name="connsiteY2" fmla="*/ 2156059 h 2975811"/>
                <a:gd name="connsiteX3" fmla="*/ 1068404 w 1068404"/>
                <a:gd name="connsiteY3" fmla="*/ 0 h 2975811"/>
                <a:gd name="connsiteX0" fmla="*/ 0 w 1068404"/>
                <a:gd name="connsiteY0" fmla="*/ 3052011 h 3052011"/>
                <a:gd name="connsiteX1" fmla="*/ 269507 w 1068404"/>
                <a:gd name="connsiteY1" fmla="*/ 1337912 h 3052011"/>
                <a:gd name="connsiteX2" fmla="*/ 798897 w 1068404"/>
                <a:gd name="connsiteY2" fmla="*/ 2156059 h 3052011"/>
                <a:gd name="connsiteX3" fmla="*/ 1068404 w 1068404"/>
                <a:gd name="connsiteY3" fmla="*/ 0 h 30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8404" h="3052011">
                  <a:moveTo>
                    <a:pt x="0" y="3052011"/>
                  </a:moveTo>
                  <a:cubicBezTo>
                    <a:pt x="44918" y="2272365"/>
                    <a:pt x="136358" y="1487237"/>
                    <a:pt x="269507" y="1337912"/>
                  </a:cubicBezTo>
                  <a:cubicBezTo>
                    <a:pt x="402657" y="1188587"/>
                    <a:pt x="665747" y="2379044"/>
                    <a:pt x="798897" y="2156059"/>
                  </a:cubicBezTo>
                  <a:cubicBezTo>
                    <a:pt x="932047" y="1933074"/>
                    <a:pt x="1000225" y="966537"/>
                    <a:pt x="1068404" y="0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V="1">
              <a:off x="5972946" y="2057378"/>
              <a:ext cx="304645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4839471" y="2057378"/>
              <a:ext cx="304645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3733800"/>
            <a:ext cx="4800600" cy="2590800"/>
            <a:chOff x="533400" y="3810794"/>
            <a:chExt cx="4800600" cy="25908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-685799" y="5104606"/>
              <a:ext cx="2590800" cy="3175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33400" y="6323807"/>
              <a:ext cx="4800600" cy="3175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596900" y="4139407"/>
              <a:ext cx="4725988" cy="1973262"/>
            </a:xfrm>
            <a:custGeom>
              <a:avLst/>
              <a:gdLst>
                <a:gd name="connsiteX0" fmla="*/ 0 w 4726005"/>
                <a:gd name="connsiteY0" fmla="*/ 1973179 h 1973179"/>
                <a:gd name="connsiteX1" fmla="*/ 962527 w 4726005"/>
                <a:gd name="connsiteY1" fmla="*/ 1463040 h 1973179"/>
                <a:gd name="connsiteX2" fmla="*/ 2406316 w 4726005"/>
                <a:gd name="connsiteY2" fmla="*/ 279133 h 1973179"/>
                <a:gd name="connsiteX3" fmla="*/ 4726005 w 4726005"/>
                <a:gd name="connsiteY3" fmla="*/ 0 h 19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6005" h="1973179">
                  <a:moveTo>
                    <a:pt x="0" y="1973179"/>
                  </a:moveTo>
                  <a:cubicBezTo>
                    <a:pt x="280737" y="1859280"/>
                    <a:pt x="561474" y="1745381"/>
                    <a:pt x="962527" y="1463040"/>
                  </a:cubicBezTo>
                  <a:cubicBezTo>
                    <a:pt x="1363580" y="1180699"/>
                    <a:pt x="1779070" y="522973"/>
                    <a:pt x="2406316" y="279133"/>
                  </a:cubicBezTo>
                  <a:cubicBezTo>
                    <a:pt x="3033562" y="35293"/>
                    <a:pt x="3879783" y="17646"/>
                    <a:pt x="4726005" y="0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37" name="Straight Connector 36"/>
            <p:cNvCxnSpPr>
              <a:endCxn id="40972" idx="1"/>
            </p:cNvCxnSpPr>
            <p:nvPr/>
          </p:nvCxnSpPr>
          <p:spPr>
            <a:xfrm flipV="1">
              <a:off x="533400" y="4094957"/>
              <a:ext cx="4800600" cy="190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4" grpId="0" autoUpdateAnimBg="0"/>
      <p:bldP spid="4096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51435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POŠEVNA ASIMPTOTA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5330825" y="1655763"/>
          <a:ext cx="2289175" cy="476250"/>
        </p:xfrm>
        <a:graphic>
          <a:graphicData uri="http://schemas.openxmlformats.org/presentationml/2006/ole">
            <p:oleObj spid="_x0000_s13314" name="Equation" r:id="rId3" imgW="1346040" imgH="279360" progId="Equation.DSMT4">
              <p:embed/>
            </p:oleObj>
          </a:graphicData>
        </a:graphic>
      </p:graphicFrame>
      <p:graphicFrame>
        <p:nvGraphicFramePr>
          <p:cNvPr id="41993" name="Object 3"/>
          <p:cNvGraphicFramePr>
            <a:graphicFrameLocks noChangeAspect="1"/>
          </p:cNvGraphicFramePr>
          <p:nvPr/>
        </p:nvGraphicFramePr>
        <p:xfrm>
          <a:off x="5254625" y="3332163"/>
          <a:ext cx="2051050" cy="1168400"/>
        </p:xfrm>
        <a:graphic>
          <a:graphicData uri="http://schemas.openxmlformats.org/presentationml/2006/ole">
            <p:oleObj spid="_x0000_s13315" name="Equation" r:id="rId4" imgW="1206360" imgH="6858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ASIMPTOTE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6F7F7A-ED82-435F-8F53-AEA00BB2D7B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606425" y="1427163"/>
            <a:ext cx="3862388" cy="3525837"/>
            <a:chOff x="4343400" y="457994"/>
            <a:chExt cx="4507033" cy="41148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43400" y="3733531"/>
              <a:ext cx="4495918" cy="1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961549" y="2514468"/>
              <a:ext cx="4114800" cy="1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343400" y="609914"/>
              <a:ext cx="4495918" cy="3581228"/>
            </a:xfrm>
            <a:custGeom>
              <a:avLst/>
              <a:gdLst>
                <a:gd name="connsiteX0" fmla="*/ 0 w 4485373"/>
                <a:gd name="connsiteY0" fmla="*/ 2820202 h 2919663"/>
                <a:gd name="connsiteX1" fmla="*/ 1212783 w 4485373"/>
                <a:gd name="connsiteY1" fmla="*/ 2627697 h 2919663"/>
                <a:gd name="connsiteX2" fmla="*/ 2069432 w 4485373"/>
                <a:gd name="connsiteY2" fmla="*/ 1068404 h 2919663"/>
                <a:gd name="connsiteX3" fmla="*/ 3368842 w 4485373"/>
                <a:gd name="connsiteY3" fmla="*/ 721894 h 2919663"/>
                <a:gd name="connsiteX4" fmla="*/ 4485373 w 4485373"/>
                <a:gd name="connsiteY4" fmla="*/ 0 h 2919663"/>
                <a:gd name="connsiteX0" fmla="*/ 0 w 4082716"/>
                <a:gd name="connsiteY0" fmla="*/ 3810000 h 3859730"/>
                <a:gd name="connsiteX1" fmla="*/ 810126 w 4082716"/>
                <a:gd name="connsiteY1" fmla="*/ 2627697 h 3859730"/>
                <a:gd name="connsiteX2" fmla="*/ 1666775 w 4082716"/>
                <a:gd name="connsiteY2" fmla="*/ 1068404 h 3859730"/>
                <a:gd name="connsiteX3" fmla="*/ 2966185 w 4082716"/>
                <a:gd name="connsiteY3" fmla="*/ 721894 h 3859730"/>
                <a:gd name="connsiteX4" fmla="*/ 4082716 w 4082716"/>
                <a:gd name="connsiteY4" fmla="*/ 0 h 3859730"/>
                <a:gd name="connsiteX0" fmla="*/ 0 w 4082716"/>
                <a:gd name="connsiteY0" fmla="*/ 3810000 h 3810000"/>
                <a:gd name="connsiteX1" fmla="*/ 810126 w 4082716"/>
                <a:gd name="connsiteY1" fmla="*/ 2627697 h 3810000"/>
                <a:gd name="connsiteX2" fmla="*/ 1666775 w 4082716"/>
                <a:gd name="connsiteY2" fmla="*/ 1068404 h 3810000"/>
                <a:gd name="connsiteX3" fmla="*/ 2966185 w 4082716"/>
                <a:gd name="connsiteY3" fmla="*/ 721894 h 3810000"/>
                <a:gd name="connsiteX4" fmla="*/ 4082716 w 4082716"/>
                <a:gd name="connsiteY4" fmla="*/ 0 h 3810000"/>
                <a:gd name="connsiteX0" fmla="*/ 0 w 4082716"/>
                <a:gd name="connsiteY0" fmla="*/ 3810000 h 3810000"/>
                <a:gd name="connsiteX1" fmla="*/ 810126 w 4082716"/>
                <a:gd name="connsiteY1" fmla="*/ 2627697 h 3810000"/>
                <a:gd name="connsiteX2" fmla="*/ 1666775 w 4082716"/>
                <a:gd name="connsiteY2" fmla="*/ 1068404 h 3810000"/>
                <a:gd name="connsiteX3" fmla="*/ 2966185 w 4082716"/>
                <a:gd name="connsiteY3" fmla="*/ 721894 h 3810000"/>
                <a:gd name="connsiteX4" fmla="*/ 4082716 w 4082716"/>
                <a:gd name="connsiteY4" fmla="*/ 0 h 3810000"/>
                <a:gd name="connsiteX0" fmla="*/ 0 w 4267200"/>
                <a:gd name="connsiteY0" fmla="*/ 3962400 h 3962400"/>
                <a:gd name="connsiteX1" fmla="*/ 810126 w 4267200"/>
                <a:gd name="connsiteY1" fmla="*/ 2780097 h 3962400"/>
                <a:gd name="connsiteX2" fmla="*/ 1666775 w 4267200"/>
                <a:gd name="connsiteY2" fmla="*/ 1220804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0 w 4267200"/>
                <a:gd name="connsiteY0" fmla="*/ 3962400 h 3962400"/>
                <a:gd name="connsiteX1" fmla="*/ 810126 w 4267200"/>
                <a:gd name="connsiteY1" fmla="*/ 2780097 h 3962400"/>
                <a:gd name="connsiteX2" fmla="*/ 2209800 w 4267200"/>
                <a:gd name="connsiteY2" fmla="*/ 2286000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0 w 4267200"/>
                <a:gd name="connsiteY0" fmla="*/ 3962400 h 3962400"/>
                <a:gd name="connsiteX1" fmla="*/ 914400 w 4267200"/>
                <a:gd name="connsiteY1" fmla="*/ 3276600 h 3962400"/>
                <a:gd name="connsiteX2" fmla="*/ 2209800 w 4267200"/>
                <a:gd name="connsiteY2" fmla="*/ 2286000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381000 w 4648200"/>
                <a:gd name="connsiteY0" fmla="*/ 3962400 h 3962400"/>
                <a:gd name="connsiteX1" fmla="*/ 152400 w 4648200"/>
                <a:gd name="connsiteY1" fmla="*/ 3581400 h 3962400"/>
                <a:gd name="connsiteX2" fmla="*/ 1295400 w 4648200"/>
                <a:gd name="connsiteY2" fmla="*/ 3276600 h 3962400"/>
                <a:gd name="connsiteX3" fmla="*/ 2590800 w 4648200"/>
                <a:gd name="connsiteY3" fmla="*/ 2286000 h 3962400"/>
                <a:gd name="connsiteX4" fmla="*/ 3347185 w 4648200"/>
                <a:gd name="connsiteY4" fmla="*/ 874294 h 3962400"/>
                <a:gd name="connsiteX5" fmla="*/ 4648200 w 4648200"/>
                <a:gd name="connsiteY5" fmla="*/ 0 h 3962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2438400 w 4495800"/>
                <a:gd name="connsiteY1" fmla="*/ 2286000 h 3581400"/>
                <a:gd name="connsiteX2" fmla="*/ 3194785 w 4495800"/>
                <a:gd name="connsiteY2" fmla="*/ 874294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2438400 w 4495800"/>
                <a:gd name="connsiteY1" fmla="*/ 22860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1828800 w 4495800"/>
                <a:gd name="connsiteY1" fmla="*/ 27432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1828800 w 4495800"/>
                <a:gd name="connsiteY1" fmla="*/ 27432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581400">
                  <a:moveTo>
                    <a:pt x="0" y="3581400"/>
                  </a:moveTo>
                  <a:cubicBezTo>
                    <a:pt x="508000" y="3311525"/>
                    <a:pt x="1371600" y="3124200"/>
                    <a:pt x="1828800" y="2743200"/>
                  </a:cubicBezTo>
                  <a:cubicBezTo>
                    <a:pt x="2286000" y="2362200"/>
                    <a:pt x="2298700" y="1752600"/>
                    <a:pt x="2743200" y="1295400"/>
                  </a:cubicBezTo>
                  <a:cubicBezTo>
                    <a:pt x="3187700" y="838200"/>
                    <a:pt x="3438625" y="897555"/>
                    <a:pt x="4495800" y="0"/>
                  </a:cubicBez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V="1">
              <a:off x="4582368" y="669199"/>
              <a:ext cx="4268065" cy="37331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044825" y="1644650"/>
          <a:ext cx="906463" cy="315913"/>
        </p:xfrm>
        <a:graphic>
          <a:graphicData uri="http://schemas.openxmlformats.org/presentationml/2006/ole">
            <p:oleObj spid="_x0000_s13316" name="Equation" r:id="rId5" imgW="583920" imgH="203040" progId="Equation.DSMT4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654425" y="2265363"/>
          <a:ext cx="946150" cy="315912"/>
        </p:xfrm>
        <a:graphic>
          <a:graphicData uri="http://schemas.openxmlformats.org/presentationml/2006/ole">
            <p:oleObj spid="_x0000_s13317" name="Equation" r:id="rId6" imgW="609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" y="3492500"/>
          <a:ext cx="3124200" cy="2527300"/>
        </p:xfrm>
        <a:graphic>
          <a:graphicData uri="http://schemas.openxmlformats.org/presentationml/2006/ole">
            <p:oleObj spid="_x0000_s14338" name="Equation" r:id="rId3" imgW="2387520" imgH="1930320" progId="Equation.DSMT4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3400" y="838200"/>
          <a:ext cx="2565400" cy="444500"/>
        </p:xfrm>
        <a:graphic>
          <a:graphicData uri="http://schemas.openxmlformats.org/presentationml/2006/ole">
            <p:oleObj spid="_x0000_s14339" name="Equation" r:id="rId4" imgW="1549080" imgH="266400" progId="Equation.DSMT4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33400" y="1654175"/>
          <a:ext cx="3962400" cy="1774825"/>
        </p:xfrm>
        <a:graphic>
          <a:graphicData uri="http://schemas.openxmlformats.org/presentationml/2006/ole">
            <p:oleObj spid="_x0000_s14340" name="Equation" r:id="rId5" imgW="3403440" imgH="15238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ASIMPTOTE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E8418B-85B5-4423-8D41-2A6A7D60C01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72000" y="838200"/>
            <a:ext cx="3657600" cy="3276600"/>
            <a:chOff x="4572000" y="838832"/>
            <a:chExt cx="3657600" cy="327596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572000" y="3446592"/>
              <a:ext cx="3657600" cy="1587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801585" y="2476022"/>
              <a:ext cx="3275968" cy="1588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4875213" y="842006"/>
              <a:ext cx="2662237" cy="3256922"/>
            </a:xfrm>
            <a:custGeom>
              <a:avLst/>
              <a:gdLst>
                <a:gd name="connsiteX0" fmla="*/ 0 w 3272589"/>
                <a:gd name="connsiteY0" fmla="*/ 4090736 h 4090736"/>
                <a:gd name="connsiteX1" fmla="*/ 635267 w 3272589"/>
                <a:gd name="connsiteY1" fmla="*/ 2319688 h 4090736"/>
                <a:gd name="connsiteX2" fmla="*/ 1097280 w 3272589"/>
                <a:gd name="connsiteY2" fmla="*/ 2435191 h 4090736"/>
                <a:gd name="connsiteX3" fmla="*/ 3272589 w 3272589"/>
                <a:gd name="connsiteY3" fmla="*/ 0 h 4090736"/>
                <a:gd name="connsiteX0" fmla="*/ 0 w 3272589"/>
                <a:gd name="connsiteY0" fmla="*/ 4090736 h 4090736"/>
                <a:gd name="connsiteX1" fmla="*/ 465221 w 3272589"/>
                <a:gd name="connsiteY1" fmla="*/ 2433587 h 4090736"/>
                <a:gd name="connsiteX2" fmla="*/ 1097280 w 3272589"/>
                <a:gd name="connsiteY2" fmla="*/ 2435191 h 4090736"/>
                <a:gd name="connsiteX3" fmla="*/ 3272589 w 3272589"/>
                <a:gd name="connsiteY3" fmla="*/ 0 h 4090736"/>
                <a:gd name="connsiteX0" fmla="*/ 0 w 3272589"/>
                <a:gd name="connsiteY0" fmla="*/ 4090736 h 4090736"/>
                <a:gd name="connsiteX1" fmla="*/ 465221 w 3272589"/>
                <a:gd name="connsiteY1" fmla="*/ 2433587 h 4090736"/>
                <a:gd name="connsiteX2" fmla="*/ 1379621 w 3272589"/>
                <a:gd name="connsiteY2" fmla="*/ 2281187 h 4090736"/>
                <a:gd name="connsiteX3" fmla="*/ 3272589 w 3272589"/>
                <a:gd name="connsiteY3" fmla="*/ 0 h 4090736"/>
                <a:gd name="connsiteX0" fmla="*/ 0 w 3272589"/>
                <a:gd name="connsiteY0" fmla="*/ 4090736 h 4090736"/>
                <a:gd name="connsiteX1" fmla="*/ 465221 w 3272589"/>
                <a:gd name="connsiteY1" fmla="*/ 2433587 h 4090736"/>
                <a:gd name="connsiteX2" fmla="*/ 1379621 w 3272589"/>
                <a:gd name="connsiteY2" fmla="*/ 2281187 h 4090736"/>
                <a:gd name="connsiteX3" fmla="*/ 3272589 w 3272589"/>
                <a:gd name="connsiteY3" fmla="*/ 0 h 4090736"/>
                <a:gd name="connsiteX0" fmla="*/ 0 w 3272589"/>
                <a:gd name="connsiteY0" fmla="*/ 4090736 h 4090736"/>
                <a:gd name="connsiteX1" fmla="*/ 465221 w 3272589"/>
                <a:gd name="connsiteY1" fmla="*/ 2433587 h 4090736"/>
                <a:gd name="connsiteX2" fmla="*/ 1379621 w 3272589"/>
                <a:gd name="connsiteY2" fmla="*/ 2281187 h 4090736"/>
                <a:gd name="connsiteX3" fmla="*/ 3272589 w 3272589"/>
                <a:gd name="connsiteY3" fmla="*/ 0 h 4090736"/>
                <a:gd name="connsiteX0" fmla="*/ 0 w 3272589"/>
                <a:gd name="connsiteY0" fmla="*/ 4090736 h 4090736"/>
                <a:gd name="connsiteX1" fmla="*/ 465221 w 3272589"/>
                <a:gd name="connsiteY1" fmla="*/ 2433587 h 4090736"/>
                <a:gd name="connsiteX2" fmla="*/ 1379621 w 3272589"/>
                <a:gd name="connsiteY2" fmla="*/ 2281187 h 4090736"/>
                <a:gd name="connsiteX3" fmla="*/ 3272589 w 3272589"/>
                <a:gd name="connsiteY3" fmla="*/ 0 h 40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2589" h="4090736">
                  <a:moveTo>
                    <a:pt x="0" y="4090736"/>
                  </a:moveTo>
                  <a:cubicBezTo>
                    <a:pt x="114700" y="3287027"/>
                    <a:pt x="235284" y="2735178"/>
                    <a:pt x="465221" y="2433587"/>
                  </a:cubicBezTo>
                  <a:cubicBezTo>
                    <a:pt x="695158" y="2131996"/>
                    <a:pt x="911726" y="2686785"/>
                    <a:pt x="1379621" y="2281187"/>
                  </a:cubicBezTo>
                  <a:cubicBezTo>
                    <a:pt x="1847516" y="1875589"/>
                    <a:pt x="2498557" y="1049153"/>
                    <a:pt x="3272589" y="0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5400000" flipH="1" flipV="1">
            <a:off x="4710907" y="1286668"/>
            <a:ext cx="3276600" cy="24177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5791200" y="941388"/>
          <a:ext cx="1403350" cy="277812"/>
        </p:xfrm>
        <a:graphic>
          <a:graphicData uri="http://schemas.openxmlformats.org/presentationml/2006/ole">
            <p:oleObj spid="_x0000_s14341" name="Equation" r:id="rId6" imgW="1358640" imgH="266400" progId="Equation.DSMT4">
              <p:embed/>
            </p:oleObj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4640263" y="4800600"/>
          <a:ext cx="2522537" cy="655638"/>
        </p:xfrm>
        <a:graphic>
          <a:graphicData uri="http://schemas.openxmlformats.org/presentationml/2006/ole">
            <p:oleObj spid="_x0000_s14342" name="Equation" r:id="rId7" imgW="1523880" imgH="393480" progId="Equation.DSMT4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7315200" y="1295400"/>
          <a:ext cx="762000" cy="409575"/>
        </p:xfrm>
        <a:graphic>
          <a:graphicData uri="http://schemas.openxmlformats.org/presentationml/2006/ole">
            <p:oleObj spid="_x0000_s14343" name="Equation" r:id="rId8" imgW="7365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733800"/>
            <a:ext cx="8534400" cy="2667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Rounded Rectangle 25"/>
          <p:cNvSpPr/>
          <p:nvPr/>
        </p:nvSpPr>
        <p:spPr>
          <a:xfrm>
            <a:off x="304800" y="914400"/>
            <a:ext cx="8534400" cy="2667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65532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ZAPOREDJA, PODANA S REKURZIVNIM PRAVILOM</a:t>
            </a:r>
            <a:endParaRPr lang="sl-SI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9750" y="1346200"/>
            <a:ext cx="431958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+3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	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rekurzivno pravilo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750" y="914400"/>
            <a:ext cx="41036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=1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		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četni člen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846138" y="1885950"/>
            <a:ext cx="12795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+3=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27088" y="2308225"/>
            <a:ext cx="12795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=4+3=7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827088" y="2740025"/>
            <a:ext cx="14081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=7+3=10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219200" y="2986088"/>
            <a:ext cx="76200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. . </a:t>
            </a:r>
            <a:endParaRPr lang="sl-SI" sz="28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438400" y="3048000"/>
            <a:ext cx="55626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1,4,7,10,…    aritmeti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 zaporedje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74675" y="4165600"/>
            <a:ext cx="431958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	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rekurzivno pravilo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74675" y="3733800"/>
            <a:ext cx="41036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=1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		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četni člen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827088" y="4724400"/>
            <a:ext cx="7350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827088" y="5084763"/>
            <a:ext cx="7350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827088" y="5516563"/>
            <a:ext cx="7985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38200" y="5665788"/>
            <a:ext cx="817563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. . </a:t>
            </a:r>
            <a:endParaRPr lang="sl-SI" sz="28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362200" y="5726113"/>
            <a:ext cx="6049963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9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27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,…  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geo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 zaporedje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Rounded Rectangle 20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6AB23D-0AFB-49F5-925A-A26E3647CC1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58372" grpId="0"/>
      <p:bldP spid="58375" grpId="0"/>
      <p:bldP spid="58376" grpId="0"/>
      <p:bldP spid="58379" grpId="0"/>
      <p:bldP spid="58380" grpId="0"/>
      <p:bldP spid="58381" grpId="0"/>
      <p:bldP spid="58383" grpId="0"/>
      <p:bldP spid="58384" grpId="0"/>
      <p:bldP spid="58385" grpId="0"/>
      <p:bldP spid="58386" grpId="0"/>
      <p:bldP spid="58388" grpId="0"/>
      <p:bldP spid="58389" grpId="0"/>
      <p:bldP spid="58390" grpId="0"/>
      <p:bldP spid="58391" grpId="0"/>
      <p:bldP spid="583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rekurzij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5240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457200"/>
            <a:ext cx="2874963" cy="4000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REKURZIVNA ZAPOREDJA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49238" y="3224213"/>
            <a:ext cx="1984375" cy="307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(geometrično zaporedje)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28600" y="2081213"/>
            <a:ext cx="23066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(aritmetično zaporedje)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3020" name="Object 2"/>
          <p:cNvGraphicFramePr>
            <a:graphicFrameLocks noChangeAspect="1"/>
          </p:cNvGraphicFramePr>
          <p:nvPr/>
        </p:nvGraphicFramePr>
        <p:xfrm>
          <a:off x="2057400" y="914400"/>
          <a:ext cx="4343400" cy="388938"/>
        </p:xfrm>
        <a:graphic>
          <a:graphicData uri="http://schemas.openxmlformats.org/presentationml/2006/ole">
            <p:oleObj spid="_x0000_s15362" name="Equation" r:id="rId4" imgW="2349360" imgH="228600" progId="Equation.DSMT4">
              <p:embed/>
            </p:oleObj>
          </a:graphicData>
        </a:graphic>
      </p:graphicFrame>
      <p:graphicFrame>
        <p:nvGraphicFramePr>
          <p:cNvPr id="43021" name="Object 3"/>
          <p:cNvGraphicFramePr>
            <a:graphicFrameLocks noChangeAspect="1"/>
          </p:cNvGraphicFramePr>
          <p:nvPr/>
        </p:nvGraphicFramePr>
        <p:xfrm>
          <a:off x="336550" y="2819400"/>
          <a:ext cx="2062163" cy="314325"/>
        </p:xfrm>
        <a:graphic>
          <a:graphicData uri="http://schemas.openxmlformats.org/presentationml/2006/ole">
            <p:oleObj spid="_x0000_s15363" name="Equation" r:id="rId5" imgW="1384200" imgH="228600" progId="Equation.DSMT4">
              <p:embed/>
            </p:oleObj>
          </a:graphicData>
        </a:graphic>
      </p:graphicFrame>
      <p:graphicFrame>
        <p:nvGraphicFramePr>
          <p:cNvPr id="43022" name="Object 4"/>
          <p:cNvGraphicFramePr>
            <a:graphicFrameLocks noChangeAspect="1"/>
          </p:cNvGraphicFramePr>
          <p:nvPr/>
        </p:nvGraphicFramePr>
        <p:xfrm>
          <a:off x="336550" y="1752600"/>
          <a:ext cx="2081213" cy="314325"/>
        </p:xfrm>
        <a:graphic>
          <a:graphicData uri="http://schemas.openxmlformats.org/presentationml/2006/ole">
            <p:oleObj spid="_x0000_s15364" name="Equation" r:id="rId6" imgW="1396800" imgH="228600" progId="Equation.DSMT4">
              <p:embed/>
            </p:oleObj>
          </a:graphicData>
        </a:graphic>
      </p:graphicFrame>
      <p:graphicFrame>
        <p:nvGraphicFramePr>
          <p:cNvPr id="43023" name="Object 5"/>
          <p:cNvGraphicFramePr>
            <a:graphicFrameLocks noChangeAspect="1"/>
          </p:cNvGraphicFramePr>
          <p:nvPr/>
        </p:nvGraphicFramePr>
        <p:xfrm>
          <a:off x="363538" y="4249738"/>
          <a:ext cx="2505075" cy="571500"/>
        </p:xfrm>
        <a:graphic>
          <a:graphicData uri="http://schemas.openxmlformats.org/presentationml/2006/ole">
            <p:oleObj spid="_x0000_s15365" name="Equation" r:id="rId7" imgW="1981080" imgH="431640" progId="Equation.DSMT4">
              <p:embed/>
            </p:oleObj>
          </a:graphicData>
        </a:graphic>
      </p:graphicFrame>
      <p:graphicFrame>
        <p:nvGraphicFramePr>
          <p:cNvPr id="43024" name="Object 6"/>
          <p:cNvGraphicFramePr>
            <a:graphicFrameLocks noChangeAspect="1"/>
          </p:cNvGraphicFramePr>
          <p:nvPr/>
        </p:nvGraphicFramePr>
        <p:xfrm>
          <a:off x="374650" y="5408613"/>
          <a:ext cx="2205038" cy="611187"/>
        </p:xfrm>
        <a:graphic>
          <a:graphicData uri="http://schemas.openxmlformats.org/presentationml/2006/ole">
            <p:oleObj spid="_x0000_s15366" name="Equation" r:id="rId8" imgW="1460160" imgH="45720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7C1D03-91F4-4ECA-ABEF-21F1B820054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11488" y="5678488"/>
            <a:ext cx="36512" cy="365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573463" y="5480050"/>
            <a:ext cx="36512" cy="349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127500" y="5246688"/>
            <a:ext cx="36513" cy="365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670425" y="5030788"/>
            <a:ext cx="36513" cy="349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224463" y="4819650"/>
            <a:ext cx="34925" cy="36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84850" y="4591050"/>
            <a:ext cx="36513" cy="349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346825" y="4371975"/>
            <a:ext cx="36513" cy="349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889750" y="4162425"/>
            <a:ext cx="36513" cy="36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434263" y="3933825"/>
            <a:ext cx="34925" cy="349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004175" y="3714750"/>
            <a:ext cx="36513" cy="36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547100" y="3505200"/>
            <a:ext cx="34925" cy="36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75050" y="5591175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127500" y="5438775"/>
            <a:ext cx="36513" cy="34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670425" y="5286375"/>
            <a:ext cx="36513" cy="34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241925" y="5067300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794375" y="4781550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346825" y="4449763"/>
            <a:ext cx="36513" cy="365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880225" y="4037013"/>
            <a:ext cx="36513" cy="365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432675" y="3524250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994650" y="2847975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556625" y="2038350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92413" y="6153150"/>
            <a:ext cx="609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31032" y="3925094"/>
            <a:ext cx="4800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3021013" y="5867400"/>
            <a:ext cx="36512" cy="3651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573463" y="5467350"/>
            <a:ext cx="36512" cy="3651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117975" y="4718050"/>
            <a:ext cx="34925" cy="3492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670425" y="4276725"/>
            <a:ext cx="36513" cy="3492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230813" y="4562475"/>
            <a:ext cx="36512" cy="3651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784850" y="4332288"/>
            <a:ext cx="36513" cy="36512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346825" y="4543425"/>
            <a:ext cx="36513" cy="3492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900863" y="4362450"/>
            <a:ext cx="34925" cy="3492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453313" y="4484688"/>
            <a:ext cx="34925" cy="36512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8004175" y="4381500"/>
            <a:ext cx="36513" cy="34925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8556625" y="4467225"/>
            <a:ext cx="36513" cy="3651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011488" y="6057900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63938" y="1695450"/>
            <a:ext cx="36512" cy="365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108450" y="3821113"/>
            <a:ext cx="36513" cy="36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670425" y="4803775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241925" y="5173663"/>
            <a:ext cx="36513" cy="36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5784850" y="5249863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337300" y="5257800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888163" y="5265738"/>
            <a:ext cx="36512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442200" y="5254625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004175" y="5262563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8556625" y="5251450"/>
            <a:ext cx="36513" cy="34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8" grpId="0"/>
      <p:bldP spid="4301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81000" y="4572000"/>
            <a:ext cx="8010525" cy="784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Točka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 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rgbClr val="FF3300"/>
                </a:solidFill>
                <a:latin typeface="+mn-lt"/>
              </a:rPr>
              <a:t>negibna točka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preslikave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če velja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f(x)=x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Negibne točke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edini kandidati za limite rekurzivnega zaporedja, določenega z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f.</a:t>
            </a:r>
            <a:endParaRPr lang="en-GB">
              <a:solidFill>
                <a:srgbClr val="FF3300"/>
              </a:solidFill>
              <a:latin typeface="+mn-lt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388620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Priv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zemimo, da je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zvezna.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4043" name="Object 2"/>
          <p:cNvGraphicFramePr>
            <a:graphicFrameLocks noChangeAspect="1"/>
          </p:cNvGraphicFramePr>
          <p:nvPr/>
        </p:nvGraphicFramePr>
        <p:xfrm>
          <a:off x="533400" y="2168525"/>
          <a:ext cx="5943600" cy="1019175"/>
        </p:xfrm>
        <a:graphic>
          <a:graphicData uri="http://schemas.openxmlformats.org/presentationml/2006/ole">
            <p:oleObj spid="_x0000_s16386" name="Equation" r:id="rId3" imgW="3263760" imgH="558720" progId="Equation.DSMT4">
              <p:embed/>
            </p:oleObj>
          </a:graphicData>
        </a:graphic>
      </p:graphicFrame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81000" y="3733800"/>
            <a:ext cx="7924800" cy="40005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Edine možne limite rekurzivnega zaporedja so rešitve enačbe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=x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1F5879-419C-4308-9337-53EAFF41B05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3020" name="Object 16"/>
          <p:cNvGraphicFramePr>
            <a:graphicFrameLocks noChangeAspect="1"/>
          </p:cNvGraphicFramePr>
          <p:nvPr/>
        </p:nvGraphicFramePr>
        <p:xfrm>
          <a:off x="609600" y="609600"/>
          <a:ext cx="4343400" cy="388938"/>
        </p:xfrm>
        <a:graphic>
          <a:graphicData uri="http://schemas.openxmlformats.org/presentationml/2006/ole">
            <p:oleObj spid="_x0000_s16387" name="Equation" r:id="rId4" imgW="2349360" imgH="2286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381000" y="5486400"/>
            <a:ext cx="8534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zaporedje konvergira in  katera negibna točka je limita,  je odvisno od začetnega člena.</a:t>
            </a:r>
            <a:endParaRPr lang="en-GB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1" grpId="0"/>
      <p:bldP spid="4404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257550" y="2046288"/>
            <a:ext cx="5291138" cy="2522537"/>
            <a:chOff x="896" y="1291"/>
            <a:chExt cx="3333" cy="1589"/>
          </a:xfrm>
        </p:grpSpPr>
        <p:sp>
          <p:nvSpPr>
            <p:cNvPr id="17482" name="Freeform 12"/>
            <p:cNvSpPr>
              <a:spLocks/>
            </p:cNvSpPr>
            <p:nvPr/>
          </p:nvSpPr>
          <p:spPr bwMode="auto">
            <a:xfrm>
              <a:off x="896" y="1291"/>
              <a:ext cx="3131" cy="1589"/>
            </a:xfrm>
            <a:custGeom>
              <a:avLst/>
              <a:gdLst>
                <a:gd name="T0" fmla="*/ 0 w 3131"/>
                <a:gd name="T1" fmla="*/ 0 h 1589"/>
                <a:gd name="T2" fmla="*/ 349 w 3131"/>
                <a:gd name="T3" fmla="*/ 1337 h 1589"/>
                <a:gd name="T4" fmla="*/ 1228 w 3131"/>
                <a:gd name="T5" fmla="*/ 1514 h 1589"/>
                <a:gd name="T6" fmla="*/ 3131 w 3131"/>
                <a:gd name="T7" fmla="*/ 1072 h 15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1"/>
                <a:gd name="T13" fmla="*/ 0 h 1589"/>
                <a:gd name="T14" fmla="*/ 3131 w 3131"/>
                <a:gd name="T15" fmla="*/ 1589 h 15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1" h="1589">
                  <a:moveTo>
                    <a:pt x="0" y="0"/>
                  </a:moveTo>
                  <a:cubicBezTo>
                    <a:pt x="58" y="223"/>
                    <a:pt x="144" y="1085"/>
                    <a:pt x="349" y="1337"/>
                  </a:cubicBezTo>
                  <a:cubicBezTo>
                    <a:pt x="554" y="1589"/>
                    <a:pt x="764" y="1558"/>
                    <a:pt x="1228" y="1514"/>
                  </a:cubicBezTo>
                  <a:cubicBezTo>
                    <a:pt x="1692" y="1470"/>
                    <a:pt x="2735" y="1164"/>
                    <a:pt x="3131" y="107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3661" y="2432"/>
            <a:ext cx="568" cy="354"/>
          </p:xfrm>
          <a:graphic>
            <a:graphicData uri="http://schemas.openxmlformats.org/presentationml/2006/ole">
              <p:oleObj spid="_x0000_s17413" name="Equation" r:id="rId3" imgW="672840" imgH="419040" progId="Equation.DSMT4">
                <p:embed/>
              </p:oleObj>
            </a:graphicData>
          </a:graphic>
        </p:graphicFrame>
      </p:grp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1000" y="457200"/>
            <a:ext cx="3621088" cy="4000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Obstoj limite: grafično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5063" name="Object 2"/>
          <p:cNvGraphicFramePr>
            <a:graphicFrameLocks noChangeAspect="1"/>
          </p:cNvGraphicFramePr>
          <p:nvPr/>
        </p:nvGraphicFramePr>
        <p:xfrm>
          <a:off x="457200" y="911225"/>
          <a:ext cx="2362200" cy="688975"/>
        </p:xfrm>
        <a:graphic>
          <a:graphicData uri="http://schemas.openxmlformats.org/presentationml/2006/ole">
            <p:oleObj spid="_x0000_s17410" name="Equation" r:id="rId4" imgW="1447560" imgH="457200" progId="Equation.DSMT4">
              <p:embed/>
            </p:oleObj>
          </a:graphicData>
        </a:graphic>
      </p:graphicFrame>
      <p:graphicFrame>
        <p:nvGraphicFramePr>
          <p:cNvPr id="45064" name="Object 3"/>
          <p:cNvGraphicFramePr>
            <a:graphicFrameLocks noChangeAspect="1"/>
          </p:cNvGraphicFramePr>
          <p:nvPr/>
        </p:nvGraphicFramePr>
        <p:xfrm>
          <a:off x="3810000" y="949325"/>
          <a:ext cx="4406900" cy="628650"/>
        </p:xfrm>
        <a:graphic>
          <a:graphicData uri="http://schemas.openxmlformats.org/presentationml/2006/ole">
            <p:oleObj spid="_x0000_s17411" name="Equation" r:id="rId5" imgW="2705040" imgH="419040" progId="Equation.DSMT4">
              <p:embed/>
            </p:oleObj>
          </a:graphicData>
        </a:graphic>
      </p:graphicFrame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590800" y="2057400"/>
            <a:ext cx="5616575" cy="4176713"/>
            <a:chOff x="476" y="1298"/>
            <a:chExt cx="3538" cy="2631"/>
          </a:xfrm>
        </p:grpSpPr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476" y="3838"/>
              <a:ext cx="3538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 flipV="1">
              <a:off x="562" y="1298"/>
              <a:ext cx="0" cy="2631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45077" name="Freeform 21"/>
          <p:cNvSpPr>
            <a:spLocks/>
          </p:cNvSpPr>
          <p:nvPr/>
        </p:nvSpPr>
        <p:spPr bwMode="auto">
          <a:xfrm>
            <a:off x="4749800" y="4433888"/>
            <a:ext cx="1588" cy="47625"/>
          </a:xfrm>
          <a:custGeom>
            <a:avLst/>
            <a:gdLst>
              <a:gd name="T0" fmla="*/ 2147483647 w 1"/>
              <a:gd name="T1" fmla="*/ 0 h 30"/>
              <a:gd name="T2" fmla="*/ 0 w 1"/>
              <a:gd name="T3" fmla="*/ 2147483647 h 30"/>
              <a:gd name="T4" fmla="*/ 0 60000 65536"/>
              <a:gd name="T5" fmla="*/ 0 60000 65536"/>
              <a:gd name="T6" fmla="*/ 0 w 1"/>
              <a:gd name="T7" fmla="*/ 0 h 30"/>
              <a:gd name="T8" fmla="*/ 1 w 1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0">
                <a:moveTo>
                  <a:pt x="1" y="0"/>
                </a:moveTo>
                <a:lnTo>
                  <a:pt x="0" y="30"/>
                </a:ln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4678363" y="4483100"/>
            <a:ext cx="73025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302000" y="2582863"/>
            <a:ext cx="85725" cy="3506787"/>
            <a:chOff x="924" y="1629"/>
            <a:chExt cx="54" cy="2209"/>
          </a:xfrm>
        </p:grpSpPr>
        <p:sp>
          <p:nvSpPr>
            <p:cNvPr id="17478" name="Freeform 13"/>
            <p:cNvSpPr>
              <a:spLocks/>
            </p:cNvSpPr>
            <p:nvPr/>
          </p:nvSpPr>
          <p:spPr bwMode="auto">
            <a:xfrm>
              <a:off x="951" y="1629"/>
              <a:ext cx="5" cy="2209"/>
            </a:xfrm>
            <a:custGeom>
              <a:avLst/>
              <a:gdLst>
                <a:gd name="T0" fmla="*/ 5 w 5"/>
                <a:gd name="T1" fmla="*/ 2209 h 2209"/>
                <a:gd name="T2" fmla="*/ 0 w 5"/>
                <a:gd name="T3" fmla="*/ 0 h 2209"/>
                <a:gd name="T4" fmla="*/ 0 60000 65536"/>
                <a:gd name="T5" fmla="*/ 0 60000 65536"/>
                <a:gd name="T6" fmla="*/ 0 w 5"/>
                <a:gd name="T7" fmla="*/ 0 h 2209"/>
                <a:gd name="T8" fmla="*/ 5 w 5"/>
                <a:gd name="T9" fmla="*/ 2209 h 22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209">
                  <a:moveTo>
                    <a:pt x="5" y="220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17479" name="Freeform 23"/>
            <p:cNvSpPr>
              <a:spLocks/>
            </p:cNvSpPr>
            <p:nvPr/>
          </p:nvSpPr>
          <p:spPr bwMode="auto">
            <a:xfrm>
              <a:off x="924" y="2652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340100" y="2541588"/>
            <a:ext cx="3652838" cy="85725"/>
            <a:chOff x="948" y="1603"/>
            <a:chExt cx="2301" cy="54"/>
          </a:xfrm>
        </p:grpSpPr>
        <p:sp>
          <p:nvSpPr>
            <p:cNvPr id="17476" name="Freeform 14"/>
            <p:cNvSpPr>
              <a:spLocks/>
            </p:cNvSpPr>
            <p:nvPr/>
          </p:nvSpPr>
          <p:spPr bwMode="auto">
            <a:xfrm>
              <a:off x="948" y="1626"/>
              <a:ext cx="2301" cy="3"/>
            </a:xfrm>
            <a:custGeom>
              <a:avLst/>
              <a:gdLst>
                <a:gd name="T0" fmla="*/ 0 w 2301"/>
                <a:gd name="T1" fmla="*/ 0 h 3"/>
                <a:gd name="T2" fmla="*/ 2301 w 2301"/>
                <a:gd name="T3" fmla="*/ 3 h 3"/>
                <a:gd name="T4" fmla="*/ 0 60000 65536"/>
                <a:gd name="T5" fmla="*/ 0 60000 65536"/>
                <a:gd name="T6" fmla="*/ 0 w 2301"/>
                <a:gd name="T7" fmla="*/ 0 h 3"/>
                <a:gd name="T8" fmla="*/ 2301 w 230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1" h="3">
                  <a:moveTo>
                    <a:pt x="0" y="0"/>
                  </a:moveTo>
                  <a:lnTo>
                    <a:pt x="2301" y="3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7477" name="Freeform 24"/>
            <p:cNvSpPr>
              <a:spLocks/>
            </p:cNvSpPr>
            <p:nvPr/>
          </p:nvSpPr>
          <p:spPr bwMode="auto">
            <a:xfrm rot="5400000">
              <a:off x="2100" y="1604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959600" y="2578100"/>
            <a:ext cx="85725" cy="1495425"/>
            <a:chOff x="3228" y="1626"/>
            <a:chExt cx="54" cy="942"/>
          </a:xfrm>
        </p:grpSpPr>
        <p:sp>
          <p:nvSpPr>
            <p:cNvPr id="17474" name="Freeform 15"/>
            <p:cNvSpPr>
              <a:spLocks/>
            </p:cNvSpPr>
            <p:nvPr/>
          </p:nvSpPr>
          <p:spPr bwMode="auto">
            <a:xfrm>
              <a:off x="3254" y="1626"/>
              <a:ext cx="1" cy="942"/>
            </a:xfrm>
            <a:custGeom>
              <a:avLst/>
              <a:gdLst>
                <a:gd name="T0" fmla="*/ 1 w 1"/>
                <a:gd name="T1" fmla="*/ 0 h 942"/>
                <a:gd name="T2" fmla="*/ 0 w 1"/>
                <a:gd name="T3" fmla="*/ 942 h 942"/>
                <a:gd name="T4" fmla="*/ 0 60000 65536"/>
                <a:gd name="T5" fmla="*/ 0 60000 65536"/>
                <a:gd name="T6" fmla="*/ 0 w 1"/>
                <a:gd name="T7" fmla="*/ 0 h 942"/>
                <a:gd name="T8" fmla="*/ 1 w 1"/>
                <a:gd name="T9" fmla="*/ 942 h 9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42">
                  <a:moveTo>
                    <a:pt x="1" y="0"/>
                  </a:moveTo>
                  <a:lnTo>
                    <a:pt x="0" y="942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7475" name="Freeform 25"/>
            <p:cNvSpPr>
              <a:spLocks/>
            </p:cNvSpPr>
            <p:nvPr/>
          </p:nvSpPr>
          <p:spPr bwMode="auto">
            <a:xfrm rot="10800000">
              <a:off x="3228" y="2021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183188" y="4025900"/>
            <a:ext cx="1814512" cy="85725"/>
            <a:chOff x="2109" y="2538"/>
            <a:chExt cx="1143" cy="54"/>
          </a:xfrm>
        </p:grpSpPr>
        <p:sp>
          <p:nvSpPr>
            <p:cNvPr id="17472" name="Freeform 16"/>
            <p:cNvSpPr>
              <a:spLocks/>
            </p:cNvSpPr>
            <p:nvPr/>
          </p:nvSpPr>
          <p:spPr bwMode="auto">
            <a:xfrm>
              <a:off x="2109" y="2565"/>
              <a:ext cx="1143" cy="4"/>
            </a:xfrm>
            <a:custGeom>
              <a:avLst/>
              <a:gdLst>
                <a:gd name="T0" fmla="*/ 1143 w 1143"/>
                <a:gd name="T1" fmla="*/ 0 h 4"/>
                <a:gd name="T2" fmla="*/ 0 w 1143"/>
                <a:gd name="T3" fmla="*/ 4 h 4"/>
                <a:gd name="T4" fmla="*/ 0 60000 65536"/>
                <a:gd name="T5" fmla="*/ 0 60000 65536"/>
                <a:gd name="T6" fmla="*/ 0 w 1143"/>
                <a:gd name="T7" fmla="*/ 0 h 4"/>
                <a:gd name="T8" fmla="*/ 1143 w 114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43" h="4">
                  <a:moveTo>
                    <a:pt x="1143" y="0"/>
                  </a:moveTo>
                  <a:lnTo>
                    <a:pt x="0" y="4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17473" name="Freeform 26"/>
            <p:cNvSpPr>
              <a:spLocks/>
            </p:cNvSpPr>
            <p:nvPr/>
          </p:nvSpPr>
          <p:spPr bwMode="auto">
            <a:xfrm rot="-5400000">
              <a:off x="2667" y="2539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140325" y="4073525"/>
            <a:ext cx="85725" cy="366713"/>
            <a:chOff x="2082" y="2568"/>
            <a:chExt cx="54" cy="231"/>
          </a:xfrm>
        </p:grpSpPr>
        <p:sp>
          <p:nvSpPr>
            <p:cNvPr id="17470" name="Freeform 17"/>
            <p:cNvSpPr>
              <a:spLocks/>
            </p:cNvSpPr>
            <p:nvPr/>
          </p:nvSpPr>
          <p:spPr bwMode="auto">
            <a:xfrm>
              <a:off x="2109" y="2568"/>
              <a:ext cx="1" cy="231"/>
            </a:xfrm>
            <a:custGeom>
              <a:avLst/>
              <a:gdLst>
                <a:gd name="T0" fmla="*/ 0 w 1"/>
                <a:gd name="T1" fmla="*/ 0 h 231"/>
                <a:gd name="T2" fmla="*/ 0 w 1"/>
                <a:gd name="T3" fmla="*/ 231 h 231"/>
                <a:gd name="T4" fmla="*/ 0 60000 65536"/>
                <a:gd name="T5" fmla="*/ 0 60000 65536"/>
                <a:gd name="T6" fmla="*/ 0 w 1"/>
                <a:gd name="T7" fmla="*/ 0 h 231"/>
                <a:gd name="T8" fmla="*/ 1 w 1"/>
                <a:gd name="T9" fmla="*/ 231 h 2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1">
                  <a:moveTo>
                    <a:pt x="0" y="0"/>
                  </a:moveTo>
                  <a:lnTo>
                    <a:pt x="0" y="23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7471" name="Freeform 27"/>
            <p:cNvSpPr>
              <a:spLocks/>
            </p:cNvSpPr>
            <p:nvPr/>
          </p:nvSpPr>
          <p:spPr bwMode="auto">
            <a:xfrm rot="10800000">
              <a:off x="2082" y="2647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751388" y="4391025"/>
            <a:ext cx="431800" cy="85725"/>
            <a:chOff x="1837" y="2768"/>
            <a:chExt cx="272" cy="54"/>
          </a:xfrm>
        </p:grpSpPr>
        <p:sp>
          <p:nvSpPr>
            <p:cNvPr id="17468" name="Line 20"/>
            <p:cNvSpPr>
              <a:spLocks noChangeShapeType="1"/>
            </p:cNvSpPr>
            <p:nvPr/>
          </p:nvSpPr>
          <p:spPr bwMode="auto">
            <a:xfrm flipH="1">
              <a:off x="1837" y="2795"/>
              <a:ext cx="272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17469" name="Freeform 28"/>
            <p:cNvSpPr>
              <a:spLocks/>
            </p:cNvSpPr>
            <p:nvPr/>
          </p:nvSpPr>
          <p:spPr bwMode="auto">
            <a:xfrm rot="-5400000">
              <a:off x="1954" y="2769"/>
              <a:ext cx="54" cy="51"/>
            </a:xfrm>
            <a:custGeom>
              <a:avLst/>
              <a:gdLst>
                <a:gd name="T0" fmla="*/ 54 w 54"/>
                <a:gd name="T1" fmla="*/ 48 h 51"/>
                <a:gd name="T2" fmla="*/ 27 w 54"/>
                <a:gd name="T3" fmla="*/ 0 h 51"/>
                <a:gd name="T4" fmla="*/ 0 w 54"/>
                <a:gd name="T5" fmla="*/ 51 h 51"/>
                <a:gd name="T6" fmla="*/ 0 60000 65536"/>
                <a:gd name="T7" fmla="*/ 0 60000 65536"/>
                <a:gd name="T8" fmla="*/ 0 60000 65536"/>
                <a:gd name="T9" fmla="*/ 0 w 54"/>
                <a:gd name="T10" fmla="*/ 0 h 51"/>
                <a:gd name="T11" fmla="*/ 54 w 5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1">
                  <a:moveTo>
                    <a:pt x="54" y="48"/>
                  </a:moveTo>
                  <a:lnTo>
                    <a:pt x="27" y="0"/>
                  </a:lnTo>
                  <a:lnTo>
                    <a:pt x="0" y="51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622550" y="2057400"/>
            <a:ext cx="5510213" cy="4113213"/>
            <a:chOff x="496" y="1298"/>
            <a:chExt cx="3471" cy="2591"/>
          </a:xfrm>
        </p:grpSpPr>
        <p:sp>
          <p:nvSpPr>
            <p:cNvPr id="17467" name="Line 11"/>
            <p:cNvSpPr>
              <a:spLocks noChangeShapeType="1"/>
            </p:cNvSpPr>
            <p:nvPr/>
          </p:nvSpPr>
          <p:spPr bwMode="auto">
            <a:xfrm flipV="1">
              <a:off x="496" y="1303"/>
              <a:ext cx="3155" cy="258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3656" y="1298"/>
            <a:ext cx="311" cy="139"/>
          </p:xfrm>
          <a:graphic>
            <a:graphicData uri="http://schemas.openxmlformats.org/presentationml/2006/ole">
              <p:oleObj spid="_x0000_s17412" name="Equation" r:id="rId6" imgW="368280" imgH="164880" progId="Equation.DSMT4">
                <p:embed/>
              </p:oleObj>
            </a:graphicData>
          </a:graphic>
        </p:graphicFrame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425950" y="4505325"/>
            <a:ext cx="381000" cy="1925638"/>
            <a:chOff x="1655" y="2840"/>
            <a:chExt cx="240" cy="1213"/>
          </a:xfrm>
        </p:grpSpPr>
        <p:sp>
          <p:nvSpPr>
            <p:cNvPr id="17464" name="Freeform 29"/>
            <p:cNvSpPr>
              <a:spLocks/>
            </p:cNvSpPr>
            <p:nvPr/>
          </p:nvSpPr>
          <p:spPr bwMode="auto">
            <a:xfrm>
              <a:off x="1790" y="3793"/>
              <a:ext cx="1" cy="83"/>
            </a:xfrm>
            <a:custGeom>
              <a:avLst/>
              <a:gdLst>
                <a:gd name="T0" fmla="*/ 0 w 1"/>
                <a:gd name="T1" fmla="*/ 0 h 83"/>
                <a:gd name="T2" fmla="*/ 0 w 1"/>
                <a:gd name="T3" fmla="*/ 83 h 83"/>
                <a:gd name="T4" fmla="*/ 0 60000 65536"/>
                <a:gd name="T5" fmla="*/ 0 60000 65536"/>
                <a:gd name="T6" fmla="*/ 0 w 1"/>
                <a:gd name="T7" fmla="*/ 0 h 83"/>
                <a:gd name="T8" fmla="*/ 1 w 1"/>
                <a:gd name="T9" fmla="*/ 83 h 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3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 flipH="1" flipV="1">
              <a:off x="1786" y="2840"/>
              <a:ext cx="5" cy="998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93" name="Text Box 37"/>
            <p:cNvSpPr txBox="1">
              <a:spLocks noChangeArrowheads="1"/>
            </p:cNvSpPr>
            <p:nvPr/>
          </p:nvSpPr>
          <p:spPr bwMode="auto">
            <a:xfrm>
              <a:off x="1655" y="3861"/>
              <a:ext cx="240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</a:t>
              </a:r>
              <a:endPara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4606925" y="5730875"/>
            <a:ext cx="504825" cy="419100"/>
            <a:chOff x="1746" y="3612"/>
            <a:chExt cx="318" cy="264"/>
          </a:xfrm>
        </p:grpSpPr>
        <p:sp>
          <p:nvSpPr>
            <p:cNvPr id="45087" name="Freeform 31"/>
            <p:cNvSpPr>
              <a:spLocks/>
            </p:cNvSpPr>
            <p:nvPr/>
          </p:nvSpPr>
          <p:spPr bwMode="auto">
            <a:xfrm>
              <a:off x="1837" y="3793"/>
              <a:ext cx="1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</a:cxnLst>
              <a:rect l="0" t="0" r="r" b="b"/>
              <a:pathLst>
                <a:path w="1" h="83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94" name="Text Box 38"/>
            <p:cNvSpPr txBox="1">
              <a:spLocks noChangeArrowheads="1"/>
            </p:cNvSpPr>
            <p:nvPr/>
          </p:nvSpPr>
          <p:spPr bwMode="auto">
            <a:xfrm>
              <a:off x="1746" y="3612"/>
              <a:ext cx="31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2.07</a:t>
              </a:r>
              <a:endPara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038725" y="5730875"/>
            <a:ext cx="504825" cy="419100"/>
            <a:chOff x="2018" y="3612"/>
            <a:chExt cx="318" cy="264"/>
          </a:xfrm>
        </p:grpSpPr>
        <p:sp>
          <p:nvSpPr>
            <p:cNvPr id="45088" name="Freeform 32"/>
            <p:cNvSpPr>
              <a:spLocks/>
            </p:cNvSpPr>
            <p:nvPr/>
          </p:nvSpPr>
          <p:spPr bwMode="auto">
            <a:xfrm>
              <a:off x="2108" y="3793"/>
              <a:ext cx="1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</a:cxnLst>
              <a:rect l="0" t="0" r="r" b="b"/>
              <a:pathLst>
                <a:path w="1" h="83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95" name="Text Box 39"/>
            <p:cNvSpPr txBox="1">
              <a:spLocks noChangeArrowheads="1"/>
            </p:cNvSpPr>
            <p:nvPr/>
          </p:nvSpPr>
          <p:spPr bwMode="auto">
            <a:xfrm>
              <a:off x="2018" y="3612"/>
              <a:ext cx="31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2.59</a:t>
              </a:r>
              <a:endPara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838950" y="5730875"/>
            <a:ext cx="504825" cy="419100"/>
            <a:chOff x="3152" y="3612"/>
            <a:chExt cx="318" cy="264"/>
          </a:xfrm>
        </p:grpSpPr>
        <p:sp>
          <p:nvSpPr>
            <p:cNvPr id="45089" name="Freeform 33"/>
            <p:cNvSpPr>
              <a:spLocks/>
            </p:cNvSpPr>
            <p:nvPr/>
          </p:nvSpPr>
          <p:spPr bwMode="auto">
            <a:xfrm>
              <a:off x="3242" y="3793"/>
              <a:ext cx="1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</a:cxnLst>
              <a:rect l="0" t="0" r="r" b="b"/>
              <a:pathLst>
                <a:path w="1" h="83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96" name="Text Box 40"/>
            <p:cNvSpPr txBox="1">
              <a:spLocks noChangeArrowheads="1"/>
            </p:cNvSpPr>
            <p:nvPr/>
          </p:nvSpPr>
          <p:spPr bwMode="auto">
            <a:xfrm>
              <a:off x="3152" y="3612"/>
              <a:ext cx="31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4.25</a:t>
              </a:r>
              <a:endPara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3094038" y="6049963"/>
            <a:ext cx="504825" cy="427037"/>
            <a:chOff x="793" y="3684"/>
            <a:chExt cx="318" cy="269"/>
          </a:xfrm>
        </p:grpSpPr>
        <p:sp>
          <p:nvSpPr>
            <p:cNvPr id="45086" name="Freeform 30"/>
            <p:cNvSpPr>
              <a:spLocks/>
            </p:cNvSpPr>
            <p:nvPr/>
          </p:nvSpPr>
          <p:spPr bwMode="auto">
            <a:xfrm>
              <a:off x="951" y="3684"/>
              <a:ext cx="1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</a:cxnLst>
              <a:rect l="0" t="0" r="r" b="b"/>
              <a:pathLst>
                <a:path w="1" h="83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97" name="Text Box 41"/>
            <p:cNvSpPr txBox="1">
              <a:spLocks noChangeArrowheads="1"/>
            </p:cNvSpPr>
            <p:nvPr/>
          </p:nvSpPr>
          <p:spPr bwMode="auto">
            <a:xfrm>
              <a:off x="793" y="3780"/>
              <a:ext cx="31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0.50</a:t>
              </a:r>
              <a:endPara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609600" y="2278063"/>
            <a:ext cx="1512888" cy="3132137"/>
            <a:chOff x="4332" y="1071"/>
            <a:chExt cx="953" cy="1973"/>
          </a:xfrm>
        </p:grpSpPr>
        <p:sp>
          <p:nvSpPr>
            <p:cNvPr id="45107" name="Line 51"/>
            <p:cNvSpPr>
              <a:spLocks noChangeShapeType="1"/>
            </p:cNvSpPr>
            <p:nvPr/>
          </p:nvSpPr>
          <p:spPr bwMode="auto">
            <a:xfrm>
              <a:off x="4786" y="1094"/>
              <a:ext cx="0" cy="195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108" name="Line 52"/>
            <p:cNvSpPr>
              <a:spLocks noChangeShapeType="1"/>
            </p:cNvSpPr>
            <p:nvPr/>
          </p:nvSpPr>
          <p:spPr bwMode="auto">
            <a:xfrm>
              <a:off x="4332" y="1321"/>
              <a:ext cx="9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109" name="Text Box 53"/>
            <p:cNvSpPr txBox="1">
              <a:spLocks noChangeArrowheads="1"/>
            </p:cNvSpPr>
            <p:nvPr/>
          </p:nvSpPr>
          <p:spPr bwMode="auto">
            <a:xfrm>
              <a:off x="4468" y="1071"/>
              <a:ext cx="678" cy="2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        x</a:t>
              </a:r>
              <a:r>
                <a:rPr lang="en-US" sz="2000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endPara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809625" y="2700338"/>
            <a:ext cx="3587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1385888" y="2700338"/>
            <a:ext cx="7191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0.50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808038" y="3024188"/>
            <a:ext cx="36036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1384300" y="3024188"/>
            <a:ext cx="719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4.25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809625" y="3384550"/>
            <a:ext cx="3603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809625" y="4392613"/>
            <a:ext cx="3603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809625" y="3708400"/>
            <a:ext cx="3603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809625" y="4040188"/>
            <a:ext cx="3603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>
            <a:off x="808038" y="4641850"/>
            <a:ext cx="43338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…</a:t>
            </a:r>
            <a:endParaRPr lang="sl-SI" sz="20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1384300" y="3384550"/>
            <a:ext cx="719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2.59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2" name="Text Box 66"/>
          <p:cNvSpPr txBox="1">
            <a:spLocks noChangeArrowheads="1"/>
          </p:cNvSpPr>
          <p:nvPr/>
        </p:nvSpPr>
        <p:spPr bwMode="auto">
          <a:xfrm>
            <a:off x="1385888" y="3708400"/>
            <a:ext cx="719137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2.07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1384300" y="4040188"/>
            <a:ext cx="719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2.00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1384300" y="4392613"/>
            <a:ext cx="719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2.00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1527175" y="4641850"/>
            <a:ext cx="43338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…</a:t>
            </a:r>
            <a:endParaRPr lang="sl-SI" sz="20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9" name="TextBox 6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2" name="TextBox 7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7AE834-68F3-4A26-B370-EA2F0D5ACB5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77" grpId="0" animBg="1"/>
      <p:bldP spid="45078" grpId="0" animBg="1"/>
      <p:bldP spid="45112" grpId="0"/>
      <p:bldP spid="45113" grpId="0"/>
      <p:bldP spid="45114" grpId="0"/>
      <p:bldP spid="45115" grpId="0"/>
      <p:bldP spid="45116" grpId="0"/>
      <p:bldP spid="45117" grpId="0"/>
      <p:bldP spid="45118" grpId="0"/>
      <p:bldP spid="45119" grpId="0"/>
      <p:bldP spid="45120" grpId="0"/>
      <p:bldP spid="45121" grpId="0"/>
      <p:bldP spid="45122" grpId="0"/>
      <p:bldP spid="45123" grpId="0"/>
      <p:bldP spid="45124" grpId="0"/>
      <p:bldP spid="451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3700" y="457200"/>
            <a:ext cx="273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Obstoj limite: 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analiti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6095" name="Object 2"/>
          <p:cNvGraphicFramePr>
            <a:graphicFrameLocks noChangeAspect="1"/>
          </p:cNvGraphicFramePr>
          <p:nvPr/>
        </p:nvGraphicFramePr>
        <p:xfrm>
          <a:off x="457200" y="1009650"/>
          <a:ext cx="6172200" cy="1095375"/>
        </p:xfrm>
        <a:graphic>
          <a:graphicData uri="http://schemas.openxmlformats.org/presentationml/2006/ole">
            <p:oleObj spid="_x0000_s18434" name="Equation" r:id="rId3" imgW="3606480" imgH="672840" progId="Equation.DSMT4">
              <p:embed/>
            </p:oleObj>
          </a:graphicData>
        </a:graphic>
      </p:graphicFrame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81000" y="2590800"/>
            <a:ext cx="807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Privzemimo, da je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skr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čitev na intervalu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 negibne to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ke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x.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6099" name="Object 3"/>
          <p:cNvGraphicFramePr>
            <a:graphicFrameLocks noChangeAspect="1"/>
          </p:cNvGraphicFramePr>
          <p:nvPr/>
        </p:nvGraphicFramePr>
        <p:xfrm>
          <a:off x="739775" y="2962275"/>
          <a:ext cx="7718425" cy="1000125"/>
        </p:xfrm>
        <a:graphic>
          <a:graphicData uri="http://schemas.openxmlformats.org/presentationml/2006/ole">
            <p:oleObj spid="_x0000_s18435" name="Equation" r:id="rId4" imgW="3797280" imgH="533160" progId="Equation.DSMT4">
              <p:embed/>
            </p:oleObj>
          </a:graphicData>
        </a:graphic>
      </p:graphicFrame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81000" y="4495800"/>
            <a:ext cx="8001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takšno negibno točko pravimo, da je </a:t>
            </a:r>
            <a:r>
              <a:rPr lang="sl-SI" sz="2000">
                <a:solidFill>
                  <a:srgbClr val="FF0000"/>
                </a:solidFill>
                <a:latin typeface="+mn-lt"/>
              </a:rPr>
              <a:t>privlačna negibna točka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(atraktor).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752600" y="5045075"/>
            <a:ext cx="5257800" cy="708025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Rekurzivno zaporedje, ki se približa privlačni negibni točki, proti tej točki tudi konvergira.   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74675" y="6035675"/>
          <a:ext cx="6167438" cy="354013"/>
        </p:xfrm>
        <a:graphic>
          <a:graphicData uri="http://schemas.openxmlformats.org/presentationml/2006/ole">
            <p:oleObj spid="_x0000_s18436" name="Equation" r:id="rId5" imgW="3263760" imgH="20304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93B07E-CFD5-4996-B4ED-CDB680ADD62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96" grpId="0"/>
      <p:bldP spid="46101" grpId="0"/>
      <p:bldP spid="461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llate 30"/>
          <p:cNvSpPr>
            <a:spLocks noChangeAspect="1"/>
          </p:cNvSpPr>
          <p:nvPr/>
        </p:nvSpPr>
        <p:spPr>
          <a:xfrm rot="5400000">
            <a:off x="7364413" y="2043113"/>
            <a:ext cx="539750" cy="539750"/>
          </a:xfrm>
          <a:prstGeom prst="flowChartCol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30" name="Flowchart: Collate 29"/>
          <p:cNvSpPr>
            <a:spLocks noChangeAspect="1"/>
          </p:cNvSpPr>
          <p:nvPr/>
        </p:nvSpPr>
        <p:spPr>
          <a:xfrm rot="5400000">
            <a:off x="6942138" y="2481263"/>
            <a:ext cx="539750" cy="539750"/>
          </a:xfrm>
          <a:prstGeom prst="flowChartCol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9" name="Flowchart: Collate 28"/>
          <p:cNvSpPr>
            <a:spLocks noChangeAspect="1"/>
          </p:cNvSpPr>
          <p:nvPr/>
        </p:nvSpPr>
        <p:spPr>
          <a:xfrm rot="5400000">
            <a:off x="6265863" y="3154363"/>
            <a:ext cx="539750" cy="539750"/>
          </a:xfrm>
          <a:prstGeom prst="flowChartCol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graphicFrame>
        <p:nvGraphicFramePr>
          <p:cNvPr id="47119" name="Object 2"/>
          <p:cNvGraphicFramePr>
            <a:graphicFrameLocks noChangeAspect="1"/>
          </p:cNvGraphicFramePr>
          <p:nvPr/>
        </p:nvGraphicFramePr>
        <p:xfrm>
          <a:off x="457200" y="762000"/>
          <a:ext cx="2855913" cy="493713"/>
        </p:xfrm>
        <a:graphic>
          <a:graphicData uri="http://schemas.openxmlformats.org/presentationml/2006/ole">
            <p:oleObj spid="_x0000_s19458" name="Equation" r:id="rId3" imgW="1218960" imgH="228600" progId="Equation.DSMT4">
              <p:embed/>
            </p:oleObj>
          </a:graphicData>
        </a:graphic>
      </p:graphicFrame>
      <p:graphicFrame>
        <p:nvGraphicFramePr>
          <p:cNvPr id="47120" name="Object 3"/>
          <p:cNvGraphicFramePr>
            <a:graphicFrameLocks noChangeAspect="1"/>
          </p:cNvGraphicFramePr>
          <p:nvPr/>
        </p:nvGraphicFramePr>
        <p:xfrm>
          <a:off x="1219200" y="1447800"/>
          <a:ext cx="2236788" cy="363538"/>
        </p:xfrm>
        <a:graphic>
          <a:graphicData uri="http://schemas.openxmlformats.org/presentationml/2006/ole">
            <p:oleObj spid="_x0000_s19459" name="Equation" r:id="rId4" imgW="1155600" imgH="203040" progId="Equation.DSMT4">
              <p:embed/>
            </p:oleObj>
          </a:graphicData>
        </a:graphic>
      </p:graphicFrame>
      <p:graphicFrame>
        <p:nvGraphicFramePr>
          <p:cNvPr id="47121" name="Object 4"/>
          <p:cNvGraphicFramePr>
            <a:graphicFrameLocks noChangeAspect="1"/>
          </p:cNvGraphicFramePr>
          <p:nvPr/>
        </p:nvGraphicFramePr>
        <p:xfrm>
          <a:off x="457200" y="2362200"/>
          <a:ext cx="3213100" cy="768350"/>
        </p:xfrm>
        <a:graphic>
          <a:graphicData uri="http://schemas.openxmlformats.org/presentationml/2006/ole">
            <p:oleObj spid="_x0000_s19460" name="Equation" r:id="rId5" imgW="1523880" imgH="393480" progId="Equation.DSMT4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81000" y="4745038"/>
          <a:ext cx="3505200" cy="665162"/>
        </p:xfrm>
        <a:graphic>
          <a:graphicData uri="http://schemas.openxmlformats.org/presentationml/2006/ole">
            <p:oleObj spid="_x0000_s19461" name="Equation" r:id="rId6" imgW="2108160" imgH="43164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07ED69-7E34-44CC-B756-46179BBC7F2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114800" y="1068388"/>
            <a:ext cx="4800600" cy="4808537"/>
            <a:chOff x="4114800" y="1067594"/>
            <a:chExt cx="4800600" cy="480943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114800" y="5675376"/>
              <a:ext cx="4800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896617" y="3466752"/>
              <a:ext cx="47999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077048" y="1114873"/>
              <a:ext cx="4799904" cy="47244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4292600" y="3435350"/>
            <a:ext cx="4476750" cy="2271713"/>
          </a:xfrm>
          <a:custGeom>
            <a:avLst/>
            <a:gdLst>
              <a:gd name="connsiteX0" fmla="*/ 0 w 4475748"/>
              <a:gd name="connsiteY0" fmla="*/ 2273166 h 2273166"/>
              <a:gd name="connsiteX1" fmla="*/ 2223436 w 4475748"/>
              <a:gd name="connsiteY1" fmla="*/ 1604 h 2273166"/>
              <a:gd name="connsiteX2" fmla="*/ 4475748 w 4475748"/>
              <a:gd name="connsiteY2" fmla="*/ 2263541 h 2273166"/>
              <a:gd name="connsiteX0" fmla="*/ 0 w 4475748"/>
              <a:gd name="connsiteY0" fmla="*/ 2273166 h 2273166"/>
              <a:gd name="connsiteX1" fmla="*/ 2223436 w 4475748"/>
              <a:gd name="connsiteY1" fmla="*/ 1604 h 2273166"/>
              <a:gd name="connsiteX2" fmla="*/ 4475748 w 4475748"/>
              <a:gd name="connsiteY2" fmla="*/ 2263541 h 2273166"/>
              <a:gd name="connsiteX0" fmla="*/ 0 w 4475748"/>
              <a:gd name="connsiteY0" fmla="*/ 2273166 h 2273166"/>
              <a:gd name="connsiteX1" fmla="*/ 2223436 w 4475748"/>
              <a:gd name="connsiteY1" fmla="*/ 1604 h 2273166"/>
              <a:gd name="connsiteX2" fmla="*/ 4475748 w 4475748"/>
              <a:gd name="connsiteY2" fmla="*/ 2263541 h 227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5748" h="2273166">
                <a:moveTo>
                  <a:pt x="0" y="2273166"/>
                </a:moveTo>
                <a:cubicBezTo>
                  <a:pt x="628048" y="974558"/>
                  <a:pt x="1477478" y="3208"/>
                  <a:pt x="2223436" y="1604"/>
                </a:cubicBezTo>
                <a:cubicBezTo>
                  <a:pt x="2969394" y="0"/>
                  <a:pt x="3874169" y="900764"/>
                  <a:pt x="4475748" y="2263541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Freeform 26"/>
          <p:cNvSpPr/>
          <p:nvPr/>
        </p:nvSpPr>
        <p:spPr>
          <a:xfrm>
            <a:off x="4302125" y="2414588"/>
            <a:ext cx="4446588" cy="3273425"/>
          </a:xfrm>
          <a:custGeom>
            <a:avLst/>
            <a:gdLst>
              <a:gd name="connsiteX0" fmla="*/ 0 w 4446871"/>
              <a:gd name="connsiteY0" fmla="*/ 3274194 h 3274194"/>
              <a:gd name="connsiteX1" fmla="*/ 2204185 w 4446871"/>
              <a:gd name="connsiteY1" fmla="*/ 1604 h 3274194"/>
              <a:gd name="connsiteX2" fmla="*/ 4446871 w 4446871"/>
              <a:gd name="connsiteY2" fmla="*/ 3264568 h 3274194"/>
              <a:gd name="connsiteX0" fmla="*/ 0 w 4446871"/>
              <a:gd name="connsiteY0" fmla="*/ 3274194 h 3274194"/>
              <a:gd name="connsiteX1" fmla="*/ 2204185 w 4446871"/>
              <a:gd name="connsiteY1" fmla="*/ 1604 h 3274194"/>
              <a:gd name="connsiteX2" fmla="*/ 4446871 w 4446871"/>
              <a:gd name="connsiteY2" fmla="*/ 3264568 h 3274194"/>
              <a:gd name="connsiteX0" fmla="*/ 0 w 4446871"/>
              <a:gd name="connsiteY0" fmla="*/ 3274194 h 3274194"/>
              <a:gd name="connsiteX1" fmla="*/ 2204185 w 4446871"/>
              <a:gd name="connsiteY1" fmla="*/ 1604 h 3274194"/>
              <a:gd name="connsiteX2" fmla="*/ 4446871 w 4446871"/>
              <a:gd name="connsiteY2" fmla="*/ 3264568 h 3274194"/>
              <a:gd name="connsiteX0" fmla="*/ 0 w 4446871"/>
              <a:gd name="connsiteY0" fmla="*/ 3274194 h 3274194"/>
              <a:gd name="connsiteX1" fmla="*/ 2204185 w 4446871"/>
              <a:gd name="connsiteY1" fmla="*/ 1604 h 3274194"/>
              <a:gd name="connsiteX2" fmla="*/ 4446871 w 4446871"/>
              <a:gd name="connsiteY2" fmla="*/ 3264568 h 3274194"/>
              <a:gd name="connsiteX0" fmla="*/ 0 w 4446871"/>
              <a:gd name="connsiteY0" fmla="*/ 3274194 h 3274194"/>
              <a:gd name="connsiteX1" fmla="*/ 2204185 w 4446871"/>
              <a:gd name="connsiteY1" fmla="*/ 1604 h 3274194"/>
              <a:gd name="connsiteX2" fmla="*/ 4446871 w 4446871"/>
              <a:gd name="connsiteY2" fmla="*/ 3264568 h 327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871" h="3274194">
                <a:moveTo>
                  <a:pt x="0" y="3274194"/>
                </a:moveTo>
                <a:cubicBezTo>
                  <a:pt x="620829" y="1382829"/>
                  <a:pt x="1463040" y="3208"/>
                  <a:pt x="2204185" y="1604"/>
                </a:cubicBezTo>
                <a:cubicBezTo>
                  <a:pt x="2945330" y="0"/>
                  <a:pt x="3841359" y="1126958"/>
                  <a:pt x="4446871" y="3264568"/>
                </a:cubicBezTo>
              </a:path>
            </a:pathLst>
          </a:custGeom>
          <a:ln w="190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Freeform 27"/>
          <p:cNvSpPr/>
          <p:nvPr/>
        </p:nvSpPr>
        <p:spPr>
          <a:xfrm>
            <a:off x="4292600" y="1193800"/>
            <a:ext cx="4465638" cy="4484688"/>
          </a:xfrm>
          <a:custGeom>
            <a:avLst/>
            <a:gdLst>
              <a:gd name="connsiteX0" fmla="*/ 0 w 4466122"/>
              <a:gd name="connsiteY0" fmla="*/ 4485372 h 4485372"/>
              <a:gd name="connsiteX1" fmla="*/ 2194560 w 4466122"/>
              <a:gd name="connsiteY1" fmla="*/ 0 h 4485372"/>
              <a:gd name="connsiteX2" fmla="*/ 4466122 w 4466122"/>
              <a:gd name="connsiteY2" fmla="*/ 4485372 h 4485372"/>
              <a:gd name="connsiteX0" fmla="*/ 0 w 4466122"/>
              <a:gd name="connsiteY0" fmla="*/ 4485372 h 4485372"/>
              <a:gd name="connsiteX1" fmla="*/ 2194560 w 4466122"/>
              <a:gd name="connsiteY1" fmla="*/ 0 h 4485372"/>
              <a:gd name="connsiteX2" fmla="*/ 4466122 w 4466122"/>
              <a:gd name="connsiteY2" fmla="*/ 4485372 h 4485372"/>
              <a:gd name="connsiteX0" fmla="*/ 0 w 4466122"/>
              <a:gd name="connsiteY0" fmla="*/ 4485372 h 4485372"/>
              <a:gd name="connsiteX1" fmla="*/ 2194560 w 4466122"/>
              <a:gd name="connsiteY1" fmla="*/ 0 h 4485372"/>
              <a:gd name="connsiteX2" fmla="*/ 4466122 w 4466122"/>
              <a:gd name="connsiteY2" fmla="*/ 4485372 h 44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122" h="4485372">
                <a:moveTo>
                  <a:pt x="0" y="4485372"/>
                </a:moveTo>
                <a:cubicBezTo>
                  <a:pt x="556661" y="2086275"/>
                  <a:pt x="1450206" y="0"/>
                  <a:pt x="2194560" y="0"/>
                </a:cubicBezTo>
                <a:cubicBezTo>
                  <a:pt x="2938914" y="0"/>
                  <a:pt x="3700112" y="1412507"/>
                  <a:pt x="4466122" y="4485372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32" name="Object 20"/>
          <p:cNvGraphicFramePr>
            <a:graphicFrameLocks noChangeAspect="1"/>
          </p:cNvGraphicFramePr>
          <p:nvPr/>
        </p:nvGraphicFramePr>
        <p:xfrm>
          <a:off x="7315200" y="4495800"/>
          <a:ext cx="700088" cy="314325"/>
        </p:xfrm>
        <a:graphic>
          <a:graphicData uri="http://schemas.openxmlformats.org/presentationml/2006/ole">
            <p:oleObj spid="_x0000_s19462" name="Equation" r:id="rId7" imgW="368280" imgH="177480" progId="Equation.DSMT4">
              <p:embed/>
            </p:oleObj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5911850" y="2057400"/>
          <a:ext cx="917575" cy="314325"/>
        </p:xfrm>
        <a:graphic>
          <a:graphicData uri="http://schemas.openxmlformats.org/presentationml/2006/ole">
            <p:oleObj spid="_x0000_s19463" name="Equation" r:id="rId8" imgW="482400" imgH="177480" progId="Equation.DSMT4">
              <p:embed/>
            </p:oleObj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5791200" y="838200"/>
          <a:ext cx="700088" cy="314325"/>
        </p:xfrm>
        <a:graphic>
          <a:graphicData uri="http://schemas.openxmlformats.org/presentationml/2006/ole">
            <p:oleObj spid="_x0000_s19464" name="Equation" r:id="rId9" imgW="368280" imgH="17748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04800" y="3697288"/>
            <a:ext cx="388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Negibna to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čka je privlačna, če graf funkcije poteka skozi senčeno območje.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0" y="1863725"/>
          <a:ext cx="6945313" cy="4308475"/>
        </p:xfrm>
        <a:graphic>
          <a:graphicData uri="http://schemas.openxmlformats.org/presentationml/2006/ole">
            <p:oleObj spid="_x0000_s20482" name="Photo Editor Photo" r:id="rId3" imgW="12114286" imgH="7973538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REKURZIVNA  ZAPOREDJA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D4A83A-99D1-4A56-8673-7203F6E57AD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47121" name="Object 4"/>
          <p:cNvGraphicFramePr>
            <a:graphicFrameLocks noChangeAspect="1"/>
          </p:cNvGraphicFramePr>
          <p:nvPr/>
        </p:nvGraphicFramePr>
        <p:xfrm>
          <a:off x="434975" y="533400"/>
          <a:ext cx="3551238" cy="1150938"/>
        </p:xfrm>
        <a:graphic>
          <a:graphicData uri="http://schemas.openxmlformats.org/presentationml/2006/ole">
            <p:oleObj spid="_x0000_s20483" name="Equation" r:id="rId4" imgW="1955520" imgH="685800" progId="Equation.DSMT4">
              <p:embed/>
            </p:oleObj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7429500" y="3352800"/>
          <a:ext cx="876300" cy="298450"/>
        </p:xfrm>
        <a:graphic>
          <a:graphicData uri="http://schemas.openxmlformats.org/presentationml/2006/ole">
            <p:oleObj spid="_x0000_s20484" name="Equation" r:id="rId5" imgW="482400" imgH="17748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7429500" y="3810000"/>
          <a:ext cx="668338" cy="298450"/>
        </p:xfrm>
        <a:graphic>
          <a:graphicData uri="http://schemas.openxmlformats.org/presentationml/2006/ole">
            <p:oleObj spid="_x0000_s20485" name="Equation" r:id="rId6" imgW="368280" imgH="177480" progId="Equation.DSMT4">
              <p:embed/>
            </p:oleObj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7429500" y="4800600"/>
          <a:ext cx="669925" cy="298450"/>
        </p:xfrm>
        <a:graphic>
          <a:graphicData uri="http://schemas.openxmlformats.org/presentationml/2006/ole">
            <p:oleObj spid="_x0000_s20486" name="Equation" r:id="rId7" imgW="3682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1000" y="5143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VRSTE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8134" name="Object 2"/>
          <p:cNvGraphicFramePr>
            <a:graphicFrameLocks noChangeAspect="1"/>
          </p:cNvGraphicFramePr>
          <p:nvPr/>
        </p:nvGraphicFramePr>
        <p:xfrm>
          <a:off x="2667000" y="1524000"/>
          <a:ext cx="2676525" cy="493713"/>
        </p:xfrm>
        <a:graphic>
          <a:graphicData uri="http://schemas.openxmlformats.org/presentationml/2006/ole">
            <p:oleObj spid="_x0000_s21506" name="Equation" r:id="rId3" imgW="1143000" imgH="228600" progId="Equation.DSMT4">
              <p:embed/>
            </p:oleObj>
          </a:graphicData>
        </a:graphic>
      </p:graphicFrame>
      <p:graphicFrame>
        <p:nvGraphicFramePr>
          <p:cNvPr id="48135" name="Object 3"/>
          <p:cNvGraphicFramePr>
            <a:graphicFrameLocks noChangeAspect="1"/>
          </p:cNvGraphicFramePr>
          <p:nvPr/>
        </p:nvGraphicFramePr>
        <p:xfrm>
          <a:off x="5105400" y="3810000"/>
          <a:ext cx="3336925" cy="735013"/>
        </p:xfrm>
        <a:graphic>
          <a:graphicData uri="http://schemas.openxmlformats.org/presentationml/2006/ole">
            <p:oleObj spid="_x0000_s21507" name="Equation" r:id="rId4" imgW="1650960" imgH="39348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9CE08-9EB4-4FA7-A5C6-E1FF03DC5C8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je mogoče sešteti neskončno </a:t>
            </a:r>
            <a:r>
              <a:rPr lang="sl-SI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vse člene nekega zaporedja?</a:t>
            </a:r>
          </a:p>
        </p:txBody>
      </p:sp>
      <p:sp>
        <p:nvSpPr>
          <p:cNvPr id="14" name="Arc 13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6200000"/>
              <a:gd name="adj2" fmla="val 544671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Arc 14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5383606"/>
              <a:gd name="adj2" fmla="val 1079863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" name="Arc 15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0801700"/>
              <a:gd name="adj2" fmla="val 1353584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3550294"/>
              <a:gd name="adj2" fmla="val 1485478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4869446"/>
              <a:gd name="adj2" fmla="val 154785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5483297"/>
              <a:gd name="adj2" fmla="val 1585881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>
            <a:off x="720725" y="2397125"/>
            <a:ext cx="3851275" cy="3851275"/>
          </a:xfrm>
          <a:prstGeom prst="arc">
            <a:avLst>
              <a:gd name="adj1" fmla="val 15845028"/>
              <a:gd name="adj2" fmla="val 1606494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47121" name="Object 13"/>
          <p:cNvGraphicFramePr>
            <a:graphicFrameLocks noChangeAspect="1"/>
          </p:cNvGraphicFramePr>
          <p:nvPr/>
        </p:nvGraphicFramePr>
        <p:xfrm>
          <a:off x="4002088" y="4030663"/>
          <a:ext cx="222250" cy="528637"/>
        </p:xfrm>
        <a:graphic>
          <a:graphicData uri="http://schemas.openxmlformats.org/presentationml/2006/ole">
            <p:oleObj spid="_x0000_s21508" name="Equation" r:id="rId5" imgW="152280" imgH="393480" progId="Equation.DSMT4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1335088" y="4945063"/>
          <a:ext cx="222250" cy="528637"/>
        </p:xfrm>
        <a:graphic>
          <a:graphicData uri="http://schemas.openxmlformats.org/presentationml/2006/ole">
            <p:oleObj spid="_x0000_s21509" name="Equation" r:id="rId6" imgW="152280" imgH="393480" progId="Equation.DSMT4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1101725" y="3421063"/>
          <a:ext cx="203200" cy="528637"/>
        </p:xfrm>
        <a:graphic>
          <a:graphicData uri="http://schemas.openxmlformats.org/presentationml/2006/ole">
            <p:oleObj spid="_x0000_s21510" name="Equation" r:id="rId7" imgW="139680" imgH="393480" progId="Equation.DSMT4">
              <p:embed/>
            </p:oleObj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1558925" y="2706688"/>
          <a:ext cx="295275" cy="528637"/>
        </p:xfrm>
        <a:graphic>
          <a:graphicData uri="http://schemas.openxmlformats.org/presentationml/2006/ole">
            <p:oleObj spid="_x0000_s21511" name="Equation" r:id="rId8" imgW="203040" imgH="393480" progId="Equation.DSMT4">
              <p:embed/>
            </p:oleObj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2054225" y="2479675"/>
          <a:ext cx="271463" cy="457200"/>
        </p:xfrm>
        <a:graphic>
          <a:graphicData uri="http://schemas.openxmlformats.org/presentationml/2006/ole">
            <p:oleObj spid="_x0000_s21512" name="Equation" r:id="rId9" imgW="215640" imgH="393480" progId="Equation.DSMT4">
              <p:embed/>
            </p:oleObj>
          </a:graphicData>
        </a:graphic>
      </p:graphicFrame>
      <p:sp>
        <p:nvSpPr>
          <p:cNvPr id="25" name="Arc 24"/>
          <p:cNvSpPr>
            <a:spLocks noChangeAspect="1"/>
          </p:cNvSpPr>
          <p:nvPr/>
        </p:nvSpPr>
        <p:spPr>
          <a:xfrm>
            <a:off x="720000" y="2397600"/>
            <a:ext cx="3851275" cy="3851275"/>
          </a:xfrm>
          <a:prstGeom prst="arc">
            <a:avLst>
              <a:gd name="adj1" fmla="val 16049752"/>
              <a:gd name="adj2" fmla="val 16141609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bject 2"/>
          <p:cNvGraphicFramePr>
            <a:graphicFrameLocks noChangeAspect="1"/>
          </p:cNvGraphicFramePr>
          <p:nvPr/>
        </p:nvGraphicFramePr>
        <p:xfrm>
          <a:off x="889000" y="533400"/>
          <a:ext cx="2201863" cy="493713"/>
        </p:xfrm>
        <a:graphic>
          <a:graphicData uri="http://schemas.openxmlformats.org/presentationml/2006/ole">
            <p:oleObj spid="_x0000_s22530" name="Equation" r:id="rId3" imgW="939600" imgH="228600" progId="Equation.DSMT4">
              <p:embed/>
            </p:oleObj>
          </a:graphicData>
        </a:graphic>
      </p:graphicFrame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3662247" y="1504950"/>
          <a:ext cx="952500" cy="493713"/>
        </p:xfrm>
        <a:graphic>
          <a:graphicData uri="http://schemas.openxmlformats.org/presentationml/2006/ole">
            <p:oleObj spid="_x0000_s22531" name="Equation" r:id="rId4" imgW="406080" imgH="228600" progId="Equation.DSMT4">
              <p:embed/>
            </p:oleObj>
          </a:graphicData>
        </a:graphic>
      </p:graphicFrame>
      <p:sp>
        <p:nvSpPr>
          <p:cNvPr id="49161" name="AutoShape 9"/>
          <p:cNvSpPr>
            <a:spLocks noChangeArrowheads="1"/>
          </p:cNvSpPr>
          <p:nvPr/>
        </p:nvSpPr>
        <p:spPr bwMode="auto">
          <a:xfrm rot="5400000">
            <a:off x="2114550" y="971550"/>
            <a:ext cx="952500" cy="1066800"/>
          </a:xfrm>
          <a:custGeom>
            <a:avLst/>
            <a:gdLst>
              <a:gd name="G0" fmla="+- 12390 0 0"/>
              <a:gd name="G1" fmla="+- 18514 0 0"/>
              <a:gd name="G2" fmla="+- 7200 0 0"/>
              <a:gd name="G3" fmla="*/ 12390 1 2"/>
              <a:gd name="G4" fmla="+- G3 10800 0"/>
              <a:gd name="G5" fmla="+- 21600 1239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995 w 21600"/>
              <a:gd name="T1" fmla="*/ 0 h 21600"/>
              <a:gd name="T2" fmla="*/ 12390 w 21600"/>
              <a:gd name="T3" fmla="*/ 7200 h 21600"/>
              <a:gd name="T4" fmla="*/ 0 w 21600"/>
              <a:gd name="T5" fmla="*/ 19828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95" y="0"/>
                </a:moveTo>
                <a:lnTo>
                  <a:pt x="12390" y="7200"/>
                </a:lnTo>
                <a:lnTo>
                  <a:pt x="15476" y="7200"/>
                </a:lnTo>
                <a:lnTo>
                  <a:pt x="15476" y="18056"/>
                </a:lnTo>
                <a:lnTo>
                  <a:pt x="0" y="1805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91200" y="4095750"/>
            <a:ext cx="26670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rgbClr val="FF0000"/>
                </a:solidFill>
                <a:latin typeface="+mn-lt"/>
              </a:rPr>
              <a:t>zaporedje delnih vsot</a:t>
            </a:r>
            <a:endParaRPr lang="en-GB" sz="200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9163" name="Object 4"/>
          <p:cNvGraphicFramePr>
            <a:graphicFrameLocks noChangeAspect="1"/>
          </p:cNvGraphicFramePr>
          <p:nvPr/>
        </p:nvGraphicFramePr>
        <p:xfrm>
          <a:off x="2590800" y="5645150"/>
          <a:ext cx="3330575" cy="603250"/>
        </p:xfrm>
        <a:graphic>
          <a:graphicData uri="http://schemas.openxmlformats.org/presentationml/2006/ole">
            <p:oleObj spid="_x0000_s22532" name="Equation" r:id="rId5" imgW="1422360" imgH="279360" progId="Equation.DSMT4">
              <p:embed/>
            </p:oleObj>
          </a:graphicData>
        </a:graphic>
      </p:graphicFrame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90600" y="4959350"/>
            <a:ext cx="6629400" cy="4000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Vsoto vrste opredelimo kot limito zaporedja delnih vsot.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AE1FC-1912-4CC5-8F9D-BB6E561154A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657600" y="2074863"/>
          <a:ext cx="1635125" cy="493713"/>
        </p:xfrm>
        <a:graphic>
          <a:graphicData uri="http://schemas.openxmlformats.org/presentationml/2006/ole">
            <p:oleObj spid="_x0000_s22543" name="Equation" r:id="rId6" imgW="698400" imgH="228600" progId="Equation.DSMT4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57600" y="2608263"/>
          <a:ext cx="2232025" cy="493713"/>
        </p:xfrm>
        <a:graphic>
          <a:graphicData uri="http://schemas.openxmlformats.org/presentationml/2006/ole">
            <p:oleObj spid="_x0000_s22544" name="Equation" r:id="rId7" imgW="952200" imgH="228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63835" y="3065463"/>
          <a:ext cx="2855912" cy="1289050"/>
        </p:xfrm>
        <a:graphic>
          <a:graphicData uri="http://schemas.openxmlformats.org/presentationml/2006/ole">
            <p:oleObj spid="_x0000_s22545" name="Equation" r:id="rId8" imgW="1218960" imgH="596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2" grpId="0"/>
      <p:bldP spid="491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4800" y="3505200"/>
            <a:ext cx="8458200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Rounded Rectangle 24"/>
          <p:cNvSpPr/>
          <p:nvPr/>
        </p:nvSpPr>
        <p:spPr>
          <a:xfrm>
            <a:off x="304800" y="457200"/>
            <a:ext cx="8458200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829300" y="669925"/>
            <a:ext cx="247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(geometrijska vrsta)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0188" name="Object 2"/>
          <p:cNvGraphicFramePr>
            <a:graphicFrameLocks noChangeAspect="1"/>
          </p:cNvGraphicFramePr>
          <p:nvPr/>
        </p:nvGraphicFramePr>
        <p:xfrm>
          <a:off x="803275" y="633413"/>
          <a:ext cx="4378325" cy="485775"/>
        </p:xfrm>
        <a:graphic>
          <a:graphicData uri="http://schemas.openxmlformats.org/presentationml/2006/ole">
            <p:oleObj spid="_x0000_s23554" name="Equation" r:id="rId3" imgW="1904760" imgH="228600" progId="Equation.DSMT4">
              <p:embed/>
            </p:oleObj>
          </a:graphicData>
        </a:graphic>
      </p:graphicFrame>
      <p:graphicFrame>
        <p:nvGraphicFramePr>
          <p:cNvPr id="50190" name="Object 3"/>
          <p:cNvGraphicFramePr>
            <a:graphicFrameLocks noChangeAspect="1"/>
          </p:cNvGraphicFramePr>
          <p:nvPr/>
        </p:nvGraphicFramePr>
        <p:xfrm>
          <a:off x="1808163" y="1220788"/>
          <a:ext cx="5222875" cy="871537"/>
        </p:xfrm>
        <a:graphic>
          <a:graphicData uri="http://schemas.openxmlformats.org/presentationml/2006/ole">
            <p:oleObj spid="_x0000_s23555" name="Equation" r:id="rId4" imgW="2450880" imgH="444240" progId="Equation.DSMT4">
              <p:embed/>
            </p:oleObj>
          </a:graphicData>
        </a:graphic>
      </p:graphicFrame>
      <p:graphicFrame>
        <p:nvGraphicFramePr>
          <p:cNvPr id="50191" name="Object 4"/>
          <p:cNvGraphicFramePr>
            <a:graphicFrameLocks noChangeAspect="1"/>
          </p:cNvGraphicFramePr>
          <p:nvPr/>
        </p:nvGraphicFramePr>
        <p:xfrm>
          <a:off x="1890713" y="2143125"/>
          <a:ext cx="5222875" cy="1095375"/>
        </p:xfrm>
        <a:graphic>
          <a:graphicData uri="http://schemas.openxmlformats.org/presentationml/2006/ole">
            <p:oleObj spid="_x0000_s23556" name="Equation" r:id="rId5" imgW="3009600" imgH="685800" progId="Equation.DSMT4">
              <p:embed/>
            </p:oleObj>
          </a:graphicData>
        </a:graphic>
      </p:graphicFrame>
      <p:graphicFrame>
        <p:nvGraphicFramePr>
          <p:cNvPr id="50192" name="Object 5"/>
          <p:cNvGraphicFramePr>
            <a:graphicFrameLocks noChangeAspect="1"/>
          </p:cNvGraphicFramePr>
          <p:nvPr/>
        </p:nvGraphicFramePr>
        <p:xfrm>
          <a:off x="609600" y="3810000"/>
          <a:ext cx="4154488" cy="703263"/>
        </p:xfrm>
        <a:graphic>
          <a:graphicData uri="http://schemas.openxmlformats.org/presentationml/2006/ole">
            <p:oleObj spid="_x0000_s23557" name="Equation" r:id="rId6" imgW="2286000" imgH="419040" progId="Equation.DSMT4">
              <p:embed/>
            </p:oleObj>
          </a:graphicData>
        </a:graphic>
      </p:graphicFrame>
      <p:graphicFrame>
        <p:nvGraphicFramePr>
          <p:cNvPr id="50193" name="Object 6"/>
          <p:cNvGraphicFramePr>
            <a:graphicFrameLocks noChangeAspect="1"/>
          </p:cNvGraphicFramePr>
          <p:nvPr/>
        </p:nvGraphicFramePr>
        <p:xfrm>
          <a:off x="5486400" y="3810000"/>
          <a:ext cx="2109788" cy="676275"/>
        </p:xfrm>
        <a:graphic>
          <a:graphicData uri="http://schemas.openxmlformats.org/presentationml/2006/ole">
            <p:oleObj spid="_x0000_s23558" name="Equation" r:id="rId7" imgW="1206360" imgH="419040" progId="Equation.DSMT4">
              <p:embed/>
            </p:oleObj>
          </a:graphicData>
        </a:graphic>
      </p:graphicFrame>
      <p:graphicFrame>
        <p:nvGraphicFramePr>
          <p:cNvPr id="50194" name="Object 7"/>
          <p:cNvGraphicFramePr>
            <a:graphicFrameLocks noChangeAspect="1"/>
          </p:cNvGraphicFramePr>
          <p:nvPr/>
        </p:nvGraphicFramePr>
        <p:xfrm>
          <a:off x="1371600" y="4800600"/>
          <a:ext cx="5065713" cy="674688"/>
        </p:xfrm>
        <a:graphic>
          <a:graphicData uri="http://schemas.openxmlformats.org/presentationml/2006/ole">
            <p:oleObj spid="_x0000_s23559" name="Equation" r:id="rId8" imgW="2730240" imgH="393480" progId="Equation.DSMT4">
              <p:embed/>
            </p:oleObj>
          </a:graphicData>
        </a:graphic>
      </p:graphicFrame>
      <p:graphicFrame>
        <p:nvGraphicFramePr>
          <p:cNvPr id="50195" name="Object 8"/>
          <p:cNvGraphicFramePr>
            <a:graphicFrameLocks noChangeAspect="1"/>
          </p:cNvGraphicFramePr>
          <p:nvPr/>
        </p:nvGraphicFramePr>
        <p:xfrm>
          <a:off x="3200400" y="5638800"/>
          <a:ext cx="1838325" cy="674688"/>
        </p:xfrm>
        <a:graphic>
          <a:graphicData uri="http://schemas.openxmlformats.org/presentationml/2006/ole">
            <p:oleObj spid="_x0000_s23560" name="Equation" r:id="rId9" imgW="990360" imgH="393480" progId="Equation.DSMT4">
              <p:embed/>
            </p:oleObj>
          </a:graphicData>
        </a:graphic>
      </p:graphicFrame>
      <p:sp>
        <p:nvSpPr>
          <p:cNvPr id="50196" name="Line 20"/>
          <p:cNvSpPr>
            <a:spLocks noChangeShapeType="1"/>
          </p:cNvSpPr>
          <p:nvPr/>
        </p:nvSpPr>
        <p:spPr bwMode="auto">
          <a:xfrm flipV="1">
            <a:off x="2279650" y="48768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2889250" y="48768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V="1">
            <a:off x="3346450" y="48768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V="1">
            <a:off x="3956050" y="48768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V="1">
            <a:off x="4413250" y="48768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5403850" y="4953000"/>
            <a:ext cx="457200" cy="4572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9D069E-D3AF-4297-A049-5D64692F76C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477000" y="4800600"/>
          <a:ext cx="1177925" cy="674688"/>
        </p:xfrm>
        <a:graphic>
          <a:graphicData uri="http://schemas.openxmlformats.org/presentationml/2006/ole">
            <p:oleObj spid="_x0000_s23577" name="Equation" r:id="rId10" imgW="634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5018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armonic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1000" y="468313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Harmoni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čna vrsta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752600" y="6096000"/>
            <a:ext cx="500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Čeprav se sumandi manjšajo, je vsota neskončna!</a:t>
            </a:r>
            <a:endParaRPr lang="en-GB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1210" name="Object 2"/>
          <p:cNvGraphicFramePr>
            <a:graphicFrameLocks noChangeAspect="1"/>
          </p:cNvGraphicFramePr>
          <p:nvPr/>
        </p:nvGraphicFramePr>
        <p:xfrm>
          <a:off x="2986088" y="381000"/>
          <a:ext cx="3033712" cy="642938"/>
        </p:xfrm>
        <a:graphic>
          <a:graphicData uri="http://schemas.openxmlformats.org/presentationml/2006/ole">
            <p:oleObj spid="_x0000_s24578" name="Equation" r:id="rId4" imgW="1714320" imgH="393480" progId="Equation.DSMT4">
              <p:embed/>
            </p:oleObj>
          </a:graphicData>
        </a:graphic>
      </p:graphicFrame>
      <p:graphicFrame>
        <p:nvGraphicFramePr>
          <p:cNvPr id="51211" name="Object 3"/>
          <p:cNvGraphicFramePr>
            <a:graphicFrameLocks noChangeAspect="1"/>
          </p:cNvGraphicFramePr>
          <p:nvPr/>
        </p:nvGraphicFramePr>
        <p:xfrm>
          <a:off x="2514600" y="1143000"/>
          <a:ext cx="3505200" cy="704850"/>
        </p:xfrm>
        <a:graphic>
          <a:graphicData uri="http://schemas.openxmlformats.org/presentationml/2006/ole">
            <p:oleObj spid="_x0000_s24579" name="Equation" r:id="rId5" imgW="1981080" imgH="431640" progId="Equation.DSMT4">
              <p:embed/>
            </p:oleObj>
          </a:graphicData>
        </a:graphic>
      </p:graphicFrame>
      <p:graphicFrame>
        <p:nvGraphicFramePr>
          <p:cNvPr id="51212" name="Object 4"/>
          <p:cNvGraphicFramePr>
            <a:graphicFrameLocks noChangeAspect="1"/>
          </p:cNvGraphicFramePr>
          <p:nvPr/>
        </p:nvGraphicFramePr>
        <p:xfrm>
          <a:off x="581025" y="4724400"/>
          <a:ext cx="6723063" cy="688975"/>
        </p:xfrm>
        <a:graphic>
          <a:graphicData uri="http://schemas.openxmlformats.org/presentationml/2006/ole">
            <p:oleObj spid="_x0000_s24580" name="Equation" r:id="rId6" imgW="3543120" imgH="393480" progId="Equation.DSMT4">
              <p:embed/>
            </p:oleObj>
          </a:graphicData>
        </a:graphic>
      </p:graphicFrame>
      <p:graphicFrame>
        <p:nvGraphicFramePr>
          <p:cNvPr id="51217" name="Object 5"/>
          <p:cNvGraphicFramePr>
            <a:graphicFrameLocks noChangeAspect="1"/>
          </p:cNvGraphicFramePr>
          <p:nvPr/>
        </p:nvGraphicFramePr>
        <p:xfrm>
          <a:off x="1447800" y="5486400"/>
          <a:ext cx="457200" cy="533400"/>
        </p:xfrm>
        <a:graphic>
          <a:graphicData uri="http://schemas.openxmlformats.org/presentationml/2006/ole">
            <p:oleObj spid="_x0000_s24581" name="Equation" r:id="rId7" imgW="266400" imgH="39348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F67180-DFC8-4846-A395-9109AEB7A7D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Double Bracket 22"/>
          <p:cNvSpPr/>
          <p:nvPr/>
        </p:nvSpPr>
        <p:spPr>
          <a:xfrm>
            <a:off x="1323975" y="4724400"/>
            <a:ext cx="762000" cy="685800"/>
          </a:xfrm>
          <a:prstGeom prst="bracketPair">
            <a:avLst>
              <a:gd name="adj" fmla="val 1736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Double Bracket 23"/>
          <p:cNvSpPr/>
          <p:nvPr/>
        </p:nvSpPr>
        <p:spPr>
          <a:xfrm>
            <a:off x="2228850" y="4724400"/>
            <a:ext cx="1600200" cy="685800"/>
          </a:xfrm>
          <a:prstGeom prst="bracketPair">
            <a:avLst>
              <a:gd name="adj" fmla="val 1736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2819400" y="5486400"/>
          <a:ext cx="457200" cy="533400"/>
        </p:xfrm>
        <a:graphic>
          <a:graphicData uri="http://schemas.openxmlformats.org/presentationml/2006/ole">
            <p:oleObj spid="_x0000_s24582" name="Equation" r:id="rId8" imgW="266400" imgH="393480" progId="Equation.DSMT4">
              <p:embed/>
            </p:oleObj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419600" y="5486400"/>
          <a:ext cx="457200" cy="533400"/>
        </p:xfrm>
        <a:graphic>
          <a:graphicData uri="http://schemas.openxmlformats.org/presentationml/2006/ole">
            <p:oleObj spid="_x0000_s24583" name="Equation" r:id="rId9" imgW="266400" imgH="393480" progId="Equation.DSMT4">
              <p:embed/>
            </p:oleObj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6019800" y="5486400"/>
          <a:ext cx="457200" cy="533400"/>
        </p:xfrm>
        <a:graphic>
          <a:graphicData uri="http://schemas.openxmlformats.org/presentationml/2006/ole">
            <p:oleObj spid="_x0000_s24584" name="Equation" r:id="rId10" imgW="266400" imgH="393480" progId="Equation.DSMT4">
              <p:embed/>
            </p:oleObj>
          </a:graphicData>
        </a:graphic>
      </p:graphicFrame>
      <p:sp>
        <p:nvSpPr>
          <p:cNvPr id="28" name="Double Bracket 27"/>
          <p:cNvSpPr/>
          <p:nvPr/>
        </p:nvSpPr>
        <p:spPr>
          <a:xfrm>
            <a:off x="3990975" y="4724400"/>
            <a:ext cx="1266825" cy="685800"/>
          </a:xfrm>
          <a:prstGeom prst="bracketPair">
            <a:avLst>
              <a:gd name="adj" fmla="val 1736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9" name="Double Bracket 28"/>
          <p:cNvSpPr/>
          <p:nvPr/>
        </p:nvSpPr>
        <p:spPr>
          <a:xfrm>
            <a:off x="5467350" y="4724400"/>
            <a:ext cx="1390650" cy="685800"/>
          </a:xfrm>
          <a:prstGeom prst="bracketPair">
            <a:avLst>
              <a:gd name="adj" fmla="val 1736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utoUpdateAnimBg="0"/>
      <p:bldP spid="51209" grpId="0" autoUpdateAnimBg="0"/>
      <p:bldP spid="23" grpId="0" animBg="1"/>
      <p:bldP spid="24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95400" y="3516313"/>
            <a:ext cx="3240088" cy="1943100"/>
            <a:chOff x="1610" y="2425"/>
            <a:chExt cx="2041" cy="1224"/>
          </a:xfrm>
        </p:grpSpPr>
        <p:sp>
          <p:nvSpPr>
            <p:cNvPr id="32798" name="Line 12"/>
            <p:cNvSpPr>
              <a:spLocks noChangeShapeType="1"/>
            </p:cNvSpPr>
            <p:nvPr/>
          </p:nvSpPr>
          <p:spPr bwMode="auto">
            <a:xfrm>
              <a:off x="1610" y="3377"/>
              <a:ext cx="2041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32799" name="Line 13"/>
            <p:cNvSpPr>
              <a:spLocks noChangeShapeType="1"/>
            </p:cNvSpPr>
            <p:nvPr/>
          </p:nvSpPr>
          <p:spPr bwMode="auto">
            <a:xfrm flipV="1">
              <a:off x="1758" y="2425"/>
              <a:ext cx="0" cy="12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593725"/>
            <a:ext cx="10810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82788" y="593725"/>
            <a:ext cx="18002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84213" y="1211263"/>
            <a:ext cx="273685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0.1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(1-0.1)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0.18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87388" y="1611313"/>
            <a:ext cx="3249612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0.18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(1-0.18)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0.2952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98500" y="2068513"/>
            <a:ext cx="42338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0.2952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(1-0.2952)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0.41611392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979613" y="2601913"/>
            <a:ext cx="51847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0.1, 0.18, 0.2952, 0.41611392, ...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Euclid Symbol"/>
              </a:rPr>
              <a:t>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9407" name="Oval 15"/>
          <p:cNvSpPr>
            <a:spLocks noChangeAspect="1" noChangeArrowheads="1"/>
          </p:cNvSpPr>
          <p:nvPr/>
        </p:nvSpPr>
        <p:spPr bwMode="auto">
          <a:xfrm flipV="1">
            <a:off x="1689100" y="4673600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08" name="Oval 16"/>
          <p:cNvSpPr>
            <a:spLocks noChangeAspect="1" noChangeArrowheads="1"/>
          </p:cNvSpPr>
          <p:nvPr/>
        </p:nvSpPr>
        <p:spPr bwMode="auto">
          <a:xfrm flipV="1">
            <a:off x="1511300" y="4816475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09" name="Oval 17"/>
          <p:cNvSpPr>
            <a:spLocks noChangeAspect="1" noChangeArrowheads="1"/>
          </p:cNvSpPr>
          <p:nvPr/>
        </p:nvSpPr>
        <p:spPr bwMode="auto">
          <a:xfrm flipV="1">
            <a:off x="1881188" y="4467225"/>
            <a:ext cx="42862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0" name="Oval 18"/>
          <p:cNvSpPr>
            <a:spLocks noChangeAspect="1" noChangeArrowheads="1"/>
          </p:cNvSpPr>
          <p:nvPr/>
        </p:nvSpPr>
        <p:spPr bwMode="auto">
          <a:xfrm flipV="1">
            <a:off x="2054225" y="4241800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1" name="Oval 19"/>
          <p:cNvSpPr>
            <a:spLocks noChangeAspect="1" noChangeArrowheads="1"/>
          </p:cNvSpPr>
          <p:nvPr/>
        </p:nvSpPr>
        <p:spPr bwMode="auto">
          <a:xfrm flipV="1">
            <a:off x="2241550" y="4121150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2" name="Oval 20"/>
          <p:cNvSpPr>
            <a:spLocks noChangeAspect="1" noChangeArrowheads="1"/>
          </p:cNvSpPr>
          <p:nvPr/>
        </p:nvSpPr>
        <p:spPr bwMode="auto">
          <a:xfrm flipV="1">
            <a:off x="2417763" y="4092575"/>
            <a:ext cx="42862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3" name="Oval 21"/>
          <p:cNvSpPr>
            <a:spLocks noChangeAspect="1" noChangeArrowheads="1"/>
          </p:cNvSpPr>
          <p:nvPr/>
        </p:nvSpPr>
        <p:spPr bwMode="auto">
          <a:xfrm flipV="1">
            <a:off x="2601913" y="4092575"/>
            <a:ext cx="42862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4" name="Oval 22"/>
          <p:cNvSpPr>
            <a:spLocks noChangeAspect="1" noChangeArrowheads="1"/>
          </p:cNvSpPr>
          <p:nvPr/>
        </p:nvSpPr>
        <p:spPr bwMode="auto">
          <a:xfrm flipV="1">
            <a:off x="2787650" y="4092575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5" name="Oval 23"/>
          <p:cNvSpPr>
            <a:spLocks noChangeAspect="1" noChangeArrowheads="1"/>
          </p:cNvSpPr>
          <p:nvPr/>
        </p:nvSpPr>
        <p:spPr bwMode="auto">
          <a:xfrm flipV="1">
            <a:off x="2965450" y="4092575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6" name="Oval 24"/>
          <p:cNvSpPr>
            <a:spLocks noChangeAspect="1" noChangeArrowheads="1"/>
          </p:cNvSpPr>
          <p:nvPr/>
        </p:nvSpPr>
        <p:spPr bwMode="auto">
          <a:xfrm flipV="1">
            <a:off x="3152775" y="4092575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7" name="Oval 25"/>
          <p:cNvSpPr>
            <a:spLocks noChangeAspect="1" noChangeArrowheads="1"/>
          </p:cNvSpPr>
          <p:nvPr/>
        </p:nvSpPr>
        <p:spPr bwMode="auto">
          <a:xfrm flipV="1">
            <a:off x="3330575" y="4092575"/>
            <a:ext cx="42863" cy="42863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4800600" y="3211513"/>
            <a:ext cx="936625" cy="2708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0.2952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0.4161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0.4859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0.4996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0.4999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0.5000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0.5000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0.5000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0.5000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. . . 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887913" y="5954713"/>
            <a:ext cx="280828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Limita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Rounded Rectangle 2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66C8E7-4FC5-4E90-BEA9-F2A1B0F3F60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398" grpId="0"/>
      <p:bldP spid="59399" grpId="0"/>
      <p:bldP spid="59401" grpId="0"/>
      <p:bldP spid="59402" grpId="0"/>
      <p:bldP spid="59407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 animBg="1"/>
      <p:bldP spid="59417" grpId="0" animBg="1"/>
      <p:bldP spid="59418" grpId="0"/>
      <p:bldP spid="594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22098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Primerjalna kriterija za konvergenco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vrst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6388" y="544513"/>
            <a:ext cx="525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VRSTE S POZITIVNIMI ČLENI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≥ 0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04800" y="10668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Zaporedje delnih vsot je naraščajoče.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81000" y="284638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04800" y="4797425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II.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2514600" y="1524000"/>
            <a:ext cx="417830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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Limito ima, ko je navzgor omejeno.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2243" name="Object 2"/>
          <p:cNvGraphicFramePr>
            <a:graphicFrameLocks noChangeAspect="1"/>
          </p:cNvGraphicFramePr>
          <p:nvPr/>
        </p:nvGraphicFramePr>
        <p:xfrm>
          <a:off x="990600" y="2819400"/>
          <a:ext cx="1300163" cy="400050"/>
        </p:xfrm>
        <a:graphic>
          <a:graphicData uri="http://schemas.openxmlformats.org/presentationml/2006/ole">
            <p:oleObj spid="_x0000_s25602" name="Equation" r:id="rId4" imgW="685800" imgH="228600" progId="Equation.DSMT4">
              <p:embed/>
            </p:oleObj>
          </a:graphicData>
        </a:graphic>
      </p:graphicFrame>
      <p:graphicFrame>
        <p:nvGraphicFramePr>
          <p:cNvPr id="52244" name="Object 3"/>
          <p:cNvGraphicFramePr>
            <a:graphicFrameLocks noChangeAspect="1"/>
          </p:cNvGraphicFramePr>
          <p:nvPr/>
        </p:nvGraphicFramePr>
        <p:xfrm>
          <a:off x="2362200" y="3352800"/>
          <a:ext cx="4167188" cy="755650"/>
        </p:xfrm>
        <a:graphic>
          <a:graphicData uri="http://schemas.openxmlformats.org/presentationml/2006/ole">
            <p:oleObj spid="_x0000_s25603" name="Equation" r:id="rId5" imgW="2197080" imgH="431640" progId="Equation.DSMT4">
              <p:embed/>
            </p:oleObj>
          </a:graphicData>
        </a:graphic>
      </p:graphicFrame>
      <p:graphicFrame>
        <p:nvGraphicFramePr>
          <p:cNvPr id="52245" name="Object 4"/>
          <p:cNvGraphicFramePr>
            <a:graphicFrameLocks noChangeAspect="1"/>
          </p:cNvGraphicFramePr>
          <p:nvPr/>
        </p:nvGraphicFramePr>
        <p:xfrm>
          <a:off x="914400" y="4648201"/>
          <a:ext cx="7774152" cy="685800"/>
        </p:xfrm>
        <a:graphic>
          <a:graphicData uri="http://schemas.openxmlformats.org/presentationml/2006/ole">
            <p:oleObj spid="_x0000_s25604" name="Equation" r:id="rId6" imgW="4520880" imgH="431640" progId="Equation.DSMT4">
              <p:embed/>
            </p:oleObj>
          </a:graphicData>
        </a:graphic>
      </p:graphicFrame>
      <p:graphicFrame>
        <p:nvGraphicFramePr>
          <p:cNvPr id="52246" name="Object 5"/>
          <p:cNvGraphicFramePr>
            <a:graphicFrameLocks noChangeAspect="1"/>
          </p:cNvGraphicFramePr>
          <p:nvPr/>
        </p:nvGraphicFramePr>
        <p:xfrm>
          <a:off x="2362200" y="5492750"/>
          <a:ext cx="4214813" cy="755650"/>
        </p:xfrm>
        <a:graphic>
          <a:graphicData uri="http://schemas.openxmlformats.org/presentationml/2006/ole">
            <p:oleObj spid="_x0000_s25605" name="Equation" r:id="rId7" imgW="2222280" imgH="4316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0734B5-3EBD-42B0-B43F-56B377AD841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  <p:bldP spid="52229" grpId="0" autoUpdateAnimBg="0"/>
      <p:bldP spid="52231" grpId="0" autoUpdateAnimBg="0"/>
      <p:bldP spid="52234" grpId="0" autoUpdateAnimBg="0"/>
      <p:bldP spid="5223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04800" y="3505200"/>
            <a:ext cx="8458200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33400" y="593725"/>
            <a:ext cx="275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Geometrijska vrsta: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3400" y="13525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Harmonična vrsta: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4284" name="Object 2"/>
          <p:cNvGraphicFramePr>
            <a:graphicFrameLocks noChangeAspect="1"/>
          </p:cNvGraphicFramePr>
          <p:nvPr/>
        </p:nvGraphicFramePr>
        <p:xfrm>
          <a:off x="3214688" y="1165225"/>
          <a:ext cx="2938462" cy="704850"/>
        </p:xfrm>
        <a:graphic>
          <a:graphicData uri="http://schemas.openxmlformats.org/presentationml/2006/ole">
            <p:oleObj spid="_x0000_s26626" name="Equation" r:id="rId3" imgW="1663560" imgH="431640" progId="Equation.DSMT4">
              <p:embed/>
            </p:oleObj>
          </a:graphicData>
        </a:graphic>
      </p:graphicFrame>
      <p:graphicFrame>
        <p:nvGraphicFramePr>
          <p:cNvPr id="54285" name="Object 3"/>
          <p:cNvGraphicFramePr>
            <a:graphicFrameLocks noChangeAspect="1"/>
          </p:cNvGraphicFramePr>
          <p:nvPr/>
        </p:nvGraphicFramePr>
        <p:xfrm>
          <a:off x="3224213" y="422275"/>
          <a:ext cx="2895600" cy="703263"/>
        </p:xfrm>
        <a:graphic>
          <a:graphicData uri="http://schemas.openxmlformats.org/presentationml/2006/ole">
            <p:oleObj spid="_x0000_s26627" name="Equation" r:id="rId4" imgW="1638000" imgH="431640" progId="Equation.DSMT4">
              <p:embed/>
            </p:oleObj>
          </a:graphicData>
        </a:graphic>
      </p:graphicFrame>
      <p:graphicFrame>
        <p:nvGraphicFramePr>
          <p:cNvPr id="54286" name="Object 4"/>
          <p:cNvGraphicFramePr>
            <a:graphicFrameLocks noChangeAspect="1"/>
          </p:cNvGraphicFramePr>
          <p:nvPr/>
        </p:nvGraphicFramePr>
        <p:xfrm>
          <a:off x="685800" y="3657600"/>
          <a:ext cx="2819400" cy="755650"/>
        </p:xfrm>
        <a:graphic>
          <a:graphicData uri="http://schemas.openxmlformats.org/presentationml/2006/ole">
            <p:oleObj spid="_x0000_s26628" name="Equation" r:id="rId5" imgW="1485720" imgH="431640" progId="Equation.DSMT4">
              <p:embed/>
            </p:oleObj>
          </a:graphicData>
        </a:graphic>
      </p:graphicFrame>
      <p:graphicFrame>
        <p:nvGraphicFramePr>
          <p:cNvPr id="54287" name="Object 5"/>
          <p:cNvGraphicFramePr>
            <a:graphicFrameLocks noChangeAspect="1"/>
          </p:cNvGraphicFramePr>
          <p:nvPr/>
        </p:nvGraphicFramePr>
        <p:xfrm>
          <a:off x="663575" y="4552950"/>
          <a:ext cx="7958138" cy="781050"/>
        </p:xfrm>
        <a:graphic>
          <a:graphicData uri="http://schemas.openxmlformats.org/presentationml/2006/ole">
            <p:oleObj spid="_x0000_s26629" name="Equation" r:id="rId6" imgW="4673520" imgH="457200" progId="Equation.DSMT4">
              <p:embed/>
            </p:oleObj>
          </a:graphicData>
        </a:graphic>
      </p:graphicFrame>
      <p:graphicFrame>
        <p:nvGraphicFramePr>
          <p:cNvPr id="54289" name="Object 6"/>
          <p:cNvGraphicFramePr>
            <a:graphicFrameLocks noChangeAspect="1"/>
          </p:cNvGraphicFramePr>
          <p:nvPr/>
        </p:nvGraphicFramePr>
        <p:xfrm>
          <a:off x="4876800" y="5530850"/>
          <a:ext cx="3325813" cy="755650"/>
        </p:xfrm>
        <a:graphic>
          <a:graphicData uri="http://schemas.openxmlformats.org/presentationml/2006/ole">
            <p:oleObj spid="_x0000_s26630" name="Equation" r:id="rId7" imgW="1752480" imgH="431640" progId="Equation.DSMT4">
              <p:embed/>
            </p:oleObj>
          </a:graphicData>
        </a:graphic>
      </p:graphicFrame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143000" y="2038350"/>
            <a:ext cx="6477000" cy="10858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5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Vrst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lahko seštejemo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gre splošni člen dovolj hitro proti 0. </a:t>
            </a:r>
          </a:p>
          <a:p>
            <a:pPr algn="ctr">
              <a:spcBef>
                <a:spcPct val="55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Hitrost konvergence ocenimo tako, da poiščemo primerljivo              geometrijsko ali harmonično vrsto.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2C906E-97C6-4602-A85D-B87613FBADA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1143000" y="5575300"/>
          <a:ext cx="3178175" cy="673100"/>
        </p:xfrm>
        <a:graphic>
          <a:graphicData uri="http://schemas.openxmlformats.org/presentationml/2006/ole">
            <p:oleObj spid="_x0000_s26631" name="Equation" r:id="rId8" imgW="18666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4274" grpId="0"/>
      <p:bldP spid="54275" grpId="0"/>
      <p:bldP spid="542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" y="533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SPLOŠNE VRSTE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2743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ALTERNIRAJOČE VRSTE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5310" name="Object 2"/>
          <p:cNvGraphicFramePr>
            <a:graphicFrameLocks noChangeAspect="1"/>
          </p:cNvGraphicFramePr>
          <p:nvPr/>
        </p:nvGraphicFramePr>
        <p:xfrm>
          <a:off x="2362200" y="990600"/>
          <a:ext cx="4337050" cy="755650"/>
        </p:xfrm>
        <a:graphic>
          <a:graphicData uri="http://schemas.openxmlformats.org/presentationml/2006/ole">
            <p:oleObj spid="_x0000_s27650" name="Equation" r:id="rId3" imgW="2286000" imgH="431640" progId="Equation.DSMT4">
              <p:embed/>
            </p:oleObj>
          </a:graphicData>
        </a:graphic>
      </p:graphicFrame>
      <p:graphicFrame>
        <p:nvGraphicFramePr>
          <p:cNvPr id="55311" name="Object 3"/>
          <p:cNvGraphicFramePr>
            <a:graphicFrameLocks noChangeAspect="1"/>
          </p:cNvGraphicFramePr>
          <p:nvPr/>
        </p:nvGraphicFramePr>
        <p:xfrm>
          <a:off x="381000" y="3124200"/>
          <a:ext cx="8343900" cy="577850"/>
        </p:xfrm>
        <a:graphic>
          <a:graphicData uri="http://schemas.openxmlformats.org/presentationml/2006/ole">
            <p:oleObj spid="_x0000_s27651" name="Equation" r:id="rId4" imgW="5244840" imgH="393480" progId="Equation.DSMT4">
              <p:embed/>
            </p:oleObj>
          </a:graphicData>
        </a:graphic>
      </p:graphicFrame>
      <p:graphicFrame>
        <p:nvGraphicFramePr>
          <p:cNvPr id="55312" name="Object 4"/>
          <p:cNvGraphicFramePr>
            <a:graphicFrameLocks noChangeAspect="1"/>
          </p:cNvGraphicFramePr>
          <p:nvPr/>
        </p:nvGraphicFramePr>
        <p:xfrm>
          <a:off x="990600" y="3770313"/>
          <a:ext cx="5334000" cy="801687"/>
        </p:xfrm>
        <a:graphic>
          <a:graphicData uri="http://schemas.openxmlformats.org/presentationml/2006/ole">
            <p:oleObj spid="_x0000_s27652" name="Equation" r:id="rId5" imgW="3124080" imgH="507960" progId="Equation.DSMT4">
              <p:embed/>
            </p:oleObj>
          </a:graphicData>
        </a:graphic>
      </p:graphicFrame>
      <p:graphicFrame>
        <p:nvGraphicFramePr>
          <p:cNvPr id="55314" name="Object 5"/>
          <p:cNvGraphicFramePr>
            <a:graphicFrameLocks noChangeAspect="1"/>
          </p:cNvGraphicFramePr>
          <p:nvPr/>
        </p:nvGraphicFramePr>
        <p:xfrm>
          <a:off x="1212850" y="5867400"/>
          <a:ext cx="6711950" cy="447675"/>
        </p:xfrm>
        <a:graphic>
          <a:graphicData uri="http://schemas.openxmlformats.org/presentationml/2006/ole">
            <p:oleObj spid="_x0000_s27653" name="Equation" r:id="rId6" imgW="316224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VRSTE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3037A0-7C4E-4B17-BB83-06D586BAF63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609600" y="1828800"/>
            <a:ext cx="7848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Ogledamo si, kako se spreminjajo delne vsote:  razlika med m-to in n-to delno vsoto je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|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4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m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…+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x</a:t>
            </a:r>
            <a:r>
              <a:rPr lang="en-US" sz="14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ka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 je manj od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4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m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…+|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x</a:t>
            </a:r>
            <a:r>
              <a:rPr lang="en-US" sz="14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k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olikor je razlika delnih vsot vrste iz absolutnih vrednosti. Zato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če konvergira vrsta iz absolutnih vrednosti, konvergira tudi osnovna vrsta. </a:t>
            </a:r>
            <a:endParaRPr lang="sl-SI" sz="1400" i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0025" y="2665413"/>
            <a:ext cx="8747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7000" y="4781550"/>
            <a:ext cx="2362200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6611938" y="3644900"/>
            <a:ext cx="1982787" cy="1136650"/>
          </a:xfrm>
          <a:custGeom>
            <a:avLst/>
            <a:gdLst>
              <a:gd name="connsiteX0" fmla="*/ 1982804 w 1982804"/>
              <a:gd name="connsiteY0" fmla="*/ 1135781 h 1135781"/>
              <a:gd name="connsiteX1" fmla="*/ 885524 w 1982804"/>
              <a:gd name="connsiteY1" fmla="*/ 0 h 1135781"/>
              <a:gd name="connsiteX2" fmla="*/ 0 w 1982804"/>
              <a:gd name="connsiteY2" fmla="*/ 1135781 h 11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2804" h="1135781">
                <a:moveTo>
                  <a:pt x="1982804" y="1135781"/>
                </a:moveTo>
                <a:cubicBezTo>
                  <a:pt x="1599397" y="567890"/>
                  <a:pt x="1215991" y="0"/>
                  <a:pt x="885524" y="0"/>
                </a:cubicBezTo>
                <a:cubicBezTo>
                  <a:pt x="555057" y="0"/>
                  <a:pt x="277528" y="567890"/>
                  <a:pt x="0" y="1135781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Freeform 22"/>
          <p:cNvSpPr/>
          <p:nvPr/>
        </p:nvSpPr>
        <p:spPr>
          <a:xfrm>
            <a:off x="6611938" y="4781550"/>
            <a:ext cx="1636712" cy="781050"/>
          </a:xfrm>
          <a:custGeom>
            <a:avLst/>
            <a:gdLst>
              <a:gd name="connsiteX0" fmla="*/ 0 w 1636295"/>
              <a:gd name="connsiteY0" fmla="*/ 9625 h 781250"/>
              <a:gd name="connsiteX1" fmla="*/ 847023 w 1636295"/>
              <a:gd name="connsiteY1" fmla="*/ 779646 h 781250"/>
              <a:gd name="connsiteX2" fmla="*/ 1636295 w 1636295"/>
              <a:gd name="connsiteY2" fmla="*/ 0 h 7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295" h="781250">
                <a:moveTo>
                  <a:pt x="0" y="9625"/>
                </a:moveTo>
                <a:cubicBezTo>
                  <a:pt x="287153" y="395437"/>
                  <a:pt x="574307" y="781250"/>
                  <a:pt x="847023" y="779646"/>
                </a:cubicBezTo>
                <a:cubicBezTo>
                  <a:pt x="1119739" y="778042"/>
                  <a:pt x="1378017" y="389021"/>
                  <a:pt x="1636295" y="0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Freeform 23"/>
          <p:cNvSpPr/>
          <p:nvPr/>
        </p:nvSpPr>
        <p:spPr>
          <a:xfrm>
            <a:off x="6988175" y="3952875"/>
            <a:ext cx="1250950" cy="828675"/>
          </a:xfrm>
          <a:custGeom>
            <a:avLst/>
            <a:gdLst>
              <a:gd name="connsiteX0" fmla="*/ 1251284 w 1251284"/>
              <a:gd name="connsiteY0" fmla="*/ 827773 h 827773"/>
              <a:gd name="connsiteX1" fmla="*/ 510139 w 1251284"/>
              <a:gd name="connsiteY1" fmla="*/ 0 h 827773"/>
              <a:gd name="connsiteX2" fmla="*/ 0 w 1251284"/>
              <a:gd name="connsiteY2" fmla="*/ 827773 h 8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284" h="827773">
                <a:moveTo>
                  <a:pt x="1251284" y="827773"/>
                </a:moveTo>
                <a:cubicBezTo>
                  <a:pt x="984985" y="413886"/>
                  <a:pt x="718686" y="0"/>
                  <a:pt x="510139" y="0"/>
                </a:cubicBezTo>
                <a:cubicBezTo>
                  <a:pt x="301592" y="0"/>
                  <a:pt x="150796" y="413886"/>
                  <a:pt x="0" y="827773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Freeform 24"/>
          <p:cNvSpPr/>
          <p:nvPr/>
        </p:nvSpPr>
        <p:spPr>
          <a:xfrm>
            <a:off x="6997700" y="4781550"/>
            <a:ext cx="942975" cy="454025"/>
          </a:xfrm>
          <a:custGeom>
            <a:avLst/>
            <a:gdLst>
              <a:gd name="connsiteX0" fmla="*/ 0 w 943276"/>
              <a:gd name="connsiteY0" fmla="*/ 9625 h 453991"/>
              <a:gd name="connsiteX1" fmla="*/ 539015 w 943276"/>
              <a:gd name="connsiteY1" fmla="*/ 452387 h 453991"/>
              <a:gd name="connsiteX2" fmla="*/ 943276 w 943276"/>
              <a:gd name="connsiteY2" fmla="*/ 0 h 4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276" h="453991">
                <a:moveTo>
                  <a:pt x="0" y="9625"/>
                </a:moveTo>
                <a:cubicBezTo>
                  <a:pt x="190901" y="231808"/>
                  <a:pt x="381802" y="453991"/>
                  <a:pt x="539015" y="452387"/>
                </a:cubicBezTo>
                <a:cubicBezTo>
                  <a:pt x="696228" y="450783"/>
                  <a:pt x="819752" y="225391"/>
                  <a:pt x="943276" y="0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Freeform 25"/>
          <p:cNvSpPr/>
          <p:nvPr/>
        </p:nvSpPr>
        <p:spPr>
          <a:xfrm>
            <a:off x="7267575" y="4310063"/>
            <a:ext cx="644525" cy="471487"/>
          </a:xfrm>
          <a:custGeom>
            <a:avLst/>
            <a:gdLst>
              <a:gd name="connsiteX0" fmla="*/ 644892 w 644892"/>
              <a:gd name="connsiteY0" fmla="*/ 471638 h 471638"/>
              <a:gd name="connsiteX1" fmla="*/ 288758 w 644892"/>
              <a:gd name="connsiteY1" fmla="*/ 0 h 471638"/>
              <a:gd name="connsiteX2" fmla="*/ 0 w 644892"/>
              <a:gd name="connsiteY2" fmla="*/ 471638 h 4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892" h="471638">
                <a:moveTo>
                  <a:pt x="644892" y="471638"/>
                </a:moveTo>
                <a:cubicBezTo>
                  <a:pt x="520566" y="235819"/>
                  <a:pt x="396240" y="0"/>
                  <a:pt x="288758" y="0"/>
                </a:cubicBezTo>
                <a:cubicBezTo>
                  <a:pt x="181276" y="0"/>
                  <a:pt x="90638" y="235819"/>
                  <a:pt x="0" y="471638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Freeform 26"/>
          <p:cNvSpPr/>
          <p:nvPr/>
        </p:nvSpPr>
        <p:spPr>
          <a:xfrm>
            <a:off x="7277100" y="4781550"/>
            <a:ext cx="433388" cy="230188"/>
          </a:xfrm>
          <a:custGeom>
            <a:avLst/>
            <a:gdLst>
              <a:gd name="connsiteX0" fmla="*/ 0 w 433137"/>
              <a:gd name="connsiteY0" fmla="*/ 0 h 231006"/>
              <a:gd name="connsiteX1" fmla="*/ 298383 w 433137"/>
              <a:gd name="connsiteY1" fmla="*/ 231006 h 231006"/>
              <a:gd name="connsiteX2" fmla="*/ 433137 w 433137"/>
              <a:gd name="connsiteY2" fmla="*/ 0 h 2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137" h="231006">
                <a:moveTo>
                  <a:pt x="0" y="0"/>
                </a:moveTo>
                <a:cubicBezTo>
                  <a:pt x="113097" y="115503"/>
                  <a:pt x="226194" y="231006"/>
                  <a:pt x="298383" y="231006"/>
                </a:cubicBezTo>
                <a:cubicBezTo>
                  <a:pt x="370572" y="231006"/>
                  <a:pt x="401854" y="115503"/>
                  <a:pt x="433137" y="0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Freeform 27"/>
          <p:cNvSpPr/>
          <p:nvPr/>
        </p:nvSpPr>
        <p:spPr>
          <a:xfrm>
            <a:off x="7440613" y="4608513"/>
            <a:ext cx="260350" cy="173037"/>
          </a:xfrm>
          <a:custGeom>
            <a:avLst/>
            <a:gdLst>
              <a:gd name="connsiteX0" fmla="*/ 259883 w 259883"/>
              <a:gd name="connsiteY0" fmla="*/ 173255 h 173255"/>
              <a:gd name="connsiteX1" fmla="*/ 96253 w 259883"/>
              <a:gd name="connsiteY1" fmla="*/ 0 h 173255"/>
              <a:gd name="connsiteX2" fmla="*/ 0 w 259883"/>
              <a:gd name="connsiteY2" fmla="*/ 173255 h 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83" h="173255">
                <a:moveTo>
                  <a:pt x="259883" y="173255"/>
                </a:moveTo>
                <a:cubicBezTo>
                  <a:pt x="199725" y="86627"/>
                  <a:pt x="139567" y="0"/>
                  <a:pt x="96253" y="0"/>
                </a:cubicBezTo>
                <a:cubicBezTo>
                  <a:pt x="52939" y="0"/>
                  <a:pt x="26469" y="86627"/>
                  <a:pt x="0" y="173255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9" name="Freeform 28"/>
          <p:cNvSpPr/>
          <p:nvPr/>
        </p:nvSpPr>
        <p:spPr>
          <a:xfrm>
            <a:off x="7439025" y="4776788"/>
            <a:ext cx="166688" cy="119062"/>
          </a:xfrm>
          <a:custGeom>
            <a:avLst/>
            <a:gdLst>
              <a:gd name="connsiteX0" fmla="*/ 0 w 166688"/>
              <a:gd name="connsiteY0" fmla="*/ 4762 h 119856"/>
              <a:gd name="connsiteX1" fmla="*/ 109538 w 166688"/>
              <a:gd name="connsiteY1" fmla="*/ 119062 h 119856"/>
              <a:gd name="connsiteX2" fmla="*/ 166688 w 166688"/>
              <a:gd name="connsiteY2" fmla="*/ 0 h 1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8" h="119856">
                <a:moveTo>
                  <a:pt x="0" y="4762"/>
                </a:moveTo>
                <a:cubicBezTo>
                  <a:pt x="40878" y="62309"/>
                  <a:pt x="81757" y="119856"/>
                  <a:pt x="109538" y="119062"/>
                </a:cubicBezTo>
                <a:cubicBezTo>
                  <a:pt x="137319" y="118268"/>
                  <a:pt x="152003" y="59134"/>
                  <a:pt x="166688" y="0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0" name="Freeform 29"/>
          <p:cNvSpPr/>
          <p:nvPr/>
        </p:nvSpPr>
        <p:spPr>
          <a:xfrm>
            <a:off x="7500938" y="4695825"/>
            <a:ext cx="100012" cy="85725"/>
          </a:xfrm>
          <a:custGeom>
            <a:avLst/>
            <a:gdLst>
              <a:gd name="connsiteX0" fmla="*/ 100012 w 100012"/>
              <a:gd name="connsiteY0" fmla="*/ 85725 h 85725"/>
              <a:gd name="connsiteX1" fmla="*/ 38100 w 100012"/>
              <a:gd name="connsiteY1" fmla="*/ 0 h 85725"/>
              <a:gd name="connsiteX2" fmla="*/ 0 w 100012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85725">
                <a:moveTo>
                  <a:pt x="100012" y="85725"/>
                </a:moveTo>
                <a:cubicBezTo>
                  <a:pt x="77390" y="42862"/>
                  <a:pt x="54769" y="0"/>
                  <a:pt x="38100" y="0"/>
                </a:cubicBezTo>
                <a:cubicBezTo>
                  <a:pt x="21431" y="0"/>
                  <a:pt x="10715" y="42862"/>
                  <a:pt x="0" y="85725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1" name="Freeform 30"/>
          <p:cNvSpPr/>
          <p:nvPr/>
        </p:nvSpPr>
        <p:spPr>
          <a:xfrm>
            <a:off x="7496175" y="4776788"/>
            <a:ext cx="66675" cy="52387"/>
          </a:xfrm>
          <a:custGeom>
            <a:avLst/>
            <a:gdLst>
              <a:gd name="connsiteX0" fmla="*/ 0 w 66675"/>
              <a:gd name="connsiteY0" fmla="*/ 4762 h 53181"/>
              <a:gd name="connsiteX1" fmla="*/ 52388 w 66675"/>
              <a:gd name="connsiteY1" fmla="*/ 52387 h 53181"/>
              <a:gd name="connsiteX2" fmla="*/ 66675 w 66675"/>
              <a:gd name="connsiteY2" fmla="*/ 0 h 5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53181">
                <a:moveTo>
                  <a:pt x="0" y="4762"/>
                </a:moveTo>
                <a:cubicBezTo>
                  <a:pt x="20638" y="28971"/>
                  <a:pt x="41276" y="53181"/>
                  <a:pt x="52388" y="52387"/>
                </a:cubicBezTo>
                <a:cubicBezTo>
                  <a:pt x="63500" y="51593"/>
                  <a:pt x="65087" y="25796"/>
                  <a:pt x="66675" y="0"/>
                </a:cubicBezTo>
              </a:path>
            </a:pathLst>
          </a:cu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TextBox 31"/>
          <p:cNvSpPr txBox="1"/>
          <p:nvPr/>
        </p:nvSpPr>
        <p:spPr>
          <a:xfrm>
            <a:off x="914400" y="4724400"/>
            <a:ext cx="563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Razlika dveh zaporednih delnih vsot gre proti 0, zato po principu sendviča zaporedje  delnih vsot konvergira. Razlika med delno  in celotno vsoto je manjša od prvega člena, ki ga izpustimo.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532649" y="4754793"/>
            <a:ext cx="36513" cy="365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2625" y="685800"/>
            <a:ext cx="10810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979613" y="685800"/>
            <a:ext cx="2447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2.9 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74663" y="1485900"/>
            <a:ext cx="8135937" cy="3887788"/>
            <a:chOff x="167" y="936"/>
            <a:chExt cx="5125" cy="2449"/>
          </a:xfrm>
        </p:grpSpPr>
        <p:sp>
          <p:nvSpPr>
            <p:cNvPr id="33866" name="Line 25"/>
            <p:cNvSpPr>
              <a:spLocks noChangeShapeType="1"/>
            </p:cNvSpPr>
            <p:nvPr/>
          </p:nvSpPr>
          <p:spPr bwMode="auto">
            <a:xfrm>
              <a:off x="167" y="3125"/>
              <a:ext cx="51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33867" name="Line 26"/>
            <p:cNvSpPr>
              <a:spLocks noChangeShapeType="1"/>
            </p:cNvSpPr>
            <p:nvPr/>
          </p:nvSpPr>
          <p:spPr bwMode="auto">
            <a:xfrm flipV="1">
              <a:off x="276" y="936"/>
              <a:ext cx="0" cy="244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sp>
        <p:nvSpPr>
          <p:cNvPr id="60459" name="Oval 43"/>
          <p:cNvSpPr>
            <a:spLocks noChangeAspect="1" noChangeArrowheads="1"/>
          </p:cNvSpPr>
          <p:nvPr/>
        </p:nvSpPr>
        <p:spPr bwMode="auto">
          <a:xfrm flipV="1">
            <a:off x="5084763" y="2493963"/>
            <a:ext cx="53975" cy="39687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0" name="Oval 44"/>
          <p:cNvSpPr>
            <a:spLocks noChangeAspect="1" noChangeArrowheads="1"/>
          </p:cNvSpPr>
          <p:nvPr/>
        </p:nvSpPr>
        <p:spPr bwMode="auto">
          <a:xfrm flipV="1">
            <a:off x="5375275" y="2584450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1" name="Oval 45"/>
          <p:cNvSpPr>
            <a:spLocks noChangeAspect="1" noChangeArrowheads="1"/>
          </p:cNvSpPr>
          <p:nvPr/>
        </p:nvSpPr>
        <p:spPr bwMode="auto">
          <a:xfrm flipV="1">
            <a:off x="5651500" y="2503488"/>
            <a:ext cx="53975" cy="39687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2" name="Oval 46"/>
          <p:cNvSpPr>
            <a:spLocks noChangeAspect="1" noChangeArrowheads="1"/>
          </p:cNvSpPr>
          <p:nvPr/>
        </p:nvSpPr>
        <p:spPr bwMode="auto">
          <a:xfrm flipV="1">
            <a:off x="5934075" y="2565400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3" name="Oval 47"/>
          <p:cNvSpPr>
            <a:spLocks noChangeAspect="1" noChangeArrowheads="1"/>
          </p:cNvSpPr>
          <p:nvPr/>
        </p:nvSpPr>
        <p:spPr bwMode="auto">
          <a:xfrm flipV="1">
            <a:off x="6210300" y="2503488"/>
            <a:ext cx="53975" cy="39687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4" name="Oval 48"/>
          <p:cNvSpPr>
            <a:spLocks noChangeAspect="1" noChangeArrowheads="1"/>
          </p:cNvSpPr>
          <p:nvPr/>
        </p:nvSpPr>
        <p:spPr bwMode="auto">
          <a:xfrm flipV="1">
            <a:off x="6484938" y="2574925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5" name="Oval 49"/>
          <p:cNvSpPr>
            <a:spLocks noChangeAspect="1" noChangeArrowheads="1"/>
          </p:cNvSpPr>
          <p:nvPr/>
        </p:nvSpPr>
        <p:spPr bwMode="auto">
          <a:xfrm flipV="1">
            <a:off x="6761163" y="2513013"/>
            <a:ext cx="53975" cy="39687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6" name="Oval 50"/>
          <p:cNvSpPr>
            <a:spLocks noChangeAspect="1" noChangeArrowheads="1"/>
          </p:cNvSpPr>
          <p:nvPr/>
        </p:nvSpPr>
        <p:spPr bwMode="auto">
          <a:xfrm flipV="1">
            <a:off x="7058025" y="2565400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7" name="Oval 51"/>
          <p:cNvSpPr>
            <a:spLocks noChangeAspect="1" noChangeArrowheads="1"/>
          </p:cNvSpPr>
          <p:nvPr/>
        </p:nvSpPr>
        <p:spPr bwMode="auto">
          <a:xfrm flipV="1">
            <a:off x="7331075" y="2517775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0468" name="Oval 52"/>
          <p:cNvSpPr>
            <a:spLocks noChangeAspect="1" noChangeArrowheads="1"/>
          </p:cNvSpPr>
          <p:nvPr/>
        </p:nvSpPr>
        <p:spPr bwMode="auto">
          <a:xfrm flipV="1">
            <a:off x="7604125" y="2565400"/>
            <a:ext cx="53975" cy="39688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17538" y="4090988"/>
            <a:ext cx="374650" cy="274637"/>
            <a:chOff x="257" y="2350"/>
            <a:chExt cx="236" cy="173"/>
          </a:xfrm>
        </p:grpSpPr>
        <p:sp>
          <p:nvSpPr>
            <p:cNvPr id="33864" name="Oval 27"/>
            <p:cNvSpPr>
              <a:spLocks noChangeAspect="1" noChangeArrowheads="1"/>
            </p:cNvSpPr>
            <p:nvPr/>
          </p:nvSpPr>
          <p:spPr bwMode="auto">
            <a:xfrm flipV="1">
              <a:off x="261" y="2418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0" name="Rectangle 54"/>
            <p:cNvSpPr>
              <a:spLocks noChangeArrowheads="1"/>
            </p:cNvSpPr>
            <p:nvPr/>
          </p:nvSpPr>
          <p:spPr bwMode="auto">
            <a:xfrm>
              <a:off x="257" y="2350"/>
              <a:ext cx="23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0.2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631825" y="3227388"/>
            <a:ext cx="527050" cy="274637"/>
            <a:chOff x="266" y="1806"/>
            <a:chExt cx="332" cy="173"/>
          </a:xfrm>
        </p:grpSpPr>
        <p:sp>
          <p:nvSpPr>
            <p:cNvPr id="33862" name="Oval 28"/>
            <p:cNvSpPr>
              <a:spLocks noChangeAspect="1" noChangeArrowheads="1"/>
            </p:cNvSpPr>
            <p:nvPr/>
          </p:nvSpPr>
          <p:spPr bwMode="auto">
            <a:xfrm flipV="1">
              <a:off x="433" y="1810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1" name="Rectangle 55"/>
            <p:cNvSpPr>
              <a:spLocks noChangeArrowheads="1"/>
            </p:cNvSpPr>
            <p:nvPr/>
          </p:nvSpPr>
          <p:spPr bwMode="auto">
            <a:xfrm>
              <a:off x="266" y="1806"/>
              <a:ext cx="332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0.464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919163" y="2001838"/>
            <a:ext cx="603250" cy="333375"/>
            <a:chOff x="447" y="1034"/>
            <a:chExt cx="380" cy="210"/>
          </a:xfrm>
        </p:grpSpPr>
        <p:sp>
          <p:nvSpPr>
            <p:cNvPr id="33860" name="Oval 29"/>
            <p:cNvSpPr>
              <a:spLocks noChangeAspect="1" noChangeArrowheads="1"/>
            </p:cNvSpPr>
            <p:nvPr/>
          </p:nvSpPr>
          <p:spPr bwMode="auto">
            <a:xfrm flipV="1">
              <a:off x="607" y="1219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2" name="Rectangle 56"/>
            <p:cNvSpPr>
              <a:spLocks noChangeArrowheads="1"/>
            </p:cNvSpPr>
            <p:nvPr/>
          </p:nvSpPr>
          <p:spPr bwMode="auto">
            <a:xfrm>
              <a:off x="447" y="1034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0.7212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181100" y="2809875"/>
            <a:ext cx="603250" cy="331788"/>
            <a:chOff x="612" y="1543"/>
            <a:chExt cx="380" cy="209"/>
          </a:xfrm>
        </p:grpSpPr>
        <p:sp>
          <p:nvSpPr>
            <p:cNvPr id="33858" name="Oval 30"/>
            <p:cNvSpPr>
              <a:spLocks noChangeAspect="1" noChangeArrowheads="1"/>
            </p:cNvSpPr>
            <p:nvPr/>
          </p:nvSpPr>
          <p:spPr bwMode="auto">
            <a:xfrm flipV="1">
              <a:off x="781" y="1543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3" name="Rectangle 57"/>
            <p:cNvSpPr>
              <a:spLocks noChangeArrowheads="1"/>
            </p:cNvSpPr>
            <p:nvPr/>
          </p:nvSpPr>
          <p:spPr bwMode="auto">
            <a:xfrm>
              <a:off x="612" y="1579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0.5830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423988" y="2146300"/>
            <a:ext cx="603250" cy="274638"/>
            <a:chOff x="765" y="1125"/>
            <a:chExt cx="380" cy="173"/>
          </a:xfrm>
        </p:grpSpPr>
        <p:sp>
          <p:nvSpPr>
            <p:cNvPr id="33856" name="Oval 31"/>
            <p:cNvSpPr>
              <a:spLocks noChangeAspect="1" noChangeArrowheads="1"/>
            </p:cNvSpPr>
            <p:nvPr/>
          </p:nvSpPr>
          <p:spPr bwMode="auto">
            <a:xfrm flipV="1">
              <a:off x="955" y="1262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4" name="Rectangle 58"/>
            <p:cNvSpPr>
              <a:spLocks noChangeArrowheads="1"/>
            </p:cNvSpPr>
            <p:nvPr/>
          </p:nvSpPr>
          <p:spPr bwMode="auto">
            <a:xfrm>
              <a:off x="765" y="1125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0.7049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1711325" y="2709863"/>
            <a:ext cx="603250" cy="274637"/>
            <a:chOff x="946" y="1480"/>
            <a:chExt cx="380" cy="173"/>
          </a:xfrm>
        </p:grpSpPr>
        <p:sp>
          <p:nvSpPr>
            <p:cNvPr id="33854" name="Oval 32"/>
            <p:cNvSpPr>
              <a:spLocks noChangeAspect="1" noChangeArrowheads="1"/>
            </p:cNvSpPr>
            <p:nvPr/>
          </p:nvSpPr>
          <p:spPr bwMode="auto">
            <a:xfrm flipV="1">
              <a:off x="1137" y="1492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5" name="Rectangle 59"/>
            <p:cNvSpPr>
              <a:spLocks noChangeArrowheads="1"/>
            </p:cNvSpPr>
            <p:nvPr/>
          </p:nvSpPr>
          <p:spPr bwMode="auto">
            <a:xfrm>
              <a:off x="946" y="1480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0.6031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000250" y="2205038"/>
            <a:ext cx="603250" cy="274637"/>
            <a:chOff x="1128" y="1162"/>
            <a:chExt cx="380" cy="173"/>
          </a:xfrm>
        </p:grpSpPr>
        <p:sp>
          <p:nvSpPr>
            <p:cNvPr id="33852" name="Oval 33"/>
            <p:cNvSpPr>
              <a:spLocks noChangeAspect="1" noChangeArrowheads="1"/>
            </p:cNvSpPr>
            <p:nvPr/>
          </p:nvSpPr>
          <p:spPr bwMode="auto">
            <a:xfrm flipV="1">
              <a:off x="1311" y="1290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6" name="Rectangle 60"/>
            <p:cNvSpPr>
              <a:spLocks noChangeArrowheads="1"/>
            </p:cNvSpPr>
            <p:nvPr/>
          </p:nvSpPr>
          <p:spPr bwMode="auto">
            <a:xfrm>
              <a:off x="1128" y="1162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0.6941</a:t>
              </a: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2287588" y="2651125"/>
            <a:ext cx="603250" cy="274638"/>
            <a:chOff x="1309" y="1443"/>
            <a:chExt cx="380" cy="173"/>
          </a:xfrm>
        </p:grpSpPr>
        <p:sp>
          <p:nvSpPr>
            <p:cNvPr id="33850" name="Oval 34"/>
            <p:cNvSpPr>
              <a:spLocks noChangeAspect="1" noChangeArrowheads="1"/>
            </p:cNvSpPr>
            <p:nvPr/>
          </p:nvSpPr>
          <p:spPr bwMode="auto">
            <a:xfrm flipV="1">
              <a:off x="1489" y="1465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7" name="Rectangle 61"/>
            <p:cNvSpPr>
              <a:spLocks noChangeArrowheads="1"/>
            </p:cNvSpPr>
            <p:nvPr/>
          </p:nvSpPr>
          <p:spPr bwMode="auto">
            <a:xfrm>
              <a:off x="1309" y="1443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0.6156</a:t>
              </a: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2600325" y="2219325"/>
            <a:ext cx="603250" cy="274638"/>
            <a:chOff x="1506" y="1171"/>
            <a:chExt cx="380" cy="173"/>
          </a:xfrm>
        </p:grpSpPr>
        <p:sp>
          <p:nvSpPr>
            <p:cNvPr id="33848" name="Oval 35"/>
            <p:cNvSpPr>
              <a:spLocks noChangeAspect="1" noChangeArrowheads="1"/>
            </p:cNvSpPr>
            <p:nvPr/>
          </p:nvSpPr>
          <p:spPr bwMode="auto">
            <a:xfrm flipV="1">
              <a:off x="1663" y="1308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8" name="Rectangle 62"/>
            <p:cNvSpPr>
              <a:spLocks noChangeArrowheads="1"/>
            </p:cNvSpPr>
            <p:nvPr/>
          </p:nvSpPr>
          <p:spPr bwMode="auto">
            <a:xfrm>
              <a:off x="1506" y="117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0.6861</a:t>
              </a:r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2863850" y="2627313"/>
            <a:ext cx="603250" cy="274637"/>
            <a:chOff x="1672" y="1428"/>
            <a:chExt cx="380" cy="173"/>
          </a:xfrm>
        </p:grpSpPr>
        <p:sp>
          <p:nvSpPr>
            <p:cNvPr id="33846" name="Oval 36"/>
            <p:cNvSpPr>
              <a:spLocks noChangeAspect="1" noChangeArrowheads="1"/>
            </p:cNvSpPr>
            <p:nvPr/>
          </p:nvSpPr>
          <p:spPr bwMode="auto">
            <a:xfrm flipV="1">
              <a:off x="1845" y="1438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79" name="Rectangle 63"/>
            <p:cNvSpPr>
              <a:spLocks noChangeArrowheads="1"/>
            </p:cNvSpPr>
            <p:nvPr/>
          </p:nvSpPr>
          <p:spPr bwMode="auto">
            <a:xfrm>
              <a:off x="1672" y="1428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0.6244</a:t>
              </a:r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3133725" y="2219325"/>
            <a:ext cx="603250" cy="274638"/>
            <a:chOff x="1842" y="1171"/>
            <a:chExt cx="380" cy="173"/>
          </a:xfrm>
        </p:grpSpPr>
        <p:sp>
          <p:nvSpPr>
            <p:cNvPr id="33844" name="Oval 37"/>
            <p:cNvSpPr>
              <a:spLocks noChangeAspect="1" noChangeArrowheads="1"/>
            </p:cNvSpPr>
            <p:nvPr/>
          </p:nvSpPr>
          <p:spPr bwMode="auto">
            <a:xfrm flipV="1">
              <a:off x="2019" y="1317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0" name="Rectangle 64"/>
            <p:cNvSpPr>
              <a:spLocks noChangeArrowheads="1"/>
            </p:cNvSpPr>
            <p:nvPr/>
          </p:nvSpPr>
          <p:spPr bwMode="auto">
            <a:xfrm>
              <a:off x="1842" y="117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0.6800</a:t>
              </a:r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3368675" y="2622550"/>
            <a:ext cx="603250" cy="274638"/>
            <a:chOff x="1990" y="1425"/>
            <a:chExt cx="380" cy="173"/>
          </a:xfrm>
        </p:grpSpPr>
        <p:sp>
          <p:nvSpPr>
            <p:cNvPr id="33842" name="Oval 38"/>
            <p:cNvSpPr>
              <a:spLocks noChangeAspect="1" noChangeArrowheads="1"/>
            </p:cNvSpPr>
            <p:nvPr/>
          </p:nvSpPr>
          <p:spPr bwMode="auto">
            <a:xfrm flipV="1">
              <a:off x="2189" y="1428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1" name="Rectangle 65"/>
            <p:cNvSpPr>
              <a:spLocks noChangeArrowheads="1"/>
            </p:cNvSpPr>
            <p:nvPr/>
          </p:nvSpPr>
          <p:spPr bwMode="auto">
            <a:xfrm>
              <a:off x="1990" y="1425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0.6309</a:t>
              </a: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3656013" y="2266950"/>
            <a:ext cx="603250" cy="274638"/>
            <a:chOff x="2171" y="1201"/>
            <a:chExt cx="380" cy="173"/>
          </a:xfrm>
        </p:grpSpPr>
        <p:sp>
          <p:nvSpPr>
            <p:cNvPr id="33840" name="Oval 39"/>
            <p:cNvSpPr>
              <a:spLocks noChangeAspect="1" noChangeArrowheads="1"/>
            </p:cNvSpPr>
            <p:nvPr/>
          </p:nvSpPr>
          <p:spPr bwMode="auto">
            <a:xfrm flipV="1">
              <a:off x="2371" y="1325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2" name="Rectangle 66"/>
            <p:cNvSpPr>
              <a:spLocks noChangeArrowheads="1"/>
            </p:cNvSpPr>
            <p:nvPr/>
          </p:nvSpPr>
          <p:spPr bwMode="auto">
            <a:xfrm>
              <a:off x="2171" y="120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0.6752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963988" y="2584450"/>
            <a:ext cx="603250" cy="274638"/>
            <a:chOff x="2365" y="1401"/>
            <a:chExt cx="380" cy="173"/>
          </a:xfrm>
        </p:grpSpPr>
        <p:sp>
          <p:nvSpPr>
            <p:cNvPr id="33838" name="Oval 40"/>
            <p:cNvSpPr>
              <a:spLocks noChangeAspect="1" noChangeArrowheads="1"/>
            </p:cNvSpPr>
            <p:nvPr/>
          </p:nvSpPr>
          <p:spPr bwMode="auto">
            <a:xfrm flipV="1">
              <a:off x="2545" y="1419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3" name="Rectangle 67"/>
            <p:cNvSpPr>
              <a:spLocks noChangeArrowheads="1"/>
            </p:cNvSpPr>
            <p:nvPr/>
          </p:nvSpPr>
          <p:spPr bwMode="auto">
            <a:xfrm>
              <a:off x="2365" y="140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0.6359</a:t>
              </a:r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4224338" y="2276475"/>
            <a:ext cx="603250" cy="274638"/>
            <a:chOff x="2529" y="1207"/>
            <a:chExt cx="380" cy="173"/>
          </a:xfrm>
        </p:grpSpPr>
        <p:sp>
          <p:nvSpPr>
            <p:cNvPr id="33836" name="Oval 41"/>
            <p:cNvSpPr>
              <a:spLocks noChangeAspect="1" noChangeArrowheads="1"/>
            </p:cNvSpPr>
            <p:nvPr/>
          </p:nvSpPr>
          <p:spPr bwMode="auto">
            <a:xfrm flipV="1">
              <a:off x="2719" y="1338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4" name="Rectangle 68"/>
            <p:cNvSpPr>
              <a:spLocks noChangeArrowheads="1"/>
            </p:cNvSpPr>
            <p:nvPr/>
          </p:nvSpPr>
          <p:spPr bwMode="auto">
            <a:xfrm>
              <a:off x="2529" y="1207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0.6714</a:t>
              </a: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4502150" y="2579688"/>
            <a:ext cx="603250" cy="274637"/>
            <a:chOff x="2704" y="1398"/>
            <a:chExt cx="380" cy="173"/>
          </a:xfrm>
        </p:grpSpPr>
        <p:sp>
          <p:nvSpPr>
            <p:cNvPr id="33834" name="Oval 42"/>
            <p:cNvSpPr>
              <a:spLocks noChangeAspect="1" noChangeArrowheads="1"/>
            </p:cNvSpPr>
            <p:nvPr/>
          </p:nvSpPr>
          <p:spPr bwMode="auto">
            <a:xfrm flipV="1">
              <a:off x="2889" y="1407"/>
              <a:ext cx="34" cy="25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0485" name="Rectangle 69"/>
            <p:cNvSpPr>
              <a:spLocks noChangeArrowheads="1"/>
            </p:cNvSpPr>
            <p:nvPr/>
          </p:nvSpPr>
          <p:spPr bwMode="auto">
            <a:xfrm>
              <a:off x="2704" y="1398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0.6397</a:t>
              </a:r>
            </a:p>
          </p:txBody>
        </p:sp>
      </p:grpSp>
      <p:sp>
        <p:nvSpPr>
          <p:cNvPr id="60486" name="Line 70"/>
          <p:cNvSpPr>
            <a:spLocks noChangeShapeType="1"/>
          </p:cNvSpPr>
          <p:nvPr/>
        </p:nvSpPr>
        <p:spPr bwMode="auto">
          <a:xfrm flipV="1">
            <a:off x="533400" y="2565400"/>
            <a:ext cx="7199313" cy="4763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60487" name="Rectangle 71"/>
          <p:cNvSpPr>
            <a:spLocks noChangeArrowheads="1"/>
          </p:cNvSpPr>
          <p:nvPr/>
        </p:nvSpPr>
        <p:spPr bwMode="auto">
          <a:xfrm>
            <a:off x="7708900" y="2409825"/>
            <a:ext cx="12065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0.6551724182</a:t>
            </a:r>
          </a:p>
        </p:txBody>
      </p:sp>
      <p:sp>
        <p:nvSpPr>
          <p:cNvPr id="60504" name="Text Box 88"/>
          <p:cNvSpPr txBox="1">
            <a:spLocks noChangeArrowheads="1"/>
          </p:cNvSpPr>
          <p:nvPr/>
        </p:nvSpPr>
        <p:spPr bwMode="auto">
          <a:xfrm>
            <a:off x="2987675" y="5564188"/>
            <a:ext cx="2808288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Limita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19/29!</a:t>
            </a:r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9" name="Rectangle 6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0" name="Rounded Rectangle 6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1" name="TextBox 70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FBC0B9-0096-4B28-A586-65DC8211AE6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59" grpId="0" animBg="1"/>
      <p:bldP spid="60460" grpId="0" animBg="1"/>
      <p:bldP spid="60461" grpId="0" animBg="1"/>
      <p:bldP spid="60462" grpId="0" animBg="1"/>
      <p:bldP spid="60463" grpId="0" animBg="1"/>
      <p:bldP spid="60464" grpId="0" animBg="1"/>
      <p:bldP spid="60465" grpId="0" animBg="1"/>
      <p:bldP spid="60466" grpId="0" animBg="1"/>
      <p:bldP spid="60467" grpId="0" animBg="1"/>
      <p:bldP spid="60468" grpId="0" animBg="1"/>
      <p:bldP spid="60486" grpId="0" animBg="1"/>
      <p:bldP spid="60487" grpId="0"/>
      <p:bldP spid="60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2625" y="746125"/>
            <a:ext cx="13684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2222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339975" y="746125"/>
            <a:ext cx="2447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4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457200" y="1458913"/>
            <a:ext cx="8243888" cy="3311525"/>
            <a:chOff x="288" y="754"/>
            <a:chExt cx="5193" cy="2086"/>
          </a:xfrm>
        </p:grpSpPr>
        <p:sp>
          <p:nvSpPr>
            <p:cNvPr id="34897" name="Line 10"/>
            <p:cNvSpPr>
              <a:spLocks noChangeShapeType="1"/>
            </p:cNvSpPr>
            <p:nvPr/>
          </p:nvSpPr>
          <p:spPr bwMode="auto">
            <a:xfrm flipH="1" flipV="1">
              <a:off x="401" y="754"/>
              <a:ext cx="0" cy="208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34898" name="Line 9"/>
            <p:cNvSpPr>
              <a:spLocks noChangeShapeType="1"/>
            </p:cNvSpPr>
            <p:nvPr/>
          </p:nvSpPr>
          <p:spPr bwMode="auto">
            <a:xfrm>
              <a:off x="288" y="2490"/>
              <a:ext cx="519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sp>
        <p:nvSpPr>
          <p:cNvPr id="61468" name="Oval 28"/>
          <p:cNvSpPr>
            <a:spLocks noChangeAspect="1" noChangeArrowheads="1"/>
          </p:cNvSpPr>
          <p:nvPr/>
        </p:nvSpPr>
        <p:spPr bwMode="auto">
          <a:xfrm flipV="1">
            <a:off x="5391150" y="2644775"/>
            <a:ext cx="65088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69" name="Oval 29"/>
          <p:cNvSpPr>
            <a:spLocks noChangeAspect="1" noChangeArrowheads="1"/>
          </p:cNvSpPr>
          <p:nvPr/>
        </p:nvSpPr>
        <p:spPr bwMode="auto">
          <a:xfrm flipV="1">
            <a:off x="5661025" y="4167188"/>
            <a:ext cx="65088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0" name="Oval 30"/>
          <p:cNvSpPr>
            <a:spLocks noChangeAspect="1" noChangeArrowheads="1"/>
          </p:cNvSpPr>
          <p:nvPr/>
        </p:nvSpPr>
        <p:spPr bwMode="auto">
          <a:xfrm flipV="1">
            <a:off x="5910263" y="4157663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1" name="Oval 31"/>
          <p:cNvSpPr>
            <a:spLocks noChangeAspect="1" noChangeArrowheads="1"/>
          </p:cNvSpPr>
          <p:nvPr/>
        </p:nvSpPr>
        <p:spPr bwMode="auto">
          <a:xfrm flipV="1">
            <a:off x="6183313" y="4138613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2" name="Oval 32"/>
          <p:cNvSpPr>
            <a:spLocks noChangeAspect="1" noChangeArrowheads="1"/>
          </p:cNvSpPr>
          <p:nvPr/>
        </p:nvSpPr>
        <p:spPr bwMode="auto">
          <a:xfrm flipV="1">
            <a:off x="6453188" y="4021138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3" name="Oval 33"/>
          <p:cNvSpPr>
            <a:spLocks noChangeAspect="1" noChangeArrowheads="1"/>
          </p:cNvSpPr>
          <p:nvPr/>
        </p:nvSpPr>
        <p:spPr bwMode="auto">
          <a:xfrm flipV="1">
            <a:off x="6713538" y="3638550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4" name="Oval 34"/>
          <p:cNvSpPr>
            <a:spLocks noChangeAspect="1" noChangeArrowheads="1"/>
          </p:cNvSpPr>
          <p:nvPr/>
        </p:nvSpPr>
        <p:spPr bwMode="auto">
          <a:xfrm flipV="1">
            <a:off x="6986588" y="2778125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5" name="Oval 35"/>
          <p:cNvSpPr>
            <a:spLocks noChangeAspect="1" noChangeArrowheads="1"/>
          </p:cNvSpPr>
          <p:nvPr/>
        </p:nvSpPr>
        <p:spPr bwMode="auto">
          <a:xfrm flipV="1">
            <a:off x="7245350" y="3686175"/>
            <a:ext cx="65088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6" name="Oval 36"/>
          <p:cNvSpPr>
            <a:spLocks noChangeAspect="1" noChangeArrowheads="1"/>
          </p:cNvSpPr>
          <p:nvPr/>
        </p:nvSpPr>
        <p:spPr bwMode="auto">
          <a:xfrm flipV="1">
            <a:off x="7523163" y="2874963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7" name="Oval 37"/>
          <p:cNvSpPr>
            <a:spLocks noChangeAspect="1" noChangeArrowheads="1"/>
          </p:cNvSpPr>
          <p:nvPr/>
        </p:nvSpPr>
        <p:spPr bwMode="auto">
          <a:xfrm flipV="1">
            <a:off x="7777163" y="3436938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8" name="Oval 38"/>
          <p:cNvSpPr>
            <a:spLocks noChangeAspect="1" noChangeArrowheads="1"/>
          </p:cNvSpPr>
          <p:nvPr/>
        </p:nvSpPr>
        <p:spPr bwMode="auto">
          <a:xfrm flipV="1">
            <a:off x="8047038" y="2643188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79" name="Oval 39"/>
          <p:cNvSpPr>
            <a:spLocks noChangeAspect="1" noChangeArrowheads="1"/>
          </p:cNvSpPr>
          <p:nvPr/>
        </p:nvSpPr>
        <p:spPr bwMode="auto">
          <a:xfrm flipV="1">
            <a:off x="8310563" y="4167188"/>
            <a:ext cx="65087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61480" name="Oval 40"/>
          <p:cNvSpPr>
            <a:spLocks noChangeAspect="1" noChangeArrowheads="1"/>
          </p:cNvSpPr>
          <p:nvPr/>
        </p:nvSpPr>
        <p:spPr bwMode="auto">
          <a:xfrm flipV="1">
            <a:off x="8578850" y="4122738"/>
            <a:ext cx="65088" cy="47625"/>
          </a:xfrm>
          <a:prstGeom prst="ellipse">
            <a:avLst/>
          </a:prstGeom>
          <a:solidFill>
            <a:srgbClr val="FF3300"/>
          </a:solidFill>
          <a:ln w="63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11188" y="3833813"/>
            <a:ext cx="603250" cy="347662"/>
            <a:chOff x="385" y="2250"/>
            <a:chExt cx="380" cy="219"/>
          </a:xfrm>
        </p:grpSpPr>
        <p:sp>
          <p:nvSpPr>
            <p:cNvPr id="34895" name="Oval 8"/>
            <p:cNvSpPr>
              <a:spLocks noChangeAspect="1" noChangeArrowheads="1"/>
            </p:cNvSpPr>
            <p:nvPr/>
          </p:nvSpPr>
          <p:spPr bwMode="auto">
            <a:xfrm flipV="1">
              <a:off x="385" y="2250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81" name="Rectangle 41"/>
            <p:cNvSpPr>
              <a:spLocks noChangeArrowheads="1"/>
            </p:cNvSpPr>
            <p:nvPr/>
          </p:nvSpPr>
          <p:spPr bwMode="auto">
            <a:xfrm>
              <a:off x="385" y="2296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0.2222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39750" y="3114675"/>
            <a:ext cx="755650" cy="274638"/>
            <a:chOff x="340" y="1797"/>
            <a:chExt cx="476" cy="173"/>
          </a:xfrm>
        </p:grpSpPr>
        <p:sp>
          <p:nvSpPr>
            <p:cNvPr id="34893" name="Oval 11"/>
            <p:cNvSpPr>
              <a:spLocks noChangeAspect="1" noChangeArrowheads="1"/>
            </p:cNvSpPr>
            <p:nvPr/>
          </p:nvSpPr>
          <p:spPr bwMode="auto">
            <a:xfrm flipV="1">
              <a:off x="545" y="1803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82" name="Rectangle 42"/>
            <p:cNvSpPr>
              <a:spLocks noChangeArrowheads="1"/>
            </p:cNvSpPr>
            <p:nvPr/>
          </p:nvSpPr>
          <p:spPr bwMode="auto">
            <a:xfrm>
              <a:off x="340" y="1797"/>
              <a:ext cx="47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0.691308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827088" y="2682875"/>
            <a:ext cx="755650" cy="274638"/>
            <a:chOff x="521" y="1525"/>
            <a:chExt cx="476" cy="173"/>
          </a:xfrm>
        </p:grpSpPr>
        <p:sp>
          <p:nvSpPr>
            <p:cNvPr id="34891" name="Oval 12"/>
            <p:cNvSpPr>
              <a:spLocks noChangeAspect="1" noChangeArrowheads="1"/>
            </p:cNvSpPr>
            <p:nvPr/>
          </p:nvSpPr>
          <p:spPr bwMode="auto">
            <a:xfrm flipV="1">
              <a:off x="714" y="1649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83" name="Rectangle 43"/>
            <p:cNvSpPr>
              <a:spLocks noChangeArrowheads="1"/>
            </p:cNvSpPr>
            <p:nvPr/>
          </p:nvSpPr>
          <p:spPr bwMode="auto">
            <a:xfrm>
              <a:off x="521" y="1525"/>
              <a:ext cx="47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0.853604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42988" y="3403600"/>
            <a:ext cx="755650" cy="298450"/>
            <a:chOff x="657" y="1979"/>
            <a:chExt cx="476" cy="188"/>
          </a:xfrm>
        </p:grpSpPr>
        <p:sp>
          <p:nvSpPr>
            <p:cNvPr id="34889" name="Oval 13"/>
            <p:cNvSpPr>
              <a:spLocks noChangeAspect="1" noChangeArrowheads="1"/>
            </p:cNvSpPr>
            <p:nvPr/>
          </p:nvSpPr>
          <p:spPr bwMode="auto">
            <a:xfrm flipV="1">
              <a:off x="886" y="1979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84" name="Rectangle 44"/>
            <p:cNvSpPr>
              <a:spLocks noChangeArrowheads="1"/>
            </p:cNvSpPr>
            <p:nvPr/>
          </p:nvSpPr>
          <p:spPr bwMode="auto">
            <a:xfrm>
              <a:off x="657" y="1994"/>
              <a:ext cx="47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0.499856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331913" y="2395538"/>
            <a:ext cx="755650" cy="287337"/>
            <a:chOff x="839" y="1344"/>
            <a:chExt cx="476" cy="181"/>
          </a:xfrm>
        </p:grpSpPr>
        <p:sp>
          <p:nvSpPr>
            <p:cNvPr id="34887" name="Oval 14"/>
            <p:cNvSpPr>
              <a:spLocks noChangeAspect="1" noChangeArrowheads="1"/>
            </p:cNvSpPr>
            <p:nvPr/>
          </p:nvSpPr>
          <p:spPr bwMode="auto">
            <a:xfrm flipV="1">
              <a:off x="1050" y="1495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85" name="Rectangle 45"/>
            <p:cNvSpPr>
              <a:spLocks noChangeArrowheads="1"/>
            </p:cNvSpPr>
            <p:nvPr/>
          </p:nvSpPr>
          <p:spPr bwMode="auto">
            <a:xfrm>
              <a:off x="839" y="1344"/>
              <a:ext cx="47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0.999999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944688" y="3259138"/>
            <a:ext cx="323850" cy="981075"/>
            <a:chOff x="1225" y="1888"/>
            <a:chExt cx="204" cy="618"/>
          </a:xfrm>
        </p:grpSpPr>
        <p:sp>
          <p:nvSpPr>
            <p:cNvPr id="34885" name="Oval 15"/>
            <p:cNvSpPr>
              <a:spLocks noChangeAspect="1" noChangeArrowheads="1"/>
            </p:cNvSpPr>
            <p:nvPr/>
          </p:nvSpPr>
          <p:spPr bwMode="auto">
            <a:xfrm flipV="1">
              <a:off x="1225" y="2476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93" name="Rectangle 53"/>
            <p:cNvSpPr>
              <a:spLocks noChangeArrowheads="1"/>
            </p:cNvSpPr>
            <p:nvPr/>
          </p:nvSpPr>
          <p:spPr bwMode="auto">
            <a:xfrm rot="18000000">
              <a:off x="1039" y="2097"/>
              <a:ext cx="59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3.281·10</a:t>
              </a:r>
              <a:r>
                <a:rPr lang="sl-SI" sz="12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-7</a:t>
              </a:r>
              <a:r>
                <a:rPr lang="sl-SI" sz="1200" baseline="300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189163" y="3186113"/>
            <a:ext cx="315912" cy="1081087"/>
            <a:chOff x="1379" y="1842"/>
            <a:chExt cx="199" cy="681"/>
          </a:xfrm>
        </p:grpSpPr>
        <p:sp>
          <p:nvSpPr>
            <p:cNvPr id="34883" name="Oval 16"/>
            <p:cNvSpPr>
              <a:spLocks noChangeAspect="1" noChangeArrowheads="1"/>
            </p:cNvSpPr>
            <p:nvPr/>
          </p:nvSpPr>
          <p:spPr bwMode="auto">
            <a:xfrm flipV="1">
              <a:off x="1379" y="2472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94" name="Rectangle 54"/>
            <p:cNvSpPr>
              <a:spLocks noChangeArrowheads="1"/>
            </p:cNvSpPr>
            <p:nvPr/>
          </p:nvSpPr>
          <p:spPr bwMode="auto">
            <a:xfrm rot="18000000">
              <a:off x="1151" y="2096"/>
              <a:ext cx="681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1.312·10</a:t>
              </a:r>
              <a:r>
                <a:rPr lang="sl-SI" sz="12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-6</a:t>
              </a: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454275" y="3170238"/>
            <a:ext cx="312738" cy="1063625"/>
            <a:chOff x="1546" y="1832"/>
            <a:chExt cx="197" cy="670"/>
          </a:xfrm>
        </p:grpSpPr>
        <p:sp>
          <p:nvSpPr>
            <p:cNvPr id="34881" name="Oval 17"/>
            <p:cNvSpPr>
              <a:spLocks noChangeAspect="1" noChangeArrowheads="1"/>
            </p:cNvSpPr>
            <p:nvPr/>
          </p:nvSpPr>
          <p:spPr bwMode="auto">
            <a:xfrm flipV="1">
              <a:off x="1546" y="2472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95" name="Rectangle 55"/>
            <p:cNvSpPr>
              <a:spLocks noChangeArrowheads="1"/>
            </p:cNvSpPr>
            <p:nvPr/>
          </p:nvSpPr>
          <p:spPr bwMode="auto">
            <a:xfrm rot="18000000">
              <a:off x="1344" y="2057"/>
              <a:ext cx="624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5.249·10</a:t>
              </a:r>
              <a:r>
                <a:rPr lang="sl-SI" sz="12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-6</a:t>
              </a: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717800" y="3232150"/>
            <a:ext cx="288925" cy="992188"/>
            <a:chOff x="1712" y="1871"/>
            <a:chExt cx="182" cy="625"/>
          </a:xfrm>
        </p:grpSpPr>
        <p:sp>
          <p:nvSpPr>
            <p:cNvPr id="34879" name="Oval 18"/>
            <p:cNvSpPr>
              <a:spLocks noChangeAspect="1" noChangeArrowheads="1"/>
            </p:cNvSpPr>
            <p:nvPr/>
          </p:nvSpPr>
          <p:spPr bwMode="auto">
            <a:xfrm flipV="1">
              <a:off x="1712" y="2466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496" name="Rectangle 56"/>
            <p:cNvSpPr>
              <a:spLocks noChangeArrowheads="1"/>
            </p:cNvSpPr>
            <p:nvPr/>
          </p:nvSpPr>
          <p:spPr bwMode="auto">
            <a:xfrm rot="18000000">
              <a:off x="1522" y="2070"/>
              <a:ext cx="572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2.099·10</a:t>
              </a:r>
              <a:r>
                <a:rPr lang="sl-SI" sz="12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-5</a:t>
              </a:r>
              <a:endPara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505200" y="3260725"/>
            <a:ext cx="274638" cy="963613"/>
            <a:chOff x="2208" y="1889"/>
            <a:chExt cx="173" cy="607"/>
          </a:xfrm>
        </p:grpSpPr>
        <p:sp>
          <p:nvSpPr>
            <p:cNvPr id="34877" name="Oval 21"/>
            <p:cNvSpPr>
              <a:spLocks noChangeAspect="1" noChangeArrowheads="1"/>
            </p:cNvSpPr>
            <p:nvPr/>
          </p:nvSpPr>
          <p:spPr bwMode="auto">
            <a:xfrm flipV="1">
              <a:off x="2217" y="2466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01" name="Rectangle 61"/>
            <p:cNvSpPr>
              <a:spLocks noChangeArrowheads="1"/>
            </p:cNvSpPr>
            <p:nvPr/>
          </p:nvSpPr>
          <p:spPr bwMode="auto">
            <a:xfrm rot="18000000">
              <a:off x="2000" y="2097"/>
              <a:ext cx="589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0.001343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3217863" y="3259138"/>
            <a:ext cx="274637" cy="968375"/>
            <a:chOff x="2027" y="1888"/>
            <a:chExt cx="173" cy="610"/>
          </a:xfrm>
        </p:grpSpPr>
        <p:sp>
          <p:nvSpPr>
            <p:cNvPr id="34875" name="Oval 20"/>
            <p:cNvSpPr>
              <a:spLocks noChangeAspect="1" noChangeArrowheads="1"/>
            </p:cNvSpPr>
            <p:nvPr/>
          </p:nvSpPr>
          <p:spPr bwMode="auto">
            <a:xfrm flipV="1">
              <a:off x="2054" y="2468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02" name="Rectangle 62"/>
            <p:cNvSpPr>
              <a:spLocks noChangeArrowheads="1"/>
            </p:cNvSpPr>
            <p:nvPr/>
          </p:nvSpPr>
          <p:spPr bwMode="auto">
            <a:xfrm rot="18000000">
              <a:off x="1852" y="2063"/>
              <a:ext cx="524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0.0003359</a:t>
              </a: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2959100" y="3178175"/>
            <a:ext cx="274638" cy="1055688"/>
            <a:chOff x="1864" y="1837"/>
            <a:chExt cx="173" cy="665"/>
          </a:xfrm>
        </p:grpSpPr>
        <p:sp>
          <p:nvSpPr>
            <p:cNvPr id="34873" name="Oval 19"/>
            <p:cNvSpPr>
              <a:spLocks noChangeAspect="1" noChangeArrowheads="1"/>
            </p:cNvSpPr>
            <p:nvPr/>
          </p:nvSpPr>
          <p:spPr bwMode="auto">
            <a:xfrm flipV="1">
              <a:off x="1893" y="2472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03" name="Rectangle 63"/>
            <p:cNvSpPr>
              <a:spLocks noChangeArrowheads="1"/>
            </p:cNvSpPr>
            <p:nvPr/>
          </p:nvSpPr>
          <p:spPr bwMode="auto">
            <a:xfrm rot="18000000">
              <a:off x="1633" y="2068"/>
              <a:ext cx="635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8.399·10</a:t>
              </a:r>
              <a:r>
                <a:rPr lang="sl-SI" sz="12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-5</a:t>
              </a:r>
              <a:r>
                <a:rPr lang="sl-SI" sz="12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3792538" y="3367088"/>
            <a:ext cx="274637" cy="847725"/>
            <a:chOff x="2389" y="1956"/>
            <a:chExt cx="173" cy="534"/>
          </a:xfrm>
        </p:grpSpPr>
        <p:sp>
          <p:nvSpPr>
            <p:cNvPr id="34871" name="Oval 22"/>
            <p:cNvSpPr>
              <a:spLocks noChangeAspect="1" noChangeArrowheads="1"/>
            </p:cNvSpPr>
            <p:nvPr/>
          </p:nvSpPr>
          <p:spPr bwMode="auto">
            <a:xfrm flipV="1">
              <a:off x="2392" y="2460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04" name="Rectangle 64"/>
            <p:cNvSpPr>
              <a:spLocks noChangeArrowheads="1"/>
            </p:cNvSpPr>
            <p:nvPr/>
          </p:nvSpPr>
          <p:spPr bwMode="auto">
            <a:xfrm rot="18000000">
              <a:off x="2238" y="2107"/>
              <a:ext cx="476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0.005366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3857625" y="4141788"/>
            <a:ext cx="274638" cy="701675"/>
            <a:chOff x="2430" y="2444"/>
            <a:chExt cx="173" cy="442"/>
          </a:xfrm>
        </p:grpSpPr>
        <p:sp>
          <p:nvSpPr>
            <p:cNvPr id="34869" name="Oval 23"/>
            <p:cNvSpPr>
              <a:spLocks noChangeAspect="1" noChangeArrowheads="1"/>
            </p:cNvSpPr>
            <p:nvPr/>
          </p:nvSpPr>
          <p:spPr bwMode="auto">
            <a:xfrm flipV="1">
              <a:off x="2556" y="2444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05" name="Rectangle 65"/>
            <p:cNvSpPr>
              <a:spLocks noChangeArrowheads="1"/>
            </p:cNvSpPr>
            <p:nvPr/>
          </p:nvSpPr>
          <p:spPr bwMode="auto">
            <a:xfrm rot="18000000">
              <a:off x="2303" y="2585"/>
              <a:ext cx="428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0.02134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4067175" y="3835400"/>
            <a:ext cx="603250" cy="274638"/>
            <a:chOff x="2562" y="2251"/>
            <a:chExt cx="380" cy="173"/>
          </a:xfrm>
        </p:grpSpPr>
        <p:sp>
          <p:nvSpPr>
            <p:cNvPr id="34867" name="Oval 24"/>
            <p:cNvSpPr>
              <a:spLocks noChangeAspect="1" noChangeArrowheads="1"/>
            </p:cNvSpPr>
            <p:nvPr/>
          </p:nvSpPr>
          <p:spPr bwMode="auto">
            <a:xfrm flipV="1">
              <a:off x="2728" y="2387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11" name="Rectangle 71"/>
            <p:cNvSpPr>
              <a:spLocks noChangeArrowheads="1"/>
            </p:cNvSpPr>
            <p:nvPr/>
          </p:nvSpPr>
          <p:spPr bwMode="auto">
            <a:xfrm>
              <a:off x="2562" y="225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0.0835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4284663" y="3484563"/>
            <a:ext cx="603250" cy="277812"/>
            <a:chOff x="2699" y="2030"/>
            <a:chExt cx="380" cy="175"/>
          </a:xfrm>
        </p:grpSpPr>
        <p:sp>
          <p:nvSpPr>
            <p:cNvPr id="34865" name="Oval 25"/>
            <p:cNvSpPr>
              <a:spLocks noChangeAspect="1" noChangeArrowheads="1"/>
            </p:cNvSpPr>
            <p:nvPr/>
          </p:nvSpPr>
          <p:spPr bwMode="auto">
            <a:xfrm flipV="1">
              <a:off x="2891" y="2175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12" name="Rectangle 72"/>
            <p:cNvSpPr>
              <a:spLocks noChangeArrowheads="1"/>
            </p:cNvSpPr>
            <p:nvPr/>
          </p:nvSpPr>
          <p:spPr bwMode="auto">
            <a:xfrm>
              <a:off x="2699" y="2030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0.3063</a:t>
              </a:r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4572000" y="2644775"/>
            <a:ext cx="603250" cy="282575"/>
            <a:chOff x="2880" y="1501"/>
            <a:chExt cx="380" cy="178"/>
          </a:xfrm>
        </p:grpSpPr>
        <p:sp>
          <p:nvSpPr>
            <p:cNvPr id="34863" name="Oval 26"/>
            <p:cNvSpPr>
              <a:spLocks noChangeAspect="1" noChangeArrowheads="1"/>
            </p:cNvSpPr>
            <p:nvPr/>
          </p:nvSpPr>
          <p:spPr bwMode="auto">
            <a:xfrm flipV="1">
              <a:off x="3061" y="1649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13" name="Rectangle 73"/>
            <p:cNvSpPr>
              <a:spLocks noChangeArrowheads="1"/>
            </p:cNvSpPr>
            <p:nvPr/>
          </p:nvSpPr>
          <p:spPr bwMode="auto">
            <a:xfrm>
              <a:off x="2880" y="1501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0.8500</a:t>
              </a:r>
            </a:p>
          </p:txBody>
        </p:sp>
      </p:grpSp>
      <p:grpSp>
        <p:nvGrpSpPr>
          <p:cNvPr id="20" name="Group 78"/>
          <p:cNvGrpSpPr>
            <a:grpSpLocks/>
          </p:cNvGrpSpPr>
          <p:nvPr/>
        </p:nvGrpSpPr>
        <p:grpSpPr bwMode="auto">
          <a:xfrm>
            <a:off x="4859338" y="3397250"/>
            <a:ext cx="603250" cy="280988"/>
            <a:chOff x="3061" y="1975"/>
            <a:chExt cx="380" cy="177"/>
          </a:xfrm>
        </p:grpSpPr>
        <p:sp>
          <p:nvSpPr>
            <p:cNvPr id="34861" name="Oval 27"/>
            <p:cNvSpPr>
              <a:spLocks noChangeAspect="1" noChangeArrowheads="1"/>
            </p:cNvSpPr>
            <p:nvPr/>
          </p:nvSpPr>
          <p:spPr bwMode="auto">
            <a:xfrm flipV="1">
              <a:off x="3227" y="1975"/>
              <a:ext cx="41" cy="30"/>
            </a:xfrm>
            <a:prstGeom prst="ellipse">
              <a:avLst/>
            </a:prstGeom>
            <a:solidFill>
              <a:srgbClr val="FF3300"/>
            </a:solidFill>
            <a:ln w="63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61514" name="Rectangle 74"/>
            <p:cNvSpPr>
              <a:spLocks noChangeArrowheads="1"/>
            </p:cNvSpPr>
            <p:nvPr/>
          </p:nvSpPr>
          <p:spPr bwMode="auto">
            <a:xfrm>
              <a:off x="3061" y="1979"/>
              <a:ext cx="380" cy="1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0.5099</a:t>
              </a:r>
            </a:p>
          </p:txBody>
        </p:sp>
      </p:grp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1905000" y="5181600"/>
            <a:ext cx="4532313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Zaporedje je kaotično – ni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limite!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6" name="Rectangle 7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7" name="Rounded Rectangle 7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8" name="TextBox 7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4BDEDE-F217-42D0-8481-2FC082E028F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68" grpId="0" animBg="1"/>
      <p:bldP spid="61469" grpId="0" animBg="1"/>
      <p:bldP spid="61470" grpId="0" animBg="1"/>
      <p:bldP spid="61471" grpId="0" animBg="1"/>
      <p:bldP spid="61472" grpId="0" animBg="1"/>
      <p:bldP spid="61473" grpId="0" animBg="1"/>
      <p:bldP spid="61474" grpId="0" animBg="1"/>
      <p:bldP spid="61475" grpId="0" animBg="1"/>
      <p:bldP spid="61476" grpId="0" animBg="1"/>
      <p:bldP spid="61477" grpId="0" animBg="1"/>
      <p:bldP spid="61478" grpId="0" animBg="1"/>
      <p:bldP spid="61479" grpId="0" animBg="1"/>
      <p:bldP spid="61480" grpId="0" animBg="1"/>
      <p:bldP spid="615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685800"/>
            <a:ext cx="8534400" cy="5334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2468" name="Picture 4" descr="2D-plot 1-1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 l="4887" t="21127" r="3781" b="22874"/>
          <a:stretch>
            <a:fillRect/>
          </a:stretch>
        </p:blipFill>
        <p:spPr bwMode="auto">
          <a:xfrm>
            <a:off x="652463" y="1687513"/>
            <a:ext cx="788193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19250" y="1649413"/>
            <a:ext cx="13684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3300"/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=0.</a:t>
            </a:r>
            <a:r>
              <a:rPr lang="sl-SI" sz="200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2447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4 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651500" y="1649413"/>
            <a:ext cx="13684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FF00"/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rgbClr val="00FF00"/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rgbClr val="00FF00"/>
                </a:solidFill>
                <a:latin typeface="Times New Roman" pitchFamily="18" charset="0"/>
              </a:rPr>
              <a:t>=0.</a:t>
            </a:r>
            <a:r>
              <a:rPr lang="sl-SI" sz="2000">
                <a:solidFill>
                  <a:srgbClr val="00FF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09600" y="5257800"/>
            <a:ext cx="79248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Zaporedje je zelo občutljivo na začetno vrednost (in torej tudi na računske napake)!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D788FC-181B-4D27-9D8B-66551B51F2A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43000" y="4430713"/>
            <a:ext cx="6858000" cy="4000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Vsako nara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ščajoč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navzgor omejen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zaporedje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ima limito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366838" y="2286000"/>
            <a:ext cx="6272212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Izberimo pozitiven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: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potem je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L-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manj od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371600" y="2628900"/>
            <a:ext cx="754380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Zaradi lastnosti natančne zgornje meje obstaja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tak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&gt;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L-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Symbol" pitchFamily="18" charset="2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366838" y="2982913"/>
            <a:ext cx="73961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naraščajoč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zato za vsak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2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≥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N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velja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L-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&lt;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 flipH="1">
            <a:off x="1290638" y="2241550"/>
            <a:ext cx="152400" cy="1187450"/>
          </a:xfrm>
          <a:prstGeom prst="rightBrace">
            <a:avLst>
              <a:gd name="adj1" fmla="val 148444"/>
              <a:gd name="adj2" fmla="val 50000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55600" y="2676525"/>
            <a:ext cx="863600" cy="1476375"/>
          </a:xfrm>
          <a:prstGeom prst="curvedRightArrow">
            <a:avLst>
              <a:gd name="adj1" fmla="val 25377"/>
              <a:gd name="adj2" fmla="val 58839"/>
              <a:gd name="adj3" fmla="val 30418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57200" y="990600"/>
            <a:ext cx="7704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Zaporedje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je naraš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ajo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e,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 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≤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≤...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1443038"/>
            <a:ext cx="7704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navzgor omejen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ima natančno zgornjo mejo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graphicFrame>
        <p:nvGraphicFramePr>
          <p:cNvPr id="18449" name="Object 2"/>
          <p:cNvGraphicFramePr>
            <a:graphicFrameLocks noChangeAspect="1"/>
          </p:cNvGraphicFramePr>
          <p:nvPr/>
        </p:nvGraphicFramePr>
        <p:xfrm>
          <a:off x="2286000" y="1839913"/>
          <a:ext cx="3048000" cy="473075"/>
        </p:xfrm>
        <a:graphic>
          <a:graphicData uri="http://schemas.openxmlformats.org/presentationml/2006/ole">
            <p:oleObj spid="_x0000_s2050" name="Equation" r:id="rId3" imgW="1714320" imgH="266400" progId="Equation.DSMT4">
              <p:embed/>
            </p:oleObj>
          </a:graphicData>
        </a:graphic>
      </p:graphicFrame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66838" y="3714750"/>
            <a:ext cx="7391400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poljuben 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p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ozni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členi zaporedja  </a:t>
            </a:r>
            <a:r>
              <a:rPr lang="el-GR" sz="200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-blizu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L,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torej je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lim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4FC306-F56C-4E71-B112-0DDF65206AD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65532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sm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NARA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ŠČAJOČA Z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APOREDJA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IMAJO LIMITO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81000" y="5238750"/>
            <a:ext cx="8458200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naraščajoče zaporedje neomejeno, rečemo, da je njegova limita +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.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5772150"/>
            <a:ext cx="8229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Analogno premislimo primer padajočih zaporedij.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  <p:bldP spid="18440" grpId="0"/>
      <p:bldP spid="18441" grpId="0"/>
      <p:bldP spid="18442" grpId="0"/>
      <p:bldP spid="18443" grpId="0" animBg="1"/>
      <p:bldP spid="18445" grpId="0" animBg="1"/>
      <p:bldP spid="18446" grpId="0"/>
      <p:bldP spid="18447" grpId="0"/>
      <p:bldP spid="18451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685800"/>
            <a:ext cx="8534400" cy="5334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2625" y="838200"/>
            <a:ext cx="10810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=0.2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79613" y="838200"/>
            <a:ext cx="18002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=2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84213" y="1600200"/>
            <a:ext cx="369887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1188" y="2514600"/>
            <a:ext cx="367188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0.5,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je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11188" y="3252788"/>
            <a:ext cx="3529012" cy="8620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Povrhu, če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0.5, 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je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+1</a:t>
            </a:r>
            <a:r>
              <a:rPr lang="sl-SI" sz="20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20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≤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0.5</a:t>
            </a:r>
            <a:endParaRPr lang="en-US" sz="2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57800" y="2514600"/>
            <a:ext cx="3124200" cy="1727200"/>
            <a:chOff x="3379" y="1888"/>
            <a:chExt cx="2021" cy="1088"/>
          </a:xfrm>
        </p:grpSpPr>
        <p:grpSp>
          <p:nvGrpSpPr>
            <p:cNvPr id="36881" name="Group 21"/>
            <p:cNvGrpSpPr>
              <a:grpSpLocks/>
            </p:cNvGrpSpPr>
            <p:nvPr/>
          </p:nvGrpSpPr>
          <p:grpSpPr bwMode="auto">
            <a:xfrm>
              <a:off x="3379" y="1888"/>
              <a:ext cx="1361" cy="1088"/>
              <a:chOff x="3379" y="1888"/>
              <a:chExt cx="1361" cy="1088"/>
            </a:xfrm>
          </p:grpSpPr>
          <p:grpSp>
            <p:nvGrpSpPr>
              <p:cNvPr id="36883" name="Group 17"/>
              <p:cNvGrpSpPr>
                <a:grpSpLocks/>
              </p:cNvGrpSpPr>
              <p:nvPr/>
            </p:nvGrpSpPr>
            <p:grpSpPr bwMode="auto">
              <a:xfrm>
                <a:off x="3424" y="1888"/>
                <a:ext cx="1316" cy="1088"/>
                <a:chOff x="3923" y="2341"/>
                <a:chExt cx="1044" cy="862"/>
              </a:xfrm>
            </p:grpSpPr>
            <p:sp>
              <p:nvSpPr>
                <p:cNvPr id="573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150" y="2341"/>
                  <a:ext cx="0" cy="862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l-SI">
                    <a:latin typeface="+mn-lt"/>
                  </a:endParaRPr>
                </a:p>
              </p:txBody>
            </p:sp>
            <p:sp>
              <p:nvSpPr>
                <p:cNvPr id="57356" name="Line 12"/>
                <p:cNvSpPr>
                  <a:spLocks noChangeShapeType="1"/>
                </p:cNvSpPr>
                <p:nvPr/>
              </p:nvSpPr>
              <p:spPr bwMode="auto">
                <a:xfrm>
                  <a:off x="3923" y="2840"/>
                  <a:ext cx="1044" cy="0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l-SI">
                    <a:latin typeface="+mn-lt"/>
                  </a:endParaRPr>
                </a:p>
              </p:txBody>
            </p:sp>
            <p:sp>
              <p:nvSpPr>
                <p:cNvPr id="36889" name="Freeform 13"/>
                <p:cNvSpPr>
                  <a:spLocks/>
                </p:cNvSpPr>
                <p:nvPr/>
              </p:nvSpPr>
              <p:spPr bwMode="auto">
                <a:xfrm>
                  <a:off x="3987" y="2659"/>
                  <a:ext cx="771" cy="454"/>
                </a:xfrm>
                <a:custGeom>
                  <a:avLst/>
                  <a:gdLst>
                    <a:gd name="T0" fmla="*/ 0 w 454"/>
                    <a:gd name="T1" fmla="*/ 454 h 454"/>
                    <a:gd name="T2" fmla="*/ 15736 w 454"/>
                    <a:gd name="T3" fmla="*/ 0 h 454"/>
                    <a:gd name="T4" fmla="*/ 31399 w 454"/>
                    <a:gd name="T5" fmla="*/ 454 h 454"/>
                    <a:gd name="T6" fmla="*/ 0 60000 65536"/>
                    <a:gd name="T7" fmla="*/ 0 60000 65536"/>
                    <a:gd name="T8" fmla="*/ 0 60000 65536"/>
                    <a:gd name="T9" fmla="*/ 0 w 454"/>
                    <a:gd name="T10" fmla="*/ 0 h 454"/>
                    <a:gd name="T11" fmla="*/ 454 w 454"/>
                    <a:gd name="T12" fmla="*/ 454 h 4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4" h="454">
                      <a:moveTo>
                        <a:pt x="0" y="454"/>
                      </a:moveTo>
                      <a:cubicBezTo>
                        <a:pt x="75" y="227"/>
                        <a:pt x="151" y="0"/>
                        <a:pt x="227" y="0"/>
                      </a:cubicBezTo>
                      <a:cubicBezTo>
                        <a:pt x="303" y="0"/>
                        <a:pt x="378" y="227"/>
                        <a:pt x="454" y="454"/>
                      </a:cubicBezTo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sl-SI"/>
                </a:p>
              </p:txBody>
            </p:sp>
            <p:sp>
              <p:nvSpPr>
                <p:cNvPr id="57358" name="Line 14"/>
                <p:cNvSpPr>
                  <a:spLocks noChangeShapeType="1"/>
                </p:cNvSpPr>
                <p:nvPr/>
              </p:nvSpPr>
              <p:spPr bwMode="auto">
                <a:xfrm>
                  <a:off x="4150" y="2653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l-SI">
                    <a:latin typeface="+mn-lt"/>
                  </a:endParaRPr>
                </a:p>
              </p:txBody>
            </p:sp>
          </p:grpSp>
          <p:sp>
            <p:nvSpPr>
              <p:cNvPr id="57360" name="Rectangle 16"/>
              <p:cNvSpPr>
                <a:spLocks noChangeArrowheads="1"/>
              </p:cNvSpPr>
              <p:nvPr/>
            </p:nvSpPr>
            <p:spPr bwMode="auto">
              <a:xfrm>
                <a:off x="3379" y="2160"/>
                <a:ext cx="316" cy="2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20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0.5</a:t>
                </a:r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/>
            </p:nvSpPr>
            <p:spPr bwMode="auto">
              <a:xfrm>
                <a:off x="3682" y="2523"/>
                <a:ext cx="196" cy="2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20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/>
            </p:nvSpPr>
            <p:spPr bwMode="auto">
              <a:xfrm>
                <a:off x="4181" y="2523"/>
                <a:ext cx="196" cy="2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20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4513" y="2704"/>
              <a:ext cx="88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y 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=2</a:t>
              </a:r>
              <a:r>
                <a:rPr lang="en-US" sz="9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</a:t>
              </a:r>
              <a:r>
                <a:rPr lang="en-US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(1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-</a:t>
              </a:r>
              <a:r>
                <a:rPr lang="en-US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)</a:t>
              </a: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09600" y="4876800"/>
            <a:ext cx="69342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Zaporedje je naraščajoče in omejeno, torej ima limito.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Rounded Rectangle 2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7E616E-41F1-4565-B4B1-97F06A4B7BF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  <p:bldP spid="57352" grpId="0"/>
      <p:bldP spid="57353" grpId="0"/>
      <p:bldP spid="57354" grpId="0"/>
      <p:bldP spid="573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2861</Words>
  <Application>Microsoft Office PowerPoint</Application>
  <PresentationFormat>On-screen Show (4:3)</PresentationFormat>
  <Paragraphs>457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</vt:lpstr>
      <vt:lpstr>Calibri</vt:lpstr>
      <vt:lpstr>Euclid Math One</vt:lpstr>
      <vt:lpstr>Euclid Math Two</vt:lpstr>
      <vt:lpstr>MT Extra</vt:lpstr>
      <vt:lpstr>Symbol</vt:lpstr>
      <vt:lpstr>Georgia</vt:lpstr>
      <vt:lpstr>Times New Roman</vt:lpstr>
      <vt:lpstr>Arial Unicode MS</vt:lpstr>
      <vt:lpstr>Euclid Symbol</vt:lpstr>
      <vt:lpstr>Wingdings</vt:lpstr>
      <vt:lpstr>Lucida Sans Unicode</vt:lpstr>
      <vt:lpstr>Mathematica1</vt:lpstr>
      <vt:lpstr>Euclid Extra</vt:lpstr>
      <vt:lpstr>Mathematica1Mono</vt:lpstr>
      <vt:lpstr>Office Theme</vt:lpstr>
      <vt:lpstr>1_Office Theme</vt:lpstr>
      <vt:lpstr>Equation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PavesicP</cp:lastModifiedBy>
  <cp:revision>225</cp:revision>
  <dcterms:created xsi:type="dcterms:W3CDTF">2006-08-16T00:00:00Z</dcterms:created>
  <dcterms:modified xsi:type="dcterms:W3CDTF">2009-12-02T20:26:24Z</dcterms:modified>
</cp:coreProperties>
</file>