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6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306" r:id="rId35"/>
    <p:sldId id="289" r:id="rId36"/>
    <p:sldId id="290" r:id="rId37"/>
    <p:sldId id="291" r:id="rId38"/>
    <p:sldId id="292" r:id="rId39"/>
    <p:sldId id="307" r:id="rId40"/>
    <p:sldId id="293" r:id="rId41"/>
    <p:sldId id="294" r:id="rId42"/>
    <p:sldId id="301" r:id="rId43"/>
    <p:sldId id="295" r:id="rId44"/>
    <p:sldId id="296" r:id="rId45"/>
    <p:sldId id="297" r:id="rId46"/>
    <p:sldId id="298" r:id="rId47"/>
    <p:sldId id="299" r:id="rId48"/>
    <p:sldId id="300" r:id="rId49"/>
    <p:sldId id="302" r:id="rId50"/>
    <p:sldId id="303" r:id="rId51"/>
    <p:sldId id="304" r:id="rId52"/>
    <p:sldId id="305" r:id="rId53"/>
    <p:sldId id="308" r:id="rId54"/>
    <p:sldId id="309" r:id="rId55"/>
  </p:sldIdLst>
  <p:sldSz cx="9144000" cy="6858000" type="screen4x3"/>
  <p:notesSz cx="6858000" cy="9144000"/>
  <p:embeddedFontLst>
    <p:embeddedFont>
      <p:font typeface="Euclid Symbol" pitchFamily="18" charset="2"/>
      <p:regular r:id="rId57"/>
      <p:bold r:id="rId58"/>
      <p:italic r:id="rId59"/>
      <p:boldItalic r:id="rId60"/>
    </p:embeddedFont>
    <p:embeddedFont>
      <p:font typeface="Euclid Math Two" pitchFamily="18" charset="2"/>
      <p:regular r:id="rId61"/>
      <p:bold r:id="rId62"/>
    </p:embeddedFont>
    <p:embeddedFont>
      <p:font typeface="Georgia" pitchFamily="18" charset="0"/>
      <p:regular r:id="rId63"/>
      <p:bold r:id="rId64"/>
      <p:italic r:id="rId65"/>
      <p:boldItalic r:id="rId66"/>
    </p:embeddedFont>
    <p:embeddedFont>
      <p:font typeface="Calibri" pitchFamily="34" charset="0"/>
      <p:regular r:id="rId67"/>
      <p:bold r:id="rId68"/>
      <p:italic r:id="rId69"/>
      <p:boldItalic r:id="rId70"/>
    </p:embeddedFont>
    <p:embeddedFont>
      <p:font typeface="Lucida Sans Unicode" pitchFamily="34" charset="0"/>
      <p:regular r:id="rId71"/>
    </p:embeddedFont>
    <p:embeddedFont>
      <p:font typeface="Euclid Math One" pitchFamily="18" charset="2"/>
      <p:regular r:id="rId72"/>
      <p:bold r:id="rId73"/>
    </p:embeddedFont>
    <p:embeddedFont>
      <p:font typeface="Mathematica1" pitchFamily="2" charset="2"/>
      <p:regular r:id="rId74"/>
      <p:bold r:id="rId75"/>
    </p:embeddedFont>
    <p:embeddedFont>
      <p:font typeface="Comic Sans MS" pitchFamily="66" charset="0"/>
      <p:regular r:id="rId76"/>
      <p:bold r:id="rId77"/>
    </p:embeddedFont>
    <p:embeddedFont>
      <p:font typeface="Euclid Extra" pitchFamily="18" charset="2"/>
      <p:regular r:id="rId78"/>
      <p:bold r:id="rId79"/>
    </p:embeddedFont>
    <p:embeddedFont>
      <p:font typeface="MT Extra" pitchFamily="18" charset="2"/>
      <p:regular r:id="rId80"/>
    </p:embeddedFont>
    <p:embeddedFont>
      <p:font typeface="Arial Unicode MS" pitchFamily="34" charset="-128"/>
      <p:regular r:id="rId81"/>
    </p:embeddedFont>
    <p:embeddedFont>
      <p:font typeface="Euclid" pitchFamily="18" charset="0"/>
      <p:regular r:id="rId82"/>
      <p:bold r:id="rId83"/>
      <p:italic r:id="rId84"/>
      <p:boldItalic r:id="rId85"/>
    </p:embeddedFont>
    <p:embeddedFont>
      <p:font typeface="Mathematica1Mono" pitchFamily="18" charset="2"/>
      <p:regular r:id="rId86"/>
      <p:bold r:id="rId87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D7E5F5"/>
    <a:srgbClr val="3333CC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34" autoAdjust="0"/>
    <p:restoredTop sz="94660"/>
  </p:normalViewPr>
  <p:slideViewPr>
    <p:cSldViewPr>
      <p:cViewPr varScale="1">
        <p:scale>
          <a:sx n="117" d="100"/>
          <a:sy n="117" d="100"/>
        </p:scale>
        <p:origin x="-18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font" Target="fonts/font7.fntdata"/><Relationship Id="rId68" Type="http://schemas.openxmlformats.org/officeDocument/2006/relationships/font" Target="fonts/font12.fntdata"/><Relationship Id="rId76" Type="http://schemas.openxmlformats.org/officeDocument/2006/relationships/font" Target="fonts/font20.fntdata"/><Relationship Id="rId84" Type="http://schemas.openxmlformats.org/officeDocument/2006/relationships/font" Target="fonts/font28.fntdata"/><Relationship Id="rId89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2.fntdata"/><Relationship Id="rId66" Type="http://schemas.openxmlformats.org/officeDocument/2006/relationships/font" Target="fonts/font10.fntdata"/><Relationship Id="rId74" Type="http://schemas.openxmlformats.org/officeDocument/2006/relationships/font" Target="fonts/font18.fntdata"/><Relationship Id="rId79" Type="http://schemas.openxmlformats.org/officeDocument/2006/relationships/font" Target="fonts/font23.fntdata"/><Relationship Id="rId87" Type="http://schemas.openxmlformats.org/officeDocument/2006/relationships/font" Target="fonts/font31.fntdata"/><Relationship Id="rId5" Type="http://schemas.openxmlformats.org/officeDocument/2006/relationships/slide" Target="slides/slide4.xml"/><Relationship Id="rId61" Type="http://schemas.openxmlformats.org/officeDocument/2006/relationships/font" Target="fonts/font5.fntdata"/><Relationship Id="rId82" Type="http://schemas.openxmlformats.org/officeDocument/2006/relationships/font" Target="fonts/font26.fntdata"/><Relationship Id="rId90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64" Type="http://schemas.openxmlformats.org/officeDocument/2006/relationships/font" Target="fonts/font8.fntdata"/><Relationship Id="rId69" Type="http://schemas.openxmlformats.org/officeDocument/2006/relationships/font" Target="fonts/font13.fntdata"/><Relationship Id="rId77" Type="http://schemas.openxmlformats.org/officeDocument/2006/relationships/font" Target="fonts/font21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6.fntdata"/><Relationship Id="rId80" Type="http://schemas.openxmlformats.org/officeDocument/2006/relationships/font" Target="fonts/font24.fntdata"/><Relationship Id="rId85" Type="http://schemas.openxmlformats.org/officeDocument/2006/relationships/font" Target="fonts/font29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3.fntdata"/><Relationship Id="rId67" Type="http://schemas.openxmlformats.org/officeDocument/2006/relationships/font" Target="fonts/font11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6.fntdata"/><Relationship Id="rId70" Type="http://schemas.openxmlformats.org/officeDocument/2006/relationships/font" Target="fonts/font14.fntdata"/><Relationship Id="rId75" Type="http://schemas.openxmlformats.org/officeDocument/2006/relationships/font" Target="fonts/font19.fntdata"/><Relationship Id="rId83" Type="http://schemas.openxmlformats.org/officeDocument/2006/relationships/font" Target="fonts/font27.fntdata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1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4.fntdata"/><Relationship Id="rId65" Type="http://schemas.openxmlformats.org/officeDocument/2006/relationships/font" Target="fonts/font9.fntdata"/><Relationship Id="rId73" Type="http://schemas.openxmlformats.org/officeDocument/2006/relationships/font" Target="fonts/font17.fntdata"/><Relationship Id="rId78" Type="http://schemas.openxmlformats.org/officeDocument/2006/relationships/font" Target="fonts/font22.fntdata"/><Relationship Id="rId81" Type="http://schemas.openxmlformats.org/officeDocument/2006/relationships/font" Target="fonts/font25.fntdata"/><Relationship Id="rId86" Type="http://schemas.openxmlformats.org/officeDocument/2006/relationships/font" Target="fonts/font30.fntdata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3" Type="http://schemas.openxmlformats.org/officeDocument/2006/relationships/image" Target="../media/image58.wmf"/><Relationship Id="rId7" Type="http://schemas.openxmlformats.org/officeDocument/2006/relationships/image" Target="../media/image62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6" Type="http://schemas.openxmlformats.org/officeDocument/2006/relationships/image" Target="../media/image61.wmf"/><Relationship Id="rId5" Type="http://schemas.openxmlformats.org/officeDocument/2006/relationships/image" Target="../media/image60.wmf"/><Relationship Id="rId10" Type="http://schemas.openxmlformats.org/officeDocument/2006/relationships/image" Target="../media/image65.wmf"/><Relationship Id="rId4" Type="http://schemas.openxmlformats.org/officeDocument/2006/relationships/image" Target="../media/image59.wmf"/><Relationship Id="rId9" Type="http://schemas.openxmlformats.org/officeDocument/2006/relationships/image" Target="../media/image64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7" Type="http://schemas.openxmlformats.org/officeDocument/2006/relationships/image" Target="../media/image71.wmf"/><Relationship Id="rId2" Type="http://schemas.openxmlformats.org/officeDocument/2006/relationships/image" Target="../media/image66.wmf"/><Relationship Id="rId1" Type="http://schemas.openxmlformats.org/officeDocument/2006/relationships/image" Target="../media/image64.wmf"/><Relationship Id="rId6" Type="http://schemas.openxmlformats.org/officeDocument/2006/relationships/image" Target="../media/image70.wmf"/><Relationship Id="rId5" Type="http://schemas.openxmlformats.org/officeDocument/2006/relationships/image" Target="../media/image69.wmf"/><Relationship Id="rId4" Type="http://schemas.openxmlformats.org/officeDocument/2006/relationships/image" Target="../media/image68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4.wmf"/><Relationship Id="rId1" Type="http://schemas.openxmlformats.org/officeDocument/2006/relationships/image" Target="../media/image72.wmf"/><Relationship Id="rId6" Type="http://schemas.openxmlformats.org/officeDocument/2006/relationships/image" Target="../media/image74.wmf"/><Relationship Id="rId5" Type="http://schemas.openxmlformats.org/officeDocument/2006/relationships/image" Target="../media/image73.wmf"/><Relationship Id="rId4" Type="http://schemas.openxmlformats.org/officeDocument/2006/relationships/image" Target="../media/image46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7" Type="http://schemas.openxmlformats.org/officeDocument/2006/relationships/image" Target="../media/image79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Relationship Id="rId6" Type="http://schemas.openxmlformats.org/officeDocument/2006/relationships/image" Target="../media/image65.wmf"/><Relationship Id="rId5" Type="http://schemas.openxmlformats.org/officeDocument/2006/relationships/image" Target="../media/image64.wmf"/><Relationship Id="rId4" Type="http://schemas.openxmlformats.org/officeDocument/2006/relationships/image" Target="../media/image78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7" Type="http://schemas.openxmlformats.org/officeDocument/2006/relationships/image" Target="../media/image84.wmf"/><Relationship Id="rId2" Type="http://schemas.openxmlformats.org/officeDocument/2006/relationships/image" Target="../media/image80.wmf"/><Relationship Id="rId1" Type="http://schemas.openxmlformats.org/officeDocument/2006/relationships/image" Target="../media/image64.wmf"/><Relationship Id="rId6" Type="http://schemas.openxmlformats.org/officeDocument/2006/relationships/image" Target="../media/image83.wmf"/><Relationship Id="rId5" Type="http://schemas.openxmlformats.org/officeDocument/2006/relationships/image" Target="../media/image82.wmf"/><Relationship Id="rId4" Type="http://schemas.openxmlformats.org/officeDocument/2006/relationships/image" Target="../media/image81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7" Type="http://schemas.openxmlformats.org/officeDocument/2006/relationships/image" Target="../media/image89.wmf"/><Relationship Id="rId2" Type="http://schemas.openxmlformats.org/officeDocument/2006/relationships/image" Target="../media/image80.wmf"/><Relationship Id="rId1" Type="http://schemas.openxmlformats.org/officeDocument/2006/relationships/image" Target="../media/image64.wmf"/><Relationship Id="rId6" Type="http://schemas.openxmlformats.org/officeDocument/2006/relationships/image" Target="../media/image88.wmf"/><Relationship Id="rId5" Type="http://schemas.openxmlformats.org/officeDocument/2006/relationships/image" Target="../media/image87.wmf"/><Relationship Id="rId4" Type="http://schemas.openxmlformats.org/officeDocument/2006/relationships/image" Target="../media/image86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7" Type="http://schemas.openxmlformats.org/officeDocument/2006/relationships/image" Target="../media/image96.wmf"/><Relationship Id="rId2" Type="http://schemas.openxmlformats.org/officeDocument/2006/relationships/image" Target="../media/image91.wmf"/><Relationship Id="rId1" Type="http://schemas.openxmlformats.org/officeDocument/2006/relationships/image" Target="../media/image90.wmf"/><Relationship Id="rId6" Type="http://schemas.openxmlformats.org/officeDocument/2006/relationships/image" Target="../media/image95.wmf"/><Relationship Id="rId5" Type="http://schemas.openxmlformats.org/officeDocument/2006/relationships/image" Target="../media/image94.wmf"/><Relationship Id="rId4" Type="http://schemas.openxmlformats.org/officeDocument/2006/relationships/image" Target="../media/image93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99.wmf"/><Relationship Id="rId2" Type="http://schemas.openxmlformats.org/officeDocument/2006/relationships/image" Target="../media/image98.wmf"/><Relationship Id="rId1" Type="http://schemas.openxmlformats.org/officeDocument/2006/relationships/image" Target="../media/image97.wmf"/><Relationship Id="rId4" Type="http://schemas.openxmlformats.org/officeDocument/2006/relationships/image" Target="../media/image100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wmf"/><Relationship Id="rId2" Type="http://schemas.openxmlformats.org/officeDocument/2006/relationships/image" Target="../media/image102.wmf"/><Relationship Id="rId1" Type="http://schemas.openxmlformats.org/officeDocument/2006/relationships/image" Target="../media/image10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3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wmf"/><Relationship Id="rId2" Type="http://schemas.openxmlformats.org/officeDocument/2006/relationships/image" Target="../media/image105.wmf"/><Relationship Id="rId1" Type="http://schemas.openxmlformats.org/officeDocument/2006/relationships/image" Target="../media/image104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7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wmf"/><Relationship Id="rId2" Type="http://schemas.openxmlformats.org/officeDocument/2006/relationships/image" Target="../media/image109.wmf"/><Relationship Id="rId1" Type="http://schemas.openxmlformats.org/officeDocument/2006/relationships/image" Target="../media/image108.wmf"/><Relationship Id="rId6" Type="http://schemas.openxmlformats.org/officeDocument/2006/relationships/image" Target="../media/image111.wmf"/><Relationship Id="rId5" Type="http://schemas.openxmlformats.org/officeDocument/2006/relationships/image" Target="../media/image87.wmf"/><Relationship Id="rId4" Type="http://schemas.openxmlformats.org/officeDocument/2006/relationships/image" Target="../media/image80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wmf"/><Relationship Id="rId2" Type="http://schemas.openxmlformats.org/officeDocument/2006/relationships/image" Target="../media/image113.wmf"/><Relationship Id="rId1" Type="http://schemas.openxmlformats.org/officeDocument/2006/relationships/image" Target="../media/image112.wmf"/><Relationship Id="rId6" Type="http://schemas.openxmlformats.org/officeDocument/2006/relationships/image" Target="../media/image117.wmf"/><Relationship Id="rId5" Type="http://schemas.openxmlformats.org/officeDocument/2006/relationships/image" Target="../media/image116.wmf"/><Relationship Id="rId4" Type="http://schemas.openxmlformats.org/officeDocument/2006/relationships/image" Target="../media/image115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wmf"/><Relationship Id="rId2" Type="http://schemas.openxmlformats.org/officeDocument/2006/relationships/image" Target="../media/image119.wmf"/><Relationship Id="rId1" Type="http://schemas.openxmlformats.org/officeDocument/2006/relationships/image" Target="../media/image118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1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wmf"/><Relationship Id="rId1" Type="http://schemas.openxmlformats.org/officeDocument/2006/relationships/image" Target="../media/image122.wmf"/></Relationships>
</file>

<file path=ppt/drawings/_rels/vmlDrawing2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wmf"/><Relationship Id="rId3" Type="http://schemas.openxmlformats.org/officeDocument/2006/relationships/image" Target="../media/image126.wmf"/><Relationship Id="rId7" Type="http://schemas.openxmlformats.org/officeDocument/2006/relationships/image" Target="../media/image130.wmf"/><Relationship Id="rId2" Type="http://schemas.openxmlformats.org/officeDocument/2006/relationships/image" Target="../media/image125.wmf"/><Relationship Id="rId1" Type="http://schemas.openxmlformats.org/officeDocument/2006/relationships/image" Target="../media/image124.wmf"/><Relationship Id="rId6" Type="http://schemas.openxmlformats.org/officeDocument/2006/relationships/image" Target="../media/image129.wmf"/><Relationship Id="rId5" Type="http://schemas.openxmlformats.org/officeDocument/2006/relationships/image" Target="../media/image128.wmf"/><Relationship Id="rId4" Type="http://schemas.openxmlformats.org/officeDocument/2006/relationships/image" Target="../media/image127.w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wmf"/><Relationship Id="rId1" Type="http://schemas.openxmlformats.org/officeDocument/2006/relationships/image" Target="../media/image132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wmf"/><Relationship Id="rId7" Type="http://schemas.openxmlformats.org/officeDocument/2006/relationships/image" Target="../media/image140.wmf"/><Relationship Id="rId2" Type="http://schemas.openxmlformats.org/officeDocument/2006/relationships/image" Target="../media/image135.wmf"/><Relationship Id="rId1" Type="http://schemas.openxmlformats.org/officeDocument/2006/relationships/image" Target="../media/image134.wmf"/><Relationship Id="rId6" Type="http://schemas.openxmlformats.org/officeDocument/2006/relationships/image" Target="../media/image139.wmf"/><Relationship Id="rId5" Type="http://schemas.openxmlformats.org/officeDocument/2006/relationships/image" Target="../media/image138.wmf"/><Relationship Id="rId4" Type="http://schemas.openxmlformats.org/officeDocument/2006/relationships/image" Target="../media/image13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wmf"/><Relationship Id="rId2" Type="http://schemas.openxmlformats.org/officeDocument/2006/relationships/image" Target="../media/image142.wmf"/><Relationship Id="rId1" Type="http://schemas.openxmlformats.org/officeDocument/2006/relationships/image" Target="../media/image141.wmf"/><Relationship Id="rId4" Type="http://schemas.openxmlformats.org/officeDocument/2006/relationships/image" Target="../media/image144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wmf"/><Relationship Id="rId2" Type="http://schemas.openxmlformats.org/officeDocument/2006/relationships/image" Target="../media/image146.wmf"/><Relationship Id="rId1" Type="http://schemas.openxmlformats.org/officeDocument/2006/relationships/image" Target="../media/image145.wmf"/><Relationship Id="rId6" Type="http://schemas.openxmlformats.org/officeDocument/2006/relationships/image" Target="../media/image150.wmf"/><Relationship Id="rId5" Type="http://schemas.openxmlformats.org/officeDocument/2006/relationships/image" Target="../media/image149.wmf"/><Relationship Id="rId4" Type="http://schemas.openxmlformats.org/officeDocument/2006/relationships/image" Target="../media/image148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wmf"/><Relationship Id="rId2" Type="http://schemas.openxmlformats.org/officeDocument/2006/relationships/image" Target="../media/image152.wmf"/><Relationship Id="rId1" Type="http://schemas.openxmlformats.org/officeDocument/2006/relationships/image" Target="../media/image151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wmf"/><Relationship Id="rId2" Type="http://schemas.openxmlformats.org/officeDocument/2006/relationships/image" Target="../media/image155.wmf"/><Relationship Id="rId1" Type="http://schemas.openxmlformats.org/officeDocument/2006/relationships/image" Target="../media/image154.wmf"/><Relationship Id="rId5" Type="http://schemas.openxmlformats.org/officeDocument/2006/relationships/image" Target="../media/image158.wmf"/><Relationship Id="rId4" Type="http://schemas.openxmlformats.org/officeDocument/2006/relationships/image" Target="../media/image157.w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wmf"/><Relationship Id="rId1" Type="http://schemas.openxmlformats.org/officeDocument/2006/relationships/image" Target="../media/image159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wmf"/><Relationship Id="rId2" Type="http://schemas.openxmlformats.org/officeDocument/2006/relationships/image" Target="../media/image162.wmf"/><Relationship Id="rId1" Type="http://schemas.openxmlformats.org/officeDocument/2006/relationships/image" Target="../media/image161.w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4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wmf"/><Relationship Id="rId2" Type="http://schemas.openxmlformats.org/officeDocument/2006/relationships/image" Target="../media/image166.wmf"/><Relationship Id="rId1" Type="http://schemas.openxmlformats.org/officeDocument/2006/relationships/image" Target="../media/image165.wmf"/><Relationship Id="rId5" Type="http://schemas.openxmlformats.org/officeDocument/2006/relationships/image" Target="../media/image169.wmf"/><Relationship Id="rId4" Type="http://schemas.openxmlformats.org/officeDocument/2006/relationships/image" Target="../media/image168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wmf"/><Relationship Id="rId2" Type="http://schemas.openxmlformats.org/officeDocument/2006/relationships/image" Target="../media/image171.wmf"/><Relationship Id="rId1" Type="http://schemas.openxmlformats.org/officeDocument/2006/relationships/image" Target="../media/image170.wmf"/><Relationship Id="rId6" Type="http://schemas.openxmlformats.org/officeDocument/2006/relationships/image" Target="../media/image175.wmf"/><Relationship Id="rId5" Type="http://schemas.openxmlformats.org/officeDocument/2006/relationships/image" Target="../media/image174.wmf"/><Relationship Id="rId4" Type="http://schemas.openxmlformats.org/officeDocument/2006/relationships/image" Target="../media/image173.w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wmf"/><Relationship Id="rId2" Type="http://schemas.openxmlformats.org/officeDocument/2006/relationships/image" Target="../media/image177.wmf"/><Relationship Id="rId1" Type="http://schemas.openxmlformats.org/officeDocument/2006/relationships/image" Target="../media/image176.wmf"/><Relationship Id="rId6" Type="http://schemas.openxmlformats.org/officeDocument/2006/relationships/image" Target="../media/image181.wmf"/><Relationship Id="rId5" Type="http://schemas.openxmlformats.org/officeDocument/2006/relationships/image" Target="../media/image180.wmf"/><Relationship Id="rId4" Type="http://schemas.openxmlformats.org/officeDocument/2006/relationships/image" Target="../media/image17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4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3.wmf"/><Relationship Id="rId1" Type="http://schemas.openxmlformats.org/officeDocument/2006/relationships/image" Target="../media/image182.w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wmf"/><Relationship Id="rId2" Type="http://schemas.openxmlformats.org/officeDocument/2006/relationships/image" Target="../media/image185.wmf"/><Relationship Id="rId1" Type="http://schemas.openxmlformats.org/officeDocument/2006/relationships/image" Target="../media/image184.wmf"/><Relationship Id="rId4" Type="http://schemas.openxmlformats.org/officeDocument/2006/relationships/image" Target="../media/image187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image" Target="../media/image27.wmf"/><Relationship Id="rId3" Type="http://schemas.openxmlformats.org/officeDocument/2006/relationships/image" Target="../media/image17.wmf"/><Relationship Id="rId7" Type="http://schemas.openxmlformats.org/officeDocument/2006/relationships/image" Target="../media/image21.wmf"/><Relationship Id="rId12" Type="http://schemas.openxmlformats.org/officeDocument/2006/relationships/image" Target="../media/image26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11" Type="http://schemas.openxmlformats.org/officeDocument/2006/relationships/image" Target="../media/image25.wmf"/><Relationship Id="rId5" Type="http://schemas.openxmlformats.org/officeDocument/2006/relationships/image" Target="../media/image19.wmf"/><Relationship Id="rId15" Type="http://schemas.openxmlformats.org/officeDocument/2006/relationships/image" Target="../media/image29.wmf"/><Relationship Id="rId10" Type="http://schemas.openxmlformats.org/officeDocument/2006/relationships/image" Target="../media/image24.wmf"/><Relationship Id="rId4" Type="http://schemas.openxmlformats.org/officeDocument/2006/relationships/image" Target="../media/image18.wmf"/><Relationship Id="rId9" Type="http://schemas.openxmlformats.org/officeDocument/2006/relationships/image" Target="../media/image23.wmf"/><Relationship Id="rId14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7" Type="http://schemas.openxmlformats.org/officeDocument/2006/relationships/image" Target="../media/image35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image" Target="../media/image21.wmf"/><Relationship Id="rId7" Type="http://schemas.openxmlformats.org/officeDocument/2006/relationships/image" Target="../media/image30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6" Type="http://schemas.openxmlformats.org/officeDocument/2006/relationships/image" Target="../media/image39.wmf"/><Relationship Id="rId5" Type="http://schemas.openxmlformats.org/officeDocument/2006/relationships/image" Target="../media/image38.wmf"/><Relationship Id="rId10" Type="http://schemas.openxmlformats.org/officeDocument/2006/relationships/image" Target="../media/image41.wmf"/><Relationship Id="rId4" Type="http://schemas.openxmlformats.org/officeDocument/2006/relationships/image" Target="../media/image22.wmf"/><Relationship Id="rId9" Type="http://schemas.openxmlformats.org/officeDocument/2006/relationships/image" Target="../media/image40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image" Target="../media/image44.wmf"/><Relationship Id="rId7" Type="http://schemas.openxmlformats.org/officeDocument/2006/relationships/image" Target="../media/image46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6" Type="http://schemas.openxmlformats.org/officeDocument/2006/relationships/image" Target="../media/image45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image" Target="../media/image48.wmf"/><Relationship Id="rId7" Type="http://schemas.openxmlformats.org/officeDocument/2006/relationships/image" Target="../media/image52.wmf"/><Relationship Id="rId2" Type="http://schemas.openxmlformats.org/officeDocument/2006/relationships/image" Target="../media/image36.wmf"/><Relationship Id="rId1" Type="http://schemas.openxmlformats.org/officeDocument/2006/relationships/image" Target="../media/image18.wmf"/><Relationship Id="rId6" Type="http://schemas.openxmlformats.org/officeDocument/2006/relationships/image" Target="../media/image51.wmf"/><Relationship Id="rId5" Type="http://schemas.openxmlformats.org/officeDocument/2006/relationships/image" Target="../media/image50.wmf"/><Relationship Id="rId10" Type="http://schemas.openxmlformats.org/officeDocument/2006/relationships/image" Target="../media/image55.wmf"/><Relationship Id="rId4" Type="http://schemas.openxmlformats.org/officeDocument/2006/relationships/image" Target="../media/image49.wmf"/><Relationship Id="rId9" Type="http://schemas.openxmlformats.org/officeDocument/2006/relationships/image" Target="../media/image5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2B3330F-5265-4C24-829C-BFFDC73CF2B2}" type="datetimeFigureOut">
              <a:rPr lang="sl-SI"/>
              <a:pPr>
                <a:defRPr/>
              </a:pPr>
              <a:t>10.10.2011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sl-SI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084EA9C-5134-46A7-B643-F0EDBB563B1A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093228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97B99-4608-42EE-A190-0BB5A4774874}" type="datetime1">
              <a:rPr lang="en-US"/>
              <a:pPr>
                <a:defRPr/>
              </a:pPr>
              <a:t>10/10/2011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D8F82-77CA-4D0C-BD4F-88AED3AC68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9AAB2-D50F-45F2-9BFE-341661A88289}" type="datetime1">
              <a:rPr lang="en-US"/>
              <a:pPr>
                <a:defRPr/>
              </a:pPr>
              <a:t>10/10/2011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6BD1D-1963-4D42-97DD-16048F3A74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DB5DD-5736-4AE8-BF59-24D28A1BDD7A}" type="datetime1">
              <a:rPr lang="en-US"/>
              <a:pPr>
                <a:defRPr/>
              </a:pPr>
              <a:t>10/10/2011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270E1-560C-48C6-B0A2-7DFC5982C1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81A64-16DB-45A9-A049-06CCDB92924A}" type="datetime1">
              <a:rPr lang="en-US"/>
              <a:pPr>
                <a:defRPr/>
              </a:pPr>
              <a:t>10/10/2011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873F2-F8E1-46BF-96BE-2C300C3A65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DE209-089E-4238-89CC-743CEC2BDE08}" type="datetime1">
              <a:rPr lang="en-US"/>
              <a:pPr>
                <a:defRPr/>
              </a:pPr>
              <a:t>10/10/2011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FEFC0-BA48-482F-AD84-9E28BEA50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7D92E-4E52-419D-986F-10CCD9FB59A5}" type="datetime1">
              <a:rPr lang="en-US"/>
              <a:pPr>
                <a:defRPr/>
              </a:pPr>
              <a:t>10/10/2011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E5184-7FC7-4A3A-A627-716A175E4C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BDCC4-7052-461E-80B3-6C304E3DABD2}" type="datetime1">
              <a:rPr lang="en-US"/>
              <a:pPr>
                <a:defRPr/>
              </a:pPr>
              <a:t>10/10/2011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C4431-2A31-4F5D-A646-759FCC0DB1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8AF7B-E0D4-4C62-82F2-A92164CB9B10}" type="datetime1">
              <a:rPr lang="en-US"/>
              <a:pPr>
                <a:defRPr/>
              </a:pPr>
              <a:t>10/10/2011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CC272-8D17-45DA-9838-EB93AAA3E0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FDF20-3B27-4CC4-A517-07096FB6B6A4}" type="datetime1">
              <a:rPr lang="en-US"/>
              <a:pPr>
                <a:defRPr/>
              </a:pPr>
              <a:t>10/10/2011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F86E5-C7D1-4600-9416-D531C45D60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C539B-23C0-43B9-969E-6732CDBEB445}" type="datetime1">
              <a:rPr lang="en-US"/>
              <a:pPr>
                <a:defRPr/>
              </a:pPr>
              <a:t>10/10/2011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72759-ACD2-4CE0-86E6-60876FA4ED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CABAB-C2CA-4EFE-A502-B5935241DDFF}" type="datetime1">
              <a:rPr lang="en-US"/>
              <a:pPr>
                <a:defRPr/>
              </a:pPr>
              <a:t>10/10/2011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E3EE1-42A7-46D4-BCD5-2D08C3F36A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301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14EAE78-2789-410E-A637-2A403BAC0AE8}" type="datetime1">
              <a:rPr lang="en-US"/>
              <a:pPr>
                <a:defRPr/>
              </a:pPr>
              <a:t>10/10/2011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72A6106-21E0-4F9C-962C-866AC1A2AB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e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0" Type="http://schemas.openxmlformats.org/officeDocument/2006/relationships/image" Target="../media/image6.emf"/><Relationship Id="rId4" Type="http://schemas.openxmlformats.org/officeDocument/2006/relationships/image" Target="../media/image3.emf"/><Relationship Id="rId9" Type="http://schemas.openxmlformats.org/officeDocument/2006/relationships/oleObject" Target="../embeddings/oleObject6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13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12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oleObject" Target="../embeddings/oleObject19.bin"/><Relationship Id="rId18" Type="http://schemas.openxmlformats.org/officeDocument/2006/relationships/image" Target="../media/image22.wmf"/><Relationship Id="rId26" Type="http://schemas.openxmlformats.org/officeDocument/2006/relationships/image" Target="../media/image25.wmf"/><Relationship Id="rId3" Type="http://schemas.openxmlformats.org/officeDocument/2006/relationships/oleObject" Target="../embeddings/oleObject14.bin"/><Relationship Id="rId21" Type="http://schemas.openxmlformats.org/officeDocument/2006/relationships/oleObject" Target="../embeddings/oleObject23.bin"/><Relationship Id="rId34" Type="http://schemas.openxmlformats.org/officeDocument/2006/relationships/image" Target="../media/image29.wmf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19.wmf"/><Relationship Id="rId17" Type="http://schemas.openxmlformats.org/officeDocument/2006/relationships/oleObject" Target="../embeddings/oleObject21.bin"/><Relationship Id="rId25" Type="http://schemas.openxmlformats.org/officeDocument/2006/relationships/oleObject" Target="../embeddings/oleObject26.bin"/><Relationship Id="rId33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1.wmf"/><Relationship Id="rId20" Type="http://schemas.openxmlformats.org/officeDocument/2006/relationships/image" Target="../media/image23.wmf"/><Relationship Id="rId29" Type="http://schemas.openxmlformats.org/officeDocument/2006/relationships/oleObject" Target="../embeddings/oleObject28.bin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18.bin"/><Relationship Id="rId24" Type="http://schemas.openxmlformats.org/officeDocument/2006/relationships/image" Target="../media/image24.wmf"/><Relationship Id="rId32" Type="http://schemas.openxmlformats.org/officeDocument/2006/relationships/image" Target="../media/image28.wmf"/><Relationship Id="rId5" Type="http://schemas.openxmlformats.org/officeDocument/2006/relationships/oleObject" Target="../embeddings/oleObject15.bin"/><Relationship Id="rId15" Type="http://schemas.openxmlformats.org/officeDocument/2006/relationships/oleObject" Target="../embeddings/oleObject20.bin"/><Relationship Id="rId23" Type="http://schemas.openxmlformats.org/officeDocument/2006/relationships/oleObject" Target="../embeddings/oleObject25.bin"/><Relationship Id="rId28" Type="http://schemas.openxmlformats.org/officeDocument/2006/relationships/image" Target="../media/image26.wmf"/><Relationship Id="rId10" Type="http://schemas.openxmlformats.org/officeDocument/2006/relationships/image" Target="../media/image18.wmf"/><Relationship Id="rId19" Type="http://schemas.openxmlformats.org/officeDocument/2006/relationships/oleObject" Target="../embeddings/oleObject22.bin"/><Relationship Id="rId31" Type="http://schemas.openxmlformats.org/officeDocument/2006/relationships/oleObject" Target="../embeddings/oleObject29.bin"/><Relationship Id="rId4" Type="http://schemas.openxmlformats.org/officeDocument/2006/relationships/image" Target="../media/image15.wmf"/><Relationship Id="rId9" Type="http://schemas.openxmlformats.org/officeDocument/2006/relationships/oleObject" Target="../embeddings/oleObject17.bin"/><Relationship Id="rId14" Type="http://schemas.openxmlformats.org/officeDocument/2006/relationships/image" Target="../media/image20.wmf"/><Relationship Id="rId22" Type="http://schemas.openxmlformats.org/officeDocument/2006/relationships/oleObject" Target="../embeddings/oleObject24.bin"/><Relationship Id="rId27" Type="http://schemas.openxmlformats.org/officeDocument/2006/relationships/oleObject" Target="../embeddings/oleObject27.bin"/><Relationship Id="rId30" Type="http://schemas.openxmlformats.org/officeDocument/2006/relationships/image" Target="../media/image27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oleObject" Target="../embeddings/oleObject36.bin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12" Type="http://schemas.openxmlformats.org/officeDocument/2006/relationships/image" Target="../media/image33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5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31.wmf"/><Relationship Id="rId11" Type="http://schemas.openxmlformats.org/officeDocument/2006/relationships/oleObject" Target="../embeddings/oleObject35.bin"/><Relationship Id="rId5" Type="http://schemas.openxmlformats.org/officeDocument/2006/relationships/oleObject" Target="../embeddings/oleObject32.bin"/><Relationship Id="rId15" Type="http://schemas.openxmlformats.org/officeDocument/2006/relationships/oleObject" Target="../embeddings/oleObject37.bin"/><Relationship Id="rId10" Type="http://schemas.openxmlformats.org/officeDocument/2006/relationships/image" Target="../media/image32.wmf"/><Relationship Id="rId4" Type="http://schemas.openxmlformats.org/officeDocument/2006/relationships/image" Target="../media/image30.wmf"/><Relationship Id="rId9" Type="http://schemas.openxmlformats.org/officeDocument/2006/relationships/oleObject" Target="../embeddings/oleObject34.bin"/><Relationship Id="rId14" Type="http://schemas.openxmlformats.org/officeDocument/2006/relationships/image" Target="../media/image34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oleObject" Target="../embeddings/oleObject43.bin"/><Relationship Id="rId18" Type="http://schemas.openxmlformats.org/officeDocument/2006/relationships/image" Target="../media/image30.wmf"/><Relationship Id="rId26" Type="http://schemas.openxmlformats.org/officeDocument/2006/relationships/image" Target="../media/image41.wmf"/><Relationship Id="rId3" Type="http://schemas.openxmlformats.org/officeDocument/2006/relationships/oleObject" Target="../embeddings/oleObject38.bin"/><Relationship Id="rId21" Type="http://schemas.openxmlformats.org/officeDocument/2006/relationships/oleObject" Target="../embeddings/oleObject48.bin"/><Relationship Id="rId7" Type="http://schemas.openxmlformats.org/officeDocument/2006/relationships/oleObject" Target="../embeddings/oleObject40.bin"/><Relationship Id="rId12" Type="http://schemas.openxmlformats.org/officeDocument/2006/relationships/image" Target="../media/image38.wmf"/><Relationship Id="rId17" Type="http://schemas.openxmlformats.org/officeDocument/2006/relationships/oleObject" Target="../embeddings/oleObject46.bin"/><Relationship Id="rId25" Type="http://schemas.openxmlformats.org/officeDocument/2006/relationships/oleObject" Target="../embeddings/oleObject5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9.wmf"/><Relationship Id="rId20" Type="http://schemas.openxmlformats.org/officeDocument/2006/relationships/image" Target="../media/image31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37.wmf"/><Relationship Id="rId11" Type="http://schemas.openxmlformats.org/officeDocument/2006/relationships/oleObject" Target="../embeddings/oleObject42.bin"/><Relationship Id="rId24" Type="http://schemas.openxmlformats.org/officeDocument/2006/relationships/oleObject" Target="../embeddings/oleObject50.bin"/><Relationship Id="rId5" Type="http://schemas.openxmlformats.org/officeDocument/2006/relationships/oleObject" Target="../embeddings/oleObject39.bin"/><Relationship Id="rId15" Type="http://schemas.openxmlformats.org/officeDocument/2006/relationships/oleObject" Target="../embeddings/oleObject45.bin"/><Relationship Id="rId23" Type="http://schemas.openxmlformats.org/officeDocument/2006/relationships/oleObject" Target="../embeddings/oleObject49.bin"/><Relationship Id="rId10" Type="http://schemas.openxmlformats.org/officeDocument/2006/relationships/image" Target="../media/image22.wmf"/><Relationship Id="rId19" Type="http://schemas.openxmlformats.org/officeDocument/2006/relationships/oleObject" Target="../embeddings/oleObject47.bin"/><Relationship Id="rId4" Type="http://schemas.openxmlformats.org/officeDocument/2006/relationships/image" Target="../media/image36.wmf"/><Relationship Id="rId9" Type="http://schemas.openxmlformats.org/officeDocument/2006/relationships/oleObject" Target="../embeddings/oleObject41.bin"/><Relationship Id="rId14" Type="http://schemas.openxmlformats.org/officeDocument/2006/relationships/oleObject" Target="../embeddings/oleObject44.bin"/><Relationship Id="rId22" Type="http://schemas.openxmlformats.org/officeDocument/2006/relationships/image" Target="../media/image40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13" Type="http://schemas.openxmlformats.org/officeDocument/2006/relationships/oleObject" Target="../embeddings/oleObject57.bin"/><Relationship Id="rId18" Type="http://schemas.openxmlformats.org/officeDocument/2006/relationships/image" Target="../media/image47.wmf"/><Relationship Id="rId3" Type="http://schemas.openxmlformats.org/officeDocument/2006/relationships/oleObject" Target="../embeddings/oleObject52.bin"/><Relationship Id="rId7" Type="http://schemas.openxmlformats.org/officeDocument/2006/relationships/oleObject" Target="../embeddings/oleObject54.bin"/><Relationship Id="rId12" Type="http://schemas.openxmlformats.org/officeDocument/2006/relationships/image" Target="../media/image31.wmf"/><Relationship Id="rId17" Type="http://schemas.openxmlformats.org/officeDocument/2006/relationships/oleObject" Target="../embeddings/oleObject59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6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43.wmf"/><Relationship Id="rId11" Type="http://schemas.openxmlformats.org/officeDocument/2006/relationships/oleObject" Target="../embeddings/oleObject56.bin"/><Relationship Id="rId5" Type="http://schemas.openxmlformats.org/officeDocument/2006/relationships/oleObject" Target="../embeddings/oleObject53.bin"/><Relationship Id="rId15" Type="http://schemas.openxmlformats.org/officeDocument/2006/relationships/oleObject" Target="../embeddings/oleObject58.bin"/><Relationship Id="rId10" Type="http://schemas.openxmlformats.org/officeDocument/2006/relationships/image" Target="../media/image30.wmf"/><Relationship Id="rId4" Type="http://schemas.openxmlformats.org/officeDocument/2006/relationships/image" Target="../media/image42.wmf"/><Relationship Id="rId9" Type="http://schemas.openxmlformats.org/officeDocument/2006/relationships/oleObject" Target="../embeddings/oleObject55.bin"/><Relationship Id="rId14" Type="http://schemas.openxmlformats.org/officeDocument/2006/relationships/image" Target="../media/image45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13" Type="http://schemas.openxmlformats.org/officeDocument/2006/relationships/oleObject" Target="../embeddings/oleObject65.bin"/><Relationship Id="rId18" Type="http://schemas.openxmlformats.org/officeDocument/2006/relationships/image" Target="../media/image53.wmf"/><Relationship Id="rId3" Type="http://schemas.openxmlformats.org/officeDocument/2006/relationships/oleObject" Target="../embeddings/oleObject60.bin"/><Relationship Id="rId21" Type="http://schemas.openxmlformats.org/officeDocument/2006/relationships/oleObject" Target="../embeddings/oleObject69.bin"/><Relationship Id="rId7" Type="http://schemas.openxmlformats.org/officeDocument/2006/relationships/oleObject" Target="../embeddings/oleObject62.bin"/><Relationship Id="rId12" Type="http://schemas.openxmlformats.org/officeDocument/2006/relationships/image" Target="../media/image50.wmf"/><Relationship Id="rId17" Type="http://schemas.openxmlformats.org/officeDocument/2006/relationships/oleObject" Target="../embeddings/oleObject67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2.wmf"/><Relationship Id="rId20" Type="http://schemas.openxmlformats.org/officeDocument/2006/relationships/image" Target="../media/image54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36.wmf"/><Relationship Id="rId11" Type="http://schemas.openxmlformats.org/officeDocument/2006/relationships/oleObject" Target="../embeddings/oleObject64.bin"/><Relationship Id="rId5" Type="http://schemas.openxmlformats.org/officeDocument/2006/relationships/oleObject" Target="../embeddings/oleObject61.bin"/><Relationship Id="rId15" Type="http://schemas.openxmlformats.org/officeDocument/2006/relationships/oleObject" Target="../embeddings/oleObject66.bin"/><Relationship Id="rId10" Type="http://schemas.openxmlformats.org/officeDocument/2006/relationships/image" Target="../media/image49.wmf"/><Relationship Id="rId19" Type="http://schemas.openxmlformats.org/officeDocument/2006/relationships/oleObject" Target="../embeddings/oleObject68.bin"/><Relationship Id="rId4" Type="http://schemas.openxmlformats.org/officeDocument/2006/relationships/image" Target="../media/image18.wmf"/><Relationship Id="rId9" Type="http://schemas.openxmlformats.org/officeDocument/2006/relationships/oleObject" Target="../embeddings/oleObject63.bin"/><Relationship Id="rId14" Type="http://schemas.openxmlformats.org/officeDocument/2006/relationships/image" Target="../media/image51.wmf"/><Relationship Id="rId22" Type="http://schemas.openxmlformats.org/officeDocument/2006/relationships/image" Target="../media/image55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13" Type="http://schemas.openxmlformats.org/officeDocument/2006/relationships/oleObject" Target="../embeddings/oleObject75.bin"/><Relationship Id="rId18" Type="http://schemas.openxmlformats.org/officeDocument/2006/relationships/image" Target="../media/image63.wmf"/><Relationship Id="rId3" Type="http://schemas.openxmlformats.org/officeDocument/2006/relationships/oleObject" Target="../embeddings/oleObject70.bin"/><Relationship Id="rId21" Type="http://schemas.openxmlformats.org/officeDocument/2006/relationships/oleObject" Target="../embeddings/oleObject79.bin"/><Relationship Id="rId7" Type="http://schemas.openxmlformats.org/officeDocument/2006/relationships/oleObject" Target="../embeddings/oleObject72.bin"/><Relationship Id="rId12" Type="http://schemas.openxmlformats.org/officeDocument/2006/relationships/image" Target="../media/image60.wmf"/><Relationship Id="rId17" Type="http://schemas.openxmlformats.org/officeDocument/2006/relationships/oleObject" Target="../embeddings/oleObject77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2.wmf"/><Relationship Id="rId20" Type="http://schemas.openxmlformats.org/officeDocument/2006/relationships/image" Target="../media/image64.w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7.wmf"/><Relationship Id="rId11" Type="http://schemas.openxmlformats.org/officeDocument/2006/relationships/oleObject" Target="../embeddings/oleObject74.bin"/><Relationship Id="rId5" Type="http://schemas.openxmlformats.org/officeDocument/2006/relationships/oleObject" Target="../embeddings/oleObject71.bin"/><Relationship Id="rId15" Type="http://schemas.openxmlformats.org/officeDocument/2006/relationships/oleObject" Target="../embeddings/oleObject76.bin"/><Relationship Id="rId10" Type="http://schemas.openxmlformats.org/officeDocument/2006/relationships/image" Target="../media/image59.wmf"/><Relationship Id="rId19" Type="http://schemas.openxmlformats.org/officeDocument/2006/relationships/oleObject" Target="../embeddings/oleObject78.bin"/><Relationship Id="rId4" Type="http://schemas.openxmlformats.org/officeDocument/2006/relationships/image" Target="../media/image56.wmf"/><Relationship Id="rId9" Type="http://schemas.openxmlformats.org/officeDocument/2006/relationships/oleObject" Target="../embeddings/oleObject73.bin"/><Relationship Id="rId14" Type="http://schemas.openxmlformats.org/officeDocument/2006/relationships/image" Target="../media/image61.wmf"/><Relationship Id="rId22" Type="http://schemas.openxmlformats.org/officeDocument/2006/relationships/image" Target="../media/image65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13" Type="http://schemas.openxmlformats.org/officeDocument/2006/relationships/oleObject" Target="../embeddings/oleObject85.bin"/><Relationship Id="rId3" Type="http://schemas.openxmlformats.org/officeDocument/2006/relationships/oleObject" Target="../embeddings/oleObject80.bin"/><Relationship Id="rId7" Type="http://schemas.openxmlformats.org/officeDocument/2006/relationships/oleObject" Target="../embeddings/oleObject82.bin"/><Relationship Id="rId12" Type="http://schemas.openxmlformats.org/officeDocument/2006/relationships/image" Target="../media/image69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1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6.wmf"/><Relationship Id="rId11" Type="http://schemas.openxmlformats.org/officeDocument/2006/relationships/oleObject" Target="../embeddings/oleObject84.bin"/><Relationship Id="rId5" Type="http://schemas.openxmlformats.org/officeDocument/2006/relationships/oleObject" Target="../embeddings/oleObject81.bin"/><Relationship Id="rId15" Type="http://schemas.openxmlformats.org/officeDocument/2006/relationships/oleObject" Target="../embeddings/oleObject86.bin"/><Relationship Id="rId10" Type="http://schemas.openxmlformats.org/officeDocument/2006/relationships/image" Target="../media/image68.wmf"/><Relationship Id="rId4" Type="http://schemas.openxmlformats.org/officeDocument/2006/relationships/image" Target="../media/image64.wmf"/><Relationship Id="rId9" Type="http://schemas.openxmlformats.org/officeDocument/2006/relationships/oleObject" Target="../embeddings/oleObject83.bin"/><Relationship Id="rId14" Type="http://schemas.openxmlformats.org/officeDocument/2006/relationships/image" Target="../media/image70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13" Type="http://schemas.openxmlformats.org/officeDocument/2006/relationships/oleObject" Target="../embeddings/oleObject92.bin"/><Relationship Id="rId3" Type="http://schemas.openxmlformats.org/officeDocument/2006/relationships/oleObject" Target="../embeddings/oleObject87.bin"/><Relationship Id="rId7" Type="http://schemas.openxmlformats.org/officeDocument/2006/relationships/oleObject" Target="../embeddings/oleObject89.bin"/><Relationship Id="rId12" Type="http://schemas.openxmlformats.org/officeDocument/2006/relationships/image" Target="../media/image7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4.wmf"/><Relationship Id="rId11" Type="http://schemas.openxmlformats.org/officeDocument/2006/relationships/oleObject" Target="../embeddings/oleObject91.bin"/><Relationship Id="rId5" Type="http://schemas.openxmlformats.org/officeDocument/2006/relationships/oleObject" Target="../embeddings/oleObject88.bin"/><Relationship Id="rId10" Type="http://schemas.openxmlformats.org/officeDocument/2006/relationships/image" Target="../media/image46.wmf"/><Relationship Id="rId4" Type="http://schemas.openxmlformats.org/officeDocument/2006/relationships/image" Target="../media/image72.wmf"/><Relationship Id="rId9" Type="http://schemas.openxmlformats.org/officeDocument/2006/relationships/oleObject" Target="../embeddings/oleObject90.bin"/><Relationship Id="rId14" Type="http://schemas.openxmlformats.org/officeDocument/2006/relationships/image" Target="../media/image74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13" Type="http://schemas.openxmlformats.org/officeDocument/2006/relationships/oleObject" Target="../embeddings/oleObject98.bin"/><Relationship Id="rId3" Type="http://schemas.openxmlformats.org/officeDocument/2006/relationships/oleObject" Target="../embeddings/oleObject93.bin"/><Relationship Id="rId7" Type="http://schemas.openxmlformats.org/officeDocument/2006/relationships/oleObject" Target="../embeddings/oleObject95.bin"/><Relationship Id="rId12" Type="http://schemas.openxmlformats.org/officeDocument/2006/relationships/image" Target="../media/image64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9.w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76.wmf"/><Relationship Id="rId11" Type="http://schemas.openxmlformats.org/officeDocument/2006/relationships/oleObject" Target="../embeddings/oleObject97.bin"/><Relationship Id="rId5" Type="http://schemas.openxmlformats.org/officeDocument/2006/relationships/oleObject" Target="../embeddings/oleObject94.bin"/><Relationship Id="rId15" Type="http://schemas.openxmlformats.org/officeDocument/2006/relationships/oleObject" Target="../embeddings/oleObject99.bin"/><Relationship Id="rId10" Type="http://schemas.openxmlformats.org/officeDocument/2006/relationships/image" Target="../media/image78.wmf"/><Relationship Id="rId4" Type="http://schemas.openxmlformats.org/officeDocument/2006/relationships/image" Target="../media/image75.wmf"/><Relationship Id="rId9" Type="http://schemas.openxmlformats.org/officeDocument/2006/relationships/oleObject" Target="../embeddings/oleObject96.bin"/><Relationship Id="rId14" Type="http://schemas.openxmlformats.org/officeDocument/2006/relationships/image" Target="../media/image65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13" Type="http://schemas.openxmlformats.org/officeDocument/2006/relationships/oleObject" Target="../embeddings/oleObject105.bin"/><Relationship Id="rId3" Type="http://schemas.openxmlformats.org/officeDocument/2006/relationships/oleObject" Target="../embeddings/oleObject100.bin"/><Relationship Id="rId7" Type="http://schemas.openxmlformats.org/officeDocument/2006/relationships/oleObject" Target="../embeddings/oleObject102.bin"/><Relationship Id="rId12" Type="http://schemas.openxmlformats.org/officeDocument/2006/relationships/image" Target="../media/image82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4.wmf"/><Relationship Id="rId1" Type="http://schemas.openxmlformats.org/officeDocument/2006/relationships/vmlDrawing" Target="../drawings/vmlDrawing14.vml"/><Relationship Id="rId6" Type="http://schemas.openxmlformats.org/officeDocument/2006/relationships/image" Target="../media/image80.wmf"/><Relationship Id="rId11" Type="http://schemas.openxmlformats.org/officeDocument/2006/relationships/oleObject" Target="../embeddings/oleObject104.bin"/><Relationship Id="rId5" Type="http://schemas.openxmlformats.org/officeDocument/2006/relationships/oleObject" Target="../embeddings/oleObject101.bin"/><Relationship Id="rId15" Type="http://schemas.openxmlformats.org/officeDocument/2006/relationships/oleObject" Target="../embeddings/oleObject106.bin"/><Relationship Id="rId10" Type="http://schemas.openxmlformats.org/officeDocument/2006/relationships/image" Target="../media/image81.wmf"/><Relationship Id="rId4" Type="http://schemas.openxmlformats.org/officeDocument/2006/relationships/image" Target="../media/image64.wmf"/><Relationship Id="rId9" Type="http://schemas.openxmlformats.org/officeDocument/2006/relationships/oleObject" Target="../embeddings/oleObject103.bin"/><Relationship Id="rId14" Type="http://schemas.openxmlformats.org/officeDocument/2006/relationships/image" Target="../media/image83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85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13" Type="http://schemas.openxmlformats.org/officeDocument/2006/relationships/oleObject" Target="../embeddings/oleObject114.bin"/><Relationship Id="rId18" Type="http://schemas.openxmlformats.org/officeDocument/2006/relationships/image" Target="../media/image89.wmf"/><Relationship Id="rId3" Type="http://schemas.openxmlformats.org/officeDocument/2006/relationships/oleObject" Target="../embeddings/oleObject108.bin"/><Relationship Id="rId7" Type="http://schemas.openxmlformats.org/officeDocument/2006/relationships/oleObject" Target="../embeddings/oleObject110.bin"/><Relationship Id="rId12" Type="http://schemas.openxmlformats.org/officeDocument/2006/relationships/oleObject" Target="../embeddings/oleObject113.bin"/><Relationship Id="rId17" Type="http://schemas.openxmlformats.org/officeDocument/2006/relationships/oleObject" Target="../embeddings/oleObject116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8.wmf"/><Relationship Id="rId1" Type="http://schemas.openxmlformats.org/officeDocument/2006/relationships/vmlDrawing" Target="../drawings/vmlDrawing16.vml"/><Relationship Id="rId6" Type="http://schemas.openxmlformats.org/officeDocument/2006/relationships/image" Target="../media/image80.wmf"/><Relationship Id="rId11" Type="http://schemas.openxmlformats.org/officeDocument/2006/relationships/oleObject" Target="../embeddings/oleObject112.bin"/><Relationship Id="rId5" Type="http://schemas.openxmlformats.org/officeDocument/2006/relationships/oleObject" Target="../embeddings/oleObject109.bin"/><Relationship Id="rId15" Type="http://schemas.openxmlformats.org/officeDocument/2006/relationships/oleObject" Target="../embeddings/oleObject115.bin"/><Relationship Id="rId10" Type="http://schemas.openxmlformats.org/officeDocument/2006/relationships/image" Target="../media/image86.wmf"/><Relationship Id="rId4" Type="http://schemas.openxmlformats.org/officeDocument/2006/relationships/image" Target="../media/image64.wmf"/><Relationship Id="rId9" Type="http://schemas.openxmlformats.org/officeDocument/2006/relationships/oleObject" Target="../embeddings/oleObject111.bin"/><Relationship Id="rId14" Type="http://schemas.openxmlformats.org/officeDocument/2006/relationships/image" Target="../media/image87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wmf"/><Relationship Id="rId13" Type="http://schemas.openxmlformats.org/officeDocument/2006/relationships/oleObject" Target="../embeddings/oleObject122.bin"/><Relationship Id="rId3" Type="http://schemas.openxmlformats.org/officeDocument/2006/relationships/oleObject" Target="../embeddings/oleObject117.bin"/><Relationship Id="rId7" Type="http://schemas.openxmlformats.org/officeDocument/2006/relationships/oleObject" Target="../embeddings/oleObject119.bin"/><Relationship Id="rId12" Type="http://schemas.openxmlformats.org/officeDocument/2006/relationships/image" Target="../media/image94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6.wmf"/><Relationship Id="rId1" Type="http://schemas.openxmlformats.org/officeDocument/2006/relationships/vmlDrawing" Target="../drawings/vmlDrawing17.vml"/><Relationship Id="rId6" Type="http://schemas.openxmlformats.org/officeDocument/2006/relationships/image" Target="../media/image91.wmf"/><Relationship Id="rId11" Type="http://schemas.openxmlformats.org/officeDocument/2006/relationships/oleObject" Target="../embeddings/oleObject121.bin"/><Relationship Id="rId5" Type="http://schemas.openxmlformats.org/officeDocument/2006/relationships/oleObject" Target="../embeddings/oleObject118.bin"/><Relationship Id="rId15" Type="http://schemas.openxmlformats.org/officeDocument/2006/relationships/oleObject" Target="../embeddings/oleObject123.bin"/><Relationship Id="rId10" Type="http://schemas.openxmlformats.org/officeDocument/2006/relationships/image" Target="../media/image93.wmf"/><Relationship Id="rId4" Type="http://schemas.openxmlformats.org/officeDocument/2006/relationships/image" Target="../media/image90.wmf"/><Relationship Id="rId9" Type="http://schemas.openxmlformats.org/officeDocument/2006/relationships/oleObject" Target="../embeddings/oleObject120.bin"/><Relationship Id="rId14" Type="http://schemas.openxmlformats.org/officeDocument/2006/relationships/image" Target="../media/image95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wmf"/><Relationship Id="rId3" Type="http://schemas.openxmlformats.org/officeDocument/2006/relationships/oleObject" Target="../embeddings/oleObject124.bin"/><Relationship Id="rId7" Type="http://schemas.openxmlformats.org/officeDocument/2006/relationships/oleObject" Target="../embeddings/oleObject1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98.wmf"/><Relationship Id="rId5" Type="http://schemas.openxmlformats.org/officeDocument/2006/relationships/oleObject" Target="../embeddings/oleObject125.bin"/><Relationship Id="rId10" Type="http://schemas.openxmlformats.org/officeDocument/2006/relationships/image" Target="../media/image100.wmf"/><Relationship Id="rId4" Type="http://schemas.openxmlformats.org/officeDocument/2006/relationships/image" Target="../media/image97.wmf"/><Relationship Id="rId9" Type="http://schemas.openxmlformats.org/officeDocument/2006/relationships/oleObject" Target="../embeddings/oleObject127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wmf"/><Relationship Id="rId3" Type="http://schemas.openxmlformats.org/officeDocument/2006/relationships/oleObject" Target="../embeddings/oleObject128.bin"/><Relationship Id="rId7" Type="http://schemas.openxmlformats.org/officeDocument/2006/relationships/oleObject" Target="../embeddings/oleObject1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02.wmf"/><Relationship Id="rId5" Type="http://schemas.openxmlformats.org/officeDocument/2006/relationships/oleObject" Target="../embeddings/oleObject129.bin"/><Relationship Id="rId4" Type="http://schemas.openxmlformats.org/officeDocument/2006/relationships/image" Target="../media/image101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wmf"/><Relationship Id="rId3" Type="http://schemas.openxmlformats.org/officeDocument/2006/relationships/oleObject" Target="../embeddings/oleObject131.bin"/><Relationship Id="rId7" Type="http://schemas.openxmlformats.org/officeDocument/2006/relationships/oleObject" Target="../embeddings/oleObject1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05.wmf"/><Relationship Id="rId5" Type="http://schemas.openxmlformats.org/officeDocument/2006/relationships/oleObject" Target="../embeddings/oleObject132.bin"/><Relationship Id="rId4" Type="http://schemas.openxmlformats.org/officeDocument/2006/relationships/image" Target="../media/image104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107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wmf"/><Relationship Id="rId13" Type="http://schemas.openxmlformats.org/officeDocument/2006/relationships/oleObject" Target="../embeddings/oleObject140.bin"/><Relationship Id="rId3" Type="http://schemas.openxmlformats.org/officeDocument/2006/relationships/oleObject" Target="../embeddings/oleObject135.bin"/><Relationship Id="rId7" Type="http://schemas.openxmlformats.org/officeDocument/2006/relationships/oleObject" Target="../embeddings/oleObject137.bin"/><Relationship Id="rId12" Type="http://schemas.openxmlformats.org/officeDocument/2006/relationships/image" Target="../media/image8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09.wmf"/><Relationship Id="rId11" Type="http://schemas.openxmlformats.org/officeDocument/2006/relationships/oleObject" Target="../embeddings/oleObject139.bin"/><Relationship Id="rId5" Type="http://schemas.openxmlformats.org/officeDocument/2006/relationships/oleObject" Target="../embeddings/oleObject136.bin"/><Relationship Id="rId10" Type="http://schemas.openxmlformats.org/officeDocument/2006/relationships/image" Target="../media/image80.wmf"/><Relationship Id="rId4" Type="http://schemas.openxmlformats.org/officeDocument/2006/relationships/image" Target="../media/image108.wmf"/><Relationship Id="rId9" Type="http://schemas.openxmlformats.org/officeDocument/2006/relationships/oleObject" Target="../embeddings/oleObject138.bin"/><Relationship Id="rId14" Type="http://schemas.openxmlformats.org/officeDocument/2006/relationships/image" Target="../media/image111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wmf"/><Relationship Id="rId13" Type="http://schemas.openxmlformats.org/officeDocument/2006/relationships/oleObject" Target="../embeddings/oleObject146.bin"/><Relationship Id="rId3" Type="http://schemas.openxmlformats.org/officeDocument/2006/relationships/oleObject" Target="../embeddings/oleObject141.bin"/><Relationship Id="rId7" Type="http://schemas.openxmlformats.org/officeDocument/2006/relationships/oleObject" Target="../embeddings/oleObject143.bin"/><Relationship Id="rId12" Type="http://schemas.openxmlformats.org/officeDocument/2006/relationships/image" Target="../media/image11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13.wmf"/><Relationship Id="rId11" Type="http://schemas.openxmlformats.org/officeDocument/2006/relationships/oleObject" Target="../embeddings/oleObject145.bin"/><Relationship Id="rId5" Type="http://schemas.openxmlformats.org/officeDocument/2006/relationships/oleObject" Target="../embeddings/oleObject142.bin"/><Relationship Id="rId10" Type="http://schemas.openxmlformats.org/officeDocument/2006/relationships/image" Target="../media/image115.wmf"/><Relationship Id="rId4" Type="http://schemas.openxmlformats.org/officeDocument/2006/relationships/image" Target="../media/image112.wmf"/><Relationship Id="rId9" Type="http://schemas.openxmlformats.org/officeDocument/2006/relationships/oleObject" Target="../embeddings/oleObject144.bin"/><Relationship Id="rId14" Type="http://schemas.openxmlformats.org/officeDocument/2006/relationships/image" Target="../media/image117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wmf"/><Relationship Id="rId3" Type="http://schemas.openxmlformats.org/officeDocument/2006/relationships/oleObject" Target="../embeddings/oleObject147.bin"/><Relationship Id="rId7" Type="http://schemas.openxmlformats.org/officeDocument/2006/relationships/oleObject" Target="../embeddings/oleObject14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19.wmf"/><Relationship Id="rId5" Type="http://schemas.openxmlformats.org/officeDocument/2006/relationships/oleObject" Target="../embeddings/oleObject148.bin"/><Relationship Id="rId4" Type="http://schemas.openxmlformats.org/officeDocument/2006/relationships/image" Target="../media/image118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121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23.wmf"/><Relationship Id="rId5" Type="http://schemas.openxmlformats.org/officeDocument/2006/relationships/oleObject" Target="../embeddings/oleObject152.bin"/><Relationship Id="rId4" Type="http://schemas.openxmlformats.org/officeDocument/2006/relationships/image" Target="../media/image122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wmf"/><Relationship Id="rId13" Type="http://schemas.openxmlformats.org/officeDocument/2006/relationships/oleObject" Target="../embeddings/oleObject158.bin"/><Relationship Id="rId18" Type="http://schemas.openxmlformats.org/officeDocument/2006/relationships/image" Target="../media/image131.wmf"/><Relationship Id="rId3" Type="http://schemas.openxmlformats.org/officeDocument/2006/relationships/oleObject" Target="../embeddings/oleObject153.bin"/><Relationship Id="rId7" Type="http://schemas.openxmlformats.org/officeDocument/2006/relationships/oleObject" Target="../embeddings/oleObject155.bin"/><Relationship Id="rId12" Type="http://schemas.openxmlformats.org/officeDocument/2006/relationships/image" Target="../media/image128.wmf"/><Relationship Id="rId17" Type="http://schemas.openxmlformats.org/officeDocument/2006/relationships/oleObject" Target="../embeddings/oleObject160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30.wmf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25.wmf"/><Relationship Id="rId11" Type="http://schemas.openxmlformats.org/officeDocument/2006/relationships/oleObject" Target="../embeddings/oleObject157.bin"/><Relationship Id="rId5" Type="http://schemas.openxmlformats.org/officeDocument/2006/relationships/oleObject" Target="../embeddings/oleObject154.bin"/><Relationship Id="rId15" Type="http://schemas.openxmlformats.org/officeDocument/2006/relationships/oleObject" Target="../embeddings/oleObject159.bin"/><Relationship Id="rId10" Type="http://schemas.openxmlformats.org/officeDocument/2006/relationships/image" Target="../media/image127.wmf"/><Relationship Id="rId4" Type="http://schemas.openxmlformats.org/officeDocument/2006/relationships/image" Target="../media/image124.wmf"/><Relationship Id="rId9" Type="http://schemas.openxmlformats.org/officeDocument/2006/relationships/oleObject" Target="../embeddings/oleObject156.bin"/><Relationship Id="rId14" Type="http://schemas.openxmlformats.org/officeDocument/2006/relationships/image" Target="../media/image129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33.wmf"/><Relationship Id="rId5" Type="http://schemas.openxmlformats.org/officeDocument/2006/relationships/oleObject" Target="../embeddings/oleObject162.bin"/><Relationship Id="rId4" Type="http://schemas.openxmlformats.org/officeDocument/2006/relationships/image" Target="../media/image132.w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wmf"/><Relationship Id="rId13" Type="http://schemas.openxmlformats.org/officeDocument/2006/relationships/oleObject" Target="../embeddings/oleObject168.bin"/><Relationship Id="rId3" Type="http://schemas.openxmlformats.org/officeDocument/2006/relationships/oleObject" Target="../embeddings/oleObject163.bin"/><Relationship Id="rId7" Type="http://schemas.openxmlformats.org/officeDocument/2006/relationships/oleObject" Target="../embeddings/oleObject165.bin"/><Relationship Id="rId12" Type="http://schemas.openxmlformats.org/officeDocument/2006/relationships/image" Target="../media/image138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0.wmf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35.wmf"/><Relationship Id="rId11" Type="http://schemas.openxmlformats.org/officeDocument/2006/relationships/oleObject" Target="../embeddings/oleObject167.bin"/><Relationship Id="rId5" Type="http://schemas.openxmlformats.org/officeDocument/2006/relationships/oleObject" Target="../embeddings/oleObject164.bin"/><Relationship Id="rId15" Type="http://schemas.openxmlformats.org/officeDocument/2006/relationships/oleObject" Target="../embeddings/oleObject169.bin"/><Relationship Id="rId10" Type="http://schemas.openxmlformats.org/officeDocument/2006/relationships/image" Target="../media/image137.wmf"/><Relationship Id="rId4" Type="http://schemas.openxmlformats.org/officeDocument/2006/relationships/image" Target="../media/image134.wmf"/><Relationship Id="rId9" Type="http://schemas.openxmlformats.org/officeDocument/2006/relationships/oleObject" Target="../embeddings/oleObject166.bin"/><Relationship Id="rId14" Type="http://schemas.openxmlformats.org/officeDocument/2006/relationships/image" Target="../media/image139.w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wmf"/><Relationship Id="rId3" Type="http://schemas.openxmlformats.org/officeDocument/2006/relationships/oleObject" Target="../embeddings/oleObject170.bin"/><Relationship Id="rId7" Type="http://schemas.openxmlformats.org/officeDocument/2006/relationships/oleObject" Target="../embeddings/oleObject17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42.wmf"/><Relationship Id="rId5" Type="http://schemas.openxmlformats.org/officeDocument/2006/relationships/oleObject" Target="../embeddings/oleObject171.bin"/><Relationship Id="rId10" Type="http://schemas.openxmlformats.org/officeDocument/2006/relationships/image" Target="../media/image144.wmf"/><Relationship Id="rId4" Type="http://schemas.openxmlformats.org/officeDocument/2006/relationships/image" Target="../media/image141.wmf"/><Relationship Id="rId9" Type="http://schemas.openxmlformats.org/officeDocument/2006/relationships/oleObject" Target="../embeddings/oleObject173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wmf"/><Relationship Id="rId13" Type="http://schemas.openxmlformats.org/officeDocument/2006/relationships/oleObject" Target="../embeddings/oleObject179.bin"/><Relationship Id="rId3" Type="http://schemas.openxmlformats.org/officeDocument/2006/relationships/oleObject" Target="../embeddings/oleObject174.bin"/><Relationship Id="rId7" Type="http://schemas.openxmlformats.org/officeDocument/2006/relationships/oleObject" Target="../embeddings/oleObject176.bin"/><Relationship Id="rId12" Type="http://schemas.openxmlformats.org/officeDocument/2006/relationships/image" Target="../media/image14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46.wmf"/><Relationship Id="rId11" Type="http://schemas.openxmlformats.org/officeDocument/2006/relationships/oleObject" Target="../embeddings/oleObject178.bin"/><Relationship Id="rId5" Type="http://schemas.openxmlformats.org/officeDocument/2006/relationships/oleObject" Target="../embeddings/oleObject175.bin"/><Relationship Id="rId10" Type="http://schemas.openxmlformats.org/officeDocument/2006/relationships/image" Target="../media/image148.wmf"/><Relationship Id="rId4" Type="http://schemas.openxmlformats.org/officeDocument/2006/relationships/image" Target="../media/image145.wmf"/><Relationship Id="rId9" Type="http://schemas.openxmlformats.org/officeDocument/2006/relationships/oleObject" Target="../embeddings/oleObject177.bin"/><Relationship Id="rId14" Type="http://schemas.openxmlformats.org/officeDocument/2006/relationships/image" Target="../media/image150.w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wmf"/><Relationship Id="rId3" Type="http://schemas.openxmlformats.org/officeDocument/2006/relationships/oleObject" Target="../embeddings/oleObject180.bin"/><Relationship Id="rId7" Type="http://schemas.openxmlformats.org/officeDocument/2006/relationships/oleObject" Target="../embeddings/oleObject18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52.wmf"/><Relationship Id="rId5" Type="http://schemas.openxmlformats.org/officeDocument/2006/relationships/oleObject" Target="../embeddings/oleObject181.bin"/><Relationship Id="rId4" Type="http://schemas.openxmlformats.org/officeDocument/2006/relationships/image" Target="../media/image151.w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wmf"/><Relationship Id="rId3" Type="http://schemas.openxmlformats.org/officeDocument/2006/relationships/oleObject" Target="../embeddings/oleObject183.bin"/><Relationship Id="rId7" Type="http://schemas.openxmlformats.org/officeDocument/2006/relationships/oleObject" Target="../embeddings/oleObject185.bin"/><Relationship Id="rId12" Type="http://schemas.openxmlformats.org/officeDocument/2006/relationships/image" Target="../media/image15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55.wmf"/><Relationship Id="rId11" Type="http://schemas.openxmlformats.org/officeDocument/2006/relationships/oleObject" Target="../embeddings/oleObject187.bin"/><Relationship Id="rId5" Type="http://schemas.openxmlformats.org/officeDocument/2006/relationships/oleObject" Target="../embeddings/oleObject184.bin"/><Relationship Id="rId10" Type="http://schemas.openxmlformats.org/officeDocument/2006/relationships/image" Target="../media/image157.wmf"/><Relationship Id="rId4" Type="http://schemas.openxmlformats.org/officeDocument/2006/relationships/image" Target="../media/image154.wmf"/><Relationship Id="rId9" Type="http://schemas.openxmlformats.org/officeDocument/2006/relationships/oleObject" Target="../embeddings/oleObject186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60.wmf"/><Relationship Id="rId5" Type="http://schemas.openxmlformats.org/officeDocument/2006/relationships/oleObject" Target="../embeddings/oleObject189.bin"/><Relationship Id="rId4" Type="http://schemas.openxmlformats.org/officeDocument/2006/relationships/image" Target="../media/image159.w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3.wmf"/><Relationship Id="rId3" Type="http://schemas.openxmlformats.org/officeDocument/2006/relationships/oleObject" Target="../embeddings/oleObject190.bin"/><Relationship Id="rId7" Type="http://schemas.openxmlformats.org/officeDocument/2006/relationships/oleObject" Target="../embeddings/oleObject19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62.wmf"/><Relationship Id="rId5" Type="http://schemas.openxmlformats.org/officeDocument/2006/relationships/oleObject" Target="../embeddings/oleObject191.bin"/><Relationship Id="rId4" Type="http://schemas.openxmlformats.org/officeDocument/2006/relationships/image" Target="../media/image161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4" Type="http://schemas.openxmlformats.org/officeDocument/2006/relationships/image" Target="../media/image164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7.wmf"/><Relationship Id="rId3" Type="http://schemas.openxmlformats.org/officeDocument/2006/relationships/oleObject" Target="../embeddings/oleObject194.bin"/><Relationship Id="rId7" Type="http://schemas.openxmlformats.org/officeDocument/2006/relationships/oleObject" Target="../embeddings/oleObject196.bin"/><Relationship Id="rId12" Type="http://schemas.openxmlformats.org/officeDocument/2006/relationships/image" Target="../media/image16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166.wmf"/><Relationship Id="rId11" Type="http://schemas.openxmlformats.org/officeDocument/2006/relationships/oleObject" Target="../embeddings/oleObject198.bin"/><Relationship Id="rId5" Type="http://schemas.openxmlformats.org/officeDocument/2006/relationships/oleObject" Target="../embeddings/oleObject195.bin"/><Relationship Id="rId10" Type="http://schemas.openxmlformats.org/officeDocument/2006/relationships/image" Target="../media/image168.wmf"/><Relationship Id="rId4" Type="http://schemas.openxmlformats.org/officeDocument/2006/relationships/image" Target="../media/image165.wmf"/><Relationship Id="rId9" Type="http://schemas.openxmlformats.org/officeDocument/2006/relationships/oleObject" Target="../embeddings/oleObject197.bin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2.wmf"/><Relationship Id="rId13" Type="http://schemas.openxmlformats.org/officeDocument/2006/relationships/oleObject" Target="../embeddings/oleObject204.bin"/><Relationship Id="rId3" Type="http://schemas.openxmlformats.org/officeDocument/2006/relationships/oleObject" Target="../embeddings/oleObject199.bin"/><Relationship Id="rId7" Type="http://schemas.openxmlformats.org/officeDocument/2006/relationships/oleObject" Target="../embeddings/oleObject201.bin"/><Relationship Id="rId12" Type="http://schemas.openxmlformats.org/officeDocument/2006/relationships/image" Target="../media/image17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171.wmf"/><Relationship Id="rId11" Type="http://schemas.openxmlformats.org/officeDocument/2006/relationships/oleObject" Target="../embeddings/oleObject203.bin"/><Relationship Id="rId5" Type="http://schemas.openxmlformats.org/officeDocument/2006/relationships/oleObject" Target="../embeddings/oleObject200.bin"/><Relationship Id="rId10" Type="http://schemas.openxmlformats.org/officeDocument/2006/relationships/image" Target="../media/image173.wmf"/><Relationship Id="rId4" Type="http://schemas.openxmlformats.org/officeDocument/2006/relationships/image" Target="../media/image170.wmf"/><Relationship Id="rId9" Type="http://schemas.openxmlformats.org/officeDocument/2006/relationships/oleObject" Target="../embeddings/oleObject202.bin"/><Relationship Id="rId14" Type="http://schemas.openxmlformats.org/officeDocument/2006/relationships/image" Target="../media/image175.wmf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8.wmf"/><Relationship Id="rId13" Type="http://schemas.openxmlformats.org/officeDocument/2006/relationships/oleObject" Target="../embeddings/oleObject210.bin"/><Relationship Id="rId3" Type="http://schemas.openxmlformats.org/officeDocument/2006/relationships/oleObject" Target="../embeddings/oleObject205.bin"/><Relationship Id="rId7" Type="http://schemas.openxmlformats.org/officeDocument/2006/relationships/oleObject" Target="../embeddings/oleObject207.bin"/><Relationship Id="rId12" Type="http://schemas.openxmlformats.org/officeDocument/2006/relationships/image" Target="../media/image18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177.wmf"/><Relationship Id="rId11" Type="http://schemas.openxmlformats.org/officeDocument/2006/relationships/oleObject" Target="../embeddings/oleObject209.bin"/><Relationship Id="rId5" Type="http://schemas.openxmlformats.org/officeDocument/2006/relationships/oleObject" Target="../embeddings/oleObject206.bin"/><Relationship Id="rId10" Type="http://schemas.openxmlformats.org/officeDocument/2006/relationships/image" Target="../media/image179.wmf"/><Relationship Id="rId4" Type="http://schemas.openxmlformats.org/officeDocument/2006/relationships/image" Target="../media/image176.wmf"/><Relationship Id="rId9" Type="http://schemas.openxmlformats.org/officeDocument/2006/relationships/oleObject" Target="../embeddings/oleObject208.bin"/><Relationship Id="rId14" Type="http://schemas.openxmlformats.org/officeDocument/2006/relationships/image" Target="../media/image181.w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183.wmf"/><Relationship Id="rId5" Type="http://schemas.openxmlformats.org/officeDocument/2006/relationships/oleObject" Target="../embeddings/oleObject212.bin"/><Relationship Id="rId4" Type="http://schemas.openxmlformats.org/officeDocument/2006/relationships/image" Target="../media/image182.wmf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6.wmf"/><Relationship Id="rId3" Type="http://schemas.openxmlformats.org/officeDocument/2006/relationships/oleObject" Target="../embeddings/oleObject213.bin"/><Relationship Id="rId7" Type="http://schemas.openxmlformats.org/officeDocument/2006/relationships/oleObject" Target="../embeddings/oleObject2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185.wmf"/><Relationship Id="rId5" Type="http://schemas.openxmlformats.org/officeDocument/2006/relationships/oleObject" Target="../embeddings/oleObject214.bin"/><Relationship Id="rId10" Type="http://schemas.openxmlformats.org/officeDocument/2006/relationships/image" Target="../media/image187.wmf"/><Relationship Id="rId4" Type="http://schemas.openxmlformats.org/officeDocument/2006/relationships/image" Target="../media/image184.wmf"/><Relationship Id="rId9" Type="http://schemas.openxmlformats.org/officeDocument/2006/relationships/oleObject" Target="../embeddings/oleObject216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14800" y="2297113"/>
            <a:ext cx="14478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>
                <a:solidFill>
                  <a:schemeClr val="bg1"/>
                </a:solidFill>
                <a:latin typeface="+mn-lt"/>
              </a:rPr>
              <a:t>abc</a:t>
            </a:r>
            <a:r>
              <a:rPr lang="sl-SI">
                <a:solidFill>
                  <a:schemeClr val="bg1"/>
                </a:solidFill>
                <a:latin typeface="+mn-lt"/>
                <a:sym typeface="Euclid Math One"/>
              </a:rPr>
              <a:t></a:t>
            </a:r>
            <a:r>
              <a:rPr lang="sl-SI">
                <a:solidFill>
                  <a:schemeClr val="bg1"/>
                </a:solidFill>
                <a:latin typeface="+mn-lt"/>
                <a:sym typeface="Euclid Math Two"/>
              </a:rPr>
              <a:t></a:t>
            </a:r>
            <a:r>
              <a:rPr lang="sl-SI">
                <a:solidFill>
                  <a:schemeClr val="bg1"/>
                </a:solidFill>
                <a:latin typeface="+mn-lt"/>
                <a:sym typeface="MT Extra"/>
              </a:rPr>
              <a:t></a:t>
            </a:r>
            <a:r>
              <a:rPr lang="sl-SI">
                <a:solidFill>
                  <a:schemeClr val="bg1"/>
                </a:solidFill>
                <a:latin typeface="+mn-lt"/>
                <a:sym typeface="Symbol"/>
              </a:rPr>
              <a:t></a:t>
            </a:r>
            <a:endParaRPr lang="sl-SI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219200" y="2057400"/>
            <a:ext cx="6477000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l-SI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MATEMATIKA 1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219200" y="3962400"/>
            <a:ext cx="64770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l-SI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UNIVERZITETNI ŠTUDIJSKI PROGRAM BIOKEMIJA</a:t>
            </a:r>
          </a:p>
          <a:p>
            <a:pPr algn="ctr">
              <a:defRPr/>
            </a:pPr>
            <a:r>
              <a:rPr lang="sl-SI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LETNIK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209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ŠTEVILA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15000" y="0"/>
            <a:ext cx="3429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sl-SI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REALNA ŠTEVILA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6" name="TextBox 5"/>
          <p:cNvSpPr txBox="1"/>
          <p:nvPr/>
        </p:nvSpPr>
        <p:spPr>
          <a:xfrm>
            <a:off x="0" y="6519863"/>
            <a:ext cx="22098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MATEMATIKA 1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62A6067-E293-43C8-A69C-39D70B369ED3}" type="slidenum"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81000" y="496888"/>
            <a:ext cx="8153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Tako določenemu desnemu robu množice 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A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pravimo </a:t>
            </a:r>
            <a:r>
              <a:rPr lang="sl-SI">
                <a:solidFill>
                  <a:srgbClr val="FF0000"/>
                </a:solidFill>
                <a:latin typeface="+mn-lt"/>
              </a:rPr>
              <a:t>natančna zgornja meja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množice 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A, 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oziroma po latinsko </a:t>
            </a:r>
            <a:r>
              <a:rPr lang="sl-SI">
                <a:solidFill>
                  <a:srgbClr val="FF0000"/>
                </a:solidFill>
                <a:latin typeface="+mn-lt"/>
              </a:rPr>
              <a:t>supremum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množice 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A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, in zapišemo </a:t>
            </a:r>
            <a:r>
              <a:rPr lang="sl-SI" i="1">
                <a:solidFill>
                  <a:srgbClr val="FF0000"/>
                </a:solidFill>
                <a:latin typeface="Calibri"/>
              </a:rPr>
              <a:t>s</a:t>
            </a:r>
            <a:r>
              <a:rPr lang="en-US">
                <a:solidFill>
                  <a:srgbClr val="FF0000"/>
                </a:solidFill>
                <a:latin typeface="Calibri"/>
              </a:rPr>
              <a:t>=sup </a:t>
            </a:r>
            <a:r>
              <a:rPr lang="en-US" i="1">
                <a:solidFill>
                  <a:srgbClr val="FF0000"/>
                </a:solidFill>
                <a:latin typeface="Calibri"/>
              </a:rPr>
              <a:t>A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.</a:t>
            </a:r>
            <a:endParaRPr lang="en-GB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457200" y="1295400"/>
            <a:ext cx="8305800" cy="369888"/>
          </a:xfrm>
          <a:prstGeom prst="rect">
            <a:avLst/>
          </a:prstGeom>
          <a:solidFill>
            <a:srgbClr val="FFFFCC"/>
          </a:solidFill>
          <a:ln w="25400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sl-SI" b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Vsaka navzgor omejena množica realnih števil ima natančno zgornjo mejo</a:t>
            </a:r>
            <a:endParaRPr lang="en-GB" b="1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838200" y="1905000"/>
            <a:ext cx="7162800" cy="925513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Kadar je supremum 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s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množice 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A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hkrati njen element, pravimo, da je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s </a:t>
            </a:r>
            <a:r>
              <a:rPr lang="en-US" i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>
                <a:solidFill>
                  <a:srgbClr val="FF0000"/>
                </a:solidFill>
                <a:latin typeface="+mn-lt"/>
              </a:rPr>
              <a:t>maksimum 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mno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žice 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A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in pišemo </a:t>
            </a:r>
            <a:r>
              <a:rPr lang="sl-SI" i="1">
                <a:solidFill>
                  <a:srgbClr val="FF0000"/>
                </a:solidFill>
                <a:latin typeface="+mn-lt"/>
              </a:rPr>
              <a:t>s</a:t>
            </a:r>
            <a:r>
              <a:rPr lang="en-US">
                <a:solidFill>
                  <a:srgbClr val="FF0000"/>
                </a:solidFill>
                <a:latin typeface="+mn-lt"/>
              </a:rPr>
              <a:t>=</a:t>
            </a:r>
            <a:r>
              <a:rPr lang="sl-SI">
                <a:solidFill>
                  <a:srgbClr val="FF0000"/>
                </a:solidFill>
                <a:latin typeface="+mn-lt"/>
              </a:rPr>
              <a:t>max </a:t>
            </a:r>
            <a:r>
              <a:rPr lang="sl-SI" i="1">
                <a:solidFill>
                  <a:srgbClr val="FF0000"/>
                </a:solidFill>
                <a:latin typeface="+mn-lt"/>
              </a:rPr>
              <a:t>A</a:t>
            </a:r>
            <a:r>
              <a:rPr lang="en-US" i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. 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Navzgor omejena mno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žica ima vedno supremum, lahko pa se zgodi, da nima maksimuma.</a:t>
            </a:r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381000" y="3849688"/>
            <a:ext cx="8305800" cy="6461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Podobno ima vsaka navzdol omejena množica realnih števil </a:t>
            </a:r>
            <a:r>
              <a:rPr lang="sl-SI">
                <a:solidFill>
                  <a:srgbClr val="FF0000"/>
                </a:solidFill>
                <a:latin typeface="+mn-lt"/>
              </a:rPr>
              <a:t>natančno spodnjo mejo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, ki ji pravimo tudi </a:t>
            </a:r>
            <a:r>
              <a:rPr lang="sl-SI">
                <a:solidFill>
                  <a:srgbClr val="FF0000"/>
                </a:solidFill>
                <a:latin typeface="+mn-lt"/>
              </a:rPr>
              <a:t>infimum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in pišemo </a:t>
            </a:r>
            <a:r>
              <a:rPr lang="sl-SI" i="1">
                <a:solidFill>
                  <a:srgbClr val="FF0000"/>
                </a:solidFill>
                <a:latin typeface="+mn-lt"/>
              </a:rPr>
              <a:t>s</a:t>
            </a:r>
            <a:r>
              <a:rPr lang="sl-SI">
                <a:solidFill>
                  <a:srgbClr val="FF0000"/>
                </a:solidFill>
                <a:latin typeface="+mn-lt"/>
              </a:rPr>
              <a:t>=i</a:t>
            </a:r>
            <a:r>
              <a:rPr lang="en-US">
                <a:solidFill>
                  <a:srgbClr val="FF0000"/>
                </a:solidFill>
                <a:latin typeface="+mn-lt"/>
              </a:rPr>
              <a:t>nf </a:t>
            </a:r>
            <a:r>
              <a:rPr lang="en-US" i="1">
                <a:solidFill>
                  <a:srgbClr val="FF0000"/>
                </a:solidFill>
                <a:latin typeface="+mn-lt"/>
              </a:rPr>
              <a:t>A</a:t>
            </a:r>
            <a:r>
              <a:rPr lang="en-US" i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.</a:t>
            </a:r>
            <a:endParaRPr lang="en-GB" i="1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914400" y="5170488"/>
            <a:ext cx="7162800" cy="92551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Kadar je 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s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=inf </a:t>
            </a:r>
            <a:r>
              <a:rPr lang="en-US" i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A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element mno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žice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A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, pravimo, da je 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s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>
                <a:solidFill>
                  <a:srgbClr val="FF0000"/>
                </a:solidFill>
                <a:latin typeface="+mn-lt"/>
              </a:rPr>
              <a:t>minimum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mno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žice 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A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in pišemo </a:t>
            </a:r>
            <a:r>
              <a:rPr lang="sl-SI" i="1">
                <a:solidFill>
                  <a:srgbClr val="FF0000"/>
                </a:solidFill>
                <a:latin typeface="+mn-lt"/>
              </a:rPr>
              <a:t>s</a:t>
            </a:r>
            <a:r>
              <a:rPr lang="en-US">
                <a:solidFill>
                  <a:srgbClr val="FF0000"/>
                </a:solidFill>
                <a:latin typeface="+mn-lt"/>
              </a:rPr>
              <a:t>=min</a:t>
            </a:r>
            <a:r>
              <a:rPr lang="sl-SI">
                <a:solidFill>
                  <a:srgbClr val="FF0000"/>
                </a:solidFill>
                <a:latin typeface="+mn-lt"/>
              </a:rPr>
              <a:t> </a:t>
            </a:r>
            <a:r>
              <a:rPr lang="sl-SI" i="1">
                <a:solidFill>
                  <a:srgbClr val="FF0000"/>
                </a:solidFill>
                <a:latin typeface="+mn-lt"/>
              </a:rPr>
              <a:t>A</a:t>
            </a:r>
            <a:r>
              <a:rPr lang="en-US" i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. 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Navzdol omejena mno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žica ima vedno 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infimum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, lahko pa se zgodi, da nima m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inimuma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.</a:t>
            </a:r>
          </a:p>
        </p:txBody>
      </p:sp>
      <p:cxnSp>
        <p:nvCxnSpPr>
          <p:cNvPr id="14" name="Straight Connector 13"/>
          <p:cNvCxnSpPr/>
          <p:nvPr/>
        </p:nvCxnSpPr>
        <p:spPr>
          <a:xfrm rot="10800000" flipH="1">
            <a:off x="192088" y="3429000"/>
            <a:ext cx="8763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/>
          <p:nvPr/>
        </p:nvSpPr>
        <p:spPr>
          <a:xfrm>
            <a:off x="381000" y="4953000"/>
            <a:ext cx="8382000" cy="1371600"/>
          </a:xfrm>
          <a:prstGeom prst="roundRect">
            <a:avLst>
              <a:gd name="adj" fmla="val 5170"/>
            </a:avLst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29" name="Rounded Rectangle 28"/>
          <p:cNvSpPr/>
          <p:nvPr/>
        </p:nvSpPr>
        <p:spPr>
          <a:xfrm>
            <a:off x="381000" y="3030538"/>
            <a:ext cx="8382000" cy="1752600"/>
          </a:xfrm>
          <a:prstGeom prst="roundRect">
            <a:avLst>
              <a:gd name="adj" fmla="val 5170"/>
            </a:avLst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28" name="Rounded Rectangle 27"/>
          <p:cNvSpPr/>
          <p:nvPr/>
        </p:nvSpPr>
        <p:spPr>
          <a:xfrm>
            <a:off x="381000" y="457200"/>
            <a:ext cx="8382000" cy="2438400"/>
          </a:xfrm>
          <a:prstGeom prst="roundRect">
            <a:avLst>
              <a:gd name="adj" fmla="val 5170"/>
            </a:avLst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209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ŠTEVILA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15000" y="0"/>
            <a:ext cx="3429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sl-SI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REALNA ŠTEVILA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6" name="TextBox 5"/>
          <p:cNvSpPr txBox="1"/>
          <p:nvPr/>
        </p:nvSpPr>
        <p:spPr>
          <a:xfrm>
            <a:off x="0" y="6519863"/>
            <a:ext cx="22098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MATEMATIKA 1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4599D47-7E20-49CE-A333-42392D586027}" type="slidenum"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graphicFrame>
        <p:nvGraphicFramePr>
          <p:cNvPr id="9" name="Object 6"/>
          <p:cNvGraphicFramePr>
            <a:graphicFrameLocks noChangeAspect="1"/>
          </p:cNvGraphicFramePr>
          <p:nvPr/>
        </p:nvGraphicFramePr>
        <p:xfrm>
          <a:off x="906463" y="546100"/>
          <a:ext cx="4808537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Equation" r:id="rId3" imgW="2616120" imgH="253800" progId="Equation.DSMT4">
                  <p:embed/>
                </p:oleObj>
              </mc:Choice>
              <mc:Fallback>
                <p:oleObj name="Equation" r:id="rId3" imgW="2616120" imgH="2538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6463" y="546100"/>
                        <a:ext cx="4808537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5943600" y="533400"/>
            <a:ext cx="1905000" cy="37147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(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maksimuma ni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)</a:t>
            </a:r>
            <a:endParaRPr lang="sl-SI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graphicFrame>
        <p:nvGraphicFramePr>
          <p:cNvPr id="11" name="Object 9"/>
          <p:cNvGraphicFramePr>
            <a:graphicFrameLocks noChangeAspect="1"/>
          </p:cNvGraphicFramePr>
          <p:nvPr/>
        </p:nvGraphicFramePr>
        <p:xfrm>
          <a:off x="963613" y="1079500"/>
          <a:ext cx="2519362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Equation" r:id="rId5" imgW="1371600" imgH="253800" progId="Equation.DSMT4">
                  <p:embed/>
                </p:oleObj>
              </mc:Choice>
              <mc:Fallback>
                <p:oleObj name="Equation" r:id="rId5" imgW="1371600" imgH="2538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3613" y="1079500"/>
                        <a:ext cx="2519362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3810000" y="1046163"/>
            <a:ext cx="1447800" cy="37147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max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=0</a:t>
            </a:r>
            <a:endParaRPr lang="sl-SI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graphicFrame>
        <p:nvGraphicFramePr>
          <p:cNvPr id="13" name="Object 13"/>
          <p:cNvGraphicFramePr>
            <a:graphicFrameLocks noChangeAspect="1"/>
          </p:cNvGraphicFramePr>
          <p:nvPr/>
        </p:nvGraphicFramePr>
        <p:xfrm>
          <a:off x="963613" y="1697038"/>
          <a:ext cx="2706687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Equation" r:id="rId7" imgW="1473120" imgH="279360" progId="Equation.DSMT4">
                  <p:embed/>
                </p:oleObj>
              </mc:Choice>
              <mc:Fallback>
                <p:oleObj name="Equation" r:id="rId7" imgW="1473120" imgH="27936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3613" y="1697038"/>
                        <a:ext cx="2706687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4"/>
          <p:cNvGraphicFramePr>
            <a:graphicFrameLocks noChangeAspect="1"/>
          </p:cNvGraphicFramePr>
          <p:nvPr/>
        </p:nvGraphicFramePr>
        <p:xfrm>
          <a:off x="2559050" y="2362200"/>
          <a:ext cx="2986088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Equation" r:id="rId9" imgW="1625400" imgH="279360" progId="Equation.DSMT4">
                  <p:embed/>
                </p:oleObj>
              </mc:Choice>
              <mc:Fallback>
                <p:oleObj name="Equation" r:id="rId9" imgW="1625400" imgH="27936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9050" y="2362200"/>
                        <a:ext cx="2986088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5"/>
          <p:cNvGraphicFramePr>
            <a:graphicFrameLocks noChangeAspect="1"/>
          </p:cNvGraphicFramePr>
          <p:nvPr/>
        </p:nvGraphicFramePr>
        <p:xfrm>
          <a:off x="4725988" y="1689100"/>
          <a:ext cx="2894012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Equation" r:id="rId11" imgW="1574640" imgH="279360" progId="Equation.DSMT4">
                  <p:embed/>
                </p:oleObj>
              </mc:Choice>
              <mc:Fallback>
                <p:oleObj name="Equation" r:id="rId11" imgW="1574640" imgH="27936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5988" y="1689100"/>
                        <a:ext cx="2894012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Group 30"/>
          <p:cNvGrpSpPr>
            <a:grpSpLocks/>
          </p:cNvGrpSpPr>
          <p:nvPr/>
        </p:nvGrpSpPr>
        <p:grpSpPr bwMode="auto">
          <a:xfrm>
            <a:off x="533400" y="3151188"/>
            <a:ext cx="1335088" cy="1335087"/>
            <a:chOff x="336" y="2135"/>
            <a:chExt cx="841" cy="329"/>
          </a:xfrm>
        </p:grpSpPr>
        <p:sp>
          <p:nvSpPr>
            <p:cNvPr id="17" name="Oval 17"/>
            <p:cNvSpPr>
              <a:spLocks noChangeAspect="1" noChangeArrowheads="1"/>
            </p:cNvSpPr>
            <p:nvPr/>
          </p:nvSpPr>
          <p:spPr bwMode="auto">
            <a:xfrm>
              <a:off x="336" y="2135"/>
              <a:ext cx="841" cy="329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15875">
              <a:solidFill>
                <a:schemeClr val="accent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>
                <a:defRPr/>
              </a:pPr>
              <a:endPara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endParaRPr>
            </a:p>
          </p:txBody>
        </p:sp>
        <p:sp>
          <p:nvSpPr>
            <p:cNvPr id="18" name="Freeform 19"/>
            <p:cNvSpPr>
              <a:spLocks/>
            </p:cNvSpPr>
            <p:nvPr/>
          </p:nvSpPr>
          <p:spPr bwMode="auto">
            <a:xfrm>
              <a:off x="366" y="2143"/>
              <a:ext cx="798" cy="312"/>
            </a:xfrm>
            <a:custGeom>
              <a:avLst/>
              <a:gdLst>
                <a:gd name="T0" fmla="*/ 72 w 798"/>
                <a:gd name="T1" fmla="*/ 144 h 792"/>
                <a:gd name="T2" fmla="*/ 201 w 798"/>
                <a:gd name="T3" fmla="*/ 42 h 792"/>
                <a:gd name="T4" fmla="*/ 348 w 798"/>
                <a:gd name="T5" fmla="*/ 0 h 792"/>
                <a:gd name="T6" fmla="*/ 495 w 798"/>
                <a:gd name="T7" fmla="*/ 15 h 792"/>
                <a:gd name="T8" fmla="*/ 654 w 798"/>
                <a:gd name="T9" fmla="*/ 87 h 792"/>
                <a:gd name="T10" fmla="*/ 744 w 798"/>
                <a:gd name="T11" fmla="*/ 216 h 792"/>
                <a:gd name="T12" fmla="*/ 798 w 798"/>
                <a:gd name="T13" fmla="*/ 375 h 792"/>
                <a:gd name="T14" fmla="*/ 759 w 798"/>
                <a:gd name="T15" fmla="*/ 555 h 792"/>
                <a:gd name="T16" fmla="*/ 654 w 798"/>
                <a:gd name="T17" fmla="*/ 711 h 792"/>
                <a:gd name="T18" fmla="*/ 492 w 798"/>
                <a:gd name="T19" fmla="*/ 783 h 792"/>
                <a:gd name="T20" fmla="*/ 300 w 798"/>
                <a:gd name="T21" fmla="*/ 792 h 792"/>
                <a:gd name="T22" fmla="*/ 39 w 798"/>
                <a:gd name="T23" fmla="*/ 609 h 792"/>
                <a:gd name="T24" fmla="*/ 0 w 798"/>
                <a:gd name="T25" fmla="*/ 279 h 792"/>
                <a:gd name="T26" fmla="*/ 72 w 798"/>
                <a:gd name="T27" fmla="*/ 144 h 79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98"/>
                <a:gd name="T43" fmla="*/ 0 h 792"/>
                <a:gd name="T44" fmla="*/ 798 w 798"/>
                <a:gd name="T45" fmla="*/ 792 h 79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98" h="792">
                  <a:moveTo>
                    <a:pt x="72" y="144"/>
                  </a:moveTo>
                  <a:lnTo>
                    <a:pt x="201" y="42"/>
                  </a:lnTo>
                  <a:lnTo>
                    <a:pt x="348" y="0"/>
                  </a:lnTo>
                  <a:lnTo>
                    <a:pt x="495" y="15"/>
                  </a:lnTo>
                  <a:lnTo>
                    <a:pt x="654" y="87"/>
                  </a:lnTo>
                  <a:lnTo>
                    <a:pt x="744" y="216"/>
                  </a:lnTo>
                  <a:lnTo>
                    <a:pt x="798" y="375"/>
                  </a:lnTo>
                  <a:lnTo>
                    <a:pt x="759" y="555"/>
                  </a:lnTo>
                  <a:lnTo>
                    <a:pt x="654" y="711"/>
                  </a:lnTo>
                  <a:lnTo>
                    <a:pt x="492" y="783"/>
                  </a:lnTo>
                  <a:lnTo>
                    <a:pt x="300" y="792"/>
                  </a:lnTo>
                  <a:lnTo>
                    <a:pt x="39" y="609"/>
                  </a:lnTo>
                  <a:lnTo>
                    <a:pt x="0" y="279"/>
                  </a:lnTo>
                  <a:lnTo>
                    <a:pt x="72" y="144"/>
                  </a:lnTo>
                  <a:close/>
                </a:path>
              </a:pathLst>
            </a:custGeom>
            <a:solidFill>
              <a:srgbClr val="92D050"/>
            </a:solidFill>
            <a:ln w="15875">
              <a:solidFill>
                <a:srgbClr val="FFCC00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defRPr/>
              </a:pPr>
              <a:endPara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endParaRPr>
            </a:p>
          </p:txBody>
        </p:sp>
      </p:grp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2173288" y="3190875"/>
            <a:ext cx="5334000" cy="37147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sup {plo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ščin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e krogu vrisanih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mnogokotnikov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}</a:t>
            </a:r>
            <a:endParaRPr lang="sl-SI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20" name="Rectangle 21"/>
          <p:cNvSpPr>
            <a:spLocks noChangeArrowheads="1"/>
          </p:cNvSpPr>
          <p:nvPr/>
        </p:nvSpPr>
        <p:spPr bwMode="auto">
          <a:xfrm>
            <a:off x="3468688" y="3648075"/>
            <a:ext cx="2622550" cy="37147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= 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ploščina kroga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=</a:t>
            </a:r>
            <a:endParaRPr lang="sl-SI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2173288" y="4105275"/>
            <a:ext cx="5410200" cy="37147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inf {plo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ščin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e krogu orisanih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mnogokotnikov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}</a:t>
            </a:r>
            <a:endParaRPr lang="sl-SI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grpSp>
        <p:nvGrpSpPr>
          <p:cNvPr id="22" name="Group 31"/>
          <p:cNvGrpSpPr>
            <a:grpSpLocks/>
          </p:cNvGrpSpPr>
          <p:nvPr/>
        </p:nvGrpSpPr>
        <p:grpSpPr bwMode="auto">
          <a:xfrm>
            <a:off x="7278688" y="3124200"/>
            <a:ext cx="1400175" cy="1400400"/>
            <a:chOff x="4788" y="2166"/>
            <a:chExt cx="882" cy="352"/>
          </a:xfrm>
          <a:solidFill>
            <a:srgbClr val="92D050"/>
          </a:solidFill>
        </p:grpSpPr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4788" y="2166"/>
              <a:ext cx="882" cy="352"/>
            </a:xfrm>
            <a:custGeom>
              <a:avLst/>
              <a:gdLst>
                <a:gd name="T0" fmla="*/ 144 w 882"/>
                <a:gd name="T1" fmla="*/ 99 h 876"/>
                <a:gd name="T2" fmla="*/ 385 w 882"/>
                <a:gd name="T3" fmla="*/ 0 h 876"/>
                <a:gd name="T4" fmla="*/ 547 w 882"/>
                <a:gd name="T5" fmla="*/ 17 h 876"/>
                <a:gd name="T6" fmla="*/ 723 w 882"/>
                <a:gd name="T7" fmla="*/ 96 h 876"/>
                <a:gd name="T8" fmla="*/ 822 w 882"/>
                <a:gd name="T9" fmla="*/ 239 h 876"/>
                <a:gd name="T10" fmla="*/ 882 w 882"/>
                <a:gd name="T11" fmla="*/ 415 h 876"/>
                <a:gd name="T12" fmla="*/ 839 w 882"/>
                <a:gd name="T13" fmla="*/ 614 h 876"/>
                <a:gd name="T14" fmla="*/ 723 w 882"/>
                <a:gd name="T15" fmla="*/ 786 h 876"/>
                <a:gd name="T16" fmla="*/ 544 w 882"/>
                <a:gd name="T17" fmla="*/ 866 h 876"/>
                <a:gd name="T18" fmla="*/ 332 w 882"/>
                <a:gd name="T19" fmla="*/ 876 h 876"/>
                <a:gd name="T20" fmla="*/ 18 w 882"/>
                <a:gd name="T21" fmla="*/ 711 h 876"/>
                <a:gd name="T22" fmla="*/ 0 w 882"/>
                <a:gd name="T23" fmla="*/ 333 h 876"/>
                <a:gd name="T24" fmla="*/ 144 w 882"/>
                <a:gd name="T25" fmla="*/ 99 h 87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82"/>
                <a:gd name="T40" fmla="*/ 0 h 876"/>
                <a:gd name="T41" fmla="*/ 882 w 882"/>
                <a:gd name="T42" fmla="*/ 876 h 87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82" h="876">
                  <a:moveTo>
                    <a:pt x="144" y="99"/>
                  </a:moveTo>
                  <a:lnTo>
                    <a:pt x="385" y="0"/>
                  </a:lnTo>
                  <a:lnTo>
                    <a:pt x="547" y="17"/>
                  </a:lnTo>
                  <a:lnTo>
                    <a:pt x="723" y="96"/>
                  </a:lnTo>
                  <a:lnTo>
                    <a:pt x="822" y="239"/>
                  </a:lnTo>
                  <a:lnTo>
                    <a:pt x="882" y="415"/>
                  </a:lnTo>
                  <a:lnTo>
                    <a:pt x="839" y="614"/>
                  </a:lnTo>
                  <a:lnTo>
                    <a:pt x="723" y="786"/>
                  </a:lnTo>
                  <a:lnTo>
                    <a:pt x="544" y="866"/>
                  </a:lnTo>
                  <a:lnTo>
                    <a:pt x="332" y="876"/>
                  </a:lnTo>
                  <a:lnTo>
                    <a:pt x="18" y="711"/>
                  </a:lnTo>
                  <a:lnTo>
                    <a:pt x="0" y="333"/>
                  </a:lnTo>
                  <a:lnTo>
                    <a:pt x="144" y="99"/>
                  </a:lnTo>
                  <a:close/>
                </a:path>
              </a:pathLst>
            </a:custGeom>
            <a:grp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defRPr/>
              </a:pPr>
              <a:endPara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endParaRPr>
            </a:p>
          </p:txBody>
        </p:sp>
        <p:sp>
          <p:nvSpPr>
            <p:cNvPr id="24" name="Oval 24"/>
            <p:cNvSpPr>
              <a:spLocks noChangeAspect="1" noChangeArrowheads="1"/>
            </p:cNvSpPr>
            <p:nvPr/>
          </p:nvSpPr>
          <p:spPr bwMode="auto">
            <a:xfrm>
              <a:off x="4805" y="2178"/>
              <a:ext cx="841" cy="329"/>
            </a:xfrm>
            <a:prstGeom prst="ellipse">
              <a:avLst/>
            </a:prstGeom>
            <a:grp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>
                <a:defRPr/>
              </a:pPr>
              <a:endPara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endParaRPr>
            </a:p>
          </p:txBody>
        </p:sp>
      </p:grpSp>
      <p:sp>
        <p:nvSpPr>
          <p:cNvPr id="25" name="Text Box 26"/>
          <p:cNvSpPr txBox="1">
            <a:spLocks noChangeArrowheads="1"/>
          </p:cNvSpPr>
          <p:nvPr/>
        </p:nvSpPr>
        <p:spPr bwMode="auto">
          <a:xfrm>
            <a:off x="1600200" y="5029200"/>
            <a:ext cx="6400800" cy="37147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dol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žina krivulje 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= sup {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dolžin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e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‘lomljenk’ ob krivulji}</a:t>
            </a:r>
            <a:endParaRPr lang="sl-SI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26" name="Freeform 27"/>
          <p:cNvSpPr>
            <a:spLocks/>
          </p:cNvSpPr>
          <p:nvPr/>
        </p:nvSpPr>
        <p:spPr bwMode="auto">
          <a:xfrm>
            <a:off x="2895600" y="5410200"/>
            <a:ext cx="4038600" cy="885825"/>
          </a:xfrm>
          <a:custGeom>
            <a:avLst/>
            <a:gdLst>
              <a:gd name="T0" fmla="*/ 0 w 2544"/>
              <a:gd name="T1" fmla="*/ 281 h 558"/>
              <a:gd name="T2" fmla="*/ 528 w 2544"/>
              <a:gd name="T3" fmla="*/ 515 h 558"/>
              <a:gd name="T4" fmla="*/ 1068 w 2544"/>
              <a:gd name="T5" fmla="*/ 23 h 558"/>
              <a:gd name="T6" fmla="*/ 1728 w 2544"/>
              <a:gd name="T7" fmla="*/ 377 h 558"/>
              <a:gd name="T8" fmla="*/ 2112 w 2544"/>
              <a:gd name="T9" fmla="*/ 137 h 558"/>
              <a:gd name="T10" fmla="*/ 2544 w 2544"/>
              <a:gd name="T11" fmla="*/ 473 h 55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44"/>
              <a:gd name="T19" fmla="*/ 0 h 558"/>
              <a:gd name="T20" fmla="*/ 2544 w 2544"/>
              <a:gd name="T21" fmla="*/ 558 h 55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44" h="558">
                <a:moveTo>
                  <a:pt x="0" y="281"/>
                </a:moveTo>
                <a:cubicBezTo>
                  <a:pt x="88" y="320"/>
                  <a:pt x="350" y="558"/>
                  <a:pt x="528" y="515"/>
                </a:cubicBezTo>
                <a:cubicBezTo>
                  <a:pt x="706" y="472"/>
                  <a:pt x="868" y="46"/>
                  <a:pt x="1068" y="23"/>
                </a:cubicBezTo>
                <a:cubicBezTo>
                  <a:pt x="1268" y="0"/>
                  <a:pt x="1554" y="358"/>
                  <a:pt x="1728" y="377"/>
                </a:cubicBezTo>
                <a:cubicBezTo>
                  <a:pt x="1902" y="396"/>
                  <a:pt x="1976" y="121"/>
                  <a:pt x="2112" y="137"/>
                </a:cubicBezTo>
                <a:cubicBezTo>
                  <a:pt x="2248" y="153"/>
                  <a:pt x="2472" y="417"/>
                  <a:pt x="2544" y="473"/>
                </a:cubicBezTo>
              </a:path>
            </a:pathLst>
          </a:custGeom>
          <a:noFill/>
          <a:ln w="15875">
            <a:solidFill>
              <a:schemeClr val="accent1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sl-SI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27" name="Freeform 29"/>
          <p:cNvSpPr>
            <a:spLocks/>
          </p:cNvSpPr>
          <p:nvPr/>
        </p:nvSpPr>
        <p:spPr bwMode="auto">
          <a:xfrm>
            <a:off x="2914650" y="5553075"/>
            <a:ext cx="4021138" cy="633413"/>
          </a:xfrm>
          <a:custGeom>
            <a:avLst/>
            <a:gdLst>
              <a:gd name="T0" fmla="*/ 0 w 2532"/>
              <a:gd name="T1" fmla="*/ 192 h 399"/>
              <a:gd name="T2" fmla="*/ 336 w 2532"/>
              <a:gd name="T3" fmla="*/ 399 h 399"/>
              <a:gd name="T4" fmla="*/ 648 w 2532"/>
              <a:gd name="T5" fmla="*/ 333 h 399"/>
              <a:gd name="T6" fmla="*/ 939 w 2532"/>
              <a:gd name="T7" fmla="*/ 0 h 399"/>
              <a:gd name="T8" fmla="*/ 1236 w 2532"/>
              <a:gd name="T9" fmla="*/ 3 h 399"/>
              <a:gd name="T10" fmla="*/ 1755 w 2532"/>
              <a:gd name="T11" fmla="*/ 282 h 399"/>
              <a:gd name="T12" fmla="*/ 1962 w 2532"/>
              <a:gd name="T13" fmla="*/ 123 h 399"/>
              <a:gd name="T14" fmla="*/ 2226 w 2532"/>
              <a:gd name="T15" fmla="*/ 117 h 399"/>
              <a:gd name="T16" fmla="*/ 2532 w 2532"/>
              <a:gd name="T17" fmla="*/ 387 h 39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532"/>
              <a:gd name="T28" fmla="*/ 0 h 399"/>
              <a:gd name="T29" fmla="*/ 2532 w 2532"/>
              <a:gd name="T30" fmla="*/ 399 h 39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532" h="399">
                <a:moveTo>
                  <a:pt x="0" y="192"/>
                </a:moveTo>
                <a:lnTo>
                  <a:pt x="336" y="399"/>
                </a:lnTo>
                <a:lnTo>
                  <a:pt x="648" y="333"/>
                </a:lnTo>
                <a:lnTo>
                  <a:pt x="939" y="0"/>
                </a:lnTo>
                <a:lnTo>
                  <a:pt x="1236" y="3"/>
                </a:lnTo>
                <a:lnTo>
                  <a:pt x="1755" y="282"/>
                </a:lnTo>
                <a:lnTo>
                  <a:pt x="1962" y="123"/>
                </a:lnTo>
                <a:lnTo>
                  <a:pt x="2226" y="117"/>
                </a:lnTo>
                <a:lnTo>
                  <a:pt x="2532" y="387"/>
                </a:lnTo>
              </a:path>
            </a:pathLst>
          </a:cu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sl-SI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9" grpId="0" animBg="1"/>
      <p:bldP spid="28" grpId="0" animBg="1"/>
      <p:bldP spid="10" grpId="0"/>
      <p:bldP spid="12" grpId="0"/>
      <p:bldP spid="19" grpId="0"/>
      <p:bldP spid="20" grpId="0"/>
      <p:bldP spid="21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31242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LINEARNA ALGEBRA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0" y="0"/>
            <a:ext cx="3810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sl-SI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PROSTORSKA GEOMETRIJA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6" name="TextBox 5"/>
          <p:cNvSpPr txBox="1"/>
          <p:nvPr/>
        </p:nvSpPr>
        <p:spPr>
          <a:xfrm>
            <a:off x="0" y="6519863"/>
            <a:ext cx="22098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MATEMATIKA 1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30CDDC6-0A19-4395-82FC-071010E3954C}" type="slidenum"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9" name="TextBox 8"/>
          <p:cNvSpPr txBox="1"/>
          <p:nvPr/>
        </p:nvSpPr>
        <p:spPr>
          <a:xfrm>
            <a:off x="268288" y="3505200"/>
            <a:ext cx="2819400" cy="738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14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Če na premici določimo izhodišče in enoto, potem vsakemu realnemu številu ustreza točka na premici.</a:t>
            </a:r>
          </a:p>
        </p:txBody>
      </p:sp>
      <p:grpSp>
        <p:nvGrpSpPr>
          <p:cNvPr id="10" name="Group 60"/>
          <p:cNvGrpSpPr>
            <a:grpSpLocks/>
          </p:cNvGrpSpPr>
          <p:nvPr/>
        </p:nvGrpSpPr>
        <p:grpSpPr bwMode="auto">
          <a:xfrm>
            <a:off x="3392488" y="1612900"/>
            <a:ext cx="2362200" cy="1828800"/>
            <a:chOff x="3392488" y="1612900"/>
            <a:chExt cx="2362200" cy="1828800"/>
          </a:xfrm>
        </p:grpSpPr>
        <p:cxnSp>
          <p:nvCxnSpPr>
            <p:cNvPr id="11" name="Straight Arrow Connector 10"/>
            <p:cNvCxnSpPr/>
            <p:nvPr/>
          </p:nvCxnSpPr>
          <p:spPr>
            <a:xfrm>
              <a:off x="3392488" y="2984500"/>
              <a:ext cx="2133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rot="5400000" flipH="1" flipV="1">
              <a:off x="2936082" y="2526506"/>
              <a:ext cx="1828800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>
              <a:off x="4155282" y="2983706"/>
              <a:ext cx="152400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3773488" y="2679700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3621088" y="2981325"/>
              <a:ext cx="228600" cy="3079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sl-SI" sz="140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0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060825" y="2984500"/>
              <a:ext cx="228600" cy="3063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sl-SI" sz="140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1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544888" y="2524125"/>
              <a:ext cx="228600" cy="3079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sl-SI" sz="140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1</a:t>
              </a:r>
            </a:p>
          </p:txBody>
        </p:sp>
        <p:cxnSp>
          <p:nvCxnSpPr>
            <p:cNvPr id="18" name="Straight Connector 17"/>
            <p:cNvCxnSpPr/>
            <p:nvPr/>
          </p:nvCxnSpPr>
          <p:spPr>
            <a:xfrm rot="5400000">
              <a:off x="4917282" y="2678906"/>
              <a:ext cx="609600" cy="1587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0800000">
              <a:off x="3849688" y="2374900"/>
              <a:ext cx="1371600" cy="158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5068888" y="2949575"/>
              <a:ext cx="228600" cy="3397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sl-SI" sz="1600" i="1">
                  <a:solidFill>
                    <a:srgbClr val="FF0000"/>
                  </a:solidFill>
                  <a:latin typeface="+mn-lt"/>
                </a:rPr>
                <a:t>a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544888" y="2190750"/>
              <a:ext cx="228600" cy="33813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sl-SI" sz="1600" i="1">
                  <a:solidFill>
                    <a:srgbClr val="FF0000"/>
                  </a:solidFill>
                  <a:latin typeface="+mn-lt"/>
                </a:rPr>
                <a:t>b</a:t>
              </a:r>
              <a:endParaRPr lang="sl-SI" i="1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145088" y="2070100"/>
              <a:ext cx="609600" cy="33813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sl-SI" sz="1600" i="1">
                  <a:solidFill>
                    <a:srgbClr val="FF0000"/>
                  </a:solidFill>
                  <a:latin typeface="+mn-lt"/>
                </a:rPr>
                <a:t>(a,b)</a:t>
              </a:r>
              <a:endParaRPr lang="sl-SI" i="1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5203825" y="2365375"/>
              <a:ext cx="34925" cy="3651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l-SI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163888" y="3517900"/>
            <a:ext cx="281940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14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Če na dveh pravokotnih premicah  določimo izhodišče in enoto, potem vsakemu paru realnih številu ustreza točka v ravnini.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059488" y="3517900"/>
            <a:ext cx="281940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14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Če na treh pravokotnih premicah  določimo izhodišče in enoto, potem vsaki trojici realnih številu ustreza točka v prostoru.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68288" y="4495800"/>
            <a:ext cx="281940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14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Številsko premico lahko enačimo z množico realnih števil </a:t>
            </a:r>
            <a:r>
              <a:rPr lang="sl-SI" sz="1400">
                <a:solidFill>
                  <a:schemeClr val="tx2">
                    <a:lumMod val="60000"/>
                    <a:lumOff val="4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ℝ.</a:t>
            </a:r>
            <a:endParaRPr lang="sl-SI" sz="140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63888" y="4471988"/>
            <a:ext cx="28194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14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Ravnino lahko enačimo z množico  parov realnih števil </a:t>
            </a:r>
            <a:r>
              <a:rPr lang="sl-SI" sz="1400">
                <a:solidFill>
                  <a:schemeClr val="tx2">
                    <a:lumMod val="60000"/>
                    <a:lumOff val="4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ℝ</a:t>
            </a:r>
            <a:r>
              <a:rPr lang="sl-SI" sz="1400" baseline="3000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sl-SI" sz="1400">
                <a:solidFill>
                  <a:schemeClr val="tx2">
                    <a:lumMod val="60000"/>
                    <a:lumOff val="4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.</a:t>
            </a:r>
            <a:endParaRPr lang="sl-SI" sz="140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59488" y="4471988"/>
            <a:ext cx="28194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14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Prostor lahko enačimo z množico  trojic realnih števil </a:t>
            </a:r>
            <a:r>
              <a:rPr lang="sl-SI" sz="1400">
                <a:solidFill>
                  <a:schemeClr val="tx2">
                    <a:lumMod val="60000"/>
                    <a:lumOff val="4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ℝ</a:t>
            </a:r>
            <a:r>
              <a:rPr lang="sl-SI" sz="1400" baseline="3000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sl-SI" sz="1400">
                <a:solidFill>
                  <a:schemeClr val="tx2">
                    <a:lumMod val="60000"/>
                    <a:lumOff val="4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.</a:t>
            </a:r>
            <a:endParaRPr lang="sl-SI" sz="140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01688" y="5462588"/>
            <a:ext cx="3581400" cy="58420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Ravninska geometrija obravnava objekte (točke, premice, krivulje) v ravnini.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687888" y="5462588"/>
            <a:ext cx="3733800" cy="83185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Prostorska  geometrija obravnava objekte (točke, premice, ravnine, krivulje, ploskve ) v prostoru.</a:t>
            </a:r>
          </a:p>
        </p:txBody>
      </p:sp>
      <p:grpSp>
        <p:nvGrpSpPr>
          <p:cNvPr id="31" name="Group 69"/>
          <p:cNvGrpSpPr>
            <a:grpSpLocks/>
          </p:cNvGrpSpPr>
          <p:nvPr/>
        </p:nvGrpSpPr>
        <p:grpSpPr bwMode="auto">
          <a:xfrm>
            <a:off x="6516688" y="814388"/>
            <a:ext cx="2133600" cy="2590800"/>
            <a:chOff x="6516688" y="814388"/>
            <a:chExt cx="2133600" cy="2590800"/>
          </a:xfrm>
        </p:grpSpPr>
        <p:cxnSp>
          <p:nvCxnSpPr>
            <p:cNvPr id="32" name="Straight Arrow Connector 31"/>
            <p:cNvCxnSpPr/>
            <p:nvPr/>
          </p:nvCxnSpPr>
          <p:spPr>
            <a:xfrm rot="5400000" flipH="1" flipV="1">
              <a:off x="6350794" y="1894682"/>
              <a:ext cx="216058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7126288" y="2441575"/>
              <a:ext cx="1524000" cy="762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rot="10800000" flipV="1">
              <a:off x="6516688" y="2289175"/>
              <a:ext cx="1295400" cy="1066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cxnSpLocks noChangeAspect="1"/>
            </p:cNvCxnSpPr>
            <p:nvPr/>
          </p:nvCxnSpPr>
          <p:spPr>
            <a:xfrm>
              <a:off x="6907213" y="3041650"/>
              <a:ext cx="727075" cy="363538"/>
            </a:xfrm>
            <a:prstGeom prst="straightConnector1">
              <a:avLst/>
            </a:prstGeom>
            <a:ln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cxnSpLocks noChangeAspect="1"/>
            </p:cNvCxnSpPr>
            <p:nvPr/>
          </p:nvCxnSpPr>
          <p:spPr>
            <a:xfrm rot="10800000" flipV="1">
              <a:off x="7648575" y="2965450"/>
              <a:ext cx="517525" cy="425450"/>
            </a:xfrm>
            <a:prstGeom prst="straightConnector1">
              <a:avLst/>
            </a:prstGeom>
            <a:ln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5400000" flipH="1" flipV="1">
              <a:off x="6858001" y="2624137"/>
              <a:ext cx="1524000" cy="317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 flipH="1" flipV="1">
              <a:off x="7420769" y="2180431"/>
              <a:ext cx="1524000" cy="158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 flipH="1" flipV="1">
              <a:off x="6155532" y="2261394"/>
              <a:ext cx="1524000" cy="1587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cxnSpLocks noChangeAspect="1"/>
            </p:cNvCxnSpPr>
            <p:nvPr/>
          </p:nvCxnSpPr>
          <p:spPr>
            <a:xfrm>
              <a:off x="6897688" y="1527175"/>
              <a:ext cx="727075" cy="363538"/>
            </a:xfrm>
            <a:prstGeom prst="straightConnector1">
              <a:avLst/>
            </a:prstGeom>
            <a:ln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cxnSpLocks noChangeAspect="1"/>
            </p:cNvCxnSpPr>
            <p:nvPr/>
          </p:nvCxnSpPr>
          <p:spPr>
            <a:xfrm>
              <a:off x="7466013" y="1069975"/>
              <a:ext cx="727075" cy="363538"/>
            </a:xfrm>
            <a:prstGeom prst="straightConnector1">
              <a:avLst/>
            </a:prstGeom>
            <a:ln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cxnSpLocks noChangeAspect="1"/>
            </p:cNvCxnSpPr>
            <p:nvPr/>
          </p:nvCxnSpPr>
          <p:spPr>
            <a:xfrm rot="10800000" flipV="1">
              <a:off x="7659688" y="1423988"/>
              <a:ext cx="519112" cy="427037"/>
            </a:xfrm>
            <a:prstGeom prst="straightConnector1">
              <a:avLst/>
            </a:prstGeom>
            <a:ln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cxnSpLocks noChangeAspect="1"/>
            </p:cNvCxnSpPr>
            <p:nvPr/>
          </p:nvCxnSpPr>
          <p:spPr>
            <a:xfrm rot="10800000" flipV="1">
              <a:off x="6924675" y="1079500"/>
              <a:ext cx="519113" cy="427038"/>
            </a:xfrm>
            <a:prstGeom prst="straightConnector1">
              <a:avLst/>
            </a:prstGeom>
            <a:ln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/>
            <p:cNvSpPr/>
            <p:nvPr/>
          </p:nvSpPr>
          <p:spPr>
            <a:xfrm>
              <a:off x="7605713" y="1844675"/>
              <a:ext cx="36512" cy="3651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l-SI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583488" y="1771650"/>
              <a:ext cx="762000" cy="33813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sl-SI" sz="1600" i="1">
                  <a:solidFill>
                    <a:srgbClr val="FF0000"/>
                  </a:solidFill>
                  <a:latin typeface="+mn-lt"/>
                </a:rPr>
                <a:t>(a,b,c)</a:t>
              </a:r>
              <a:endParaRPr lang="sl-SI" i="1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821488" y="3067050"/>
              <a:ext cx="228600" cy="33813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sl-SI" sz="1600" i="1">
                  <a:solidFill>
                    <a:srgbClr val="FF0000"/>
                  </a:solidFill>
                  <a:latin typeface="+mn-lt"/>
                </a:rPr>
                <a:t>a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040688" y="2947988"/>
              <a:ext cx="228600" cy="3381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sl-SI" sz="1600" i="1">
                  <a:solidFill>
                    <a:srgbClr val="FF0000"/>
                  </a:solidFill>
                  <a:latin typeface="+mn-lt"/>
                </a:rPr>
                <a:t>b</a:t>
              </a:r>
              <a:endParaRPr lang="sl-SI" i="1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126288" y="814388"/>
              <a:ext cx="228600" cy="3381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sl-SI" sz="1600" i="1">
                  <a:solidFill>
                    <a:srgbClr val="FF0000"/>
                  </a:solidFill>
                  <a:latin typeface="+mn-lt"/>
                </a:rPr>
                <a:t>c</a:t>
              </a:r>
              <a:endParaRPr lang="sl-SI" i="1">
                <a:solidFill>
                  <a:srgbClr val="FF0000"/>
                </a:solidFill>
                <a:latin typeface="+mn-lt"/>
              </a:endParaRPr>
            </a:p>
          </p:txBody>
        </p:sp>
        <p:cxnSp>
          <p:nvCxnSpPr>
            <p:cNvPr id="49" name="Straight Connector 48"/>
            <p:cNvCxnSpPr/>
            <p:nvPr/>
          </p:nvCxnSpPr>
          <p:spPr>
            <a:xfrm rot="5400000" flipH="1" flipV="1">
              <a:off x="7583488" y="2643188"/>
              <a:ext cx="762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7400925" y="2338388"/>
              <a:ext cx="76200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cxnSpLocks noChangeAspect="1"/>
            </p:cNvCxnSpPr>
            <p:nvPr/>
          </p:nvCxnSpPr>
          <p:spPr>
            <a:xfrm>
              <a:off x="7250113" y="2678113"/>
              <a:ext cx="117475" cy="666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Text Box 2"/>
          <p:cNvSpPr txBox="1">
            <a:spLocks noChangeArrowheads="1"/>
          </p:cNvSpPr>
          <p:nvPr/>
        </p:nvSpPr>
        <p:spPr bwMode="auto">
          <a:xfrm>
            <a:off x="2133600" y="457200"/>
            <a:ext cx="3962400" cy="461963"/>
          </a:xfrm>
          <a:prstGeom prst="rect">
            <a:avLst/>
          </a:prstGeom>
          <a:solidFill>
            <a:srgbClr val="FFFFCC"/>
          </a:solidFill>
          <a:ln w="15875" algn="ctr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sl-SI" sz="2400" b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PROSTORSKA GEOMETRIJA</a:t>
            </a:r>
          </a:p>
        </p:txBody>
      </p:sp>
      <p:grpSp>
        <p:nvGrpSpPr>
          <p:cNvPr id="53" name="Group 71"/>
          <p:cNvGrpSpPr>
            <a:grpSpLocks/>
          </p:cNvGrpSpPr>
          <p:nvPr/>
        </p:nvGrpSpPr>
        <p:grpSpPr bwMode="auto">
          <a:xfrm>
            <a:off x="344488" y="2697163"/>
            <a:ext cx="2438400" cy="427037"/>
            <a:chOff x="344488" y="2697163"/>
            <a:chExt cx="2438400" cy="427037"/>
          </a:xfrm>
        </p:grpSpPr>
        <p:sp>
          <p:nvSpPr>
            <p:cNvPr id="54" name="TextBox 53"/>
            <p:cNvSpPr txBox="1"/>
            <p:nvPr/>
          </p:nvSpPr>
          <p:spPr>
            <a:xfrm>
              <a:off x="2097088" y="2784475"/>
              <a:ext cx="228600" cy="3397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sl-SI" sz="1600" i="1">
                  <a:solidFill>
                    <a:srgbClr val="FF0000"/>
                  </a:solidFill>
                  <a:latin typeface="+mn-lt"/>
                </a:rPr>
                <a:t>a</a:t>
              </a:r>
              <a:endParaRPr lang="sl-SI" i="1">
                <a:solidFill>
                  <a:srgbClr val="FF0000"/>
                </a:solidFill>
                <a:latin typeface="+mn-lt"/>
              </a:endParaRPr>
            </a:p>
          </p:txBody>
        </p:sp>
        <p:grpSp>
          <p:nvGrpSpPr>
            <p:cNvPr id="53270" name="Group 70"/>
            <p:cNvGrpSpPr>
              <a:grpSpLocks/>
            </p:cNvGrpSpPr>
            <p:nvPr/>
          </p:nvGrpSpPr>
          <p:grpSpPr bwMode="auto">
            <a:xfrm>
              <a:off x="344488" y="2696917"/>
              <a:ext cx="2438400" cy="426948"/>
              <a:chOff x="344488" y="2696917"/>
              <a:chExt cx="2438400" cy="426948"/>
            </a:xfrm>
          </p:grpSpPr>
          <p:grpSp>
            <p:nvGrpSpPr>
              <p:cNvPr id="53271" name="Group 20"/>
              <p:cNvGrpSpPr>
                <a:grpSpLocks/>
              </p:cNvGrpSpPr>
              <p:nvPr/>
            </p:nvGrpSpPr>
            <p:grpSpPr bwMode="auto">
              <a:xfrm>
                <a:off x="344488" y="2696917"/>
                <a:ext cx="2438400" cy="426948"/>
                <a:chOff x="381000" y="1161899"/>
                <a:chExt cx="2438400" cy="426948"/>
              </a:xfrm>
            </p:grpSpPr>
            <p:cxnSp>
              <p:nvCxnSpPr>
                <p:cNvPr id="58" name="Straight Arrow Connector 57"/>
                <p:cNvCxnSpPr/>
                <p:nvPr/>
              </p:nvCxnSpPr>
              <p:spPr>
                <a:xfrm>
                  <a:off x="381000" y="1219295"/>
                  <a:ext cx="2438400" cy="1587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 rot="5400000">
                  <a:off x="997744" y="1229613"/>
                  <a:ext cx="138112" cy="3175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 rot="5400000">
                  <a:off x="1454944" y="1229613"/>
                  <a:ext cx="138112" cy="3175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1" name="TextBox 60"/>
                <p:cNvSpPr txBox="1"/>
                <p:nvPr/>
              </p:nvSpPr>
              <p:spPr>
                <a:xfrm>
                  <a:off x="954087" y="1281207"/>
                  <a:ext cx="228600" cy="30797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sl-SI" sz="140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atin typeface="+mn-lt"/>
                    </a:rPr>
                    <a:t>0</a:t>
                  </a: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1411287" y="1281207"/>
                  <a:ext cx="228600" cy="30797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sl-SI" sz="140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atin typeface="+mn-lt"/>
                    </a:rPr>
                    <a:t>1</a:t>
                  </a:r>
                </a:p>
              </p:txBody>
            </p:sp>
          </p:grpSp>
          <p:sp>
            <p:nvSpPr>
              <p:cNvPr id="57" name="Oval 56"/>
              <p:cNvSpPr/>
              <p:nvPr/>
            </p:nvSpPr>
            <p:spPr>
              <a:xfrm>
                <a:off x="2236788" y="2738438"/>
                <a:ext cx="36512" cy="349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sl-SI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4" grpId="0"/>
      <p:bldP spid="25" grpId="0"/>
      <p:bldP spid="26" grpId="0"/>
      <p:bldP spid="27" grpId="0"/>
      <p:bldP spid="28" grpId="0"/>
      <p:bldP spid="29" grpId="0" animBg="1"/>
      <p:bldP spid="30" grpId="0" animBg="1"/>
      <p:bldP spid="5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31242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LINEARNA ALGEBRA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0" y="0"/>
            <a:ext cx="3810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sl-SI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PROSTORSKA GEOMETRIJA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6" name="TextBox 5"/>
          <p:cNvSpPr txBox="1"/>
          <p:nvPr/>
        </p:nvSpPr>
        <p:spPr>
          <a:xfrm>
            <a:off x="0" y="6519863"/>
            <a:ext cx="22098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MATEMATIKA 1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5C46208-0D9D-492A-90A4-369A9D0E9250}" type="slidenum"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grpSp>
        <p:nvGrpSpPr>
          <p:cNvPr id="9" name="Group 79"/>
          <p:cNvGrpSpPr>
            <a:grpSpLocks/>
          </p:cNvGrpSpPr>
          <p:nvPr/>
        </p:nvGrpSpPr>
        <p:grpSpPr bwMode="auto">
          <a:xfrm>
            <a:off x="1635125" y="533400"/>
            <a:ext cx="2479675" cy="1617663"/>
            <a:chOff x="4038600" y="1505894"/>
            <a:chExt cx="2479889" cy="1618306"/>
          </a:xfrm>
        </p:grpSpPr>
        <p:cxnSp>
          <p:nvCxnSpPr>
            <p:cNvPr id="10" name="Straight Connector 9"/>
            <p:cNvCxnSpPr/>
            <p:nvPr/>
          </p:nvCxnSpPr>
          <p:spPr>
            <a:xfrm rot="16200000" flipH="1">
              <a:off x="4618802" y="2265816"/>
              <a:ext cx="512966" cy="6351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6200000" flipH="1">
              <a:off x="4529101" y="2466715"/>
              <a:ext cx="512966" cy="4762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4915689" y="2454804"/>
              <a:ext cx="512967" cy="6351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5043494" y="2261846"/>
              <a:ext cx="512967" cy="4762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4394945" y="2346810"/>
              <a:ext cx="511378" cy="4763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4381" name="Group 10"/>
            <p:cNvGrpSpPr>
              <a:grpSpLocks/>
            </p:cNvGrpSpPr>
            <p:nvPr/>
          </p:nvGrpSpPr>
          <p:grpSpPr bwMode="auto">
            <a:xfrm>
              <a:off x="4043877" y="2117506"/>
              <a:ext cx="2474612" cy="1006694"/>
              <a:chOff x="4043877" y="2117506"/>
              <a:chExt cx="2474612" cy="1006694"/>
            </a:xfrm>
          </p:grpSpPr>
          <p:grpSp>
            <p:nvGrpSpPr>
              <p:cNvPr id="54417" name="Group 85"/>
              <p:cNvGrpSpPr>
                <a:grpSpLocks/>
              </p:cNvGrpSpPr>
              <p:nvPr/>
            </p:nvGrpSpPr>
            <p:grpSpPr bwMode="auto">
              <a:xfrm>
                <a:off x="4043877" y="2117506"/>
                <a:ext cx="2474612" cy="1006694"/>
                <a:chOff x="4038600" y="1505894"/>
                <a:chExt cx="2474612" cy="1006694"/>
              </a:xfrm>
            </p:grpSpPr>
            <p:sp>
              <p:nvSpPr>
                <p:cNvPr id="53" name="Hexagon 13"/>
                <p:cNvSpPr/>
                <p:nvPr/>
              </p:nvSpPr>
              <p:spPr>
                <a:xfrm>
                  <a:off x="4191000" y="1600200"/>
                  <a:ext cx="720000" cy="720000"/>
                </a:xfrm>
                <a:prstGeom prst="hexagon">
                  <a:avLst/>
                </a:prstGeom>
                <a:noFill/>
                <a:ln w="28575" cmpd="sng">
                  <a:solidFill>
                    <a:schemeClr val="tx1"/>
                  </a:solidFill>
                  <a:bevel/>
                </a:ln>
                <a:scene3d>
                  <a:camera prst="orthographicFront">
                    <a:rot lat="17277819" lon="2055965" rev="1962322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sl-SI"/>
                </a:p>
              </p:txBody>
            </p:sp>
            <p:pic>
              <p:nvPicPr>
                <p:cNvPr id="54420" name="Picture 9" descr="C:\Program Files\Microsoft Office\MEDIA\OFFICE12\Bullets\BD21335_.gif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grayscl/>
                </a:blip>
                <a:srcRect/>
                <a:stretch>
                  <a:fillRect/>
                </a:stretch>
              </p:blipFill>
              <p:spPr bwMode="auto">
                <a:xfrm>
                  <a:off x="4261923" y="2003082"/>
                  <a:ext cx="99060" cy="990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55" name="Hexagon 54"/>
                <p:cNvSpPr/>
                <p:nvPr/>
              </p:nvSpPr>
              <p:spPr>
                <a:xfrm>
                  <a:off x="4793559" y="1505894"/>
                  <a:ext cx="720000" cy="720000"/>
                </a:xfrm>
                <a:prstGeom prst="hexagon">
                  <a:avLst/>
                </a:prstGeom>
                <a:noFill/>
                <a:ln w="28575" cmpd="sng">
                  <a:solidFill>
                    <a:schemeClr val="tx1"/>
                  </a:solidFill>
                  <a:bevel/>
                </a:ln>
                <a:scene3d>
                  <a:camera prst="orthographicFront">
                    <a:rot lat="17277819" lon="2055965" rev="1962322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sl-SI"/>
                </a:p>
              </p:txBody>
            </p:sp>
            <p:sp>
              <p:nvSpPr>
                <p:cNvPr id="56" name="Hexagon 55"/>
                <p:cNvSpPr/>
                <p:nvPr/>
              </p:nvSpPr>
              <p:spPr>
                <a:xfrm>
                  <a:off x="4681147" y="1698282"/>
                  <a:ext cx="720000" cy="720000"/>
                </a:xfrm>
                <a:prstGeom prst="hexagon">
                  <a:avLst/>
                </a:prstGeom>
                <a:noFill/>
                <a:ln w="28575" cmpd="sng">
                  <a:solidFill>
                    <a:schemeClr val="tx1"/>
                  </a:solidFill>
                  <a:bevel/>
                </a:ln>
                <a:scene3d>
                  <a:camera prst="orthographicFront">
                    <a:rot lat="17277819" lon="2055965" rev="1962322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sl-SI"/>
                </a:p>
              </p:txBody>
            </p:sp>
            <p:sp>
              <p:nvSpPr>
                <p:cNvPr id="57" name="Hexagon 56"/>
                <p:cNvSpPr/>
                <p:nvPr/>
              </p:nvSpPr>
              <p:spPr>
                <a:xfrm>
                  <a:off x="5275906" y="1600200"/>
                  <a:ext cx="720000" cy="720000"/>
                </a:xfrm>
                <a:prstGeom prst="hexagon">
                  <a:avLst/>
                </a:prstGeom>
                <a:noFill/>
                <a:ln w="28575" cmpd="sng">
                  <a:solidFill>
                    <a:schemeClr val="tx1"/>
                  </a:solidFill>
                  <a:bevel/>
                </a:ln>
                <a:scene3d>
                  <a:camera prst="orthographicFront">
                    <a:rot lat="17277819" lon="2055965" rev="1962322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sl-SI"/>
                </a:p>
              </p:txBody>
            </p:sp>
            <p:sp>
              <p:nvSpPr>
                <p:cNvPr id="58" name="Hexagon 57"/>
                <p:cNvSpPr/>
                <p:nvPr/>
              </p:nvSpPr>
              <p:spPr>
                <a:xfrm>
                  <a:off x="5156453" y="1788812"/>
                  <a:ext cx="720000" cy="720000"/>
                </a:xfrm>
                <a:prstGeom prst="hexagon">
                  <a:avLst/>
                </a:prstGeom>
                <a:noFill/>
                <a:ln w="28575" cmpd="sng">
                  <a:solidFill>
                    <a:schemeClr val="tx1"/>
                  </a:solidFill>
                  <a:bevel/>
                </a:ln>
                <a:scene3d>
                  <a:camera prst="orthographicFront">
                    <a:rot lat="17277819" lon="2055965" rev="1962322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sl-SI"/>
                </a:p>
              </p:txBody>
            </p:sp>
            <p:sp>
              <p:nvSpPr>
                <p:cNvPr id="59" name="Hexagon 58"/>
                <p:cNvSpPr/>
                <p:nvPr/>
              </p:nvSpPr>
              <p:spPr>
                <a:xfrm>
                  <a:off x="4083865" y="1792588"/>
                  <a:ext cx="720000" cy="720000"/>
                </a:xfrm>
                <a:prstGeom prst="hexagon">
                  <a:avLst/>
                </a:prstGeom>
                <a:noFill/>
                <a:ln w="28575" cmpd="sng">
                  <a:solidFill>
                    <a:schemeClr val="tx1"/>
                  </a:solidFill>
                  <a:bevel/>
                </a:ln>
                <a:scene3d>
                  <a:camera prst="orthographicFront">
                    <a:rot lat="17277819" lon="2055965" rev="1962322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sl-SI"/>
                </a:p>
              </p:txBody>
            </p:sp>
            <p:sp>
              <p:nvSpPr>
                <p:cNvPr id="60" name="Hexagon 59"/>
                <p:cNvSpPr/>
                <p:nvPr/>
              </p:nvSpPr>
              <p:spPr>
                <a:xfrm>
                  <a:off x="5747947" y="1685453"/>
                  <a:ext cx="720000" cy="720000"/>
                </a:xfrm>
                <a:prstGeom prst="hexagon">
                  <a:avLst/>
                </a:prstGeom>
                <a:noFill/>
                <a:ln w="28575" cmpd="sng">
                  <a:solidFill>
                    <a:schemeClr val="tx1"/>
                  </a:solidFill>
                  <a:bevel/>
                </a:ln>
                <a:scene3d>
                  <a:camera prst="orthographicFront">
                    <a:rot lat="17277819" lon="2055965" rev="1962322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sl-SI"/>
                </a:p>
              </p:txBody>
            </p:sp>
            <p:pic>
              <p:nvPicPr>
                <p:cNvPr id="54427" name="Picture 9" descr="C:\Program Files\Microsoft Office\MEDIA\OFFICE12\Bullets\BD21335_.gif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grayscl/>
                </a:blip>
                <a:srcRect/>
                <a:stretch>
                  <a:fillRect/>
                </a:stretch>
              </p:blipFill>
              <p:spPr bwMode="auto">
                <a:xfrm>
                  <a:off x="4038600" y="2092111"/>
                  <a:ext cx="99060" cy="990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4428" name="Picture 9" descr="C:\Program Files\Microsoft Office\MEDIA\OFFICE12\Bullets\BD21335_.gif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grayscl/>
                </a:blip>
                <a:srcRect/>
                <a:stretch>
                  <a:fillRect/>
                </a:stretch>
              </p:blipFill>
              <p:spPr bwMode="auto">
                <a:xfrm>
                  <a:off x="4136682" y="2191694"/>
                  <a:ext cx="99060" cy="990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4429" name="Picture 9" descr="C:\Program Files\Microsoft Office\MEDIA\OFFICE12\Bullets\BD21335_.gif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grayscl/>
                </a:blip>
                <a:srcRect/>
                <a:stretch>
                  <a:fillRect/>
                </a:stretch>
              </p:blipFill>
              <p:spPr bwMode="auto">
                <a:xfrm>
                  <a:off x="4477694" y="2186940"/>
                  <a:ext cx="99060" cy="990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4430" name="Picture 9" descr="C:\Program Files\Microsoft Office\MEDIA\OFFICE12\Bullets\BD21335_.gif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grayscl/>
                </a:blip>
                <a:srcRect/>
                <a:stretch>
                  <a:fillRect/>
                </a:stretch>
              </p:blipFill>
              <p:spPr bwMode="auto">
                <a:xfrm>
                  <a:off x="4737752" y="2101164"/>
                  <a:ext cx="99060" cy="990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4431" name="Picture 9" descr="C:\Program Files\Microsoft Office\MEDIA\OFFICE12\Bullets\BD21335_.gif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grayscl/>
                </a:blip>
                <a:srcRect/>
                <a:stretch>
                  <a:fillRect/>
                </a:stretch>
              </p:blipFill>
              <p:spPr bwMode="auto">
                <a:xfrm>
                  <a:off x="4603458" y="1999306"/>
                  <a:ext cx="99060" cy="990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4432" name="Picture 9" descr="C:\Program Files\Microsoft Office\MEDIA\OFFICE12\Bullets\BD21335_.gif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grayscl/>
                </a:blip>
                <a:srcRect/>
                <a:stretch>
                  <a:fillRect/>
                </a:stretch>
              </p:blipFill>
              <p:spPr bwMode="auto">
                <a:xfrm>
                  <a:off x="4127629" y="1905000"/>
                  <a:ext cx="99060" cy="990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4433" name="Picture 9" descr="C:\Program Files\Microsoft Office\MEDIA\OFFICE12\Bullets\BD21335_.gif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grayscl/>
                </a:blip>
                <a:srcRect/>
                <a:stretch>
                  <a:fillRect/>
                </a:stretch>
              </p:blipFill>
              <p:spPr bwMode="auto">
                <a:xfrm>
                  <a:off x="4332846" y="1805940"/>
                  <a:ext cx="99060" cy="990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4434" name="Picture 9" descr="C:\Program Files\Microsoft Office\MEDIA\OFFICE12\Bullets\BD21335_.gif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grayscl/>
                </a:blip>
                <a:srcRect/>
                <a:stretch>
                  <a:fillRect/>
                </a:stretch>
              </p:blipFill>
              <p:spPr bwMode="auto">
                <a:xfrm>
                  <a:off x="4750581" y="1806918"/>
                  <a:ext cx="99060" cy="990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4435" name="Picture 9" descr="C:\Program Files\Microsoft Office\MEDIA\OFFICE12\Bullets\BD21335_.gif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grayscl/>
                </a:blip>
                <a:srcRect/>
                <a:stretch>
                  <a:fillRect/>
                </a:stretch>
              </p:blipFill>
              <p:spPr bwMode="auto">
                <a:xfrm>
                  <a:off x="4823005" y="1914053"/>
                  <a:ext cx="99060" cy="990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4436" name="Picture 9" descr="C:\Program Files\Microsoft Office\MEDIA\OFFICE12\Bullets\BD21335_.gif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grayscl/>
                </a:blip>
                <a:srcRect/>
                <a:stretch>
                  <a:fillRect/>
                </a:stretch>
              </p:blipFill>
              <p:spPr bwMode="auto">
                <a:xfrm>
                  <a:off x="4939193" y="1712612"/>
                  <a:ext cx="99060" cy="990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4437" name="Picture 9" descr="C:\Program Files\Microsoft Office\MEDIA\OFFICE12\Bullets\BD21335_.gif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grayscl/>
                </a:blip>
                <a:srcRect/>
                <a:stretch>
                  <a:fillRect/>
                </a:stretch>
              </p:blipFill>
              <p:spPr bwMode="auto">
                <a:xfrm>
                  <a:off x="5127805" y="2101164"/>
                  <a:ext cx="99060" cy="990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4438" name="Picture 9" descr="C:\Program Files\Microsoft Office\MEDIA\OFFICE12\Bullets\BD21335_.gif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grayscl/>
                </a:blip>
                <a:srcRect/>
                <a:stretch>
                  <a:fillRect/>
                </a:stretch>
              </p:blipFill>
              <p:spPr bwMode="auto">
                <a:xfrm>
                  <a:off x="5249270" y="1914053"/>
                  <a:ext cx="99060" cy="990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4439" name="Picture 9" descr="C:\Program Files\Microsoft Office\MEDIA\OFFICE12\Bullets\BD21335_.gif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grayscl/>
                </a:blip>
                <a:srcRect/>
                <a:stretch>
                  <a:fillRect/>
                </a:stretch>
              </p:blipFill>
              <p:spPr bwMode="auto">
                <a:xfrm>
                  <a:off x="5222111" y="2191694"/>
                  <a:ext cx="99060" cy="990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4440" name="Picture 9" descr="C:\Program Files\Microsoft Office\MEDIA\OFFICE12\Bullets\BD21335_.gif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grayscl/>
                </a:blip>
                <a:srcRect/>
                <a:stretch>
                  <a:fillRect/>
                </a:stretch>
              </p:blipFill>
              <p:spPr bwMode="auto">
                <a:xfrm>
                  <a:off x="5615940" y="2191694"/>
                  <a:ext cx="99060" cy="990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4441" name="Picture 9" descr="C:\Program Files\Microsoft Office\MEDIA\OFFICE12\Bullets\BD21335_.gif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grayscl/>
                </a:blip>
                <a:srcRect/>
                <a:stretch>
                  <a:fillRect/>
                </a:stretch>
              </p:blipFill>
              <p:spPr bwMode="auto">
                <a:xfrm>
                  <a:off x="5813605" y="2092111"/>
                  <a:ext cx="99060" cy="990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4442" name="Picture 9" descr="C:\Program Files\Microsoft Office\MEDIA\OFFICE12\Bullets\BD21335_.gif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grayscl/>
                </a:blip>
                <a:srcRect/>
                <a:stretch>
                  <a:fillRect/>
                </a:stretch>
              </p:blipFill>
              <p:spPr bwMode="auto">
                <a:xfrm>
                  <a:off x="5333022" y="2003082"/>
                  <a:ext cx="99060" cy="990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4443" name="Picture 9" descr="C:\Program Files\Microsoft Office\MEDIA\OFFICE12\Bullets\BD21335_.gif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grayscl/>
                </a:blip>
                <a:srcRect/>
                <a:stretch>
                  <a:fillRect/>
                </a:stretch>
              </p:blipFill>
              <p:spPr bwMode="auto">
                <a:xfrm>
                  <a:off x="5329246" y="1712612"/>
                  <a:ext cx="99060" cy="990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4444" name="Picture 9" descr="C:\Program Files\Microsoft Office\MEDIA\OFFICE12\Bullets\BD21335_.gif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grayscl/>
                </a:blip>
                <a:srcRect/>
                <a:stretch>
                  <a:fillRect/>
                </a:stretch>
              </p:blipFill>
              <p:spPr bwMode="auto">
                <a:xfrm>
                  <a:off x="5701193" y="1990253"/>
                  <a:ext cx="99060" cy="990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4445" name="Picture 9" descr="C:\Program Files\Microsoft Office\MEDIA\OFFICE12\Bullets\BD21335_.gif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grayscl/>
                </a:blip>
                <a:srcRect/>
                <a:stretch>
                  <a:fillRect/>
                </a:stretch>
              </p:blipFill>
              <p:spPr bwMode="auto">
                <a:xfrm>
                  <a:off x="5835487" y="1801641"/>
                  <a:ext cx="99060" cy="990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4446" name="Picture 9" descr="C:\Program Files\Microsoft Office\MEDIA\OFFICE12\Bullets\BD21335_.gif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grayscl/>
                </a:blip>
                <a:srcRect/>
                <a:stretch>
                  <a:fillRect/>
                </a:stretch>
              </p:blipFill>
              <p:spPr bwMode="auto">
                <a:xfrm>
                  <a:off x="5916964" y="1905000"/>
                  <a:ext cx="99060" cy="990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4447" name="Picture 9" descr="C:\Program Files\Microsoft Office\MEDIA\OFFICE12\Bullets\BD21335_.gif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grayscl/>
                </a:blip>
                <a:srcRect/>
                <a:stretch>
                  <a:fillRect/>
                </a:stretch>
              </p:blipFill>
              <p:spPr bwMode="auto">
                <a:xfrm>
                  <a:off x="6212188" y="2079282"/>
                  <a:ext cx="99060" cy="990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4448" name="Picture 9" descr="C:\Program Files\Microsoft Office\MEDIA\OFFICE12\Bullets\BD21335_.gif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grayscl/>
                </a:blip>
                <a:srcRect/>
                <a:stretch>
                  <a:fillRect/>
                </a:stretch>
              </p:blipFill>
              <p:spPr bwMode="auto">
                <a:xfrm>
                  <a:off x="6301740" y="1895947"/>
                  <a:ext cx="99060" cy="990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4449" name="Picture 9" descr="C:\Program Files\Microsoft Office\MEDIA\OFFICE12\Bullets\BD21335_.gif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grayscl/>
                </a:blip>
                <a:srcRect/>
                <a:stretch>
                  <a:fillRect/>
                </a:stretch>
              </p:blipFill>
              <p:spPr bwMode="auto">
                <a:xfrm>
                  <a:off x="6414152" y="1981200"/>
                  <a:ext cx="99060" cy="990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54418" name="Picture 9" descr="C:\Program Files\Microsoft Office\MEDIA\OFFICE12\Bullets\BD21335_.gif"/>
              <p:cNvPicPr>
                <a:picLocks noChangeAspect="1" noChangeArrowheads="1"/>
              </p:cNvPicPr>
              <p:nvPr/>
            </p:nvPicPr>
            <p:blipFill>
              <a:blip r:embed="rId2" cstate="print">
                <a:grayscl/>
              </a:blip>
              <a:srcRect/>
              <a:stretch>
                <a:fillRect/>
              </a:stretch>
            </p:blipFill>
            <p:spPr bwMode="auto">
              <a:xfrm>
                <a:off x="5428306" y="2425571"/>
                <a:ext cx="99060" cy="990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54382" name="Group 44"/>
            <p:cNvGrpSpPr>
              <a:grpSpLocks/>
            </p:cNvGrpSpPr>
            <p:nvPr/>
          </p:nvGrpSpPr>
          <p:grpSpPr bwMode="auto">
            <a:xfrm>
              <a:off x="4038600" y="1505894"/>
              <a:ext cx="2474612" cy="1006694"/>
              <a:chOff x="4038600" y="1505894"/>
              <a:chExt cx="2474612" cy="1006694"/>
            </a:xfrm>
          </p:grpSpPr>
          <p:grpSp>
            <p:nvGrpSpPr>
              <p:cNvPr id="54384" name="Group 84"/>
              <p:cNvGrpSpPr>
                <a:grpSpLocks/>
              </p:cNvGrpSpPr>
              <p:nvPr/>
            </p:nvGrpSpPr>
            <p:grpSpPr bwMode="auto">
              <a:xfrm>
                <a:off x="4038600" y="1505894"/>
                <a:ext cx="2474612" cy="1006694"/>
                <a:chOff x="4038600" y="1505894"/>
                <a:chExt cx="2474612" cy="1006694"/>
              </a:xfrm>
            </p:grpSpPr>
            <p:sp>
              <p:nvSpPr>
                <p:cNvPr id="20" name="Hexagon 19"/>
                <p:cNvSpPr/>
                <p:nvPr/>
              </p:nvSpPr>
              <p:spPr>
                <a:xfrm>
                  <a:off x="4191000" y="1600200"/>
                  <a:ext cx="720000" cy="720000"/>
                </a:xfrm>
                <a:prstGeom prst="hexagon">
                  <a:avLst/>
                </a:prstGeom>
                <a:noFill/>
                <a:ln w="28575" cmpd="sng">
                  <a:solidFill>
                    <a:schemeClr val="tx1"/>
                  </a:solidFill>
                  <a:bevel/>
                </a:ln>
                <a:scene3d>
                  <a:camera prst="orthographicFront">
                    <a:rot lat="17277819" lon="2055965" rev="1962322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sl-SI"/>
                </a:p>
              </p:txBody>
            </p:sp>
            <p:pic>
              <p:nvPicPr>
                <p:cNvPr id="54387" name="Picture 9" descr="C:\Program Files\Microsoft Office\MEDIA\OFFICE12\Bullets\BD21335_.gif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grayscl/>
                </a:blip>
                <a:srcRect/>
                <a:stretch>
                  <a:fillRect/>
                </a:stretch>
              </p:blipFill>
              <p:spPr bwMode="auto">
                <a:xfrm>
                  <a:off x="4261923" y="2003082"/>
                  <a:ext cx="99060" cy="990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2" name="Hexagon 21"/>
                <p:cNvSpPr/>
                <p:nvPr/>
              </p:nvSpPr>
              <p:spPr>
                <a:xfrm>
                  <a:off x="4793559" y="1505894"/>
                  <a:ext cx="720000" cy="720000"/>
                </a:xfrm>
                <a:prstGeom prst="hexagon">
                  <a:avLst/>
                </a:prstGeom>
                <a:noFill/>
                <a:ln w="28575" cmpd="sng">
                  <a:solidFill>
                    <a:schemeClr val="tx1"/>
                  </a:solidFill>
                  <a:bevel/>
                </a:ln>
                <a:scene3d>
                  <a:camera prst="orthographicFront">
                    <a:rot lat="17277819" lon="2055965" rev="1962322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sl-SI"/>
                </a:p>
              </p:txBody>
            </p:sp>
            <p:sp>
              <p:nvSpPr>
                <p:cNvPr id="23" name="Hexagon 22"/>
                <p:cNvSpPr/>
                <p:nvPr/>
              </p:nvSpPr>
              <p:spPr>
                <a:xfrm>
                  <a:off x="4681147" y="1698282"/>
                  <a:ext cx="720000" cy="720000"/>
                </a:xfrm>
                <a:prstGeom prst="hexagon">
                  <a:avLst/>
                </a:prstGeom>
                <a:noFill/>
                <a:ln w="28575" cmpd="sng">
                  <a:solidFill>
                    <a:schemeClr val="tx1"/>
                  </a:solidFill>
                  <a:bevel/>
                </a:ln>
                <a:scene3d>
                  <a:camera prst="orthographicFront">
                    <a:rot lat="17277819" lon="2055965" rev="1962322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sl-SI"/>
                </a:p>
              </p:txBody>
            </p:sp>
            <p:sp>
              <p:nvSpPr>
                <p:cNvPr id="24" name="Hexagon 23"/>
                <p:cNvSpPr/>
                <p:nvPr/>
              </p:nvSpPr>
              <p:spPr>
                <a:xfrm>
                  <a:off x="5275906" y="1600200"/>
                  <a:ext cx="720000" cy="720000"/>
                </a:xfrm>
                <a:prstGeom prst="hexagon">
                  <a:avLst/>
                </a:prstGeom>
                <a:noFill/>
                <a:ln w="28575" cmpd="sng">
                  <a:solidFill>
                    <a:schemeClr val="tx1"/>
                  </a:solidFill>
                  <a:bevel/>
                </a:ln>
                <a:scene3d>
                  <a:camera prst="orthographicFront">
                    <a:rot lat="17277819" lon="2055965" rev="1962322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sl-SI"/>
                </a:p>
              </p:txBody>
            </p:sp>
            <p:sp>
              <p:nvSpPr>
                <p:cNvPr id="25" name="Hexagon 24"/>
                <p:cNvSpPr/>
                <p:nvPr/>
              </p:nvSpPr>
              <p:spPr>
                <a:xfrm>
                  <a:off x="5156453" y="1788812"/>
                  <a:ext cx="720000" cy="720000"/>
                </a:xfrm>
                <a:prstGeom prst="hexagon">
                  <a:avLst/>
                </a:prstGeom>
                <a:noFill/>
                <a:ln w="28575" cmpd="sng">
                  <a:solidFill>
                    <a:schemeClr val="tx1"/>
                  </a:solidFill>
                  <a:bevel/>
                </a:ln>
                <a:scene3d>
                  <a:camera prst="orthographicFront">
                    <a:rot lat="17277819" lon="2055965" rev="1962322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sl-SI"/>
                </a:p>
              </p:txBody>
            </p:sp>
            <p:sp>
              <p:nvSpPr>
                <p:cNvPr id="26" name="Hexagon 25"/>
                <p:cNvSpPr/>
                <p:nvPr/>
              </p:nvSpPr>
              <p:spPr>
                <a:xfrm>
                  <a:off x="4083865" y="1792588"/>
                  <a:ext cx="720000" cy="720000"/>
                </a:xfrm>
                <a:prstGeom prst="hexagon">
                  <a:avLst/>
                </a:prstGeom>
                <a:noFill/>
                <a:ln w="28575" cmpd="sng">
                  <a:solidFill>
                    <a:schemeClr val="tx1"/>
                  </a:solidFill>
                  <a:bevel/>
                </a:ln>
                <a:scene3d>
                  <a:camera prst="orthographicFront">
                    <a:rot lat="17277819" lon="2055965" rev="1962322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sl-SI"/>
                </a:p>
              </p:txBody>
            </p:sp>
            <p:sp>
              <p:nvSpPr>
                <p:cNvPr id="27" name="Hexagon 26"/>
                <p:cNvSpPr/>
                <p:nvPr/>
              </p:nvSpPr>
              <p:spPr>
                <a:xfrm>
                  <a:off x="5747947" y="1685453"/>
                  <a:ext cx="720000" cy="720000"/>
                </a:xfrm>
                <a:prstGeom prst="hexagon">
                  <a:avLst/>
                </a:prstGeom>
                <a:noFill/>
                <a:ln w="28575" cmpd="sng">
                  <a:solidFill>
                    <a:schemeClr val="tx1"/>
                  </a:solidFill>
                  <a:bevel/>
                </a:ln>
                <a:scene3d>
                  <a:camera prst="orthographicFront">
                    <a:rot lat="17277819" lon="2055965" rev="1962322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sl-SI"/>
                </a:p>
              </p:txBody>
            </p:sp>
            <p:pic>
              <p:nvPicPr>
                <p:cNvPr id="54394" name="Picture 9" descr="C:\Program Files\Microsoft Office\MEDIA\OFFICE12\Bullets\BD21335_.gif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grayscl/>
                </a:blip>
                <a:srcRect/>
                <a:stretch>
                  <a:fillRect/>
                </a:stretch>
              </p:blipFill>
              <p:spPr bwMode="auto">
                <a:xfrm>
                  <a:off x="4038600" y="2092111"/>
                  <a:ext cx="99060" cy="990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4395" name="Picture 9" descr="C:\Program Files\Microsoft Office\MEDIA\OFFICE12\Bullets\BD21335_.gif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grayscl/>
                </a:blip>
                <a:srcRect/>
                <a:stretch>
                  <a:fillRect/>
                </a:stretch>
              </p:blipFill>
              <p:spPr bwMode="auto">
                <a:xfrm>
                  <a:off x="4127629" y="2191694"/>
                  <a:ext cx="99060" cy="990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4396" name="Picture 9" descr="C:\Program Files\Microsoft Office\MEDIA\OFFICE12\Bullets\BD21335_.gif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grayscl/>
                </a:blip>
                <a:srcRect/>
                <a:stretch>
                  <a:fillRect/>
                </a:stretch>
              </p:blipFill>
              <p:spPr bwMode="auto">
                <a:xfrm>
                  <a:off x="4477694" y="2186940"/>
                  <a:ext cx="99060" cy="990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4397" name="Picture 9" descr="C:\Program Files\Microsoft Office\MEDIA\OFFICE12\Bullets\BD21335_.gif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grayscl/>
                </a:blip>
                <a:srcRect/>
                <a:stretch>
                  <a:fillRect/>
                </a:stretch>
              </p:blipFill>
              <p:spPr bwMode="auto">
                <a:xfrm>
                  <a:off x="4728699" y="2101164"/>
                  <a:ext cx="99060" cy="990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4398" name="Picture 9" descr="C:\Program Files\Microsoft Office\MEDIA\OFFICE12\Bullets\BD21335_.gif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grayscl/>
                </a:blip>
                <a:srcRect/>
                <a:stretch>
                  <a:fillRect/>
                </a:stretch>
              </p:blipFill>
              <p:spPr bwMode="auto">
                <a:xfrm>
                  <a:off x="4603458" y="1999306"/>
                  <a:ext cx="99060" cy="990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4399" name="Picture 9" descr="C:\Program Files\Microsoft Office\MEDIA\OFFICE12\Bullets\BD21335_.gif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grayscl/>
                </a:blip>
                <a:srcRect/>
                <a:stretch>
                  <a:fillRect/>
                </a:stretch>
              </p:blipFill>
              <p:spPr bwMode="auto">
                <a:xfrm>
                  <a:off x="4127629" y="1905000"/>
                  <a:ext cx="99060" cy="990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4400" name="Picture 9" descr="C:\Program Files\Microsoft Office\MEDIA\OFFICE12\Bullets\BD21335_.gif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grayscl/>
                </a:blip>
                <a:srcRect/>
                <a:stretch>
                  <a:fillRect/>
                </a:stretch>
              </p:blipFill>
              <p:spPr bwMode="auto">
                <a:xfrm>
                  <a:off x="4332846" y="1805940"/>
                  <a:ext cx="99060" cy="990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4401" name="Picture 9" descr="C:\Program Files\Microsoft Office\MEDIA\OFFICE12\Bullets\BD21335_.gif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grayscl/>
                </a:blip>
                <a:srcRect/>
                <a:stretch>
                  <a:fillRect/>
                </a:stretch>
              </p:blipFill>
              <p:spPr bwMode="auto">
                <a:xfrm>
                  <a:off x="4750581" y="1806918"/>
                  <a:ext cx="99060" cy="990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4402" name="Picture 9" descr="C:\Program Files\Microsoft Office\MEDIA\OFFICE12\Bullets\BD21335_.gif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grayscl/>
                </a:blip>
                <a:srcRect/>
                <a:stretch>
                  <a:fillRect/>
                </a:stretch>
              </p:blipFill>
              <p:spPr bwMode="auto">
                <a:xfrm>
                  <a:off x="4823005" y="1914053"/>
                  <a:ext cx="99060" cy="990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4403" name="Picture 9" descr="C:\Program Files\Microsoft Office\MEDIA\OFFICE12\Bullets\BD21335_.gif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grayscl/>
                </a:blip>
                <a:srcRect/>
                <a:stretch>
                  <a:fillRect/>
                </a:stretch>
              </p:blipFill>
              <p:spPr bwMode="auto">
                <a:xfrm>
                  <a:off x="4939193" y="1712612"/>
                  <a:ext cx="99060" cy="990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4404" name="Picture 9" descr="C:\Program Files\Microsoft Office\MEDIA\OFFICE12\Bullets\BD21335_.gif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grayscl/>
                </a:blip>
                <a:srcRect/>
                <a:stretch>
                  <a:fillRect/>
                </a:stretch>
              </p:blipFill>
              <p:spPr bwMode="auto">
                <a:xfrm>
                  <a:off x="5127805" y="2101164"/>
                  <a:ext cx="99060" cy="990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4405" name="Picture 9" descr="C:\Program Files\Microsoft Office\MEDIA\OFFICE12\Bullets\BD21335_.gif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grayscl/>
                </a:blip>
                <a:srcRect/>
                <a:stretch>
                  <a:fillRect/>
                </a:stretch>
              </p:blipFill>
              <p:spPr bwMode="auto">
                <a:xfrm>
                  <a:off x="5249270" y="1914053"/>
                  <a:ext cx="99060" cy="990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4406" name="Picture 9" descr="C:\Program Files\Microsoft Office\MEDIA\OFFICE12\Bullets\BD21335_.gif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grayscl/>
                </a:blip>
                <a:srcRect/>
                <a:stretch>
                  <a:fillRect/>
                </a:stretch>
              </p:blipFill>
              <p:spPr bwMode="auto">
                <a:xfrm>
                  <a:off x="5222111" y="2191694"/>
                  <a:ext cx="99060" cy="990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4407" name="Picture 9" descr="C:\Program Files\Microsoft Office\MEDIA\OFFICE12\Bullets\BD21335_.gif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grayscl/>
                </a:blip>
                <a:srcRect/>
                <a:stretch>
                  <a:fillRect/>
                </a:stretch>
              </p:blipFill>
              <p:spPr bwMode="auto">
                <a:xfrm>
                  <a:off x="5615940" y="2191694"/>
                  <a:ext cx="99060" cy="990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4408" name="Picture 9" descr="C:\Program Files\Microsoft Office\MEDIA\OFFICE12\Bullets\BD21335_.gif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grayscl/>
                </a:blip>
                <a:srcRect/>
                <a:stretch>
                  <a:fillRect/>
                </a:stretch>
              </p:blipFill>
              <p:spPr bwMode="auto">
                <a:xfrm>
                  <a:off x="5813605" y="2092111"/>
                  <a:ext cx="99060" cy="990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4409" name="Picture 9" descr="C:\Program Files\Microsoft Office\MEDIA\OFFICE12\Bullets\BD21335_.gif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grayscl/>
                </a:blip>
                <a:srcRect/>
                <a:stretch>
                  <a:fillRect/>
                </a:stretch>
              </p:blipFill>
              <p:spPr bwMode="auto">
                <a:xfrm>
                  <a:off x="5333022" y="2003082"/>
                  <a:ext cx="99060" cy="990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4410" name="Picture 9" descr="C:\Program Files\Microsoft Office\MEDIA\OFFICE12\Bullets\BD21335_.gif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grayscl/>
                </a:blip>
                <a:srcRect/>
                <a:stretch>
                  <a:fillRect/>
                </a:stretch>
              </p:blipFill>
              <p:spPr bwMode="auto">
                <a:xfrm>
                  <a:off x="5329246" y="1712612"/>
                  <a:ext cx="99060" cy="990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4411" name="Picture 9" descr="C:\Program Files\Microsoft Office\MEDIA\OFFICE12\Bullets\BD21335_.gif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grayscl/>
                </a:blip>
                <a:srcRect/>
                <a:stretch>
                  <a:fillRect/>
                </a:stretch>
              </p:blipFill>
              <p:spPr bwMode="auto">
                <a:xfrm>
                  <a:off x="5701193" y="1990253"/>
                  <a:ext cx="99060" cy="990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4412" name="Picture 9" descr="C:\Program Files\Microsoft Office\MEDIA\OFFICE12\Bullets\BD21335_.gif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grayscl/>
                </a:blip>
                <a:srcRect/>
                <a:stretch>
                  <a:fillRect/>
                </a:stretch>
              </p:blipFill>
              <p:spPr bwMode="auto">
                <a:xfrm>
                  <a:off x="5835487" y="1801641"/>
                  <a:ext cx="99060" cy="990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4413" name="Picture 9" descr="C:\Program Files\Microsoft Office\MEDIA\OFFICE12\Bullets\BD21335_.gif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grayscl/>
                </a:blip>
                <a:srcRect/>
                <a:stretch>
                  <a:fillRect/>
                </a:stretch>
              </p:blipFill>
              <p:spPr bwMode="auto">
                <a:xfrm>
                  <a:off x="5916964" y="1905000"/>
                  <a:ext cx="99060" cy="990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4414" name="Picture 9" descr="C:\Program Files\Microsoft Office\MEDIA\OFFICE12\Bullets\BD21335_.gif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grayscl/>
                </a:blip>
                <a:srcRect/>
                <a:stretch>
                  <a:fillRect/>
                </a:stretch>
              </p:blipFill>
              <p:spPr bwMode="auto">
                <a:xfrm>
                  <a:off x="6212188" y="2079282"/>
                  <a:ext cx="99060" cy="990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4415" name="Picture 9" descr="C:\Program Files\Microsoft Office\MEDIA\OFFICE12\Bullets\BD21335_.gif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grayscl/>
                </a:blip>
                <a:srcRect/>
                <a:stretch>
                  <a:fillRect/>
                </a:stretch>
              </p:blipFill>
              <p:spPr bwMode="auto">
                <a:xfrm>
                  <a:off x="6301740" y="1895947"/>
                  <a:ext cx="99060" cy="990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4416" name="Picture 9" descr="C:\Program Files\Microsoft Office\MEDIA\OFFICE12\Bullets\BD21335_.gif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grayscl/>
                </a:blip>
                <a:srcRect/>
                <a:stretch>
                  <a:fillRect/>
                </a:stretch>
              </p:blipFill>
              <p:spPr bwMode="auto">
                <a:xfrm>
                  <a:off x="6414152" y="1981200"/>
                  <a:ext cx="99060" cy="990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54385" name="Picture 9" descr="C:\Program Files\Microsoft Office\MEDIA\OFFICE12\Bullets\BD21335_.gif"/>
              <p:cNvPicPr>
                <a:picLocks noChangeAspect="1" noChangeArrowheads="1"/>
              </p:cNvPicPr>
              <p:nvPr/>
            </p:nvPicPr>
            <p:blipFill>
              <a:blip r:embed="rId2" cstate="print">
                <a:grayscl/>
              </a:blip>
              <a:srcRect/>
              <a:stretch>
                <a:fillRect/>
              </a:stretch>
            </p:blipFill>
            <p:spPr bwMode="auto">
              <a:xfrm>
                <a:off x="5419253" y="1806918"/>
                <a:ext cx="99060" cy="990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cxnSp>
          <p:nvCxnSpPr>
            <p:cNvPr id="17" name="Straight Connector 16"/>
            <p:cNvCxnSpPr/>
            <p:nvPr/>
          </p:nvCxnSpPr>
          <p:spPr>
            <a:xfrm rot="16200000" flipH="1">
              <a:off x="5133196" y="2337282"/>
              <a:ext cx="512967" cy="6351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174"/>
          <p:cNvGrpSpPr>
            <a:grpSpLocks/>
          </p:cNvGrpSpPr>
          <p:nvPr/>
        </p:nvGrpSpPr>
        <p:grpSpPr bwMode="auto">
          <a:xfrm>
            <a:off x="5661025" y="533400"/>
            <a:ext cx="2492375" cy="2232025"/>
            <a:chOff x="4572000" y="533400"/>
            <a:chExt cx="2492237" cy="2231682"/>
          </a:xfrm>
        </p:grpSpPr>
        <p:grpSp>
          <p:nvGrpSpPr>
            <p:cNvPr id="54286" name="Group 148"/>
            <p:cNvGrpSpPr>
              <a:grpSpLocks/>
            </p:cNvGrpSpPr>
            <p:nvPr/>
          </p:nvGrpSpPr>
          <p:grpSpPr bwMode="auto">
            <a:xfrm>
              <a:off x="5335078" y="533379"/>
              <a:ext cx="892217" cy="803794"/>
              <a:chOff x="5943600" y="3886200"/>
              <a:chExt cx="990600" cy="932506"/>
            </a:xfrm>
          </p:grpSpPr>
          <p:cxnSp>
            <p:nvCxnSpPr>
              <p:cNvPr id="166" name="Straight Connector 165"/>
              <p:cNvCxnSpPr/>
              <p:nvPr/>
            </p:nvCxnSpPr>
            <p:spPr>
              <a:xfrm rot="5400000">
                <a:off x="6251530" y="4152350"/>
                <a:ext cx="335139" cy="176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>
              <a:xfrm rot="5400000">
                <a:off x="6038353" y="4376247"/>
                <a:ext cx="331456" cy="37892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 rot="16200000" flipH="1">
                <a:off x="6338181" y="4481230"/>
                <a:ext cx="362761" cy="17448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>
                <a:off x="6469331" y="4370519"/>
                <a:ext cx="366590" cy="7549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54371" name="Picture 9" descr="C:\Program Files\Microsoft Office\MEDIA\OFFICE12\Bullets\BD21335_.gif"/>
              <p:cNvPicPr>
                <a:picLocks noChangeAspect="1" noChangeArrowheads="1"/>
              </p:cNvPicPr>
              <p:nvPr/>
            </p:nvPicPr>
            <p:blipFill>
              <a:blip r:embed="rId2" cstate="print">
                <a:grayscl/>
              </a:blip>
              <a:srcRect/>
              <a:stretch>
                <a:fillRect/>
              </a:stretch>
            </p:blipFill>
            <p:spPr bwMode="auto">
              <a:xfrm>
                <a:off x="6369865" y="4320540"/>
                <a:ext cx="99060" cy="990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4372" name="Picture 9" descr="C:\Program Files\Microsoft Office\MEDIA\OFFICE12\Bullets\BD21335_.gif"/>
              <p:cNvPicPr>
                <a:picLocks noChangeAspect="1" noChangeArrowheads="1"/>
              </p:cNvPicPr>
              <p:nvPr/>
            </p:nvPicPr>
            <p:blipFill>
              <a:blip r:embed="rId2" cstate="print">
                <a:grayscl/>
              </a:blip>
              <a:srcRect/>
              <a:stretch>
                <a:fillRect/>
              </a:stretch>
            </p:blipFill>
            <p:spPr bwMode="auto">
              <a:xfrm>
                <a:off x="6369865" y="3886200"/>
                <a:ext cx="99060" cy="990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4373" name="Picture 9" descr="C:\Program Files\Microsoft Office\MEDIA\OFFICE12\Bullets\BD21335_.gif"/>
              <p:cNvPicPr>
                <a:picLocks noChangeAspect="1" noChangeArrowheads="1"/>
              </p:cNvPicPr>
              <p:nvPr/>
            </p:nvPicPr>
            <p:blipFill>
              <a:blip r:embed="rId2" cstate="print">
                <a:grayscl/>
              </a:blip>
              <a:srcRect/>
              <a:stretch>
                <a:fillRect/>
              </a:stretch>
            </p:blipFill>
            <p:spPr bwMode="auto">
              <a:xfrm>
                <a:off x="5943600" y="4701540"/>
                <a:ext cx="99060" cy="990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4374" name="Picture 9" descr="C:\Program Files\Microsoft Office\MEDIA\OFFICE12\Bullets\BD21335_.gif"/>
              <p:cNvPicPr>
                <a:picLocks noChangeAspect="1" noChangeArrowheads="1"/>
              </p:cNvPicPr>
              <p:nvPr/>
            </p:nvPicPr>
            <p:blipFill>
              <a:blip r:embed="rId2" cstate="print">
                <a:grayscl/>
              </a:blip>
              <a:srcRect/>
              <a:stretch>
                <a:fillRect/>
              </a:stretch>
            </p:blipFill>
            <p:spPr bwMode="auto">
              <a:xfrm>
                <a:off x="6579381" y="4719646"/>
                <a:ext cx="99060" cy="990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4375" name="Picture 9" descr="C:\Program Files\Microsoft Office\MEDIA\OFFICE12\Bullets\BD21335_.gif"/>
              <p:cNvPicPr>
                <a:picLocks noChangeAspect="1" noChangeArrowheads="1"/>
              </p:cNvPicPr>
              <p:nvPr/>
            </p:nvPicPr>
            <p:blipFill>
              <a:blip r:embed="rId2" cstate="print">
                <a:grayscl/>
              </a:blip>
              <a:srcRect/>
              <a:stretch>
                <a:fillRect/>
              </a:stretch>
            </p:blipFill>
            <p:spPr bwMode="auto">
              <a:xfrm>
                <a:off x="6835140" y="4396740"/>
                <a:ext cx="99060" cy="990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54287" name="Group 149"/>
            <p:cNvGrpSpPr>
              <a:grpSpLocks/>
            </p:cNvGrpSpPr>
            <p:nvPr/>
          </p:nvGrpSpPr>
          <p:grpSpPr bwMode="auto">
            <a:xfrm>
              <a:off x="6173256" y="1415046"/>
              <a:ext cx="892213" cy="803798"/>
              <a:chOff x="5943600" y="3886200"/>
              <a:chExt cx="990600" cy="932506"/>
            </a:xfrm>
          </p:grpSpPr>
          <p:cxnSp>
            <p:nvCxnSpPr>
              <p:cNvPr id="157" name="Straight Connector 156"/>
              <p:cNvCxnSpPr/>
              <p:nvPr/>
            </p:nvCxnSpPr>
            <p:spPr>
              <a:xfrm rot="5400000">
                <a:off x="6251506" y="4151490"/>
                <a:ext cx="335137" cy="176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 rot="5400000">
                <a:off x="6037406" y="4378146"/>
                <a:ext cx="333295" cy="37892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>
              <a:xfrm rot="16200000" flipH="1">
                <a:off x="6338156" y="4482208"/>
                <a:ext cx="362759" cy="17448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>
                <a:off x="6469305" y="4369657"/>
                <a:ext cx="366592" cy="7549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54362" name="Picture 9" descr="C:\Program Files\Microsoft Office\MEDIA\OFFICE12\Bullets\BD21335_.gif"/>
              <p:cNvPicPr>
                <a:picLocks noChangeAspect="1" noChangeArrowheads="1"/>
              </p:cNvPicPr>
              <p:nvPr/>
            </p:nvPicPr>
            <p:blipFill>
              <a:blip r:embed="rId2" cstate="print">
                <a:grayscl/>
              </a:blip>
              <a:srcRect/>
              <a:stretch>
                <a:fillRect/>
              </a:stretch>
            </p:blipFill>
            <p:spPr bwMode="auto">
              <a:xfrm>
                <a:off x="6369865" y="4320540"/>
                <a:ext cx="99060" cy="990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4363" name="Picture 9" descr="C:\Program Files\Microsoft Office\MEDIA\OFFICE12\Bullets\BD21335_.gif"/>
              <p:cNvPicPr>
                <a:picLocks noChangeAspect="1" noChangeArrowheads="1"/>
              </p:cNvPicPr>
              <p:nvPr/>
            </p:nvPicPr>
            <p:blipFill>
              <a:blip r:embed="rId2" cstate="print">
                <a:grayscl/>
              </a:blip>
              <a:srcRect/>
              <a:stretch>
                <a:fillRect/>
              </a:stretch>
            </p:blipFill>
            <p:spPr bwMode="auto">
              <a:xfrm>
                <a:off x="6369865" y="3886200"/>
                <a:ext cx="99060" cy="990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4364" name="Picture 9" descr="C:\Program Files\Microsoft Office\MEDIA\OFFICE12\Bullets\BD21335_.gif"/>
              <p:cNvPicPr>
                <a:picLocks noChangeAspect="1" noChangeArrowheads="1"/>
              </p:cNvPicPr>
              <p:nvPr/>
            </p:nvPicPr>
            <p:blipFill>
              <a:blip r:embed="rId2" cstate="print">
                <a:grayscl/>
              </a:blip>
              <a:srcRect/>
              <a:stretch>
                <a:fillRect/>
              </a:stretch>
            </p:blipFill>
            <p:spPr bwMode="auto">
              <a:xfrm>
                <a:off x="5943600" y="4701540"/>
                <a:ext cx="99060" cy="990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4365" name="Picture 9" descr="C:\Program Files\Microsoft Office\MEDIA\OFFICE12\Bullets\BD21335_.gif"/>
              <p:cNvPicPr>
                <a:picLocks noChangeAspect="1" noChangeArrowheads="1"/>
              </p:cNvPicPr>
              <p:nvPr/>
            </p:nvPicPr>
            <p:blipFill>
              <a:blip r:embed="rId2" cstate="print">
                <a:grayscl/>
              </a:blip>
              <a:srcRect/>
              <a:stretch>
                <a:fillRect/>
              </a:stretch>
            </p:blipFill>
            <p:spPr bwMode="auto">
              <a:xfrm>
                <a:off x="6579381" y="4719646"/>
                <a:ext cx="99060" cy="990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4366" name="Picture 9" descr="C:\Program Files\Microsoft Office\MEDIA\OFFICE12\Bullets\BD21335_.gif"/>
              <p:cNvPicPr>
                <a:picLocks noChangeAspect="1" noChangeArrowheads="1"/>
              </p:cNvPicPr>
              <p:nvPr/>
            </p:nvPicPr>
            <p:blipFill>
              <a:blip r:embed="rId2" cstate="print">
                <a:grayscl/>
              </a:blip>
              <a:srcRect/>
              <a:stretch>
                <a:fillRect/>
              </a:stretch>
            </p:blipFill>
            <p:spPr bwMode="auto">
              <a:xfrm>
                <a:off x="6835140" y="4396740"/>
                <a:ext cx="99060" cy="990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54288" name="Group 159"/>
            <p:cNvGrpSpPr>
              <a:grpSpLocks/>
            </p:cNvGrpSpPr>
            <p:nvPr/>
          </p:nvGrpSpPr>
          <p:grpSpPr bwMode="auto">
            <a:xfrm>
              <a:off x="4954074" y="1237039"/>
              <a:ext cx="892216" cy="803797"/>
              <a:chOff x="5943600" y="3886200"/>
              <a:chExt cx="990600" cy="932506"/>
            </a:xfrm>
          </p:grpSpPr>
          <p:cxnSp>
            <p:nvCxnSpPr>
              <p:cNvPr id="148" name="Straight Connector 147"/>
              <p:cNvCxnSpPr/>
              <p:nvPr/>
            </p:nvCxnSpPr>
            <p:spPr>
              <a:xfrm rot="5400000">
                <a:off x="6251559" y="4151763"/>
                <a:ext cx="335138" cy="176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 rot="5400000">
                <a:off x="6038342" y="4379300"/>
                <a:ext cx="333296" cy="37716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 rot="16200000" flipH="1">
                <a:off x="6339971" y="4482483"/>
                <a:ext cx="362760" cy="17448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>
                <a:off x="6469359" y="4369931"/>
                <a:ext cx="366591" cy="7549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54353" name="Picture 9" descr="C:\Program Files\Microsoft Office\MEDIA\OFFICE12\Bullets\BD21335_.gif"/>
              <p:cNvPicPr>
                <a:picLocks noChangeAspect="1" noChangeArrowheads="1"/>
              </p:cNvPicPr>
              <p:nvPr/>
            </p:nvPicPr>
            <p:blipFill>
              <a:blip r:embed="rId2" cstate="print">
                <a:grayscl/>
              </a:blip>
              <a:srcRect/>
              <a:stretch>
                <a:fillRect/>
              </a:stretch>
            </p:blipFill>
            <p:spPr bwMode="auto">
              <a:xfrm>
                <a:off x="6369865" y="4320540"/>
                <a:ext cx="99060" cy="990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4354" name="Picture 9" descr="C:\Program Files\Microsoft Office\MEDIA\OFFICE12\Bullets\BD21335_.gif"/>
              <p:cNvPicPr>
                <a:picLocks noChangeAspect="1" noChangeArrowheads="1"/>
              </p:cNvPicPr>
              <p:nvPr/>
            </p:nvPicPr>
            <p:blipFill>
              <a:blip r:embed="rId2" cstate="print">
                <a:grayscl/>
              </a:blip>
              <a:srcRect/>
              <a:stretch>
                <a:fillRect/>
              </a:stretch>
            </p:blipFill>
            <p:spPr bwMode="auto">
              <a:xfrm>
                <a:off x="6369865" y="3886200"/>
                <a:ext cx="99060" cy="990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4355" name="Picture 9" descr="C:\Program Files\Microsoft Office\MEDIA\OFFICE12\Bullets\BD21335_.gif"/>
              <p:cNvPicPr>
                <a:picLocks noChangeAspect="1" noChangeArrowheads="1"/>
              </p:cNvPicPr>
              <p:nvPr/>
            </p:nvPicPr>
            <p:blipFill>
              <a:blip r:embed="rId2" cstate="print">
                <a:grayscl/>
              </a:blip>
              <a:srcRect/>
              <a:stretch>
                <a:fillRect/>
              </a:stretch>
            </p:blipFill>
            <p:spPr bwMode="auto">
              <a:xfrm>
                <a:off x="5943600" y="4701540"/>
                <a:ext cx="99060" cy="990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4356" name="Picture 9" descr="C:\Program Files\Microsoft Office\MEDIA\OFFICE12\Bullets\BD21335_.gif"/>
              <p:cNvPicPr>
                <a:picLocks noChangeAspect="1" noChangeArrowheads="1"/>
              </p:cNvPicPr>
              <p:nvPr/>
            </p:nvPicPr>
            <p:blipFill>
              <a:blip r:embed="rId2" cstate="print">
                <a:grayscl/>
              </a:blip>
              <a:srcRect/>
              <a:stretch>
                <a:fillRect/>
              </a:stretch>
            </p:blipFill>
            <p:spPr bwMode="auto">
              <a:xfrm>
                <a:off x="6579381" y="4719646"/>
                <a:ext cx="99060" cy="990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4357" name="Picture 9" descr="C:\Program Files\Microsoft Office\MEDIA\OFFICE12\Bullets\BD21335_.gif"/>
              <p:cNvPicPr>
                <a:picLocks noChangeAspect="1" noChangeArrowheads="1"/>
              </p:cNvPicPr>
              <p:nvPr/>
            </p:nvPicPr>
            <p:blipFill>
              <a:blip r:embed="rId2" cstate="print">
                <a:grayscl/>
              </a:blip>
              <a:srcRect/>
              <a:stretch>
                <a:fillRect/>
              </a:stretch>
            </p:blipFill>
            <p:spPr bwMode="auto">
              <a:xfrm>
                <a:off x="6835140" y="4396740"/>
                <a:ext cx="99060" cy="990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54289" name="Group 169"/>
            <p:cNvGrpSpPr>
              <a:grpSpLocks/>
            </p:cNvGrpSpPr>
            <p:nvPr/>
          </p:nvGrpSpPr>
          <p:grpSpPr bwMode="auto">
            <a:xfrm>
              <a:off x="5518417" y="1253593"/>
              <a:ext cx="892217" cy="803797"/>
              <a:chOff x="5943600" y="3886200"/>
              <a:chExt cx="990600" cy="932506"/>
            </a:xfrm>
          </p:grpSpPr>
          <p:cxnSp>
            <p:nvCxnSpPr>
              <p:cNvPr id="139" name="Straight Connector 138"/>
              <p:cNvCxnSpPr/>
              <p:nvPr/>
            </p:nvCxnSpPr>
            <p:spPr>
              <a:xfrm rot="5400000">
                <a:off x="6252420" y="4152813"/>
                <a:ext cx="335138" cy="176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>
              <a:xfrm rot="5400000">
                <a:off x="6039243" y="4378549"/>
                <a:ext cx="331455" cy="37892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>
              <a:xfrm rot="16200000" flipH="1">
                <a:off x="6339991" y="4482612"/>
                <a:ext cx="360918" cy="17448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/>
              <p:nvPr/>
            </p:nvCxnSpPr>
            <p:spPr>
              <a:xfrm>
                <a:off x="6470220" y="4370981"/>
                <a:ext cx="366590" cy="7549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54344" name="Picture 9" descr="C:\Program Files\Microsoft Office\MEDIA\OFFICE12\Bullets\BD21335_.gif"/>
              <p:cNvPicPr>
                <a:picLocks noChangeAspect="1" noChangeArrowheads="1"/>
              </p:cNvPicPr>
              <p:nvPr/>
            </p:nvPicPr>
            <p:blipFill>
              <a:blip r:embed="rId2" cstate="print">
                <a:grayscl/>
              </a:blip>
              <a:srcRect/>
              <a:stretch>
                <a:fillRect/>
              </a:stretch>
            </p:blipFill>
            <p:spPr bwMode="auto">
              <a:xfrm>
                <a:off x="6369865" y="4320540"/>
                <a:ext cx="99060" cy="990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4345" name="Picture 9" descr="C:\Program Files\Microsoft Office\MEDIA\OFFICE12\Bullets\BD21335_.gif"/>
              <p:cNvPicPr>
                <a:picLocks noChangeAspect="1" noChangeArrowheads="1"/>
              </p:cNvPicPr>
              <p:nvPr/>
            </p:nvPicPr>
            <p:blipFill>
              <a:blip r:embed="rId2" cstate="print">
                <a:grayscl/>
              </a:blip>
              <a:srcRect/>
              <a:stretch>
                <a:fillRect/>
              </a:stretch>
            </p:blipFill>
            <p:spPr bwMode="auto">
              <a:xfrm>
                <a:off x="6369865" y="3886200"/>
                <a:ext cx="99060" cy="990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4346" name="Picture 9" descr="C:\Program Files\Microsoft Office\MEDIA\OFFICE12\Bullets\BD21335_.gif"/>
              <p:cNvPicPr>
                <a:picLocks noChangeAspect="1" noChangeArrowheads="1"/>
              </p:cNvPicPr>
              <p:nvPr/>
            </p:nvPicPr>
            <p:blipFill>
              <a:blip r:embed="rId2" cstate="print">
                <a:grayscl/>
              </a:blip>
              <a:srcRect/>
              <a:stretch>
                <a:fillRect/>
              </a:stretch>
            </p:blipFill>
            <p:spPr bwMode="auto">
              <a:xfrm>
                <a:off x="5943600" y="4701540"/>
                <a:ext cx="99060" cy="990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4347" name="Picture 9" descr="C:\Program Files\Microsoft Office\MEDIA\OFFICE12\Bullets\BD21335_.gif"/>
              <p:cNvPicPr>
                <a:picLocks noChangeAspect="1" noChangeArrowheads="1"/>
              </p:cNvPicPr>
              <p:nvPr/>
            </p:nvPicPr>
            <p:blipFill>
              <a:blip r:embed="rId2" cstate="print">
                <a:grayscl/>
              </a:blip>
              <a:srcRect/>
              <a:stretch>
                <a:fillRect/>
              </a:stretch>
            </p:blipFill>
            <p:spPr bwMode="auto">
              <a:xfrm>
                <a:off x="6579381" y="4719646"/>
                <a:ext cx="99060" cy="990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4348" name="Picture 9" descr="C:\Program Files\Microsoft Office\MEDIA\OFFICE12\Bullets\BD21335_.gif"/>
              <p:cNvPicPr>
                <a:picLocks noChangeAspect="1" noChangeArrowheads="1"/>
              </p:cNvPicPr>
              <p:nvPr/>
            </p:nvPicPr>
            <p:blipFill>
              <a:blip r:embed="rId2" cstate="print">
                <a:grayscl/>
              </a:blip>
              <a:srcRect/>
              <a:stretch>
                <a:fillRect/>
              </a:stretch>
            </p:blipFill>
            <p:spPr bwMode="auto">
              <a:xfrm>
                <a:off x="6835140" y="4396740"/>
                <a:ext cx="99060" cy="990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54290" name="Group 179"/>
            <p:cNvGrpSpPr>
              <a:grpSpLocks/>
            </p:cNvGrpSpPr>
            <p:nvPr/>
          </p:nvGrpSpPr>
          <p:grpSpPr bwMode="auto">
            <a:xfrm>
              <a:off x="4573074" y="1941216"/>
              <a:ext cx="892216" cy="803800"/>
              <a:chOff x="5943600" y="3886200"/>
              <a:chExt cx="990600" cy="932506"/>
            </a:xfrm>
          </p:grpSpPr>
          <p:cxnSp>
            <p:nvCxnSpPr>
              <p:cNvPr id="130" name="Straight Connector 129"/>
              <p:cNvCxnSpPr/>
              <p:nvPr/>
            </p:nvCxnSpPr>
            <p:spPr>
              <a:xfrm rot="5400000">
                <a:off x="6252504" y="4153337"/>
                <a:ext cx="333296" cy="176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 rot="5400000">
                <a:off x="6039287" y="4377190"/>
                <a:ext cx="331454" cy="37716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 rot="16200000" flipH="1">
                <a:off x="6339155" y="4482214"/>
                <a:ext cx="360916" cy="17448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>
                <a:off x="6469382" y="4370584"/>
                <a:ext cx="366591" cy="7549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54335" name="Picture 9" descr="C:\Program Files\Microsoft Office\MEDIA\OFFICE12\Bullets\BD21335_.gif"/>
              <p:cNvPicPr>
                <a:picLocks noChangeAspect="1" noChangeArrowheads="1"/>
              </p:cNvPicPr>
              <p:nvPr/>
            </p:nvPicPr>
            <p:blipFill>
              <a:blip r:embed="rId2" cstate="print">
                <a:grayscl/>
              </a:blip>
              <a:srcRect/>
              <a:stretch>
                <a:fillRect/>
              </a:stretch>
            </p:blipFill>
            <p:spPr bwMode="auto">
              <a:xfrm>
                <a:off x="6369865" y="4320540"/>
                <a:ext cx="99060" cy="990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4336" name="Picture 9" descr="C:\Program Files\Microsoft Office\MEDIA\OFFICE12\Bullets\BD21335_.gif"/>
              <p:cNvPicPr>
                <a:picLocks noChangeAspect="1" noChangeArrowheads="1"/>
              </p:cNvPicPr>
              <p:nvPr/>
            </p:nvPicPr>
            <p:blipFill>
              <a:blip r:embed="rId2" cstate="print">
                <a:grayscl/>
              </a:blip>
              <a:srcRect/>
              <a:stretch>
                <a:fillRect/>
              </a:stretch>
            </p:blipFill>
            <p:spPr bwMode="auto">
              <a:xfrm>
                <a:off x="6369865" y="3886200"/>
                <a:ext cx="99060" cy="990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4337" name="Picture 9" descr="C:\Program Files\Microsoft Office\MEDIA\OFFICE12\Bullets\BD21335_.gif"/>
              <p:cNvPicPr>
                <a:picLocks noChangeAspect="1" noChangeArrowheads="1"/>
              </p:cNvPicPr>
              <p:nvPr/>
            </p:nvPicPr>
            <p:blipFill>
              <a:blip r:embed="rId2" cstate="print">
                <a:grayscl/>
              </a:blip>
              <a:srcRect/>
              <a:stretch>
                <a:fillRect/>
              </a:stretch>
            </p:blipFill>
            <p:spPr bwMode="auto">
              <a:xfrm>
                <a:off x="5943600" y="4701540"/>
                <a:ext cx="99060" cy="990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4338" name="Picture 9" descr="C:\Program Files\Microsoft Office\MEDIA\OFFICE12\Bullets\BD21335_.gif"/>
              <p:cNvPicPr>
                <a:picLocks noChangeAspect="1" noChangeArrowheads="1"/>
              </p:cNvPicPr>
              <p:nvPr/>
            </p:nvPicPr>
            <p:blipFill>
              <a:blip r:embed="rId2" cstate="print">
                <a:grayscl/>
              </a:blip>
              <a:srcRect/>
              <a:stretch>
                <a:fillRect/>
              </a:stretch>
            </p:blipFill>
            <p:spPr bwMode="auto">
              <a:xfrm>
                <a:off x="6579381" y="4719646"/>
                <a:ext cx="99060" cy="990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4339" name="Picture 9" descr="C:\Program Files\Microsoft Office\MEDIA\OFFICE12\Bullets\BD21335_.gif"/>
              <p:cNvPicPr>
                <a:picLocks noChangeAspect="1" noChangeArrowheads="1"/>
              </p:cNvPicPr>
              <p:nvPr/>
            </p:nvPicPr>
            <p:blipFill>
              <a:blip r:embed="rId2" cstate="print">
                <a:grayscl/>
              </a:blip>
              <a:srcRect/>
              <a:stretch>
                <a:fillRect/>
              </a:stretch>
            </p:blipFill>
            <p:spPr bwMode="auto">
              <a:xfrm>
                <a:off x="6835140" y="4396740"/>
                <a:ext cx="99060" cy="990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54291" name="Group 189"/>
            <p:cNvGrpSpPr>
              <a:grpSpLocks/>
            </p:cNvGrpSpPr>
            <p:nvPr/>
          </p:nvGrpSpPr>
          <p:grpSpPr bwMode="auto">
            <a:xfrm>
              <a:off x="5375541" y="1676662"/>
              <a:ext cx="892216" cy="803797"/>
              <a:chOff x="5943600" y="3886200"/>
              <a:chExt cx="990600" cy="932506"/>
            </a:xfrm>
          </p:grpSpPr>
          <p:cxnSp>
            <p:nvCxnSpPr>
              <p:cNvPr id="121" name="Straight Connector 120"/>
              <p:cNvCxnSpPr/>
              <p:nvPr/>
            </p:nvCxnSpPr>
            <p:spPr>
              <a:xfrm rot="5400000">
                <a:off x="6252431" y="4153658"/>
                <a:ext cx="335138" cy="176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rot="5400000">
                <a:off x="6037491" y="4377551"/>
                <a:ext cx="331455" cy="37892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rot="16200000" flipH="1">
                <a:off x="6339081" y="4482537"/>
                <a:ext cx="362758" cy="17448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>
                <a:off x="6468468" y="4371826"/>
                <a:ext cx="366591" cy="7549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54326" name="Picture 9" descr="C:\Program Files\Microsoft Office\MEDIA\OFFICE12\Bullets\BD21335_.gif"/>
              <p:cNvPicPr>
                <a:picLocks noChangeAspect="1" noChangeArrowheads="1"/>
              </p:cNvPicPr>
              <p:nvPr/>
            </p:nvPicPr>
            <p:blipFill>
              <a:blip r:embed="rId2" cstate="print">
                <a:grayscl/>
              </a:blip>
              <a:srcRect/>
              <a:stretch>
                <a:fillRect/>
              </a:stretch>
            </p:blipFill>
            <p:spPr bwMode="auto">
              <a:xfrm>
                <a:off x="6369865" y="4320540"/>
                <a:ext cx="99060" cy="990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4327" name="Picture 9" descr="C:\Program Files\Microsoft Office\MEDIA\OFFICE12\Bullets\BD21335_.gif"/>
              <p:cNvPicPr>
                <a:picLocks noChangeAspect="1" noChangeArrowheads="1"/>
              </p:cNvPicPr>
              <p:nvPr/>
            </p:nvPicPr>
            <p:blipFill>
              <a:blip r:embed="rId2" cstate="print">
                <a:grayscl/>
              </a:blip>
              <a:srcRect/>
              <a:stretch>
                <a:fillRect/>
              </a:stretch>
            </p:blipFill>
            <p:spPr bwMode="auto">
              <a:xfrm>
                <a:off x="6369865" y="3886200"/>
                <a:ext cx="99060" cy="990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4328" name="Picture 9" descr="C:\Program Files\Microsoft Office\MEDIA\OFFICE12\Bullets\BD21335_.gif"/>
              <p:cNvPicPr>
                <a:picLocks noChangeAspect="1" noChangeArrowheads="1"/>
              </p:cNvPicPr>
              <p:nvPr/>
            </p:nvPicPr>
            <p:blipFill>
              <a:blip r:embed="rId2" cstate="print">
                <a:grayscl/>
              </a:blip>
              <a:srcRect/>
              <a:stretch>
                <a:fillRect/>
              </a:stretch>
            </p:blipFill>
            <p:spPr bwMode="auto">
              <a:xfrm>
                <a:off x="5943600" y="4701540"/>
                <a:ext cx="99060" cy="990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4329" name="Picture 9" descr="C:\Program Files\Microsoft Office\MEDIA\OFFICE12\Bullets\BD21335_.gif"/>
              <p:cNvPicPr>
                <a:picLocks noChangeAspect="1" noChangeArrowheads="1"/>
              </p:cNvPicPr>
              <p:nvPr/>
            </p:nvPicPr>
            <p:blipFill>
              <a:blip r:embed="rId2" cstate="print">
                <a:grayscl/>
              </a:blip>
              <a:srcRect/>
              <a:stretch>
                <a:fillRect/>
              </a:stretch>
            </p:blipFill>
            <p:spPr bwMode="auto">
              <a:xfrm>
                <a:off x="6579381" y="4719646"/>
                <a:ext cx="99060" cy="990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4330" name="Picture 9" descr="C:\Program Files\Microsoft Office\MEDIA\OFFICE12\Bullets\BD21335_.gif"/>
              <p:cNvPicPr>
                <a:picLocks noChangeAspect="1" noChangeArrowheads="1"/>
              </p:cNvPicPr>
              <p:nvPr/>
            </p:nvPicPr>
            <p:blipFill>
              <a:blip r:embed="rId2" cstate="print">
                <a:grayscl/>
              </a:blip>
              <a:srcRect/>
              <a:stretch>
                <a:fillRect/>
              </a:stretch>
            </p:blipFill>
            <p:spPr bwMode="auto">
              <a:xfrm>
                <a:off x="6835140" y="4396740"/>
                <a:ext cx="99060" cy="990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54292" name="Group 199"/>
            <p:cNvGrpSpPr>
              <a:grpSpLocks/>
            </p:cNvGrpSpPr>
            <p:nvPr/>
          </p:nvGrpSpPr>
          <p:grpSpPr bwMode="auto">
            <a:xfrm>
              <a:off x="5935621" y="1697976"/>
              <a:ext cx="892216" cy="803800"/>
              <a:chOff x="5943600" y="3886200"/>
              <a:chExt cx="990600" cy="932506"/>
            </a:xfrm>
          </p:grpSpPr>
          <p:cxnSp>
            <p:nvCxnSpPr>
              <p:cNvPr id="112" name="Straight Connector 111"/>
              <p:cNvCxnSpPr/>
              <p:nvPr/>
            </p:nvCxnSpPr>
            <p:spPr>
              <a:xfrm rot="5400000">
                <a:off x="6251896" y="4153790"/>
                <a:ext cx="333295" cy="176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 rot="5400000">
                <a:off x="6037758" y="4378564"/>
                <a:ext cx="333295" cy="37716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/>
              <p:nvPr/>
            </p:nvCxnSpPr>
            <p:spPr>
              <a:xfrm rot="16200000" flipH="1">
                <a:off x="6338546" y="4482666"/>
                <a:ext cx="360916" cy="17448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>
                <a:off x="6468774" y="4371036"/>
                <a:ext cx="366591" cy="7549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54317" name="Picture 9" descr="C:\Program Files\Microsoft Office\MEDIA\OFFICE12\Bullets\BD21335_.gif"/>
              <p:cNvPicPr>
                <a:picLocks noChangeAspect="1" noChangeArrowheads="1"/>
              </p:cNvPicPr>
              <p:nvPr/>
            </p:nvPicPr>
            <p:blipFill>
              <a:blip r:embed="rId2" cstate="print">
                <a:grayscl/>
              </a:blip>
              <a:srcRect/>
              <a:stretch>
                <a:fillRect/>
              </a:stretch>
            </p:blipFill>
            <p:spPr bwMode="auto">
              <a:xfrm>
                <a:off x="6369865" y="4320540"/>
                <a:ext cx="99060" cy="990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4318" name="Picture 9" descr="C:\Program Files\Microsoft Office\MEDIA\OFFICE12\Bullets\BD21335_.gif"/>
              <p:cNvPicPr>
                <a:picLocks noChangeAspect="1" noChangeArrowheads="1"/>
              </p:cNvPicPr>
              <p:nvPr/>
            </p:nvPicPr>
            <p:blipFill>
              <a:blip r:embed="rId2" cstate="print">
                <a:grayscl/>
              </a:blip>
              <a:srcRect/>
              <a:stretch>
                <a:fillRect/>
              </a:stretch>
            </p:blipFill>
            <p:spPr bwMode="auto">
              <a:xfrm>
                <a:off x="6369865" y="3886200"/>
                <a:ext cx="99060" cy="990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4319" name="Picture 9" descr="C:\Program Files\Microsoft Office\MEDIA\OFFICE12\Bullets\BD21335_.gif"/>
              <p:cNvPicPr>
                <a:picLocks noChangeAspect="1" noChangeArrowheads="1"/>
              </p:cNvPicPr>
              <p:nvPr/>
            </p:nvPicPr>
            <p:blipFill>
              <a:blip r:embed="rId2" cstate="print">
                <a:grayscl/>
              </a:blip>
              <a:srcRect/>
              <a:stretch>
                <a:fillRect/>
              </a:stretch>
            </p:blipFill>
            <p:spPr bwMode="auto">
              <a:xfrm>
                <a:off x="5943600" y="4701540"/>
                <a:ext cx="99060" cy="990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4320" name="Picture 9" descr="C:\Program Files\Microsoft Office\MEDIA\OFFICE12\Bullets\BD21335_.gif"/>
              <p:cNvPicPr>
                <a:picLocks noChangeAspect="1" noChangeArrowheads="1"/>
              </p:cNvPicPr>
              <p:nvPr/>
            </p:nvPicPr>
            <p:blipFill>
              <a:blip r:embed="rId2" cstate="print">
                <a:grayscl/>
              </a:blip>
              <a:srcRect/>
              <a:stretch>
                <a:fillRect/>
              </a:stretch>
            </p:blipFill>
            <p:spPr bwMode="auto">
              <a:xfrm>
                <a:off x="6579381" y="4719646"/>
                <a:ext cx="99060" cy="990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4321" name="Picture 9" descr="C:\Program Files\Microsoft Office\MEDIA\OFFICE12\Bullets\BD21335_.gif"/>
              <p:cNvPicPr>
                <a:picLocks noChangeAspect="1" noChangeArrowheads="1"/>
              </p:cNvPicPr>
              <p:nvPr/>
            </p:nvPicPr>
            <p:blipFill>
              <a:blip r:embed="rId2" cstate="print">
                <a:grayscl/>
              </a:blip>
              <a:srcRect/>
              <a:stretch>
                <a:fillRect/>
              </a:stretch>
            </p:blipFill>
            <p:spPr bwMode="auto">
              <a:xfrm>
                <a:off x="6835140" y="4396740"/>
                <a:ext cx="99060" cy="990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54293" name="Group 209"/>
            <p:cNvGrpSpPr>
              <a:grpSpLocks/>
            </p:cNvGrpSpPr>
            <p:nvPr/>
          </p:nvGrpSpPr>
          <p:grpSpPr bwMode="auto">
            <a:xfrm>
              <a:off x="6351643" y="981539"/>
              <a:ext cx="990600" cy="803798"/>
              <a:chOff x="5943600" y="3886200"/>
              <a:chExt cx="990600" cy="932506"/>
            </a:xfrm>
          </p:grpSpPr>
          <p:cxnSp>
            <p:nvCxnSpPr>
              <p:cNvPr id="103" name="Straight Connector 102"/>
              <p:cNvCxnSpPr/>
              <p:nvPr/>
            </p:nvCxnSpPr>
            <p:spPr>
              <a:xfrm rot="5400000">
                <a:off x="6250512" y="4154429"/>
                <a:ext cx="335137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rot="5400000">
                <a:off x="6038054" y="4378002"/>
                <a:ext cx="331455" cy="37780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rot="16200000" flipH="1">
                <a:off x="6338298" y="4482360"/>
                <a:ext cx="362758" cy="17461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>
                <a:off x="6467292" y="4371715"/>
                <a:ext cx="366692" cy="7549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54308" name="Picture 9" descr="C:\Program Files\Microsoft Office\MEDIA\OFFICE12\Bullets\BD21335_.gif"/>
              <p:cNvPicPr>
                <a:picLocks noChangeAspect="1" noChangeArrowheads="1"/>
              </p:cNvPicPr>
              <p:nvPr/>
            </p:nvPicPr>
            <p:blipFill>
              <a:blip r:embed="rId2" cstate="print">
                <a:grayscl/>
              </a:blip>
              <a:srcRect/>
              <a:stretch>
                <a:fillRect/>
              </a:stretch>
            </p:blipFill>
            <p:spPr bwMode="auto">
              <a:xfrm>
                <a:off x="6369865" y="4320540"/>
                <a:ext cx="99060" cy="990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4309" name="Picture 9" descr="C:\Program Files\Microsoft Office\MEDIA\OFFICE12\Bullets\BD21335_.gif"/>
              <p:cNvPicPr>
                <a:picLocks noChangeAspect="1" noChangeArrowheads="1"/>
              </p:cNvPicPr>
              <p:nvPr/>
            </p:nvPicPr>
            <p:blipFill>
              <a:blip r:embed="rId2" cstate="print">
                <a:grayscl/>
              </a:blip>
              <a:srcRect/>
              <a:stretch>
                <a:fillRect/>
              </a:stretch>
            </p:blipFill>
            <p:spPr bwMode="auto">
              <a:xfrm>
                <a:off x="6369865" y="3886200"/>
                <a:ext cx="99060" cy="990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4310" name="Picture 9" descr="C:\Program Files\Microsoft Office\MEDIA\OFFICE12\Bullets\BD21335_.gif"/>
              <p:cNvPicPr>
                <a:picLocks noChangeAspect="1" noChangeArrowheads="1"/>
              </p:cNvPicPr>
              <p:nvPr/>
            </p:nvPicPr>
            <p:blipFill>
              <a:blip r:embed="rId2" cstate="print">
                <a:grayscl/>
              </a:blip>
              <a:srcRect/>
              <a:stretch>
                <a:fillRect/>
              </a:stretch>
            </p:blipFill>
            <p:spPr bwMode="auto">
              <a:xfrm>
                <a:off x="5943600" y="4701540"/>
                <a:ext cx="99060" cy="990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4311" name="Picture 9" descr="C:\Program Files\Microsoft Office\MEDIA\OFFICE12\Bullets\BD21335_.gif"/>
              <p:cNvPicPr>
                <a:picLocks noChangeAspect="1" noChangeArrowheads="1"/>
              </p:cNvPicPr>
              <p:nvPr/>
            </p:nvPicPr>
            <p:blipFill>
              <a:blip r:embed="rId2" cstate="print">
                <a:grayscl/>
              </a:blip>
              <a:srcRect/>
              <a:stretch>
                <a:fillRect/>
              </a:stretch>
            </p:blipFill>
            <p:spPr bwMode="auto">
              <a:xfrm>
                <a:off x="6579381" y="4719646"/>
                <a:ext cx="99060" cy="990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4312" name="Picture 9" descr="C:\Program Files\Microsoft Office\MEDIA\OFFICE12\Bullets\BD21335_.gif"/>
              <p:cNvPicPr>
                <a:picLocks noChangeAspect="1" noChangeArrowheads="1"/>
              </p:cNvPicPr>
              <p:nvPr/>
            </p:nvPicPr>
            <p:blipFill>
              <a:blip r:embed="rId2" cstate="print">
                <a:grayscl/>
              </a:blip>
              <a:srcRect/>
              <a:stretch>
                <a:fillRect/>
              </a:stretch>
            </p:blipFill>
            <p:spPr bwMode="auto">
              <a:xfrm>
                <a:off x="6835140" y="4396740"/>
                <a:ext cx="99060" cy="990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54294" name="Group 219"/>
            <p:cNvGrpSpPr>
              <a:grpSpLocks/>
            </p:cNvGrpSpPr>
            <p:nvPr/>
          </p:nvGrpSpPr>
          <p:grpSpPr bwMode="auto">
            <a:xfrm>
              <a:off x="5137888" y="1961277"/>
              <a:ext cx="892216" cy="803798"/>
              <a:chOff x="5943600" y="3886200"/>
              <a:chExt cx="990600" cy="932506"/>
            </a:xfrm>
          </p:grpSpPr>
          <p:cxnSp>
            <p:nvCxnSpPr>
              <p:cNvPr id="94" name="Straight Connector 93"/>
              <p:cNvCxnSpPr/>
              <p:nvPr/>
            </p:nvCxnSpPr>
            <p:spPr>
              <a:xfrm rot="5400000">
                <a:off x="6251922" y="4153083"/>
                <a:ext cx="335137" cy="176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 rot="5400000">
                <a:off x="6037862" y="4377937"/>
                <a:ext cx="331455" cy="38069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 rot="16200000" flipH="1">
                <a:off x="6339493" y="4482881"/>
                <a:ext cx="360917" cy="17448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>
                <a:off x="6469721" y="4371251"/>
                <a:ext cx="366591" cy="7549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54299" name="Picture 9" descr="C:\Program Files\Microsoft Office\MEDIA\OFFICE12\Bullets\BD21335_.gif"/>
              <p:cNvPicPr>
                <a:picLocks noChangeAspect="1" noChangeArrowheads="1"/>
              </p:cNvPicPr>
              <p:nvPr/>
            </p:nvPicPr>
            <p:blipFill>
              <a:blip r:embed="rId2" cstate="print">
                <a:grayscl/>
              </a:blip>
              <a:srcRect/>
              <a:stretch>
                <a:fillRect/>
              </a:stretch>
            </p:blipFill>
            <p:spPr bwMode="auto">
              <a:xfrm>
                <a:off x="6369865" y="4320540"/>
                <a:ext cx="99060" cy="990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4300" name="Picture 9" descr="C:\Program Files\Microsoft Office\MEDIA\OFFICE12\Bullets\BD21335_.gif"/>
              <p:cNvPicPr>
                <a:picLocks noChangeAspect="1" noChangeArrowheads="1"/>
              </p:cNvPicPr>
              <p:nvPr/>
            </p:nvPicPr>
            <p:blipFill>
              <a:blip r:embed="rId2" cstate="print">
                <a:grayscl/>
              </a:blip>
              <a:srcRect/>
              <a:stretch>
                <a:fillRect/>
              </a:stretch>
            </p:blipFill>
            <p:spPr bwMode="auto">
              <a:xfrm>
                <a:off x="6369865" y="3886200"/>
                <a:ext cx="99060" cy="990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4301" name="Picture 9" descr="C:\Program Files\Microsoft Office\MEDIA\OFFICE12\Bullets\BD21335_.gif"/>
              <p:cNvPicPr>
                <a:picLocks noChangeAspect="1" noChangeArrowheads="1"/>
              </p:cNvPicPr>
              <p:nvPr/>
            </p:nvPicPr>
            <p:blipFill>
              <a:blip r:embed="rId2" cstate="print">
                <a:grayscl/>
              </a:blip>
              <a:srcRect/>
              <a:stretch>
                <a:fillRect/>
              </a:stretch>
            </p:blipFill>
            <p:spPr bwMode="auto">
              <a:xfrm>
                <a:off x="5943600" y="4701540"/>
                <a:ext cx="99060" cy="990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4302" name="Picture 9" descr="C:\Program Files\Microsoft Office\MEDIA\OFFICE12\Bullets\BD21335_.gif"/>
              <p:cNvPicPr>
                <a:picLocks noChangeAspect="1" noChangeArrowheads="1"/>
              </p:cNvPicPr>
              <p:nvPr/>
            </p:nvPicPr>
            <p:blipFill>
              <a:blip r:embed="rId2" cstate="print">
                <a:grayscl/>
              </a:blip>
              <a:srcRect/>
              <a:stretch>
                <a:fillRect/>
              </a:stretch>
            </p:blipFill>
            <p:spPr bwMode="auto">
              <a:xfrm>
                <a:off x="6579381" y="4719646"/>
                <a:ext cx="99060" cy="990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4303" name="Picture 9" descr="C:\Program Files\Microsoft Office\MEDIA\OFFICE12\Bullets\BD21335_.gif"/>
              <p:cNvPicPr>
                <a:picLocks noChangeAspect="1" noChangeArrowheads="1"/>
              </p:cNvPicPr>
              <p:nvPr/>
            </p:nvPicPr>
            <p:blipFill>
              <a:blip r:embed="rId2" cstate="print">
                <a:grayscl/>
              </a:blip>
              <a:srcRect/>
              <a:stretch>
                <a:fillRect/>
              </a:stretch>
            </p:blipFill>
            <p:spPr bwMode="auto">
              <a:xfrm>
                <a:off x="6835140" y="4396740"/>
                <a:ext cx="99060" cy="990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175" name="Picture 171" descr="DNA_Overview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150"/>
          <a:stretch>
            <a:fillRect/>
          </a:stretch>
        </p:blipFill>
        <p:spPr bwMode="auto">
          <a:xfrm>
            <a:off x="1524000" y="2971800"/>
            <a:ext cx="55721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6" name="TextBox 175"/>
          <p:cNvSpPr txBox="1"/>
          <p:nvPr/>
        </p:nvSpPr>
        <p:spPr>
          <a:xfrm>
            <a:off x="1219200" y="2286000"/>
            <a:ext cx="32766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Prostorska geometrija je osnova za 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študij strukture snovi.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762000" y="5257800"/>
            <a:ext cx="73914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Geometri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čne količine, dolžine, ploščine, prostornine, kote itn. lahko izrazimo s pomočjo koordinat, vendar so formule zapletene in neintuitivne. Lažji in geometrično nazornejši pristop je z uporabo </a:t>
            </a:r>
            <a:r>
              <a:rPr lang="sl-SI">
                <a:solidFill>
                  <a:srgbClr val="FF0000"/>
                </a:solidFill>
                <a:latin typeface="+mn-lt"/>
              </a:rPr>
              <a:t>vektorskega računa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/>
      <p:bldP spid="17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31242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LINEARNA ALGEBRA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0" y="0"/>
            <a:ext cx="3810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sl-SI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PROSTORSKA GEOMETRIJA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6" name="TextBox 5"/>
          <p:cNvSpPr txBox="1"/>
          <p:nvPr/>
        </p:nvSpPr>
        <p:spPr>
          <a:xfrm>
            <a:off x="0" y="6519863"/>
            <a:ext cx="22098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MATEMATIKA 1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400A511-2C9D-4703-B8A6-EFA71ED32BAE}" type="slidenum"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9" name="TextBox 8"/>
          <p:cNvSpPr txBox="1"/>
          <p:nvPr/>
        </p:nvSpPr>
        <p:spPr>
          <a:xfrm>
            <a:off x="762000" y="457200"/>
            <a:ext cx="152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b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VEKTORJI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2000" y="838200"/>
            <a:ext cx="62484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Pojem vektorske količine izvira iz fizike, kjer ga sistematično uporabljamo za ponazoritev sil, hitrosti, tokov in drugih fizikalnih količin.</a:t>
            </a:r>
          </a:p>
        </p:txBody>
      </p:sp>
      <p:grpSp>
        <p:nvGrpSpPr>
          <p:cNvPr id="11" name="Group 42"/>
          <p:cNvGrpSpPr>
            <a:grpSpLocks/>
          </p:cNvGrpSpPr>
          <p:nvPr/>
        </p:nvGrpSpPr>
        <p:grpSpPr bwMode="auto">
          <a:xfrm>
            <a:off x="1828800" y="1709738"/>
            <a:ext cx="2209800" cy="1236662"/>
            <a:chOff x="1600200" y="1709738"/>
            <a:chExt cx="2209800" cy="1236662"/>
          </a:xfrm>
        </p:grpSpPr>
        <p:sp>
          <p:nvSpPr>
            <p:cNvPr id="12" name="Right Triangle 11"/>
            <p:cNvSpPr/>
            <p:nvPr/>
          </p:nvSpPr>
          <p:spPr>
            <a:xfrm>
              <a:off x="1600200" y="1801813"/>
              <a:ext cx="1800225" cy="719137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l-SI"/>
            </a:p>
          </p:txBody>
        </p:sp>
        <p:sp>
          <p:nvSpPr>
            <p:cNvPr id="13" name="Rectangle 12"/>
            <p:cNvSpPr/>
            <p:nvPr/>
          </p:nvSpPr>
          <p:spPr>
            <a:xfrm rot="1320000">
              <a:off x="1776413" y="1709738"/>
              <a:ext cx="533400" cy="22860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l-SI"/>
            </a:p>
          </p:txBody>
        </p:sp>
        <p:grpSp>
          <p:nvGrpSpPr>
            <p:cNvPr id="3116" name="Group 38"/>
            <p:cNvGrpSpPr>
              <a:grpSpLocks noChangeAspect="1"/>
            </p:cNvGrpSpPr>
            <p:nvPr/>
          </p:nvGrpSpPr>
          <p:grpSpPr bwMode="auto">
            <a:xfrm rot="1440000">
              <a:off x="1768319" y="1861447"/>
              <a:ext cx="432839" cy="1064223"/>
              <a:chOff x="5624392" y="1903974"/>
              <a:chExt cx="733313" cy="1803881"/>
            </a:xfrm>
          </p:grpSpPr>
          <p:cxnSp>
            <p:nvCxnSpPr>
              <p:cNvPr id="16" name="Straight Arrow Connector 15"/>
              <p:cNvCxnSpPr/>
              <p:nvPr/>
            </p:nvCxnSpPr>
            <p:spPr>
              <a:xfrm>
                <a:off x="5626766" y="1904232"/>
                <a:ext cx="720795" cy="2690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 rot="5400000">
                <a:off x="4733259" y="2800610"/>
                <a:ext cx="1789412" cy="2689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5599457" y="3687789"/>
                <a:ext cx="728864" cy="2690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>
                <a:off x="5459155" y="2790281"/>
                <a:ext cx="1778651" cy="0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/>
              <p:nvPr/>
            </p:nvCxnSpPr>
            <p:spPr>
              <a:xfrm rot="16200000" flipH="1">
                <a:off x="5094470" y="2442589"/>
                <a:ext cx="1797486" cy="726174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TextBox 14"/>
            <p:cNvSpPr txBox="1"/>
            <p:nvPr/>
          </p:nvSpPr>
          <p:spPr>
            <a:xfrm>
              <a:off x="2438400" y="2640013"/>
              <a:ext cx="1371600" cy="3063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sl-SI" sz="140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sile na klancu</a:t>
              </a:r>
            </a:p>
          </p:txBody>
        </p:sp>
      </p:grpSp>
      <p:grpSp>
        <p:nvGrpSpPr>
          <p:cNvPr id="21" name="Group 44"/>
          <p:cNvGrpSpPr>
            <a:grpSpLocks/>
          </p:cNvGrpSpPr>
          <p:nvPr/>
        </p:nvGrpSpPr>
        <p:grpSpPr bwMode="auto">
          <a:xfrm>
            <a:off x="5105400" y="1447800"/>
            <a:ext cx="2971800" cy="1447800"/>
            <a:chOff x="5105400" y="1447800"/>
            <a:chExt cx="2971800" cy="1447800"/>
          </a:xfrm>
        </p:grpSpPr>
        <p:cxnSp>
          <p:nvCxnSpPr>
            <p:cNvPr id="22" name="Straight Arrow Connector 21"/>
            <p:cNvCxnSpPr>
              <a:cxnSpLocks noChangeAspect="1"/>
            </p:cNvCxnSpPr>
            <p:nvPr/>
          </p:nvCxnSpPr>
          <p:spPr>
            <a:xfrm rot="5400000">
              <a:off x="6650038" y="2205038"/>
              <a:ext cx="661987" cy="1587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cxnSpLocks noChangeAspect="1"/>
            </p:cNvCxnSpPr>
            <p:nvPr/>
          </p:nvCxnSpPr>
          <p:spPr>
            <a:xfrm flipV="1">
              <a:off x="5397500" y="1831975"/>
              <a:ext cx="1606550" cy="9779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cxnSpLocks noChangeAspect="1"/>
            </p:cNvCxnSpPr>
            <p:nvPr/>
          </p:nvCxnSpPr>
          <p:spPr>
            <a:xfrm flipV="1">
              <a:off x="5387975" y="2197100"/>
              <a:ext cx="1016000" cy="61912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07" name="Group 43"/>
            <p:cNvGrpSpPr>
              <a:grpSpLocks/>
            </p:cNvGrpSpPr>
            <p:nvPr/>
          </p:nvGrpSpPr>
          <p:grpSpPr bwMode="auto">
            <a:xfrm>
              <a:off x="5105400" y="2465388"/>
              <a:ext cx="2971800" cy="430212"/>
              <a:chOff x="5105400" y="2465388"/>
              <a:chExt cx="2971800" cy="430212"/>
            </a:xfrm>
          </p:grpSpPr>
          <p:sp>
            <p:nvSpPr>
              <p:cNvPr id="30" name="Freeform 29"/>
              <p:cNvSpPr/>
              <p:nvPr/>
            </p:nvSpPr>
            <p:spPr>
              <a:xfrm>
                <a:off x="5395913" y="2465388"/>
                <a:ext cx="2233612" cy="358775"/>
              </a:xfrm>
              <a:custGeom>
                <a:avLst/>
                <a:gdLst>
                  <a:gd name="connsiteX0" fmla="*/ 0 w 2326740"/>
                  <a:gd name="connsiteY0" fmla="*/ 734840 h 734840"/>
                  <a:gd name="connsiteX1" fmla="*/ 1059255 w 2326740"/>
                  <a:gd name="connsiteY1" fmla="*/ 1509 h 734840"/>
                  <a:gd name="connsiteX2" fmla="*/ 2326740 w 2326740"/>
                  <a:gd name="connsiteY2" fmla="*/ 725786 h 734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26740" h="734840">
                    <a:moveTo>
                      <a:pt x="0" y="734840"/>
                    </a:moveTo>
                    <a:cubicBezTo>
                      <a:pt x="335732" y="368929"/>
                      <a:pt x="671465" y="3018"/>
                      <a:pt x="1059255" y="1509"/>
                    </a:cubicBezTo>
                    <a:cubicBezTo>
                      <a:pt x="1447045" y="0"/>
                      <a:pt x="1886892" y="362893"/>
                      <a:pt x="2326740" y="725786"/>
                    </a:cubicBezTo>
                  </a:path>
                </a:pathLst>
              </a:custGeom>
              <a:ln w="44450" cap="rnd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sl-SI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5105400" y="2819400"/>
                <a:ext cx="2971800" cy="76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sl-SI"/>
              </a:p>
            </p:txBody>
          </p:sp>
        </p:grpSp>
        <p:cxnSp>
          <p:nvCxnSpPr>
            <p:cNvPr id="26" name="Straight Arrow Connector 25"/>
            <p:cNvCxnSpPr>
              <a:cxnSpLocks noChangeAspect="1"/>
            </p:cNvCxnSpPr>
            <p:nvPr/>
          </p:nvCxnSpPr>
          <p:spPr>
            <a:xfrm rot="5400000">
              <a:off x="6288087" y="2325688"/>
              <a:ext cx="225425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cxnSpLocks noChangeAspect="1"/>
            </p:cNvCxnSpPr>
            <p:nvPr/>
          </p:nvCxnSpPr>
          <p:spPr>
            <a:xfrm flipV="1">
              <a:off x="5400675" y="1457325"/>
              <a:ext cx="2203450" cy="133985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cxnSpLocks noChangeAspect="1"/>
            </p:cNvCxnSpPr>
            <p:nvPr/>
          </p:nvCxnSpPr>
          <p:spPr>
            <a:xfrm rot="5400000">
              <a:off x="6943725" y="2120900"/>
              <a:ext cx="1349375" cy="317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5334000" y="1600200"/>
              <a:ext cx="1084263" cy="3079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sl-SI" sz="140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poševni met</a:t>
              </a:r>
            </a:p>
          </p:txBody>
        </p:sp>
      </p:grpSp>
      <p:cxnSp>
        <p:nvCxnSpPr>
          <p:cNvPr id="32" name="Straight Connector 31"/>
          <p:cNvCxnSpPr/>
          <p:nvPr/>
        </p:nvCxnSpPr>
        <p:spPr>
          <a:xfrm rot="10800000" flipH="1">
            <a:off x="192088" y="3048000"/>
            <a:ext cx="8763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09600" y="3352800"/>
            <a:ext cx="5257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Vektor je matematični objekt, ki ga določata velikost in smer.</a:t>
            </a:r>
          </a:p>
        </p:txBody>
      </p:sp>
      <p:sp>
        <p:nvSpPr>
          <p:cNvPr id="34" name="Rectangle 63"/>
          <p:cNvSpPr>
            <a:spLocks noChangeArrowheads="1"/>
          </p:cNvSpPr>
          <p:nvPr/>
        </p:nvSpPr>
        <p:spPr bwMode="auto">
          <a:xfrm>
            <a:off x="609600" y="4046538"/>
            <a:ext cx="43434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sz="1600">
                <a:solidFill>
                  <a:srgbClr val="558ED5"/>
                </a:solidFill>
                <a:latin typeface="Calibri" pitchFamily="34" charset="0"/>
              </a:rPr>
              <a:t>Vektorje ponazorimo z usmerjenimi daljicami: smer vektorja je določena s premico in njeno orientacijo, velikost pa z dolžino daljice</a:t>
            </a:r>
          </a:p>
        </p:txBody>
      </p:sp>
      <p:grpSp>
        <p:nvGrpSpPr>
          <p:cNvPr id="35" name="Group 45"/>
          <p:cNvGrpSpPr>
            <a:grpSpLocks/>
          </p:cNvGrpSpPr>
          <p:nvPr/>
        </p:nvGrpSpPr>
        <p:grpSpPr bwMode="auto">
          <a:xfrm>
            <a:off x="5561013" y="3894138"/>
            <a:ext cx="2819400" cy="608012"/>
            <a:chOff x="5561013" y="3581400"/>
            <a:chExt cx="2819400" cy="608013"/>
          </a:xfrm>
        </p:grpSpPr>
        <p:graphicFrame>
          <p:nvGraphicFramePr>
            <p:cNvPr id="3074" name="Object 6"/>
            <p:cNvGraphicFramePr>
              <a:graphicFrameLocks noChangeAspect="1"/>
            </p:cNvGraphicFramePr>
            <p:nvPr/>
          </p:nvGraphicFramePr>
          <p:xfrm>
            <a:off x="6781800" y="3581400"/>
            <a:ext cx="222250" cy="311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6" name="Equation" r:id="rId3" imgW="126720" imgH="177480" progId="Equation.DSMT4">
                    <p:embed/>
                  </p:oleObj>
                </mc:Choice>
                <mc:Fallback>
                  <p:oleObj name="Equation" r:id="rId3" imgW="126720" imgH="177480" progId="Equation.DSMT4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81800" y="3581400"/>
                          <a:ext cx="222250" cy="3111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099" name="Group 79"/>
            <p:cNvGrpSpPr>
              <a:grpSpLocks/>
            </p:cNvGrpSpPr>
            <p:nvPr/>
          </p:nvGrpSpPr>
          <p:grpSpPr bwMode="auto">
            <a:xfrm>
              <a:off x="5561013" y="3961349"/>
              <a:ext cx="2819400" cy="226958"/>
              <a:chOff x="5561082" y="4343655"/>
              <a:chExt cx="2819400" cy="227244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 rot="20461690">
                <a:off x="5561082" y="4343118"/>
                <a:ext cx="2819400" cy="159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>
                <a:cxnSpLocks noChangeAspect="1"/>
              </p:cNvCxnSpPr>
              <p:nvPr/>
            </p:nvCxnSpPr>
            <p:spPr>
              <a:xfrm rot="4261690">
                <a:off x="6396855" y="4534653"/>
                <a:ext cx="7152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>
                <a:cxnSpLocks noChangeAspect="1"/>
              </p:cNvCxnSpPr>
              <p:nvPr/>
            </p:nvCxnSpPr>
            <p:spPr>
              <a:xfrm rot="4261690">
                <a:off x="6754835" y="4409878"/>
                <a:ext cx="73117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Straight Arrow Connector 37"/>
            <p:cNvCxnSpPr/>
            <p:nvPr/>
          </p:nvCxnSpPr>
          <p:spPr>
            <a:xfrm rot="20461690">
              <a:off x="6399213" y="3962401"/>
              <a:ext cx="1143000" cy="1587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Box 41"/>
          <p:cNvSpPr txBox="1"/>
          <p:nvPr/>
        </p:nvSpPr>
        <p:spPr>
          <a:xfrm>
            <a:off x="609600" y="5189538"/>
            <a:ext cx="487680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Dve usmerjeni daljici predstavjata isti vektor, če lahko eno premaknemo v drugo z vzporednim premikom</a:t>
            </a:r>
          </a:p>
          <a:p>
            <a:pPr>
              <a:defRPr/>
            </a:pP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(torej, če sta enako dolgi in sta vzporedni v isto smer).</a:t>
            </a:r>
          </a:p>
        </p:txBody>
      </p:sp>
      <p:grpSp>
        <p:nvGrpSpPr>
          <p:cNvPr id="37" name="Group 46"/>
          <p:cNvGrpSpPr>
            <a:grpSpLocks/>
          </p:cNvGrpSpPr>
          <p:nvPr/>
        </p:nvGrpSpPr>
        <p:grpSpPr bwMode="auto">
          <a:xfrm>
            <a:off x="5761038" y="5284788"/>
            <a:ext cx="2422525" cy="582612"/>
            <a:chOff x="5761038" y="4743450"/>
            <a:chExt cx="2422525" cy="582613"/>
          </a:xfrm>
        </p:grpSpPr>
        <p:cxnSp>
          <p:nvCxnSpPr>
            <p:cNvPr id="44" name="Straight Arrow Connector 43"/>
            <p:cNvCxnSpPr/>
            <p:nvPr/>
          </p:nvCxnSpPr>
          <p:spPr>
            <a:xfrm rot="20461690">
              <a:off x="5761038" y="4910137"/>
              <a:ext cx="1143000" cy="1588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rot="20461690">
              <a:off x="7040563" y="5138738"/>
              <a:ext cx="1143000" cy="1588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cxnSpLocks noChangeAspect="1"/>
            </p:cNvCxnSpPr>
            <p:nvPr/>
          </p:nvCxnSpPr>
          <p:spPr>
            <a:xfrm>
              <a:off x="6908800" y="4743450"/>
              <a:ext cx="1101725" cy="19526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cxnSpLocks noChangeAspect="1"/>
            </p:cNvCxnSpPr>
            <p:nvPr/>
          </p:nvCxnSpPr>
          <p:spPr>
            <a:xfrm>
              <a:off x="6405563" y="4918075"/>
              <a:ext cx="1101725" cy="19367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cxnSpLocks noChangeAspect="1"/>
            </p:cNvCxnSpPr>
            <p:nvPr/>
          </p:nvCxnSpPr>
          <p:spPr>
            <a:xfrm>
              <a:off x="5908675" y="5132388"/>
              <a:ext cx="1101725" cy="19367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cxnSpLocks noChangeAspect="1"/>
            </p:cNvCxnSpPr>
            <p:nvPr/>
          </p:nvCxnSpPr>
          <p:spPr>
            <a:xfrm>
              <a:off x="6154738" y="5021262"/>
              <a:ext cx="1100137" cy="19367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cxnSpLocks noChangeAspect="1"/>
            </p:cNvCxnSpPr>
            <p:nvPr/>
          </p:nvCxnSpPr>
          <p:spPr>
            <a:xfrm>
              <a:off x="6670675" y="4829175"/>
              <a:ext cx="1101725" cy="19367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33" grpId="0"/>
      <p:bldP spid="34" grpId="0"/>
      <p:bldP spid="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31242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LINEARNA ALGEBRA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0" y="0"/>
            <a:ext cx="3810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sl-SI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PROSTORSKA GEOMETRIJA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6" name="TextBox 5"/>
          <p:cNvSpPr txBox="1"/>
          <p:nvPr/>
        </p:nvSpPr>
        <p:spPr>
          <a:xfrm>
            <a:off x="0" y="6519863"/>
            <a:ext cx="22098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MATEMATIKA 1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79E0F61-663E-4C8C-88D9-AAEAD54303AE}" type="slidenum"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9" name="TextBox 8"/>
          <p:cNvSpPr txBox="1"/>
          <p:nvPr/>
        </p:nvSpPr>
        <p:spPr>
          <a:xfrm>
            <a:off x="533400" y="533400"/>
            <a:ext cx="51054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Vsak vektor lahko ponazorimo z daljico, ki se začenja v izhodišču. Tedaj je vektor določen s koordinatami končne točke, ki jim pravimo </a:t>
            </a:r>
            <a:r>
              <a:rPr lang="sl-SI" sz="1600">
                <a:solidFill>
                  <a:srgbClr val="FF0000"/>
                </a:solidFill>
                <a:latin typeface="+mn-lt"/>
              </a:rPr>
              <a:t>komponente vektorja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.</a:t>
            </a:r>
          </a:p>
        </p:txBody>
      </p:sp>
      <p:grpSp>
        <p:nvGrpSpPr>
          <p:cNvPr id="10" name="Group 22"/>
          <p:cNvGrpSpPr>
            <a:grpSpLocks/>
          </p:cNvGrpSpPr>
          <p:nvPr/>
        </p:nvGrpSpPr>
        <p:grpSpPr bwMode="auto">
          <a:xfrm>
            <a:off x="5732463" y="381000"/>
            <a:ext cx="2497137" cy="1903413"/>
            <a:chOff x="6172200" y="534194"/>
            <a:chExt cx="2496475" cy="1904206"/>
          </a:xfrm>
        </p:grpSpPr>
        <p:cxnSp>
          <p:nvCxnSpPr>
            <p:cNvPr id="11" name="Straight Arrow Connector 10"/>
            <p:cNvCxnSpPr/>
            <p:nvPr/>
          </p:nvCxnSpPr>
          <p:spPr>
            <a:xfrm rot="5400000" flipH="1" flipV="1">
              <a:off x="5981947" y="1410065"/>
              <a:ext cx="1753330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6629279" y="1904778"/>
              <a:ext cx="182831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rot="10800000" flipV="1">
              <a:off x="6172200" y="1676083"/>
              <a:ext cx="990337" cy="76231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6876863" y="1474386"/>
              <a:ext cx="914158" cy="43992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Cube 14"/>
            <p:cNvSpPr/>
            <p:nvPr/>
          </p:nvSpPr>
          <p:spPr>
            <a:xfrm>
              <a:off x="6629279" y="1258396"/>
              <a:ext cx="1371236" cy="838549"/>
            </a:xfrm>
            <a:prstGeom prst="cube">
              <a:avLst/>
            </a:prstGeom>
            <a:noFill/>
            <a:ln w="635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l-SI"/>
            </a:p>
          </p:txBody>
        </p:sp>
        <p:sp>
          <p:nvSpPr>
            <p:cNvPr id="4133" name="TextBox 21"/>
            <p:cNvSpPr txBox="1">
              <a:spLocks noChangeArrowheads="1"/>
            </p:cNvSpPr>
            <p:nvPr/>
          </p:nvSpPr>
          <p:spPr bwMode="auto">
            <a:xfrm>
              <a:off x="7754518" y="1350509"/>
              <a:ext cx="914157" cy="307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l-SI" sz="1400" i="1">
                  <a:solidFill>
                    <a:srgbClr val="FF0000"/>
                  </a:solidFill>
                  <a:latin typeface="Georgia" pitchFamily="18" charset="0"/>
                </a:rPr>
                <a:t>(v</a:t>
              </a:r>
              <a:r>
                <a:rPr lang="sl-SI" sz="1400" i="1" baseline="-25000">
                  <a:solidFill>
                    <a:srgbClr val="FF0000"/>
                  </a:solidFill>
                  <a:latin typeface="Georgia" pitchFamily="18" charset="0"/>
                </a:rPr>
                <a:t>1</a:t>
              </a:r>
              <a:r>
                <a:rPr lang="sl-SI" sz="1400" i="1">
                  <a:solidFill>
                    <a:srgbClr val="FF0000"/>
                  </a:solidFill>
                  <a:latin typeface="Georgia" pitchFamily="18" charset="0"/>
                </a:rPr>
                <a:t>,v</a:t>
              </a:r>
              <a:r>
                <a:rPr lang="sl-SI" sz="1400" i="1" baseline="-25000">
                  <a:solidFill>
                    <a:srgbClr val="FF0000"/>
                  </a:solidFill>
                  <a:latin typeface="Georgia" pitchFamily="18" charset="0"/>
                </a:rPr>
                <a:t>2</a:t>
              </a:r>
              <a:r>
                <a:rPr lang="sl-SI" sz="1400" i="1">
                  <a:solidFill>
                    <a:srgbClr val="FF0000"/>
                  </a:solidFill>
                  <a:latin typeface="Georgia" pitchFamily="18" charset="0"/>
                </a:rPr>
                <a:t>,v</a:t>
              </a:r>
              <a:r>
                <a:rPr lang="sl-SI" sz="1400" i="1" baseline="-25000">
                  <a:solidFill>
                    <a:srgbClr val="FF0000"/>
                  </a:solidFill>
                  <a:latin typeface="Georgia" pitchFamily="18" charset="0"/>
                </a:rPr>
                <a:t>3</a:t>
              </a:r>
              <a:r>
                <a:rPr lang="sl-SI" sz="1400" i="1">
                  <a:solidFill>
                    <a:srgbClr val="FF0000"/>
                  </a:solidFill>
                  <a:latin typeface="Georgia" pitchFamily="18" charset="0"/>
                </a:rPr>
                <a:t>)</a:t>
              </a:r>
              <a:endParaRPr lang="sl-SI" sz="1600" i="1">
                <a:solidFill>
                  <a:srgbClr val="FF0000"/>
                </a:solidFill>
                <a:latin typeface="Georgia" pitchFamily="18" charset="0"/>
              </a:endParaRPr>
            </a:p>
          </p:txBody>
        </p:sp>
        <p:graphicFrame>
          <p:nvGraphicFramePr>
            <p:cNvPr id="4102" name="Object 6"/>
            <p:cNvGraphicFramePr>
              <a:graphicFrameLocks noChangeAspect="1"/>
            </p:cNvGraphicFramePr>
            <p:nvPr/>
          </p:nvGraphicFramePr>
          <p:xfrm>
            <a:off x="7151914" y="1524000"/>
            <a:ext cx="163286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8" name="Equation" r:id="rId3" imgW="126720" imgH="177480" progId="Equation.DSMT4">
                    <p:embed/>
                  </p:oleObj>
                </mc:Choice>
                <mc:Fallback>
                  <p:oleObj name="Equation" r:id="rId3" imgW="126720" imgH="177480" progId="Equation.DSMT4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51914" y="1524000"/>
                          <a:ext cx="163286" cy="228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8" name="TextBox 17"/>
          <p:cNvSpPr txBox="1"/>
          <p:nvPr/>
        </p:nvSpPr>
        <p:spPr>
          <a:xfrm>
            <a:off x="533400" y="1524000"/>
            <a:ext cx="51054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Usmerjena daljica od  </a:t>
            </a:r>
            <a:r>
              <a:rPr lang="sl-SI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(x</a:t>
            </a:r>
            <a:r>
              <a:rPr lang="sl-SI" sz="1600" i="1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1</a:t>
            </a:r>
            <a:r>
              <a:rPr lang="sl-SI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,x</a:t>
            </a:r>
            <a:r>
              <a:rPr lang="sl-SI" sz="1600" i="1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2</a:t>
            </a:r>
            <a:r>
              <a:rPr lang="sl-SI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,x</a:t>
            </a:r>
            <a:r>
              <a:rPr lang="sl-SI" sz="1600" i="1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3</a:t>
            </a:r>
            <a:r>
              <a:rPr lang="sl-SI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)  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do</a:t>
            </a:r>
            <a:r>
              <a:rPr lang="sl-SI" sz="1600" i="1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  </a:t>
            </a:r>
            <a:r>
              <a:rPr lang="sl-SI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(y</a:t>
            </a:r>
            <a:r>
              <a:rPr lang="sl-SI" sz="1600" i="1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1</a:t>
            </a:r>
            <a:r>
              <a:rPr lang="sl-SI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,y</a:t>
            </a:r>
            <a:r>
              <a:rPr lang="sl-SI" sz="1600" i="1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2</a:t>
            </a:r>
            <a:r>
              <a:rPr lang="sl-SI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,y</a:t>
            </a:r>
            <a:r>
              <a:rPr lang="sl-SI" sz="1600" i="1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3</a:t>
            </a:r>
            <a:r>
              <a:rPr lang="sl-SI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)    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predstavlja vektor s komponentami  </a:t>
            </a:r>
            <a:r>
              <a:rPr lang="sl-SI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(y</a:t>
            </a:r>
            <a:r>
              <a:rPr lang="sl-SI" sz="1600" i="1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1</a:t>
            </a:r>
            <a:r>
              <a:rPr lang="sl-SI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-x</a:t>
            </a:r>
            <a:r>
              <a:rPr lang="sl-SI" sz="1600" i="1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1</a:t>
            </a:r>
            <a:r>
              <a:rPr lang="sl-SI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,y</a:t>
            </a:r>
            <a:r>
              <a:rPr lang="sl-SI" sz="1600" i="1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2</a:t>
            </a:r>
            <a:r>
              <a:rPr lang="sl-SI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-x</a:t>
            </a:r>
            <a:r>
              <a:rPr lang="sl-SI" sz="1600" i="1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2</a:t>
            </a:r>
            <a:r>
              <a:rPr lang="sl-SI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,y</a:t>
            </a:r>
            <a:r>
              <a:rPr lang="sl-SI" sz="1600" i="1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3</a:t>
            </a:r>
            <a:r>
              <a:rPr lang="sl-SI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-x</a:t>
            </a:r>
            <a:r>
              <a:rPr lang="sl-SI" sz="1600" i="1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3</a:t>
            </a:r>
            <a:r>
              <a:rPr lang="sl-SI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).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3400" y="3505200"/>
            <a:ext cx="4495800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Vektorje seštevamo po </a:t>
            </a:r>
            <a:r>
              <a:rPr lang="sl-SI" sz="1600">
                <a:solidFill>
                  <a:srgbClr val="FF0000"/>
                </a:solidFill>
                <a:latin typeface="+mn-lt"/>
              </a:rPr>
              <a:t>paralelogramskem pravilu: 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vektorja predstavimo z usmerjenima daljicama s skupnim prijemališčem in vzamemo diagonalo dobljenega paralelograma.</a:t>
            </a:r>
          </a:p>
        </p:txBody>
      </p:sp>
      <p:grpSp>
        <p:nvGrpSpPr>
          <p:cNvPr id="16" name="Group 34"/>
          <p:cNvGrpSpPr>
            <a:grpSpLocks/>
          </p:cNvGrpSpPr>
          <p:nvPr/>
        </p:nvGrpSpPr>
        <p:grpSpPr bwMode="auto">
          <a:xfrm>
            <a:off x="6084888" y="3581400"/>
            <a:ext cx="1687512" cy="1155700"/>
            <a:chOff x="6084888" y="3581400"/>
            <a:chExt cx="1687512" cy="1155700"/>
          </a:xfrm>
        </p:grpSpPr>
        <p:cxnSp>
          <p:nvCxnSpPr>
            <p:cNvPr id="21" name="Straight Arrow Connector 20"/>
            <p:cNvCxnSpPr/>
            <p:nvPr/>
          </p:nvCxnSpPr>
          <p:spPr>
            <a:xfrm>
              <a:off x="6199188" y="4495800"/>
              <a:ext cx="1344612" cy="1588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Parallelogram 21"/>
            <p:cNvSpPr/>
            <p:nvPr/>
          </p:nvSpPr>
          <p:spPr>
            <a:xfrm>
              <a:off x="6172200" y="3581400"/>
              <a:ext cx="1600200" cy="914400"/>
            </a:xfrm>
            <a:prstGeom prst="parallelogram">
              <a:avLst/>
            </a:prstGeom>
            <a:noFill/>
            <a:ln w="317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l-SI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rot="5400000" flipH="1" flipV="1">
              <a:off x="5829300" y="3924300"/>
              <a:ext cx="914400" cy="2286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100" name="Object 7"/>
            <p:cNvGraphicFramePr>
              <a:graphicFrameLocks noChangeAspect="1"/>
            </p:cNvGraphicFramePr>
            <p:nvPr/>
          </p:nvGraphicFramePr>
          <p:xfrm>
            <a:off x="6756400" y="4508500"/>
            <a:ext cx="1778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9" name="Equation" r:id="rId5" imgW="139680" imgH="177480" progId="Equation.DSMT4">
                    <p:embed/>
                  </p:oleObj>
                </mc:Choice>
                <mc:Fallback>
                  <p:oleObj name="Equation" r:id="rId5" imgW="139680" imgH="177480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56400" y="4508500"/>
                          <a:ext cx="177800" cy="228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01" name="Object 8"/>
            <p:cNvGraphicFramePr>
              <a:graphicFrameLocks noChangeAspect="1"/>
            </p:cNvGraphicFramePr>
            <p:nvPr/>
          </p:nvGraphicFramePr>
          <p:xfrm>
            <a:off x="6084888" y="3886200"/>
            <a:ext cx="163512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0" name="Equation" r:id="rId7" imgW="126720" imgH="177480" progId="Equation.DSMT4">
                    <p:embed/>
                  </p:oleObj>
                </mc:Choice>
                <mc:Fallback>
                  <p:oleObj name="Equation" r:id="rId7" imgW="126720" imgH="177480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84888" y="3886200"/>
                          <a:ext cx="163512" cy="228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7" name="Group 35"/>
          <p:cNvGrpSpPr>
            <a:grpSpLocks/>
          </p:cNvGrpSpPr>
          <p:nvPr/>
        </p:nvGrpSpPr>
        <p:grpSpPr bwMode="auto">
          <a:xfrm>
            <a:off x="6172200" y="3581400"/>
            <a:ext cx="1600200" cy="914400"/>
            <a:chOff x="6172200" y="3581400"/>
            <a:chExt cx="1600200" cy="914400"/>
          </a:xfrm>
        </p:grpSpPr>
        <p:cxnSp>
          <p:nvCxnSpPr>
            <p:cNvPr id="27" name="Straight Arrow Connector 26"/>
            <p:cNvCxnSpPr/>
            <p:nvPr/>
          </p:nvCxnSpPr>
          <p:spPr>
            <a:xfrm flipV="1">
              <a:off x="6172200" y="3581400"/>
              <a:ext cx="1600200" cy="91440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099" name="Object 9"/>
            <p:cNvGraphicFramePr>
              <a:graphicFrameLocks noChangeAspect="1"/>
            </p:cNvGraphicFramePr>
            <p:nvPr/>
          </p:nvGraphicFramePr>
          <p:xfrm>
            <a:off x="6929438" y="4038600"/>
            <a:ext cx="4572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1" name="Equation" r:id="rId9" imgW="355320" imgH="177480" progId="Equation.DSMT4">
                    <p:embed/>
                  </p:oleObj>
                </mc:Choice>
                <mc:Fallback>
                  <p:oleObj name="Equation" r:id="rId9" imgW="355320" imgH="177480" progId="Equation.DSMT4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29438" y="4038600"/>
                          <a:ext cx="457200" cy="228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9" name="TextBox 28"/>
          <p:cNvSpPr txBox="1"/>
          <p:nvPr/>
        </p:nvSpPr>
        <p:spPr>
          <a:xfrm>
            <a:off x="533400" y="5246688"/>
            <a:ext cx="7848600" cy="1123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Vektor pomnožimo s številom </a:t>
            </a:r>
            <a:r>
              <a:rPr lang="sl-SI" sz="1600" i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k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tako, da </a:t>
            </a:r>
          </a:p>
          <a:p>
            <a:pPr>
              <a:defRPr/>
            </a:pP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ohranimo smer, dolžino pa pomnožimo s </a:t>
            </a:r>
            <a:r>
              <a:rPr lang="sl-SI" sz="1600" i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k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.</a:t>
            </a:r>
          </a:p>
          <a:p>
            <a:pPr>
              <a:defRPr/>
            </a:pPr>
            <a:endParaRPr lang="sl-SI" sz="30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  <a:p>
            <a:pPr>
              <a:defRPr/>
            </a:pP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Komponente produkta dobimo tako, da </a:t>
            </a:r>
          </a:p>
          <a:p>
            <a:pPr>
              <a:defRPr/>
            </a:pP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s </a:t>
            </a:r>
            <a:r>
              <a:rPr lang="sl-SI" sz="1600" i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k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pomnožimo komponente vektorja: 	 	            </a:t>
            </a:r>
            <a:r>
              <a:rPr lang="sl-SI" sz="1600" i="1">
                <a:solidFill>
                  <a:srgbClr val="FF0000"/>
                </a:solidFill>
                <a:latin typeface="Georgia" pitchFamily="18" charset="0"/>
              </a:rPr>
              <a:t>k·(v</a:t>
            </a:r>
            <a:r>
              <a:rPr lang="sl-SI" sz="1600" i="1" baseline="-25000">
                <a:solidFill>
                  <a:srgbClr val="FF0000"/>
                </a:solidFill>
                <a:latin typeface="Georgia" pitchFamily="18" charset="0"/>
              </a:rPr>
              <a:t>1</a:t>
            </a:r>
            <a:r>
              <a:rPr lang="sl-SI" sz="1600" i="1">
                <a:solidFill>
                  <a:srgbClr val="FF0000"/>
                </a:solidFill>
                <a:latin typeface="Georgia" pitchFamily="18" charset="0"/>
              </a:rPr>
              <a:t>,v</a:t>
            </a:r>
            <a:r>
              <a:rPr lang="sl-SI" sz="1600" i="1" baseline="-25000">
                <a:solidFill>
                  <a:srgbClr val="FF0000"/>
                </a:solidFill>
                <a:latin typeface="Georgia" pitchFamily="18" charset="0"/>
              </a:rPr>
              <a:t>2</a:t>
            </a:r>
            <a:r>
              <a:rPr lang="sl-SI" sz="1600" i="1">
                <a:solidFill>
                  <a:srgbClr val="FF0000"/>
                </a:solidFill>
                <a:latin typeface="Georgia" pitchFamily="18" charset="0"/>
              </a:rPr>
              <a:t>,v</a:t>
            </a:r>
            <a:r>
              <a:rPr lang="sl-SI" sz="1600" i="1" baseline="-25000">
                <a:solidFill>
                  <a:srgbClr val="FF0000"/>
                </a:solidFill>
                <a:latin typeface="Georgia" pitchFamily="18" charset="0"/>
              </a:rPr>
              <a:t>3</a:t>
            </a:r>
            <a:r>
              <a:rPr lang="sl-SI" sz="1600" i="1">
                <a:solidFill>
                  <a:srgbClr val="FF0000"/>
                </a:solidFill>
                <a:latin typeface="Georgia" pitchFamily="18" charset="0"/>
              </a:rPr>
              <a:t>)=(kv</a:t>
            </a:r>
            <a:r>
              <a:rPr lang="sl-SI" sz="1600" i="1" baseline="-25000">
                <a:solidFill>
                  <a:srgbClr val="FF0000"/>
                </a:solidFill>
                <a:latin typeface="Georgia" pitchFamily="18" charset="0"/>
              </a:rPr>
              <a:t>1</a:t>
            </a:r>
            <a:r>
              <a:rPr lang="sl-SI" sz="1600" i="1">
                <a:solidFill>
                  <a:srgbClr val="FF0000"/>
                </a:solidFill>
                <a:latin typeface="Georgia" pitchFamily="18" charset="0"/>
              </a:rPr>
              <a:t>,kv</a:t>
            </a:r>
            <a:r>
              <a:rPr lang="sl-SI" sz="1600" i="1" baseline="-25000">
                <a:solidFill>
                  <a:srgbClr val="FF0000"/>
                </a:solidFill>
                <a:latin typeface="Georgia" pitchFamily="18" charset="0"/>
              </a:rPr>
              <a:t>2</a:t>
            </a:r>
            <a:r>
              <a:rPr lang="sl-SI" sz="1600" i="1">
                <a:solidFill>
                  <a:srgbClr val="FF0000"/>
                </a:solidFill>
                <a:latin typeface="Georgia" pitchFamily="18" charset="0"/>
              </a:rPr>
              <a:t>,kv</a:t>
            </a:r>
            <a:r>
              <a:rPr lang="sl-SI" sz="1600" i="1" baseline="-25000">
                <a:solidFill>
                  <a:srgbClr val="FF0000"/>
                </a:solidFill>
                <a:latin typeface="Georgia" pitchFamily="18" charset="0"/>
              </a:rPr>
              <a:t>3</a:t>
            </a:r>
            <a:r>
              <a:rPr lang="sl-SI" sz="1600" i="1">
                <a:solidFill>
                  <a:srgbClr val="FF0000"/>
                </a:solidFill>
                <a:latin typeface="Georgia" pitchFamily="18" charset="0"/>
              </a:rPr>
              <a:t>)</a:t>
            </a:r>
            <a:endParaRPr lang="sl-SI" sz="1600">
              <a:solidFill>
                <a:schemeClr val="tx2">
                  <a:lumMod val="60000"/>
                  <a:lumOff val="40000"/>
                </a:schemeClr>
              </a:solidFill>
              <a:latin typeface="Georgia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3400" y="4597400"/>
            <a:ext cx="83058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Komponente vsote dobimo tako, da seštejemo</a:t>
            </a:r>
          </a:p>
          <a:p>
            <a:pPr>
              <a:defRPr/>
            </a:pP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istoležne komponente sumandov:                  	             </a:t>
            </a:r>
            <a:r>
              <a:rPr lang="sl-SI" sz="1600" i="1">
                <a:solidFill>
                  <a:srgbClr val="FF0000"/>
                </a:solidFill>
                <a:latin typeface="Georgia" pitchFamily="18" charset="0"/>
              </a:rPr>
              <a:t>(u</a:t>
            </a:r>
            <a:r>
              <a:rPr lang="sl-SI" sz="1600" i="1" baseline="-25000">
                <a:solidFill>
                  <a:srgbClr val="FF0000"/>
                </a:solidFill>
                <a:latin typeface="Georgia" pitchFamily="18" charset="0"/>
              </a:rPr>
              <a:t>1</a:t>
            </a:r>
            <a:r>
              <a:rPr lang="sl-SI" sz="1600" i="1">
                <a:solidFill>
                  <a:srgbClr val="FF0000"/>
                </a:solidFill>
                <a:latin typeface="Georgia" pitchFamily="18" charset="0"/>
              </a:rPr>
              <a:t>,u</a:t>
            </a:r>
            <a:r>
              <a:rPr lang="sl-SI" sz="1600" i="1" baseline="-25000">
                <a:solidFill>
                  <a:srgbClr val="FF0000"/>
                </a:solidFill>
                <a:latin typeface="Georgia" pitchFamily="18" charset="0"/>
              </a:rPr>
              <a:t>2</a:t>
            </a:r>
            <a:r>
              <a:rPr lang="sl-SI" sz="1600" i="1">
                <a:solidFill>
                  <a:srgbClr val="FF0000"/>
                </a:solidFill>
                <a:latin typeface="Georgia" pitchFamily="18" charset="0"/>
              </a:rPr>
              <a:t>,u</a:t>
            </a:r>
            <a:r>
              <a:rPr lang="sl-SI" sz="1600" i="1" baseline="-25000">
                <a:solidFill>
                  <a:srgbClr val="FF0000"/>
                </a:solidFill>
                <a:latin typeface="Georgia" pitchFamily="18" charset="0"/>
              </a:rPr>
              <a:t>3</a:t>
            </a:r>
            <a:r>
              <a:rPr lang="sl-SI" sz="1600" i="1">
                <a:solidFill>
                  <a:srgbClr val="FF0000"/>
                </a:solidFill>
                <a:latin typeface="Georgia" pitchFamily="18" charset="0"/>
              </a:rPr>
              <a:t>)</a:t>
            </a:r>
            <a:r>
              <a:rPr lang="sl-SI" sz="1600">
                <a:solidFill>
                  <a:srgbClr val="FF0000"/>
                </a:solidFill>
                <a:latin typeface="Georgia" pitchFamily="18" charset="0"/>
              </a:rPr>
              <a:t>+</a:t>
            </a:r>
            <a:r>
              <a:rPr lang="sl-SI" sz="1600" i="1">
                <a:solidFill>
                  <a:srgbClr val="FF0000"/>
                </a:solidFill>
                <a:latin typeface="Georgia" pitchFamily="18" charset="0"/>
              </a:rPr>
              <a:t>(v</a:t>
            </a:r>
            <a:r>
              <a:rPr lang="sl-SI" sz="1600" i="1" baseline="-25000">
                <a:solidFill>
                  <a:srgbClr val="FF0000"/>
                </a:solidFill>
                <a:latin typeface="Georgia" pitchFamily="18" charset="0"/>
              </a:rPr>
              <a:t>1</a:t>
            </a:r>
            <a:r>
              <a:rPr lang="sl-SI" sz="1600" i="1">
                <a:solidFill>
                  <a:srgbClr val="FF0000"/>
                </a:solidFill>
                <a:latin typeface="Georgia" pitchFamily="18" charset="0"/>
              </a:rPr>
              <a:t>,v</a:t>
            </a:r>
            <a:r>
              <a:rPr lang="sl-SI" sz="1600" i="1" baseline="-25000">
                <a:solidFill>
                  <a:srgbClr val="FF0000"/>
                </a:solidFill>
                <a:latin typeface="Georgia" pitchFamily="18" charset="0"/>
              </a:rPr>
              <a:t>2</a:t>
            </a:r>
            <a:r>
              <a:rPr lang="sl-SI" sz="1600" i="1">
                <a:solidFill>
                  <a:srgbClr val="FF0000"/>
                </a:solidFill>
                <a:latin typeface="Georgia" pitchFamily="18" charset="0"/>
              </a:rPr>
              <a:t>,v</a:t>
            </a:r>
            <a:r>
              <a:rPr lang="sl-SI" sz="1600" i="1" baseline="-25000">
                <a:solidFill>
                  <a:srgbClr val="FF0000"/>
                </a:solidFill>
                <a:latin typeface="Georgia" pitchFamily="18" charset="0"/>
              </a:rPr>
              <a:t>3</a:t>
            </a:r>
            <a:r>
              <a:rPr lang="sl-SI" sz="1600" i="1">
                <a:solidFill>
                  <a:srgbClr val="FF0000"/>
                </a:solidFill>
                <a:latin typeface="Georgia" pitchFamily="18" charset="0"/>
              </a:rPr>
              <a:t>)</a:t>
            </a:r>
            <a:r>
              <a:rPr lang="sl-SI" sz="1600">
                <a:solidFill>
                  <a:srgbClr val="FF0000"/>
                </a:solidFill>
                <a:latin typeface="Georgia" pitchFamily="18" charset="0"/>
              </a:rPr>
              <a:t>=</a:t>
            </a:r>
            <a:r>
              <a:rPr lang="sl-SI" sz="1600" i="1">
                <a:solidFill>
                  <a:srgbClr val="FF0000"/>
                </a:solidFill>
                <a:latin typeface="Georgia" pitchFamily="18" charset="0"/>
              </a:rPr>
              <a:t>(u</a:t>
            </a:r>
            <a:r>
              <a:rPr lang="sl-SI" sz="1600" i="1" baseline="-25000">
                <a:solidFill>
                  <a:srgbClr val="FF0000"/>
                </a:solidFill>
                <a:latin typeface="Georgia" pitchFamily="18" charset="0"/>
              </a:rPr>
              <a:t>1</a:t>
            </a:r>
            <a:r>
              <a:rPr lang="sl-SI" sz="1600">
                <a:solidFill>
                  <a:srgbClr val="FF0000"/>
                </a:solidFill>
                <a:latin typeface="Georgia" pitchFamily="18" charset="0"/>
              </a:rPr>
              <a:t>+</a:t>
            </a:r>
            <a:r>
              <a:rPr lang="sl-SI" sz="1600" i="1">
                <a:solidFill>
                  <a:srgbClr val="FF0000"/>
                </a:solidFill>
                <a:latin typeface="Georgia" pitchFamily="18" charset="0"/>
              </a:rPr>
              <a:t>v</a:t>
            </a:r>
            <a:r>
              <a:rPr lang="sl-SI" sz="1600" i="1" baseline="-25000">
                <a:solidFill>
                  <a:srgbClr val="FF0000"/>
                </a:solidFill>
                <a:latin typeface="Georgia" pitchFamily="18" charset="0"/>
              </a:rPr>
              <a:t>1</a:t>
            </a:r>
            <a:r>
              <a:rPr lang="sl-SI" sz="1600" i="1">
                <a:solidFill>
                  <a:srgbClr val="FF0000"/>
                </a:solidFill>
                <a:latin typeface="Georgia" pitchFamily="18" charset="0"/>
              </a:rPr>
              <a:t>,u</a:t>
            </a:r>
            <a:r>
              <a:rPr lang="sl-SI" sz="1600" i="1" baseline="-25000">
                <a:solidFill>
                  <a:srgbClr val="FF0000"/>
                </a:solidFill>
                <a:latin typeface="Georgia" pitchFamily="18" charset="0"/>
              </a:rPr>
              <a:t>2</a:t>
            </a:r>
            <a:r>
              <a:rPr lang="sl-SI" sz="1600">
                <a:solidFill>
                  <a:srgbClr val="FF0000"/>
                </a:solidFill>
                <a:latin typeface="Georgia" pitchFamily="18" charset="0"/>
              </a:rPr>
              <a:t>+</a:t>
            </a:r>
            <a:r>
              <a:rPr lang="sl-SI" sz="1600" i="1">
                <a:solidFill>
                  <a:srgbClr val="FF0000"/>
                </a:solidFill>
                <a:latin typeface="Georgia" pitchFamily="18" charset="0"/>
              </a:rPr>
              <a:t>v</a:t>
            </a:r>
            <a:r>
              <a:rPr lang="sl-SI" sz="1600" i="1" baseline="-25000">
                <a:solidFill>
                  <a:srgbClr val="FF0000"/>
                </a:solidFill>
                <a:latin typeface="Georgia" pitchFamily="18" charset="0"/>
              </a:rPr>
              <a:t>3</a:t>
            </a:r>
            <a:r>
              <a:rPr lang="sl-SI" sz="1600" i="1">
                <a:solidFill>
                  <a:srgbClr val="FF0000"/>
                </a:solidFill>
                <a:latin typeface="Georgia" pitchFamily="18" charset="0"/>
              </a:rPr>
              <a:t>,u</a:t>
            </a:r>
            <a:r>
              <a:rPr lang="sl-SI" sz="1600" i="1" baseline="-25000">
                <a:solidFill>
                  <a:srgbClr val="FF0000"/>
                </a:solidFill>
                <a:latin typeface="Georgia" pitchFamily="18" charset="0"/>
              </a:rPr>
              <a:t>3</a:t>
            </a:r>
            <a:r>
              <a:rPr lang="sl-SI" sz="1600">
                <a:solidFill>
                  <a:srgbClr val="FF0000"/>
                </a:solidFill>
                <a:latin typeface="Georgia" pitchFamily="18" charset="0"/>
              </a:rPr>
              <a:t>+</a:t>
            </a:r>
            <a:r>
              <a:rPr lang="sl-SI" sz="1600" i="1">
                <a:solidFill>
                  <a:srgbClr val="FF0000"/>
                </a:solidFill>
                <a:latin typeface="Georgia" pitchFamily="18" charset="0"/>
              </a:rPr>
              <a:t>v</a:t>
            </a:r>
            <a:r>
              <a:rPr lang="sl-SI" sz="1600" i="1" baseline="-25000">
                <a:solidFill>
                  <a:srgbClr val="FF0000"/>
                </a:solidFill>
                <a:latin typeface="Georgia" pitchFamily="18" charset="0"/>
              </a:rPr>
              <a:t>3</a:t>
            </a:r>
            <a:r>
              <a:rPr lang="sl-SI" sz="1600" i="1">
                <a:solidFill>
                  <a:srgbClr val="FF0000"/>
                </a:solidFill>
                <a:latin typeface="Georgia" pitchFamily="18" charset="0"/>
              </a:rPr>
              <a:t>) </a:t>
            </a:r>
            <a:endParaRPr lang="sl-SI" sz="1600">
              <a:solidFill>
                <a:srgbClr val="FF0000"/>
              </a:solidFill>
              <a:latin typeface="Georgia" pitchFamily="18" charset="0"/>
            </a:endParaRPr>
          </a:p>
        </p:txBody>
      </p:sp>
      <p:grpSp>
        <p:nvGrpSpPr>
          <p:cNvPr id="20" name="Group 39"/>
          <p:cNvGrpSpPr>
            <a:grpSpLocks/>
          </p:cNvGrpSpPr>
          <p:nvPr/>
        </p:nvGrpSpPr>
        <p:grpSpPr bwMode="auto">
          <a:xfrm>
            <a:off x="609600" y="2962275"/>
            <a:ext cx="7467600" cy="390525"/>
            <a:chOff x="533400" y="2809875"/>
            <a:chExt cx="7467600" cy="390525"/>
          </a:xfrm>
        </p:grpSpPr>
        <p:sp>
          <p:nvSpPr>
            <p:cNvPr id="32" name="TextBox 31"/>
            <p:cNvSpPr txBox="1"/>
            <p:nvPr/>
          </p:nvSpPr>
          <p:spPr>
            <a:xfrm>
              <a:off x="533400" y="2862263"/>
              <a:ext cx="7467600" cy="3381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sl-SI" sz="160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Velikost vektorja dobimo s pomočjo Pitagorovega izreka:</a:t>
              </a:r>
            </a:p>
          </p:txBody>
        </p:sp>
        <p:graphicFrame>
          <p:nvGraphicFramePr>
            <p:cNvPr id="4098" name="Object 26"/>
            <p:cNvGraphicFramePr>
              <a:graphicFrameLocks noChangeAspect="1"/>
            </p:cNvGraphicFramePr>
            <p:nvPr/>
          </p:nvGraphicFramePr>
          <p:xfrm>
            <a:off x="6172200" y="2809875"/>
            <a:ext cx="1524000" cy="384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2" name="Equation" r:id="rId11" imgW="1168200" imgH="291960" progId="Equation.DSMT4">
                    <p:embed/>
                  </p:oleObj>
                </mc:Choice>
                <mc:Fallback>
                  <p:oleObj name="Equation" r:id="rId11" imgW="1168200" imgH="291960" progId="Equation.DSMT4">
                    <p:embed/>
                    <p:pic>
                      <p:nvPicPr>
                        <p:cNvPr id="0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72200" y="2809875"/>
                          <a:ext cx="1524000" cy="3841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34" name="Straight Connector 33"/>
          <p:cNvCxnSpPr/>
          <p:nvPr/>
        </p:nvCxnSpPr>
        <p:spPr>
          <a:xfrm flipV="1">
            <a:off x="192088" y="23622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192088" y="34290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198438" y="52578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1447800" y="2405063"/>
            <a:ext cx="6781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>
                <a:solidFill>
                  <a:srgbClr val="558ED5"/>
                </a:solidFill>
                <a:latin typeface="Calibri" pitchFamily="34" charset="0"/>
              </a:rPr>
              <a:t>Nekatere koli</a:t>
            </a:r>
            <a:r>
              <a:rPr lang="sl-SI" sz="1600" b="1">
                <a:solidFill>
                  <a:srgbClr val="558ED5"/>
                </a:solidFill>
                <a:latin typeface="Calibri" pitchFamily="34" charset="0"/>
              </a:rPr>
              <a:t>čine in operacije se enostavno izražajo s komponentami.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  <p:bldP spid="19" grpId="0"/>
      <p:bldP spid="29" grpId="0"/>
      <p:bldP spid="30" grpId="0"/>
      <p:bldP spid="3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31242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LINEARNA ALGEBRA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0" y="0"/>
            <a:ext cx="3810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sl-SI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PROSTORSKA GEOMETRIJA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6" name="TextBox 5"/>
          <p:cNvSpPr txBox="1"/>
          <p:nvPr/>
        </p:nvSpPr>
        <p:spPr>
          <a:xfrm>
            <a:off x="0" y="6519863"/>
            <a:ext cx="22098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MATEMATIKA 1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9D75FCD-6751-438B-89DA-2739D61587AF}" type="slidenum"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9" name="TextBox 8"/>
          <p:cNvSpPr txBox="1"/>
          <p:nvPr/>
        </p:nvSpPr>
        <p:spPr>
          <a:xfrm>
            <a:off x="381000" y="533400"/>
            <a:ext cx="28194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Tudi kot med vektorjema se    da izraziti s komponentami: </a:t>
            </a:r>
          </a:p>
        </p:txBody>
      </p:sp>
      <p:grpSp>
        <p:nvGrpSpPr>
          <p:cNvPr id="10" name="Group 18"/>
          <p:cNvGrpSpPr>
            <a:grpSpLocks/>
          </p:cNvGrpSpPr>
          <p:nvPr/>
        </p:nvGrpSpPr>
        <p:grpSpPr bwMode="auto">
          <a:xfrm>
            <a:off x="4665663" y="457200"/>
            <a:ext cx="1125537" cy="914400"/>
            <a:chOff x="3522662" y="1083041"/>
            <a:chExt cx="1125538" cy="914400"/>
          </a:xfrm>
        </p:grpSpPr>
        <p:graphicFrame>
          <p:nvGraphicFramePr>
            <p:cNvPr id="5138" name="Object 5"/>
            <p:cNvGraphicFramePr>
              <a:graphicFrameLocks noChangeAspect="1"/>
            </p:cNvGraphicFramePr>
            <p:nvPr/>
          </p:nvGraphicFramePr>
          <p:xfrm>
            <a:off x="3903662" y="1159241"/>
            <a:ext cx="744538" cy="277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56" name="Equation" r:id="rId3" imgW="583920" imgH="215640" progId="Equation.DSMT4">
                    <p:embed/>
                  </p:oleObj>
                </mc:Choice>
                <mc:Fallback>
                  <p:oleObj name="Equation" r:id="rId3" imgW="583920" imgH="215640" progId="Equation.DSMT4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03662" y="1159241"/>
                          <a:ext cx="744538" cy="2778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2" name="Straight Arrow Connector 11"/>
            <p:cNvCxnSpPr/>
            <p:nvPr/>
          </p:nvCxnSpPr>
          <p:spPr>
            <a:xfrm rot="16200000" flipH="1">
              <a:off x="3484562" y="1121141"/>
              <a:ext cx="914400" cy="838201"/>
            </a:xfrm>
            <a:prstGeom prst="straightConnector1">
              <a:avLst/>
            </a:prstGeom>
            <a:ln w="158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Object 6"/>
          <p:cNvGraphicFramePr>
            <a:graphicFrameLocks noChangeAspect="1"/>
          </p:cNvGraphicFramePr>
          <p:nvPr/>
        </p:nvGraphicFramePr>
        <p:xfrm>
          <a:off x="6172200" y="990600"/>
          <a:ext cx="2301875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7" name="Equation" r:id="rId5" imgW="1485720" imgH="228600" progId="Equation.DSMT4">
                  <p:embed/>
                </p:oleObj>
              </mc:Choice>
              <mc:Fallback>
                <p:oleObj name="Equation" r:id="rId5" imgW="1485720" imgH="228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990600"/>
                        <a:ext cx="2301875" cy="354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7"/>
          <p:cNvGraphicFramePr>
            <a:graphicFrameLocks noChangeAspect="1"/>
          </p:cNvGraphicFramePr>
          <p:nvPr/>
        </p:nvGraphicFramePr>
        <p:xfrm>
          <a:off x="609600" y="1703388"/>
          <a:ext cx="7924800" cy="1192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8" name="Equation" r:id="rId7" imgW="5537160" imgH="990360" progId="Equation.DSMT4">
                  <p:embed/>
                </p:oleObj>
              </mc:Choice>
              <mc:Fallback>
                <p:oleObj name="Equation" r:id="rId7" imgW="5537160" imgH="99036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703388"/>
                        <a:ext cx="7924800" cy="1192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04800" y="3124200"/>
            <a:ext cx="85344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Formula je zapletena. Lahko jo poenostavimo, če vpeljemo operacijo, imenovano </a:t>
            </a:r>
            <a:r>
              <a:rPr lang="sl-SI" sz="1600">
                <a:solidFill>
                  <a:srgbClr val="FF0000"/>
                </a:solidFill>
                <a:latin typeface="+mn-lt"/>
              </a:rPr>
              <a:t>skalarni produkt:</a:t>
            </a:r>
          </a:p>
        </p:txBody>
      </p:sp>
      <p:graphicFrame>
        <p:nvGraphicFramePr>
          <p:cNvPr id="16" name="Object 8"/>
          <p:cNvGraphicFramePr>
            <a:graphicFrameLocks noChangeAspect="1"/>
          </p:cNvGraphicFramePr>
          <p:nvPr/>
        </p:nvGraphicFramePr>
        <p:xfrm>
          <a:off x="2514600" y="3505200"/>
          <a:ext cx="4059238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9" name="Equation" r:id="rId9" imgW="2527200" imgH="228600" progId="Equation.DSMT4">
                  <p:embed/>
                </p:oleObj>
              </mc:Choice>
              <mc:Fallback>
                <p:oleObj name="Equation" r:id="rId9" imgW="2527200" imgH="228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505200"/>
                        <a:ext cx="4059238" cy="366713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12700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36"/>
          <p:cNvGrpSpPr>
            <a:grpSpLocks/>
          </p:cNvGrpSpPr>
          <p:nvPr/>
        </p:nvGrpSpPr>
        <p:grpSpPr bwMode="auto">
          <a:xfrm>
            <a:off x="2057400" y="4572000"/>
            <a:ext cx="5029200" cy="1371600"/>
            <a:chOff x="2057400" y="5029200"/>
            <a:chExt cx="5029200" cy="1371600"/>
          </a:xfrm>
        </p:grpSpPr>
        <p:sp>
          <p:nvSpPr>
            <p:cNvPr id="18" name="Rectangle 17"/>
            <p:cNvSpPr/>
            <p:nvPr/>
          </p:nvSpPr>
          <p:spPr>
            <a:xfrm>
              <a:off x="2057400" y="5029200"/>
              <a:ext cx="5029200" cy="1371600"/>
            </a:xfrm>
            <a:prstGeom prst="rect">
              <a:avLst/>
            </a:prstGeom>
            <a:solidFill>
              <a:srgbClr val="FFFFCC"/>
            </a:solidFill>
            <a:ln w="158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l-SI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209800" y="5207000"/>
              <a:ext cx="4876800" cy="9239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sl-SI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Tedaj se </a:t>
              </a:r>
              <a:r>
                <a:rPr lang="sl-SI">
                  <a:solidFill>
                    <a:srgbClr val="FF0000"/>
                  </a:solidFill>
                  <a:latin typeface="+mn-lt"/>
                </a:rPr>
                <a:t>velikost</a:t>
              </a:r>
              <a:r>
                <a:rPr lang="sl-SI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 vektorja       izraža z                        ,</a:t>
              </a:r>
            </a:p>
            <a:p>
              <a:pPr>
                <a:defRPr/>
              </a:pPr>
              <a:endPara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endParaRPr>
            </a:p>
            <a:p>
              <a:pPr>
                <a:defRPr/>
              </a:pPr>
              <a:r>
                <a:rPr lang="sl-SI">
                  <a:solidFill>
                    <a:srgbClr val="FF0000"/>
                  </a:solidFill>
                  <a:latin typeface="+mn-lt"/>
                </a:rPr>
                <a:t>kot</a:t>
              </a:r>
              <a:r>
                <a:rPr lang="sl-SI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 med     in        pa s </a:t>
              </a:r>
            </a:p>
          </p:txBody>
        </p:sp>
        <p:graphicFrame>
          <p:nvGraphicFramePr>
            <p:cNvPr id="5133" name="Object 9"/>
            <p:cNvGraphicFramePr>
              <a:graphicFrameLocks noChangeAspect="1"/>
            </p:cNvGraphicFramePr>
            <p:nvPr/>
          </p:nvGraphicFramePr>
          <p:xfrm>
            <a:off x="5694362" y="5181600"/>
            <a:ext cx="1165225" cy="444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60" name="Equation" r:id="rId11" imgW="698400" imgH="266400" progId="Equation.DSMT4">
                    <p:embed/>
                  </p:oleObj>
                </mc:Choice>
                <mc:Fallback>
                  <p:oleObj name="Equation" r:id="rId11" imgW="698400" imgH="266400" progId="Equation.DSMT4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94362" y="5181600"/>
                          <a:ext cx="1165225" cy="444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CC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accent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34" name="Object 10"/>
            <p:cNvGraphicFramePr>
              <a:graphicFrameLocks noChangeAspect="1"/>
            </p:cNvGraphicFramePr>
            <p:nvPr/>
          </p:nvGraphicFramePr>
          <p:xfrm>
            <a:off x="4645668" y="5239995"/>
            <a:ext cx="233362" cy="2968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61" name="Equation" r:id="rId13" imgW="139680" imgH="177480" progId="Equation.DSMT4">
                    <p:embed/>
                  </p:oleObj>
                </mc:Choice>
                <mc:Fallback>
                  <p:oleObj name="Equation" r:id="rId13" imgW="139680" imgH="177480" progId="Equation.DSMT4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45668" y="5239995"/>
                          <a:ext cx="233362" cy="2968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CC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accent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35" name="Object 11"/>
            <p:cNvGraphicFramePr>
              <a:graphicFrameLocks noChangeAspect="1"/>
            </p:cNvGraphicFramePr>
            <p:nvPr/>
          </p:nvGraphicFramePr>
          <p:xfrm>
            <a:off x="3063574" y="5786738"/>
            <a:ext cx="233362" cy="295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62" name="Equation" r:id="rId15" imgW="139680" imgH="177480" progId="Equation.DSMT4">
                    <p:embed/>
                  </p:oleObj>
                </mc:Choice>
                <mc:Fallback>
                  <p:oleObj name="Equation" r:id="rId15" imgW="139680" imgH="177480" progId="Equation.DSMT4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63574" y="5786738"/>
                          <a:ext cx="233362" cy="2952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CC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accent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36" name="Object 12"/>
            <p:cNvGraphicFramePr>
              <a:graphicFrameLocks noChangeAspect="1"/>
            </p:cNvGraphicFramePr>
            <p:nvPr/>
          </p:nvGraphicFramePr>
          <p:xfrm>
            <a:off x="3609803" y="5734179"/>
            <a:ext cx="233362" cy="360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63" name="Equation" r:id="rId17" imgW="139680" imgH="215640" progId="Equation.DSMT4">
                    <p:embed/>
                  </p:oleObj>
                </mc:Choice>
                <mc:Fallback>
                  <p:oleObj name="Equation" r:id="rId17" imgW="139680" imgH="215640" progId="Equation.DSMT4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09803" y="5734179"/>
                          <a:ext cx="233362" cy="3603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CC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accent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37" name="Object 13"/>
            <p:cNvGraphicFramePr>
              <a:graphicFrameLocks noChangeAspect="1"/>
            </p:cNvGraphicFramePr>
            <p:nvPr/>
          </p:nvGraphicFramePr>
          <p:xfrm>
            <a:off x="4962525" y="5640388"/>
            <a:ext cx="1590675" cy="676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64" name="Equation" r:id="rId19" imgW="876240" imgH="444240" progId="Equation.DSMT4">
                    <p:embed/>
                  </p:oleObj>
                </mc:Choice>
                <mc:Fallback>
                  <p:oleObj name="Equation" r:id="rId19" imgW="876240" imgH="444240" progId="Equation.DSMT4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62525" y="5640388"/>
                          <a:ext cx="1590675" cy="6762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5" name="TextBox 24"/>
          <p:cNvSpPr txBox="1"/>
          <p:nvPr/>
        </p:nvSpPr>
        <p:spPr>
          <a:xfrm>
            <a:off x="381000" y="3733800"/>
            <a:ext cx="83820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Velja: </a:t>
            </a:r>
          </a:p>
          <a:p>
            <a:pPr>
              <a:defRPr/>
            </a:pP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    </a:t>
            </a:r>
            <a:r>
              <a:rPr lang="sl-SI" sz="1600">
                <a:solidFill>
                  <a:srgbClr val="FF0000"/>
                </a:solidFill>
                <a:latin typeface="+mn-lt"/>
              </a:rPr>
              <a:t>skalarni produkt dveh vektorjev je enak produktu njunih velikosti in kosinusa kota, ki ga oklepata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.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88913" y="2971800"/>
            <a:ext cx="8763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01613" y="4418013"/>
            <a:ext cx="87630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40"/>
          <p:cNvGrpSpPr>
            <a:grpSpLocks/>
          </p:cNvGrpSpPr>
          <p:nvPr/>
        </p:nvGrpSpPr>
        <p:grpSpPr bwMode="auto">
          <a:xfrm>
            <a:off x="1828800" y="5994400"/>
            <a:ext cx="5486400" cy="388938"/>
            <a:chOff x="762000" y="5924249"/>
            <a:chExt cx="5486400" cy="388683"/>
          </a:xfrm>
        </p:grpSpPr>
        <p:graphicFrame>
          <p:nvGraphicFramePr>
            <p:cNvPr id="5130" name="Object 28"/>
            <p:cNvGraphicFramePr>
              <a:graphicFrameLocks noChangeAspect="1"/>
            </p:cNvGraphicFramePr>
            <p:nvPr/>
          </p:nvGraphicFramePr>
          <p:xfrm>
            <a:off x="1012482" y="5988865"/>
            <a:ext cx="233362" cy="295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65" name="Equation" r:id="rId21" imgW="139680" imgH="177480" progId="Equation.DSMT4">
                    <p:embed/>
                  </p:oleObj>
                </mc:Choice>
                <mc:Fallback>
                  <p:oleObj name="Equation" r:id="rId21" imgW="139680" imgH="177480" progId="Equation.DSMT4">
                    <p:embed/>
                    <p:pic>
                      <p:nvPicPr>
                        <p:cNvPr id="0" name="Object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12482" y="5988865"/>
                          <a:ext cx="233362" cy="2952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CC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accent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31" name="Object 29"/>
            <p:cNvGraphicFramePr>
              <a:graphicFrameLocks noChangeAspect="1"/>
            </p:cNvGraphicFramePr>
            <p:nvPr/>
          </p:nvGraphicFramePr>
          <p:xfrm>
            <a:off x="1536829" y="5924249"/>
            <a:ext cx="233362" cy="360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66" name="Equation" r:id="rId22" imgW="139680" imgH="215640" progId="Equation.DSMT4">
                    <p:embed/>
                  </p:oleObj>
                </mc:Choice>
                <mc:Fallback>
                  <p:oleObj name="Equation" r:id="rId22" imgW="139680" imgH="215640" progId="Equation.DSMT4">
                    <p:embed/>
                    <p:pic>
                      <p:nvPicPr>
                        <p:cNvPr id="0" name="Object 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36829" y="5924249"/>
                          <a:ext cx="233362" cy="3603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CC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accent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" name="TextBox 30"/>
            <p:cNvSpPr txBox="1"/>
            <p:nvPr/>
          </p:nvSpPr>
          <p:spPr>
            <a:xfrm>
              <a:off x="762000" y="5943287"/>
              <a:ext cx="5486400" cy="36964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sl-SI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        in        sta </a:t>
              </a:r>
              <a:r>
                <a:rPr lang="sl-SI">
                  <a:solidFill>
                    <a:srgbClr val="FF0000"/>
                  </a:solidFill>
                  <a:latin typeface="+mn-lt"/>
                </a:rPr>
                <a:t>pravokotna</a:t>
              </a:r>
              <a:r>
                <a:rPr lang="sl-SI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 natanko takrat, ko je </a:t>
              </a:r>
            </a:p>
          </p:txBody>
        </p:sp>
        <p:graphicFrame>
          <p:nvGraphicFramePr>
            <p:cNvPr id="5132" name="Object 30"/>
            <p:cNvGraphicFramePr>
              <a:graphicFrameLocks noChangeAspect="1"/>
            </p:cNvGraphicFramePr>
            <p:nvPr/>
          </p:nvGraphicFramePr>
          <p:xfrm>
            <a:off x="5226050" y="5925837"/>
            <a:ext cx="869950" cy="358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67" name="Equation" r:id="rId23" imgW="520560" imgH="215640" progId="Equation.DSMT4">
                    <p:embed/>
                  </p:oleObj>
                </mc:Choice>
                <mc:Fallback>
                  <p:oleObj name="Equation" r:id="rId23" imgW="520560" imgH="215640" progId="Equation.DSMT4">
                    <p:embed/>
                    <p:pic>
                      <p:nvPicPr>
                        <p:cNvPr id="0" name="Object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26050" y="5925837"/>
                          <a:ext cx="869950" cy="358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CC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accent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0" name="Group 38"/>
          <p:cNvGrpSpPr>
            <a:grpSpLocks/>
          </p:cNvGrpSpPr>
          <p:nvPr/>
        </p:nvGrpSpPr>
        <p:grpSpPr bwMode="auto">
          <a:xfrm>
            <a:off x="2589213" y="400050"/>
            <a:ext cx="3333750" cy="1793875"/>
            <a:chOff x="2589213" y="400211"/>
            <a:chExt cx="3333750" cy="1793714"/>
          </a:xfrm>
        </p:grpSpPr>
        <p:grpSp>
          <p:nvGrpSpPr>
            <p:cNvPr id="5155" name="Group 17"/>
            <p:cNvGrpSpPr>
              <a:grpSpLocks/>
            </p:cNvGrpSpPr>
            <p:nvPr/>
          </p:nvGrpSpPr>
          <p:grpSpPr bwMode="auto">
            <a:xfrm>
              <a:off x="2589213" y="457355"/>
              <a:ext cx="2914650" cy="1736568"/>
              <a:chOff x="1445462" y="1083197"/>
              <a:chExt cx="2915400" cy="1736203"/>
            </a:xfrm>
          </p:grpSpPr>
          <p:cxnSp>
            <p:nvCxnSpPr>
              <p:cNvPr id="37" name="Straight Arrow Connector 36"/>
              <p:cNvCxnSpPr/>
              <p:nvPr/>
            </p:nvCxnSpPr>
            <p:spPr>
              <a:xfrm flipV="1">
                <a:off x="2226713" y="1997324"/>
                <a:ext cx="2134149" cy="76177"/>
              </a:xfrm>
              <a:prstGeom prst="straightConnector1">
                <a:avLst/>
              </a:prstGeom>
              <a:ln w="158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/>
              <p:nvPr/>
            </p:nvCxnSpPr>
            <p:spPr>
              <a:xfrm flipV="1">
                <a:off x="2226713" y="1083198"/>
                <a:ext cx="1295733" cy="990303"/>
              </a:xfrm>
              <a:prstGeom prst="straightConnector1">
                <a:avLst/>
              </a:prstGeom>
              <a:ln w="158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Arc 38"/>
              <p:cNvSpPr/>
              <p:nvPr/>
            </p:nvSpPr>
            <p:spPr>
              <a:xfrm>
                <a:off x="1445462" y="1199051"/>
                <a:ext cx="1619667" cy="1620351"/>
              </a:xfrm>
              <a:prstGeom prst="arc">
                <a:avLst>
                  <a:gd name="adj1" fmla="val 19520011"/>
                  <a:gd name="adj2" fmla="val 0"/>
                </a:avLst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sl-SI"/>
              </a:p>
            </p:txBody>
          </p:sp>
          <p:graphicFrame>
            <p:nvGraphicFramePr>
              <p:cNvPr id="5127" name="Object 2"/>
              <p:cNvGraphicFramePr>
                <a:graphicFrameLocks noChangeAspect="1"/>
              </p:cNvGraphicFramePr>
              <p:nvPr/>
            </p:nvGraphicFramePr>
            <p:xfrm>
              <a:off x="2697162" y="1768841"/>
              <a:ext cx="215900" cy="28067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168" name="Equation" r:id="rId25" imgW="126720" imgH="164880" progId="Equation.DSMT4">
                      <p:embed/>
                    </p:oleObj>
                  </mc:Choice>
                  <mc:Fallback>
                    <p:oleObj name="Equation" r:id="rId25" imgW="126720" imgH="164880" progId="Equation.DSMT4">
                      <p:embed/>
                      <p:pic>
                        <p:nvPicPr>
                          <p:cNvPr id="0" name="Object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97162" y="1768841"/>
                            <a:ext cx="215900" cy="28067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128" name="Object 15"/>
              <p:cNvGraphicFramePr>
                <a:graphicFrameLocks noChangeAspect="1"/>
              </p:cNvGraphicFramePr>
              <p:nvPr/>
            </p:nvGraphicFramePr>
            <p:xfrm>
              <a:off x="2514124" y="1387729"/>
              <a:ext cx="177800" cy="2286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169" name="Equation" r:id="rId27" imgW="139680" imgH="177480" progId="Equation.DSMT4">
                      <p:embed/>
                    </p:oleObj>
                  </mc:Choice>
                  <mc:Fallback>
                    <p:oleObj name="Equation" r:id="rId27" imgW="139680" imgH="177480" progId="Equation.DSMT4">
                      <p:embed/>
                      <p:pic>
                        <p:nvPicPr>
                          <p:cNvPr id="0" name="Object 1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514124" y="1387729"/>
                            <a:ext cx="177800" cy="2286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129" name="Object 4"/>
              <p:cNvGraphicFramePr>
                <a:graphicFrameLocks noChangeAspect="1"/>
              </p:cNvGraphicFramePr>
              <p:nvPr/>
            </p:nvGraphicFramePr>
            <p:xfrm>
              <a:off x="3141662" y="2073641"/>
              <a:ext cx="177800" cy="2778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170" name="Equation" r:id="rId29" imgW="139680" imgH="215640" progId="Equation.DSMT4">
                      <p:embed/>
                    </p:oleObj>
                  </mc:Choice>
                  <mc:Fallback>
                    <p:oleObj name="Equation" r:id="rId29" imgW="139680" imgH="215640" progId="Equation.DSMT4">
                      <p:embed/>
                      <p:pic>
                        <p:nvPicPr>
                          <p:cNvPr id="0" name="Object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41662" y="2073641"/>
                            <a:ext cx="177800" cy="27781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5125" name="Object 3"/>
            <p:cNvGraphicFramePr>
              <a:graphicFrameLocks noChangeAspect="1"/>
            </p:cNvGraphicFramePr>
            <p:nvPr/>
          </p:nvGraphicFramePr>
          <p:xfrm>
            <a:off x="3960812" y="400211"/>
            <a:ext cx="611188" cy="2093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71" name="Equation" r:id="rId31" imgW="672840" imgH="228600" progId="Equation.DSMT4">
                    <p:embed/>
                  </p:oleObj>
                </mc:Choice>
                <mc:Fallback>
                  <p:oleObj name="Equation" r:id="rId31" imgW="672840" imgH="228600" progId="Equation.DSMT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60812" y="400211"/>
                          <a:ext cx="611188" cy="20938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26" name="Object 18"/>
            <p:cNvGraphicFramePr>
              <a:graphicFrameLocks noChangeAspect="1"/>
            </p:cNvGraphicFramePr>
            <p:nvPr/>
          </p:nvGraphicFramePr>
          <p:xfrm>
            <a:off x="5334000" y="1390650"/>
            <a:ext cx="588963" cy="209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72" name="Equation" r:id="rId33" imgW="647640" imgH="228600" progId="Equation.DSMT4">
                    <p:embed/>
                  </p:oleObj>
                </mc:Choice>
                <mc:Fallback>
                  <p:oleObj name="Equation" r:id="rId33" imgW="647640" imgH="228600" progId="Equation.DSMT4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34000" y="1390650"/>
                          <a:ext cx="588963" cy="2095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31242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LINEARNA ALGEBRA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0" y="0"/>
            <a:ext cx="3810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sl-SI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PROSTORSKA GEOMETRIJA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6" name="TextBox 5"/>
          <p:cNvSpPr txBox="1"/>
          <p:nvPr/>
        </p:nvSpPr>
        <p:spPr>
          <a:xfrm>
            <a:off x="0" y="6519863"/>
            <a:ext cx="22098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MATEMATIKA 1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C4E4CFD-3605-47C5-9515-A32CF4126C47}" type="slidenum"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9" name="TextBox 8"/>
          <p:cNvSpPr txBox="1"/>
          <p:nvPr/>
        </p:nvSpPr>
        <p:spPr>
          <a:xfrm>
            <a:off x="381000" y="728663"/>
            <a:ext cx="48768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Izrazimo ploščino paralelograma, ki ga oklepata vektorja:</a:t>
            </a:r>
          </a:p>
        </p:txBody>
      </p:sp>
      <p:sp>
        <p:nvSpPr>
          <p:cNvPr id="15" name="Arc 14"/>
          <p:cNvSpPr/>
          <p:nvPr/>
        </p:nvSpPr>
        <p:spPr bwMode="auto">
          <a:xfrm>
            <a:off x="4678363" y="771525"/>
            <a:ext cx="1619250" cy="1620838"/>
          </a:xfrm>
          <a:prstGeom prst="arc">
            <a:avLst>
              <a:gd name="adj1" fmla="val 19520011"/>
              <a:gd name="adj2" fmla="val 0"/>
            </a:avLst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grpSp>
        <p:nvGrpSpPr>
          <p:cNvPr id="13" name="Group 31"/>
          <p:cNvGrpSpPr>
            <a:grpSpLocks/>
          </p:cNvGrpSpPr>
          <p:nvPr/>
        </p:nvGrpSpPr>
        <p:grpSpPr bwMode="auto">
          <a:xfrm>
            <a:off x="5791200" y="685800"/>
            <a:ext cx="1981200" cy="1219200"/>
            <a:chOff x="5791200" y="685800"/>
            <a:chExt cx="1981200" cy="1219200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5819775" y="1600200"/>
              <a:ext cx="1404938" cy="1588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Parallelogram 10"/>
            <p:cNvSpPr/>
            <p:nvPr/>
          </p:nvSpPr>
          <p:spPr>
            <a:xfrm>
              <a:off x="5802313" y="685800"/>
              <a:ext cx="1970087" cy="914400"/>
            </a:xfrm>
            <a:prstGeom prst="parallelogram">
              <a:avLst>
                <a:gd name="adj" fmla="val 63614"/>
              </a:avLst>
            </a:prstGeom>
            <a:noFill/>
            <a:ln w="317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l-SI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rot="5400000" flipH="1" flipV="1">
              <a:off x="5644357" y="843756"/>
              <a:ext cx="914400" cy="598487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6150" name="Object 7"/>
            <p:cNvGraphicFramePr>
              <a:graphicFrameLocks noChangeAspect="1"/>
            </p:cNvGraphicFramePr>
            <p:nvPr/>
          </p:nvGraphicFramePr>
          <p:xfrm>
            <a:off x="6376988" y="1612900"/>
            <a:ext cx="177800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60" name="Equation" r:id="rId3" imgW="139680" imgH="177480" progId="Equation.DSMT4">
                    <p:embed/>
                  </p:oleObj>
                </mc:Choice>
                <mc:Fallback>
                  <p:oleObj name="Equation" r:id="rId3" imgW="139680" imgH="177480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76988" y="1612900"/>
                          <a:ext cx="177800" cy="292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51" name="Object 9"/>
            <p:cNvGraphicFramePr>
              <a:graphicFrameLocks noChangeAspect="1"/>
            </p:cNvGraphicFramePr>
            <p:nvPr/>
          </p:nvGraphicFramePr>
          <p:xfrm>
            <a:off x="5791200" y="914400"/>
            <a:ext cx="177800" cy="35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61" name="Equation" r:id="rId5" imgW="139680" imgH="215640" progId="Equation.DSMT4">
                    <p:embed/>
                  </p:oleObj>
                </mc:Choice>
                <mc:Fallback>
                  <p:oleObj name="Equation" r:id="rId5" imgW="139680" imgH="215640" progId="Equation.DSMT4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91200" y="914400"/>
                          <a:ext cx="177800" cy="355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2"/>
            <p:cNvGraphicFramePr>
              <a:graphicFrameLocks noChangeAspect="1"/>
            </p:cNvGraphicFramePr>
            <p:nvPr/>
          </p:nvGraphicFramePr>
          <p:xfrm>
            <a:off x="6010275" y="1311275"/>
            <a:ext cx="215900" cy="2809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62" name="Equation" r:id="rId7" imgW="126720" imgH="164880" progId="Equation.DSMT4">
                    <p:embed/>
                  </p:oleObj>
                </mc:Choice>
                <mc:Fallback>
                  <p:oleObj name="Equation" r:id="rId7" imgW="126720" imgH="164880" progId="Equation.DSMT4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10275" y="1311275"/>
                          <a:ext cx="215900" cy="2809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7" name="Straight Connector 16"/>
            <p:cNvCxnSpPr/>
            <p:nvPr/>
          </p:nvCxnSpPr>
          <p:spPr>
            <a:xfrm rot="5400000">
              <a:off x="5943601" y="1143000"/>
              <a:ext cx="914400" cy="3175"/>
            </a:xfrm>
            <a:prstGeom prst="line">
              <a:avLst/>
            </a:prstGeom>
            <a:ln w="15875">
              <a:solidFill>
                <a:srgbClr val="FFC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6149" name="Object 11"/>
          <p:cNvGraphicFramePr>
            <a:graphicFrameLocks noChangeAspect="1"/>
          </p:cNvGraphicFramePr>
          <p:nvPr/>
        </p:nvGraphicFramePr>
        <p:xfrm>
          <a:off x="533400" y="1447800"/>
          <a:ext cx="59055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" name="Equation" r:id="rId9" imgW="4076640" imgH="787320" progId="Equation.DSMT4">
                  <p:embed/>
                </p:oleObj>
              </mc:Choice>
              <mc:Fallback>
                <p:oleObj name="Equation" r:id="rId9" imgW="4076640" imgH="78732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447800"/>
                        <a:ext cx="5905500" cy="129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 23"/>
          <p:cNvGrpSpPr>
            <a:grpSpLocks/>
          </p:cNvGrpSpPr>
          <p:nvPr/>
        </p:nvGrpSpPr>
        <p:grpSpPr bwMode="auto">
          <a:xfrm>
            <a:off x="533400" y="3013075"/>
            <a:ext cx="3886200" cy="403225"/>
            <a:chOff x="533400" y="3013610"/>
            <a:chExt cx="3886200" cy="402689"/>
          </a:xfrm>
        </p:grpSpPr>
        <p:sp>
          <p:nvSpPr>
            <p:cNvPr id="20" name="TextBox 19"/>
            <p:cNvSpPr txBox="1"/>
            <p:nvPr/>
          </p:nvSpPr>
          <p:spPr>
            <a:xfrm>
              <a:off x="533400" y="3048489"/>
              <a:ext cx="3810000" cy="33768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sl-SI" sz="160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Poskusimo najprej za </a:t>
              </a:r>
            </a:p>
          </p:txBody>
        </p:sp>
        <p:graphicFrame>
          <p:nvGraphicFramePr>
            <p:cNvPr id="19" name="Object 12"/>
            <p:cNvGraphicFramePr>
              <a:graphicFrameLocks noChangeAspect="1"/>
            </p:cNvGraphicFramePr>
            <p:nvPr/>
          </p:nvGraphicFramePr>
          <p:xfrm>
            <a:off x="2425700" y="3013610"/>
            <a:ext cx="1993900" cy="4026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64" name="Equation" r:id="rId11" imgW="1447560" imgH="253800" progId="Equation.DSMT4">
                    <p:embed/>
                  </p:oleObj>
                </mc:Choice>
                <mc:Fallback>
                  <p:oleObj name="Equation" r:id="rId11" imgW="1447560" imgH="253800" progId="Equation.DSMT4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25700" y="3013610"/>
                          <a:ext cx="1993900" cy="40268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6" name="Group 30"/>
          <p:cNvGrpSpPr>
            <a:grpSpLocks/>
          </p:cNvGrpSpPr>
          <p:nvPr/>
        </p:nvGrpSpPr>
        <p:grpSpPr bwMode="auto">
          <a:xfrm>
            <a:off x="876300" y="3429000"/>
            <a:ext cx="6972300" cy="1344613"/>
            <a:chOff x="876300" y="3429000"/>
            <a:chExt cx="6972300" cy="1345223"/>
          </a:xfrm>
        </p:grpSpPr>
        <p:graphicFrame>
          <p:nvGraphicFramePr>
            <p:cNvPr id="6148" name="Object 13"/>
            <p:cNvGraphicFramePr>
              <a:graphicFrameLocks noChangeAspect="1"/>
            </p:cNvGraphicFramePr>
            <p:nvPr/>
          </p:nvGraphicFramePr>
          <p:xfrm>
            <a:off x="876300" y="3429000"/>
            <a:ext cx="6972300" cy="13452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65" name="Equation" r:id="rId13" imgW="4813200" imgH="927000" progId="Equation.DSMT4">
                    <p:embed/>
                  </p:oleObj>
                </mc:Choice>
                <mc:Fallback>
                  <p:oleObj name="Equation" r:id="rId13" imgW="4813200" imgH="927000" progId="Equation.DSMT4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76300" y="3429000"/>
                          <a:ext cx="6972300" cy="134522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4" name="Straight Connector 23"/>
            <p:cNvCxnSpPr/>
            <p:nvPr/>
          </p:nvCxnSpPr>
          <p:spPr>
            <a:xfrm rot="5400000" flipH="1" flipV="1">
              <a:off x="2967762" y="4038152"/>
              <a:ext cx="306526" cy="30480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 flipH="1" flipV="1">
              <a:off x="5449025" y="4038152"/>
              <a:ext cx="306526" cy="30480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 flipH="1" flipV="1">
              <a:off x="4800531" y="4029416"/>
              <a:ext cx="304938" cy="30480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 flipH="1" flipV="1">
              <a:off x="7085737" y="4020681"/>
              <a:ext cx="306527" cy="30480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609600" y="4978400"/>
            <a:ext cx="78486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Račun za trirazsežne vektorje je še precej daljši, na koncu pa se spet veliko členov uniči, ostane pa vsota polnih kvadratov:</a:t>
            </a:r>
          </a:p>
        </p:txBody>
      </p:sp>
      <p:graphicFrame>
        <p:nvGraphicFramePr>
          <p:cNvPr id="6152" name="Object 14"/>
          <p:cNvGraphicFramePr>
            <a:graphicFrameLocks noChangeAspect="1"/>
          </p:cNvGraphicFramePr>
          <p:nvPr/>
        </p:nvGraphicFramePr>
        <p:xfrm>
          <a:off x="1371600" y="5675313"/>
          <a:ext cx="6438900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6" name="Equation" r:id="rId15" imgW="4444920" imgH="342720" progId="Equation.DSMT4">
                  <p:embed/>
                </p:oleObj>
              </mc:Choice>
              <mc:Fallback>
                <p:oleObj name="Equation" r:id="rId15" imgW="4444920" imgH="34272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5675313"/>
                        <a:ext cx="6438900" cy="496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0" name="Straight Connector 29"/>
          <p:cNvCxnSpPr/>
          <p:nvPr/>
        </p:nvCxnSpPr>
        <p:spPr>
          <a:xfrm>
            <a:off x="188913" y="2971800"/>
            <a:ext cx="8763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01613" y="4924425"/>
            <a:ext cx="8763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31242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LINEARNA ALGEBRA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0" y="0"/>
            <a:ext cx="3810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sl-SI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PROSTORSKA GEOMETRIJA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6" name="TextBox 5"/>
          <p:cNvSpPr txBox="1"/>
          <p:nvPr/>
        </p:nvSpPr>
        <p:spPr>
          <a:xfrm>
            <a:off x="0" y="6519863"/>
            <a:ext cx="22098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MATEMATIKA 1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3F012C7-2163-4C26-B06C-03DBBE15417C}" type="slidenum"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9" name="TextBox 8"/>
          <p:cNvSpPr txBox="1"/>
          <p:nvPr/>
        </p:nvSpPr>
        <p:spPr>
          <a:xfrm>
            <a:off x="381000" y="609600"/>
            <a:ext cx="81534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Tudi formula za ploščino je zelo zapletena, poenostavitev pa ni prav na dlani. Vpeljemo še eno operacijo, imenovano </a:t>
            </a:r>
            <a:r>
              <a:rPr lang="sl-SI" sz="1600">
                <a:solidFill>
                  <a:srgbClr val="FF0000"/>
                </a:solidFill>
                <a:latin typeface="+mn-lt"/>
              </a:rPr>
              <a:t>vektorski produkt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:</a:t>
            </a:r>
          </a:p>
        </p:txBody>
      </p:sp>
      <p:graphicFrame>
        <p:nvGraphicFramePr>
          <p:cNvPr id="7170" name="Object 8"/>
          <p:cNvGraphicFramePr>
            <a:graphicFrameLocks noChangeAspect="1"/>
          </p:cNvGraphicFramePr>
          <p:nvPr/>
        </p:nvGraphicFramePr>
        <p:xfrm>
          <a:off x="1371600" y="1309688"/>
          <a:ext cx="6172200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8" name="Equation" r:id="rId3" imgW="3695400" imgH="228600" progId="Equation.DSMT4">
                  <p:embed/>
                </p:oleObj>
              </mc:Choice>
              <mc:Fallback>
                <p:oleObj name="Equation" r:id="rId3" imgW="3695400" imgH="228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309688"/>
                        <a:ext cx="6172200" cy="366712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12700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33400" y="2057400"/>
            <a:ext cx="73914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Vektorski produkt je torej vektor (za razliko od skalarnega produkta, ki je število) in ima naslednje lastnosti:</a:t>
            </a:r>
          </a:p>
        </p:txBody>
      </p:sp>
      <p:grpSp>
        <p:nvGrpSpPr>
          <p:cNvPr id="10" name="Group 12"/>
          <p:cNvGrpSpPr>
            <a:grpSpLocks/>
          </p:cNvGrpSpPr>
          <p:nvPr/>
        </p:nvGrpSpPr>
        <p:grpSpPr bwMode="auto">
          <a:xfrm>
            <a:off x="1157288" y="2938463"/>
            <a:ext cx="5324475" cy="406400"/>
            <a:chOff x="1157330" y="2904653"/>
            <a:chExt cx="5324432" cy="405701"/>
          </a:xfrm>
        </p:grpSpPr>
        <p:graphicFrame>
          <p:nvGraphicFramePr>
            <p:cNvPr id="7181" name="Object 3"/>
            <p:cNvGraphicFramePr>
              <a:graphicFrameLocks noChangeAspect="1"/>
            </p:cNvGraphicFramePr>
            <p:nvPr/>
          </p:nvGraphicFramePr>
          <p:xfrm>
            <a:off x="1157330" y="2904653"/>
            <a:ext cx="657225" cy="387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99" name="Equation" r:id="rId5" imgW="393480" imgH="241200" progId="Equation.DSMT4">
                    <p:embed/>
                  </p:oleObj>
                </mc:Choice>
                <mc:Fallback>
                  <p:oleObj name="Equation" r:id="rId5" imgW="393480" imgH="241200" progId="Equation.DSMT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57330" y="2904653"/>
                          <a:ext cx="657225" cy="3873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CC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accent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TextBox 13"/>
            <p:cNvSpPr txBox="1"/>
            <p:nvPr/>
          </p:nvSpPr>
          <p:spPr>
            <a:xfrm>
              <a:off x="1828837" y="2972798"/>
              <a:ext cx="4495764" cy="33755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sl-SI" sz="160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je enak ploščini paralelograma, ki ga oklepata        in  </a:t>
              </a:r>
            </a:p>
          </p:txBody>
        </p:sp>
        <p:graphicFrame>
          <p:nvGraphicFramePr>
            <p:cNvPr id="7182" name="Object 4"/>
            <p:cNvGraphicFramePr>
              <a:graphicFrameLocks noChangeAspect="1"/>
            </p:cNvGraphicFramePr>
            <p:nvPr/>
          </p:nvGraphicFramePr>
          <p:xfrm>
            <a:off x="5715000" y="2971800"/>
            <a:ext cx="233362" cy="295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00" name="Equation" r:id="rId7" imgW="139680" imgH="177480" progId="Equation.DSMT4">
                    <p:embed/>
                  </p:oleObj>
                </mc:Choice>
                <mc:Fallback>
                  <p:oleObj name="Equation" r:id="rId7" imgW="139680" imgH="177480" progId="Equation.DSMT4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15000" y="2971800"/>
                          <a:ext cx="233362" cy="2952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CC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accent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83" name="Object 5"/>
            <p:cNvGraphicFramePr>
              <a:graphicFrameLocks noChangeAspect="1"/>
            </p:cNvGraphicFramePr>
            <p:nvPr/>
          </p:nvGraphicFramePr>
          <p:xfrm>
            <a:off x="6248400" y="2913706"/>
            <a:ext cx="233362" cy="360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01" name="Equation" r:id="rId9" imgW="139680" imgH="215640" progId="Equation.DSMT4">
                    <p:embed/>
                  </p:oleObj>
                </mc:Choice>
                <mc:Fallback>
                  <p:oleObj name="Equation" r:id="rId9" imgW="139680" imgH="215640" progId="Equation.DSMT4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48400" y="2913706"/>
                          <a:ext cx="233362" cy="3603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CC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accent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" name="Group 17"/>
          <p:cNvGrpSpPr>
            <a:grpSpLocks/>
          </p:cNvGrpSpPr>
          <p:nvPr/>
        </p:nvGrpSpPr>
        <p:grpSpPr bwMode="auto">
          <a:xfrm>
            <a:off x="1147763" y="4572000"/>
            <a:ext cx="3576637" cy="393700"/>
            <a:chOff x="1224477" y="3678237"/>
            <a:chExt cx="3576062" cy="394533"/>
          </a:xfrm>
        </p:grpSpPr>
        <p:graphicFrame>
          <p:nvGraphicFramePr>
            <p:cNvPr id="7178" name="Object 10"/>
            <p:cNvGraphicFramePr>
              <a:graphicFrameLocks noChangeAspect="1"/>
            </p:cNvGraphicFramePr>
            <p:nvPr/>
          </p:nvGraphicFramePr>
          <p:xfrm>
            <a:off x="1224477" y="3681884"/>
            <a:ext cx="571500" cy="347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02" name="Equation" r:id="rId11" imgW="342720" imgH="215640" progId="Equation.DSMT4">
                    <p:embed/>
                  </p:oleObj>
                </mc:Choice>
                <mc:Fallback>
                  <p:oleObj name="Equation" r:id="rId11" imgW="342720" imgH="215640" progId="Equation.DSMT4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24477" y="3681884"/>
                          <a:ext cx="571500" cy="3476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CC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accent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TextBox 18"/>
            <p:cNvSpPr txBox="1"/>
            <p:nvPr/>
          </p:nvSpPr>
          <p:spPr>
            <a:xfrm>
              <a:off x="1829217" y="3733918"/>
              <a:ext cx="2971322" cy="33885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sl-SI" sz="160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je pravokoten na na       in       :</a:t>
              </a:r>
            </a:p>
          </p:txBody>
        </p:sp>
        <p:graphicFrame>
          <p:nvGraphicFramePr>
            <p:cNvPr id="7179" name="Object 11"/>
            <p:cNvGraphicFramePr>
              <a:graphicFrameLocks noChangeAspect="1"/>
            </p:cNvGraphicFramePr>
            <p:nvPr/>
          </p:nvGraphicFramePr>
          <p:xfrm>
            <a:off x="3563294" y="3736331"/>
            <a:ext cx="233362" cy="295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03" name="Equation" r:id="rId13" imgW="139680" imgH="177480" progId="Equation.DSMT4">
                    <p:embed/>
                  </p:oleObj>
                </mc:Choice>
                <mc:Fallback>
                  <p:oleObj name="Equation" r:id="rId13" imgW="139680" imgH="177480" progId="Equation.DSMT4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63294" y="3736331"/>
                          <a:ext cx="233362" cy="2952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CC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accent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80" name="Object 12"/>
            <p:cNvGraphicFramePr>
              <a:graphicFrameLocks noChangeAspect="1"/>
            </p:cNvGraphicFramePr>
            <p:nvPr/>
          </p:nvGraphicFramePr>
          <p:xfrm>
            <a:off x="4096694" y="3678237"/>
            <a:ext cx="233362" cy="360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04" name="Equation" r:id="rId14" imgW="139680" imgH="215640" progId="Equation.DSMT4">
                    <p:embed/>
                  </p:oleObj>
                </mc:Choice>
                <mc:Fallback>
                  <p:oleObj name="Equation" r:id="rId14" imgW="139680" imgH="215640" progId="Equation.DSMT4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96694" y="3678237"/>
                          <a:ext cx="233362" cy="3603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CC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accent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7177" name="Object 13"/>
          <p:cNvGraphicFramePr>
            <a:graphicFrameLocks noChangeAspect="1"/>
          </p:cNvGraphicFramePr>
          <p:nvPr/>
        </p:nvGraphicFramePr>
        <p:xfrm>
          <a:off x="1447800" y="5105400"/>
          <a:ext cx="4794250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5" name="Equation" r:id="rId15" imgW="3365280" imgH="457200" progId="Equation.DSMT4">
                  <p:embed/>
                </p:oleObj>
              </mc:Choice>
              <mc:Fallback>
                <p:oleObj name="Equation" r:id="rId15" imgW="3365280" imgH="4572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5105400"/>
                        <a:ext cx="4794250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oup 37"/>
          <p:cNvGrpSpPr>
            <a:grpSpLocks/>
          </p:cNvGrpSpPr>
          <p:nvPr/>
        </p:nvGrpSpPr>
        <p:grpSpPr bwMode="auto">
          <a:xfrm>
            <a:off x="6629400" y="4648200"/>
            <a:ext cx="1295400" cy="1570038"/>
            <a:chOff x="3417473" y="4800600"/>
            <a:chExt cx="1295400" cy="1569265"/>
          </a:xfrm>
        </p:grpSpPr>
        <p:grpSp>
          <p:nvGrpSpPr>
            <p:cNvPr id="15" name="Group 32"/>
            <p:cNvGrpSpPr/>
            <p:nvPr/>
          </p:nvGrpSpPr>
          <p:grpSpPr>
            <a:xfrm rot="1784119">
              <a:off x="3417473" y="4955715"/>
              <a:ext cx="1295400" cy="1219200"/>
              <a:chOff x="4381500" y="4838698"/>
              <a:chExt cx="1295400" cy="1219200"/>
            </a:xfrm>
            <a:scene3d>
              <a:camera prst="orthographicFront">
                <a:rot lat="204281" lon="2064473" rev="20416798"/>
              </a:camera>
              <a:lightRig rig="threePt" dir="t"/>
            </a:scene3d>
          </p:grpSpPr>
          <p:grpSp>
            <p:nvGrpSpPr>
              <p:cNvPr id="16" name="Group 28"/>
              <p:cNvGrpSpPr/>
              <p:nvPr/>
            </p:nvGrpSpPr>
            <p:grpSpPr>
              <a:xfrm rot="17454848">
                <a:off x="4419600" y="4800598"/>
                <a:ext cx="1219200" cy="1295400"/>
                <a:chOff x="4419600" y="4800600"/>
                <a:chExt cx="1219200" cy="1295400"/>
              </a:xfrm>
            </p:grpSpPr>
            <p:cxnSp>
              <p:nvCxnSpPr>
                <p:cNvPr id="32" name="Straight Arrow Connector 21"/>
                <p:cNvCxnSpPr/>
                <p:nvPr/>
              </p:nvCxnSpPr>
              <p:spPr>
                <a:xfrm>
                  <a:off x="4419600" y="5334000"/>
                  <a:ext cx="914400" cy="533400"/>
                </a:xfrm>
                <a:prstGeom prst="straightConnector1">
                  <a:avLst/>
                </a:prstGeom>
                <a:ln w="22225">
                  <a:solidFill>
                    <a:srgbClr val="0070C0"/>
                  </a:solidFill>
                  <a:tailEnd type="arrow"/>
                </a:ln>
                <a:sp3d extrusionH="25400">
                  <a:extrusionClr>
                    <a:schemeClr val="tx2">
                      <a:lumMod val="20000"/>
                      <a:lumOff val="80000"/>
                    </a:schemeClr>
                  </a:extrusionClr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Arrow Connector 32"/>
                <p:cNvCxnSpPr/>
                <p:nvPr/>
              </p:nvCxnSpPr>
              <p:spPr>
                <a:xfrm rot="16200000" flipH="1">
                  <a:off x="4191000" y="5562600"/>
                  <a:ext cx="762000" cy="304800"/>
                </a:xfrm>
                <a:prstGeom prst="straightConnector1">
                  <a:avLst/>
                </a:prstGeom>
                <a:ln w="22225">
                  <a:tailEnd type="arrow"/>
                </a:ln>
                <a:sp3d extrusionH="25400">
                  <a:extrusionClr>
                    <a:schemeClr val="tx2">
                      <a:lumMod val="20000"/>
                      <a:lumOff val="80000"/>
                    </a:schemeClr>
                  </a:extrusionClr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Arrow Connector 33"/>
                <p:cNvCxnSpPr/>
                <p:nvPr/>
              </p:nvCxnSpPr>
              <p:spPr>
                <a:xfrm flipV="1">
                  <a:off x="4419600" y="4800600"/>
                  <a:ext cx="1219200" cy="533400"/>
                </a:xfrm>
                <a:prstGeom prst="straightConnector1">
                  <a:avLst/>
                </a:prstGeom>
                <a:ln w="22225">
                  <a:solidFill>
                    <a:srgbClr val="FF0000"/>
                  </a:solidFill>
                  <a:tailEnd type="arrow"/>
                </a:ln>
                <a:sp3d extrusionH="25400">
                  <a:extrusionClr>
                    <a:schemeClr val="tx2">
                      <a:lumMod val="20000"/>
                      <a:lumOff val="80000"/>
                    </a:schemeClr>
                  </a:extrusionClr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0" name="Parallelogram 29"/>
              <p:cNvSpPr/>
              <p:nvPr/>
            </p:nvSpPr>
            <p:spPr>
              <a:xfrm rot="19304847">
                <a:off x="4625761" y="5714640"/>
                <a:ext cx="331959" cy="157677"/>
              </a:xfrm>
              <a:prstGeom prst="parallelogram">
                <a:avLst>
                  <a:gd name="adj" fmla="val 72525"/>
                </a:avLst>
              </a:prstGeom>
              <a:noFill/>
              <a:ln w="12700"/>
              <a:sp3d extrusionH="25400">
                <a:extrusionClr>
                  <a:schemeClr val="tx2">
                    <a:lumMod val="20000"/>
                    <a:lumOff val="80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sl-SI"/>
              </a:p>
            </p:txBody>
          </p:sp>
          <p:sp>
            <p:nvSpPr>
              <p:cNvPr id="31" name="Parallelogram 30"/>
              <p:cNvSpPr>
                <a:spLocks noChangeAspect="1"/>
              </p:cNvSpPr>
              <p:nvPr/>
            </p:nvSpPr>
            <p:spPr>
              <a:xfrm rot="21540000" flipH="1">
                <a:off x="4709995" y="5753656"/>
                <a:ext cx="226045" cy="217584"/>
              </a:xfrm>
              <a:prstGeom prst="parallelogram">
                <a:avLst>
                  <a:gd name="adj" fmla="val 3961"/>
                </a:avLst>
              </a:prstGeom>
              <a:noFill/>
              <a:ln w="12700"/>
              <a:sp3d extrusionH="25400">
                <a:extrusionClr>
                  <a:schemeClr val="tx2">
                    <a:lumMod val="20000"/>
                    <a:lumOff val="80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sl-SI"/>
              </a:p>
            </p:txBody>
          </p:sp>
        </p:grpSp>
        <p:grpSp>
          <p:nvGrpSpPr>
            <p:cNvPr id="7199" name="Group 36"/>
            <p:cNvGrpSpPr>
              <a:grpSpLocks/>
            </p:cNvGrpSpPr>
            <p:nvPr/>
          </p:nvGrpSpPr>
          <p:grpSpPr bwMode="auto">
            <a:xfrm>
              <a:off x="3581400" y="4800600"/>
              <a:ext cx="959646" cy="1569265"/>
              <a:chOff x="3630460" y="4800600"/>
              <a:chExt cx="959646" cy="1569265"/>
            </a:xfrm>
          </p:grpSpPr>
          <p:graphicFrame>
            <p:nvGraphicFramePr>
              <p:cNvPr id="7175" name="Object 7"/>
              <p:cNvGraphicFramePr>
                <a:graphicFrameLocks noChangeAspect="1"/>
              </p:cNvGraphicFramePr>
              <p:nvPr/>
            </p:nvGraphicFramePr>
            <p:xfrm>
              <a:off x="3937000" y="6077765"/>
              <a:ext cx="177800" cy="2921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206" name="Equation" r:id="rId17" imgW="139680" imgH="177480" progId="Equation.DSMT4">
                      <p:embed/>
                    </p:oleObj>
                  </mc:Choice>
                  <mc:Fallback>
                    <p:oleObj name="Equation" r:id="rId17" imgW="139680" imgH="177480" progId="Equation.DSMT4">
                      <p:embed/>
                      <p:pic>
                        <p:nvPicPr>
                          <p:cNvPr id="0" name="Object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37000" y="6077765"/>
                            <a:ext cx="177800" cy="2921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176" name="Object 15"/>
              <p:cNvGraphicFramePr>
                <a:graphicFrameLocks noChangeAspect="1"/>
              </p:cNvGraphicFramePr>
              <p:nvPr/>
            </p:nvGraphicFramePr>
            <p:xfrm>
              <a:off x="4412306" y="5588000"/>
              <a:ext cx="177800" cy="3556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207" name="Equation" r:id="rId19" imgW="139680" imgH="215640" progId="Equation.DSMT4">
                      <p:embed/>
                    </p:oleObj>
                  </mc:Choice>
                  <mc:Fallback>
                    <p:oleObj name="Equation" r:id="rId19" imgW="139680" imgH="215640" progId="Equation.DSMT4">
                      <p:embed/>
                      <p:pic>
                        <p:nvPicPr>
                          <p:cNvPr id="0" name="Object 1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12306" y="5588000"/>
                            <a:ext cx="177800" cy="3556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7" name="Object 16"/>
              <p:cNvGraphicFramePr>
                <a:graphicFrameLocks noChangeAspect="1"/>
              </p:cNvGraphicFramePr>
              <p:nvPr/>
            </p:nvGraphicFramePr>
            <p:xfrm>
              <a:off x="3630460" y="4800600"/>
              <a:ext cx="501040" cy="3048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208" name="Equation" r:id="rId21" imgW="342720" imgH="215640" progId="Equation.DSMT4">
                      <p:embed/>
                    </p:oleObj>
                  </mc:Choice>
                  <mc:Fallback>
                    <p:oleObj name="Equation" r:id="rId21" imgW="342720" imgH="215640" progId="Equation.DSMT4">
                      <p:embed/>
                      <p:pic>
                        <p:nvPicPr>
                          <p:cNvPr id="0" name="Object 1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30460" y="4800600"/>
                            <a:ext cx="501040" cy="3048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CC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accent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20" name="Group 39"/>
          <p:cNvGrpSpPr>
            <a:grpSpLocks/>
          </p:cNvGrpSpPr>
          <p:nvPr/>
        </p:nvGrpSpPr>
        <p:grpSpPr bwMode="auto">
          <a:xfrm>
            <a:off x="1828800" y="3497263"/>
            <a:ext cx="5486400" cy="388937"/>
            <a:chOff x="762000" y="5924249"/>
            <a:chExt cx="5486400" cy="388683"/>
          </a:xfrm>
        </p:grpSpPr>
        <p:graphicFrame>
          <p:nvGraphicFramePr>
            <p:cNvPr id="7172" name="Object 17"/>
            <p:cNvGraphicFramePr>
              <a:graphicFrameLocks noChangeAspect="1"/>
            </p:cNvGraphicFramePr>
            <p:nvPr/>
          </p:nvGraphicFramePr>
          <p:xfrm>
            <a:off x="1012482" y="5988865"/>
            <a:ext cx="233362" cy="295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09" name="Equation" r:id="rId23" imgW="139680" imgH="177480" progId="Equation.DSMT4">
                    <p:embed/>
                  </p:oleObj>
                </mc:Choice>
                <mc:Fallback>
                  <p:oleObj name="Equation" r:id="rId23" imgW="139680" imgH="177480" progId="Equation.DSMT4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12482" y="5988865"/>
                          <a:ext cx="233362" cy="2952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CC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accent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73" name="Object 18"/>
            <p:cNvGraphicFramePr>
              <a:graphicFrameLocks noChangeAspect="1"/>
            </p:cNvGraphicFramePr>
            <p:nvPr/>
          </p:nvGraphicFramePr>
          <p:xfrm>
            <a:off x="1536829" y="5924249"/>
            <a:ext cx="233362" cy="360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10" name="Equation" r:id="rId24" imgW="139680" imgH="215640" progId="Equation.DSMT4">
                    <p:embed/>
                  </p:oleObj>
                </mc:Choice>
                <mc:Fallback>
                  <p:oleObj name="Equation" r:id="rId24" imgW="139680" imgH="215640" progId="Equation.DSMT4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36829" y="5924249"/>
                          <a:ext cx="233362" cy="3603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CC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accent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8" name="TextBox 37"/>
            <p:cNvSpPr txBox="1"/>
            <p:nvPr/>
          </p:nvSpPr>
          <p:spPr>
            <a:xfrm>
              <a:off x="762000" y="5943287"/>
              <a:ext cx="5486400" cy="36964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sl-SI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        in        sta </a:t>
              </a:r>
              <a:r>
                <a:rPr lang="sl-SI">
                  <a:solidFill>
                    <a:srgbClr val="FF0000"/>
                  </a:solidFill>
                  <a:latin typeface="+mn-lt"/>
                </a:rPr>
                <a:t>vzporedna</a:t>
              </a:r>
              <a:r>
                <a:rPr lang="sl-SI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 natanko takrat, ko je </a:t>
              </a:r>
            </a:p>
          </p:txBody>
        </p:sp>
        <p:graphicFrame>
          <p:nvGraphicFramePr>
            <p:cNvPr id="7174" name="Object 19"/>
            <p:cNvGraphicFramePr>
              <a:graphicFrameLocks noChangeAspect="1"/>
            </p:cNvGraphicFramePr>
            <p:nvPr/>
          </p:nvGraphicFramePr>
          <p:xfrm>
            <a:off x="5184775" y="5925837"/>
            <a:ext cx="954088" cy="358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11" name="Equation" r:id="rId25" imgW="571320" imgH="215640" progId="Equation.DSMT4">
                    <p:embed/>
                  </p:oleObj>
                </mc:Choice>
                <mc:Fallback>
                  <p:oleObj name="Equation" r:id="rId25" imgW="571320" imgH="215640" progId="Equation.DSMT4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84775" y="5925837"/>
                          <a:ext cx="954088" cy="358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CC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accent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31242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LINEARNA ALGEBRA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0" y="0"/>
            <a:ext cx="3810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sl-SI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PROSTORSKA GEOMETRIJA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6" name="TextBox 5"/>
          <p:cNvSpPr txBox="1"/>
          <p:nvPr/>
        </p:nvSpPr>
        <p:spPr>
          <a:xfrm>
            <a:off x="0" y="6519863"/>
            <a:ext cx="22098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MATEMATIKA 1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8DA18DB-DBDB-4F1A-9430-61E72ACE99EA}" type="slidenum"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6" name="TextBox 15"/>
          <p:cNvSpPr txBox="1"/>
          <p:nvPr/>
        </p:nvSpPr>
        <p:spPr>
          <a:xfrm>
            <a:off x="533400" y="685800"/>
            <a:ext cx="7239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Nadaljnje lastnosti skalarnega in vektorskega produkta:</a:t>
            </a:r>
          </a:p>
        </p:txBody>
      </p:sp>
      <p:graphicFrame>
        <p:nvGraphicFramePr>
          <p:cNvPr id="8194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8269487"/>
              </p:ext>
            </p:extLst>
          </p:nvPr>
        </p:nvGraphicFramePr>
        <p:xfrm>
          <a:off x="1109663" y="2244725"/>
          <a:ext cx="574675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0" name="Equation" r:id="rId3" imgW="3441600" imgH="253800" progId="Equation.DSMT4">
                  <p:embed/>
                </p:oleObj>
              </mc:Choice>
              <mc:Fallback>
                <p:oleObj name="Equation" r:id="rId3" imgW="3441600" imgH="2538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9663" y="2244725"/>
                        <a:ext cx="5746750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7"/>
          <p:cNvGraphicFramePr>
            <a:graphicFrameLocks noChangeAspect="1"/>
          </p:cNvGraphicFramePr>
          <p:nvPr/>
        </p:nvGraphicFramePr>
        <p:xfrm>
          <a:off x="1219200" y="1219200"/>
          <a:ext cx="3690938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1" name="Equation" r:id="rId5" imgW="2209680" imgH="241200" progId="Equation.DSMT4">
                  <p:embed/>
                </p:oleObj>
              </mc:Choice>
              <mc:Fallback>
                <p:oleObj name="Equation" r:id="rId5" imgW="2209680" imgH="2412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219200"/>
                        <a:ext cx="3690938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191000" y="1600200"/>
            <a:ext cx="29718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14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(Enako velik vektor v nasprotni smeri.)</a:t>
            </a:r>
          </a:p>
        </p:txBody>
      </p:sp>
      <p:graphicFrame>
        <p:nvGraphicFramePr>
          <p:cNvPr id="8196" name="Object 12"/>
          <p:cNvGraphicFramePr>
            <a:graphicFrameLocks noChangeAspect="1"/>
          </p:cNvGraphicFramePr>
          <p:nvPr/>
        </p:nvGraphicFramePr>
        <p:xfrm>
          <a:off x="4648200" y="3810000"/>
          <a:ext cx="3581400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2" name="Equation" r:id="rId7" imgW="2349360" imgH="507960" progId="Equation.DSMT4">
                  <p:embed/>
                </p:oleObj>
              </mc:Choice>
              <mc:Fallback>
                <p:oleObj name="Equation" r:id="rId7" imgW="2349360" imgH="50796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810000"/>
                        <a:ext cx="3581400" cy="835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53"/>
          <p:cNvGrpSpPr>
            <a:grpSpLocks/>
          </p:cNvGrpSpPr>
          <p:nvPr/>
        </p:nvGrpSpPr>
        <p:grpSpPr bwMode="auto">
          <a:xfrm>
            <a:off x="609600" y="3581400"/>
            <a:ext cx="3429000" cy="2286000"/>
            <a:chOff x="2438400" y="3200400"/>
            <a:chExt cx="3429000" cy="2286000"/>
          </a:xfrm>
        </p:grpSpPr>
        <p:grpSp>
          <p:nvGrpSpPr>
            <p:cNvPr id="8213" name="Group 29"/>
            <p:cNvGrpSpPr>
              <a:grpSpLocks/>
            </p:cNvGrpSpPr>
            <p:nvPr/>
          </p:nvGrpSpPr>
          <p:grpSpPr bwMode="auto">
            <a:xfrm>
              <a:off x="3048000" y="3505200"/>
              <a:ext cx="2819400" cy="1676400"/>
              <a:chOff x="3048000" y="3505200"/>
              <a:chExt cx="2819400" cy="1676400"/>
            </a:xfrm>
          </p:grpSpPr>
          <p:sp>
            <p:nvSpPr>
              <p:cNvPr id="35" name="Parallelogram 34"/>
              <p:cNvSpPr/>
              <p:nvPr/>
            </p:nvSpPr>
            <p:spPr>
              <a:xfrm>
                <a:off x="3048000" y="4572000"/>
                <a:ext cx="2286000" cy="609600"/>
              </a:xfrm>
              <a:prstGeom prst="parallelogram">
                <a:avLst>
                  <a:gd name="adj" fmla="val 193182"/>
                </a:avLst>
              </a:prstGeom>
              <a:solidFill>
                <a:schemeClr val="tx2">
                  <a:lumMod val="20000"/>
                  <a:lumOff val="80000"/>
                  <a:alpha val="46000"/>
                </a:schemeClr>
              </a:solidFill>
              <a:ln w="12700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sl-SI"/>
              </a:p>
            </p:txBody>
          </p:sp>
          <p:cxnSp>
            <p:nvCxnSpPr>
              <p:cNvPr id="36" name="Straight Connector 35"/>
              <p:cNvCxnSpPr/>
              <p:nvPr/>
            </p:nvCxnSpPr>
            <p:spPr>
              <a:xfrm rot="5400000" flipH="1" flipV="1">
                <a:off x="2781300" y="4381500"/>
                <a:ext cx="1066800" cy="533400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rot="5400000" flipH="1" flipV="1">
                <a:off x="3951288" y="3781425"/>
                <a:ext cx="1066800" cy="533400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rot="5400000" flipH="1" flipV="1">
                <a:off x="5067300" y="3781425"/>
                <a:ext cx="1066800" cy="533400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rot="5400000" flipH="1" flipV="1">
                <a:off x="3894138" y="4381500"/>
                <a:ext cx="1066800" cy="533400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Parallelogram 39"/>
              <p:cNvSpPr/>
              <p:nvPr/>
            </p:nvSpPr>
            <p:spPr>
              <a:xfrm>
                <a:off x="3581400" y="3505200"/>
                <a:ext cx="2286000" cy="609600"/>
              </a:xfrm>
              <a:prstGeom prst="parallelogram">
                <a:avLst>
                  <a:gd name="adj" fmla="val 193182"/>
                </a:avLst>
              </a:prstGeom>
              <a:noFill/>
              <a:ln w="12700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sl-SI"/>
              </a:p>
            </p:txBody>
          </p:sp>
        </p:grpSp>
        <p:cxnSp>
          <p:nvCxnSpPr>
            <p:cNvPr id="23" name="Straight Arrow Connector 22"/>
            <p:cNvCxnSpPr>
              <a:cxnSpLocks noChangeAspect="1"/>
            </p:cNvCxnSpPr>
            <p:nvPr/>
          </p:nvCxnSpPr>
          <p:spPr>
            <a:xfrm flipV="1">
              <a:off x="3038475" y="4572000"/>
              <a:ext cx="1200150" cy="620713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 flipH="1" flipV="1">
              <a:off x="2057401" y="4191000"/>
              <a:ext cx="1981200" cy="3175"/>
            </a:xfrm>
            <a:prstGeom prst="line">
              <a:avLst/>
            </a:prstGeom>
            <a:ln w="15875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>
              <a:off x="3124201" y="4579937"/>
              <a:ext cx="914400" cy="3175"/>
            </a:xfrm>
            <a:prstGeom prst="line">
              <a:avLst/>
            </a:prstGeom>
            <a:ln w="158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3048000" y="5046663"/>
              <a:ext cx="533400" cy="152400"/>
            </a:xfrm>
            <a:prstGeom prst="line">
              <a:avLst/>
            </a:prstGeom>
            <a:ln w="158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Freeform 26"/>
            <p:cNvSpPr/>
            <p:nvPr/>
          </p:nvSpPr>
          <p:spPr>
            <a:xfrm>
              <a:off x="3048000" y="4700588"/>
              <a:ext cx="406400" cy="379412"/>
            </a:xfrm>
            <a:custGeom>
              <a:avLst/>
              <a:gdLst>
                <a:gd name="connsiteX0" fmla="*/ 0 w 406400"/>
                <a:gd name="connsiteY0" fmla="*/ 0 h 378691"/>
                <a:gd name="connsiteX1" fmla="*/ 267855 w 406400"/>
                <a:gd name="connsiteY1" fmla="*/ 101600 h 378691"/>
                <a:gd name="connsiteX2" fmla="*/ 406400 w 406400"/>
                <a:gd name="connsiteY2" fmla="*/ 378691 h 378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6400" h="378691">
                  <a:moveTo>
                    <a:pt x="0" y="0"/>
                  </a:moveTo>
                  <a:cubicBezTo>
                    <a:pt x="100061" y="19242"/>
                    <a:pt x="200122" y="38485"/>
                    <a:pt x="267855" y="101600"/>
                  </a:cubicBezTo>
                  <a:cubicBezTo>
                    <a:pt x="335588" y="164715"/>
                    <a:pt x="370994" y="271703"/>
                    <a:pt x="406400" y="378691"/>
                  </a:cubicBezTo>
                </a:path>
              </a:pathLst>
            </a:custGeom>
            <a:ln w="15875">
              <a:solidFill>
                <a:srgbClr val="FFC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sl-SI"/>
            </a:p>
          </p:txBody>
        </p:sp>
        <p:graphicFrame>
          <p:nvGraphicFramePr>
            <p:cNvPr id="8197" name="Object 4"/>
            <p:cNvGraphicFramePr>
              <a:graphicFrameLocks noChangeAspect="1"/>
            </p:cNvGraphicFramePr>
            <p:nvPr/>
          </p:nvGraphicFramePr>
          <p:xfrm>
            <a:off x="3886200" y="5194156"/>
            <a:ext cx="177800" cy="2922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13" name="Equation" r:id="rId9" imgW="139680" imgH="177480" progId="Equation.DSMT4">
                    <p:embed/>
                  </p:oleObj>
                </mc:Choice>
                <mc:Fallback>
                  <p:oleObj name="Equation" r:id="rId9" imgW="139680" imgH="177480" progId="Equation.DSMT4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86200" y="5194156"/>
                          <a:ext cx="177800" cy="29224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198" name="Object 15"/>
            <p:cNvGraphicFramePr>
              <a:graphicFrameLocks noChangeAspect="1"/>
            </p:cNvGraphicFramePr>
            <p:nvPr/>
          </p:nvGraphicFramePr>
          <p:xfrm>
            <a:off x="3886200" y="4303412"/>
            <a:ext cx="177800" cy="355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14" name="Equation" r:id="rId11" imgW="139680" imgH="215640" progId="Equation.DSMT4">
                    <p:embed/>
                  </p:oleObj>
                </mc:Choice>
                <mc:Fallback>
                  <p:oleObj name="Equation" r:id="rId11" imgW="139680" imgH="215640" progId="Equation.DSMT4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86200" y="4303412"/>
                          <a:ext cx="177800" cy="3557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199" name="Object 10"/>
            <p:cNvGraphicFramePr>
              <a:graphicFrameLocks noChangeAspect="1"/>
            </p:cNvGraphicFramePr>
            <p:nvPr/>
          </p:nvGraphicFramePr>
          <p:xfrm>
            <a:off x="3276600" y="3898900"/>
            <a:ext cx="160337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15" name="Equation" r:id="rId13" imgW="126720" imgH="177480" progId="Equation.DSMT4">
                    <p:embed/>
                  </p:oleObj>
                </mc:Choice>
                <mc:Fallback>
                  <p:oleObj name="Equation" r:id="rId13" imgW="126720" imgH="177480" progId="Equation.DSMT4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76600" y="3898900"/>
                          <a:ext cx="160337" cy="292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00" name="Object 2"/>
            <p:cNvGraphicFramePr>
              <a:graphicFrameLocks noChangeAspect="1"/>
            </p:cNvGraphicFramePr>
            <p:nvPr/>
          </p:nvGraphicFramePr>
          <p:xfrm>
            <a:off x="3173241" y="4849169"/>
            <a:ext cx="258762" cy="238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16" name="Equation" r:id="rId15" imgW="152280" imgH="139680" progId="Equation.DSMT4">
                    <p:embed/>
                  </p:oleObj>
                </mc:Choice>
                <mc:Fallback>
                  <p:oleObj name="Equation" r:id="rId15" imgW="152280" imgH="139680" progId="Equation.DSMT4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73241" y="4849169"/>
                          <a:ext cx="258762" cy="2381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01" name="Object 16"/>
            <p:cNvGraphicFramePr>
              <a:graphicFrameLocks noChangeAspect="1"/>
            </p:cNvGraphicFramePr>
            <p:nvPr/>
          </p:nvGraphicFramePr>
          <p:xfrm>
            <a:off x="2438400" y="3200400"/>
            <a:ext cx="501040" cy="304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17" name="Equation" r:id="rId17" imgW="342720" imgH="215640" progId="Equation.DSMT4">
                    <p:embed/>
                  </p:oleObj>
                </mc:Choice>
                <mc:Fallback>
                  <p:oleObj name="Equation" r:id="rId17" imgW="342720" imgH="215640" progId="Equation.DSMT4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38400" y="3200400"/>
                          <a:ext cx="501040" cy="3049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CC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accent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3" name="Straight Arrow Connector 32"/>
            <p:cNvCxnSpPr/>
            <p:nvPr/>
          </p:nvCxnSpPr>
          <p:spPr>
            <a:xfrm rot="5400000" flipH="1" flipV="1">
              <a:off x="2781300" y="4381500"/>
              <a:ext cx="1066800" cy="53340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V="1">
              <a:off x="3048000" y="5181600"/>
              <a:ext cx="1143000" cy="0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/>
          <p:cNvSpPr txBox="1"/>
          <p:nvPr/>
        </p:nvSpPr>
        <p:spPr>
          <a:xfrm>
            <a:off x="4876800" y="4876800"/>
            <a:ext cx="37338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Prostornina paralelepipeda se izraža z mešanim (vektorskim in potem skalarnim) produktom  vektorjev stranic.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1851025" y="3429000"/>
            <a:ext cx="5486400" cy="2895600"/>
          </a:xfrm>
          <a:prstGeom prst="roundRect">
            <a:avLst>
              <a:gd name="adj" fmla="val 6568"/>
            </a:avLst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26" name="Rounded Rectangle 25"/>
          <p:cNvSpPr/>
          <p:nvPr/>
        </p:nvSpPr>
        <p:spPr>
          <a:xfrm>
            <a:off x="762000" y="1066800"/>
            <a:ext cx="7467600" cy="1219200"/>
          </a:xfrm>
          <a:prstGeom prst="roundRect">
            <a:avLst>
              <a:gd name="adj" fmla="val 6568"/>
            </a:avLst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 sz="160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5" name="Rectangle 4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7" name="Rounded Rectangle 6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8" name="TextBox 7"/>
          <p:cNvSpPr txBox="1"/>
          <p:nvPr/>
        </p:nvSpPr>
        <p:spPr>
          <a:xfrm>
            <a:off x="0" y="6519863"/>
            <a:ext cx="22098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MATEMATIKA 1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2209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ŠTEVILA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15000" y="0"/>
            <a:ext cx="3429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sl-SI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PRIBLIŽNO RAČUNANJE</a:t>
            </a:r>
          </a:p>
        </p:txBody>
      </p:sp>
      <p:sp>
        <p:nvSpPr>
          <p:cNvPr id="12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1D65F5E-3312-4F1A-8B5A-10D5D79CD14F}" type="slidenum"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62200" y="457200"/>
            <a:ext cx="3733800" cy="461963"/>
          </a:xfrm>
          <a:prstGeom prst="rect">
            <a:avLst/>
          </a:prstGeom>
          <a:solidFill>
            <a:srgbClr val="FFFFCC"/>
          </a:solidFill>
          <a:ln w="15875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400" b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PRIBLIŽNO RAČUNANJE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90600" y="1143000"/>
            <a:ext cx="7239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Ta fosil dinozavra je star 70 milijonov in šest let, pravi paznik v muzeju.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43400" y="1524000"/>
            <a:ext cx="6096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???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38200" y="1839913"/>
            <a:ext cx="73914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Ko sem se zaposlil pred šestimi leti so mi rekli, da je star 70 milijonov let...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1295400" y="2514600"/>
            <a:ext cx="6705600" cy="70802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V</a:t>
            </a:r>
            <a:r>
              <a:rPr 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se </a:t>
            </a: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količine, ki jih dobimo z merjenjem so približne,  zato njihov zapis mora vsebovati tudi informacijo o natančnosti.</a:t>
            </a: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3505200" y="4016375"/>
            <a:ext cx="1851025" cy="70802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4000">
                <a:latin typeface="Times New Roman" pitchFamily="18" charset="0"/>
              </a:rPr>
              <a:t>1836.12</a:t>
            </a:r>
          </a:p>
        </p:txBody>
      </p:sp>
      <p:sp>
        <p:nvSpPr>
          <p:cNvPr id="19" name="AutoShape 6"/>
          <p:cNvSpPr>
            <a:spLocks/>
          </p:cNvSpPr>
          <p:nvPr/>
        </p:nvSpPr>
        <p:spPr bwMode="auto">
          <a:xfrm rot="16200000" flipV="1">
            <a:off x="4924425" y="3911601"/>
            <a:ext cx="84137" cy="430212"/>
          </a:xfrm>
          <a:prstGeom prst="rightBrace">
            <a:avLst>
              <a:gd name="adj1" fmla="val 126573"/>
              <a:gd name="adj2" fmla="val 50000"/>
            </a:avLst>
          </a:prstGeom>
          <a:noFill/>
          <a:ln w="15875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latin typeface="+mn-lt"/>
            </a:endParaRP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4646613" y="3733800"/>
            <a:ext cx="2592387" cy="36671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>
                <a:solidFill>
                  <a:srgbClr val="FF3300"/>
                </a:solidFill>
                <a:latin typeface="Calibri" pitchFamily="34" charset="0"/>
              </a:rPr>
              <a:t>decimalna mesta</a:t>
            </a:r>
          </a:p>
        </p:txBody>
      </p:sp>
      <p:sp>
        <p:nvSpPr>
          <p:cNvPr id="21" name="AutoShape 8"/>
          <p:cNvSpPr>
            <a:spLocks/>
          </p:cNvSpPr>
          <p:nvPr/>
        </p:nvSpPr>
        <p:spPr bwMode="auto">
          <a:xfrm rot="5400000">
            <a:off x="4415631" y="3893344"/>
            <a:ext cx="46038" cy="1511300"/>
          </a:xfrm>
          <a:prstGeom prst="rightBrace">
            <a:avLst>
              <a:gd name="adj1" fmla="val 134445"/>
              <a:gd name="adj2" fmla="val 50000"/>
            </a:avLst>
          </a:prstGeom>
          <a:noFill/>
          <a:ln w="15875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latin typeface="+mn-lt"/>
            </a:endParaRPr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3657600" y="4706938"/>
            <a:ext cx="1676400" cy="366712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>
                <a:solidFill>
                  <a:srgbClr val="FF3300"/>
                </a:solidFill>
                <a:latin typeface="Calibri" pitchFamily="34" charset="0"/>
              </a:rPr>
              <a:t>značilna mesta</a:t>
            </a: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1524000" y="5105400"/>
            <a:ext cx="5832475" cy="12001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Število decimalnih mest je odvisno od zapisa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: </a:t>
            </a:r>
            <a:endParaRPr lang="sl-SI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1836.12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=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1.83612</a:t>
            </a:r>
            <a:r>
              <a:rPr lang="en-US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x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10</a:t>
            </a:r>
            <a:r>
              <a:rPr lang="sl-SI" baseline="30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3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=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183612</a:t>
            </a:r>
            <a:r>
              <a:rPr lang="en-US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x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10</a:t>
            </a:r>
            <a:r>
              <a:rPr lang="en-US" baseline="30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-</a:t>
            </a:r>
            <a:r>
              <a:rPr lang="sl-SI" baseline="30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2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število značilnih mest pa je vedno enako.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057400" y="3429000"/>
            <a:ext cx="49530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Proton je 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1836.12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-krat te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žji od elektrona.</a:t>
            </a:r>
            <a:endParaRPr lang="sl-SI" baseline="3000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13" grpId="0" animBg="1"/>
      <p:bldP spid="14" grpId="0"/>
      <p:bldP spid="15" grpId="0"/>
      <p:bldP spid="16" grpId="0"/>
      <p:bldP spid="17" grpId="0"/>
      <p:bldP spid="18" grpId="0"/>
      <p:bldP spid="19" grpId="0" animBg="1"/>
      <p:bldP spid="20" grpId="0"/>
      <p:bldP spid="21" grpId="0" animBg="1"/>
      <p:bldP spid="22" grpId="0"/>
      <p:bldP spid="23" grpId="0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31242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LINEARNA ALGEBRA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0" y="0"/>
            <a:ext cx="3810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sl-SI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PROSTORSKA GEOMETRIJA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6" name="TextBox 5"/>
          <p:cNvSpPr txBox="1"/>
          <p:nvPr/>
        </p:nvSpPr>
        <p:spPr>
          <a:xfrm>
            <a:off x="0" y="6519863"/>
            <a:ext cx="22098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MATEMATIKA 1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52DC6DB-B50D-4577-98D0-8BB4233BBE44}" type="slidenum"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20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9" name="TextBox 8"/>
          <p:cNvSpPr txBox="1"/>
          <p:nvPr/>
        </p:nvSpPr>
        <p:spPr>
          <a:xfrm>
            <a:off x="533400" y="457200"/>
            <a:ext cx="2590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b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VEKTORJI - POVZETEK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57200" y="1066800"/>
          <a:ext cx="8305800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/>
                <a:gridCol w="3810000"/>
                <a:gridCol w="3352800"/>
              </a:tblGrid>
              <a:tr h="381000"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solidFill>
                      <a:srgbClr val="D7E5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KOMPONENTNI ZAPIS</a:t>
                      </a:r>
                      <a:endParaRPr lang="sl-SI" sz="140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D7E5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GEOMETRIČNI</a:t>
                      </a:r>
                      <a:r>
                        <a:rPr lang="sl-SI" sz="1400" baseline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 POMEN</a:t>
                      </a:r>
                      <a:endParaRPr lang="sl-SI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D7E5F5"/>
                    </a:solidFill>
                  </a:tcPr>
                </a:tc>
              </a:tr>
              <a:tr h="874986">
                <a:tc>
                  <a:txBody>
                    <a:bodyPr/>
                    <a:lstStyle/>
                    <a:p>
                      <a:pPr algn="ctr"/>
                      <a:r>
                        <a:rPr lang="sl-SI" sz="140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SKALARNI</a:t>
                      </a:r>
                      <a:r>
                        <a:rPr lang="sl-SI" sz="1400" baseline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 PRODUKT</a:t>
                      </a:r>
                      <a:endParaRPr lang="sl-SI" sz="140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D7E5F5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solidFill>
                      <a:srgbClr val="D7E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mtClean="0"/>
                        <a:t>       </a:t>
                      </a:r>
                      <a:endParaRPr lang="sl-SI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D7E5F5"/>
                    </a:solidFill>
                  </a:tcPr>
                </a:tc>
              </a:tr>
              <a:tr h="877614">
                <a:tc>
                  <a:txBody>
                    <a:bodyPr/>
                    <a:lstStyle/>
                    <a:p>
                      <a:pPr algn="ctr"/>
                      <a:r>
                        <a:rPr lang="sl-SI" sz="140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VEKTORSKI PRODUKT</a:t>
                      </a:r>
                      <a:endParaRPr lang="sl-SI" sz="140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D7E5F5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solidFill>
                      <a:srgbClr val="D7E5F5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solidFill>
                      <a:srgbClr val="D7E5F5"/>
                    </a:solidFill>
                  </a:tcPr>
                </a:tc>
              </a:tr>
            </a:tbl>
          </a:graphicData>
        </a:graphic>
      </p:graphicFrame>
      <p:grpSp>
        <p:nvGrpSpPr>
          <p:cNvPr id="11" name="Group 18"/>
          <p:cNvGrpSpPr>
            <a:grpSpLocks/>
          </p:cNvGrpSpPr>
          <p:nvPr/>
        </p:nvGrpSpPr>
        <p:grpSpPr bwMode="auto">
          <a:xfrm>
            <a:off x="1639888" y="1497013"/>
            <a:ext cx="7046912" cy="1660525"/>
            <a:chOff x="1640189" y="1496841"/>
            <a:chExt cx="7046611" cy="1660696"/>
          </a:xfrm>
        </p:grpSpPr>
        <p:graphicFrame>
          <p:nvGraphicFramePr>
            <p:cNvPr id="9222" name="Object 8"/>
            <p:cNvGraphicFramePr>
              <a:graphicFrameLocks noChangeAspect="1"/>
            </p:cNvGraphicFramePr>
            <p:nvPr/>
          </p:nvGraphicFramePr>
          <p:xfrm>
            <a:off x="1981200" y="1752600"/>
            <a:ext cx="3200400" cy="289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38" name="Equation" r:id="rId3" imgW="2527200" imgH="228600" progId="Equation.DSMT4">
                    <p:embed/>
                  </p:oleObj>
                </mc:Choice>
                <mc:Fallback>
                  <p:oleObj name="Equation" r:id="rId3" imgW="2527200" imgH="228600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81200" y="1752600"/>
                          <a:ext cx="3200400" cy="289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CC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accent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23" name="Object 7"/>
            <p:cNvGraphicFramePr>
              <a:graphicFrameLocks noChangeAspect="1"/>
            </p:cNvGraphicFramePr>
            <p:nvPr/>
          </p:nvGraphicFramePr>
          <p:xfrm>
            <a:off x="1640189" y="2557462"/>
            <a:ext cx="3711918" cy="2619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39" name="Equation" r:id="rId5" imgW="3695400" imgH="228600" progId="Equation.DSMT4">
                    <p:embed/>
                  </p:oleObj>
                </mc:Choice>
                <mc:Fallback>
                  <p:oleObj name="Equation" r:id="rId5" imgW="3695400" imgH="228600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40189" y="2557462"/>
                          <a:ext cx="3711918" cy="2619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CC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accent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24" name="Object 4"/>
            <p:cNvGraphicFramePr>
              <a:graphicFrameLocks noChangeAspect="1"/>
            </p:cNvGraphicFramePr>
            <p:nvPr/>
          </p:nvGraphicFramePr>
          <p:xfrm>
            <a:off x="5875338" y="1496841"/>
            <a:ext cx="2430462" cy="3857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40" name="Equation" r:id="rId7" imgW="2019240" imgH="355320" progId="Equation.DSMT4">
                    <p:embed/>
                  </p:oleObj>
                </mc:Choice>
                <mc:Fallback>
                  <p:oleObj name="Equation" r:id="rId7" imgW="2019240" imgH="355320" progId="Equation.DSMT4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75338" y="1496841"/>
                          <a:ext cx="2430462" cy="3857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CC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accent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25" name="Object 5"/>
            <p:cNvGraphicFramePr>
              <a:graphicFrameLocks noChangeAspect="1"/>
            </p:cNvGraphicFramePr>
            <p:nvPr/>
          </p:nvGraphicFramePr>
          <p:xfrm>
            <a:off x="5715000" y="2018398"/>
            <a:ext cx="2667000" cy="2619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41" name="Equation" r:id="rId9" imgW="2171520" imgH="241200" progId="Equation.DSMT4">
                    <p:embed/>
                  </p:oleObj>
                </mc:Choice>
                <mc:Fallback>
                  <p:oleObj name="Equation" r:id="rId9" imgW="2171520" imgH="241200" progId="Equation.DSMT4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15000" y="2018398"/>
                          <a:ext cx="2667000" cy="2619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CC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accent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26" name="Object 10"/>
            <p:cNvGraphicFramePr>
              <a:graphicFrameLocks noChangeAspect="1"/>
            </p:cNvGraphicFramePr>
            <p:nvPr/>
          </p:nvGraphicFramePr>
          <p:xfrm>
            <a:off x="5486399" y="2362200"/>
            <a:ext cx="3200401" cy="3857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42" name="Equation" r:id="rId11" imgW="3340080" imgH="355320" progId="Equation.DSMT4">
                    <p:embed/>
                  </p:oleObj>
                </mc:Choice>
                <mc:Fallback>
                  <p:oleObj name="Equation" r:id="rId11" imgW="3340080" imgH="355320" progId="Equation.DSMT4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86399" y="2362200"/>
                          <a:ext cx="3200401" cy="3857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CC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accent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27" name="Object 11"/>
            <p:cNvGraphicFramePr>
              <a:graphicFrameLocks noChangeAspect="1"/>
            </p:cNvGraphicFramePr>
            <p:nvPr/>
          </p:nvGraphicFramePr>
          <p:xfrm>
            <a:off x="5889625" y="2895600"/>
            <a:ext cx="2620963" cy="2619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43" name="Equation" r:id="rId13" imgW="2133360" imgH="241200" progId="Equation.DSMT4">
                    <p:embed/>
                  </p:oleObj>
                </mc:Choice>
                <mc:Fallback>
                  <p:oleObj name="Equation" r:id="rId13" imgW="2133360" imgH="241200" progId="Equation.DSMT4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89625" y="2895600"/>
                          <a:ext cx="2620963" cy="2619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CC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accent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" name="Group 17"/>
          <p:cNvGrpSpPr>
            <a:grpSpLocks/>
          </p:cNvGrpSpPr>
          <p:nvPr/>
        </p:nvGrpSpPr>
        <p:grpSpPr bwMode="auto">
          <a:xfrm>
            <a:off x="1630363" y="3597275"/>
            <a:ext cx="4618037" cy="2193925"/>
            <a:chOff x="1631135" y="3597275"/>
            <a:chExt cx="4617265" cy="2193925"/>
          </a:xfrm>
        </p:grpSpPr>
        <p:graphicFrame>
          <p:nvGraphicFramePr>
            <p:cNvPr id="9218" name="Object 9"/>
            <p:cNvGraphicFramePr>
              <a:graphicFrameLocks noChangeAspect="1"/>
            </p:cNvGraphicFramePr>
            <p:nvPr/>
          </p:nvGraphicFramePr>
          <p:xfrm>
            <a:off x="1641475" y="3597275"/>
            <a:ext cx="4302125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44" name="Equation" r:id="rId15" imgW="2577960" imgH="228600" progId="Equation.DSMT4">
                    <p:embed/>
                  </p:oleObj>
                </mc:Choice>
                <mc:Fallback>
                  <p:oleObj name="Equation" r:id="rId15" imgW="2577960" imgH="228600" progId="Equation.DSMT4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41475" y="3597275"/>
                          <a:ext cx="4302125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CC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accent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19" name="Object 13"/>
            <p:cNvGraphicFramePr>
              <a:graphicFrameLocks noChangeAspect="1"/>
            </p:cNvGraphicFramePr>
            <p:nvPr/>
          </p:nvGraphicFramePr>
          <p:xfrm>
            <a:off x="1636482" y="4098926"/>
            <a:ext cx="4611918" cy="6857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45" name="Equation" r:id="rId17" imgW="2692080" imgH="444240" progId="Equation.DSMT4">
                    <p:embed/>
                  </p:oleObj>
                </mc:Choice>
                <mc:Fallback>
                  <p:oleObj name="Equation" r:id="rId17" imgW="2692080" imgH="444240" progId="Equation.DSMT4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36482" y="4098926"/>
                          <a:ext cx="4611918" cy="68579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20" name="Object 14"/>
            <p:cNvGraphicFramePr>
              <a:graphicFrameLocks noChangeAspect="1"/>
            </p:cNvGraphicFramePr>
            <p:nvPr/>
          </p:nvGraphicFramePr>
          <p:xfrm>
            <a:off x="1631135" y="4860925"/>
            <a:ext cx="3810000" cy="387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46" name="Equation" r:id="rId19" imgW="2234880" imgH="241200" progId="Equation.DSMT4">
                    <p:embed/>
                  </p:oleObj>
                </mc:Choice>
                <mc:Fallback>
                  <p:oleObj name="Equation" r:id="rId19" imgW="2234880" imgH="241200" progId="Equation.DSMT4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31135" y="4860925"/>
                          <a:ext cx="3810000" cy="3873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CC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accent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21" name="Object 15"/>
            <p:cNvGraphicFramePr>
              <a:graphicFrameLocks noChangeAspect="1"/>
            </p:cNvGraphicFramePr>
            <p:nvPr/>
          </p:nvGraphicFramePr>
          <p:xfrm>
            <a:off x="1631135" y="5394325"/>
            <a:ext cx="4191000" cy="396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47" name="Equation" r:id="rId21" imgW="2400120" imgH="241200" progId="Equation.DSMT4">
                    <p:embed/>
                  </p:oleObj>
                </mc:Choice>
                <mc:Fallback>
                  <p:oleObj name="Equation" r:id="rId21" imgW="2400120" imgH="241200" progId="Equation.DSMT4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31135" y="5394325"/>
                          <a:ext cx="4191000" cy="3968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31242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LINEARNA ALGEBRA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0" y="0"/>
            <a:ext cx="3810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sl-SI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PROSTORSKA GEOMETRIJA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6" name="TextBox 5"/>
          <p:cNvSpPr txBox="1"/>
          <p:nvPr/>
        </p:nvSpPr>
        <p:spPr>
          <a:xfrm>
            <a:off x="0" y="6519863"/>
            <a:ext cx="22098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MATEMATIKA 1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3DCFDF0-D0B5-46ED-A328-7F59F0B95EC2}" type="slidenum"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21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9" name="TextBox 8"/>
          <p:cNvSpPr txBox="1"/>
          <p:nvPr/>
        </p:nvSpPr>
        <p:spPr>
          <a:xfrm>
            <a:off x="533400" y="457200"/>
            <a:ext cx="2971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b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PROSTORSKA GEOMETRIJA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3400" y="923925"/>
            <a:ext cx="80772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Osnovni objekti prostorske geometrije so to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čke. premice in ravnine. Točke so podane s svojimi  koordinatami. Nekoliko presenetljivo so ravnine lažje za obravnavo kot premice, zato se jih lotimo prej.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3400" y="1752600"/>
            <a:ext cx="4191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Ravnino lahko opredelimo na različne načine:</a:t>
            </a:r>
          </a:p>
        </p:txBody>
      </p:sp>
      <p:grpSp>
        <p:nvGrpSpPr>
          <p:cNvPr id="12" name="Group 48"/>
          <p:cNvGrpSpPr>
            <a:grpSpLocks/>
          </p:cNvGrpSpPr>
          <p:nvPr/>
        </p:nvGrpSpPr>
        <p:grpSpPr bwMode="auto">
          <a:xfrm rot="843300">
            <a:off x="838200" y="2674938"/>
            <a:ext cx="2971800" cy="1676400"/>
            <a:chOff x="838200" y="2674503"/>
            <a:chExt cx="2971800" cy="1676400"/>
          </a:xfrm>
        </p:grpSpPr>
        <p:grpSp>
          <p:nvGrpSpPr>
            <p:cNvPr id="13" name="Group 18"/>
            <p:cNvGrpSpPr/>
            <p:nvPr/>
          </p:nvGrpSpPr>
          <p:grpSpPr>
            <a:xfrm rot="21438877">
              <a:off x="838200" y="2674503"/>
              <a:ext cx="2971800" cy="1676400"/>
              <a:chOff x="1143000" y="3429000"/>
              <a:chExt cx="2971800" cy="167640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perspectiveLeft" fov="6900000">
                <a:rot lat="2227963" lon="11356105" rev="12452738"/>
              </a:camera>
              <a:lightRig rig="threePt" dir="t"/>
            </a:scene3d>
          </p:grpSpPr>
          <p:sp>
            <p:nvSpPr>
              <p:cNvPr id="15" name="Rectangle 14"/>
              <p:cNvSpPr/>
              <p:nvPr/>
            </p:nvSpPr>
            <p:spPr>
              <a:xfrm>
                <a:off x="1143000" y="3429000"/>
                <a:ext cx="2971800" cy="16764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sp3d>
                <a:bevelT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sl-SI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3505200" y="3926400"/>
                <a:ext cx="36000" cy="36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sp3d>
                <a:bevelT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sl-SI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2819400" y="4688400"/>
                <a:ext cx="36000" cy="36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sp3d>
                <a:bevelT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sl-SI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1676400" y="4114800"/>
                <a:ext cx="36000" cy="36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sp3d>
                <a:bevelT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sl-SI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 rot="21438877" flipH="1" flipV="1">
              <a:off x="1615349" y="3659390"/>
              <a:ext cx="1676400" cy="347246"/>
            </a:xfrm>
            <a:prstGeom prst="rect">
              <a:avLst/>
            </a:prstGeom>
            <a:noFill/>
            <a:scene3d>
              <a:camera prst="orthographicFront">
                <a:rot lat="755157" lon="1062220" rev="12229156"/>
              </a:camera>
              <a:lightRig rig="threePt" dir="t"/>
            </a:scene3d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sl-SI" sz="160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s tremi točkami</a:t>
              </a:r>
            </a:p>
          </p:txBody>
        </p:sp>
      </p:grpSp>
      <p:grpSp>
        <p:nvGrpSpPr>
          <p:cNvPr id="19" name="Group 49"/>
          <p:cNvGrpSpPr>
            <a:grpSpLocks/>
          </p:cNvGrpSpPr>
          <p:nvPr/>
        </p:nvGrpSpPr>
        <p:grpSpPr bwMode="auto">
          <a:xfrm>
            <a:off x="5105400" y="2895600"/>
            <a:ext cx="3200400" cy="1981200"/>
            <a:chOff x="5105400" y="2895600"/>
            <a:chExt cx="3200400" cy="1981200"/>
          </a:xfrm>
        </p:grpSpPr>
        <p:grpSp>
          <p:nvGrpSpPr>
            <p:cNvPr id="20" name="Group 27"/>
            <p:cNvGrpSpPr/>
            <p:nvPr/>
          </p:nvGrpSpPr>
          <p:grpSpPr>
            <a:xfrm>
              <a:off x="5181600" y="2895600"/>
              <a:ext cx="3124200" cy="1981200"/>
              <a:chOff x="5334000" y="2667000"/>
              <a:chExt cx="2971800" cy="1676400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perspectiveContrastingRightFacing" fov="4200000">
                <a:rot lat="17909774" lon="1002126" rev="19783064"/>
              </a:camera>
              <a:lightRig rig="threePt" dir="t"/>
            </a:scene3d>
          </p:grpSpPr>
          <p:grpSp>
            <p:nvGrpSpPr>
              <p:cNvPr id="22" name="Group 20"/>
              <p:cNvGrpSpPr/>
              <p:nvPr/>
            </p:nvGrpSpPr>
            <p:grpSpPr>
              <a:xfrm>
                <a:off x="5334000" y="2667000"/>
                <a:ext cx="2971800" cy="1676400"/>
                <a:chOff x="1143000" y="3429000"/>
                <a:chExt cx="2971800" cy="1676400"/>
              </a:xfrm>
            </p:grpSpPr>
            <p:sp>
              <p:nvSpPr>
                <p:cNvPr id="24" name="Rectangle 23"/>
                <p:cNvSpPr/>
                <p:nvPr/>
              </p:nvSpPr>
              <p:spPr>
                <a:xfrm>
                  <a:off x="1143000" y="3429000"/>
                  <a:ext cx="2971800" cy="1676400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sl-SI"/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2057400" y="4191000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sl-SI"/>
                </a:p>
              </p:txBody>
            </p:sp>
          </p:grpSp>
          <p:cxnSp>
            <p:nvCxnSpPr>
              <p:cNvPr id="23" name="Straight Connector 22"/>
              <p:cNvCxnSpPr/>
              <p:nvPr/>
            </p:nvCxnSpPr>
            <p:spPr>
              <a:xfrm rot="5400000" flipH="1" flipV="1">
                <a:off x="6591300" y="3162300"/>
                <a:ext cx="1676400" cy="685800"/>
              </a:xfrm>
              <a:prstGeom prst="line">
                <a:avLst/>
              </a:prstGeom>
              <a:ln w="15875">
                <a:solidFill>
                  <a:srgbClr val="FF0000"/>
                </a:solidFill>
              </a:ln>
              <a:sp3d prstMaterial="flat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20"/>
            <p:cNvSpPr txBox="1"/>
            <p:nvPr/>
          </p:nvSpPr>
          <p:spPr>
            <a:xfrm>
              <a:off x="5105400" y="3852446"/>
              <a:ext cx="2057400" cy="369332"/>
            </a:xfrm>
            <a:prstGeom prst="rect">
              <a:avLst/>
            </a:prstGeom>
            <a:noFill/>
            <a:scene3d>
              <a:camera prst="orthographicFront">
                <a:rot lat="18000000" lon="960000" rev="19800000"/>
              </a:camera>
              <a:lightRig rig="threePt" dir="t"/>
            </a:scene3d>
            <a:sp3d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sl-SI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s točko in premico</a:t>
              </a:r>
            </a:p>
          </p:txBody>
        </p:sp>
      </p:grpSp>
      <p:grpSp>
        <p:nvGrpSpPr>
          <p:cNvPr id="26" name="Group 50"/>
          <p:cNvGrpSpPr>
            <a:grpSpLocks/>
          </p:cNvGrpSpPr>
          <p:nvPr/>
        </p:nvGrpSpPr>
        <p:grpSpPr bwMode="auto">
          <a:xfrm>
            <a:off x="3048000" y="4495800"/>
            <a:ext cx="3124200" cy="1981200"/>
            <a:chOff x="3048000" y="4495800"/>
            <a:chExt cx="3124200" cy="1981200"/>
          </a:xfrm>
        </p:grpSpPr>
        <p:grpSp>
          <p:nvGrpSpPr>
            <p:cNvPr id="27" name="Group 41"/>
            <p:cNvGrpSpPr/>
            <p:nvPr/>
          </p:nvGrpSpPr>
          <p:grpSpPr>
            <a:xfrm rot="21055796">
              <a:off x="3048000" y="4495800"/>
              <a:ext cx="3124200" cy="1981200"/>
              <a:chOff x="3429000" y="4495800"/>
              <a:chExt cx="3124200" cy="1981200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29" name="Group 20"/>
              <p:cNvGrpSpPr/>
              <p:nvPr/>
            </p:nvGrpSpPr>
            <p:grpSpPr>
              <a:xfrm>
                <a:off x="3429000" y="4495800"/>
                <a:ext cx="3124200" cy="1981200"/>
                <a:chOff x="1143000" y="3429000"/>
                <a:chExt cx="2971800" cy="1676400"/>
              </a:xfrm>
              <a:scene3d>
                <a:camera prst="perspectiveContrastingRightFacing" fov="5100000">
                  <a:rot lat="17909774" lon="1002126" rev="19783064"/>
                </a:camera>
                <a:lightRig rig="threePt" dir="t"/>
              </a:scene3d>
            </p:grpSpPr>
            <p:sp>
              <p:nvSpPr>
                <p:cNvPr id="31" name="Rectangle 30"/>
                <p:cNvSpPr/>
                <p:nvPr/>
              </p:nvSpPr>
              <p:spPr>
                <a:xfrm>
                  <a:off x="1143000" y="3429000"/>
                  <a:ext cx="2971800" cy="1676400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sl-SI"/>
                </a:p>
              </p:txBody>
            </p:sp>
            <p:sp>
              <p:nvSpPr>
                <p:cNvPr id="32" name="Oval 31"/>
                <p:cNvSpPr/>
                <p:nvPr/>
              </p:nvSpPr>
              <p:spPr>
                <a:xfrm>
                  <a:off x="2701625" y="4295677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  <a:sp3d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sl-SI"/>
                </a:p>
              </p:txBody>
            </p:sp>
          </p:grpSp>
          <p:cxnSp>
            <p:nvCxnSpPr>
              <p:cNvPr id="30" name="Straight Arrow Connector 29"/>
              <p:cNvCxnSpPr/>
              <p:nvPr/>
            </p:nvCxnSpPr>
            <p:spPr>
              <a:xfrm rot="5400000" flipH="1" flipV="1">
                <a:off x="4709051" y="4855120"/>
                <a:ext cx="1033310" cy="332776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TextBox 27"/>
            <p:cNvSpPr txBox="1"/>
            <p:nvPr/>
          </p:nvSpPr>
          <p:spPr>
            <a:xfrm rot="21055796">
              <a:off x="3560652" y="5652114"/>
              <a:ext cx="2133600" cy="369332"/>
            </a:xfrm>
            <a:prstGeom prst="rect">
              <a:avLst/>
            </a:prstGeom>
            <a:noFill/>
            <a:effectLst/>
            <a:scene3d>
              <a:camera prst="orthographicFront">
                <a:rot lat="18000000" lon="960000" rev="19800000"/>
              </a:camera>
              <a:lightRig rig="threePt" dir="t"/>
            </a:scene3d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sl-SI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s točko in normalo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31242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LINEARNA ALGEBRA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0" y="0"/>
            <a:ext cx="3810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sl-SI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PROSTORSKA GEOMETRIJA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6" name="TextBox 5"/>
          <p:cNvSpPr txBox="1"/>
          <p:nvPr/>
        </p:nvSpPr>
        <p:spPr>
          <a:xfrm>
            <a:off x="0" y="6519863"/>
            <a:ext cx="22098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MATEMATIKA 1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577179E-E12A-45D8-A8E0-2F5EFB3D9DC7}" type="slidenum"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22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graphicFrame>
        <p:nvGraphicFramePr>
          <p:cNvPr id="10245" name="Object 9"/>
          <p:cNvGraphicFramePr>
            <a:graphicFrameLocks noChangeAspect="1"/>
          </p:cNvGraphicFramePr>
          <p:nvPr/>
        </p:nvGraphicFramePr>
        <p:xfrm>
          <a:off x="388938" y="1149350"/>
          <a:ext cx="2201862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2" name="Equation" r:id="rId3" imgW="1587240" imgH="660240" progId="Equation.DSMT4">
                  <p:embed/>
                </p:oleObj>
              </mc:Choice>
              <mc:Fallback>
                <p:oleObj name="Equation" r:id="rId3" imgW="1587240" imgH="6602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938" y="1149350"/>
                        <a:ext cx="2201862" cy="90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381000" y="2362200"/>
            <a:ext cx="4876800" cy="554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Pogoj, da točka </a:t>
            </a:r>
            <a:r>
              <a:rPr lang="sl-SI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(x,y,z) 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leži na ravnini izrazimo vektorsko: </a:t>
            </a:r>
            <a:r>
              <a:rPr lang="sl-SI" sz="14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(normala je pravokotna na vse daljice v ravnini)</a:t>
            </a:r>
            <a:endParaRPr lang="sl-SI" sz="160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graphicFrame>
        <p:nvGraphicFramePr>
          <p:cNvPr id="10246" name="Object 10"/>
          <p:cNvGraphicFramePr>
            <a:graphicFrameLocks noChangeAspect="1"/>
          </p:cNvGraphicFramePr>
          <p:nvPr/>
        </p:nvGraphicFramePr>
        <p:xfrm>
          <a:off x="5441950" y="2286000"/>
          <a:ext cx="15684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3" name="Equation" r:id="rId5" imgW="863280" imgH="253800" progId="Equation.DSMT4">
                  <p:embed/>
                </p:oleObj>
              </mc:Choice>
              <mc:Fallback>
                <p:oleObj name="Equation" r:id="rId5" imgW="863280" imgH="2538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1950" y="2286000"/>
                        <a:ext cx="1568450" cy="45720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12700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34"/>
          <p:cNvGrpSpPr>
            <a:grpSpLocks/>
          </p:cNvGrpSpPr>
          <p:nvPr/>
        </p:nvGrpSpPr>
        <p:grpSpPr bwMode="auto">
          <a:xfrm>
            <a:off x="457200" y="3276600"/>
            <a:ext cx="4953000" cy="374650"/>
            <a:chOff x="457200" y="3657600"/>
            <a:chExt cx="4953000" cy="374649"/>
          </a:xfrm>
        </p:grpSpPr>
        <p:sp>
          <p:nvSpPr>
            <p:cNvPr id="28" name="TextBox 27"/>
            <p:cNvSpPr txBox="1"/>
            <p:nvPr/>
          </p:nvSpPr>
          <p:spPr>
            <a:xfrm>
              <a:off x="457200" y="3657600"/>
              <a:ext cx="4953000" cy="3381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sl-SI" sz="160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Po komponentah pa dobimo (                                             )</a:t>
              </a:r>
            </a:p>
          </p:txBody>
        </p:sp>
        <p:graphicFrame>
          <p:nvGraphicFramePr>
            <p:cNvPr id="10251" name="Object 7"/>
            <p:cNvGraphicFramePr>
              <a:graphicFrameLocks noChangeAspect="1"/>
            </p:cNvGraphicFramePr>
            <p:nvPr/>
          </p:nvGraphicFramePr>
          <p:xfrm>
            <a:off x="3002734" y="3687214"/>
            <a:ext cx="2026466" cy="3450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4" name="Equation" r:id="rId7" imgW="1625400" imgH="228600" progId="Equation.DSMT4">
                    <p:embed/>
                  </p:oleObj>
                </mc:Choice>
                <mc:Fallback>
                  <p:oleObj name="Equation" r:id="rId7" imgW="1625400" imgH="228600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02734" y="3687214"/>
                          <a:ext cx="2026466" cy="34503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0248" name="Object 12"/>
          <p:cNvGraphicFramePr>
            <a:graphicFrameLocks noChangeAspect="1"/>
          </p:cNvGraphicFramePr>
          <p:nvPr/>
        </p:nvGraphicFramePr>
        <p:xfrm>
          <a:off x="5422900" y="3276600"/>
          <a:ext cx="189230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5" name="Equation" r:id="rId9" imgW="1041120" imgH="203040" progId="Equation.DSMT4">
                  <p:embed/>
                </p:oleObj>
              </mc:Choice>
              <mc:Fallback>
                <p:oleObj name="Equation" r:id="rId9" imgW="1041120" imgH="20304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2900" y="3276600"/>
                        <a:ext cx="1892300" cy="36512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12700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1143000" y="3810000"/>
            <a:ext cx="7162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Vsaka linearna zveza med koordinatami točk v prostoru predstavlja ravnino.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81000" y="533400"/>
            <a:ext cx="27432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b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ENAČBA RAVNINE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381000" y="4267200"/>
            <a:ext cx="8382000" cy="2133600"/>
          </a:xfrm>
          <a:prstGeom prst="roundRect">
            <a:avLst>
              <a:gd name="adj" fmla="val 5170"/>
            </a:avLst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61" name="TextBox 60"/>
          <p:cNvSpPr txBox="1"/>
          <p:nvPr/>
        </p:nvSpPr>
        <p:spPr>
          <a:xfrm>
            <a:off x="457200" y="4659313"/>
            <a:ext cx="50292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Katero ravnino določa enačba 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x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+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y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+2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z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=2?.</a:t>
            </a:r>
          </a:p>
        </p:txBody>
      </p:sp>
      <p:graphicFrame>
        <p:nvGraphicFramePr>
          <p:cNvPr id="10249" name="Object 13"/>
          <p:cNvGraphicFramePr>
            <a:graphicFrameLocks noChangeAspect="1"/>
          </p:cNvGraphicFramePr>
          <p:nvPr/>
        </p:nvGraphicFramePr>
        <p:xfrm>
          <a:off x="588963" y="5121275"/>
          <a:ext cx="4516437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6" name="Equation" r:id="rId11" imgW="2984400" imgH="431640" progId="Equation.DSMT4">
                  <p:embed/>
                </p:oleObj>
              </mc:Choice>
              <mc:Fallback>
                <p:oleObj name="Equation" r:id="rId11" imgW="2984400" imgH="43164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963" y="5121275"/>
                        <a:ext cx="4516437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51"/>
          <p:cNvGrpSpPr>
            <a:grpSpLocks/>
          </p:cNvGrpSpPr>
          <p:nvPr/>
        </p:nvGrpSpPr>
        <p:grpSpPr bwMode="auto">
          <a:xfrm>
            <a:off x="5006975" y="4387850"/>
            <a:ext cx="3070225" cy="2089150"/>
            <a:chOff x="5235388" y="4387851"/>
            <a:chExt cx="3070412" cy="2089149"/>
          </a:xfrm>
        </p:grpSpPr>
        <p:grpSp>
          <p:nvGrpSpPr>
            <p:cNvPr id="10272" name="Group 58"/>
            <p:cNvGrpSpPr>
              <a:grpSpLocks/>
            </p:cNvGrpSpPr>
            <p:nvPr/>
          </p:nvGrpSpPr>
          <p:grpSpPr bwMode="auto">
            <a:xfrm>
              <a:off x="5235388" y="4387851"/>
              <a:ext cx="3070412" cy="2089149"/>
              <a:chOff x="4101911" y="4387151"/>
              <a:chExt cx="3070726" cy="2089849"/>
            </a:xfrm>
          </p:grpSpPr>
          <p:grpSp>
            <p:nvGrpSpPr>
              <p:cNvPr id="10273" name="Group 22"/>
              <p:cNvGrpSpPr>
                <a:grpSpLocks/>
              </p:cNvGrpSpPr>
              <p:nvPr/>
            </p:nvGrpSpPr>
            <p:grpSpPr bwMode="auto">
              <a:xfrm>
                <a:off x="4876800" y="4397804"/>
                <a:ext cx="2286000" cy="1903413"/>
                <a:chOff x="6172200" y="534194"/>
                <a:chExt cx="2285394" cy="1904206"/>
              </a:xfrm>
            </p:grpSpPr>
            <p:cxnSp>
              <p:nvCxnSpPr>
                <p:cNvPr id="49" name="Straight Arrow Connector 48"/>
                <p:cNvCxnSpPr/>
                <p:nvPr/>
              </p:nvCxnSpPr>
              <p:spPr>
                <a:xfrm rot="5400000" flipH="1" flipV="1">
                  <a:off x="5982497" y="1410028"/>
                  <a:ext cx="1752328" cy="1588"/>
                </a:xfrm>
                <a:prstGeom prst="straightConnector1">
                  <a:avLst/>
                </a:prstGeom>
                <a:ln w="19050">
                  <a:prstDash val="solid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Arrow Connector 49"/>
                <p:cNvCxnSpPr/>
                <p:nvPr/>
              </p:nvCxnSpPr>
              <p:spPr>
                <a:xfrm>
                  <a:off x="6629290" y="1904112"/>
                  <a:ext cx="1828614" cy="1588"/>
                </a:xfrm>
                <a:prstGeom prst="straightConnector1">
                  <a:avLst/>
                </a:prstGeom>
                <a:ln w="19050">
                  <a:prstDash val="solid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Arrow Connector 50"/>
                <p:cNvCxnSpPr/>
                <p:nvPr/>
              </p:nvCxnSpPr>
              <p:spPr>
                <a:xfrm rot="10800000" flipV="1">
                  <a:off x="6172137" y="1675340"/>
                  <a:ext cx="990499" cy="762573"/>
                </a:xfrm>
                <a:prstGeom prst="straightConnector1">
                  <a:avLst/>
                </a:prstGeom>
                <a:ln w="19050">
                  <a:prstDash val="solid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" name="Group 51"/>
              <p:cNvGrpSpPr/>
              <p:nvPr/>
            </p:nvGrpSpPr>
            <p:grpSpPr>
              <a:xfrm>
                <a:off x="4101911" y="4876800"/>
                <a:ext cx="3048001" cy="1600200"/>
                <a:chOff x="3062270" y="3048000"/>
                <a:chExt cx="3048001" cy="1600200"/>
              </a:xfrm>
              <a:scene3d>
                <a:camera prst="orthographicFront">
                  <a:rot lat="19921764" lon="17973326" rev="2346939"/>
                </a:camera>
                <a:lightRig rig="twoPt" dir="t"/>
              </a:scene3d>
            </p:grpSpPr>
            <p:sp>
              <p:nvSpPr>
                <p:cNvPr id="53" name="Rectangle 52"/>
                <p:cNvSpPr/>
                <p:nvPr/>
              </p:nvSpPr>
              <p:spPr>
                <a:xfrm>
                  <a:off x="3062270" y="3048000"/>
                  <a:ext cx="3048001" cy="1600200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  <a:alpha val="82000"/>
                  </a:schemeClr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sl-SI"/>
                </a:p>
              </p:txBody>
            </p:sp>
            <p:sp>
              <p:nvSpPr>
                <p:cNvPr id="54" name="Oval 53"/>
                <p:cNvSpPr/>
                <p:nvPr/>
              </p:nvSpPr>
              <p:spPr bwMode="auto">
                <a:xfrm>
                  <a:off x="4713713" y="3563294"/>
                  <a:ext cx="37846" cy="4254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sl-SI"/>
                </a:p>
              </p:txBody>
            </p:sp>
          </p:grpSp>
          <p:cxnSp>
            <p:nvCxnSpPr>
              <p:cNvPr id="55" name="Straight Arrow Connector 54"/>
              <p:cNvCxnSpPr>
                <a:cxnSpLocks noChangeAspect="1"/>
              </p:cNvCxnSpPr>
              <p:nvPr/>
            </p:nvCxnSpPr>
            <p:spPr bwMode="auto">
              <a:xfrm rot="5400000" flipH="1" flipV="1">
                <a:off x="5376805" y="4790554"/>
                <a:ext cx="902002" cy="498556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/>
              <p:cNvCxnSpPr>
                <a:cxnSpLocks noChangeAspect="1"/>
              </p:cNvCxnSpPr>
              <p:nvPr/>
            </p:nvCxnSpPr>
            <p:spPr bwMode="auto">
              <a:xfrm rot="10800000" flipV="1">
                <a:off x="4876737" y="6054584"/>
                <a:ext cx="333429" cy="255674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/>
              <p:cNvCxnSpPr>
                <a:cxnSpLocks noChangeAspect="1"/>
              </p:cNvCxnSpPr>
              <p:nvPr/>
            </p:nvCxnSpPr>
            <p:spPr bwMode="auto">
              <a:xfrm>
                <a:off x="6324774" y="5765562"/>
                <a:ext cx="847863" cy="1589"/>
              </a:xfrm>
              <a:prstGeom prst="straightConnector1">
                <a:avLst/>
              </a:prstGeom>
              <a:ln w="19050"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/>
              <p:cNvCxnSpPr>
                <a:cxnSpLocks noChangeAspect="1"/>
              </p:cNvCxnSpPr>
              <p:nvPr/>
            </p:nvCxnSpPr>
            <p:spPr bwMode="auto">
              <a:xfrm rot="5400000" flipH="1" flipV="1">
                <a:off x="5017955" y="4928670"/>
                <a:ext cx="1084626" cy="1588"/>
              </a:xfrm>
              <a:prstGeom prst="straightConnector1">
                <a:avLst/>
              </a:prstGeom>
              <a:ln w="19050"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10" name="Object 14"/>
            <p:cNvGraphicFramePr>
              <a:graphicFrameLocks noChangeAspect="1"/>
            </p:cNvGraphicFramePr>
            <p:nvPr/>
          </p:nvGraphicFramePr>
          <p:xfrm>
            <a:off x="7315200" y="4495800"/>
            <a:ext cx="5334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7" name="Equation" r:id="rId13" imgW="431640" imgH="203040" progId="Equation.DSMT4">
                    <p:embed/>
                  </p:oleObj>
                </mc:Choice>
                <mc:Fallback>
                  <p:oleObj name="Equation" r:id="rId13" imgW="431640" imgH="203040" progId="Equation.DSMT4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15200" y="4495800"/>
                          <a:ext cx="533400" cy="228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CC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accent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50" name="Object 15"/>
            <p:cNvGraphicFramePr>
              <a:graphicFrameLocks noChangeAspect="1"/>
            </p:cNvGraphicFramePr>
            <p:nvPr/>
          </p:nvGraphicFramePr>
          <p:xfrm>
            <a:off x="6065838" y="5410200"/>
            <a:ext cx="563562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8" name="Equation" r:id="rId15" imgW="457200" imgH="203040" progId="Equation.DSMT4">
                    <p:embed/>
                  </p:oleObj>
                </mc:Choice>
                <mc:Fallback>
                  <p:oleObj name="Equation" r:id="rId15" imgW="457200" imgH="203040" progId="Equation.DSMT4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65838" y="5410200"/>
                          <a:ext cx="563562" cy="228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CC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accent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266" name="Group 58"/>
          <p:cNvGrpSpPr>
            <a:grpSpLocks/>
          </p:cNvGrpSpPr>
          <p:nvPr/>
        </p:nvGrpSpPr>
        <p:grpSpPr bwMode="auto">
          <a:xfrm>
            <a:off x="3657600" y="369888"/>
            <a:ext cx="3124200" cy="2147887"/>
            <a:chOff x="3658392" y="370107"/>
            <a:chExt cx="3124200" cy="2147725"/>
          </a:xfrm>
        </p:grpSpPr>
        <p:grpSp>
          <p:nvGrpSpPr>
            <p:cNvPr id="10267" name="Group 29"/>
            <p:cNvGrpSpPr>
              <a:grpSpLocks/>
            </p:cNvGrpSpPr>
            <p:nvPr/>
          </p:nvGrpSpPr>
          <p:grpSpPr bwMode="auto">
            <a:xfrm>
              <a:off x="3658392" y="370107"/>
              <a:ext cx="3124200" cy="2147725"/>
              <a:chOff x="824732" y="913479"/>
              <a:chExt cx="3124200" cy="2148512"/>
            </a:xfrm>
          </p:grpSpPr>
          <p:grpSp>
            <p:nvGrpSpPr>
              <p:cNvPr id="10269" name="Group 24"/>
              <p:cNvGrpSpPr>
                <a:grpSpLocks/>
              </p:cNvGrpSpPr>
              <p:nvPr/>
            </p:nvGrpSpPr>
            <p:grpSpPr bwMode="auto">
              <a:xfrm rot="498893">
                <a:off x="824732" y="913479"/>
                <a:ext cx="3124200" cy="2148512"/>
                <a:chOff x="3048000" y="447555"/>
                <a:chExt cx="3124200" cy="2148512"/>
              </a:xfrm>
            </p:grpSpPr>
            <p:grpSp>
              <p:nvGrpSpPr>
                <p:cNvPr id="30" name="Group 22"/>
                <p:cNvGrpSpPr/>
                <p:nvPr/>
              </p:nvGrpSpPr>
              <p:grpSpPr>
                <a:xfrm>
                  <a:off x="3048000" y="614867"/>
                  <a:ext cx="3124200" cy="1981200"/>
                  <a:chOff x="3048000" y="614867"/>
                  <a:chExt cx="3124200" cy="1981200"/>
                </a:xfrm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Relaxed">
                    <a:rot lat="17973603" lon="0" rev="0"/>
                  </a:camera>
                  <a:lightRig rig="threePt" dir="t"/>
                </a:scene3d>
              </p:grpSpPr>
              <p:grpSp>
                <p:nvGrpSpPr>
                  <p:cNvPr id="33" name="Group 20"/>
                  <p:cNvGrpSpPr/>
                  <p:nvPr/>
                </p:nvGrpSpPr>
                <p:grpSpPr>
                  <a:xfrm rot="21055796">
                    <a:off x="3048000" y="614867"/>
                    <a:ext cx="3124200" cy="1981200"/>
                    <a:chOff x="1143000" y="3429000"/>
                    <a:chExt cx="2971800" cy="1676400"/>
                  </a:xfrm>
                </p:grpSpPr>
                <p:sp>
                  <p:nvSpPr>
                    <p:cNvPr id="22" name="Rectangle 21"/>
                    <p:cNvSpPr/>
                    <p:nvPr/>
                  </p:nvSpPr>
                  <p:spPr>
                    <a:xfrm>
                      <a:off x="1143000" y="3429000"/>
                      <a:ext cx="2971800" cy="1676400"/>
                    </a:xfrm>
                    <a:prstGeom prst="rect">
                      <a:avLst/>
                    </a:prstGeom>
                    <a:solidFill>
                      <a:schemeClr val="accent1">
                        <a:lumMod val="40000"/>
                        <a:lumOff val="60000"/>
                      </a:schemeClr>
                    </a:solidFill>
                    <a:ln>
                      <a:noFill/>
                    </a:ln>
                    <a:sp3d prstMaterial="matte">
                      <a:bevelB w="165100" h="12700" prst="coolSlan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sl-SI"/>
                    </a:p>
                  </p:txBody>
                </p:sp>
                <p:sp>
                  <p:nvSpPr>
                    <p:cNvPr id="23" name="Oval 22"/>
                    <p:cNvSpPr/>
                    <p:nvPr/>
                  </p:nvSpPr>
                  <p:spPr>
                    <a:xfrm>
                      <a:off x="2701625" y="4295677"/>
                      <a:ext cx="36000" cy="36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rgbClr val="FF0000"/>
                      </a:solidFill>
                    </a:ln>
                    <a:sp3d prstMaterial="matte">
                      <a:bevelB w="165100" h="12700" prst="coolSlan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sl-SI"/>
                    </a:p>
                  </p:txBody>
                </p:sp>
              </p:grpSp>
              <p:cxnSp>
                <p:nvCxnSpPr>
                  <p:cNvPr id="17" name="Straight Arrow Connector 16"/>
                  <p:cNvCxnSpPr/>
                  <p:nvPr/>
                </p:nvCxnSpPr>
                <p:spPr>
                  <a:xfrm rot="5400000" flipH="1" flipV="1">
                    <a:off x="5173856" y="1097375"/>
                    <a:ext cx="65478" cy="998703"/>
                  </a:xfrm>
                  <a:prstGeom prst="straightConnector1">
                    <a:avLst/>
                  </a:prstGeom>
                  <a:ln>
                    <a:solidFill>
                      <a:srgbClr val="FF0000"/>
                    </a:solidFill>
                    <a:tailEnd type="arrow"/>
                  </a:ln>
                  <a:sp3d prstMaterial="matte">
                    <a:bevelB w="165100" h="12700" prst="coolSlant"/>
                  </a:sp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Straight Arrow Connector 17"/>
                  <p:cNvCxnSpPr/>
                  <p:nvPr/>
                </p:nvCxnSpPr>
                <p:spPr>
                  <a:xfrm rot="16200000" flipH="1">
                    <a:off x="4685940" y="1696034"/>
                    <a:ext cx="544122" cy="465303"/>
                  </a:xfrm>
                  <a:prstGeom prst="straightConnector1">
                    <a:avLst/>
                  </a:prstGeom>
                  <a:ln>
                    <a:solidFill>
                      <a:srgbClr val="FF0000"/>
                    </a:solidFill>
                    <a:tailEnd type="arrow"/>
                  </a:ln>
                  <a:sp3d prstMaterial="matte">
                    <a:bevelB w="165100" h="12700" prst="coolSlant"/>
                  </a:sp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Straight Arrow Connector 18"/>
                  <p:cNvCxnSpPr/>
                  <p:nvPr/>
                </p:nvCxnSpPr>
                <p:spPr>
                  <a:xfrm rot="5400000">
                    <a:off x="4096335" y="1666038"/>
                    <a:ext cx="620322" cy="601497"/>
                  </a:xfrm>
                  <a:prstGeom prst="straightConnector1">
                    <a:avLst/>
                  </a:prstGeom>
                  <a:ln>
                    <a:solidFill>
                      <a:srgbClr val="FF0000"/>
                    </a:solidFill>
                    <a:tailEnd type="arrow"/>
                  </a:ln>
                  <a:sp3d prstMaterial="matte">
                    <a:bevelB w="165100" h="12700" prst="coolSlant"/>
                  </a:sp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Straight Arrow Connector 19"/>
                  <p:cNvCxnSpPr/>
                  <p:nvPr/>
                </p:nvCxnSpPr>
                <p:spPr>
                  <a:xfrm rot="5400000" flipH="1">
                    <a:off x="4145157" y="1076432"/>
                    <a:ext cx="141678" cy="982497"/>
                  </a:xfrm>
                  <a:prstGeom prst="straightConnector1">
                    <a:avLst/>
                  </a:prstGeom>
                  <a:ln>
                    <a:solidFill>
                      <a:srgbClr val="FF0000"/>
                    </a:solidFill>
                    <a:tailEnd type="arrow"/>
                  </a:ln>
                  <a:sp3d prstMaterial="matte">
                    <a:bevelB w="165100" h="12700" prst="coolSlant"/>
                  </a:sp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Straight Arrow Connector 20"/>
                  <p:cNvCxnSpPr/>
                  <p:nvPr/>
                </p:nvCxnSpPr>
                <p:spPr>
                  <a:xfrm rot="5400000" flipH="1">
                    <a:off x="4078010" y="1000232"/>
                    <a:ext cx="827478" cy="449097"/>
                  </a:xfrm>
                  <a:prstGeom prst="straightConnector1">
                    <a:avLst/>
                  </a:prstGeom>
                  <a:ln>
                    <a:solidFill>
                      <a:srgbClr val="FF0000"/>
                    </a:solidFill>
                    <a:tailEnd type="arrow"/>
                  </a:ln>
                  <a:sp3d prstMaterial="matte">
                    <a:bevelB w="165100" h="12700" prst="coolSlant"/>
                  </a:sp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5" name="Straight Arrow Connector 14"/>
                <p:cNvCxnSpPr/>
                <p:nvPr/>
              </p:nvCxnSpPr>
              <p:spPr>
                <a:xfrm rot="5400000" flipH="1" flipV="1">
                  <a:off x="4115885" y="1006926"/>
                  <a:ext cx="1149684" cy="3175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aphicFrame>
            <p:nvGraphicFramePr>
              <p:cNvPr id="12" name="Object 19"/>
              <p:cNvGraphicFramePr>
                <a:graphicFrameLocks noChangeAspect="1"/>
              </p:cNvGraphicFramePr>
              <p:nvPr/>
            </p:nvGraphicFramePr>
            <p:xfrm>
              <a:off x="2362200" y="1127125"/>
              <a:ext cx="193214" cy="2444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269" name="Equation" r:id="rId17" imgW="139680" imgH="177480" progId="Equation.DSMT4">
                      <p:embed/>
                    </p:oleObj>
                  </mc:Choice>
                  <mc:Fallback>
                    <p:oleObj name="Equation" r:id="rId17" imgW="139680" imgH="177480" progId="Equation.DSMT4">
                      <p:embed/>
                      <p:pic>
                        <p:nvPicPr>
                          <p:cNvPr id="0" name="Object 1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362200" y="1127125"/>
                            <a:ext cx="193214" cy="2444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CC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accent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247" name="Object 3"/>
              <p:cNvGraphicFramePr>
                <a:graphicFrameLocks noChangeAspect="1"/>
              </p:cNvGraphicFramePr>
              <p:nvPr/>
            </p:nvGraphicFramePr>
            <p:xfrm>
              <a:off x="2397125" y="2124547"/>
              <a:ext cx="193675" cy="3143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270" name="Equation" r:id="rId19" imgW="139680" imgH="228600" progId="Equation.DSMT4">
                      <p:embed/>
                    </p:oleObj>
                  </mc:Choice>
                  <mc:Fallback>
                    <p:oleObj name="Equation" r:id="rId19" imgW="139680" imgH="228600" progId="Equation.DSMT4">
                      <p:embed/>
                      <p:pic>
                        <p:nvPicPr>
                          <p:cNvPr id="0" name="Object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397125" y="2124547"/>
                            <a:ext cx="193675" cy="3143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CC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accent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3" name="Object 8"/>
              <p:cNvGraphicFramePr>
                <a:graphicFrameLocks noChangeAspect="1"/>
              </p:cNvGraphicFramePr>
              <p:nvPr/>
            </p:nvGraphicFramePr>
            <p:xfrm>
              <a:off x="3429000" y="2221364"/>
              <a:ext cx="176212" cy="2270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271" name="Equation" r:id="rId21" imgW="126720" imgH="164880" progId="Equation.DSMT4">
                      <p:embed/>
                    </p:oleObj>
                  </mc:Choice>
                  <mc:Fallback>
                    <p:oleObj name="Equation" r:id="rId21" imgW="126720" imgH="164880" progId="Equation.DSMT4">
                      <p:embed/>
                      <p:pic>
                        <p:nvPicPr>
                          <p:cNvPr id="0" name="Object 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29000" y="2221364"/>
                            <a:ext cx="176212" cy="2270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CC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accent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52" name="Oval 51"/>
            <p:cNvSpPr/>
            <p:nvPr/>
          </p:nvSpPr>
          <p:spPr bwMode="auto">
            <a:xfrm rot="21554689">
              <a:off x="6281198" y="1645713"/>
              <a:ext cx="37846" cy="4253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perspectiveRelaxed">
                <a:rot lat="17973603" lon="0" rev="0"/>
              </a:camera>
              <a:lightRig rig="threePt" dir="t"/>
            </a:scene3d>
            <a:sp3d prstMaterial="matte">
              <a:bevelB w="165100" h="127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l-SI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1" grpId="0"/>
      <p:bldP spid="32" grpId="0"/>
      <p:bldP spid="47" grpId="0" animBg="1"/>
      <p:bldP spid="6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31242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LINEARNA ALGEBRA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0" y="0"/>
            <a:ext cx="3810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sl-SI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PROSTORSKA GEOMETRIJA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6" name="TextBox 5"/>
          <p:cNvSpPr txBox="1"/>
          <p:nvPr/>
        </p:nvSpPr>
        <p:spPr>
          <a:xfrm>
            <a:off x="0" y="6519863"/>
            <a:ext cx="22098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MATEMATIKA 1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61CF368-BCBA-4D2F-A234-B27AA6B2DD24}" type="slidenum"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23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grpSp>
        <p:nvGrpSpPr>
          <p:cNvPr id="43" name="Group 48"/>
          <p:cNvGrpSpPr>
            <a:grpSpLocks/>
          </p:cNvGrpSpPr>
          <p:nvPr/>
        </p:nvGrpSpPr>
        <p:grpSpPr bwMode="auto">
          <a:xfrm>
            <a:off x="4941888" y="936625"/>
            <a:ext cx="2525712" cy="1425575"/>
            <a:chOff x="867360" y="4651962"/>
            <a:chExt cx="2526030" cy="142494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13" name="Group 18"/>
            <p:cNvGrpSpPr>
              <a:grpSpLocks noChangeAspect="1"/>
            </p:cNvGrpSpPr>
            <p:nvPr/>
          </p:nvGrpSpPr>
          <p:grpSpPr>
            <a:xfrm rot="682177">
              <a:off x="867360" y="4651962"/>
              <a:ext cx="2526030" cy="1424940"/>
              <a:chOff x="1143000" y="3429000"/>
              <a:chExt cx="2971800" cy="167640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perspectiveLeft" fov="6900000">
                <a:rot lat="2227963" lon="11356105" rev="12452738"/>
              </a:camera>
              <a:lightRig rig="threePt" dir="t"/>
            </a:scene3d>
          </p:grpSpPr>
          <p:sp>
            <p:nvSpPr>
              <p:cNvPr id="14" name="Rectangle 13"/>
              <p:cNvSpPr/>
              <p:nvPr/>
            </p:nvSpPr>
            <p:spPr>
              <a:xfrm>
                <a:off x="1143000" y="3429000"/>
                <a:ext cx="2971800" cy="16764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p3d>
                <a:bevelT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sl-SI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3606335" y="3992974"/>
                <a:ext cx="36000" cy="36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sp3d>
                <a:bevelT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sl-SI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2819400" y="4688400"/>
                <a:ext cx="36000" cy="36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sp3d>
                <a:bevelT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sl-SI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1724471" y="4137716"/>
                <a:ext cx="36000" cy="36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sp3d>
                <a:bevelT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sl-SI"/>
              </a:p>
            </p:txBody>
          </p:sp>
        </p:grpSp>
        <p:graphicFrame>
          <p:nvGraphicFramePr>
            <p:cNvPr id="9" name="Object 13"/>
            <p:cNvGraphicFramePr>
              <a:graphicFrameLocks noChangeAspect="1"/>
            </p:cNvGraphicFramePr>
            <p:nvPr/>
          </p:nvGraphicFramePr>
          <p:xfrm>
            <a:off x="1219200" y="5638800"/>
            <a:ext cx="193675" cy="314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80" name="Equation" r:id="rId3" imgW="139680" imgH="228600" progId="Equation.DSMT4">
                    <p:embed/>
                  </p:oleObj>
                </mc:Choice>
                <mc:Fallback>
                  <p:oleObj name="Equation" r:id="rId3" imgW="139680" imgH="228600" progId="Equation.DSMT4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19200" y="5638800"/>
                          <a:ext cx="193675" cy="3143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CC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accent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14"/>
            <p:cNvGraphicFramePr>
              <a:graphicFrameLocks noChangeAspect="1"/>
            </p:cNvGraphicFramePr>
            <p:nvPr/>
          </p:nvGraphicFramePr>
          <p:xfrm>
            <a:off x="2286000" y="4791075"/>
            <a:ext cx="176213" cy="314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81" name="Equation" r:id="rId5" imgW="126720" imgH="228600" progId="Equation.DSMT4">
                    <p:embed/>
                  </p:oleObj>
                </mc:Choice>
                <mc:Fallback>
                  <p:oleObj name="Equation" r:id="rId5" imgW="126720" imgH="228600" progId="Equation.DSMT4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86000" y="4791075"/>
                          <a:ext cx="176213" cy="3143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CC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accent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5"/>
            <p:cNvGraphicFramePr>
              <a:graphicFrameLocks noChangeAspect="1"/>
            </p:cNvGraphicFramePr>
            <p:nvPr/>
          </p:nvGraphicFramePr>
          <p:xfrm>
            <a:off x="2743200" y="5410200"/>
            <a:ext cx="193675" cy="314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82" name="Equation" r:id="rId7" imgW="139680" imgH="228600" progId="Equation.DSMT4">
                    <p:embed/>
                  </p:oleObj>
                </mc:Choice>
                <mc:Fallback>
                  <p:oleObj name="Equation" r:id="rId7" imgW="139680" imgH="228600" progId="Equation.DSMT4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43200" y="5410200"/>
                          <a:ext cx="193675" cy="3143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CC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accent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18" name="Straight Arrow Connector 17"/>
          <p:cNvCxnSpPr/>
          <p:nvPr/>
        </p:nvCxnSpPr>
        <p:spPr>
          <a:xfrm flipV="1">
            <a:off x="5427663" y="1327150"/>
            <a:ext cx="8382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5446713" y="1644650"/>
            <a:ext cx="16002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6200000" flipV="1">
            <a:off x="4646613" y="1127125"/>
            <a:ext cx="10668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269" name="Object 16"/>
          <p:cNvGraphicFramePr>
            <a:graphicFrameLocks noChangeAspect="1"/>
          </p:cNvGraphicFramePr>
          <p:nvPr/>
        </p:nvGraphicFramePr>
        <p:xfrm>
          <a:off x="331788" y="2514600"/>
          <a:ext cx="5788025" cy="68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3" name="Equation" r:id="rId9" imgW="4089240" imgH="482400" progId="Equation.DSMT4">
                  <p:embed/>
                </p:oleObj>
              </mc:Choice>
              <mc:Fallback>
                <p:oleObj name="Equation" r:id="rId9" imgW="4089240" imgH="4824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788" y="2514600"/>
                        <a:ext cx="5788025" cy="681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381000" y="609600"/>
            <a:ext cx="38862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b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RAVNINA SKOZI TRI DANE TOČKE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304800" y="3657600"/>
            <a:ext cx="8382000" cy="2667000"/>
          </a:xfrm>
          <a:prstGeom prst="roundRect">
            <a:avLst>
              <a:gd name="adj" fmla="val 5170"/>
            </a:avLst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42" name="TextBox 41"/>
          <p:cNvSpPr txBox="1"/>
          <p:nvPr/>
        </p:nvSpPr>
        <p:spPr>
          <a:xfrm>
            <a:off x="533400" y="3657600"/>
            <a:ext cx="57912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Enačba ravnine skozi točke (1,1,0), (-1,0,2) in (0,0,1): </a:t>
            </a:r>
          </a:p>
        </p:txBody>
      </p:sp>
      <p:graphicFrame>
        <p:nvGraphicFramePr>
          <p:cNvPr id="11270" name="Object 7"/>
          <p:cNvGraphicFramePr>
            <a:graphicFrameLocks noChangeAspect="1"/>
          </p:cNvGraphicFramePr>
          <p:nvPr/>
        </p:nvGraphicFramePr>
        <p:xfrm>
          <a:off x="609600" y="4191000"/>
          <a:ext cx="402272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4" name="Equation" r:id="rId11" imgW="2844720" imgH="253800" progId="Equation.DSMT4">
                  <p:embed/>
                </p:oleObj>
              </mc:Choice>
              <mc:Fallback>
                <p:oleObj name="Equation" r:id="rId11" imgW="2844720" imgH="2538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191000"/>
                        <a:ext cx="4022725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1" name="Object 8"/>
          <p:cNvGraphicFramePr>
            <a:graphicFrameLocks noChangeAspect="1"/>
          </p:cNvGraphicFramePr>
          <p:nvPr/>
        </p:nvGraphicFramePr>
        <p:xfrm>
          <a:off x="1143000" y="4648200"/>
          <a:ext cx="2605088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5" name="Equation" r:id="rId13" imgW="1841400" imgH="253800" progId="Equation.DSMT4">
                  <p:embed/>
                </p:oleObj>
              </mc:Choice>
              <mc:Fallback>
                <p:oleObj name="Equation" r:id="rId13" imgW="1841400" imgH="2538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648200"/>
                        <a:ext cx="2605088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2" name="Object 9"/>
          <p:cNvGraphicFramePr>
            <a:graphicFrameLocks noChangeAspect="1"/>
          </p:cNvGraphicFramePr>
          <p:nvPr/>
        </p:nvGraphicFramePr>
        <p:xfrm>
          <a:off x="2057400" y="5181600"/>
          <a:ext cx="790575" cy="25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6" name="Equation" r:id="rId15" imgW="558720" imgH="177480" progId="Equation.DSMT4">
                  <p:embed/>
                </p:oleObj>
              </mc:Choice>
              <mc:Fallback>
                <p:oleObj name="Equation" r:id="rId15" imgW="558720" imgH="17748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5181600"/>
                        <a:ext cx="790575" cy="250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" name="Group 71"/>
          <p:cNvGrpSpPr>
            <a:grpSpLocks/>
          </p:cNvGrpSpPr>
          <p:nvPr/>
        </p:nvGrpSpPr>
        <p:grpSpPr bwMode="auto">
          <a:xfrm>
            <a:off x="5791200" y="3886200"/>
            <a:ext cx="2055813" cy="2032000"/>
            <a:chOff x="5791223" y="3886219"/>
            <a:chExt cx="2056428" cy="2031510"/>
          </a:xfrm>
        </p:grpSpPr>
        <p:sp>
          <p:nvSpPr>
            <p:cNvPr id="67" name="Parallelogram 66"/>
            <p:cNvSpPr/>
            <p:nvPr/>
          </p:nvSpPr>
          <p:spPr>
            <a:xfrm>
              <a:off x="6251736" y="5208288"/>
              <a:ext cx="673301" cy="228545"/>
            </a:xfrm>
            <a:prstGeom prst="parallelogram">
              <a:avLst>
                <a:gd name="adj" fmla="val 131930"/>
              </a:avLst>
            </a:prstGeom>
            <a:noFill/>
            <a:ln w="1587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l-SI"/>
            </a:p>
          </p:txBody>
        </p:sp>
        <p:sp>
          <p:nvSpPr>
            <p:cNvPr id="68" name="Parallelogram 67"/>
            <p:cNvSpPr/>
            <p:nvPr/>
          </p:nvSpPr>
          <p:spPr>
            <a:xfrm rot="19478579">
              <a:off x="6358131" y="4654384"/>
              <a:ext cx="676477" cy="396779"/>
            </a:xfrm>
            <a:prstGeom prst="parallelogram">
              <a:avLst>
                <a:gd name="adj" fmla="val 77074"/>
              </a:avLst>
            </a:prstGeom>
            <a:noFill/>
            <a:ln w="15875"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l-SI"/>
            </a:p>
          </p:txBody>
        </p:sp>
        <p:grpSp>
          <p:nvGrpSpPr>
            <p:cNvPr id="11290" name="Group 63"/>
            <p:cNvGrpSpPr>
              <a:grpSpLocks/>
            </p:cNvGrpSpPr>
            <p:nvPr/>
          </p:nvGrpSpPr>
          <p:grpSpPr bwMode="auto">
            <a:xfrm>
              <a:off x="5791223" y="3886219"/>
              <a:ext cx="2056428" cy="2031510"/>
              <a:chOff x="5943622" y="4096943"/>
              <a:chExt cx="2056428" cy="2031510"/>
            </a:xfrm>
          </p:grpSpPr>
          <p:grpSp>
            <p:nvGrpSpPr>
              <p:cNvPr id="11294" name="Group 22"/>
              <p:cNvGrpSpPr>
                <a:grpSpLocks/>
              </p:cNvGrpSpPr>
              <p:nvPr/>
            </p:nvGrpSpPr>
            <p:grpSpPr bwMode="auto">
              <a:xfrm>
                <a:off x="6008729" y="4116172"/>
                <a:ext cx="1991321" cy="1836107"/>
                <a:chOff x="6172603" y="601142"/>
                <a:chExt cx="1991321" cy="1836872"/>
              </a:xfrm>
            </p:grpSpPr>
            <p:cxnSp>
              <p:nvCxnSpPr>
                <p:cNvPr id="56" name="Straight Arrow Connector 55"/>
                <p:cNvCxnSpPr/>
                <p:nvPr/>
              </p:nvCxnSpPr>
              <p:spPr>
                <a:xfrm rot="5400000" flipH="1" flipV="1">
                  <a:off x="5940873" y="1518694"/>
                  <a:ext cx="1837060" cy="1587"/>
                </a:xfrm>
                <a:prstGeom prst="straightConnector1">
                  <a:avLst/>
                </a:prstGeom>
                <a:ln w="19050">
                  <a:prstDash val="solid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Arrow Connector 56"/>
                <p:cNvCxnSpPr/>
                <p:nvPr/>
              </p:nvCxnSpPr>
              <p:spPr>
                <a:xfrm>
                  <a:off x="6336164" y="1904524"/>
                  <a:ext cx="1827760" cy="1587"/>
                </a:xfrm>
                <a:prstGeom prst="straightConnector1">
                  <a:avLst/>
                </a:prstGeom>
                <a:ln w="19050">
                  <a:prstDash val="solid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Arrow Connector 57"/>
                <p:cNvCxnSpPr/>
                <p:nvPr/>
              </p:nvCxnSpPr>
              <p:spPr>
                <a:xfrm rot="10800000" flipV="1">
                  <a:off x="6172603" y="1675884"/>
                  <a:ext cx="989308" cy="762134"/>
                </a:xfrm>
                <a:prstGeom prst="straightConnector1">
                  <a:avLst/>
                </a:prstGeom>
                <a:ln w="19050">
                  <a:prstDash val="solid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4" name="Rectangle 53"/>
              <p:cNvSpPr/>
              <p:nvPr/>
            </p:nvSpPr>
            <p:spPr>
              <a:xfrm>
                <a:off x="5943622" y="4401726"/>
                <a:ext cx="1753125" cy="1726727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84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19101520" lon="1334182" rev="20580000"/>
                </a:camera>
                <a:lightRig rig="balanced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sl-SI"/>
              </a:p>
            </p:txBody>
          </p:sp>
          <p:cxnSp>
            <p:nvCxnSpPr>
              <p:cNvPr id="50" name="Straight Arrow Connector 49"/>
              <p:cNvCxnSpPr>
                <a:cxnSpLocks/>
              </p:cNvCxnSpPr>
              <p:nvPr/>
            </p:nvCxnSpPr>
            <p:spPr bwMode="auto">
              <a:xfrm rot="10800000">
                <a:off x="6019845" y="5087304"/>
                <a:ext cx="686005" cy="322185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/>
              <p:cNvCxnSpPr>
                <a:cxnSpLocks noChangeAspect="1"/>
              </p:cNvCxnSpPr>
              <p:nvPr/>
            </p:nvCxnSpPr>
            <p:spPr bwMode="auto">
              <a:xfrm rot="10800000" flipV="1">
                <a:off x="6018257" y="5620576"/>
                <a:ext cx="419225" cy="322185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/>
              <p:cNvCxnSpPr>
                <a:cxnSpLocks noChangeAspect="1"/>
              </p:cNvCxnSpPr>
              <p:nvPr/>
            </p:nvCxnSpPr>
            <p:spPr bwMode="auto">
              <a:xfrm rot="5400000" flipH="1" flipV="1">
                <a:off x="6197968" y="4595297"/>
                <a:ext cx="998297" cy="1588"/>
              </a:xfrm>
              <a:prstGeom prst="straightConnector1">
                <a:avLst/>
              </a:prstGeom>
              <a:ln w="19050"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5" name="Oval 64"/>
            <p:cNvSpPr/>
            <p:nvPr/>
          </p:nvSpPr>
          <p:spPr bwMode="auto">
            <a:xfrm rot="682177">
              <a:off x="6623245" y="5432602"/>
              <a:ext cx="30596" cy="3061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perspectiveLeft" fov="6900000">
                <a:rot lat="2227963" lon="11356105" rev="12452738"/>
              </a:camera>
              <a:lightRig rig="threePt" dir="t"/>
            </a:scene3d>
            <a:sp3d>
              <a:bevelT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l-SI"/>
            </a:p>
          </p:txBody>
        </p:sp>
        <p:sp>
          <p:nvSpPr>
            <p:cNvPr id="66" name="Oval 65"/>
            <p:cNvSpPr/>
            <p:nvPr/>
          </p:nvSpPr>
          <p:spPr bwMode="auto">
            <a:xfrm rot="682177">
              <a:off x="6842792" y="4498516"/>
              <a:ext cx="30596" cy="3061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perspectiveLeft" fov="6900000">
                <a:rot lat="2227963" lon="11356105" rev="12452738"/>
              </a:camera>
              <a:lightRig rig="threePt" dir="t"/>
            </a:scene3d>
            <a:sp3d>
              <a:bevelT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l-SI"/>
            </a:p>
          </p:txBody>
        </p:sp>
        <p:sp>
          <p:nvSpPr>
            <p:cNvPr id="69" name="Oval 68"/>
            <p:cNvSpPr/>
            <p:nvPr/>
          </p:nvSpPr>
          <p:spPr bwMode="auto">
            <a:xfrm rot="682177">
              <a:off x="6537812" y="4906675"/>
              <a:ext cx="30596" cy="3061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perspectiveLeft" fov="6900000">
                <a:rot lat="2227963" lon="11356105" rev="12452738"/>
              </a:camera>
              <a:lightRig rig="threePt" dir="t"/>
            </a:scene3d>
            <a:sp3d>
              <a:bevelT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l-SI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 animBg="1"/>
      <p:bldP spid="4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31242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LINEARNA ALGEBRA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0" y="0"/>
            <a:ext cx="3810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sl-SI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PROSTORSKA GEOMETRIJA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6" name="TextBox 5"/>
          <p:cNvSpPr txBox="1"/>
          <p:nvPr/>
        </p:nvSpPr>
        <p:spPr>
          <a:xfrm>
            <a:off x="0" y="6519863"/>
            <a:ext cx="22098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MATEMATIKA 1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258DCFA-BD65-4608-8877-2902D124A9E1}" type="slidenum"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24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9" name="TextBox 8"/>
          <p:cNvSpPr txBox="1"/>
          <p:nvPr/>
        </p:nvSpPr>
        <p:spPr>
          <a:xfrm>
            <a:off x="381000" y="609600"/>
            <a:ext cx="4191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b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RAZDALJA MED TOČKO IN RAVNINO</a:t>
            </a:r>
          </a:p>
        </p:txBody>
      </p:sp>
      <p:graphicFrame>
        <p:nvGraphicFramePr>
          <p:cNvPr id="25616" name="Object 8"/>
          <p:cNvGraphicFramePr>
            <a:graphicFrameLocks noChangeAspect="1"/>
          </p:cNvGraphicFramePr>
          <p:nvPr/>
        </p:nvGraphicFramePr>
        <p:xfrm>
          <a:off x="762000" y="1905000"/>
          <a:ext cx="290671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2" name="Equation" r:id="rId3" imgW="1828800" imgH="431640" progId="Equation.DSMT4">
                  <p:embed/>
                </p:oleObj>
              </mc:Choice>
              <mc:Fallback>
                <p:oleObj name="Equation" r:id="rId3" imgW="1828800" imgH="4316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905000"/>
                        <a:ext cx="2906713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48"/>
          <p:cNvGrpSpPr>
            <a:grpSpLocks/>
          </p:cNvGrpSpPr>
          <p:nvPr/>
        </p:nvGrpSpPr>
        <p:grpSpPr bwMode="auto">
          <a:xfrm>
            <a:off x="5018088" y="887413"/>
            <a:ext cx="3059112" cy="2295525"/>
            <a:chOff x="5018567" y="888204"/>
            <a:chExt cx="3059114" cy="2294090"/>
          </a:xfrm>
        </p:grpSpPr>
        <p:grpSp>
          <p:nvGrpSpPr>
            <p:cNvPr id="11" name="Group 18"/>
            <p:cNvGrpSpPr>
              <a:grpSpLocks noChangeAspect="1"/>
            </p:cNvGrpSpPr>
            <p:nvPr/>
          </p:nvGrpSpPr>
          <p:grpSpPr bwMode="auto">
            <a:xfrm>
              <a:off x="5018567" y="1434924"/>
              <a:ext cx="3059114" cy="1747370"/>
              <a:chOff x="1230945" y="3484735"/>
              <a:chExt cx="2971800" cy="1676400"/>
            </a:xfrm>
            <a:solidFill>
              <a:schemeClr val="accent1">
                <a:lumMod val="40000"/>
                <a:lumOff val="60000"/>
              </a:schemeClr>
            </a:solidFill>
            <a:effectLst>
              <a:outerShdw blurRad="1524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2486256" lon="3678920" rev="3374927"/>
              </a:camera>
              <a:lightRig rig="twoPt" dir="t"/>
            </a:scene3d>
          </p:grpSpPr>
          <p:sp>
            <p:nvSpPr>
              <p:cNvPr id="15" name="Rectangle 14"/>
              <p:cNvSpPr/>
              <p:nvPr/>
            </p:nvSpPr>
            <p:spPr>
              <a:xfrm>
                <a:off x="1230945" y="3484735"/>
                <a:ext cx="2971800" cy="1676400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63500" dir="5400000" sx="90000" sy="90000" rotWithShape="0">
                  <a:prstClr val="black">
                    <a:alpha val="53000"/>
                  </a:prstClr>
                </a:outerShdw>
              </a:effectLst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sl-SI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2680268" y="4298935"/>
                <a:ext cx="36000" cy="360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sl-SI"/>
              </a:p>
            </p:txBody>
          </p:sp>
        </p:grpSp>
        <p:graphicFrame>
          <p:nvGraphicFramePr>
            <p:cNvPr id="12294" name="Object 13"/>
            <p:cNvGraphicFramePr>
              <a:graphicFrameLocks noChangeAspect="1"/>
            </p:cNvGraphicFramePr>
            <p:nvPr/>
          </p:nvGraphicFramePr>
          <p:xfrm>
            <a:off x="6645093" y="2096793"/>
            <a:ext cx="234548" cy="3854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03" name="Equation" r:id="rId5" imgW="139680" imgH="228600" progId="Equation.DSMT4">
                    <p:embed/>
                  </p:oleObj>
                </mc:Choice>
                <mc:Fallback>
                  <p:oleObj name="Equation" r:id="rId5" imgW="139680" imgH="228600" progId="Equation.DSMT4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45093" y="2096793"/>
                          <a:ext cx="234548" cy="38544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CC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accent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295" name="Object 14"/>
            <p:cNvGraphicFramePr>
              <a:graphicFrameLocks noChangeAspect="1"/>
            </p:cNvGraphicFramePr>
            <p:nvPr/>
          </p:nvGraphicFramePr>
          <p:xfrm>
            <a:off x="5679837" y="1162786"/>
            <a:ext cx="213401" cy="3854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04" name="Equation" r:id="rId7" imgW="126720" imgH="228600" progId="Equation.DSMT4">
                    <p:embed/>
                  </p:oleObj>
                </mc:Choice>
                <mc:Fallback>
                  <p:oleObj name="Equation" r:id="rId7" imgW="126720" imgH="228600" progId="Equation.DSMT4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79837" y="1162786"/>
                          <a:ext cx="213401" cy="38544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CC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accent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6" name="Straight Arrow Connector 25"/>
            <p:cNvCxnSpPr/>
            <p:nvPr/>
          </p:nvCxnSpPr>
          <p:spPr>
            <a:xfrm rot="5400000" flipH="1" flipV="1">
              <a:off x="5878639" y="1547370"/>
              <a:ext cx="1405646" cy="87313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/>
            <p:cNvSpPr/>
            <p:nvPr/>
          </p:nvSpPr>
          <p:spPr>
            <a:xfrm>
              <a:off x="5985530" y="1361434"/>
              <a:ext cx="43603" cy="4412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l-SI"/>
            </a:p>
          </p:txBody>
        </p:sp>
      </p:grpSp>
      <p:grpSp>
        <p:nvGrpSpPr>
          <p:cNvPr id="12" name="Group 49"/>
          <p:cNvGrpSpPr>
            <a:grpSpLocks/>
          </p:cNvGrpSpPr>
          <p:nvPr/>
        </p:nvGrpSpPr>
        <p:grpSpPr bwMode="auto">
          <a:xfrm>
            <a:off x="6007100" y="1362075"/>
            <a:ext cx="571500" cy="927100"/>
            <a:chOff x="6007332" y="1361434"/>
            <a:chExt cx="570825" cy="927654"/>
          </a:xfrm>
        </p:grpSpPr>
        <p:cxnSp>
          <p:nvCxnSpPr>
            <p:cNvPr id="29" name="Straight Arrow Connector 28"/>
            <p:cNvCxnSpPr>
              <a:stCxn id="18" idx="1"/>
              <a:endCxn id="0" idx="0"/>
            </p:cNvCxnSpPr>
            <p:nvPr/>
          </p:nvCxnSpPr>
          <p:spPr>
            <a:xfrm rot="16200000" flipV="1">
              <a:off x="5797998" y="1570768"/>
              <a:ext cx="927654" cy="50898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2293" name="Object 2"/>
            <p:cNvGraphicFramePr>
              <a:graphicFrameLocks noChangeAspect="1"/>
            </p:cNvGraphicFramePr>
            <p:nvPr/>
          </p:nvGraphicFramePr>
          <p:xfrm>
            <a:off x="6347426" y="1880804"/>
            <a:ext cx="230731" cy="2140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05" name="Equation" r:id="rId9" imgW="152280" imgH="139680" progId="Equation.DSMT4">
                    <p:embed/>
                  </p:oleObj>
                </mc:Choice>
                <mc:Fallback>
                  <p:oleObj name="Equation" r:id="rId9" imgW="152280" imgH="139680" progId="Equation.DSMT4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47426" y="1880804"/>
                          <a:ext cx="230731" cy="21404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" name="Group 47"/>
          <p:cNvGrpSpPr>
            <a:grpSpLocks/>
          </p:cNvGrpSpPr>
          <p:nvPr/>
        </p:nvGrpSpPr>
        <p:grpSpPr bwMode="auto">
          <a:xfrm>
            <a:off x="5940425" y="1368425"/>
            <a:ext cx="674688" cy="895350"/>
            <a:chOff x="5940962" y="1367897"/>
            <a:chExt cx="674492" cy="896642"/>
          </a:xfrm>
        </p:grpSpPr>
        <p:cxnSp>
          <p:nvCxnSpPr>
            <p:cNvPr id="34" name="Straight Arrow Connector 33"/>
            <p:cNvCxnSpPr>
              <a:cxnSpLocks noChangeAspect="1"/>
            </p:cNvCxnSpPr>
            <p:nvPr/>
          </p:nvCxnSpPr>
          <p:spPr>
            <a:xfrm rot="5400000" flipH="1" flipV="1">
              <a:off x="6195792" y="1822620"/>
              <a:ext cx="790126" cy="49199"/>
            </a:xfrm>
            <a:prstGeom prst="straightConnector1">
              <a:avLst/>
            </a:prstGeom>
            <a:ln w="15875">
              <a:solidFill>
                <a:srgbClr val="FFC000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cxnSpLocks noChangeAspect="1"/>
            </p:cNvCxnSpPr>
            <p:nvPr/>
          </p:nvCxnSpPr>
          <p:spPr>
            <a:xfrm rot="5400000" flipH="1" flipV="1">
              <a:off x="5577641" y="1802746"/>
              <a:ext cx="790127" cy="47611"/>
            </a:xfrm>
            <a:prstGeom prst="straightConnector1">
              <a:avLst/>
            </a:prstGeom>
            <a:ln w="15875">
              <a:solidFill>
                <a:srgbClr val="FFC000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0" idx="7"/>
            </p:cNvCxnSpPr>
            <p:nvPr/>
          </p:nvCxnSpPr>
          <p:spPr>
            <a:xfrm rot="16200000" flipH="1">
              <a:off x="6275762" y="1115623"/>
              <a:ext cx="74721" cy="579270"/>
            </a:xfrm>
            <a:prstGeom prst="line">
              <a:avLst/>
            </a:prstGeom>
            <a:ln w="15875">
              <a:solidFill>
                <a:srgbClr val="FFC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/>
            <p:cNvSpPr/>
            <p:nvPr/>
          </p:nvSpPr>
          <p:spPr bwMode="auto">
            <a:xfrm rot="682177">
              <a:off x="5940962" y="2227015"/>
              <a:ext cx="37058" cy="3752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perspectiveLeft" fov="6900000">
                <a:rot lat="2227963" lon="11356105" rev="12452738"/>
              </a:camera>
              <a:lightRig rig="threePt" dir="t"/>
            </a:scene3d>
            <a:sp3d>
              <a:bevelT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l-SI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381000" y="1219200"/>
            <a:ext cx="32004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Razdalja je enaka projekciji vektorja do točke na smer normale.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752600" y="2667000"/>
            <a:ext cx="35814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14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(po potrebi vzamemo absolutno vrednost)</a:t>
            </a:r>
          </a:p>
        </p:txBody>
      </p:sp>
      <p:graphicFrame>
        <p:nvGraphicFramePr>
          <p:cNvPr id="25617" name="Object 17"/>
          <p:cNvGraphicFramePr>
            <a:graphicFrameLocks noChangeAspect="1"/>
          </p:cNvGraphicFramePr>
          <p:nvPr/>
        </p:nvGraphicFramePr>
        <p:xfrm>
          <a:off x="304800" y="3124200"/>
          <a:ext cx="7712075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6" name="Equation" r:id="rId11" imgW="4851360" imgH="469800" progId="Equation.DSMT4">
                  <p:embed/>
                </p:oleObj>
              </mc:Choice>
              <mc:Fallback>
                <p:oleObj name="Equation" r:id="rId11" imgW="4851360" imgH="4698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124200"/>
                        <a:ext cx="7712075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2971800" y="3962400"/>
            <a:ext cx="5638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(v normirano enačbo ravnine vstavimo koordinate točke)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304800" y="4495800"/>
            <a:ext cx="8382000" cy="1752600"/>
          </a:xfrm>
          <a:prstGeom prst="roundRect">
            <a:avLst>
              <a:gd name="adj" fmla="val 5170"/>
            </a:avLst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46" name="TextBox 45"/>
          <p:cNvSpPr txBox="1"/>
          <p:nvPr/>
        </p:nvSpPr>
        <p:spPr>
          <a:xfrm>
            <a:off x="533400" y="4648200"/>
            <a:ext cx="5943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Koliko je točka (0,3,1) oddaljena od ravnine 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x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</a:rPr>
              <a:t>+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y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</a:rPr>
              <a:t>+2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z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</a:rPr>
              <a:t>=2?</a:t>
            </a:r>
            <a:endParaRPr lang="sl-SI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graphicFrame>
        <p:nvGraphicFramePr>
          <p:cNvPr id="25618" name="Object 18"/>
          <p:cNvGraphicFramePr>
            <a:graphicFrameLocks noChangeAspect="1"/>
          </p:cNvGraphicFramePr>
          <p:nvPr/>
        </p:nvGraphicFramePr>
        <p:xfrm>
          <a:off x="2949575" y="5292725"/>
          <a:ext cx="2846388" cy="70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7" name="Equation" r:id="rId13" imgW="1790640" imgH="444240" progId="Equation.DSMT4">
                  <p:embed/>
                </p:oleObj>
              </mc:Choice>
              <mc:Fallback>
                <p:oleObj name="Equation" r:id="rId13" imgW="1790640" imgH="44424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9575" y="5292725"/>
                        <a:ext cx="2846388" cy="706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0" grpId="0"/>
      <p:bldP spid="42" grpId="0"/>
      <p:bldP spid="44" grpId="0"/>
      <p:bldP spid="45" grpId="0" animBg="1"/>
      <p:bldP spid="4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31242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LINEARNA ALGEBRA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0" y="0"/>
            <a:ext cx="3810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sl-SI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PROSTORSKA GEOMETRIJA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6" name="TextBox 5"/>
          <p:cNvSpPr txBox="1"/>
          <p:nvPr/>
        </p:nvSpPr>
        <p:spPr>
          <a:xfrm>
            <a:off x="0" y="6519863"/>
            <a:ext cx="22098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MATEMATIKA 1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0E126CA-9D27-4DAA-81D9-8F61934A8D33}" type="slidenum"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25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0" name="TextBox 9"/>
          <p:cNvSpPr txBox="1"/>
          <p:nvPr/>
        </p:nvSpPr>
        <p:spPr>
          <a:xfrm>
            <a:off x="1295400" y="990600"/>
            <a:ext cx="5334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Tudi p</a:t>
            </a:r>
            <a:r>
              <a:rPr lang="en-US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remico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lahko opredelimo na različne načine:</a:t>
            </a:r>
          </a:p>
        </p:txBody>
      </p:sp>
      <p:grpSp>
        <p:nvGrpSpPr>
          <p:cNvPr id="9" name="Group 16"/>
          <p:cNvGrpSpPr>
            <a:grpSpLocks/>
          </p:cNvGrpSpPr>
          <p:nvPr/>
        </p:nvGrpSpPr>
        <p:grpSpPr bwMode="auto">
          <a:xfrm>
            <a:off x="555625" y="1752600"/>
            <a:ext cx="2873375" cy="1600200"/>
            <a:chOff x="609600" y="990600"/>
            <a:chExt cx="2873851" cy="1600200"/>
          </a:xfrm>
        </p:grpSpPr>
        <p:grpSp>
          <p:nvGrpSpPr>
            <p:cNvPr id="56339" name="Group 14"/>
            <p:cNvGrpSpPr>
              <a:grpSpLocks/>
            </p:cNvGrpSpPr>
            <p:nvPr/>
          </p:nvGrpSpPr>
          <p:grpSpPr bwMode="auto">
            <a:xfrm>
              <a:off x="609600" y="990600"/>
              <a:ext cx="2438400" cy="1600200"/>
              <a:chOff x="609600" y="990600"/>
              <a:chExt cx="2438400" cy="1600200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 flipV="1">
                <a:off x="609600" y="990600"/>
                <a:ext cx="2438804" cy="1600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>
                <a:cxnSpLocks noChangeAspect="1"/>
              </p:cNvCxnSpPr>
              <p:nvPr/>
            </p:nvCxnSpPr>
            <p:spPr>
              <a:xfrm flipV="1">
                <a:off x="1567022" y="1552575"/>
                <a:ext cx="633517" cy="415925"/>
              </a:xfrm>
              <a:prstGeom prst="line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Oval 13"/>
              <p:cNvSpPr/>
              <p:nvPr/>
            </p:nvSpPr>
            <p:spPr>
              <a:xfrm>
                <a:off x="1533678" y="1965325"/>
                <a:ext cx="34931" cy="349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sl-SI"/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 rot="19625518">
              <a:off x="790605" y="1774825"/>
              <a:ext cx="2692846" cy="33813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60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s to</a:t>
              </a:r>
              <a:r>
                <a:rPr lang="sl-SI" sz="160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čko in vektorjem smeri</a:t>
              </a:r>
            </a:p>
          </p:txBody>
        </p:sp>
      </p:grpSp>
      <p:grpSp>
        <p:nvGrpSpPr>
          <p:cNvPr id="15" name="Group 22"/>
          <p:cNvGrpSpPr>
            <a:grpSpLocks/>
          </p:cNvGrpSpPr>
          <p:nvPr/>
        </p:nvGrpSpPr>
        <p:grpSpPr bwMode="auto">
          <a:xfrm>
            <a:off x="5029200" y="1905000"/>
            <a:ext cx="2895600" cy="838200"/>
            <a:chOff x="5029200" y="1380653"/>
            <a:chExt cx="2895600" cy="838200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5029200" y="1380653"/>
              <a:ext cx="2895600" cy="838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/>
            <p:cNvSpPr/>
            <p:nvPr/>
          </p:nvSpPr>
          <p:spPr>
            <a:xfrm>
              <a:off x="7126288" y="1972791"/>
              <a:ext cx="36512" cy="3492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l-SI"/>
            </a:p>
          </p:txBody>
        </p:sp>
        <p:sp>
          <p:nvSpPr>
            <p:cNvPr id="21" name="Oval 20"/>
            <p:cNvSpPr/>
            <p:nvPr/>
          </p:nvSpPr>
          <p:spPr>
            <a:xfrm>
              <a:off x="5602288" y="1533053"/>
              <a:ext cx="36512" cy="3651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l-SI"/>
            </a:p>
          </p:txBody>
        </p:sp>
        <p:sp>
          <p:nvSpPr>
            <p:cNvPr id="22" name="TextBox 21"/>
            <p:cNvSpPr txBox="1"/>
            <p:nvPr/>
          </p:nvSpPr>
          <p:spPr>
            <a:xfrm rot="962796">
              <a:off x="5338763" y="1848966"/>
              <a:ext cx="1920875" cy="3381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sl-SI" sz="160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z dvema točkama</a:t>
              </a:r>
            </a:p>
          </p:txBody>
        </p:sp>
      </p:grpSp>
      <p:grpSp>
        <p:nvGrpSpPr>
          <p:cNvPr id="17" name="Group 32"/>
          <p:cNvGrpSpPr>
            <a:grpSpLocks/>
          </p:cNvGrpSpPr>
          <p:nvPr/>
        </p:nvGrpSpPr>
        <p:grpSpPr bwMode="auto">
          <a:xfrm>
            <a:off x="2971800" y="3429000"/>
            <a:ext cx="2890838" cy="2438400"/>
            <a:chOff x="2971800" y="2057399"/>
            <a:chExt cx="2890787" cy="2438401"/>
          </a:xfrm>
        </p:grpSpPr>
        <p:grpSp>
          <p:nvGrpSpPr>
            <p:cNvPr id="18" name="Group 30"/>
            <p:cNvGrpSpPr/>
            <p:nvPr/>
          </p:nvGrpSpPr>
          <p:grpSpPr>
            <a:xfrm>
              <a:off x="2971800" y="2057399"/>
              <a:ext cx="2590800" cy="2438401"/>
              <a:chOff x="2819400" y="2030175"/>
              <a:chExt cx="3581400" cy="3378856"/>
            </a:xfrm>
            <a:effectLst>
              <a:outerShdw blurRad="50800" dist="38100" dir="5400000" algn="t" rotWithShape="0">
                <a:prstClr val="black">
                  <a:alpha val="24000"/>
                </a:prstClr>
              </a:outerShdw>
            </a:effectLst>
          </p:grpSpPr>
          <p:grpSp>
            <p:nvGrpSpPr>
              <p:cNvPr id="23" name="Group 27"/>
              <p:cNvGrpSpPr/>
              <p:nvPr/>
            </p:nvGrpSpPr>
            <p:grpSpPr>
              <a:xfrm rot="15387758">
                <a:off x="2844473" y="2604292"/>
                <a:ext cx="3378856" cy="2230622"/>
                <a:chOff x="3314372" y="2871876"/>
                <a:chExt cx="3378856" cy="1569046"/>
              </a:xfrm>
            </p:grpSpPr>
            <p:sp>
              <p:nvSpPr>
                <p:cNvPr id="27" name="Parallelogram 26"/>
                <p:cNvSpPr/>
                <p:nvPr/>
              </p:nvSpPr>
              <p:spPr>
                <a:xfrm rot="19278292">
                  <a:off x="4237909" y="2871876"/>
                  <a:ext cx="2455319" cy="1042636"/>
                </a:xfrm>
                <a:prstGeom prst="parallelogram">
                  <a:avLst>
                    <a:gd name="adj" fmla="val 85066"/>
                  </a:avLst>
                </a:prstGeom>
                <a:solidFill>
                  <a:schemeClr val="accent3">
                    <a:lumMod val="60000"/>
                    <a:lumOff val="40000"/>
                    <a:alpha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sl-SI"/>
                </a:p>
              </p:txBody>
            </p:sp>
            <p:sp>
              <p:nvSpPr>
                <p:cNvPr id="24" name="Rectangle 23"/>
                <p:cNvSpPr/>
                <p:nvPr/>
              </p:nvSpPr>
              <p:spPr>
                <a:xfrm>
                  <a:off x="3429000" y="2971800"/>
                  <a:ext cx="3124200" cy="1371600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  <a:alpha val="52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sl-SI"/>
                </a:p>
              </p:txBody>
            </p:sp>
            <p:sp>
              <p:nvSpPr>
                <p:cNvPr id="25" name="Parallelogram 24"/>
                <p:cNvSpPr/>
                <p:nvPr/>
              </p:nvSpPr>
              <p:spPr>
                <a:xfrm rot="19278292">
                  <a:off x="3314372" y="3398286"/>
                  <a:ext cx="2455319" cy="1042636"/>
                </a:xfrm>
                <a:prstGeom prst="parallelogram">
                  <a:avLst>
                    <a:gd name="adj" fmla="val 85066"/>
                  </a:avLst>
                </a:prstGeom>
                <a:solidFill>
                  <a:schemeClr val="accent3">
                    <a:lumMod val="60000"/>
                    <a:lumOff val="40000"/>
                    <a:alpha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sl-SI"/>
                </a:p>
              </p:txBody>
            </p:sp>
          </p:grpSp>
          <p:cxnSp>
            <p:nvCxnSpPr>
              <p:cNvPr id="30" name="Straight Connector 29"/>
              <p:cNvCxnSpPr/>
              <p:nvPr/>
            </p:nvCxnSpPr>
            <p:spPr>
              <a:xfrm flipV="1">
                <a:off x="2819400" y="3316588"/>
                <a:ext cx="3581400" cy="762000"/>
              </a:xfrm>
              <a:prstGeom prst="line">
                <a:avLst/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TextBox 31"/>
            <p:cNvSpPr txBox="1"/>
            <p:nvPr/>
          </p:nvSpPr>
          <p:spPr>
            <a:xfrm>
              <a:off x="3124197" y="4114800"/>
              <a:ext cx="2738390" cy="33813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sl-SI" sz="160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kot presek dveh ravnin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31242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LINEARNA ALGEBRA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0" y="0"/>
            <a:ext cx="3810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sl-SI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PROSTORSKA GEOMETRIJA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6" name="TextBox 5"/>
          <p:cNvSpPr txBox="1"/>
          <p:nvPr/>
        </p:nvSpPr>
        <p:spPr>
          <a:xfrm>
            <a:off x="0" y="6519863"/>
            <a:ext cx="22098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MATEMATIKA 1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4A9BFB4-13C1-441D-B683-E13C51B8D3D8}" type="slidenum"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26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9" name="TextBox 8"/>
          <p:cNvSpPr txBox="1"/>
          <p:nvPr/>
        </p:nvSpPr>
        <p:spPr>
          <a:xfrm>
            <a:off x="304800" y="533400"/>
            <a:ext cx="27432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b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ENAČBA </a:t>
            </a:r>
            <a:r>
              <a:rPr lang="en-US" b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PREMICE </a:t>
            </a:r>
            <a:endParaRPr lang="sl-SI" b="1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388938" y="1149350"/>
          <a:ext cx="2201862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8" name="Equation" r:id="rId3" imgW="1587240" imgH="660240" progId="Equation.DSMT4">
                  <p:embed/>
                </p:oleObj>
              </mc:Choice>
              <mc:Fallback>
                <p:oleObj name="Equation" r:id="rId3" imgW="1587240" imgH="6602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938" y="1149350"/>
                        <a:ext cx="2201862" cy="90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81000" y="2286000"/>
            <a:ext cx="5410200" cy="554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Pogoj, da točka </a:t>
            </a:r>
            <a:r>
              <a:rPr lang="sl-SI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(x,y,z) 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leži na premici izrazimo vektorsko: </a:t>
            </a:r>
            <a:r>
              <a:rPr lang="sl-SI" sz="14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(daljica na premici je vzporedna  s smerjo)</a:t>
            </a:r>
            <a:endParaRPr lang="sl-SI" sz="160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graphicFrame>
        <p:nvGraphicFramePr>
          <p:cNvPr id="12" name="Object 10"/>
          <p:cNvGraphicFramePr>
            <a:graphicFrameLocks noChangeAspect="1"/>
          </p:cNvGraphicFramePr>
          <p:nvPr/>
        </p:nvGraphicFramePr>
        <p:xfrm>
          <a:off x="5559425" y="2286000"/>
          <a:ext cx="16383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9" name="Equation" r:id="rId5" imgW="901440" imgH="253800" progId="Equation.DSMT4">
                  <p:embed/>
                </p:oleObj>
              </mc:Choice>
              <mc:Fallback>
                <p:oleObj name="Equation" r:id="rId5" imgW="901440" imgH="2538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9425" y="2286000"/>
                        <a:ext cx="1638300" cy="45720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12700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 bwMode="auto">
          <a:xfrm>
            <a:off x="381000" y="2971800"/>
            <a:ext cx="4953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Po komponentah pa dobimo</a:t>
            </a:r>
          </a:p>
        </p:txBody>
      </p:sp>
      <p:graphicFrame>
        <p:nvGraphicFramePr>
          <p:cNvPr id="16" name="Object 12"/>
          <p:cNvGraphicFramePr>
            <a:graphicFrameLocks noChangeAspect="1"/>
          </p:cNvGraphicFramePr>
          <p:nvPr/>
        </p:nvGraphicFramePr>
        <p:xfrm>
          <a:off x="5308600" y="5280025"/>
          <a:ext cx="2768600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0" name="Equation" r:id="rId7" imgW="1523880" imgH="393480" progId="Equation.DSMT4">
                  <p:embed/>
                </p:oleObj>
              </mc:Choice>
              <mc:Fallback>
                <p:oleObj name="Equation" r:id="rId7" imgW="1523880" imgH="39348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8600" y="5280025"/>
                        <a:ext cx="2768600" cy="70802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12700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oup 28"/>
          <p:cNvGrpSpPr>
            <a:grpSpLocks/>
          </p:cNvGrpSpPr>
          <p:nvPr/>
        </p:nvGrpSpPr>
        <p:grpSpPr bwMode="auto">
          <a:xfrm>
            <a:off x="3603625" y="609600"/>
            <a:ext cx="2439988" cy="1600200"/>
            <a:chOff x="3603149" y="609600"/>
            <a:chExt cx="2440463" cy="1600200"/>
          </a:xfrm>
        </p:grpSpPr>
        <p:grpSp>
          <p:nvGrpSpPr>
            <p:cNvPr id="13333" name="Group 14"/>
            <p:cNvGrpSpPr>
              <a:grpSpLocks/>
            </p:cNvGrpSpPr>
            <p:nvPr/>
          </p:nvGrpSpPr>
          <p:grpSpPr bwMode="auto">
            <a:xfrm>
              <a:off x="3603149" y="609600"/>
              <a:ext cx="2438400" cy="1600200"/>
              <a:chOff x="609600" y="990600"/>
              <a:chExt cx="2438400" cy="1600200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 flipV="1">
                <a:off x="609600" y="990600"/>
                <a:ext cx="2438875" cy="1600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>
                <a:cxnSpLocks noChangeAspect="1"/>
              </p:cNvCxnSpPr>
              <p:nvPr/>
            </p:nvCxnSpPr>
            <p:spPr>
              <a:xfrm flipV="1">
                <a:off x="1567050" y="1552575"/>
                <a:ext cx="633535" cy="415925"/>
              </a:xfrm>
              <a:prstGeom prst="line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Oval 21"/>
              <p:cNvSpPr/>
              <p:nvPr/>
            </p:nvSpPr>
            <p:spPr>
              <a:xfrm>
                <a:off x="1533705" y="1954213"/>
                <a:ext cx="34932" cy="365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sl-SI"/>
              </a:p>
            </p:txBody>
          </p:sp>
        </p:grpSp>
        <p:graphicFrame>
          <p:nvGraphicFramePr>
            <p:cNvPr id="13318" name="Object 19"/>
            <p:cNvGraphicFramePr>
              <a:graphicFrameLocks noChangeAspect="1"/>
            </p:cNvGraphicFramePr>
            <p:nvPr/>
          </p:nvGraphicFramePr>
          <p:xfrm>
            <a:off x="4691063" y="1066800"/>
            <a:ext cx="176212" cy="244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31" name="Equation" r:id="rId9" imgW="126720" imgH="177480" progId="Equation.DSMT4">
                    <p:embed/>
                  </p:oleObj>
                </mc:Choice>
                <mc:Fallback>
                  <p:oleObj name="Equation" r:id="rId9" imgW="126720" imgH="177480" progId="Equation.DSMT4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91063" y="1066800"/>
                          <a:ext cx="176212" cy="244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CC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accent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19" name="Object 3"/>
            <p:cNvGraphicFramePr>
              <a:graphicFrameLocks noChangeAspect="1"/>
            </p:cNvGraphicFramePr>
            <p:nvPr/>
          </p:nvGraphicFramePr>
          <p:xfrm>
            <a:off x="4454525" y="1666990"/>
            <a:ext cx="193675" cy="3142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32" name="Equation" r:id="rId11" imgW="139680" imgH="228600" progId="Equation.DSMT4">
                    <p:embed/>
                  </p:oleObj>
                </mc:Choice>
                <mc:Fallback>
                  <p:oleObj name="Equation" r:id="rId11" imgW="139680" imgH="228600" progId="Equation.DSMT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54525" y="1666990"/>
                          <a:ext cx="193675" cy="3142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CC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accent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20" name="Object 8"/>
            <p:cNvGraphicFramePr>
              <a:graphicFrameLocks noChangeAspect="1"/>
            </p:cNvGraphicFramePr>
            <p:nvPr/>
          </p:nvGraphicFramePr>
          <p:xfrm>
            <a:off x="5867400" y="763671"/>
            <a:ext cx="176212" cy="2269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33" name="Equation" r:id="rId13" imgW="126720" imgH="164880" progId="Equation.DSMT4">
                    <p:embed/>
                  </p:oleObj>
                </mc:Choice>
                <mc:Fallback>
                  <p:oleObj name="Equation" r:id="rId13" imgW="126720" imgH="164880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67400" y="763671"/>
                          <a:ext cx="176212" cy="2269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CC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accent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" name="Oval 25"/>
            <p:cNvSpPr/>
            <p:nvPr/>
          </p:nvSpPr>
          <p:spPr>
            <a:xfrm>
              <a:off x="5832433" y="715963"/>
              <a:ext cx="34932" cy="365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l-SI"/>
            </a:p>
          </p:txBody>
        </p:sp>
      </p:grpSp>
      <p:graphicFrame>
        <p:nvGraphicFramePr>
          <p:cNvPr id="25616" name="Object 16"/>
          <p:cNvGraphicFramePr>
            <a:graphicFrameLocks noChangeAspect="1"/>
          </p:cNvGraphicFramePr>
          <p:nvPr/>
        </p:nvGraphicFramePr>
        <p:xfrm>
          <a:off x="882650" y="3276600"/>
          <a:ext cx="765175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4" name="Equation" r:id="rId15" imgW="5397480" imgH="1574640" progId="Equation.DSMT4">
                  <p:embed/>
                </p:oleObj>
              </mc:Choice>
              <mc:Fallback>
                <p:oleObj name="Equation" r:id="rId15" imgW="5397480" imgH="157464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2650" y="3276600"/>
                        <a:ext cx="7651750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 bwMode="auto">
          <a:xfrm>
            <a:off x="381000" y="5300663"/>
            <a:ext cx="49530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Enačbe lahko uredimo v kanonično obliko: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4" grpId="0"/>
      <p:bldP spid="2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31242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LINEARNA ALGEBRA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0" y="0"/>
            <a:ext cx="3810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sl-SI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PROSTORSKA GEOMETRIJA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6" name="TextBox 5"/>
          <p:cNvSpPr txBox="1"/>
          <p:nvPr/>
        </p:nvSpPr>
        <p:spPr>
          <a:xfrm>
            <a:off x="0" y="6519863"/>
            <a:ext cx="22098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MATEMATIKA 1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FABCB2E-C537-46FC-BC18-4CE36267B4C5}" type="slidenum"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27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52400" y="381000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25" name="TextBox 24"/>
          <p:cNvSpPr txBox="1"/>
          <p:nvPr/>
        </p:nvSpPr>
        <p:spPr>
          <a:xfrm>
            <a:off x="304800" y="533400"/>
            <a:ext cx="3810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b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PREMICA SKOZI DANI TOČKI</a:t>
            </a:r>
          </a:p>
        </p:txBody>
      </p:sp>
      <p:grpSp>
        <p:nvGrpSpPr>
          <p:cNvPr id="9" name="Group 34"/>
          <p:cNvGrpSpPr>
            <a:grpSpLocks/>
          </p:cNvGrpSpPr>
          <p:nvPr/>
        </p:nvGrpSpPr>
        <p:grpSpPr bwMode="auto">
          <a:xfrm>
            <a:off x="4267200" y="762000"/>
            <a:ext cx="2895600" cy="1109663"/>
            <a:chOff x="1600200" y="1066800"/>
            <a:chExt cx="2895600" cy="1109663"/>
          </a:xfrm>
        </p:grpSpPr>
        <p:grpSp>
          <p:nvGrpSpPr>
            <p:cNvPr id="14358" name="Group 25"/>
            <p:cNvGrpSpPr>
              <a:grpSpLocks/>
            </p:cNvGrpSpPr>
            <p:nvPr/>
          </p:nvGrpSpPr>
          <p:grpSpPr bwMode="auto">
            <a:xfrm>
              <a:off x="1600200" y="1066800"/>
              <a:ext cx="2895600" cy="838200"/>
              <a:chOff x="5029200" y="1380653"/>
              <a:chExt cx="2895600" cy="838200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>
                <a:off x="5029200" y="1380653"/>
                <a:ext cx="2895600" cy="838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Oval 27"/>
              <p:cNvSpPr/>
              <p:nvPr/>
            </p:nvSpPr>
            <p:spPr>
              <a:xfrm>
                <a:off x="7593013" y="2115666"/>
                <a:ext cx="36512" cy="365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sl-SI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5602288" y="1533053"/>
                <a:ext cx="36512" cy="3651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sl-SI"/>
              </a:p>
            </p:txBody>
          </p:sp>
        </p:grpSp>
        <p:graphicFrame>
          <p:nvGraphicFramePr>
            <p:cNvPr id="14342" name="Object 3"/>
            <p:cNvGraphicFramePr>
              <a:graphicFrameLocks noChangeAspect="1"/>
            </p:cNvGraphicFramePr>
            <p:nvPr/>
          </p:nvGraphicFramePr>
          <p:xfrm>
            <a:off x="1981200" y="1295400"/>
            <a:ext cx="193675" cy="3142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52" name="Equation" r:id="rId3" imgW="139680" imgH="228600" progId="Equation.DSMT4">
                    <p:embed/>
                  </p:oleObj>
                </mc:Choice>
                <mc:Fallback>
                  <p:oleObj name="Equation" r:id="rId3" imgW="139680" imgH="228600" progId="Equation.DSMT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81200" y="1295400"/>
                          <a:ext cx="193675" cy="3142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CC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accent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43" name="Object 8"/>
            <p:cNvGraphicFramePr>
              <a:graphicFrameLocks noChangeAspect="1"/>
            </p:cNvGraphicFramePr>
            <p:nvPr/>
          </p:nvGraphicFramePr>
          <p:xfrm>
            <a:off x="4114800" y="1862138"/>
            <a:ext cx="176213" cy="314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53" name="Equation" r:id="rId5" imgW="126720" imgH="228600" progId="Equation.DSMT4">
                    <p:embed/>
                  </p:oleObj>
                </mc:Choice>
                <mc:Fallback>
                  <p:oleObj name="Equation" r:id="rId5" imgW="126720" imgH="228600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14800" y="1862138"/>
                          <a:ext cx="176213" cy="3143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CC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accent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44" name="Object 10"/>
            <p:cNvGraphicFramePr>
              <a:graphicFrameLocks noChangeAspect="1"/>
            </p:cNvGraphicFramePr>
            <p:nvPr/>
          </p:nvGraphicFramePr>
          <p:xfrm>
            <a:off x="3200400" y="1676400"/>
            <a:ext cx="176213" cy="227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54" name="Equation" r:id="rId7" imgW="126720" imgH="164880" progId="Equation.DSMT4">
                    <p:embed/>
                  </p:oleObj>
                </mc:Choice>
                <mc:Fallback>
                  <p:oleObj name="Equation" r:id="rId7" imgW="126720" imgH="164880" progId="Equation.DSMT4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00400" y="1676400"/>
                          <a:ext cx="176213" cy="2270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CC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accent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4" name="Oval 33"/>
            <p:cNvSpPr/>
            <p:nvPr/>
          </p:nvSpPr>
          <p:spPr>
            <a:xfrm>
              <a:off x="3343275" y="1570038"/>
              <a:ext cx="36513" cy="3492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l-SI"/>
            </a:p>
          </p:txBody>
        </p:sp>
      </p:grpSp>
      <p:graphicFrame>
        <p:nvGraphicFramePr>
          <p:cNvPr id="36" name="Object 11"/>
          <p:cNvGraphicFramePr>
            <a:graphicFrameLocks noChangeAspect="1"/>
          </p:cNvGraphicFramePr>
          <p:nvPr/>
        </p:nvGraphicFramePr>
        <p:xfrm>
          <a:off x="381000" y="1447800"/>
          <a:ext cx="57150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5" name="Equation" r:id="rId9" imgW="3530520" imgH="482400" progId="Equation.DSMT4">
                  <p:embed/>
                </p:oleObj>
              </mc:Choice>
              <mc:Fallback>
                <p:oleObj name="Equation" r:id="rId9" imgW="3530520" imgH="4824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447800"/>
                        <a:ext cx="571500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33" name="Object 13"/>
          <p:cNvGraphicFramePr>
            <a:graphicFrameLocks noChangeAspect="1"/>
          </p:cNvGraphicFramePr>
          <p:nvPr/>
        </p:nvGraphicFramePr>
        <p:xfrm>
          <a:off x="404813" y="2443163"/>
          <a:ext cx="5386387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6" name="Equation" r:id="rId11" imgW="3327120" imgH="431640" progId="Equation.DSMT4">
                  <p:embed/>
                </p:oleObj>
              </mc:Choice>
              <mc:Fallback>
                <p:oleObj name="Equation" r:id="rId11" imgW="3327120" imgH="43164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813" y="2443163"/>
                        <a:ext cx="5386387" cy="681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Rounded Rectangle 38"/>
          <p:cNvSpPr/>
          <p:nvPr/>
        </p:nvSpPr>
        <p:spPr>
          <a:xfrm>
            <a:off x="381000" y="3352800"/>
            <a:ext cx="8382000" cy="1295400"/>
          </a:xfrm>
          <a:prstGeom prst="roundRect">
            <a:avLst>
              <a:gd name="adj" fmla="val 5170"/>
            </a:avLst>
          </a:prstGeom>
          <a:solidFill>
            <a:schemeClr val="bg1"/>
          </a:solidFill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40" name="TextBox 39"/>
          <p:cNvSpPr txBox="1"/>
          <p:nvPr/>
        </p:nvSpPr>
        <p:spPr>
          <a:xfrm>
            <a:off x="457200" y="3352800"/>
            <a:ext cx="42672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Enačba premice skozi (1,0,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-1) in (2,2,1):</a:t>
            </a:r>
            <a:endParaRPr lang="sl-SI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graphicFrame>
        <p:nvGraphicFramePr>
          <p:cNvPr id="30734" name="Object 14"/>
          <p:cNvGraphicFramePr>
            <a:graphicFrameLocks noChangeAspect="1"/>
          </p:cNvGraphicFramePr>
          <p:nvPr/>
        </p:nvGraphicFramePr>
        <p:xfrm>
          <a:off x="2597150" y="3810000"/>
          <a:ext cx="3041650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7" name="Equation" r:id="rId13" imgW="1879560" imgH="393480" progId="Equation.DSMT4">
                  <p:embed/>
                </p:oleObj>
              </mc:Choice>
              <mc:Fallback>
                <p:oleObj name="Equation" r:id="rId13" imgW="1879560" imgH="39348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7150" y="3810000"/>
                        <a:ext cx="3041650" cy="620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Rounded Rectangle 41"/>
          <p:cNvSpPr/>
          <p:nvPr/>
        </p:nvSpPr>
        <p:spPr>
          <a:xfrm>
            <a:off x="381000" y="4876800"/>
            <a:ext cx="8382000" cy="1371600"/>
          </a:xfrm>
          <a:prstGeom prst="roundRect">
            <a:avLst>
              <a:gd name="adj" fmla="val 5170"/>
            </a:avLst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43" name="TextBox 42"/>
          <p:cNvSpPr txBox="1"/>
          <p:nvPr/>
        </p:nvSpPr>
        <p:spPr>
          <a:xfrm>
            <a:off x="457200" y="4953000"/>
            <a:ext cx="81534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Če je katera od komponent vektorja smeri enaka 0, se enačba premice poenostavi:</a:t>
            </a:r>
          </a:p>
        </p:txBody>
      </p:sp>
      <p:graphicFrame>
        <p:nvGraphicFramePr>
          <p:cNvPr id="30735" name="Object 15"/>
          <p:cNvGraphicFramePr>
            <a:graphicFrameLocks noChangeAspect="1"/>
          </p:cNvGraphicFramePr>
          <p:nvPr/>
        </p:nvGraphicFramePr>
        <p:xfrm>
          <a:off x="1752600" y="5486400"/>
          <a:ext cx="5343525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8" name="Equation" r:id="rId15" imgW="3301920" imgH="393480" progId="Equation.DSMT4">
                  <p:embed/>
                </p:oleObj>
              </mc:Choice>
              <mc:Fallback>
                <p:oleObj name="Equation" r:id="rId15" imgW="3301920" imgH="39348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5486400"/>
                        <a:ext cx="5343525" cy="620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9" grpId="0" animBg="1"/>
      <p:bldP spid="40" grpId="0"/>
      <p:bldP spid="42" grpId="0" animBg="1"/>
      <p:bldP spid="4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arallelogram 15"/>
          <p:cNvSpPr/>
          <p:nvPr/>
        </p:nvSpPr>
        <p:spPr>
          <a:xfrm rot="13066050">
            <a:off x="5553075" y="3960813"/>
            <a:ext cx="1771650" cy="1073150"/>
          </a:xfrm>
          <a:prstGeom prst="parallelogram">
            <a:avLst>
              <a:gd name="adj" fmla="val 85066"/>
            </a:avLst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17" name="Rectangle 16"/>
          <p:cNvSpPr/>
          <p:nvPr/>
        </p:nvSpPr>
        <p:spPr>
          <a:xfrm rot="15387758">
            <a:off x="5655469" y="4061619"/>
            <a:ext cx="2255838" cy="1409700"/>
          </a:xfrm>
          <a:prstGeom prst="rect">
            <a:avLst/>
          </a:prstGeom>
          <a:solidFill>
            <a:schemeClr val="tx2">
              <a:lumMod val="40000"/>
              <a:lumOff val="6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18" name="Parallelogram 17"/>
          <p:cNvSpPr/>
          <p:nvPr/>
        </p:nvSpPr>
        <p:spPr>
          <a:xfrm rot="13066050">
            <a:off x="6235700" y="4481513"/>
            <a:ext cx="1771650" cy="1073150"/>
          </a:xfrm>
          <a:prstGeom prst="parallelogram">
            <a:avLst>
              <a:gd name="adj" fmla="val 85066"/>
            </a:avLst>
          </a:prstGeom>
          <a:solidFill>
            <a:schemeClr val="accent3">
              <a:lumMod val="60000"/>
              <a:lumOff val="4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31242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LINEARNA ALGEBRA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0" y="0"/>
            <a:ext cx="3810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sl-SI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PROSTORSKA GEOMETRIJA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6" name="TextBox 5"/>
          <p:cNvSpPr txBox="1"/>
          <p:nvPr/>
        </p:nvSpPr>
        <p:spPr>
          <a:xfrm>
            <a:off x="0" y="6519863"/>
            <a:ext cx="22098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MATEMATIKA 1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76FCC05-DA5A-4651-A401-B840BE72FEDE}" type="slidenum"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28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9" name="TextBox 8"/>
          <p:cNvSpPr txBox="1"/>
          <p:nvPr/>
        </p:nvSpPr>
        <p:spPr>
          <a:xfrm>
            <a:off x="304800" y="533400"/>
            <a:ext cx="4038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b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PREMICA KOT PRESEK DVEH RAVNIN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5548313" y="4467225"/>
            <a:ext cx="2590800" cy="549275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697" name="Object 1"/>
          <p:cNvGraphicFramePr>
            <a:graphicFrameLocks noChangeAspect="1"/>
          </p:cNvGraphicFramePr>
          <p:nvPr/>
        </p:nvGraphicFramePr>
        <p:xfrm>
          <a:off x="750888" y="4191000"/>
          <a:ext cx="4111625" cy="106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" name="Equation" r:id="rId3" imgW="2539800" imgH="672840" progId="Equation.DSMT4">
                  <p:embed/>
                </p:oleObj>
              </mc:Choice>
              <mc:Fallback>
                <p:oleObj name="Equation" r:id="rId3" imgW="2539800" imgH="6728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888" y="4191000"/>
                        <a:ext cx="4111625" cy="1062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Oval 24"/>
          <p:cNvSpPr/>
          <p:nvPr/>
        </p:nvSpPr>
        <p:spPr>
          <a:xfrm>
            <a:off x="6883400" y="4595813"/>
            <a:ext cx="36513" cy="36512"/>
          </a:xfrm>
          <a:prstGeom prst="ellipse">
            <a:avLst/>
          </a:prstGeom>
          <a:solidFill>
            <a:srgbClr val="FF000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grpSp>
        <p:nvGrpSpPr>
          <p:cNvPr id="10" name="Group 41"/>
          <p:cNvGrpSpPr>
            <a:grpSpLocks/>
          </p:cNvGrpSpPr>
          <p:nvPr/>
        </p:nvGrpSpPr>
        <p:grpSpPr bwMode="auto">
          <a:xfrm>
            <a:off x="6740525" y="4013200"/>
            <a:ext cx="179388" cy="847725"/>
            <a:chOff x="6450053" y="1161106"/>
            <a:chExt cx="179347" cy="847253"/>
          </a:xfrm>
        </p:grpSpPr>
        <p:cxnSp>
          <p:nvCxnSpPr>
            <p:cNvPr id="21" name="Straight Arrow Connector 20"/>
            <p:cNvCxnSpPr/>
            <p:nvPr/>
          </p:nvCxnSpPr>
          <p:spPr>
            <a:xfrm rot="5400000" flipH="1" flipV="1">
              <a:off x="6134351" y="1503790"/>
              <a:ext cx="837733" cy="152365"/>
            </a:xfrm>
            <a:prstGeom prst="straightConnector1">
              <a:avLst/>
            </a:prstGeom>
            <a:ln w="19050"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/>
            <p:cNvSpPr/>
            <p:nvPr/>
          </p:nvSpPr>
          <p:spPr>
            <a:xfrm>
              <a:off x="6450053" y="1971867"/>
              <a:ext cx="36505" cy="36492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l-SI"/>
            </a:p>
          </p:txBody>
        </p:sp>
      </p:grpSp>
      <p:cxnSp>
        <p:nvCxnSpPr>
          <p:cNvPr id="23" name="Straight Arrow Connector 22"/>
          <p:cNvCxnSpPr/>
          <p:nvPr/>
        </p:nvCxnSpPr>
        <p:spPr>
          <a:xfrm>
            <a:off x="6919913" y="4622800"/>
            <a:ext cx="762000" cy="1524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43"/>
          <p:cNvGrpSpPr>
            <a:grpSpLocks/>
          </p:cNvGrpSpPr>
          <p:nvPr/>
        </p:nvGrpSpPr>
        <p:grpSpPr bwMode="auto">
          <a:xfrm>
            <a:off x="6238875" y="4022725"/>
            <a:ext cx="762000" cy="954088"/>
            <a:chOff x="5947376" y="1170159"/>
            <a:chExt cx="763289" cy="954388"/>
          </a:xfrm>
        </p:grpSpPr>
        <p:cxnSp>
          <p:nvCxnSpPr>
            <p:cNvPr id="26" name="Straight Arrow Connector 25"/>
            <p:cNvCxnSpPr/>
            <p:nvPr/>
          </p:nvCxnSpPr>
          <p:spPr>
            <a:xfrm rot="5400000" flipH="1" flipV="1">
              <a:off x="5623555" y="1513062"/>
              <a:ext cx="838464" cy="152658"/>
            </a:xfrm>
            <a:prstGeom prst="straightConnector1">
              <a:avLst/>
            </a:prstGeom>
            <a:ln w="12700">
              <a:solidFill>
                <a:srgbClr val="FF0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5948967" y="2005447"/>
              <a:ext cx="761698" cy="119100"/>
            </a:xfrm>
            <a:prstGeom prst="straightConnector1">
              <a:avLst/>
            </a:prstGeom>
            <a:ln w="12700">
              <a:solidFill>
                <a:srgbClr val="FF0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/>
            <p:cNvSpPr/>
            <p:nvPr/>
          </p:nvSpPr>
          <p:spPr>
            <a:xfrm>
              <a:off x="5947376" y="1981627"/>
              <a:ext cx="36575" cy="3493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l-SI"/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457200" y="1219200"/>
            <a:ext cx="40386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Skozi točko v ravnini lahko potegnemo nešteto premic. Poljubni dve izmed teh določata točko.</a:t>
            </a:r>
          </a:p>
        </p:txBody>
      </p:sp>
      <p:grpSp>
        <p:nvGrpSpPr>
          <p:cNvPr id="12" name="Group 79"/>
          <p:cNvGrpSpPr>
            <a:grpSpLocks/>
          </p:cNvGrpSpPr>
          <p:nvPr/>
        </p:nvGrpSpPr>
        <p:grpSpPr bwMode="auto">
          <a:xfrm>
            <a:off x="4495800" y="838200"/>
            <a:ext cx="1905000" cy="1600200"/>
            <a:chOff x="5105400" y="914400"/>
            <a:chExt cx="1905000" cy="1600200"/>
          </a:xfrm>
        </p:grpSpPr>
        <p:cxnSp>
          <p:nvCxnSpPr>
            <p:cNvPr id="64" name="Straight Connector 63"/>
            <p:cNvCxnSpPr/>
            <p:nvPr/>
          </p:nvCxnSpPr>
          <p:spPr>
            <a:xfrm rot="16200000" flipH="1">
              <a:off x="5219700" y="1104900"/>
              <a:ext cx="1524000" cy="129540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5400000" flipH="1" flipV="1">
              <a:off x="5410200" y="990600"/>
              <a:ext cx="1371600" cy="137160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5181600" y="1666875"/>
              <a:ext cx="18288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16200000" flipH="1">
              <a:off x="5237163" y="1638300"/>
              <a:ext cx="15240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V="1">
              <a:off x="5105400" y="1447800"/>
              <a:ext cx="1905000" cy="609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181600" y="1371600"/>
              <a:ext cx="1600200" cy="685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5181600" y="1295400"/>
              <a:ext cx="1752600" cy="990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5400000">
              <a:off x="5248275" y="1447800"/>
              <a:ext cx="1524000" cy="609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Oval 78"/>
            <p:cNvSpPr/>
            <p:nvPr/>
          </p:nvSpPr>
          <p:spPr>
            <a:xfrm>
              <a:off x="5983288" y="1755775"/>
              <a:ext cx="36512" cy="3651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l-SI"/>
            </a:p>
          </p:txBody>
        </p:sp>
      </p:grpSp>
      <p:sp>
        <p:nvSpPr>
          <p:cNvPr id="81" name="TextBox 80"/>
          <p:cNvSpPr txBox="1"/>
          <p:nvPr/>
        </p:nvSpPr>
        <p:spPr>
          <a:xfrm>
            <a:off x="457200" y="2859088"/>
            <a:ext cx="75438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Podobno skozi premico v prostoru lahko postavimo nešteto ravnin. Poljubni dve izmed teh ravnin enolično določata premico.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9" grpId="0"/>
      <p:bldP spid="9" grpId="1"/>
      <p:bldP spid="62" grpId="0"/>
      <p:bldP spid="8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31242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LINEARNA ALGEBRA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0" y="0"/>
            <a:ext cx="3810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sl-SI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PROSTORSKA GEOMETRIJA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6" name="TextBox 5"/>
          <p:cNvSpPr txBox="1"/>
          <p:nvPr/>
        </p:nvSpPr>
        <p:spPr>
          <a:xfrm>
            <a:off x="0" y="6519863"/>
            <a:ext cx="22098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MATEMATIKA 1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D3D2906-5394-4B2E-876E-33984320C2F1}" type="slidenum"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29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9" name="TextBox 8"/>
          <p:cNvSpPr txBox="1"/>
          <p:nvPr/>
        </p:nvSpPr>
        <p:spPr>
          <a:xfrm>
            <a:off x="304800" y="533400"/>
            <a:ext cx="533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b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PARAMETRIČNI OPIS PREMICE IN RAVNINE</a:t>
            </a:r>
          </a:p>
        </p:txBody>
      </p:sp>
      <p:grpSp>
        <p:nvGrpSpPr>
          <p:cNvPr id="10" name="Group 64"/>
          <p:cNvGrpSpPr>
            <a:grpSpLocks/>
          </p:cNvGrpSpPr>
          <p:nvPr/>
        </p:nvGrpSpPr>
        <p:grpSpPr bwMode="auto">
          <a:xfrm>
            <a:off x="762000" y="1295400"/>
            <a:ext cx="2895600" cy="1066800"/>
            <a:chOff x="762000" y="1295400"/>
            <a:chExt cx="2895600" cy="1066800"/>
          </a:xfrm>
        </p:grpSpPr>
        <p:grpSp>
          <p:nvGrpSpPr>
            <p:cNvPr id="16406" name="Group 25"/>
            <p:cNvGrpSpPr>
              <a:grpSpLocks/>
            </p:cNvGrpSpPr>
            <p:nvPr/>
          </p:nvGrpSpPr>
          <p:grpSpPr bwMode="auto">
            <a:xfrm>
              <a:off x="762000" y="1295400"/>
              <a:ext cx="2895600" cy="838200"/>
              <a:chOff x="4724400" y="1228253"/>
              <a:chExt cx="2895600" cy="838200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 flipV="1">
                <a:off x="4724400" y="1228253"/>
                <a:ext cx="2895600" cy="838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Oval 16"/>
              <p:cNvSpPr/>
              <p:nvPr/>
            </p:nvSpPr>
            <p:spPr>
              <a:xfrm>
                <a:off x="5992813" y="1675928"/>
                <a:ext cx="36512" cy="3651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sl-SI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5257800" y="1887066"/>
                <a:ext cx="36513" cy="365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sl-SI"/>
              </a:p>
            </p:txBody>
          </p:sp>
        </p:grpSp>
        <p:graphicFrame>
          <p:nvGraphicFramePr>
            <p:cNvPr id="16392" name="Object 3"/>
            <p:cNvGraphicFramePr>
              <a:graphicFrameLocks noChangeAspect="1"/>
            </p:cNvGraphicFramePr>
            <p:nvPr/>
          </p:nvGraphicFramePr>
          <p:xfrm>
            <a:off x="1219200" y="2047990"/>
            <a:ext cx="193675" cy="3142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04" name="Equation" r:id="rId3" imgW="139680" imgH="228600" progId="Equation.DSMT4">
                    <p:embed/>
                  </p:oleObj>
                </mc:Choice>
                <mc:Fallback>
                  <p:oleObj name="Equation" r:id="rId3" imgW="139680" imgH="228600" progId="Equation.DSMT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19200" y="2047990"/>
                          <a:ext cx="193675" cy="3142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CC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accent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393" name="Object 9"/>
            <p:cNvGraphicFramePr>
              <a:graphicFrameLocks noChangeAspect="1"/>
            </p:cNvGraphicFramePr>
            <p:nvPr/>
          </p:nvGraphicFramePr>
          <p:xfrm>
            <a:off x="2057400" y="1828800"/>
            <a:ext cx="176213" cy="314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05" name="Equation" r:id="rId5" imgW="126720" imgH="228600" progId="Equation.DSMT4">
                    <p:embed/>
                  </p:oleObj>
                </mc:Choice>
                <mc:Fallback>
                  <p:oleObj name="Equation" r:id="rId5" imgW="126720" imgH="228600" progId="Equation.DSMT4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57400" y="1828800"/>
                          <a:ext cx="176213" cy="3143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CC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accent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394" name="Object 4"/>
            <p:cNvGraphicFramePr>
              <a:graphicFrameLocks noChangeAspect="1"/>
            </p:cNvGraphicFramePr>
            <p:nvPr/>
          </p:nvGraphicFramePr>
          <p:xfrm>
            <a:off x="2868653" y="1563988"/>
            <a:ext cx="176213" cy="227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06" name="Equation" r:id="rId7" imgW="126720" imgH="164880" progId="Equation.DSMT4">
                    <p:embed/>
                  </p:oleObj>
                </mc:Choice>
                <mc:Fallback>
                  <p:oleObj name="Equation" r:id="rId7" imgW="126720" imgH="164880" progId="Equation.DSMT4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68653" y="1563988"/>
                          <a:ext cx="176213" cy="2270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CC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accent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Oval 14"/>
            <p:cNvSpPr/>
            <p:nvPr/>
          </p:nvSpPr>
          <p:spPr>
            <a:xfrm>
              <a:off x="3011488" y="1457325"/>
              <a:ext cx="36512" cy="3492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l-SI"/>
            </a:p>
          </p:txBody>
        </p:sp>
        <p:cxnSp>
          <p:nvCxnSpPr>
            <p:cNvPr id="27" name="Straight Arrow Connector 26"/>
            <p:cNvCxnSpPr>
              <a:stCxn id="18" idx="3"/>
              <a:endCxn id="17" idx="3"/>
            </p:cNvCxnSpPr>
            <p:nvPr/>
          </p:nvCxnSpPr>
          <p:spPr>
            <a:xfrm rot="5400000" flipH="1" flipV="1">
              <a:off x="1562894" y="1512094"/>
              <a:ext cx="209550" cy="735012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3013" name="Object 5"/>
          <p:cNvGraphicFramePr>
            <a:graphicFrameLocks noChangeAspect="1"/>
          </p:cNvGraphicFramePr>
          <p:nvPr/>
        </p:nvGraphicFramePr>
        <p:xfrm>
          <a:off x="3962400" y="1682750"/>
          <a:ext cx="39624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7" name="Equation" r:id="rId9" imgW="2209680" imgH="253800" progId="Equation.DSMT4">
                  <p:embed/>
                </p:oleObj>
              </mc:Choice>
              <mc:Fallback>
                <p:oleObj name="Equation" r:id="rId9" imgW="2209680" imgH="253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1682750"/>
                        <a:ext cx="3962400" cy="45085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12700">
                        <a:solidFill>
                          <a:srgbClr val="3333CC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 62"/>
          <p:cNvGrpSpPr>
            <a:grpSpLocks/>
          </p:cNvGrpSpPr>
          <p:nvPr/>
        </p:nvGrpSpPr>
        <p:grpSpPr bwMode="auto">
          <a:xfrm>
            <a:off x="838200" y="2971800"/>
            <a:ext cx="2479675" cy="2743200"/>
            <a:chOff x="1101404" y="3352799"/>
            <a:chExt cx="2479785" cy="2743202"/>
          </a:xfrm>
        </p:grpSpPr>
        <p:grpSp>
          <p:nvGrpSpPr>
            <p:cNvPr id="13" name="Group 56"/>
            <p:cNvGrpSpPr/>
            <p:nvPr/>
          </p:nvGrpSpPr>
          <p:grpSpPr>
            <a:xfrm rot="2792610">
              <a:off x="990282" y="3505094"/>
              <a:ext cx="2743202" cy="2438612"/>
              <a:chOff x="1904998" y="3505094"/>
              <a:chExt cx="2743202" cy="2438612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19262476" lon="2248476" rev="21147215"/>
              </a:camera>
              <a:lightRig rig="threePt" dir="t"/>
            </a:scene3d>
          </p:grpSpPr>
          <p:sp>
            <p:nvSpPr>
              <p:cNvPr id="29" name="Rectangle 28"/>
              <p:cNvSpPr/>
              <p:nvPr/>
            </p:nvSpPr>
            <p:spPr>
              <a:xfrm>
                <a:off x="1905000" y="3505200"/>
                <a:ext cx="2743200" cy="243840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sl-SI"/>
              </a:p>
            </p:txBody>
          </p:sp>
          <p:cxnSp>
            <p:nvCxnSpPr>
              <p:cNvPr id="38" name="Straight Connector 37"/>
              <p:cNvCxnSpPr/>
              <p:nvPr/>
            </p:nvCxnSpPr>
            <p:spPr>
              <a:xfrm flipV="1">
                <a:off x="1905000" y="4651976"/>
                <a:ext cx="2743200" cy="990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V="1">
                <a:off x="1905000" y="3886200"/>
                <a:ext cx="2743200" cy="990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flipV="1">
                <a:off x="1905000" y="4267200"/>
                <a:ext cx="2743200" cy="990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>
                <a:cxnSpLocks noChangeAspect="1"/>
              </p:cNvCxnSpPr>
              <p:nvPr/>
            </p:nvCxnSpPr>
            <p:spPr>
              <a:xfrm flipV="1">
                <a:off x="2120342" y="5029201"/>
                <a:ext cx="2527858" cy="91283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flipV="1">
                <a:off x="1905000" y="3505200"/>
                <a:ext cx="2743200" cy="990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>
                <a:cxnSpLocks noChangeAspect="1"/>
              </p:cNvCxnSpPr>
              <p:nvPr/>
            </p:nvCxnSpPr>
            <p:spPr>
              <a:xfrm flipV="1">
                <a:off x="3190383" y="5411774"/>
                <a:ext cx="1457817" cy="52643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>
                <a:cxnSpLocks noChangeAspect="1"/>
              </p:cNvCxnSpPr>
              <p:nvPr/>
            </p:nvCxnSpPr>
            <p:spPr>
              <a:xfrm flipV="1">
                <a:off x="1904998" y="3505200"/>
                <a:ext cx="1598741" cy="57732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flipV="1">
                <a:off x="2407465" y="3505094"/>
                <a:ext cx="703906" cy="243850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flipV="1">
                <a:off x="2801294" y="3505200"/>
                <a:ext cx="703906" cy="243850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flipV="1">
                <a:off x="3182294" y="3505200"/>
                <a:ext cx="703906" cy="243850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flipV="1">
                <a:off x="3563294" y="3505200"/>
                <a:ext cx="703906" cy="243850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flipV="1">
                <a:off x="2057400" y="3505200"/>
                <a:ext cx="703906" cy="243850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flipV="1">
                <a:off x="3944294" y="3505200"/>
                <a:ext cx="703906" cy="243850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>
                <a:cxnSpLocks noChangeAspect="1"/>
              </p:cNvCxnSpPr>
              <p:nvPr/>
            </p:nvCxnSpPr>
            <p:spPr>
              <a:xfrm flipV="1">
                <a:off x="4325315" y="4832129"/>
                <a:ext cx="317629" cy="1100356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>
                <a:cxnSpLocks noChangeAspect="1"/>
              </p:cNvCxnSpPr>
              <p:nvPr/>
            </p:nvCxnSpPr>
            <p:spPr>
              <a:xfrm flipV="1">
                <a:off x="1905000" y="3505211"/>
                <a:ext cx="499775" cy="1731339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Oval 29"/>
              <p:cNvSpPr/>
              <p:nvPr/>
            </p:nvSpPr>
            <p:spPr>
              <a:xfrm>
                <a:off x="2536694" y="5392306"/>
                <a:ext cx="36000" cy="36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sl-SI"/>
              </a:p>
            </p:txBody>
          </p:sp>
          <p:cxnSp>
            <p:nvCxnSpPr>
              <p:cNvPr id="32" name="Straight Arrow Connector 31"/>
              <p:cNvCxnSpPr/>
              <p:nvPr/>
            </p:nvCxnSpPr>
            <p:spPr>
              <a:xfrm rot="5400000" flipH="1" flipV="1">
                <a:off x="2924647" y="4671975"/>
                <a:ext cx="375728" cy="1072072"/>
              </a:xfrm>
              <a:prstGeom prst="straightConnector1">
                <a:avLst/>
              </a:prstGeom>
              <a:ln w="2222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Oval 32"/>
              <p:cNvSpPr/>
              <p:nvPr/>
            </p:nvSpPr>
            <p:spPr>
              <a:xfrm>
                <a:off x="3643482" y="4993200"/>
                <a:ext cx="36000" cy="36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sl-SI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2908641" y="4114800"/>
                <a:ext cx="36000" cy="36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sl-SI"/>
              </a:p>
            </p:txBody>
          </p:sp>
          <p:cxnSp>
            <p:nvCxnSpPr>
              <p:cNvPr id="36" name="Straight Arrow Connector 35"/>
              <p:cNvCxnSpPr/>
              <p:nvPr/>
            </p:nvCxnSpPr>
            <p:spPr>
              <a:xfrm rot="5400000" flipH="1" flipV="1">
                <a:off x="2119967" y="4607308"/>
                <a:ext cx="1264778" cy="341219"/>
              </a:xfrm>
              <a:prstGeom prst="straightConnector1">
                <a:avLst/>
              </a:prstGeom>
              <a:ln w="2222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Oval 53"/>
              <p:cNvSpPr/>
              <p:nvPr/>
            </p:nvSpPr>
            <p:spPr>
              <a:xfrm>
                <a:off x="3505200" y="4078800"/>
                <a:ext cx="36000" cy="3600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sl-SI"/>
              </a:p>
            </p:txBody>
          </p:sp>
          <p:cxnSp>
            <p:nvCxnSpPr>
              <p:cNvPr id="55" name="Straight Connector 54"/>
              <p:cNvCxnSpPr>
                <a:cxnSpLocks noChangeAspect="1"/>
              </p:cNvCxnSpPr>
              <p:nvPr/>
            </p:nvCxnSpPr>
            <p:spPr>
              <a:xfrm flipV="1">
                <a:off x="3214585" y="4114800"/>
                <a:ext cx="298458" cy="1033926"/>
              </a:xfrm>
              <a:prstGeom prst="line">
                <a:avLst/>
              </a:prstGeom>
              <a:ln w="15875">
                <a:solidFill>
                  <a:srgbClr val="FFC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>
                <a:cxnSpLocks noChangeAspect="1"/>
              </p:cNvCxnSpPr>
              <p:nvPr/>
            </p:nvCxnSpPr>
            <p:spPr>
              <a:xfrm flipV="1">
                <a:off x="2883899" y="4105748"/>
                <a:ext cx="612248" cy="221089"/>
              </a:xfrm>
              <a:prstGeom prst="line">
                <a:avLst/>
              </a:prstGeom>
              <a:ln w="15875">
                <a:solidFill>
                  <a:srgbClr val="FFC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16388" name="Object 6"/>
            <p:cNvGraphicFramePr>
              <a:graphicFrameLocks noChangeAspect="1"/>
            </p:cNvGraphicFramePr>
            <p:nvPr/>
          </p:nvGraphicFramePr>
          <p:xfrm>
            <a:off x="1101404" y="4562470"/>
            <a:ext cx="216916" cy="3520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08" name="Equation" r:id="rId11" imgW="139680" imgH="228600" progId="Equation.DSMT4">
                    <p:embed/>
                  </p:oleObj>
                </mc:Choice>
                <mc:Fallback>
                  <p:oleObj name="Equation" r:id="rId11" imgW="139680" imgH="228600" progId="Equation.DSMT4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01404" y="4562470"/>
                          <a:ext cx="216916" cy="3520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CC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accent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389" name="Object 7"/>
            <p:cNvGraphicFramePr>
              <a:graphicFrameLocks noChangeAspect="1"/>
            </p:cNvGraphicFramePr>
            <p:nvPr/>
          </p:nvGraphicFramePr>
          <p:xfrm>
            <a:off x="2338071" y="5019670"/>
            <a:ext cx="197357" cy="3520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09" name="Equation" r:id="rId12" imgW="126720" imgH="228600" progId="Equation.DSMT4">
                    <p:embed/>
                  </p:oleObj>
                </mc:Choice>
                <mc:Fallback>
                  <p:oleObj name="Equation" r:id="rId12" imgW="126720" imgH="228600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38071" y="5019670"/>
                          <a:ext cx="197357" cy="3520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CC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accent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390" name="Object 8"/>
            <p:cNvGraphicFramePr>
              <a:graphicFrameLocks noChangeAspect="1"/>
            </p:cNvGraphicFramePr>
            <p:nvPr/>
          </p:nvGraphicFramePr>
          <p:xfrm>
            <a:off x="2244404" y="3952870"/>
            <a:ext cx="216916" cy="3520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10" name="Equation" r:id="rId13" imgW="139680" imgH="228600" progId="Equation.DSMT4">
                    <p:embed/>
                  </p:oleObj>
                </mc:Choice>
                <mc:Fallback>
                  <p:oleObj name="Equation" r:id="rId13" imgW="139680" imgH="228600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44404" y="3952870"/>
                          <a:ext cx="216916" cy="3520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CC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accent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391" name="Object 9"/>
            <p:cNvGraphicFramePr>
              <a:graphicFrameLocks noChangeAspect="1"/>
            </p:cNvGraphicFramePr>
            <p:nvPr/>
          </p:nvGraphicFramePr>
          <p:xfrm>
            <a:off x="3023872" y="4344988"/>
            <a:ext cx="197356" cy="2542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11" name="Equation" r:id="rId15" imgW="126720" imgH="164880" progId="Equation.DSMT4">
                    <p:embed/>
                  </p:oleObj>
                </mc:Choice>
                <mc:Fallback>
                  <p:oleObj name="Equation" r:id="rId15" imgW="126720" imgH="164880" progId="Equation.DSMT4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23872" y="4344988"/>
                          <a:ext cx="197356" cy="2542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CC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accent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3018" name="Object 10"/>
          <p:cNvGraphicFramePr>
            <a:graphicFrameLocks noChangeAspect="1"/>
          </p:cNvGraphicFramePr>
          <p:nvPr/>
        </p:nvGraphicFramePr>
        <p:xfrm>
          <a:off x="4025900" y="4730750"/>
          <a:ext cx="47371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2" name="Equation" r:id="rId17" imgW="2641320" imgH="253800" progId="Equation.DSMT4">
                  <p:embed/>
                </p:oleObj>
              </mc:Choice>
              <mc:Fallback>
                <p:oleObj name="Equation" r:id="rId17" imgW="2641320" imgH="2538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5900" y="4730750"/>
                        <a:ext cx="4737100" cy="45085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12700">
                        <a:solidFill>
                          <a:srgbClr val="3333CC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962400" y="2209800"/>
            <a:ext cx="4876800" cy="1676400"/>
          </a:xfrm>
          <a:prstGeom prst="roundRect">
            <a:avLst>
              <a:gd name="adj" fmla="val 6568"/>
            </a:avLst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3" name="Rectangle 2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4" name="Rounded Rectangle 3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5" name="TextBox 4"/>
          <p:cNvSpPr txBox="1"/>
          <p:nvPr/>
        </p:nvSpPr>
        <p:spPr>
          <a:xfrm>
            <a:off x="0" y="6519863"/>
            <a:ext cx="22098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MATEMATIKA 1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2209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ŠTEVILA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15000" y="0"/>
            <a:ext cx="3429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sl-SI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PRIBLIŽNO RAČUNANJE</a:t>
            </a:r>
          </a:p>
        </p:txBody>
      </p:sp>
      <p:sp>
        <p:nvSpPr>
          <p:cNvPr id="8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75365A6-DAB3-43FF-AFAA-947306767D46}" type="slidenum"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838200" y="533400"/>
            <a:ext cx="7559675" cy="1062038"/>
          </a:xfrm>
          <a:prstGeom prst="rect">
            <a:avLst/>
          </a:prstGeom>
          <a:noFill/>
          <a:ln w="15875" algn="ctr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Pomemben dogovor: 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v zapisu obdržimo le značilna mesta, npr. če Avogadrovo število zapišemo kot 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N</a:t>
            </a:r>
            <a:r>
              <a:rPr lang="sl-SI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0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=6.0</a:t>
            </a:r>
            <a:r>
              <a:rPr lang="en-US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x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10</a:t>
            </a:r>
            <a:r>
              <a:rPr lang="en-US" baseline="30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23 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omeni, da je tudi zadnja ni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čla značilna (tj. pravilna).</a:t>
            </a:r>
          </a:p>
        </p:txBody>
      </p:sp>
      <p:sp>
        <p:nvSpPr>
          <p:cNvPr id="10" name="Line 3"/>
          <p:cNvSpPr>
            <a:spLocks noChangeShapeType="1"/>
          </p:cNvSpPr>
          <p:nvPr/>
        </p:nvSpPr>
        <p:spPr bwMode="auto">
          <a:xfrm>
            <a:off x="2133600" y="1539875"/>
            <a:ext cx="144463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sl-SI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04800" y="2590800"/>
            <a:ext cx="3810000" cy="92392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Vsaka količina je rezultat </a:t>
            </a:r>
            <a:r>
              <a:rPr lang="sl-SI">
                <a:solidFill>
                  <a:srgbClr val="FF0000"/>
                </a:solidFill>
                <a:latin typeface="+mn-lt"/>
              </a:rPr>
              <a:t>zaokrožanja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. Pri tem števke 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0,1,2,3,4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zaokrožamo navzdol, 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5,6,7,8,9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pa navzgor.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838200" y="4648200"/>
            <a:ext cx="7705725" cy="14922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Zato </a:t>
            </a:r>
            <a:r>
              <a:rPr lang="sl-SI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N</a:t>
            </a:r>
            <a:r>
              <a:rPr lang="sl-SI" sz="1600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0</a:t>
            </a:r>
            <a:r>
              <a:rPr lang="en-US" sz="16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=6.0230</a:t>
            </a:r>
            <a:r>
              <a:rPr lang="en-US" sz="14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x</a:t>
            </a:r>
            <a:r>
              <a:rPr lang="en-US" sz="16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10</a:t>
            </a:r>
            <a:r>
              <a:rPr lang="en-US" sz="1600" baseline="30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23 </a:t>
            </a:r>
            <a:r>
              <a:rPr lang="sl-SI" sz="1600" baseline="30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pomeni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6.02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295</a:t>
            </a:r>
            <a:r>
              <a:rPr lang="en-US" sz="14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x</a:t>
            </a:r>
            <a:r>
              <a:rPr lang="en-US" sz="16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10</a:t>
            </a:r>
            <a:r>
              <a:rPr lang="en-US" sz="1600" baseline="30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23</a:t>
            </a:r>
            <a:r>
              <a:rPr lang="sl-SI" sz="1600" baseline="30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160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≤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sl-SI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N</a:t>
            </a:r>
            <a:r>
              <a:rPr lang="sl-SI" sz="1600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0</a:t>
            </a:r>
            <a:r>
              <a:rPr lang="en-US" sz="1600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16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&lt; 6.0230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5</a:t>
            </a:r>
            <a:r>
              <a:rPr lang="en-US" sz="14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x</a:t>
            </a:r>
            <a:r>
              <a:rPr lang="en-US" sz="16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10</a:t>
            </a:r>
            <a:r>
              <a:rPr lang="en-US" sz="1600" baseline="30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23</a:t>
            </a:r>
            <a:r>
              <a:rPr lang="en-US" sz="16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,</a:t>
            </a:r>
            <a:r>
              <a:rPr lang="en-US" sz="1600" baseline="30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</a:t>
            </a:r>
            <a:r>
              <a:rPr lang="sl-SI" sz="1600" baseline="30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o</a:t>
            </a:r>
            <a:r>
              <a:rPr lang="en-US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ziroma (</a:t>
            </a:r>
            <a:r>
              <a:rPr lang="en-US" sz="16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6.0230 </a:t>
            </a:r>
            <a:r>
              <a:rPr lang="en-US" sz="16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± 0.00005)</a:t>
            </a:r>
            <a:r>
              <a:rPr lang="en-US" sz="14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x</a:t>
            </a:r>
            <a:r>
              <a:rPr lang="en-US" sz="16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10</a:t>
            </a:r>
            <a:r>
              <a:rPr lang="en-US" sz="1600" baseline="30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23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sl-SI" sz="14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,</a:t>
            </a:r>
            <a:endParaRPr lang="en-US" sz="1600" baseline="3000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medtem ko </a:t>
            </a:r>
            <a:r>
              <a:rPr lang="sl-SI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N</a:t>
            </a:r>
            <a:r>
              <a:rPr lang="sl-SI" sz="1600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0</a:t>
            </a:r>
            <a:r>
              <a:rPr lang="en-US" sz="16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=6.023</a:t>
            </a:r>
            <a:r>
              <a:rPr lang="en-US" sz="14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x</a:t>
            </a:r>
            <a:r>
              <a:rPr lang="en-US" sz="16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10</a:t>
            </a:r>
            <a:r>
              <a:rPr lang="en-US" sz="1600" baseline="30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23 </a:t>
            </a:r>
            <a:r>
              <a:rPr lang="sl-SI" sz="1600" baseline="30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pomeni</a:t>
            </a:r>
            <a:endParaRPr lang="en-US" sz="160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6.02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25</a:t>
            </a:r>
            <a:r>
              <a:rPr lang="en-US" sz="14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x</a:t>
            </a:r>
            <a:r>
              <a:rPr lang="en-US" sz="16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10</a:t>
            </a:r>
            <a:r>
              <a:rPr lang="en-US" sz="1600" baseline="30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23</a:t>
            </a:r>
            <a:r>
              <a:rPr lang="sl-SI" sz="1600" baseline="30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160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≤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sl-SI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N</a:t>
            </a:r>
            <a:r>
              <a:rPr lang="sl-SI" sz="1600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0</a:t>
            </a:r>
            <a:r>
              <a:rPr lang="en-US" sz="1600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16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&lt; 6.023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5</a:t>
            </a:r>
            <a:r>
              <a:rPr lang="en-US" sz="14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x</a:t>
            </a:r>
            <a:r>
              <a:rPr lang="en-US" sz="16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10</a:t>
            </a:r>
            <a:r>
              <a:rPr lang="en-US" sz="1600" baseline="30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23 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o</a:t>
            </a:r>
            <a:r>
              <a:rPr lang="en-US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ziroma (</a:t>
            </a:r>
            <a:r>
              <a:rPr lang="en-US" sz="16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6.023 </a:t>
            </a:r>
            <a:r>
              <a:rPr lang="en-US" sz="16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± 0.0005)</a:t>
            </a:r>
            <a:r>
              <a:rPr lang="en-US" sz="14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x</a:t>
            </a:r>
            <a:r>
              <a:rPr lang="en-US" sz="16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10</a:t>
            </a:r>
            <a:r>
              <a:rPr lang="en-US" sz="1600" baseline="30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23</a:t>
            </a:r>
            <a:endParaRPr lang="sl-SI" sz="1600" baseline="3000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259263" y="2438400"/>
            <a:ext cx="4503737" cy="107791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1.08462</a:t>
            </a:r>
            <a:r>
              <a:rPr lang="en-US" sz="16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6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= 1.085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	zaokr</a:t>
            </a:r>
            <a:r>
              <a:rPr lang="en-US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o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ž</a:t>
            </a:r>
            <a:r>
              <a:rPr lang="en-US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eno 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na </a:t>
            </a:r>
            <a:r>
              <a:rPr lang="en-US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tri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decimalk</a:t>
            </a:r>
            <a:r>
              <a:rPr lang="en-US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e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          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	</a:t>
            </a:r>
            <a:r>
              <a:rPr lang="en-US" sz="5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= </a:t>
            </a:r>
            <a:r>
              <a:rPr lang="en-US" sz="16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1.08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   	zaokr</a:t>
            </a:r>
            <a:r>
              <a:rPr lang="en-US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o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ž</a:t>
            </a:r>
            <a:r>
              <a:rPr lang="en-US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eno 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na dve decimalki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Pozor: 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1.085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, zaokroženo na dve decimalki je 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1.09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304800" y="4724400"/>
            <a:ext cx="8534400" cy="1600200"/>
          </a:xfrm>
          <a:prstGeom prst="roundRect">
            <a:avLst>
              <a:gd name="adj" fmla="val 6568"/>
            </a:avLst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31242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LINEARNA ALGEBRA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0" y="0"/>
            <a:ext cx="3810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sl-SI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VEKTORSKI  PROSTORI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562725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6" name="TextBox 5"/>
          <p:cNvSpPr txBox="1"/>
          <p:nvPr/>
        </p:nvSpPr>
        <p:spPr>
          <a:xfrm>
            <a:off x="0" y="6519863"/>
            <a:ext cx="22098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MATEMATIKA 1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C82B9B2-5175-4C7D-8C74-2B1095ED506E}" type="slidenum"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30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133600" y="457200"/>
            <a:ext cx="3962400" cy="461963"/>
          </a:xfrm>
          <a:prstGeom prst="rect">
            <a:avLst/>
          </a:prstGeom>
          <a:solidFill>
            <a:srgbClr val="FFFFCC"/>
          </a:solidFill>
          <a:ln w="15875" algn="ctr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VEKTORSKI PROSTORI</a:t>
            </a:r>
            <a:endParaRPr lang="sl-SI" sz="2400" b="1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grpSp>
        <p:nvGrpSpPr>
          <p:cNvPr id="11" name="Group 12"/>
          <p:cNvGrpSpPr>
            <a:grpSpLocks/>
          </p:cNvGrpSpPr>
          <p:nvPr/>
        </p:nvGrpSpPr>
        <p:grpSpPr bwMode="auto">
          <a:xfrm>
            <a:off x="381000" y="1219200"/>
            <a:ext cx="6629400" cy="646113"/>
            <a:chOff x="609600" y="1447800"/>
            <a:chExt cx="6629400" cy="646331"/>
          </a:xfrm>
        </p:grpSpPr>
        <p:sp>
          <p:nvSpPr>
            <p:cNvPr id="10" name="TextBox 9"/>
            <p:cNvSpPr txBox="1"/>
            <p:nvPr/>
          </p:nvSpPr>
          <p:spPr>
            <a:xfrm>
              <a:off x="609600" y="1447800"/>
              <a:ext cx="6629400" cy="6463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Vsak vektor na premici skozi i</a:t>
              </a:r>
              <a:r>
                <a:rPr lang="sl-SI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zhodišče lahko zapišemo kot</a:t>
              </a:r>
            </a:p>
            <a:p>
              <a:pPr>
                <a:defRPr/>
              </a:pPr>
              <a:r>
                <a:rPr lang="sl-SI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kjer je       smerni vektor premice in </a:t>
              </a:r>
              <a:r>
                <a:rPr lang="sl-SI" i="1">
                  <a:solidFill>
                    <a:schemeClr val="tx2">
                      <a:lumMod val="60000"/>
                      <a:lumOff val="40000"/>
                    </a:schemeClr>
                  </a:solidFill>
                  <a:latin typeface="Georgia" pitchFamily="18" charset="0"/>
                </a:rPr>
                <a:t>a</a:t>
              </a:r>
              <a:r>
                <a:rPr lang="sl-SI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 poljubno število.  </a:t>
              </a:r>
            </a:p>
          </p:txBody>
        </p:sp>
        <p:graphicFrame>
          <p:nvGraphicFramePr>
            <p:cNvPr id="17415" name="Object 7"/>
            <p:cNvGraphicFramePr>
              <a:graphicFrameLocks noChangeAspect="1"/>
            </p:cNvGraphicFramePr>
            <p:nvPr/>
          </p:nvGraphicFramePr>
          <p:xfrm>
            <a:off x="6086947" y="1496841"/>
            <a:ext cx="649287" cy="2682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24" name="Equation" r:id="rId3" imgW="520560" imgH="177480" progId="Equation.DSMT4">
                    <p:embed/>
                  </p:oleObj>
                </mc:Choice>
                <mc:Fallback>
                  <p:oleObj name="Equation" r:id="rId3" imgW="520560" imgH="177480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86947" y="1496841"/>
                          <a:ext cx="649287" cy="2682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416" name="Object 10"/>
            <p:cNvGraphicFramePr>
              <a:graphicFrameLocks noChangeAspect="1"/>
            </p:cNvGraphicFramePr>
            <p:nvPr/>
          </p:nvGraphicFramePr>
          <p:xfrm>
            <a:off x="1335388" y="1779759"/>
            <a:ext cx="158750" cy="268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25" name="Equation" r:id="rId5" imgW="126720" imgH="177480" progId="Equation.DSMT4">
                    <p:embed/>
                  </p:oleObj>
                </mc:Choice>
                <mc:Fallback>
                  <p:oleObj name="Equation" r:id="rId5" imgW="126720" imgH="177480" progId="Equation.DSMT4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35388" y="1779759"/>
                          <a:ext cx="158750" cy="2682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" name="Group 13"/>
          <p:cNvGrpSpPr>
            <a:grpSpLocks/>
          </p:cNvGrpSpPr>
          <p:nvPr/>
        </p:nvGrpSpPr>
        <p:grpSpPr bwMode="auto">
          <a:xfrm>
            <a:off x="381000" y="2020888"/>
            <a:ext cx="6831013" cy="677862"/>
            <a:chOff x="609600" y="1447800"/>
            <a:chExt cx="6831013" cy="678081"/>
          </a:xfrm>
        </p:grpSpPr>
        <p:sp>
          <p:nvSpPr>
            <p:cNvPr id="15" name="TextBox 14"/>
            <p:cNvSpPr txBox="1"/>
            <p:nvPr/>
          </p:nvSpPr>
          <p:spPr>
            <a:xfrm>
              <a:off x="609600" y="1447800"/>
              <a:ext cx="6629400" cy="64632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Vsak vektor na </a:t>
              </a:r>
              <a:r>
                <a:rPr lang="sl-SI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ravnini</a:t>
              </a:r>
              <a:r>
                <a:rPr lang="en-US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 skozi i</a:t>
              </a:r>
              <a:r>
                <a:rPr lang="sl-SI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zhodišče lahko zapišemo kot</a:t>
              </a:r>
            </a:p>
            <a:p>
              <a:pPr>
                <a:defRPr/>
              </a:pPr>
              <a:r>
                <a:rPr lang="sl-SI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kjer sta            vektorja na ravnini in </a:t>
              </a:r>
              <a:r>
                <a:rPr lang="sl-SI" i="1">
                  <a:solidFill>
                    <a:schemeClr val="tx2">
                      <a:lumMod val="60000"/>
                      <a:lumOff val="40000"/>
                    </a:schemeClr>
                  </a:solidFill>
                  <a:latin typeface="Georgia" pitchFamily="18" charset="0"/>
                </a:rPr>
                <a:t>a</a:t>
              </a:r>
              <a:r>
                <a:rPr lang="sl-SI" baseline="-25000">
                  <a:solidFill>
                    <a:schemeClr val="tx2">
                      <a:lumMod val="60000"/>
                      <a:lumOff val="40000"/>
                    </a:schemeClr>
                  </a:solidFill>
                  <a:latin typeface="Georgia" pitchFamily="18" charset="0"/>
                </a:rPr>
                <a:t>1</a:t>
              </a:r>
              <a:r>
                <a:rPr lang="sl-SI" i="1">
                  <a:solidFill>
                    <a:schemeClr val="tx2">
                      <a:lumMod val="60000"/>
                      <a:lumOff val="40000"/>
                    </a:schemeClr>
                  </a:solidFill>
                  <a:latin typeface="Georgia" pitchFamily="18" charset="0"/>
                </a:rPr>
                <a:t>,a</a:t>
              </a:r>
              <a:r>
                <a:rPr lang="sl-SI" baseline="-25000">
                  <a:solidFill>
                    <a:schemeClr val="tx2">
                      <a:lumMod val="60000"/>
                      <a:lumOff val="40000"/>
                    </a:schemeClr>
                  </a:solidFill>
                  <a:latin typeface="Georgia" pitchFamily="18" charset="0"/>
                </a:rPr>
                <a:t>2</a:t>
              </a:r>
              <a:r>
                <a:rPr lang="sl-SI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 poljubni števili.  </a:t>
              </a:r>
            </a:p>
          </p:txBody>
        </p:sp>
        <p:graphicFrame>
          <p:nvGraphicFramePr>
            <p:cNvPr id="17413" name="Object 11"/>
            <p:cNvGraphicFramePr>
              <a:graphicFrameLocks noChangeAspect="1"/>
            </p:cNvGraphicFramePr>
            <p:nvPr/>
          </p:nvGraphicFramePr>
          <p:xfrm>
            <a:off x="6019800" y="1477066"/>
            <a:ext cx="1420813" cy="358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26" name="Equation" r:id="rId7" imgW="1091880" imgH="228600" progId="Equation.DSMT4">
                    <p:embed/>
                  </p:oleObj>
                </mc:Choice>
                <mc:Fallback>
                  <p:oleObj name="Equation" r:id="rId7" imgW="1091880" imgH="228600" progId="Equation.DSMT4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19800" y="1477066"/>
                          <a:ext cx="1420813" cy="3587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414" name="Object 12"/>
            <p:cNvGraphicFramePr>
              <a:graphicFrameLocks noChangeAspect="1"/>
            </p:cNvGraphicFramePr>
            <p:nvPr/>
          </p:nvGraphicFramePr>
          <p:xfrm>
            <a:off x="1450975" y="1768694"/>
            <a:ext cx="460375" cy="357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27" name="Equation" r:id="rId9" imgW="355320" imgH="228600" progId="Equation.DSMT4">
                    <p:embed/>
                  </p:oleObj>
                </mc:Choice>
                <mc:Fallback>
                  <p:oleObj name="Equation" r:id="rId9" imgW="355320" imgH="228600" progId="Equation.DSMT4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50975" y="1768694"/>
                          <a:ext cx="460375" cy="3571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7410" name="Object 13"/>
          <p:cNvGraphicFramePr>
            <a:graphicFrameLocks noChangeAspect="1"/>
          </p:cNvGraphicFramePr>
          <p:nvPr/>
        </p:nvGraphicFramePr>
        <p:xfrm>
          <a:off x="457200" y="2895600"/>
          <a:ext cx="746760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8" name="Equation" r:id="rId11" imgW="5499000" imgH="228600" progId="Equation.DSMT4">
                  <p:embed/>
                </p:oleObj>
              </mc:Choice>
              <mc:Fallback>
                <p:oleObj name="Equation" r:id="rId11" imgW="5499000" imgH="2286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895600"/>
                        <a:ext cx="7467600" cy="35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1" name="Object 14"/>
          <p:cNvGraphicFramePr>
            <a:graphicFrameLocks noChangeAspect="1"/>
          </p:cNvGraphicFramePr>
          <p:nvPr/>
        </p:nvGraphicFramePr>
        <p:xfrm>
          <a:off x="457200" y="3429000"/>
          <a:ext cx="8415338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9" name="Equation" r:id="rId13" imgW="6197400" imgH="241200" progId="Equation.DSMT4">
                  <p:embed/>
                </p:oleObj>
              </mc:Choice>
              <mc:Fallback>
                <p:oleObj name="Equation" r:id="rId13" imgW="6197400" imgH="2412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429000"/>
                        <a:ext cx="8415338" cy="377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914400" y="3886200"/>
            <a:ext cx="73914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Množico, v kateri lahko tvorimo linearne kombinacije (in za katere veljajo običajna računska pravila) imenujemo </a:t>
            </a:r>
            <a:r>
              <a:rPr lang="sl-SI" b="1">
                <a:solidFill>
                  <a:srgbClr val="FF0000"/>
                </a:solidFill>
                <a:latin typeface="+mn-lt"/>
              </a:rPr>
              <a:t>linearni prostor 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ali </a:t>
            </a:r>
            <a:r>
              <a:rPr lang="sl-SI" b="1">
                <a:solidFill>
                  <a:srgbClr val="FF0000"/>
                </a:solidFill>
                <a:latin typeface="+mn-lt"/>
              </a:rPr>
              <a:t>vektorski prostor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1000" y="5148263"/>
            <a:ext cx="82296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Primeri linearnih prostorov so še realna in kompleksna števila, funkcije, ipd.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81000" y="5480050"/>
            <a:ext cx="82296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Cela števila niso linearni prostor, ker pri množenju z realnimi števili ne dobimo nujno cela števila.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81000" y="5834063"/>
            <a:ext cx="79248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Pozitivna realna števila niso linearni prostor, ker v njih ne moremo odštevati.</a:t>
            </a:r>
          </a:p>
        </p:txBody>
      </p:sp>
      <p:grpSp>
        <p:nvGrpSpPr>
          <p:cNvPr id="13" name="Group 27"/>
          <p:cNvGrpSpPr>
            <a:grpSpLocks/>
          </p:cNvGrpSpPr>
          <p:nvPr/>
        </p:nvGrpSpPr>
        <p:grpSpPr bwMode="auto">
          <a:xfrm>
            <a:off x="381000" y="4843463"/>
            <a:ext cx="8382000" cy="338137"/>
            <a:chOff x="381000" y="4800600"/>
            <a:chExt cx="8382000" cy="338554"/>
          </a:xfrm>
        </p:grpSpPr>
        <p:sp>
          <p:nvSpPr>
            <p:cNvPr id="26" name="TextBox 25"/>
            <p:cNvSpPr txBox="1"/>
            <p:nvPr/>
          </p:nvSpPr>
          <p:spPr>
            <a:xfrm>
              <a:off x="381000" y="4800600"/>
              <a:ext cx="8382000" cy="33855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sl-SI" sz="160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Dovolj je, če preverimo, ali so linearne kombinacije dveh vektorjev                    vsebovane v množici.  </a:t>
              </a:r>
            </a:p>
          </p:txBody>
        </p:sp>
        <p:graphicFrame>
          <p:nvGraphicFramePr>
            <p:cNvPr id="17412" name="Object 25"/>
            <p:cNvGraphicFramePr>
              <a:graphicFrameLocks noChangeAspect="1"/>
            </p:cNvGraphicFramePr>
            <p:nvPr/>
          </p:nvGraphicFramePr>
          <p:xfrm>
            <a:off x="5916441" y="4845865"/>
            <a:ext cx="877888" cy="284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30" name="Equation" r:id="rId15" imgW="850680" imgH="228600" progId="Equation.DSMT4">
                    <p:embed/>
                  </p:oleObj>
                </mc:Choice>
                <mc:Fallback>
                  <p:oleObj name="Equation" r:id="rId15" imgW="850680" imgH="228600" progId="Equation.DSMT4">
                    <p:embed/>
                    <p:pic>
                      <p:nvPicPr>
                        <p:cNvPr id="0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16441" y="4845865"/>
                          <a:ext cx="877888" cy="2841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9" grpId="0" animBg="1"/>
      <p:bldP spid="20" grpId="0"/>
      <p:bldP spid="22" grpId="0"/>
      <p:bldP spid="23" grpId="0"/>
      <p:bldP spid="2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429000"/>
            <a:ext cx="8534400" cy="1219200"/>
          </a:xfrm>
          <a:prstGeom prst="roundRect">
            <a:avLst>
              <a:gd name="adj" fmla="val 6568"/>
            </a:avLst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31242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LINEARNA ALGEBRA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6" name="TextBox 5"/>
          <p:cNvSpPr txBox="1"/>
          <p:nvPr/>
        </p:nvSpPr>
        <p:spPr>
          <a:xfrm>
            <a:off x="0" y="6519863"/>
            <a:ext cx="22098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MATEMATIKA 1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031DEAB-8A18-4667-A4E4-AA514A618D76}" type="slidenum"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31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9" name="TextBox 8"/>
          <p:cNvSpPr txBox="1"/>
          <p:nvPr/>
        </p:nvSpPr>
        <p:spPr>
          <a:xfrm>
            <a:off x="5334000" y="0"/>
            <a:ext cx="3810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sl-SI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VEKTORSKI  PROSTORI</a:t>
            </a:r>
          </a:p>
        </p:txBody>
      </p: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304800" y="685800"/>
            <a:ext cx="8534400" cy="1676400"/>
            <a:chOff x="304800" y="685800"/>
            <a:chExt cx="8534400" cy="1524000"/>
          </a:xfrm>
        </p:grpSpPr>
        <p:sp>
          <p:nvSpPr>
            <p:cNvPr id="11" name="Rounded Rectangle 10"/>
            <p:cNvSpPr/>
            <p:nvPr/>
          </p:nvSpPr>
          <p:spPr>
            <a:xfrm>
              <a:off x="304800" y="685800"/>
              <a:ext cx="8534400" cy="1524000"/>
            </a:xfrm>
            <a:prstGeom prst="roundRect">
              <a:avLst>
                <a:gd name="adj" fmla="val 6568"/>
              </a:avLst>
            </a:prstGeom>
            <a:ln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33400" y="747857"/>
              <a:ext cx="8001000" cy="146194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sl-SI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Najbolj značilni primer vektorskega prostora tvorijo realne </a:t>
              </a:r>
              <a:r>
                <a:rPr lang="sl-SI" i="1">
                  <a:solidFill>
                    <a:schemeClr val="tx2">
                      <a:lumMod val="60000"/>
                      <a:lumOff val="40000"/>
                    </a:schemeClr>
                  </a:solidFill>
                  <a:latin typeface="Georgia" pitchFamily="18" charset="0"/>
                </a:rPr>
                <a:t>n</a:t>
              </a:r>
              <a:r>
                <a:rPr lang="sl-SI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-terice. </a:t>
              </a:r>
            </a:p>
            <a:p>
              <a:pPr>
                <a:defRPr/>
              </a:pPr>
              <a:r>
                <a:rPr lang="sl-SI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Elementi so oblike </a:t>
              </a:r>
              <a:r>
                <a:rPr lang="sl-SI" i="1">
                  <a:solidFill>
                    <a:schemeClr val="tx2">
                      <a:lumMod val="60000"/>
                      <a:lumOff val="40000"/>
                    </a:schemeClr>
                  </a:solidFill>
                  <a:latin typeface="Georgia" pitchFamily="18" charset="0"/>
                </a:rPr>
                <a:t>(x</a:t>
              </a:r>
              <a:r>
                <a:rPr lang="sl-SI" i="1" baseline="-25000">
                  <a:solidFill>
                    <a:schemeClr val="tx2">
                      <a:lumMod val="60000"/>
                      <a:lumOff val="40000"/>
                    </a:schemeClr>
                  </a:solidFill>
                  <a:latin typeface="Georgia" pitchFamily="18" charset="0"/>
                </a:rPr>
                <a:t>1</a:t>
              </a:r>
              <a:r>
                <a:rPr lang="sl-SI" i="1">
                  <a:solidFill>
                    <a:schemeClr val="tx2">
                      <a:lumMod val="60000"/>
                      <a:lumOff val="40000"/>
                    </a:schemeClr>
                  </a:solidFill>
                  <a:latin typeface="Georgia" pitchFamily="18" charset="0"/>
                </a:rPr>
                <a:t>,x</a:t>
              </a:r>
              <a:r>
                <a:rPr lang="sl-SI" i="1" baseline="-25000">
                  <a:solidFill>
                    <a:schemeClr val="tx2">
                      <a:lumMod val="60000"/>
                      <a:lumOff val="40000"/>
                    </a:schemeClr>
                  </a:solidFill>
                  <a:latin typeface="Georgia" pitchFamily="18" charset="0"/>
                </a:rPr>
                <a:t>2</a:t>
              </a:r>
              <a:r>
                <a:rPr lang="sl-SI" i="1">
                  <a:solidFill>
                    <a:schemeClr val="tx2">
                      <a:lumMod val="60000"/>
                      <a:lumOff val="40000"/>
                    </a:schemeClr>
                  </a:solidFill>
                  <a:latin typeface="Georgia" pitchFamily="18" charset="0"/>
                </a:rPr>
                <a:t>,...,x</a:t>
              </a:r>
              <a:r>
                <a:rPr lang="sl-SI" i="1" baseline="-25000">
                  <a:solidFill>
                    <a:schemeClr val="tx2">
                      <a:lumMod val="60000"/>
                      <a:lumOff val="40000"/>
                    </a:schemeClr>
                  </a:solidFill>
                  <a:latin typeface="Georgia" pitchFamily="18" charset="0"/>
                </a:rPr>
                <a:t>n</a:t>
              </a:r>
              <a:r>
                <a:rPr lang="sl-SI" i="1">
                  <a:solidFill>
                    <a:schemeClr val="tx2">
                      <a:lumMod val="60000"/>
                      <a:lumOff val="40000"/>
                    </a:schemeClr>
                  </a:solidFill>
                  <a:latin typeface="Georgia" pitchFamily="18" charset="0"/>
                </a:rPr>
                <a:t>)</a:t>
              </a:r>
              <a:r>
                <a:rPr lang="sl-SI">
                  <a:solidFill>
                    <a:schemeClr val="tx2">
                      <a:lumMod val="60000"/>
                      <a:lumOff val="40000"/>
                    </a:schemeClr>
                  </a:solidFill>
                  <a:latin typeface="Georgia" pitchFamily="18" charset="0"/>
                  <a:sym typeface="Mathematica1Mono"/>
                </a:rPr>
                <a:t></a:t>
              </a:r>
              <a:r>
                <a:rPr lang="sl-SI" i="1">
                  <a:solidFill>
                    <a:schemeClr val="tx2">
                      <a:lumMod val="60000"/>
                      <a:lumOff val="40000"/>
                    </a:schemeClr>
                  </a:solidFill>
                  <a:latin typeface="Georgia" pitchFamily="18" charset="0"/>
                </a:rPr>
                <a:t> </a:t>
              </a:r>
              <a:r>
                <a:rPr lang="sl-SI">
                  <a:solidFill>
                    <a:schemeClr val="tx2">
                      <a:lumMod val="60000"/>
                      <a:lumOff val="40000"/>
                    </a:schemeClr>
                  </a:solidFill>
                  <a:ea typeface="Arial Unicode MS" pitchFamily="34" charset="-128"/>
                  <a:cs typeface="Arial Unicode MS" pitchFamily="34" charset="-128"/>
                </a:rPr>
                <a:t>ℝ</a:t>
              </a:r>
              <a:r>
                <a:rPr lang="sl-SI" i="1" baseline="30000">
                  <a:solidFill>
                    <a:schemeClr val="tx2">
                      <a:lumMod val="60000"/>
                      <a:lumOff val="40000"/>
                    </a:schemeClr>
                  </a:solidFill>
                  <a:latin typeface="Georgia" pitchFamily="18" charset="0"/>
                  <a:ea typeface="Arial Unicode MS" pitchFamily="34" charset="-128"/>
                  <a:cs typeface="Arial Unicode MS" pitchFamily="34" charset="-128"/>
                </a:rPr>
                <a:t>n  </a:t>
              </a:r>
              <a:r>
                <a:rPr lang="sl-SI">
                  <a:solidFill>
                    <a:srgbClr val="1F497D">
                      <a:lumMod val="60000"/>
                      <a:lumOff val="40000"/>
                    </a:srgbClr>
                  </a:solidFill>
                  <a:latin typeface="Calibri"/>
                </a:rPr>
                <a:t>, seštevamo in množimo jih po komponentah:</a:t>
              </a:r>
            </a:p>
            <a:p>
              <a:pPr>
                <a:defRPr/>
              </a:pPr>
              <a:endParaRPr lang="sl-SI" sz="80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endParaRPr>
            </a:p>
            <a:p>
              <a:pPr algn="ctr">
                <a:defRPr/>
              </a:pPr>
              <a:r>
                <a:rPr lang="sl-SI" i="1">
                  <a:solidFill>
                    <a:schemeClr val="tx2">
                      <a:lumMod val="60000"/>
                      <a:lumOff val="40000"/>
                    </a:schemeClr>
                  </a:solidFill>
                  <a:latin typeface="Georgia" pitchFamily="18" charset="0"/>
                </a:rPr>
                <a:t>(x</a:t>
              </a:r>
              <a:r>
                <a:rPr lang="sl-SI" i="1" baseline="-25000">
                  <a:solidFill>
                    <a:schemeClr val="tx2">
                      <a:lumMod val="60000"/>
                      <a:lumOff val="40000"/>
                    </a:schemeClr>
                  </a:solidFill>
                  <a:latin typeface="Georgia" pitchFamily="18" charset="0"/>
                </a:rPr>
                <a:t>1</a:t>
              </a:r>
              <a:r>
                <a:rPr lang="sl-SI" i="1">
                  <a:solidFill>
                    <a:schemeClr val="tx2">
                      <a:lumMod val="60000"/>
                      <a:lumOff val="40000"/>
                    </a:schemeClr>
                  </a:solidFill>
                  <a:latin typeface="Georgia" pitchFamily="18" charset="0"/>
                </a:rPr>
                <a:t>,x</a:t>
              </a:r>
              <a:r>
                <a:rPr lang="sl-SI" i="1" baseline="-25000">
                  <a:solidFill>
                    <a:schemeClr val="tx2">
                      <a:lumMod val="60000"/>
                      <a:lumOff val="40000"/>
                    </a:schemeClr>
                  </a:solidFill>
                  <a:latin typeface="Georgia" pitchFamily="18" charset="0"/>
                </a:rPr>
                <a:t>2</a:t>
              </a:r>
              <a:r>
                <a:rPr lang="sl-SI" i="1">
                  <a:solidFill>
                    <a:schemeClr val="tx2">
                      <a:lumMod val="60000"/>
                      <a:lumOff val="40000"/>
                    </a:schemeClr>
                  </a:solidFill>
                  <a:latin typeface="Georgia" pitchFamily="18" charset="0"/>
                </a:rPr>
                <a:t>,...,x</a:t>
              </a:r>
              <a:r>
                <a:rPr lang="sl-SI" i="1" baseline="-25000">
                  <a:solidFill>
                    <a:schemeClr val="tx2">
                      <a:lumMod val="60000"/>
                      <a:lumOff val="40000"/>
                    </a:schemeClr>
                  </a:solidFill>
                  <a:latin typeface="Georgia" pitchFamily="18" charset="0"/>
                </a:rPr>
                <a:t>n</a:t>
              </a:r>
              <a:r>
                <a:rPr lang="sl-SI" i="1">
                  <a:solidFill>
                    <a:schemeClr val="tx2">
                      <a:lumMod val="60000"/>
                      <a:lumOff val="40000"/>
                    </a:schemeClr>
                  </a:solidFill>
                  <a:latin typeface="Georgia" pitchFamily="18" charset="0"/>
                </a:rPr>
                <a:t>)+(y</a:t>
              </a:r>
              <a:r>
                <a:rPr lang="sl-SI" i="1" baseline="-25000">
                  <a:solidFill>
                    <a:schemeClr val="tx2">
                      <a:lumMod val="60000"/>
                      <a:lumOff val="40000"/>
                    </a:schemeClr>
                  </a:solidFill>
                  <a:latin typeface="Georgia" pitchFamily="18" charset="0"/>
                </a:rPr>
                <a:t>1</a:t>
              </a:r>
              <a:r>
                <a:rPr lang="sl-SI" i="1">
                  <a:solidFill>
                    <a:schemeClr val="tx2">
                      <a:lumMod val="60000"/>
                      <a:lumOff val="40000"/>
                    </a:schemeClr>
                  </a:solidFill>
                  <a:latin typeface="Georgia" pitchFamily="18" charset="0"/>
                </a:rPr>
                <a:t>,y</a:t>
              </a:r>
              <a:r>
                <a:rPr lang="sl-SI" i="1" baseline="-25000">
                  <a:solidFill>
                    <a:schemeClr val="tx2">
                      <a:lumMod val="60000"/>
                      <a:lumOff val="40000"/>
                    </a:schemeClr>
                  </a:solidFill>
                  <a:latin typeface="Georgia" pitchFamily="18" charset="0"/>
                </a:rPr>
                <a:t>2</a:t>
              </a:r>
              <a:r>
                <a:rPr lang="sl-SI" i="1">
                  <a:solidFill>
                    <a:schemeClr val="tx2">
                      <a:lumMod val="60000"/>
                      <a:lumOff val="40000"/>
                    </a:schemeClr>
                  </a:solidFill>
                  <a:latin typeface="Georgia" pitchFamily="18" charset="0"/>
                </a:rPr>
                <a:t>,...,y</a:t>
              </a:r>
              <a:r>
                <a:rPr lang="sl-SI" i="1" baseline="-25000">
                  <a:solidFill>
                    <a:schemeClr val="tx2">
                      <a:lumMod val="60000"/>
                      <a:lumOff val="40000"/>
                    </a:schemeClr>
                  </a:solidFill>
                  <a:latin typeface="Georgia" pitchFamily="18" charset="0"/>
                </a:rPr>
                <a:t>n</a:t>
              </a:r>
              <a:r>
                <a:rPr lang="sl-SI" i="1">
                  <a:solidFill>
                    <a:schemeClr val="tx2">
                      <a:lumMod val="60000"/>
                      <a:lumOff val="40000"/>
                    </a:schemeClr>
                  </a:solidFill>
                  <a:latin typeface="Georgia" pitchFamily="18" charset="0"/>
                </a:rPr>
                <a:t>)=(x</a:t>
              </a:r>
              <a:r>
                <a:rPr lang="sl-SI" i="1" baseline="-25000">
                  <a:solidFill>
                    <a:schemeClr val="tx2">
                      <a:lumMod val="60000"/>
                      <a:lumOff val="40000"/>
                    </a:schemeClr>
                  </a:solidFill>
                  <a:latin typeface="Georgia" pitchFamily="18" charset="0"/>
                </a:rPr>
                <a:t>1</a:t>
              </a:r>
              <a:r>
                <a:rPr lang="sl-SI" i="1">
                  <a:solidFill>
                    <a:schemeClr val="tx2">
                      <a:lumMod val="60000"/>
                      <a:lumOff val="40000"/>
                    </a:schemeClr>
                  </a:solidFill>
                  <a:latin typeface="Georgia" pitchFamily="18" charset="0"/>
                </a:rPr>
                <a:t>+y</a:t>
              </a:r>
              <a:r>
                <a:rPr lang="sl-SI" i="1" baseline="-25000">
                  <a:solidFill>
                    <a:schemeClr val="tx2">
                      <a:lumMod val="60000"/>
                      <a:lumOff val="40000"/>
                    </a:schemeClr>
                  </a:solidFill>
                  <a:latin typeface="Georgia" pitchFamily="18" charset="0"/>
                </a:rPr>
                <a:t>1</a:t>
              </a:r>
              <a:r>
                <a:rPr lang="sl-SI" i="1">
                  <a:solidFill>
                    <a:schemeClr val="tx2">
                      <a:lumMod val="60000"/>
                      <a:lumOff val="40000"/>
                    </a:schemeClr>
                  </a:solidFill>
                  <a:latin typeface="Georgia" pitchFamily="18" charset="0"/>
                </a:rPr>
                <a:t>,x</a:t>
              </a:r>
              <a:r>
                <a:rPr lang="sl-SI" i="1" baseline="-25000">
                  <a:solidFill>
                    <a:schemeClr val="tx2">
                      <a:lumMod val="60000"/>
                      <a:lumOff val="40000"/>
                    </a:schemeClr>
                  </a:solidFill>
                  <a:latin typeface="Georgia" pitchFamily="18" charset="0"/>
                </a:rPr>
                <a:t>2</a:t>
              </a:r>
              <a:r>
                <a:rPr lang="sl-SI" i="1">
                  <a:solidFill>
                    <a:schemeClr val="tx2">
                      <a:lumMod val="60000"/>
                      <a:lumOff val="40000"/>
                    </a:schemeClr>
                  </a:solidFill>
                  <a:latin typeface="Georgia" pitchFamily="18" charset="0"/>
                </a:rPr>
                <a:t>+y</a:t>
              </a:r>
              <a:r>
                <a:rPr lang="sl-SI" i="1" baseline="-25000">
                  <a:solidFill>
                    <a:schemeClr val="tx2">
                      <a:lumMod val="60000"/>
                      <a:lumOff val="40000"/>
                    </a:schemeClr>
                  </a:solidFill>
                  <a:latin typeface="Georgia" pitchFamily="18" charset="0"/>
                </a:rPr>
                <a:t>2</a:t>
              </a:r>
              <a:r>
                <a:rPr lang="sl-SI" i="1">
                  <a:solidFill>
                    <a:schemeClr val="tx2">
                      <a:lumMod val="60000"/>
                      <a:lumOff val="40000"/>
                    </a:schemeClr>
                  </a:solidFill>
                  <a:latin typeface="Georgia" pitchFamily="18" charset="0"/>
                </a:rPr>
                <a:t>,...,x</a:t>
              </a:r>
              <a:r>
                <a:rPr lang="sl-SI" i="1" baseline="-25000">
                  <a:solidFill>
                    <a:schemeClr val="tx2">
                      <a:lumMod val="60000"/>
                      <a:lumOff val="40000"/>
                    </a:schemeClr>
                  </a:solidFill>
                  <a:latin typeface="Georgia" pitchFamily="18" charset="0"/>
                </a:rPr>
                <a:t>n</a:t>
              </a:r>
              <a:r>
                <a:rPr lang="sl-SI" i="1">
                  <a:solidFill>
                    <a:schemeClr val="tx2">
                      <a:lumMod val="60000"/>
                      <a:lumOff val="40000"/>
                    </a:schemeClr>
                  </a:solidFill>
                  <a:latin typeface="Georgia" pitchFamily="18" charset="0"/>
                </a:rPr>
                <a:t>+ y</a:t>
              </a:r>
              <a:r>
                <a:rPr lang="sl-SI" i="1" baseline="-25000">
                  <a:solidFill>
                    <a:schemeClr val="tx2">
                      <a:lumMod val="60000"/>
                      <a:lumOff val="40000"/>
                    </a:schemeClr>
                  </a:solidFill>
                  <a:latin typeface="Georgia" pitchFamily="18" charset="0"/>
                </a:rPr>
                <a:t>n</a:t>
              </a:r>
              <a:r>
                <a:rPr lang="sl-SI" i="1">
                  <a:solidFill>
                    <a:schemeClr val="tx2">
                      <a:lumMod val="60000"/>
                      <a:lumOff val="40000"/>
                    </a:schemeClr>
                  </a:solidFill>
                  <a:latin typeface="Georgia" pitchFamily="18" charset="0"/>
                </a:rPr>
                <a:t>)</a:t>
              </a:r>
            </a:p>
            <a:p>
              <a:pPr algn="ctr">
                <a:defRPr/>
              </a:pPr>
              <a:endParaRPr lang="sl-SI" sz="9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endParaRPr>
            </a:p>
            <a:p>
              <a:pPr algn="ctr">
                <a:defRPr/>
              </a:pPr>
              <a:r>
                <a:rPr lang="sl-SI" i="1">
                  <a:solidFill>
                    <a:schemeClr val="tx2">
                      <a:lumMod val="60000"/>
                      <a:lumOff val="40000"/>
                    </a:schemeClr>
                  </a:solidFill>
                  <a:latin typeface="Georgia" pitchFamily="18" charset="0"/>
                </a:rPr>
                <a:t>k·(x</a:t>
              </a:r>
              <a:r>
                <a:rPr lang="sl-SI" i="1" baseline="-25000">
                  <a:solidFill>
                    <a:schemeClr val="tx2">
                      <a:lumMod val="60000"/>
                      <a:lumOff val="40000"/>
                    </a:schemeClr>
                  </a:solidFill>
                  <a:latin typeface="Georgia" pitchFamily="18" charset="0"/>
                </a:rPr>
                <a:t>1</a:t>
              </a:r>
              <a:r>
                <a:rPr lang="sl-SI" i="1">
                  <a:solidFill>
                    <a:schemeClr val="tx2">
                      <a:lumMod val="60000"/>
                      <a:lumOff val="40000"/>
                    </a:schemeClr>
                  </a:solidFill>
                  <a:latin typeface="Georgia" pitchFamily="18" charset="0"/>
                </a:rPr>
                <a:t>,x</a:t>
              </a:r>
              <a:r>
                <a:rPr lang="sl-SI" i="1" baseline="-25000">
                  <a:solidFill>
                    <a:schemeClr val="tx2">
                      <a:lumMod val="60000"/>
                      <a:lumOff val="40000"/>
                    </a:schemeClr>
                  </a:solidFill>
                  <a:latin typeface="Georgia" pitchFamily="18" charset="0"/>
                </a:rPr>
                <a:t>2</a:t>
              </a:r>
              <a:r>
                <a:rPr lang="sl-SI" i="1">
                  <a:solidFill>
                    <a:schemeClr val="tx2">
                      <a:lumMod val="60000"/>
                      <a:lumOff val="40000"/>
                    </a:schemeClr>
                  </a:solidFill>
                  <a:latin typeface="Georgia" pitchFamily="18" charset="0"/>
                </a:rPr>
                <a:t>,...,x</a:t>
              </a:r>
              <a:r>
                <a:rPr lang="sl-SI" i="1" baseline="-25000">
                  <a:solidFill>
                    <a:schemeClr val="tx2">
                      <a:lumMod val="60000"/>
                      <a:lumOff val="40000"/>
                    </a:schemeClr>
                  </a:solidFill>
                  <a:latin typeface="Georgia" pitchFamily="18" charset="0"/>
                </a:rPr>
                <a:t>n</a:t>
              </a:r>
              <a:r>
                <a:rPr lang="sl-SI" i="1">
                  <a:solidFill>
                    <a:schemeClr val="tx2">
                      <a:lumMod val="60000"/>
                      <a:lumOff val="40000"/>
                    </a:schemeClr>
                  </a:solidFill>
                  <a:latin typeface="Georgia" pitchFamily="18" charset="0"/>
                </a:rPr>
                <a:t>)=(k·x</a:t>
              </a:r>
              <a:r>
                <a:rPr lang="sl-SI" i="1" baseline="-25000">
                  <a:solidFill>
                    <a:schemeClr val="tx2">
                      <a:lumMod val="60000"/>
                      <a:lumOff val="40000"/>
                    </a:schemeClr>
                  </a:solidFill>
                  <a:latin typeface="Georgia" pitchFamily="18" charset="0"/>
                </a:rPr>
                <a:t>1</a:t>
              </a:r>
              <a:r>
                <a:rPr lang="sl-SI" i="1">
                  <a:solidFill>
                    <a:schemeClr val="tx2">
                      <a:lumMod val="60000"/>
                      <a:lumOff val="40000"/>
                    </a:schemeClr>
                  </a:solidFill>
                  <a:latin typeface="Georgia" pitchFamily="18" charset="0"/>
                </a:rPr>
                <a:t>, k·x</a:t>
              </a:r>
              <a:r>
                <a:rPr lang="sl-SI" i="1" baseline="-25000">
                  <a:solidFill>
                    <a:schemeClr val="tx2">
                      <a:lumMod val="60000"/>
                      <a:lumOff val="40000"/>
                    </a:schemeClr>
                  </a:solidFill>
                  <a:latin typeface="Georgia" pitchFamily="18" charset="0"/>
                </a:rPr>
                <a:t>2</a:t>
              </a:r>
              <a:r>
                <a:rPr lang="sl-SI" i="1">
                  <a:solidFill>
                    <a:schemeClr val="tx2">
                      <a:lumMod val="60000"/>
                      <a:lumOff val="40000"/>
                    </a:schemeClr>
                  </a:solidFill>
                  <a:latin typeface="Georgia" pitchFamily="18" charset="0"/>
                </a:rPr>
                <a:t>,..., k·x</a:t>
              </a:r>
              <a:r>
                <a:rPr lang="sl-SI" i="1" baseline="-25000">
                  <a:solidFill>
                    <a:schemeClr val="tx2">
                      <a:lumMod val="60000"/>
                      <a:lumOff val="40000"/>
                    </a:schemeClr>
                  </a:solidFill>
                  <a:latin typeface="Georgia" pitchFamily="18" charset="0"/>
                </a:rPr>
                <a:t>n</a:t>
              </a:r>
              <a:r>
                <a:rPr lang="sl-SI" i="1">
                  <a:solidFill>
                    <a:schemeClr val="tx2">
                      <a:lumMod val="60000"/>
                      <a:lumOff val="40000"/>
                    </a:schemeClr>
                  </a:solidFill>
                  <a:latin typeface="Georgia" pitchFamily="18" charset="0"/>
                </a:rPr>
                <a:t>)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57200" y="2514600"/>
            <a:ext cx="83820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V vektorskem prostoru lahko ene elemente izrazimo kot linearne kombinacije drugih elementov. Včasih vse elemente izrazimo s pomočjo zelo majhnega števila vektorjev.</a:t>
            </a:r>
          </a:p>
        </p:txBody>
      </p:sp>
      <p:graphicFrame>
        <p:nvGraphicFramePr>
          <p:cNvPr id="18434" name="Object 13"/>
          <p:cNvGraphicFramePr>
            <a:graphicFrameLocks noChangeAspect="1"/>
          </p:cNvGraphicFramePr>
          <p:nvPr/>
        </p:nvGraphicFramePr>
        <p:xfrm>
          <a:off x="2541588" y="4267200"/>
          <a:ext cx="5535612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2" name="Equation" r:id="rId3" imgW="4076640" imgH="228600" progId="Equation.DSMT4">
                  <p:embed/>
                </p:oleObj>
              </mc:Choice>
              <mc:Fallback>
                <p:oleObj name="Equation" r:id="rId3" imgW="4076640" imgH="2286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1588" y="4267200"/>
                        <a:ext cx="5535612" cy="35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457200" y="3505200"/>
          <a:ext cx="3587750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3" name="Equation" r:id="rId5" imgW="2641320" imgH="203040" progId="Equation.DSMT4">
                  <p:embed/>
                </p:oleObj>
              </mc:Choice>
              <mc:Fallback>
                <p:oleObj name="Equation" r:id="rId5" imgW="2641320" imgH="2030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505200"/>
                        <a:ext cx="3587750" cy="319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057400" y="3886200"/>
            <a:ext cx="1905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ali v splošnem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04800" y="4876800"/>
            <a:ext cx="8534400" cy="1219200"/>
          </a:xfrm>
          <a:prstGeom prst="roundRect">
            <a:avLst>
              <a:gd name="adj" fmla="val 6568"/>
            </a:avLst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graphicFrame>
        <p:nvGraphicFramePr>
          <p:cNvPr id="18436" name="Object 14"/>
          <p:cNvGraphicFramePr>
            <a:graphicFrameLocks noChangeAspect="1"/>
          </p:cNvGraphicFramePr>
          <p:nvPr/>
        </p:nvGraphicFramePr>
        <p:xfrm>
          <a:off x="1143000" y="5410200"/>
          <a:ext cx="2484438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4" name="Equation" r:id="rId7" imgW="1828800" imgH="203040" progId="Equation.DSMT4">
                  <p:embed/>
                </p:oleObj>
              </mc:Choice>
              <mc:Fallback>
                <p:oleObj name="Equation" r:id="rId7" imgW="1828800" imgH="20304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410200"/>
                        <a:ext cx="2484438" cy="319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7" name="Object 15"/>
          <p:cNvGraphicFramePr>
            <a:graphicFrameLocks noChangeAspect="1"/>
          </p:cNvGraphicFramePr>
          <p:nvPr/>
        </p:nvGraphicFramePr>
        <p:xfrm>
          <a:off x="5478463" y="5505450"/>
          <a:ext cx="1431925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5" name="Equation" r:id="rId9" imgW="1054080" imgH="177480" progId="Equation.DSMT4">
                  <p:embed/>
                </p:oleObj>
              </mc:Choice>
              <mc:Fallback>
                <p:oleObj name="Equation" r:id="rId9" imgW="1054080" imgH="17748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8463" y="5505450"/>
                        <a:ext cx="1431925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066800" y="4953000"/>
            <a:ext cx="2209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polinomi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410200" y="5029200"/>
            <a:ext cx="2590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kompleksna števila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2" grpId="0"/>
      <p:bldP spid="14" grpId="0"/>
      <p:bldP spid="16" grpId="0" animBg="1"/>
      <p:bldP spid="19" grpId="0"/>
      <p:bldP spid="2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31242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LINEARNA ALGEBRA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6" name="TextBox 5"/>
          <p:cNvSpPr txBox="1"/>
          <p:nvPr/>
        </p:nvSpPr>
        <p:spPr>
          <a:xfrm>
            <a:off x="0" y="6519863"/>
            <a:ext cx="22098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MATEMATIKA 1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D3E351C-6AD6-4662-99CB-62E90CECAD68}" type="slidenum"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32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9" name="TextBox 8"/>
          <p:cNvSpPr txBox="1"/>
          <p:nvPr/>
        </p:nvSpPr>
        <p:spPr>
          <a:xfrm>
            <a:off x="5334000" y="0"/>
            <a:ext cx="3810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sl-SI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VEKTORSKI  PROSTORI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04800" y="533400"/>
            <a:ext cx="8534400" cy="2438400"/>
          </a:xfrm>
          <a:prstGeom prst="roundRect">
            <a:avLst>
              <a:gd name="adj" fmla="val 6568"/>
            </a:avLst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graphicFrame>
        <p:nvGraphicFramePr>
          <p:cNvPr id="19458" name="Object 9"/>
          <p:cNvGraphicFramePr>
            <a:graphicFrameLocks noChangeAspect="1"/>
          </p:cNvGraphicFramePr>
          <p:nvPr/>
        </p:nvGraphicFramePr>
        <p:xfrm>
          <a:off x="427038" y="609600"/>
          <a:ext cx="3535362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4" name="Equation" r:id="rId3" imgW="2603160" imgH="279360" progId="Equation.DSMT4">
                  <p:embed/>
                </p:oleObj>
              </mc:Choice>
              <mc:Fallback>
                <p:oleObj name="Equation" r:id="rId3" imgW="2603160" imgH="27936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038" y="609600"/>
                        <a:ext cx="3535362" cy="43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9" name="Object 10"/>
          <p:cNvGraphicFramePr>
            <a:graphicFrameLocks noChangeAspect="1"/>
          </p:cNvGraphicFramePr>
          <p:nvPr/>
        </p:nvGraphicFramePr>
        <p:xfrm>
          <a:off x="1371600" y="1201738"/>
          <a:ext cx="6364288" cy="1312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5" name="Equation" r:id="rId5" imgW="4686120" imgH="838080" progId="Equation.DSMT4">
                  <p:embed/>
                </p:oleObj>
              </mc:Choice>
              <mc:Fallback>
                <p:oleObj name="Equation" r:id="rId5" imgW="4686120" imgH="8380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201738"/>
                        <a:ext cx="6364288" cy="1312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57200" y="2514600"/>
            <a:ext cx="8229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V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je tudi vektorski prostor, ki ga tvorijo trojice (oz. vektorji v prostoru), vendar ne vse.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90600" y="3048000"/>
            <a:ext cx="69342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Za podmnožico vektorskega prostora, ki je tudi sama podprostor, pravimo, da je </a:t>
            </a:r>
            <a:r>
              <a:rPr lang="sl-SI">
                <a:solidFill>
                  <a:srgbClr val="FF0000"/>
                </a:solidFill>
                <a:latin typeface="+mn-lt"/>
              </a:rPr>
              <a:t>vektorski  podprostor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04800" y="3810000"/>
            <a:ext cx="8534400" cy="1828800"/>
          </a:xfrm>
          <a:prstGeom prst="roundRect">
            <a:avLst>
              <a:gd name="adj" fmla="val 6568"/>
            </a:avLst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5" name="TextBox 14"/>
          <p:cNvSpPr txBox="1"/>
          <p:nvPr/>
        </p:nvSpPr>
        <p:spPr>
          <a:xfrm>
            <a:off x="381000" y="3886200"/>
            <a:ext cx="8305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Ravnine in premice skozi izhodišče so podprostori v prostoru vseh vektorjev v 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ℝ</a:t>
            </a:r>
            <a:r>
              <a:rPr lang="sl-SI" sz="1600" baseline="3000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.</a:t>
            </a:r>
            <a:endParaRPr lang="sl-SI" sz="160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000" y="4856163"/>
            <a:ext cx="80772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Polinomi, ki imajo ničlo v točki 1 so podprostor v vektorskem prostoru vseh polinomov.</a:t>
            </a:r>
          </a:p>
        </p:txBody>
      </p:sp>
      <p:graphicFrame>
        <p:nvGraphicFramePr>
          <p:cNvPr id="19460" name="Object 11"/>
          <p:cNvGraphicFramePr>
            <a:graphicFrameLocks noChangeAspect="1"/>
          </p:cNvGraphicFramePr>
          <p:nvPr/>
        </p:nvGraphicFramePr>
        <p:xfrm>
          <a:off x="1203325" y="5237163"/>
          <a:ext cx="6915150" cy="249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6" name="Equation" r:id="rId7" imgW="6464160" imgH="203040" progId="Equation.DSMT4">
                  <p:embed/>
                </p:oleObj>
              </mc:Choice>
              <mc:Fallback>
                <p:oleObj name="Equation" r:id="rId7" imgW="6464160" imgH="20304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3325" y="5237163"/>
                        <a:ext cx="6915150" cy="249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81000" y="4343400"/>
            <a:ext cx="7924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Ravnina, ki ne gre skozi izhodišče, </a:t>
            </a:r>
            <a:r>
              <a:rPr lang="sl-SI" sz="1600" u="sng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ni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podprostor prostora vektorjev 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</a:rPr>
              <a:t>v 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ℝ</a:t>
            </a:r>
            <a:r>
              <a:rPr lang="sl-SI" sz="1600" baseline="3000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.</a:t>
            </a:r>
            <a:endParaRPr lang="sl-SI" sz="160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27188" y="5791200"/>
            <a:ext cx="5459412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Ali je mogoče v vsakem vektorskem prostoru izbrati nekaj vektorjev in s pomočjo njih izraziti vse ostale?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3" grpId="0"/>
      <p:bldP spid="14" grpId="0" animBg="1"/>
      <p:bldP spid="15" grpId="0"/>
      <p:bldP spid="16" grpId="0"/>
      <p:bldP spid="18" grpId="0"/>
      <p:bldP spid="1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31242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LINEARNA ALGEBRA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4770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5" name="TextBox 4"/>
          <p:cNvSpPr txBox="1"/>
          <p:nvPr/>
        </p:nvSpPr>
        <p:spPr>
          <a:xfrm>
            <a:off x="0" y="6519863"/>
            <a:ext cx="22098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MATEMATIKA 1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C85ED6C-1269-43D4-8943-43C37B8A433D}" type="slidenum"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33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8" name="TextBox 7"/>
          <p:cNvSpPr txBox="1"/>
          <p:nvPr/>
        </p:nvSpPr>
        <p:spPr>
          <a:xfrm>
            <a:off x="5334000" y="0"/>
            <a:ext cx="3810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sl-SI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VEKTORSKI  PROSTORI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457200"/>
            <a:ext cx="71628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Množica vektorjev 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B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 je </a:t>
            </a:r>
            <a:r>
              <a:rPr lang="sl-SI" b="1">
                <a:solidFill>
                  <a:srgbClr val="FF0000"/>
                </a:solidFill>
                <a:latin typeface="+mn-lt"/>
              </a:rPr>
              <a:t>baza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vektorskega prostora 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V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, če lahko vsak vektor iz 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V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na en sam način izrazimo kot  linearno kombinacijo elementov 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B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.         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90600" y="1143000"/>
            <a:ext cx="65532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Baza vektorskega prostora mora biti </a:t>
            </a:r>
            <a:r>
              <a:rPr lang="en-US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`ravno 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prav velika</a:t>
            </a:r>
            <a:r>
              <a:rPr lang="en-US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’: 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če je premajhna, se nekaterih elementov </a:t>
            </a:r>
            <a:r>
              <a:rPr lang="sl-SI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V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ne bo dalo izraziti z elementi baze; če ima preveč elementov pa se bo dalo elemente </a:t>
            </a:r>
            <a:r>
              <a:rPr lang="sl-SI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V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izraziti na (pre)več različnih načinov.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5800" y="5715000"/>
            <a:ext cx="7848600" cy="369888"/>
          </a:xfrm>
          <a:prstGeom prst="rect">
            <a:avLst/>
          </a:prstGeom>
          <a:solidFill>
            <a:srgbClr val="FFFFCC"/>
          </a:solidFill>
          <a:ln w="15875"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Zapis vektorja kot linearne kombinacije neodvisnih vektorjev je vedno enoličen.</a:t>
            </a:r>
            <a:endParaRPr lang="sl-SI" i="1">
              <a:solidFill>
                <a:schemeClr val="tx2">
                  <a:lumMod val="60000"/>
                  <a:lumOff val="40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17410" name="Object 13"/>
          <p:cNvGraphicFramePr>
            <a:graphicFrameLocks noChangeAspect="1"/>
          </p:cNvGraphicFramePr>
          <p:nvPr/>
        </p:nvGraphicFramePr>
        <p:xfrm>
          <a:off x="500063" y="2338388"/>
          <a:ext cx="7804150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8" name="Equation" r:id="rId3" imgW="5816520" imgH="457200" progId="Equation.DSMT4">
                  <p:embed/>
                </p:oleObj>
              </mc:Choice>
              <mc:Fallback>
                <p:oleObj name="Equation" r:id="rId3" imgW="5816520" imgH="4572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2338388"/>
                        <a:ext cx="7804150" cy="709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3"/>
          <p:cNvGraphicFramePr>
            <a:graphicFrameLocks noChangeAspect="1"/>
          </p:cNvGraphicFramePr>
          <p:nvPr/>
        </p:nvGraphicFramePr>
        <p:xfrm>
          <a:off x="533400" y="3163888"/>
          <a:ext cx="7275513" cy="1103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9" name="Equation" r:id="rId5" imgW="5422680" imgH="711000" progId="Equation.DSMT4">
                  <p:embed/>
                </p:oleObj>
              </mc:Choice>
              <mc:Fallback>
                <p:oleObj name="Equation" r:id="rId5" imgW="5422680" imgH="71100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163888"/>
                        <a:ext cx="7275513" cy="1103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24"/>
          <p:cNvGraphicFramePr>
            <a:graphicFrameLocks noChangeAspect="1"/>
          </p:cNvGraphicFramePr>
          <p:nvPr/>
        </p:nvGraphicFramePr>
        <p:xfrm>
          <a:off x="609600" y="4776788"/>
          <a:ext cx="7445375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0" name="Equation" r:id="rId7" imgW="5549760" imgH="457200" progId="Equation.DSMT4">
                  <p:embed/>
                </p:oleObj>
              </mc:Choice>
              <mc:Fallback>
                <p:oleObj name="Equation" r:id="rId7" imgW="5549760" imgH="45720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776788"/>
                        <a:ext cx="7445375" cy="709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31242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LINEARNA ALGEBRA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5" name="TextBox 4"/>
          <p:cNvSpPr txBox="1"/>
          <p:nvPr/>
        </p:nvSpPr>
        <p:spPr>
          <a:xfrm>
            <a:off x="0" y="6519863"/>
            <a:ext cx="22098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MATEMATIKA 1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11D4E8A-B710-4975-B940-33EF4D1546F0}" type="slidenum"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34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8" name="TextBox 7"/>
          <p:cNvSpPr txBox="1"/>
          <p:nvPr/>
        </p:nvSpPr>
        <p:spPr>
          <a:xfrm>
            <a:off x="5334000" y="0"/>
            <a:ext cx="3810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sl-SI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VEKTORSKI  PROSTORI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" y="685800"/>
            <a:ext cx="83058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V vektorskem prostoru 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V  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imamo neskončno mnogo možnih izbir za bazo, vsem tem bazam pa je skupno le to, da imajo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sl-SI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enako mnogo elementov. Številu elementov baze pravimo </a:t>
            </a:r>
            <a:r>
              <a:rPr lang="sl-SI" b="1">
                <a:solidFill>
                  <a:srgbClr val="FF0000"/>
                </a:solidFill>
                <a:latin typeface="Calibri"/>
              </a:rPr>
              <a:t>dimenzija</a:t>
            </a:r>
            <a:r>
              <a:rPr lang="sl-SI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prostora 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V</a:t>
            </a:r>
            <a:r>
              <a:rPr lang="en-US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sl-SI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i</a:t>
            </a:r>
            <a:r>
              <a:rPr lang="en-US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n ga ozna</a:t>
            </a:r>
            <a:r>
              <a:rPr lang="sl-SI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čimo </a:t>
            </a:r>
            <a:r>
              <a:rPr lang="sl-SI">
                <a:solidFill>
                  <a:srgbClr val="FF0000"/>
                </a:solidFill>
                <a:latin typeface="Georgia" pitchFamily="18" charset="0"/>
              </a:rPr>
              <a:t>dim</a:t>
            </a:r>
            <a:r>
              <a:rPr lang="sl-SI" sz="600" i="1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sl-SI" i="1">
                <a:solidFill>
                  <a:srgbClr val="FF0000"/>
                </a:solidFill>
                <a:latin typeface="Georgia" pitchFamily="18" charset="0"/>
              </a:rPr>
              <a:t>V</a:t>
            </a:r>
            <a:r>
              <a:rPr lang="sl-SI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.</a:t>
            </a:r>
            <a:r>
              <a:rPr lang="sl-SI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endParaRPr lang="sl-SI" i="1">
              <a:solidFill>
                <a:schemeClr val="tx2">
                  <a:lumMod val="60000"/>
                  <a:lumOff val="40000"/>
                </a:schemeClr>
              </a:solidFill>
              <a:latin typeface="Georgia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04800" y="1828800"/>
            <a:ext cx="8534400" cy="1905000"/>
          </a:xfrm>
          <a:prstGeom prst="roundRect">
            <a:avLst>
              <a:gd name="adj" fmla="val 6568"/>
            </a:avLst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3" name="TextBox 12"/>
          <p:cNvSpPr txBox="1"/>
          <p:nvPr/>
        </p:nvSpPr>
        <p:spPr>
          <a:xfrm>
            <a:off x="457200" y="1905000"/>
            <a:ext cx="822960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V vektorskem prostoru 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ℝ</a:t>
            </a:r>
            <a:r>
              <a:rPr lang="sl-SI" sz="1600" baseline="3000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3 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lahko za bazo vzamemo vektorje (1,0,0), (0,1,0) in (0,0,1). Poljuben vektor lahko zapišemo kot linearno kombinacijo teh treh in sicer na en sam način: 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</a:p>
          <a:p>
            <a:pPr>
              <a:defRPr/>
            </a:pPr>
            <a:endParaRPr lang="sl-SI" sz="160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  <a:p>
            <a:pPr>
              <a:defRPr/>
            </a:pPr>
            <a:endParaRPr lang="sl-SI" sz="160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  <a:p>
            <a:pPr>
              <a:defRPr/>
            </a:pP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Dimenzija prostora 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ℝ</a:t>
            </a:r>
            <a:r>
              <a:rPr lang="sl-SI" sz="1600" baseline="3000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3 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je 3.</a:t>
            </a:r>
            <a:endParaRPr lang="sl-SI" sz="160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2667000" y="2514600"/>
          <a:ext cx="3954463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8" name="Equation" r:id="rId3" imgW="2984400" imgH="228600" progId="Equation.DSMT4">
                  <p:embed/>
                </p:oleObj>
              </mc:Choice>
              <mc:Fallback>
                <p:oleObj name="Equation" r:id="rId3" imgW="2984400" imgH="2286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514600"/>
                        <a:ext cx="3954463" cy="350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457200" y="3276600"/>
            <a:ext cx="38830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1600">
                <a:solidFill>
                  <a:srgbClr val="558ED5"/>
                </a:solidFill>
                <a:latin typeface="Calibri" pitchFamily="34" charset="0"/>
              </a:rPr>
              <a:t>Podobno je dimenzija prostora </a:t>
            </a:r>
            <a:r>
              <a:rPr lang="sl-SI" sz="1600">
                <a:solidFill>
                  <a:srgbClr val="558ED5"/>
                </a:solidFill>
                <a:ea typeface="Arial Unicode MS" pitchFamily="34" charset="-128"/>
                <a:cs typeface="Arial Unicode MS" pitchFamily="34" charset="-128"/>
              </a:rPr>
              <a:t>ℝ</a:t>
            </a:r>
            <a:r>
              <a:rPr lang="sl-SI" sz="1600" i="1" baseline="30000">
                <a:solidFill>
                  <a:srgbClr val="558ED5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sl-SI" sz="1600" baseline="30000">
                <a:solidFill>
                  <a:srgbClr val="558ED5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sl-SI" sz="1600">
                <a:solidFill>
                  <a:srgbClr val="558ED5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enaka  </a:t>
            </a:r>
            <a:r>
              <a:rPr lang="sl-SI" sz="1600" i="1">
                <a:solidFill>
                  <a:srgbClr val="558ED5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sl-SI" sz="1600">
                <a:solidFill>
                  <a:srgbClr val="558ED5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.</a:t>
            </a:r>
            <a:endParaRPr lang="sl-SI" sz="1600">
              <a:solidFill>
                <a:srgbClr val="558ED5"/>
              </a:solidFill>
              <a:latin typeface="Calibri" pitchFamily="34" charset="0"/>
            </a:endParaRPr>
          </a:p>
        </p:txBody>
      </p:sp>
      <p:grpSp>
        <p:nvGrpSpPr>
          <p:cNvPr id="9" name="Group 20"/>
          <p:cNvGrpSpPr>
            <a:grpSpLocks/>
          </p:cNvGrpSpPr>
          <p:nvPr/>
        </p:nvGrpSpPr>
        <p:grpSpPr bwMode="auto">
          <a:xfrm>
            <a:off x="304800" y="4267200"/>
            <a:ext cx="8534400" cy="762000"/>
            <a:chOff x="304800" y="5486400"/>
            <a:chExt cx="8534400" cy="762000"/>
          </a:xfrm>
        </p:grpSpPr>
        <p:sp>
          <p:nvSpPr>
            <p:cNvPr id="17" name="Rounded Rectangle 16"/>
            <p:cNvSpPr/>
            <p:nvPr/>
          </p:nvSpPr>
          <p:spPr>
            <a:xfrm>
              <a:off x="304800" y="5486400"/>
              <a:ext cx="8534400" cy="762000"/>
            </a:xfrm>
            <a:prstGeom prst="roundRect">
              <a:avLst>
                <a:gd name="adj" fmla="val 6568"/>
              </a:avLst>
            </a:prstGeom>
            <a:ln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57200" y="5588000"/>
              <a:ext cx="7731125" cy="5842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sl-SI" sz="1600">
                  <a:solidFill>
                    <a:srgbClr val="1F497D">
                      <a:lumMod val="60000"/>
                      <a:lumOff val="40000"/>
                    </a:srgbClr>
                  </a:solidFill>
                  <a:latin typeface="Calibri"/>
                </a:rPr>
                <a:t>V vektorskem prostoru vseh polinomov lahko za bazo vzamemo vse potence: 1,</a:t>
              </a:r>
              <a:r>
                <a:rPr lang="sl-SI" sz="1600" i="1">
                  <a:solidFill>
                    <a:srgbClr val="1F497D">
                      <a:lumMod val="60000"/>
                      <a:lumOff val="40000"/>
                    </a:srgbClr>
                  </a:solidFill>
                  <a:latin typeface="Georgia" pitchFamily="18" charset="0"/>
                </a:rPr>
                <a:t>x</a:t>
              </a:r>
              <a:r>
                <a:rPr lang="sl-SI" sz="1600">
                  <a:solidFill>
                    <a:srgbClr val="1F497D">
                      <a:lumMod val="60000"/>
                      <a:lumOff val="40000"/>
                    </a:srgbClr>
                  </a:solidFill>
                  <a:latin typeface="Calibri"/>
                </a:rPr>
                <a:t>,</a:t>
              </a:r>
              <a:r>
                <a:rPr lang="sl-SI" sz="1600" i="1">
                  <a:solidFill>
                    <a:srgbClr val="1F497D">
                      <a:lumMod val="60000"/>
                      <a:lumOff val="40000"/>
                    </a:srgbClr>
                  </a:solidFill>
                  <a:latin typeface="Georgia" pitchFamily="18" charset="0"/>
                </a:rPr>
                <a:t> x</a:t>
              </a:r>
              <a:r>
                <a:rPr lang="sl-SI" sz="1600" i="1" baseline="30000">
                  <a:solidFill>
                    <a:srgbClr val="1F497D">
                      <a:lumMod val="60000"/>
                      <a:lumOff val="40000"/>
                    </a:srgbClr>
                  </a:solidFill>
                  <a:latin typeface="Georgia" pitchFamily="18" charset="0"/>
                </a:rPr>
                <a:t>2</a:t>
              </a:r>
              <a:r>
                <a:rPr lang="sl-SI" sz="1600">
                  <a:solidFill>
                    <a:srgbClr val="1F497D">
                      <a:lumMod val="60000"/>
                      <a:lumOff val="40000"/>
                    </a:srgbClr>
                  </a:solidFill>
                  <a:latin typeface="Calibri"/>
                </a:rPr>
                <a:t>,</a:t>
              </a:r>
              <a:r>
                <a:rPr lang="sl-SI" sz="1600" i="1">
                  <a:solidFill>
                    <a:srgbClr val="1F497D">
                      <a:lumMod val="60000"/>
                      <a:lumOff val="40000"/>
                    </a:srgbClr>
                  </a:solidFill>
                  <a:latin typeface="Georgia" pitchFamily="18" charset="0"/>
                </a:rPr>
                <a:t> x</a:t>
              </a:r>
              <a:r>
                <a:rPr lang="sl-SI" sz="1600" i="1" baseline="30000">
                  <a:solidFill>
                    <a:srgbClr val="1F497D">
                      <a:lumMod val="60000"/>
                      <a:lumOff val="40000"/>
                    </a:srgbClr>
                  </a:solidFill>
                  <a:latin typeface="Georgia" pitchFamily="18" charset="0"/>
                </a:rPr>
                <a:t>3</a:t>
              </a:r>
              <a:r>
                <a:rPr lang="sl-SI" sz="1600">
                  <a:solidFill>
                    <a:srgbClr val="1F497D">
                      <a:lumMod val="60000"/>
                      <a:lumOff val="40000"/>
                    </a:srgbClr>
                  </a:solidFill>
                  <a:latin typeface="Calibri"/>
                </a:rPr>
                <a:t> ,</a:t>
              </a:r>
              <a:r>
                <a:rPr lang="sl-SI" sz="1600" i="1">
                  <a:solidFill>
                    <a:srgbClr val="1F497D">
                      <a:lumMod val="60000"/>
                      <a:lumOff val="40000"/>
                    </a:srgbClr>
                  </a:solidFill>
                  <a:latin typeface="Georgia" pitchFamily="18" charset="0"/>
                </a:rPr>
                <a:t> ...</a:t>
              </a:r>
            </a:p>
            <a:p>
              <a:pPr>
                <a:defRPr/>
              </a:pPr>
              <a:r>
                <a:rPr lang="sl-SI" sz="1600">
                  <a:solidFill>
                    <a:srgbClr val="1F497D">
                      <a:lumMod val="60000"/>
                      <a:lumOff val="40000"/>
                    </a:srgbClr>
                  </a:solidFill>
                  <a:latin typeface="+mn-lt"/>
                </a:rPr>
                <a:t>Vektorski prostor vseh polinomov je neskončnodimenzionalen.</a:t>
              </a:r>
            </a:p>
          </p:txBody>
        </p:sp>
      </p:grpSp>
      <p:grpSp>
        <p:nvGrpSpPr>
          <p:cNvPr id="10" name="Group 21"/>
          <p:cNvGrpSpPr>
            <a:grpSpLocks/>
          </p:cNvGrpSpPr>
          <p:nvPr/>
        </p:nvGrpSpPr>
        <p:grpSpPr bwMode="auto">
          <a:xfrm>
            <a:off x="304800" y="5562600"/>
            <a:ext cx="8534400" cy="457200"/>
            <a:chOff x="304800" y="6354966"/>
            <a:chExt cx="8534400" cy="571500"/>
          </a:xfrm>
        </p:grpSpPr>
        <p:sp>
          <p:nvSpPr>
            <p:cNvPr id="20" name="Rounded Rectangle 19"/>
            <p:cNvSpPr/>
            <p:nvPr/>
          </p:nvSpPr>
          <p:spPr>
            <a:xfrm>
              <a:off x="304800" y="6354966"/>
              <a:ext cx="8534400" cy="571500"/>
            </a:xfrm>
            <a:prstGeom prst="roundRect">
              <a:avLst>
                <a:gd name="adj" fmla="val 6568"/>
              </a:avLst>
            </a:prstGeom>
            <a:ln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/>
            </a:p>
          </p:txBody>
        </p:sp>
        <p:sp>
          <p:nvSpPr>
            <p:cNvPr id="21521" name="Rectangle 23"/>
            <p:cNvSpPr>
              <a:spLocks noChangeArrowheads="1"/>
            </p:cNvSpPr>
            <p:nvPr/>
          </p:nvSpPr>
          <p:spPr bwMode="auto">
            <a:xfrm>
              <a:off x="457200" y="6447397"/>
              <a:ext cx="586724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l-SI" sz="1600">
                  <a:solidFill>
                    <a:srgbClr val="558ED5"/>
                  </a:solidFill>
                  <a:latin typeface="Calibri" pitchFamily="34" charset="0"/>
                </a:rPr>
                <a:t>Kompleksna števila so dvodimenzionalni vektorski prostor z bazo: 1,</a:t>
              </a:r>
              <a:r>
                <a:rPr lang="sl-SI" sz="1600" i="1">
                  <a:solidFill>
                    <a:srgbClr val="558ED5"/>
                  </a:solidFill>
                  <a:latin typeface="Georgia" pitchFamily="18" charset="0"/>
                </a:rPr>
                <a:t>i.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/>
      <p:bldP spid="1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31242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LINEARNA ALGEBRA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5" name="TextBox 4"/>
          <p:cNvSpPr txBox="1"/>
          <p:nvPr/>
        </p:nvSpPr>
        <p:spPr>
          <a:xfrm>
            <a:off x="0" y="6519863"/>
            <a:ext cx="22098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MATEMATIKA 1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9F49114-E5BC-4D8C-8551-FDDF0F719E99}" type="slidenum"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35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8" name="TextBox 7"/>
          <p:cNvSpPr txBox="1"/>
          <p:nvPr/>
        </p:nvSpPr>
        <p:spPr>
          <a:xfrm>
            <a:off x="5334000" y="0"/>
            <a:ext cx="3810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sl-SI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VEKTORSKI  PROSTORI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04800" y="457200"/>
            <a:ext cx="8534400" cy="1600200"/>
          </a:xfrm>
          <a:prstGeom prst="roundRect">
            <a:avLst>
              <a:gd name="adj" fmla="val 6568"/>
            </a:avLst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0" name="TextBox 9"/>
          <p:cNvSpPr txBox="1"/>
          <p:nvPr/>
        </p:nvSpPr>
        <p:spPr>
          <a:xfrm>
            <a:off x="457200" y="533400"/>
            <a:ext cx="80010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Premica skozi izhodišče je vektorski prostor, v katerem lahko za bazo vzamemo (katerikoli) njen smerni vektor. Premica skozi izhodišče je enodimenzionalni vektorski prostor.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04800" y="2362200"/>
            <a:ext cx="8534400" cy="3124200"/>
          </a:xfrm>
          <a:prstGeom prst="roundRect">
            <a:avLst>
              <a:gd name="adj" fmla="val 6568"/>
            </a:avLst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2" name="TextBox 11"/>
          <p:cNvSpPr txBox="1"/>
          <p:nvPr/>
        </p:nvSpPr>
        <p:spPr>
          <a:xfrm>
            <a:off x="381000" y="2438400"/>
            <a:ext cx="83058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Ravnina skozi izhodišče je vektorski prostor, v katerem lahko za bazo vzamemo katerakoli vektorja, ki ležita v ravnini, vendar ne na isti premici.  Ravnina je dvodimezionalni vektorski prostor.</a:t>
            </a:r>
          </a:p>
        </p:txBody>
      </p:sp>
      <p:grpSp>
        <p:nvGrpSpPr>
          <p:cNvPr id="13" name="Group 64"/>
          <p:cNvGrpSpPr>
            <a:grpSpLocks/>
          </p:cNvGrpSpPr>
          <p:nvPr/>
        </p:nvGrpSpPr>
        <p:grpSpPr bwMode="auto">
          <a:xfrm>
            <a:off x="2971800" y="1143000"/>
            <a:ext cx="2514600" cy="776288"/>
            <a:chOff x="60040" y="1499053"/>
            <a:chExt cx="2895600" cy="838200"/>
          </a:xfrm>
        </p:grpSpPr>
        <p:grpSp>
          <p:nvGrpSpPr>
            <p:cNvPr id="22554" name="Group 25"/>
            <p:cNvGrpSpPr>
              <a:grpSpLocks/>
            </p:cNvGrpSpPr>
            <p:nvPr/>
          </p:nvGrpSpPr>
          <p:grpSpPr bwMode="auto">
            <a:xfrm>
              <a:off x="60040" y="1499053"/>
              <a:ext cx="2895600" cy="838200"/>
              <a:chOff x="4022440" y="1431906"/>
              <a:chExt cx="2895600" cy="838200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 flipV="1">
                <a:off x="4022440" y="1431906"/>
                <a:ext cx="2895600" cy="838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Oval 20"/>
              <p:cNvSpPr/>
              <p:nvPr/>
            </p:nvSpPr>
            <p:spPr>
              <a:xfrm>
                <a:off x="5993057" y="1675310"/>
                <a:ext cx="36561" cy="3771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sl-SI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5258188" y="1887859"/>
                <a:ext cx="36561" cy="3599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sl-SI"/>
              </a:p>
            </p:txBody>
          </p:sp>
        </p:grpSp>
        <p:graphicFrame>
          <p:nvGraphicFramePr>
            <p:cNvPr id="22534" name="Object 3"/>
            <p:cNvGraphicFramePr>
              <a:graphicFrameLocks noChangeAspect="1"/>
            </p:cNvGraphicFramePr>
            <p:nvPr/>
          </p:nvGraphicFramePr>
          <p:xfrm>
            <a:off x="1227138" y="2082800"/>
            <a:ext cx="176212" cy="244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42" name="Equation" r:id="rId3" imgW="126720" imgH="177480" progId="Equation.DSMT4">
                    <p:embed/>
                  </p:oleObj>
                </mc:Choice>
                <mc:Fallback>
                  <p:oleObj name="Equation" r:id="rId3" imgW="126720" imgH="177480" progId="Equation.DSMT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27138" y="2082800"/>
                          <a:ext cx="176212" cy="244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CC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accent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535" name="Object 10"/>
            <p:cNvGraphicFramePr>
              <a:graphicFrameLocks noChangeAspect="1"/>
            </p:cNvGraphicFramePr>
            <p:nvPr/>
          </p:nvGraphicFramePr>
          <p:xfrm>
            <a:off x="2057400" y="1871663"/>
            <a:ext cx="176213" cy="227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43" name="Equation" r:id="rId5" imgW="126720" imgH="164880" progId="Equation.DSMT4">
                    <p:embed/>
                  </p:oleObj>
                </mc:Choice>
                <mc:Fallback>
                  <p:oleObj name="Equation" r:id="rId5" imgW="126720" imgH="164880" progId="Equation.DSMT4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57400" y="1871663"/>
                          <a:ext cx="176213" cy="2270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CC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accent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9" name="Straight Arrow Connector 18"/>
            <p:cNvCxnSpPr>
              <a:stCxn id="22" idx="3"/>
              <a:endCxn id="21" idx="3"/>
            </p:cNvCxnSpPr>
            <p:nvPr/>
          </p:nvCxnSpPr>
          <p:spPr>
            <a:xfrm rot="5400000" flipH="1" flipV="1">
              <a:off x="1562318" y="1512152"/>
              <a:ext cx="209121" cy="734868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62"/>
          <p:cNvGrpSpPr>
            <a:grpSpLocks noChangeAspect="1"/>
          </p:cNvGrpSpPr>
          <p:nvPr/>
        </p:nvGrpSpPr>
        <p:grpSpPr bwMode="auto">
          <a:xfrm>
            <a:off x="3597275" y="2873375"/>
            <a:ext cx="1665288" cy="1851025"/>
            <a:chOff x="1110929" y="3352799"/>
            <a:chExt cx="2470260" cy="2743202"/>
          </a:xfrm>
        </p:grpSpPr>
        <p:grpSp>
          <p:nvGrpSpPr>
            <p:cNvPr id="16" name="Group 56"/>
            <p:cNvGrpSpPr/>
            <p:nvPr/>
          </p:nvGrpSpPr>
          <p:grpSpPr>
            <a:xfrm rot="2792610">
              <a:off x="990282" y="3505094"/>
              <a:ext cx="2743202" cy="2438612"/>
              <a:chOff x="1904998" y="3505094"/>
              <a:chExt cx="2743202" cy="2438612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19262476" lon="2248476" rev="21147215"/>
              </a:camera>
              <a:lightRig rig="threePt" dir="t"/>
            </a:scene3d>
          </p:grpSpPr>
          <p:sp>
            <p:nvSpPr>
              <p:cNvPr id="29" name="Rectangle 28"/>
              <p:cNvSpPr/>
              <p:nvPr/>
            </p:nvSpPr>
            <p:spPr>
              <a:xfrm>
                <a:off x="1905000" y="3505200"/>
                <a:ext cx="2743200" cy="243840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sl-SI"/>
              </a:p>
            </p:txBody>
          </p:sp>
          <p:cxnSp>
            <p:nvCxnSpPr>
              <p:cNvPr id="30" name="Straight Connector 29"/>
              <p:cNvCxnSpPr/>
              <p:nvPr/>
            </p:nvCxnSpPr>
            <p:spPr>
              <a:xfrm flipV="1">
                <a:off x="1905000" y="4651976"/>
                <a:ext cx="2743200" cy="990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flipV="1">
                <a:off x="1905000" y="3886200"/>
                <a:ext cx="2743200" cy="990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flipV="1">
                <a:off x="1905000" y="4267200"/>
                <a:ext cx="2743200" cy="990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>
                <a:cxnSpLocks noChangeAspect="1"/>
              </p:cNvCxnSpPr>
              <p:nvPr/>
            </p:nvCxnSpPr>
            <p:spPr>
              <a:xfrm flipV="1">
                <a:off x="2120342" y="5029201"/>
                <a:ext cx="2527858" cy="91283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flipV="1">
                <a:off x="1905000" y="3505200"/>
                <a:ext cx="2743200" cy="990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>
                <a:cxnSpLocks noChangeAspect="1"/>
              </p:cNvCxnSpPr>
              <p:nvPr/>
            </p:nvCxnSpPr>
            <p:spPr>
              <a:xfrm flipV="1">
                <a:off x="3190383" y="5411774"/>
                <a:ext cx="1457817" cy="52643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>
                <a:cxnSpLocks noChangeAspect="1"/>
              </p:cNvCxnSpPr>
              <p:nvPr/>
            </p:nvCxnSpPr>
            <p:spPr>
              <a:xfrm flipV="1">
                <a:off x="1904998" y="3505200"/>
                <a:ext cx="1598741" cy="57732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V="1">
                <a:off x="2407465" y="3505094"/>
                <a:ext cx="703906" cy="243850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V="1">
                <a:off x="2801294" y="3505200"/>
                <a:ext cx="703906" cy="243850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V="1">
                <a:off x="3182294" y="3505200"/>
                <a:ext cx="703906" cy="243850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flipV="1">
                <a:off x="3563294" y="3505200"/>
                <a:ext cx="703906" cy="243850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flipV="1">
                <a:off x="2057400" y="3505200"/>
                <a:ext cx="703906" cy="243850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flipV="1">
                <a:off x="3944294" y="3505200"/>
                <a:ext cx="703906" cy="243850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>
                <a:cxnSpLocks noChangeAspect="1"/>
              </p:cNvCxnSpPr>
              <p:nvPr/>
            </p:nvCxnSpPr>
            <p:spPr>
              <a:xfrm flipV="1">
                <a:off x="4325315" y="4832129"/>
                <a:ext cx="317629" cy="1100356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>
                <a:cxnSpLocks noChangeAspect="1"/>
              </p:cNvCxnSpPr>
              <p:nvPr/>
            </p:nvCxnSpPr>
            <p:spPr>
              <a:xfrm flipV="1">
                <a:off x="1905000" y="3505211"/>
                <a:ext cx="499775" cy="1731339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Oval 44"/>
              <p:cNvSpPr/>
              <p:nvPr/>
            </p:nvSpPr>
            <p:spPr>
              <a:xfrm>
                <a:off x="2536694" y="5392306"/>
                <a:ext cx="36000" cy="36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sl-SI"/>
              </a:p>
            </p:txBody>
          </p:sp>
          <p:cxnSp>
            <p:nvCxnSpPr>
              <p:cNvPr id="46" name="Straight Arrow Connector 45"/>
              <p:cNvCxnSpPr/>
              <p:nvPr/>
            </p:nvCxnSpPr>
            <p:spPr>
              <a:xfrm rot="5400000" flipH="1" flipV="1">
                <a:off x="2924647" y="4671975"/>
                <a:ext cx="375728" cy="1072072"/>
              </a:xfrm>
              <a:prstGeom prst="straightConnector1">
                <a:avLst/>
              </a:prstGeom>
              <a:ln w="2222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Oval 46"/>
              <p:cNvSpPr/>
              <p:nvPr/>
            </p:nvSpPr>
            <p:spPr>
              <a:xfrm>
                <a:off x="3643482" y="4993200"/>
                <a:ext cx="36000" cy="36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sl-SI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2908641" y="4114800"/>
                <a:ext cx="36000" cy="36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sl-SI"/>
              </a:p>
            </p:txBody>
          </p:sp>
          <p:cxnSp>
            <p:nvCxnSpPr>
              <p:cNvPr id="49" name="Straight Arrow Connector 48"/>
              <p:cNvCxnSpPr/>
              <p:nvPr/>
            </p:nvCxnSpPr>
            <p:spPr>
              <a:xfrm rot="5400000" flipH="1" flipV="1">
                <a:off x="2119967" y="4607308"/>
                <a:ext cx="1264778" cy="341219"/>
              </a:xfrm>
              <a:prstGeom prst="straightConnector1">
                <a:avLst/>
              </a:prstGeom>
              <a:ln w="2222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Oval 49"/>
              <p:cNvSpPr/>
              <p:nvPr/>
            </p:nvSpPr>
            <p:spPr>
              <a:xfrm>
                <a:off x="3505200" y="4078800"/>
                <a:ext cx="36000" cy="3600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sl-SI"/>
              </a:p>
            </p:txBody>
          </p:sp>
          <p:cxnSp>
            <p:nvCxnSpPr>
              <p:cNvPr id="51" name="Straight Connector 50"/>
              <p:cNvCxnSpPr>
                <a:cxnSpLocks noChangeAspect="1"/>
              </p:cNvCxnSpPr>
              <p:nvPr/>
            </p:nvCxnSpPr>
            <p:spPr>
              <a:xfrm flipV="1">
                <a:off x="3214585" y="4114800"/>
                <a:ext cx="298458" cy="1033926"/>
              </a:xfrm>
              <a:prstGeom prst="line">
                <a:avLst/>
              </a:prstGeom>
              <a:ln w="15875">
                <a:solidFill>
                  <a:srgbClr val="FFC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>
                <a:cxnSpLocks noChangeAspect="1"/>
              </p:cNvCxnSpPr>
              <p:nvPr/>
            </p:nvCxnSpPr>
            <p:spPr>
              <a:xfrm flipV="1">
                <a:off x="2883899" y="4105748"/>
                <a:ext cx="612248" cy="221089"/>
              </a:xfrm>
              <a:prstGeom prst="line">
                <a:avLst/>
              </a:prstGeom>
              <a:ln w="15875">
                <a:solidFill>
                  <a:srgbClr val="FFC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22531" name="Object 6"/>
            <p:cNvGraphicFramePr>
              <a:graphicFrameLocks noChangeAspect="1"/>
            </p:cNvGraphicFramePr>
            <p:nvPr/>
          </p:nvGraphicFramePr>
          <p:xfrm>
            <a:off x="1110929" y="4602163"/>
            <a:ext cx="198447" cy="273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44" name="Equation" r:id="rId7" imgW="126720" imgH="177480" progId="Equation.DSMT4">
                    <p:embed/>
                  </p:oleObj>
                </mc:Choice>
                <mc:Fallback>
                  <p:oleObj name="Equation" r:id="rId7" imgW="126720" imgH="177480" progId="Equation.DSMT4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10929" y="4602163"/>
                          <a:ext cx="198447" cy="2730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CC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accent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532" name="Object 7"/>
            <p:cNvGraphicFramePr>
              <a:graphicFrameLocks noChangeAspect="1"/>
            </p:cNvGraphicFramePr>
            <p:nvPr/>
          </p:nvGraphicFramePr>
          <p:xfrm>
            <a:off x="2338071" y="5019670"/>
            <a:ext cx="197357" cy="3520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45" name="Equation" r:id="rId9" imgW="126720" imgH="228600" progId="Equation.DSMT4">
                    <p:embed/>
                  </p:oleObj>
                </mc:Choice>
                <mc:Fallback>
                  <p:oleObj name="Equation" r:id="rId9" imgW="126720" imgH="228600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38071" y="5019670"/>
                          <a:ext cx="197357" cy="3520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CC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accent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533" name="Object 8"/>
            <p:cNvGraphicFramePr>
              <a:graphicFrameLocks noChangeAspect="1"/>
            </p:cNvGraphicFramePr>
            <p:nvPr/>
          </p:nvGraphicFramePr>
          <p:xfrm>
            <a:off x="2244404" y="3952870"/>
            <a:ext cx="216916" cy="3520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46" name="Equation" r:id="rId11" imgW="139680" imgH="228600" progId="Equation.DSMT4">
                    <p:embed/>
                  </p:oleObj>
                </mc:Choice>
                <mc:Fallback>
                  <p:oleObj name="Equation" r:id="rId11" imgW="139680" imgH="228600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44404" y="3952870"/>
                          <a:ext cx="216916" cy="3520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CC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accent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3" name="TextBox 52"/>
          <p:cNvSpPr txBox="1"/>
          <p:nvPr/>
        </p:nvSpPr>
        <p:spPr>
          <a:xfrm>
            <a:off x="457200" y="4572000"/>
            <a:ext cx="7924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V ravnini z </a:t>
            </a:r>
            <a:r>
              <a:rPr lang="sl-SI" sz="14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enačbo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sl-SI" sz="14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x</a:t>
            </a:r>
            <a:r>
              <a:rPr lang="sl-SI" sz="1400">
                <a:solidFill>
                  <a:schemeClr val="tx2">
                    <a:lumMod val="60000"/>
                    <a:lumOff val="40000"/>
                  </a:schemeClr>
                </a:solidFill>
              </a:rPr>
              <a:t>+</a:t>
            </a:r>
            <a:r>
              <a:rPr lang="sl-SI" sz="14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y</a:t>
            </a:r>
            <a:r>
              <a:rPr lang="sl-SI" sz="1400">
                <a:solidFill>
                  <a:schemeClr val="tx2">
                    <a:lumMod val="60000"/>
                    <a:lumOff val="40000"/>
                  </a:schemeClr>
                </a:solidFill>
              </a:rPr>
              <a:t>+</a:t>
            </a:r>
            <a:r>
              <a:rPr lang="sl-SI" sz="14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2</a:t>
            </a:r>
            <a:r>
              <a:rPr lang="sl-SI" sz="14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z</a:t>
            </a:r>
            <a:r>
              <a:rPr lang="sl-SI" sz="1400">
                <a:solidFill>
                  <a:schemeClr val="tx2">
                    <a:lumMod val="60000"/>
                    <a:lumOff val="40000"/>
                  </a:schemeClr>
                </a:solidFill>
              </a:rPr>
              <a:t>=</a:t>
            </a:r>
            <a:r>
              <a:rPr lang="sl-SI" sz="14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0 lahko za bazo vzamemo vektorja (2,0,-1) in (0,2,-1):    </a:t>
            </a:r>
          </a:p>
        </p:txBody>
      </p:sp>
      <p:graphicFrame>
        <p:nvGraphicFramePr>
          <p:cNvPr id="35856" name="Object 13"/>
          <p:cNvGraphicFramePr>
            <a:graphicFrameLocks noChangeAspect="1"/>
          </p:cNvGraphicFramePr>
          <p:nvPr/>
        </p:nvGraphicFramePr>
        <p:xfrm>
          <a:off x="1109663" y="4953000"/>
          <a:ext cx="6438900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7" name="Equation" r:id="rId13" imgW="5943600" imgH="393480" progId="Equation.DSMT4">
                  <p:embed/>
                </p:oleObj>
              </mc:Choice>
              <mc:Fallback>
                <p:oleObj name="Equation" r:id="rId13" imgW="5943600" imgH="39348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9663" y="4953000"/>
                        <a:ext cx="6438900" cy="493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Group 56"/>
          <p:cNvGrpSpPr>
            <a:grpSpLocks/>
          </p:cNvGrpSpPr>
          <p:nvPr/>
        </p:nvGrpSpPr>
        <p:grpSpPr bwMode="auto">
          <a:xfrm>
            <a:off x="304800" y="5791200"/>
            <a:ext cx="8534400" cy="533400"/>
            <a:chOff x="304800" y="5562600"/>
            <a:chExt cx="8534400" cy="533400"/>
          </a:xfrm>
        </p:grpSpPr>
        <p:sp>
          <p:nvSpPr>
            <p:cNvPr id="55" name="Rounded Rectangle 54"/>
            <p:cNvSpPr/>
            <p:nvPr/>
          </p:nvSpPr>
          <p:spPr>
            <a:xfrm>
              <a:off x="304800" y="5562600"/>
              <a:ext cx="8534400" cy="533400"/>
            </a:xfrm>
            <a:prstGeom prst="roundRect">
              <a:avLst>
                <a:gd name="adj" fmla="val 6568"/>
              </a:avLst>
            </a:prstGeom>
            <a:ln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57200" y="5638800"/>
              <a:ext cx="8305800" cy="33813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sl-SI" sz="160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V vektorskem prostoru </a:t>
              </a:r>
              <a:r>
                <a:rPr lang="sl-SI" sz="1600">
                  <a:solidFill>
                    <a:schemeClr val="tx2">
                      <a:lumMod val="60000"/>
                      <a:lumOff val="40000"/>
                    </a:schemeClr>
                  </a:solidFill>
                  <a:ea typeface="Arial Unicode MS" pitchFamily="34" charset="-128"/>
                  <a:cs typeface="Arial Unicode MS" pitchFamily="34" charset="-128"/>
                </a:rPr>
                <a:t>ℝ</a:t>
              </a:r>
              <a:r>
                <a:rPr lang="sl-SI" sz="1600" baseline="30000">
                  <a:solidFill>
                    <a:schemeClr val="tx2">
                      <a:lumMod val="60000"/>
                      <a:lumOff val="40000"/>
                    </a:schemeClr>
                  </a:solidFill>
                  <a:latin typeface="Calibri" pitchFamily="34" charset="0"/>
                  <a:ea typeface="Arial Unicode MS" pitchFamily="34" charset="-128"/>
                  <a:cs typeface="Arial Unicode MS" pitchFamily="34" charset="-128"/>
                </a:rPr>
                <a:t>3 </a:t>
              </a:r>
              <a:r>
                <a:rPr lang="sl-SI" sz="160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 lahko za bazo vzamemo katerekoli tri vektorje, ki ne ležijo v isti ravnini.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2" grpId="0"/>
      <p:bldP spid="5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31242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LINEARNA ALGEBRA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5" name="TextBox 4"/>
          <p:cNvSpPr txBox="1"/>
          <p:nvPr/>
        </p:nvSpPr>
        <p:spPr>
          <a:xfrm>
            <a:off x="0" y="6519863"/>
            <a:ext cx="22098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MATEMATIKA 1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4882D3C-CD26-41BB-A18F-5D64D75DD879}" type="slidenum"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36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8" name="TextBox 7"/>
          <p:cNvSpPr txBox="1"/>
          <p:nvPr/>
        </p:nvSpPr>
        <p:spPr>
          <a:xfrm>
            <a:off x="5334000" y="0"/>
            <a:ext cx="3810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sl-SI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VEKTORSKI  PROSTORI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457200"/>
            <a:ext cx="4191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b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LINEARNE  FUNKCIJE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3400" y="838200"/>
            <a:ext cx="78486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V,W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 linearna prostora.</a:t>
            </a:r>
          </a:p>
          <a:p>
            <a:pPr>
              <a:defRPr/>
            </a:pP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Funkcija 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L:V→W  </a:t>
            </a:r>
            <a:r>
              <a:rPr lang="sl-SI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je </a:t>
            </a:r>
            <a:r>
              <a:rPr lang="sl-SI" b="1">
                <a:solidFill>
                  <a:srgbClr val="FF0000"/>
                </a:solidFill>
                <a:latin typeface="Calibri"/>
              </a:rPr>
              <a:t>linearna</a:t>
            </a:r>
            <a:r>
              <a:rPr lang="sl-SI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, če ohranja linearne kombinacije, tj. če velja</a:t>
            </a:r>
            <a:endParaRPr lang="sl-SI" i="1">
              <a:solidFill>
                <a:schemeClr val="tx2">
                  <a:lumMod val="60000"/>
                  <a:lumOff val="40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36873" name="Object 13"/>
          <p:cNvGraphicFramePr>
            <a:graphicFrameLocks noChangeAspect="1"/>
          </p:cNvGraphicFramePr>
          <p:nvPr/>
        </p:nvGraphicFramePr>
        <p:xfrm>
          <a:off x="1343025" y="1600200"/>
          <a:ext cx="574357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6" name="Equation" r:id="rId3" imgW="4228920" imgH="228600" progId="Equation.DSMT4">
                  <p:embed/>
                </p:oleObj>
              </mc:Choice>
              <mc:Fallback>
                <p:oleObj name="Equation" r:id="rId3" imgW="4228920" imgH="2286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3025" y="1600200"/>
                        <a:ext cx="5743575" cy="35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4" name="Object 10"/>
          <p:cNvGraphicFramePr>
            <a:graphicFrameLocks noChangeAspect="1"/>
          </p:cNvGraphicFramePr>
          <p:nvPr/>
        </p:nvGraphicFramePr>
        <p:xfrm>
          <a:off x="1524000" y="2133600"/>
          <a:ext cx="5546725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7" name="Equation" r:id="rId5" imgW="4140000" imgH="228600" progId="Equation.DSMT4">
                  <p:embed/>
                </p:oleObj>
              </mc:Choice>
              <mc:Fallback>
                <p:oleObj name="Equation" r:id="rId5" imgW="4140000" imgH="2286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133600"/>
                        <a:ext cx="5546725" cy="354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ounded Rectangle 16"/>
          <p:cNvSpPr/>
          <p:nvPr/>
        </p:nvSpPr>
        <p:spPr>
          <a:xfrm>
            <a:off x="304800" y="2590800"/>
            <a:ext cx="8534400" cy="1219200"/>
          </a:xfrm>
          <a:prstGeom prst="roundRect">
            <a:avLst>
              <a:gd name="adj" fmla="val 6568"/>
            </a:avLst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graphicFrame>
        <p:nvGraphicFramePr>
          <p:cNvPr id="18" name="Object 11"/>
          <p:cNvGraphicFramePr>
            <a:graphicFrameLocks noChangeAspect="1"/>
          </p:cNvGraphicFramePr>
          <p:nvPr/>
        </p:nvGraphicFramePr>
        <p:xfrm>
          <a:off x="457200" y="2617788"/>
          <a:ext cx="4168775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8" name="Equation" r:id="rId7" imgW="3111480" imgH="228600" progId="Equation.DSMT4">
                  <p:embed/>
                </p:oleObj>
              </mc:Choice>
              <mc:Fallback>
                <p:oleObj name="Equation" r:id="rId7" imgW="3111480" imgH="2286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617788"/>
                        <a:ext cx="4168775" cy="354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6" name="Object 12"/>
          <p:cNvGraphicFramePr>
            <a:graphicFrameLocks noChangeAspect="1"/>
          </p:cNvGraphicFramePr>
          <p:nvPr/>
        </p:nvGraphicFramePr>
        <p:xfrm>
          <a:off x="990600" y="3048000"/>
          <a:ext cx="74676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9" name="Equation" r:id="rId9" imgW="6083280" imgH="482400" progId="Equation.DSMT4">
                  <p:embed/>
                </p:oleObj>
              </mc:Choice>
              <mc:Fallback>
                <p:oleObj name="Equation" r:id="rId9" imgW="6083280" imgH="4824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048000"/>
                        <a:ext cx="74676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ounded Rectangle 19"/>
          <p:cNvSpPr/>
          <p:nvPr/>
        </p:nvSpPr>
        <p:spPr>
          <a:xfrm>
            <a:off x="304800" y="3935413"/>
            <a:ext cx="8534400" cy="1752600"/>
          </a:xfrm>
          <a:prstGeom prst="roundRect">
            <a:avLst>
              <a:gd name="adj" fmla="val 6568"/>
            </a:avLst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graphicFrame>
        <p:nvGraphicFramePr>
          <p:cNvPr id="36877" name="Object 6"/>
          <p:cNvGraphicFramePr>
            <a:graphicFrameLocks noChangeAspect="1"/>
          </p:cNvGraphicFramePr>
          <p:nvPr/>
        </p:nvGraphicFramePr>
        <p:xfrm>
          <a:off x="423863" y="4011613"/>
          <a:ext cx="3879850" cy="747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0" name="Equation" r:id="rId11" imgW="2895480" imgH="482400" progId="Equation.DSMT4">
                  <p:embed/>
                </p:oleObj>
              </mc:Choice>
              <mc:Fallback>
                <p:oleObj name="Equation" r:id="rId11" imgW="2895480" imgH="4824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863" y="4011613"/>
                        <a:ext cx="3879850" cy="747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8" name="Object 14"/>
          <p:cNvGraphicFramePr>
            <a:graphicFrameLocks noChangeAspect="1"/>
          </p:cNvGraphicFramePr>
          <p:nvPr/>
        </p:nvGraphicFramePr>
        <p:xfrm>
          <a:off x="1524000" y="4849813"/>
          <a:ext cx="659447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1" name="Equation" r:id="rId13" imgW="5371920" imgH="482400" progId="Equation.DSMT4">
                  <p:embed/>
                </p:oleObj>
              </mc:Choice>
              <mc:Fallback>
                <p:oleObj name="Equation" r:id="rId13" imgW="5371920" imgH="4824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849813"/>
                        <a:ext cx="6594475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ounded Rectangle 22"/>
          <p:cNvSpPr/>
          <p:nvPr/>
        </p:nvSpPr>
        <p:spPr>
          <a:xfrm>
            <a:off x="304800" y="5791200"/>
            <a:ext cx="8534400" cy="609600"/>
          </a:xfrm>
          <a:prstGeom prst="roundRect">
            <a:avLst>
              <a:gd name="adj" fmla="val 6568"/>
            </a:avLst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24" name="TextBox 23"/>
          <p:cNvSpPr txBox="1"/>
          <p:nvPr/>
        </p:nvSpPr>
        <p:spPr>
          <a:xfrm>
            <a:off x="457200" y="5943600"/>
            <a:ext cx="81534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Odvajanje je linearna preslikava, saj velja 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(a·u(x)+b·v(x))'=a·u'(x)+b·v'(x).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7" grpId="0" animBg="1"/>
      <p:bldP spid="20" grpId="0" animBg="1"/>
      <p:bldP spid="23" grpId="0" animBg="1"/>
      <p:bldP spid="2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304800" y="4953000"/>
            <a:ext cx="8534400" cy="1447800"/>
          </a:xfrm>
          <a:prstGeom prst="roundRect">
            <a:avLst>
              <a:gd name="adj" fmla="val 6568"/>
            </a:avLst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31242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LINEARNA ALGEBRA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5" name="TextBox 4"/>
          <p:cNvSpPr txBox="1"/>
          <p:nvPr/>
        </p:nvSpPr>
        <p:spPr>
          <a:xfrm>
            <a:off x="0" y="6519863"/>
            <a:ext cx="22098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MATEMATIKA 1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33B7A1B-0D83-4E45-95DC-DA1E10BA5ECF}" type="slidenum"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37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8" name="TextBox 7"/>
          <p:cNvSpPr txBox="1"/>
          <p:nvPr/>
        </p:nvSpPr>
        <p:spPr>
          <a:xfrm>
            <a:off x="5334000" y="0"/>
            <a:ext cx="3810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sl-SI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VEKTORSKI  PROSTORI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76400" y="838200"/>
            <a:ext cx="5029200" cy="1169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sl-SI" b="1">
                <a:solidFill>
                  <a:srgbClr val="FF0000"/>
                </a:solidFill>
                <a:latin typeface="+mn-lt"/>
              </a:rPr>
              <a:t>Linearna enačba 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je enačba oblike</a:t>
            </a:r>
          </a:p>
          <a:p>
            <a:pPr>
              <a:spcAft>
                <a:spcPts val="600"/>
              </a:spcAft>
              <a:defRPr/>
            </a:pPr>
            <a:r>
              <a:rPr lang="sl-SI" sz="24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		L</a:t>
            </a:r>
            <a:r>
              <a:rPr lang="sl-SI" sz="24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(</a:t>
            </a:r>
            <a:r>
              <a:rPr lang="sl-SI" sz="24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x</a:t>
            </a:r>
            <a:r>
              <a:rPr lang="sl-SI" sz="24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)</a:t>
            </a:r>
            <a:r>
              <a:rPr lang="sl-SI" sz="24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=w</a:t>
            </a:r>
            <a:endParaRPr lang="sl-SI" sz="240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  <a:p>
            <a:pPr>
              <a:spcAft>
                <a:spcPts val="600"/>
              </a:spcAft>
              <a:defRPr/>
            </a:pP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kjer je  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L:V→W  </a:t>
            </a:r>
            <a:r>
              <a:rPr lang="sl-SI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linearna funkcija i</a:t>
            </a:r>
            <a:r>
              <a:rPr lang="en-US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n </a:t>
            </a:r>
            <a:r>
              <a:rPr lang="en-US" i="1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w</a:t>
            </a:r>
            <a:r>
              <a:rPr lang="en-US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  <a:sym typeface="Mathematica1Mono"/>
              </a:rPr>
              <a:t></a:t>
            </a:r>
            <a:r>
              <a:rPr lang="en-US" i="1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  <a:sym typeface="Mathematica1Mono"/>
              </a:rPr>
              <a:t>W</a:t>
            </a:r>
            <a:r>
              <a:rPr lang="en-US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sym typeface="Mathematica1Mono"/>
              </a:rPr>
              <a:t>.</a:t>
            </a:r>
            <a:endParaRPr lang="sl-SI">
              <a:solidFill>
                <a:schemeClr val="tx2">
                  <a:lumMod val="60000"/>
                  <a:lumOff val="40000"/>
                </a:schemeClr>
              </a:solidFill>
              <a:latin typeface="Georg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457200"/>
            <a:ext cx="4191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b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LINEARNE  ENAČBE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04800" y="2209800"/>
            <a:ext cx="8534400" cy="457200"/>
          </a:xfrm>
          <a:prstGeom prst="roundRect">
            <a:avLst>
              <a:gd name="adj" fmla="val 6568"/>
            </a:avLst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graphicFrame>
        <p:nvGraphicFramePr>
          <p:cNvPr id="36873" name="Object 13"/>
          <p:cNvGraphicFramePr>
            <a:graphicFrameLocks noChangeAspect="1"/>
          </p:cNvGraphicFramePr>
          <p:nvPr/>
        </p:nvGraphicFramePr>
        <p:xfrm>
          <a:off x="506413" y="2266950"/>
          <a:ext cx="8180387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4" name="Equation" r:id="rId3" imgW="5067000" imgH="228600" progId="Equation.DSMT4">
                  <p:embed/>
                </p:oleObj>
              </mc:Choice>
              <mc:Fallback>
                <p:oleObj name="Equation" r:id="rId3" imgW="5067000" imgH="2286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413" y="2266950"/>
                        <a:ext cx="8180387" cy="35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ounded Rectangle 13"/>
          <p:cNvSpPr/>
          <p:nvPr/>
        </p:nvSpPr>
        <p:spPr>
          <a:xfrm>
            <a:off x="304800" y="2819400"/>
            <a:ext cx="8534400" cy="1981200"/>
          </a:xfrm>
          <a:prstGeom prst="roundRect">
            <a:avLst>
              <a:gd name="adj" fmla="val 6568"/>
            </a:avLst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graphicFrame>
        <p:nvGraphicFramePr>
          <p:cNvPr id="10" name="Object 11"/>
          <p:cNvGraphicFramePr>
            <a:graphicFrameLocks noChangeAspect="1"/>
          </p:cNvGraphicFramePr>
          <p:nvPr/>
        </p:nvGraphicFramePr>
        <p:xfrm>
          <a:off x="457200" y="2922588"/>
          <a:ext cx="7848600" cy="1116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5" name="Equation" r:id="rId5" imgW="4952880" imgH="711000" progId="Equation.DSMT4">
                  <p:embed/>
                </p:oleObj>
              </mc:Choice>
              <mc:Fallback>
                <p:oleObj name="Equation" r:id="rId5" imgW="4952880" imgH="7110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922588"/>
                        <a:ext cx="7848600" cy="1116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81000" y="4078288"/>
            <a:ext cx="82296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Z ustrezno izbrano linearno funkcijo 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L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in vektorjem 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w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lahko poljubni sistem linearnih enačb strnjeno zapišemo kot eno linearno enačbo.  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500063" y="5141913"/>
          <a:ext cx="8034337" cy="1096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6" name="Equation" r:id="rId7" imgW="5117760" imgH="698400" progId="Equation.DSMT4">
                  <p:embed/>
                </p:oleObj>
              </mc:Choice>
              <mc:Fallback>
                <p:oleObj name="Equation" r:id="rId7" imgW="5117760" imgH="6984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5141913"/>
                        <a:ext cx="8034337" cy="1096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9" grpId="0"/>
      <p:bldP spid="11" grpId="0"/>
      <p:bldP spid="12" grpId="0" animBg="1"/>
      <p:bldP spid="14" grpId="0" animBg="1"/>
      <p:bldP spid="1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31242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LINEARNA ALGEBRA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5" name="TextBox 4"/>
          <p:cNvSpPr txBox="1"/>
          <p:nvPr/>
        </p:nvSpPr>
        <p:spPr>
          <a:xfrm>
            <a:off x="0" y="6519863"/>
            <a:ext cx="22098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MATEMATIKA 1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C22D236-F13B-4DC2-BF7E-D0392D876F6E}" type="slidenum"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38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52400" y="381000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8" name="TextBox 7"/>
          <p:cNvSpPr txBox="1"/>
          <p:nvPr/>
        </p:nvSpPr>
        <p:spPr>
          <a:xfrm>
            <a:off x="5334000" y="0"/>
            <a:ext cx="3810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sl-SI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VEKTORSKI  PROSTORI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457200"/>
            <a:ext cx="8382000" cy="1000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Želimo odgovoriti na dve vprašanji:</a:t>
            </a:r>
          </a:p>
          <a:p>
            <a:pPr marL="800100" lvl="1" indent="-342900">
              <a:buFont typeface="+mj-lt"/>
              <a:buAutoNum type="alphaLcParenR"/>
              <a:defRPr/>
            </a:pP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Ali je enačba 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L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(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x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)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=w 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rešljiva?</a:t>
            </a:r>
          </a:p>
          <a:p>
            <a:pPr marL="800100" lvl="1" indent="-342900">
              <a:buFont typeface="+mj-lt"/>
              <a:buAutoNum type="alphaLcParenR"/>
              <a:defRPr/>
            </a:pP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Če je enačba rešljiva, kaj so vse njene rešitve?</a:t>
            </a:r>
          </a:p>
        </p:txBody>
      </p:sp>
      <p:grpSp>
        <p:nvGrpSpPr>
          <p:cNvPr id="11" name="Group 11"/>
          <p:cNvGrpSpPr>
            <a:grpSpLocks/>
          </p:cNvGrpSpPr>
          <p:nvPr/>
        </p:nvGrpSpPr>
        <p:grpSpPr bwMode="auto">
          <a:xfrm>
            <a:off x="457200" y="1600200"/>
            <a:ext cx="7315200" cy="1263650"/>
            <a:chOff x="457200" y="1981200"/>
            <a:chExt cx="7315200" cy="1263651"/>
          </a:xfrm>
        </p:grpSpPr>
        <p:sp>
          <p:nvSpPr>
            <p:cNvPr id="10" name="TextBox 9"/>
            <p:cNvSpPr txBox="1"/>
            <p:nvPr/>
          </p:nvSpPr>
          <p:spPr>
            <a:xfrm>
              <a:off x="457200" y="1981200"/>
              <a:ext cx="7315200" cy="3698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sl-SI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Za linearno funkcijo </a:t>
              </a:r>
              <a:r>
                <a:rPr lang="sl-SI" i="1">
                  <a:solidFill>
                    <a:schemeClr val="tx2">
                      <a:lumMod val="60000"/>
                      <a:lumOff val="40000"/>
                    </a:schemeClr>
                  </a:solidFill>
                  <a:latin typeface="Georgia" pitchFamily="18" charset="0"/>
                </a:rPr>
                <a:t>L:V→W  </a:t>
              </a:r>
              <a:r>
                <a:rPr lang="sl-SI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vpeljemo:</a:t>
              </a:r>
            </a:p>
          </p:txBody>
        </p:sp>
        <p:graphicFrame>
          <p:nvGraphicFramePr>
            <p:cNvPr id="36873" name="Object 13"/>
            <p:cNvGraphicFramePr>
              <a:graphicFrameLocks noChangeAspect="1"/>
            </p:cNvGraphicFramePr>
            <p:nvPr/>
          </p:nvGraphicFramePr>
          <p:xfrm>
            <a:off x="1371600" y="2438400"/>
            <a:ext cx="6019800" cy="8064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04" name="Equation" r:id="rId3" imgW="3682800" imgH="507960" progId="Equation.DSMT4">
                    <p:embed/>
                  </p:oleObj>
                </mc:Choice>
                <mc:Fallback>
                  <p:oleObj name="Equation" r:id="rId3" imgW="3682800" imgH="507960" progId="Equation.DSMT4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71600" y="2438400"/>
                          <a:ext cx="6019800" cy="80645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" name="TextBox 12"/>
          <p:cNvSpPr txBox="1"/>
          <p:nvPr/>
        </p:nvSpPr>
        <p:spPr>
          <a:xfrm>
            <a:off x="990600" y="3048000"/>
            <a:ext cx="6934200" cy="369888"/>
          </a:xfrm>
          <a:prstGeom prst="rect">
            <a:avLst/>
          </a:prstGeom>
          <a:solidFill>
            <a:srgbClr val="FFFFCC"/>
          </a:solidFill>
          <a:ln w="15875"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N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(L)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je podprostor prostora </a:t>
            </a:r>
            <a:r>
              <a:rPr lang="en-US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V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,  </a:t>
            </a:r>
            <a:r>
              <a:rPr lang="en-US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Z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(L) </a:t>
            </a:r>
            <a:r>
              <a:rPr lang="sl-SI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pa je podprostor prostora </a:t>
            </a:r>
            <a:r>
              <a:rPr lang="en-US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W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1000" y="3505200"/>
            <a:ext cx="80772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Res, če sta </a:t>
            </a:r>
            <a:r>
              <a:rPr lang="sl-SI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v,v'</a:t>
            </a:r>
            <a:r>
              <a:rPr lang="en-US" sz="16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sym typeface="Mathematica1Mono"/>
              </a:rPr>
              <a:t> </a:t>
            </a:r>
            <a:r>
              <a:rPr lang="en-US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sym typeface="Mathematica1Mono"/>
              </a:rPr>
              <a:t>N(L)</a:t>
            </a:r>
            <a:r>
              <a:rPr lang="en-US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sym typeface="Mathematica1Mono"/>
              </a:rPr>
              <a:t>, potem je </a:t>
            </a:r>
            <a:r>
              <a:rPr lang="en-US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sym typeface="Mathematica1Mono"/>
              </a:rPr>
              <a:t>L(av+a</a:t>
            </a:r>
            <a:r>
              <a:rPr lang="sl-SI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'</a:t>
            </a:r>
            <a:r>
              <a:rPr lang="en-US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sym typeface="Mathematica1Mono"/>
              </a:rPr>
              <a:t>v</a:t>
            </a:r>
            <a:r>
              <a:rPr lang="sl-SI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'</a:t>
            </a:r>
            <a:r>
              <a:rPr lang="en-US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sym typeface="Mathematica1Mono"/>
              </a:rPr>
              <a:t>)=aL(v)+a</a:t>
            </a:r>
            <a:r>
              <a:rPr lang="sl-SI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'</a:t>
            </a:r>
            <a:r>
              <a:rPr lang="en-US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sym typeface="Mathematica1Mono"/>
              </a:rPr>
              <a:t>L(v</a:t>
            </a:r>
            <a:r>
              <a:rPr lang="sl-SI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'</a:t>
            </a:r>
            <a:r>
              <a:rPr lang="en-US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sym typeface="Mathematica1Mono"/>
              </a:rPr>
              <a:t>)=</a:t>
            </a:r>
            <a:r>
              <a:rPr lang="en-US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sym typeface="Mathematica1Mono"/>
              </a:rPr>
              <a:t>0, torej je tudi </a:t>
            </a:r>
            <a:r>
              <a:rPr lang="en-US" sz="1600" i="1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  <a:sym typeface="Mathematica1Mono"/>
              </a:rPr>
              <a:t>av+a</a:t>
            </a:r>
            <a:r>
              <a:rPr lang="sl-SI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'</a:t>
            </a:r>
            <a:r>
              <a:rPr lang="en-US" sz="1600" i="1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  <a:sym typeface="Mathematica1Mono"/>
              </a:rPr>
              <a:t>v</a:t>
            </a:r>
            <a:r>
              <a:rPr lang="sl-SI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' </a:t>
            </a:r>
            <a:r>
              <a:rPr lang="en-US" sz="160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  <a:sym typeface="Mathematica1Mono"/>
              </a:rPr>
              <a:t> </a:t>
            </a:r>
            <a:r>
              <a:rPr lang="en-US" sz="14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sym typeface="Mathematica1Mono"/>
              </a:rPr>
              <a:t>N(L)</a:t>
            </a:r>
            <a:r>
              <a:rPr lang="en-US" sz="1400">
                <a:solidFill>
                  <a:schemeClr val="tx2">
                    <a:lumMod val="60000"/>
                    <a:lumOff val="40000"/>
                  </a:schemeClr>
                </a:solidFill>
                <a:sym typeface="Mathematica1Mono"/>
              </a:rPr>
              <a:t>.</a:t>
            </a:r>
            <a:r>
              <a:rPr lang="en-US" sz="1600">
                <a:solidFill>
                  <a:schemeClr val="tx2">
                    <a:lumMod val="60000"/>
                    <a:lumOff val="40000"/>
                  </a:schemeClr>
                </a:solidFill>
                <a:sym typeface="Mathematica1Mono"/>
              </a:rPr>
              <a:t> </a:t>
            </a:r>
            <a:endParaRPr lang="sl-SI" sz="160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" y="3929063"/>
            <a:ext cx="84582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Poleg tega, za </a:t>
            </a:r>
            <a:r>
              <a:rPr lang="en-US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sym typeface="Mathematica1Mono"/>
              </a:rPr>
              <a:t>L(v),L(v</a:t>
            </a:r>
            <a:r>
              <a:rPr lang="sl-SI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'</a:t>
            </a:r>
            <a:r>
              <a:rPr lang="en-US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sym typeface="Mathematica1Mono"/>
              </a:rPr>
              <a:t>)</a:t>
            </a:r>
            <a:r>
              <a:rPr lang="en-US" sz="160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  <a:sym typeface="Mathematica1Mono"/>
              </a:rPr>
              <a:t></a:t>
            </a:r>
            <a:r>
              <a:rPr lang="en-US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sym typeface="Mathematica1Mono"/>
              </a:rPr>
              <a:t>Z(L) </a:t>
            </a:r>
            <a:r>
              <a:rPr lang="en-US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je </a:t>
            </a:r>
            <a:r>
              <a:rPr lang="en-US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sym typeface="Mathematica1Mono"/>
              </a:rPr>
              <a:t>aL(v)+a</a:t>
            </a:r>
            <a:r>
              <a:rPr lang="sl-SI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'</a:t>
            </a:r>
            <a:r>
              <a:rPr lang="en-US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sym typeface="Mathematica1Mono"/>
              </a:rPr>
              <a:t>L(v</a:t>
            </a:r>
            <a:r>
              <a:rPr lang="sl-SI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'</a:t>
            </a:r>
            <a:r>
              <a:rPr lang="en-US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sym typeface="Mathematica1Mono"/>
              </a:rPr>
              <a:t>)=L(av+a</a:t>
            </a:r>
            <a:r>
              <a:rPr lang="sl-SI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'</a:t>
            </a:r>
            <a:r>
              <a:rPr lang="en-US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sym typeface="Mathematica1Mono"/>
              </a:rPr>
              <a:t>v</a:t>
            </a:r>
            <a:r>
              <a:rPr lang="sl-SI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'</a:t>
            </a:r>
            <a:r>
              <a:rPr lang="en-US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sym typeface="Mathematica1Mono"/>
              </a:rPr>
              <a:t>), </a:t>
            </a:r>
            <a:r>
              <a:rPr lang="en-US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sym typeface="Mathematica1Mono"/>
              </a:rPr>
              <a:t>torej je tudi </a:t>
            </a:r>
            <a:r>
              <a:rPr lang="en-US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sym typeface="Mathematica1Mono"/>
              </a:rPr>
              <a:t>aL(v)+a</a:t>
            </a:r>
            <a:r>
              <a:rPr lang="sl-SI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'</a:t>
            </a:r>
            <a:r>
              <a:rPr lang="en-US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sym typeface="Mathematica1Mono"/>
              </a:rPr>
              <a:t>L(v</a:t>
            </a:r>
            <a:r>
              <a:rPr lang="sl-SI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'</a:t>
            </a:r>
            <a:r>
              <a:rPr lang="en-US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sym typeface="Mathematica1Mono"/>
              </a:rPr>
              <a:t>)</a:t>
            </a:r>
            <a:r>
              <a:rPr lang="sl-SI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en-US" sz="160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  <a:sym typeface="Mathematica1Mono"/>
              </a:rPr>
              <a:t> </a:t>
            </a:r>
            <a:r>
              <a:rPr lang="en-US" sz="14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sym typeface="Mathematica1Mono"/>
              </a:rPr>
              <a:t>Z(L)</a:t>
            </a:r>
            <a:r>
              <a:rPr lang="en-US" sz="1400">
                <a:solidFill>
                  <a:schemeClr val="tx2">
                    <a:lumMod val="60000"/>
                    <a:lumOff val="40000"/>
                  </a:schemeClr>
                </a:solidFill>
                <a:sym typeface="Mathematica1Mono"/>
              </a:rPr>
              <a:t>.</a:t>
            </a:r>
            <a:r>
              <a:rPr lang="en-US" sz="1600">
                <a:solidFill>
                  <a:schemeClr val="tx2">
                    <a:lumMod val="60000"/>
                    <a:lumOff val="40000"/>
                  </a:schemeClr>
                </a:solidFill>
                <a:sym typeface="Mathematica1Mono"/>
              </a:rPr>
              <a:t> </a:t>
            </a:r>
            <a:endParaRPr lang="sl-SI" sz="160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90600" y="4600575"/>
            <a:ext cx="6934200" cy="646113"/>
          </a:xfrm>
          <a:prstGeom prst="rect">
            <a:avLst/>
          </a:prstGeom>
          <a:solidFill>
            <a:srgbClr val="FFFFCC"/>
          </a:solidFill>
          <a:ln w="15875"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Vsota dimenzij zaloge vrednosti in ničelne množice je ravno dimenzija </a:t>
            </a:r>
            <a:r>
              <a:rPr lang="en-US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V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.</a:t>
            </a:r>
          </a:p>
          <a:p>
            <a:pPr algn="ctr">
              <a:defRPr/>
            </a:pP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dim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en-US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Z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(</a:t>
            </a:r>
            <a:r>
              <a:rPr lang="en-US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L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)</a:t>
            </a:r>
            <a:r>
              <a:rPr lang="en-US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+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dim</a:t>
            </a:r>
            <a:r>
              <a:rPr lang="en-US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 N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(</a:t>
            </a:r>
            <a:r>
              <a:rPr lang="en-US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L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)</a:t>
            </a:r>
            <a:r>
              <a:rPr lang="en-US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=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dim</a:t>
            </a:r>
            <a:r>
              <a:rPr lang="en-US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 V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1000" y="5322888"/>
            <a:ext cx="8382000" cy="1077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Izberimo  bazo </a:t>
            </a:r>
            <a:r>
              <a:rPr lang="en-US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sym typeface="Mathematica1Mono"/>
              </a:rPr>
              <a:t>L(x</a:t>
            </a:r>
            <a:r>
              <a:rPr lang="en-US" sz="1600" i="1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sym typeface="Mathematica1Mono"/>
              </a:rPr>
              <a:t>1</a:t>
            </a:r>
            <a:r>
              <a:rPr lang="en-US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sym typeface="Mathematica1Mono"/>
              </a:rPr>
              <a:t>),…, L(x</a:t>
            </a:r>
            <a:r>
              <a:rPr lang="en-US" sz="1600" i="1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sym typeface="Mathematica1Mono"/>
              </a:rPr>
              <a:t>i</a:t>
            </a:r>
            <a:r>
              <a:rPr lang="en-US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sym typeface="Mathematica1Mono"/>
              </a:rPr>
              <a:t>) </a:t>
            </a:r>
            <a:r>
              <a:rPr lang="en-US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za  </a:t>
            </a:r>
            <a:r>
              <a:rPr lang="en-US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sym typeface="Mathematica1Mono"/>
              </a:rPr>
              <a:t>Z(L) </a:t>
            </a:r>
            <a:r>
              <a:rPr lang="en-US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in </a:t>
            </a:r>
            <a:r>
              <a:rPr lang="en-US" sz="160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bazo</a:t>
            </a:r>
            <a:r>
              <a:rPr lang="en-US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sym typeface="Mathematica1Mono"/>
              </a:rPr>
              <a:t>y</a:t>
            </a:r>
            <a:r>
              <a:rPr lang="en-US" sz="1600" i="1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sym typeface="Mathematica1Mono"/>
              </a:rPr>
              <a:t>1,…,</a:t>
            </a:r>
            <a:r>
              <a:rPr lang="en-US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sym typeface="Mathematica1Mono"/>
              </a:rPr>
              <a:t>y</a:t>
            </a:r>
            <a:r>
              <a:rPr lang="en-US" sz="1600" i="1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sym typeface="Mathematica1Mono"/>
              </a:rPr>
              <a:t>j  </a:t>
            </a:r>
            <a:r>
              <a:rPr lang="en-US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za  </a:t>
            </a:r>
            <a:r>
              <a:rPr lang="en-US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sym typeface="Mathematica1Mono"/>
              </a:rPr>
              <a:t>N(L). </a:t>
            </a:r>
            <a:r>
              <a:rPr lang="en-US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sym typeface="Mathematica1Mono"/>
              </a:rPr>
              <a:t>Za vsak </a:t>
            </a:r>
            <a:r>
              <a:rPr lang="en-US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sym typeface="Mathematica1Mono"/>
              </a:rPr>
              <a:t>v</a:t>
            </a:r>
            <a:r>
              <a:rPr lang="en-US" sz="160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  <a:sym typeface="Mathematica1Mono"/>
              </a:rPr>
              <a:t></a:t>
            </a:r>
            <a:r>
              <a:rPr lang="en-US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sym typeface="Mathematica1Mono"/>
              </a:rPr>
              <a:t>V </a:t>
            </a:r>
            <a:r>
              <a:rPr lang="en-US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sym typeface="Mathematica1Mono"/>
              </a:rPr>
              <a:t>lahko 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sym typeface="Mathematica1Mono"/>
              </a:rPr>
              <a:t>enolično izrazimo</a:t>
            </a:r>
            <a:r>
              <a:rPr lang="en-US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sym typeface="Mathematica1Mono"/>
              </a:rPr>
              <a:t> </a:t>
            </a:r>
            <a:r>
              <a:rPr lang="en-US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sym typeface="Mathematica1Mono"/>
              </a:rPr>
              <a:t>L(v)= a</a:t>
            </a:r>
            <a:r>
              <a:rPr lang="en-US" sz="1600" i="1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sym typeface="Mathematica1Mono"/>
              </a:rPr>
              <a:t>1 </a:t>
            </a:r>
            <a:r>
              <a:rPr lang="en-US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sym typeface="Mathematica1Mono"/>
              </a:rPr>
              <a:t>L(x</a:t>
            </a:r>
            <a:r>
              <a:rPr lang="en-US" sz="1600" i="1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sym typeface="Mathematica1Mono"/>
              </a:rPr>
              <a:t>1</a:t>
            </a:r>
            <a:r>
              <a:rPr lang="en-US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sym typeface="Mathematica1Mono"/>
              </a:rPr>
              <a:t>)+…+a</a:t>
            </a:r>
            <a:r>
              <a:rPr lang="en-US" sz="1600" i="1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sym typeface="Mathematica1Mono"/>
              </a:rPr>
              <a:t>i </a:t>
            </a:r>
            <a:r>
              <a:rPr lang="en-US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sym typeface="Mathematica1Mono"/>
              </a:rPr>
              <a:t>L(x</a:t>
            </a:r>
            <a:r>
              <a:rPr lang="en-US" sz="1600" i="1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sym typeface="Mathematica1Mono"/>
              </a:rPr>
              <a:t>i</a:t>
            </a:r>
            <a:r>
              <a:rPr lang="en-US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sym typeface="Mathematica1Mono"/>
              </a:rPr>
              <a:t>)</a:t>
            </a:r>
            <a:r>
              <a:rPr lang="sl-SI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sym typeface="Mathematica1Mono"/>
              </a:rPr>
              <a:t>=</a:t>
            </a:r>
            <a:r>
              <a:rPr lang="en-US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sym typeface="Mathematica1Mono"/>
              </a:rPr>
              <a:t> </a:t>
            </a:r>
            <a:r>
              <a:rPr lang="en-US" sz="1600" i="1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sym typeface="Mathematica1Mono"/>
              </a:rPr>
              <a:t> </a:t>
            </a:r>
            <a:r>
              <a:rPr lang="en-US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sym typeface="Mathematica1Mono"/>
              </a:rPr>
              <a:t>L(a</a:t>
            </a:r>
            <a:r>
              <a:rPr lang="en-US" sz="1600" i="1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sym typeface="Mathematica1Mono"/>
              </a:rPr>
              <a:t>1 </a:t>
            </a:r>
            <a:r>
              <a:rPr lang="en-US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sym typeface="Mathematica1Mono"/>
              </a:rPr>
              <a:t>x</a:t>
            </a:r>
            <a:r>
              <a:rPr lang="en-US" sz="1600" i="1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sym typeface="Mathematica1Mono"/>
              </a:rPr>
              <a:t>1</a:t>
            </a:r>
            <a:r>
              <a:rPr lang="en-US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sym typeface="Mathematica1Mono"/>
              </a:rPr>
              <a:t>+…+a</a:t>
            </a:r>
            <a:r>
              <a:rPr lang="en-US" sz="1600" i="1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sym typeface="Mathematica1Mono"/>
              </a:rPr>
              <a:t>i </a:t>
            </a:r>
            <a:r>
              <a:rPr lang="en-US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sym typeface="Mathematica1Mono"/>
              </a:rPr>
              <a:t>x</a:t>
            </a:r>
            <a:r>
              <a:rPr lang="en-US" sz="1600" i="1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sym typeface="Mathematica1Mono"/>
              </a:rPr>
              <a:t>i</a:t>
            </a:r>
            <a:r>
              <a:rPr lang="en-US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sym typeface="Mathematica1Mono"/>
              </a:rPr>
              <a:t>)</a:t>
            </a:r>
            <a:r>
              <a:rPr lang="sl-SI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sym typeface="Mathematica1Mono"/>
              </a:rPr>
              <a:t>.  </a:t>
            </a:r>
            <a:r>
              <a:rPr lang="en-US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sym typeface="Mathematica1Mono"/>
              </a:rPr>
              <a:t> 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sym typeface="Mathematica1Mono"/>
              </a:rPr>
              <a:t>Tedaj je </a:t>
            </a:r>
            <a:r>
              <a:rPr lang="en-US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sym typeface="Mathematica1Mono"/>
              </a:rPr>
              <a:t>v</a:t>
            </a:r>
            <a:r>
              <a:rPr lang="sl-SI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sym typeface="Mathematica1Mono"/>
              </a:rPr>
              <a:t>-</a:t>
            </a:r>
            <a:r>
              <a:rPr lang="en-US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sym typeface="Mathematica1Mono"/>
              </a:rPr>
              <a:t>(a</a:t>
            </a:r>
            <a:r>
              <a:rPr lang="en-US" sz="1600" i="1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sym typeface="Mathematica1Mono"/>
              </a:rPr>
              <a:t>1 </a:t>
            </a:r>
            <a:r>
              <a:rPr lang="en-US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sym typeface="Mathematica1Mono"/>
              </a:rPr>
              <a:t>x</a:t>
            </a:r>
            <a:r>
              <a:rPr lang="en-US" sz="1600" i="1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sym typeface="Mathematica1Mono"/>
              </a:rPr>
              <a:t>1</a:t>
            </a:r>
            <a:r>
              <a:rPr lang="en-US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sym typeface="Mathematica1Mono"/>
              </a:rPr>
              <a:t>+…+a</a:t>
            </a:r>
            <a:r>
              <a:rPr lang="en-US" sz="1600" i="1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sym typeface="Mathematica1Mono"/>
              </a:rPr>
              <a:t>i </a:t>
            </a:r>
            <a:r>
              <a:rPr lang="en-US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sym typeface="Mathematica1Mono"/>
              </a:rPr>
              <a:t>x</a:t>
            </a:r>
            <a:r>
              <a:rPr lang="en-US" sz="1600" i="1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sym typeface="Mathematica1Mono"/>
              </a:rPr>
              <a:t>i</a:t>
            </a:r>
            <a:r>
              <a:rPr lang="en-US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sym typeface="Mathematica1Mono"/>
              </a:rPr>
              <a:t>)</a:t>
            </a:r>
            <a:r>
              <a:rPr lang="en-US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sym typeface="Mathematica1Mono"/>
              </a:rPr>
              <a:t> 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sym typeface="Mathematica1Mono"/>
              </a:rPr>
              <a:t>v ničelni množici </a:t>
            </a:r>
            <a:r>
              <a:rPr lang="en-US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sym typeface="Mathematica1Mono"/>
              </a:rPr>
              <a:t>L</a:t>
            </a:r>
            <a:r>
              <a:rPr lang="sl-SI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sym typeface="Mathematica1Mono"/>
              </a:rPr>
              <a:t> </a:t>
            </a:r>
            <a:r>
              <a:rPr lang="sl-SI" sz="160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sym typeface="Mathematica1Mono"/>
              </a:rPr>
              <a:t>in ga lahko enolično izrazimo kot </a:t>
            </a:r>
            <a:r>
              <a:rPr lang="en-US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sym typeface="Mathematica1Mono"/>
              </a:rPr>
              <a:t>v</a:t>
            </a:r>
            <a:r>
              <a:rPr lang="sl-SI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sym typeface="Mathematica1Mono"/>
              </a:rPr>
              <a:t>-</a:t>
            </a:r>
            <a:r>
              <a:rPr lang="en-US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sym typeface="Mathematica1Mono"/>
              </a:rPr>
              <a:t>(a</a:t>
            </a:r>
            <a:r>
              <a:rPr lang="en-US" sz="1600" i="1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sym typeface="Mathematica1Mono"/>
              </a:rPr>
              <a:t>1 </a:t>
            </a:r>
            <a:r>
              <a:rPr lang="en-US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sym typeface="Mathematica1Mono"/>
              </a:rPr>
              <a:t>x</a:t>
            </a:r>
            <a:r>
              <a:rPr lang="en-US" sz="1600" i="1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sym typeface="Mathematica1Mono"/>
              </a:rPr>
              <a:t>1</a:t>
            </a:r>
            <a:r>
              <a:rPr lang="en-US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sym typeface="Mathematica1Mono"/>
              </a:rPr>
              <a:t>+…+a</a:t>
            </a:r>
            <a:r>
              <a:rPr lang="en-US" sz="1600" i="1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sym typeface="Mathematica1Mono"/>
              </a:rPr>
              <a:t>i </a:t>
            </a:r>
            <a:r>
              <a:rPr lang="en-US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sym typeface="Mathematica1Mono"/>
              </a:rPr>
              <a:t>x</a:t>
            </a:r>
            <a:r>
              <a:rPr lang="en-US" sz="1600" i="1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sym typeface="Mathematica1Mono"/>
              </a:rPr>
              <a:t>i</a:t>
            </a:r>
            <a:r>
              <a:rPr lang="en-US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sym typeface="Mathematica1Mono"/>
              </a:rPr>
              <a:t>)= </a:t>
            </a:r>
            <a:r>
              <a:rPr lang="sl-SI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sym typeface="Mathematica1Mono"/>
              </a:rPr>
              <a:t>b</a:t>
            </a:r>
            <a:r>
              <a:rPr lang="en-US" sz="1600" i="1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sym typeface="Mathematica1Mono"/>
              </a:rPr>
              <a:t>1 </a:t>
            </a:r>
            <a:r>
              <a:rPr lang="sl-SI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sym typeface="Mathematica1Mono"/>
              </a:rPr>
              <a:t>y</a:t>
            </a:r>
            <a:r>
              <a:rPr lang="en-US" sz="1600" i="1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sym typeface="Mathematica1Mono"/>
              </a:rPr>
              <a:t>1</a:t>
            </a:r>
            <a:r>
              <a:rPr lang="en-US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sym typeface="Mathematica1Mono"/>
              </a:rPr>
              <a:t>+…+</a:t>
            </a:r>
            <a:r>
              <a:rPr lang="sl-SI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sym typeface="Mathematica1Mono"/>
              </a:rPr>
              <a:t>b</a:t>
            </a:r>
            <a:r>
              <a:rPr lang="sl-SI" sz="1600" i="1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sym typeface="Mathematica1Mono"/>
              </a:rPr>
              <a:t>j</a:t>
            </a:r>
            <a:r>
              <a:rPr lang="en-US" sz="1600" i="1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sym typeface="Mathematica1Mono"/>
              </a:rPr>
              <a:t> </a:t>
            </a:r>
            <a:r>
              <a:rPr lang="sl-SI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sym typeface="Mathematica1Mono"/>
              </a:rPr>
              <a:t>y</a:t>
            </a:r>
            <a:r>
              <a:rPr lang="sl-SI" sz="1600" i="1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sym typeface="Mathematica1Mono"/>
              </a:rPr>
              <a:t>j</a:t>
            </a:r>
            <a:r>
              <a:rPr lang="sl-SI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sym typeface="Mathematica1Mono"/>
              </a:rPr>
              <a:t>.</a:t>
            </a:r>
            <a:r>
              <a:rPr lang="sl-SI" sz="1600" i="1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sym typeface="Mathematica1Mono"/>
              </a:rPr>
              <a:t> 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sym typeface="Mathematica1Mono"/>
              </a:rPr>
              <a:t>Sklepamo, da  lahko </a:t>
            </a:r>
            <a:r>
              <a:rPr lang="en-US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sym typeface="Mathematica1Mono"/>
              </a:rPr>
              <a:t>v </a:t>
            </a:r>
            <a:r>
              <a:rPr lang="sl-SI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sym typeface="Mathematica1Mono"/>
              </a:rPr>
              <a:t> 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sym typeface="Mathematica1Mono"/>
              </a:rPr>
              <a:t>enolično izrazimo kot </a:t>
            </a:r>
            <a:r>
              <a:rPr lang="en-US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sym typeface="Mathematica1Mono"/>
              </a:rPr>
              <a:t>v</a:t>
            </a:r>
            <a:r>
              <a:rPr lang="sl-SI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sym typeface="Mathematica1Mono"/>
              </a:rPr>
              <a:t>=</a:t>
            </a:r>
            <a:r>
              <a:rPr lang="en-US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sym typeface="Mathematica1Mono"/>
              </a:rPr>
              <a:t>a</a:t>
            </a:r>
            <a:r>
              <a:rPr lang="en-US" sz="1600" i="1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sym typeface="Mathematica1Mono"/>
              </a:rPr>
              <a:t>1 </a:t>
            </a:r>
            <a:r>
              <a:rPr lang="en-US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sym typeface="Mathematica1Mono"/>
              </a:rPr>
              <a:t>x</a:t>
            </a:r>
            <a:r>
              <a:rPr lang="en-US" sz="1600" i="1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sym typeface="Mathematica1Mono"/>
              </a:rPr>
              <a:t>1</a:t>
            </a:r>
            <a:r>
              <a:rPr lang="en-US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sym typeface="Mathematica1Mono"/>
              </a:rPr>
              <a:t>+…+a</a:t>
            </a:r>
            <a:r>
              <a:rPr lang="en-US" sz="1600" i="1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sym typeface="Mathematica1Mono"/>
              </a:rPr>
              <a:t>i </a:t>
            </a:r>
            <a:r>
              <a:rPr lang="en-US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sym typeface="Mathematica1Mono"/>
              </a:rPr>
              <a:t>x</a:t>
            </a:r>
            <a:r>
              <a:rPr lang="en-US" sz="1600" i="1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sym typeface="Mathematica1Mono"/>
              </a:rPr>
              <a:t>i</a:t>
            </a:r>
            <a:r>
              <a:rPr lang="sl-SI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sym typeface="Mathematica1Mono"/>
              </a:rPr>
              <a:t>+</a:t>
            </a:r>
            <a:r>
              <a:rPr lang="en-US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sym typeface="Mathematica1Mono"/>
              </a:rPr>
              <a:t> </a:t>
            </a:r>
            <a:r>
              <a:rPr lang="sl-SI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sym typeface="Mathematica1Mono"/>
              </a:rPr>
              <a:t>b</a:t>
            </a:r>
            <a:r>
              <a:rPr lang="en-US" sz="1600" i="1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sym typeface="Mathematica1Mono"/>
              </a:rPr>
              <a:t>1 </a:t>
            </a:r>
            <a:r>
              <a:rPr lang="sl-SI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sym typeface="Mathematica1Mono"/>
              </a:rPr>
              <a:t>y</a:t>
            </a:r>
            <a:r>
              <a:rPr lang="en-US" sz="1600" i="1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sym typeface="Mathematica1Mono"/>
              </a:rPr>
              <a:t>1</a:t>
            </a:r>
            <a:r>
              <a:rPr lang="en-US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sym typeface="Mathematica1Mono"/>
              </a:rPr>
              <a:t>+…+</a:t>
            </a:r>
            <a:r>
              <a:rPr lang="sl-SI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sym typeface="Mathematica1Mono"/>
              </a:rPr>
              <a:t>b</a:t>
            </a:r>
            <a:r>
              <a:rPr lang="sl-SI" sz="1600" i="1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sym typeface="Mathematica1Mono"/>
              </a:rPr>
              <a:t>j</a:t>
            </a:r>
            <a:r>
              <a:rPr lang="en-US" sz="1600" i="1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sym typeface="Mathematica1Mono"/>
              </a:rPr>
              <a:t> </a:t>
            </a:r>
            <a:r>
              <a:rPr lang="sl-SI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sym typeface="Mathematica1Mono"/>
              </a:rPr>
              <a:t>y</a:t>
            </a:r>
            <a:r>
              <a:rPr lang="sl-SI" sz="1600" i="1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sym typeface="Mathematica1Mono"/>
              </a:rPr>
              <a:t>j</a:t>
            </a:r>
            <a:r>
              <a:rPr lang="sl-SI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sym typeface="Mathematica1Mono"/>
              </a:rPr>
              <a:t>, </a:t>
            </a:r>
            <a:r>
              <a:rPr lang="sl-SI" sz="160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sym typeface="Mathematica1Mono"/>
              </a:rPr>
              <a:t>torej  je dimenzija </a:t>
            </a:r>
            <a:r>
              <a:rPr lang="en-US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sym typeface="Mathematica1Mono"/>
              </a:rPr>
              <a:t>V 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sym typeface="Mathematica1Mono"/>
              </a:rPr>
              <a:t>enaka </a:t>
            </a:r>
            <a:r>
              <a:rPr lang="sl-SI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sym typeface="Mathematica1Mono"/>
              </a:rPr>
              <a:t>i+j.</a:t>
            </a:r>
            <a:endParaRPr lang="sl-SI" sz="160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animBg="1"/>
      <p:bldP spid="14" grpId="0"/>
      <p:bldP spid="15" grpId="0"/>
      <p:bldP spid="21" grpId="0" animBg="1"/>
      <p:bldP spid="2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31242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LINEARNA ALGEBRA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5" name="TextBox 4"/>
          <p:cNvSpPr txBox="1"/>
          <p:nvPr/>
        </p:nvSpPr>
        <p:spPr>
          <a:xfrm>
            <a:off x="0" y="6519863"/>
            <a:ext cx="22098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MATEMATIKA 1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4F65D29-4F41-4F52-8E3E-1799D089F629}" type="slidenum"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39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8" name="TextBox 7"/>
          <p:cNvSpPr txBox="1"/>
          <p:nvPr/>
        </p:nvSpPr>
        <p:spPr>
          <a:xfrm>
            <a:off x="5334000" y="0"/>
            <a:ext cx="3810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sl-SI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VEKTORSKI  PROSTORI</a:t>
            </a:r>
          </a:p>
        </p:txBody>
      </p:sp>
      <p:grpSp>
        <p:nvGrpSpPr>
          <p:cNvPr id="15" name="Group 17"/>
          <p:cNvGrpSpPr/>
          <p:nvPr/>
        </p:nvGrpSpPr>
        <p:grpSpPr>
          <a:xfrm>
            <a:off x="381000" y="2362200"/>
            <a:ext cx="8382000" cy="742950"/>
            <a:chOff x="381000" y="4724400"/>
            <a:chExt cx="8382000" cy="743867"/>
          </a:xfrm>
          <a:solidFill>
            <a:srgbClr val="FFFFCC"/>
          </a:solidFill>
        </p:grpSpPr>
        <p:sp>
          <p:nvSpPr>
            <p:cNvPr id="17" name="TextBox 16"/>
            <p:cNvSpPr txBox="1"/>
            <p:nvPr/>
          </p:nvSpPr>
          <p:spPr>
            <a:xfrm>
              <a:off x="381000" y="4724400"/>
              <a:ext cx="8382000" cy="723275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txBody>
            <a:bodyPr>
              <a:spAutoFit/>
            </a:bodyPr>
            <a:lstStyle/>
            <a:p>
              <a:pPr marL="342900" indent="-342900">
                <a:spcAft>
                  <a:spcPts val="600"/>
                </a:spcAft>
                <a:buFont typeface="+mj-lt"/>
                <a:buAutoNum type="alphaLcParenR"/>
                <a:defRPr/>
              </a:pPr>
              <a:r>
                <a:rPr lang="en-US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E</a:t>
              </a:r>
              <a:r>
                <a:rPr lang="sl-SI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načba </a:t>
              </a:r>
              <a:r>
                <a:rPr lang="sl-SI" i="1">
                  <a:solidFill>
                    <a:schemeClr val="tx2">
                      <a:lumMod val="60000"/>
                      <a:lumOff val="40000"/>
                    </a:schemeClr>
                  </a:solidFill>
                  <a:latin typeface="Georgia" pitchFamily="18" charset="0"/>
                </a:rPr>
                <a:t>L</a:t>
              </a:r>
              <a:r>
                <a:rPr lang="sl-SI">
                  <a:solidFill>
                    <a:schemeClr val="tx2">
                      <a:lumMod val="60000"/>
                      <a:lumOff val="40000"/>
                    </a:schemeClr>
                  </a:solidFill>
                  <a:latin typeface="Georgia" pitchFamily="18" charset="0"/>
                </a:rPr>
                <a:t>(</a:t>
              </a:r>
              <a:r>
                <a:rPr lang="sl-SI" i="1">
                  <a:solidFill>
                    <a:schemeClr val="tx2">
                      <a:lumMod val="60000"/>
                      <a:lumOff val="40000"/>
                    </a:schemeClr>
                  </a:solidFill>
                  <a:latin typeface="Georgia" pitchFamily="18" charset="0"/>
                </a:rPr>
                <a:t>x</a:t>
              </a:r>
              <a:r>
                <a:rPr lang="sl-SI">
                  <a:solidFill>
                    <a:schemeClr val="tx2">
                      <a:lumMod val="60000"/>
                      <a:lumOff val="40000"/>
                    </a:schemeClr>
                  </a:solidFill>
                  <a:latin typeface="Georgia" pitchFamily="18" charset="0"/>
                </a:rPr>
                <a:t>)</a:t>
              </a:r>
              <a:r>
                <a:rPr lang="sl-SI" i="1">
                  <a:solidFill>
                    <a:schemeClr val="tx2">
                      <a:lumMod val="60000"/>
                      <a:lumOff val="40000"/>
                    </a:schemeClr>
                  </a:solidFill>
                  <a:latin typeface="Georgia" pitchFamily="18" charset="0"/>
                </a:rPr>
                <a:t>=w </a:t>
              </a:r>
              <a:r>
                <a:rPr lang="sl-SI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rešljiva</a:t>
              </a:r>
              <a:r>
                <a:rPr lang="en-US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, </a:t>
              </a:r>
              <a:r>
                <a:rPr lang="sl-SI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č</a:t>
              </a:r>
              <a:r>
                <a:rPr lang="en-US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e je </a:t>
              </a:r>
              <a:r>
                <a:rPr lang="sl-SI" i="1">
                  <a:solidFill>
                    <a:schemeClr val="tx2">
                      <a:lumMod val="60000"/>
                      <a:lumOff val="40000"/>
                    </a:schemeClr>
                  </a:solidFill>
                  <a:latin typeface="Georgia" pitchFamily="18" charset="0"/>
                </a:rPr>
                <a:t>w</a:t>
              </a:r>
              <a:r>
                <a:rPr lang="en-US">
                  <a:solidFill>
                    <a:schemeClr val="tx2">
                      <a:lumMod val="60000"/>
                      <a:lumOff val="40000"/>
                    </a:schemeClr>
                  </a:solidFill>
                  <a:latin typeface="Georgia" pitchFamily="18" charset="0"/>
                  <a:sym typeface="Mathematica1Mono"/>
                </a:rPr>
                <a:t> </a:t>
              </a:r>
              <a:r>
                <a:rPr lang="en-US" i="1">
                  <a:solidFill>
                    <a:schemeClr val="tx2">
                      <a:lumMod val="60000"/>
                      <a:lumOff val="40000"/>
                    </a:schemeClr>
                  </a:solidFill>
                  <a:latin typeface="Georgia" pitchFamily="18" charset="0"/>
                  <a:sym typeface="Mathematica1Mono"/>
                </a:rPr>
                <a:t> Z(L).</a:t>
              </a:r>
              <a:endPara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endParaRPr>
            </a:p>
            <a:p>
              <a:pPr marL="342900" indent="-342900">
                <a:buFont typeface="+mj-lt"/>
                <a:buAutoNum type="alphaLcParenR"/>
                <a:defRPr/>
              </a:pPr>
              <a:r>
                <a:rPr lang="sl-SI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Če je </a:t>
              </a:r>
              <a:r>
                <a:rPr lang="sl-SI" i="1">
                  <a:solidFill>
                    <a:schemeClr val="tx2">
                      <a:lumMod val="60000"/>
                      <a:lumOff val="40000"/>
                    </a:schemeClr>
                  </a:solidFill>
                  <a:latin typeface="Georgia" pitchFamily="18" charset="0"/>
                </a:rPr>
                <a:t>L</a:t>
              </a:r>
              <a:r>
                <a:rPr lang="sl-SI">
                  <a:solidFill>
                    <a:schemeClr val="tx2">
                      <a:lumMod val="60000"/>
                      <a:lumOff val="40000"/>
                    </a:schemeClr>
                  </a:solidFill>
                  <a:latin typeface="Georgia" pitchFamily="18" charset="0"/>
                </a:rPr>
                <a:t>(</a:t>
              </a:r>
              <a:r>
                <a:rPr lang="sl-SI" i="1">
                  <a:solidFill>
                    <a:schemeClr val="tx2">
                      <a:lumMod val="60000"/>
                      <a:lumOff val="40000"/>
                    </a:schemeClr>
                  </a:solidFill>
                  <a:latin typeface="Georgia" pitchFamily="18" charset="0"/>
                </a:rPr>
                <a:t>x</a:t>
              </a:r>
              <a:r>
                <a:rPr lang="en-US" baseline="-2500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0</a:t>
              </a:r>
              <a:r>
                <a:rPr lang="sl-SI">
                  <a:solidFill>
                    <a:schemeClr val="tx2">
                      <a:lumMod val="60000"/>
                      <a:lumOff val="40000"/>
                    </a:schemeClr>
                  </a:solidFill>
                  <a:latin typeface="Georgia" pitchFamily="18" charset="0"/>
                </a:rPr>
                <a:t>)</a:t>
              </a:r>
              <a:r>
                <a:rPr lang="sl-SI" i="1">
                  <a:solidFill>
                    <a:schemeClr val="tx2">
                      <a:lumMod val="60000"/>
                      <a:lumOff val="40000"/>
                    </a:schemeClr>
                  </a:solidFill>
                  <a:latin typeface="Georgia" pitchFamily="18" charset="0"/>
                </a:rPr>
                <a:t>=w</a:t>
              </a:r>
              <a:r>
                <a:rPr lang="en-US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,  potem </a:t>
              </a:r>
              <a:r>
                <a:rPr lang="sl-SI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so vse rešitve enačbe dane z</a:t>
              </a:r>
            </a:p>
          </p:txBody>
        </p:sp>
        <p:graphicFrame>
          <p:nvGraphicFramePr>
            <p:cNvPr id="36873" name="Object 10"/>
            <p:cNvGraphicFramePr>
              <a:graphicFrameLocks noChangeAspect="1"/>
            </p:cNvGraphicFramePr>
            <p:nvPr/>
          </p:nvGraphicFramePr>
          <p:xfrm>
            <a:off x="5689600" y="5101408"/>
            <a:ext cx="2921000" cy="3668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30" name="Equation" r:id="rId3" imgW="2057400" imgH="253800" progId="Equation.DSMT4">
                    <p:embed/>
                  </p:oleObj>
                </mc:Choice>
                <mc:Fallback>
                  <p:oleObj name="Equation" r:id="rId3" imgW="2057400" imgH="253800" progId="Equation.DSMT4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89600" y="5101408"/>
                          <a:ext cx="2921000" cy="36685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9" name="Object 11"/>
          <p:cNvGraphicFramePr>
            <a:graphicFrameLocks noChangeAspect="1"/>
          </p:cNvGraphicFramePr>
          <p:nvPr/>
        </p:nvGraphicFramePr>
        <p:xfrm>
          <a:off x="457200" y="685800"/>
          <a:ext cx="6686550" cy="131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1" name="Equation" r:id="rId5" imgW="5359320" imgH="939600" progId="Equation.DSMT4">
                  <p:embed/>
                </p:oleObj>
              </mc:Choice>
              <mc:Fallback>
                <p:oleObj name="Equation" r:id="rId5" imgW="5359320" imgH="9396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685800"/>
                        <a:ext cx="6686550" cy="1317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304800" y="3708400"/>
            <a:ext cx="8458200" cy="1092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Velikost jedra </a:t>
            </a:r>
            <a:r>
              <a:rPr lang="en-US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sym typeface="Mathematica1Mono"/>
              </a:rPr>
              <a:t>N(L)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sym typeface="Mathematica1Mono"/>
              </a:rPr>
              <a:t> 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funkcije 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L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določa velikost množice rešitev enačbe 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L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(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x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)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=w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: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</a:p>
          <a:p>
            <a:pPr>
              <a:defRPr/>
            </a:pPr>
            <a:endParaRPr lang="sl-SI" sz="1100" i="1">
              <a:solidFill>
                <a:schemeClr val="tx2">
                  <a:lumMod val="60000"/>
                  <a:lumOff val="40000"/>
                </a:schemeClr>
              </a:solidFill>
              <a:latin typeface="Georgia" pitchFamily="18" charset="0"/>
            </a:endParaRPr>
          </a:p>
          <a:p>
            <a:pPr>
              <a:defRPr/>
            </a:pP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Če je dimenzija vektorskega prostora </a:t>
            </a:r>
            <a:r>
              <a:rPr lang="en-US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sym typeface="Mathematica1Mono"/>
              </a:rPr>
              <a:t>N(L) 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sym typeface="Mathematica1Mono"/>
              </a:rPr>
              <a:t> 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sym typeface="Mathematica1Mono"/>
              </a:rPr>
              <a:t>enaka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sym typeface="Mathematica1Mono"/>
              </a:rPr>
              <a:t> 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n, 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potem lahko zapišemo splošno rešitev v kateri nastopa 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n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parametrov. Pravimo, da je množica rešitev </a:t>
            </a:r>
            <a:r>
              <a:rPr lang="sl-SI" i="1">
                <a:solidFill>
                  <a:srgbClr val="FF0000"/>
                </a:solidFill>
                <a:latin typeface="Georgia" pitchFamily="18" charset="0"/>
              </a:rPr>
              <a:t>n</a:t>
            </a:r>
            <a:r>
              <a:rPr lang="sl-SI">
                <a:solidFill>
                  <a:srgbClr val="FF0000"/>
                </a:solidFill>
                <a:latin typeface="+mn-lt"/>
              </a:rPr>
              <a:t>-parametrična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87338" y="5221288"/>
            <a:ext cx="8534400" cy="646112"/>
          </a:xfrm>
          <a:prstGeom prst="rect">
            <a:avLst/>
          </a:prstGeom>
          <a:solidFill>
            <a:srgbClr val="FFFFCC"/>
          </a:solidFill>
          <a:ln w="15875"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Če je 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x</a:t>
            </a:r>
            <a:r>
              <a:rPr lang="sl-SI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0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rešitev enačbe 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L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(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x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)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=w 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in če je 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v</a:t>
            </a:r>
            <a:r>
              <a:rPr lang="sl-SI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1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,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 v</a:t>
            </a:r>
            <a:r>
              <a:rPr lang="sl-SI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2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,...,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 v</a:t>
            </a:r>
            <a:r>
              <a:rPr lang="sl-SI" i="1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n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baza prostora </a:t>
            </a:r>
            <a:r>
              <a:rPr lang="en-US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sym typeface="Mathematica1Mono"/>
              </a:rPr>
              <a:t>N(L)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sym typeface="Mathematica1Mono"/>
              </a:rPr>
              <a:t>, 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potem je splošna rešitev enačbe dana z </a:t>
            </a:r>
            <a:r>
              <a:rPr lang="sl-SI" i="1">
                <a:solidFill>
                  <a:srgbClr val="FF0000"/>
                </a:solidFill>
                <a:latin typeface="Georgia" pitchFamily="18" charset="0"/>
              </a:rPr>
              <a:t>x</a:t>
            </a:r>
            <a:r>
              <a:rPr lang="en-US">
                <a:solidFill>
                  <a:srgbClr val="FF0000"/>
                </a:solidFill>
                <a:latin typeface="+mn-lt"/>
              </a:rPr>
              <a:t>=</a:t>
            </a:r>
            <a:r>
              <a:rPr lang="sl-SI" i="1">
                <a:solidFill>
                  <a:srgbClr val="FF0000"/>
                </a:solidFill>
                <a:latin typeface="Georgia" pitchFamily="18" charset="0"/>
              </a:rPr>
              <a:t>x</a:t>
            </a:r>
            <a:r>
              <a:rPr lang="sl-SI" baseline="-25000">
                <a:solidFill>
                  <a:srgbClr val="FF0000"/>
                </a:solidFill>
              </a:rPr>
              <a:t>0</a:t>
            </a:r>
            <a:r>
              <a:rPr lang="en-US">
                <a:solidFill>
                  <a:srgbClr val="FF0000"/>
                </a:solidFill>
                <a:latin typeface="+mn-lt"/>
              </a:rPr>
              <a:t>+</a:t>
            </a:r>
            <a:r>
              <a:rPr lang="en-US" i="1">
                <a:solidFill>
                  <a:srgbClr val="FF0000"/>
                </a:solidFill>
                <a:latin typeface="Georgia" pitchFamily="18" charset="0"/>
              </a:rPr>
              <a:t>t</a:t>
            </a:r>
            <a:r>
              <a:rPr lang="sl-SI" baseline="-25000">
                <a:solidFill>
                  <a:srgbClr val="FF0000"/>
                </a:solidFill>
                <a:latin typeface="Calibri"/>
              </a:rPr>
              <a:t>1</a:t>
            </a:r>
            <a:r>
              <a:rPr lang="sl-SI" i="1">
                <a:solidFill>
                  <a:srgbClr val="FF0000"/>
                </a:solidFill>
                <a:latin typeface="Georgia" pitchFamily="18" charset="0"/>
              </a:rPr>
              <a:t>v</a:t>
            </a:r>
            <a:r>
              <a:rPr lang="sl-SI" baseline="-25000">
                <a:solidFill>
                  <a:srgbClr val="FF0000"/>
                </a:solidFill>
                <a:latin typeface="Calibri"/>
              </a:rPr>
              <a:t>1</a:t>
            </a:r>
            <a:r>
              <a:rPr lang="en-US">
                <a:solidFill>
                  <a:srgbClr val="FF0000"/>
                </a:solidFill>
                <a:latin typeface="+mn-lt"/>
              </a:rPr>
              <a:t>+</a:t>
            </a:r>
            <a:r>
              <a:rPr lang="en-US" i="1">
                <a:solidFill>
                  <a:srgbClr val="FF0000"/>
                </a:solidFill>
                <a:latin typeface="Georgia" pitchFamily="18" charset="0"/>
              </a:rPr>
              <a:t>t</a:t>
            </a:r>
            <a:r>
              <a:rPr lang="sl-SI" baseline="-25000">
                <a:solidFill>
                  <a:srgbClr val="FF0000"/>
                </a:solidFill>
              </a:rPr>
              <a:t>2</a:t>
            </a:r>
            <a:r>
              <a:rPr lang="sl-SI" i="1">
                <a:solidFill>
                  <a:srgbClr val="FF0000"/>
                </a:solidFill>
                <a:latin typeface="Georgia" pitchFamily="18" charset="0"/>
              </a:rPr>
              <a:t>v</a:t>
            </a:r>
            <a:r>
              <a:rPr lang="sl-SI" baseline="-25000">
                <a:solidFill>
                  <a:srgbClr val="FF0000"/>
                </a:solidFill>
              </a:rPr>
              <a:t>2</a:t>
            </a:r>
            <a:r>
              <a:rPr lang="en-US">
                <a:solidFill>
                  <a:srgbClr val="FF0000"/>
                </a:solidFill>
                <a:latin typeface="+mn-lt"/>
              </a:rPr>
              <a:t>+…+</a:t>
            </a:r>
            <a:r>
              <a:rPr lang="en-US" i="1">
                <a:solidFill>
                  <a:srgbClr val="FF0000"/>
                </a:solidFill>
                <a:latin typeface="Georgia" pitchFamily="18" charset="0"/>
              </a:rPr>
              <a:t>t</a:t>
            </a:r>
            <a:r>
              <a:rPr lang="sl-SI" i="1" baseline="-25000">
                <a:solidFill>
                  <a:srgbClr val="FF0000"/>
                </a:solidFill>
                <a:latin typeface="Georgia" pitchFamily="18" charset="0"/>
              </a:rPr>
              <a:t>n</a:t>
            </a:r>
            <a:r>
              <a:rPr lang="sl-SI" i="1">
                <a:solidFill>
                  <a:srgbClr val="FF0000"/>
                </a:solidFill>
                <a:latin typeface="Georgia" pitchFamily="18" charset="0"/>
              </a:rPr>
              <a:t>v</a:t>
            </a:r>
            <a:r>
              <a:rPr lang="sl-SI" i="1" baseline="-25000">
                <a:solidFill>
                  <a:srgbClr val="FF0000"/>
                </a:solidFill>
                <a:latin typeface="Georgia" pitchFamily="18" charset="0"/>
              </a:rPr>
              <a:t>n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, kjer so </a:t>
            </a:r>
            <a:r>
              <a:rPr lang="en-US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t</a:t>
            </a:r>
            <a:r>
              <a:rPr lang="sl-SI" baseline="-2500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1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,</a:t>
            </a:r>
            <a:r>
              <a:rPr lang="en-US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 t</a:t>
            </a:r>
            <a:r>
              <a:rPr lang="sl-SI" baseline="-2500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2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,…,</a:t>
            </a:r>
            <a:r>
              <a:rPr lang="en-US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 t</a:t>
            </a:r>
            <a:r>
              <a:rPr lang="sl-SI" i="1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n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poljubna realna 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števila.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3" name="Rectangle 2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4" name="Rounded Rectangle 3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5" name="TextBox 4"/>
          <p:cNvSpPr txBox="1"/>
          <p:nvPr/>
        </p:nvSpPr>
        <p:spPr>
          <a:xfrm>
            <a:off x="0" y="6519863"/>
            <a:ext cx="22098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MATEMATIKA 1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2209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ŠTEVILA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15000" y="0"/>
            <a:ext cx="3429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sl-SI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PRIBLIŽNO RAČUNANJE</a:t>
            </a:r>
          </a:p>
        </p:txBody>
      </p:sp>
      <p:sp>
        <p:nvSpPr>
          <p:cNvPr id="8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49BBF75-8ED9-4934-ABA3-396CFF8F389E}" type="slidenum"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23850" y="2486025"/>
            <a:ext cx="2519363" cy="369888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sl-SI" b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praktična pravila: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95288" y="1219200"/>
            <a:ext cx="2605087" cy="46196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(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1.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2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846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+21.72)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</a:t>
            </a:r>
            <a:r>
              <a:rPr lang="en-US" b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/</a:t>
            </a:r>
            <a:r>
              <a:rPr lang="sl-SI" b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13.14=</a:t>
            </a:r>
            <a:r>
              <a:rPr lang="en-US" sz="2400" b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?</a:t>
            </a:r>
            <a:endParaRPr lang="sl-SI" sz="2400" b="1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562350" y="1270000"/>
            <a:ext cx="3829050" cy="78422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kalkulator: 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1.750730594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Katere decimalke je smiselno obdr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žati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?</a:t>
            </a:r>
            <a:endParaRPr lang="sl-SI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95288" y="2989263"/>
            <a:ext cx="8496300" cy="369887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80975" indent="-180975" fontAlgn="auto">
              <a:spcBef>
                <a:spcPct val="50000"/>
              </a:spcBef>
              <a:spcAft>
                <a:spcPts val="0"/>
              </a:spcAft>
              <a:buSzPct val="120000"/>
              <a:buFont typeface="Georgia" pitchFamily="18" charset="0"/>
              <a:buChar char="•"/>
              <a:defRPr/>
            </a:pP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natan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čnost rezultata ne more biti večja od natančnosti podatkov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95288" y="3638550"/>
            <a:ext cx="8353425" cy="1062038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80975" indent="-180975" fontAlgn="auto">
              <a:spcBef>
                <a:spcPct val="50000"/>
              </a:spcBef>
              <a:spcAft>
                <a:spcPts val="0"/>
              </a:spcAft>
              <a:buSzPct val="120000"/>
              <a:buFont typeface="Georgia" pitchFamily="18" charset="0"/>
              <a:buChar char="•"/>
              <a:defRPr/>
            </a:pP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pri seštevanju in odštevanju naj bo število </a:t>
            </a:r>
            <a:r>
              <a:rPr lang="sl-SI" u="sng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decimalnih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mest rezultata enako najmanjšemu številu decimalnih mest faktorjev</a:t>
            </a:r>
          </a:p>
          <a:p>
            <a:pPr marL="180975" indent="-180975" algn="r" fontAlgn="auto">
              <a:spcBef>
                <a:spcPct val="50000"/>
              </a:spcBef>
              <a:spcAft>
                <a:spcPts val="0"/>
              </a:spcAft>
              <a:buSzPct val="120000"/>
              <a:buFont typeface="Georgia" pitchFamily="18" charset="0"/>
              <a:buNone/>
              <a:defRPr/>
            </a:pP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                                 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       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(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npr. 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1.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2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846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+21.72=23.00 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in ne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23.0046)</a:t>
            </a:r>
            <a:endParaRPr lang="sl-SI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95288" y="5006975"/>
            <a:ext cx="8353425" cy="1062038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80975" indent="-180975" fontAlgn="auto">
              <a:spcBef>
                <a:spcPct val="50000"/>
              </a:spcBef>
              <a:spcAft>
                <a:spcPts val="0"/>
              </a:spcAft>
              <a:buSzPct val="120000"/>
              <a:buFont typeface="Georgia" pitchFamily="18" charset="0"/>
              <a:buChar char="•"/>
              <a:defRPr/>
            </a:pP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pri 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mno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ženju in deljenju naj bo število </a:t>
            </a:r>
            <a:r>
              <a:rPr lang="sl-SI" u="sng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značilnih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mest rezultata enako najmanjšemu številu značilnih mest faktorjev</a:t>
            </a:r>
          </a:p>
          <a:p>
            <a:pPr marL="180975" indent="-180975" algn="r" fontAlgn="auto">
              <a:spcBef>
                <a:spcPct val="50000"/>
              </a:spcBef>
              <a:spcAft>
                <a:spcPts val="0"/>
              </a:spcAft>
              <a:buSzPct val="120000"/>
              <a:buFont typeface="Georgia" pitchFamily="18" charset="0"/>
              <a:buNone/>
              <a:defRPr/>
            </a:pP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                           (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npr. 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23.0046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/13.14=1.751  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in ne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1.75 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ali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1.750730594)</a:t>
            </a:r>
            <a:endParaRPr lang="sl-SI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" y="609600"/>
            <a:ext cx="43434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RAČUNSKA PRAVILA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31242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LINEARNA ALGEBRA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5" name="TextBox 4"/>
          <p:cNvSpPr txBox="1"/>
          <p:nvPr/>
        </p:nvSpPr>
        <p:spPr>
          <a:xfrm>
            <a:off x="0" y="6519863"/>
            <a:ext cx="22098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MATEMATIKA 1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72E48D2-8EFE-4395-9C90-A25CD755C98C}" type="slidenum"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40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8" name="TextBox 7"/>
          <p:cNvSpPr txBox="1"/>
          <p:nvPr/>
        </p:nvSpPr>
        <p:spPr>
          <a:xfrm>
            <a:off x="5334000" y="0"/>
            <a:ext cx="3810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sl-SI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VEKTORSKI  PROSTORI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04800" y="838200"/>
            <a:ext cx="8534400" cy="1371600"/>
          </a:xfrm>
          <a:prstGeom prst="roundRect">
            <a:avLst>
              <a:gd name="adj" fmla="val 6568"/>
            </a:avLst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graphicFrame>
        <p:nvGraphicFramePr>
          <p:cNvPr id="36873" name="Object 11"/>
          <p:cNvGraphicFramePr>
            <a:graphicFrameLocks noChangeAspect="1"/>
          </p:cNvGraphicFramePr>
          <p:nvPr/>
        </p:nvGraphicFramePr>
        <p:xfrm>
          <a:off x="381000" y="941388"/>
          <a:ext cx="2771775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6" name="Equation" r:id="rId3" imgW="2311200" imgH="203040" progId="Equation.DSMT4">
                  <p:embed/>
                </p:oleObj>
              </mc:Choice>
              <mc:Fallback>
                <p:oleObj name="Equation" r:id="rId3" imgW="2311200" imgH="20304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941388"/>
                        <a:ext cx="2771775" cy="285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"/>
          <p:cNvGraphicFramePr>
            <a:graphicFrameLocks noChangeAspect="1"/>
          </p:cNvGraphicFramePr>
          <p:nvPr/>
        </p:nvGraphicFramePr>
        <p:xfrm>
          <a:off x="381000" y="1370013"/>
          <a:ext cx="8332788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7" name="Equation" r:id="rId5" imgW="8521560" imgH="266400" progId="Equation.DSMT4">
                  <p:embed/>
                </p:oleObj>
              </mc:Choice>
              <mc:Fallback>
                <p:oleObj name="Equation" r:id="rId5" imgW="8521560" imgH="266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370013"/>
                        <a:ext cx="8332788" cy="306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369888" y="1828800"/>
          <a:ext cx="8316912" cy="23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8" name="Equation" r:id="rId7" imgW="8013600" imgH="203040" progId="Equation.DSMT4">
                  <p:embed/>
                </p:oleObj>
              </mc:Choice>
              <mc:Fallback>
                <p:oleObj name="Equation" r:id="rId7" imgW="8013600" imgH="20304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888" y="1828800"/>
                        <a:ext cx="8316912" cy="233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ounded Rectangle 15"/>
          <p:cNvSpPr/>
          <p:nvPr/>
        </p:nvSpPr>
        <p:spPr>
          <a:xfrm>
            <a:off x="304800" y="2667000"/>
            <a:ext cx="8534400" cy="3581400"/>
          </a:xfrm>
          <a:prstGeom prst="roundRect">
            <a:avLst>
              <a:gd name="adj" fmla="val 6568"/>
            </a:avLst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533400" y="4325938"/>
          <a:ext cx="8077200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9" name="Equation" r:id="rId9" imgW="7302240" imgH="393480" progId="Equation.DSMT4">
                  <p:embed/>
                </p:oleObj>
              </mc:Choice>
              <mc:Fallback>
                <p:oleObj name="Equation" r:id="rId9" imgW="7302240" imgH="39348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325938"/>
                        <a:ext cx="8077200" cy="474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436563" y="3429000"/>
          <a:ext cx="8326437" cy="23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0" name="Equation" r:id="rId11" imgW="7708680" imgH="203040" progId="Equation.DSMT4">
                  <p:embed/>
                </p:oleObj>
              </mc:Choice>
              <mc:Fallback>
                <p:oleObj name="Equation" r:id="rId11" imgW="7708680" imgH="20304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563" y="3429000"/>
                        <a:ext cx="8326437" cy="233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363538" y="4021138"/>
            <a:ext cx="85344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14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Eno rešitev enačbe dobimo tako, da vzamemo primerno dolg vektor v smeri, ki je pravokotna na  </a:t>
            </a:r>
            <a:r>
              <a:rPr lang="sl-SI" sz="14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(1,0,2) </a:t>
            </a:r>
            <a:r>
              <a:rPr lang="sl-SI" sz="14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in </a:t>
            </a:r>
            <a:r>
              <a:rPr lang="sl-SI" sz="14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(2,1,-1):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439738" y="2895600"/>
          <a:ext cx="2862262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1" name="Equation" r:id="rId13" imgW="2387520" imgH="203040" progId="Equation.DSMT4">
                  <p:embed/>
                </p:oleObj>
              </mc:Choice>
              <mc:Fallback>
                <p:oleObj name="Equation" r:id="rId13" imgW="2387520" imgH="20304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738" y="2895600"/>
                        <a:ext cx="2862262" cy="285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457200" y="5043488"/>
          <a:ext cx="6324600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2" name="Equation" r:id="rId15" imgW="4863960" imgH="431640" progId="Equation.DSMT4">
                  <p:embed/>
                </p:oleObj>
              </mc:Choice>
              <mc:Fallback>
                <p:oleObj name="Equation" r:id="rId15" imgW="4863960" imgH="43164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043488"/>
                        <a:ext cx="6324600" cy="519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646113" y="5545138"/>
          <a:ext cx="7775575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3" name="Equation" r:id="rId17" imgW="5943600" imgH="393480" progId="Equation.DSMT4">
                  <p:embed/>
                </p:oleObj>
              </mc:Choice>
              <mc:Fallback>
                <p:oleObj name="Equation" r:id="rId17" imgW="5943600" imgH="39348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113" y="5545138"/>
                        <a:ext cx="7775575" cy="550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2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31242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LINEARNA ALGEBRA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562725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5" name="TextBox 4"/>
          <p:cNvSpPr txBox="1"/>
          <p:nvPr/>
        </p:nvSpPr>
        <p:spPr>
          <a:xfrm>
            <a:off x="0" y="6519863"/>
            <a:ext cx="22098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MATEMATIKA 1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9D569A2-C913-43F6-9FD4-BDC35B108CF9}" type="slidenum"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41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8" name="TextBox 7"/>
          <p:cNvSpPr txBox="1"/>
          <p:nvPr/>
        </p:nvSpPr>
        <p:spPr>
          <a:xfrm>
            <a:off x="5334000" y="0"/>
            <a:ext cx="3810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sl-SI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VEKTORSKI  PROSTORI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457200"/>
            <a:ext cx="4191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MATRI</a:t>
            </a:r>
            <a:r>
              <a:rPr lang="sl-SI" b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ČNI OPIS LINEARNIH  FUNKCIJ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381000" y="990600"/>
            <a:ext cx="8382000" cy="723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Linearno funkcijo 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L: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 ℝ</a:t>
            </a:r>
            <a:r>
              <a:rPr lang="sl-SI" baseline="30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3</a:t>
            </a:r>
            <a:r>
              <a:rPr lang="sl-SI" i="1" baseline="300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→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 ℝ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  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lahko določimo takole</a:t>
            </a:r>
          </a:p>
          <a:p>
            <a:pPr algn="ctr">
              <a:defRPr/>
            </a:pP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L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(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x</a:t>
            </a:r>
            <a:r>
              <a:rPr lang="en-US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, x</a:t>
            </a:r>
            <a:r>
              <a:rPr lang="en-US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, x</a:t>
            </a:r>
            <a:r>
              <a:rPr lang="en-US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)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=</a:t>
            </a:r>
            <a:r>
              <a:rPr lang="en-US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L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x</a:t>
            </a:r>
            <a:r>
              <a:rPr lang="en-US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(1,0,0)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x</a:t>
            </a:r>
            <a:r>
              <a:rPr lang="en-US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(0,1,0)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x</a:t>
            </a:r>
            <a:r>
              <a:rPr lang="en-US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(0,0,1))=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x</a:t>
            </a:r>
            <a:r>
              <a:rPr lang="en-US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L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(1,0,0)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x</a:t>
            </a:r>
            <a:r>
              <a:rPr lang="en-US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L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(0,1,0)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x</a:t>
            </a:r>
            <a:r>
              <a:rPr lang="en-US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L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(0,0,1))</a:t>
            </a:r>
            <a:endParaRPr lang="sl-SI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3048000"/>
            <a:ext cx="8458200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Podobno je linearna funkcija 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n 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spremenljivk določena z 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n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–terico števil 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a</a:t>
            </a:r>
            <a:r>
              <a:rPr lang="en-US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a</a:t>
            </a:r>
            <a:r>
              <a:rPr lang="sl-SI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,...,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a</a:t>
            </a:r>
            <a:r>
              <a:rPr lang="sl-SI" i="1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cs typeface="Times New Roman" pitchFamily="18" charset="0"/>
              </a:rPr>
              <a:t>n</a:t>
            </a:r>
          </a:p>
          <a:p>
            <a:pPr>
              <a:spcAft>
                <a:spcPts val="600"/>
              </a:spcAft>
              <a:defRPr/>
            </a:pP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Times New Roman" pitchFamily="18" charset="0"/>
              </a:rPr>
              <a:t>in jo lahko </a:t>
            </a:r>
            <a:r>
              <a:rPr lang="en-US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izra</a:t>
            </a:r>
            <a:r>
              <a:rPr lang="sl-SI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čunamo kot skalarni produkt</a:t>
            </a:r>
          </a:p>
          <a:p>
            <a:pPr algn="ctr">
              <a:spcAft>
                <a:spcPts val="600"/>
              </a:spcAft>
              <a:defRPr/>
            </a:pP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L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(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x</a:t>
            </a:r>
            <a:r>
              <a:rPr lang="en-US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, x</a:t>
            </a:r>
            <a:r>
              <a:rPr lang="en-US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,..., x</a:t>
            </a:r>
            <a:r>
              <a:rPr lang="en-US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l-SI" i="1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cs typeface="Times New Roman" pitchFamily="18" charset="0"/>
              </a:rPr>
              <a:t>n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)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=</a:t>
            </a:r>
            <a:r>
              <a:rPr lang="en-US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(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a</a:t>
            </a:r>
            <a:r>
              <a:rPr lang="en-US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a</a:t>
            </a:r>
            <a:r>
              <a:rPr lang="sl-SI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,...,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a</a:t>
            </a:r>
            <a:r>
              <a:rPr lang="sl-SI" i="1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cs typeface="Times New Roman" pitchFamily="18" charset="0"/>
              </a:rPr>
              <a:t>n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)·(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x</a:t>
            </a:r>
            <a:r>
              <a:rPr lang="en-US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, x</a:t>
            </a:r>
            <a:r>
              <a:rPr lang="en-US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,..., x</a:t>
            </a:r>
            <a:r>
              <a:rPr lang="en-US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l-SI" i="1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cs typeface="Times New Roman" pitchFamily="18" charset="0"/>
              </a:rPr>
              <a:t>n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)</a:t>
            </a:r>
            <a:endParaRPr lang="sl-SI" i="1">
              <a:solidFill>
                <a:schemeClr val="tx2">
                  <a:lumMod val="60000"/>
                  <a:lumOff val="40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36873" name="Object 11"/>
          <p:cNvGraphicFramePr>
            <a:graphicFrameLocks noChangeAspect="1"/>
          </p:cNvGraphicFramePr>
          <p:nvPr/>
        </p:nvGraphicFramePr>
        <p:xfrm>
          <a:off x="401638" y="4419600"/>
          <a:ext cx="8285162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8" name="Equation" r:id="rId3" imgW="5574960" imgH="457200" progId="Equation.DSMT4">
                  <p:embed/>
                </p:oleObj>
              </mc:Choice>
              <mc:Fallback>
                <p:oleObj name="Equation" r:id="rId3" imgW="5574960" imgH="4572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638" y="4419600"/>
                        <a:ext cx="8285162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0"/>
          <p:cNvGraphicFramePr>
            <a:graphicFrameLocks noChangeAspect="1"/>
          </p:cNvGraphicFramePr>
          <p:nvPr/>
        </p:nvGraphicFramePr>
        <p:xfrm>
          <a:off x="685800" y="5248275"/>
          <a:ext cx="7845425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9" name="Equation" r:id="rId5" imgW="5371920" imgH="685800" progId="Equation.DSMT4">
                  <p:embed/>
                </p:oleObj>
              </mc:Choice>
              <mc:Fallback>
                <p:oleObj name="Equation" r:id="rId5" imgW="5371920" imgH="6858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248275"/>
                        <a:ext cx="7845425" cy="1073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81000" y="1828800"/>
            <a:ext cx="8229600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Vrednost 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L 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je  določena s tremi števili: 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a</a:t>
            </a:r>
            <a:r>
              <a:rPr lang="en-US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L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(1,0,0)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a</a:t>
            </a:r>
            <a:r>
              <a:rPr lang="sl-SI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L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0,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1,0)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Times New Roman" pitchFamily="18" charset="0"/>
              </a:rPr>
              <a:t>in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a</a:t>
            </a:r>
            <a:r>
              <a:rPr lang="sl-SI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L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,0,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Aft>
                <a:spcPts val="600"/>
              </a:spcAft>
              <a:defRPr/>
            </a:pP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Times New Roman" pitchFamily="18" charset="0"/>
              </a:rPr>
              <a:t>Če poznamo 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a</a:t>
            </a:r>
            <a:r>
              <a:rPr lang="en-US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a</a:t>
            </a:r>
            <a:r>
              <a:rPr lang="sl-SI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a</a:t>
            </a:r>
            <a:r>
              <a:rPr lang="sl-SI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lahko 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L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(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x</a:t>
            </a:r>
            <a:r>
              <a:rPr lang="en-US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, x</a:t>
            </a:r>
            <a:r>
              <a:rPr lang="en-US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, x</a:t>
            </a:r>
            <a:r>
              <a:rPr lang="en-US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) </a:t>
            </a:r>
            <a:r>
              <a:rPr lang="en-US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izra</a:t>
            </a:r>
            <a:r>
              <a:rPr lang="sl-SI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čunamo kot skalarni produkt:</a:t>
            </a:r>
          </a:p>
          <a:p>
            <a:pPr algn="ctr">
              <a:spcAft>
                <a:spcPts val="600"/>
              </a:spcAft>
              <a:defRPr/>
            </a:pP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L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(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x</a:t>
            </a:r>
            <a:r>
              <a:rPr lang="en-US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, x</a:t>
            </a:r>
            <a:r>
              <a:rPr lang="en-US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, x</a:t>
            </a:r>
            <a:r>
              <a:rPr lang="en-US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)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=x</a:t>
            </a:r>
            <a:r>
              <a:rPr lang="en-US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 a</a:t>
            </a:r>
            <a:r>
              <a:rPr lang="en-US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 x</a:t>
            </a:r>
            <a:r>
              <a:rPr lang="sl-SI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 a</a:t>
            </a:r>
            <a:r>
              <a:rPr lang="sl-SI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 x</a:t>
            </a:r>
            <a:r>
              <a:rPr lang="sl-SI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 a</a:t>
            </a:r>
            <a:r>
              <a:rPr lang="sl-SI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(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a</a:t>
            </a:r>
            <a:r>
              <a:rPr lang="en-US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a</a:t>
            </a:r>
            <a:r>
              <a:rPr lang="sl-SI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a</a:t>
            </a:r>
            <a:r>
              <a:rPr lang="sl-SI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)·(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x</a:t>
            </a:r>
            <a:r>
              <a:rPr lang="en-US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, x</a:t>
            </a:r>
            <a:r>
              <a:rPr lang="en-US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, x</a:t>
            </a:r>
            <a:r>
              <a:rPr lang="en-US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)</a:t>
            </a:r>
            <a:endParaRPr lang="sl-SI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201613" y="4267200"/>
            <a:ext cx="8763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304800" y="1219200"/>
            <a:ext cx="8534400" cy="2554288"/>
          </a:xfrm>
          <a:prstGeom prst="roundRect">
            <a:avLst>
              <a:gd name="adj" fmla="val 6568"/>
            </a:avLst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 b="1"/>
          </a:p>
        </p:txBody>
      </p:sp>
      <p:sp>
        <p:nvSpPr>
          <p:cNvPr id="23" name="Rectangle 22"/>
          <p:cNvSpPr/>
          <p:nvPr/>
        </p:nvSpPr>
        <p:spPr>
          <a:xfrm>
            <a:off x="2865438" y="2622550"/>
            <a:ext cx="1350962" cy="2555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24" name="Rectangle 23"/>
          <p:cNvSpPr/>
          <p:nvPr/>
        </p:nvSpPr>
        <p:spPr>
          <a:xfrm>
            <a:off x="2855913" y="2944813"/>
            <a:ext cx="1352550" cy="2555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25" name="Rectangle 24"/>
          <p:cNvSpPr/>
          <p:nvPr/>
        </p:nvSpPr>
        <p:spPr>
          <a:xfrm>
            <a:off x="2855913" y="3249613"/>
            <a:ext cx="1352550" cy="2555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26" name="Rectangle 25"/>
          <p:cNvSpPr/>
          <p:nvPr/>
        </p:nvSpPr>
        <p:spPr>
          <a:xfrm>
            <a:off x="7127875" y="2590800"/>
            <a:ext cx="304800" cy="9191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27" name="Rectangle 26"/>
          <p:cNvSpPr/>
          <p:nvPr/>
        </p:nvSpPr>
        <p:spPr>
          <a:xfrm>
            <a:off x="7646988" y="2600325"/>
            <a:ext cx="304800" cy="9191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28" name="Rectangle 27"/>
          <p:cNvSpPr/>
          <p:nvPr/>
        </p:nvSpPr>
        <p:spPr>
          <a:xfrm>
            <a:off x="8153400" y="2590800"/>
            <a:ext cx="304800" cy="9191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graphicFrame>
        <p:nvGraphicFramePr>
          <p:cNvPr id="29" name="Object 8"/>
          <p:cNvGraphicFramePr>
            <a:graphicFrameLocks noChangeAspect="1"/>
          </p:cNvGraphicFramePr>
          <p:nvPr/>
        </p:nvGraphicFramePr>
        <p:xfrm>
          <a:off x="7010400" y="2590800"/>
          <a:ext cx="1595438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2" name="Equation" r:id="rId3" imgW="1143000" imgH="711000" progId="Equation.DSMT4">
                  <p:embed/>
                </p:oleObj>
              </mc:Choice>
              <mc:Fallback>
                <p:oleObj name="Equation" r:id="rId3" imgW="1143000" imgH="7110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2590800"/>
                        <a:ext cx="1595438" cy="1009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31242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LINEARNA ALGEBRA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562725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5" name="TextBox 4"/>
          <p:cNvSpPr txBox="1"/>
          <p:nvPr/>
        </p:nvSpPr>
        <p:spPr>
          <a:xfrm>
            <a:off x="0" y="6519863"/>
            <a:ext cx="22098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MATEMATIKA 1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86D1D04-1587-415E-A1A0-7CA4713C87DE}" type="slidenum"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42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8" name="TextBox 7"/>
          <p:cNvSpPr txBox="1"/>
          <p:nvPr/>
        </p:nvSpPr>
        <p:spPr>
          <a:xfrm>
            <a:off x="5334000" y="0"/>
            <a:ext cx="3810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sl-SI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VEKTORSKI  PROSTORI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000" y="457200"/>
            <a:ext cx="84582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Linearno funkcijo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 L:V → W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 iz 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n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-dimenzionalnega v 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m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-dimenzionalni vektorski prostor tvori  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m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 linearnih funkcij 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n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spremenljivk, ki jih lahko predstavimo s tabelo 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m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sym typeface="Euclid Symbol"/>
              </a:rPr>
              <a:t>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sym typeface="Euclid Symbol"/>
              </a:rPr>
              <a:t>n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sym typeface="Euclid Symbol"/>
              </a:rPr>
              <a:t> števil.</a:t>
            </a:r>
            <a:endParaRPr lang="sl-SI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graphicFrame>
        <p:nvGraphicFramePr>
          <p:cNvPr id="14" name="Object 11"/>
          <p:cNvGraphicFramePr>
            <a:graphicFrameLocks noChangeAspect="1"/>
          </p:cNvGraphicFramePr>
          <p:nvPr/>
        </p:nvGraphicFramePr>
        <p:xfrm>
          <a:off x="403225" y="4202113"/>
          <a:ext cx="8034338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3" name="Equation" r:id="rId5" imgW="5613120" imgH="228600" progId="Equation.DSMT4">
                  <p:embed/>
                </p:oleObj>
              </mc:Choice>
              <mc:Fallback>
                <p:oleObj name="Equation" r:id="rId5" imgW="5613120" imgH="2286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225" y="4202113"/>
                        <a:ext cx="8034338" cy="357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0"/>
          <p:cNvGraphicFramePr>
            <a:graphicFrameLocks noChangeAspect="1"/>
          </p:cNvGraphicFramePr>
          <p:nvPr/>
        </p:nvGraphicFramePr>
        <p:xfrm>
          <a:off x="1066800" y="4735513"/>
          <a:ext cx="7010400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4" name="Equation" r:id="rId7" imgW="4800600" imgH="431640" progId="Equation.DSMT4">
                  <p:embed/>
                </p:oleObj>
              </mc:Choice>
              <mc:Fallback>
                <p:oleObj name="Equation" r:id="rId7" imgW="4800600" imgH="43164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735513"/>
                        <a:ext cx="7010400" cy="674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57200" y="5486400"/>
            <a:ext cx="77724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Če poznamo koordinate elementa 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v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sym typeface="Mathematica1Mono"/>
              </a:rPr>
              <a:t>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V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, potem lahko vrednost 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L(v)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sym typeface="Mathematica1Mono"/>
              </a:rPr>
              <a:t>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W 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izrazimo s pomočjo teh koordinat in nabora vrednosti 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L(v</a:t>
            </a:r>
            <a:r>
              <a:rPr lang="sl-SI" i="1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i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).  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Če pa želimo izračunati še  koordinate  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L(v), 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potem moramo poznati tudi koordinate elementov 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L(v</a:t>
            </a:r>
            <a:r>
              <a:rPr lang="sl-SI" i="1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i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). </a:t>
            </a:r>
            <a:endParaRPr lang="sl-SI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graphicFrame>
        <p:nvGraphicFramePr>
          <p:cNvPr id="19" name="Object 3"/>
          <p:cNvGraphicFramePr>
            <a:graphicFrameLocks noChangeAspect="1"/>
          </p:cNvGraphicFramePr>
          <p:nvPr/>
        </p:nvGraphicFramePr>
        <p:xfrm>
          <a:off x="600075" y="1270000"/>
          <a:ext cx="6334125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5" name="Equation" r:id="rId9" imgW="4673520" imgH="241200" progId="Equation.DSMT4">
                  <p:embed/>
                </p:oleObj>
              </mc:Choice>
              <mc:Fallback>
                <p:oleObj name="Equation" r:id="rId9" imgW="4673520" imgH="241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075" y="1270000"/>
                        <a:ext cx="6334125" cy="360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5"/>
          <p:cNvGraphicFramePr>
            <a:graphicFrameLocks noChangeAspect="1"/>
          </p:cNvGraphicFramePr>
          <p:nvPr/>
        </p:nvGraphicFramePr>
        <p:xfrm>
          <a:off x="1766888" y="1743075"/>
          <a:ext cx="4303712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6" name="Equation" r:id="rId11" imgW="3174840" imgH="228600" progId="Equation.DSMT4">
                  <p:embed/>
                </p:oleObj>
              </mc:Choice>
              <mc:Fallback>
                <p:oleObj name="Equation" r:id="rId11" imgW="317484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6888" y="1743075"/>
                        <a:ext cx="4303712" cy="341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6"/>
          <p:cNvGraphicFramePr>
            <a:graphicFrameLocks noChangeAspect="1"/>
          </p:cNvGraphicFramePr>
          <p:nvPr/>
        </p:nvGraphicFramePr>
        <p:xfrm>
          <a:off x="509588" y="2198688"/>
          <a:ext cx="8101012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7" name="Equation" r:id="rId13" imgW="7391160" imgH="228600" progId="Equation.DSMT4">
                  <p:embed/>
                </p:oleObj>
              </mc:Choice>
              <mc:Fallback>
                <p:oleObj name="Equation" r:id="rId13" imgW="7391160" imgH="228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588" y="2198688"/>
                        <a:ext cx="8101012" cy="276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7"/>
          <p:cNvGraphicFramePr>
            <a:graphicFrameLocks noChangeAspect="1"/>
          </p:cNvGraphicFramePr>
          <p:nvPr/>
        </p:nvGraphicFramePr>
        <p:xfrm>
          <a:off x="2747963" y="2571750"/>
          <a:ext cx="1595437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8" name="Equation" r:id="rId15" imgW="1143000" imgH="711000" progId="Equation.DSMT4">
                  <p:embed/>
                </p:oleObj>
              </mc:Choice>
              <mc:Fallback>
                <p:oleObj name="Equation" r:id="rId15" imgW="1143000" imgH="7110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7963" y="2571750"/>
                        <a:ext cx="1595437" cy="1009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381000" y="2667000"/>
            <a:ext cx="26670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Če jih zapišemo po vrsticah dobimo tabelo: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800600" y="2590800"/>
            <a:ext cx="22860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Stolpci pa so ravno vrednosti 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L 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na  bazi (1,0,0),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(0,1,0),(0,0,1).</a:t>
            </a:r>
            <a:endParaRPr lang="sl-SI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201613" y="4037013"/>
            <a:ext cx="87630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13" grpId="0"/>
      <p:bldP spid="16" grpId="0"/>
      <p:bldP spid="31" grpId="0"/>
      <p:bldP spid="3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31242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LINEARNA ALGEBRA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5" name="TextBox 4"/>
          <p:cNvSpPr txBox="1"/>
          <p:nvPr/>
        </p:nvSpPr>
        <p:spPr>
          <a:xfrm>
            <a:off x="0" y="6519863"/>
            <a:ext cx="22098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MATEMATIKA 1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37B4CB0-09A8-4DB5-ABB7-25C1CA8867CC}" type="slidenum"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43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8" name="TextBox 7"/>
          <p:cNvSpPr txBox="1"/>
          <p:nvPr/>
        </p:nvSpPr>
        <p:spPr>
          <a:xfrm>
            <a:off x="5334000" y="0"/>
            <a:ext cx="3810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sl-SI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VEKTORSKI  PROSTORI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609600"/>
            <a:ext cx="8229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Slike baznih elementov 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L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(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v</a:t>
            </a:r>
            <a:r>
              <a:rPr lang="sl-SI" i="1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i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)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sl-SI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zapišemo kot linearne kombinacije elementov baze 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W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:</a:t>
            </a:r>
            <a:endParaRPr lang="sl-SI" i="1">
              <a:solidFill>
                <a:schemeClr val="tx2">
                  <a:lumMod val="60000"/>
                  <a:lumOff val="40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36873" name="Object 9"/>
          <p:cNvGraphicFramePr>
            <a:graphicFrameLocks noChangeAspect="1"/>
          </p:cNvGraphicFramePr>
          <p:nvPr/>
        </p:nvGraphicFramePr>
        <p:xfrm>
          <a:off x="2133600" y="1066800"/>
          <a:ext cx="4359275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0" name="Equation" r:id="rId3" imgW="2984400" imgH="228600" progId="Equation.DSMT4">
                  <p:embed/>
                </p:oleObj>
              </mc:Choice>
              <mc:Fallback>
                <p:oleObj name="Equation" r:id="rId3" imgW="2984400" imgH="2286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066800"/>
                        <a:ext cx="4359275" cy="357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0"/>
          <p:cNvGraphicFramePr>
            <a:graphicFrameLocks noChangeAspect="1"/>
          </p:cNvGraphicFramePr>
          <p:nvPr/>
        </p:nvGraphicFramePr>
        <p:xfrm>
          <a:off x="457200" y="1676400"/>
          <a:ext cx="8001000" cy="146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1" name="Equation" r:id="rId5" imgW="5206680" imgH="939600" progId="Equation.DSMT4">
                  <p:embed/>
                </p:oleObj>
              </mc:Choice>
              <mc:Fallback>
                <p:oleObj name="Equation" r:id="rId5" imgW="5206680" imgH="9396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76400"/>
                        <a:ext cx="8001000" cy="1468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515938" y="3389313"/>
          <a:ext cx="7883525" cy="1411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2" name="Equation" r:id="rId7" imgW="5626080" imgH="939600" progId="Equation.DSMT4">
                  <p:embed/>
                </p:oleObj>
              </mc:Choice>
              <mc:Fallback>
                <p:oleObj name="Equation" r:id="rId7" imgW="5626080" imgH="9396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938" y="3389313"/>
                        <a:ext cx="7883525" cy="1411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292100" y="5410200"/>
          <a:ext cx="8632825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3" name="Equation" r:id="rId9" imgW="6591240" imgH="241200" progId="Equation.DSMT4">
                  <p:embed/>
                </p:oleObj>
              </mc:Choice>
              <mc:Fallback>
                <p:oleObj name="Equation" r:id="rId9" imgW="6591240" imgH="2412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100" y="5410200"/>
                        <a:ext cx="8632825" cy="338138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rgbClr val="3333CC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5540375" y="636588"/>
            <a:ext cx="327025" cy="1219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23" name="Rectangle 22"/>
          <p:cNvSpPr/>
          <p:nvPr/>
        </p:nvSpPr>
        <p:spPr>
          <a:xfrm>
            <a:off x="4191000" y="636588"/>
            <a:ext cx="327025" cy="1219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15" name="Rectangle 14"/>
          <p:cNvSpPr/>
          <p:nvPr/>
        </p:nvSpPr>
        <p:spPr>
          <a:xfrm>
            <a:off x="4702175" y="636588"/>
            <a:ext cx="327025" cy="1219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13" name="Rectangle 12"/>
          <p:cNvSpPr/>
          <p:nvPr/>
        </p:nvSpPr>
        <p:spPr>
          <a:xfrm>
            <a:off x="7945438" y="3076575"/>
            <a:ext cx="228600" cy="2555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12" name="Rectangle 11"/>
          <p:cNvSpPr/>
          <p:nvPr/>
        </p:nvSpPr>
        <p:spPr>
          <a:xfrm>
            <a:off x="7335838" y="2762250"/>
            <a:ext cx="255587" cy="1219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11" name="Rectangle 10"/>
          <p:cNvSpPr/>
          <p:nvPr/>
        </p:nvSpPr>
        <p:spPr>
          <a:xfrm>
            <a:off x="5260975" y="3094038"/>
            <a:ext cx="1801813" cy="2555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31242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LINEARNA ALGEBRA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5" name="TextBox 4"/>
          <p:cNvSpPr txBox="1"/>
          <p:nvPr/>
        </p:nvSpPr>
        <p:spPr>
          <a:xfrm>
            <a:off x="0" y="6519863"/>
            <a:ext cx="22098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MATEMATIKA 1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E6B352F-F9DC-4DBA-AB26-C719F968D635}" type="slidenum"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44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8" name="TextBox 7"/>
          <p:cNvSpPr txBox="1"/>
          <p:nvPr/>
        </p:nvSpPr>
        <p:spPr>
          <a:xfrm>
            <a:off x="5334000" y="0"/>
            <a:ext cx="3810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sl-SI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VEKTORSKI  PROSTORI</a:t>
            </a:r>
          </a:p>
        </p:txBody>
      </p:sp>
      <p:graphicFrame>
        <p:nvGraphicFramePr>
          <p:cNvPr id="36873" name="Object 9"/>
          <p:cNvGraphicFramePr>
            <a:graphicFrameLocks noChangeAspect="1"/>
          </p:cNvGraphicFramePr>
          <p:nvPr/>
        </p:nvGraphicFramePr>
        <p:xfrm>
          <a:off x="449263" y="609600"/>
          <a:ext cx="8334375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8" name="Equation" r:id="rId3" imgW="6146640" imgH="939600" progId="Equation.DSMT4">
                  <p:embed/>
                </p:oleObj>
              </mc:Choice>
              <mc:Fallback>
                <p:oleObj name="Equation" r:id="rId3" imgW="6146640" imgH="9396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263" y="609600"/>
                        <a:ext cx="8334375" cy="129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0"/>
          <p:cNvGraphicFramePr>
            <a:graphicFrameLocks noChangeAspect="1"/>
          </p:cNvGraphicFramePr>
          <p:nvPr/>
        </p:nvGraphicFramePr>
        <p:xfrm>
          <a:off x="511175" y="2722563"/>
          <a:ext cx="7889875" cy="1316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9" name="Equation" r:id="rId5" imgW="5727600" imgH="939600" progId="Equation.DSMT4">
                  <p:embed/>
                </p:oleObj>
              </mc:Choice>
              <mc:Fallback>
                <p:oleObj name="Equation" r:id="rId5" imgW="5727600" imgH="9396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175" y="2722563"/>
                        <a:ext cx="7889875" cy="1316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81000" y="2057400"/>
            <a:ext cx="6858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Stolpci matrike so koeficienti vektorjev 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L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(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v</a:t>
            </a:r>
            <a:r>
              <a:rPr lang="sl-SI" i="1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i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)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zapisani v bazi </a:t>
            </a:r>
            <a:r>
              <a:rPr lang="en-US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w</a:t>
            </a:r>
            <a:r>
              <a:rPr lang="en-US" i="1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j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.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  </a:t>
            </a:r>
            <a:endParaRPr lang="sl-SI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04800" y="4267200"/>
            <a:ext cx="8458200" cy="2133600"/>
          </a:xfrm>
          <a:prstGeom prst="roundRect">
            <a:avLst>
              <a:gd name="adj" fmla="val 6568"/>
            </a:avLst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 b="1"/>
          </a:p>
        </p:txBody>
      </p:sp>
      <p:graphicFrame>
        <p:nvGraphicFramePr>
          <p:cNvPr id="10" name="Object 14"/>
          <p:cNvGraphicFramePr>
            <a:graphicFrameLocks noChangeAspect="1"/>
          </p:cNvGraphicFramePr>
          <p:nvPr/>
        </p:nvGraphicFramePr>
        <p:xfrm>
          <a:off x="4114800" y="4343400"/>
          <a:ext cx="3203575" cy="1465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0" name="Equation" r:id="rId7" imgW="2031840" imgH="914400" progId="Equation.DSMT4">
                  <p:embed/>
                </p:oleObj>
              </mc:Choice>
              <mc:Fallback>
                <p:oleObj name="Equation" r:id="rId7" imgW="2031840" imgH="9144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4343400"/>
                        <a:ext cx="3203575" cy="1465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5"/>
          <p:cNvGraphicFramePr>
            <a:graphicFrameLocks noChangeAspect="1"/>
          </p:cNvGraphicFramePr>
          <p:nvPr/>
        </p:nvGraphicFramePr>
        <p:xfrm>
          <a:off x="519113" y="4495800"/>
          <a:ext cx="2081212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1" name="Equation" r:id="rId9" imgW="1320480" imgH="457200" progId="Equation.DSMT4">
                  <p:embed/>
                </p:oleObj>
              </mc:Choice>
              <mc:Fallback>
                <p:oleObj name="Equation" r:id="rId9" imgW="1320480" imgH="4572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113" y="4495800"/>
                        <a:ext cx="2081212" cy="733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6"/>
          <p:cNvGraphicFramePr>
            <a:graphicFrameLocks noChangeAspect="1"/>
          </p:cNvGraphicFramePr>
          <p:nvPr/>
        </p:nvGraphicFramePr>
        <p:xfrm>
          <a:off x="457200" y="5480050"/>
          <a:ext cx="2662238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2" name="Equation" r:id="rId11" imgW="1688760" imgH="431640" progId="Equation.DSMT4">
                  <p:embed/>
                </p:oleObj>
              </mc:Choice>
              <mc:Fallback>
                <p:oleObj name="Equation" r:id="rId11" imgW="1688760" imgH="4316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480050"/>
                        <a:ext cx="2662238" cy="692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7"/>
          <p:cNvGraphicFramePr>
            <a:graphicFrameLocks noChangeAspect="1"/>
          </p:cNvGraphicFramePr>
          <p:nvPr/>
        </p:nvGraphicFramePr>
        <p:xfrm>
          <a:off x="3627438" y="5791200"/>
          <a:ext cx="5103812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3" name="Equation" r:id="rId13" imgW="3238200" imgH="228600" progId="Equation.DSMT4">
                  <p:embed/>
                </p:oleObj>
              </mc:Choice>
              <mc:Fallback>
                <p:oleObj name="Equation" r:id="rId13" imgW="323820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7438" y="5791200"/>
                        <a:ext cx="5103812" cy="366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3" grpId="0" animBg="1"/>
      <p:bldP spid="15" grpId="0" animBg="1"/>
      <p:bldP spid="13" grpId="0" animBg="1"/>
      <p:bldP spid="12" grpId="0" animBg="1"/>
      <p:bldP spid="11" grpId="0" animBg="1"/>
      <p:bldP spid="17" grpId="0"/>
      <p:bldP spid="1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31242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LINEARNA ALGEBRA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5" name="TextBox 4"/>
          <p:cNvSpPr txBox="1"/>
          <p:nvPr/>
        </p:nvSpPr>
        <p:spPr>
          <a:xfrm>
            <a:off x="0" y="6519863"/>
            <a:ext cx="22098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MATEMATIKA 1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B8FA99E-05EE-4098-ADC0-CFAF600C13D8}" type="slidenum"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45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8" name="TextBox 7"/>
          <p:cNvSpPr txBox="1"/>
          <p:nvPr/>
        </p:nvSpPr>
        <p:spPr>
          <a:xfrm>
            <a:off x="5334000" y="0"/>
            <a:ext cx="3810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sl-SI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VEKTORSKI  PROSTORI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457200"/>
            <a:ext cx="4191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b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RAČUNSKE </a:t>
            </a:r>
            <a:r>
              <a:rPr lang="en-US" b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OPERACIJE NA MATRIKAH</a:t>
            </a:r>
            <a:endParaRPr lang="sl-SI" b="1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304800" y="1371600"/>
            <a:ext cx="35814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Linearn</a:t>
            </a:r>
            <a:r>
              <a:rPr lang="en-US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i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funkcij</a:t>
            </a:r>
            <a:r>
              <a:rPr lang="en-US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i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sl-SI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L</a:t>
            </a:r>
            <a:r>
              <a:rPr lang="en-US" sz="1600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6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,</a:t>
            </a:r>
            <a:r>
              <a:rPr lang="en-US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L</a:t>
            </a:r>
            <a:r>
              <a:rPr lang="en-US" sz="1600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l-SI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: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V</a:t>
            </a:r>
            <a:r>
              <a:rPr lang="sl-SI" sz="1600" i="1" baseline="300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sl-SI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→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W</a:t>
            </a:r>
            <a:r>
              <a:rPr lang="sl-SI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  </a:t>
            </a:r>
            <a:r>
              <a:rPr lang="en-US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predstavimo z matrikama</a:t>
            </a:r>
            <a:endParaRPr lang="sl-SI" sz="160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graphicFrame>
        <p:nvGraphicFramePr>
          <p:cNvPr id="36873" name="Object 9"/>
          <p:cNvGraphicFramePr>
            <a:graphicFrameLocks noChangeAspect="1"/>
          </p:cNvGraphicFramePr>
          <p:nvPr/>
        </p:nvGraphicFramePr>
        <p:xfrm>
          <a:off x="3581400" y="1066800"/>
          <a:ext cx="3810000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6" name="Equation" r:id="rId3" imgW="3174840" imgH="939600" progId="Equation.DSMT4">
                  <p:embed/>
                </p:oleObj>
              </mc:Choice>
              <mc:Fallback>
                <p:oleObj name="Equation" r:id="rId3" imgW="3174840" imgH="9396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1066800"/>
                        <a:ext cx="3810000" cy="1146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 bwMode="auto">
          <a:xfrm>
            <a:off x="304800" y="2670175"/>
            <a:ext cx="28956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Potem je vsota </a:t>
            </a:r>
            <a:r>
              <a:rPr lang="sl-SI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L</a:t>
            </a:r>
            <a:r>
              <a:rPr lang="en-US" sz="1600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6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+</a:t>
            </a:r>
            <a:r>
              <a:rPr lang="en-US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L</a:t>
            </a:r>
            <a:r>
              <a:rPr lang="en-US" sz="1600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l-SI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: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V</a:t>
            </a:r>
            <a:r>
              <a:rPr lang="sl-SI" sz="1600" i="1" baseline="300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sl-SI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→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W</a:t>
            </a:r>
            <a:r>
              <a:rPr lang="sl-SI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  </a:t>
            </a:r>
            <a:r>
              <a:rPr lang="en-US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predstavljena z matriko</a:t>
            </a:r>
            <a:endParaRPr lang="sl-SI" sz="160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3581400" y="2517775"/>
          <a:ext cx="30099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7" name="Equation" r:id="rId5" imgW="2514600" imgH="939600" progId="Equation.DSMT4">
                  <p:embed/>
                </p:oleObj>
              </mc:Choice>
              <mc:Fallback>
                <p:oleObj name="Equation" r:id="rId5" imgW="2514600" imgH="9396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2517775"/>
                        <a:ext cx="3009900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 bwMode="auto">
          <a:xfrm>
            <a:off x="304800" y="4370388"/>
            <a:ext cx="2895600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Linearn</a:t>
            </a:r>
            <a:r>
              <a:rPr lang="en-US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a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funkcij</a:t>
            </a:r>
            <a:r>
              <a:rPr lang="en-US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a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k·L</a:t>
            </a:r>
            <a:r>
              <a:rPr lang="en-US" sz="1600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6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V</a:t>
            </a:r>
            <a:r>
              <a:rPr lang="sl-SI" sz="1600" i="1" baseline="300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sl-SI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→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W</a:t>
            </a:r>
            <a:r>
              <a:rPr lang="sl-SI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  </a:t>
            </a:r>
            <a:r>
              <a:rPr lang="en-US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pa je predstavljena z matriko</a:t>
            </a:r>
            <a:endParaRPr lang="sl-SI" sz="160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graphicFrame>
        <p:nvGraphicFramePr>
          <p:cNvPr id="13" name="Object 11"/>
          <p:cNvGraphicFramePr>
            <a:graphicFrameLocks noChangeAspect="1"/>
          </p:cNvGraphicFramePr>
          <p:nvPr/>
        </p:nvGraphicFramePr>
        <p:xfrm>
          <a:off x="3657600" y="4114800"/>
          <a:ext cx="2163763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8" name="Equation" r:id="rId7" imgW="1803240" imgH="939600" progId="Equation.DSMT4">
                  <p:embed/>
                </p:oleObj>
              </mc:Choice>
              <mc:Fallback>
                <p:oleObj name="Equation" r:id="rId7" imgW="1803240" imgH="9396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4114800"/>
                        <a:ext cx="2163763" cy="1146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7391400" y="3203575"/>
            <a:ext cx="14478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>
                <a:solidFill>
                  <a:srgbClr val="FF0000"/>
                </a:solidFill>
                <a:latin typeface="+mn-lt"/>
              </a:rPr>
              <a:t>VSOTA MATRIK</a:t>
            </a:r>
            <a:endParaRPr lang="sl-SI" sz="140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48400" y="4572000"/>
            <a:ext cx="25146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>
                <a:solidFill>
                  <a:srgbClr val="FF0000"/>
                </a:solidFill>
                <a:latin typeface="+mn-lt"/>
              </a:rPr>
              <a:t>PRODUKT MATRIKE S </a:t>
            </a:r>
            <a:r>
              <a:rPr lang="sl-SI" sz="1400">
                <a:solidFill>
                  <a:srgbClr val="FF0000"/>
                </a:solidFill>
                <a:latin typeface="+mn-lt"/>
              </a:rPr>
              <a:t>Š</a:t>
            </a:r>
            <a:r>
              <a:rPr lang="en-US" sz="1400">
                <a:solidFill>
                  <a:srgbClr val="FF0000"/>
                </a:solidFill>
                <a:latin typeface="+mn-lt"/>
              </a:rPr>
              <a:t>TEVILOM</a:t>
            </a:r>
            <a:endParaRPr lang="sl-SI" sz="140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1000" y="5638800"/>
            <a:ext cx="57912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Matrike lahko seštevamo in množimo s poljubnim številom, zato množica vseh matrik tvori vektorski prostor.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4" grpId="0"/>
      <p:bldP spid="16" grpId="0"/>
      <p:bldP spid="17" grpId="0"/>
      <p:bldP spid="1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31242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LINEARNA ALGEBRA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5" name="TextBox 4"/>
          <p:cNvSpPr txBox="1"/>
          <p:nvPr/>
        </p:nvSpPr>
        <p:spPr>
          <a:xfrm>
            <a:off x="0" y="6519863"/>
            <a:ext cx="22098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MATEMATIKA 1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52286BB-50E1-437F-9E8E-E34E204F9BCB}" type="slidenum"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46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8" name="TextBox 7"/>
          <p:cNvSpPr txBox="1"/>
          <p:nvPr/>
        </p:nvSpPr>
        <p:spPr>
          <a:xfrm>
            <a:off x="5334000" y="0"/>
            <a:ext cx="3810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sl-SI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VEKTORSKI  PROSTORI</a:t>
            </a:r>
          </a:p>
        </p:txBody>
      </p:sp>
      <p:graphicFrame>
        <p:nvGraphicFramePr>
          <p:cNvPr id="36873" name="Object 11"/>
          <p:cNvGraphicFramePr>
            <a:graphicFrameLocks noChangeAspect="1"/>
          </p:cNvGraphicFramePr>
          <p:nvPr/>
        </p:nvGraphicFramePr>
        <p:xfrm>
          <a:off x="2514600" y="609600"/>
          <a:ext cx="3779838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4" name="Equation" r:id="rId3" imgW="2641320" imgH="685800" progId="Equation.DSMT4">
                  <p:embed/>
                </p:oleObj>
              </mc:Choice>
              <mc:Fallback>
                <p:oleObj name="Equation" r:id="rId3" imgW="2641320" imgH="6858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609600"/>
                        <a:ext cx="3779838" cy="1071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0"/>
          <p:cNvGraphicFramePr>
            <a:graphicFrameLocks noChangeAspect="1"/>
          </p:cNvGraphicFramePr>
          <p:nvPr/>
        </p:nvGraphicFramePr>
        <p:xfrm>
          <a:off x="1524000" y="1905000"/>
          <a:ext cx="6307138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5" name="Equation" r:id="rId5" imgW="4317840" imgH="203040" progId="Equation.DSMT4">
                  <p:embed/>
                </p:oleObj>
              </mc:Choice>
              <mc:Fallback>
                <p:oleObj name="Equation" r:id="rId5" imgW="4317840" imgH="20304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905000"/>
                        <a:ext cx="6307138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9"/>
          <p:cNvGraphicFramePr>
            <a:graphicFrameLocks noChangeAspect="1"/>
          </p:cNvGraphicFramePr>
          <p:nvPr/>
        </p:nvGraphicFramePr>
        <p:xfrm>
          <a:off x="2895600" y="2362200"/>
          <a:ext cx="3748088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6" name="Equation" r:id="rId7" imgW="3124080" imgH="939600" progId="Equation.DSMT4">
                  <p:embed/>
                </p:oleObj>
              </mc:Choice>
              <mc:Fallback>
                <p:oleObj name="Equation" r:id="rId7" imgW="3124080" imgH="9396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362200"/>
                        <a:ext cx="3748088" cy="1146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2"/>
          <p:cNvGraphicFramePr>
            <a:graphicFrameLocks noChangeAspect="1"/>
          </p:cNvGraphicFramePr>
          <p:nvPr/>
        </p:nvGraphicFramePr>
        <p:xfrm>
          <a:off x="1143000" y="4191000"/>
          <a:ext cx="6659563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7" name="Equation" r:id="rId9" imgW="4559040" imgH="203040" progId="Equation.DSMT4">
                  <p:embed/>
                </p:oleObj>
              </mc:Choice>
              <mc:Fallback>
                <p:oleObj name="Equation" r:id="rId9" imgW="4559040" imgH="20304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191000"/>
                        <a:ext cx="6659563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3"/>
          <p:cNvGraphicFramePr>
            <a:graphicFrameLocks noChangeAspect="1"/>
          </p:cNvGraphicFramePr>
          <p:nvPr/>
        </p:nvGraphicFramePr>
        <p:xfrm>
          <a:off x="685800" y="4913313"/>
          <a:ext cx="7681913" cy="1182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8" name="Equation" r:id="rId11" imgW="6527520" imgH="939600" progId="Equation.DSMT4">
                  <p:embed/>
                </p:oleObj>
              </mc:Choice>
              <mc:Fallback>
                <p:oleObj name="Equation" r:id="rId11" imgW="6527520" imgH="9396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913313"/>
                        <a:ext cx="7681913" cy="1182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254375" y="1389063"/>
            <a:ext cx="298450" cy="1219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13" name="Rectangle 12"/>
          <p:cNvSpPr/>
          <p:nvPr/>
        </p:nvSpPr>
        <p:spPr>
          <a:xfrm>
            <a:off x="863600" y="1712913"/>
            <a:ext cx="1676400" cy="2555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14" name="Rectangle 13"/>
          <p:cNvSpPr/>
          <p:nvPr/>
        </p:nvSpPr>
        <p:spPr>
          <a:xfrm>
            <a:off x="5364163" y="1752600"/>
            <a:ext cx="228600" cy="2555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31242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LINEARNA ALGEBRA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5" name="TextBox 4"/>
          <p:cNvSpPr txBox="1"/>
          <p:nvPr/>
        </p:nvSpPr>
        <p:spPr>
          <a:xfrm>
            <a:off x="0" y="6519863"/>
            <a:ext cx="22098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MATEMATIKA 1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AE36789-DAFD-4F02-B9AA-FCD263C2FD91}" type="slidenum"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47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8" name="TextBox 7"/>
          <p:cNvSpPr txBox="1"/>
          <p:nvPr/>
        </p:nvSpPr>
        <p:spPr>
          <a:xfrm>
            <a:off x="5334000" y="0"/>
            <a:ext cx="3810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sl-SI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VEKTORSKI  PROSTORI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" y="762000"/>
            <a:ext cx="81534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Zato funkciji 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K</a:t>
            </a:r>
            <a:r>
              <a:rPr lang="sl-SI" sz="1600" baseline="200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sym typeface="Euclid Extra"/>
              </a:rPr>
              <a:t>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L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ustreza matrika, sestavljena iz stolpcev, ki predstavljajo 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K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(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L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(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v</a:t>
            </a:r>
            <a:r>
              <a:rPr lang="sl-SI" i="1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i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)). 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762000" y="1371600"/>
          <a:ext cx="592455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2" name="Equation" r:id="rId3" imgW="4368600" imgH="939600" progId="Equation.DSMT4">
                  <p:embed/>
                </p:oleObj>
              </mc:Choice>
              <mc:Fallback>
                <p:oleObj name="Equation" r:id="rId3" imgW="4368600" imgH="9396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371600"/>
                        <a:ext cx="5924550" cy="129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09600" y="2830513"/>
            <a:ext cx="8001000" cy="369887"/>
          </a:xfrm>
          <a:prstGeom prst="rect">
            <a:avLst/>
          </a:prstGeom>
          <a:solidFill>
            <a:srgbClr val="FFFFCC"/>
          </a:solidFill>
          <a:ln w="15875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c</a:t>
            </a:r>
            <a:r>
              <a:rPr lang="sl-SI" i="1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ij  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je skalarni produkt  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i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-te vrstice prve matrike z 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j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-tim stolpcem druge matrike</a:t>
            </a:r>
            <a:endParaRPr lang="sl-SI" i="1">
              <a:solidFill>
                <a:schemeClr val="tx2">
                  <a:lumMod val="60000"/>
                  <a:lumOff val="40000"/>
                </a:schemeClr>
              </a:solidFill>
              <a:latin typeface="Georgia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81000" y="3733800"/>
            <a:ext cx="8458200" cy="1981200"/>
          </a:xfrm>
          <a:prstGeom prst="roundRect">
            <a:avLst>
              <a:gd name="adj" fmla="val 6568"/>
            </a:avLst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 b="1"/>
          </a:p>
        </p:txBody>
      </p:sp>
      <p:sp>
        <p:nvSpPr>
          <p:cNvPr id="16" name="TextBox 15"/>
          <p:cNvSpPr txBox="1"/>
          <p:nvPr/>
        </p:nvSpPr>
        <p:spPr>
          <a:xfrm>
            <a:off x="7086600" y="1981200"/>
            <a:ext cx="17526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1400">
                <a:solidFill>
                  <a:srgbClr val="FF0000"/>
                </a:solidFill>
                <a:latin typeface="+mn-lt"/>
              </a:rPr>
              <a:t>PRODUKT</a:t>
            </a:r>
            <a:r>
              <a:rPr lang="en-US" sz="1400">
                <a:solidFill>
                  <a:srgbClr val="FF0000"/>
                </a:solidFill>
                <a:latin typeface="+mn-lt"/>
              </a:rPr>
              <a:t> MATRIK</a:t>
            </a:r>
            <a:endParaRPr lang="sl-SI" sz="140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36873" name="Object 10"/>
          <p:cNvGraphicFramePr>
            <a:graphicFrameLocks noChangeAspect="1"/>
          </p:cNvGraphicFramePr>
          <p:nvPr/>
        </p:nvGraphicFramePr>
        <p:xfrm>
          <a:off x="533400" y="3962400"/>
          <a:ext cx="4684713" cy="1465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3" name="Equation" r:id="rId5" imgW="2971800" imgH="914400" progId="Equation.DSMT4">
                  <p:embed/>
                </p:oleObj>
              </mc:Choice>
              <mc:Fallback>
                <p:oleObj name="Equation" r:id="rId5" imgW="2971800" imgH="9144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962400"/>
                        <a:ext cx="4684713" cy="1465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562600" y="4114800"/>
            <a:ext cx="30480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Produktna matrika ima enako vrstic kot prvi in enako stolpcev kot drugi faktor.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9" grpId="0"/>
      <p:bldP spid="11" grpId="0" animBg="1"/>
      <p:bldP spid="15" grpId="0" animBg="1"/>
      <p:bldP spid="16" grpId="0"/>
      <p:bldP spid="1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31242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LINEARNA ALGEBRA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5" name="TextBox 4"/>
          <p:cNvSpPr txBox="1"/>
          <p:nvPr/>
        </p:nvSpPr>
        <p:spPr>
          <a:xfrm>
            <a:off x="0" y="6519863"/>
            <a:ext cx="22098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MATEMATIKA 1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ACB48BC-4752-4B40-9189-8C14AC8E9328}" type="slidenum"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48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8" name="TextBox 7"/>
          <p:cNvSpPr txBox="1"/>
          <p:nvPr/>
        </p:nvSpPr>
        <p:spPr>
          <a:xfrm>
            <a:off x="5334000" y="0"/>
            <a:ext cx="3810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sl-SI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SISTEMI LINEARNIH ENAČB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04800" y="1209675"/>
            <a:ext cx="8458200" cy="2676525"/>
          </a:xfrm>
          <a:prstGeom prst="roundRect">
            <a:avLst>
              <a:gd name="adj" fmla="val 6568"/>
            </a:avLst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 b="1"/>
          </a:p>
        </p:txBody>
      </p:sp>
      <p:graphicFrame>
        <p:nvGraphicFramePr>
          <p:cNvPr id="36873" name="Object 9"/>
          <p:cNvGraphicFramePr>
            <a:graphicFrameLocks noChangeAspect="1"/>
          </p:cNvGraphicFramePr>
          <p:nvPr/>
        </p:nvGraphicFramePr>
        <p:xfrm>
          <a:off x="2181225" y="1412875"/>
          <a:ext cx="1743075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8" name="Equation" r:id="rId3" imgW="1104840" imgH="457200" progId="Equation.DSMT4">
                  <p:embed/>
                </p:oleObj>
              </mc:Choice>
              <mc:Fallback>
                <p:oleObj name="Equation" r:id="rId3" imgW="1104840" imgH="4572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1225" y="1412875"/>
                        <a:ext cx="1743075" cy="731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57200" y="1433513"/>
            <a:ext cx="14478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Sistem enačb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70350" y="1433513"/>
            <a:ext cx="16002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lahko strnjeno zapišemo kot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5699125" y="1209675"/>
          <a:ext cx="2503488" cy="1103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9" name="Equation" r:id="rId5" imgW="1638000" imgH="711000" progId="Equation.DSMT4">
                  <p:embed/>
                </p:oleObj>
              </mc:Choice>
              <mc:Fallback>
                <p:oleObj name="Equation" r:id="rId5" imgW="1638000" imgH="7110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9125" y="1209675"/>
                        <a:ext cx="2503488" cy="1103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33400" y="2352675"/>
            <a:ext cx="80772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Množenje z matriko 2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sym typeface="Euclid Symbol"/>
              </a:rPr>
              <a:t>3 predstavlja linearno funkcijo 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L: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 ℝ</a:t>
            </a:r>
            <a:r>
              <a:rPr lang="sl-SI" baseline="30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3</a:t>
            </a:r>
            <a:r>
              <a:rPr lang="sl-SI" i="1" baseline="300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→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 ℝ</a:t>
            </a:r>
            <a:r>
              <a:rPr lang="sl-SI" baseline="30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2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Arial Unicode MS" pitchFamily="34" charset="-128"/>
                <a:cs typeface="Times New Roman" pitchFamily="18" charset="0"/>
              </a:rPr>
              <a:t>zato je to linearna enačba oblike 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L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(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x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)=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b </a:t>
            </a:r>
            <a:r>
              <a:rPr lang="sl-SI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Arial Unicode MS" pitchFamily="34" charset="-128"/>
                <a:cs typeface="Times New Roman" pitchFamily="18" charset="0"/>
              </a:rPr>
              <a:t>za  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x 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sym typeface="Mathematica1Mono"/>
              </a:rPr>
              <a:t>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 ℝ</a:t>
            </a:r>
            <a:r>
              <a:rPr lang="sl-SI" baseline="30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3  </a:t>
            </a:r>
            <a:r>
              <a:rPr lang="sl-SI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sym typeface="Euclid Symbol"/>
              </a:rPr>
              <a:t>in 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b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sym typeface="Mathematica1Mono"/>
              </a:rPr>
              <a:t> 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sym typeface="Mathematica1Mono"/>
              </a:rPr>
              <a:t>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 ℝ</a:t>
            </a:r>
            <a:r>
              <a:rPr lang="sl-SI" baseline="30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2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  <a:endParaRPr lang="sl-SI" i="1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1000" y="4257675"/>
            <a:ext cx="6781800" cy="1000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Vemo, da je enačba rešljiva, če je 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b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sym typeface="Mathematica1Mono"/>
              </a:rPr>
              <a:t> </a:t>
            </a:r>
            <a:r>
              <a:rPr lang="en-US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sym typeface="Mathematica1Mono"/>
              </a:rPr>
              <a:t> Z(L).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sym typeface="Mathematica1Mono"/>
              </a:rPr>
              <a:t> </a:t>
            </a:r>
          </a:p>
          <a:p>
            <a:pPr>
              <a:defRPr/>
            </a:pP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Vse rešitve rešljive enačbe dobimo kot elemente množice  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x</a:t>
            </a:r>
            <a:r>
              <a:rPr lang="en-US" baseline="-25000">
                <a:solidFill>
                  <a:schemeClr val="tx2">
                    <a:lumMod val="60000"/>
                    <a:lumOff val="40000"/>
                  </a:schemeClr>
                </a:solidFill>
              </a:rPr>
              <a:t>0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+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sym typeface="Mathematica1Mono"/>
              </a:rPr>
              <a:t>N</a:t>
            </a:r>
            <a:r>
              <a:rPr lang="en-US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sym typeface="Mathematica1Mono"/>
              </a:rPr>
              <a:t>(L)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sym typeface="Mathematica1Mono"/>
              </a:rPr>
              <a:t>, </a:t>
            </a:r>
            <a:r>
              <a:rPr lang="sl-SI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kjer je 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x</a:t>
            </a:r>
            <a:r>
              <a:rPr lang="en-US" baseline="-25000">
                <a:solidFill>
                  <a:schemeClr val="tx2">
                    <a:lumMod val="60000"/>
                    <a:lumOff val="40000"/>
                  </a:schemeClr>
                </a:solidFill>
              </a:rPr>
              <a:t>0</a:t>
            </a:r>
            <a:r>
              <a:rPr lang="sl-SI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neka rešitev sistema, 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sym typeface="Mathematica1Mono"/>
              </a:rPr>
              <a:t>N</a:t>
            </a:r>
            <a:r>
              <a:rPr lang="en-US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sym typeface="Mathematica1Mono"/>
              </a:rPr>
              <a:t>(L)</a:t>
            </a:r>
            <a:r>
              <a:rPr lang="sl-SI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pa je jedro funkcije </a:t>
            </a:r>
            <a:r>
              <a:rPr lang="en-US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sym typeface="Mathematica1Mono"/>
              </a:rPr>
              <a:t>L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sym typeface="Mathematica1Mono"/>
              </a:rPr>
              <a:t>.</a:t>
            </a:r>
            <a:endParaRPr lang="sl-SI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graphicFrame>
        <p:nvGraphicFramePr>
          <p:cNvPr id="14" name="Object 12"/>
          <p:cNvGraphicFramePr>
            <a:graphicFrameLocks noChangeAspect="1"/>
          </p:cNvGraphicFramePr>
          <p:nvPr/>
        </p:nvGraphicFramePr>
        <p:xfrm>
          <a:off x="1265238" y="3048000"/>
          <a:ext cx="6345237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0" name="Equation" r:id="rId7" imgW="4152600" imgH="457200" progId="Equation.DSMT4">
                  <p:embed/>
                </p:oleObj>
              </mc:Choice>
              <mc:Fallback>
                <p:oleObj name="Equation" r:id="rId7" imgW="4152600" imgH="4572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5238" y="3048000"/>
                        <a:ext cx="6345237" cy="709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066800" y="5562600"/>
            <a:ext cx="7086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Kako iz matrike sistema in iz desne strani sistema določimo 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x</a:t>
            </a:r>
            <a:r>
              <a:rPr lang="en-US" baseline="-25000">
                <a:solidFill>
                  <a:schemeClr val="tx2">
                    <a:lumMod val="60000"/>
                    <a:lumOff val="40000"/>
                  </a:schemeClr>
                </a:solidFill>
              </a:rPr>
              <a:t>0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in 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sym typeface="Mathematica1Mono"/>
              </a:rPr>
              <a:t>N</a:t>
            </a:r>
            <a:r>
              <a:rPr lang="en-US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sym typeface="Mathematica1Mono"/>
              </a:rPr>
              <a:t>(L)</a:t>
            </a:r>
            <a:r>
              <a:rPr lang="sl-SI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? </a:t>
            </a: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2133600" y="457200"/>
            <a:ext cx="3962400" cy="461963"/>
          </a:xfrm>
          <a:prstGeom prst="rect">
            <a:avLst/>
          </a:prstGeom>
          <a:solidFill>
            <a:srgbClr val="FFFFCC"/>
          </a:solidFill>
          <a:ln w="15875" algn="ctr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SISTEMI LINEARNIH ENA</a:t>
            </a:r>
            <a:r>
              <a:rPr lang="sl-SI" sz="2400" b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ČB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13" grpId="0"/>
      <p:bldP spid="15" grpId="0"/>
      <p:bldP spid="19" grpId="0"/>
      <p:bldP spid="21" grpId="0"/>
      <p:bldP spid="2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17" name="TextBox 16"/>
          <p:cNvSpPr txBox="1"/>
          <p:nvPr/>
        </p:nvSpPr>
        <p:spPr>
          <a:xfrm>
            <a:off x="0" y="0"/>
            <a:ext cx="31242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LINEARNA ALGEBRA</a:t>
            </a:r>
          </a:p>
        </p:txBody>
      </p:sp>
      <p:sp>
        <p:nvSpPr>
          <p:cNvPr id="18" name="Rectangle 17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19" name="TextBox 18"/>
          <p:cNvSpPr txBox="1"/>
          <p:nvPr/>
        </p:nvSpPr>
        <p:spPr>
          <a:xfrm>
            <a:off x="0" y="6519863"/>
            <a:ext cx="22098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MATEMATIKA 1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6454623-09FA-4055-8558-11DB15220816}" type="slidenum"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49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22" name="TextBox 21"/>
          <p:cNvSpPr txBox="1"/>
          <p:nvPr/>
        </p:nvSpPr>
        <p:spPr>
          <a:xfrm>
            <a:off x="5334000" y="0"/>
            <a:ext cx="3810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sl-SI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SISTEMI LINEARNIH ENAČB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" y="609600"/>
            <a:ext cx="74676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Sisteme linearnih enačb lahko rešujemo z opravljanjem zaporedja preprostih operacij, ki poenostavijo enačbe, vendar pa ne spremenijo množice rešitev.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3067050"/>
            <a:ext cx="72390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V sistemu linearnih enačb se množica rešitev ne spremeni, če: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zamenjamo vrstni red enačb;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enačbo pomnožimo z neničelnim številom;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eno enačbo prištejemo kaki drugi enačbi. </a:t>
            </a:r>
          </a:p>
        </p:txBody>
      </p:sp>
      <p:graphicFrame>
        <p:nvGraphicFramePr>
          <p:cNvPr id="36873" name="Object 9"/>
          <p:cNvGraphicFramePr>
            <a:graphicFrameLocks noChangeAspect="1"/>
          </p:cNvGraphicFramePr>
          <p:nvPr/>
        </p:nvGraphicFramePr>
        <p:xfrm>
          <a:off x="381000" y="1647825"/>
          <a:ext cx="8537575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8" name="Equation" r:id="rId3" imgW="6045120" imgH="711000" progId="Equation.DSMT4">
                  <p:embed/>
                </p:oleObj>
              </mc:Choice>
              <mc:Fallback>
                <p:oleObj name="Equation" r:id="rId3" imgW="6045120" imgH="7110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647825"/>
                        <a:ext cx="8537575" cy="1019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57200" y="4743450"/>
            <a:ext cx="69342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Na razširjeni matriki sistema se navedene operacije odražajo takole: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sl-SI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zamenjamo vrstni red vrstic v matriki;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sl-SI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vrstico matrike pomnožimo z neničelnim številom;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sl-SI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eno vrstico matrike prištejemo kaki drugi vrstici.</a:t>
            </a:r>
            <a:endParaRPr lang="sl-SI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304800" y="2971800"/>
            <a:ext cx="8458200" cy="3276600"/>
          </a:xfrm>
          <a:prstGeom prst="roundRect">
            <a:avLst>
              <a:gd name="adj" fmla="val 5170"/>
            </a:avLst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7" name="Rounded Rectangle 16"/>
          <p:cNvSpPr/>
          <p:nvPr/>
        </p:nvSpPr>
        <p:spPr>
          <a:xfrm>
            <a:off x="304800" y="533400"/>
            <a:ext cx="8458200" cy="2209800"/>
          </a:xfrm>
          <a:prstGeom prst="roundRect">
            <a:avLst>
              <a:gd name="adj" fmla="val 5170"/>
            </a:avLst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209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ŠTEVILA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15000" y="0"/>
            <a:ext cx="3429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sl-SI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PRIBLIŽNO RAČUNANJE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6" name="TextBox 5"/>
          <p:cNvSpPr txBox="1"/>
          <p:nvPr/>
        </p:nvSpPr>
        <p:spPr>
          <a:xfrm>
            <a:off x="0" y="6519863"/>
            <a:ext cx="22098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MATEMATIKA 1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58EBE33-79DF-4C4A-8157-5CC04315452A}" type="slidenum"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95288" y="609600"/>
            <a:ext cx="8291512" cy="67786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S titracijo smo </a:t>
            </a:r>
            <a:r>
              <a:rPr lang="en-US" sz="19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25 cm</a:t>
            </a:r>
            <a:r>
              <a:rPr lang="en-US" sz="1900" baseline="30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3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raztopine NaOH nevtralizirali z </a:t>
            </a:r>
            <a:r>
              <a:rPr lang="en-US" sz="19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12.21 cm</a:t>
            </a:r>
            <a:r>
              <a:rPr lang="en-US" sz="1900" baseline="30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3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raztopine HCl. Izra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čunaj koncentracijo NaOH, če je koncentracija HCl </a:t>
            </a:r>
            <a:r>
              <a:rPr lang="sl-SI" sz="19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0.094</a:t>
            </a:r>
            <a:r>
              <a:rPr lang="en-US" sz="19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2</a:t>
            </a:r>
            <a:r>
              <a:rPr lang="sl-SI" sz="19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mol</a:t>
            </a:r>
            <a:r>
              <a:rPr lang="en-US" sz="19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/dm</a:t>
            </a:r>
            <a:r>
              <a:rPr lang="en-US" sz="1900" baseline="30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3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.</a:t>
            </a:r>
            <a:endParaRPr lang="sl-SI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762000" y="1447800"/>
            <a:ext cx="4357688" cy="369888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c</a:t>
            </a:r>
            <a:r>
              <a:rPr lang="en-US" sz="12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=</a:t>
            </a:r>
            <a:r>
              <a:rPr lang="en-US" sz="12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(12.21 </a:t>
            </a:r>
            <a:r>
              <a:rPr lang="en-US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x 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0.0942)/25.00</a:t>
            </a:r>
            <a:r>
              <a:rPr lang="en-US" sz="12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=</a:t>
            </a:r>
            <a:r>
              <a:rPr lang="en-US" sz="12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0.04600728</a:t>
            </a:r>
            <a:endParaRPr lang="sl-SI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95288" y="2057400"/>
            <a:ext cx="7272337" cy="39687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Upo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števamo 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tri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značiln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a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mest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a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 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⇒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sl-SI" u="sng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c</a:t>
            </a:r>
            <a:r>
              <a:rPr lang="en-US" sz="1200" u="sng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u="sng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=</a:t>
            </a:r>
            <a:r>
              <a:rPr lang="en-US" sz="1200" u="sng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u="sng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0.0460 </a:t>
            </a:r>
            <a:r>
              <a:rPr lang="sl-SI" sz="1900" u="sng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mol</a:t>
            </a:r>
            <a:r>
              <a:rPr lang="en-US" sz="1900" u="sng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/dm</a:t>
            </a:r>
            <a:r>
              <a:rPr lang="en-US" sz="1900" u="sng" baseline="30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3</a:t>
            </a:r>
            <a:r>
              <a:rPr lang="en-US" u="sng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</a:t>
            </a:r>
            <a:endParaRPr lang="sl-SI" u="sng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95288" y="3048000"/>
            <a:ext cx="8215312" cy="12001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Koliko 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železa nastane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, 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če se pri redukcijski reakciji </a:t>
            </a:r>
            <a:endParaRPr lang="en-US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Fe</a:t>
            </a:r>
            <a:r>
              <a:rPr lang="sl-SI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2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O</a:t>
            </a:r>
            <a:r>
              <a:rPr lang="sl-SI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3 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+ 3 CO 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sym typeface="Mathematica1" pitchFamily="2" charset="2"/>
              </a:rPr>
              <a:t> 2 Fe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sym typeface="Mathematica1" pitchFamily="2" charset="2"/>
              </a:rPr>
              <a:t> 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sym typeface="Mathematica1" pitchFamily="2" charset="2"/>
              </a:rPr>
              <a:t>+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sym typeface="Mathematica1" pitchFamily="2" charset="2"/>
              </a:rPr>
              <a:t> 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sym typeface="Mathematica1" pitchFamily="2" charset="2"/>
              </a:rPr>
              <a:t>3 CO</a:t>
            </a:r>
            <a:r>
              <a:rPr lang="en-US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sym typeface="Mathematica1" pitchFamily="2" charset="2"/>
              </a:rPr>
              <a:t>2</a:t>
            </a:r>
            <a:endParaRPr lang="sl-SI" baseline="-2500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sym typeface="Mathematica1" pitchFamily="2" charset="2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porabi 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503 g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ogljikovega monoksida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? 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  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(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Fe 55.85 g/mol, CO 28.01 g/mol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)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927225" y="4506913"/>
            <a:ext cx="5616575" cy="369887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m = 503/28.01 </a:t>
            </a:r>
            <a:r>
              <a:rPr lang="en-US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x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2/3 </a:t>
            </a:r>
            <a:r>
              <a:rPr lang="en-US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x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55.85 = 668.634412</a:t>
            </a:r>
            <a:endParaRPr lang="sl-SI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400050" y="5105400"/>
            <a:ext cx="8286750" cy="64611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Števila molekul, ki nastopajo v reakciji 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(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sym typeface="Mathematica1" pitchFamily="2" charset="2"/>
              </a:rPr>
              <a:t>2 Fe, 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3 CO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) so cela, tj. to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čna, zato štejemo, da je število značilnih decimalk neskončno.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3440113" y="5791200"/>
            <a:ext cx="1512887" cy="369888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u="sng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m =  66</a:t>
            </a:r>
            <a:r>
              <a:rPr lang="sl-SI" u="sng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9 g</a:t>
            </a: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5181600" y="1447800"/>
            <a:ext cx="3200400" cy="709613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(12.215 </a:t>
            </a:r>
            <a:r>
              <a:rPr lang="en-US" sz="1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x </a:t>
            </a:r>
            <a:r>
              <a:rPr lang="en-US" sz="14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0.09425)/24.995=0.046059761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(12.205 </a:t>
            </a:r>
            <a:r>
              <a:rPr lang="en-US" sz="1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x </a:t>
            </a:r>
            <a:r>
              <a:rPr lang="en-US" sz="14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0.09415)/25.005=0.045954839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sz="120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7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31242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LINEARNA ALGEBRA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5" name="TextBox 4"/>
          <p:cNvSpPr txBox="1"/>
          <p:nvPr/>
        </p:nvSpPr>
        <p:spPr>
          <a:xfrm>
            <a:off x="0" y="6519863"/>
            <a:ext cx="22098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MATEMATIKA 1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CEAF190-DECC-4D9A-B7E9-AECA0CE5F94E}" type="slidenum"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50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8" name="TextBox 7"/>
          <p:cNvSpPr txBox="1"/>
          <p:nvPr/>
        </p:nvSpPr>
        <p:spPr>
          <a:xfrm>
            <a:off x="5334000" y="0"/>
            <a:ext cx="3810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sl-SI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SISTEMI LINEARNIH ENAČB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4724400"/>
            <a:ext cx="457200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14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Postopek ponovimo na drugem stolpcu, kjer poiščemo neničelni element v drugem stolpcu</a:t>
            </a:r>
            <a:r>
              <a:rPr lang="en-US" sz="14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(</a:t>
            </a:r>
            <a:r>
              <a:rPr lang="sl-SI" sz="14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razen tistega v prvi vrstici</a:t>
            </a:r>
            <a:r>
              <a:rPr lang="en-US" sz="14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)</a:t>
            </a:r>
            <a:r>
              <a:rPr lang="sl-SI" sz="14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. Če ga najdemo, ga prestavimo v drugo vrstico in z njim uničimo vse vodilne elemente v preostalih vrsticah. </a:t>
            </a:r>
          </a:p>
        </p:txBody>
      </p:sp>
      <p:graphicFrame>
        <p:nvGraphicFramePr>
          <p:cNvPr id="36873" name="Object 9"/>
          <p:cNvGraphicFramePr>
            <a:graphicFrameLocks noChangeAspect="1"/>
          </p:cNvGraphicFramePr>
          <p:nvPr/>
        </p:nvGraphicFramePr>
        <p:xfrm>
          <a:off x="914400" y="457200"/>
          <a:ext cx="1982788" cy="1138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0" name="Equation" r:id="rId3" imgW="1257120" imgH="711000" progId="Equation.DSMT4">
                  <p:embed/>
                </p:oleObj>
              </mc:Choice>
              <mc:Fallback>
                <p:oleObj name="Equation" r:id="rId3" imgW="1257120" imgH="7110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57200"/>
                        <a:ext cx="1982788" cy="1138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6443663" y="457200"/>
          <a:ext cx="1862137" cy="1103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1" name="Equation" r:id="rId5" imgW="1218960" imgH="711000" progId="Equation.DSMT4">
                  <p:embed/>
                </p:oleObj>
              </mc:Choice>
              <mc:Fallback>
                <p:oleObj name="Equation" r:id="rId5" imgW="1218960" imgH="7110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663" y="457200"/>
                        <a:ext cx="1862137" cy="1103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Arrow Connector 12"/>
          <p:cNvCxnSpPr/>
          <p:nvPr/>
        </p:nvCxnSpPr>
        <p:spPr>
          <a:xfrm>
            <a:off x="3352800" y="990600"/>
            <a:ext cx="2209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05200" y="533400"/>
            <a:ext cx="21336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koeficiente zapišemo v razširjeno matriko sistema</a:t>
            </a:r>
          </a:p>
        </p:txBody>
      </p:sp>
      <p:sp>
        <p:nvSpPr>
          <p:cNvPr id="37905" name="Rectangle 14"/>
          <p:cNvSpPr>
            <a:spLocks noChangeArrowheads="1"/>
          </p:cNvSpPr>
          <p:nvPr/>
        </p:nvSpPr>
        <p:spPr bwMode="auto">
          <a:xfrm>
            <a:off x="304800" y="1719263"/>
            <a:ext cx="7391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558ED5"/>
                </a:solidFill>
                <a:latin typeface="Calibri" pitchFamily="34" charset="0"/>
              </a:rPr>
              <a:t>Matriko poenostavimo z </a:t>
            </a:r>
            <a:r>
              <a:rPr lang="en-US" sz="1600">
                <a:solidFill>
                  <a:srgbClr val="FF0000"/>
                </a:solidFill>
                <a:latin typeface="Calibri" pitchFamily="34" charset="0"/>
              </a:rPr>
              <a:t>Gaussovim eliminacijskim postopkom</a:t>
            </a:r>
            <a:r>
              <a:rPr lang="en-US" sz="1600">
                <a:solidFill>
                  <a:srgbClr val="558ED5"/>
                </a:solidFill>
                <a:latin typeface="Calibri" pitchFamily="34" charset="0"/>
              </a:rPr>
              <a:t>: </a:t>
            </a:r>
            <a:endParaRPr lang="sl-SI" sz="1600">
              <a:solidFill>
                <a:srgbClr val="558ED5"/>
              </a:solidFill>
              <a:latin typeface="Calibri" pitchFamily="34" charset="0"/>
            </a:endParaRPr>
          </a:p>
        </p:txBody>
      </p:sp>
      <p:sp>
        <p:nvSpPr>
          <p:cNvPr id="37906" name="Rectangle 15"/>
          <p:cNvSpPr>
            <a:spLocks noChangeArrowheads="1"/>
          </p:cNvSpPr>
          <p:nvPr/>
        </p:nvSpPr>
        <p:spPr bwMode="auto">
          <a:xfrm>
            <a:off x="381000" y="2133600"/>
            <a:ext cx="4572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sz="1400">
                <a:solidFill>
                  <a:srgbClr val="558ED5"/>
                </a:solidFill>
                <a:latin typeface="Calibri" pitchFamily="34" charset="0"/>
              </a:rPr>
              <a:t>Na prvem koraku pogledamo, ali je element </a:t>
            </a:r>
            <a:r>
              <a:rPr lang="sl-SI" sz="1400" i="1">
                <a:solidFill>
                  <a:srgbClr val="558ED5"/>
                </a:solidFill>
                <a:latin typeface="Georgia" pitchFamily="18" charset="0"/>
              </a:rPr>
              <a:t>a</a:t>
            </a:r>
            <a:r>
              <a:rPr lang="sl-SI" sz="1400" i="1" baseline="-25000">
                <a:solidFill>
                  <a:srgbClr val="558ED5"/>
                </a:solidFill>
                <a:latin typeface="Georgia" pitchFamily="18" charset="0"/>
              </a:rPr>
              <a:t>11</a:t>
            </a:r>
            <a:r>
              <a:rPr lang="sl-SI" sz="1400">
                <a:solidFill>
                  <a:srgbClr val="558ED5"/>
                </a:solidFill>
                <a:latin typeface="Georgia" pitchFamily="18" charset="0"/>
                <a:sym typeface="Mathematica1Mono" pitchFamily="18" charset="2"/>
              </a:rPr>
              <a:t></a:t>
            </a:r>
            <a:r>
              <a:rPr lang="sl-SI" sz="1400">
                <a:solidFill>
                  <a:srgbClr val="558ED5"/>
                </a:solidFill>
                <a:latin typeface="Times New Roman" pitchFamily="18" charset="0"/>
                <a:cs typeface="Times New Roman" pitchFamily="18" charset="0"/>
                <a:sym typeface="Mathematica1Mono" pitchFamily="18" charset="2"/>
              </a:rPr>
              <a:t>0. </a:t>
            </a:r>
            <a:r>
              <a:rPr lang="sl-SI" sz="1400">
                <a:solidFill>
                  <a:srgbClr val="558ED5"/>
                </a:solidFill>
                <a:latin typeface="Calibri" pitchFamily="34" charset="0"/>
              </a:rPr>
              <a:t>Če ni, pa to dosežemo z zamenjavo vrstnega reda vrstic.</a:t>
            </a:r>
          </a:p>
          <a:p>
            <a:endParaRPr lang="sl-SI" sz="1400">
              <a:solidFill>
                <a:srgbClr val="558ED5"/>
              </a:solidFill>
              <a:latin typeface="Calibri" pitchFamily="34" charset="0"/>
            </a:endParaRPr>
          </a:p>
        </p:txBody>
      </p:sp>
      <p:graphicFrame>
        <p:nvGraphicFramePr>
          <p:cNvPr id="10" name="Object 11"/>
          <p:cNvGraphicFramePr>
            <a:graphicFrameLocks noChangeAspect="1"/>
          </p:cNvGraphicFramePr>
          <p:nvPr/>
        </p:nvGraphicFramePr>
        <p:xfrm>
          <a:off x="6519863" y="1828800"/>
          <a:ext cx="1862137" cy="1103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2" name="Equation" r:id="rId7" imgW="1218960" imgH="711000" progId="Equation.DSMT4">
                  <p:embed/>
                </p:oleObj>
              </mc:Choice>
              <mc:Fallback>
                <p:oleObj name="Equation" r:id="rId7" imgW="1218960" imgH="7110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9863" y="1828800"/>
                        <a:ext cx="1862137" cy="1103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07" name="Rectangle 17"/>
          <p:cNvSpPr>
            <a:spLocks noChangeArrowheads="1"/>
          </p:cNvSpPr>
          <p:nvPr/>
        </p:nvSpPr>
        <p:spPr bwMode="auto">
          <a:xfrm>
            <a:off x="457200" y="3200400"/>
            <a:ext cx="4572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sz="1400">
                <a:solidFill>
                  <a:srgbClr val="558ED5"/>
                </a:solidFill>
                <a:latin typeface="Calibri" pitchFamily="34" charset="0"/>
              </a:rPr>
              <a:t>Prvo vrstico množimo  z  </a:t>
            </a:r>
            <a:r>
              <a:rPr lang="sl-SI" sz="1400">
                <a:solidFill>
                  <a:srgbClr val="558ED5"/>
                </a:solidFill>
                <a:latin typeface="Calibri" pitchFamily="34" charset="0"/>
                <a:sym typeface="Mathematica1Mono" pitchFamily="18" charset="2"/>
              </a:rPr>
              <a:t></a:t>
            </a:r>
            <a:r>
              <a:rPr lang="sl-SI" sz="1400" i="1">
                <a:solidFill>
                  <a:srgbClr val="558ED5"/>
                </a:solidFill>
                <a:latin typeface="Georgia" pitchFamily="18" charset="0"/>
              </a:rPr>
              <a:t>a</a:t>
            </a:r>
            <a:r>
              <a:rPr lang="sl-SI" sz="1400" i="1" baseline="-25000">
                <a:solidFill>
                  <a:srgbClr val="558ED5"/>
                </a:solidFill>
                <a:latin typeface="Georgia" pitchFamily="18" charset="0"/>
              </a:rPr>
              <a:t>i1</a:t>
            </a:r>
            <a:r>
              <a:rPr lang="sl-SI" sz="1400" i="1">
                <a:solidFill>
                  <a:srgbClr val="558ED5"/>
                </a:solidFill>
                <a:latin typeface="Georgia" pitchFamily="18" charset="0"/>
              </a:rPr>
              <a:t>/</a:t>
            </a:r>
            <a:r>
              <a:rPr lang="sl-SI" sz="1400" i="1" baseline="-25000">
                <a:solidFill>
                  <a:srgbClr val="558ED5"/>
                </a:solidFill>
                <a:latin typeface="Georgia" pitchFamily="18" charset="0"/>
              </a:rPr>
              <a:t> </a:t>
            </a:r>
            <a:r>
              <a:rPr lang="sl-SI" sz="1400" i="1">
                <a:solidFill>
                  <a:srgbClr val="558ED5"/>
                </a:solidFill>
                <a:latin typeface="Georgia" pitchFamily="18" charset="0"/>
              </a:rPr>
              <a:t>a</a:t>
            </a:r>
            <a:r>
              <a:rPr lang="sl-SI" sz="1400" i="1" baseline="-25000">
                <a:solidFill>
                  <a:srgbClr val="558ED5"/>
                </a:solidFill>
                <a:latin typeface="Georgia" pitchFamily="18" charset="0"/>
              </a:rPr>
              <a:t>11  </a:t>
            </a:r>
            <a:r>
              <a:rPr lang="sl-SI" sz="1400">
                <a:solidFill>
                  <a:srgbClr val="558ED5"/>
                </a:solidFill>
                <a:latin typeface="Calibri" pitchFamily="34" charset="0"/>
              </a:rPr>
              <a:t>in jo potem prištejemo </a:t>
            </a:r>
            <a:r>
              <a:rPr lang="sl-SI" sz="1400" i="1">
                <a:solidFill>
                  <a:srgbClr val="558ED5"/>
                </a:solidFill>
                <a:latin typeface="Georgia" pitchFamily="18" charset="0"/>
              </a:rPr>
              <a:t>i</a:t>
            </a:r>
            <a:r>
              <a:rPr lang="sl-SI" sz="1400">
                <a:solidFill>
                  <a:srgbClr val="558ED5"/>
                </a:solidFill>
                <a:latin typeface="Calibri" pitchFamily="34" charset="0"/>
              </a:rPr>
              <a:t>-ti vrstici za </a:t>
            </a:r>
            <a:r>
              <a:rPr lang="sl-SI" sz="1400" i="1">
                <a:solidFill>
                  <a:srgbClr val="558ED5"/>
                </a:solidFill>
                <a:latin typeface="Georgia" pitchFamily="18" charset="0"/>
              </a:rPr>
              <a:t>i</a:t>
            </a:r>
            <a:r>
              <a:rPr lang="sl-SI" sz="1400">
                <a:solidFill>
                  <a:srgbClr val="558ED5"/>
                </a:solidFill>
                <a:latin typeface="Calibri" pitchFamily="34" charset="0"/>
              </a:rPr>
              <a:t>=2,...,</a:t>
            </a:r>
            <a:r>
              <a:rPr lang="sl-SI" sz="1400" i="1">
                <a:solidFill>
                  <a:srgbClr val="558ED5"/>
                </a:solidFill>
                <a:latin typeface="Georgia" pitchFamily="18" charset="0"/>
              </a:rPr>
              <a:t>m</a:t>
            </a:r>
            <a:r>
              <a:rPr lang="sl-SI" sz="1400">
                <a:solidFill>
                  <a:srgbClr val="558ED5"/>
                </a:solidFill>
                <a:latin typeface="Calibri" pitchFamily="34" charset="0"/>
              </a:rPr>
              <a:t>. Tako dosežemo, da so vsi ostali elementi v stolpcu enaki nič</a:t>
            </a:r>
            <a:r>
              <a:rPr lang="en-US" sz="1400">
                <a:solidFill>
                  <a:srgbClr val="558ED5"/>
                </a:solidFill>
                <a:latin typeface="Calibri" pitchFamily="34" charset="0"/>
              </a:rPr>
              <a:t> in s tem </a:t>
            </a:r>
            <a:r>
              <a:rPr lang="sl-SI" sz="1400">
                <a:solidFill>
                  <a:srgbClr val="558ED5"/>
                </a:solidFill>
                <a:latin typeface="Calibri" pitchFamily="34" charset="0"/>
              </a:rPr>
              <a:t>smo neznank </a:t>
            </a:r>
            <a:r>
              <a:rPr lang="sl-SI" sz="1400" i="1">
                <a:solidFill>
                  <a:srgbClr val="558ED5"/>
                </a:solidFill>
                <a:latin typeface="Georgia" pitchFamily="18" charset="0"/>
              </a:rPr>
              <a:t>x</a:t>
            </a:r>
            <a:r>
              <a:rPr lang="sl-SI" sz="1400" i="1" baseline="-25000">
                <a:solidFill>
                  <a:srgbClr val="558ED5"/>
                </a:solidFill>
                <a:latin typeface="Georgia" pitchFamily="18" charset="0"/>
              </a:rPr>
              <a:t>1</a:t>
            </a:r>
            <a:r>
              <a:rPr lang="sl-SI" sz="1400">
                <a:solidFill>
                  <a:srgbClr val="558ED5"/>
                </a:solidFill>
                <a:latin typeface="Calibri" pitchFamily="34" charset="0"/>
              </a:rPr>
              <a:t> eliminira</a:t>
            </a:r>
            <a:r>
              <a:rPr lang="en-US" sz="1400">
                <a:solidFill>
                  <a:srgbClr val="558ED5"/>
                </a:solidFill>
                <a:latin typeface="Calibri" pitchFamily="34" charset="0"/>
              </a:rPr>
              <a:t>mo</a:t>
            </a:r>
            <a:r>
              <a:rPr lang="sl-SI" sz="1400">
                <a:solidFill>
                  <a:srgbClr val="558ED5"/>
                </a:solidFill>
                <a:latin typeface="Calibri" pitchFamily="34" charset="0"/>
              </a:rPr>
              <a:t> iz vseh ostalih enačb.</a:t>
            </a:r>
          </a:p>
        </p:txBody>
      </p:sp>
      <p:sp>
        <p:nvSpPr>
          <p:cNvPr id="21" name="Freeform 20"/>
          <p:cNvSpPr/>
          <p:nvPr/>
        </p:nvSpPr>
        <p:spPr>
          <a:xfrm flipH="1">
            <a:off x="6138863" y="609600"/>
            <a:ext cx="280987" cy="381000"/>
          </a:xfrm>
          <a:custGeom>
            <a:avLst/>
            <a:gdLst>
              <a:gd name="connsiteX0" fmla="*/ 0 w 211248"/>
              <a:gd name="connsiteY0" fmla="*/ 0 h 144856"/>
              <a:gd name="connsiteX1" fmla="*/ 208230 w 211248"/>
              <a:gd name="connsiteY1" fmla="*/ 45267 h 144856"/>
              <a:gd name="connsiteX2" fmla="*/ 18107 w 211248"/>
              <a:gd name="connsiteY2" fmla="*/ 144856 h 144856"/>
              <a:gd name="connsiteX0" fmla="*/ 0 w 252743"/>
              <a:gd name="connsiteY0" fmla="*/ 0 h 144856"/>
              <a:gd name="connsiteX1" fmla="*/ 208230 w 252743"/>
              <a:gd name="connsiteY1" fmla="*/ 45267 h 144856"/>
              <a:gd name="connsiteX2" fmla="*/ 221056 w 252743"/>
              <a:gd name="connsiteY2" fmla="*/ 108642 h 144856"/>
              <a:gd name="connsiteX3" fmla="*/ 18107 w 252743"/>
              <a:gd name="connsiteY3" fmla="*/ 144856 h 144856"/>
              <a:gd name="connsiteX0" fmla="*/ 0 w 252743"/>
              <a:gd name="connsiteY0" fmla="*/ 0 h 144856"/>
              <a:gd name="connsiteX1" fmla="*/ 208230 w 252743"/>
              <a:gd name="connsiteY1" fmla="*/ 45267 h 144856"/>
              <a:gd name="connsiteX2" fmla="*/ 221056 w 252743"/>
              <a:gd name="connsiteY2" fmla="*/ 108642 h 144856"/>
              <a:gd name="connsiteX3" fmla="*/ 18107 w 252743"/>
              <a:gd name="connsiteY3" fmla="*/ 144856 h 144856"/>
              <a:gd name="connsiteX0" fmla="*/ 0 w 252743"/>
              <a:gd name="connsiteY0" fmla="*/ 0 h 144856"/>
              <a:gd name="connsiteX1" fmla="*/ 208230 w 252743"/>
              <a:gd name="connsiteY1" fmla="*/ 45267 h 144856"/>
              <a:gd name="connsiteX2" fmla="*/ 221056 w 252743"/>
              <a:gd name="connsiteY2" fmla="*/ 108642 h 144856"/>
              <a:gd name="connsiteX3" fmla="*/ 18107 w 252743"/>
              <a:gd name="connsiteY3" fmla="*/ 144856 h 144856"/>
              <a:gd name="connsiteX0" fmla="*/ 0 w 252743"/>
              <a:gd name="connsiteY0" fmla="*/ 0 h 144856"/>
              <a:gd name="connsiteX1" fmla="*/ 208230 w 252743"/>
              <a:gd name="connsiteY1" fmla="*/ 45267 h 144856"/>
              <a:gd name="connsiteX2" fmla="*/ 221056 w 252743"/>
              <a:gd name="connsiteY2" fmla="*/ 108642 h 144856"/>
              <a:gd name="connsiteX3" fmla="*/ 18107 w 252743"/>
              <a:gd name="connsiteY3" fmla="*/ 144856 h 144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743" h="144856">
                <a:moveTo>
                  <a:pt x="0" y="0"/>
                </a:moveTo>
                <a:cubicBezTo>
                  <a:pt x="102606" y="10562"/>
                  <a:pt x="205212" y="21124"/>
                  <a:pt x="208230" y="45267"/>
                </a:cubicBezTo>
                <a:cubicBezTo>
                  <a:pt x="232373" y="63374"/>
                  <a:pt x="252743" y="92044"/>
                  <a:pt x="221056" y="108642"/>
                </a:cubicBezTo>
                <a:cubicBezTo>
                  <a:pt x="189369" y="125240"/>
                  <a:pt x="39232" y="138820"/>
                  <a:pt x="18107" y="144856"/>
                </a:cubicBezTo>
              </a:path>
            </a:pathLst>
          </a:cu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cxnSp>
        <p:nvCxnSpPr>
          <p:cNvPr id="20" name="Straight Arrow Connector 19"/>
          <p:cNvCxnSpPr/>
          <p:nvPr/>
        </p:nvCxnSpPr>
        <p:spPr>
          <a:xfrm rot="5400000">
            <a:off x="7204869" y="1675606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29"/>
          <p:cNvGrpSpPr>
            <a:grpSpLocks/>
          </p:cNvGrpSpPr>
          <p:nvPr/>
        </p:nvGrpSpPr>
        <p:grpSpPr bwMode="auto">
          <a:xfrm>
            <a:off x="5834063" y="1981200"/>
            <a:ext cx="609600" cy="762000"/>
            <a:chOff x="5834063" y="1981200"/>
            <a:chExt cx="609600" cy="762000"/>
          </a:xfrm>
        </p:grpSpPr>
        <p:sp>
          <p:nvSpPr>
            <p:cNvPr id="22" name="Freeform 21"/>
            <p:cNvSpPr/>
            <p:nvPr/>
          </p:nvSpPr>
          <p:spPr>
            <a:xfrm flipH="1">
              <a:off x="6162675" y="1981200"/>
              <a:ext cx="280988" cy="762000"/>
            </a:xfrm>
            <a:custGeom>
              <a:avLst/>
              <a:gdLst>
                <a:gd name="connsiteX0" fmla="*/ 0 w 211248"/>
                <a:gd name="connsiteY0" fmla="*/ 0 h 144856"/>
                <a:gd name="connsiteX1" fmla="*/ 208230 w 211248"/>
                <a:gd name="connsiteY1" fmla="*/ 45267 h 144856"/>
                <a:gd name="connsiteX2" fmla="*/ 18107 w 211248"/>
                <a:gd name="connsiteY2" fmla="*/ 144856 h 144856"/>
                <a:gd name="connsiteX0" fmla="*/ 0 w 252743"/>
                <a:gd name="connsiteY0" fmla="*/ 0 h 144856"/>
                <a:gd name="connsiteX1" fmla="*/ 208230 w 252743"/>
                <a:gd name="connsiteY1" fmla="*/ 45267 h 144856"/>
                <a:gd name="connsiteX2" fmla="*/ 221056 w 252743"/>
                <a:gd name="connsiteY2" fmla="*/ 108642 h 144856"/>
                <a:gd name="connsiteX3" fmla="*/ 18107 w 252743"/>
                <a:gd name="connsiteY3" fmla="*/ 144856 h 144856"/>
                <a:gd name="connsiteX0" fmla="*/ 0 w 252743"/>
                <a:gd name="connsiteY0" fmla="*/ 0 h 144856"/>
                <a:gd name="connsiteX1" fmla="*/ 208230 w 252743"/>
                <a:gd name="connsiteY1" fmla="*/ 45267 h 144856"/>
                <a:gd name="connsiteX2" fmla="*/ 221056 w 252743"/>
                <a:gd name="connsiteY2" fmla="*/ 108642 h 144856"/>
                <a:gd name="connsiteX3" fmla="*/ 18107 w 252743"/>
                <a:gd name="connsiteY3" fmla="*/ 144856 h 144856"/>
                <a:gd name="connsiteX0" fmla="*/ 0 w 252743"/>
                <a:gd name="connsiteY0" fmla="*/ 0 h 144856"/>
                <a:gd name="connsiteX1" fmla="*/ 208230 w 252743"/>
                <a:gd name="connsiteY1" fmla="*/ 45267 h 144856"/>
                <a:gd name="connsiteX2" fmla="*/ 221056 w 252743"/>
                <a:gd name="connsiteY2" fmla="*/ 108642 h 144856"/>
                <a:gd name="connsiteX3" fmla="*/ 18107 w 252743"/>
                <a:gd name="connsiteY3" fmla="*/ 144856 h 144856"/>
                <a:gd name="connsiteX0" fmla="*/ 0 w 252743"/>
                <a:gd name="connsiteY0" fmla="*/ 0 h 144856"/>
                <a:gd name="connsiteX1" fmla="*/ 208230 w 252743"/>
                <a:gd name="connsiteY1" fmla="*/ 45267 h 144856"/>
                <a:gd name="connsiteX2" fmla="*/ 221056 w 252743"/>
                <a:gd name="connsiteY2" fmla="*/ 108642 h 144856"/>
                <a:gd name="connsiteX3" fmla="*/ 18107 w 252743"/>
                <a:gd name="connsiteY3" fmla="*/ 144856 h 144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2743" h="144856">
                  <a:moveTo>
                    <a:pt x="0" y="0"/>
                  </a:moveTo>
                  <a:cubicBezTo>
                    <a:pt x="102606" y="10562"/>
                    <a:pt x="205212" y="21124"/>
                    <a:pt x="208230" y="45267"/>
                  </a:cubicBezTo>
                  <a:cubicBezTo>
                    <a:pt x="232373" y="63374"/>
                    <a:pt x="252743" y="92044"/>
                    <a:pt x="221056" y="108642"/>
                  </a:cubicBezTo>
                  <a:cubicBezTo>
                    <a:pt x="189369" y="125240"/>
                    <a:pt x="39232" y="138820"/>
                    <a:pt x="18107" y="144856"/>
                  </a:cubicBezTo>
                </a:path>
              </a:pathLst>
            </a:custGeom>
            <a:ln>
              <a:solidFill>
                <a:srgbClr val="FF0000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sl-SI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834063" y="2209800"/>
              <a:ext cx="457200" cy="2762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sl-SI" sz="1200">
                  <a:solidFill>
                    <a:srgbClr val="FF0000"/>
                  </a:solidFill>
                  <a:latin typeface="+mn-lt"/>
                </a:rPr>
                <a:t>·</a:t>
              </a:r>
              <a:r>
                <a:rPr lang="en-US" sz="1200">
                  <a:solidFill>
                    <a:srgbClr val="FF0000"/>
                  </a:solidFill>
                  <a:latin typeface="+mn-lt"/>
                </a:rPr>
                <a:t>(-2)</a:t>
              </a:r>
              <a:endParaRPr lang="sl-SI" sz="1200">
                <a:solidFill>
                  <a:srgbClr val="FF0000"/>
                </a:solidFill>
                <a:latin typeface="+mn-lt"/>
              </a:endParaRPr>
            </a:p>
          </p:txBody>
        </p:sp>
      </p:grpSp>
      <p:graphicFrame>
        <p:nvGraphicFramePr>
          <p:cNvPr id="12" name="Object 19"/>
          <p:cNvGraphicFramePr>
            <a:graphicFrameLocks noChangeAspect="1"/>
          </p:cNvGraphicFramePr>
          <p:nvPr/>
        </p:nvGraphicFramePr>
        <p:xfrm>
          <a:off x="6513513" y="3200400"/>
          <a:ext cx="2249487" cy="1103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3" name="Equation" r:id="rId9" imgW="1473120" imgH="711000" progId="Equation.DSMT4">
                  <p:embed/>
                </p:oleObj>
              </mc:Choice>
              <mc:Fallback>
                <p:oleObj name="Equation" r:id="rId9" imgW="1473120" imgH="7110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3513" y="3200400"/>
                        <a:ext cx="2249487" cy="1103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Straight Arrow Connector 23"/>
          <p:cNvCxnSpPr/>
          <p:nvPr/>
        </p:nvCxnSpPr>
        <p:spPr>
          <a:xfrm rot="5400000">
            <a:off x="7220744" y="3047206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13" name="Rectangle 24"/>
          <p:cNvSpPr>
            <a:spLocks noChangeArrowheads="1"/>
          </p:cNvSpPr>
          <p:nvPr/>
        </p:nvSpPr>
        <p:spPr bwMode="auto">
          <a:xfrm>
            <a:off x="457200" y="5943600"/>
            <a:ext cx="6705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558ED5"/>
                </a:solidFill>
                <a:latin typeface="Calibri" pitchFamily="34" charset="0"/>
              </a:rPr>
              <a:t>Postopek nadaljujemo dokler ne </a:t>
            </a:r>
            <a:r>
              <a:rPr lang="sl-SI" sz="1400">
                <a:solidFill>
                  <a:srgbClr val="558ED5"/>
                </a:solidFill>
                <a:latin typeface="Calibri" pitchFamily="34" charset="0"/>
              </a:rPr>
              <a:t>dobimo matrik</a:t>
            </a:r>
            <a:r>
              <a:rPr lang="en-US" sz="1400">
                <a:solidFill>
                  <a:srgbClr val="558ED5"/>
                </a:solidFill>
                <a:latin typeface="Calibri" pitchFamily="34" charset="0"/>
              </a:rPr>
              <a:t>e</a:t>
            </a:r>
            <a:r>
              <a:rPr lang="sl-SI" sz="1400">
                <a:solidFill>
                  <a:srgbClr val="558ED5"/>
                </a:solidFill>
                <a:latin typeface="Calibri" pitchFamily="34" charset="0"/>
              </a:rPr>
              <a:t>, ki ima pod diagonalo same ničle </a:t>
            </a:r>
            <a:r>
              <a:rPr lang="en-US" sz="1400">
                <a:solidFill>
                  <a:srgbClr val="558ED5"/>
                </a:solidFill>
                <a:latin typeface="Calibri" pitchFamily="34" charset="0"/>
              </a:rPr>
              <a:t>.</a:t>
            </a:r>
            <a:endParaRPr lang="sl-SI" sz="1400">
              <a:solidFill>
                <a:srgbClr val="558ED5"/>
              </a:solidFill>
              <a:latin typeface="Calibri" pitchFamily="34" charset="0"/>
            </a:endParaRPr>
          </a:p>
        </p:txBody>
      </p:sp>
      <p:grpSp>
        <p:nvGrpSpPr>
          <p:cNvPr id="17" name="Group 31"/>
          <p:cNvGrpSpPr>
            <a:grpSpLocks/>
          </p:cNvGrpSpPr>
          <p:nvPr/>
        </p:nvGrpSpPr>
        <p:grpSpPr bwMode="auto">
          <a:xfrm>
            <a:off x="5943600" y="3733800"/>
            <a:ext cx="533400" cy="381000"/>
            <a:chOff x="5943600" y="3733800"/>
            <a:chExt cx="533400" cy="381000"/>
          </a:xfrm>
        </p:grpSpPr>
        <p:sp>
          <p:nvSpPr>
            <p:cNvPr id="26" name="Freeform 25"/>
            <p:cNvSpPr/>
            <p:nvPr/>
          </p:nvSpPr>
          <p:spPr>
            <a:xfrm flipH="1">
              <a:off x="6196013" y="3733800"/>
              <a:ext cx="280987" cy="381000"/>
            </a:xfrm>
            <a:custGeom>
              <a:avLst/>
              <a:gdLst>
                <a:gd name="connsiteX0" fmla="*/ 0 w 211248"/>
                <a:gd name="connsiteY0" fmla="*/ 0 h 144856"/>
                <a:gd name="connsiteX1" fmla="*/ 208230 w 211248"/>
                <a:gd name="connsiteY1" fmla="*/ 45267 h 144856"/>
                <a:gd name="connsiteX2" fmla="*/ 18107 w 211248"/>
                <a:gd name="connsiteY2" fmla="*/ 144856 h 144856"/>
                <a:gd name="connsiteX0" fmla="*/ 0 w 252743"/>
                <a:gd name="connsiteY0" fmla="*/ 0 h 144856"/>
                <a:gd name="connsiteX1" fmla="*/ 208230 w 252743"/>
                <a:gd name="connsiteY1" fmla="*/ 45267 h 144856"/>
                <a:gd name="connsiteX2" fmla="*/ 221056 w 252743"/>
                <a:gd name="connsiteY2" fmla="*/ 108642 h 144856"/>
                <a:gd name="connsiteX3" fmla="*/ 18107 w 252743"/>
                <a:gd name="connsiteY3" fmla="*/ 144856 h 144856"/>
                <a:gd name="connsiteX0" fmla="*/ 0 w 252743"/>
                <a:gd name="connsiteY0" fmla="*/ 0 h 144856"/>
                <a:gd name="connsiteX1" fmla="*/ 208230 w 252743"/>
                <a:gd name="connsiteY1" fmla="*/ 45267 h 144856"/>
                <a:gd name="connsiteX2" fmla="*/ 221056 w 252743"/>
                <a:gd name="connsiteY2" fmla="*/ 108642 h 144856"/>
                <a:gd name="connsiteX3" fmla="*/ 18107 w 252743"/>
                <a:gd name="connsiteY3" fmla="*/ 144856 h 144856"/>
                <a:gd name="connsiteX0" fmla="*/ 0 w 252743"/>
                <a:gd name="connsiteY0" fmla="*/ 0 h 144856"/>
                <a:gd name="connsiteX1" fmla="*/ 208230 w 252743"/>
                <a:gd name="connsiteY1" fmla="*/ 45267 h 144856"/>
                <a:gd name="connsiteX2" fmla="*/ 221056 w 252743"/>
                <a:gd name="connsiteY2" fmla="*/ 108642 h 144856"/>
                <a:gd name="connsiteX3" fmla="*/ 18107 w 252743"/>
                <a:gd name="connsiteY3" fmla="*/ 144856 h 144856"/>
                <a:gd name="connsiteX0" fmla="*/ 0 w 252743"/>
                <a:gd name="connsiteY0" fmla="*/ 0 h 144856"/>
                <a:gd name="connsiteX1" fmla="*/ 208230 w 252743"/>
                <a:gd name="connsiteY1" fmla="*/ 45267 h 144856"/>
                <a:gd name="connsiteX2" fmla="*/ 221056 w 252743"/>
                <a:gd name="connsiteY2" fmla="*/ 108642 h 144856"/>
                <a:gd name="connsiteX3" fmla="*/ 18107 w 252743"/>
                <a:gd name="connsiteY3" fmla="*/ 144856 h 144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2743" h="144856">
                  <a:moveTo>
                    <a:pt x="0" y="0"/>
                  </a:moveTo>
                  <a:cubicBezTo>
                    <a:pt x="102606" y="10562"/>
                    <a:pt x="205212" y="21124"/>
                    <a:pt x="208230" y="45267"/>
                  </a:cubicBezTo>
                  <a:cubicBezTo>
                    <a:pt x="232373" y="63374"/>
                    <a:pt x="252743" y="92044"/>
                    <a:pt x="221056" y="108642"/>
                  </a:cubicBezTo>
                  <a:cubicBezTo>
                    <a:pt x="189369" y="125240"/>
                    <a:pt x="39232" y="138820"/>
                    <a:pt x="18107" y="144856"/>
                  </a:cubicBezTo>
                </a:path>
              </a:pathLst>
            </a:custGeom>
            <a:ln>
              <a:solidFill>
                <a:srgbClr val="FF0000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sl-SI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943600" y="3810000"/>
              <a:ext cx="457200" cy="2762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sl-SI" sz="1200">
                  <a:solidFill>
                    <a:srgbClr val="FF0000"/>
                  </a:solidFill>
                  <a:latin typeface="+mn-lt"/>
                </a:rPr>
                <a:t>·</a:t>
              </a:r>
              <a:r>
                <a:rPr lang="en-US" sz="1200">
                  <a:solidFill>
                    <a:srgbClr val="FF0000"/>
                  </a:solidFill>
                  <a:latin typeface="+mn-lt"/>
                </a:rPr>
                <a:t> 4</a:t>
              </a:r>
              <a:endParaRPr lang="sl-SI" sz="1200">
                <a:solidFill>
                  <a:srgbClr val="FF0000"/>
                </a:solidFill>
                <a:latin typeface="+mn-lt"/>
              </a:endParaRPr>
            </a:p>
          </p:txBody>
        </p:sp>
      </p:grpSp>
      <p:graphicFrame>
        <p:nvGraphicFramePr>
          <p:cNvPr id="15" name="Object 20"/>
          <p:cNvGraphicFramePr>
            <a:graphicFrameLocks noChangeAspect="1"/>
          </p:cNvGraphicFramePr>
          <p:nvPr/>
        </p:nvGraphicFramePr>
        <p:xfrm>
          <a:off x="6553200" y="4687888"/>
          <a:ext cx="1997075" cy="1103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4" name="Equation" r:id="rId11" imgW="1307880" imgH="711000" progId="Equation.DSMT4">
                  <p:embed/>
                </p:oleObj>
              </mc:Choice>
              <mc:Fallback>
                <p:oleObj name="Equation" r:id="rId11" imgW="1307880" imgH="7110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4687888"/>
                        <a:ext cx="1997075" cy="1103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9" name="Straight Arrow Connector 28"/>
          <p:cNvCxnSpPr/>
          <p:nvPr/>
        </p:nvCxnSpPr>
        <p:spPr>
          <a:xfrm rot="5400000">
            <a:off x="7230269" y="4418806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reeform 30"/>
          <p:cNvSpPr/>
          <p:nvPr/>
        </p:nvSpPr>
        <p:spPr>
          <a:xfrm>
            <a:off x="6596063" y="5087938"/>
            <a:ext cx="996950" cy="625475"/>
          </a:xfrm>
          <a:custGeom>
            <a:avLst/>
            <a:gdLst>
              <a:gd name="connsiteX0" fmla="*/ 0 w 995881"/>
              <a:gd name="connsiteY0" fmla="*/ 0 h 624689"/>
              <a:gd name="connsiteX1" fmla="*/ 344032 w 995881"/>
              <a:gd name="connsiteY1" fmla="*/ 0 h 624689"/>
              <a:gd name="connsiteX2" fmla="*/ 344032 w 995881"/>
              <a:gd name="connsiteY2" fmla="*/ 325924 h 624689"/>
              <a:gd name="connsiteX3" fmla="*/ 679010 w 995881"/>
              <a:gd name="connsiteY3" fmla="*/ 325924 h 624689"/>
              <a:gd name="connsiteX4" fmla="*/ 679010 w 995881"/>
              <a:gd name="connsiteY4" fmla="*/ 624689 h 624689"/>
              <a:gd name="connsiteX5" fmla="*/ 995881 w 995881"/>
              <a:gd name="connsiteY5" fmla="*/ 624689 h 624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5881" h="624689">
                <a:moveTo>
                  <a:pt x="0" y="0"/>
                </a:moveTo>
                <a:lnTo>
                  <a:pt x="344032" y="0"/>
                </a:lnTo>
                <a:lnTo>
                  <a:pt x="344032" y="325924"/>
                </a:lnTo>
                <a:lnTo>
                  <a:pt x="679010" y="325924"/>
                </a:lnTo>
                <a:lnTo>
                  <a:pt x="679010" y="624689"/>
                </a:lnTo>
                <a:lnTo>
                  <a:pt x="995881" y="624689"/>
                </a:lnTo>
              </a:path>
            </a:pathLst>
          </a:cu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37905" grpId="0"/>
      <p:bldP spid="37906" grpId="0"/>
      <p:bldP spid="37907" grpId="0"/>
      <p:bldP spid="3791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31242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LINEARNA ALGEBRA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5" name="TextBox 4"/>
          <p:cNvSpPr txBox="1"/>
          <p:nvPr/>
        </p:nvSpPr>
        <p:spPr>
          <a:xfrm>
            <a:off x="0" y="6519863"/>
            <a:ext cx="22098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MATEMATIKA 1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31EEA78-235A-4929-B984-95A3B47B925A}" type="slidenum"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51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8" name="TextBox 7"/>
          <p:cNvSpPr txBox="1"/>
          <p:nvPr/>
        </p:nvSpPr>
        <p:spPr>
          <a:xfrm>
            <a:off x="5334000" y="0"/>
            <a:ext cx="3810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sl-SI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SISTEMI LINEARNIH ENAČB</a:t>
            </a:r>
          </a:p>
        </p:txBody>
      </p:sp>
      <p:graphicFrame>
        <p:nvGraphicFramePr>
          <p:cNvPr id="9" name="Object 9"/>
          <p:cNvGraphicFramePr>
            <a:graphicFrameLocks noChangeAspect="1"/>
          </p:cNvGraphicFramePr>
          <p:nvPr/>
        </p:nvGraphicFramePr>
        <p:xfrm>
          <a:off x="4303713" y="1295400"/>
          <a:ext cx="1976437" cy="1103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6" name="Equation" r:id="rId3" imgW="1295280" imgH="711000" progId="Equation.DSMT4">
                  <p:embed/>
                </p:oleObj>
              </mc:Choice>
              <mc:Fallback>
                <p:oleObj name="Equation" r:id="rId3" imgW="1295280" imgH="7110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3713" y="1295400"/>
                        <a:ext cx="1976437" cy="1103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Freeform 10"/>
          <p:cNvSpPr/>
          <p:nvPr/>
        </p:nvSpPr>
        <p:spPr>
          <a:xfrm flipH="1" flipV="1">
            <a:off x="835025" y="1792288"/>
            <a:ext cx="280988" cy="304800"/>
          </a:xfrm>
          <a:custGeom>
            <a:avLst/>
            <a:gdLst>
              <a:gd name="connsiteX0" fmla="*/ 0 w 211248"/>
              <a:gd name="connsiteY0" fmla="*/ 0 h 144856"/>
              <a:gd name="connsiteX1" fmla="*/ 208230 w 211248"/>
              <a:gd name="connsiteY1" fmla="*/ 45267 h 144856"/>
              <a:gd name="connsiteX2" fmla="*/ 18107 w 211248"/>
              <a:gd name="connsiteY2" fmla="*/ 144856 h 144856"/>
              <a:gd name="connsiteX0" fmla="*/ 0 w 252743"/>
              <a:gd name="connsiteY0" fmla="*/ 0 h 144856"/>
              <a:gd name="connsiteX1" fmla="*/ 208230 w 252743"/>
              <a:gd name="connsiteY1" fmla="*/ 45267 h 144856"/>
              <a:gd name="connsiteX2" fmla="*/ 221056 w 252743"/>
              <a:gd name="connsiteY2" fmla="*/ 108642 h 144856"/>
              <a:gd name="connsiteX3" fmla="*/ 18107 w 252743"/>
              <a:gd name="connsiteY3" fmla="*/ 144856 h 144856"/>
              <a:gd name="connsiteX0" fmla="*/ 0 w 252743"/>
              <a:gd name="connsiteY0" fmla="*/ 0 h 144856"/>
              <a:gd name="connsiteX1" fmla="*/ 208230 w 252743"/>
              <a:gd name="connsiteY1" fmla="*/ 45267 h 144856"/>
              <a:gd name="connsiteX2" fmla="*/ 221056 w 252743"/>
              <a:gd name="connsiteY2" fmla="*/ 108642 h 144856"/>
              <a:gd name="connsiteX3" fmla="*/ 18107 w 252743"/>
              <a:gd name="connsiteY3" fmla="*/ 144856 h 144856"/>
              <a:gd name="connsiteX0" fmla="*/ 0 w 252743"/>
              <a:gd name="connsiteY0" fmla="*/ 0 h 144856"/>
              <a:gd name="connsiteX1" fmla="*/ 208230 w 252743"/>
              <a:gd name="connsiteY1" fmla="*/ 45267 h 144856"/>
              <a:gd name="connsiteX2" fmla="*/ 221056 w 252743"/>
              <a:gd name="connsiteY2" fmla="*/ 108642 h 144856"/>
              <a:gd name="connsiteX3" fmla="*/ 18107 w 252743"/>
              <a:gd name="connsiteY3" fmla="*/ 144856 h 144856"/>
              <a:gd name="connsiteX0" fmla="*/ 0 w 252743"/>
              <a:gd name="connsiteY0" fmla="*/ 0 h 144856"/>
              <a:gd name="connsiteX1" fmla="*/ 208230 w 252743"/>
              <a:gd name="connsiteY1" fmla="*/ 45267 h 144856"/>
              <a:gd name="connsiteX2" fmla="*/ 221056 w 252743"/>
              <a:gd name="connsiteY2" fmla="*/ 108642 h 144856"/>
              <a:gd name="connsiteX3" fmla="*/ 18107 w 252743"/>
              <a:gd name="connsiteY3" fmla="*/ 144856 h 144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743" h="144856">
                <a:moveTo>
                  <a:pt x="0" y="0"/>
                </a:moveTo>
                <a:cubicBezTo>
                  <a:pt x="102606" y="10562"/>
                  <a:pt x="205212" y="21124"/>
                  <a:pt x="208230" y="45267"/>
                </a:cubicBezTo>
                <a:cubicBezTo>
                  <a:pt x="232373" y="63374"/>
                  <a:pt x="252743" y="92044"/>
                  <a:pt x="221056" y="108642"/>
                </a:cubicBezTo>
                <a:cubicBezTo>
                  <a:pt x="189369" y="125240"/>
                  <a:pt x="39232" y="138820"/>
                  <a:pt x="18107" y="144856"/>
                </a:cubicBezTo>
              </a:path>
            </a:pathLst>
          </a:custGeom>
          <a:ln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12" name="TextBox 11"/>
          <p:cNvSpPr txBox="1"/>
          <p:nvPr/>
        </p:nvSpPr>
        <p:spPr>
          <a:xfrm>
            <a:off x="506413" y="1792288"/>
            <a:ext cx="4572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1200">
                <a:solidFill>
                  <a:srgbClr val="FF0000"/>
                </a:solidFill>
                <a:latin typeface="+mn-lt"/>
              </a:rPr>
              <a:t>·</a:t>
            </a:r>
            <a:r>
              <a:rPr lang="en-US" sz="1200">
                <a:solidFill>
                  <a:srgbClr val="FF0000"/>
                </a:solidFill>
                <a:latin typeface="+mn-lt"/>
              </a:rPr>
              <a:t>(-2)</a:t>
            </a:r>
            <a:endParaRPr lang="sl-SI" sz="120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533400"/>
            <a:ext cx="4572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Vrstice delimo z vodilnim elementom, da dobimo enke in potem s pri</a:t>
            </a:r>
            <a:r>
              <a:rPr lang="sl-SI" sz="14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števanjem pridelamo še ničle nad diagonalo.</a:t>
            </a:r>
          </a:p>
        </p:txBody>
      </p:sp>
      <p:sp>
        <p:nvSpPr>
          <p:cNvPr id="14" name="Freeform 13"/>
          <p:cNvSpPr/>
          <p:nvPr/>
        </p:nvSpPr>
        <p:spPr>
          <a:xfrm flipH="1" flipV="1">
            <a:off x="430213" y="1411288"/>
            <a:ext cx="738187" cy="838200"/>
          </a:xfrm>
          <a:custGeom>
            <a:avLst/>
            <a:gdLst>
              <a:gd name="connsiteX0" fmla="*/ 0 w 211248"/>
              <a:gd name="connsiteY0" fmla="*/ 0 h 144856"/>
              <a:gd name="connsiteX1" fmla="*/ 208230 w 211248"/>
              <a:gd name="connsiteY1" fmla="*/ 45267 h 144856"/>
              <a:gd name="connsiteX2" fmla="*/ 18107 w 211248"/>
              <a:gd name="connsiteY2" fmla="*/ 144856 h 144856"/>
              <a:gd name="connsiteX0" fmla="*/ 0 w 252743"/>
              <a:gd name="connsiteY0" fmla="*/ 0 h 144856"/>
              <a:gd name="connsiteX1" fmla="*/ 208230 w 252743"/>
              <a:gd name="connsiteY1" fmla="*/ 45267 h 144856"/>
              <a:gd name="connsiteX2" fmla="*/ 221056 w 252743"/>
              <a:gd name="connsiteY2" fmla="*/ 108642 h 144856"/>
              <a:gd name="connsiteX3" fmla="*/ 18107 w 252743"/>
              <a:gd name="connsiteY3" fmla="*/ 144856 h 144856"/>
              <a:gd name="connsiteX0" fmla="*/ 0 w 252743"/>
              <a:gd name="connsiteY0" fmla="*/ 0 h 144856"/>
              <a:gd name="connsiteX1" fmla="*/ 208230 w 252743"/>
              <a:gd name="connsiteY1" fmla="*/ 45267 h 144856"/>
              <a:gd name="connsiteX2" fmla="*/ 221056 w 252743"/>
              <a:gd name="connsiteY2" fmla="*/ 108642 h 144856"/>
              <a:gd name="connsiteX3" fmla="*/ 18107 w 252743"/>
              <a:gd name="connsiteY3" fmla="*/ 144856 h 144856"/>
              <a:gd name="connsiteX0" fmla="*/ 0 w 252743"/>
              <a:gd name="connsiteY0" fmla="*/ 0 h 144856"/>
              <a:gd name="connsiteX1" fmla="*/ 208230 w 252743"/>
              <a:gd name="connsiteY1" fmla="*/ 45267 h 144856"/>
              <a:gd name="connsiteX2" fmla="*/ 221056 w 252743"/>
              <a:gd name="connsiteY2" fmla="*/ 108642 h 144856"/>
              <a:gd name="connsiteX3" fmla="*/ 18107 w 252743"/>
              <a:gd name="connsiteY3" fmla="*/ 144856 h 144856"/>
              <a:gd name="connsiteX0" fmla="*/ 0 w 252743"/>
              <a:gd name="connsiteY0" fmla="*/ 0 h 144856"/>
              <a:gd name="connsiteX1" fmla="*/ 208230 w 252743"/>
              <a:gd name="connsiteY1" fmla="*/ 45267 h 144856"/>
              <a:gd name="connsiteX2" fmla="*/ 221056 w 252743"/>
              <a:gd name="connsiteY2" fmla="*/ 108642 h 144856"/>
              <a:gd name="connsiteX3" fmla="*/ 18107 w 252743"/>
              <a:gd name="connsiteY3" fmla="*/ 144856 h 144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743" h="144856">
                <a:moveTo>
                  <a:pt x="0" y="0"/>
                </a:moveTo>
                <a:cubicBezTo>
                  <a:pt x="102606" y="10562"/>
                  <a:pt x="205212" y="21124"/>
                  <a:pt x="208230" y="45267"/>
                </a:cubicBezTo>
                <a:cubicBezTo>
                  <a:pt x="232373" y="63374"/>
                  <a:pt x="252743" y="92044"/>
                  <a:pt x="221056" y="108642"/>
                </a:cubicBezTo>
                <a:cubicBezTo>
                  <a:pt x="189369" y="125240"/>
                  <a:pt x="39232" y="138820"/>
                  <a:pt x="18107" y="144856"/>
                </a:cubicBezTo>
              </a:path>
            </a:pathLst>
          </a:custGeom>
          <a:ln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15" name="TextBox 14"/>
          <p:cNvSpPr txBox="1"/>
          <p:nvPr/>
        </p:nvSpPr>
        <p:spPr>
          <a:xfrm>
            <a:off x="201613" y="1639888"/>
            <a:ext cx="4572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1200">
                <a:solidFill>
                  <a:srgbClr val="FF0000"/>
                </a:solidFill>
                <a:latin typeface="+mn-lt"/>
              </a:rPr>
              <a:t>· 3</a:t>
            </a:r>
          </a:p>
        </p:txBody>
      </p:sp>
      <p:graphicFrame>
        <p:nvGraphicFramePr>
          <p:cNvPr id="16" name="Object 10"/>
          <p:cNvGraphicFramePr>
            <a:graphicFrameLocks noChangeAspect="1"/>
          </p:cNvGraphicFramePr>
          <p:nvPr/>
        </p:nvGraphicFramePr>
        <p:xfrm>
          <a:off x="1154113" y="1258888"/>
          <a:ext cx="2074862" cy="1103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7" name="Equation" r:id="rId5" imgW="1358640" imgH="711000" progId="Equation.DSMT4">
                  <p:embed/>
                </p:oleObj>
              </mc:Choice>
              <mc:Fallback>
                <p:oleObj name="Equation" r:id="rId5" imgW="1358640" imgH="7110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4113" y="1258888"/>
                        <a:ext cx="2074862" cy="1103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Arrow Connector 16"/>
          <p:cNvCxnSpPr/>
          <p:nvPr/>
        </p:nvCxnSpPr>
        <p:spPr>
          <a:xfrm>
            <a:off x="3325813" y="18288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 17"/>
          <p:cNvSpPr/>
          <p:nvPr/>
        </p:nvSpPr>
        <p:spPr>
          <a:xfrm flipH="1" flipV="1">
            <a:off x="3959225" y="1524000"/>
            <a:ext cx="280988" cy="304800"/>
          </a:xfrm>
          <a:custGeom>
            <a:avLst/>
            <a:gdLst>
              <a:gd name="connsiteX0" fmla="*/ 0 w 211248"/>
              <a:gd name="connsiteY0" fmla="*/ 0 h 144856"/>
              <a:gd name="connsiteX1" fmla="*/ 208230 w 211248"/>
              <a:gd name="connsiteY1" fmla="*/ 45267 h 144856"/>
              <a:gd name="connsiteX2" fmla="*/ 18107 w 211248"/>
              <a:gd name="connsiteY2" fmla="*/ 144856 h 144856"/>
              <a:gd name="connsiteX0" fmla="*/ 0 w 252743"/>
              <a:gd name="connsiteY0" fmla="*/ 0 h 144856"/>
              <a:gd name="connsiteX1" fmla="*/ 208230 w 252743"/>
              <a:gd name="connsiteY1" fmla="*/ 45267 h 144856"/>
              <a:gd name="connsiteX2" fmla="*/ 221056 w 252743"/>
              <a:gd name="connsiteY2" fmla="*/ 108642 h 144856"/>
              <a:gd name="connsiteX3" fmla="*/ 18107 w 252743"/>
              <a:gd name="connsiteY3" fmla="*/ 144856 h 144856"/>
              <a:gd name="connsiteX0" fmla="*/ 0 w 252743"/>
              <a:gd name="connsiteY0" fmla="*/ 0 h 144856"/>
              <a:gd name="connsiteX1" fmla="*/ 208230 w 252743"/>
              <a:gd name="connsiteY1" fmla="*/ 45267 h 144856"/>
              <a:gd name="connsiteX2" fmla="*/ 221056 w 252743"/>
              <a:gd name="connsiteY2" fmla="*/ 108642 h 144856"/>
              <a:gd name="connsiteX3" fmla="*/ 18107 w 252743"/>
              <a:gd name="connsiteY3" fmla="*/ 144856 h 144856"/>
              <a:gd name="connsiteX0" fmla="*/ 0 w 252743"/>
              <a:gd name="connsiteY0" fmla="*/ 0 h 144856"/>
              <a:gd name="connsiteX1" fmla="*/ 208230 w 252743"/>
              <a:gd name="connsiteY1" fmla="*/ 45267 h 144856"/>
              <a:gd name="connsiteX2" fmla="*/ 221056 w 252743"/>
              <a:gd name="connsiteY2" fmla="*/ 108642 h 144856"/>
              <a:gd name="connsiteX3" fmla="*/ 18107 w 252743"/>
              <a:gd name="connsiteY3" fmla="*/ 144856 h 144856"/>
              <a:gd name="connsiteX0" fmla="*/ 0 w 252743"/>
              <a:gd name="connsiteY0" fmla="*/ 0 h 144856"/>
              <a:gd name="connsiteX1" fmla="*/ 208230 w 252743"/>
              <a:gd name="connsiteY1" fmla="*/ 45267 h 144856"/>
              <a:gd name="connsiteX2" fmla="*/ 221056 w 252743"/>
              <a:gd name="connsiteY2" fmla="*/ 108642 h 144856"/>
              <a:gd name="connsiteX3" fmla="*/ 18107 w 252743"/>
              <a:gd name="connsiteY3" fmla="*/ 144856 h 144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743" h="144856">
                <a:moveTo>
                  <a:pt x="0" y="0"/>
                </a:moveTo>
                <a:cubicBezTo>
                  <a:pt x="102606" y="10562"/>
                  <a:pt x="205212" y="21124"/>
                  <a:pt x="208230" y="45267"/>
                </a:cubicBezTo>
                <a:cubicBezTo>
                  <a:pt x="232373" y="63374"/>
                  <a:pt x="252743" y="92044"/>
                  <a:pt x="221056" y="108642"/>
                </a:cubicBezTo>
                <a:cubicBezTo>
                  <a:pt x="189369" y="125240"/>
                  <a:pt x="39232" y="138820"/>
                  <a:pt x="18107" y="144856"/>
                </a:cubicBezTo>
              </a:path>
            </a:pathLst>
          </a:custGeom>
          <a:ln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19" name="TextBox 18"/>
          <p:cNvSpPr txBox="1"/>
          <p:nvPr/>
        </p:nvSpPr>
        <p:spPr>
          <a:xfrm>
            <a:off x="3630613" y="1524000"/>
            <a:ext cx="4572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1200">
                <a:solidFill>
                  <a:srgbClr val="FF0000"/>
                </a:solidFill>
                <a:latin typeface="+mn-lt"/>
              </a:rPr>
              <a:t>·</a:t>
            </a:r>
            <a:r>
              <a:rPr lang="en-US" sz="1200">
                <a:solidFill>
                  <a:srgbClr val="FF0000"/>
                </a:solidFill>
                <a:latin typeface="+mn-lt"/>
              </a:rPr>
              <a:t>(-2)</a:t>
            </a:r>
            <a:endParaRPr lang="sl-SI" sz="120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20" name="Object 11"/>
          <p:cNvGraphicFramePr>
            <a:graphicFrameLocks noChangeAspect="1"/>
          </p:cNvGraphicFramePr>
          <p:nvPr/>
        </p:nvGraphicFramePr>
        <p:xfrm>
          <a:off x="6980238" y="1295400"/>
          <a:ext cx="1957387" cy="1103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8" name="Equation" r:id="rId7" imgW="1282680" imgH="711000" progId="Equation.DSMT4">
                  <p:embed/>
                </p:oleObj>
              </mc:Choice>
              <mc:Fallback>
                <p:oleObj name="Equation" r:id="rId7" imgW="1282680" imgH="7110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0238" y="1295400"/>
                        <a:ext cx="1957387" cy="1103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Straight Arrow Connector 22"/>
          <p:cNvCxnSpPr/>
          <p:nvPr/>
        </p:nvCxnSpPr>
        <p:spPr>
          <a:xfrm>
            <a:off x="6297613" y="18288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6873" name="Object 5"/>
          <p:cNvGraphicFramePr>
            <a:graphicFrameLocks noChangeAspect="1"/>
          </p:cNvGraphicFramePr>
          <p:nvPr/>
        </p:nvGraphicFramePr>
        <p:xfrm>
          <a:off x="4946650" y="2632075"/>
          <a:ext cx="1301750" cy="117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9" name="Equation" r:id="rId9" imgW="825480" imgH="736560" progId="Equation.DSMT4">
                  <p:embed/>
                </p:oleObj>
              </mc:Choice>
              <mc:Fallback>
                <p:oleObj name="Equation" r:id="rId9" imgW="825480" imgH="7365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6650" y="2632075"/>
                        <a:ext cx="1301750" cy="1177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381000" y="2667000"/>
            <a:ext cx="39624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Začetni sistem smo poenostavili do sistema: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81000" y="3929063"/>
            <a:ext cx="449580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Vsaka preostala  enačba določa eno neznanko. Ker imamo tri enačbe in štiri neznanko, lahko neznanko </a:t>
            </a:r>
            <a:r>
              <a:rPr lang="sl-SI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v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poljubno izberemo, ostale pa izrazimo:</a:t>
            </a:r>
          </a:p>
        </p:txBody>
      </p:sp>
      <p:graphicFrame>
        <p:nvGraphicFramePr>
          <p:cNvPr id="24" name="Object 13"/>
          <p:cNvGraphicFramePr>
            <a:graphicFrameLocks noChangeAspect="1"/>
          </p:cNvGraphicFramePr>
          <p:nvPr/>
        </p:nvGraphicFramePr>
        <p:xfrm>
          <a:off x="5360988" y="3968750"/>
          <a:ext cx="881062" cy="113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0" name="Equation" r:id="rId11" imgW="558720" imgH="711000" progId="Equation.DSMT4">
                  <p:embed/>
                </p:oleObj>
              </mc:Choice>
              <mc:Fallback>
                <p:oleObj name="Equation" r:id="rId11" imgW="558720" imgH="7110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0988" y="3968750"/>
                        <a:ext cx="881062" cy="1136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14"/>
          <p:cNvGraphicFramePr>
            <a:graphicFrameLocks noChangeAspect="1"/>
          </p:cNvGraphicFramePr>
          <p:nvPr/>
        </p:nvGraphicFramePr>
        <p:xfrm>
          <a:off x="438150" y="5370513"/>
          <a:ext cx="5870575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1" name="Equation" r:id="rId13" imgW="3720960" imgH="406080" progId="Equation.DSMT4">
                  <p:embed/>
                </p:oleObj>
              </mc:Choice>
              <mc:Fallback>
                <p:oleObj name="Equation" r:id="rId13" imgW="3720960" imgH="40608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150" y="5370513"/>
                        <a:ext cx="5870575" cy="649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31242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LINEARNA ALGEBRA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5" name="TextBox 4"/>
          <p:cNvSpPr txBox="1"/>
          <p:nvPr/>
        </p:nvSpPr>
        <p:spPr>
          <a:xfrm>
            <a:off x="0" y="6519863"/>
            <a:ext cx="22098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MATEMATIKA 1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F6C6BB6-2915-4C58-9915-1C4436BBAA3C}" type="slidenum"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52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8" name="TextBox 7"/>
          <p:cNvSpPr txBox="1"/>
          <p:nvPr/>
        </p:nvSpPr>
        <p:spPr>
          <a:xfrm>
            <a:off x="5334000" y="0"/>
            <a:ext cx="3810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sl-SI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SISTEMI LINEARNIH ENAČB</a:t>
            </a:r>
          </a:p>
        </p:txBody>
      </p:sp>
      <p:graphicFrame>
        <p:nvGraphicFramePr>
          <p:cNvPr id="36873" name="Object 9"/>
          <p:cNvGraphicFramePr>
            <a:graphicFrameLocks noChangeAspect="1"/>
          </p:cNvGraphicFramePr>
          <p:nvPr/>
        </p:nvGraphicFramePr>
        <p:xfrm>
          <a:off x="619125" y="787400"/>
          <a:ext cx="1520825" cy="1138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0" name="Equation" r:id="rId3" imgW="965160" imgH="711000" progId="Equation.DSMT4">
                  <p:embed/>
                </p:oleObj>
              </mc:Choice>
              <mc:Fallback>
                <p:oleObj name="Equation" r:id="rId3" imgW="965160" imgH="7110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125" y="787400"/>
                        <a:ext cx="1520825" cy="1138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0"/>
          <p:cNvGraphicFramePr>
            <a:graphicFrameLocks noChangeAspect="1"/>
          </p:cNvGraphicFramePr>
          <p:nvPr/>
        </p:nvGraphicFramePr>
        <p:xfrm>
          <a:off x="3048000" y="809625"/>
          <a:ext cx="1601788" cy="1138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1" name="Equation" r:id="rId5" imgW="1015920" imgH="711000" progId="Equation.DSMT4">
                  <p:embed/>
                </p:oleObj>
              </mc:Choice>
              <mc:Fallback>
                <p:oleObj name="Equation" r:id="rId5" imgW="1015920" imgH="7110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809625"/>
                        <a:ext cx="1601788" cy="1138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Arrow Connector 10"/>
          <p:cNvCxnSpPr/>
          <p:nvPr/>
        </p:nvCxnSpPr>
        <p:spPr>
          <a:xfrm>
            <a:off x="2286000" y="1343025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11"/>
          <p:cNvGraphicFramePr>
            <a:graphicFrameLocks noChangeAspect="1"/>
          </p:cNvGraphicFramePr>
          <p:nvPr/>
        </p:nvGraphicFramePr>
        <p:xfrm>
          <a:off x="6635750" y="809625"/>
          <a:ext cx="1822450" cy="1138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2" name="Equation" r:id="rId7" imgW="1155600" imgH="711000" progId="Equation.DSMT4">
                  <p:embed/>
                </p:oleObj>
              </mc:Choice>
              <mc:Fallback>
                <p:oleObj name="Equation" r:id="rId7" imgW="1155600" imgH="7110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5750" y="809625"/>
                        <a:ext cx="1822450" cy="1138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800600" y="1065213"/>
            <a:ext cx="1752600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Gaussova eliminacija</a:t>
            </a:r>
          </a:p>
        </p:txBody>
      </p:sp>
      <p:sp>
        <p:nvSpPr>
          <p:cNvPr id="14" name="Freeform 13"/>
          <p:cNvSpPr/>
          <p:nvPr/>
        </p:nvSpPr>
        <p:spPr>
          <a:xfrm>
            <a:off x="6711950" y="1206500"/>
            <a:ext cx="1147763" cy="623888"/>
          </a:xfrm>
          <a:custGeom>
            <a:avLst/>
            <a:gdLst>
              <a:gd name="connsiteX0" fmla="*/ 0 w 995881"/>
              <a:gd name="connsiteY0" fmla="*/ 0 h 624689"/>
              <a:gd name="connsiteX1" fmla="*/ 344032 w 995881"/>
              <a:gd name="connsiteY1" fmla="*/ 0 h 624689"/>
              <a:gd name="connsiteX2" fmla="*/ 344032 w 995881"/>
              <a:gd name="connsiteY2" fmla="*/ 325924 h 624689"/>
              <a:gd name="connsiteX3" fmla="*/ 679010 w 995881"/>
              <a:gd name="connsiteY3" fmla="*/ 325924 h 624689"/>
              <a:gd name="connsiteX4" fmla="*/ 679010 w 995881"/>
              <a:gd name="connsiteY4" fmla="*/ 624689 h 624689"/>
              <a:gd name="connsiteX5" fmla="*/ 995881 w 995881"/>
              <a:gd name="connsiteY5" fmla="*/ 624689 h 624689"/>
              <a:gd name="connsiteX0" fmla="*/ 0 w 1148281"/>
              <a:gd name="connsiteY0" fmla="*/ 0 h 624689"/>
              <a:gd name="connsiteX1" fmla="*/ 344032 w 1148281"/>
              <a:gd name="connsiteY1" fmla="*/ 0 h 624689"/>
              <a:gd name="connsiteX2" fmla="*/ 344032 w 1148281"/>
              <a:gd name="connsiteY2" fmla="*/ 325924 h 624689"/>
              <a:gd name="connsiteX3" fmla="*/ 679010 w 1148281"/>
              <a:gd name="connsiteY3" fmla="*/ 325924 h 624689"/>
              <a:gd name="connsiteX4" fmla="*/ 679010 w 1148281"/>
              <a:gd name="connsiteY4" fmla="*/ 624689 h 624689"/>
              <a:gd name="connsiteX5" fmla="*/ 1148281 w 1148281"/>
              <a:gd name="connsiteY5" fmla="*/ 624689 h 624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8281" h="624689">
                <a:moveTo>
                  <a:pt x="0" y="0"/>
                </a:moveTo>
                <a:lnTo>
                  <a:pt x="344032" y="0"/>
                </a:lnTo>
                <a:lnTo>
                  <a:pt x="344032" y="325924"/>
                </a:lnTo>
                <a:lnTo>
                  <a:pt x="679010" y="325924"/>
                </a:lnTo>
                <a:lnTo>
                  <a:pt x="679010" y="624689"/>
                </a:lnTo>
                <a:lnTo>
                  <a:pt x="1148281" y="624689"/>
                </a:lnTo>
              </a:path>
            </a:pathLst>
          </a:cu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724400" y="1343025"/>
            <a:ext cx="1752600" cy="1588"/>
          </a:xfrm>
          <a:prstGeom prst="straightConnector1">
            <a:avLst/>
          </a:prstGeom>
          <a:ln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600200" y="2159000"/>
            <a:ext cx="57150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V zadnji vrstici so koeficienti pri neznankah enaki nič, desna stran pa je od nič različna! Kadar se to zgodi, sistem enačb ni rešljiv. </a:t>
            </a:r>
          </a:p>
        </p:txBody>
      </p:sp>
      <p:graphicFrame>
        <p:nvGraphicFramePr>
          <p:cNvPr id="12" name="Object 12"/>
          <p:cNvGraphicFramePr>
            <a:graphicFrameLocks noChangeAspect="1"/>
          </p:cNvGraphicFramePr>
          <p:nvPr/>
        </p:nvGraphicFramePr>
        <p:xfrm>
          <a:off x="457200" y="3962400"/>
          <a:ext cx="1619250" cy="1138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3" name="Equation" r:id="rId9" imgW="1028520" imgH="711000" progId="Equation.DSMT4">
                  <p:embed/>
                </p:oleObj>
              </mc:Choice>
              <mc:Fallback>
                <p:oleObj name="Equation" r:id="rId9" imgW="1028520" imgH="7110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962400"/>
                        <a:ext cx="1619250" cy="1138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3"/>
          <p:cNvGraphicFramePr>
            <a:graphicFrameLocks noChangeAspect="1"/>
          </p:cNvGraphicFramePr>
          <p:nvPr/>
        </p:nvGraphicFramePr>
        <p:xfrm>
          <a:off x="2971800" y="3962400"/>
          <a:ext cx="1720850" cy="1138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4" name="Equation" r:id="rId11" imgW="1091880" imgH="711000" progId="Equation.DSMT4">
                  <p:embed/>
                </p:oleObj>
              </mc:Choice>
              <mc:Fallback>
                <p:oleObj name="Equation" r:id="rId11" imgW="1091880" imgH="7110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962400"/>
                        <a:ext cx="1720850" cy="1138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Straight Connector 22"/>
          <p:cNvCxnSpPr/>
          <p:nvPr/>
        </p:nvCxnSpPr>
        <p:spPr>
          <a:xfrm>
            <a:off x="201613" y="3054350"/>
            <a:ext cx="8763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28600" y="3132138"/>
            <a:ext cx="861060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Sistem enačb, v katerem je desna stran ničelna imenujemo </a:t>
            </a:r>
            <a:r>
              <a:rPr lang="sl-SI" sz="1600">
                <a:solidFill>
                  <a:srgbClr val="FF0000"/>
                </a:solidFill>
                <a:latin typeface="+mn-lt"/>
              </a:rPr>
              <a:t>homogeni sistem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enačb. Homogen sistem ima vedno vsaj trivialno rešitev, množica vseh rešitev pa je ravno ničelna množica linearne funkcije, podane z matriko sistema.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2239963" y="45339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895600" y="5029200"/>
            <a:ext cx="17526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(desne strani ne pišemo)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876800" y="4257675"/>
            <a:ext cx="1752600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Gaussova eliminacija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4800600" y="4535488"/>
            <a:ext cx="1752600" cy="1587"/>
          </a:xfrm>
          <a:prstGeom prst="straightConnector1">
            <a:avLst/>
          </a:prstGeom>
          <a:ln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Object 14"/>
          <p:cNvGraphicFramePr>
            <a:graphicFrameLocks noChangeAspect="1"/>
          </p:cNvGraphicFramePr>
          <p:nvPr/>
        </p:nvGraphicFramePr>
        <p:xfrm>
          <a:off x="6629400" y="3962400"/>
          <a:ext cx="1720850" cy="1138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5" name="Equation" r:id="rId13" imgW="1091880" imgH="711000" progId="Equation.DSMT4">
                  <p:embed/>
                </p:oleObj>
              </mc:Choice>
              <mc:Fallback>
                <p:oleObj name="Equation" r:id="rId13" imgW="1091880" imgH="7110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3962400"/>
                        <a:ext cx="1720850" cy="1138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Freeform 30"/>
          <p:cNvSpPr/>
          <p:nvPr/>
        </p:nvSpPr>
        <p:spPr>
          <a:xfrm>
            <a:off x="6705600" y="4383088"/>
            <a:ext cx="1147763" cy="623887"/>
          </a:xfrm>
          <a:custGeom>
            <a:avLst/>
            <a:gdLst>
              <a:gd name="connsiteX0" fmla="*/ 0 w 995881"/>
              <a:gd name="connsiteY0" fmla="*/ 0 h 624689"/>
              <a:gd name="connsiteX1" fmla="*/ 344032 w 995881"/>
              <a:gd name="connsiteY1" fmla="*/ 0 h 624689"/>
              <a:gd name="connsiteX2" fmla="*/ 344032 w 995881"/>
              <a:gd name="connsiteY2" fmla="*/ 325924 h 624689"/>
              <a:gd name="connsiteX3" fmla="*/ 679010 w 995881"/>
              <a:gd name="connsiteY3" fmla="*/ 325924 h 624689"/>
              <a:gd name="connsiteX4" fmla="*/ 679010 w 995881"/>
              <a:gd name="connsiteY4" fmla="*/ 624689 h 624689"/>
              <a:gd name="connsiteX5" fmla="*/ 995881 w 995881"/>
              <a:gd name="connsiteY5" fmla="*/ 624689 h 624689"/>
              <a:gd name="connsiteX0" fmla="*/ 0 w 1148281"/>
              <a:gd name="connsiteY0" fmla="*/ 0 h 624689"/>
              <a:gd name="connsiteX1" fmla="*/ 344032 w 1148281"/>
              <a:gd name="connsiteY1" fmla="*/ 0 h 624689"/>
              <a:gd name="connsiteX2" fmla="*/ 344032 w 1148281"/>
              <a:gd name="connsiteY2" fmla="*/ 325924 h 624689"/>
              <a:gd name="connsiteX3" fmla="*/ 679010 w 1148281"/>
              <a:gd name="connsiteY3" fmla="*/ 325924 h 624689"/>
              <a:gd name="connsiteX4" fmla="*/ 679010 w 1148281"/>
              <a:gd name="connsiteY4" fmla="*/ 624689 h 624689"/>
              <a:gd name="connsiteX5" fmla="*/ 1148281 w 1148281"/>
              <a:gd name="connsiteY5" fmla="*/ 624689 h 624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8281" h="624689">
                <a:moveTo>
                  <a:pt x="0" y="0"/>
                </a:moveTo>
                <a:lnTo>
                  <a:pt x="344032" y="0"/>
                </a:lnTo>
                <a:lnTo>
                  <a:pt x="344032" y="325924"/>
                </a:lnTo>
                <a:lnTo>
                  <a:pt x="679010" y="325924"/>
                </a:lnTo>
                <a:lnTo>
                  <a:pt x="679010" y="624689"/>
                </a:lnTo>
                <a:lnTo>
                  <a:pt x="1148281" y="624689"/>
                </a:lnTo>
              </a:path>
            </a:pathLst>
          </a:cu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32" name="TextBox 31"/>
          <p:cNvSpPr txBox="1"/>
          <p:nvPr/>
        </p:nvSpPr>
        <p:spPr>
          <a:xfrm>
            <a:off x="228600" y="5334000"/>
            <a:ext cx="83820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Ostali sta nam dve enačbi za štiri neznanke, zato dve neznanki lahko poljubno izberemo, prostor rešitev (tj. ničelna množica) pa je dvodimenzionalen.  </a:t>
            </a:r>
          </a:p>
        </p:txBody>
      </p:sp>
      <p:sp>
        <p:nvSpPr>
          <p:cNvPr id="39964" name="Rectangle 32"/>
          <p:cNvSpPr>
            <a:spLocks noChangeArrowheads="1"/>
          </p:cNvSpPr>
          <p:nvPr/>
        </p:nvSpPr>
        <p:spPr bwMode="auto">
          <a:xfrm>
            <a:off x="228600" y="5986463"/>
            <a:ext cx="8534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sz="1600">
                <a:solidFill>
                  <a:srgbClr val="558ED5"/>
                </a:solidFill>
                <a:latin typeface="Calibri" pitchFamily="34" charset="0"/>
              </a:rPr>
              <a:t>Za bazo lahko vzamemo vektorja (3,2,1,0) in (2,-1,0,1), splošna rešitev pa je </a:t>
            </a:r>
            <a:r>
              <a:rPr lang="sl-SI" sz="1600" i="1">
                <a:solidFill>
                  <a:srgbClr val="FF0000"/>
                </a:solidFill>
                <a:latin typeface="Georgia" pitchFamily="18" charset="0"/>
              </a:rPr>
              <a:t>t</a:t>
            </a:r>
            <a:r>
              <a:rPr lang="sl-SI" sz="1600" baseline="-25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sl-SI" sz="1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sl-SI" sz="1600">
                <a:solidFill>
                  <a:srgbClr val="FF0000"/>
                </a:solidFill>
                <a:latin typeface="Calibri" pitchFamily="34" charset="0"/>
              </a:rPr>
              <a:t>(3,2,1,0)+ </a:t>
            </a:r>
            <a:r>
              <a:rPr lang="sl-SI" sz="1600" i="1">
                <a:solidFill>
                  <a:srgbClr val="FF0000"/>
                </a:solidFill>
                <a:latin typeface="Georgia" pitchFamily="18" charset="0"/>
              </a:rPr>
              <a:t>t</a:t>
            </a:r>
            <a:r>
              <a:rPr lang="sl-SI" sz="1600" baseline="-25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l-SI" sz="1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sl-SI" sz="1600">
                <a:solidFill>
                  <a:srgbClr val="FF0000"/>
                </a:solidFill>
                <a:latin typeface="Calibri" pitchFamily="34" charset="0"/>
              </a:rPr>
              <a:t> (2,-1,0,1)</a:t>
            </a:r>
            <a:r>
              <a:rPr lang="sl-SI" sz="1600">
                <a:solidFill>
                  <a:srgbClr val="558ED5"/>
                </a:solidFill>
                <a:latin typeface="Calibri" pitchFamily="34" charset="0"/>
              </a:rPr>
              <a:t>.</a:t>
            </a: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/>
      <p:bldP spid="25" grpId="0"/>
      <p:bldP spid="27" grpId="0"/>
      <p:bldP spid="28" grpId="0"/>
      <p:bldP spid="32" grpId="0"/>
      <p:bldP spid="3996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31242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LINEARNA ALGEBRA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5" name="TextBox 4"/>
          <p:cNvSpPr txBox="1"/>
          <p:nvPr/>
        </p:nvSpPr>
        <p:spPr>
          <a:xfrm>
            <a:off x="0" y="6519863"/>
            <a:ext cx="22098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MATEMATIKA 1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1DE18B3-EC53-474F-99E7-87DB20104DB6}" type="slidenum"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53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8" name="TextBox 7"/>
          <p:cNvSpPr txBox="1"/>
          <p:nvPr/>
        </p:nvSpPr>
        <p:spPr>
          <a:xfrm>
            <a:off x="5334000" y="0"/>
            <a:ext cx="3810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sl-SI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SISTEMI LINEARNIH ENAČB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81000" y="488950"/>
            <a:ext cx="8458200" cy="4419600"/>
          </a:xfrm>
          <a:prstGeom prst="roundRect">
            <a:avLst>
              <a:gd name="adj" fmla="val 3700"/>
            </a:avLst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 b="1"/>
          </a:p>
        </p:txBody>
      </p:sp>
      <p:sp>
        <p:nvSpPr>
          <p:cNvPr id="10" name="TextBox 9"/>
          <p:cNvSpPr txBox="1"/>
          <p:nvPr/>
        </p:nvSpPr>
        <p:spPr>
          <a:xfrm>
            <a:off x="457200" y="609600"/>
            <a:ext cx="20574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b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UREJANJE ENAČB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3400" y="1066800"/>
            <a:ext cx="7924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Uredi enačbo gorenja etanola:  C</a:t>
            </a:r>
            <a:r>
              <a:rPr lang="sl-SI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2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H</a:t>
            </a:r>
            <a:r>
              <a:rPr lang="sl-SI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5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OH + O</a:t>
            </a:r>
            <a:r>
              <a:rPr lang="sl-SI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2 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sym typeface="Euclid Symbol"/>
              </a:rPr>
              <a:t> CO</a:t>
            </a:r>
            <a:r>
              <a:rPr lang="sl-SI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sym typeface="Euclid Symbol"/>
              </a:rPr>
              <a:t>2 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sym typeface="Euclid Symbol"/>
              </a:rPr>
              <a:t>+ H</a:t>
            </a:r>
            <a:r>
              <a:rPr lang="sl-SI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sym typeface="Euclid Symbol"/>
              </a:rPr>
              <a:t>2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sym typeface="Euclid Symbol"/>
              </a:rPr>
              <a:t>0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33400" y="1414463"/>
            <a:ext cx="83058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Neznane količine označimo z </a:t>
            </a:r>
            <a:r>
              <a:rPr lang="sl-SI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x,y,u,v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in jih uredimo po posameznih atomih (ali skupinah)</a:t>
            </a:r>
          </a:p>
        </p:txBody>
      </p:sp>
      <p:graphicFrame>
        <p:nvGraphicFramePr>
          <p:cNvPr id="36873" name="Object 9"/>
          <p:cNvGraphicFramePr>
            <a:graphicFrameLocks noChangeAspect="1"/>
          </p:cNvGraphicFramePr>
          <p:nvPr/>
        </p:nvGraphicFramePr>
        <p:xfrm>
          <a:off x="609600" y="2143125"/>
          <a:ext cx="1881188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6" name="Equation" r:id="rId3" imgW="1193760" imgH="660240" progId="Equation.DSMT4">
                  <p:embed/>
                </p:oleObj>
              </mc:Choice>
              <mc:Fallback>
                <p:oleObj name="Equation" r:id="rId3" imgW="1193760" imgH="6602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143125"/>
                        <a:ext cx="1881188" cy="1057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533400" y="3276600"/>
            <a:ext cx="8305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Dobimo homogen sistem linearnih enačb. Sistem je preprost in ne zahteva Gaussove eliminacije.</a:t>
            </a:r>
          </a:p>
        </p:txBody>
      </p:sp>
      <p:graphicFrame>
        <p:nvGraphicFramePr>
          <p:cNvPr id="21" name="Object 3"/>
          <p:cNvGraphicFramePr>
            <a:graphicFrameLocks noChangeAspect="1"/>
          </p:cNvGraphicFramePr>
          <p:nvPr/>
        </p:nvGraphicFramePr>
        <p:xfrm>
          <a:off x="603250" y="3697288"/>
          <a:ext cx="6483350" cy="56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7" name="Equation" r:id="rId5" imgW="5003640" imgH="431640" progId="Equation.DSMT4">
                  <p:embed/>
                </p:oleObj>
              </mc:Choice>
              <mc:Fallback>
                <p:oleObj name="Equation" r:id="rId5" imgW="5003640" imgH="4316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0" y="3697288"/>
                        <a:ext cx="6483350" cy="569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84" name="Rectangle 23"/>
          <p:cNvSpPr>
            <a:spLocks noChangeArrowheads="1"/>
          </p:cNvSpPr>
          <p:nvPr/>
        </p:nvSpPr>
        <p:spPr bwMode="auto">
          <a:xfrm>
            <a:off x="3165475" y="4354513"/>
            <a:ext cx="30829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>
                <a:solidFill>
                  <a:srgbClr val="FF0000"/>
                </a:solidFill>
                <a:latin typeface="Calibri" pitchFamily="34" charset="0"/>
              </a:rPr>
              <a:t>C</a:t>
            </a:r>
            <a:r>
              <a:rPr lang="sl-SI" baseline="-25000">
                <a:solidFill>
                  <a:srgbClr val="FF0000"/>
                </a:solidFill>
                <a:latin typeface="Calibri" pitchFamily="34" charset="0"/>
              </a:rPr>
              <a:t>2</a:t>
            </a:r>
            <a:r>
              <a:rPr lang="sl-SI">
                <a:solidFill>
                  <a:srgbClr val="FF0000"/>
                </a:solidFill>
                <a:latin typeface="Calibri" pitchFamily="34" charset="0"/>
              </a:rPr>
              <a:t>H</a:t>
            </a:r>
            <a:r>
              <a:rPr lang="sl-SI" baseline="-25000">
                <a:solidFill>
                  <a:srgbClr val="FF0000"/>
                </a:solidFill>
                <a:latin typeface="Calibri" pitchFamily="34" charset="0"/>
              </a:rPr>
              <a:t>5</a:t>
            </a:r>
            <a:r>
              <a:rPr lang="sl-SI">
                <a:solidFill>
                  <a:srgbClr val="FF0000"/>
                </a:solidFill>
                <a:latin typeface="Calibri" pitchFamily="34" charset="0"/>
              </a:rPr>
              <a:t>OH + 3O</a:t>
            </a:r>
            <a:r>
              <a:rPr lang="sl-SI" baseline="-25000">
                <a:solidFill>
                  <a:srgbClr val="FF0000"/>
                </a:solidFill>
                <a:latin typeface="Calibri" pitchFamily="34" charset="0"/>
              </a:rPr>
              <a:t>2 </a:t>
            </a:r>
            <a:r>
              <a:rPr lang="sl-SI">
                <a:solidFill>
                  <a:srgbClr val="FF0000"/>
                </a:solidFill>
                <a:latin typeface="Calibri" pitchFamily="34" charset="0"/>
                <a:sym typeface="Euclid Symbol" pitchFamily="18" charset="2"/>
              </a:rPr>
              <a:t> 2CO</a:t>
            </a:r>
            <a:r>
              <a:rPr lang="sl-SI" baseline="-25000">
                <a:solidFill>
                  <a:srgbClr val="FF0000"/>
                </a:solidFill>
                <a:latin typeface="Calibri" pitchFamily="34" charset="0"/>
                <a:sym typeface="Euclid Symbol" pitchFamily="18" charset="2"/>
              </a:rPr>
              <a:t>2 </a:t>
            </a:r>
            <a:r>
              <a:rPr lang="sl-SI">
                <a:solidFill>
                  <a:srgbClr val="FF0000"/>
                </a:solidFill>
                <a:latin typeface="Calibri" pitchFamily="34" charset="0"/>
                <a:sym typeface="Euclid Symbol" pitchFamily="18" charset="2"/>
              </a:rPr>
              <a:t>+ 3H</a:t>
            </a:r>
            <a:r>
              <a:rPr lang="sl-SI" baseline="-25000">
                <a:solidFill>
                  <a:srgbClr val="FF0000"/>
                </a:solidFill>
                <a:latin typeface="Calibri" pitchFamily="34" charset="0"/>
                <a:sym typeface="Euclid Symbol" pitchFamily="18" charset="2"/>
              </a:rPr>
              <a:t>2</a:t>
            </a:r>
            <a:r>
              <a:rPr lang="sl-SI">
                <a:solidFill>
                  <a:srgbClr val="FF0000"/>
                </a:solidFill>
                <a:latin typeface="Calibri" pitchFamily="34" charset="0"/>
                <a:sym typeface="Euclid Symbol" pitchFamily="18" charset="2"/>
              </a:rPr>
              <a:t>0</a:t>
            </a:r>
            <a:r>
              <a:rPr lang="sl-SI">
                <a:solidFill>
                  <a:srgbClr val="FF0000"/>
                </a:solidFill>
                <a:latin typeface="Calibri" pitchFamily="34" charset="0"/>
              </a:rPr>
              <a:t>   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381000" y="5105400"/>
            <a:ext cx="8458200" cy="1219200"/>
          </a:xfrm>
          <a:prstGeom prst="roundRect">
            <a:avLst>
              <a:gd name="adj" fmla="val 6568"/>
            </a:avLst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 b="1"/>
          </a:p>
        </p:txBody>
      </p:sp>
      <p:sp>
        <p:nvSpPr>
          <p:cNvPr id="26" name="TextBox 25"/>
          <p:cNvSpPr txBox="1"/>
          <p:nvPr/>
        </p:nvSpPr>
        <p:spPr>
          <a:xfrm>
            <a:off x="533400" y="5373688"/>
            <a:ext cx="79248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Uredi enačbi gorenja propana                             C</a:t>
            </a:r>
            <a:r>
              <a:rPr lang="sl-SI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3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H</a:t>
            </a:r>
            <a:r>
              <a:rPr lang="sl-SI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8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+ O</a:t>
            </a:r>
            <a:r>
              <a:rPr lang="sl-SI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2 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sym typeface="Euclid Symbol"/>
              </a:rPr>
              <a:t> CO</a:t>
            </a:r>
            <a:r>
              <a:rPr lang="sl-SI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sym typeface="Euclid Symbol"/>
              </a:rPr>
              <a:t>2 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sym typeface="Euclid Symbol"/>
              </a:rPr>
              <a:t>+ H</a:t>
            </a:r>
            <a:r>
              <a:rPr lang="sl-SI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sym typeface="Euclid Symbol"/>
              </a:rPr>
              <a:t>2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sym typeface="Euclid Symbol"/>
              </a:rPr>
              <a:t>0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 </a:t>
            </a:r>
          </a:p>
          <a:p>
            <a:pPr>
              <a:defRPr/>
            </a:pP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in reakcije magnezijevega fosfida z vodo           Mg</a:t>
            </a:r>
            <a:r>
              <a:rPr lang="sl-SI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3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</a:t>
            </a:r>
            <a:r>
              <a:rPr lang="sl-SI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2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+ H</a:t>
            </a:r>
            <a:r>
              <a:rPr lang="sl-SI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2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O 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sym typeface="Euclid Symbol"/>
              </a:rPr>
              <a:t> PH</a:t>
            </a:r>
            <a:r>
              <a:rPr lang="sl-SI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sym typeface="Euclid Symbol"/>
              </a:rPr>
              <a:t>3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sym typeface="Euclid Symbol"/>
              </a:rPr>
              <a:t> + Mg(OH)</a:t>
            </a:r>
            <a:r>
              <a:rPr lang="sl-SI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sym typeface="Euclid Symbol"/>
              </a:rPr>
              <a:t>2</a:t>
            </a:r>
            <a:endParaRPr lang="sl-SI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143000" y="1752600"/>
            <a:ext cx="6019800" cy="3381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i="1">
                <a:solidFill>
                  <a:srgbClr val="FF0000"/>
                </a:solidFill>
                <a:latin typeface="Georgia" pitchFamily="18" charset="0"/>
              </a:rPr>
              <a:t>x</a:t>
            </a:r>
            <a:r>
              <a:rPr lang="sl-SI" sz="1600" i="1">
                <a:solidFill>
                  <a:schemeClr val="tx2">
                    <a:lumMod val="60000"/>
                    <a:lumOff val="40000"/>
                  </a:schemeClr>
                </a:solidFill>
                <a:latin typeface="Euclid"/>
              </a:rPr>
              <a:t>·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C</a:t>
            </a:r>
            <a:r>
              <a:rPr lang="sl-SI" sz="1600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2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H</a:t>
            </a:r>
            <a:r>
              <a:rPr lang="sl-SI" sz="1600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5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OH +</a:t>
            </a:r>
            <a:r>
              <a:rPr lang="sl-SI" sz="1600" i="1">
                <a:solidFill>
                  <a:srgbClr val="FF0000"/>
                </a:solidFill>
                <a:latin typeface="Georgia" pitchFamily="18" charset="0"/>
              </a:rPr>
              <a:t>y</a:t>
            </a:r>
            <a:r>
              <a:rPr lang="sl-SI" sz="1600" i="1">
                <a:solidFill>
                  <a:schemeClr val="tx2">
                    <a:lumMod val="60000"/>
                    <a:lumOff val="40000"/>
                  </a:schemeClr>
                </a:solidFill>
                <a:latin typeface="Euclid"/>
              </a:rPr>
              <a:t>·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O</a:t>
            </a:r>
            <a:r>
              <a:rPr lang="sl-SI" sz="1600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2 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sym typeface="Euclid Symbol"/>
              </a:rPr>
              <a:t> </a:t>
            </a:r>
            <a:r>
              <a:rPr lang="sl-SI" sz="1600" i="1">
                <a:solidFill>
                  <a:srgbClr val="FF0000"/>
                </a:solidFill>
                <a:latin typeface="Georgia" pitchFamily="18" charset="0"/>
              </a:rPr>
              <a:t>u</a:t>
            </a:r>
            <a:r>
              <a:rPr lang="sl-SI" sz="1600" i="1">
                <a:solidFill>
                  <a:schemeClr val="tx2">
                    <a:lumMod val="60000"/>
                    <a:lumOff val="40000"/>
                  </a:schemeClr>
                </a:solidFill>
                <a:latin typeface="Euclid"/>
              </a:rPr>
              <a:t>·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sym typeface="Euclid Symbol"/>
              </a:rPr>
              <a:t>CO</a:t>
            </a:r>
            <a:r>
              <a:rPr lang="sl-SI" sz="1600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sym typeface="Euclid Symbol"/>
              </a:rPr>
              <a:t>2 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sym typeface="Euclid Symbol"/>
              </a:rPr>
              <a:t>+ </a:t>
            </a:r>
            <a:r>
              <a:rPr lang="sl-SI" sz="1600" i="1">
                <a:solidFill>
                  <a:srgbClr val="FF0000"/>
                </a:solidFill>
                <a:latin typeface="Georgia" pitchFamily="18" charset="0"/>
              </a:rPr>
              <a:t>v</a:t>
            </a:r>
            <a:r>
              <a:rPr lang="sl-SI" sz="1600" i="1">
                <a:solidFill>
                  <a:schemeClr val="tx2">
                    <a:lumMod val="60000"/>
                    <a:lumOff val="40000"/>
                  </a:schemeClr>
                </a:solidFill>
                <a:latin typeface="Euclid"/>
              </a:rPr>
              <a:t>·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sym typeface="Euclid Symbol"/>
              </a:rPr>
              <a:t>H</a:t>
            </a:r>
            <a:r>
              <a:rPr lang="sl-SI" sz="1600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sym typeface="Euclid Symbol"/>
              </a:rPr>
              <a:t>2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sym typeface="Euclid Symbol"/>
              </a:rPr>
              <a:t>0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endParaRPr lang="sl-SI" sz="1600" b="1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20" grpId="0"/>
      <p:bldP spid="22" grpId="0"/>
      <p:bldP spid="40984" grpId="0"/>
      <p:bldP spid="25" grpId="0" animBg="1"/>
      <p:bldP spid="26" grpId="0"/>
      <p:bldP spid="28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31242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LINEARNA ALGEBRA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5" name="TextBox 4"/>
          <p:cNvSpPr txBox="1"/>
          <p:nvPr/>
        </p:nvSpPr>
        <p:spPr>
          <a:xfrm>
            <a:off x="0" y="6519863"/>
            <a:ext cx="22098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MATEMATIKA 1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3F979BC-8B53-49D8-82AC-175038758ABA}" type="slidenum"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54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8" name="TextBox 7"/>
          <p:cNvSpPr txBox="1"/>
          <p:nvPr/>
        </p:nvSpPr>
        <p:spPr>
          <a:xfrm>
            <a:off x="5334000" y="0"/>
            <a:ext cx="3810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sl-SI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SISTEMI LINEARNIH ENAČB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81000" y="533400"/>
            <a:ext cx="8458200" cy="5867400"/>
          </a:xfrm>
          <a:prstGeom prst="roundRect">
            <a:avLst>
              <a:gd name="adj" fmla="val 3700"/>
            </a:avLst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 b="1"/>
          </a:p>
        </p:txBody>
      </p:sp>
      <p:grpSp>
        <p:nvGrpSpPr>
          <p:cNvPr id="10" name="Group 22"/>
          <p:cNvGrpSpPr>
            <a:grpSpLocks/>
          </p:cNvGrpSpPr>
          <p:nvPr/>
        </p:nvGrpSpPr>
        <p:grpSpPr bwMode="auto">
          <a:xfrm>
            <a:off x="2581275" y="608013"/>
            <a:ext cx="2676525" cy="1449387"/>
            <a:chOff x="923453" y="1143000"/>
            <a:chExt cx="2676053" cy="1448594"/>
          </a:xfrm>
        </p:grpSpPr>
        <p:grpSp>
          <p:nvGrpSpPr>
            <p:cNvPr id="42013" name="Group 18"/>
            <p:cNvGrpSpPr>
              <a:grpSpLocks/>
            </p:cNvGrpSpPr>
            <p:nvPr/>
          </p:nvGrpSpPr>
          <p:grpSpPr bwMode="auto">
            <a:xfrm>
              <a:off x="1295400" y="1219994"/>
              <a:ext cx="2235451" cy="1371600"/>
              <a:chOff x="1295400" y="1219994"/>
              <a:chExt cx="2235451" cy="1371600"/>
            </a:xfrm>
          </p:grpSpPr>
          <p:sp>
            <p:nvSpPr>
              <p:cNvPr id="11" name="Freeform 10"/>
              <p:cNvSpPr/>
              <p:nvPr/>
            </p:nvSpPr>
            <p:spPr>
              <a:xfrm>
                <a:off x="1456759" y="1231852"/>
                <a:ext cx="2074497" cy="1339117"/>
              </a:xfrm>
              <a:custGeom>
                <a:avLst/>
                <a:gdLst>
                  <a:gd name="connsiteX0" fmla="*/ 0 w 2073243"/>
                  <a:gd name="connsiteY0" fmla="*/ 669957 h 1339913"/>
                  <a:gd name="connsiteX1" fmla="*/ 0 w 2073243"/>
                  <a:gd name="connsiteY1" fmla="*/ 0 h 1339913"/>
                  <a:gd name="connsiteX2" fmla="*/ 2073243 w 2073243"/>
                  <a:gd name="connsiteY2" fmla="*/ 0 h 1339913"/>
                  <a:gd name="connsiteX3" fmla="*/ 2073243 w 2073243"/>
                  <a:gd name="connsiteY3" fmla="*/ 1339913 h 1339913"/>
                  <a:gd name="connsiteX4" fmla="*/ 0 w 2073243"/>
                  <a:gd name="connsiteY4" fmla="*/ 1339913 h 1339913"/>
                  <a:gd name="connsiteX5" fmla="*/ 0 w 2073243"/>
                  <a:gd name="connsiteY5" fmla="*/ 769545 h 1339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73243" h="1339913">
                    <a:moveTo>
                      <a:pt x="0" y="669957"/>
                    </a:moveTo>
                    <a:lnTo>
                      <a:pt x="0" y="0"/>
                    </a:lnTo>
                    <a:lnTo>
                      <a:pt x="2073243" y="0"/>
                    </a:lnTo>
                    <a:lnTo>
                      <a:pt x="2073243" y="1339913"/>
                    </a:lnTo>
                    <a:lnTo>
                      <a:pt x="0" y="1339913"/>
                    </a:lnTo>
                    <a:lnTo>
                      <a:pt x="0" y="769545"/>
                    </a:lnTo>
                  </a:path>
                </a:pathLst>
              </a:cu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sl-SI"/>
              </a:p>
            </p:txBody>
          </p:sp>
          <p:cxnSp>
            <p:nvCxnSpPr>
              <p:cNvPr id="13" name="Straight Connector 12"/>
              <p:cNvCxnSpPr/>
              <p:nvPr/>
            </p:nvCxnSpPr>
            <p:spPr>
              <a:xfrm>
                <a:off x="1294862" y="1904583"/>
                <a:ext cx="304746" cy="3173"/>
              </a:xfrm>
              <a:prstGeom prst="line">
                <a:avLst/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1371049" y="1980741"/>
                <a:ext cx="152373" cy="3173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5400000">
                <a:off x="1829216" y="1905375"/>
                <a:ext cx="1370849" cy="1588"/>
              </a:xfrm>
              <a:prstGeom prst="line">
                <a:avLst/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Rectangle 17"/>
            <p:cNvSpPr/>
            <p:nvPr/>
          </p:nvSpPr>
          <p:spPr>
            <a:xfrm>
              <a:off x="1751982" y="1143000"/>
              <a:ext cx="457119" cy="15231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sl-SI" sz="1000">
                  <a:solidFill>
                    <a:srgbClr val="FF0000"/>
                  </a:solidFill>
                </a:rPr>
                <a:t>10 </a:t>
              </a:r>
              <a:r>
                <a:rPr lang="sl-SI" sz="900">
                  <a:solidFill>
                    <a:srgbClr val="FF0000"/>
                  </a:solidFill>
                  <a:sym typeface="Mathematica1"/>
                </a:rPr>
                <a:t></a:t>
              </a:r>
              <a:endParaRPr lang="sl-SI" sz="1000">
                <a:solidFill>
                  <a:srgbClr val="FF0000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 rot="5400000">
              <a:off x="2285373" y="1906141"/>
              <a:ext cx="456950" cy="15237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sl-SI" sz="1000">
                  <a:solidFill>
                    <a:srgbClr val="FF0000"/>
                  </a:solidFill>
                </a:rPr>
                <a:t>20 </a:t>
              </a:r>
              <a:r>
                <a:rPr lang="sl-SI" sz="900">
                  <a:solidFill>
                    <a:srgbClr val="FF0000"/>
                  </a:solidFill>
                  <a:sym typeface="Mathematica1"/>
                </a:rPr>
                <a:t></a:t>
              </a:r>
              <a:endParaRPr lang="sl-SI" sz="1000">
                <a:solidFill>
                  <a:srgbClr val="FF0000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 rot="5400000">
              <a:off x="3294845" y="1906141"/>
              <a:ext cx="456950" cy="15237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sl-SI" sz="1000">
                  <a:solidFill>
                    <a:srgbClr val="FF0000"/>
                  </a:solidFill>
                </a:rPr>
                <a:t>10 </a:t>
              </a:r>
              <a:r>
                <a:rPr lang="sl-SI" sz="900">
                  <a:solidFill>
                    <a:srgbClr val="FF0000"/>
                  </a:solidFill>
                  <a:sym typeface="Mathematica1"/>
                </a:rPr>
                <a:t></a:t>
              </a:r>
              <a:endParaRPr lang="sl-SI" sz="1000">
                <a:solidFill>
                  <a:srgbClr val="FF000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923453" y="1814145"/>
              <a:ext cx="457119" cy="26179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sl-SI" sz="1100">
                  <a:solidFill>
                    <a:srgbClr val="FF0000"/>
                  </a:solidFill>
                  <a:latin typeface="+mn-lt"/>
                </a:rPr>
                <a:t>12 V</a:t>
              </a:r>
              <a:endParaRPr lang="sl-SI" sz="1600">
                <a:solidFill>
                  <a:srgbClr val="FF0000"/>
                </a:solidFill>
                <a:latin typeface="+mn-lt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533400" y="1030288"/>
            <a:ext cx="19812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Določi tokove v električnem krogu:</a:t>
            </a:r>
          </a:p>
        </p:txBody>
      </p:sp>
      <p:grpSp>
        <p:nvGrpSpPr>
          <p:cNvPr id="14" name="Group 41"/>
          <p:cNvGrpSpPr>
            <a:grpSpLocks/>
          </p:cNvGrpSpPr>
          <p:nvPr/>
        </p:nvGrpSpPr>
        <p:grpSpPr bwMode="auto">
          <a:xfrm>
            <a:off x="2819400" y="838200"/>
            <a:ext cx="304800" cy="287338"/>
            <a:chOff x="2819400" y="838200"/>
            <a:chExt cx="304800" cy="287338"/>
          </a:xfrm>
        </p:grpSpPr>
        <p:cxnSp>
          <p:nvCxnSpPr>
            <p:cNvPr id="26" name="Straight Arrow Connector 25"/>
            <p:cNvCxnSpPr/>
            <p:nvPr/>
          </p:nvCxnSpPr>
          <p:spPr>
            <a:xfrm rot="5400000" flipH="1" flipV="1">
              <a:off x="2971006" y="981869"/>
              <a:ext cx="287338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012" name="TextBox 28"/>
            <p:cNvSpPr txBox="1">
              <a:spLocks noChangeArrowheads="1"/>
            </p:cNvSpPr>
            <p:nvPr/>
          </p:nvSpPr>
          <p:spPr bwMode="auto">
            <a:xfrm>
              <a:off x="2819400" y="838200"/>
              <a:ext cx="30480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l-SI" sz="1200">
                  <a:solidFill>
                    <a:srgbClr val="FF0000"/>
                  </a:solidFill>
                  <a:latin typeface="Georgia" pitchFamily="18" charset="0"/>
                </a:rPr>
                <a:t>I</a:t>
              </a:r>
              <a:r>
                <a:rPr lang="sl-SI" sz="1200" baseline="-25000">
                  <a:solidFill>
                    <a:srgbClr val="FF0000"/>
                  </a:solidFill>
                  <a:latin typeface="Georgia" pitchFamily="18" charset="0"/>
                </a:rPr>
                <a:t>1</a:t>
              </a:r>
              <a:endParaRPr lang="sl-SI">
                <a:solidFill>
                  <a:srgbClr val="FF0000"/>
                </a:solidFill>
                <a:latin typeface="Georgia" pitchFamily="18" charset="0"/>
              </a:endParaRPr>
            </a:p>
          </p:txBody>
        </p:sp>
      </p:grpSp>
      <p:grpSp>
        <p:nvGrpSpPr>
          <p:cNvPr id="16" name="Group 42"/>
          <p:cNvGrpSpPr>
            <a:grpSpLocks/>
          </p:cNvGrpSpPr>
          <p:nvPr/>
        </p:nvGrpSpPr>
        <p:grpSpPr bwMode="auto">
          <a:xfrm>
            <a:off x="4176713" y="798513"/>
            <a:ext cx="319087" cy="320675"/>
            <a:chOff x="4176713" y="798513"/>
            <a:chExt cx="319087" cy="320675"/>
          </a:xfrm>
        </p:grpSpPr>
        <p:cxnSp>
          <p:nvCxnSpPr>
            <p:cNvPr id="30" name="Straight Arrow Connector 29"/>
            <p:cNvCxnSpPr/>
            <p:nvPr/>
          </p:nvCxnSpPr>
          <p:spPr>
            <a:xfrm rot="16200000" flipH="1">
              <a:off x="4016375" y="958851"/>
              <a:ext cx="320675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010" name="TextBox 32"/>
            <p:cNvSpPr txBox="1">
              <a:spLocks noChangeArrowheads="1"/>
            </p:cNvSpPr>
            <p:nvPr/>
          </p:nvSpPr>
          <p:spPr bwMode="auto">
            <a:xfrm>
              <a:off x="4191000" y="838200"/>
              <a:ext cx="30480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l-SI" sz="1200">
                  <a:solidFill>
                    <a:srgbClr val="FF0000"/>
                  </a:solidFill>
                  <a:latin typeface="Georgia" pitchFamily="18" charset="0"/>
                </a:rPr>
                <a:t>I</a:t>
              </a:r>
              <a:r>
                <a:rPr lang="sl-SI" sz="1200" baseline="-25000">
                  <a:solidFill>
                    <a:srgbClr val="FF0000"/>
                  </a:solidFill>
                  <a:latin typeface="Georgia" pitchFamily="18" charset="0"/>
                </a:rPr>
                <a:t>2</a:t>
              </a:r>
              <a:endParaRPr lang="sl-SI">
                <a:solidFill>
                  <a:srgbClr val="FF0000"/>
                </a:solidFill>
                <a:latin typeface="Georgia" pitchFamily="18" charset="0"/>
              </a:endParaRPr>
            </a:p>
          </p:txBody>
        </p:sp>
      </p:grpSp>
      <p:grpSp>
        <p:nvGrpSpPr>
          <p:cNvPr id="19" name="Group 43"/>
          <p:cNvGrpSpPr>
            <a:grpSpLocks/>
          </p:cNvGrpSpPr>
          <p:nvPr/>
        </p:nvGrpSpPr>
        <p:grpSpPr bwMode="auto">
          <a:xfrm>
            <a:off x="5195888" y="803275"/>
            <a:ext cx="371475" cy="322263"/>
            <a:chOff x="5191125" y="803275"/>
            <a:chExt cx="371475" cy="322263"/>
          </a:xfrm>
        </p:grpSpPr>
        <p:cxnSp>
          <p:nvCxnSpPr>
            <p:cNvPr id="32" name="Straight Arrow Connector 31"/>
            <p:cNvCxnSpPr/>
            <p:nvPr/>
          </p:nvCxnSpPr>
          <p:spPr>
            <a:xfrm rot="16200000" flipH="1">
              <a:off x="5029993" y="964407"/>
              <a:ext cx="322263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008" name="TextBox 33"/>
            <p:cNvSpPr txBox="1">
              <a:spLocks noChangeArrowheads="1"/>
            </p:cNvSpPr>
            <p:nvPr/>
          </p:nvSpPr>
          <p:spPr bwMode="auto">
            <a:xfrm>
              <a:off x="5257800" y="838200"/>
              <a:ext cx="30480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l-SI" sz="1200">
                  <a:solidFill>
                    <a:srgbClr val="FF0000"/>
                  </a:solidFill>
                  <a:latin typeface="Georgia" pitchFamily="18" charset="0"/>
                </a:rPr>
                <a:t>I</a:t>
              </a:r>
              <a:r>
                <a:rPr lang="sl-SI" sz="1200" baseline="-25000">
                  <a:solidFill>
                    <a:srgbClr val="FF0000"/>
                  </a:solidFill>
                  <a:latin typeface="Georgia" pitchFamily="18" charset="0"/>
                </a:rPr>
                <a:t>3</a:t>
              </a:r>
              <a:endParaRPr lang="sl-SI">
                <a:solidFill>
                  <a:srgbClr val="FF0000"/>
                </a:solidFill>
                <a:latin typeface="Georgia" pitchFamily="18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609600" y="2209800"/>
            <a:ext cx="807720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Označimo tokove in napišemo Kirchhoffove enačbe za </a:t>
            </a:r>
          </a:p>
          <a:p>
            <a:pPr>
              <a:defRPr/>
            </a:pP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razvejišča   </a:t>
            </a:r>
            <a:r>
              <a:rPr lang="sl-SI" sz="1600">
                <a:solidFill>
                  <a:srgbClr val="FF0000"/>
                </a:solidFill>
                <a:latin typeface="Georgia" pitchFamily="18" charset="0"/>
              </a:rPr>
              <a:t>I</a:t>
            </a:r>
            <a:r>
              <a:rPr lang="sl-SI" sz="1600" baseline="-25000">
                <a:solidFill>
                  <a:srgbClr val="FF0000"/>
                </a:solidFill>
                <a:latin typeface="Georgia" pitchFamily="18" charset="0"/>
              </a:rPr>
              <a:t>1</a:t>
            </a:r>
            <a:r>
              <a:rPr lang="sl-SI" sz="1600">
                <a:solidFill>
                  <a:srgbClr val="FF0000"/>
                </a:solidFill>
                <a:latin typeface="Georgia" pitchFamily="18" charset="0"/>
              </a:rPr>
              <a:t>= I</a:t>
            </a:r>
            <a:r>
              <a:rPr lang="sl-SI" sz="1600" baseline="-25000">
                <a:solidFill>
                  <a:srgbClr val="FF0000"/>
                </a:solidFill>
                <a:latin typeface="Georgia" pitchFamily="18" charset="0"/>
              </a:rPr>
              <a:t>2</a:t>
            </a:r>
            <a:r>
              <a:rPr lang="sl-SI" sz="1600">
                <a:solidFill>
                  <a:srgbClr val="FF0000"/>
                </a:solidFill>
                <a:latin typeface="Georgia" pitchFamily="18" charset="0"/>
              </a:rPr>
              <a:t>+ I</a:t>
            </a:r>
            <a:r>
              <a:rPr lang="sl-SI" sz="1600" baseline="-25000">
                <a:solidFill>
                  <a:srgbClr val="FF0000"/>
                </a:solidFill>
                <a:latin typeface="Georgia" pitchFamily="18" charset="0"/>
              </a:rPr>
              <a:t>3 </a:t>
            </a:r>
            <a:endParaRPr lang="sl-SI" sz="1600">
              <a:solidFill>
                <a:srgbClr val="FF0000"/>
              </a:solidFill>
              <a:latin typeface="Georgia" pitchFamily="18" charset="0"/>
            </a:endParaRPr>
          </a:p>
          <a:p>
            <a:pPr>
              <a:defRPr/>
            </a:pP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in </a:t>
            </a:r>
          </a:p>
          <a:p>
            <a:pPr>
              <a:defRPr/>
            </a:pP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kroge 	</a:t>
            </a:r>
            <a:r>
              <a:rPr lang="sl-SI" sz="1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sl-SI" sz="1600">
                <a:solidFill>
                  <a:srgbClr val="FF0000"/>
                </a:solidFill>
                <a:latin typeface="Georgia" pitchFamily="18" charset="0"/>
              </a:rPr>
              <a:t> I</a:t>
            </a:r>
            <a:r>
              <a:rPr lang="sl-SI" sz="1600" baseline="-25000">
                <a:solidFill>
                  <a:srgbClr val="FF0000"/>
                </a:solidFill>
                <a:latin typeface="Georgia" pitchFamily="18" charset="0"/>
              </a:rPr>
              <a:t>1</a:t>
            </a:r>
            <a:r>
              <a:rPr lang="sl-SI" sz="1600">
                <a:solidFill>
                  <a:srgbClr val="FF0000"/>
                </a:solidFill>
                <a:latin typeface="Georgia" pitchFamily="18" charset="0"/>
              </a:rPr>
              <a:t>+</a:t>
            </a:r>
            <a:r>
              <a:rPr lang="sl-SI" sz="1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sl-SI" sz="1600">
                <a:solidFill>
                  <a:srgbClr val="FF0000"/>
                </a:solidFill>
                <a:latin typeface="Georgia" pitchFamily="18" charset="0"/>
              </a:rPr>
              <a:t> I</a:t>
            </a:r>
            <a:r>
              <a:rPr lang="sl-SI" sz="1600" baseline="-25000">
                <a:solidFill>
                  <a:srgbClr val="FF0000"/>
                </a:solidFill>
                <a:latin typeface="Georgia" pitchFamily="18" charset="0"/>
              </a:rPr>
              <a:t>2</a:t>
            </a:r>
            <a:r>
              <a:rPr lang="sl-SI" sz="1600">
                <a:solidFill>
                  <a:srgbClr val="FF0000"/>
                </a:solidFill>
                <a:latin typeface="Georgia" pitchFamily="18" charset="0"/>
              </a:rPr>
              <a:t> = </a:t>
            </a:r>
            <a:r>
              <a:rPr lang="sl-SI" sz="1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   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Times New Roman" pitchFamily="18" charset="0"/>
              </a:rPr>
              <a:t>(padec napetosti v levem krogu)</a:t>
            </a:r>
          </a:p>
          <a:p>
            <a:pPr>
              <a:defRPr/>
            </a:pPr>
            <a:r>
              <a:rPr lang="sl-SI" sz="1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10</a:t>
            </a:r>
            <a:r>
              <a:rPr lang="sl-SI" sz="1600">
                <a:solidFill>
                  <a:srgbClr val="FF0000"/>
                </a:solidFill>
                <a:latin typeface="Georgia" pitchFamily="18" charset="0"/>
              </a:rPr>
              <a:t> I</a:t>
            </a:r>
            <a:r>
              <a:rPr lang="sl-SI" sz="1600" baseline="-25000">
                <a:solidFill>
                  <a:srgbClr val="FF0000"/>
                </a:solidFill>
                <a:latin typeface="Georgia" pitchFamily="18" charset="0"/>
              </a:rPr>
              <a:t>1</a:t>
            </a:r>
            <a:r>
              <a:rPr lang="sl-SI" sz="1600">
                <a:solidFill>
                  <a:srgbClr val="FF0000"/>
                </a:solidFill>
                <a:latin typeface="Georgia" pitchFamily="18" charset="0"/>
              </a:rPr>
              <a:t>+</a:t>
            </a:r>
            <a:r>
              <a:rPr lang="sl-SI" sz="1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sl-SI" sz="1600">
                <a:solidFill>
                  <a:srgbClr val="FF0000"/>
                </a:solidFill>
                <a:latin typeface="Georgia" pitchFamily="18" charset="0"/>
              </a:rPr>
              <a:t> I</a:t>
            </a:r>
            <a:r>
              <a:rPr lang="sl-SI" sz="1600" baseline="-25000">
                <a:solidFill>
                  <a:srgbClr val="FF0000"/>
                </a:solidFill>
                <a:latin typeface="Georgia" pitchFamily="18" charset="0"/>
              </a:rPr>
              <a:t>3</a:t>
            </a:r>
            <a:r>
              <a:rPr lang="sl-SI" sz="1600">
                <a:solidFill>
                  <a:srgbClr val="FF0000"/>
                </a:solidFill>
                <a:latin typeface="Georgia" pitchFamily="18" charset="0"/>
              </a:rPr>
              <a:t> = </a:t>
            </a:r>
            <a:r>
              <a:rPr lang="sl-SI" sz="1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   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Times New Roman" pitchFamily="18" charset="0"/>
              </a:rPr>
              <a:t>(padec napetosti v zunanjem krogu)</a:t>
            </a:r>
          </a:p>
          <a:p>
            <a:pPr>
              <a:defRPr/>
            </a:pPr>
            <a:r>
              <a:rPr lang="sl-SI" sz="1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20</a:t>
            </a:r>
            <a:r>
              <a:rPr lang="sl-SI" sz="1600">
                <a:solidFill>
                  <a:srgbClr val="FF0000"/>
                </a:solidFill>
                <a:latin typeface="Georgia" pitchFamily="18" charset="0"/>
              </a:rPr>
              <a:t> I</a:t>
            </a:r>
            <a:r>
              <a:rPr lang="sl-SI" sz="1600" baseline="-25000">
                <a:solidFill>
                  <a:srgbClr val="FF0000"/>
                </a:solidFill>
                <a:latin typeface="Georgia" pitchFamily="18" charset="0"/>
              </a:rPr>
              <a:t>2</a:t>
            </a:r>
            <a:r>
              <a:rPr lang="sl-SI" sz="1600">
                <a:solidFill>
                  <a:srgbClr val="FF0000"/>
                </a:solidFill>
                <a:latin typeface="Georgia" pitchFamily="18" charset="0"/>
              </a:rPr>
              <a:t>- </a:t>
            </a:r>
            <a:r>
              <a:rPr lang="sl-SI" sz="1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sl-SI" sz="1600">
                <a:solidFill>
                  <a:srgbClr val="FF0000"/>
                </a:solidFill>
                <a:latin typeface="Georgia" pitchFamily="18" charset="0"/>
              </a:rPr>
              <a:t> I</a:t>
            </a:r>
            <a:r>
              <a:rPr lang="sl-SI" sz="1600" baseline="-25000">
                <a:solidFill>
                  <a:srgbClr val="FF0000"/>
                </a:solidFill>
                <a:latin typeface="Georgia" pitchFamily="18" charset="0"/>
              </a:rPr>
              <a:t>3</a:t>
            </a:r>
            <a:r>
              <a:rPr lang="sl-SI" sz="1600">
                <a:solidFill>
                  <a:srgbClr val="FF0000"/>
                </a:solidFill>
                <a:latin typeface="Georgia" pitchFamily="18" charset="0"/>
              </a:rPr>
              <a:t> = </a:t>
            </a:r>
            <a:r>
              <a:rPr lang="sl-SI" sz="1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     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Times New Roman" pitchFamily="18" charset="0"/>
              </a:rPr>
              <a:t>(desni krog – enačba je odvečna, ker sledi iz prejšnjih dveh)</a:t>
            </a:r>
          </a:p>
        </p:txBody>
      </p:sp>
      <p:sp>
        <p:nvSpPr>
          <p:cNvPr id="36" name="Oval 35"/>
          <p:cNvSpPr/>
          <p:nvPr/>
        </p:nvSpPr>
        <p:spPr>
          <a:xfrm>
            <a:off x="4137025" y="658813"/>
            <a:ext cx="71438" cy="71437"/>
          </a:xfrm>
          <a:prstGeom prst="ellipse">
            <a:avLst/>
          </a:prstGeom>
          <a:solidFill>
            <a:schemeClr val="bg1"/>
          </a:solidFill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graphicFrame>
        <p:nvGraphicFramePr>
          <p:cNvPr id="36873" name="Object 9"/>
          <p:cNvGraphicFramePr>
            <a:graphicFrameLocks noChangeAspect="1"/>
          </p:cNvGraphicFramePr>
          <p:nvPr/>
        </p:nvGraphicFramePr>
        <p:xfrm>
          <a:off x="762000" y="4038600"/>
          <a:ext cx="15367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4" name="Equation" r:id="rId3" imgW="1079280" imgH="711000" progId="Equation.DSMT4">
                  <p:embed/>
                </p:oleObj>
              </mc:Choice>
              <mc:Fallback>
                <p:oleObj name="Equation" r:id="rId3" imgW="1079280" imgH="7110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038600"/>
                        <a:ext cx="1536700" cy="1028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"/>
          <p:cNvGraphicFramePr>
            <a:graphicFrameLocks noChangeAspect="1"/>
          </p:cNvGraphicFramePr>
          <p:nvPr/>
        </p:nvGraphicFramePr>
        <p:xfrm>
          <a:off x="3124200" y="3962400"/>
          <a:ext cx="1882775" cy="1138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5" name="Equation" r:id="rId5" imgW="1193760" imgH="711000" progId="Equation.DSMT4">
                  <p:embed/>
                </p:oleObj>
              </mc:Choice>
              <mc:Fallback>
                <p:oleObj name="Equation" r:id="rId5" imgW="1193760" imgH="7110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962400"/>
                        <a:ext cx="1882775" cy="1138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4"/>
          <p:cNvGraphicFramePr>
            <a:graphicFrameLocks noChangeAspect="1"/>
          </p:cNvGraphicFramePr>
          <p:nvPr/>
        </p:nvGraphicFramePr>
        <p:xfrm>
          <a:off x="6858000" y="3989388"/>
          <a:ext cx="1741488" cy="1138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6" name="Equation" r:id="rId7" imgW="1104840" imgH="711000" progId="Equation.DSMT4">
                  <p:embed/>
                </p:oleObj>
              </mc:Choice>
              <mc:Fallback>
                <p:oleObj name="Equation" r:id="rId7" imgW="1104840" imgH="711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3989388"/>
                        <a:ext cx="1741488" cy="1138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0" name="Straight Arrow Connector 39"/>
          <p:cNvCxnSpPr/>
          <p:nvPr/>
        </p:nvCxnSpPr>
        <p:spPr>
          <a:xfrm>
            <a:off x="2379663" y="45339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5334000" y="4495800"/>
            <a:ext cx="1201738" cy="0"/>
          </a:xfrm>
          <a:prstGeom prst="straightConnector1">
            <a:avLst/>
          </a:prstGeom>
          <a:ln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Object 5"/>
          <p:cNvGraphicFramePr>
            <a:graphicFrameLocks noChangeAspect="1"/>
          </p:cNvGraphicFramePr>
          <p:nvPr/>
        </p:nvGraphicFramePr>
        <p:xfrm>
          <a:off x="2971800" y="5486400"/>
          <a:ext cx="2982913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7" name="Equation" r:id="rId9" imgW="2095200" imgH="228600" progId="Equation.DSMT4">
                  <p:embed/>
                </p:oleObj>
              </mc:Choice>
              <mc:Fallback>
                <p:oleObj name="Equation" r:id="rId9" imgW="209520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5486400"/>
                        <a:ext cx="2982913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4" grpId="0"/>
      <p:bldP spid="35" grpId="0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209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ŠTEVILA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15000" y="0"/>
            <a:ext cx="3429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sl-SI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REALNA ŠTEVILA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6" name="TextBox 5"/>
          <p:cNvSpPr txBox="1"/>
          <p:nvPr/>
        </p:nvSpPr>
        <p:spPr>
          <a:xfrm>
            <a:off x="0" y="6519863"/>
            <a:ext cx="22098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MATEMATIKA 1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99B402E-27CF-4193-9E2C-2E2594FBF8CC}" type="slidenum"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9" name="Rounded Rectangle 8"/>
          <p:cNvSpPr/>
          <p:nvPr/>
        </p:nvSpPr>
        <p:spPr>
          <a:xfrm>
            <a:off x="192088" y="381000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957513" y="457200"/>
            <a:ext cx="2376487" cy="461963"/>
          </a:xfrm>
          <a:prstGeom prst="rect">
            <a:avLst/>
          </a:prstGeom>
          <a:solidFill>
            <a:srgbClr val="FFFFCC"/>
          </a:solidFill>
          <a:ln w="15875" algn="ctr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R</a:t>
            </a:r>
            <a:r>
              <a:rPr lang="sl-SI" sz="2400" b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EALNA ŠTEVILA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381000" y="1143000"/>
            <a:ext cx="8137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Realna števila so vsa (končna in neskončna) decimalna števila.</a:t>
            </a:r>
            <a:endParaRPr lang="en-GB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447800" y="3048000"/>
            <a:ext cx="7239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Nekatera realna števila (npr. koreni, števili </a:t>
            </a:r>
            <a:r>
              <a:rPr lang="el-GR" sz="1600" i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Times New Roman" pitchFamily="18" charset="0"/>
              </a:rPr>
              <a:t>π</a:t>
            </a:r>
            <a:r>
              <a:rPr lang="sl-SI" sz="1600" i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Times New Roman" pitchFamily="18" charset="0"/>
              </a:rPr>
              <a:t>in </a:t>
            </a:r>
            <a:r>
              <a:rPr lang="sl-SI" sz="1600" i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Times New Roman" pitchFamily="18" charset="0"/>
              </a:rPr>
              <a:t>e ...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Times New Roman" pitchFamily="18" charset="0"/>
              </a:rPr>
              <a:t>)</a:t>
            </a:r>
            <a:r>
              <a:rPr lang="sl-SI" sz="1600" i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so podana implicitno in z njimi lahko včasih računamo točno, brez zaokroževanja (npr. 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Lucida Sans Unicode" pitchFamily="34" charset="0"/>
              </a:rPr>
              <a:t>√2</a:t>
            </a:r>
            <a:r>
              <a:rPr lang="en-US" sz="1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Lucida Sans Unicode" pitchFamily="34" charset="0"/>
              </a:rPr>
              <a:t> </a:t>
            </a:r>
            <a:r>
              <a:rPr lang="sl-SI" baseline="10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Lucida Sans Unicode" pitchFamily="34" charset="0"/>
              </a:rPr>
              <a:t>x</a:t>
            </a:r>
            <a:r>
              <a:rPr lang="en-US" sz="1050" baseline="10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Lucida Sans Unicode" pitchFamily="34" charset="0"/>
              </a:rPr>
              <a:t> 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Lucida Sans Unicode" pitchFamily="34" charset="0"/>
              </a:rPr>
              <a:t>√</a:t>
            </a:r>
            <a:r>
              <a:rPr lang="en-US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Lucida Sans Unicode" pitchFamily="34" charset="0"/>
              </a:rPr>
              <a:t>3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Lucida Sans Unicode" pitchFamily="34" charset="0"/>
              </a:rPr>
              <a:t> </a:t>
            </a:r>
            <a:r>
              <a:rPr lang="en-US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Lucida Sans Unicode" pitchFamily="34" charset="0"/>
              </a:rPr>
              <a:t>=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Lucida Sans Unicode" pitchFamily="34" charset="0"/>
              </a:rPr>
              <a:t>√</a:t>
            </a:r>
            <a:r>
              <a:rPr lang="en-US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Lucida Sans Unicode" pitchFamily="34" charset="0"/>
              </a:rPr>
              <a:t>6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Lucida Sans Unicode" pitchFamily="34" charset="0"/>
              </a:rPr>
              <a:t>, vendar pa </a:t>
            </a:r>
            <a:r>
              <a:rPr lang="sl-SI" sz="160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Lucida Sans Unicode" pitchFamily="34" charset="0"/>
              </a:rPr>
              <a:t>√2</a:t>
            </a:r>
            <a:r>
              <a:rPr lang="en-US" sz="120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Lucida Sans Unicode" pitchFamily="34" charset="0"/>
              </a:rPr>
              <a:t>+</a:t>
            </a:r>
            <a:r>
              <a:rPr lang="sl-SI" sz="160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Lucida Sans Unicode" pitchFamily="34" charset="0"/>
              </a:rPr>
              <a:t>√</a:t>
            </a:r>
            <a:r>
              <a:rPr lang="en-US" sz="160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Lucida Sans Unicode" pitchFamily="34" charset="0"/>
              </a:rPr>
              <a:t>3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Lucida Sans Unicode" pitchFamily="34" charset="0"/>
              </a:rPr>
              <a:t> </a:t>
            </a:r>
            <a:r>
              <a:rPr lang="en-US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Lucida Sans Unicode" pitchFamily="34" charset="0"/>
              </a:rPr>
              <a:t>nima nobenega preprostej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Lucida Sans Unicode" pitchFamily="34" charset="0"/>
              </a:rPr>
              <a:t>šega zapisa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Times New Roman" pitchFamily="18" charset="0"/>
              </a:rPr>
              <a:t>)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.</a:t>
            </a:r>
            <a:endParaRPr lang="en-GB" sz="160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395288" y="4495800"/>
            <a:ext cx="82915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Če na premici izberemo enotsko dolžino, lahko množico točk premice enačimo z množico realnih števil 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ℝ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. Tako dobimo </a:t>
            </a:r>
            <a:r>
              <a:rPr lang="sl-SI">
                <a:solidFill>
                  <a:srgbClr val="FF0000"/>
                </a:solidFill>
                <a:latin typeface="+mn-lt"/>
              </a:rPr>
              <a:t>številsko premico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.</a:t>
            </a:r>
            <a:endParaRPr lang="en-GB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grpSp>
        <p:nvGrpSpPr>
          <p:cNvPr id="14" name="Group 23"/>
          <p:cNvGrpSpPr>
            <a:grpSpLocks/>
          </p:cNvGrpSpPr>
          <p:nvPr/>
        </p:nvGrpSpPr>
        <p:grpSpPr bwMode="auto">
          <a:xfrm>
            <a:off x="539750" y="5357813"/>
            <a:ext cx="7632700" cy="450850"/>
            <a:chOff x="340" y="3534"/>
            <a:chExt cx="4808" cy="284"/>
          </a:xfrm>
        </p:grpSpPr>
        <p:sp>
          <p:nvSpPr>
            <p:cNvPr id="15" name="Line 7"/>
            <p:cNvSpPr>
              <a:spLocks noChangeShapeType="1"/>
            </p:cNvSpPr>
            <p:nvPr/>
          </p:nvSpPr>
          <p:spPr bwMode="auto">
            <a:xfrm>
              <a:off x="340" y="3581"/>
              <a:ext cx="4808" cy="0"/>
            </a:xfrm>
            <a:prstGeom prst="line">
              <a:avLst/>
            </a:prstGeom>
            <a:noFill/>
            <a:ln w="15875">
              <a:solidFill>
                <a:schemeClr val="accent1"/>
              </a:solidFill>
              <a:round/>
              <a:headEnd/>
              <a:tailEnd type="arrow" w="med" len="med"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endParaRPr>
            </a:p>
          </p:txBody>
        </p:sp>
        <p:sp>
          <p:nvSpPr>
            <p:cNvPr id="16" name="Line 8"/>
            <p:cNvSpPr>
              <a:spLocks noChangeShapeType="1"/>
            </p:cNvSpPr>
            <p:nvPr/>
          </p:nvSpPr>
          <p:spPr bwMode="auto">
            <a:xfrm>
              <a:off x="2426" y="3535"/>
              <a:ext cx="0" cy="91"/>
            </a:xfrm>
            <a:prstGeom prst="line">
              <a:avLst/>
            </a:prstGeom>
            <a:noFill/>
            <a:ln w="31750">
              <a:solidFill>
                <a:schemeClr val="accent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endParaRPr>
            </a:p>
          </p:txBody>
        </p:sp>
        <p:sp>
          <p:nvSpPr>
            <p:cNvPr id="17" name="Line 9"/>
            <p:cNvSpPr>
              <a:spLocks noChangeShapeType="1"/>
            </p:cNvSpPr>
            <p:nvPr/>
          </p:nvSpPr>
          <p:spPr bwMode="auto">
            <a:xfrm>
              <a:off x="2789" y="3535"/>
              <a:ext cx="0" cy="91"/>
            </a:xfrm>
            <a:prstGeom prst="line">
              <a:avLst/>
            </a:prstGeom>
            <a:noFill/>
            <a:ln w="31750">
              <a:solidFill>
                <a:schemeClr val="accent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endParaRPr>
            </a:p>
          </p:txBody>
        </p:sp>
        <p:sp>
          <p:nvSpPr>
            <p:cNvPr id="18" name="Text Box 10"/>
            <p:cNvSpPr txBox="1">
              <a:spLocks noChangeArrowheads="1"/>
            </p:cNvSpPr>
            <p:nvPr/>
          </p:nvSpPr>
          <p:spPr bwMode="auto">
            <a:xfrm>
              <a:off x="2346" y="3626"/>
              <a:ext cx="771" cy="192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sl-SI" sz="140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0           1</a:t>
              </a:r>
            </a:p>
          </p:txBody>
        </p:sp>
        <p:sp>
          <p:nvSpPr>
            <p:cNvPr id="19" name="Line 11"/>
            <p:cNvSpPr>
              <a:spLocks noChangeShapeType="1"/>
            </p:cNvSpPr>
            <p:nvPr/>
          </p:nvSpPr>
          <p:spPr bwMode="auto">
            <a:xfrm>
              <a:off x="3152" y="3535"/>
              <a:ext cx="0" cy="91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endParaRPr>
            </a:p>
          </p:txBody>
        </p:sp>
        <p:sp>
          <p:nvSpPr>
            <p:cNvPr id="20" name="Line 12"/>
            <p:cNvSpPr>
              <a:spLocks noChangeShapeType="1"/>
            </p:cNvSpPr>
            <p:nvPr/>
          </p:nvSpPr>
          <p:spPr bwMode="auto">
            <a:xfrm>
              <a:off x="3515" y="3535"/>
              <a:ext cx="0" cy="91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endParaRPr>
            </a:p>
          </p:txBody>
        </p:sp>
        <p:sp>
          <p:nvSpPr>
            <p:cNvPr id="21" name="Line 13"/>
            <p:cNvSpPr>
              <a:spLocks noChangeShapeType="1"/>
            </p:cNvSpPr>
            <p:nvPr/>
          </p:nvSpPr>
          <p:spPr bwMode="auto">
            <a:xfrm>
              <a:off x="3878" y="3535"/>
              <a:ext cx="0" cy="91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endParaRPr>
            </a:p>
          </p:txBody>
        </p:sp>
        <p:sp>
          <p:nvSpPr>
            <p:cNvPr id="22" name="Line 14"/>
            <p:cNvSpPr>
              <a:spLocks noChangeShapeType="1"/>
            </p:cNvSpPr>
            <p:nvPr/>
          </p:nvSpPr>
          <p:spPr bwMode="auto">
            <a:xfrm>
              <a:off x="1338" y="3535"/>
              <a:ext cx="0" cy="91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endParaRPr>
            </a:p>
          </p:txBody>
        </p:sp>
        <p:sp>
          <p:nvSpPr>
            <p:cNvPr id="23" name="Line 15"/>
            <p:cNvSpPr>
              <a:spLocks noChangeShapeType="1"/>
            </p:cNvSpPr>
            <p:nvPr/>
          </p:nvSpPr>
          <p:spPr bwMode="auto">
            <a:xfrm>
              <a:off x="1701" y="3535"/>
              <a:ext cx="0" cy="91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endParaRPr>
            </a:p>
          </p:txBody>
        </p:sp>
        <p:sp>
          <p:nvSpPr>
            <p:cNvPr id="24" name="Line 16"/>
            <p:cNvSpPr>
              <a:spLocks noChangeShapeType="1"/>
            </p:cNvSpPr>
            <p:nvPr/>
          </p:nvSpPr>
          <p:spPr bwMode="auto">
            <a:xfrm>
              <a:off x="2064" y="3535"/>
              <a:ext cx="0" cy="91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endParaRPr>
            </a:p>
          </p:txBody>
        </p:sp>
        <p:sp>
          <p:nvSpPr>
            <p:cNvPr id="25" name="Line 17"/>
            <p:cNvSpPr>
              <a:spLocks noChangeShapeType="1"/>
            </p:cNvSpPr>
            <p:nvPr/>
          </p:nvSpPr>
          <p:spPr bwMode="auto">
            <a:xfrm>
              <a:off x="4241" y="3535"/>
              <a:ext cx="0" cy="91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endParaRPr>
            </a:p>
          </p:txBody>
        </p:sp>
        <p:sp>
          <p:nvSpPr>
            <p:cNvPr id="26" name="Line 18"/>
            <p:cNvSpPr>
              <a:spLocks noChangeShapeType="1"/>
            </p:cNvSpPr>
            <p:nvPr/>
          </p:nvSpPr>
          <p:spPr bwMode="auto">
            <a:xfrm>
              <a:off x="4604" y="3535"/>
              <a:ext cx="0" cy="91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endParaRPr>
            </a:p>
          </p:txBody>
        </p:sp>
        <p:sp>
          <p:nvSpPr>
            <p:cNvPr id="27" name="Line 19"/>
            <p:cNvSpPr>
              <a:spLocks noChangeShapeType="1"/>
            </p:cNvSpPr>
            <p:nvPr/>
          </p:nvSpPr>
          <p:spPr bwMode="auto">
            <a:xfrm>
              <a:off x="4967" y="3535"/>
              <a:ext cx="0" cy="91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endParaRPr>
            </a:p>
          </p:txBody>
        </p:sp>
        <p:sp>
          <p:nvSpPr>
            <p:cNvPr id="28" name="Line 20"/>
            <p:cNvSpPr>
              <a:spLocks noChangeShapeType="1"/>
            </p:cNvSpPr>
            <p:nvPr/>
          </p:nvSpPr>
          <p:spPr bwMode="auto">
            <a:xfrm>
              <a:off x="612" y="3534"/>
              <a:ext cx="0" cy="92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endParaRPr>
            </a:p>
          </p:txBody>
        </p:sp>
        <p:sp>
          <p:nvSpPr>
            <p:cNvPr id="29" name="Line 21"/>
            <p:cNvSpPr>
              <a:spLocks noChangeShapeType="1"/>
            </p:cNvSpPr>
            <p:nvPr/>
          </p:nvSpPr>
          <p:spPr bwMode="auto">
            <a:xfrm>
              <a:off x="975" y="3535"/>
              <a:ext cx="0" cy="91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endParaRPr>
            </a:p>
          </p:txBody>
        </p:sp>
      </p:grpSp>
      <p:sp>
        <p:nvSpPr>
          <p:cNvPr id="30" name="Text Box 22"/>
          <p:cNvSpPr txBox="1">
            <a:spLocks noChangeArrowheads="1"/>
          </p:cNvSpPr>
          <p:nvPr/>
        </p:nvSpPr>
        <p:spPr bwMode="auto">
          <a:xfrm>
            <a:off x="3810000" y="5867400"/>
            <a:ext cx="4800600" cy="3365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(pravimo tudi, da smo </a:t>
            </a:r>
            <a:r>
              <a:rPr lang="en-US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na 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premic</a:t>
            </a:r>
            <a:r>
              <a:rPr lang="en-US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i vpeljali 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koordinat</a:t>
            </a:r>
            <a:r>
              <a:rPr lang="en-US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e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)</a:t>
            </a:r>
          </a:p>
        </p:txBody>
      </p:sp>
      <p:sp>
        <p:nvSpPr>
          <p:cNvPr id="31" name="Rectangle 26"/>
          <p:cNvSpPr>
            <a:spLocks noChangeArrowheads="1"/>
          </p:cNvSpPr>
          <p:nvPr/>
        </p:nvSpPr>
        <p:spPr bwMode="auto">
          <a:xfrm>
            <a:off x="381000" y="1676400"/>
            <a:ext cx="822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>
                <a:solidFill>
                  <a:srgbClr val="558ED5"/>
                </a:solidFill>
                <a:latin typeface="Calibri" pitchFamily="34" charset="0"/>
              </a:rPr>
              <a:t>Realna števila so teoretični konstrukt, ki nam omogoča, da točno izrazimo vse količine. </a:t>
            </a:r>
          </a:p>
        </p:txBody>
      </p:sp>
      <p:sp>
        <p:nvSpPr>
          <p:cNvPr id="32" name="Rectangle 27"/>
          <p:cNvSpPr>
            <a:spLocks noChangeArrowheads="1"/>
          </p:cNvSpPr>
          <p:nvPr/>
        </p:nvSpPr>
        <p:spPr bwMode="auto">
          <a:xfrm>
            <a:off x="381000" y="2209800"/>
            <a:ext cx="838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558ED5"/>
                </a:solidFill>
                <a:latin typeface="Calibri" pitchFamily="34" charset="0"/>
              </a:rPr>
              <a:t>V splo</a:t>
            </a:r>
            <a:r>
              <a:rPr lang="sl-SI">
                <a:solidFill>
                  <a:srgbClr val="558ED5"/>
                </a:solidFill>
                <a:latin typeface="Calibri" pitchFamily="34" charset="0"/>
              </a:rPr>
              <a:t>šnem ni mogoče podati neskončnega zaporedja decimalk, zato zapis in računanje z realnimi števili slonita na približkih in zaokroževanju.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3" grpId="0"/>
      <p:bldP spid="30" grpId="0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209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ŠTEVILA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15000" y="0"/>
            <a:ext cx="3429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sl-SI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REALNA ŠTEVILA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6" name="TextBox 5"/>
          <p:cNvSpPr txBox="1"/>
          <p:nvPr/>
        </p:nvSpPr>
        <p:spPr>
          <a:xfrm>
            <a:off x="0" y="6519863"/>
            <a:ext cx="22098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MATEMATIKA 1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25D03CD-69CF-4ACF-AAC6-9AE0C734873D}" type="slidenum"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04800" y="393700"/>
            <a:ext cx="5638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Realna števila 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delimo na </a:t>
            </a:r>
            <a:r>
              <a:rPr lang="en-US">
                <a:solidFill>
                  <a:srgbClr val="FF0000"/>
                </a:solidFill>
                <a:latin typeface="+mn-lt"/>
              </a:rPr>
              <a:t>racionalna 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števila 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(ki jih lahko predstavimo z ulomki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) in </a:t>
            </a:r>
            <a:r>
              <a:rPr lang="sl-SI">
                <a:solidFill>
                  <a:srgbClr val="FF0000"/>
                </a:solidFill>
                <a:latin typeface="+mn-lt"/>
              </a:rPr>
              <a:t>iracionalna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števila (vsa ostala).</a:t>
            </a:r>
            <a:endParaRPr lang="en-GB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295400" y="993775"/>
            <a:ext cx="7543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 sz="14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Decimalni zapis racionalnih števil je periodičen (pri končnih se periodično ponavlja števka 0), torej jih lahko podamo s končnim zapisom. Decimalk iracionalnih števil ni mogoče podati s končnim zapisom.</a:t>
            </a:r>
            <a:endParaRPr lang="en-GB" sz="140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676400" y="1611313"/>
            <a:ext cx="5638800" cy="369887"/>
          </a:xfrm>
          <a:prstGeom prst="rect">
            <a:avLst/>
          </a:prstGeom>
          <a:solidFill>
            <a:srgbClr val="FFFFCC"/>
          </a:solidFill>
          <a:ln w="1587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Iracionalnih števil je 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bistveno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več kot racionalnih!</a:t>
            </a:r>
            <a:endParaRPr lang="en-GB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2057400"/>
            <a:ext cx="43434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14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Premislek v dveh korakih; omejimo se na interval (0,1).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31788" y="5816600"/>
            <a:ext cx="8458200" cy="584200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Podobno se prepričamo, da lahko vsako števno množico pokrijemo s kolikor želimo majhno unijo intervalov. Pravimo, da ima vsaka števna množica </a:t>
            </a:r>
            <a:r>
              <a:rPr lang="sl-SI" sz="1600">
                <a:solidFill>
                  <a:srgbClr val="FF0000"/>
                </a:solidFill>
                <a:latin typeface="+mn-lt"/>
              </a:rPr>
              <a:t>mero nič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. </a:t>
            </a:r>
            <a:r>
              <a:rPr lang="sl-SI" sz="1600" u="sng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Skoraj vsa realna števila so iracionalna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!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304800" y="2438400"/>
            <a:ext cx="8534400" cy="914400"/>
          </a:xfrm>
          <a:prstGeom prst="roundRect">
            <a:avLst>
              <a:gd name="adj" fmla="val 3654"/>
            </a:avLst>
          </a:prstGeom>
          <a:noFill/>
          <a:ln w="158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27" name="TextBox 26"/>
          <p:cNvSpPr txBox="1"/>
          <p:nvPr/>
        </p:nvSpPr>
        <p:spPr>
          <a:xfrm>
            <a:off x="381000" y="2438400"/>
            <a:ext cx="8305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1400">
                <a:solidFill>
                  <a:schemeClr val="tx2">
                    <a:lumMod val="60000"/>
                    <a:lumOff val="40000"/>
                  </a:schemeClr>
                </a:solidFill>
              </a:rPr>
              <a:t>(</a:t>
            </a:r>
            <a:r>
              <a:rPr lang="sl-SI" sz="14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a</a:t>
            </a:r>
            <a:r>
              <a:rPr lang="sl-SI" sz="1400">
                <a:solidFill>
                  <a:schemeClr val="tx2">
                    <a:lumMod val="60000"/>
                    <a:lumOff val="40000"/>
                  </a:schemeClr>
                </a:solidFill>
              </a:rPr>
              <a:t>)  </a:t>
            </a:r>
            <a:r>
              <a:rPr lang="en-US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Lahko na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štejemo vse ulomke na intervalu (0,1): </a:t>
            </a:r>
          </a:p>
        </p:txBody>
      </p:sp>
      <p:graphicFrame>
        <p:nvGraphicFramePr>
          <p:cNvPr id="28" name="Object 6"/>
          <p:cNvGraphicFramePr>
            <a:graphicFrameLocks noChangeAspect="1"/>
          </p:cNvGraphicFramePr>
          <p:nvPr/>
        </p:nvGraphicFramePr>
        <p:xfrm>
          <a:off x="4924425" y="2406650"/>
          <a:ext cx="3055938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3" imgW="1180800" imgH="228600" progId="Equation.DSMT4">
                  <p:embed/>
                </p:oleObj>
              </mc:Choice>
              <mc:Fallback>
                <p:oleObj name="Equation" r:id="rId3" imgW="1180800" imgH="228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4425" y="2406650"/>
                        <a:ext cx="3055938" cy="420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685800" y="2782888"/>
            <a:ext cx="77724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V tem zaporedju so predstavljena vsa racionalna števila na (0,1), zato pravimo, da je množica racionalnih števil </a:t>
            </a:r>
            <a:r>
              <a:rPr lang="sl-SI" sz="1600">
                <a:solidFill>
                  <a:srgbClr val="FF0000"/>
                </a:solidFill>
                <a:latin typeface="+mn-lt"/>
              </a:rPr>
              <a:t>števna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. 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304800" y="3505200"/>
            <a:ext cx="8534400" cy="2133600"/>
          </a:xfrm>
          <a:prstGeom prst="roundRect">
            <a:avLst>
              <a:gd name="adj" fmla="val 3654"/>
            </a:avLst>
          </a:prstGeom>
          <a:noFill/>
          <a:ln w="158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31" name="TextBox 30"/>
          <p:cNvSpPr txBox="1"/>
          <p:nvPr/>
        </p:nvSpPr>
        <p:spPr>
          <a:xfrm>
            <a:off x="371475" y="3581400"/>
            <a:ext cx="83058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Tx/>
              <a:buAutoNum type="alphaLcParenBoth" startAt="2"/>
              <a:defRPr/>
            </a:pP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Naštete ulomke lahko pokrijemo z vedno manjšimi intervalčki: 1/2 z intervalom širine 0.1, 1/3 z intervalom širine 0.01, 2/3 z intervalom širine 0.001 in tako naprej. </a:t>
            </a:r>
            <a:endParaRPr lang="sl-SI" sz="160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32" name="Object 12"/>
          <p:cNvGraphicFramePr>
            <a:graphicFrameLocks noChangeAspect="1"/>
          </p:cNvGraphicFramePr>
          <p:nvPr/>
        </p:nvGraphicFramePr>
        <p:xfrm>
          <a:off x="2057400" y="4800600"/>
          <a:ext cx="4572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5" imgW="3124080" imgH="393480" progId="Equation.DSMT4">
                  <p:embed/>
                </p:oleObj>
              </mc:Choice>
              <mc:Fallback>
                <p:oleObj name="Equation" r:id="rId5" imgW="3124080" imgH="39348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800600"/>
                        <a:ext cx="45720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32"/>
          <p:cNvGrpSpPr>
            <a:grpSpLocks/>
          </p:cNvGrpSpPr>
          <p:nvPr/>
        </p:nvGrpSpPr>
        <p:grpSpPr bwMode="auto">
          <a:xfrm>
            <a:off x="304800" y="4221163"/>
            <a:ext cx="8516938" cy="350837"/>
            <a:chOff x="134294" y="5150665"/>
            <a:chExt cx="8915400" cy="350980"/>
          </a:xfrm>
        </p:grpSpPr>
        <p:grpSp>
          <p:nvGrpSpPr>
            <p:cNvPr id="1048" name="Group 43"/>
            <p:cNvGrpSpPr>
              <a:grpSpLocks/>
            </p:cNvGrpSpPr>
            <p:nvPr/>
          </p:nvGrpSpPr>
          <p:grpSpPr bwMode="auto">
            <a:xfrm>
              <a:off x="134294" y="5150665"/>
              <a:ext cx="8915400" cy="350980"/>
              <a:chOff x="228600" y="5973620"/>
              <a:chExt cx="8915400" cy="350980"/>
            </a:xfrm>
          </p:grpSpPr>
          <p:sp>
            <p:nvSpPr>
              <p:cNvPr id="42" name="Text Box 10"/>
              <p:cNvSpPr txBox="1">
                <a:spLocks noChangeArrowheads="1"/>
              </p:cNvSpPr>
              <p:nvPr/>
            </p:nvSpPr>
            <p:spPr bwMode="auto">
              <a:xfrm>
                <a:off x="8829925" y="6019676"/>
                <a:ext cx="314075" cy="304924"/>
              </a:xfrm>
              <a:prstGeom prst="rect">
                <a:avLst/>
              </a:prstGeom>
              <a:noFill/>
              <a:ln w="1587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sl-SI" sz="140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</a:rPr>
                  <a:t>1</a:t>
                </a:r>
              </a:p>
            </p:txBody>
          </p:sp>
          <p:sp>
            <p:nvSpPr>
              <p:cNvPr id="43" name="Text Box 10"/>
              <p:cNvSpPr txBox="1">
                <a:spLocks noChangeArrowheads="1"/>
              </p:cNvSpPr>
              <p:nvPr/>
            </p:nvSpPr>
            <p:spPr bwMode="auto">
              <a:xfrm>
                <a:off x="228600" y="6019676"/>
                <a:ext cx="390517" cy="304924"/>
              </a:xfrm>
              <a:prstGeom prst="rect">
                <a:avLst/>
              </a:prstGeom>
              <a:noFill/>
              <a:ln w="1587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sl-SI" sz="140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</a:rPr>
                  <a:t>0  </a:t>
                </a:r>
              </a:p>
            </p:txBody>
          </p:sp>
          <p:grpSp>
            <p:nvGrpSpPr>
              <p:cNvPr id="1058" name="Group 35"/>
              <p:cNvGrpSpPr>
                <a:grpSpLocks/>
              </p:cNvGrpSpPr>
              <p:nvPr/>
            </p:nvGrpSpPr>
            <p:grpSpPr bwMode="auto">
              <a:xfrm>
                <a:off x="360000" y="5973620"/>
                <a:ext cx="8640000" cy="83124"/>
                <a:chOff x="360000" y="5982856"/>
                <a:chExt cx="8640000" cy="83124"/>
              </a:xfrm>
            </p:grpSpPr>
            <p:cxnSp>
              <p:nvCxnSpPr>
                <p:cNvPr id="45" name="Straight Arrow Connector 15"/>
                <p:cNvCxnSpPr/>
                <p:nvPr/>
              </p:nvCxnSpPr>
              <p:spPr>
                <a:xfrm>
                  <a:off x="359881" y="6019383"/>
                  <a:ext cx="8639545" cy="1589"/>
                </a:xfrm>
                <a:prstGeom prst="straightConnector1">
                  <a:avLst/>
                </a:prstGeom>
                <a:ln>
                  <a:solidFill>
                    <a:srgbClr val="3333CC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rot="5400000">
                  <a:off x="4679759" y="6026493"/>
                  <a:ext cx="76231" cy="1661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rot="5400000">
                  <a:off x="3239003" y="6020140"/>
                  <a:ext cx="76231" cy="1662"/>
                </a:xfrm>
                <a:prstGeom prst="line">
                  <a:avLst/>
                </a:prstGeom>
                <a:ln>
                  <a:solidFill>
                    <a:srgbClr val="FF99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 rot="5400000">
                  <a:off x="6118852" y="6020140"/>
                  <a:ext cx="76231" cy="1661"/>
                </a:xfrm>
                <a:prstGeom prst="line">
                  <a:avLst/>
                </a:prstGeom>
                <a:ln>
                  <a:solidFill>
                    <a:srgbClr val="FF99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 rot="5400000">
                  <a:off x="2519457" y="6020140"/>
                  <a:ext cx="76231" cy="1661"/>
                </a:xfrm>
                <a:prstGeom prst="line">
                  <a:avLst/>
                </a:prstGeom>
                <a:ln>
                  <a:solidFill>
                    <a:srgbClr val="3333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 rot="5400000">
                  <a:off x="6840060" y="6026493"/>
                  <a:ext cx="76231" cy="1661"/>
                </a:xfrm>
                <a:prstGeom prst="line">
                  <a:avLst/>
                </a:prstGeom>
                <a:ln>
                  <a:solidFill>
                    <a:srgbClr val="3333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 rot="5400000">
                  <a:off x="2087397" y="6020140"/>
                  <a:ext cx="76231" cy="1661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 rot="5400000">
                  <a:off x="3815638" y="6020140"/>
                  <a:ext cx="76231" cy="1661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 rot="5400000">
                  <a:off x="5543879" y="6020140"/>
                  <a:ext cx="76231" cy="1661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 rot="5400000">
                  <a:off x="7272121" y="6020140"/>
                  <a:ext cx="76231" cy="1661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5" name="Rectangle 34"/>
            <p:cNvSpPr/>
            <p:nvPr/>
          </p:nvSpPr>
          <p:spPr>
            <a:xfrm>
              <a:off x="4194000" y="5161782"/>
              <a:ext cx="862458" cy="76231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l-SI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040731" y="5157018"/>
              <a:ext cx="289148" cy="76231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l-SI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998683" y="5161782"/>
              <a:ext cx="144574" cy="76231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l-SI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429200" y="5160194"/>
              <a:ext cx="73118" cy="76231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l-SI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773068" y="5155429"/>
              <a:ext cx="36559" cy="76231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l-SI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030375" y="5155429"/>
              <a:ext cx="18279" cy="76231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l-SI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755293" y="5152253"/>
              <a:ext cx="18279" cy="76231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l-SI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762000" y="4495800"/>
            <a:ext cx="77724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Unija teh intervalčkov vsebuje vsa racionalna števila na (0,1), njihova skupna dolžina pa je 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62000" y="5257800"/>
            <a:ext cx="76962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Ves preostanek (skoraj 90%!) intervala (0,1) tvorijo iracionalna števila...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  <p:bldP spid="13" grpId="0"/>
      <p:bldP spid="25" grpId="0" animBg="1"/>
      <p:bldP spid="26" grpId="0" animBg="1"/>
      <p:bldP spid="27" grpId="0"/>
      <p:bldP spid="29" grpId="0"/>
      <p:bldP spid="30" grpId="0" animBg="1"/>
      <p:bldP spid="31" grpId="0"/>
      <p:bldP spid="55" grpId="0"/>
      <p:bldP spid="5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3352800" y="4495800"/>
            <a:ext cx="5486400" cy="685800"/>
          </a:xfrm>
          <a:prstGeom prst="roundRect">
            <a:avLst>
              <a:gd name="adj" fmla="val 5170"/>
            </a:avLst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209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ŠTEVILA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15000" y="0"/>
            <a:ext cx="3429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sl-SI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REALNA ŠTEVILA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6" name="TextBox 5"/>
          <p:cNvSpPr txBox="1"/>
          <p:nvPr/>
        </p:nvSpPr>
        <p:spPr>
          <a:xfrm>
            <a:off x="0" y="6519863"/>
            <a:ext cx="22098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MATEMATIKA 1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38FB564-F747-405F-964E-0F85CE31C045}" type="slidenum"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9" name="Rounded Rectangle 8"/>
          <p:cNvSpPr/>
          <p:nvPr/>
        </p:nvSpPr>
        <p:spPr>
          <a:xfrm>
            <a:off x="192088" y="381000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 sz="1600"/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457200" y="1981200"/>
            <a:ext cx="7910513" cy="78422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Realno število podamo z zaporedjem vedno boljših približkov, </a:t>
            </a:r>
          </a:p>
          <a:p>
            <a:pPr algn="r">
              <a:spcBef>
                <a:spcPct val="50000"/>
              </a:spcBef>
              <a:defRPr/>
            </a:pP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npr.     3, 3.1, 3.14, 3.141, 3.1415, 3.14159, 3.141592, ... ,  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sym typeface="Mathematica1" pitchFamily="2" charset="2"/>
              </a:rPr>
              <a:t> </a:t>
            </a:r>
            <a:r>
              <a:rPr lang="el-GR" i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Times New Roman" pitchFamily="18" charset="0"/>
                <a:sym typeface="Mathematica1" pitchFamily="2" charset="2"/>
              </a:rPr>
              <a:t>π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Times New Roman" pitchFamily="18" charset="0"/>
                <a:sym typeface="Mathematica1" pitchFamily="2" charset="2"/>
              </a:rPr>
              <a:t>.</a:t>
            </a:r>
            <a:endParaRPr lang="el-GR">
              <a:solidFill>
                <a:schemeClr val="tx2">
                  <a:lumMod val="60000"/>
                  <a:lumOff val="40000"/>
                </a:schemeClr>
              </a:solidFill>
              <a:latin typeface="+mn-lt"/>
              <a:cs typeface="Times New Roman" pitchFamily="18" charset="0"/>
              <a:sym typeface="Mathematica1" pitchFamily="2" charset="2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381000" y="2971800"/>
            <a:ext cx="8458200" cy="14097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Nato pa računamo s približki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:</a:t>
            </a:r>
          </a:p>
          <a:p>
            <a:pPr>
              <a:spcBef>
                <a:spcPct val="50000"/>
              </a:spcBef>
              <a:defRPr/>
            </a:pPr>
            <a:r>
              <a:rPr lang="sl-SI" sz="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</a:p>
          <a:p>
            <a:pPr>
              <a:spcBef>
                <a:spcPct val="50000"/>
              </a:spcBef>
              <a:defRPr/>
            </a:pP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Če namesto 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a,b </a:t>
            </a:r>
            <a:r>
              <a:rPr lang="sl-SI" b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∈ ℝ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 vzamemo približka 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a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’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,b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’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, p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o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tem so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endParaRPr lang="sl-SI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algn="ctr">
              <a:spcBef>
                <a:spcPct val="50000"/>
              </a:spcBef>
              <a:defRPr/>
            </a:pP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a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’+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b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’, 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a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’-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b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’,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a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’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b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’ in 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a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’/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b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’    pribli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žki za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    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a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+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b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, 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a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-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b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,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ab 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in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a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/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b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.</a:t>
            </a:r>
            <a:endParaRPr lang="en-US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  <a:p>
            <a:pPr algn="ctr">
              <a:spcBef>
                <a:spcPct val="50000"/>
              </a:spcBef>
              <a:defRPr/>
            </a:pPr>
            <a:endParaRPr lang="sl-SI" sz="20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81400" y="4495800"/>
            <a:ext cx="5410200" cy="708025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 sz="1600">
                <a:solidFill>
                  <a:srgbClr val="1F497D">
                    <a:lumMod val="60000"/>
                    <a:lumOff val="40000"/>
                  </a:srgbClr>
                </a:solidFill>
                <a:latin typeface="+mn-lt"/>
              </a:rPr>
              <a:t>Vendar pozor, to niso vedno decimalni približki:</a:t>
            </a:r>
            <a:endParaRPr lang="sl-SI" sz="160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  <a:p>
            <a:pPr algn="ctr">
              <a:lnSpc>
                <a:spcPct val="150000"/>
              </a:lnSpc>
              <a:defRPr/>
            </a:pP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2.56</a:t>
            </a:r>
            <a:r>
              <a:rPr lang="en-US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sl-SI" sz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x</a:t>
            </a:r>
            <a:r>
              <a:rPr lang="en-US" sz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3.17</a:t>
            </a:r>
            <a:r>
              <a:rPr lang="en-US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= 8.1152,  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medtem ko  </a:t>
            </a:r>
            <a:r>
              <a:rPr lang="en-US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2.5 </a:t>
            </a:r>
            <a:r>
              <a:rPr lang="en-US" sz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x </a:t>
            </a:r>
            <a:r>
              <a:rPr lang="en-US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3.1 = 7.75</a:t>
            </a:r>
            <a:endParaRPr lang="sl-SI" sz="1600">
              <a:solidFill>
                <a:srgbClr val="1F497D">
                  <a:lumMod val="60000"/>
                  <a:lumOff val="40000"/>
                </a:srgbClr>
              </a:solidFill>
              <a:latin typeface="+mn-lt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304800" y="533400"/>
            <a:ext cx="8382000" cy="369888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Glavna težava pri neskončnih decimalnih številih je, da se z njimi ne da računati. </a:t>
            </a:r>
            <a:endParaRPr lang="el-GR">
              <a:solidFill>
                <a:schemeClr val="tx2">
                  <a:lumMod val="60000"/>
                  <a:lumOff val="40000"/>
                </a:schemeClr>
              </a:solidFill>
              <a:latin typeface="+mn-lt"/>
              <a:cs typeface="Times New Roman" pitchFamily="18" charset="0"/>
              <a:sym typeface="Mathematica1" pitchFamily="2" charset="2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29200" y="914400"/>
            <a:ext cx="3733800" cy="457200"/>
          </a:xfrm>
          <a:prstGeom prst="roundRect">
            <a:avLst>
              <a:gd name="adj" fmla="val 5170"/>
            </a:avLst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5" name="TextBox 14"/>
          <p:cNvSpPr txBox="1"/>
          <p:nvPr/>
        </p:nvSpPr>
        <p:spPr>
          <a:xfrm>
            <a:off x="5105400" y="990600"/>
            <a:ext cx="3581400" cy="304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14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Koliko je 0.07</a:t>
            </a:r>
            <a:r>
              <a:rPr lang="sl-SI" sz="1400" u="sng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1428</a:t>
            </a:r>
            <a:r>
              <a:rPr lang="sl-SI" sz="14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+ 0.2</a:t>
            </a:r>
            <a:r>
              <a:rPr lang="sl-SI" sz="1400" u="sng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13</a:t>
            </a:r>
            <a:r>
              <a:rPr lang="sl-SI" sz="14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, ali 3.71</a:t>
            </a:r>
            <a:r>
              <a:rPr lang="sl-SI" sz="1400" u="sng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213</a:t>
            </a:r>
            <a:r>
              <a:rPr lang="sl-SI" sz="14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·0.5</a:t>
            </a:r>
            <a:r>
              <a:rPr lang="sl-SI" sz="1400" u="sng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23</a:t>
            </a:r>
            <a:r>
              <a:rPr lang="sl-SI" sz="14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?</a:t>
            </a:r>
            <a:r>
              <a:rPr lang="sl-SI" sz="1400" u="sng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1000" y="1600200"/>
            <a:ext cx="61722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V praksi si lahko pomagamo s približnim računanjem: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1000" y="5562600"/>
            <a:ext cx="83820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Sčasoma s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o matematiki spoznali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, da je omejevanje na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decimaln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e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pribli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žke okorno in nepraktično zato so realna števila in računske operacije raje opredelili drugače.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0" grpId="0"/>
      <p:bldP spid="11" grpId="0"/>
      <p:bldP spid="12" grpId="0"/>
      <p:bldP spid="13" grpId="0"/>
      <p:bldP spid="14" grpId="0" animBg="1"/>
      <p:bldP spid="15" grpId="0"/>
      <p:bldP spid="16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209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ŠTEVILA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15000" y="0"/>
            <a:ext cx="3429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sl-SI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REALNA ŠTEVILA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6" name="TextBox 5"/>
          <p:cNvSpPr txBox="1"/>
          <p:nvPr/>
        </p:nvSpPr>
        <p:spPr>
          <a:xfrm>
            <a:off x="0" y="6519863"/>
            <a:ext cx="22098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MATEMATIKA 1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039892D-8502-4D97-8825-2C86AC722CBD}" type="slidenum"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9" name="Rectangle 8"/>
          <p:cNvSpPr/>
          <p:nvPr/>
        </p:nvSpPr>
        <p:spPr>
          <a:xfrm>
            <a:off x="5257800" y="430213"/>
            <a:ext cx="3505200" cy="2133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10" name="TextBox 9"/>
          <p:cNvSpPr txBox="1"/>
          <p:nvPr/>
        </p:nvSpPr>
        <p:spPr>
          <a:xfrm>
            <a:off x="609600" y="533400"/>
            <a:ext cx="36576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Kako bi opredelili ploščino lika na sliki?</a:t>
            </a:r>
          </a:p>
        </p:txBody>
      </p:sp>
      <p:sp>
        <p:nvSpPr>
          <p:cNvPr id="11" name="Freeform 10"/>
          <p:cNvSpPr/>
          <p:nvPr/>
        </p:nvSpPr>
        <p:spPr>
          <a:xfrm>
            <a:off x="5287963" y="381000"/>
            <a:ext cx="3627437" cy="2190750"/>
          </a:xfrm>
          <a:custGeom>
            <a:avLst/>
            <a:gdLst>
              <a:gd name="connsiteX0" fmla="*/ 765017 w 3920150"/>
              <a:gd name="connsiteY0" fmla="*/ 155418 h 2574202"/>
              <a:gd name="connsiteX1" fmla="*/ 321398 w 3920150"/>
              <a:gd name="connsiteY1" fmla="*/ 1649239 h 2574202"/>
              <a:gd name="connsiteX2" fmla="*/ 2693406 w 3920150"/>
              <a:gd name="connsiteY2" fmla="*/ 2418784 h 2574202"/>
              <a:gd name="connsiteX3" fmla="*/ 3598752 w 3920150"/>
              <a:gd name="connsiteY3" fmla="*/ 716733 h 2574202"/>
              <a:gd name="connsiteX4" fmla="*/ 765017 w 3920150"/>
              <a:gd name="connsiteY4" fmla="*/ 155418 h 2574202"/>
              <a:gd name="connsiteX0" fmla="*/ 765016 w 3920149"/>
              <a:gd name="connsiteY0" fmla="*/ 170516 h 2604399"/>
              <a:gd name="connsiteX1" fmla="*/ 321398 w 3920149"/>
              <a:gd name="connsiteY1" fmla="*/ 1754928 h 2604399"/>
              <a:gd name="connsiteX2" fmla="*/ 2693405 w 3920149"/>
              <a:gd name="connsiteY2" fmla="*/ 2433882 h 2604399"/>
              <a:gd name="connsiteX3" fmla="*/ 3598751 w 3920149"/>
              <a:gd name="connsiteY3" fmla="*/ 731831 h 2604399"/>
              <a:gd name="connsiteX4" fmla="*/ 765016 w 3920149"/>
              <a:gd name="connsiteY4" fmla="*/ 170516 h 260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20149" h="2604399">
                <a:moveTo>
                  <a:pt x="765016" y="170516"/>
                </a:moveTo>
                <a:cubicBezTo>
                  <a:pt x="218791" y="341032"/>
                  <a:pt x="0" y="1377700"/>
                  <a:pt x="321398" y="1754928"/>
                </a:cubicBezTo>
                <a:cubicBezTo>
                  <a:pt x="642796" y="2132156"/>
                  <a:pt x="2147180" y="2604398"/>
                  <a:pt x="2693405" y="2433882"/>
                </a:cubicBezTo>
                <a:cubicBezTo>
                  <a:pt x="3239630" y="2263366"/>
                  <a:pt x="3920149" y="1110568"/>
                  <a:pt x="3598751" y="731831"/>
                </a:cubicBezTo>
                <a:cubicBezTo>
                  <a:pt x="3277353" y="353094"/>
                  <a:pt x="1311241" y="0"/>
                  <a:pt x="765016" y="170516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12" name="Freeform 11"/>
          <p:cNvSpPr/>
          <p:nvPr/>
        </p:nvSpPr>
        <p:spPr>
          <a:xfrm>
            <a:off x="5468938" y="554038"/>
            <a:ext cx="3232150" cy="1901825"/>
          </a:xfrm>
          <a:custGeom>
            <a:avLst/>
            <a:gdLst>
              <a:gd name="connsiteX0" fmla="*/ 461727 w 3232087"/>
              <a:gd name="connsiteY0" fmla="*/ 0 h 1901228"/>
              <a:gd name="connsiteX1" fmla="*/ 3232087 w 3232087"/>
              <a:gd name="connsiteY1" fmla="*/ 642796 h 1901228"/>
              <a:gd name="connsiteX2" fmla="*/ 2163778 w 3232087"/>
              <a:gd name="connsiteY2" fmla="*/ 1901228 h 1901228"/>
              <a:gd name="connsiteX3" fmla="*/ 0 w 3232087"/>
              <a:gd name="connsiteY3" fmla="*/ 995881 h 1901228"/>
              <a:gd name="connsiteX4" fmla="*/ 461727 w 3232087"/>
              <a:gd name="connsiteY4" fmla="*/ 0 h 1901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32087" h="1901228">
                <a:moveTo>
                  <a:pt x="461727" y="0"/>
                </a:moveTo>
                <a:lnTo>
                  <a:pt x="3232087" y="642796"/>
                </a:lnTo>
                <a:lnTo>
                  <a:pt x="2163778" y="1901228"/>
                </a:lnTo>
                <a:lnTo>
                  <a:pt x="0" y="995881"/>
                </a:lnTo>
                <a:lnTo>
                  <a:pt x="461727" y="0"/>
                </a:lnTo>
                <a:close/>
              </a:path>
            </a:pathLst>
          </a:custGeom>
          <a:solidFill>
            <a:srgbClr val="0070C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13" name="Freeform 12"/>
          <p:cNvSpPr/>
          <p:nvPr/>
        </p:nvSpPr>
        <p:spPr>
          <a:xfrm>
            <a:off x="5586413" y="533400"/>
            <a:ext cx="3087687" cy="1901825"/>
          </a:xfrm>
          <a:custGeom>
            <a:avLst/>
            <a:gdLst>
              <a:gd name="connsiteX0" fmla="*/ 425513 w 3087232"/>
              <a:gd name="connsiteY0" fmla="*/ 0 h 1901228"/>
              <a:gd name="connsiteX1" fmla="*/ 2372008 w 3087232"/>
              <a:gd name="connsiteY1" fmla="*/ 199177 h 1901228"/>
              <a:gd name="connsiteX2" fmla="*/ 3087232 w 3087232"/>
              <a:gd name="connsiteY2" fmla="*/ 570369 h 1901228"/>
              <a:gd name="connsiteX3" fmla="*/ 3014804 w 3087232"/>
              <a:gd name="connsiteY3" fmla="*/ 1086416 h 1901228"/>
              <a:gd name="connsiteX4" fmla="*/ 2245259 w 3087232"/>
              <a:gd name="connsiteY4" fmla="*/ 1892175 h 1901228"/>
              <a:gd name="connsiteX5" fmla="*/ 1647731 w 3087232"/>
              <a:gd name="connsiteY5" fmla="*/ 1901228 h 1901228"/>
              <a:gd name="connsiteX6" fmla="*/ 0 w 3087232"/>
              <a:gd name="connsiteY6" fmla="*/ 1276539 h 1901228"/>
              <a:gd name="connsiteX7" fmla="*/ 18107 w 3087232"/>
              <a:gd name="connsiteY7" fmla="*/ 307818 h 1901228"/>
              <a:gd name="connsiteX8" fmla="*/ 425513 w 3087232"/>
              <a:gd name="connsiteY8" fmla="*/ 0 h 1901228"/>
              <a:gd name="connsiteX0" fmla="*/ 425513 w 3087232"/>
              <a:gd name="connsiteY0" fmla="*/ 0 h 1901228"/>
              <a:gd name="connsiteX1" fmla="*/ 2372008 w 3087232"/>
              <a:gd name="connsiteY1" fmla="*/ 199177 h 1901228"/>
              <a:gd name="connsiteX2" fmla="*/ 3087232 w 3087232"/>
              <a:gd name="connsiteY2" fmla="*/ 570369 h 1901228"/>
              <a:gd name="connsiteX3" fmla="*/ 3014804 w 3087232"/>
              <a:gd name="connsiteY3" fmla="*/ 1086416 h 1901228"/>
              <a:gd name="connsiteX4" fmla="*/ 2245259 w 3087232"/>
              <a:gd name="connsiteY4" fmla="*/ 1892175 h 1901228"/>
              <a:gd name="connsiteX5" fmla="*/ 1647731 w 3087232"/>
              <a:gd name="connsiteY5" fmla="*/ 1901228 h 1901228"/>
              <a:gd name="connsiteX6" fmla="*/ 0 w 3087232"/>
              <a:gd name="connsiteY6" fmla="*/ 1276539 h 1901228"/>
              <a:gd name="connsiteX7" fmla="*/ 440 w 3087232"/>
              <a:gd name="connsiteY7" fmla="*/ 1276539 h 1901228"/>
              <a:gd name="connsiteX8" fmla="*/ 18107 w 3087232"/>
              <a:gd name="connsiteY8" fmla="*/ 307818 h 1901228"/>
              <a:gd name="connsiteX9" fmla="*/ 425513 w 3087232"/>
              <a:gd name="connsiteY9" fmla="*/ 0 h 1901228"/>
              <a:gd name="connsiteX0" fmla="*/ 425513 w 3087232"/>
              <a:gd name="connsiteY0" fmla="*/ 0 h 1901228"/>
              <a:gd name="connsiteX1" fmla="*/ 2372008 w 3087232"/>
              <a:gd name="connsiteY1" fmla="*/ 199177 h 1901228"/>
              <a:gd name="connsiteX2" fmla="*/ 3087232 w 3087232"/>
              <a:gd name="connsiteY2" fmla="*/ 570369 h 1901228"/>
              <a:gd name="connsiteX3" fmla="*/ 3014804 w 3087232"/>
              <a:gd name="connsiteY3" fmla="*/ 1086416 h 1901228"/>
              <a:gd name="connsiteX4" fmla="*/ 2245259 w 3087232"/>
              <a:gd name="connsiteY4" fmla="*/ 1892175 h 1901228"/>
              <a:gd name="connsiteX5" fmla="*/ 1647731 w 3087232"/>
              <a:gd name="connsiteY5" fmla="*/ 1901228 h 1901228"/>
              <a:gd name="connsiteX6" fmla="*/ 0 w 3087232"/>
              <a:gd name="connsiteY6" fmla="*/ 1276539 h 1901228"/>
              <a:gd name="connsiteX7" fmla="*/ 440 w 3087232"/>
              <a:gd name="connsiteY7" fmla="*/ 1276539 h 1901228"/>
              <a:gd name="connsiteX8" fmla="*/ 18107 w 3087232"/>
              <a:gd name="connsiteY8" fmla="*/ 307818 h 1901228"/>
              <a:gd name="connsiteX9" fmla="*/ 425513 w 3087232"/>
              <a:gd name="connsiteY9" fmla="*/ 0 h 1901228"/>
              <a:gd name="connsiteX0" fmla="*/ 425513 w 3087232"/>
              <a:gd name="connsiteY0" fmla="*/ 0 h 1901228"/>
              <a:gd name="connsiteX1" fmla="*/ 2372008 w 3087232"/>
              <a:gd name="connsiteY1" fmla="*/ 199177 h 1901228"/>
              <a:gd name="connsiteX2" fmla="*/ 3087232 w 3087232"/>
              <a:gd name="connsiteY2" fmla="*/ 570369 h 1901228"/>
              <a:gd name="connsiteX3" fmla="*/ 3014804 w 3087232"/>
              <a:gd name="connsiteY3" fmla="*/ 1086416 h 1901228"/>
              <a:gd name="connsiteX4" fmla="*/ 2245259 w 3087232"/>
              <a:gd name="connsiteY4" fmla="*/ 1892175 h 1901228"/>
              <a:gd name="connsiteX5" fmla="*/ 1647731 w 3087232"/>
              <a:gd name="connsiteY5" fmla="*/ 1901228 h 1901228"/>
              <a:gd name="connsiteX6" fmla="*/ 0 w 3087232"/>
              <a:gd name="connsiteY6" fmla="*/ 1276539 h 1901228"/>
              <a:gd name="connsiteX7" fmla="*/ 440 w 3087232"/>
              <a:gd name="connsiteY7" fmla="*/ 1276539 h 1901228"/>
              <a:gd name="connsiteX8" fmla="*/ 18107 w 3087232"/>
              <a:gd name="connsiteY8" fmla="*/ 307818 h 1901228"/>
              <a:gd name="connsiteX9" fmla="*/ 425513 w 3087232"/>
              <a:gd name="connsiteY9" fmla="*/ 0 h 1901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87232" h="1901228">
                <a:moveTo>
                  <a:pt x="425513" y="0"/>
                </a:moveTo>
                <a:lnTo>
                  <a:pt x="2372008" y="199177"/>
                </a:lnTo>
                <a:lnTo>
                  <a:pt x="3087232" y="570369"/>
                </a:lnTo>
                <a:lnTo>
                  <a:pt x="3014804" y="1086416"/>
                </a:lnTo>
                <a:lnTo>
                  <a:pt x="2245259" y="1892175"/>
                </a:lnTo>
                <a:lnTo>
                  <a:pt x="1647731" y="1901228"/>
                </a:lnTo>
                <a:lnTo>
                  <a:pt x="0" y="1276539"/>
                </a:lnTo>
                <a:lnTo>
                  <a:pt x="440" y="1276539"/>
                </a:lnTo>
                <a:lnTo>
                  <a:pt x="18107" y="307818"/>
                </a:lnTo>
                <a:lnTo>
                  <a:pt x="425513" y="0"/>
                </a:lnTo>
                <a:close/>
              </a:path>
            </a:pathLst>
          </a:custGeom>
          <a:solidFill>
            <a:srgbClr val="FF0000">
              <a:alpha val="46000"/>
            </a:srgb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14" name="Freeform 13"/>
          <p:cNvSpPr/>
          <p:nvPr/>
        </p:nvSpPr>
        <p:spPr>
          <a:xfrm>
            <a:off x="5449888" y="501650"/>
            <a:ext cx="3235325" cy="1949450"/>
          </a:xfrm>
          <a:custGeom>
            <a:avLst/>
            <a:gdLst>
              <a:gd name="connsiteX0" fmla="*/ 327025 w 3235325"/>
              <a:gd name="connsiteY0" fmla="*/ 139700 h 1949450"/>
              <a:gd name="connsiteX1" fmla="*/ 736600 w 3235325"/>
              <a:gd name="connsiteY1" fmla="*/ 0 h 1949450"/>
              <a:gd name="connsiteX2" fmla="*/ 1308100 w 3235325"/>
              <a:gd name="connsiteY2" fmla="*/ 19050 h 1949450"/>
              <a:gd name="connsiteX3" fmla="*/ 2032000 w 3235325"/>
              <a:gd name="connsiteY3" fmla="*/ 114300 h 1949450"/>
              <a:gd name="connsiteX4" fmla="*/ 2736850 w 3235325"/>
              <a:gd name="connsiteY4" fmla="*/ 288925 h 1949450"/>
              <a:gd name="connsiteX5" fmla="*/ 3209925 w 3235325"/>
              <a:gd name="connsiteY5" fmla="*/ 555625 h 1949450"/>
              <a:gd name="connsiteX6" fmla="*/ 3235325 w 3235325"/>
              <a:gd name="connsiteY6" fmla="*/ 831850 h 1949450"/>
              <a:gd name="connsiteX7" fmla="*/ 3051175 w 3235325"/>
              <a:gd name="connsiteY7" fmla="*/ 1289050 h 1949450"/>
              <a:gd name="connsiteX8" fmla="*/ 2559050 w 3235325"/>
              <a:gd name="connsiteY8" fmla="*/ 1822450 h 1949450"/>
              <a:gd name="connsiteX9" fmla="*/ 2254250 w 3235325"/>
              <a:gd name="connsiteY9" fmla="*/ 1949450 h 1949450"/>
              <a:gd name="connsiteX10" fmla="*/ 2016125 w 3235325"/>
              <a:gd name="connsiteY10" fmla="*/ 1946275 h 1949450"/>
              <a:gd name="connsiteX11" fmla="*/ 1409700 w 3235325"/>
              <a:gd name="connsiteY11" fmla="*/ 1844675 h 1949450"/>
              <a:gd name="connsiteX12" fmla="*/ 285750 w 3235325"/>
              <a:gd name="connsiteY12" fmla="*/ 1400175 h 1949450"/>
              <a:gd name="connsiteX13" fmla="*/ 69850 w 3235325"/>
              <a:gd name="connsiteY13" fmla="*/ 1190625 h 1949450"/>
              <a:gd name="connsiteX14" fmla="*/ 0 w 3235325"/>
              <a:gd name="connsiteY14" fmla="*/ 889000 h 1949450"/>
              <a:gd name="connsiteX15" fmla="*/ 88900 w 3235325"/>
              <a:gd name="connsiteY15" fmla="*/ 450850 h 1949450"/>
              <a:gd name="connsiteX16" fmla="*/ 327025 w 3235325"/>
              <a:gd name="connsiteY16" fmla="*/ 139700 h 1949450"/>
              <a:gd name="connsiteX0" fmla="*/ 327025 w 3235325"/>
              <a:gd name="connsiteY0" fmla="*/ 139700 h 1949450"/>
              <a:gd name="connsiteX1" fmla="*/ 736600 w 3235325"/>
              <a:gd name="connsiteY1" fmla="*/ 0 h 1949450"/>
              <a:gd name="connsiteX2" fmla="*/ 1308100 w 3235325"/>
              <a:gd name="connsiteY2" fmla="*/ 19050 h 1949450"/>
              <a:gd name="connsiteX3" fmla="*/ 2032000 w 3235325"/>
              <a:gd name="connsiteY3" fmla="*/ 114300 h 1949450"/>
              <a:gd name="connsiteX4" fmla="*/ 2736850 w 3235325"/>
              <a:gd name="connsiteY4" fmla="*/ 288925 h 1949450"/>
              <a:gd name="connsiteX5" fmla="*/ 3209925 w 3235325"/>
              <a:gd name="connsiteY5" fmla="*/ 555625 h 1949450"/>
              <a:gd name="connsiteX6" fmla="*/ 3235325 w 3235325"/>
              <a:gd name="connsiteY6" fmla="*/ 831850 h 1949450"/>
              <a:gd name="connsiteX7" fmla="*/ 3051175 w 3235325"/>
              <a:gd name="connsiteY7" fmla="*/ 1289050 h 1949450"/>
              <a:gd name="connsiteX8" fmla="*/ 2559050 w 3235325"/>
              <a:gd name="connsiteY8" fmla="*/ 1822450 h 1949450"/>
              <a:gd name="connsiteX9" fmla="*/ 2254250 w 3235325"/>
              <a:gd name="connsiteY9" fmla="*/ 1949450 h 1949450"/>
              <a:gd name="connsiteX10" fmla="*/ 2016125 w 3235325"/>
              <a:gd name="connsiteY10" fmla="*/ 1946275 h 1949450"/>
              <a:gd name="connsiteX11" fmla="*/ 1409700 w 3235325"/>
              <a:gd name="connsiteY11" fmla="*/ 1844675 h 1949450"/>
              <a:gd name="connsiteX12" fmla="*/ 285750 w 3235325"/>
              <a:gd name="connsiteY12" fmla="*/ 1476375 h 1949450"/>
              <a:gd name="connsiteX13" fmla="*/ 69850 w 3235325"/>
              <a:gd name="connsiteY13" fmla="*/ 1190625 h 1949450"/>
              <a:gd name="connsiteX14" fmla="*/ 0 w 3235325"/>
              <a:gd name="connsiteY14" fmla="*/ 889000 h 1949450"/>
              <a:gd name="connsiteX15" fmla="*/ 88900 w 3235325"/>
              <a:gd name="connsiteY15" fmla="*/ 450850 h 1949450"/>
              <a:gd name="connsiteX16" fmla="*/ 327025 w 3235325"/>
              <a:gd name="connsiteY16" fmla="*/ 139700 h 1949450"/>
              <a:gd name="connsiteX0" fmla="*/ 327025 w 3235325"/>
              <a:gd name="connsiteY0" fmla="*/ 139700 h 1949450"/>
              <a:gd name="connsiteX1" fmla="*/ 736600 w 3235325"/>
              <a:gd name="connsiteY1" fmla="*/ 0 h 1949450"/>
              <a:gd name="connsiteX2" fmla="*/ 1308100 w 3235325"/>
              <a:gd name="connsiteY2" fmla="*/ 19050 h 1949450"/>
              <a:gd name="connsiteX3" fmla="*/ 2032000 w 3235325"/>
              <a:gd name="connsiteY3" fmla="*/ 114300 h 1949450"/>
              <a:gd name="connsiteX4" fmla="*/ 2736850 w 3235325"/>
              <a:gd name="connsiteY4" fmla="*/ 288925 h 1949450"/>
              <a:gd name="connsiteX5" fmla="*/ 3209925 w 3235325"/>
              <a:gd name="connsiteY5" fmla="*/ 555625 h 1949450"/>
              <a:gd name="connsiteX6" fmla="*/ 3235325 w 3235325"/>
              <a:gd name="connsiteY6" fmla="*/ 831850 h 1949450"/>
              <a:gd name="connsiteX7" fmla="*/ 3051175 w 3235325"/>
              <a:gd name="connsiteY7" fmla="*/ 1289050 h 1949450"/>
              <a:gd name="connsiteX8" fmla="*/ 2559050 w 3235325"/>
              <a:gd name="connsiteY8" fmla="*/ 1822450 h 1949450"/>
              <a:gd name="connsiteX9" fmla="*/ 2254250 w 3235325"/>
              <a:gd name="connsiteY9" fmla="*/ 1949450 h 1949450"/>
              <a:gd name="connsiteX10" fmla="*/ 2016125 w 3235325"/>
              <a:gd name="connsiteY10" fmla="*/ 1946275 h 1949450"/>
              <a:gd name="connsiteX11" fmla="*/ 1333500 w 3235325"/>
              <a:gd name="connsiteY11" fmla="*/ 1844675 h 1949450"/>
              <a:gd name="connsiteX12" fmla="*/ 285750 w 3235325"/>
              <a:gd name="connsiteY12" fmla="*/ 1476375 h 1949450"/>
              <a:gd name="connsiteX13" fmla="*/ 69850 w 3235325"/>
              <a:gd name="connsiteY13" fmla="*/ 1190625 h 1949450"/>
              <a:gd name="connsiteX14" fmla="*/ 0 w 3235325"/>
              <a:gd name="connsiteY14" fmla="*/ 889000 h 1949450"/>
              <a:gd name="connsiteX15" fmla="*/ 88900 w 3235325"/>
              <a:gd name="connsiteY15" fmla="*/ 450850 h 1949450"/>
              <a:gd name="connsiteX16" fmla="*/ 327025 w 3235325"/>
              <a:gd name="connsiteY16" fmla="*/ 139700 h 194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35325" h="1949450">
                <a:moveTo>
                  <a:pt x="327025" y="139700"/>
                </a:moveTo>
                <a:lnTo>
                  <a:pt x="736600" y="0"/>
                </a:lnTo>
                <a:lnTo>
                  <a:pt x="1308100" y="19050"/>
                </a:lnTo>
                <a:lnTo>
                  <a:pt x="2032000" y="114300"/>
                </a:lnTo>
                <a:lnTo>
                  <a:pt x="2736850" y="288925"/>
                </a:lnTo>
                <a:lnTo>
                  <a:pt x="3209925" y="555625"/>
                </a:lnTo>
                <a:lnTo>
                  <a:pt x="3235325" y="831850"/>
                </a:lnTo>
                <a:lnTo>
                  <a:pt x="3051175" y="1289050"/>
                </a:lnTo>
                <a:lnTo>
                  <a:pt x="2559050" y="1822450"/>
                </a:lnTo>
                <a:lnTo>
                  <a:pt x="2254250" y="1949450"/>
                </a:lnTo>
                <a:lnTo>
                  <a:pt x="2016125" y="1946275"/>
                </a:lnTo>
                <a:lnTo>
                  <a:pt x="1333500" y="1844675"/>
                </a:lnTo>
                <a:lnTo>
                  <a:pt x="285750" y="1476375"/>
                </a:lnTo>
                <a:lnTo>
                  <a:pt x="69850" y="1190625"/>
                </a:lnTo>
                <a:lnTo>
                  <a:pt x="0" y="889000"/>
                </a:lnTo>
                <a:lnTo>
                  <a:pt x="88900" y="450850"/>
                </a:lnTo>
                <a:lnTo>
                  <a:pt x="327025" y="139700"/>
                </a:lnTo>
                <a:close/>
              </a:path>
            </a:pathLst>
          </a:custGeom>
          <a:solidFill>
            <a:srgbClr val="FFFF00">
              <a:alpha val="50000"/>
            </a:srgbClr>
          </a:solidFill>
          <a:ln w="6350">
            <a:solidFill>
              <a:srgbClr val="FFFFCC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15" name="TextBox 14"/>
          <p:cNvSpPr txBox="1"/>
          <p:nvPr/>
        </p:nvSpPr>
        <p:spPr>
          <a:xfrm>
            <a:off x="609600" y="914400"/>
            <a:ext cx="39624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Naravna možnost je, da jo aproksimiramo s ploščinami včrtanih mnogokotnikov.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9600" y="1524000"/>
            <a:ext cx="4648200" cy="554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Kako vemo, da je s tem podano neko realno število?</a:t>
            </a:r>
          </a:p>
          <a:p>
            <a:pPr>
              <a:defRPr/>
            </a:pPr>
            <a:r>
              <a:rPr lang="sl-SI" sz="14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(torej neskončno decimalno število)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9600" y="2159000"/>
            <a:ext cx="44196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Opazimo najprej, da so ploščine mnogokotnikov so omejene (npr. s ploščino zunanjega pravokotnika).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3400" y="2927350"/>
            <a:ext cx="8153400" cy="368300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Vsaka omejena množica realnih števil 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A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ima natančno določen levi in desni rob.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7200" y="3505200"/>
            <a:ext cx="8229600" cy="278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1400" u="sng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Premislek</a:t>
            </a:r>
            <a:r>
              <a:rPr lang="sl-SI" sz="14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:  Desni rob bomo podali z zaporedjem decimalk . </a:t>
            </a:r>
          </a:p>
          <a:p>
            <a:pPr>
              <a:lnSpc>
                <a:spcPct val="150000"/>
              </a:lnSpc>
              <a:defRPr/>
            </a:pPr>
            <a:r>
              <a:rPr lang="sl-SI" sz="14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Za decimalno število </a:t>
            </a:r>
            <a:r>
              <a:rPr lang="sl-SI" sz="1400" i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d</a:t>
            </a:r>
            <a:r>
              <a:rPr lang="sl-SI" sz="14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rečemo, da </a:t>
            </a:r>
            <a:r>
              <a:rPr lang="sl-SI" sz="1400" i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ne presega</a:t>
            </a:r>
            <a:r>
              <a:rPr lang="sl-SI" sz="14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množice </a:t>
            </a:r>
            <a:r>
              <a:rPr lang="sl-SI" sz="1400" i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A</a:t>
            </a:r>
            <a:r>
              <a:rPr lang="sl-SI" sz="14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, če je </a:t>
            </a:r>
            <a:r>
              <a:rPr lang="sl-SI" sz="1400" i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d</a:t>
            </a:r>
            <a:r>
              <a:rPr lang="sl-SI" sz="14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manjši ali enak od kakšnega elementa </a:t>
            </a:r>
            <a:r>
              <a:rPr lang="sl-SI" sz="1400" i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A</a:t>
            </a:r>
            <a:r>
              <a:rPr lang="sl-SI" sz="14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.</a:t>
            </a:r>
          </a:p>
          <a:p>
            <a:pPr>
              <a:defRPr/>
            </a:pPr>
            <a:r>
              <a:rPr lang="sl-SI" sz="14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Označimo s </a:t>
            </a:r>
            <a:r>
              <a:rPr lang="sl-SI" sz="1400" i="1">
                <a:solidFill>
                  <a:srgbClr val="FF0000"/>
                </a:solidFill>
                <a:latin typeface="+mn-lt"/>
              </a:rPr>
              <a:t>c</a:t>
            </a:r>
            <a:r>
              <a:rPr lang="sl-SI" sz="14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največje celo število, ki ne presega </a:t>
            </a:r>
            <a:r>
              <a:rPr lang="sl-SI" sz="1400" i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A</a:t>
            </a:r>
            <a:r>
              <a:rPr lang="sl-SI" sz="14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.  </a:t>
            </a:r>
          </a:p>
          <a:p>
            <a:pPr>
              <a:defRPr/>
            </a:pPr>
            <a:r>
              <a:rPr lang="sl-SI" sz="14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Naj bo naprej </a:t>
            </a:r>
            <a:r>
              <a:rPr lang="sl-SI" sz="1400" i="1">
                <a:solidFill>
                  <a:srgbClr val="FF0000"/>
                </a:solidFill>
                <a:latin typeface="+mn-lt"/>
              </a:rPr>
              <a:t>d</a:t>
            </a:r>
            <a:r>
              <a:rPr lang="sl-SI" sz="1400" baseline="-25000">
                <a:solidFill>
                  <a:srgbClr val="FF0000"/>
                </a:solidFill>
                <a:latin typeface="+mn-lt"/>
              </a:rPr>
              <a:t>1</a:t>
            </a:r>
            <a:r>
              <a:rPr lang="sl-SI" sz="14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največja števka, za katero decimalno število </a:t>
            </a:r>
            <a:r>
              <a:rPr lang="sl-SI" sz="1400" i="1">
                <a:solidFill>
                  <a:srgbClr val="FF0000"/>
                </a:solidFill>
                <a:latin typeface="+mn-lt"/>
              </a:rPr>
              <a:t>c.d</a:t>
            </a:r>
            <a:r>
              <a:rPr lang="sl-SI" sz="1400" baseline="-25000">
                <a:solidFill>
                  <a:srgbClr val="FF0000"/>
                </a:solidFill>
                <a:latin typeface="+mn-lt"/>
              </a:rPr>
              <a:t>1</a:t>
            </a:r>
            <a:r>
              <a:rPr lang="sl-SI" sz="14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ne presega </a:t>
            </a:r>
            <a:r>
              <a:rPr lang="sl-SI" sz="1400" i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A</a:t>
            </a:r>
            <a:r>
              <a:rPr lang="sl-SI" sz="14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. </a:t>
            </a:r>
          </a:p>
          <a:p>
            <a:pPr>
              <a:defRPr/>
            </a:pPr>
            <a:r>
              <a:rPr lang="sl-SI" sz="14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Podobno, naj bo </a:t>
            </a:r>
            <a:r>
              <a:rPr lang="sl-SI" sz="1400" i="1">
                <a:solidFill>
                  <a:srgbClr val="FF0000"/>
                </a:solidFill>
                <a:latin typeface="+mn-lt"/>
              </a:rPr>
              <a:t>d</a:t>
            </a:r>
            <a:r>
              <a:rPr lang="sl-SI" sz="1400" baseline="-25000">
                <a:solidFill>
                  <a:srgbClr val="FF0000"/>
                </a:solidFill>
                <a:latin typeface="+mn-lt"/>
              </a:rPr>
              <a:t>2</a:t>
            </a:r>
            <a:r>
              <a:rPr lang="sl-SI" sz="14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največja števka, za katero </a:t>
            </a:r>
            <a:r>
              <a:rPr lang="sl-SI" sz="1400" i="1">
                <a:solidFill>
                  <a:srgbClr val="FF0000"/>
                </a:solidFill>
                <a:latin typeface="+mn-lt"/>
              </a:rPr>
              <a:t>c.d</a:t>
            </a:r>
            <a:r>
              <a:rPr lang="sl-SI" sz="1400" baseline="-25000">
                <a:solidFill>
                  <a:srgbClr val="FF0000"/>
                </a:solidFill>
                <a:latin typeface="+mn-lt"/>
              </a:rPr>
              <a:t>1</a:t>
            </a:r>
            <a:r>
              <a:rPr lang="sl-SI" sz="1400" i="1">
                <a:solidFill>
                  <a:srgbClr val="FF0000"/>
                </a:solidFill>
                <a:latin typeface="+mn-lt"/>
              </a:rPr>
              <a:t>d</a:t>
            </a:r>
            <a:r>
              <a:rPr lang="sl-SI" sz="1400" baseline="-25000">
                <a:solidFill>
                  <a:srgbClr val="FF0000"/>
                </a:solidFill>
                <a:latin typeface="+mn-lt"/>
              </a:rPr>
              <a:t>2</a:t>
            </a:r>
            <a:r>
              <a:rPr lang="sl-SI" sz="14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ne presega </a:t>
            </a:r>
            <a:r>
              <a:rPr lang="sl-SI" sz="1400" i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A</a:t>
            </a:r>
            <a:r>
              <a:rPr lang="sl-SI" sz="14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. </a:t>
            </a:r>
          </a:p>
          <a:p>
            <a:pPr>
              <a:defRPr/>
            </a:pPr>
            <a:r>
              <a:rPr lang="sl-SI" sz="14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Nadaljujmo, naj bo </a:t>
            </a:r>
            <a:r>
              <a:rPr lang="sl-SI" sz="1400" i="1">
                <a:solidFill>
                  <a:srgbClr val="FF0000"/>
                </a:solidFill>
                <a:latin typeface="+mn-lt"/>
              </a:rPr>
              <a:t>d</a:t>
            </a:r>
            <a:r>
              <a:rPr lang="sl-SI" sz="1400" baseline="-25000">
                <a:solidFill>
                  <a:srgbClr val="FF0000"/>
                </a:solidFill>
                <a:latin typeface="+mn-lt"/>
              </a:rPr>
              <a:t>3</a:t>
            </a:r>
            <a:r>
              <a:rPr lang="sl-SI" sz="14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največja števka, da </a:t>
            </a:r>
            <a:r>
              <a:rPr lang="sl-SI" sz="1400" i="1">
                <a:solidFill>
                  <a:srgbClr val="FF0000"/>
                </a:solidFill>
                <a:latin typeface="+mn-lt"/>
              </a:rPr>
              <a:t>c.d</a:t>
            </a:r>
            <a:r>
              <a:rPr lang="sl-SI" sz="1400" baseline="-25000">
                <a:solidFill>
                  <a:srgbClr val="FF0000"/>
                </a:solidFill>
                <a:latin typeface="+mn-lt"/>
              </a:rPr>
              <a:t>1</a:t>
            </a:r>
            <a:r>
              <a:rPr lang="sl-SI" sz="1400" i="1">
                <a:solidFill>
                  <a:srgbClr val="FF0000"/>
                </a:solidFill>
                <a:latin typeface="+mn-lt"/>
              </a:rPr>
              <a:t>d</a:t>
            </a:r>
            <a:r>
              <a:rPr lang="sl-SI" sz="1400" baseline="-25000">
                <a:solidFill>
                  <a:srgbClr val="FF0000"/>
                </a:solidFill>
                <a:latin typeface="+mn-lt"/>
              </a:rPr>
              <a:t>2</a:t>
            </a:r>
            <a:r>
              <a:rPr lang="sl-SI" sz="1400" i="1">
                <a:solidFill>
                  <a:srgbClr val="FF0000"/>
                </a:solidFill>
                <a:latin typeface="+mn-lt"/>
              </a:rPr>
              <a:t>d</a:t>
            </a:r>
            <a:r>
              <a:rPr lang="sl-SI" sz="1400" baseline="-25000">
                <a:solidFill>
                  <a:srgbClr val="FF0000"/>
                </a:solidFill>
                <a:latin typeface="+mn-lt"/>
              </a:rPr>
              <a:t>3</a:t>
            </a:r>
            <a:r>
              <a:rPr lang="sl-SI" sz="14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ne presega </a:t>
            </a:r>
            <a:r>
              <a:rPr lang="sl-SI" sz="1400" i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A</a:t>
            </a:r>
            <a:r>
              <a:rPr lang="sl-SI" sz="14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.  </a:t>
            </a:r>
          </a:p>
          <a:p>
            <a:pPr>
              <a:lnSpc>
                <a:spcPct val="150000"/>
              </a:lnSpc>
              <a:defRPr/>
            </a:pPr>
            <a:r>
              <a:rPr lang="sl-SI" sz="14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S tem postopkom dobimo realno število  </a:t>
            </a:r>
            <a:r>
              <a:rPr lang="sl-SI" sz="1400" i="1">
                <a:solidFill>
                  <a:srgbClr val="FF0000"/>
                </a:solidFill>
                <a:latin typeface="+mn-lt"/>
              </a:rPr>
              <a:t>s</a:t>
            </a:r>
            <a:r>
              <a:rPr lang="sl-SI" sz="1400">
                <a:solidFill>
                  <a:srgbClr val="FF0000"/>
                </a:solidFill>
                <a:latin typeface="+mn-lt"/>
              </a:rPr>
              <a:t>=</a:t>
            </a:r>
            <a:r>
              <a:rPr lang="sl-SI" sz="1400" i="1">
                <a:solidFill>
                  <a:srgbClr val="FF0000"/>
                </a:solidFill>
                <a:latin typeface="Calibri"/>
              </a:rPr>
              <a:t>c.d</a:t>
            </a:r>
            <a:r>
              <a:rPr lang="sl-SI" sz="1400" baseline="-25000">
                <a:solidFill>
                  <a:srgbClr val="FF0000"/>
                </a:solidFill>
                <a:latin typeface="Calibri"/>
              </a:rPr>
              <a:t>1</a:t>
            </a:r>
            <a:r>
              <a:rPr lang="sl-SI" sz="1400" i="1">
                <a:solidFill>
                  <a:srgbClr val="FF0000"/>
                </a:solidFill>
                <a:latin typeface="Calibri"/>
              </a:rPr>
              <a:t>d</a:t>
            </a:r>
            <a:r>
              <a:rPr lang="sl-SI" sz="1400" baseline="-25000">
                <a:solidFill>
                  <a:srgbClr val="FF0000"/>
                </a:solidFill>
                <a:latin typeface="Calibri"/>
              </a:rPr>
              <a:t>2</a:t>
            </a:r>
            <a:r>
              <a:rPr lang="sl-SI" sz="1400" i="1">
                <a:solidFill>
                  <a:srgbClr val="FF0000"/>
                </a:solidFill>
                <a:latin typeface="Calibri"/>
              </a:rPr>
              <a:t>d</a:t>
            </a:r>
            <a:r>
              <a:rPr lang="sl-SI" sz="1400" baseline="-25000">
                <a:solidFill>
                  <a:srgbClr val="FF0000"/>
                </a:solidFill>
                <a:latin typeface="Calibri"/>
              </a:rPr>
              <a:t>3</a:t>
            </a:r>
            <a:r>
              <a:rPr lang="sl-SI" sz="1400">
                <a:solidFill>
                  <a:srgbClr val="FF0000"/>
                </a:solidFill>
                <a:latin typeface="Calibri"/>
              </a:rPr>
              <a:t>…</a:t>
            </a:r>
            <a:r>
              <a:rPr lang="sl-SI" sz="140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,  ki ima naslednji lastnosti:  </a:t>
            </a:r>
          </a:p>
          <a:p>
            <a:pPr marL="800100" lvl="1" indent="-342900">
              <a:buFontTx/>
              <a:buAutoNum type="alphaLcParenBoth"/>
              <a:defRPr/>
            </a:pPr>
            <a:r>
              <a:rPr lang="sl-SI" sz="140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pri določanju </a:t>
            </a:r>
            <a:r>
              <a:rPr lang="sl-SI" sz="1400" i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s</a:t>
            </a:r>
            <a:r>
              <a:rPr lang="sl-SI" sz="140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vedno vzamemo največjo možno decimalko, zato </a:t>
            </a:r>
            <a:r>
              <a:rPr lang="sl-SI" sz="1400">
                <a:solidFill>
                  <a:srgbClr val="FF0000"/>
                </a:solidFill>
                <a:latin typeface="Calibri"/>
              </a:rPr>
              <a:t>nobeno število iz </a:t>
            </a:r>
            <a:r>
              <a:rPr lang="sl-SI" sz="1400" i="1">
                <a:solidFill>
                  <a:srgbClr val="FF0000"/>
                </a:solidFill>
                <a:latin typeface="Calibri"/>
              </a:rPr>
              <a:t>A </a:t>
            </a:r>
            <a:r>
              <a:rPr lang="sl-SI" sz="1400">
                <a:solidFill>
                  <a:srgbClr val="FF0000"/>
                </a:solidFill>
                <a:latin typeface="Calibri"/>
              </a:rPr>
              <a:t>ni večje od </a:t>
            </a:r>
            <a:r>
              <a:rPr lang="sl-SI" sz="1400" i="1">
                <a:solidFill>
                  <a:srgbClr val="FF0000"/>
                </a:solidFill>
                <a:latin typeface="Calibri"/>
              </a:rPr>
              <a:t>s.</a:t>
            </a:r>
            <a:r>
              <a:rPr lang="sl-SI" sz="1400">
                <a:solidFill>
                  <a:srgbClr val="FF0000"/>
                </a:solidFill>
                <a:latin typeface="Calibri"/>
              </a:rPr>
              <a:t> </a:t>
            </a:r>
          </a:p>
          <a:p>
            <a:pPr marL="800100" lvl="1" indent="-342900">
              <a:buFontTx/>
              <a:buAutoNum type="alphaLcParenBoth"/>
              <a:defRPr/>
            </a:pPr>
            <a:r>
              <a:rPr lang="sl-SI" sz="140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če je </a:t>
            </a:r>
            <a:r>
              <a:rPr lang="sl-SI" sz="1400" i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s</a:t>
            </a:r>
            <a:r>
              <a:rPr lang="en-US" sz="140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’&lt;</a:t>
            </a:r>
            <a:r>
              <a:rPr lang="en-US" sz="1400" i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s</a:t>
            </a:r>
            <a:r>
              <a:rPr lang="en-US" sz="140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, potem je neka decimalka s’ manj</a:t>
            </a:r>
            <a:r>
              <a:rPr lang="sl-SI" sz="140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ša od istoležne decimalke </a:t>
            </a:r>
            <a:r>
              <a:rPr lang="sl-SI" sz="1400" i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s</a:t>
            </a:r>
            <a:r>
              <a:rPr lang="sl-SI" sz="140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, </a:t>
            </a:r>
            <a:r>
              <a:rPr lang="en-US" sz="140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zato je </a:t>
            </a:r>
            <a:r>
              <a:rPr lang="sl-SI" sz="1400" i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s</a:t>
            </a:r>
            <a:r>
              <a:rPr lang="en-US" sz="140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’</a:t>
            </a:r>
            <a:r>
              <a:rPr lang="sl-SI" sz="140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manjši od nekega elementa iz </a:t>
            </a:r>
            <a:r>
              <a:rPr lang="sl-SI" sz="1400" i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A</a:t>
            </a:r>
            <a:r>
              <a:rPr lang="en-US" sz="140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, torej </a:t>
            </a:r>
            <a:r>
              <a:rPr lang="en-US" sz="1400" i="1">
                <a:solidFill>
                  <a:srgbClr val="FF0000"/>
                </a:solidFill>
                <a:latin typeface="Calibri"/>
              </a:rPr>
              <a:t>A</a:t>
            </a:r>
            <a:r>
              <a:rPr lang="en-US" sz="1400">
                <a:solidFill>
                  <a:srgbClr val="FF0000"/>
                </a:solidFill>
                <a:latin typeface="Calibri"/>
              </a:rPr>
              <a:t> presega vsako </a:t>
            </a:r>
            <a:r>
              <a:rPr lang="sl-SI" sz="1400">
                <a:solidFill>
                  <a:srgbClr val="FF0000"/>
                </a:solidFill>
                <a:latin typeface="Calibri"/>
              </a:rPr>
              <a:t>število, ki je manjše od </a:t>
            </a:r>
            <a:r>
              <a:rPr lang="sl-SI" sz="1400" i="1">
                <a:solidFill>
                  <a:srgbClr val="FF0000"/>
                </a:solidFill>
                <a:latin typeface="Calibri"/>
              </a:rPr>
              <a:t>s</a:t>
            </a:r>
            <a:r>
              <a:rPr lang="sl-SI" sz="140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.</a:t>
            </a:r>
            <a:endParaRPr lang="sl-SI" sz="140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  <a:p>
            <a:pPr marL="342900" indent="-342900">
              <a:lnSpc>
                <a:spcPct val="150000"/>
              </a:lnSpc>
              <a:defRPr/>
            </a:pPr>
            <a:r>
              <a:rPr lang="sl-SI" sz="14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Število s je torej smiselno imeti za desni rob množice. Podobno opredelimo tudi levi rob. </a:t>
            </a:r>
            <a:endParaRPr lang="sl-SI" sz="1400">
              <a:solidFill>
                <a:srgbClr val="1F497D">
                  <a:lumMod val="60000"/>
                  <a:lumOff val="40000"/>
                </a:srgbClr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5" grpId="0"/>
      <p:bldP spid="16" grpId="0"/>
      <p:bldP spid="17" grpId="0"/>
      <p:bldP spid="18" grpId="0" animBg="1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>
        <a:spAutoFit/>
      </a:bodyPr>
      <a:lstStyle>
        <a:defPPr>
          <a:defRPr smtClean="0">
            <a:solidFill>
              <a:schemeClr val="tx2">
                <a:lumMod val="60000"/>
                <a:lumOff val="40000"/>
              </a:schemeClr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4307</TotalTime>
  <Words>4838</Words>
  <Application>Microsoft Office PowerPoint</Application>
  <PresentationFormat>On-screen Show (4:3)</PresentationFormat>
  <Paragraphs>574</Paragraphs>
  <Slides>54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54</vt:i4>
      </vt:variant>
    </vt:vector>
  </HeadingPairs>
  <TitlesOfParts>
    <vt:vector size="73" baseType="lpstr">
      <vt:lpstr>Arial</vt:lpstr>
      <vt:lpstr>Times New Roman</vt:lpstr>
      <vt:lpstr>Euclid Symbol</vt:lpstr>
      <vt:lpstr>Euclid Math Two</vt:lpstr>
      <vt:lpstr>Symbol</vt:lpstr>
      <vt:lpstr>Georgia</vt:lpstr>
      <vt:lpstr>Calibri</vt:lpstr>
      <vt:lpstr>Lucida Sans Unicode</vt:lpstr>
      <vt:lpstr>Euclid Math One</vt:lpstr>
      <vt:lpstr>Mathematica1</vt:lpstr>
      <vt:lpstr>Comic Sans MS</vt:lpstr>
      <vt:lpstr>Euclid Extra</vt:lpstr>
      <vt:lpstr>MT Extra</vt:lpstr>
      <vt:lpstr>Arial Unicode MS</vt:lpstr>
      <vt:lpstr>Euclid</vt:lpstr>
      <vt:lpstr>Mathematica1Mono</vt:lpstr>
      <vt:lpstr>Office Theme</vt:lpstr>
      <vt:lpstr>Equation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Peter Pavesic</cp:lastModifiedBy>
  <cp:revision>370</cp:revision>
  <dcterms:created xsi:type="dcterms:W3CDTF">2006-08-16T00:00:00Z</dcterms:created>
  <dcterms:modified xsi:type="dcterms:W3CDTF">2011-10-10T21:25:44Z</dcterms:modified>
</cp:coreProperties>
</file>